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46.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Override PartName="/ppt/slideLayouts/slideLayout53.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Layouts/slideLayout51.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Override PartName="/ppt/slideMasters/slideMaster5.xml" ContentType="application/vnd.openxmlformats-officedocument.presentationml.slideMaster+xml"/>
  <Override PartName="/ppt/slides/slide8.xml" ContentType="application/vnd.openxmlformats-officedocument.presentationml.slide+xml"/>
  <Override PartName="/ppt/handoutMasters/handoutMaster1.xml" ContentType="application/vnd.openxmlformats-officedocument.presentationml.handoutMaster+xml"/>
  <Override PartName="/ppt/theme/theme7.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3" r:id="rId1"/>
    <p:sldMasterId id="2147483982" r:id="rId2"/>
    <p:sldMasterId id="2147484030" r:id="rId3"/>
    <p:sldMasterId id="2147484054" r:id="rId4"/>
    <p:sldMasterId id="2147484078" r:id="rId5"/>
  </p:sldMasterIdLst>
  <p:notesMasterIdLst>
    <p:notesMasterId r:id="rId23"/>
  </p:notesMasterIdLst>
  <p:handoutMasterIdLst>
    <p:handoutMasterId r:id="rId24"/>
  </p:handoutMasterIdLst>
  <p:sldIdLst>
    <p:sldId id="547" r:id="rId6"/>
    <p:sldId id="521" r:id="rId7"/>
    <p:sldId id="533" r:id="rId8"/>
    <p:sldId id="541" r:id="rId9"/>
    <p:sldId id="535" r:id="rId10"/>
    <p:sldId id="542" r:id="rId11"/>
    <p:sldId id="527" r:id="rId12"/>
    <p:sldId id="537" r:id="rId13"/>
    <p:sldId id="538" r:id="rId14"/>
    <p:sldId id="543" r:id="rId15"/>
    <p:sldId id="539" r:id="rId16"/>
    <p:sldId id="544" r:id="rId17"/>
    <p:sldId id="548" r:id="rId18"/>
    <p:sldId id="545" r:id="rId19"/>
    <p:sldId id="549" r:id="rId20"/>
    <p:sldId id="546" r:id="rId21"/>
    <p:sldId id="529" r:id="rId22"/>
  </p:sldIdLst>
  <p:sldSz cx="9144000" cy="6858000" type="screen4x3"/>
  <p:notesSz cx="6797675" cy="9926638"/>
  <p:defaultTextStyle>
    <a:defPPr>
      <a:defRPr lang="en-ZA"/>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33CC33"/>
    <a:srgbClr val="CCCC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869" autoAdjust="0"/>
  </p:normalViewPr>
  <p:slideViewPr>
    <p:cSldViewPr>
      <p:cViewPr varScale="1">
        <p:scale>
          <a:sx n="103" d="100"/>
          <a:sy n="103" d="100"/>
        </p:scale>
        <p:origin x="-1854" y="-9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31" tIns="45715" rIns="91431" bIns="45715" rtlCol="0"/>
          <a:lstStyle>
            <a:lvl1pPr algn="l" eaLnBrk="1" hangingPunct="1">
              <a:defRPr sz="1200">
                <a:latin typeface="Arial" charset="0"/>
                <a:cs typeface="+mn-cs"/>
              </a:defRPr>
            </a:lvl1pPr>
          </a:lstStyle>
          <a:p>
            <a:pPr>
              <a:defRPr/>
            </a:pPr>
            <a:endParaRPr lang="en-US" dirty="0"/>
          </a:p>
        </p:txBody>
      </p:sp>
      <p:sp>
        <p:nvSpPr>
          <p:cNvPr id="3" name="Date Placeholder 2"/>
          <p:cNvSpPr>
            <a:spLocks noGrp="1"/>
          </p:cNvSpPr>
          <p:nvPr>
            <p:ph type="dt" sz="quarter" idx="1"/>
          </p:nvPr>
        </p:nvSpPr>
        <p:spPr>
          <a:xfrm>
            <a:off x="3849688" y="0"/>
            <a:ext cx="2946400" cy="496888"/>
          </a:xfrm>
          <a:prstGeom prst="rect">
            <a:avLst/>
          </a:prstGeom>
        </p:spPr>
        <p:txBody>
          <a:bodyPr vert="horz" lIns="91431" tIns="45715" rIns="91431" bIns="45715" rtlCol="0"/>
          <a:lstStyle>
            <a:lvl1pPr algn="r" eaLnBrk="1" hangingPunct="1">
              <a:defRPr sz="1200">
                <a:latin typeface="Arial" charset="0"/>
                <a:cs typeface="+mn-cs"/>
              </a:defRPr>
            </a:lvl1pPr>
          </a:lstStyle>
          <a:p>
            <a:pPr>
              <a:defRPr/>
            </a:pPr>
            <a:fld id="{6280B118-C09C-4400-A838-6902105D7D0A}" type="datetimeFigureOut">
              <a:rPr lang="en-US"/>
              <a:pPr>
                <a:defRPr/>
              </a:pPr>
              <a:t>5/26/2016</a:t>
            </a:fld>
            <a:endParaRPr lang="en-US" dirty="0"/>
          </a:p>
        </p:txBody>
      </p:sp>
      <p:sp>
        <p:nvSpPr>
          <p:cNvPr id="4" name="Footer Placeholder 3"/>
          <p:cNvSpPr>
            <a:spLocks noGrp="1"/>
          </p:cNvSpPr>
          <p:nvPr>
            <p:ph type="ftr" sz="quarter" idx="2"/>
          </p:nvPr>
        </p:nvSpPr>
        <p:spPr>
          <a:xfrm>
            <a:off x="0" y="9428163"/>
            <a:ext cx="2946400" cy="496887"/>
          </a:xfrm>
          <a:prstGeom prst="rect">
            <a:avLst/>
          </a:prstGeom>
        </p:spPr>
        <p:txBody>
          <a:bodyPr vert="horz" lIns="91431" tIns="45715" rIns="91431" bIns="45715" rtlCol="0" anchor="b"/>
          <a:lstStyle>
            <a:lvl1pPr algn="l" eaLnBrk="1" hangingPunct="1">
              <a:defRPr sz="1200">
                <a:latin typeface="Arial" charset="0"/>
                <a:cs typeface="+mn-cs"/>
              </a:defRPr>
            </a:lvl1pPr>
          </a:lstStyle>
          <a:p>
            <a:pPr>
              <a:defRPr/>
            </a:pPr>
            <a:endParaRPr lang="en-US" dirty="0"/>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wrap="square" lIns="91431" tIns="45715" rIns="91431" bIns="45715" numCol="1" anchor="b" anchorCtr="0" compatLnSpc="1">
            <a:prstTxWarp prst="textNoShape">
              <a:avLst/>
            </a:prstTxWarp>
          </a:bodyPr>
          <a:lstStyle>
            <a:lvl1pPr algn="r" eaLnBrk="1" hangingPunct="1">
              <a:defRPr sz="1200"/>
            </a:lvl1pPr>
          </a:lstStyle>
          <a:p>
            <a:pPr>
              <a:defRPr/>
            </a:pPr>
            <a:fld id="{9DD28FEF-C5DE-4620-8274-E44759FFFDE3}" type="slidenum">
              <a:rPr lang="en-US"/>
              <a:pPr>
                <a:defRPr/>
              </a:pPr>
              <a:t>‹#›</a:t>
            </a:fld>
            <a:endParaRPr lang="en-US" dirty="0"/>
          </a:p>
        </p:txBody>
      </p:sp>
    </p:spTree>
    <p:extLst>
      <p:ext uri="{BB962C8B-B14F-4D97-AF65-F5344CB8AC3E}">
        <p14:creationId xmlns:p14="http://schemas.microsoft.com/office/powerpoint/2010/main" xmlns="" val="1109474928"/>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2821" tIns="46410" rIns="92821" bIns="46410" numCol="1" anchor="t" anchorCtr="0" compatLnSpc="1">
            <a:prstTxWarp prst="textNoShape">
              <a:avLst/>
            </a:prstTxWarp>
          </a:bodyPr>
          <a:lstStyle>
            <a:lvl1pPr eaLnBrk="1" hangingPunct="1">
              <a:defRPr sz="1200">
                <a:latin typeface="Arial" charset="0"/>
                <a:cs typeface="+mn-cs"/>
              </a:defRPr>
            </a:lvl1pPr>
          </a:lstStyle>
          <a:p>
            <a:pPr>
              <a:defRPr/>
            </a:pPr>
            <a:endParaRPr lang="en-US" dirty="0"/>
          </a:p>
        </p:txBody>
      </p:sp>
      <p:sp>
        <p:nvSpPr>
          <p:cNvPr id="16387" name="Rectangle 3"/>
          <p:cNvSpPr>
            <a:spLocks noGrp="1" noChangeArrowheads="1"/>
          </p:cNvSpPr>
          <p:nvPr>
            <p:ph type="dt" idx="1"/>
          </p:nvPr>
        </p:nvSpPr>
        <p:spPr bwMode="auto">
          <a:xfrm>
            <a:off x="3849688" y="0"/>
            <a:ext cx="2946400" cy="496888"/>
          </a:xfrm>
          <a:prstGeom prst="rect">
            <a:avLst/>
          </a:prstGeom>
          <a:noFill/>
          <a:ln w="9525">
            <a:noFill/>
            <a:miter lim="800000"/>
            <a:headEnd/>
            <a:tailEnd/>
          </a:ln>
          <a:effectLst/>
        </p:spPr>
        <p:txBody>
          <a:bodyPr vert="horz" wrap="square" lIns="92821" tIns="46410" rIns="92821" bIns="46410" numCol="1" anchor="t" anchorCtr="0" compatLnSpc="1">
            <a:prstTxWarp prst="textNoShape">
              <a:avLst/>
            </a:prstTxWarp>
          </a:bodyPr>
          <a:lstStyle>
            <a:lvl1pPr algn="r" eaLnBrk="1" hangingPunct="1">
              <a:defRPr sz="1200">
                <a:latin typeface="Arial" charset="0"/>
                <a:cs typeface="+mn-cs"/>
              </a:defRPr>
            </a:lvl1pPr>
          </a:lstStyle>
          <a:p>
            <a:pPr>
              <a:defRPr/>
            </a:pPr>
            <a:endParaRPr lang="en-US" dirty="0"/>
          </a:p>
        </p:txBody>
      </p:sp>
      <p:sp>
        <p:nvSpPr>
          <p:cNvPr id="33796"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6389" name="Rectangle 5"/>
          <p:cNvSpPr>
            <a:spLocks noGrp="1" noChangeArrowheads="1"/>
          </p:cNvSpPr>
          <p:nvPr>
            <p:ph type="body" sz="quarter" idx="3"/>
          </p:nvPr>
        </p:nvSpPr>
        <p:spPr bwMode="auto">
          <a:xfrm>
            <a:off x="681038" y="4716463"/>
            <a:ext cx="5435600" cy="4465637"/>
          </a:xfrm>
          <a:prstGeom prst="rect">
            <a:avLst/>
          </a:prstGeom>
          <a:noFill/>
          <a:ln w="9525">
            <a:noFill/>
            <a:miter lim="800000"/>
            <a:headEnd/>
            <a:tailEnd/>
          </a:ln>
          <a:effectLst/>
        </p:spPr>
        <p:txBody>
          <a:bodyPr vert="horz" wrap="square" lIns="92821" tIns="46410" rIns="92821" bIns="4641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6390" name="Rectangle 6"/>
          <p:cNvSpPr>
            <a:spLocks noGrp="1" noChangeArrowheads="1"/>
          </p:cNvSpPr>
          <p:nvPr>
            <p:ph type="ftr" sz="quarter" idx="4"/>
          </p:nvPr>
        </p:nvSpPr>
        <p:spPr bwMode="auto">
          <a:xfrm>
            <a:off x="0" y="9428163"/>
            <a:ext cx="2946400" cy="496887"/>
          </a:xfrm>
          <a:prstGeom prst="rect">
            <a:avLst/>
          </a:prstGeom>
          <a:noFill/>
          <a:ln w="9525">
            <a:noFill/>
            <a:miter lim="800000"/>
            <a:headEnd/>
            <a:tailEnd/>
          </a:ln>
          <a:effectLst/>
        </p:spPr>
        <p:txBody>
          <a:bodyPr vert="horz" wrap="square" lIns="92821" tIns="46410" rIns="92821" bIns="46410" numCol="1" anchor="b" anchorCtr="0" compatLnSpc="1">
            <a:prstTxWarp prst="textNoShape">
              <a:avLst/>
            </a:prstTxWarp>
          </a:bodyPr>
          <a:lstStyle>
            <a:lvl1pPr eaLnBrk="1" hangingPunct="1">
              <a:defRPr sz="1200">
                <a:latin typeface="Arial" charset="0"/>
                <a:cs typeface="+mn-cs"/>
              </a:defRPr>
            </a:lvl1pPr>
          </a:lstStyle>
          <a:p>
            <a:pPr>
              <a:defRPr/>
            </a:pPr>
            <a:endParaRPr lang="en-US" dirty="0"/>
          </a:p>
        </p:txBody>
      </p:sp>
      <p:sp>
        <p:nvSpPr>
          <p:cNvPr id="16391" name="Rectangle 7"/>
          <p:cNvSpPr>
            <a:spLocks noGrp="1" noChangeArrowheads="1"/>
          </p:cNvSpPr>
          <p:nvPr>
            <p:ph type="sldNum" sz="quarter" idx="5"/>
          </p:nvPr>
        </p:nvSpPr>
        <p:spPr bwMode="auto">
          <a:xfrm>
            <a:off x="3849688" y="9428163"/>
            <a:ext cx="2946400" cy="496887"/>
          </a:xfrm>
          <a:prstGeom prst="rect">
            <a:avLst/>
          </a:prstGeom>
          <a:noFill/>
          <a:ln w="9525">
            <a:noFill/>
            <a:miter lim="800000"/>
            <a:headEnd/>
            <a:tailEnd/>
          </a:ln>
          <a:effectLst/>
        </p:spPr>
        <p:txBody>
          <a:bodyPr vert="horz" wrap="square" lIns="92821" tIns="46410" rIns="92821" bIns="46410" numCol="1" anchor="b" anchorCtr="0" compatLnSpc="1">
            <a:prstTxWarp prst="textNoShape">
              <a:avLst/>
            </a:prstTxWarp>
          </a:bodyPr>
          <a:lstStyle>
            <a:lvl1pPr algn="r" eaLnBrk="1" hangingPunct="1">
              <a:defRPr sz="1200"/>
            </a:lvl1pPr>
          </a:lstStyle>
          <a:p>
            <a:pPr>
              <a:defRPr/>
            </a:pPr>
            <a:fld id="{361C82B8-37E8-4304-90A6-F2C35847AD51}" type="slidenum">
              <a:rPr lang="en-US"/>
              <a:pPr>
                <a:defRPr/>
              </a:pPr>
              <a:t>‹#›</a:t>
            </a:fld>
            <a:endParaRPr lang="en-US" dirty="0"/>
          </a:p>
        </p:txBody>
      </p:sp>
    </p:spTree>
    <p:extLst>
      <p:ext uri="{BB962C8B-B14F-4D97-AF65-F5344CB8AC3E}">
        <p14:creationId xmlns:p14="http://schemas.microsoft.com/office/powerpoint/2010/main" xmlns="" val="794695670"/>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FCDE4E3-1E92-49F2-ADEE-83AF3CC53B72}" type="slidenum">
              <a:rPr lang="en-US">
                <a:solidFill>
                  <a:srgbClr val="000000"/>
                </a:solidFill>
              </a:rPr>
              <a:pPr>
                <a:defRPr/>
              </a:pPr>
              <a:t>1</a:t>
            </a:fld>
            <a:endParaRPr lang="en-US" dirty="0">
              <a:solidFill>
                <a:srgbClr val="000000"/>
              </a:solidFill>
            </a:endParaRPr>
          </a:p>
        </p:txBody>
      </p:sp>
      <p:sp>
        <p:nvSpPr>
          <p:cNvPr id="5" name="Footer Placeholder 4"/>
          <p:cNvSpPr>
            <a:spLocks noGrp="1"/>
          </p:cNvSpPr>
          <p:nvPr>
            <p:ph type="ftr" sz="quarter" idx="11"/>
          </p:nvPr>
        </p:nvSpPr>
        <p:spPr/>
        <p:txBody>
          <a:bodyPr/>
          <a:lstStyle/>
          <a:p>
            <a:pPr>
              <a:defRPr/>
            </a:pPr>
            <a:endParaRPr lang="en-US" dirty="0"/>
          </a:p>
        </p:txBody>
      </p:sp>
    </p:spTree>
    <p:extLst>
      <p:ext uri="{BB962C8B-B14F-4D97-AF65-F5344CB8AC3E}">
        <p14:creationId xmlns:p14="http://schemas.microsoft.com/office/powerpoint/2010/main" xmlns="" val="476850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pPr>
              <a:defRPr/>
            </a:pPr>
            <a:fld id="{361C82B8-37E8-4304-90A6-F2C35847AD51}" type="slidenum">
              <a:rPr lang="en-US" smtClean="0"/>
              <a:pPr>
                <a:defRPr/>
              </a:pPr>
              <a:t>2</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Tree>
    <p:extLst>
      <p:ext uri="{BB962C8B-B14F-4D97-AF65-F5344CB8AC3E}">
        <p14:creationId xmlns:p14="http://schemas.microsoft.com/office/powerpoint/2010/main" xmlns="" val="21192811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Footer Placeholder 3"/>
          <p:cNvSpPr>
            <a:spLocks noGrp="1"/>
          </p:cNvSpPr>
          <p:nvPr>
            <p:ph type="ftr" sz="quarter"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361C82B8-37E8-4304-90A6-F2C35847AD51}" type="slidenum">
              <a:rPr lang="en-US" smtClean="0"/>
              <a:pPr>
                <a:defRPr/>
              </a:pPr>
              <a:t>13</a:t>
            </a:fld>
            <a:endParaRPr lang="en-US" dirty="0"/>
          </a:p>
        </p:txBody>
      </p:sp>
    </p:spTree>
    <p:extLst>
      <p:ext uri="{BB962C8B-B14F-4D97-AF65-F5344CB8AC3E}">
        <p14:creationId xmlns:p14="http://schemas.microsoft.com/office/powerpoint/2010/main" xmlns="" val="17026425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Footer Placeholder 3"/>
          <p:cNvSpPr>
            <a:spLocks noGrp="1"/>
          </p:cNvSpPr>
          <p:nvPr>
            <p:ph type="ftr" sz="quarter"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361C82B8-37E8-4304-90A6-F2C35847AD51}" type="slidenum">
              <a:rPr lang="en-US" smtClean="0"/>
              <a:pPr>
                <a:defRPr/>
              </a:pPr>
              <a:t>17</a:t>
            </a:fld>
            <a:endParaRPr lang="en-US" dirty="0"/>
          </a:p>
        </p:txBody>
      </p:sp>
    </p:spTree>
    <p:extLst>
      <p:ext uri="{BB962C8B-B14F-4D97-AF65-F5344CB8AC3E}">
        <p14:creationId xmlns:p14="http://schemas.microsoft.com/office/powerpoint/2010/main" xmlns="" val="22198360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2E9322E-9539-4DF2-9532-DAB968A12204}" type="slidenum">
              <a:rPr lang="en-US"/>
              <a:pPr>
                <a:defRPr/>
              </a:pPr>
              <a:t>‹#›</a:t>
            </a:fld>
            <a:endParaRPr lang="en-US" dirty="0"/>
          </a:p>
        </p:txBody>
      </p:sp>
    </p:spTree>
    <p:extLst>
      <p:ext uri="{BB962C8B-B14F-4D97-AF65-F5344CB8AC3E}">
        <p14:creationId xmlns:p14="http://schemas.microsoft.com/office/powerpoint/2010/main" xmlns="" val="26427024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3151B23-ECFE-4DC7-A31D-D880E2B05E87}" type="slidenum">
              <a:rPr lang="en-US"/>
              <a:pPr>
                <a:defRPr/>
              </a:pPr>
              <a:t>‹#›</a:t>
            </a:fld>
            <a:endParaRPr lang="en-US" dirty="0"/>
          </a:p>
        </p:txBody>
      </p:sp>
    </p:spTree>
    <p:extLst>
      <p:ext uri="{BB962C8B-B14F-4D97-AF65-F5344CB8AC3E}">
        <p14:creationId xmlns:p14="http://schemas.microsoft.com/office/powerpoint/2010/main" xmlns="" val="19694076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11A59FA-8EF3-4B6E-9E5B-27D642379AC5}" type="slidenum">
              <a:rPr lang="en-US"/>
              <a:pPr>
                <a:defRPr/>
              </a:pPr>
              <a:t>‹#›</a:t>
            </a:fld>
            <a:endParaRPr lang="en-US" dirty="0"/>
          </a:p>
        </p:txBody>
      </p:sp>
    </p:spTree>
    <p:extLst>
      <p:ext uri="{BB962C8B-B14F-4D97-AF65-F5344CB8AC3E}">
        <p14:creationId xmlns:p14="http://schemas.microsoft.com/office/powerpoint/2010/main" xmlns="" val="17462804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bg bwMode="gray">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3489" name="Rectangle 177"/>
          <p:cNvSpPr>
            <a:spLocks noGrp="1" noChangeArrowheads="1"/>
          </p:cNvSpPr>
          <p:nvPr>
            <p:ph type="ctrTitle" sz="quarter"/>
          </p:nvPr>
        </p:nvSpPr>
        <p:spPr bwMode="auto">
          <a:xfrm>
            <a:off x="1293813" y="1663700"/>
            <a:ext cx="6821487" cy="1470025"/>
          </a:xfrm>
        </p:spPr>
        <p:txBody>
          <a:bodyPr/>
          <a:lstStyle>
            <a:lvl1pPr algn="ctr">
              <a:defRPr sz="4000">
                <a:solidFill>
                  <a:srgbClr val="293E00"/>
                </a:solidFill>
              </a:defRPr>
            </a:lvl1pPr>
          </a:lstStyle>
          <a:p>
            <a:r>
              <a:rPr lang="en-US" altLang="zh-CN" smtClean="0"/>
              <a:t>Click to edit Master title style</a:t>
            </a:r>
            <a:endParaRPr lang="zh-CN" altLang="en-US"/>
          </a:p>
        </p:txBody>
      </p:sp>
      <p:sp>
        <p:nvSpPr>
          <p:cNvPr id="3" name="Rectangle 24"/>
          <p:cNvSpPr>
            <a:spLocks noGrp="1" noChangeArrowheads="1"/>
          </p:cNvSpPr>
          <p:nvPr>
            <p:ph type="ftr" sz="quarter" idx="10"/>
          </p:nvPr>
        </p:nvSpPr>
        <p:spPr>
          <a:xfrm>
            <a:off x="3452813" y="6451600"/>
            <a:ext cx="2895600" cy="152400"/>
          </a:xfrm>
        </p:spPr>
        <p:txBody>
          <a:bodyPr/>
          <a:lstStyle>
            <a:lvl1pPr algn="ctr">
              <a:defRPr sz="1400" b="0">
                <a:solidFill>
                  <a:schemeClr val="folHlink"/>
                </a:solidFill>
                <a:effectLst>
                  <a:outerShdw blurRad="38100" dist="38100" dir="2700000" algn="tl">
                    <a:srgbClr val="C0C0C0"/>
                  </a:outerShdw>
                </a:effectLst>
                <a:latin typeface="Times New Roman" pitchFamily="18" charset="0"/>
              </a:defRPr>
            </a:lvl1pPr>
          </a:lstStyle>
          <a:p>
            <a:pPr>
              <a:defRPr/>
            </a:pPr>
            <a:endParaRPr lang="en-US" altLang="ko-KR" dirty="0"/>
          </a:p>
        </p:txBody>
      </p:sp>
    </p:spTree>
    <p:extLst>
      <p:ext uri="{BB962C8B-B14F-4D97-AF65-F5344CB8AC3E}">
        <p14:creationId xmlns:p14="http://schemas.microsoft.com/office/powerpoint/2010/main" xmlns="" val="29957459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13BC2F7-6FE4-495E-99B5-7FD0CE33D51A}"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29507590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13BC2F7-6FE4-495E-99B5-7FD0CE33D51A}"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28753573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13BC2F7-6FE4-495E-99B5-7FD0CE33D51A}"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9978193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endParaRPr lang="en-Z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Z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13BC2F7-6FE4-495E-99B5-7FD0CE33D51A}"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8547758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endParaRPr lang="en-ZA"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ZA"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E13BC2F7-6FE4-495E-99B5-7FD0CE33D51A}"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37584745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endParaRPr lang="en-ZA"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ZA"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E13BC2F7-6FE4-495E-99B5-7FD0CE33D51A}"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37747127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ZA"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ZA"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E13BC2F7-6FE4-495E-99B5-7FD0CE33D51A}"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3021122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A391CC3-6E2A-447B-8670-234985BFA685}" type="slidenum">
              <a:rPr lang="en-US"/>
              <a:pPr>
                <a:defRPr/>
              </a:pPr>
              <a:t>‹#›</a:t>
            </a:fld>
            <a:endParaRPr lang="en-US" dirty="0"/>
          </a:p>
        </p:txBody>
      </p:sp>
    </p:spTree>
    <p:extLst>
      <p:ext uri="{BB962C8B-B14F-4D97-AF65-F5344CB8AC3E}">
        <p14:creationId xmlns:p14="http://schemas.microsoft.com/office/powerpoint/2010/main" xmlns="" val="42448167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Z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Z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13BC2F7-6FE4-495E-99B5-7FD0CE33D51A}"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16479237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Z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Z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13BC2F7-6FE4-495E-99B5-7FD0CE33D51A}"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25176873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13BC2F7-6FE4-495E-99B5-7FD0CE33D51A}"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24844398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13BC2F7-6FE4-495E-99B5-7FD0CE33D51A}"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943464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13BC2F7-6FE4-495E-99B5-7FD0CE33D51A}"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28278203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13BC2F7-6FE4-495E-99B5-7FD0CE33D51A}"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31034740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13BC2F7-6FE4-495E-99B5-7FD0CE33D51A}"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18319926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endParaRPr lang="en-Z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Z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13BC2F7-6FE4-495E-99B5-7FD0CE33D51A}"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4597259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endParaRPr lang="en-ZA"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ZA"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E13BC2F7-6FE4-495E-99B5-7FD0CE33D51A}"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803061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endParaRPr lang="en-ZA"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ZA"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E13BC2F7-6FE4-495E-99B5-7FD0CE33D51A}"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866296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7D911D96-6BFC-4904-82B0-20DEA7500829}" type="slidenum">
              <a:rPr lang="en-US"/>
              <a:pPr>
                <a:defRPr/>
              </a:pPr>
              <a:t>‹#›</a:t>
            </a:fld>
            <a:endParaRPr lang="en-US" dirty="0"/>
          </a:p>
        </p:txBody>
      </p:sp>
    </p:spTree>
    <p:extLst>
      <p:ext uri="{BB962C8B-B14F-4D97-AF65-F5344CB8AC3E}">
        <p14:creationId xmlns:p14="http://schemas.microsoft.com/office/powerpoint/2010/main" xmlns="" val="11428107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ZA"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ZA"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E13BC2F7-6FE4-495E-99B5-7FD0CE33D51A}"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42304303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Z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Z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13BC2F7-6FE4-495E-99B5-7FD0CE33D51A}"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5301002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Z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Z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13BC2F7-6FE4-495E-99B5-7FD0CE33D51A}"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28519399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13BC2F7-6FE4-495E-99B5-7FD0CE33D51A}"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4539099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13BC2F7-6FE4-495E-99B5-7FD0CE33D51A}"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58043046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13BC2F7-6FE4-495E-99B5-7FD0CE33D51A}"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331775642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13BC2F7-6FE4-495E-99B5-7FD0CE33D51A}"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324708147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13BC2F7-6FE4-495E-99B5-7FD0CE33D51A}"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191076457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endParaRPr lang="en-Z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Z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13BC2F7-6FE4-495E-99B5-7FD0CE33D51A}"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66751392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endParaRPr lang="en-ZA"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ZA"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E13BC2F7-6FE4-495E-99B5-7FD0CE33D51A}"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10231571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7D377291-4DB1-42E8-9766-0F415921DC61}" type="slidenum">
              <a:rPr lang="en-US"/>
              <a:pPr>
                <a:defRPr/>
              </a:pPr>
              <a:t>‹#›</a:t>
            </a:fld>
            <a:endParaRPr lang="en-US" dirty="0"/>
          </a:p>
        </p:txBody>
      </p:sp>
    </p:spTree>
    <p:extLst>
      <p:ext uri="{BB962C8B-B14F-4D97-AF65-F5344CB8AC3E}">
        <p14:creationId xmlns:p14="http://schemas.microsoft.com/office/powerpoint/2010/main" xmlns="" val="180750673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endParaRPr lang="en-ZA"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ZA"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E13BC2F7-6FE4-495E-99B5-7FD0CE33D51A}"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151650566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ZA"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ZA"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E13BC2F7-6FE4-495E-99B5-7FD0CE33D51A}"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143947035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Z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Z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13BC2F7-6FE4-495E-99B5-7FD0CE33D51A}"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417392476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Z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Z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13BC2F7-6FE4-495E-99B5-7FD0CE33D51A}"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331880235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13BC2F7-6FE4-495E-99B5-7FD0CE33D51A}"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109884271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13BC2F7-6FE4-495E-99B5-7FD0CE33D51A}"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256004461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13BC2F7-6FE4-495E-99B5-7FD0CE33D51A}"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201347387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13BC2F7-6FE4-495E-99B5-7FD0CE33D51A}"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244799294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13BC2F7-6FE4-495E-99B5-7FD0CE33D51A}"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88191874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endParaRPr lang="en-Z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Z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13BC2F7-6FE4-495E-99B5-7FD0CE33D51A}"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41552720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C6E1A9D0-EAE5-4464-B56D-A21140B21D87}" type="slidenum">
              <a:rPr lang="en-US"/>
              <a:pPr>
                <a:defRPr/>
              </a:pPr>
              <a:t>‹#›</a:t>
            </a:fld>
            <a:endParaRPr lang="en-US" dirty="0"/>
          </a:p>
        </p:txBody>
      </p:sp>
    </p:spTree>
    <p:extLst>
      <p:ext uri="{BB962C8B-B14F-4D97-AF65-F5344CB8AC3E}">
        <p14:creationId xmlns:p14="http://schemas.microsoft.com/office/powerpoint/2010/main" xmlns="" val="88922196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endParaRPr lang="en-ZA"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ZA"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E13BC2F7-6FE4-495E-99B5-7FD0CE33D51A}"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156792319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endParaRPr lang="en-ZA"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ZA"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E13BC2F7-6FE4-495E-99B5-7FD0CE33D51A}"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401393862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ZA"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ZA"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E13BC2F7-6FE4-495E-99B5-7FD0CE33D51A}"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662161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Z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Z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13BC2F7-6FE4-495E-99B5-7FD0CE33D51A}"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389556021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Z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Z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13BC2F7-6FE4-495E-99B5-7FD0CE33D51A}"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234240632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13BC2F7-6FE4-495E-99B5-7FD0CE33D51A}"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397271314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13BC2F7-6FE4-495E-99B5-7FD0CE33D51A}"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21708265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A435BD68-1042-439F-8152-C47933642D8F}" type="slidenum">
              <a:rPr lang="en-US"/>
              <a:pPr>
                <a:defRPr/>
              </a:pPr>
              <a:t>‹#›</a:t>
            </a:fld>
            <a:endParaRPr lang="en-US" dirty="0"/>
          </a:p>
        </p:txBody>
      </p:sp>
    </p:spTree>
    <p:extLst>
      <p:ext uri="{BB962C8B-B14F-4D97-AF65-F5344CB8AC3E}">
        <p14:creationId xmlns:p14="http://schemas.microsoft.com/office/powerpoint/2010/main" xmlns="" val="21160902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171A74BE-4F3C-4824-9B4C-83F2A7E97DCF}" type="slidenum">
              <a:rPr lang="en-US"/>
              <a:pPr>
                <a:defRPr/>
              </a:pPr>
              <a:t>‹#›</a:t>
            </a:fld>
            <a:endParaRPr lang="en-US" dirty="0"/>
          </a:p>
        </p:txBody>
      </p:sp>
    </p:spTree>
    <p:extLst>
      <p:ext uri="{BB962C8B-B14F-4D97-AF65-F5344CB8AC3E}">
        <p14:creationId xmlns:p14="http://schemas.microsoft.com/office/powerpoint/2010/main" xmlns="" val="6954091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EB36259A-8714-4DF7-883D-C13D173D62F7}" type="slidenum">
              <a:rPr lang="en-US"/>
              <a:pPr>
                <a:defRPr/>
              </a:pPr>
              <a:t>‹#›</a:t>
            </a:fld>
            <a:endParaRPr lang="en-US" dirty="0"/>
          </a:p>
        </p:txBody>
      </p:sp>
    </p:spTree>
    <p:extLst>
      <p:ext uri="{BB962C8B-B14F-4D97-AF65-F5344CB8AC3E}">
        <p14:creationId xmlns:p14="http://schemas.microsoft.com/office/powerpoint/2010/main" xmlns="" val="12550037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4979CF8B-001C-4204-AE64-5D365A8F0650}" type="slidenum">
              <a:rPr lang="en-US"/>
              <a:pPr>
                <a:defRPr/>
              </a:pPr>
              <a:t>‹#›</a:t>
            </a:fld>
            <a:endParaRPr lang="en-US" dirty="0"/>
          </a:p>
        </p:txBody>
      </p:sp>
    </p:spTree>
    <p:extLst>
      <p:ext uri="{BB962C8B-B14F-4D97-AF65-F5344CB8AC3E}">
        <p14:creationId xmlns:p14="http://schemas.microsoft.com/office/powerpoint/2010/main" xmlns="" val="28291820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ZA"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cs typeface="Arial" charset="0"/>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cs typeface="Arial" charset="0"/>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23580433-CD8D-4959-A5AF-8617BF72F576}"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956" r:id="rId1"/>
    <p:sldLayoutId id="2147483957" r:id="rId2"/>
    <p:sldLayoutId id="2147483958" r:id="rId3"/>
    <p:sldLayoutId id="2147483959" r:id="rId4"/>
    <p:sldLayoutId id="2147483960" r:id="rId5"/>
    <p:sldLayoutId id="2147483961" r:id="rId6"/>
    <p:sldLayoutId id="2147483962" r:id="rId7"/>
    <p:sldLayoutId id="2147483963" r:id="rId8"/>
    <p:sldLayoutId id="2147483964" r:id="rId9"/>
    <p:sldLayoutId id="2147483965" r:id="rId10"/>
    <p:sldLayoutId id="2147483966" r:id="rId11"/>
    <p:sldLayoutId id="2147483967" r:id="rId12"/>
  </p:sldLayoutIdLst>
  <p:hf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anose="020F0502020204030204" pitchFamily="34" charset="0"/>
        </a:defRPr>
      </a:lvl2pPr>
      <a:lvl3pPr algn="ctr" rtl="0" eaLnBrk="1" fontAlgn="base" hangingPunct="1">
        <a:spcBef>
          <a:spcPct val="0"/>
        </a:spcBef>
        <a:spcAft>
          <a:spcPct val="0"/>
        </a:spcAft>
        <a:defRPr sz="4400">
          <a:solidFill>
            <a:schemeClr val="tx1"/>
          </a:solidFill>
          <a:latin typeface="Calibri" panose="020F0502020204030204" pitchFamily="34" charset="0"/>
        </a:defRPr>
      </a:lvl3pPr>
      <a:lvl4pPr algn="ctr" rtl="0" eaLnBrk="1" fontAlgn="base" hangingPunct="1">
        <a:spcBef>
          <a:spcPct val="0"/>
        </a:spcBef>
        <a:spcAft>
          <a:spcPct val="0"/>
        </a:spcAft>
        <a:defRPr sz="4400">
          <a:solidFill>
            <a:schemeClr val="tx1"/>
          </a:solidFill>
          <a:latin typeface="Calibri" panose="020F0502020204030204" pitchFamily="34" charset="0"/>
        </a:defRPr>
      </a:lvl4pPr>
      <a:lvl5pPr algn="ctr" rtl="0" eaLnBrk="1" fontAlgn="base" hangingPunct="1">
        <a:spcBef>
          <a:spcPct val="0"/>
        </a:spcBef>
        <a:spcAft>
          <a:spcPct val="0"/>
        </a:spcAft>
        <a:defRPr sz="4400">
          <a:solidFill>
            <a:schemeClr val="tx1"/>
          </a:solidFill>
          <a:latin typeface="Calibri" panose="020F0502020204030204" pitchFamily="34" charset="0"/>
        </a:defRPr>
      </a:lvl5pPr>
      <a:lvl6pPr marL="457200" algn="ctr" rtl="0" eaLnBrk="1" fontAlgn="base" hangingPunct="1">
        <a:spcBef>
          <a:spcPct val="0"/>
        </a:spcBef>
        <a:spcAft>
          <a:spcPct val="0"/>
        </a:spcAft>
        <a:defRPr sz="4400">
          <a:solidFill>
            <a:schemeClr val="tx1"/>
          </a:solidFill>
          <a:latin typeface="Calibri" panose="020F0502020204030204" pitchFamily="34" charset="0"/>
        </a:defRPr>
      </a:lvl6pPr>
      <a:lvl7pPr marL="914400" algn="ctr" rtl="0" eaLnBrk="1" fontAlgn="base" hangingPunct="1">
        <a:spcBef>
          <a:spcPct val="0"/>
        </a:spcBef>
        <a:spcAft>
          <a:spcPct val="0"/>
        </a:spcAft>
        <a:defRPr sz="4400">
          <a:solidFill>
            <a:schemeClr val="tx1"/>
          </a:solidFill>
          <a:latin typeface="Calibri" panose="020F0502020204030204" pitchFamily="34" charset="0"/>
        </a:defRPr>
      </a:lvl7pPr>
      <a:lvl8pPr marL="1371600" algn="ctr" rtl="0" eaLnBrk="1" fontAlgn="base" hangingPunct="1">
        <a:spcBef>
          <a:spcPct val="0"/>
        </a:spcBef>
        <a:spcAft>
          <a:spcPct val="0"/>
        </a:spcAft>
        <a:defRPr sz="4400">
          <a:solidFill>
            <a:schemeClr val="tx1"/>
          </a:solidFill>
          <a:latin typeface="Calibri" panose="020F0502020204030204" pitchFamily="34" charset="0"/>
        </a:defRPr>
      </a:lvl8pPr>
      <a:lvl9pPr marL="1828800" algn="ctr" rtl="0" eaLnBrk="1" fontAlgn="base" hangingPunct="1">
        <a:spcBef>
          <a:spcPct val="0"/>
        </a:spcBef>
        <a:spcAft>
          <a:spcPct val="0"/>
        </a:spcAft>
        <a:defRPr sz="4400">
          <a:solidFill>
            <a:schemeClr val="tx1"/>
          </a:solidFill>
          <a:latin typeface="Calibri" panose="020F0502020204030204"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endParaRPr lang="en-ZA" dirty="0">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ZA" dirty="0">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E13BC2F7-6FE4-495E-99B5-7FD0CE33D51A}" type="slidenum">
              <a:rPr lang="en-ZA" smtClean="0">
                <a:solidFill>
                  <a:prstClr val="black">
                    <a:tint val="75000"/>
                  </a:prstClr>
                </a:solidFill>
                <a:latin typeface="Calibri"/>
                <a:cs typeface="+mn-cs"/>
              </a:rPr>
              <a:pPr fontAlgn="auto">
                <a:spcBef>
                  <a:spcPts val="0"/>
                </a:spcBef>
                <a:spcAft>
                  <a:spcPts val="0"/>
                </a:spcAft>
              </a:pPr>
              <a:t>‹#›</a:t>
            </a:fld>
            <a:endParaRPr lang="en-ZA" dirty="0">
              <a:solidFill>
                <a:prstClr val="black">
                  <a:tint val="75000"/>
                </a:prstClr>
              </a:solidFill>
              <a:latin typeface="Calibri"/>
              <a:cs typeface="+mn-cs"/>
            </a:endParaRPr>
          </a:p>
        </p:txBody>
      </p:sp>
    </p:spTree>
    <p:extLst>
      <p:ext uri="{BB962C8B-B14F-4D97-AF65-F5344CB8AC3E}">
        <p14:creationId xmlns:p14="http://schemas.microsoft.com/office/powerpoint/2010/main" xmlns="" val="28666543"/>
      </p:ext>
    </p:extLst>
  </p:cSld>
  <p:clrMap bg1="lt1" tx1="dk1" bg2="lt2" tx2="dk2" accent1="accent1" accent2="accent2" accent3="accent3" accent4="accent4" accent5="accent5" accent6="accent6" hlink="hlink" folHlink="folHlink"/>
  <p:sldLayoutIdLst>
    <p:sldLayoutId id="2147483983" r:id="rId1"/>
    <p:sldLayoutId id="2147483984" r:id="rId2"/>
    <p:sldLayoutId id="2147483985" r:id="rId3"/>
    <p:sldLayoutId id="2147483986" r:id="rId4"/>
    <p:sldLayoutId id="2147483987" r:id="rId5"/>
    <p:sldLayoutId id="2147483988" r:id="rId6"/>
    <p:sldLayoutId id="2147483989" r:id="rId7"/>
    <p:sldLayoutId id="2147483990" r:id="rId8"/>
    <p:sldLayoutId id="2147483991" r:id="rId9"/>
    <p:sldLayoutId id="2147483992" r:id="rId10"/>
    <p:sldLayoutId id="214748399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endParaRPr lang="en-ZA" dirty="0">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ZA" dirty="0">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E13BC2F7-6FE4-495E-99B5-7FD0CE33D51A}" type="slidenum">
              <a:rPr lang="en-ZA" smtClean="0">
                <a:solidFill>
                  <a:prstClr val="black">
                    <a:tint val="75000"/>
                  </a:prstClr>
                </a:solidFill>
                <a:latin typeface="Calibri"/>
                <a:cs typeface="+mn-cs"/>
              </a:rPr>
              <a:pPr fontAlgn="auto">
                <a:spcBef>
                  <a:spcPts val="0"/>
                </a:spcBef>
                <a:spcAft>
                  <a:spcPts val="0"/>
                </a:spcAft>
              </a:pPr>
              <a:t>‹#›</a:t>
            </a:fld>
            <a:endParaRPr lang="en-ZA" dirty="0">
              <a:solidFill>
                <a:prstClr val="black">
                  <a:tint val="75000"/>
                </a:prstClr>
              </a:solidFill>
              <a:latin typeface="Calibri"/>
              <a:cs typeface="+mn-cs"/>
            </a:endParaRPr>
          </a:p>
        </p:txBody>
      </p:sp>
    </p:spTree>
    <p:extLst>
      <p:ext uri="{BB962C8B-B14F-4D97-AF65-F5344CB8AC3E}">
        <p14:creationId xmlns:p14="http://schemas.microsoft.com/office/powerpoint/2010/main" xmlns="" val="1435219722"/>
      </p:ext>
    </p:extLst>
  </p:cSld>
  <p:clrMap bg1="lt1" tx1="dk1" bg2="lt2" tx2="dk2" accent1="accent1" accent2="accent2" accent3="accent3" accent4="accent4" accent5="accent5" accent6="accent6" hlink="hlink" folHlink="folHlink"/>
  <p:sldLayoutIdLst>
    <p:sldLayoutId id="2147484031" r:id="rId1"/>
    <p:sldLayoutId id="2147484032" r:id="rId2"/>
    <p:sldLayoutId id="2147484033" r:id="rId3"/>
    <p:sldLayoutId id="2147484034" r:id="rId4"/>
    <p:sldLayoutId id="2147484035" r:id="rId5"/>
    <p:sldLayoutId id="2147484036" r:id="rId6"/>
    <p:sldLayoutId id="2147484037" r:id="rId7"/>
    <p:sldLayoutId id="2147484038" r:id="rId8"/>
    <p:sldLayoutId id="2147484039" r:id="rId9"/>
    <p:sldLayoutId id="2147484040" r:id="rId10"/>
    <p:sldLayoutId id="214748404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endParaRPr lang="en-ZA" dirty="0">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ZA" dirty="0">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E13BC2F7-6FE4-495E-99B5-7FD0CE33D51A}" type="slidenum">
              <a:rPr lang="en-ZA" smtClean="0">
                <a:solidFill>
                  <a:prstClr val="black">
                    <a:tint val="75000"/>
                  </a:prstClr>
                </a:solidFill>
                <a:latin typeface="Calibri"/>
                <a:cs typeface="+mn-cs"/>
              </a:rPr>
              <a:pPr fontAlgn="auto">
                <a:spcBef>
                  <a:spcPts val="0"/>
                </a:spcBef>
                <a:spcAft>
                  <a:spcPts val="0"/>
                </a:spcAft>
              </a:pPr>
              <a:t>‹#›</a:t>
            </a:fld>
            <a:endParaRPr lang="en-ZA" dirty="0">
              <a:solidFill>
                <a:prstClr val="black">
                  <a:tint val="75000"/>
                </a:prstClr>
              </a:solidFill>
              <a:latin typeface="Calibri"/>
              <a:cs typeface="+mn-cs"/>
            </a:endParaRPr>
          </a:p>
        </p:txBody>
      </p:sp>
    </p:spTree>
    <p:extLst>
      <p:ext uri="{BB962C8B-B14F-4D97-AF65-F5344CB8AC3E}">
        <p14:creationId xmlns:p14="http://schemas.microsoft.com/office/powerpoint/2010/main" xmlns="" val="3379223812"/>
      </p:ext>
    </p:extLst>
  </p:cSld>
  <p:clrMap bg1="lt1" tx1="dk1" bg2="lt2" tx2="dk2" accent1="accent1" accent2="accent2" accent3="accent3" accent4="accent4" accent5="accent5" accent6="accent6" hlink="hlink" folHlink="folHlink"/>
  <p:sldLayoutIdLst>
    <p:sldLayoutId id="2147484055" r:id="rId1"/>
    <p:sldLayoutId id="2147484056" r:id="rId2"/>
    <p:sldLayoutId id="2147484057" r:id="rId3"/>
    <p:sldLayoutId id="2147484058" r:id="rId4"/>
    <p:sldLayoutId id="2147484059" r:id="rId5"/>
    <p:sldLayoutId id="2147484060" r:id="rId6"/>
    <p:sldLayoutId id="2147484061" r:id="rId7"/>
    <p:sldLayoutId id="2147484062" r:id="rId8"/>
    <p:sldLayoutId id="2147484063" r:id="rId9"/>
    <p:sldLayoutId id="2147484064" r:id="rId10"/>
    <p:sldLayoutId id="2147484065"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endParaRPr lang="en-ZA" dirty="0">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ZA" dirty="0">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E13BC2F7-6FE4-495E-99B5-7FD0CE33D51A}" type="slidenum">
              <a:rPr lang="en-ZA" smtClean="0">
                <a:solidFill>
                  <a:prstClr val="black">
                    <a:tint val="75000"/>
                  </a:prstClr>
                </a:solidFill>
                <a:latin typeface="Calibri"/>
                <a:cs typeface="+mn-cs"/>
              </a:rPr>
              <a:pPr fontAlgn="auto">
                <a:spcBef>
                  <a:spcPts val="0"/>
                </a:spcBef>
                <a:spcAft>
                  <a:spcPts val="0"/>
                </a:spcAft>
              </a:pPr>
              <a:t>‹#›</a:t>
            </a:fld>
            <a:endParaRPr lang="en-ZA" dirty="0">
              <a:solidFill>
                <a:prstClr val="black">
                  <a:tint val="75000"/>
                </a:prstClr>
              </a:solidFill>
              <a:latin typeface="Calibri"/>
              <a:cs typeface="+mn-cs"/>
            </a:endParaRPr>
          </a:p>
        </p:txBody>
      </p:sp>
    </p:spTree>
    <p:extLst>
      <p:ext uri="{BB962C8B-B14F-4D97-AF65-F5344CB8AC3E}">
        <p14:creationId xmlns:p14="http://schemas.microsoft.com/office/powerpoint/2010/main" xmlns="" val="1720742108"/>
      </p:ext>
    </p:extLst>
  </p:cSld>
  <p:clrMap bg1="lt1" tx1="dk1" bg2="lt2" tx2="dk2" accent1="accent1" accent2="accent2" accent3="accent3" accent4="accent4" accent5="accent5" accent6="accent6" hlink="hlink" folHlink="folHlink"/>
  <p:sldLayoutIdLst>
    <p:sldLayoutId id="2147484079" r:id="rId1"/>
    <p:sldLayoutId id="2147484080" r:id="rId2"/>
    <p:sldLayoutId id="2147484081" r:id="rId3"/>
    <p:sldLayoutId id="2147484082" r:id="rId4"/>
    <p:sldLayoutId id="2147484083" r:id="rId5"/>
    <p:sldLayoutId id="2147484084" r:id="rId6"/>
    <p:sldLayoutId id="2147484085" r:id="rId7"/>
    <p:sldLayoutId id="2147484086" r:id="rId8"/>
    <p:sldLayoutId id="2147484087" r:id="rId9"/>
    <p:sldLayoutId id="2147484088" r:id="rId10"/>
    <p:sldLayoutId id="214748408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7.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7.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7.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7.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7.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7.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7.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6.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6.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6" descr="C:\Users\Lefifi.T\AppData\Local\Microsoft\Windows\Temporary Internet Files\Content.Outlook\XAEMJRW7\Higher Education LOGO (6).jpg"/>
          <p:cNvPicPr>
            <a:picLocks noChangeAspect="1" noChangeArrowheads="1"/>
          </p:cNvPicPr>
          <p:nvPr/>
        </p:nvPicPr>
        <p:blipFill>
          <a:blip r:embed="rId3" cstate="print">
            <a:clrChange>
              <a:clrFrom>
                <a:srgbClr val="FFFFFF"/>
              </a:clrFrom>
              <a:clrTo>
                <a:srgbClr val="FFFFFF">
                  <a:alpha val="0"/>
                </a:srgbClr>
              </a:clrTo>
            </a:clrChange>
          </a:blip>
          <a:srcRect t="1932" r="67960"/>
          <a:stretch>
            <a:fillRect/>
          </a:stretch>
        </p:blipFill>
        <p:spPr bwMode="auto">
          <a:xfrm>
            <a:off x="7318375" y="4495800"/>
            <a:ext cx="1825625" cy="2203450"/>
          </a:xfrm>
          <a:prstGeom prst="rect">
            <a:avLst/>
          </a:prstGeom>
          <a:noFill/>
          <a:ln w="9525">
            <a:noFill/>
            <a:miter lim="800000"/>
            <a:headEnd/>
            <a:tailEnd/>
          </a:ln>
        </p:spPr>
      </p:pic>
      <p:sp>
        <p:nvSpPr>
          <p:cNvPr id="7" name="Rectangle 3"/>
          <p:cNvSpPr txBox="1">
            <a:spLocks noChangeArrowheads="1"/>
          </p:cNvSpPr>
          <p:nvPr/>
        </p:nvSpPr>
        <p:spPr>
          <a:xfrm>
            <a:off x="533400" y="685800"/>
            <a:ext cx="8077200" cy="5715000"/>
          </a:xfrm>
          <a:prstGeom prst="rect">
            <a:avLst/>
          </a:prstGeom>
        </p:spPr>
        <p:txBody>
          <a:bodyPr/>
          <a:lstStyle/>
          <a:p>
            <a:pPr marL="342900" indent="-342900" algn="ctr">
              <a:lnSpc>
                <a:spcPct val="90000"/>
              </a:lnSpc>
              <a:spcBef>
                <a:spcPct val="20000"/>
              </a:spcBef>
              <a:defRPr/>
            </a:pPr>
            <a:r>
              <a:rPr lang="en-US" sz="3600" b="1" kern="0" dirty="0" smtClean="0">
                <a:solidFill>
                  <a:srgbClr val="000000"/>
                </a:solidFill>
                <a:latin typeface="+mj-lt"/>
                <a:cs typeface="Calibri" pitchFamily="34" charset="0"/>
              </a:rPr>
              <a:t>Department of Higher Education and Training</a:t>
            </a:r>
          </a:p>
          <a:p>
            <a:pPr marL="342900" indent="-342900" algn="ctr">
              <a:lnSpc>
                <a:spcPct val="90000"/>
              </a:lnSpc>
              <a:spcBef>
                <a:spcPct val="20000"/>
              </a:spcBef>
              <a:defRPr/>
            </a:pPr>
            <a:endParaRPr lang="en-US" sz="1100" kern="0" dirty="0">
              <a:solidFill>
                <a:srgbClr val="FF0000"/>
              </a:solidFill>
              <a:latin typeface="+mj-lt"/>
              <a:cs typeface="Calibri" pitchFamily="34" charset="0"/>
            </a:endParaRPr>
          </a:p>
          <a:p>
            <a:pPr marL="342900" indent="-342900" algn="ctr">
              <a:lnSpc>
                <a:spcPct val="90000"/>
              </a:lnSpc>
              <a:spcBef>
                <a:spcPct val="20000"/>
              </a:spcBef>
              <a:defRPr/>
            </a:pPr>
            <a:endParaRPr lang="en-US" sz="2400" b="1" kern="0" dirty="0">
              <a:solidFill>
                <a:srgbClr val="000000"/>
              </a:solidFill>
              <a:latin typeface="+mj-lt"/>
              <a:cs typeface="Calibri" pitchFamily="34" charset="0"/>
            </a:endParaRPr>
          </a:p>
        </p:txBody>
      </p:sp>
      <p:sp>
        <p:nvSpPr>
          <p:cNvPr id="4" name="Subtitle 2"/>
          <p:cNvSpPr txBox="1">
            <a:spLocks/>
          </p:cNvSpPr>
          <p:nvPr/>
        </p:nvSpPr>
        <p:spPr>
          <a:xfrm>
            <a:off x="684213" y="2362200"/>
            <a:ext cx="7704137" cy="12192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lnSpc>
                <a:spcPct val="150000"/>
              </a:lnSpc>
              <a:buNone/>
            </a:pPr>
            <a:r>
              <a:rPr lang="en-ZA" sz="2400" b="1" dirty="0" smtClean="0">
                <a:solidFill>
                  <a:srgbClr val="FF0000"/>
                </a:solidFill>
                <a:latin typeface="Arial" pitchFamily="34" charset="0"/>
                <a:cs typeface="Arial" pitchFamily="34" charset="0"/>
              </a:rPr>
              <a:t>Construction Education and Training Authority Forensic Report into Various Allegations</a:t>
            </a:r>
            <a:endParaRPr lang="en-ZA" sz="2400" b="1" dirty="0">
              <a:solidFill>
                <a:srgbClr val="FF0000"/>
              </a:solidFill>
              <a:latin typeface="Arial" pitchFamily="34" charset="0"/>
              <a:cs typeface="Arial" pitchFamily="34" charset="0"/>
            </a:endParaRPr>
          </a:p>
        </p:txBody>
      </p:sp>
      <p:sp>
        <p:nvSpPr>
          <p:cNvPr id="5" name="Rectangle 3"/>
          <p:cNvSpPr txBox="1">
            <a:spLocks/>
          </p:cNvSpPr>
          <p:nvPr/>
        </p:nvSpPr>
        <p:spPr bwMode="auto">
          <a:xfrm>
            <a:off x="762000" y="3733800"/>
            <a:ext cx="7696200" cy="2209800"/>
          </a:xfrm>
          <a:prstGeom prst="rect">
            <a:avLst/>
          </a:prstGeom>
          <a:noFill/>
          <a:ln w="9525">
            <a:noFill/>
            <a:miter lim="800000"/>
            <a:headEnd/>
            <a:tailEnd/>
          </a:ln>
        </p:spPr>
        <p:txBody>
          <a:bodyPr/>
          <a:lstStyle/>
          <a:p>
            <a:pPr marL="342900" indent="-342900" algn="ctr">
              <a:defRPr/>
            </a:pPr>
            <a:endParaRPr lang="en-US" sz="2400" b="1" dirty="0">
              <a:solidFill>
                <a:schemeClr val="accent6">
                  <a:lumMod val="50000"/>
                </a:schemeClr>
              </a:solidFill>
              <a:latin typeface="Arial Black" panose="020B0A04020102020204" pitchFamily="34" charset="0"/>
              <a:cs typeface="+mn-cs"/>
            </a:endParaRPr>
          </a:p>
          <a:p>
            <a:pPr marL="342900" indent="-342900" algn="ctr">
              <a:defRPr/>
            </a:pPr>
            <a:r>
              <a:rPr lang="en-US" sz="2400" b="1" dirty="0">
                <a:solidFill>
                  <a:schemeClr val="accent6">
                    <a:lumMod val="50000"/>
                  </a:schemeClr>
                </a:solidFill>
                <a:latin typeface="+mn-lt"/>
                <a:cs typeface="+mn-cs"/>
              </a:rPr>
              <a:t>Presentation to the Portfolio Committee on Higher Education and Training </a:t>
            </a:r>
          </a:p>
          <a:p>
            <a:pPr marL="342900" indent="-342900" algn="ctr">
              <a:defRPr/>
            </a:pPr>
            <a:endParaRPr lang="en-US" sz="2400" b="1" dirty="0">
              <a:solidFill>
                <a:schemeClr val="accent6">
                  <a:lumMod val="50000"/>
                </a:schemeClr>
              </a:solidFill>
              <a:latin typeface="+mn-lt"/>
              <a:cs typeface="+mn-cs"/>
            </a:endParaRPr>
          </a:p>
          <a:p>
            <a:pPr marL="342900" indent="-342900" algn="ctr">
              <a:defRPr/>
            </a:pPr>
            <a:r>
              <a:rPr lang="en-US" sz="2400" b="1" dirty="0" smtClean="0">
                <a:solidFill>
                  <a:schemeClr val="accent6">
                    <a:lumMod val="50000"/>
                  </a:schemeClr>
                </a:solidFill>
                <a:latin typeface="+mn-lt"/>
              </a:rPr>
              <a:t>25 May</a:t>
            </a:r>
            <a:r>
              <a:rPr lang="en-US" sz="2400" b="1" dirty="0" smtClean="0">
                <a:solidFill>
                  <a:schemeClr val="accent6">
                    <a:lumMod val="50000"/>
                  </a:schemeClr>
                </a:solidFill>
                <a:latin typeface="+mn-lt"/>
                <a:cs typeface="+mn-cs"/>
              </a:rPr>
              <a:t> </a:t>
            </a:r>
            <a:r>
              <a:rPr lang="en-US" sz="2400" b="1" dirty="0">
                <a:solidFill>
                  <a:schemeClr val="accent6">
                    <a:lumMod val="50000"/>
                  </a:schemeClr>
                </a:solidFill>
                <a:latin typeface="+mn-lt"/>
                <a:cs typeface="+mn-cs"/>
              </a:rPr>
              <a:t>2016</a:t>
            </a:r>
          </a:p>
        </p:txBody>
      </p:sp>
    </p:spTree>
    <p:extLst>
      <p:ext uri="{BB962C8B-B14F-4D97-AF65-F5344CB8AC3E}">
        <p14:creationId xmlns:p14="http://schemas.microsoft.com/office/powerpoint/2010/main" xmlns="" val="3088601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 y="-367204"/>
            <a:ext cx="9143999" cy="710140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TextBox 6"/>
          <p:cNvSpPr txBox="1"/>
          <p:nvPr/>
        </p:nvSpPr>
        <p:spPr>
          <a:xfrm>
            <a:off x="539552" y="332656"/>
            <a:ext cx="8064896" cy="523220"/>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spcBef>
                <a:spcPct val="20000"/>
              </a:spcBef>
              <a:defRPr/>
            </a:pPr>
            <a:r>
              <a:rPr lang="en-ZA" sz="2800" b="1" dirty="0" smtClean="0">
                <a:solidFill>
                  <a:schemeClr val="bg1"/>
                </a:solidFill>
                <a:latin typeface="Arial" charset="0"/>
                <a:ea typeface="ＭＳ Ｐゴシック" pitchFamily="34" charset="-128"/>
              </a:rPr>
              <a:t>Summary of findings</a:t>
            </a:r>
            <a:endParaRPr lang="en-ZA" sz="2800" b="1" dirty="0">
              <a:solidFill>
                <a:schemeClr val="bg1"/>
              </a:solidFill>
              <a:latin typeface="Arial" charset="0"/>
              <a:ea typeface="ＭＳ Ｐゴシック" pitchFamily="34" charset="-128"/>
            </a:endParaRPr>
          </a:p>
        </p:txBody>
      </p:sp>
      <p:sp>
        <p:nvSpPr>
          <p:cNvPr id="8" name="TextBox 7"/>
          <p:cNvSpPr txBox="1"/>
          <p:nvPr/>
        </p:nvSpPr>
        <p:spPr>
          <a:xfrm>
            <a:off x="539552" y="1052736"/>
            <a:ext cx="8064896" cy="4764381"/>
          </a:xfrm>
          <a:prstGeom prst="rect">
            <a:avLst/>
          </a:prstGeom>
          <a:noFill/>
        </p:spPr>
        <p:txBody>
          <a:bodyPr wrap="square" rtlCol="0">
            <a:spAutoFit/>
          </a:bodyPr>
          <a:lstStyle/>
          <a:p>
            <a:pPr marL="342900" lvl="0" indent="-342900" algn="just">
              <a:spcBef>
                <a:spcPct val="20000"/>
              </a:spcBef>
              <a:buFont typeface="Arial" panose="020B0604020202020204" pitchFamily="34" charset="0"/>
              <a:buChar char="•"/>
              <a:defRPr/>
            </a:pPr>
            <a:r>
              <a:rPr lang="en-GB" sz="2400" dirty="0" smtClean="0">
                <a:solidFill>
                  <a:srgbClr val="000000"/>
                </a:solidFill>
                <a:ea typeface="ＭＳ Ｐゴシック" pitchFamily="34" charset="-128"/>
                <a:cs typeface="+mn-cs"/>
              </a:rPr>
              <a:t>Gildenhuys Malatji Attorneys could </a:t>
            </a:r>
            <a:r>
              <a:rPr lang="en-GB" sz="2400" dirty="0">
                <a:solidFill>
                  <a:srgbClr val="000000"/>
                </a:solidFill>
                <a:ea typeface="ＭＳ Ｐゴシック" pitchFamily="34" charset="-128"/>
                <a:cs typeface="+mn-cs"/>
              </a:rPr>
              <a:t>find no evidence of any personal interest by the previous administrator or the CEO in the entities which formed the subject matter of our investigation.</a:t>
            </a:r>
          </a:p>
          <a:p>
            <a:pPr marL="342900" lvl="0" indent="-342900" algn="just">
              <a:spcBef>
                <a:spcPct val="20000"/>
              </a:spcBef>
              <a:buFont typeface="Arial" panose="020B0604020202020204" pitchFamily="34" charset="0"/>
              <a:buChar char="•"/>
              <a:defRPr/>
            </a:pPr>
            <a:r>
              <a:rPr lang="en-GB" sz="2400" dirty="0" smtClean="0">
                <a:solidFill>
                  <a:srgbClr val="000000"/>
                </a:solidFill>
                <a:ea typeface="ＭＳ Ｐゴシック" pitchFamily="34" charset="-128"/>
                <a:cs typeface="+mn-cs"/>
              </a:rPr>
              <a:t>The </a:t>
            </a:r>
            <a:r>
              <a:rPr lang="en-GB" sz="2400" dirty="0">
                <a:solidFill>
                  <a:srgbClr val="000000"/>
                </a:solidFill>
                <a:ea typeface="ＭＳ Ｐゴシック" pitchFamily="34" charset="-128"/>
                <a:cs typeface="+mn-cs"/>
              </a:rPr>
              <a:t>appointment of JSK Consulting was irregular as the tender was not awarded to the bidder that scored the highest points.  There is no merit however in the suggestion that the CETA had capacity to perform the functions which JSK Consulting had been appointed for.</a:t>
            </a:r>
          </a:p>
          <a:p>
            <a:pPr marL="342900" lvl="0" indent="-342900" algn="just">
              <a:spcBef>
                <a:spcPct val="20000"/>
              </a:spcBef>
              <a:buFont typeface="Arial" panose="020B0604020202020204" pitchFamily="34" charset="0"/>
              <a:buChar char="•"/>
              <a:defRPr/>
            </a:pPr>
            <a:r>
              <a:rPr lang="en-GB" sz="2400" dirty="0" smtClean="0">
                <a:solidFill>
                  <a:srgbClr val="000000"/>
                </a:solidFill>
                <a:ea typeface="ＭＳ Ｐゴシック" pitchFamily="34" charset="-128"/>
                <a:cs typeface="+mn-cs"/>
              </a:rPr>
              <a:t>The </a:t>
            </a:r>
            <a:r>
              <a:rPr lang="en-GB" sz="2400" dirty="0">
                <a:solidFill>
                  <a:srgbClr val="000000"/>
                </a:solidFill>
                <a:ea typeface="ＭＳ Ｐゴシック" pitchFamily="34" charset="-128"/>
                <a:cs typeface="+mn-cs"/>
              </a:rPr>
              <a:t>appointment of Africawide </a:t>
            </a:r>
            <a:r>
              <a:rPr lang="en-GB" sz="2400" dirty="0" smtClean="0">
                <a:solidFill>
                  <a:srgbClr val="000000"/>
                </a:solidFill>
                <a:ea typeface="ＭＳ Ｐゴシック" pitchFamily="34" charset="-128"/>
                <a:cs typeface="+mn-cs"/>
              </a:rPr>
              <a:t>Consulting was </a:t>
            </a:r>
            <a:r>
              <a:rPr lang="en-GB" sz="2400" dirty="0">
                <a:solidFill>
                  <a:srgbClr val="000000"/>
                </a:solidFill>
                <a:ea typeface="ＭＳ Ｐゴシック" pitchFamily="34" charset="-128"/>
                <a:cs typeface="+mn-cs"/>
              </a:rPr>
              <a:t>regular.</a:t>
            </a:r>
          </a:p>
          <a:p>
            <a:pPr marL="623888" indent="-360363" fontAlgn="auto">
              <a:lnSpc>
                <a:spcPct val="150000"/>
              </a:lnSpc>
              <a:spcBef>
                <a:spcPts val="0"/>
              </a:spcBef>
              <a:spcAft>
                <a:spcPts val="0"/>
              </a:spcAft>
              <a:buFont typeface="Arial" pitchFamily="34" charset="0"/>
              <a:buChar char="•"/>
            </a:pPr>
            <a:endParaRPr lang="en-US" sz="2000" dirty="0" smtClean="0">
              <a:solidFill>
                <a:prstClr val="black"/>
              </a:solidFill>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E13BC2F7-6FE4-495E-99B5-7FD0CE33D51A}" type="slidenum">
              <a:rPr lang="en-ZA" sz="1400" b="1" smtClean="0">
                <a:solidFill>
                  <a:schemeClr val="tx1"/>
                </a:solidFill>
              </a:rPr>
              <a:pPr/>
              <a:t>10</a:t>
            </a:fld>
            <a:endParaRPr lang="en-ZA" sz="1400" b="1" dirty="0">
              <a:solidFill>
                <a:schemeClr val="tx1"/>
              </a:solidFill>
            </a:endParaRPr>
          </a:p>
        </p:txBody>
      </p:sp>
    </p:spTree>
    <p:extLst>
      <p:ext uri="{BB962C8B-B14F-4D97-AF65-F5344CB8AC3E}">
        <p14:creationId xmlns:p14="http://schemas.microsoft.com/office/powerpoint/2010/main" xmlns="" val="28344959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243408"/>
            <a:ext cx="9143999" cy="710140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TextBox 6"/>
          <p:cNvSpPr txBox="1"/>
          <p:nvPr/>
        </p:nvSpPr>
        <p:spPr>
          <a:xfrm>
            <a:off x="539552" y="332656"/>
            <a:ext cx="8064896" cy="523220"/>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fontAlgn="auto">
              <a:spcBef>
                <a:spcPts val="0"/>
              </a:spcBef>
              <a:spcAft>
                <a:spcPts val="0"/>
              </a:spcAft>
            </a:pPr>
            <a:r>
              <a:rPr lang="en-ZA" sz="2800" b="1" dirty="0" smtClean="0">
                <a:solidFill>
                  <a:prstClr val="white"/>
                </a:solidFill>
                <a:latin typeface="Arial" pitchFamily="34" charset="0"/>
                <a:cs typeface="Arial" pitchFamily="34" charset="0"/>
              </a:rPr>
              <a:t>Summary of findings </a:t>
            </a:r>
            <a:endParaRPr lang="en-ZA" sz="2800" b="1" dirty="0">
              <a:solidFill>
                <a:prstClr val="white"/>
              </a:solidFill>
              <a:latin typeface="Arial" pitchFamily="34" charset="0"/>
              <a:cs typeface="Arial" pitchFamily="34" charset="0"/>
            </a:endParaRPr>
          </a:p>
        </p:txBody>
      </p:sp>
      <p:sp>
        <p:nvSpPr>
          <p:cNvPr id="8" name="TextBox 7"/>
          <p:cNvSpPr txBox="1"/>
          <p:nvPr/>
        </p:nvSpPr>
        <p:spPr>
          <a:xfrm>
            <a:off x="467543" y="1268760"/>
            <a:ext cx="8208912" cy="4833631"/>
          </a:xfrm>
          <a:prstGeom prst="rect">
            <a:avLst/>
          </a:prstGeom>
          <a:noFill/>
        </p:spPr>
        <p:txBody>
          <a:bodyPr wrap="square" rtlCol="0">
            <a:spAutoFit/>
          </a:bodyPr>
          <a:lstStyle/>
          <a:p>
            <a:pPr marL="342900" indent="-342900" algn="just">
              <a:spcBef>
                <a:spcPct val="20000"/>
              </a:spcBef>
              <a:buFont typeface="Arial" panose="020B0604020202020204" pitchFamily="34" charset="0"/>
              <a:buChar char="•"/>
              <a:defRPr/>
            </a:pPr>
            <a:r>
              <a:rPr lang="en-GB" sz="2400" dirty="0">
                <a:solidFill>
                  <a:srgbClr val="000000"/>
                </a:solidFill>
                <a:ea typeface="ＭＳ Ｐゴシック" pitchFamily="34" charset="-128"/>
              </a:rPr>
              <a:t>The conclusion of the second SLA did not violate procurement prescripts although it is undesirable to change the scope of an appointed provider without going out on tender.</a:t>
            </a:r>
          </a:p>
          <a:p>
            <a:pPr marL="342900" lvl="0" indent="-342900" algn="just">
              <a:spcBef>
                <a:spcPct val="20000"/>
              </a:spcBef>
              <a:buFont typeface="Arial" panose="020B0604020202020204" pitchFamily="34" charset="0"/>
              <a:buChar char="•"/>
              <a:defRPr/>
            </a:pPr>
            <a:r>
              <a:rPr lang="en-GB" sz="2400" dirty="0" smtClean="0">
                <a:solidFill>
                  <a:srgbClr val="000000"/>
                </a:solidFill>
                <a:ea typeface="ＭＳ Ｐゴシック" pitchFamily="34" charset="-128"/>
                <a:cs typeface="+mn-cs"/>
              </a:rPr>
              <a:t>The </a:t>
            </a:r>
            <a:r>
              <a:rPr lang="en-GB" sz="2400" dirty="0">
                <a:solidFill>
                  <a:srgbClr val="000000"/>
                </a:solidFill>
                <a:ea typeface="ＭＳ Ｐゴシック" pitchFamily="34" charset="-128"/>
                <a:cs typeface="+mn-cs"/>
              </a:rPr>
              <a:t>manner in which </a:t>
            </a:r>
            <a:r>
              <a:rPr lang="en-GB" sz="2400" dirty="0" smtClean="0">
                <a:solidFill>
                  <a:srgbClr val="000000"/>
                </a:solidFill>
                <a:ea typeface="ＭＳ Ｐゴシック" pitchFamily="34" charset="-128"/>
                <a:cs typeface="+mn-cs"/>
              </a:rPr>
              <a:t>Africawide Consulting </a:t>
            </a:r>
            <a:r>
              <a:rPr lang="en-GB" sz="2400" dirty="0">
                <a:solidFill>
                  <a:srgbClr val="000000"/>
                </a:solidFill>
                <a:ea typeface="ＭＳ Ｐゴシック" pitchFamily="34" charset="-128"/>
                <a:cs typeface="+mn-cs"/>
              </a:rPr>
              <a:t>renders services to the CETA amounts to an abdication of the Board’s responsibilities to adjudicate applications.</a:t>
            </a:r>
          </a:p>
          <a:p>
            <a:pPr marL="342900" lvl="0" indent="-342900" algn="just">
              <a:spcBef>
                <a:spcPct val="20000"/>
              </a:spcBef>
              <a:buFont typeface="Arial" panose="020B0604020202020204" pitchFamily="34" charset="0"/>
              <a:buChar char="•"/>
              <a:defRPr/>
            </a:pPr>
            <a:r>
              <a:rPr lang="en-GB" sz="2400" dirty="0" smtClean="0">
                <a:solidFill>
                  <a:srgbClr val="000000"/>
                </a:solidFill>
                <a:ea typeface="ＭＳ Ｐゴシック" pitchFamily="34" charset="-128"/>
                <a:cs typeface="+mn-cs"/>
              </a:rPr>
              <a:t>In </a:t>
            </a:r>
            <a:r>
              <a:rPr lang="en-GB" sz="2400" dirty="0">
                <a:solidFill>
                  <a:srgbClr val="000000"/>
                </a:solidFill>
                <a:ea typeface="ＭＳ Ｐゴシック" pitchFamily="34" charset="-128"/>
                <a:cs typeface="+mn-cs"/>
              </a:rPr>
              <a:t>relation to Canton and Mr George Peta, the CETA should have been aware of the findings in the forensic report of A&amp;F Consultants and thus refrained from doing business with him.</a:t>
            </a:r>
          </a:p>
          <a:p>
            <a:pPr marL="623888" indent="-360363" fontAlgn="auto">
              <a:lnSpc>
                <a:spcPct val="150000"/>
              </a:lnSpc>
              <a:spcBef>
                <a:spcPts val="0"/>
              </a:spcBef>
              <a:spcAft>
                <a:spcPts val="0"/>
              </a:spcAft>
              <a:buFont typeface="Arial" pitchFamily="34" charset="0"/>
              <a:buChar char="•"/>
            </a:pPr>
            <a:endParaRPr lang="en-US" sz="2300" dirty="0" smtClean="0">
              <a:solidFill>
                <a:prstClr val="black"/>
              </a:solidFill>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E13BC2F7-6FE4-495E-99B5-7FD0CE33D51A}" type="slidenum">
              <a:rPr lang="en-ZA" sz="1400" b="1" smtClean="0">
                <a:solidFill>
                  <a:schemeClr val="tx1"/>
                </a:solidFill>
              </a:rPr>
              <a:pPr/>
              <a:t>11</a:t>
            </a:fld>
            <a:endParaRPr lang="en-ZA" sz="1400" b="1" dirty="0">
              <a:solidFill>
                <a:schemeClr val="tx1"/>
              </a:solidFill>
            </a:endParaRPr>
          </a:p>
        </p:txBody>
      </p:sp>
    </p:spTree>
    <p:extLst>
      <p:ext uri="{BB962C8B-B14F-4D97-AF65-F5344CB8AC3E}">
        <p14:creationId xmlns:p14="http://schemas.microsoft.com/office/powerpoint/2010/main" xmlns="" val="17834530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243408"/>
            <a:ext cx="9143999" cy="710140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TextBox 6"/>
          <p:cNvSpPr txBox="1"/>
          <p:nvPr/>
        </p:nvSpPr>
        <p:spPr>
          <a:xfrm>
            <a:off x="539552" y="332656"/>
            <a:ext cx="8064896" cy="523220"/>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fontAlgn="auto">
              <a:spcBef>
                <a:spcPts val="0"/>
              </a:spcBef>
              <a:spcAft>
                <a:spcPts val="0"/>
              </a:spcAft>
            </a:pPr>
            <a:r>
              <a:rPr lang="en-ZA" sz="2800" b="1" dirty="0" smtClean="0">
                <a:solidFill>
                  <a:prstClr val="white"/>
                </a:solidFill>
                <a:latin typeface="Arial" pitchFamily="34" charset="0"/>
                <a:cs typeface="Arial" pitchFamily="34" charset="0"/>
              </a:rPr>
              <a:t>Summary of findings</a:t>
            </a:r>
            <a:endParaRPr lang="en-ZA" sz="2800" b="1" dirty="0">
              <a:solidFill>
                <a:prstClr val="white"/>
              </a:solidFill>
              <a:latin typeface="Arial" pitchFamily="34" charset="0"/>
              <a:cs typeface="Arial" pitchFamily="34" charset="0"/>
            </a:endParaRPr>
          </a:p>
        </p:txBody>
      </p:sp>
      <p:sp>
        <p:nvSpPr>
          <p:cNvPr id="3" name="Rectangle 2"/>
          <p:cNvSpPr/>
          <p:nvPr/>
        </p:nvSpPr>
        <p:spPr>
          <a:xfrm>
            <a:off x="555154" y="1114649"/>
            <a:ext cx="8064896" cy="5484578"/>
          </a:xfrm>
          <a:prstGeom prst="rect">
            <a:avLst/>
          </a:prstGeom>
        </p:spPr>
        <p:txBody>
          <a:bodyPr wrap="square">
            <a:spAutoFit/>
          </a:bodyPr>
          <a:lstStyle/>
          <a:p>
            <a:pPr marL="342900" lvl="0" indent="-342900" algn="just">
              <a:spcBef>
                <a:spcPct val="20000"/>
              </a:spcBef>
              <a:buFont typeface="Arial" panose="020B0604020202020204" pitchFamily="34" charset="0"/>
              <a:buChar char="•"/>
              <a:defRPr/>
            </a:pPr>
            <a:r>
              <a:rPr lang="en-GB" sz="2400" dirty="0">
                <a:solidFill>
                  <a:srgbClr val="000000"/>
                </a:solidFill>
                <a:ea typeface="ＭＳ Ｐゴシック" pitchFamily="34" charset="-128"/>
              </a:rPr>
              <a:t>As for V&amp;V Management and Mahlala, many service providers were eliminated in the procurement process resulting in awards to these entities which were in turn serviced by Mr George Peta’s entity.</a:t>
            </a:r>
          </a:p>
          <a:p>
            <a:pPr marL="342900" lvl="0" indent="-342900" algn="just">
              <a:spcBef>
                <a:spcPct val="20000"/>
              </a:spcBef>
              <a:buFont typeface="Arial" panose="020B0604020202020204" pitchFamily="34" charset="0"/>
              <a:buChar char="•"/>
              <a:defRPr/>
            </a:pPr>
            <a:r>
              <a:rPr lang="en-GB" sz="2400" dirty="0">
                <a:solidFill>
                  <a:srgbClr val="000000"/>
                </a:solidFill>
                <a:ea typeface="ＭＳ Ｐゴシック" pitchFamily="34" charset="-128"/>
              </a:rPr>
              <a:t>In relation to Nomaku Trading, insufficient documents were provided to support the issuance of purchase orders.  The payment of this expenditure could therefore be regarded as unauthorised and irregular</a:t>
            </a:r>
            <a:r>
              <a:rPr lang="en-GB" sz="2400" dirty="0" smtClean="0">
                <a:solidFill>
                  <a:srgbClr val="000000"/>
                </a:solidFill>
                <a:ea typeface="ＭＳ Ｐゴシック" pitchFamily="34" charset="-128"/>
              </a:rPr>
              <a:t>.</a:t>
            </a:r>
          </a:p>
          <a:p>
            <a:pPr marL="342900" indent="-342900" algn="just">
              <a:spcBef>
                <a:spcPct val="20000"/>
              </a:spcBef>
              <a:buFont typeface="Arial" panose="020B0604020202020204" pitchFamily="34" charset="0"/>
              <a:buChar char="•"/>
              <a:defRPr/>
            </a:pPr>
            <a:r>
              <a:rPr lang="en-GB" sz="2400" dirty="0">
                <a:solidFill>
                  <a:srgbClr val="000000"/>
                </a:solidFill>
                <a:ea typeface="ＭＳ Ｐゴシック" pitchFamily="34" charset="-128"/>
              </a:rPr>
              <a:t>In relation to Kalwayi, Gildenhuys Malatji Attorneys were provided with incomplete records.  On the face of it, the training provider agreements with Kalwayi had expired as did the lease agreement for the training facilities.</a:t>
            </a:r>
          </a:p>
          <a:p>
            <a:pPr marL="342900" lvl="0" indent="-342900" algn="just">
              <a:spcBef>
                <a:spcPct val="20000"/>
              </a:spcBef>
              <a:buFont typeface="Arial" panose="020B0604020202020204" pitchFamily="34" charset="0"/>
              <a:buChar char="•"/>
              <a:defRPr/>
            </a:pPr>
            <a:endParaRPr lang="en-GB" sz="2400" dirty="0">
              <a:solidFill>
                <a:srgbClr val="000000"/>
              </a:solidFill>
              <a:ea typeface="ＭＳ Ｐゴシック" pitchFamily="34" charset="-128"/>
            </a:endParaRPr>
          </a:p>
        </p:txBody>
      </p:sp>
      <p:sp>
        <p:nvSpPr>
          <p:cNvPr id="2" name="Slide Number Placeholder 1"/>
          <p:cNvSpPr>
            <a:spLocks noGrp="1"/>
          </p:cNvSpPr>
          <p:nvPr>
            <p:ph type="sldNum" sz="quarter" idx="12"/>
          </p:nvPr>
        </p:nvSpPr>
        <p:spPr/>
        <p:txBody>
          <a:bodyPr/>
          <a:lstStyle/>
          <a:p>
            <a:fld id="{E13BC2F7-6FE4-495E-99B5-7FD0CE33D51A}" type="slidenum">
              <a:rPr lang="en-ZA" sz="1400" b="1" smtClean="0">
                <a:solidFill>
                  <a:schemeClr val="tx1"/>
                </a:solidFill>
              </a:rPr>
              <a:pPr/>
              <a:t>12</a:t>
            </a:fld>
            <a:endParaRPr lang="en-ZA" b="1" dirty="0">
              <a:solidFill>
                <a:schemeClr val="tx1"/>
              </a:solidFill>
            </a:endParaRPr>
          </a:p>
        </p:txBody>
      </p:sp>
    </p:spTree>
    <p:extLst>
      <p:ext uri="{BB962C8B-B14F-4D97-AF65-F5344CB8AC3E}">
        <p14:creationId xmlns:p14="http://schemas.microsoft.com/office/powerpoint/2010/main" xmlns="" val="745626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243408"/>
            <a:ext cx="9143999" cy="710140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TextBox 6"/>
          <p:cNvSpPr txBox="1"/>
          <p:nvPr/>
        </p:nvSpPr>
        <p:spPr>
          <a:xfrm>
            <a:off x="539552" y="332656"/>
            <a:ext cx="8064896" cy="523220"/>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fontAlgn="auto">
              <a:spcBef>
                <a:spcPts val="0"/>
              </a:spcBef>
              <a:spcAft>
                <a:spcPts val="0"/>
              </a:spcAft>
            </a:pPr>
            <a:r>
              <a:rPr lang="en-ZA" sz="2800" b="1" dirty="0" smtClean="0">
                <a:solidFill>
                  <a:prstClr val="white"/>
                </a:solidFill>
                <a:latin typeface="Arial" pitchFamily="34" charset="0"/>
                <a:cs typeface="Arial" pitchFamily="34" charset="0"/>
              </a:rPr>
              <a:t>Summary of findings</a:t>
            </a:r>
            <a:endParaRPr lang="en-ZA" sz="2800" b="1" dirty="0">
              <a:solidFill>
                <a:prstClr val="white"/>
              </a:solidFill>
              <a:latin typeface="Arial" pitchFamily="34" charset="0"/>
              <a:cs typeface="Arial" pitchFamily="34" charset="0"/>
            </a:endParaRPr>
          </a:p>
        </p:txBody>
      </p:sp>
      <p:sp>
        <p:nvSpPr>
          <p:cNvPr id="8" name="TextBox 7"/>
          <p:cNvSpPr txBox="1"/>
          <p:nvPr/>
        </p:nvSpPr>
        <p:spPr>
          <a:xfrm>
            <a:off x="467543" y="1075146"/>
            <a:ext cx="8208912" cy="4464299"/>
          </a:xfrm>
          <a:prstGeom prst="rect">
            <a:avLst/>
          </a:prstGeom>
          <a:noFill/>
        </p:spPr>
        <p:txBody>
          <a:bodyPr wrap="square" rtlCol="0">
            <a:spAutoFit/>
          </a:bodyPr>
          <a:lstStyle/>
          <a:p>
            <a:pPr marL="342900" lvl="0" indent="-342900" algn="just">
              <a:spcBef>
                <a:spcPct val="20000"/>
              </a:spcBef>
              <a:buFont typeface="Arial" panose="020B0604020202020204" pitchFamily="34" charset="0"/>
              <a:buChar char="•"/>
              <a:defRPr/>
            </a:pPr>
            <a:r>
              <a:rPr lang="en-GB" sz="2400" dirty="0" smtClean="0">
                <a:solidFill>
                  <a:srgbClr val="000000"/>
                </a:solidFill>
                <a:ea typeface="ＭＳ Ｐゴシック" pitchFamily="34" charset="-128"/>
                <a:cs typeface="+mn-cs"/>
              </a:rPr>
              <a:t>They </a:t>
            </a:r>
            <a:r>
              <a:rPr lang="en-GB" sz="2400" dirty="0">
                <a:solidFill>
                  <a:srgbClr val="000000"/>
                </a:solidFill>
                <a:ea typeface="ＭＳ Ｐゴシック" pitchFamily="34" charset="-128"/>
                <a:cs typeface="+mn-cs"/>
              </a:rPr>
              <a:t>could not find any irregularities in the tender for training for community skills development facilitators to PMA Holdings.</a:t>
            </a:r>
          </a:p>
          <a:p>
            <a:pPr marL="342900" lvl="0" indent="-342900" algn="just">
              <a:spcBef>
                <a:spcPct val="20000"/>
              </a:spcBef>
              <a:buFont typeface="Arial" panose="020B0604020202020204" pitchFamily="34" charset="0"/>
              <a:buChar char="•"/>
              <a:defRPr/>
            </a:pPr>
            <a:r>
              <a:rPr lang="en-GB" sz="2400" dirty="0" smtClean="0">
                <a:solidFill>
                  <a:srgbClr val="000000"/>
                </a:solidFill>
                <a:ea typeface="ＭＳ Ｐゴシック" pitchFamily="34" charset="-128"/>
                <a:cs typeface="+mn-cs"/>
              </a:rPr>
              <a:t>There </a:t>
            </a:r>
            <a:r>
              <a:rPr lang="en-GB" sz="2400" dirty="0">
                <a:solidFill>
                  <a:srgbClr val="000000"/>
                </a:solidFill>
                <a:ea typeface="ＭＳ Ｐゴシック" pitchFamily="34" charset="-128"/>
                <a:cs typeface="+mn-cs"/>
              </a:rPr>
              <a:t>is no merit in the allegation that Ndumiso Voyi Inc. was paid by CETA to represent the CEO in her divorce litigation.</a:t>
            </a:r>
          </a:p>
          <a:p>
            <a:pPr marL="342900" lvl="0" indent="-342900" algn="just">
              <a:spcBef>
                <a:spcPct val="20000"/>
              </a:spcBef>
              <a:buFont typeface="Arial" panose="020B0604020202020204" pitchFamily="34" charset="0"/>
              <a:buChar char="•"/>
              <a:defRPr/>
            </a:pPr>
            <a:r>
              <a:rPr lang="en-GB" sz="2400" dirty="0" smtClean="0">
                <a:solidFill>
                  <a:srgbClr val="000000"/>
                </a:solidFill>
                <a:ea typeface="ＭＳ Ｐゴシック" pitchFamily="34" charset="-128"/>
                <a:cs typeface="+mn-cs"/>
              </a:rPr>
              <a:t>The </a:t>
            </a:r>
            <a:r>
              <a:rPr lang="en-GB" sz="2400" dirty="0">
                <a:solidFill>
                  <a:srgbClr val="000000"/>
                </a:solidFill>
                <a:ea typeface="ＭＳ Ｐゴシック" pitchFamily="34" charset="-128"/>
                <a:cs typeface="+mn-cs"/>
              </a:rPr>
              <a:t>briefing patterns of Ndumiso Voyi Inc. indicates that they </a:t>
            </a:r>
            <a:r>
              <a:rPr lang="en-GB" sz="2400" dirty="0" smtClean="0">
                <a:solidFill>
                  <a:srgbClr val="000000"/>
                </a:solidFill>
                <a:ea typeface="ＭＳ Ｐゴシック" pitchFamily="34" charset="-128"/>
                <a:cs typeface="+mn-cs"/>
              </a:rPr>
              <a:t>received </a:t>
            </a:r>
            <a:r>
              <a:rPr lang="en-GB" sz="2400" dirty="0">
                <a:solidFill>
                  <a:srgbClr val="000000"/>
                </a:solidFill>
                <a:ea typeface="ＭＳ Ｐゴシック" pitchFamily="34" charset="-128"/>
                <a:cs typeface="+mn-cs"/>
              </a:rPr>
              <a:t>90% of all instructions from the CETA whereas the remainder of the panel consisting of three other law firms received only 10%.</a:t>
            </a:r>
          </a:p>
          <a:p>
            <a:pPr marL="623888" indent="-360363" fontAlgn="auto">
              <a:lnSpc>
                <a:spcPct val="150000"/>
              </a:lnSpc>
              <a:spcBef>
                <a:spcPts val="0"/>
              </a:spcBef>
              <a:spcAft>
                <a:spcPts val="0"/>
              </a:spcAft>
              <a:buFont typeface="Arial" pitchFamily="34" charset="0"/>
              <a:buChar char="•"/>
            </a:pPr>
            <a:endParaRPr lang="en-US" sz="2300" dirty="0" smtClean="0">
              <a:solidFill>
                <a:prstClr val="black"/>
              </a:solidFill>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E13BC2F7-6FE4-495E-99B5-7FD0CE33D51A}" type="slidenum">
              <a:rPr lang="en-ZA" sz="1400" b="1" smtClean="0">
                <a:solidFill>
                  <a:schemeClr val="tx1"/>
                </a:solidFill>
              </a:rPr>
              <a:pPr/>
              <a:t>13</a:t>
            </a:fld>
            <a:endParaRPr lang="en-ZA" sz="1400" b="1" dirty="0">
              <a:solidFill>
                <a:schemeClr val="tx1"/>
              </a:solidFill>
            </a:endParaRPr>
          </a:p>
        </p:txBody>
      </p:sp>
    </p:spTree>
    <p:extLst>
      <p:ext uri="{BB962C8B-B14F-4D97-AF65-F5344CB8AC3E}">
        <p14:creationId xmlns:p14="http://schemas.microsoft.com/office/powerpoint/2010/main" xmlns="" val="24274658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243408"/>
            <a:ext cx="9143999" cy="710140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TextBox 6"/>
          <p:cNvSpPr txBox="1"/>
          <p:nvPr/>
        </p:nvSpPr>
        <p:spPr>
          <a:xfrm>
            <a:off x="539552" y="332656"/>
            <a:ext cx="8064896" cy="523220"/>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fontAlgn="auto">
              <a:spcBef>
                <a:spcPts val="0"/>
              </a:spcBef>
              <a:spcAft>
                <a:spcPts val="0"/>
              </a:spcAft>
            </a:pPr>
            <a:r>
              <a:rPr lang="en-ZA" sz="2800" b="1" dirty="0" smtClean="0">
                <a:solidFill>
                  <a:prstClr val="white"/>
                </a:solidFill>
                <a:latin typeface="Arial" pitchFamily="34" charset="0"/>
                <a:cs typeface="Arial" pitchFamily="34" charset="0"/>
              </a:rPr>
              <a:t>Recommendations</a:t>
            </a:r>
            <a:endParaRPr lang="en-ZA" sz="2800" b="1" dirty="0">
              <a:solidFill>
                <a:prstClr val="white"/>
              </a:solidFill>
              <a:latin typeface="Arial" pitchFamily="34" charset="0"/>
              <a:cs typeface="Arial" pitchFamily="34" charset="0"/>
            </a:endParaRPr>
          </a:p>
        </p:txBody>
      </p:sp>
      <p:sp>
        <p:nvSpPr>
          <p:cNvPr id="8" name="TextBox 7"/>
          <p:cNvSpPr txBox="1"/>
          <p:nvPr/>
        </p:nvSpPr>
        <p:spPr>
          <a:xfrm>
            <a:off x="467544" y="1052736"/>
            <a:ext cx="8136904" cy="4464299"/>
          </a:xfrm>
          <a:prstGeom prst="rect">
            <a:avLst/>
          </a:prstGeom>
          <a:noFill/>
        </p:spPr>
        <p:txBody>
          <a:bodyPr wrap="square" rtlCol="0">
            <a:spAutoFit/>
          </a:bodyPr>
          <a:lstStyle/>
          <a:p>
            <a:pPr lvl="0" algn="just">
              <a:spcBef>
                <a:spcPct val="20000"/>
              </a:spcBef>
              <a:defRPr/>
            </a:pPr>
            <a:r>
              <a:rPr lang="en-GB" sz="2400" dirty="0">
                <a:solidFill>
                  <a:srgbClr val="000000"/>
                </a:solidFill>
                <a:ea typeface="ＭＳ Ｐゴシック" pitchFamily="34" charset="-128"/>
                <a:cs typeface="+mn-cs"/>
              </a:rPr>
              <a:t>In light of </a:t>
            </a:r>
            <a:r>
              <a:rPr lang="en-GB" sz="2400" dirty="0" smtClean="0">
                <a:solidFill>
                  <a:srgbClr val="000000"/>
                </a:solidFill>
                <a:ea typeface="ＭＳ Ｐゴシック" pitchFamily="34" charset="-128"/>
                <a:cs typeface="+mn-cs"/>
              </a:rPr>
              <a:t>the </a:t>
            </a:r>
            <a:r>
              <a:rPr lang="en-GB" sz="2400" dirty="0">
                <a:solidFill>
                  <a:srgbClr val="000000"/>
                </a:solidFill>
                <a:ea typeface="ＭＳ Ｐゴシック" pitchFamily="34" charset="-128"/>
                <a:cs typeface="+mn-cs"/>
              </a:rPr>
              <a:t>findings, </a:t>
            </a:r>
            <a:r>
              <a:rPr lang="en-GB" sz="2400" dirty="0" smtClean="0">
                <a:solidFill>
                  <a:srgbClr val="000000"/>
                </a:solidFill>
                <a:ea typeface="ＭＳ Ｐゴシック" pitchFamily="34" charset="-128"/>
                <a:cs typeface="+mn-cs"/>
              </a:rPr>
              <a:t>Gildenhuys Malatji Attorneys makes </a:t>
            </a:r>
            <a:r>
              <a:rPr lang="en-GB" sz="2400" dirty="0">
                <a:solidFill>
                  <a:srgbClr val="000000"/>
                </a:solidFill>
                <a:ea typeface="ＭＳ Ｐゴシック" pitchFamily="34" charset="-128"/>
                <a:cs typeface="+mn-cs"/>
              </a:rPr>
              <a:t>the following </a:t>
            </a:r>
            <a:r>
              <a:rPr lang="en-GB" sz="2400" dirty="0" smtClean="0">
                <a:solidFill>
                  <a:srgbClr val="000000"/>
                </a:solidFill>
                <a:ea typeface="ＭＳ Ｐゴシック" pitchFamily="34" charset="-128"/>
                <a:cs typeface="+mn-cs"/>
              </a:rPr>
              <a:t>recommendations:</a:t>
            </a:r>
            <a:endParaRPr lang="en-GB" sz="2400" dirty="0">
              <a:solidFill>
                <a:srgbClr val="000000"/>
              </a:solidFill>
              <a:ea typeface="ＭＳ Ｐゴシック" pitchFamily="34" charset="-128"/>
              <a:cs typeface="+mn-cs"/>
            </a:endParaRPr>
          </a:p>
          <a:p>
            <a:pPr marL="546100" lvl="1" indent="-369888" algn="just">
              <a:spcBef>
                <a:spcPct val="20000"/>
              </a:spcBef>
              <a:buFont typeface="Arial" panose="020B0604020202020204" pitchFamily="34" charset="0"/>
              <a:buChar char="•"/>
              <a:defRPr/>
            </a:pPr>
            <a:r>
              <a:rPr lang="en-GB" sz="2400" dirty="0" smtClean="0">
                <a:solidFill>
                  <a:srgbClr val="000000"/>
                </a:solidFill>
                <a:ea typeface="ＭＳ Ｐゴシック" pitchFamily="34" charset="-128"/>
                <a:cs typeface="+mn-cs"/>
              </a:rPr>
              <a:t>Appropriate </a:t>
            </a:r>
            <a:r>
              <a:rPr lang="en-GB" sz="2400" dirty="0">
                <a:solidFill>
                  <a:srgbClr val="000000"/>
                </a:solidFill>
                <a:ea typeface="ＭＳ Ｐゴシック" pitchFamily="34" charset="-128"/>
                <a:cs typeface="+mn-cs"/>
              </a:rPr>
              <a:t>action should be considered in relation to the appointment of JSK Consulting.</a:t>
            </a:r>
          </a:p>
          <a:p>
            <a:pPr marL="546100" lvl="1" indent="-369888" algn="just">
              <a:spcBef>
                <a:spcPct val="20000"/>
              </a:spcBef>
              <a:buFont typeface="Arial" panose="020B0604020202020204" pitchFamily="34" charset="0"/>
              <a:buChar char="•"/>
              <a:defRPr/>
            </a:pPr>
            <a:r>
              <a:rPr lang="en-GB" sz="2400" dirty="0" smtClean="0">
                <a:solidFill>
                  <a:srgbClr val="000000"/>
                </a:solidFill>
                <a:ea typeface="ＭＳ Ｐゴシック" pitchFamily="34" charset="-128"/>
                <a:cs typeface="+mn-cs"/>
              </a:rPr>
              <a:t>The </a:t>
            </a:r>
            <a:r>
              <a:rPr lang="en-GB" sz="2400" dirty="0">
                <a:solidFill>
                  <a:srgbClr val="000000"/>
                </a:solidFill>
                <a:ea typeface="ＭＳ Ｐゴシック" pitchFamily="34" charset="-128"/>
                <a:cs typeface="+mn-cs"/>
              </a:rPr>
              <a:t>relationship between the CETA and Africawide Consulting o</a:t>
            </a:r>
            <a:r>
              <a:rPr lang="en-GB" sz="2400" dirty="0" smtClean="0">
                <a:solidFill>
                  <a:srgbClr val="000000"/>
                </a:solidFill>
                <a:ea typeface="ＭＳ Ｐゴシック" pitchFamily="34" charset="-128"/>
                <a:cs typeface="+mn-cs"/>
              </a:rPr>
              <a:t>ught </a:t>
            </a:r>
            <a:r>
              <a:rPr lang="en-GB" sz="2400" dirty="0">
                <a:solidFill>
                  <a:srgbClr val="000000"/>
                </a:solidFill>
                <a:ea typeface="ＭＳ Ｐゴシック" pitchFamily="34" charset="-128"/>
                <a:cs typeface="+mn-cs"/>
              </a:rPr>
              <a:t>to be reviewed by the Board.  Consideration should be given to a new procurement process and the report to the Board should be presented well in advance for Board members to interact with it.</a:t>
            </a:r>
          </a:p>
          <a:p>
            <a:pPr marL="263525" fontAlgn="auto">
              <a:lnSpc>
                <a:spcPct val="150000"/>
              </a:lnSpc>
              <a:spcBef>
                <a:spcPts val="0"/>
              </a:spcBef>
              <a:spcAft>
                <a:spcPts val="0"/>
              </a:spcAft>
            </a:pPr>
            <a:endParaRPr lang="en-US" sz="2300" dirty="0" smtClean="0">
              <a:solidFill>
                <a:prstClr val="black"/>
              </a:solidFill>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E13BC2F7-6FE4-495E-99B5-7FD0CE33D51A}" type="slidenum">
              <a:rPr lang="en-ZA" sz="1400" b="1" smtClean="0">
                <a:solidFill>
                  <a:schemeClr val="tx1"/>
                </a:solidFill>
              </a:rPr>
              <a:pPr/>
              <a:t>14</a:t>
            </a:fld>
            <a:endParaRPr lang="en-ZA" sz="1400" b="1" dirty="0">
              <a:solidFill>
                <a:schemeClr val="tx1"/>
              </a:solidFill>
            </a:endParaRPr>
          </a:p>
        </p:txBody>
      </p:sp>
    </p:spTree>
    <p:extLst>
      <p:ext uri="{BB962C8B-B14F-4D97-AF65-F5344CB8AC3E}">
        <p14:creationId xmlns:p14="http://schemas.microsoft.com/office/powerpoint/2010/main" xmlns="" val="20816361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243408"/>
            <a:ext cx="9143999" cy="710140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TextBox 6"/>
          <p:cNvSpPr txBox="1"/>
          <p:nvPr/>
        </p:nvSpPr>
        <p:spPr>
          <a:xfrm>
            <a:off x="539552" y="332656"/>
            <a:ext cx="8064896" cy="523220"/>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fontAlgn="auto">
              <a:spcBef>
                <a:spcPts val="0"/>
              </a:spcBef>
              <a:spcAft>
                <a:spcPts val="0"/>
              </a:spcAft>
            </a:pPr>
            <a:r>
              <a:rPr lang="en-ZA" sz="2800" b="1" dirty="0" smtClean="0">
                <a:solidFill>
                  <a:prstClr val="white"/>
                </a:solidFill>
                <a:latin typeface="Arial" pitchFamily="34" charset="0"/>
                <a:cs typeface="Arial" pitchFamily="34" charset="0"/>
              </a:rPr>
              <a:t>Recommendations</a:t>
            </a:r>
            <a:endParaRPr lang="en-ZA" sz="2800" b="1" dirty="0">
              <a:solidFill>
                <a:prstClr val="white"/>
              </a:solidFill>
              <a:latin typeface="Arial" pitchFamily="34" charset="0"/>
              <a:cs typeface="Arial" pitchFamily="34" charset="0"/>
            </a:endParaRPr>
          </a:p>
        </p:txBody>
      </p:sp>
      <p:sp>
        <p:nvSpPr>
          <p:cNvPr id="8" name="TextBox 7"/>
          <p:cNvSpPr txBox="1"/>
          <p:nvPr/>
        </p:nvSpPr>
        <p:spPr>
          <a:xfrm>
            <a:off x="467544" y="1052736"/>
            <a:ext cx="8136904" cy="5646161"/>
          </a:xfrm>
          <a:prstGeom prst="rect">
            <a:avLst/>
          </a:prstGeom>
          <a:noFill/>
        </p:spPr>
        <p:txBody>
          <a:bodyPr wrap="square" rtlCol="0">
            <a:spAutoFit/>
          </a:bodyPr>
          <a:lstStyle/>
          <a:p>
            <a:pPr marL="546100" lvl="1" indent="-369888" algn="just">
              <a:spcBef>
                <a:spcPct val="20000"/>
              </a:spcBef>
              <a:buFont typeface="Arial" panose="020B0604020202020204" pitchFamily="34" charset="0"/>
              <a:buChar char="•"/>
              <a:defRPr/>
            </a:pPr>
            <a:r>
              <a:rPr lang="en-GB" sz="2400" dirty="0" smtClean="0">
                <a:solidFill>
                  <a:srgbClr val="000000"/>
                </a:solidFill>
                <a:ea typeface="ＭＳ Ｐゴシック" pitchFamily="34" charset="-128"/>
                <a:cs typeface="+mn-cs"/>
              </a:rPr>
              <a:t>The </a:t>
            </a:r>
            <a:r>
              <a:rPr lang="en-GB" sz="2400" dirty="0">
                <a:solidFill>
                  <a:srgbClr val="000000"/>
                </a:solidFill>
                <a:ea typeface="ＭＳ Ｐゴシック" pitchFamily="34" charset="-128"/>
                <a:cs typeface="+mn-cs"/>
              </a:rPr>
              <a:t>Board should consider developing a policy that deals with </a:t>
            </a:r>
            <a:r>
              <a:rPr lang="en-GB" sz="2400" dirty="0" smtClean="0">
                <a:solidFill>
                  <a:srgbClr val="000000"/>
                </a:solidFill>
                <a:ea typeface="ＭＳ Ｐゴシック" pitchFamily="34" charset="-128"/>
                <a:cs typeface="+mn-cs"/>
              </a:rPr>
              <a:t>prescribing </a:t>
            </a:r>
            <a:r>
              <a:rPr lang="en-GB" sz="2400" dirty="0">
                <a:solidFill>
                  <a:srgbClr val="000000"/>
                </a:solidFill>
                <a:ea typeface="ＭＳ Ｐゴシック" pitchFamily="34" charset="-128"/>
                <a:cs typeface="+mn-cs"/>
              </a:rPr>
              <a:t>conducting business with </a:t>
            </a:r>
            <a:r>
              <a:rPr lang="en-GB" sz="2400" dirty="0" smtClean="0">
                <a:solidFill>
                  <a:srgbClr val="000000"/>
                </a:solidFill>
                <a:ea typeface="ＭＳ Ｐゴシック" pitchFamily="34" charset="-128"/>
                <a:cs typeface="+mn-cs"/>
              </a:rPr>
              <a:t>ex-employees </a:t>
            </a:r>
            <a:r>
              <a:rPr lang="en-GB" sz="2400" dirty="0">
                <a:solidFill>
                  <a:srgbClr val="000000"/>
                </a:solidFill>
                <a:ea typeface="ＭＳ Ｐゴシック" pitchFamily="34" charset="-128"/>
                <a:cs typeface="+mn-cs"/>
              </a:rPr>
              <a:t>within the sector education and training </a:t>
            </a:r>
            <a:r>
              <a:rPr lang="en-GB" sz="2400" dirty="0" smtClean="0">
                <a:solidFill>
                  <a:srgbClr val="000000"/>
                </a:solidFill>
                <a:ea typeface="ＭＳ Ｐゴシック" pitchFamily="34" charset="-128"/>
                <a:cs typeface="+mn-cs"/>
              </a:rPr>
              <a:t>authority environment</a:t>
            </a:r>
            <a:r>
              <a:rPr lang="en-GB" sz="2400" dirty="0">
                <a:solidFill>
                  <a:srgbClr val="000000"/>
                </a:solidFill>
                <a:ea typeface="ＭＳ Ｐゴシック" pitchFamily="34" charset="-128"/>
                <a:cs typeface="+mn-cs"/>
              </a:rPr>
              <a:t>.  This should ensure that those who have exited the environment as a result of wrongdoing are disqualified from taking part in grant applications or as training providers.</a:t>
            </a:r>
          </a:p>
          <a:p>
            <a:pPr marL="533400" indent="-361950" algn="just">
              <a:spcBef>
                <a:spcPct val="20000"/>
              </a:spcBef>
              <a:buFont typeface="Arial" panose="020B0604020202020204" pitchFamily="34" charset="0"/>
              <a:buChar char="•"/>
              <a:defRPr/>
            </a:pPr>
            <a:r>
              <a:rPr lang="en-GB" sz="2400" dirty="0">
                <a:solidFill>
                  <a:srgbClr val="000000"/>
                </a:solidFill>
                <a:ea typeface="ＭＳ Ｐゴシック" pitchFamily="34" charset="-128"/>
                <a:cs typeface="+mn-cs"/>
              </a:rPr>
              <a:t>The CETA should refrain from amending the terms and conditions of contracts awarded to a successful bidder without having to go out on tender.</a:t>
            </a:r>
          </a:p>
          <a:p>
            <a:pPr marL="533400" indent="-361950" algn="just">
              <a:spcBef>
                <a:spcPct val="20000"/>
              </a:spcBef>
              <a:buFont typeface="Arial" panose="020B0604020202020204" pitchFamily="34" charset="0"/>
              <a:buChar char="•"/>
              <a:defRPr/>
            </a:pPr>
            <a:r>
              <a:rPr lang="en-GB" sz="2400" dirty="0">
                <a:solidFill>
                  <a:srgbClr val="000000"/>
                </a:solidFill>
                <a:ea typeface="ＭＳ Ｐゴシック" pitchFamily="34" charset="-128"/>
                <a:cs typeface="+mn-cs"/>
              </a:rPr>
              <a:t>The CETA needs to develop a standard operating procedure for procurement of legal services.  </a:t>
            </a:r>
          </a:p>
          <a:p>
            <a:pPr marL="546100" lvl="1" indent="-369888" algn="just">
              <a:spcBef>
                <a:spcPct val="20000"/>
              </a:spcBef>
              <a:buFont typeface="Arial" panose="020B0604020202020204" pitchFamily="34" charset="0"/>
              <a:buChar char="•"/>
              <a:defRPr/>
            </a:pPr>
            <a:endParaRPr lang="en-GB" sz="2400" dirty="0">
              <a:solidFill>
                <a:srgbClr val="000000"/>
              </a:solidFill>
              <a:ea typeface="ＭＳ Ｐゴシック" pitchFamily="34" charset="-128"/>
              <a:cs typeface="+mn-cs"/>
            </a:endParaRPr>
          </a:p>
          <a:p>
            <a:pPr marL="623888" indent="-360363" fontAlgn="auto">
              <a:lnSpc>
                <a:spcPct val="150000"/>
              </a:lnSpc>
              <a:spcBef>
                <a:spcPts val="0"/>
              </a:spcBef>
              <a:spcAft>
                <a:spcPts val="0"/>
              </a:spcAft>
              <a:buFont typeface="Arial" pitchFamily="34" charset="0"/>
              <a:buChar char="•"/>
            </a:pPr>
            <a:endParaRPr lang="en-US" sz="2300" dirty="0" smtClean="0">
              <a:solidFill>
                <a:prstClr val="black"/>
              </a:solidFill>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E13BC2F7-6FE4-495E-99B5-7FD0CE33D51A}" type="slidenum">
              <a:rPr lang="en-ZA" sz="1400" b="1" smtClean="0">
                <a:solidFill>
                  <a:schemeClr val="tx1"/>
                </a:solidFill>
              </a:rPr>
              <a:pPr/>
              <a:t>15</a:t>
            </a:fld>
            <a:endParaRPr lang="en-ZA" b="1" dirty="0">
              <a:solidFill>
                <a:schemeClr val="tx1"/>
              </a:solidFill>
            </a:endParaRPr>
          </a:p>
        </p:txBody>
      </p:sp>
    </p:spTree>
    <p:extLst>
      <p:ext uri="{BB962C8B-B14F-4D97-AF65-F5344CB8AC3E}">
        <p14:creationId xmlns:p14="http://schemas.microsoft.com/office/powerpoint/2010/main" xmlns="" val="32629197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243408"/>
            <a:ext cx="9143999" cy="710140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TextBox 6"/>
          <p:cNvSpPr txBox="1"/>
          <p:nvPr/>
        </p:nvSpPr>
        <p:spPr>
          <a:xfrm>
            <a:off x="539552" y="332656"/>
            <a:ext cx="8064896" cy="523220"/>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fontAlgn="auto">
              <a:spcBef>
                <a:spcPts val="0"/>
              </a:spcBef>
              <a:spcAft>
                <a:spcPts val="0"/>
              </a:spcAft>
            </a:pPr>
            <a:r>
              <a:rPr lang="en-ZA" sz="2800" b="1" dirty="0" smtClean="0">
                <a:solidFill>
                  <a:prstClr val="white"/>
                </a:solidFill>
                <a:latin typeface="Arial" pitchFamily="34" charset="0"/>
                <a:cs typeface="Arial" pitchFamily="34" charset="0"/>
              </a:rPr>
              <a:t>Recommendations</a:t>
            </a:r>
            <a:endParaRPr lang="en-ZA" sz="3200" b="1" dirty="0">
              <a:solidFill>
                <a:prstClr val="white"/>
              </a:solidFill>
              <a:latin typeface="Arial" pitchFamily="34" charset="0"/>
              <a:cs typeface="Arial" pitchFamily="34" charset="0"/>
            </a:endParaRPr>
          </a:p>
        </p:txBody>
      </p:sp>
      <p:sp>
        <p:nvSpPr>
          <p:cNvPr id="8" name="TextBox 7"/>
          <p:cNvSpPr txBox="1"/>
          <p:nvPr/>
        </p:nvSpPr>
        <p:spPr>
          <a:xfrm>
            <a:off x="539552" y="949752"/>
            <a:ext cx="8064896" cy="4759765"/>
          </a:xfrm>
          <a:prstGeom prst="rect">
            <a:avLst/>
          </a:prstGeom>
          <a:noFill/>
        </p:spPr>
        <p:txBody>
          <a:bodyPr wrap="square" rtlCol="0">
            <a:spAutoFit/>
          </a:bodyPr>
          <a:lstStyle/>
          <a:p>
            <a:pPr marL="342900" indent="-342900" algn="just">
              <a:spcBef>
                <a:spcPct val="20000"/>
              </a:spcBef>
              <a:buFont typeface="Arial" panose="020B0604020202020204" pitchFamily="34" charset="0"/>
              <a:buChar char="•"/>
              <a:defRPr/>
            </a:pPr>
            <a:r>
              <a:rPr lang="en-GB" sz="2400" dirty="0" smtClean="0">
                <a:solidFill>
                  <a:srgbClr val="000000"/>
                </a:solidFill>
                <a:ea typeface="ＭＳ Ｐゴシック" pitchFamily="34" charset="-128"/>
                <a:cs typeface="+mn-cs"/>
              </a:rPr>
              <a:t>The </a:t>
            </a:r>
            <a:r>
              <a:rPr lang="en-GB" sz="2400" dirty="0">
                <a:solidFill>
                  <a:srgbClr val="000000"/>
                </a:solidFill>
                <a:ea typeface="ＭＳ Ｐゴシック" pitchFamily="34" charset="-128"/>
                <a:cs typeface="+mn-cs"/>
              </a:rPr>
              <a:t>CETA’s procurement process in relation to training providers needs to be audited more closely.  Either the </a:t>
            </a:r>
            <a:r>
              <a:rPr lang="en-GB" sz="2400" dirty="0" smtClean="0">
                <a:solidFill>
                  <a:srgbClr val="000000"/>
                </a:solidFill>
                <a:ea typeface="ＭＳ Ｐゴシック" pitchFamily="34" charset="-128"/>
                <a:cs typeface="+mn-cs"/>
              </a:rPr>
              <a:t>Auditor-General </a:t>
            </a:r>
            <a:r>
              <a:rPr lang="en-GB" sz="2400" dirty="0">
                <a:solidFill>
                  <a:srgbClr val="000000"/>
                </a:solidFill>
                <a:ea typeface="ＭＳ Ｐゴシック" pitchFamily="34" charset="-128"/>
                <a:cs typeface="+mn-cs"/>
              </a:rPr>
              <a:t>or an internal audit function must be requested to review the eight bids which formed the subject matter of </a:t>
            </a:r>
            <a:r>
              <a:rPr lang="en-GB" sz="2400" dirty="0" smtClean="0">
                <a:solidFill>
                  <a:srgbClr val="000000"/>
                </a:solidFill>
                <a:ea typeface="ＭＳ Ｐゴシック" pitchFamily="34" charset="-128"/>
                <a:cs typeface="+mn-cs"/>
              </a:rPr>
              <a:t>the report </a:t>
            </a:r>
            <a:r>
              <a:rPr lang="en-GB" sz="2400" dirty="0">
                <a:solidFill>
                  <a:srgbClr val="000000"/>
                </a:solidFill>
                <a:ea typeface="ＭＳ Ｐゴシック" pitchFamily="34" charset="-128"/>
                <a:cs typeface="+mn-cs"/>
              </a:rPr>
              <a:t>and make recommendations on how to tighten the CETA’s procurement processes.</a:t>
            </a:r>
          </a:p>
          <a:p>
            <a:pPr marL="342900" indent="-342900" algn="just">
              <a:spcBef>
                <a:spcPct val="20000"/>
              </a:spcBef>
              <a:buFont typeface="Arial" panose="020B0604020202020204" pitchFamily="34" charset="0"/>
              <a:buChar char="•"/>
              <a:defRPr/>
            </a:pPr>
            <a:r>
              <a:rPr lang="en-GB" sz="2400" dirty="0" smtClean="0">
                <a:solidFill>
                  <a:srgbClr val="000000"/>
                </a:solidFill>
                <a:ea typeface="ＭＳ Ｐゴシック" pitchFamily="34" charset="-128"/>
                <a:cs typeface="+mn-cs"/>
              </a:rPr>
              <a:t>Gildenhuys Malatji Attorneys offers </a:t>
            </a:r>
            <a:r>
              <a:rPr lang="en-GB" sz="2400" dirty="0">
                <a:solidFill>
                  <a:srgbClr val="000000"/>
                </a:solidFill>
                <a:ea typeface="ＭＳ Ｐゴシック" pitchFamily="34" charset="-128"/>
                <a:cs typeface="+mn-cs"/>
              </a:rPr>
              <a:t>gratuitous advice that the Board consider some intervention to improve the relations between the CEO and employees of CETA.</a:t>
            </a:r>
          </a:p>
          <a:p>
            <a:pPr marL="263525" fontAlgn="auto">
              <a:lnSpc>
                <a:spcPct val="150000"/>
              </a:lnSpc>
              <a:spcBef>
                <a:spcPts val="0"/>
              </a:spcBef>
              <a:spcAft>
                <a:spcPts val="0"/>
              </a:spcAft>
            </a:pPr>
            <a:endParaRPr lang="en-US" sz="2300" dirty="0" smtClean="0">
              <a:solidFill>
                <a:prstClr val="black"/>
              </a:solidFill>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E13BC2F7-6FE4-495E-99B5-7FD0CE33D51A}" type="slidenum">
              <a:rPr lang="en-ZA" sz="1400" b="1" smtClean="0">
                <a:solidFill>
                  <a:schemeClr val="tx1"/>
                </a:solidFill>
              </a:rPr>
              <a:pPr/>
              <a:t>16</a:t>
            </a:fld>
            <a:endParaRPr lang="en-ZA" b="1" dirty="0">
              <a:solidFill>
                <a:schemeClr val="tx1"/>
              </a:solidFill>
            </a:endParaRPr>
          </a:p>
        </p:txBody>
      </p:sp>
    </p:spTree>
    <p:extLst>
      <p:ext uri="{BB962C8B-B14F-4D97-AF65-F5344CB8AC3E}">
        <p14:creationId xmlns:p14="http://schemas.microsoft.com/office/powerpoint/2010/main" xmlns="" val="37709503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descr="SLIDE THEME.jp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6" name="Title 1"/>
          <p:cNvSpPr>
            <a:spLocks noGrp="1"/>
          </p:cNvSpPr>
          <p:nvPr>
            <p:ph type="ctrTitle"/>
          </p:nvPr>
        </p:nvSpPr>
        <p:spPr>
          <a:xfrm>
            <a:off x="685800" y="2865438"/>
            <a:ext cx="7772400" cy="1470025"/>
          </a:xfrm>
        </p:spPr>
        <p:txBody>
          <a:bodyPr rtlCol="0">
            <a:normAutofit fontScale="90000"/>
          </a:bodyPr>
          <a:lstStyle/>
          <a:p>
            <a:pPr eaLnBrk="1" fontAlgn="auto" hangingPunct="1">
              <a:spcAft>
                <a:spcPts val="0"/>
              </a:spcAft>
              <a:defRPr/>
            </a:pPr>
            <a:r>
              <a:rPr lang="en-US" sz="3600" b="1" dirty="0" smtClean="0"/>
              <a:t/>
            </a:r>
            <a:br>
              <a:rPr lang="en-US" sz="3600" b="1" dirty="0" smtClean="0"/>
            </a:br>
            <a:r>
              <a:rPr lang="en-US" sz="3600" b="1" dirty="0" smtClean="0">
                <a:latin typeface="Arial" pitchFamily="34" charset="0"/>
                <a:cs typeface="Arial" pitchFamily="34" charset="0"/>
              </a:rPr>
              <a:t>Thank You</a:t>
            </a:r>
            <a:br>
              <a:rPr lang="en-US" sz="3600" b="1" dirty="0" smtClean="0">
                <a:latin typeface="Arial" pitchFamily="34" charset="0"/>
                <a:cs typeface="Arial" pitchFamily="34" charset="0"/>
              </a:rPr>
            </a:br>
            <a:r>
              <a:rPr lang="en-US" sz="3600" b="1" dirty="0" smtClean="0">
                <a:latin typeface="Arial" pitchFamily="34" charset="0"/>
                <a:cs typeface="Arial" pitchFamily="34" charset="0"/>
              </a:rPr>
              <a:t/>
            </a:r>
            <a:br>
              <a:rPr lang="en-US" sz="3600" b="1" dirty="0" smtClean="0">
                <a:latin typeface="Arial" pitchFamily="34" charset="0"/>
                <a:cs typeface="Arial" pitchFamily="34" charset="0"/>
              </a:rPr>
            </a:br>
            <a:r>
              <a:rPr lang="en-US" sz="3600" b="1" i="1" dirty="0" smtClean="0">
                <a:latin typeface="Arial" pitchFamily="34" charset="0"/>
                <a:cs typeface="Arial" pitchFamily="34" charset="0"/>
              </a:rPr>
              <a:t>Questions</a:t>
            </a:r>
            <a:r>
              <a:rPr lang="en-US" sz="3600" dirty="0" smtClean="0">
                <a:latin typeface="Arial" pitchFamily="34" charset="0"/>
                <a:cs typeface="Arial" pitchFamily="34" charset="0"/>
              </a:rPr>
              <a:t/>
            </a:r>
            <a:br>
              <a:rPr lang="en-US" sz="3600" dirty="0" smtClean="0">
                <a:latin typeface="Arial" pitchFamily="34" charset="0"/>
                <a:cs typeface="Arial" pitchFamily="34" charset="0"/>
              </a:rPr>
            </a:br>
            <a:endParaRPr lang="en-US" sz="3600" dirty="0">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E13BC2F7-6FE4-495E-99B5-7FD0CE33D51A}" type="slidenum">
              <a:rPr lang="en-ZA" sz="1400" b="1" smtClean="0">
                <a:solidFill>
                  <a:schemeClr val="tx1"/>
                </a:solidFill>
              </a:rPr>
              <a:pPr/>
              <a:t>17</a:t>
            </a:fld>
            <a:endParaRPr lang="en-ZA" b="1" dirty="0">
              <a:solidFill>
                <a:schemeClr val="tx1"/>
              </a:solidFill>
            </a:endParaRPr>
          </a:p>
        </p:txBody>
      </p:sp>
    </p:spTree>
    <p:extLst>
      <p:ext uri="{BB962C8B-B14F-4D97-AF65-F5344CB8AC3E}">
        <p14:creationId xmlns:p14="http://schemas.microsoft.com/office/powerpoint/2010/main" xmlns="" val="33905025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8555"/>
            <a:ext cx="9143999" cy="68751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TextBox 6"/>
          <p:cNvSpPr txBox="1"/>
          <p:nvPr/>
        </p:nvSpPr>
        <p:spPr>
          <a:xfrm>
            <a:off x="539552" y="559282"/>
            <a:ext cx="8064896" cy="523220"/>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fontAlgn="auto">
              <a:spcBef>
                <a:spcPts val="0"/>
              </a:spcBef>
              <a:spcAft>
                <a:spcPts val="0"/>
              </a:spcAft>
            </a:pPr>
            <a:r>
              <a:rPr lang="en-ZA" sz="2800" b="1" dirty="0" smtClean="0">
                <a:solidFill>
                  <a:prstClr val="white"/>
                </a:solidFill>
                <a:latin typeface="Arial" pitchFamily="34" charset="0"/>
                <a:cs typeface="Arial" pitchFamily="34" charset="0"/>
              </a:rPr>
              <a:t>Presentation Outline</a:t>
            </a:r>
            <a:endParaRPr lang="en-ZA" sz="2800" b="1" dirty="0">
              <a:solidFill>
                <a:prstClr val="white"/>
              </a:solidFill>
              <a:latin typeface="Arial" pitchFamily="34" charset="0"/>
              <a:cs typeface="Arial" pitchFamily="34" charset="0"/>
            </a:endParaRPr>
          </a:p>
        </p:txBody>
      </p:sp>
      <p:sp>
        <p:nvSpPr>
          <p:cNvPr id="6" name="Content Placeholder 2"/>
          <p:cNvSpPr txBox="1">
            <a:spLocks/>
          </p:cNvSpPr>
          <p:nvPr/>
        </p:nvSpPr>
        <p:spPr>
          <a:xfrm>
            <a:off x="510526" y="1144057"/>
            <a:ext cx="8309946" cy="5136900"/>
          </a:xfrm>
          <a:prstGeom prst="rect">
            <a:avLst/>
          </a:prstGeom>
        </p:spPr>
        <p:txBody>
          <a:bodyPr vert="horz" lIns="91440" tIns="45720" rIns="91440" bIns="45720" rtlCol="0">
            <a:noAutofit/>
          </a:bodyPr>
          <a:lstStyle/>
          <a:p>
            <a:pPr marL="720725" lvl="1" indent="-457200" fontAlgn="auto">
              <a:lnSpc>
                <a:spcPct val="150000"/>
              </a:lnSpc>
              <a:spcBef>
                <a:spcPts val="0"/>
              </a:spcBef>
              <a:spcAft>
                <a:spcPts val="0"/>
              </a:spcAft>
              <a:buFont typeface="+mj-lt"/>
              <a:buAutoNum type="arabicPeriod"/>
            </a:pPr>
            <a:r>
              <a:rPr lang="en-ZA" sz="2400" dirty="0" smtClean="0">
                <a:solidFill>
                  <a:prstClr val="black"/>
                </a:solidFill>
                <a:latin typeface="Arial" pitchFamily="34" charset="0"/>
                <a:cs typeface="Arial" pitchFamily="34" charset="0"/>
              </a:rPr>
              <a:t>Background</a:t>
            </a:r>
            <a:endParaRPr lang="en-ZA" sz="2400" dirty="0">
              <a:solidFill>
                <a:prstClr val="black"/>
              </a:solidFill>
              <a:latin typeface="Arial" pitchFamily="34" charset="0"/>
              <a:cs typeface="Arial" pitchFamily="34" charset="0"/>
            </a:endParaRPr>
          </a:p>
          <a:p>
            <a:pPr marL="720725" lvl="1" indent="-457200" fontAlgn="auto">
              <a:lnSpc>
                <a:spcPct val="150000"/>
              </a:lnSpc>
              <a:spcBef>
                <a:spcPts val="0"/>
              </a:spcBef>
              <a:spcAft>
                <a:spcPts val="0"/>
              </a:spcAft>
              <a:buFont typeface="+mj-lt"/>
              <a:buAutoNum type="arabicPeriod"/>
            </a:pPr>
            <a:r>
              <a:rPr lang="en-ZA" sz="2400" dirty="0">
                <a:solidFill>
                  <a:prstClr val="black"/>
                </a:solidFill>
                <a:latin typeface="Arial" pitchFamily="34" charset="0"/>
                <a:cs typeface="Arial" pitchFamily="34" charset="0"/>
              </a:rPr>
              <a:t>The nature and terms of reference of the </a:t>
            </a:r>
            <a:r>
              <a:rPr lang="en-ZA" sz="2400" dirty="0" smtClean="0">
                <a:solidFill>
                  <a:prstClr val="black"/>
                </a:solidFill>
                <a:latin typeface="Arial" pitchFamily="34" charset="0"/>
                <a:cs typeface="Arial" pitchFamily="34" charset="0"/>
              </a:rPr>
              <a:t>investigation</a:t>
            </a:r>
            <a:endParaRPr lang="en-ZA" sz="2400" dirty="0">
              <a:solidFill>
                <a:prstClr val="black"/>
              </a:solidFill>
              <a:latin typeface="Arial" pitchFamily="34" charset="0"/>
              <a:cs typeface="Arial" pitchFamily="34" charset="0"/>
            </a:endParaRPr>
          </a:p>
          <a:p>
            <a:pPr marL="720725" lvl="1" indent="-457200" fontAlgn="auto">
              <a:lnSpc>
                <a:spcPct val="150000"/>
              </a:lnSpc>
              <a:spcBef>
                <a:spcPts val="0"/>
              </a:spcBef>
              <a:spcAft>
                <a:spcPts val="0"/>
              </a:spcAft>
              <a:buFont typeface="+mj-lt"/>
              <a:buAutoNum type="arabicPeriod"/>
            </a:pPr>
            <a:r>
              <a:rPr lang="en-ZA" sz="2400" dirty="0">
                <a:solidFill>
                  <a:prstClr val="black"/>
                </a:solidFill>
                <a:latin typeface="Arial" pitchFamily="34" charset="0"/>
                <a:cs typeface="Arial" pitchFamily="34" charset="0"/>
              </a:rPr>
              <a:t>Summary of </a:t>
            </a:r>
            <a:r>
              <a:rPr lang="en-ZA" sz="2400" dirty="0" smtClean="0">
                <a:solidFill>
                  <a:prstClr val="black"/>
                </a:solidFill>
                <a:latin typeface="Arial" pitchFamily="34" charset="0"/>
                <a:cs typeface="Arial" pitchFamily="34" charset="0"/>
              </a:rPr>
              <a:t>allegations</a:t>
            </a:r>
            <a:endParaRPr lang="en-ZA" sz="2400" dirty="0">
              <a:solidFill>
                <a:prstClr val="black"/>
              </a:solidFill>
              <a:latin typeface="Arial" pitchFamily="34" charset="0"/>
              <a:cs typeface="Arial" pitchFamily="34" charset="0"/>
            </a:endParaRPr>
          </a:p>
          <a:p>
            <a:pPr marL="720725" lvl="1" indent="-457200" fontAlgn="auto">
              <a:lnSpc>
                <a:spcPct val="150000"/>
              </a:lnSpc>
              <a:spcBef>
                <a:spcPts val="0"/>
              </a:spcBef>
              <a:spcAft>
                <a:spcPts val="0"/>
              </a:spcAft>
              <a:buFont typeface="+mj-lt"/>
              <a:buAutoNum type="arabicPeriod"/>
            </a:pPr>
            <a:r>
              <a:rPr lang="en-ZA" sz="2400" dirty="0">
                <a:solidFill>
                  <a:prstClr val="black"/>
                </a:solidFill>
                <a:latin typeface="Arial" pitchFamily="34" charset="0"/>
                <a:cs typeface="Arial" pitchFamily="34" charset="0"/>
              </a:rPr>
              <a:t>Methodology of the investigation, documents sourced </a:t>
            </a:r>
            <a:r>
              <a:rPr lang="en-ZA" sz="2400" dirty="0" smtClean="0">
                <a:solidFill>
                  <a:prstClr val="black"/>
                </a:solidFill>
                <a:latin typeface="Arial" pitchFamily="34" charset="0"/>
                <a:cs typeface="Arial" pitchFamily="34" charset="0"/>
              </a:rPr>
              <a:t>and </a:t>
            </a:r>
            <a:r>
              <a:rPr lang="en-ZA" sz="2400" dirty="0">
                <a:solidFill>
                  <a:prstClr val="black"/>
                </a:solidFill>
                <a:latin typeface="Arial" pitchFamily="34" charset="0"/>
                <a:cs typeface="Arial" pitchFamily="34" charset="0"/>
              </a:rPr>
              <a:t>interviews </a:t>
            </a:r>
            <a:r>
              <a:rPr lang="en-ZA" sz="2400" dirty="0" smtClean="0">
                <a:solidFill>
                  <a:prstClr val="black"/>
                </a:solidFill>
                <a:latin typeface="Arial" pitchFamily="34" charset="0"/>
                <a:cs typeface="Arial" pitchFamily="34" charset="0"/>
              </a:rPr>
              <a:t>conducted</a:t>
            </a:r>
            <a:endParaRPr lang="en-ZA" sz="2400" dirty="0">
              <a:solidFill>
                <a:prstClr val="black"/>
              </a:solidFill>
              <a:latin typeface="Arial" pitchFamily="34" charset="0"/>
              <a:cs typeface="Arial" pitchFamily="34" charset="0"/>
            </a:endParaRPr>
          </a:p>
          <a:p>
            <a:pPr marL="720725" lvl="1" indent="-457200" fontAlgn="auto">
              <a:lnSpc>
                <a:spcPct val="150000"/>
              </a:lnSpc>
              <a:spcBef>
                <a:spcPts val="0"/>
              </a:spcBef>
              <a:spcAft>
                <a:spcPts val="0"/>
              </a:spcAft>
              <a:buFont typeface="+mj-lt"/>
              <a:buAutoNum type="arabicPeriod"/>
            </a:pPr>
            <a:r>
              <a:rPr lang="en-ZA" sz="2400" dirty="0">
                <a:solidFill>
                  <a:prstClr val="black"/>
                </a:solidFill>
                <a:latin typeface="Arial" pitchFamily="34" charset="0"/>
                <a:cs typeface="Arial" pitchFamily="34" charset="0"/>
              </a:rPr>
              <a:t>Reports to the anonymous e-mail and meetings with </a:t>
            </a:r>
            <a:r>
              <a:rPr lang="en-ZA" sz="2400" dirty="0" smtClean="0">
                <a:solidFill>
                  <a:prstClr val="black"/>
                </a:solidFill>
                <a:latin typeface="Arial" pitchFamily="34" charset="0"/>
                <a:cs typeface="Arial" pitchFamily="34" charset="0"/>
              </a:rPr>
              <a:t>NEHAWU</a:t>
            </a:r>
            <a:endParaRPr lang="en-ZA" sz="2400" dirty="0">
              <a:solidFill>
                <a:prstClr val="black"/>
              </a:solidFill>
              <a:latin typeface="Arial" pitchFamily="34" charset="0"/>
              <a:cs typeface="Arial" pitchFamily="34" charset="0"/>
            </a:endParaRPr>
          </a:p>
          <a:p>
            <a:pPr marL="720725" lvl="1" indent="-457200" fontAlgn="auto">
              <a:lnSpc>
                <a:spcPct val="150000"/>
              </a:lnSpc>
              <a:spcBef>
                <a:spcPts val="0"/>
              </a:spcBef>
              <a:spcAft>
                <a:spcPts val="0"/>
              </a:spcAft>
              <a:buFont typeface="+mj-lt"/>
              <a:buAutoNum type="arabicPeriod"/>
            </a:pPr>
            <a:r>
              <a:rPr lang="en-ZA" sz="2400" dirty="0">
                <a:solidFill>
                  <a:prstClr val="black"/>
                </a:solidFill>
                <a:latin typeface="Arial" pitchFamily="34" charset="0"/>
                <a:cs typeface="Arial" pitchFamily="34" charset="0"/>
              </a:rPr>
              <a:t>Summary of the </a:t>
            </a:r>
            <a:r>
              <a:rPr lang="en-ZA" sz="2400" dirty="0" smtClean="0">
                <a:solidFill>
                  <a:prstClr val="black"/>
                </a:solidFill>
                <a:latin typeface="Arial" pitchFamily="34" charset="0"/>
                <a:cs typeface="Arial" pitchFamily="34" charset="0"/>
              </a:rPr>
              <a:t>findings</a:t>
            </a:r>
            <a:endParaRPr lang="en-ZA" sz="2400" dirty="0">
              <a:solidFill>
                <a:prstClr val="black"/>
              </a:solidFill>
              <a:latin typeface="Arial" pitchFamily="34" charset="0"/>
              <a:cs typeface="Arial" pitchFamily="34" charset="0"/>
            </a:endParaRPr>
          </a:p>
          <a:p>
            <a:pPr marL="720725" lvl="1" indent="-457200" fontAlgn="auto">
              <a:lnSpc>
                <a:spcPct val="150000"/>
              </a:lnSpc>
              <a:spcBef>
                <a:spcPts val="0"/>
              </a:spcBef>
              <a:spcAft>
                <a:spcPts val="0"/>
              </a:spcAft>
              <a:buFont typeface="+mj-lt"/>
              <a:buAutoNum type="arabicPeriod"/>
            </a:pPr>
            <a:r>
              <a:rPr lang="en-ZA" sz="2400" dirty="0" smtClean="0">
                <a:solidFill>
                  <a:prstClr val="black"/>
                </a:solidFill>
                <a:latin typeface="Arial" pitchFamily="34" charset="0"/>
                <a:cs typeface="Arial" pitchFamily="34" charset="0"/>
              </a:rPr>
              <a:t>Recommendations</a:t>
            </a:r>
            <a:endParaRPr lang="en-ZA" sz="2400" dirty="0">
              <a:solidFill>
                <a:prstClr val="black"/>
              </a:solidFill>
              <a:latin typeface="Arial" pitchFamily="34" charset="0"/>
              <a:cs typeface="Arial" pitchFamily="34" charset="0"/>
            </a:endParaRPr>
          </a:p>
          <a:p>
            <a:pPr marL="263525" lvl="1" fontAlgn="auto">
              <a:lnSpc>
                <a:spcPct val="150000"/>
              </a:lnSpc>
              <a:spcBef>
                <a:spcPts val="0"/>
              </a:spcBef>
              <a:spcAft>
                <a:spcPts val="0"/>
              </a:spcAft>
            </a:pPr>
            <a:endParaRPr lang="en-GB" dirty="0" smtClean="0">
              <a:solidFill>
                <a:prstClr val="black"/>
              </a:solidFill>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E13BC2F7-6FE4-495E-99B5-7FD0CE33D51A}" type="slidenum">
              <a:rPr lang="en-ZA" sz="1400" b="1" smtClean="0">
                <a:solidFill>
                  <a:schemeClr val="tx1"/>
                </a:solidFill>
              </a:rPr>
              <a:pPr/>
              <a:t>2</a:t>
            </a:fld>
            <a:endParaRPr lang="en-ZA" sz="1400" b="1" dirty="0">
              <a:solidFill>
                <a:schemeClr val="tx1"/>
              </a:solidFill>
            </a:endParaRPr>
          </a:p>
        </p:txBody>
      </p:sp>
    </p:spTree>
    <p:extLst>
      <p:ext uri="{BB962C8B-B14F-4D97-AF65-F5344CB8AC3E}">
        <p14:creationId xmlns:p14="http://schemas.microsoft.com/office/powerpoint/2010/main" xmlns="" val="4712133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8555"/>
            <a:ext cx="9143999" cy="68751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TextBox 6"/>
          <p:cNvSpPr txBox="1"/>
          <p:nvPr/>
        </p:nvSpPr>
        <p:spPr>
          <a:xfrm>
            <a:off x="539552" y="559282"/>
            <a:ext cx="8064896" cy="523220"/>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fontAlgn="auto">
              <a:spcBef>
                <a:spcPts val="0"/>
              </a:spcBef>
              <a:spcAft>
                <a:spcPts val="0"/>
              </a:spcAft>
            </a:pPr>
            <a:r>
              <a:rPr lang="en-ZA" sz="2800" b="1" dirty="0" smtClean="0">
                <a:solidFill>
                  <a:prstClr val="white"/>
                </a:solidFill>
                <a:latin typeface="Arial" pitchFamily="34" charset="0"/>
                <a:cs typeface="Arial" pitchFamily="34" charset="0"/>
              </a:rPr>
              <a:t>Background </a:t>
            </a:r>
            <a:endParaRPr lang="en-ZA" sz="2800" dirty="0">
              <a:solidFill>
                <a:prstClr val="white"/>
              </a:solidFill>
              <a:latin typeface="Arial" pitchFamily="34" charset="0"/>
              <a:cs typeface="Arial" pitchFamily="34" charset="0"/>
            </a:endParaRPr>
          </a:p>
        </p:txBody>
      </p:sp>
      <p:sp>
        <p:nvSpPr>
          <p:cNvPr id="6" name="Content Placeholder 2"/>
          <p:cNvSpPr txBox="1">
            <a:spLocks/>
          </p:cNvSpPr>
          <p:nvPr/>
        </p:nvSpPr>
        <p:spPr>
          <a:xfrm>
            <a:off x="539552" y="1082502"/>
            <a:ext cx="8208912" cy="5298826"/>
          </a:xfrm>
          <a:prstGeom prst="rect">
            <a:avLst/>
          </a:prstGeom>
        </p:spPr>
        <p:txBody>
          <a:bodyPr vert="horz" lIns="91440" tIns="45720" rIns="91440" bIns="45720" rtlCol="0">
            <a:noAutofit/>
          </a:bodyPr>
          <a:lstStyle/>
          <a:p>
            <a:pPr marL="273050" lvl="0" indent="-273050" algn="just">
              <a:spcBef>
                <a:spcPct val="20000"/>
              </a:spcBef>
              <a:buFont typeface="Arial" panose="020B0604020202020204" pitchFamily="34" charset="0"/>
              <a:buChar char="•"/>
              <a:defRPr/>
            </a:pPr>
            <a:r>
              <a:rPr lang="en-ZA" sz="2400" dirty="0">
                <a:solidFill>
                  <a:srgbClr val="000000"/>
                </a:solidFill>
                <a:ea typeface="ＭＳ Ｐゴシック" pitchFamily="34" charset="-128"/>
                <a:cs typeface="+mn-cs"/>
              </a:rPr>
              <a:t>In April </a:t>
            </a:r>
            <a:r>
              <a:rPr lang="en-ZA" sz="2400" dirty="0" smtClean="0">
                <a:solidFill>
                  <a:srgbClr val="000000"/>
                </a:solidFill>
                <a:ea typeface="ＭＳ Ｐゴシック" pitchFamily="34" charset="-128"/>
                <a:cs typeface="+mn-cs"/>
              </a:rPr>
              <a:t>2015, DHET started </a:t>
            </a:r>
            <a:r>
              <a:rPr lang="en-ZA" sz="2400" dirty="0">
                <a:solidFill>
                  <a:srgbClr val="000000"/>
                </a:solidFill>
                <a:ea typeface="ＭＳ Ｐゴシック" pitchFamily="34" charset="-128"/>
                <a:cs typeface="+mn-cs"/>
              </a:rPr>
              <a:t>receiving anonymous emails with various </a:t>
            </a:r>
            <a:r>
              <a:rPr lang="en-ZA" sz="2400" dirty="0" smtClean="0">
                <a:solidFill>
                  <a:srgbClr val="000000"/>
                </a:solidFill>
                <a:ea typeface="ＭＳ Ｐゴシック" pitchFamily="34" charset="-128"/>
                <a:cs typeface="+mn-cs"/>
              </a:rPr>
              <a:t>allegations, </a:t>
            </a:r>
            <a:r>
              <a:rPr lang="en-ZA" sz="2400" dirty="0">
                <a:solidFill>
                  <a:srgbClr val="000000"/>
                </a:solidFill>
                <a:ea typeface="ＭＳ Ｐゴシック" pitchFamily="34" charset="-128"/>
                <a:cs typeface="+mn-cs"/>
              </a:rPr>
              <a:t>as included in the terms of reference.</a:t>
            </a:r>
          </a:p>
          <a:p>
            <a:pPr marL="273050" lvl="0" indent="-273050" algn="just">
              <a:spcBef>
                <a:spcPct val="20000"/>
              </a:spcBef>
              <a:buFont typeface="Arial" panose="020B0604020202020204" pitchFamily="34" charset="0"/>
              <a:buChar char="•"/>
              <a:defRPr/>
            </a:pPr>
            <a:r>
              <a:rPr lang="en-ZA" sz="2400" dirty="0" smtClean="0">
                <a:solidFill>
                  <a:srgbClr val="000000"/>
                </a:solidFill>
                <a:ea typeface="ＭＳ Ｐゴシック" pitchFamily="34" charset="-128"/>
                <a:cs typeface="+mn-cs"/>
              </a:rPr>
              <a:t>In </a:t>
            </a:r>
            <a:r>
              <a:rPr lang="en-ZA" sz="2400" dirty="0">
                <a:solidFill>
                  <a:srgbClr val="000000"/>
                </a:solidFill>
                <a:ea typeface="ＭＳ Ｐゴシック" pitchFamily="34" charset="-128"/>
                <a:cs typeface="+mn-cs"/>
              </a:rPr>
              <a:t>July </a:t>
            </a:r>
            <a:r>
              <a:rPr lang="en-ZA" sz="2400" dirty="0" smtClean="0">
                <a:solidFill>
                  <a:srgbClr val="000000"/>
                </a:solidFill>
                <a:ea typeface="ＭＳ Ｐゴシック" pitchFamily="34" charset="-128"/>
                <a:cs typeface="+mn-cs"/>
              </a:rPr>
              <a:t>2015, Gildenhuys Malatji Attorneys’ services </a:t>
            </a:r>
            <a:r>
              <a:rPr lang="en-ZA" sz="2400" dirty="0">
                <a:solidFill>
                  <a:srgbClr val="000000"/>
                </a:solidFill>
                <a:ea typeface="ＭＳ Ｐゴシック" pitchFamily="34" charset="-128"/>
                <a:cs typeface="+mn-cs"/>
              </a:rPr>
              <a:t>were procured to conduct a forensic investigation to test the veracity of the referred allegations.</a:t>
            </a:r>
          </a:p>
          <a:p>
            <a:pPr marL="273050" lvl="0" indent="-273050" algn="just">
              <a:spcBef>
                <a:spcPct val="20000"/>
              </a:spcBef>
              <a:buFont typeface="Arial" panose="020B0604020202020204" pitchFamily="34" charset="0"/>
              <a:buChar char="•"/>
              <a:defRPr/>
            </a:pPr>
            <a:r>
              <a:rPr lang="en-ZA" sz="2400" dirty="0" smtClean="0">
                <a:solidFill>
                  <a:srgbClr val="000000"/>
                </a:solidFill>
                <a:ea typeface="ＭＳ Ｐゴシック" pitchFamily="34" charset="-128"/>
                <a:cs typeface="+mn-cs"/>
              </a:rPr>
              <a:t>On </a:t>
            </a:r>
            <a:r>
              <a:rPr lang="en-ZA" sz="2400" dirty="0">
                <a:solidFill>
                  <a:srgbClr val="000000"/>
                </a:solidFill>
                <a:ea typeface="ＭＳ Ｐゴシック" pitchFamily="34" charset="-128"/>
                <a:cs typeface="+mn-cs"/>
              </a:rPr>
              <a:t>8 July 2015, the </a:t>
            </a:r>
            <a:r>
              <a:rPr lang="en-ZA" sz="2400" dirty="0" smtClean="0">
                <a:solidFill>
                  <a:srgbClr val="000000"/>
                </a:solidFill>
                <a:ea typeface="ＭＳ Ｐゴシック" pitchFamily="34" charset="-128"/>
                <a:cs typeface="+mn-cs"/>
              </a:rPr>
              <a:t>Department </a:t>
            </a:r>
            <a:r>
              <a:rPr lang="en-ZA" sz="2400" dirty="0">
                <a:solidFill>
                  <a:srgbClr val="000000"/>
                </a:solidFill>
                <a:ea typeface="ＭＳ Ｐゴシック" pitchFamily="34" charset="-128"/>
                <a:cs typeface="+mn-cs"/>
              </a:rPr>
              <a:t>arranged a meeting with the staff to </a:t>
            </a:r>
            <a:r>
              <a:rPr lang="en-ZA" sz="2400" dirty="0" smtClean="0">
                <a:solidFill>
                  <a:srgbClr val="000000"/>
                </a:solidFill>
                <a:ea typeface="ＭＳ Ｐゴシック" pitchFamily="34" charset="-128"/>
                <a:cs typeface="+mn-cs"/>
              </a:rPr>
              <a:t>introduce Gildenhuys Malatji Attorneys </a:t>
            </a:r>
            <a:r>
              <a:rPr lang="en-ZA" sz="2400" dirty="0">
                <a:solidFill>
                  <a:srgbClr val="000000"/>
                </a:solidFill>
                <a:ea typeface="ＭＳ Ｐゴシック" pitchFamily="34" charset="-128"/>
                <a:cs typeface="+mn-cs"/>
              </a:rPr>
              <a:t>to the CETA and explained the nature and the purpose of </a:t>
            </a:r>
            <a:r>
              <a:rPr lang="en-ZA" sz="2400" dirty="0" smtClean="0">
                <a:solidFill>
                  <a:srgbClr val="000000"/>
                </a:solidFill>
                <a:ea typeface="ＭＳ Ｐゴシック" pitchFamily="34" charset="-128"/>
                <a:cs typeface="+mn-cs"/>
              </a:rPr>
              <a:t>the </a:t>
            </a:r>
            <a:r>
              <a:rPr lang="en-ZA" sz="2400" dirty="0">
                <a:solidFill>
                  <a:srgbClr val="000000"/>
                </a:solidFill>
                <a:ea typeface="ＭＳ Ｐゴシック" pitchFamily="34" charset="-128"/>
                <a:cs typeface="+mn-cs"/>
              </a:rPr>
              <a:t>investigation.</a:t>
            </a:r>
          </a:p>
          <a:p>
            <a:pPr marL="273050" lvl="0" indent="-273050" algn="just">
              <a:spcBef>
                <a:spcPct val="20000"/>
              </a:spcBef>
              <a:buFont typeface="Arial" panose="020B0604020202020204" pitchFamily="34" charset="0"/>
              <a:buChar char="•"/>
              <a:defRPr/>
            </a:pPr>
            <a:r>
              <a:rPr lang="en-ZA" sz="2400" dirty="0" smtClean="0">
                <a:solidFill>
                  <a:srgbClr val="000000"/>
                </a:solidFill>
                <a:ea typeface="ＭＳ Ｐゴシック" pitchFamily="34" charset="-128"/>
                <a:cs typeface="+mn-cs"/>
              </a:rPr>
              <a:t>In </a:t>
            </a:r>
            <a:r>
              <a:rPr lang="en-ZA" sz="2400" dirty="0">
                <a:solidFill>
                  <a:srgbClr val="000000"/>
                </a:solidFill>
                <a:ea typeface="ＭＳ Ｐゴシック" pitchFamily="34" charset="-128"/>
                <a:cs typeface="+mn-cs"/>
              </a:rPr>
              <a:t>the </a:t>
            </a:r>
            <a:r>
              <a:rPr lang="en-ZA" sz="2400" dirty="0" smtClean="0">
                <a:solidFill>
                  <a:srgbClr val="000000"/>
                </a:solidFill>
                <a:ea typeface="ＭＳ Ｐゴシック" pitchFamily="34" charset="-128"/>
                <a:cs typeface="+mn-cs"/>
              </a:rPr>
              <a:t>meeting, </a:t>
            </a:r>
            <a:r>
              <a:rPr lang="en-ZA" sz="2400" dirty="0">
                <a:solidFill>
                  <a:srgbClr val="000000"/>
                </a:solidFill>
                <a:ea typeface="ＭＳ Ｐゴシック" pitchFamily="34" charset="-128"/>
                <a:cs typeface="+mn-cs"/>
              </a:rPr>
              <a:t>co-operation from all was sought and an anonymous </a:t>
            </a:r>
            <a:r>
              <a:rPr lang="en-ZA" sz="2400" dirty="0" smtClean="0">
                <a:solidFill>
                  <a:srgbClr val="000000"/>
                </a:solidFill>
                <a:ea typeface="ＭＳ Ｐゴシック" pitchFamily="34" charset="-128"/>
                <a:cs typeface="+mn-cs"/>
              </a:rPr>
              <a:t>email </a:t>
            </a:r>
            <a:r>
              <a:rPr lang="en-ZA" sz="2400" dirty="0">
                <a:solidFill>
                  <a:srgbClr val="000000"/>
                </a:solidFill>
                <a:ea typeface="ＭＳ Ｐゴシック" pitchFamily="34" charset="-128"/>
                <a:cs typeface="+mn-cs"/>
              </a:rPr>
              <a:t>was created to protect the identity of individuals submitting information to </a:t>
            </a:r>
            <a:r>
              <a:rPr lang="en-ZA" sz="2400" dirty="0" smtClean="0">
                <a:solidFill>
                  <a:srgbClr val="000000"/>
                </a:solidFill>
                <a:ea typeface="ＭＳ Ｐゴシック" pitchFamily="34" charset="-128"/>
                <a:cs typeface="+mn-cs"/>
              </a:rPr>
              <a:t>the investigators.</a:t>
            </a:r>
            <a:endParaRPr lang="en-US" sz="2400" dirty="0" smtClean="0">
              <a:solidFill>
                <a:prstClr val="black"/>
              </a:solidFill>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E13BC2F7-6FE4-495E-99B5-7FD0CE33D51A}" type="slidenum">
              <a:rPr lang="en-ZA" sz="1400" b="1" smtClean="0">
                <a:solidFill>
                  <a:schemeClr val="tx1"/>
                </a:solidFill>
              </a:rPr>
              <a:pPr/>
              <a:t>3</a:t>
            </a:fld>
            <a:endParaRPr lang="en-ZA" b="1" dirty="0">
              <a:solidFill>
                <a:schemeClr val="tx1"/>
              </a:solidFill>
            </a:endParaRPr>
          </a:p>
        </p:txBody>
      </p:sp>
    </p:spTree>
    <p:extLst>
      <p:ext uri="{BB962C8B-B14F-4D97-AF65-F5344CB8AC3E}">
        <p14:creationId xmlns:p14="http://schemas.microsoft.com/office/powerpoint/2010/main" xmlns="" val="11203801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8555"/>
            <a:ext cx="9143999" cy="68665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TextBox 6"/>
          <p:cNvSpPr txBox="1"/>
          <p:nvPr/>
        </p:nvSpPr>
        <p:spPr>
          <a:xfrm>
            <a:off x="539552" y="559282"/>
            <a:ext cx="8064896" cy="523220"/>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fontAlgn="auto">
              <a:spcBef>
                <a:spcPts val="0"/>
              </a:spcBef>
              <a:spcAft>
                <a:spcPts val="0"/>
              </a:spcAft>
            </a:pPr>
            <a:r>
              <a:rPr lang="en-ZA" sz="2800" b="1" dirty="0" smtClean="0">
                <a:solidFill>
                  <a:prstClr val="white"/>
                </a:solidFill>
                <a:latin typeface="Arial" pitchFamily="34" charset="0"/>
                <a:cs typeface="Arial" pitchFamily="34" charset="0"/>
              </a:rPr>
              <a:t>The nature and terms of reference</a:t>
            </a:r>
            <a:endParaRPr lang="en-ZA" sz="2800" b="1" dirty="0">
              <a:solidFill>
                <a:prstClr val="white"/>
              </a:solidFill>
              <a:latin typeface="Arial" pitchFamily="34" charset="0"/>
              <a:cs typeface="Arial" pitchFamily="34" charset="0"/>
            </a:endParaRPr>
          </a:p>
        </p:txBody>
      </p:sp>
      <p:sp>
        <p:nvSpPr>
          <p:cNvPr id="8" name="TextBox 7"/>
          <p:cNvSpPr txBox="1"/>
          <p:nvPr/>
        </p:nvSpPr>
        <p:spPr>
          <a:xfrm>
            <a:off x="467544" y="1268760"/>
            <a:ext cx="8176422" cy="5170646"/>
          </a:xfrm>
          <a:prstGeom prst="rect">
            <a:avLst/>
          </a:prstGeom>
          <a:noFill/>
        </p:spPr>
        <p:txBody>
          <a:bodyPr wrap="square" rtlCol="0">
            <a:spAutoFit/>
          </a:bodyPr>
          <a:lstStyle/>
          <a:p>
            <a:pPr marL="514350" indent="-514350" algn="just">
              <a:spcBef>
                <a:spcPts val="0"/>
              </a:spcBef>
              <a:buFont typeface="Arial" panose="020B0604020202020204" pitchFamily="34" charset="0"/>
              <a:buChar char="•"/>
              <a:defRPr/>
            </a:pPr>
            <a:r>
              <a:rPr lang="en-ZA" sz="2400" dirty="0"/>
              <a:t>DHET required a forensic investigation into </a:t>
            </a:r>
            <a:r>
              <a:rPr lang="en-ZA" sz="2400" dirty="0" smtClean="0"/>
              <a:t>the anonymous allegations, </a:t>
            </a:r>
            <a:r>
              <a:rPr lang="en-ZA" sz="2400" dirty="0"/>
              <a:t>covering a number of matters.</a:t>
            </a:r>
          </a:p>
          <a:p>
            <a:pPr marL="514350" indent="-514350" algn="just">
              <a:spcBef>
                <a:spcPts val="0"/>
              </a:spcBef>
              <a:buFont typeface="Arial" panose="020B0604020202020204" pitchFamily="34" charset="0"/>
              <a:buChar char="•"/>
              <a:defRPr/>
            </a:pPr>
            <a:r>
              <a:rPr lang="en-ZA" sz="2400" dirty="0" smtClean="0"/>
              <a:t>Specific </a:t>
            </a:r>
            <a:r>
              <a:rPr lang="en-ZA" sz="2400" dirty="0"/>
              <a:t>terms of reference were formulated and these </a:t>
            </a:r>
            <a:r>
              <a:rPr lang="en-ZA" sz="2400" dirty="0" smtClean="0"/>
              <a:t>covered, </a:t>
            </a:r>
            <a:r>
              <a:rPr lang="en-ZA" sz="2400" dirty="0"/>
              <a:t>in broad </a:t>
            </a:r>
            <a:r>
              <a:rPr lang="en-ZA" sz="2400" dirty="0" smtClean="0"/>
              <a:t>terms, </a:t>
            </a:r>
            <a:r>
              <a:rPr lang="en-ZA" sz="2400" dirty="0"/>
              <a:t>the following areas and entities:</a:t>
            </a:r>
          </a:p>
          <a:p>
            <a:pPr marL="971550" lvl="1" indent="-514350" algn="just">
              <a:spcBef>
                <a:spcPts val="0"/>
              </a:spcBef>
              <a:buFont typeface="Courier New" panose="02070309020205020404" pitchFamily="49" charset="0"/>
              <a:buChar char="o"/>
              <a:defRPr/>
            </a:pPr>
            <a:r>
              <a:rPr lang="en-GB" sz="2400" dirty="0"/>
              <a:t>Procurement in relation to JSK Consulting and </a:t>
            </a:r>
            <a:r>
              <a:rPr lang="en-GB" sz="2400" dirty="0" smtClean="0"/>
              <a:t>Africawide </a:t>
            </a:r>
            <a:r>
              <a:rPr lang="en-GB" sz="2400" dirty="0"/>
              <a:t>Consulting as well as Ndumiso Voyi Attorneys.</a:t>
            </a:r>
          </a:p>
          <a:p>
            <a:pPr marL="971550" lvl="1" indent="-514350" algn="just">
              <a:spcBef>
                <a:spcPts val="0"/>
              </a:spcBef>
              <a:buFont typeface="Courier New" panose="02070309020205020404" pitchFamily="49" charset="0"/>
              <a:buChar char="o"/>
              <a:defRPr/>
            </a:pPr>
            <a:r>
              <a:rPr lang="en-ZA" altLang="en-US" sz="2400" dirty="0"/>
              <a:t>Projects that were funded in which an </a:t>
            </a:r>
            <a:r>
              <a:rPr lang="en-ZA" altLang="en-US" sz="2400" dirty="0" smtClean="0"/>
              <a:t>ex-employee</a:t>
            </a:r>
            <a:r>
              <a:rPr lang="en-ZA" altLang="en-US" sz="2400" dirty="0"/>
              <a:t>, </a:t>
            </a:r>
            <a:r>
              <a:rPr lang="en-ZA" altLang="en-US" sz="2400" dirty="0" smtClean="0"/>
              <a:t>                Mr </a:t>
            </a:r>
            <a:r>
              <a:rPr lang="en-ZA" altLang="en-US" sz="2400" dirty="0"/>
              <a:t>George Peta was involved.</a:t>
            </a:r>
          </a:p>
          <a:p>
            <a:pPr marL="971550" lvl="1" indent="-514350" algn="just">
              <a:spcBef>
                <a:spcPts val="0"/>
              </a:spcBef>
              <a:buFont typeface="Courier New" panose="02070309020205020404" pitchFamily="49" charset="0"/>
              <a:buChar char="o"/>
              <a:defRPr/>
            </a:pPr>
            <a:r>
              <a:rPr lang="en-ZA" sz="2400" dirty="0"/>
              <a:t>Other projects which were funded in which </a:t>
            </a:r>
            <a:r>
              <a:rPr lang="en-ZA" sz="2400" dirty="0" smtClean="0"/>
              <a:t>ex-employees </a:t>
            </a:r>
            <a:r>
              <a:rPr lang="en-ZA" sz="2400" dirty="0"/>
              <a:t>were involved, alternatively which should not have been funded to begin with.</a:t>
            </a:r>
          </a:p>
          <a:p>
            <a:pPr marL="263525" fontAlgn="auto">
              <a:spcBef>
                <a:spcPts val="0"/>
              </a:spcBef>
              <a:spcAft>
                <a:spcPts val="0"/>
              </a:spcAft>
            </a:pPr>
            <a:endParaRPr lang="en-US" dirty="0" smtClean="0">
              <a:solidFill>
                <a:prstClr val="black"/>
              </a:solidFill>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E13BC2F7-6FE4-495E-99B5-7FD0CE33D51A}" type="slidenum">
              <a:rPr lang="en-ZA" sz="1400" b="1" smtClean="0">
                <a:solidFill>
                  <a:schemeClr val="tx1"/>
                </a:solidFill>
              </a:rPr>
              <a:pPr/>
              <a:t>4</a:t>
            </a:fld>
            <a:endParaRPr lang="en-ZA" b="1" dirty="0">
              <a:solidFill>
                <a:schemeClr val="tx1"/>
              </a:solidFill>
            </a:endParaRPr>
          </a:p>
        </p:txBody>
      </p:sp>
    </p:spTree>
    <p:extLst>
      <p:ext uri="{BB962C8B-B14F-4D97-AF65-F5344CB8AC3E}">
        <p14:creationId xmlns:p14="http://schemas.microsoft.com/office/powerpoint/2010/main" xmlns="" val="28467194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3999" cy="68751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TextBox 6"/>
          <p:cNvSpPr txBox="1"/>
          <p:nvPr/>
        </p:nvSpPr>
        <p:spPr>
          <a:xfrm>
            <a:off x="539552" y="559282"/>
            <a:ext cx="8064896" cy="523220"/>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fontAlgn="auto">
              <a:spcBef>
                <a:spcPts val="0"/>
              </a:spcBef>
              <a:spcAft>
                <a:spcPts val="0"/>
              </a:spcAft>
            </a:pPr>
            <a:r>
              <a:rPr lang="en-ZA" sz="2800" b="1" dirty="0">
                <a:solidFill>
                  <a:prstClr val="white"/>
                </a:solidFill>
                <a:latin typeface="Arial" pitchFamily="34" charset="0"/>
                <a:cs typeface="Arial" pitchFamily="34" charset="0"/>
              </a:rPr>
              <a:t>The nature and terms of </a:t>
            </a:r>
            <a:r>
              <a:rPr lang="en-ZA" sz="2800" b="1" dirty="0" smtClean="0">
                <a:solidFill>
                  <a:prstClr val="white"/>
                </a:solidFill>
                <a:latin typeface="Arial" pitchFamily="34" charset="0"/>
                <a:cs typeface="Arial" pitchFamily="34" charset="0"/>
              </a:rPr>
              <a:t>reference</a:t>
            </a:r>
            <a:endParaRPr lang="en-ZA" sz="2800" b="1" dirty="0">
              <a:solidFill>
                <a:prstClr val="white"/>
              </a:solidFill>
              <a:latin typeface="Arial" pitchFamily="34" charset="0"/>
              <a:cs typeface="Arial" pitchFamily="34" charset="0"/>
            </a:endParaRPr>
          </a:p>
        </p:txBody>
      </p:sp>
      <p:sp>
        <p:nvSpPr>
          <p:cNvPr id="8" name="TextBox 7"/>
          <p:cNvSpPr txBox="1"/>
          <p:nvPr/>
        </p:nvSpPr>
        <p:spPr>
          <a:xfrm>
            <a:off x="251520" y="1475502"/>
            <a:ext cx="8352928" cy="4084195"/>
          </a:xfrm>
          <a:prstGeom prst="rect">
            <a:avLst/>
          </a:prstGeom>
          <a:noFill/>
        </p:spPr>
        <p:txBody>
          <a:bodyPr wrap="square" rtlCol="0">
            <a:spAutoFit/>
          </a:bodyPr>
          <a:lstStyle/>
          <a:p>
            <a:pPr lvl="1" algn="just">
              <a:spcBef>
                <a:spcPct val="20000"/>
              </a:spcBef>
              <a:defRPr/>
            </a:pPr>
            <a:r>
              <a:rPr lang="en-GB" sz="2400" dirty="0"/>
              <a:t>The gist of the allegations </a:t>
            </a:r>
            <a:r>
              <a:rPr lang="en-GB" sz="2400" dirty="0" smtClean="0"/>
              <a:t>are:  </a:t>
            </a:r>
          </a:p>
          <a:p>
            <a:pPr marL="1074738" lvl="2" indent="-449263" algn="just">
              <a:spcBef>
                <a:spcPct val="20000"/>
              </a:spcBef>
              <a:buFont typeface="Arial" panose="020B0604020202020204" pitchFamily="34" charset="0"/>
              <a:buChar char="•"/>
              <a:defRPr/>
            </a:pPr>
            <a:r>
              <a:rPr lang="en-GB" sz="2400" dirty="0" smtClean="0"/>
              <a:t>The </a:t>
            </a:r>
            <a:r>
              <a:rPr lang="en-GB" sz="2400" dirty="0"/>
              <a:t>previous Administrator and CEO had a personal interest in all of these entities.  </a:t>
            </a:r>
          </a:p>
          <a:p>
            <a:pPr marL="1074738" lvl="2" indent="-449263" algn="just">
              <a:spcBef>
                <a:spcPct val="20000"/>
              </a:spcBef>
              <a:buFont typeface="Arial" panose="020B0604020202020204" pitchFamily="34" charset="0"/>
              <a:buChar char="•"/>
              <a:defRPr/>
            </a:pPr>
            <a:r>
              <a:rPr lang="en-GB" sz="2400" dirty="0" smtClean="0"/>
              <a:t>JSK Consulting </a:t>
            </a:r>
            <a:r>
              <a:rPr lang="en-GB" sz="2400" dirty="0"/>
              <a:t>was appointed in violation of procurement prescripts.</a:t>
            </a:r>
          </a:p>
          <a:p>
            <a:pPr marL="1074738" lvl="2" indent="-449263" algn="just">
              <a:spcBef>
                <a:spcPct val="20000"/>
              </a:spcBef>
              <a:buFont typeface="Arial" panose="020B0604020202020204" pitchFamily="34" charset="0"/>
              <a:buChar char="•"/>
              <a:defRPr/>
            </a:pPr>
            <a:r>
              <a:rPr lang="en-GB" sz="2400" dirty="0" smtClean="0"/>
              <a:t>Africawide Consulting </a:t>
            </a:r>
            <a:r>
              <a:rPr lang="en-GB" sz="2400" dirty="0"/>
              <a:t>was appointed in violation of procurement </a:t>
            </a:r>
            <a:r>
              <a:rPr lang="en-GB" sz="2400" dirty="0" smtClean="0"/>
              <a:t>prescripts, </a:t>
            </a:r>
            <a:r>
              <a:rPr lang="en-GB" sz="2400" dirty="0"/>
              <a:t>in that it has not achieved what it had been appointed to do.</a:t>
            </a:r>
          </a:p>
          <a:p>
            <a:pPr marL="263525" lvl="2" fontAlgn="auto">
              <a:spcBef>
                <a:spcPts val="0"/>
              </a:spcBef>
              <a:spcAft>
                <a:spcPts val="600"/>
              </a:spcAft>
              <a:defRPr/>
            </a:pPr>
            <a:endParaRPr lang="en-ZA" sz="2400" dirty="0" smtClean="0">
              <a:solidFill>
                <a:prstClr val="black"/>
              </a:solidFill>
              <a:latin typeface="Arial" pitchFamily="34" charset="0"/>
              <a:cs typeface="Arial" pitchFamily="34" charset="0"/>
            </a:endParaRPr>
          </a:p>
          <a:p>
            <a:pPr marL="623888" indent="-360363" fontAlgn="auto">
              <a:spcBef>
                <a:spcPts val="0"/>
              </a:spcBef>
              <a:spcAft>
                <a:spcPts val="0"/>
              </a:spcAft>
            </a:pPr>
            <a:endParaRPr lang="en-US" sz="2400" dirty="0" smtClean="0">
              <a:solidFill>
                <a:prstClr val="black"/>
              </a:solidFill>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r>
              <a:rPr lang="en-ZA" sz="1400" b="1" dirty="0" smtClean="0">
                <a:solidFill>
                  <a:schemeClr val="tx1"/>
                </a:solidFill>
              </a:rPr>
              <a:t>5</a:t>
            </a:r>
            <a:endParaRPr lang="en-ZA" b="1" dirty="0">
              <a:solidFill>
                <a:schemeClr val="tx1"/>
              </a:solidFill>
            </a:endParaRPr>
          </a:p>
        </p:txBody>
      </p:sp>
    </p:spTree>
    <p:extLst>
      <p:ext uri="{BB962C8B-B14F-4D97-AF65-F5344CB8AC3E}">
        <p14:creationId xmlns:p14="http://schemas.microsoft.com/office/powerpoint/2010/main" xmlns="" val="30499433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8555"/>
            <a:ext cx="9143999" cy="68751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TextBox 6"/>
          <p:cNvSpPr txBox="1"/>
          <p:nvPr/>
        </p:nvSpPr>
        <p:spPr>
          <a:xfrm>
            <a:off x="539552" y="559282"/>
            <a:ext cx="8064896" cy="523220"/>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fontAlgn="auto">
              <a:spcBef>
                <a:spcPts val="0"/>
              </a:spcBef>
              <a:spcAft>
                <a:spcPts val="0"/>
              </a:spcAft>
            </a:pPr>
            <a:r>
              <a:rPr lang="en-ZA" sz="2800" b="1" dirty="0">
                <a:solidFill>
                  <a:prstClr val="white"/>
                </a:solidFill>
                <a:latin typeface="Arial" pitchFamily="34" charset="0"/>
                <a:cs typeface="Arial" pitchFamily="34" charset="0"/>
              </a:rPr>
              <a:t>The nature and terms of </a:t>
            </a:r>
            <a:r>
              <a:rPr lang="en-ZA" sz="2800" b="1" dirty="0" smtClean="0">
                <a:solidFill>
                  <a:prstClr val="white"/>
                </a:solidFill>
                <a:latin typeface="Arial" pitchFamily="34" charset="0"/>
                <a:cs typeface="Arial" pitchFamily="34" charset="0"/>
              </a:rPr>
              <a:t>reference </a:t>
            </a:r>
            <a:endParaRPr lang="en-ZA" sz="2800" b="1" dirty="0">
              <a:solidFill>
                <a:prstClr val="white"/>
              </a:solidFill>
              <a:latin typeface="Arial" pitchFamily="34" charset="0"/>
              <a:cs typeface="Arial" pitchFamily="34" charset="0"/>
            </a:endParaRPr>
          </a:p>
        </p:txBody>
      </p:sp>
      <p:sp>
        <p:nvSpPr>
          <p:cNvPr id="8" name="TextBox 7"/>
          <p:cNvSpPr txBox="1"/>
          <p:nvPr/>
        </p:nvSpPr>
        <p:spPr>
          <a:xfrm>
            <a:off x="539552" y="1460771"/>
            <a:ext cx="8064896" cy="3936462"/>
          </a:xfrm>
          <a:prstGeom prst="rect">
            <a:avLst/>
          </a:prstGeom>
          <a:noFill/>
        </p:spPr>
        <p:txBody>
          <a:bodyPr wrap="square" rtlCol="0">
            <a:spAutoFit/>
          </a:bodyPr>
          <a:lstStyle/>
          <a:p>
            <a:pPr marL="800100" lvl="1" indent="-342900" algn="just">
              <a:spcBef>
                <a:spcPct val="20000"/>
              </a:spcBef>
              <a:buFont typeface="Arial" panose="020B0604020202020204" pitchFamily="34" charset="0"/>
              <a:buChar char="•"/>
              <a:defRPr/>
            </a:pPr>
            <a:r>
              <a:rPr lang="en-GB" sz="2400" dirty="0" smtClean="0"/>
              <a:t>There </a:t>
            </a:r>
            <a:r>
              <a:rPr lang="en-GB" sz="2400" dirty="0"/>
              <a:t>was no due process in the appointment of entities related to Mr George Peta, who had adverse findings against him in a forensic investigation.</a:t>
            </a:r>
          </a:p>
          <a:p>
            <a:pPr marL="800100" lvl="1" indent="-342900" algn="just">
              <a:spcBef>
                <a:spcPct val="20000"/>
              </a:spcBef>
              <a:buFont typeface="Arial" panose="020B0604020202020204" pitchFamily="34" charset="0"/>
              <a:buChar char="•"/>
              <a:defRPr/>
            </a:pPr>
            <a:r>
              <a:rPr lang="en-GB" sz="2400" dirty="0" smtClean="0"/>
              <a:t>Some </a:t>
            </a:r>
            <a:r>
              <a:rPr lang="en-GB" sz="2400" dirty="0"/>
              <a:t>entities had been awarded projects when they did not have the capacity to deliver nor offices to provide training and further that some of them were previous employees of either CETA or other SETA’s.  </a:t>
            </a:r>
          </a:p>
          <a:p>
            <a:pPr marL="623888" lvl="2" indent="-360363" fontAlgn="auto">
              <a:spcBef>
                <a:spcPts val="0"/>
              </a:spcBef>
              <a:spcAft>
                <a:spcPts val="600"/>
              </a:spcAft>
              <a:buFont typeface="Arial" pitchFamily="34" charset="0"/>
              <a:buChar char="•"/>
              <a:defRPr/>
            </a:pPr>
            <a:endParaRPr lang="en-ZA" sz="2400" dirty="0" smtClean="0">
              <a:solidFill>
                <a:prstClr val="black"/>
              </a:solidFill>
              <a:latin typeface="Arial" pitchFamily="34" charset="0"/>
              <a:cs typeface="Arial" pitchFamily="34" charset="0"/>
            </a:endParaRPr>
          </a:p>
          <a:p>
            <a:pPr marL="623888" indent="-360363" fontAlgn="auto">
              <a:spcBef>
                <a:spcPts val="0"/>
              </a:spcBef>
              <a:spcAft>
                <a:spcPts val="0"/>
              </a:spcAft>
            </a:pPr>
            <a:endParaRPr lang="en-US" sz="2400" dirty="0" smtClean="0">
              <a:solidFill>
                <a:prstClr val="black"/>
              </a:solidFill>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E13BC2F7-6FE4-495E-99B5-7FD0CE33D51A}" type="slidenum">
              <a:rPr lang="en-ZA" sz="1400" b="1" smtClean="0">
                <a:solidFill>
                  <a:schemeClr val="tx1"/>
                </a:solidFill>
              </a:rPr>
              <a:pPr/>
              <a:t>6</a:t>
            </a:fld>
            <a:endParaRPr lang="en-ZA" b="1" dirty="0">
              <a:solidFill>
                <a:schemeClr val="tx1"/>
              </a:solidFill>
            </a:endParaRPr>
          </a:p>
        </p:txBody>
      </p:sp>
    </p:spTree>
    <p:extLst>
      <p:ext uri="{BB962C8B-B14F-4D97-AF65-F5344CB8AC3E}">
        <p14:creationId xmlns:p14="http://schemas.microsoft.com/office/powerpoint/2010/main" xmlns="" val="40186900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95250"/>
            <a:ext cx="9143999" cy="710140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TextBox 6"/>
          <p:cNvSpPr txBox="1"/>
          <p:nvPr/>
        </p:nvSpPr>
        <p:spPr>
          <a:xfrm>
            <a:off x="539552" y="332656"/>
            <a:ext cx="8064896" cy="523220"/>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fontAlgn="auto">
              <a:spcBef>
                <a:spcPts val="0"/>
              </a:spcBef>
              <a:spcAft>
                <a:spcPts val="0"/>
              </a:spcAft>
            </a:pPr>
            <a:r>
              <a:rPr lang="en-ZA" sz="2800" b="1" dirty="0" smtClean="0">
                <a:solidFill>
                  <a:prstClr val="white"/>
                </a:solidFill>
                <a:latin typeface="Arial" pitchFamily="34" charset="0"/>
                <a:cs typeface="Arial" pitchFamily="34" charset="0"/>
              </a:rPr>
              <a:t>Methodology of the investigation</a:t>
            </a:r>
            <a:endParaRPr lang="en-ZA" sz="2800" b="1" dirty="0">
              <a:solidFill>
                <a:prstClr val="white"/>
              </a:solidFill>
              <a:latin typeface="Arial" pitchFamily="34" charset="0"/>
              <a:cs typeface="Arial" pitchFamily="34" charset="0"/>
            </a:endParaRPr>
          </a:p>
        </p:txBody>
      </p:sp>
      <p:sp>
        <p:nvSpPr>
          <p:cNvPr id="8" name="TextBox 7"/>
          <p:cNvSpPr txBox="1"/>
          <p:nvPr/>
        </p:nvSpPr>
        <p:spPr>
          <a:xfrm>
            <a:off x="251520" y="855876"/>
            <a:ext cx="8352928" cy="5632311"/>
          </a:xfrm>
          <a:prstGeom prst="rect">
            <a:avLst/>
          </a:prstGeom>
          <a:noFill/>
        </p:spPr>
        <p:txBody>
          <a:bodyPr wrap="square" rtlCol="0">
            <a:spAutoFit/>
          </a:bodyPr>
          <a:lstStyle/>
          <a:p>
            <a:pPr marL="449263" lvl="0" indent="-273050" algn="just">
              <a:spcBef>
                <a:spcPts val="0"/>
              </a:spcBef>
              <a:buFont typeface="Arial" panose="020B0604020202020204" pitchFamily="34" charset="0"/>
              <a:buChar char="•"/>
              <a:defRPr/>
            </a:pPr>
            <a:r>
              <a:rPr lang="en-GB" sz="2400" dirty="0">
                <a:solidFill>
                  <a:srgbClr val="000000"/>
                </a:solidFill>
                <a:ea typeface="ＭＳ Ｐゴシック" pitchFamily="34" charset="-128"/>
                <a:cs typeface="+mn-cs"/>
              </a:rPr>
              <a:t>The CETA was at all times assisted by law </a:t>
            </a:r>
            <a:r>
              <a:rPr lang="en-GB" sz="2400" dirty="0" smtClean="0">
                <a:solidFill>
                  <a:srgbClr val="000000"/>
                </a:solidFill>
                <a:ea typeface="ＭＳ Ｐゴシック" pitchFamily="34" charset="-128"/>
                <a:cs typeface="+mn-cs"/>
              </a:rPr>
              <a:t>firm, </a:t>
            </a:r>
            <a:r>
              <a:rPr lang="en-GB" sz="2400" dirty="0">
                <a:solidFill>
                  <a:srgbClr val="000000"/>
                </a:solidFill>
                <a:ea typeface="ＭＳ Ｐゴシック" pitchFamily="34" charset="-128"/>
                <a:cs typeface="+mn-cs"/>
              </a:rPr>
              <a:t>Adams &amp; </a:t>
            </a:r>
            <a:r>
              <a:rPr lang="en-GB" sz="2400" dirty="0" smtClean="0">
                <a:solidFill>
                  <a:srgbClr val="000000"/>
                </a:solidFill>
                <a:ea typeface="ＭＳ Ｐゴシック" pitchFamily="34" charset="-128"/>
                <a:cs typeface="+mn-cs"/>
              </a:rPr>
              <a:t>Adams, </a:t>
            </a:r>
            <a:r>
              <a:rPr lang="en-GB" sz="2400" dirty="0">
                <a:solidFill>
                  <a:srgbClr val="000000"/>
                </a:solidFill>
                <a:ea typeface="ＭＳ Ｐゴシック" pitchFamily="34" charset="-128"/>
                <a:cs typeface="+mn-cs"/>
              </a:rPr>
              <a:t>who were responsible for attending all interviews, and collating all documents required by </a:t>
            </a:r>
            <a:r>
              <a:rPr lang="en-GB" sz="2400" dirty="0" smtClean="0">
                <a:solidFill>
                  <a:srgbClr val="000000"/>
                </a:solidFill>
                <a:ea typeface="ＭＳ Ｐゴシック" pitchFamily="34" charset="-128"/>
                <a:cs typeface="+mn-cs"/>
              </a:rPr>
              <a:t>the Gildenhuys Malatji Attorneys.</a:t>
            </a:r>
            <a:endParaRPr lang="en-GB" sz="2400" dirty="0">
              <a:solidFill>
                <a:srgbClr val="000000"/>
              </a:solidFill>
              <a:ea typeface="ＭＳ Ｐゴシック" pitchFamily="34" charset="-128"/>
              <a:cs typeface="+mn-cs"/>
            </a:endParaRPr>
          </a:p>
          <a:p>
            <a:pPr marL="449263" lvl="0" indent="-273050" algn="just">
              <a:spcBef>
                <a:spcPts val="0"/>
              </a:spcBef>
              <a:buFont typeface="Arial" panose="020B0604020202020204" pitchFamily="34" charset="0"/>
              <a:buChar char="•"/>
              <a:defRPr/>
            </a:pPr>
            <a:r>
              <a:rPr lang="en-ZA" sz="2400" dirty="0" smtClean="0">
                <a:solidFill>
                  <a:srgbClr val="000000"/>
                </a:solidFill>
                <a:ea typeface="ＭＳ Ｐゴシック" pitchFamily="34" charset="-128"/>
                <a:cs typeface="+mn-cs"/>
              </a:rPr>
              <a:t>In </a:t>
            </a:r>
            <a:r>
              <a:rPr lang="en-ZA" sz="2400" dirty="0">
                <a:solidFill>
                  <a:srgbClr val="000000"/>
                </a:solidFill>
                <a:ea typeface="ＭＳ Ｐゴシック" pitchFamily="34" charset="-128"/>
                <a:cs typeface="+mn-cs"/>
              </a:rPr>
              <a:t>the first phase, </a:t>
            </a:r>
            <a:r>
              <a:rPr lang="en-GB" sz="2400" dirty="0" smtClean="0">
                <a:solidFill>
                  <a:srgbClr val="000000"/>
                </a:solidFill>
                <a:ea typeface="ＭＳ Ｐゴシック" pitchFamily="34" charset="-128"/>
              </a:rPr>
              <a:t>Gildenhuys Malatji </a:t>
            </a:r>
            <a:r>
              <a:rPr lang="en-GB" sz="2400" dirty="0">
                <a:solidFill>
                  <a:srgbClr val="000000"/>
                </a:solidFill>
                <a:ea typeface="ＭＳ Ｐゴシック" pitchFamily="34" charset="-128"/>
              </a:rPr>
              <a:t>Attorneys </a:t>
            </a:r>
            <a:r>
              <a:rPr lang="en-ZA" sz="2400" dirty="0" smtClean="0">
                <a:solidFill>
                  <a:srgbClr val="000000"/>
                </a:solidFill>
                <a:ea typeface="ＭＳ Ｐゴシック" pitchFamily="34" charset="-128"/>
                <a:cs typeface="+mn-cs"/>
              </a:rPr>
              <a:t>identified </a:t>
            </a:r>
            <a:r>
              <a:rPr lang="en-ZA" sz="2400" dirty="0">
                <a:solidFill>
                  <a:srgbClr val="000000"/>
                </a:solidFill>
                <a:ea typeface="ＭＳ Ｐゴシック" pitchFamily="34" charset="-128"/>
                <a:cs typeface="+mn-cs"/>
              </a:rPr>
              <a:t>documentation required and this produced 78 lever arch files of original documents.  This also entailed interviews with the CFO and other members of management.</a:t>
            </a:r>
          </a:p>
          <a:p>
            <a:pPr marL="449263" lvl="0" indent="-273050" algn="just">
              <a:spcBef>
                <a:spcPts val="0"/>
              </a:spcBef>
              <a:buFont typeface="Arial" panose="020B0604020202020204" pitchFamily="34" charset="0"/>
              <a:buChar char="•"/>
              <a:defRPr/>
            </a:pPr>
            <a:r>
              <a:rPr lang="en-GB" sz="2400" dirty="0" smtClean="0">
                <a:solidFill>
                  <a:srgbClr val="000000"/>
                </a:solidFill>
                <a:ea typeface="ＭＳ Ｐゴシック" pitchFamily="34" charset="-128"/>
                <a:cs typeface="+mn-cs"/>
              </a:rPr>
              <a:t>In </a:t>
            </a:r>
            <a:r>
              <a:rPr lang="en-GB" sz="2400" dirty="0">
                <a:solidFill>
                  <a:srgbClr val="000000"/>
                </a:solidFill>
                <a:ea typeface="ＭＳ Ｐゴシック" pitchFamily="34" charset="-128"/>
                <a:cs typeface="+mn-cs"/>
              </a:rPr>
              <a:t>the second phase, </a:t>
            </a:r>
            <a:r>
              <a:rPr lang="en-GB" sz="2400" dirty="0" smtClean="0">
                <a:solidFill>
                  <a:srgbClr val="000000"/>
                </a:solidFill>
                <a:ea typeface="ＭＳ Ｐゴシック" pitchFamily="34" charset="-128"/>
                <a:cs typeface="+mn-cs"/>
              </a:rPr>
              <a:t>they</a:t>
            </a:r>
            <a:r>
              <a:rPr lang="en-GB" sz="2400" dirty="0" smtClean="0">
                <a:solidFill>
                  <a:srgbClr val="000000"/>
                </a:solidFill>
                <a:ea typeface="ＭＳ Ｐゴシック" pitchFamily="34" charset="-128"/>
              </a:rPr>
              <a:t> </a:t>
            </a:r>
            <a:r>
              <a:rPr lang="en-GB" sz="2400" dirty="0" smtClean="0">
                <a:solidFill>
                  <a:srgbClr val="000000"/>
                </a:solidFill>
                <a:ea typeface="ＭＳ Ｐゴシック" pitchFamily="34" charset="-128"/>
                <a:cs typeface="+mn-cs"/>
              </a:rPr>
              <a:t>reviewed </a:t>
            </a:r>
            <a:r>
              <a:rPr lang="en-GB" sz="2400" dirty="0">
                <a:solidFill>
                  <a:srgbClr val="000000"/>
                </a:solidFill>
                <a:ea typeface="ＭＳ Ｐゴシック" pitchFamily="34" charset="-128"/>
                <a:cs typeface="+mn-cs"/>
              </a:rPr>
              <a:t>the documentation provided and identified documents previously requested and not provided, as well as additional documents.  An additional 25 lever arch files were delivered to </a:t>
            </a:r>
            <a:r>
              <a:rPr lang="en-GB" sz="2400" dirty="0" smtClean="0">
                <a:solidFill>
                  <a:srgbClr val="000000"/>
                </a:solidFill>
                <a:ea typeface="ＭＳ Ｐゴシック" pitchFamily="34" charset="-128"/>
                <a:cs typeface="+mn-cs"/>
              </a:rPr>
              <a:t>them.</a:t>
            </a:r>
            <a:endParaRPr lang="en-GB" sz="2400" dirty="0">
              <a:solidFill>
                <a:srgbClr val="000000"/>
              </a:solidFill>
              <a:ea typeface="ＭＳ Ｐゴシック" pitchFamily="34" charset="-128"/>
              <a:cs typeface="+mn-cs"/>
            </a:endParaRPr>
          </a:p>
          <a:p>
            <a:pPr marL="449263" lvl="0" indent="-273050" algn="just">
              <a:spcBef>
                <a:spcPts val="0"/>
              </a:spcBef>
              <a:buFont typeface="Arial" panose="020B0604020202020204" pitchFamily="34" charset="0"/>
              <a:buChar char="•"/>
              <a:defRPr/>
            </a:pPr>
            <a:r>
              <a:rPr lang="en-ZA" sz="2400" dirty="0" smtClean="0">
                <a:solidFill>
                  <a:srgbClr val="000000"/>
                </a:solidFill>
                <a:ea typeface="ＭＳ Ｐゴシック" pitchFamily="34" charset="-128"/>
                <a:cs typeface="+mn-cs"/>
              </a:rPr>
              <a:t>In </a:t>
            </a:r>
            <a:r>
              <a:rPr lang="en-ZA" sz="2400" dirty="0">
                <a:solidFill>
                  <a:srgbClr val="000000"/>
                </a:solidFill>
                <a:ea typeface="ＭＳ Ｐゴシック" pitchFamily="34" charset="-128"/>
                <a:cs typeface="+mn-cs"/>
              </a:rPr>
              <a:t>the third phase, </a:t>
            </a:r>
            <a:r>
              <a:rPr lang="en-ZA" sz="2400" dirty="0" smtClean="0">
                <a:solidFill>
                  <a:srgbClr val="000000"/>
                </a:solidFill>
                <a:ea typeface="ＭＳ Ｐゴシック" pitchFamily="34" charset="-128"/>
                <a:cs typeface="+mn-cs"/>
              </a:rPr>
              <a:t>they </a:t>
            </a:r>
            <a:r>
              <a:rPr lang="en-ZA" sz="2400" dirty="0">
                <a:solidFill>
                  <a:srgbClr val="000000"/>
                </a:solidFill>
                <a:ea typeface="ＭＳ Ｐゴシック" pitchFamily="34" charset="-128"/>
                <a:cs typeface="+mn-cs"/>
              </a:rPr>
              <a:t>conducted an interview with the CEO. </a:t>
            </a:r>
            <a:r>
              <a:rPr lang="en-ZA" sz="2400" dirty="0" smtClean="0">
                <a:solidFill>
                  <a:srgbClr val="000000"/>
                </a:solidFill>
                <a:ea typeface="ＭＳ Ｐゴシック" pitchFamily="34" charset="-128"/>
                <a:cs typeface="+mn-cs"/>
              </a:rPr>
              <a:t>Additional documentation </a:t>
            </a:r>
            <a:r>
              <a:rPr lang="en-ZA" sz="2400" dirty="0">
                <a:solidFill>
                  <a:srgbClr val="000000"/>
                </a:solidFill>
                <a:ea typeface="ＭＳ Ｐゴシック" pitchFamily="34" charset="-128"/>
                <a:cs typeface="+mn-cs"/>
              </a:rPr>
              <a:t>was provided </a:t>
            </a:r>
            <a:r>
              <a:rPr lang="en-ZA" sz="2400" dirty="0" smtClean="0">
                <a:solidFill>
                  <a:srgbClr val="000000"/>
                </a:solidFill>
                <a:ea typeface="ＭＳ Ｐゴシック" pitchFamily="34" charset="-128"/>
                <a:cs typeface="+mn-cs"/>
              </a:rPr>
              <a:t>following </a:t>
            </a:r>
            <a:r>
              <a:rPr lang="en-ZA" sz="2400" dirty="0">
                <a:solidFill>
                  <a:srgbClr val="000000"/>
                </a:solidFill>
                <a:ea typeface="ＭＳ Ｐゴシック" pitchFamily="34" charset="-128"/>
                <a:cs typeface="+mn-cs"/>
              </a:rPr>
              <a:t>this interview.</a:t>
            </a:r>
          </a:p>
        </p:txBody>
      </p:sp>
      <p:sp>
        <p:nvSpPr>
          <p:cNvPr id="2" name="Slide Number Placeholder 1"/>
          <p:cNvSpPr>
            <a:spLocks noGrp="1"/>
          </p:cNvSpPr>
          <p:nvPr>
            <p:ph type="sldNum" sz="quarter" idx="12"/>
          </p:nvPr>
        </p:nvSpPr>
        <p:spPr/>
        <p:txBody>
          <a:bodyPr/>
          <a:lstStyle/>
          <a:p>
            <a:fld id="{E13BC2F7-6FE4-495E-99B5-7FD0CE33D51A}" type="slidenum">
              <a:rPr lang="en-ZA" sz="1400" b="1" smtClean="0">
                <a:solidFill>
                  <a:schemeClr val="tx1"/>
                </a:solidFill>
              </a:rPr>
              <a:pPr/>
              <a:t>7</a:t>
            </a:fld>
            <a:endParaRPr lang="en-ZA" sz="1400" b="1" dirty="0">
              <a:solidFill>
                <a:schemeClr val="tx1"/>
              </a:solidFill>
            </a:endParaRPr>
          </a:p>
        </p:txBody>
      </p:sp>
    </p:spTree>
    <p:extLst>
      <p:ext uri="{BB962C8B-B14F-4D97-AF65-F5344CB8AC3E}">
        <p14:creationId xmlns:p14="http://schemas.microsoft.com/office/powerpoint/2010/main" xmlns="" val="12090219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243408"/>
            <a:ext cx="9143999" cy="710140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TextBox 6"/>
          <p:cNvSpPr txBox="1"/>
          <p:nvPr/>
        </p:nvSpPr>
        <p:spPr>
          <a:xfrm>
            <a:off x="539552" y="332656"/>
            <a:ext cx="8064896" cy="954107"/>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lvl="0" algn="ctr">
              <a:spcBef>
                <a:spcPct val="20000"/>
              </a:spcBef>
              <a:defRPr/>
            </a:pPr>
            <a:r>
              <a:rPr lang="en-ZA" sz="2800" b="1" dirty="0">
                <a:solidFill>
                  <a:schemeClr val="bg1"/>
                </a:solidFill>
                <a:latin typeface="Arial" charset="0"/>
                <a:ea typeface="ＭＳ Ｐゴシック" pitchFamily="34" charset="-128"/>
              </a:rPr>
              <a:t>R</a:t>
            </a:r>
            <a:r>
              <a:rPr lang="en-ZA" sz="2800" b="1" dirty="0" smtClean="0">
                <a:solidFill>
                  <a:schemeClr val="bg1"/>
                </a:solidFill>
                <a:latin typeface="Arial" charset="0"/>
                <a:ea typeface="ＭＳ Ｐゴシック" pitchFamily="34" charset="-128"/>
              </a:rPr>
              <a:t>eports to the anonymous email and meeting with NEHAWU</a:t>
            </a:r>
            <a:endParaRPr lang="en-ZA" sz="2800" b="1" dirty="0">
              <a:solidFill>
                <a:schemeClr val="bg1"/>
              </a:solidFill>
              <a:latin typeface="Arial" charset="0"/>
              <a:ea typeface="ＭＳ Ｐゴシック" pitchFamily="34" charset="-128"/>
            </a:endParaRPr>
          </a:p>
        </p:txBody>
      </p:sp>
      <p:sp>
        <p:nvSpPr>
          <p:cNvPr id="8" name="TextBox 7"/>
          <p:cNvSpPr txBox="1"/>
          <p:nvPr/>
        </p:nvSpPr>
        <p:spPr>
          <a:xfrm>
            <a:off x="376916" y="1286745"/>
            <a:ext cx="8390166" cy="5503045"/>
          </a:xfrm>
          <a:prstGeom prst="rect">
            <a:avLst/>
          </a:prstGeom>
          <a:noFill/>
        </p:spPr>
        <p:txBody>
          <a:bodyPr wrap="square" rtlCol="0">
            <a:spAutoFit/>
          </a:bodyPr>
          <a:lstStyle/>
          <a:p>
            <a:pPr marL="342900" lvl="0" indent="-342900" algn="just">
              <a:spcBef>
                <a:spcPct val="20000"/>
              </a:spcBef>
              <a:buFont typeface="Arial" panose="020B0604020202020204" pitchFamily="34" charset="0"/>
              <a:buChar char="•"/>
              <a:defRPr/>
            </a:pPr>
            <a:r>
              <a:rPr lang="en-GB" sz="2400" dirty="0">
                <a:solidFill>
                  <a:srgbClr val="000000"/>
                </a:solidFill>
                <a:ea typeface="ＭＳ Ｐゴシック" pitchFamily="34" charset="-128"/>
                <a:cs typeface="+mn-cs"/>
              </a:rPr>
              <a:t>CETA Employees were assured that there is an anonymous email that has been set up in the </a:t>
            </a:r>
            <a:r>
              <a:rPr lang="en-GB" sz="2400" dirty="0" smtClean="0">
                <a:solidFill>
                  <a:srgbClr val="000000"/>
                </a:solidFill>
                <a:ea typeface="ＭＳ Ｐゴシック" pitchFamily="34" charset="-128"/>
                <a:cs typeface="+mn-cs"/>
              </a:rPr>
              <a:t>Gildenhuys </a:t>
            </a:r>
            <a:r>
              <a:rPr lang="en-GB" sz="2400" dirty="0">
                <a:solidFill>
                  <a:srgbClr val="000000"/>
                </a:solidFill>
                <a:ea typeface="ＭＳ Ｐゴシック" pitchFamily="34" charset="-128"/>
                <a:cs typeface="+mn-cs"/>
              </a:rPr>
              <a:t>Malatji Attorneys office for them to report on the terms of reference of the investigation.</a:t>
            </a:r>
          </a:p>
          <a:p>
            <a:pPr marL="342900" lvl="0" indent="-342900" algn="just">
              <a:spcBef>
                <a:spcPct val="20000"/>
              </a:spcBef>
              <a:buFont typeface="Arial" panose="020B0604020202020204" pitchFamily="34" charset="0"/>
              <a:buChar char="•"/>
              <a:defRPr/>
            </a:pPr>
            <a:r>
              <a:rPr lang="en-ZA" sz="2400" dirty="0">
                <a:solidFill>
                  <a:srgbClr val="000000"/>
                </a:solidFill>
                <a:ea typeface="ＭＳ Ｐゴシック" pitchFamily="34" charset="-128"/>
                <a:cs typeface="+mn-cs"/>
              </a:rPr>
              <a:t>The emails received were less than anticipated, given the frequency and number of anonymous emails that have been sent to various authorities including DHET prior to the investigation.</a:t>
            </a:r>
          </a:p>
          <a:p>
            <a:pPr marL="342900" lvl="0" indent="-342900" algn="just">
              <a:spcBef>
                <a:spcPct val="20000"/>
              </a:spcBef>
              <a:buFont typeface="Arial" panose="020B0604020202020204" pitchFamily="34" charset="0"/>
              <a:buChar char="•"/>
              <a:defRPr/>
            </a:pPr>
            <a:r>
              <a:rPr lang="en-ZA" sz="2400" dirty="0">
                <a:solidFill>
                  <a:srgbClr val="000000"/>
                </a:solidFill>
                <a:ea typeface="ＭＳ Ｐゴシック" pitchFamily="34" charset="-128"/>
                <a:cs typeface="+mn-cs"/>
              </a:rPr>
              <a:t>One of the anonymous emails suggested that the reason why they were not receiving information anonymously was that employees had been asked to sign a confidentiality undertaking after the investigation was announced.</a:t>
            </a:r>
          </a:p>
          <a:p>
            <a:pPr marL="263525" fontAlgn="auto">
              <a:lnSpc>
                <a:spcPct val="150000"/>
              </a:lnSpc>
              <a:spcBef>
                <a:spcPts val="0"/>
              </a:spcBef>
              <a:spcAft>
                <a:spcPts val="0"/>
              </a:spcAft>
            </a:pPr>
            <a:endParaRPr lang="en-US" sz="2000" dirty="0">
              <a:solidFill>
                <a:srgbClr val="000000"/>
              </a:solidFill>
              <a:ea typeface="ＭＳ Ｐゴシック" pitchFamily="34" charset="-128"/>
              <a:cs typeface="+mn-cs"/>
            </a:endParaRPr>
          </a:p>
        </p:txBody>
      </p:sp>
      <p:sp>
        <p:nvSpPr>
          <p:cNvPr id="2" name="Slide Number Placeholder 1"/>
          <p:cNvSpPr>
            <a:spLocks noGrp="1"/>
          </p:cNvSpPr>
          <p:nvPr>
            <p:ph type="sldNum" sz="quarter" idx="12"/>
          </p:nvPr>
        </p:nvSpPr>
        <p:spPr/>
        <p:txBody>
          <a:bodyPr/>
          <a:lstStyle/>
          <a:p>
            <a:fld id="{E13BC2F7-6FE4-495E-99B5-7FD0CE33D51A}" type="slidenum">
              <a:rPr lang="en-ZA" sz="1400" b="1" smtClean="0">
                <a:solidFill>
                  <a:schemeClr val="tx1"/>
                </a:solidFill>
              </a:rPr>
              <a:pPr/>
              <a:t>8</a:t>
            </a:fld>
            <a:endParaRPr lang="en-ZA" sz="1400" b="1" dirty="0">
              <a:solidFill>
                <a:schemeClr val="tx1"/>
              </a:solidFill>
            </a:endParaRPr>
          </a:p>
        </p:txBody>
      </p:sp>
    </p:spTree>
    <p:extLst>
      <p:ext uri="{BB962C8B-B14F-4D97-AF65-F5344CB8AC3E}">
        <p14:creationId xmlns:p14="http://schemas.microsoft.com/office/powerpoint/2010/main" xmlns="" val="30453615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243408"/>
            <a:ext cx="9143999" cy="710140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TextBox 6"/>
          <p:cNvSpPr txBox="1"/>
          <p:nvPr/>
        </p:nvSpPr>
        <p:spPr>
          <a:xfrm>
            <a:off x="539552" y="332656"/>
            <a:ext cx="8064896" cy="954107"/>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lvl="0" algn="ctr">
              <a:spcBef>
                <a:spcPct val="20000"/>
              </a:spcBef>
              <a:defRPr/>
            </a:pPr>
            <a:r>
              <a:rPr lang="en-ZA" sz="2800" b="1" dirty="0">
                <a:solidFill>
                  <a:schemeClr val="bg1"/>
                </a:solidFill>
                <a:latin typeface="Arial" charset="0"/>
                <a:ea typeface="ＭＳ Ｐゴシック" pitchFamily="34" charset="-128"/>
              </a:rPr>
              <a:t>Reports to the anonymous email and meeting with </a:t>
            </a:r>
            <a:r>
              <a:rPr lang="en-ZA" sz="2800" b="1" dirty="0" smtClean="0">
                <a:solidFill>
                  <a:schemeClr val="bg1"/>
                </a:solidFill>
                <a:latin typeface="Arial" charset="0"/>
                <a:ea typeface="ＭＳ Ｐゴシック" pitchFamily="34" charset="-128"/>
              </a:rPr>
              <a:t>NEHAWU</a:t>
            </a:r>
            <a:endParaRPr lang="en-ZA" sz="2800" b="1" dirty="0">
              <a:solidFill>
                <a:schemeClr val="bg1"/>
              </a:solidFill>
              <a:latin typeface="Arial" charset="0"/>
              <a:ea typeface="ＭＳ Ｐゴシック" pitchFamily="34" charset="-128"/>
            </a:endParaRPr>
          </a:p>
        </p:txBody>
      </p:sp>
      <p:sp>
        <p:nvSpPr>
          <p:cNvPr id="8" name="TextBox 7"/>
          <p:cNvSpPr txBox="1"/>
          <p:nvPr/>
        </p:nvSpPr>
        <p:spPr>
          <a:xfrm>
            <a:off x="539552" y="1628800"/>
            <a:ext cx="8208912" cy="3582519"/>
          </a:xfrm>
          <a:prstGeom prst="rect">
            <a:avLst/>
          </a:prstGeom>
          <a:noFill/>
        </p:spPr>
        <p:txBody>
          <a:bodyPr wrap="square" rtlCol="0">
            <a:spAutoFit/>
          </a:bodyPr>
          <a:lstStyle/>
          <a:p>
            <a:pPr marL="342900" indent="-342900" algn="just">
              <a:spcBef>
                <a:spcPct val="20000"/>
              </a:spcBef>
              <a:buFont typeface="Arial" panose="020B0604020202020204" pitchFamily="34" charset="0"/>
              <a:buChar char="•"/>
              <a:defRPr/>
            </a:pPr>
            <a:r>
              <a:rPr lang="en-ZA" sz="2400" dirty="0">
                <a:solidFill>
                  <a:srgbClr val="000000"/>
                </a:solidFill>
                <a:ea typeface="ＭＳ Ｐゴシック" pitchFamily="34" charset="-128"/>
              </a:rPr>
              <a:t>The rest of the anonymous emails repeated the allegations previously made.</a:t>
            </a:r>
          </a:p>
          <a:p>
            <a:pPr marL="342900" lvl="0" indent="-342900" algn="just">
              <a:spcBef>
                <a:spcPct val="20000"/>
              </a:spcBef>
              <a:buFont typeface="Arial" panose="020B0604020202020204" pitchFamily="34" charset="0"/>
              <a:buChar char="•"/>
              <a:defRPr/>
            </a:pPr>
            <a:r>
              <a:rPr lang="en-GB" sz="2400" dirty="0" smtClean="0">
                <a:solidFill>
                  <a:srgbClr val="000000"/>
                </a:solidFill>
                <a:ea typeface="ＭＳ Ｐゴシック" pitchFamily="34" charset="-128"/>
                <a:cs typeface="+mn-cs"/>
              </a:rPr>
              <a:t>Gildenhuys </a:t>
            </a:r>
            <a:r>
              <a:rPr lang="en-GB" sz="2400" dirty="0">
                <a:solidFill>
                  <a:srgbClr val="000000"/>
                </a:solidFill>
                <a:ea typeface="ＭＳ Ｐゴシック" pitchFamily="34" charset="-128"/>
                <a:cs typeface="+mn-cs"/>
              </a:rPr>
              <a:t>Malatji Attorneys met with the regional chairperson of NEHAWU.  He was accompanied by four employees who were either dismissed or suspended.  They were at pains to point out to them that their terms of reference did not include an investigation into employee-employer related matters.</a:t>
            </a:r>
          </a:p>
          <a:p>
            <a:pPr marL="623888" indent="-360363" fontAlgn="auto">
              <a:lnSpc>
                <a:spcPct val="150000"/>
              </a:lnSpc>
              <a:spcBef>
                <a:spcPts val="0"/>
              </a:spcBef>
              <a:spcAft>
                <a:spcPts val="0"/>
              </a:spcAft>
              <a:buFont typeface="Arial" pitchFamily="34" charset="0"/>
              <a:buChar char="•"/>
            </a:pPr>
            <a:endParaRPr lang="en-ZA" sz="2000" dirty="0">
              <a:solidFill>
                <a:prstClr val="black"/>
              </a:solidFill>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E13BC2F7-6FE4-495E-99B5-7FD0CE33D51A}" type="slidenum">
              <a:rPr lang="en-ZA" sz="1400" b="1" smtClean="0">
                <a:solidFill>
                  <a:schemeClr val="tx1"/>
                </a:solidFill>
              </a:rPr>
              <a:pPr/>
              <a:t>9</a:t>
            </a:fld>
            <a:endParaRPr lang="en-ZA" b="1" dirty="0">
              <a:solidFill>
                <a:schemeClr val="tx1"/>
              </a:solidFill>
            </a:endParaRPr>
          </a:p>
        </p:txBody>
      </p:sp>
    </p:spTree>
    <p:extLst>
      <p:ext uri="{BB962C8B-B14F-4D97-AF65-F5344CB8AC3E}">
        <p14:creationId xmlns:p14="http://schemas.microsoft.com/office/powerpoint/2010/main" xmlns="" val="709089979"/>
      </p:ext>
    </p:extLst>
  </p:cSld>
  <p:clrMapOvr>
    <a:masterClrMapping/>
  </p:clrMapOvr>
  <p:timing>
    <p:tnLst>
      <p:par>
        <p:cTn id="1" dur="indefinite" restart="never" nodeType="tmRoot"/>
      </p:par>
    </p:tnLst>
  </p:timing>
</p:sld>
</file>

<file path=ppt/theme/theme1.xml><?xml version="1.0" encoding="utf-8"?>
<a:theme xmlns:a="http://schemas.openxmlformats.org/drawingml/2006/main" name="NSDS  SETAs BEYOND 2016 4 September201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NSDS  SETAs BEYOND 2016 4 September2015</Template>
  <TotalTime>504</TotalTime>
  <Words>1336</Words>
  <Application>Microsoft Office PowerPoint</Application>
  <PresentationFormat>On-screen Show (4:3)</PresentationFormat>
  <Paragraphs>93</Paragraphs>
  <Slides>17</Slides>
  <Notes>4</Notes>
  <HiddenSlides>0</HiddenSlides>
  <MMClips>0</MMClips>
  <ScaleCrop>false</ScaleCrop>
  <HeadingPairs>
    <vt:vector size="4" baseType="variant">
      <vt:variant>
        <vt:lpstr>Theme</vt:lpstr>
      </vt:variant>
      <vt:variant>
        <vt:i4>5</vt:i4>
      </vt:variant>
      <vt:variant>
        <vt:lpstr>Slide Titles</vt:lpstr>
      </vt:variant>
      <vt:variant>
        <vt:i4>17</vt:i4>
      </vt:variant>
    </vt:vector>
  </HeadingPairs>
  <TitlesOfParts>
    <vt:vector size="22" baseType="lpstr">
      <vt:lpstr>NSDS  SETAs BEYOND 2016 4 September2015</vt:lpstr>
      <vt:lpstr>Office Theme</vt:lpstr>
      <vt:lpstr>4_Office Theme</vt:lpstr>
      <vt:lpstr>6_Office Theme</vt:lpstr>
      <vt:lpstr>2_Office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 Thank You  Questions </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Deeplaul.R</dc:creator>
  <cp:lastModifiedBy>PUMZA</cp:lastModifiedBy>
  <cp:revision>91</cp:revision>
  <cp:lastPrinted>2016-05-19T10:15:52Z</cp:lastPrinted>
  <dcterms:created xsi:type="dcterms:W3CDTF">2015-09-09T12:20:59Z</dcterms:created>
  <dcterms:modified xsi:type="dcterms:W3CDTF">2016-05-26T08:56:27Z</dcterms:modified>
</cp:coreProperties>
</file>