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304" r:id="rId2"/>
    <p:sldId id="305" r:id="rId3"/>
    <p:sldId id="324" r:id="rId4"/>
    <p:sldId id="325" r:id="rId5"/>
    <p:sldId id="340" r:id="rId6"/>
    <p:sldId id="286" r:id="rId7"/>
    <p:sldId id="341" r:id="rId8"/>
    <p:sldId id="308" r:id="rId9"/>
    <p:sldId id="338" r:id="rId10"/>
    <p:sldId id="339" r:id="rId11"/>
    <p:sldId id="342" r:id="rId12"/>
    <p:sldId id="311" r:id="rId13"/>
    <p:sldId id="309" r:id="rId14"/>
    <p:sldId id="310" r:id="rId15"/>
    <p:sldId id="314" r:id="rId16"/>
    <p:sldId id="315" r:id="rId17"/>
    <p:sldId id="326" r:id="rId18"/>
    <p:sldId id="327" r:id="rId19"/>
    <p:sldId id="328" r:id="rId20"/>
    <p:sldId id="329" r:id="rId21"/>
    <p:sldId id="330" r:id="rId22"/>
    <p:sldId id="334" r:id="rId23"/>
    <p:sldId id="331" r:id="rId24"/>
    <p:sldId id="332" r:id="rId25"/>
    <p:sldId id="337" r:id="rId26"/>
    <p:sldId id="335" r:id="rId27"/>
    <p:sldId id="336" r:id="rId28"/>
    <p:sldId id="292" r:id="rId29"/>
    <p:sldId id="299" r:id="rId30"/>
    <p:sldId id="343" r:id="rId31"/>
    <p:sldId id="344" r:id="rId32"/>
    <p:sldId id="345" r:id="rId33"/>
    <p:sldId id="316" r:id="rId34"/>
    <p:sldId id="323" r:id="rId35"/>
    <p:sldId id="319" r:id="rId36"/>
    <p:sldId id="318" r:id="rId37"/>
    <p:sldId id="346" r:id="rId38"/>
    <p:sldId id="347" r:id="rId39"/>
    <p:sldId id="322" r:id="rId40"/>
    <p:sldId id="293"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84838" autoAdjust="0"/>
  </p:normalViewPr>
  <p:slideViewPr>
    <p:cSldViewPr>
      <p:cViewPr>
        <p:scale>
          <a:sx n="87" d="100"/>
          <a:sy n="87" d="100"/>
        </p:scale>
        <p:origin x="-2304" y="-720"/>
      </p:cViewPr>
      <p:guideLst>
        <p:guide orient="horz" pos="2160"/>
        <p:guide pos="2880"/>
      </p:guideLst>
    </p:cSldViewPr>
  </p:slideViewPr>
  <p:outlineViewPr>
    <p:cViewPr>
      <p:scale>
        <a:sx n="33" d="100"/>
        <a:sy n="33" d="100"/>
      </p:scale>
      <p:origin x="0" y="5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A10A95-1529-46A1-B211-BB91A78A5AB8}" type="datetimeFigureOut">
              <a:rPr lang="en-US" smtClean="0"/>
              <a:pPr/>
              <a:t>5/24/2016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AF486C-485E-47EB-9474-CAA994B6B2D4}" type="slidenum">
              <a:rPr lang="en-US" smtClean="0"/>
              <a:pPr/>
              <a:t>‹#›</a:t>
            </a:fld>
            <a:endParaRPr lang="en-US"/>
          </a:p>
        </p:txBody>
      </p:sp>
    </p:spTree>
    <p:extLst>
      <p:ext uri="{BB962C8B-B14F-4D97-AF65-F5344CB8AC3E}">
        <p14:creationId xmlns:p14="http://schemas.microsoft.com/office/powerpoint/2010/main" xmlns="" val="724143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3FB01-FFA5-42F7-B157-7382C3D59924}" type="datetimeFigureOut">
              <a:rPr lang="en-US" smtClean="0"/>
              <a:pPr/>
              <a:t>5/24/2016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05A605-65B9-4131-8FC2-0202BF019CBB}" type="slidenum">
              <a:rPr lang="en-US" smtClean="0"/>
              <a:pPr/>
              <a:t>‹#›</a:t>
            </a:fld>
            <a:endParaRPr lang="en-US"/>
          </a:p>
        </p:txBody>
      </p:sp>
    </p:spTree>
    <p:extLst>
      <p:ext uri="{BB962C8B-B14F-4D97-AF65-F5344CB8AC3E}">
        <p14:creationId xmlns:p14="http://schemas.microsoft.com/office/powerpoint/2010/main" xmlns="" val="181074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altLang="en-US" dirty="0"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DA3FB7-BD1B-4C42-8790-3711E741D11E}" type="slidenum">
              <a:rPr lang="en-ZA" smtClean="0">
                <a:solidFill>
                  <a:prstClr val="black"/>
                </a:solidFill>
              </a:rPr>
              <a:pPr fontAlgn="base">
                <a:spcBef>
                  <a:spcPct val="0"/>
                </a:spcBef>
                <a:spcAft>
                  <a:spcPct val="0"/>
                </a:spcAft>
                <a:defRPr/>
              </a:pPr>
              <a:t>1</a:t>
            </a:fld>
            <a:endParaRPr lang="en-ZA" dirty="0"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3D9A7C37-DF28-425E-B864-60406C61A77F}" type="slidenum">
              <a:rPr lang="en-ZA" altLang="en-US" sz="1200">
                <a:solidFill>
                  <a:srgbClr val="000000"/>
                </a:solidFill>
              </a:rPr>
              <a:pPr/>
              <a:t>25</a:t>
            </a:fld>
            <a:endParaRPr lang="en-ZA" altLang="en-US"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15476313-0E14-475B-930C-31F426B2BD27}" type="slidenum">
              <a:rPr lang="en-ZA" altLang="en-US" sz="1200">
                <a:solidFill>
                  <a:srgbClr val="000000"/>
                </a:solidFill>
              </a:rPr>
              <a:pPr/>
              <a:t>26</a:t>
            </a:fld>
            <a:endParaRPr lang="en-ZA" altLang="en-US" sz="120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602B991D-3693-494B-8B67-B4A3EB031D88}" type="slidenum">
              <a:rPr lang="en-ZA" altLang="en-US" sz="1200">
                <a:solidFill>
                  <a:srgbClr val="000000"/>
                </a:solidFill>
              </a:rPr>
              <a:pPr/>
              <a:t>27</a:t>
            </a:fld>
            <a:endParaRPr lang="en-ZA" altLang="en-U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02D80B1D-67DE-4A77-994E-E7F49911A7A5}" type="slidenum">
              <a:rPr lang="en-ZA" altLang="en-US" sz="1200">
                <a:solidFill>
                  <a:srgbClr val="000000"/>
                </a:solidFill>
              </a:rPr>
              <a:pPr/>
              <a:t>17</a:t>
            </a:fld>
            <a:endParaRPr lang="en-ZA"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5167F2AA-2984-48CE-A169-5A417DCC4C7D}" type="slidenum">
              <a:rPr lang="en-ZA" altLang="en-US" sz="1200">
                <a:solidFill>
                  <a:srgbClr val="000000"/>
                </a:solidFill>
              </a:rPr>
              <a:pPr/>
              <a:t>18</a:t>
            </a:fld>
            <a:endParaRPr lang="en-ZA" altLang="en-US"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A4CA7309-A550-4523-92DB-CD7098C601C2}" type="slidenum">
              <a:rPr lang="en-ZA" altLang="en-US" sz="1200">
                <a:solidFill>
                  <a:srgbClr val="000000"/>
                </a:solidFill>
              </a:rPr>
              <a:pPr/>
              <a:t>19</a:t>
            </a:fld>
            <a:endParaRPr lang="en-ZA" altLang="en-US"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FEF9E70D-03B1-47A6-9AE5-EA00B0516027}" type="slidenum">
              <a:rPr lang="en-ZA" altLang="en-US" sz="1200">
                <a:solidFill>
                  <a:srgbClr val="000000"/>
                </a:solidFill>
              </a:rPr>
              <a:pPr/>
              <a:t>20</a:t>
            </a:fld>
            <a:endParaRPr lang="en-ZA" alt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59399805-B1EF-4E74-A5A6-95A25819DADE}" type="slidenum">
              <a:rPr lang="en-ZA" altLang="en-US" sz="1200">
                <a:solidFill>
                  <a:srgbClr val="000000"/>
                </a:solidFill>
              </a:rPr>
              <a:pPr/>
              <a:t>21</a:t>
            </a:fld>
            <a:endParaRPr lang="en-ZA" altLang="en-US"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59399805-B1EF-4E74-A5A6-95A25819DADE}" type="slidenum">
              <a:rPr lang="en-ZA" altLang="en-US" sz="1200">
                <a:solidFill>
                  <a:srgbClr val="000000"/>
                </a:solidFill>
              </a:rPr>
              <a:pPr/>
              <a:t>22</a:t>
            </a:fld>
            <a:endParaRPr lang="en-ZA" altLang="en-US" sz="12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FA52BCB2-F9FE-480F-84C8-73A4599AFF4F}" type="slidenum">
              <a:rPr lang="en-ZA" altLang="en-US" sz="1200">
                <a:solidFill>
                  <a:srgbClr val="000000"/>
                </a:solidFill>
              </a:rPr>
              <a:pPr/>
              <a:t>23</a:t>
            </a:fld>
            <a:endParaRPr lang="en-ZA" altLang="en-US" sz="120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ZA" alt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29057" indent="-280406">
              <a:defRPr sz="3100">
                <a:solidFill>
                  <a:schemeClr val="tx1"/>
                </a:solidFill>
                <a:latin typeface="Arial" charset="0"/>
              </a:defRPr>
            </a:lvl2pPr>
            <a:lvl3pPr marL="1121626" indent="-224325">
              <a:defRPr sz="3100">
                <a:solidFill>
                  <a:schemeClr val="tx1"/>
                </a:solidFill>
                <a:latin typeface="Arial" charset="0"/>
              </a:defRPr>
            </a:lvl3pPr>
            <a:lvl4pPr marL="1570276" indent="-224325">
              <a:defRPr sz="3100">
                <a:solidFill>
                  <a:schemeClr val="tx1"/>
                </a:solidFill>
                <a:latin typeface="Arial" charset="0"/>
              </a:defRPr>
            </a:lvl4pPr>
            <a:lvl5pPr marL="2018927" indent="-224325">
              <a:defRPr sz="3100">
                <a:solidFill>
                  <a:schemeClr val="tx1"/>
                </a:solidFill>
                <a:latin typeface="Arial" charset="0"/>
              </a:defRPr>
            </a:lvl5pPr>
            <a:lvl6pPr marL="2467577" indent="-224325" eaLnBrk="0" fontAlgn="base" hangingPunct="0">
              <a:spcBef>
                <a:spcPct val="0"/>
              </a:spcBef>
              <a:spcAft>
                <a:spcPct val="0"/>
              </a:spcAft>
              <a:defRPr sz="3100">
                <a:solidFill>
                  <a:schemeClr val="tx1"/>
                </a:solidFill>
                <a:latin typeface="Arial" charset="0"/>
              </a:defRPr>
            </a:lvl6pPr>
            <a:lvl7pPr marL="2916227" indent="-224325" eaLnBrk="0" fontAlgn="base" hangingPunct="0">
              <a:spcBef>
                <a:spcPct val="0"/>
              </a:spcBef>
              <a:spcAft>
                <a:spcPct val="0"/>
              </a:spcAft>
              <a:defRPr sz="3100">
                <a:solidFill>
                  <a:schemeClr val="tx1"/>
                </a:solidFill>
                <a:latin typeface="Arial" charset="0"/>
              </a:defRPr>
            </a:lvl7pPr>
            <a:lvl8pPr marL="3364878" indent="-224325" eaLnBrk="0" fontAlgn="base" hangingPunct="0">
              <a:spcBef>
                <a:spcPct val="0"/>
              </a:spcBef>
              <a:spcAft>
                <a:spcPct val="0"/>
              </a:spcAft>
              <a:defRPr sz="3100">
                <a:solidFill>
                  <a:schemeClr val="tx1"/>
                </a:solidFill>
                <a:latin typeface="Arial" charset="0"/>
              </a:defRPr>
            </a:lvl8pPr>
            <a:lvl9pPr marL="3813528" indent="-224325" eaLnBrk="0" fontAlgn="base" hangingPunct="0">
              <a:spcBef>
                <a:spcPct val="0"/>
              </a:spcBef>
              <a:spcAft>
                <a:spcPct val="0"/>
              </a:spcAft>
              <a:defRPr sz="3100">
                <a:solidFill>
                  <a:schemeClr val="tx1"/>
                </a:solidFill>
                <a:latin typeface="Arial" charset="0"/>
              </a:defRPr>
            </a:lvl9pPr>
          </a:lstStyle>
          <a:p>
            <a:fld id="{3D9A7C37-DF28-425E-B864-60406C61A77F}" type="slidenum">
              <a:rPr lang="en-ZA" altLang="en-US" sz="1200">
                <a:solidFill>
                  <a:srgbClr val="000000"/>
                </a:solidFill>
              </a:rPr>
              <a:pPr/>
              <a:t>24</a:t>
            </a:fld>
            <a:endParaRPr lang="en-ZA"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5" descr="HEAT"/>
          <p:cNvPicPr>
            <a:picLocks noChangeAspect="1" noChangeArrowheads="1"/>
          </p:cNvPicPr>
          <p:nvPr/>
        </p:nvPicPr>
        <p:blipFill>
          <a:blip r:embed="rId2" cstate="print"/>
          <a:srcRect/>
          <a:stretch>
            <a:fillRect/>
          </a:stretch>
        </p:blipFill>
        <p:spPr bwMode="auto">
          <a:xfrm>
            <a:off x="0" y="6408738"/>
            <a:ext cx="9164638" cy="449262"/>
          </a:xfrm>
          <a:prstGeom prst="rect">
            <a:avLst/>
          </a:prstGeom>
          <a:noFill/>
          <a:ln w="9525">
            <a:noFill/>
            <a:miter lim="800000"/>
            <a:headEnd/>
            <a:tailEnd/>
          </a:ln>
        </p:spPr>
      </p:pic>
      <p:pic>
        <p:nvPicPr>
          <p:cNvPr id="5" name="Picture 6" descr="Picture1"/>
          <p:cNvPicPr>
            <a:picLocks noChangeAspect="1" noChangeArrowheads="1"/>
          </p:cNvPicPr>
          <p:nvPr/>
        </p:nvPicPr>
        <p:blipFill>
          <a:blip r:embed="rId3" cstate="print"/>
          <a:srcRect/>
          <a:stretch>
            <a:fillRect/>
          </a:stretch>
        </p:blipFill>
        <p:spPr bwMode="auto">
          <a:xfrm>
            <a:off x="0" y="106363"/>
            <a:ext cx="1295400" cy="1036637"/>
          </a:xfrm>
          <a:prstGeom prst="rect">
            <a:avLst/>
          </a:prstGeom>
          <a:noFill/>
          <a:ln w="9525">
            <a:noFill/>
            <a:miter lim="800000"/>
            <a:headEnd/>
            <a:tailEnd/>
          </a:ln>
        </p:spPr>
      </p:pic>
      <p:sp>
        <p:nvSpPr>
          <p:cNvPr id="6" name="Text Box 8"/>
          <p:cNvSpPr txBox="1">
            <a:spLocks noChangeArrowheads="1"/>
          </p:cNvSpPr>
          <p:nvPr/>
        </p:nvSpPr>
        <p:spPr bwMode="auto">
          <a:xfrm>
            <a:off x="1524000" y="304800"/>
            <a:ext cx="7239000" cy="366713"/>
          </a:xfrm>
          <a:prstGeom prst="rect">
            <a:avLst/>
          </a:prstGeom>
          <a:noFill/>
          <a:ln w="9525">
            <a:noFill/>
            <a:miter lim="800000"/>
            <a:headEnd/>
            <a:tailEnd/>
          </a:ln>
          <a:effectLst/>
        </p:spPr>
        <p:txBody>
          <a:bodyPr>
            <a:spAutoFit/>
          </a:bodyPr>
          <a:lstStyle/>
          <a:p>
            <a:pPr>
              <a:spcBef>
                <a:spcPct val="50000"/>
              </a:spcBef>
              <a:defRPr/>
            </a:pPr>
            <a:endParaRPr lang="en-ZA"/>
          </a:p>
        </p:txBody>
      </p:sp>
      <p:pic>
        <p:nvPicPr>
          <p:cNvPr id="7" name="Picture 10" descr="Picture5"/>
          <p:cNvPicPr>
            <a:picLocks noChangeAspect="1" noChangeArrowheads="1"/>
          </p:cNvPicPr>
          <p:nvPr/>
        </p:nvPicPr>
        <p:blipFill>
          <a:blip r:embed="rId4" cstate="print"/>
          <a:srcRect/>
          <a:stretch>
            <a:fillRect/>
          </a:stretch>
        </p:blipFill>
        <p:spPr bwMode="auto">
          <a:xfrm>
            <a:off x="76200" y="1219200"/>
            <a:ext cx="720725" cy="5181600"/>
          </a:xfrm>
          <a:prstGeom prst="rect">
            <a:avLst/>
          </a:prstGeom>
          <a:noFill/>
          <a:ln w="9525">
            <a:noFill/>
            <a:miter lim="800000"/>
            <a:headEnd/>
            <a:tailEnd/>
          </a:ln>
        </p:spPr>
      </p:pic>
      <p:sp>
        <p:nvSpPr>
          <p:cNvPr id="205826" name="Rectangle 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ZA"/>
          </a:p>
        </p:txBody>
      </p:sp>
      <p:sp>
        <p:nvSpPr>
          <p:cNvPr id="205833" name="Rectangle 9"/>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ZA"/>
          </a:p>
        </p:txBody>
      </p:sp>
      <p:sp>
        <p:nvSpPr>
          <p:cNvPr id="8" name="Rectangle 3"/>
          <p:cNvSpPr>
            <a:spLocks noGrp="1" noChangeArrowheads="1"/>
          </p:cNvSpPr>
          <p:nvPr>
            <p:ph type="dt" sz="half" idx="10"/>
          </p:nvPr>
        </p:nvSpPr>
        <p:spPr/>
        <p:txBody>
          <a:bodyPr/>
          <a:lstStyle>
            <a:lvl1pPr>
              <a:defRPr/>
            </a:lvl1pPr>
          </a:lstStyle>
          <a:p>
            <a:fld id="{5D67FF7F-EB5A-4AFA-A30E-B69EECCD9E3C}" type="datetime1">
              <a:rPr lang="en-US" smtClean="0"/>
              <a:pPr/>
              <a:t>5/24/2016</a:t>
            </a:fld>
            <a:endParaRPr lang="en-US"/>
          </a:p>
        </p:txBody>
      </p:sp>
      <p:sp>
        <p:nvSpPr>
          <p:cNvPr id="9" name="Rectangle 4"/>
          <p:cNvSpPr>
            <a:spLocks noGrp="1" noChangeArrowheads="1"/>
          </p:cNvSpPr>
          <p:nvPr>
            <p:ph type="ftr" sz="quarter" idx="11"/>
          </p:nvPr>
        </p:nvSpPr>
        <p:spPr/>
        <p:txBody>
          <a:bodyPr/>
          <a:lstStyle>
            <a:lvl1pPr>
              <a:defRPr/>
            </a:lvl1pPr>
          </a:lstStyle>
          <a:p>
            <a:endParaRPr lang="en-US"/>
          </a:p>
        </p:txBody>
      </p:sp>
      <p:sp>
        <p:nvSpPr>
          <p:cNvPr id="10" name="Rectangle 7"/>
          <p:cNvSpPr>
            <a:spLocks noGrp="1" noChangeArrowheads="1"/>
          </p:cNvSpPr>
          <p:nvPr>
            <p:ph type="sldNum" sz="quarter" idx="12"/>
          </p:nvPr>
        </p:nvSpPr>
        <p:spPr>
          <a:xfrm>
            <a:off x="6553200" y="6245225"/>
            <a:ext cx="2133600" cy="476250"/>
          </a:xfrm>
        </p:spPr>
        <p:txBody>
          <a:bodyPr/>
          <a:lstStyle>
            <a:lvl1pPr>
              <a:defRPr/>
            </a:lvl1pPr>
          </a:lstStyle>
          <a:p>
            <a:fld id="{411EBF73-1BAB-4195-9260-64AB37220561}"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fld id="{C6AC7AB3-B71B-4BD4-B806-6F375B40ABF9}" type="datetime1">
              <a:rPr lang="en-US" smtClean="0"/>
              <a:pPr/>
              <a:t>5/24/2016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274638"/>
            <a:ext cx="192405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295400" y="274638"/>
            <a:ext cx="56197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fld id="{BFE37AC9-4E84-482F-8655-28788B51E69B}" type="datetime1">
              <a:rPr lang="en-US" smtClean="0"/>
              <a:pPr/>
              <a:t>5/24/2016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2A9D157-11DE-46C1-9F33-18046714ED68}" type="datetime1">
              <a:rPr lang="en-US" smtClean="0"/>
              <a:pPr/>
              <a:t>5/24/2016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11EBF73-1BAB-4195-9260-64AB37220561}"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fld id="{4F35FDE5-0817-4D68-B946-09F238758CFC}" type="datetime1">
              <a:rPr lang="en-US" smtClean="0"/>
              <a:pPr/>
              <a:t>5/24/2016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00EB3D5-4E79-42F6-A2FC-641AFB0C062D}" type="datetime1">
              <a:rPr lang="en-US" smtClean="0"/>
              <a:pPr/>
              <a:t>5/24/2016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2954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2197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fld id="{2A0BAD2A-7257-455F-8570-23ACD330EA25}" type="datetime1">
              <a:rPr lang="en-US" smtClean="0"/>
              <a:pPr/>
              <a:t>5/24/2016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fld id="{9BEACBA4-3E65-493C-8885-380D5F621B3C}" type="datetime1">
              <a:rPr lang="en-US" smtClean="0"/>
              <a:pPr/>
              <a:t>5/24/2016</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fld id="{2AA5F58D-B711-4482-8954-A0D56B542F58}" type="datetime1">
              <a:rPr lang="en-US" smtClean="0"/>
              <a:pPr/>
              <a:t>5/24/2016</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C87FD650-D490-43F8-B897-3CF4078D46B1}" type="datetime1">
              <a:rPr lang="en-US" smtClean="0"/>
              <a:pPr/>
              <a:t>5/24/2016</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Rectangle 6"/>
          <p:cNvSpPr>
            <a:spLocks noGrp="1" noChangeArrowheads="1"/>
          </p:cNvSpPr>
          <p:nvPr>
            <p:ph type="sldNum" sz="quarter" idx="12"/>
          </p:nvPr>
        </p:nvSpPr>
        <p:spPr/>
        <p:txBody>
          <a:bodyPr/>
          <a:lstStyle>
            <a:lvl1pPr>
              <a:defRPr/>
            </a:lvl1pPr>
          </a:lstStyle>
          <a:p>
            <a:fld id="{411EBF73-1BAB-4195-9260-64AB37220561}"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A980645-7297-4101-B20C-ACAB7A042FA3}" type="datetime1">
              <a:rPr lang="en-US" smtClean="0"/>
              <a:pPr/>
              <a:t>5/24/2016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1D5A5F6-13F6-4902-A577-1C536CE07F2B}" type="datetime1">
              <a:rPr lang="en-US" smtClean="0"/>
              <a:pPr/>
              <a:t>5/24/2016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11EBF73-1BAB-4195-9260-64AB37220561}"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295400" y="1600200"/>
            <a:ext cx="7696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3CF68D34-8ACA-4502-9E22-5AF3BEFD0F6E}" type="datetime1">
              <a:rPr lang="en-US" smtClean="0"/>
              <a:pPr/>
              <a:t>5/24/2016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pic>
        <p:nvPicPr>
          <p:cNvPr id="2" name="Picture 7" descr="HEAT"/>
          <p:cNvPicPr>
            <a:picLocks noChangeAspect="1" noChangeArrowheads="1"/>
          </p:cNvPicPr>
          <p:nvPr/>
        </p:nvPicPr>
        <p:blipFill>
          <a:blip r:embed="rId14" cstate="print"/>
          <a:srcRect/>
          <a:stretch>
            <a:fillRect/>
          </a:stretch>
        </p:blipFill>
        <p:spPr bwMode="auto">
          <a:xfrm>
            <a:off x="0" y="6408738"/>
            <a:ext cx="9164638" cy="449262"/>
          </a:xfrm>
          <a:prstGeom prst="rect">
            <a:avLst/>
          </a:prstGeom>
          <a:noFill/>
          <a:ln w="9525">
            <a:noFill/>
            <a:miter lim="800000"/>
            <a:headEnd/>
            <a:tailEnd/>
          </a:ln>
        </p:spPr>
      </p:pic>
      <p:pic>
        <p:nvPicPr>
          <p:cNvPr id="1030" name="Picture 10" descr="Picture1"/>
          <p:cNvPicPr>
            <a:picLocks noChangeAspect="1" noChangeArrowheads="1"/>
          </p:cNvPicPr>
          <p:nvPr/>
        </p:nvPicPr>
        <p:blipFill>
          <a:blip r:embed="rId15" cstate="print"/>
          <a:srcRect/>
          <a:stretch>
            <a:fillRect/>
          </a:stretch>
        </p:blipFill>
        <p:spPr bwMode="auto">
          <a:xfrm>
            <a:off x="0" y="106363"/>
            <a:ext cx="1295400" cy="1036637"/>
          </a:xfrm>
          <a:prstGeom prst="rect">
            <a:avLst/>
          </a:prstGeom>
          <a:noFill/>
          <a:ln w="9525">
            <a:noFill/>
            <a:miter lim="800000"/>
            <a:headEnd/>
            <a:tailEnd/>
          </a:ln>
        </p:spPr>
      </p:pic>
      <p:sp>
        <p:nvSpPr>
          <p:cNvPr id="3" name="Rectangle 6"/>
          <p:cNvSpPr>
            <a:spLocks noGrp="1" noChangeArrowheads="1"/>
          </p:cNvSpPr>
          <p:nvPr>
            <p:ph type="sldNum" sz="quarter" idx="4"/>
          </p:nvPr>
        </p:nvSpPr>
        <p:spPr bwMode="auto">
          <a:xfrm>
            <a:off x="8458200" y="6457950"/>
            <a:ext cx="609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fld id="{411EBF73-1BAB-4195-9260-64AB37220561}" type="slidenum">
              <a:rPr lang="en-US" smtClean="0"/>
              <a:pPr/>
              <a:t>‹#›</a:t>
            </a:fld>
            <a:endParaRPr lang="en-US"/>
          </a:p>
        </p:txBody>
      </p:sp>
      <p:sp>
        <p:nvSpPr>
          <p:cNvPr id="1035" name="Text Box 11"/>
          <p:cNvSpPr txBox="1">
            <a:spLocks noChangeArrowheads="1"/>
          </p:cNvSpPr>
          <p:nvPr/>
        </p:nvSpPr>
        <p:spPr bwMode="auto">
          <a:xfrm>
            <a:off x="1524000" y="304800"/>
            <a:ext cx="7239000" cy="366713"/>
          </a:xfrm>
          <a:prstGeom prst="rect">
            <a:avLst/>
          </a:prstGeom>
          <a:noFill/>
          <a:ln w="9525">
            <a:noFill/>
            <a:miter lim="800000"/>
            <a:headEnd/>
            <a:tailEnd/>
          </a:ln>
          <a:effectLst/>
        </p:spPr>
        <p:txBody>
          <a:bodyPr>
            <a:spAutoFit/>
          </a:bodyPr>
          <a:lstStyle/>
          <a:p>
            <a:pPr>
              <a:spcBef>
                <a:spcPct val="50000"/>
              </a:spcBef>
              <a:defRPr/>
            </a:pPr>
            <a:endParaRPr lang="en-ZA"/>
          </a:p>
        </p:txBody>
      </p:sp>
      <p:sp>
        <p:nvSpPr>
          <p:cNvPr id="1033" name="Rectangle 12"/>
          <p:cNvSpPr>
            <a:spLocks noGrp="1" noChangeArrowheads="1"/>
          </p:cNvSpPr>
          <p:nvPr>
            <p:ph type="title"/>
          </p:nvPr>
        </p:nvSpPr>
        <p:spPr bwMode="auto">
          <a:xfrm>
            <a:off x="1295400" y="274638"/>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pic>
        <p:nvPicPr>
          <p:cNvPr id="1034" name="Picture 13" descr="Picture5"/>
          <p:cNvPicPr>
            <a:picLocks noChangeAspect="1" noChangeArrowheads="1"/>
          </p:cNvPicPr>
          <p:nvPr/>
        </p:nvPicPr>
        <p:blipFill>
          <a:blip r:embed="rId16" cstate="print"/>
          <a:srcRect/>
          <a:stretch>
            <a:fillRect/>
          </a:stretch>
        </p:blipFill>
        <p:spPr bwMode="auto">
          <a:xfrm>
            <a:off x="76200" y="1219200"/>
            <a:ext cx="720725" cy="5181600"/>
          </a:xfrm>
          <a:prstGeom prst="rect">
            <a:avLst/>
          </a:prstGeom>
          <a:noFill/>
          <a:ln w="9525">
            <a:noFill/>
            <a:miter lim="800000"/>
            <a:headEnd/>
            <a:tailEnd/>
          </a:ln>
        </p:spPr>
      </p:pic>
      <p:sp>
        <p:nvSpPr>
          <p:cNvPr id="1038" name="Line 14"/>
          <p:cNvSpPr>
            <a:spLocks noChangeShapeType="1"/>
          </p:cNvSpPr>
          <p:nvPr/>
        </p:nvSpPr>
        <p:spPr bwMode="auto">
          <a:xfrm>
            <a:off x="2362200" y="1447800"/>
            <a:ext cx="5486400" cy="0"/>
          </a:xfrm>
          <a:prstGeom prst="line">
            <a:avLst/>
          </a:prstGeom>
          <a:noFill/>
          <a:ln w="57150">
            <a:solidFill>
              <a:srgbClr val="FFCC00"/>
            </a:solidFill>
            <a:round/>
            <a:headEnd/>
            <a:tailEnd/>
          </a:ln>
          <a:effectLst/>
        </p:spPr>
        <p:txBody>
          <a:bodyPr/>
          <a:lstStyle/>
          <a:p>
            <a:pPr>
              <a:defRPr/>
            </a:pPr>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033"/>
                                        </p:tgtEl>
                                        <p:attrNameLst>
                                          <p:attrName>style.visibility</p:attrName>
                                        </p:attrNameLst>
                                      </p:cBhvr>
                                      <p:to>
                                        <p:strVal val="visible"/>
                                      </p:to>
                                    </p:set>
                                    <p:anim calcmode="lin" valueType="num">
                                      <p:cBhvr>
                                        <p:cTn id="7" dur="500" fill="hold"/>
                                        <p:tgtEl>
                                          <p:spTgt spid="1033"/>
                                        </p:tgtEl>
                                        <p:attrNameLst>
                                          <p:attrName>ppt_w</p:attrName>
                                        </p:attrNameLst>
                                      </p:cBhvr>
                                      <p:tavLst>
                                        <p:tav tm="0">
                                          <p:val>
                                            <p:fltVal val="0"/>
                                          </p:val>
                                        </p:tav>
                                        <p:tav tm="100000">
                                          <p:val>
                                            <p:strVal val="#ppt_w"/>
                                          </p:val>
                                        </p:tav>
                                      </p:tavLst>
                                    </p:anim>
                                    <p:anim calcmode="lin" valueType="num">
                                      <p:cBhvr>
                                        <p:cTn id="8" dur="500" fill="hold"/>
                                        <p:tgtEl>
                                          <p:spTgt spid="1033"/>
                                        </p:tgtEl>
                                        <p:attrNameLst>
                                          <p:attrName>ppt_h</p:attrName>
                                        </p:attrNameLst>
                                      </p:cBhvr>
                                      <p:tavLst>
                                        <p:tav tm="0">
                                          <p:val>
                                            <p:fltVal val="0"/>
                                          </p:val>
                                        </p:tav>
                                        <p:tav tm="100000">
                                          <p:val>
                                            <p:strVal val="#ppt_h"/>
                                          </p:val>
                                        </p:tav>
                                      </p:tavLst>
                                    </p:anim>
                                    <p:anim calcmode="lin" valueType="num">
                                      <p:cBhvr>
                                        <p:cTn id="9" dur="500" fill="hold"/>
                                        <p:tgtEl>
                                          <p:spTgt spid="1033"/>
                                        </p:tgtEl>
                                        <p:attrNameLst>
                                          <p:attrName>style.rotation</p:attrName>
                                        </p:attrNameLst>
                                      </p:cBhvr>
                                      <p:tavLst>
                                        <p:tav tm="0">
                                          <p:val>
                                            <p:fltVal val="360"/>
                                          </p:val>
                                        </p:tav>
                                        <p:tav tm="100000">
                                          <p:val>
                                            <p:fltVal val="0"/>
                                          </p:val>
                                        </p:tav>
                                      </p:tavLst>
                                    </p:anim>
                                    <p:animEffect transition="in" filter="fade">
                                      <p:cBhvr>
                                        <p:cTn id="10" dur="500"/>
                                        <p:tgtEl>
                                          <p:spTgt spid="1033"/>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027">
                                            <p:txEl>
                                              <p:pRg st="0" end="0"/>
                                            </p:txEl>
                                          </p:spTgt>
                                        </p:tgtEl>
                                        <p:attrNameLst>
                                          <p:attrName>style.visibility</p:attrName>
                                        </p:attrNameLst>
                                      </p:cBhvr>
                                      <p:to>
                                        <p:strVal val="visible"/>
                                      </p:to>
                                    </p:set>
                                    <p:anim calcmode="lin" valueType="num">
                                      <p:cBhvr>
                                        <p:cTn id="15"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02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02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027">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027">
                                            <p:txEl>
                                              <p:pRg st="1" end="1"/>
                                            </p:txEl>
                                          </p:spTgt>
                                        </p:tgtEl>
                                        <p:attrNameLst>
                                          <p:attrName>style.visibility</p:attrName>
                                        </p:attrNameLst>
                                      </p:cBhvr>
                                      <p:to>
                                        <p:strVal val="visible"/>
                                      </p:to>
                                    </p:set>
                                    <p:anim calcmode="lin" valueType="num">
                                      <p:cBhvr>
                                        <p:cTn id="21"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27">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027">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027">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027">
                                            <p:txEl>
                                              <p:pRg st="2" end="2"/>
                                            </p:txEl>
                                          </p:spTgt>
                                        </p:tgtEl>
                                        <p:attrNameLst>
                                          <p:attrName>style.visibility</p:attrName>
                                        </p:attrNameLst>
                                      </p:cBhvr>
                                      <p:to>
                                        <p:strVal val="visible"/>
                                      </p:to>
                                    </p:set>
                                    <p:anim calcmode="lin" valueType="num">
                                      <p:cBhvr>
                                        <p:cTn id="27"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027">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027">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027">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7">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027">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027">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1027">
                                            <p:txEl>
                                              <p:pRg st="4" end="4"/>
                                            </p:txEl>
                                          </p:spTgt>
                                        </p:tgtEl>
                                        <p:attrNameLst>
                                          <p:attrName>style.visibility</p:attrName>
                                        </p:attrNameLst>
                                      </p:cBhvr>
                                      <p:to>
                                        <p:strVal val="visible"/>
                                      </p:to>
                                    </p:set>
                                    <p:anim calcmode="lin" valueType="num">
                                      <p:cBhvr>
                                        <p:cTn id="39"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02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027">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Lst>
      </p:bldP>
      <p:bldP spid="1033" grpId="0"/>
    </p:bld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009900"/>
        </a:buClr>
        <a:buSzPct val="12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2321" y="1052736"/>
            <a:ext cx="9019227" cy="3873042"/>
          </a:xfrm>
        </p:spPr>
        <p:txBody>
          <a:bodyPr>
            <a:normAutofit fontScale="90000"/>
          </a:bodyPr>
          <a:lstStyle/>
          <a:p>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r>
              <a:rPr lang="en-ZA" altLang="en-US" dirty="0" smtClean="0"/>
              <a:t/>
            </a:r>
            <a:br>
              <a:rPr lang="en-ZA" altLang="en-US" dirty="0" smtClean="0"/>
            </a:br>
            <a:endParaRPr lang="en-ZA" altLang="en-US" dirty="0" smtClean="0"/>
          </a:p>
        </p:txBody>
      </p:sp>
      <p:sp>
        <p:nvSpPr>
          <p:cNvPr id="3" name="Title 1"/>
          <p:cNvSpPr txBox="1">
            <a:spLocks/>
          </p:cNvSpPr>
          <p:nvPr/>
        </p:nvSpPr>
        <p:spPr bwMode="auto">
          <a:xfrm>
            <a:off x="0" y="3774917"/>
            <a:ext cx="9035976" cy="4563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fontAlgn="base">
              <a:spcBef>
                <a:spcPct val="0"/>
              </a:spcBef>
              <a:spcAft>
                <a:spcPct val="0"/>
              </a:spcAft>
              <a:defRPr/>
            </a:pP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endParaRPr lang="en-ZA" altLang="en-US" sz="5400" b="1" dirty="0" smtClean="0">
              <a:solidFill>
                <a:srgbClr val="741202"/>
              </a:solidFill>
              <a:latin typeface="Arial" panose="020B0604020202020204" pitchFamily="34" charset="0"/>
              <a:cs typeface="Arial" panose="020B0604020202020204" pitchFamily="34" charset="0"/>
            </a:endParaRPr>
          </a:p>
          <a:p>
            <a:pPr algn="ctr" fontAlgn="base">
              <a:spcBef>
                <a:spcPct val="0"/>
              </a:spcBef>
              <a:spcAft>
                <a:spcPct val="0"/>
              </a:spcAft>
              <a:defRPr/>
            </a:pPr>
            <a:r>
              <a:rPr lang="en-ZA" altLang="en-US" sz="4800" b="1" dirty="0" smtClean="0">
                <a:solidFill>
                  <a:srgbClr val="741202"/>
                </a:solidFill>
                <a:latin typeface="Arial" panose="020B0604020202020204" pitchFamily="34" charset="0"/>
                <a:cs typeface="Arial" panose="020B0604020202020204" pitchFamily="34" charset="0"/>
              </a:rPr>
              <a:t>  </a:t>
            </a: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4400" b="1" dirty="0" smtClean="0">
                <a:solidFill>
                  <a:srgbClr val="741202"/>
                </a:solidFill>
                <a:latin typeface="Arial" panose="020B0604020202020204" pitchFamily="34" charset="0"/>
                <a:cs typeface="Arial" panose="020B0604020202020204" pitchFamily="34" charset="0"/>
              </a:rPr>
              <a:t/>
            </a:r>
            <a:br>
              <a:rPr lang="en-ZA" altLang="en-US" sz="4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5400" b="1" dirty="0" smtClean="0">
                <a:solidFill>
                  <a:srgbClr val="741202"/>
                </a:solidFill>
                <a:latin typeface="Arial" panose="020B0604020202020204" pitchFamily="34" charset="0"/>
                <a:cs typeface="Arial" panose="020B0604020202020204" pitchFamily="34" charset="0"/>
              </a:rPr>
              <a:t/>
            </a:r>
            <a:br>
              <a:rPr lang="en-ZA" altLang="en-US" sz="5400" b="1" dirty="0" smtClean="0">
                <a:solidFill>
                  <a:srgbClr val="741202"/>
                </a:solidFill>
                <a:latin typeface="Arial" panose="020B0604020202020204" pitchFamily="34" charset="0"/>
                <a:cs typeface="Arial" panose="020B0604020202020204" pitchFamily="34" charset="0"/>
              </a:rPr>
            </a:br>
            <a:r>
              <a:rPr lang="en-ZA" altLang="en-US" sz="2400" b="1" dirty="0" smtClean="0">
                <a:solidFill>
                  <a:srgbClr val="741202"/>
                </a:solidFill>
                <a:latin typeface="Arial" panose="020B0604020202020204" pitchFamily="34" charset="0"/>
                <a:cs typeface="Arial" panose="020B0604020202020204" pitchFamily="34" charset="0"/>
              </a:rPr>
              <a:t/>
            </a:r>
            <a:br>
              <a:rPr lang="en-ZA" altLang="en-US" sz="2400" b="1" dirty="0" smtClean="0">
                <a:solidFill>
                  <a:srgbClr val="741202"/>
                </a:solidFill>
                <a:latin typeface="Arial" panose="020B0604020202020204" pitchFamily="34" charset="0"/>
                <a:cs typeface="Arial" panose="020B0604020202020204" pitchFamily="34" charset="0"/>
              </a:rPr>
            </a:br>
            <a:endParaRPr lang="en-ZA" altLang="en-US" sz="3200" b="1" dirty="0" smtClean="0">
              <a:solidFill>
                <a:srgbClr val="FF0000"/>
              </a:solidFill>
              <a:latin typeface="Arial" panose="020B0604020202020204" pitchFamily="34" charset="0"/>
              <a:cs typeface="Arial" panose="020B0604020202020204" pitchFamily="34" charset="0"/>
            </a:endParaRPr>
          </a:p>
        </p:txBody>
      </p:sp>
      <p:sp>
        <p:nvSpPr>
          <p:cNvPr id="5" name="Rectangle 4"/>
          <p:cNvSpPr/>
          <p:nvPr/>
        </p:nvSpPr>
        <p:spPr>
          <a:xfrm>
            <a:off x="1061604" y="3212976"/>
            <a:ext cx="6912768" cy="3046988"/>
          </a:xfrm>
          <a:prstGeom prst="rect">
            <a:avLst/>
          </a:prstGeom>
        </p:spPr>
        <p:txBody>
          <a:bodyPr wrap="square">
            <a:spAutoFit/>
          </a:bodyPr>
          <a:lstStyle/>
          <a:p>
            <a:pPr algn="ctr"/>
            <a:endParaRPr lang="en-US" sz="1600" b="1" dirty="0" smtClean="0">
              <a:solidFill>
                <a:srgbClr val="F79646">
                  <a:lumMod val="50000"/>
                </a:srgbClr>
              </a:solidFill>
            </a:endParaRPr>
          </a:p>
          <a:p>
            <a:pPr algn="ctr"/>
            <a:endParaRPr lang="en-US" sz="1600" b="1" dirty="0">
              <a:solidFill>
                <a:srgbClr val="F79646">
                  <a:lumMod val="50000"/>
                </a:srgbClr>
              </a:solidFill>
            </a:endParaRPr>
          </a:p>
          <a:p>
            <a:pPr algn="ctr"/>
            <a:endParaRPr lang="en-US" sz="1600" b="1" dirty="0" smtClean="0">
              <a:solidFill>
                <a:srgbClr val="F79646">
                  <a:lumMod val="50000"/>
                </a:srgbClr>
              </a:solidFill>
            </a:endParaRPr>
          </a:p>
          <a:p>
            <a:pPr algn="ctr"/>
            <a:r>
              <a:rPr lang="en-US" sz="1600" b="1" dirty="0" smtClean="0">
                <a:solidFill>
                  <a:srgbClr val="F79646">
                    <a:lumMod val="50000"/>
                  </a:srgbClr>
                </a:solidFill>
              </a:rPr>
              <a:t>PRESENTATION TO THE PORTFOLIO COMMITTEE ON BASIC EDUCATION</a:t>
            </a:r>
            <a:endParaRPr lang="en-US" sz="1600" b="1" dirty="0">
              <a:solidFill>
                <a:srgbClr val="F79646">
                  <a:lumMod val="50000"/>
                </a:srgbClr>
              </a:solidFill>
            </a:endParaRPr>
          </a:p>
          <a:p>
            <a:pPr algn="ctr"/>
            <a:endParaRPr lang="en-US" sz="1600" b="1" dirty="0" smtClean="0">
              <a:solidFill>
                <a:srgbClr val="F79646">
                  <a:lumMod val="50000"/>
                </a:srgbClr>
              </a:solidFill>
            </a:endParaRPr>
          </a:p>
          <a:p>
            <a:pPr algn="ctr"/>
            <a:endParaRPr lang="en-US" sz="1600" b="1" dirty="0">
              <a:solidFill>
                <a:srgbClr val="F79646">
                  <a:lumMod val="50000"/>
                </a:srgbClr>
              </a:solidFill>
            </a:endParaRPr>
          </a:p>
          <a:p>
            <a:pPr algn="ctr"/>
            <a:r>
              <a:rPr lang="en-US" sz="1600" b="1" dirty="0" smtClean="0">
                <a:solidFill>
                  <a:srgbClr val="F79646">
                    <a:lumMod val="50000"/>
                  </a:srgbClr>
                </a:solidFill>
              </a:rPr>
              <a:t>ACTING </a:t>
            </a:r>
            <a:r>
              <a:rPr lang="en-US" sz="1600" b="1" dirty="0" err="1" smtClean="0">
                <a:solidFill>
                  <a:srgbClr val="F79646">
                    <a:lumMod val="50000"/>
                  </a:srgbClr>
                </a:solidFill>
              </a:rPr>
              <a:t>HoD</a:t>
            </a:r>
            <a:r>
              <a:rPr lang="en-US" sz="1600" b="1" dirty="0" smtClean="0">
                <a:solidFill>
                  <a:srgbClr val="F79646">
                    <a:lumMod val="50000"/>
                  </a:srgbClr>
                </a:solidFill>
              </a:rPr>
              <a:t>: Limpopo Department of Education </a:t>
            </a:r>
          </a:p>
          <a:p>
            <a:pPr algn="ctr"/>
            <a:r>
              <a:rPr lang="en-US" sz="1600" b="1" dirty="0" smtClean="0">
                <a:solidFill>
                  <a:srgbClr val="F79646">
                    <a:lumMod val="50000"/>
                  </a:srgbClr>
                </a:solidFill>
              </a:rPr>
              <a:t>Ms NB Mutheiwana</a:t>
            </a:r>
          </a:p>
          <a:p>
            <a:pPr algn="ctr"/>
            <a:endParaRPr lang="en-US" sz="1600" b="1" dirty="0" smtClean="0">
              <a:solidFill>
                <a:srgbClr val="F79646">
                  <a:lumMod val="50000"/>
                </a:srgbClr>
              </a:solidFill>
            </a:endParaRPr>
          </a:p>
          <a:p>
            <a:pPr algn="ctr"/>
            <a:r>
              <a:rPr lang="en-US" sz="1600" b="1" dirty="0" smtClean="0">
                <a:solidFill>
                  <a:srgbClr val="F79646">
                    <a:lumMod val="50000"/>
                  </a:srgbClr>
                </a:solidFill>
              </a:rPr>
              <a:t>24 MAY 2016</a:t>
            </a:r>
          </a:p>
          <a:p>
            <a:pPr algn="ctr"/>
            <a:endParaRPr lang="en-US" sz="1600" b="1" dirty="0" smtClean="0">
              <a:solidFill>
                <a:srgbClr val="F79646">
                  <a:lumMod val="50000"/>
                </a:srgbClr>
              </a:solidFill>
            </a:endParaRPr>
          </a:p>
        </p:txBody>
      </p:sp>
      <p:sp>
        <p:nvSpPr>
          <p:cNvPr id="2" name="Rectangle 1"/>
          <p:cNvSpPr/>
          <p:nvPr/>
        </p:nvSpPr>
        <p:spPr>
          <a:xfrm>
            <a:off x="683568" y="1268760"/>
            <a:ext cx="7776864" cy="2431435"/>
          </a:xfrm>
          <a:prstGeom prst="rect">
            <a:avLst/>
          </a:prstGeom>
        </p:spPr>
        <p:txBody>
          <a:bodyPr wrap="square">
            <a:spAutoFit/>
          </a:bodyPr>
          <a:lstStyle/>
          <a:p>
            <a:pPr algn="ctr"/>
            <a:r>
              <a:rPr lang="en-ZA" sz="4000" b="1" cap="small" dirty="0" smtClean="0">
                <a:solidFill>
                  <a:srgbClr val="C0504D">
                    <a:lumMod val="50000"/>
                  </a:srgbClr>
                </a:solidFill>
                <a:latin typeface="Arial" panose="020B0604020202020204" pitchFamily="34" charset="0"/>
                <a:cs typeface="Arial" panose="020B0604020202020204" pitchFamily="34" charset="0"/>
              </a:rPr>
              <a:t>VUWANI CURRICULUM AND INFRASTRUCTURE  RECOVERY PLAN</a:t>
            </a:r>
          </a:p>
          <a:p>
            <a:pPr algn="ctr"/>
            <a:endParaRPr lang="en-ZA" sz="3200" b="1" i="1" cap="small" dirty="0">
              <a:solidFill>
                <a:srgbClr val="C0504D">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23589785"/>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LTSM and </a:t>
            </a:r>
            <a:r>
              <a:rPr lang="en-GB" b="1" dirty="0"/>
              <a:t>tools of trade:</a:t>
            </a:r>
            <a:endParaRPr lang="en-ZA" dirty="0"/>
          </a:p>
        </p:txBody>
      </p:sp>
      <p:sp>
        <p:nvSpPr>
          <p:cNvPr id="3" name="Content Placeholder 2"/>
          <p:cNvSpPr>
            <a:spLocks noGrp="1"/>
          </p:cNvSpPr>
          <p:nvPr>
            <p:ph idx="1"/>
          </p:nvPr>
        </p:nvSpPr>
        <p:spPr/>
        <p:txBody>
          <a:bodyPr/>
          <a:lstStyle/>
          <a:p>
            <a:pPr lvl="0"/>
            <a:r>
              <a:rPr lang="en-GB" sz="1800" dirty="0" smtClean="0"/>
              <a:t>Pupils </a:t>
            </a:r>
            <a:r>
              <a:rPr lang="en-GB" sz="1800" dirty="0"/>
              <a:t>					</a:t>
            </a:r>
            <a:r>
              <a:rPr lang="en-GB" sz="1800" dirty="0" smtClean="0"/>
              <a:t>10</a:t>
            </a:r>
            <a:r>
              <a:rPr lang="en-GB" sz="1800" dirty="0"/>
              <a:t>, 000</a:t>
            </a:r>
            <a:endParaRPr lang="en-ZA" sz="1800" dirty="0"/>
          </a:p>
          <a:p>
            <a:pPr lvl="0"/>
            <a:r>
              <a:rPr lang="en-GB" sz="1800" dirty="0"/>
              <a:t>Learner desks and chairs 			R1000.00 pair</a:t>
            </a:r>
            <a:endParaRPr lang="en-ZA" sz="1800" dirty="0"/>
          </a:p>
          <a:p>
            <a:pPr lvl="0"/>
            <a:r>
              <a:rPr lang="en-GB" sz="1800" dirty="0">
                <a:solidFill>
                  <a:srgbClr val="FF0000"/>
                </a:solidFill>
              </a:rPr>
              <a:t>Text books replacement 			</a:t>
            </a:r>
            <a:r>
              <a:rPr lang="en-GB" sz="1800" dirty="0" smtClean="0">
                <a:solidFill>
                  <a:srgbClr val="FF0000"/>
                </a:solidFill>
              </a:rPr>
              <a:t>R100.00</a:t>
            </a:r>
            <a:endParaRPr lang="en-ZA" sz="1800" dirty="0">
              <a:solidFill>
                <a:srgbClr val="FF0000"/>
              </a:solidFill>
            </a:endParaRPr>
          </a:p>
          <a:p>
            <a:pPr lvl="0"/>
            <a:r>
              <a:rPr lang="en-GB" sz="1800" dirty="0">
                <a:solidFill>
                  <a:srgbClr val="FF0000"/>
                </a:solidFill>
              </a:rPr>
              <a:t>Subjects per learner.				</a:t>
            </a:r>
            <a:r>
              <a:rPr lang="en-GB" sz="1800" dirty="0" smtClean="0">
                <a:solidFill>
                  <a:srgbClr val="FF0000"/>
                </a:solidFill>
              </a:rPr>
              <a:t>7 (to be verified)</a:t>
            </a:r>
            <a:endParaRPr lang="en-ZA" sz="1800" dirty="0">
              <a:solidFill>
                <a:srgbClr val="FF0000"/>
              </a:solidFill>
            </a:endParaRPr>
          </a:p>
          <a:p>
            <a:pPr lvl="0"/>
            <a:r>
              <a:rPr lang="en-GB" sz="1800" dirty="0"/>
              <a:t>Printers 2 per school at 			</a:t>
            </a:r>
            <a:r>
              <a:rPr lang="en-GB" sz="1800" dirty="0" smtClean="0"/>
              <a:t>R15</a:t>
            </a:r>
            <a:r>
              <a:rPr lang="en-GB" sz="1800" dirty="0"/>
              <a:t>, 000,00 each</a:t>
            </a:r>
            <a:endParaRPr lang="en-ZA" sz="1800" dirty="0"/>
          </a:p>
          <a:p>
            <a:pPr lvl="0"/>
            <a:r>
              <a:rPr lang="en-GB" sz="1800" dirty="0"/>
              <a:t>Schools affected 				27</a:t>
            </a:r>
            <a:endParaRPr lang="en-ZA" sz="1800" dirty="0"/>
          </a:p>
          <a:p>
            <a:pPr lvl="0"/>
            <a:r>
              <a:rPr lang="en-GB" sz="1800" dirty="0"/>
              <a:t>Computers 2 per school at 			R10, 000each</a:t>
            </a:r>
            <a:endParaRPr lang="en-ZA" sz="1800" dirty="0"/>
          </a:p>
          <a:p>
            <a:pPr lvl="0"/>
            <a:r>
              <a:rPr lang="en-GB" sz="1800" dirty="0"/>
              <a:t>Photocopy machines				R17, 000 each</a:t>
            </a:r>
            <a:endParaRPr lang="en-ZA" sz="1800" dirty="0"/>
          </a:p>
          <a:p>
            <a:r>
              <a:rPr lang="en-GB" sz="1800" b="1" dirty="0" smtClean="0"/>
              <a:t>Total </a:t>
            </a:r>
            <a:r>
              <a:rPr lang="en-GB" sz="1800" b="1" dirty="0"/>
              <a:t>damages 				R18.809m</a:t>
            </a:r>
            <a:r>
              <a:rPr lang="en-GB" sz="1800" dirty="0"/>
              <a:t> </a:t>
            </a:r>
            <a:endParaRPr lang="en-ZA" sz="1800"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10</a:t>
            </a:fld>
            <a:endParaRPr lang="en-US"/>
          </a:p>
        </p:txBody>
      </p:sp>
    </p:spTree>
    <p:extLst>
      <p:ext uri="{BB962C8B-B14F-4D97-AF65-F5344CB8AC3E}">
        <p14:creationId xmlns:p14="http://schemas.microsoft.com/office/powerpoint/2010/main" xmlns="" val="200745304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SCHOOL FURNITURE NEEDS</a:t>
            </a:r>
            <a:endParaRPr lang="en-ZA" sz="3200" b="1"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11</a:t>
            </a:fld>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1700808"/>
            <a:ext cx="8164016" cy="43204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539024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SUMMARY OF SCHOOLS THAT WERE VANDALISED/BURNED</a:t>
            </a:r>
            <a:endParaRPr lang="en-ZA"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30519595"/>
              </p:ext>
            </p:extLst>
          </p:nvPr>
        </p:nvGraphicFramePr>
        <p:xfrm>
          <a:off x="1295400" y="1600200"/>
          <a:ext cx="7696200" cy="1112520"/>
        </p:xfrm>
        <a:graphic>
          <a:graphicData uri="http://schemas.openxmlformats.org/drawingml/2006/table">
            <a:tbl>
              <a:tblPr firstRow="1" bandRow="1">
                <a:tableStyleId>{5C22544A-7EE6-4342-B048-85BDC9FD1C3A}</a:tableStyleId>
              </a:tblPr>
              <a:tblGrid>
                <a:gridCol w="2565400"/>
                <a:gridCol w="2565400"/>
                <a:gridCol w="2565400"/>
              </a:tblGrid>
              <a:tr h="370840">
                <a:tc>
                  <a:txBody>
                    <a:bodyPr/>
                    <a:lstStyle/>
                    <a:p>
                      <a:r>
                        <a:rPr lang="en-ZA" dirty="0" smtClean="0"/>
                        <a:t>CATEGORY</a:t>
                      </a:r>
                      <a:endParaRPr lang="en-ZA" dirty="0"/>
                    </a:p>
                  </a:txBody>
                  <a:tcPr/>
                </a:tc>
                <a:tc>
                  <a:txBody>
                    <a:bodyPr/>
                    <a:lstStyle/>
                    <a:p>
                      <a:r>
                        <a:rPr lang="en-ZA" dirty="0" smtClean="0"/>
                        <a:t>Number of Schools</a:t>
                      </a:r>
                      <a:endParaRPr lang="en-ZA" dirty="0"/>
                    </a:p>
                  </a:txBody>
                  <a:tcPr/>
                </a:tc>
                <a:tc>
                  <a:txBody>
                    <a:bodyPr/>
                    <a:lstStyle/>
                    <a:p>
                      <a:r>
                        <a:rPr lang="en-ZA" dirty="0" smtClean="0"/>
                        <a:t>Number of Learners</a:t>
                      </a:r>
                      <a:endParaRPr lang="en-ZA" dirty="0"/>
                    </a:p>
                  </a:txBody>
                  <a:tcPr/>
                </a:tc>
              </a:tr>
              <a:tr h="370840">
                <a:tc>
                  <a:txBody>
                    <a:bodyPr/>
                    <a:lstStyle/>
                    <a:p>
                      <a:r>
                        <a:rPr lang="en-ZA" dirty="0" smtClean="0"/>
                        <a:t>High Schools</a:t>
                      </a:r>
                      <a:endParaRPr lang="en-ZA" dirty="0"/>
                    </a:p>
                  </a:txBody>
                  <a:tcPr/>
                </a:tc>
                <a:tc>
                  <a:txBody>
                    <a:bodyPr/>
                    <a:lstStyle/>
                    <a:p>
                      <a:r>
                        <a:rPr lang="en-ZA" dirty="0" smtClean="0"/>
                        <a:t>11</a:t>
                      </a:r>
                      <a:endParaRPr lang="en-ZA" dirty="0"/>
                    </a:p>
                  </a:txBody>
                  <a:tcPr/>
                </a:tc>
                <a:tc>
                  <a:txBody>
                    <a:bodyPr/>
                    <a:lstStyle/>
                    <a:p>
                      <a:r>
                        <a:rPr lang="en-ZA" dirty="0" smtClean="0"/>
                        <a:t>4 800</a:t>
                      </a:r>
                      <a:r>
                        <a:rPr lang="en-ZA" baseline="0" dirty="0" smtClean="0"/>
                        <a:t> (2600 Grade 12)</a:t>
                      </a:r>
                      <a:endParaRPr lang="en-ZA" dirty="0"/>
                    </a:p>
                  </a:txBody>
                  <a:tcPr/>
                </a:tc>
              </a:tr>
              <a:tr h="370840">
                <a:tc>
                  <a:txBody>
                    <a:bodyPr/>
                    <a:lstStyle/>
                    <a:p>
                      <a:r>
                        <a:rPr lang="en-ZA" dirty="0" smtClean="0"/>
                        <a:t>Primary Schools</a:t>
                      </a:r>
                      <a:endParaRPr lang="en-ZA" dirty="0"/>
                    </a:p>
                  </a:txBody>
                  <a:tcPr/>
                </a:tc>
                <a:tc>
                  <a:txBody>
                    <a:bodyPr/>
                    <a:lstStyle/>
                    <a:p>
                      <a:r>
                        <a:rPr lang="en-ZA" dirty="0" smtClean="0"/>
                        <a:t>16</a:t>
                      </a:r>
                      <a:endParaRPr lang="en-ZA" dirty="0"/>
                    </a:p>
                  </a:txBody>
                  <a:tcPr/>
                </a:tc>
                <a:tc>
                  <a:txBody>
                    <a:bodyPr/>
                    <a:lstStyle/>
                    <a:p>
                      <a:r>
                        <a:rPr lang="en-ZA" dirty="0" smtClean="0"/>
                        <a:t>5 200</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411EBF73-1BAB-4195-9260-64AB37220561}" type="slidenum">
              <a:rPr lang="en-US" smtClean="0"/>
              <a:pPr/>
              <a:t>12</a:t>
            </a:fld>
            <a:endParaRPr lang="en-US"/>
          </a:p>
        </p:txBody>
      </p:sp>
    </p:spTree>
    <p:extLst>
      <p:ext uri="{BB962C8B-B14F-4D97-AF65-F5344CB8AC3E}">
        <p14:creationId xmlns:p14="http://schemas.microsoft.com/office/powerpoint/2010/main" xmlns="" val="389448678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CONSULTATIONS  - POSSIBLE PARTNERSHIP</a:t>
            </a:r>
            <a:endParaRPr lang="en-ZA"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85702242"/>
              </p:ext>
            </p:extLst>
          </p:nvPr>
        </p:nvGraphicFramePr>
        <p:xfrm>
          <a:off x="827584" y="1600200"/>
          <a:ext cx="7920880" cy="3931920"/>
        </p:xfrm>
        <a:graphic>
          <a:graphicData uri="http://schemas.openxmlformats.org/drawingml/2006/table">
            <a:tbl>
              <a:tblPr firstRow="1" bandRow="1">
                <a:tableStyleId>{5C22544A-7EE6-4342-B048-85BDC9FD1C3A}</a:tableStyleId>
              </a:tblPr>
              <a:tblGrid>
                <a:gridCol w="683768"/>
                <a:gridCol w="1367010"/>
                <a:gridCol w="2197694"/>
                <a:gridCol w="3672408"/>
              </a:tblGrid>
              <a:tr h="370840">
                <a:tc>
                  <a:txBody>
                    <a:bodyPr/>
                    <a:lstStyle/>
                    <a:p>
                      <a:r>
                        <a:rPr lang="en-ZA" dirty="0" smtClean="0">
                          <a:solidFill>
                            <a:schemeClr val="tx1"/>
                          </a:solidFill>
                        </a:rPr>
                        <a:t>No</a:t>
                      </a:r>
                      <a:endParaRPr lang="en-ZA" dirty="0">
                        <a:solidFill>
                          <a:schemeClr val="tx1"/>
                        </a:solidFill>
                      </a:endParaRPr>
                    </a:p>
                  </a:txBody>
                  <a:tcPr/>
                </a:tc>
                <a:tc>
                  <a:txBody>
                    <a:bodyPr/>
                    <a:lstStyle/>
                    <a:p>
                      <a:r>
                        <a:rPr lang="en-ZA" dirty="0" smtClean="0">
                          <a:solidFill>
                            <a:schemeClr val="tx1"/>
                          </a:solidFill>
                        </a:rPr>
                        <a:t>NAME</a:t>
                      </a:r>
                      <a:endParaRPr lang="en-ZA" dirty="0">
                        <a:solidFill>
                          <a:schemeClr val="tx1"/>
                        </a:solidFill>
                      </a:endParaRPr>
                    </a:p>
                  </a:txBody>
                  <a:tcPr/>
                </a:tc>
                <a:tc>
                  <a:txBody>
                    <a:bodyPr/>
                    <a:lstStyle/>
                    <a:p>
                      <a:r>
                        <a:rPr lang="en-ZA" dirty="0" smtClean="0">
                          <a:solidFill>
                            <a:schemeClr val="tx1"/>
                          </a:solidFill>
                        </a:rPr>
                        <a:t>AREA OF COLLABORATION</a:t>
                      </a:r>
                      <a:endParaRPr lang="en-ZA" dirty="0">
                        <a:solidFill>
                          <a:schemeClr val="tx1"/>
                        </a:solidFill>
                      </a:endParaRPr>
                    </a:p>
                  </a:txBody>
                  <a:tcPr/>
                </a:tc>
                <a:tc>
                  <a:txBody>
                    <a:bodyPr/>
                    <a:lstStyle/>
                    <a:p>
                      <a:r>
                        <a:rPr lang="en-ZA" dirty="0" smtClean="0">
                          <a:solidFill>
                            <a:schemeClr val="tx1"/>
                          </a:solidFill>
                        </a:rPr>
                        <a:t>PLEDGE / COMMITMENT</a:t>
                      </a:r>
                      <a:endParaRPr lang="en-ZA" dirty="0">
                        <a:solidFill>
                          <a:schemeClr val="tx1"/>
                        </a:solidFill>
                      </a:endParaRPr>
                    </a:p>
                  </a:txBody>
                  <a:tcPr/>
                </a:tc>
              </a:tr>
              <a:tr h="370840">
                <a:tc>
                  <a:txBody>
                    <a:bodyPr/>
                    <a:lstStyle/>
                    <a:p>
                      <a:r>
                        <a:rPr lang="en-ZA" dirty="0" smtClean="0"/>
                        <a:t>No</a:t>
                      </a:r>
                      <a:endParaRPr lang="en-ZA" dirty="0"/>
                    </a:p>
                  </a:txBody>
                  <a:tcPr/>
                </a:tc>
                <a:tc>
                  <a:txBody>
                    <a:bodyPr/>
                    <a:lstStyle/>
                    <a:p>
                      <a:r>
                        <a:rPr lang="en-ZA" dirty="0" smtClean="0"/>
                        <a:t>Vodacom</a:t>
                      </a:r>
                      <a:endParaRPr lang="en-ZA" dirty="0"/>
                    </a:p>
                  </a:txBody>
                  <a:tcPr/>
                </a:tc>
                <a:tc>
                  <a:txBody>
                    <a:bodyPr/>
                    <a:lstStyle/>
                    <a:p>
                      <a:r>
                        <a:rPr lang="en-ZA" dirty="0" smtClean="0"/>
                        <a:t>Use of</a:t>
                      </a:r>
                      <a:r>
                        <a:rPr lang="en-ZA" baseline="0" dirty="0" smtClean="0"/>
                        <a:t> e-learning to recover for the lost contact time.</a:t>
                      </a:r>
                      <a:endParaRPr lang="en-ZA" dirty="0"/>
                    </a:p>
                  </a:txBody>
                  <a:tcPr/>
                </a:tc>
                <a:tc>
                  <a:txBody>
                    <a:bodyPr/>
                    <a:lstStyle/>
                    <a:p>
                      <a:pPr marL="285750" indent="-285750" algn="just">
                        <a:buFont typeface="Arial" panose="020B0604020202020204" pitchFamily="34" charset="0"/>
                        <a:buChar char="•"/>
                      </a:pPr>
                      <a:r>
                        <a:rPr lang="en-ZA" dirty="0" smtClean="0"/>
                        <a:t>55 Tablets</a:t>
                      </a:r>
                      <a:r>
                        <a:rPr lang="en-ZA" baseline="0" dirty="0" smtClean="0"/>
                        <a:t> secured to be distributed to 11 High Schools.</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aseline="0" dirty="0" smtClean="0"/>
                        <a:t>Tablets will be loaded with e-learning application.</a:t>
                      </a:r>
                    </a:p>
                    <a:p>
                      <a:pPr marL="285750" indent="-285750" algn="just">
                        <a:buFont typeface="Arial" panose="020B0604020202020204" pitchFamily="34" charset="0"/>
                        <a:buChar char="•"/>
                      </a:pPr>
                      <a:r>
                        <a:rPr lang="en-ZA" baseline="0" dirty="0" smtClean="0"/>
                        <a:t>Covering all subject offerings </a:t>
                      </a:r>
                    </a:p>
                    <a:p>
                      <a:pPr marL="285750" indent="-285750" algn="just">
                        <a:buFont typeface="Arial" panose="020B0604020202020204" pitchFamily="34" charset="0"/>
                        <a:buChar char="•"/>
                      </a:pPr>
                      <a:r>
                        <a:rPr lang="en-ZA" baseline="0" dirty="0" smtClean="0"/>
                        <a:t>Tablets will also be loaded with e-library application.</a:t>
                      </a:r>
                      <a:endParaRPr lang="en-ZA" dirty="0"/>
                    </a:p>
                  </a:txBody>
                  <a:tcPr/>
                </a:tc>
              </a:tr>
              <a:tr h="370840">
                <a:tc>
                  <a:txBody>
                    <a:bodyPr/>
                    <a:lstStyle/>
                    <a:p>
                      <a:endParaRPr lang="en-ZA"/>
                    </a:p>
                  </a:txBody>
                  <a:tcPr/>
                </a:tc>
                <a:tc>
                  <a:txBody>
                    <a:bodyPr/>
                    <a:lstStyle/>
                    <a:p>
                      <a:endParaRPr lang="en-ZA"/>
                    </a:p>
                  </a:txBody>
                  <a:tcPr/>
                </a:tc>
                <a:tc>
                  <a:txBody>
                    <a:bodyPr/>
                    <a:lstStyle/>
                    <a:p>
                      <a:endParaRPr lang="en-ZA" dirty="0"/>
                    </a:p>
                  </a:txBody>
                  <a:tcPr/>
                </a:tc>
                <a:tc>
                  <a:txBody>
                    <a:bodyPr/>
                    <a:lstStyle/>
                    <a:p>
                      <a:pPr marL="285750" indent="-285750" algn="just">
                        <a:buFont typeface="Arial" panose="020B0604020202020204" pitchFamily="34" charset="0"/>
                        <a:buChar char="•"/>
                      </a:pPr>
                      <a:r>
                        <a:rPr lang="en-ZA" dirty="0" smtClean="0"/>
                        <a:t>Training of Teachers on the use of the e-learning application.</a:t>
                      </a:r>
                      <a:endParaRPr lang="en-ZA" dirty="0"/>
                    </a:p>
                  </a:txBody>
                  <a:tcPr/>
                </a:tc>
              </a:tr>
              <a:tr h="370840">
                <a:tc>
                  <a:txBody>
                    <a:bodyPr/>
                    <a:lstStyle/>
                    <a:p>
                      <a:endParaRPr lang="en-ZA"/>
                    </a:p>
                  </a:txBody>
                  <a:tcPr/>
                </a:tc>
                <a:tc>
                  <a:txBody>
                    <a:bodyPr/>
                    <a:lstStyle/>
                    <a:p>
                      <a:endParaRPr lang="en-ZA"/>
                    </a:p>
                  </a:txBody>
                  <a:tcPr/>
                </a:tc>
                <a:tc>
                  <a:txBody>
                    <a:bodyPr/>
                    <a:lstStyle/>
                    <a:p>
                      <a:endParaRPr lang="en-ZA" dirty="0"/>
                    </a:p>
                  </a:txBody>
                  <a:tcPr/>
                </a:tc>
                <a:tc>
                  <a:txBody>
                    <a:bodyPr/>
                    <a:lstStyle/>
                    <a:p>
                      <a:pPr marL="285750" indent="-285750" algn="just">
                        <a:buFont typeface="Arial" panose="020B0604020202020204" pitchFamily="34" charset="0"/>
                        <a:buChar char="•"/>
                      </a:pPr>
                      <a:r>
                        <a:rPr lang="en-ZA" dirty="0" smtClean="0"/>
                        <a:t>Training of the learners</a:t>
                      </a:r>
                      <a:r>
                        <a:rPr lang="en-ZA" baseline="0" dirty="0" smtClean="0"/>
                        <a:t> on the use of e-learning application.</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411EBF73-1BAB-4195-9260-64AB37220561}" type="slidenum">
              <a:rPr lang="en-US" smtClean="0"/>
              <a:pPr/>
              <a:t>13</a:t>
            </a:fld>
            <a:endParaRPr lang="en-US"/>
          </a:p>
        </p:txBody>
      </p:sp>
    </p:spTree>
    <p:extLst>
      <p:ext uri="{BB962C8B-B14F-4D97-AF65-F5344CB8AC3E}">
        <p14:creationId xmlns:p14="http://schemas.microsoft.com/office/powerpoint/2010/main" xmlns="" val="301948072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smtClean="0"/>
              <a:t>CONSULTATIONS  - POSSIBLE PARTNERSHIP</a:t>
            </a:r>
            <a:endParaRPr lang="en-ZA"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91681087"/>
              </p:ext>
            </p:extLst>
          </p:nvPr>
        </p:nvGraphicFramePr>
        <p:xfrm>
          <a:off x="827584" y="1600200"/>
          <a:ext cx="7920880" cy="2103120"/>
        </p:xfrm>
        <a:graphic>
          <a:graphicData uri="http://schemas.openxmlformats.org/drawingml/2006/table">
            <a:tbl>
              <a:tblPr firstRow="1" bandRow="1">
                <a:tableStyleId>{5C22544A-7EE6-4342-B048-85BDC9FD1C3A}</a:tableStyleId>
              </a:tblPr>
              <a:tblGrid>
                <a:gridCol w="683768"/>
                <a:gridCol w="1367010"/>
                <a:gridCol w="2426350"/>
                <a:gridCol w="3443752"/>
              </a:tblGrid>
              <a:tr h="370840">
                <a:tc>
                  <a:txBody>
                    <a:bodyPr/>
                    <a:lstStyle/>
                    <a:p>
                      <a:r>
                        <a:rPr lang="en-ZA" dirty="0" smtClean="0">
                          <a:solidFill>
                            <a:schemeClr val="tx1"/>
                          </a:solidFill>
                        </a:rPr>
                        <a:t>No</a:t>
                      </a:r>
                      <a:endParaRPr lang="en-ZA" dirty="0">
                        <a:solidFill>
                          <a:schemeClr val="tx1"/>
                        </a:solidFill>
                      </a:endParaRPr>
                    </a:p>
                  </a:txBody>
                  <a:tcPr/>
                </a:tc>
                <a:tc>
                  <a:txBody>
                    <a:bodyPr/>
                    <a:lstStyle/>
                    <a:p>
                      <a:r>
                        <a:rPr lang="en-ZA" dirty="0" smtClean="0">
                          <a:solidFill>
                            <a:schemeClr val="tx1"/>
                          </a:solidFill>
                        </a:rPr>
                        <a:t>NAME</a:t>
                      </a:r>
                      <a:endParaRPr lang="en-ZA" dirty="0">
                        <a:solidFill>
                          <a:schemeClr val="tx1"/>
                        </a:solidFill>
                      </a:endParaRPr>
                    </a:p>
                  </a:txBody>
                  <a:tcPr/>
                </a:tc>
                <a:tc>
                  <a:txBody>
                    <a:bodyPr/>
                    <a:lstStyle/>
                    <a:p>
                      <a:r>
                        <a:rPr lang="en-ZA" dirty="0" smtClean="0">
                          <a:solidFill>
                            <a:schemeClr val="tx1"/>
                          </a:solidFill>
                        </a:rPr>
                        <a:t>AREA OF COLLABORATION</a:t>
                      </a:r>
                      <a:endParaRPr lang="en-ZA" dirty="0">
                        <a:solidFill>
                          <a:schemeClr val="tx1"/>
                        </a:solidFill>
                      </a:endParaRPr>
                    </a:p>
                  </a:txBody>
                  <a:tcPr/>
                </a:tc>
                <a:tc>
                  <a:txBody>
                    <a:bodyPr/>
                    <a:lstStyle/>
                    <a:p>
                      <a:r>
                        <a:rPr lang="en-ZA" dirty="0" smtClean="0">
                          <a:solidFill>
                            <a:schemeClr val="tx1"/>
                          </a:solidFill>
                        </a:rPr>
                        <a:t>PLEDGE / COMMITMENT</a:t>
                      </a:r>
                      <a:endParaRPr lang="en-ZA" dirty="0">
                        <a:solidFill>
                          <a:schemeClr val="tx1"/>
                        </a:solidFill>
                      </a:endParaRPr>
                    </a:p>
                  </a:txBody>
                  <a:tcPr/>
                </a:tc>
              </a:tr>
              <a:tr h="370840">
                <a:tc>
                  <a:txBody>
                    <a:bodyPr/>
                    <a:lstStyle/>
                    <a:p>
                      <a:r>
                        <a:rPr lang="en-ZA" dirty="0" smtClean="0"/>
                        <a:t>No</a:t>
                      </a:r>
                      <a:endParaRPr lang="en-ZA" dirty="0"/>
                    </a:p>
                  </a:txBody>
                  <a:tcPr/>
                </a:tc>
                <a:tc>
                  <a:txBody>
                    <a:bodyPr/>
                    <a:lstStyle/>
                    <a:p>
                      <a:r>
                        <a:rPr lang="en-ZA" dirty="0" smtClean="0"/>
                        <a:t>Vodacom</a:t>
                      </a:r>
                      <a:endParaRPr lang="en-ZA" dirty="0"/>
                    </a:p>
                  </a:txBody>
                  <a:tcPr/>
                </a:tc>
                <a:tc>
                  <a:txBody>
                    <a:bodyPr/>
                    <a:lstStyle/>
                    <a:p>
                      <a:r>
                        <a:rPr lang="en-ZA" dirty="0" smtClean="0"/>
                        <a:t>Mobile Libraries</a:t>
                      </a:r>
                      <a:endParaRPr lang="en-ZA" dirty="0"/>
                    </a:p>
                  </a:txBody>
                  <a:tcPr/>
                </a:tc>
                <a:tc>
                  <a:txBody>
                    <a:bodyPr/>
                    <a:lstStyle/>
                    <a:p>
                      <a:pPr marL="285750" indent="-285750" algn="just">
                        <a:buFont typeface="Arial" panose="020B0604020202020204" pitchFamily="34" charset="0"/>
                        <a:buChar char="•"/>
                      </a:pPr>
                      <a:r>
                        <a:rPr lang="en-ZA" dirty="0" smtClean="0"/>
                        <a:t>Committed</a:t>
                      </a:r>
                      <a:r>
                        <a:rPr lang="en-ZA" baseline="0" dirty="0" smtClean="0"/>
                        <a:t> to providing mobile libraries that are ICASA compliant – subject to approval by the Vodacom Foundation.</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411EBF73-1BAB-4195-9260-64AB37220561}" type="slidenum">
              <a:rPr lang="en-US" smtClean="0"/>
              <a:pPr/>
              <a:t>14</a:t>
            </a:fld>
            <a:endParaRPr lang="en-US"/>
          </a:p>
        </p:txBody>
      </p:sp>
    </p:spTree>
    <p:extLst>
      <p:ext uri="{BB962C8B-B14F-4D97-AF65-F5344CB8AC3E}">
        <p14:creationId xmlns:p14="http://schemas.microsoft.com/office/powerpoint/2010/main" xmlns="" val="282535644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t>INFRASTRUCTURE RECOVERY PLAN CONT…</a:t>
            </a:r>
            <a:endParaRPr lang="en-ZA" sz="2400" b="1" dirty="0"/>
          </a:p>
        </p:txBody>
      </p:sp>
      <p:sp>
        <p:nvSpPr>
          <p:cNvPr id="3" name="Content Placeholder 2"/>
          <p:cNvSpPr>
            <a:spLocks noGrp="1"/>
          </p:cNvSpPr>
          <p:nvPr>
            <p:ph idx="1"/>
          </p:nvPr>
        </p:nvSpPr>
        <p:spPr>
          <a:xfrm>
            <a:off x="827584" y="1412776"/>
            <a:ext cx="8164016" cy="4713387"/>
          </a:xfrm>
        </p:spPr>
        <p:txBody>
          <a:bodyPr/>
          <a:lstStyle/>
          <a:p>
            <a:r>
              <a:rPr lang="en-ZA" sz="2400" dirty="0" smtClean="0"/>
              <a:t>Procurement  / Relocation of Mobile classrooms.</a:t>
            </a:r>
          </a:p>
          <a:p>
            <a:pPr>
              <a:buFont typeface="Wingdings" panose="05000000000000000000" pitchFamily="2" charset="2"/>
              <a:buChar char="ü"/>
            </a:pPr>
            <a:r>
              <a:rPr lang="en-ZA" sz="2400" dirty="0" smtClean="0"/>
              <a:t>76 mobile classrooms are readily available from 4 service providers costing R22.4m (to be negotiated)</a:t>
            </a:r>
          </a:p>
          <a:p>
            <a:pPr indent="104775">
              <a:buFont typeface="Courier New" panose="02070309020205020404" pitchFamily="49" charset="0"/>
              <a:buChar char="o"/>
            </a:pPr>
            <a:r>
              <a:rPr lang="en-ZA" sz="2400" dirty="0"/>
              <a:t> </a:t>
            </a:r>
            <a:r>
              <a:rPr lang="en-ZA" sz="2400" dirty="0" smtClean="0"/>
              <a:t>	National Treasury through the Provincial Treasury </a:t>
            </a:r>
            <a:r>
              <a:rPr lang="en-ZA" sz="2400" dirty="0"/>
              <a:t>	</a:t>
            </a:r>
            <a:r>
              <a:rPr lang="en-ZA" sz="2400" dirty="0" smtClean="0"/>
              <a:t>concurred with the emergency procurement, 	in 	deviating from the normal procurement 	process, 	given amount.</a:t>
            </a:r>
            <a:endParaRPr lang="en-ZA" sz="2400" dirty="0"/>
          </a:p>
          <a:p>
            <a:pPr marL="360363" indent="-360363">
              <a:buFont typeface="Wingdings" panose="05000000000000000000" pitchFamily="2" charset="2"/>
              <a:buChar char="ü"/>
            </a:pPr>
            <a:r>
              <a:rPr lang="en-ZA" sz="2400" dirty="0" smtClean="0"/>
              <a:t>Delivery started on 17 – 20 May 2016 as confirmed by Service Providers.</a:t>
            </a:r>
          </a:p>
          <a:p>
            <a:pPr marL="360363" indent="-360363">
              <a:buFont typeface="Wingdings" panose="05000000000000000000" pitchFamily="2" charset="2"/>
              <a:buChar char="ü"/>
            </a:pPr>
            <a:r>
              <a:rPr lang="en-ZA" sz="2400" dirty="0" smtClean="0"/>
              <a:t>350 single desks and 220 double desks secured from the contracted service providers and delivery will start as soon as the mobiles are installed.</a:t>
            </a:r>
          </a:p>
        </p:txBody>
      </p:sp>
      <p:sp>
        <p:nvSpPr>
          <p:cNvPr id="4" name="Slide Number Placeholder 3"/>
          <p:cNvSpPr>
            <a:spLocks noGrp="1"/>
          </p:cNvSpPr>
          <p:nvPr>
            <p:ph type="sldNum" sz="quarter" idx="12"/>
          </p:nvPr>
        </p:nvSpPr>
        <p:spPr/>
        <p:txBody>
          <a:bodyPr/>
          <a:lstStyle/>
          <a:p>
            <a:fld id="{411EBF73-1BAB-4195-9260-64AB37220561}" type="slidenum">
              <a:rPr lang="en-US" smtClean="0"/>
              <a:pPr/>
              <a:t>15</a:t>
            </a:fld>
            <a:endParaRPr lang="en-US"/>
          </a:p>
        </p:txBody>
      </p:sp>
    </p:spTree>
    <p:extLst>
      <p:ext uri="{BB962C8B-B14F-4D97-AF65-F5344CB8AC3E}">
        <p14:creationId xmlns:p14="http://schemas.microsoft.com/office/powerpoint/2010/main" xmlns="" val="11092151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t>INFRASTRUCTURE RECOVERY PLAN</a:t>
            </a:r>
            <a:endParaRPr lang="en-ZA" sz="2400" b="1" dirty="0"/>
          </a:p>
        </p:txBody>
      </p:sp>
      <p:sp>
        <p:nvSpPr>
          <p:cNvPr id="3" name="Content Placeholder 2"/>
          <p:cNvSpPr>
            <a:spLocks noGrp="1"/>
          </p:cNvSpPr>
          <p:nvPr>
            <p:ph idx="1"/>
          </p:nvPr>
        </p:nvSpPr>
        <p:spPr>
          <a:xfrm>
            <a:off x="827584" y="1600201"/>
            <a:ext cx="8164016" cy="4421088"/>
          </a:xfrm>
        </p:spPr>
        <p:txBody>
          <a:bodyPr/>
          <a:lstStyle/>
          <a:p>
            <a:pPr marL="360363" indent="-360363">
              <a:buFont typeface="Wingdings" panose="05000000000000000000" pitchFamily="2" charset="2"/>
              <a:buChar char="ü"/>
            </a:pPr>
            <a:r>
              <a:rPr lang="en-ZA" sz="2400" dirty="0" smtClean="0"/>
              <a:t>Additional 326 double and 1 260 single identified from non-contracted service providers (deviation to be applied in this regard to procure from them)</a:t>
            </a:r>
          </a:p>
          <a:p>
            <a:pPr marL="360363" indent="-360363">
              <a:buFont typeface="Wingdings" panose="05000000000000000000" pitchFamily="2" charset="2"/>
              <a:buChar char="ü"/>
            </a:pPr>
            <a:r>
              <a:rPr lang="en-ZA" sz="2400" dirty="0" smtClean="0"/>
              <a:t>Control Works Inspectors together with COGTA Disaster Team will assess the actual extent of damage on 20 May 2016.</a:t>
            </a:r>
          </a:p>
          <a:p>
            <a:pPr marL="360363" indent="-360363">
              <a:buFont typeface="Wingdings" panose="05000000000000000000" pitchFamily="2" charset="2"/>
              <a:buChar char="ü"/>
            </a:pPr>
            <a:r>
              <a:rPr lang="en-ZA" sz="2400" dirty="0" smtClean="0"/>
              <a:t>Cleaning of the schools, rubble removal and clearing of ground for mobile classes started 17 May 2016 and Parolees were utilised in this regard as well as EPWP workers.</a:t>
            </a:r>
          </a:p>
          <a:p>
            <a:pPr marL="360363" indent="-360363">
              <a:buFont typeface="Wingdings" panose="05000000000000000000" pitchFamily="2" charset="2"/>
              <a:buChar char="ü"/>
            </a:pPr>
            <a:r>
              <a:rPr lang="en-ZA" sz="2400" dirty="0" smtClean="0"/>
              <a:t>Some Parents and SGBs of affected schools formed part of the cleaning Team.</a:t>
            </a:r>
          </a:p>
        </p:txBody>
      </p:sp>
      <p:sp>
        <p:nvSpPr>
          <p:cNvPr id="4" name="Slide Number Placeholder 3"/>
          <p:cNvSpPr>
            <a:spLocks noGrp="1"/>
          </p:cNvSpPr>
          <p:nvPr>
            <p:ph type="sldNum" sz="quarter" idx="12"/>
          </p:nvPr>
        </p:nvSpPr>
        <p:spPr/>
        <p:txBody>
          <a:bodyPr/>
          <a:lstStyle/>
          <a:p>
            <a:fld id="{411EBF73-1BAB-4195-9260-64AB37220561}" type="slidenum">
              <a:rPr lang="en-US" smtClean="0"/>
              <a:pPr/>
              <a:t>16</a:t>
            </a:fld>
            <a:endParaRPr lang="en-US"/>
          </a:p>
        </p:txBody>
      </p:sp>
    </p:spTree>
    <p:extLst>
      <p:ext uri="{BB962C8B-B14F-4D97-AF65-F5344CB8AC3E}">
        <p14:creationId xmlns:p14="http://schemas.microsoft.com/office/powerpoint/2010/main" xmlns="" val="21373031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38915"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288" y="-1755775"/>
            <a:ext cx="714376"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8916"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792162"/>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plan </a:t>
            </a:r>
            <a:endParaRPr lang="en-US" sz="2800" b="1" cap="all" dirty="0">
              <a:solidFill>
                <a:prstClr val="black"/>
              </a:solidFill>
            </a:endParaRPr>
          </a:p>
        </p:txBody>
      </p:sp>
      <p:sp>
        <p:nvSpPr>
          <p:cNvPr id="3891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109F356-142C-4C72-B2EA-7D17C5AEF417}" type="slidenum">
              <a:rPr lang="en-ZA" altLang="en-US" sz="1200">
                <a:solidFill>
                  <a:srgbClr val="898989"/>
                </a:solidFill>
              </a:rPr>
              <a:pPr>
                <a:spcBef>
                  <a:spcPct val="0"/>
                </a:spcBef>
                <a:buFontTx/>
                <a:buNone/>
              </a:pPr>
              <a:t>17</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9094556"/>
              </p:ext>
            </p:extLst>
          </p:nvPr>
        </p:nvGraphicFramePr>
        <p:xfrm>
          <a:off x="714375" y="1268413"/>
          <a:ext cx="8247064" cy="5087937"/>
        </p:xfrm>
        <a:graphic>
          <a:graphicData uri="http://schemas.openxmlformats.org/drawingml/2006/table">
            <a:tbl>
              <a:tblPr firstRow="1" bandRow="1">
                <a:tableStyleId>{5C22544A-7EE6-4342-B048-85BDC9FD1C3A}</a:tableStyleId>
              </a:tblPr>
              <a:tblGrid>
                <a:gridCol w="2061766"/>
                <a:gridCol w="1867867"/>
                <a:gridCol w="1656184"/>
                <a:gridCol w="2661247"/>
              </a:tblGrid>
              <a:tr h="649867">
                <a:tc>
                  <a:txBody>
                    <a:bodyPr/>
                    <a:lstStyle/>
                    <a:p>
                      <a:r>
                        <a:rPr lang="en-ZA" sz="1800" dirty="0" smtClean="0"/>
                        <a:t>TARGETED STAKEHOLDERS</a:t>
                      </a:r>
                      <a:r>
                        <a:rPr lang="en-ZA" sz="1800" baseline="0" dirty="0" smtClean="0"/>
                        <a:t> </a:t>
                      </a:r>
                      <a:endParaRPr lang="en-ZA" sz="1800" dirty="0"/>
                    </a:p>
                  </a:txBody>
                  <a:tcPr marL="91449" marR="91449" marT="45725" marB="45725"/>
                </a:tc>
                <a:tc>
                  <a:txBody>
                    <a:bodyPr/>
                    <a:lstStyle/>
                    <a:p>
                      <a:r>
                        <a:rPr lang="en-ZA" sz="1800" dirty="0" smtClean="0"/>
                        <a:t>VENUE </a:t>
                      </a:r>
                      <a:endParaRPr lang="en-ZA" sz="1800" dirty="0"/>
                    </a:p>
                  </a:txBody>
                  <a:tcPr marL="91449" marR="91449" marT="45725" marB="45725"/>
                </a:tc>
                <a:tc>
                  <a:txBody>
                    <a:bodyPr/>
                    <a:lstStyle/>
                    <a:p>
                      <a:r>
                        <a:rPr lang="en-ZA" sz="1800" dirty="0" smtClean="0"/>
                        <a:t>DATE AND TIME</a:t>
                      </a:r>
                      <a:endParaRPr lang="en-ZA" sz="1800" dirty="0"/>
                    </a:p>
                  </a:txBody>
                  <a:tcPr marL="91449" marR="91449" marT="45725" marB="45725"/>
                </a:tc>
                <a:tc>
                  <a:txBody>
                    <a:bodyPr/>
                    <a:lstStyle/>
                    <a:p>
                      <a:r>
                        <a:rPr lang="en-ZA" sz="1800" dirty="0" smtClean="0"/>
                        <a:t>COMMENTS </a:t>
                      </a:r>
                      <a:endParaRPr lang="en-ZA" sz="1800" dirty="0"/>
                    </a:p>
                  </a:txBody>
                  <a:tcPr marL="91449" marR="91449" marT="45725" marB="45725"/>
                </a:tc>
              </a:tr>
              <a:tr h="1763911">
                <a:tc>
                  <a:txBody>
                    <a:bodyPr/>
                    <a:lstStyle/>
                    <a:p>
                      <a:r>
                        <a:rPr lang="en-ZA" sz="1800" dirty="0" smtClean="0"/>
                        <a:t>District Civil society structures</a:t>
                      </a:r>
                      <a:endParaRPr lang="en-ZA" sz="1800" dirty="0"/>
                    </a:p>
                  </a:txBody>
                  <a:tcPr marL="91449" marR="91449" marT="45725" marB="45725"/>
                </a:tc>
                <a:tc>
                  <a:txBody>
                    <a:bodyPr/>
                    <a:lstStyle/>
                    <a:p>
                      <a:r>
                        <a:rPr lang="en-ZA" sz="1800" dirty="0" smtClean="0"/>
                        <a:t>Vhembe</a:t>
                      </a:r>
                      <a:r>
                        <a:rPr lang="en-ZA" sz="1800" baseline="0" dirty="0" smtClean="0"/>
                        <a:t> Council Chamber</a:t>
                      </a:r>
                      <a:endParaRPr lang="en-ZA" sz="1800" dirty="0"/>
                    </a:p>
                  </a:txBody>
                  <a:tcPr marL="91449" marR="91449" marT="45725" marB="45725"/>
                </a:tc>
                <a:tc>
                  <a:txBody>
                    <a:bodyPr/>
                    <a:lstStyle/>
                    <a:p>
                      <a:r>
                        <a:rPr lang="en-ZA" sz="1800" dirty="0" smtClean="0"/>
                        <a:t>05 May 2016</a:t>
                      </a:r>
                      <a:endParaRPr lang="en-ZA" sz="1800" dirty="0"/>
                    </a:p>
                  </a:txBody>
                  <a:tcPr marL="91449" marR="91449" marT="45725" marB="45725"/>
                </a:tc>
                <a:tc>
                  <a:txBody>
                    <a:bodyPr/>
                    <a:lstStyle/>
                    <a:p>
                      <a:pPr algn="just"/>
                      <a:r>
                        <a:rPr lang="en-ZA" sz="1800" dirty="0" smtClean="0"/>
                        <a:t>Stakeholders agreed</a:t>
                      </a:r>
                      <a:r>
                        <a:rPr lang="en-ZA" sz="1800" baseline="0" dirty="0" smtClean="0"/>
                        <a:t> to ensure stability and Pastors’ Forum committed to the prayer session</a:t>
                      </a:r>
                      <a:endParaRPr lang="en-ZA" sz="1800" dirty="0"/>
                    </a:p>
                  </a:txBody>
                  <a:tcPr marL="91449" marR="91449" marT="45725" marB="45725"/>
                </a:tc>
              </a:tr>
              <a:tr h="1188759">
                <a:tc>
                  <a:txBody>
                    <a:bodyPr/>
                    <a:lstStyle/>
                    <a:p>
                      <a:r>
                        <a:rPr lang="en-ZA" sz="1800" dirty="0" err="1" smtClean="0"/>
                        <a:t>Vuwani</a:t>
                      </a:r>
                      <a:r>
                        <a:rPr lang="en-ZA" sz="1800" dirty="0" smtClean="0"/>
                        <a:t> Traditional Leaders</a:t>
                      </a:r>
                      <a:endParaRPr lang="en-ZA" sz="1800" dirty="0"/>
                    </a:p>
                  </a:txBody>
                  <a:tcPr marL="91449" marR="91449" marT="45725" marB="45725"/>
                </a:tc>
                <a:tc>
                  <a:txBody>
                    <a:bodyPr/>
                    <a:lstStyle/>
                    <a:p>
                      <a:r>
                        <a:rPr lang="en-ZA" sz="1800" dirty="0" err="1" smtClean="0"/>
                        <a:t>Dzanani</a:t>
                      </a:r>
                      <a:r>
                        <a:rPr lang="en-ZA" sz="1800" dirty="0" smtClean="0"/>
                        <a:t> (King’s Palace)</a:t>
                      </a:r>
                      <a:endParaRPr lang="en-ZA" sz="1800" dirty="0"/>
                    </a:p>
                  </a:txBody>
                  <a:tcPr marL="91449" marR="91449" marT="45725" marB="45725"/>
                </a:tc>
                <a:tc>
                  <a:txBody>
                    <a:bodyPr/>
                    <a:lstStyle/>
                    <a:p>
                      <a:r>
                        <a:rPr lang="en-ZA" sz="1800" dirty="0" smtClean="0"/>
                        <a:t>05 May 2016</a:t>
                      </a:r>
                      <a:endParaRPr lang="en-ZA" sz="1800" dirty="0"/>
                    </a:p>
                  </a:txBody>
                  <a:tcPr marL="91449" marR="91449" marT="45725" marB="45725"/>
                </a:tc>
                <a:tc>
                  <a:txBody>
                    <a:bodyPr/>
                    <a:lstStyle/>
                    <a:p>
                      <a:pPr algn="just"/>
                      <a:r>
                        <a:rPr lang="en-ZA" sz="1800" dirty="0" smtClean="0"/>
                        <a:t>Agreed that both areas’ Traditional Leaders should be engaged</a:t>
                      </a:r>
                      <a:endParaRPr lang="en-ZA" sz="1800" dirty="0"/>
                    </a:p>
                  </a:txBody>
                  <a:tcPr marL="91449" marR="91449" marT="45725" marB="45725"/>
                </a:tc>
              </a:tr>
              <a:tr h="1485400">
                <a:tc>
                  <a:txBody>
                    <a:bodyPr/>
                    <a:lstStyle/>
                    <a:p>
                      <a:r>
                        <a:rPr lang="en-ZA" sz="1800" dirty="0" smtClean="0"/>
                        <a:t>Tsonga / </a:t>
                      </a:r>
                      <a:r>
                        <a:rPr lang="en-ZA" sz="1800" dirty="0" err="1" smtClean="0"/>
                        <a:t>Shangaan</a:t>
                      </a:r>
                      <a:r>
                        <a:rPr lang="en-ZA" sz="1800" dirty="0" smtClean="0"/>
                        <a:t> Traditional</a:t>
                      </a:r>
                      <a:r>
                        <a:rPr lang="en-ZA" sz="1800" baseline="0" dirty="0" smtClean="0"/>
                        <a:t> Leaders</a:t>
                      </a:r>
                      <a:endParaRPr lang="en-ZA" sz="1800" dirty="0"/>
                    </a:p>
                  </a:txBody>
                  <a:tcPr marL="91449" marR="91449" marT="45725" marB="45725"/>
                </a:tc>
                <a:tc>
                  <a:txBody>
                    <a:bodyPr/>
                    <a:lstStyle/>
                    <a:p>
                      <a:r>
                        <a:rPr lang="en-ZA" sz="1800" dirty="0" err="1" smtClean="0"/>
                        <a:t>Hlanganani</a:t>
                      </a:r>
                      <a:endParaRPr lang="en-ZA" sz="1800" dirty="0"/>
                    </a:p>
                  </a:txBody>
                  <a:tcPr marL="91449" marR="91449" marT="45725" marB="45725"/>
                </a:tc>
                <a:tc>
                  <a:txBody>
                    <a:bodyPr/>
                    <a:lstStyle/>
                    <a:p>
                      <a:r>
                        <a:rPr lang="en-ZA" sz="1800" dirty="0" smtClean="0"/>
                        <a:t>08 May 2016</a:t>
                      </a:r>
                      <a:endParaRPr lang="en-ZA" sz="1800" dirty="0"/>
                    </a:p>
                  </a:txBody>
                  <a:tcPr marL="91449" marR="91449" marT="45725" marB="45725"/>
                </a:tc>
                <a:tc>
                  <a:txBody>
                    <a:bodyPr/>
                    <a:lstStyle/>
                    <a:p>
                      <a:pPr algn="just"/>
                      <a:r>
                        <a:rPr lang="en-ZA" sz="1800" dirty="0" smtClean="0"/>
                        <a:t>Promotion of social cohesion</a:t>
                      </a:r>
                      <a:r>
                        <a:rPr lang="en-ZA" sz="1800" baseline="0" dirty="0" smtClean="0"/>
                        <a:t> and equitable allocation of resources was raised</a:t>
                      </a:r>
                      <a:endParaRPr lang="en-ZA" sz="1800" dirty="0"/>
                    </a:p>
                  </a:txBody>
                  <a:tcPr marL="91449" marR="91449" marT="45725" marB="45725"/>
                </a:tc>
              </a:tr>
            </a:tbl>
          </a:graphicData>
        </a:graphic>
      </p:graphicFrame>
    </p:spTree>
    <p:extLst>
      <p:ext uri="{BB962C8B-B14F-4D97-AF65-F5344CB8AC3E}">
        <p14:creationId xmlns:p14="http://schemas.microsoft.com/office/powerpoint/2010/main" xmlns="" val="978580627"/>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40963"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64"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792162"/>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plan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CONT…</a:t>
            </a:r>
            <a:endParaRPr lang="en-US" sz="2800" b="1" cap="all" dirty="0">
              <a:solidFill>
                <a:prstClr val="black"/>
              </a:solidFill>
            </a:endParaRPr>
          </a:p>
        </p:txBody>
      </p:sp>
      <p:sp>
        <p:nvSpPr>
          <p:cNvPr id="40966"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D211179-8683-4A54-A1DD-EB8E781D4AB0}" type="slidenum">
              <a:rPr lang="en-ZA" altLang="en-US" sz="1200">
                <a:solidFill>
                  <a:srgbClr val="898989"/>
                </a:solidFill>
              </a:rPr>
              <a:pPr>
                <a:spcBef>
                  <a:spcPct val="0"/>
                </a:spcBef>
                <a:buFontTx/>
                <a:buNone/>
              </a:pPr>
              <a:t>18</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778512753"/>
              </p:ext>
            </p:extLst>
          </p:nvPr>
        </p:nvGraphicFramePr>
        <p:xfrm>
          <a:off x="714375" y="1268413"/>
          <a:ext cx="8247064" cy="2413597"/>
        </p:xfrm>
        <a:graphic>
          <a:graphicData uri="http://schemas.openxmlformats.org/drawingml/2006/table">
            <a:tbl>
              <a:tblPr firstRow="1" bandRow="1">
                <a:tableStyleId>{5C22544A-7EE6-4342-B048-85BDC9FD1C3A}</a:tableStyleId>
              </a:tblPr>
              <a:tblGrid>
                <a:gridCol w="2061766"/>
                <a:gridCol w="1939875"/>
                <a:gridCol w="1656184"/>
                <a:gridCol w="2589239"/>
              </a:tblGrid>
              <a:tr h="649818">
                <a:tc>
                  <a:txBody>
                    <a:bodyPr/>
                    <a:lstStyle/>
                    <a:p>
                      <a:r>
                        <a:rPr lang="en-ZA" sz="1800" dirty="0" smtClean="0"/>
                        <a:t>TARGETED STAKEHOLDERS</a:t>
                      </a:r>
                      <a:r>
                        <a:rPr lang="en-ZA" sz="1800" baseline="0" dirty="0" smtClean="0"/>
                        <a:t> </a:t>
                      </a:r>
                      <a:endParaRPr lang="en-ZA" sz="1800" dirty="0"/>
                    </a:p>
                  </a:txBody>
                  <a:tcPr marL="91449" marR="91449" marT="45722" marB="45722"/>
                </a:tc>
                <a:tc>
                  <a:txBody>
                    <a:bodyPr/>
                    <a:lstStyle/>
                    <a:p>
                      <a:r>
                        <a:rPr lang="en-ZA" sz="1800" dirty="0" smtClean="0"/>
                        <a:t>VENUE </a:t>
                      </a:r>
                      <a:endParaRPr lang="en-ZA" sz="1800" dirty="0"/>
                    </a:p>
                  </a:txBody>
                  <a:tcPr marL="91449" marR="91449" marT="45722" marB="45722"/>
                </a:tc>
                <a:tc>
                  <a:txBody>
                    <a:bodyPr/>
                    <a:lstStyle/>
                    <a:p>
                      <a:r>
                        <a:rPr lang="en-ZA" sz="1800" dirty="0" smtClean="0"/>
                        <a:t>DATE AND TIME</a:t>
                      </a:r>
                      <a:endParaRPr lang="en-ZA" sz="1800" dirty="0"/>
                    </a:p>
                  </a:txBody>
                  <a:tcPr marL="91449" marR="91449" marT="45722" marB="45722"/>
                </a:tc>
                <a:tc>
                  <a:txBody>
                    <a:bodyPr/>
                    <a:lstStyle/>
                    <a:p>
                      <a:r>
                        <a:rPr lang="en-ZA" sz="1800" dirty="0" smtClean="0"/>
                        <a:t>COMMENTS </a:t>
                      </a:r>
                      <a:endParaRPr lang="en-ZA" sz="1800" dirty="0"/>
                    </a:p>
                  </a:txBody>
                  <a:tcPr marL="91449" marR="91449" marT="45722" marB="45722"/>
                </a:tc>
              </a:tr>
              <a:tr h="1763779">
                <a:tc>
                  <a:txBody>
                    <a:bodyPr/>
                    <a:lstStyle/>
                    <a:p>
                      <a:r>
                        <a:rPr lang="en-ZA" sz="1800" dirty="0" smtClean="0"/>
                        <a:t>All affected Traditional</a:t>
                      </a:r>
                      <a:r>
                        <a:rPr lang="en-ZA" sz="1800" baseline="0" dirty="0" smtClean="0"/>
                        <a:t> Leaders</a:t>
                      </a:r>
                      <a:endParaRPr lang="en-ZA" sz="1800" dirty="0"/>
                    </a:p>
                  </a:txBody>
                  <a:tcPr marL="91449" marR="91449" marT="45719" marB="45719"/>
                </a:tc>
                <a:tc>
                  <a:txBody>
                    <a:bodyPr/>
                    <a:lstStyle/>
                    <a:p>
                      <a:r>
                        <a:rPr lang="en-ZA" sz="1800" dirty="0" smtClean="0"/>
                        <a:t>The Ranch</a:t>
                      </a:r>
                      <a:r>
                        <a:rPr lang="en-ZA" sz="1800" baseline="0" dirty="0" smtClean="0"/>
                        <a:t> Hotel</a:t>
                      </a:r>
                      <a:endParaRPr lang="en-ZA" sz="1800" dirty="0"/>
                    </a:p>
                  </a:txBody>
                  <a:tcPr marL="91449" marR="91449" marT="45719" marB="45719"/>
                </a:tc>
                <a:tc>
                  <a:txBody>
                    <a:bodyPr/>
                    <a:lstStyle/>
                    <a:p>
                      <a:r>
                        <a:rPr lang="en-ZA" sz="1800" dirty="0" smtClean="0"/>
                        <a:t>10 May</a:t>
                      </a:r>
                      <a:r>
                        <a:rPr lang="en-ZA" sz="1800" baseline="0" dirty="0" smtClean="0"/>
                        <a:t> 2016</a:t>
                      </a:r>
                      <a:endParaRPr lang="en-ZA" sz="1800" dirty="0"/>
                    </a:p>
                  </a:txBody>
                  <a:tcPr marL="91449" marR="91449" marT="45719" marB="45719"/>
                </a:tc>
                <a:tc>
                  <a:txBody>
                    <a:bodyPr/>
                    <a:lstStyle/>
                    <a:p>
                      <a:pPr algn="just"/>
                      <a:r>
                        <a:rPr lang="en-ZA" sz="1800" dirty="0" smtClean="0"/>
                        <a:t>Some</a:t>
                      </a:r>
                      <a:r>
                        <a:rPr lang="en-ZA" sz="1800" baseline="0" dirty="0" smtClean="0"/>
                        <a:t> Traditional Leaders  committed to convene / schedule  all stakeholders within their areas</a:t>
                      </a:r>
                      <a:endParaRPr lang="en-ZA" sz="1800" dirty="0"/>
                    </a:p>
                  </a:txBody>
                  <a:tcPr marL="91449" marR="91449" marT="45719" marB="45719"/>
                </a:tc>
              </a:tr>
            </a:tbl>
          </a:graphicData>
        </a:graphic>
      </p:graphicFrame>
    </p:spTree>
    <p:extLst>
      <p:ext uri="{BB962C8B-B14F-4D97-AF65-F5344CB8AC3E}">
        <p14:creationId xmlns:p14="http://schemas.microsoft.com/office/powerpoint/2010/main" xmlns="" val="4246264331"/>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43011"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3012"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6477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plan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CONT…</a:t>
            </a:r>
            <a:endParaRPr lang="en-US" sz="2800" b="1" cap="all" dirty="0">
              <a:solidFill>
                <a:prstClr val="black"/>
              </a:solidFill>
            </a:endParaRPr>
          </a:p>
        </p:txBody>
      </p:sp>
      <p:sp>
        <p:nvSpPr>
          <p:cNvPr id="43014"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6D8E202-3775-4E20-82A7-DDE7BE92FFAB}" type="slidenum">
              <a:rPr lang="en-ZA" altLang="en-US" sz="1200">
                <a:solidFill>
                  <a:srgbClr val="898989"/>
                </a:solidFill>
              </a:rPr>
              <a:pPr>
                <a:spcBef>
                  <a:spcPct val="0"/>
                </a:spcBef>
                <a:buFontTx/>
                <a:buNone/>
              </a:pPr>
              <a:t>19</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893315329"/>
              </p:ext>
            </p:extLst>
          </p:nvPr>
        </p:nvGraphicFramePr>
        <p:xfrm>
          <a:off x="395288" y="789139"/>
          <a:ext cx="8566150" cy="5330954"/>
        </p:xfrm>
        <a:graphic>
          <a:graphicData uri="http://schemas.openxmlformats.org/drawingml/2006/table">
            <a:tbl>
              <a:tblPr firstRow="1" bandRow="1">
                <a:tableStyleId>{5C22544A-7EE6-4342-B048-85BDC9FD1C3A}</a:tableStyleId>
              </a:tblPr>
              <a:tblGrid>
                <a:gridCol w="1763118"/>
                <a:gridCol w="1495907"/>
                <a:gridCol w="1349712"/>
                <a:gridCol w="3957413"/>
              </a:tblGrid>
              <a:tr h="654446">
                <a:tc>
                  <a:txBody>
                    <a:bodyPr/>
                    <a:lstStyle/>
                    <a:p>
                      <a:r>
                        <a:rPr lang="en-ZA" sz="1800" dirty="0" smtClean="0"/>
                        <a:t>TARGETED STAKEHOLDERS</a:t>
                      </a:r>
                      <a:r>
                        <a:rPr lang="en-ZA" sz="1800" baseline="0" dirty="0" smtClean="0"/>
                        <a:t> </a:t>
                      </a:r>
                      <a:endParaRPr lang="en-ZA" sz="1800" dirty="0"/>
                    </a:p>
                  </a:txBody>
                  <a:tcPr marL="91451" marR="91451" marT="45721" marB="45721"/>
                </a:tc>
                <a:tc>
                  <a:txBody>
                    <a:bodyPr/>
                    <a:lstStyle/>
                    <a:p>
                      <a:r>
                        <a:rPr lang="en-ZA" sz="1800" dirty="0" smtClean="0"/>
                        <a:t>VENUE </a:t>
                      </a:r>
                      <a:endParaRPr lang="en-ZA" sz="1800" dirty="0"/>
                    </a:p>
                  </a:txBody>
                  <a:tcPr marL="91451" marR="91451" marT="45721" marB="45721"/>
                </a:tc>
                <a:tc>
                  <a:txBody>
                    <a:bodyPr/>
                    <a:lstStyle/>
                    <a:p>
                      <a:r>
                        <a:rPr lang="en-ZA" sz="1800" dirty="0" smtClean="0"/>
                        <a:t>DATE AND TIME</a:t>
                      </a:r>
                      <a:endParaRPr lang="en-ZA" sz="1800" dirty="0"/>
                    </a:p>
                  </a:txBody>
                  <a:tcPr marL="91451" marR="91451" marT="45721" marB="45721"/>
                </a:tc>
                <a:tc>
                  <a:txBody>
                    <a:bodyPr/>
                    <a:lstStyle/>
                    <a:p>
                      <a:r>
                        <a:rPr lang="en-ZA" sz="1800" dirty="0" smtClean="0"/>
                        <a:t>COMMENTS </a:t>
                      </a:r>
                      <a:endParaRPr lang="en-ZA" sz="1800" dirty="0"/>
                    </a:p>
                  </a:txBody>
                  <a:tcPr marL="91451" marR="91451" marT="45721" marB="45721"/>
                </a:tc>
              </a:tr>
              <a:tr h="4197819">
                <a:tc>
                  <a:txBody>
                    <a:bodyPr/>
                    <a:lstStyle/>
                    <a:p>
                      <a:pPr marL="0" algn="l" defTabSz="914400" rtl="0" eaLnBrk="1" latinLnBrk="0" hangingPunct="1">
                        <a:lnSpc>
                          <a:spcPct val="115000"/>
                        </a:lnSpc>
                        <a:spcAft>
                          <a:spcPts val="0"/>
                        </a:spcAft>
                      </a:pPr>
                      <a:r>
                        <a:rPr lang="en-US" sz="1800" kern="1200" dirty="0" err="1">
                          <a:solidFill>
                            <a:schemeClr val="dk1"/>
                          </a:solidFill>
                          <a:latin typeface="+mn-lt"/>
                          <a:ea typeface="+mn-ea"/>
                          <a:cs typeface="+mn-cs"/>
                        </a:rPr>
                        <a:t>Tshikonelo</a:t>
                      </a:r>
                      <a:r>
                        <a:rPr lang="en-US" sz="1800" kern="1200" dirty="0">
                          <a:solidFill>
                            <a:schemeClr val="dk1"/>
                          </a:solidFill>
                          <a:latin typeface="+mn-lt"/>
                          <a:ea typeface="+mn-ea"/>
                          <a:cs typeface="+mn-cs"/>
                        </a:rPr>
                        <a:t> Traditional Area</a:t>
                      </a:r>
                      <a:endParaRPr lang="en-ZA" sz="1800" kern="1200" dirty="0">
                        <a:solidFill>
                          <a:schemeClr val="dk1"/>
                        </a:solidFill>
                        <a:latin typeface="+mn-lt"/>
                        <a:ea typeface="+mn-ea"/>
                        <a:cs typeface="+mn-cs"/>
                      </a:endParaRPr>
                    </a:p>
                  </a:txBody>
                  <a:tcPr marL="68587" marR="68587" marT="0" marB="0"/>
                </a:tc>
                <a:tc>
                  <a:txBody>
                    <a:bodyPr/>
                    <a:lstStyle/>
                    <a:p>
                      <a:pPr marL="0" algn="l" defTabSz="914400" rtl="0" eaLnBrk="1" latinLnBrk="0" hangingPunct="1">
                        <a:lnSpc>
                          <a:spcPct val="115000"/>
                        </a:lnSpc>
                        <a:spcAft>
                          <a:spcPts val="0"/>
                        </a:spcAft>
                      </a:pPr>
                      <a:r>
                        <a:rPr lang="en-US" sz="1800" kern="1200" dirty="0" err="1">
                          <a:solidFill>
                            <a:schemeClr val="dk1"/>
                          </a:solidFill>
                          <a:latin typeface="+mn-lt"/>
                          <a:ea typeface="+mn-ea"/>
                          <a:cs typeface="+mn-cs"/>
                        </a:rPr>
                        <a:t>Tshikonelo</a:t>
                      </a:r>
                      <a:r>
                        <a:rPr lang="en-US" sz="1800" kern="1200" dirty="0">
                          <a:solidFill>
                            <a:schemeClr val="dk1"/>
                          </a:solidFill>
                          <a:latin typeface="+mn-lt"/>
                          <a:ea typeface="+mn-ea"/>
                          <a:cs typeface="+mn-cs"/>
                        </a:rPr>
                        <a:t> Traditional Council</a:t>
                      </a:r>
                      <a:endParaRPr lang="en-ZA" sz="1800" kern="1200" dirty="0">
                        <a:solidFill>
                          <a:schemeClr val="dk1"/>
                        </a:solidFill>
                        <a:latin typeface="+mn-lt"/>
                        <a:ea typeface="+mn-ea"/>
                        <a:cs typeface="+mn-cs"/>
                      </a:endParaRPr>
                    </a:p>
                  </a:txBody>
                  <a:tcPr marL="68587" marR="68587" marT="0" marB="0"/>
                </a:tc>
                <a:tc>
                  <a:txBody>
                    <a:bodyPr/>
                    <a:lstStyle/>
                    <a:p>
                      <a:pPr marL="0" algn="l" defTabSz="914400" rtl="0" eaLnBrk="1" latinLnBrk="0" hangingPunct="1">
                        <a:lnSpc>
                          <a:spcPct val="115000"/>
                        </a:lnSpc>
                        <a:spcAft>
                          <a:spcPts val="0"/>
                        </a:spcAft>
                      </a:pPr>
                      <a:r>
                        <a:rPr lang="en-US" sz="1800" kern="1200" dirty="0" smtClean="0">
                          <a:solidFill>
                            <a:schemeClr val="dk1"/>
                          </a:solidFill>
                          <a:latin typeface="+mn-lt"/>
                          <a:ea typeface="+mn-ea"/>
                          <a:cs typeface="+mn-cs"/>
                        </a:rPr>
                        <a:t>12 </a:t>
                      </a:r>
                      <a:r>
                        <a:rPr lang="en-US" sz="1800" kern="1200" dirty="0">
                          <a:solidFill>
                            <a:schemeClr val="dk1"/>
                          </a:solidFill>
                          <a:latin typeface="+mn-lt"/>
                          <a:ea typeface="+mn-ea"/>
                          <a:cs typeface="+mn-cs"/>
                        </a:rPr>
                        <a:t>May 2016</a:t>
                      </a:r>
                      <a:endParaRPr lang="en-ZA" sz="18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800" kern="1200" dirty="0" smtClean="0">
                          <a:solidFill>
                            <a:schemeClr val="dk1"/>
                          </a:solidFill>
                          <a:latin typeface="+mn-lt"/>
                          <a:ea typeface="+mn-ea"/>
                          <a:cs typeface="+mn-cs"/>
                        </a:rPr>
                        <a:t>10h00</a:t>
                      </a:r>
                      <a:endParaRPr lang="en-ZA" sz="1800" kern="1200" dirty="0">
                        <a:solidFill>
                          <a:schemeClr val="dk1"/>
                        </a:solidFill>
                        <a:latin typeface="+mn-lt"/>
                        <a:ea typeface="+mn-ea"/>
                        <a:cs typeface="+mn-cs"/>
                      </a:endParaRPr>
                    </a:p>
                  </a:txBody>
                  <a:tcPr marL="68587" marR="68587" marT="0" marB="0"/>
                </a:tc>
                <a:tc>
                  <a:txBody>
                    <a:bodyPr/>
                    <a:lstStyle/>
                    <a:p>
                      <a:pPr marL="0" algn="just" defTabSz="914400" rtl="0" eaLnBrk="1" latinLnBrk="0" hangingPunct="1">
                        <a:lnSpc>
                          <a:spcPct val="115000"/>
                        </a:lnSpc>
                        <a:spcAft>
                          <a:spcPts val="0"/>
                        </a:spcAft>
                      </a:pPr>
                      <a:r>
                        <a:rPr lang="en-ZA" sz="1800" kern="1200" dirty="0" smtClean="0">
                          <a:solidFill>
                            <a:schemeClr val="dk1"/>
                          </a:solidFill>
                          <a:latin typeface="+mn-lt"/>
                          <a:ea typeface="+mn-ea"/>
                          <a:cs typeface="+mn-cs"/>
                        </a:rPr>
                        <a:t>Indicated</a:t>
                      </a:r>
                      <a:r>
                        <a:rPr lang="en-ZA" sz="1800" kern="1200" baseline="0" dirty="0" smtClean="0">
                          <a:solidFill>
                            <a:schemeClr val="dk1"/>
                          </a:solidFill>
                          <a:latin typeface="+mn-lt"/>
                          <a:ea typeface="+mn-ea"/>
                          <a:cs typeface="+mn-cs"/>
                        </a:rPr>
                        <a:t> they will appeal the court judgement. Committed to the stabilisation as they were guarding their schools 24 hours.  Appealed to government to address their service delivery challenges  such as roads and housing allocation. MEC of COGHSTA made commitment to review housing allocation(30) for the area in consultation with the municipality and also to provide allocation to </a:t>
                      </a:r>
                      <a:r>
                        <a:rPr lang="en-ZA" sz="1800" kern="1200" baseline="0" dirty="0" err="1" smtClean="0">
                          <a:solidFill>
                            <a:schemeClr val="dk1"/>
                          </a:solidFill>
                          <a:latin typeface="+mn-lt"/>
                          <a:ea typeface="+mn-ea"/>
                          <a:cs typeface="+mn-cs"/>
                        </a:rPr>
                        <a:t>Vhurivhuri</a:t>
                      </a:r>
                      <a:r>
                        <a:rPr lang="en-ZA" sz="1800" kern="1200" baseline="0" dirty="0" smtClean="0">
                          <a:solidFill>
                            <a:schemeClr val="dk1"/>
                          </a:solidFill>
                          <a:latin typeface="+mn-lt"/>
                          <a:ea typeface="+mn-ea"/>
                          <a:cs typeface="+mn-cs"/>
                        </a:rPr>
                        <a:t> and </a:t>
                      </a:r>
                      <a:r>
                        <a:rPr lang="en-ZA" sz="1800" kern="1200" baseline="0" dirty="0" err="1" smtClean="0">
                          <a:solidFill>
                            <a:schemeClr val="dk1"/>
                          </a:solidFill>
                          <a:latin typeface="+mn-lt"/>
                          <a:ea typeface="+mn-ea"/>
                          <a:cs typeface="+mn-cs"/>
                        </a:rPr>
                        <a:t>Maorani</a:t>
                      </a:r>
                      <a:r>
                        <a:rPr lang="en-ZA" sz="1800" kern="1200" baseline="0" dirty="0" smtClean="0">
                          <a:solidFill>
                            <a:schemeClr val="dk1"/>
                          </a:solidFill>
                          <a:latin typeface="+mn-lt"/>
                          <a:ea typeface="+mn-ea"/>
                          <a:cs typeface="+mn-cs"/>
                        </a:rPr>
                        <a:t> villages which have never received housing allocation since 1995.</a:t>
                      </a:r>
                      <a:endParaRPr lang="en-ZA" sz="1800" kern="1200" dirty="0">
                        <a:solidFill>
                          <a:schemeClr val="dk1"/>
                        </a:solidFill>
                        <a:latin typeface="+mn-lt"/>
                        <a:ea typeface="+mn-ea"/>
                        <a:cs typeface="+mn-cs"/>
                      </a:endParaRPr>
                    </a:p>
                  </a:txBody>
                  <a:tcPr marL="68587" marR="68587" marT="0" marB="0"/>
                </a:tc>
              </a:tr>
            </a:tbl>
          </a:graphicData>
        </a:graphic>
      </p:graphicFrame>
    </p:spTree>
    <p:extLst>
      <p:ext uri="{BB962C8B-B14F-4D97-AF65-F5344CB8AC3E}">
        <p14:creationId xmlns:p14="http://schemas.microsoft.com/office/powerpoint/2010/main" xmlns="" val="4131307922"/>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467544" y="0"/>
            <a:ext cx="8229600" cy="766194"/>
          </a:xfrm>
        </p:spPr>
        <p:txBody>
          <a:bodyPr>
            <a:normAutofit/>
          </a:bodyPr>
          <a:lstStyle/>
          <a:p>
            <a:r>
              <a:rPr lang="en-ZA" sz="3600" b="1" dirty="0">
                <a:solidFill>
                  <a:srgbClr val="741202"/>
                </a:solidFill>
                <a:latin typeface="+mn-lt"/>
                <a:ea typeface="+mn-ea"/>
                <a:cs typeface="+mn-cs"/>
              </a:rPr>
              <a:t>PRESENTATION OUTLINE</a:t>
            </a:r>
          </a:p>
        </p:txBody>
      </p:sp>
      <p:sp>
        <p:nvSpPr>
          <p:cNvPr id="5" name="Content Placeholder 6"/>
          <p:cNvSpPr>
            <a:spLocks noGrp="1"/>
          </p:cNvSpPr>
          <p:nvPr>
            <p:ph idx="1"/>
          </p:nvPr>
        </p:nvSpPr>
        <p:spPr>
          <a:xfrm>
            <a:off x="1024584" y="1628800"/>
            <a:ext cx="7513705" cy="3168352"/>
          </a:xfrm>
        </p:spPr>
        <p:txBody>
          <a:bodyPr>
            <a:noAutofit/>
          </a:bodyPr>
          <a:lstStyle/>
          <a:p>
            <a:r>
              <a:rPr lang="en-ZA" sz="2000" b="1" dirty="0" smtClean="0"/>
              <a:t>BACKGROUND</a:t>
            </a:r>
          </a:p>
          <a:p>
            <a:r>
              <a:rPr lang="en-ZA" sz="2000" b="1" dirty="0" smtClean="0"/>
              <a:t>AFFECTED SCHOOLS</a:t>
            </a:r>
          </a:p>
          <a:p>
            <a:r>
              <a:rPr lang="en-ZA" sz="2000" b="1" dirty="0" smtClean="0"/>
              <a:t>ESTIMATED COST FOR INFRASTRUCTURE RECOVERY</a:t>
            </a:r>
          </a:p>
          <a:p>
            <a:r>
              <a:rPr lang="en-ZA" sz="2000" b="1" dirty="0" smtClean="0"/>
              <a:t>SUMMARY OF AFFECTED SCHOOLS</a:t>
            </a:r>
          </a:p>
          <a:p>
            <a:r>
              <a:rPr lang="en-ZA" sz="2000" b="1" dirty="0" smtClean="0"/>
              <a:t>CONSULTATIONS – DONORS /  PARTNERSHIP</a:t>
            </a:r>
          </a:p>
          <a:p>
            <a:r>
              <a:rPr lang="en-ZA" sz="2000" b="1" dirty="0" smtClean="0"/>
              <a:t>INFRASTRUCTURE RECOVERY</a:t>
            </a:r>
          </a:p>
          <a:p>
            <a:r>
              <a:rPr lang="en-ZA" sz="2000" b="1" dirty="0" smtClean="0"/>
              <a:t>STAKEHOLDER ENGAGEMENTS</a:t>
            </a:r>
          </a:p>
          <a:p>
            <a:r>
              <a:rPr lang="en-ZA" sz="2000" b="1" dirty="0" smtClean="0"/>
              <a:t>INTERVENTIONS</a:t>
            </a:r>
          </a:p>
          <a:p>
            <a:r>
              <a:rPr lang="en-ZA" sz="2000" b="1" dirty="0" smtClean="0"/>
              <a:t>MONITORING BACK TO SCHOOL </a:t>
            </a:r>
          </a:p>
          <a:p>
            <a:r>
              <a:rPr lang="en-ZA" sz="2000" b="1" dirty="0" smtClean="0"/>
              <a:t>PROGRESS IN THE DELIVERY OF MOBILE CLASSROOMS</a:t>
            </a:r>
          </a:p>
          <a:p>
            <a:endParaRPr lang="en-ZA" sz="1600" b="1" dirty="0" smtClean="0">
              <a:solidFill>
                <a:srgbClr val="FF0000"/>
              </a:solidFill>
            </a:endParaRPr>
          </a:p>
          <a:p>
            <a:endParaRPr lang="en-ZA" sz="1600" b="1" dirty="0" smtClean="0">
              <a:solidFill>
                <a:schemeClr val="tx1">
                  <a:lumMod val="85000"/>
                  <a:lumOff val="15000"/>
                </a:schemeClr>
              </a:solidFill>
            </a:endParaRPr>
          </a:p>
          <a:p>
            <a:pPr lvl="0" algn="ctr" eaLnBrk="0" fontAlgn="base" hangingPunct="0">
              <a:spcAft>
                <a:spcPct val="0"/>
              </a:spcAft>
              <a:buNone/>
            </a:pPr>
            <a:endParaRPr lang="en-US" sz="1600" b="1" dirty="0" smtClean="0">
              <a:solidFill>
                <a:srgbClr val="FF0000"/>
              </a:solidFill>
            </a:endParaRPr>
          </a:p>
          <a:p>
            <a:pPr marL="812800" indent="-812800">
              <a:buFont typeface="+mj-lt"/>
              <a:buAutoNum type="arabicPeriod"/>
            </a:pPr>
            <a:endParaRPr lang="en-US" sz="1600" b="1" dirty="0" smtClean="0">
              <a:solidFill>
                <a:srgbClr val="FF0000"/>
              </a:solidFill>
            </a:endParaRPr>
          </a:p>
          <a:p>
            <a:pPr marL="0" indent="0">
              <a:buNone/>
            </a:pPr>
            <a:endParaRPr lang="en-US" sz="1600" b="1" dirty="0" smtClean="0">
              <a:solidFill>
                <a:srgbClr val="FF0000"/>
              </a:solidFill>
            </a:endParaRPr>
          </a:p>
          <a:p>
            <a:pPr marL="514350" indent="-514350">
              <a:buFont typeface="+mj-lt"/>
              <a:buAutoNum type="arabicPeriod"/>
            </a:pPr>
            <a:endParaRPr lang="en-ZA" sz="1600" b="1" dirty="0" smtClean="0">
              <a:solidFill>
                <a:srgbClr val="FF0000"/>
              </a:solidFill>
              <a:latin typeface="Arial Narrow" panose="020B0606020202030204" pitchFamily="34" charset="0"/>
            </a:endParaRPr>
          </a:p>
          <a:p>
            <a:pPr marL="514350" indent="-514350">
              <a:buFont typeface="+mj-lt"/>
              <a:buAutoNum type="arabicPeriod"/>
            </a:pPr>
            <a:endParaRPr lang="en-ZA" sz="1600" b="1" dirty="0" smtClean="0">
              <a:solidFill>
                <a:srgbClr val="FF0000"/>
              </a:solidFill>
              <a:latin typeface="Arial Narrow" panose="020B0606020202030204" pitchFamily="34" charset="0"/>
            </a:endParaRPr>
          </a:p>
          <a:p>
            <a:pPr marL="514350" indent="-514350">
              <a:buFont typeface="+mj-lt"/>
              <a:buAutoNum type="arabicPeriod"/>
            </a:pPr>
            <a:endParaRPr lang="en-ZA" sz="1600" b="1" dirty="0" smtClean="0">
              <a:solidFill>
                <a:srgbClr val="FF0000"/>
              </a:solidFill>
            </a:endParaRPr>
          </a:p>
          <a:p>
            <a:pPr marL="514350" indent="-514350">
              <a:buFont typeface="+mj-lt"/>
              <a:buAutoNum type="arabicPeriod"/>
            </a:pPr>
            <a:endParaRPr lang="en-ZA" sz="1600" b="1" dirty="0" smtClean="0">
              <a:solidFill>
                <a:srgbClr val="FF0000"/>
              </a:solidFill>
              <a:latin typeface="Arial Narrow" panose="020B0606020202030204" pitchFamily="34" charset="0"/>
            </a:endParaRPr>
          </a:p>
          <a:p>
            <a:pPr marL="514350" indent="-514350">
              <a:buNone/>
            </a:pPr>
            <a:r>
              <a:rPr lang="en-ZA" sz="1600" b="1" dirty="0" smtClean="0">
                <a:solidFill>
                  <a:srgbClr val="FF0000"/>
                </a:solidFill>
                <a:latin typeface="Arial Narrow" panose="020B0606020202030204" pitchFamily="34" charset="0"/>
              </a:rPr>
              <a:t>	</a:t>
            </a:r>
            <a:endParaRPr lang="en-US" sz="1600" b="1" dirty="0" smtClean="0">
              <a:solidFill>
                <a:srgbClr val="FF0000"/>
              </a:solidFill>
              <a:latin typeface="Arial Narrow" panose="020B0606020202030204" pitchFamily="34" charset="0"/>
            </a:endParaRPr>
          </a:p>
          <a:p>
            <a:pPr>
              <a:buFont typeface="Arial" charset="0"/>
              <a:buNone/>
            </a:pPr>
            <a:endParaRPr lang="en-ZA" sz="1600" b="1" dirty="0" smtClean="0">
              <a:solidFill>
                <a:srgbClr val="FF0000"/>
              </a:solidFill>
              <a:latin typeface="Arial Narrow" panose="020B0606020202030204" pitchFamily="34" charset="0"/>
            </a:endParaRPr>
          </a:p>
          <a:p>
            <a:endParaRPr lang="en-ZA" sz="1600" b="1" dirty="0" smtClean="0">
              <a:solidFill>
                <a:srgbClr val="FF0000"/>
              </a:solidFill>
              <a:latin typeface="Arial Narrow" panose="020B0606020202030204" pitchFamily="34" charset="0"/>
            </a:endParaRPr>
          </a:p>
        </p:txBody>
      </p:sp>
      <p:sp>
        <p:nvSpPr>
          <p:cNvPr id="6" name="Rectangle 5"/>
          <p:cNvSpPr/>
          <p:nvPr/>
        </p:nvSpPr>
        <p:spPr>
          <a:xfrm>
            <a:off x="8244408" y="6309320"/>
            <a:ext cx="312906" cy="369332"/>
          </a:xfrm>
          <a:prstGeom prst="rect">
            <a:avLst/>
          </a:prstGeom>
        </p:spPr>
        <p:txBody>
          <a:bodyPr wrap="none">
            <a:spAutoFit/>
          </a:bodyPr>
          <a:lstStyle/>
          <a:p>
            <a:pPr fontAlgn="base">
              <a:spcBef>
                <a:spcPct val="0"/>
              </a:spcBef>
              <a:spcAft>
                <a:spcPct val="0"/>
              </a:spcAft>
              <a:defRPr/>
            </a:pPr>
            <a:r>
              <a:rPr lang="en-US" dirty="0" smtClean="0">
                <a:solidFill>
                  <a:prstClr val="black"/>
                </a:solidFill>
                <a:latin typeface="Arial" pitchFamily="34" charset="0"/>
                <a:cs typeface="Arial" pitchFamily="34" charset="0"/>
              </a:rPr>
              <a:t>2</a:t>
            </a:r>
            <a:endParaRPr 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302408997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45059"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5060"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6477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plan CONT… </a:t>
            </a:r>
            <a:endParaRPr lang="en-US" sz="2800" b="1" cap="all" dirty="0">
              <a:solidFill>
                <a:prstClr val="black"/>
              </a:solidFill>
            </a:endParaRPr>
          </a:p>
        </p:txBody>
      </p:sp>
      <p:sp>
        <p:nvSpPr>
          <p:cNvPr id="45062"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103D83C-FE7B-4228-B7BF-F169D065E46C}" type="slidenum">
              <a:rPr lang="en-ZA" altLang="en-US" sz="1200">
                <a:solidFill>
                  <a:srgbClr val="898989"/>
                </a:solidFill>
              </a:rPr>
              <a:pPr>
                <a:spcBef>
                  <a:spcPct val="0"/>
                </a:spcBef>
                <a:buFontTx/>
                <a:buNone/>
              </a:pPr>
              <a:t>20</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581342847"/>
              </p:ext>
            </p:extLst>
          </p:nvPr>
        </p:nvGraphicFramePr>
        <p:xfrm>
          <a:off x="714375" y="1052513"/>
          <a:ext cx="8247063" cy="5376959"/>
        </p:xfrm>
        <a:graphic>
          <a:graphicData uri="http://schemas.openxmlformats.org/drawingml/2006/table">
            <a:tbl>
              <a:tblPr firstRow="1" bandRow="1">
                <a:tableStyleId>{5C22544A-7EE6-4342-B048-85BDC9FD1C3A}</a:tableStyleId>
              </a:tblPr>
              <a:tblGrid>
                <a:gridCol w="1841461"/>
                <a:gridCol w="1728222"/>
                <a:gridCol w="1584203"/>
                <a:gridCol w="3093177"/>
              </a:tblGrid>
              <a:tr h="668253">
                <a:tc>
                  <a:txBody>
                    <a:bodyPr/>
                    <a:lstStyle/>
                    <a:p>
                      <a:r>
                        <a:rPr lang="en-ZA" sz="1800" dirty="0" smtClean="0"/>
                        <a:t>TARGETED STAKEHOLDERS</a:t>
                      </a:r>
                      <a:r>
                        <a:rPr lang="en-ZA" sz="1800" baseline="0" dirty="0" smtClean="0"/>
                        <a:t> </a:t>
                      </a:r>
                      <a:endParaRPr lang="en-ZA" sz="1800" dirty="0"/>
                    </a:p>
                  </a:txBody>
                  <a:tcPr marL="91449" marR="91449" marT="45726" marB="45726"/>
                </a:tc>
                <a:tc>
                  <a:txBody>
                    <a:bodyPr/>
                    <a:lstStyle/>
                    <a:p>
                      <a:r>
                        <a:rPr lang="en-ZA" sz="1800" dirty="0" smtClean="0"/>
                        <a:t>VENUE </a:t>
                      </a:r>
                      <a:endParaRPr lang="en-ZA" sz="1800" dirty="0"/>
                    </a:p>
                  </a:txBody>
                  <a:tcPr marL="91449" marR="91449" marT="45726" marB="45726"/>
                </a:tc>
                <a:tc>
                  <a:txBody>
                    <a:bodyPr/>
                    <a:lstStyle/>
                    <a:p>
                      <a:r>
                        <a:rPr lang="en-ZA" sz="1800" dirty="0" smtClean="0"/>
                        <a:t>DATE AND TIME</a:t>
                      </a:r>
                      <a:endParaRPr lang="en-ZA" sz="1800" dirty="0"/>
                    </a:p>
                  </a:txBody>
                  <a:tcPr marL="91449" marR="91449" marT="45726" marB="45726"/>
                </a:tc>
                <a:tc>
                  <a:txBody>
                    <a:bodyPr/>
                    <a:lstStyle/>
                    <a:p>
                      <a:r>
                        <a:rPr lang="en-ZA" sz="1800" dirty="0" smtClean="0"/>
                        <a:t>COMMENTS </a:t>
                      </a:r>
                      <a:endParaRPr lang="en-ZA" sz="1800" dirty="0"/>
                    </a:p>
                  </a:txBody>
                  <a:tcPr marL="91449" marR="91449" marT="45726" marB="45726"/>
                </a:tc>
              </a:tr>
              <a:tr h="2944781">
                <a:tc>
                  <a:txBody>
                    <a:bodyPr/>
                    <a:lstStyle/>
                    <a:p>
                      <a:pPr marL="0" algn="l" defTabSz="914400" rtl="0" eaLnBrk="1" latinLnBrk="0" hangingPunct="1">
                        <a:lnSpc>
                          <a:spcPct val="115000"/>
                        </a:lnSpc>
                        <a:spcAft>
                          <a:spcPts val="0"/>
                        </a:spcAft>
                      </a:pPr>
                      <a:r>
                        <a:rPr lang="en-US" sz="1800" kern="1200" dirty="0" err="1">
                          <a:solidFill>
                            <a:schemeClr val="dk1"/>
                          </a:solidFill>
                          <a:latin typeface="+mn-lt"/>
                          <a:ea typeface="+mn-ea"/>
                          <a:cs typeface="+mn-cs"/>
                        </a:rPr>
                        <a:t>Davhana</a:t>
                      </a:r>
                      <a:r>
                        <a:rPr lang="en-US" sz="1800" kern="1200" dirty="0">
                          <a:solidFill>
                            <a:schemeClr val="dk1"/>
                          </a:solidFill>
                          <a:latin typeface="+mn-lt"/>
                          <a:ea typeface="+mn-ea"/>
                          <a:cs typeface="+mn-cs"/>
                        </a:rPr>
                        <a:t> Traditional Area</a:t>
                      </a:r>
                      <a:endParaRPr lang="en-ZA" sz="18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Sport-ground</a:t>
                      </a:r>
                      <a:endParaRPr lang="en-ZA" sz="18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800" kern="1200" dirty="0">
                          <a:solidFill>
                            <a:schemeClr val="dk1"/>
                          </a:solidFill>
                          <a:latin typeface="+mn-lt"/>
                          <a:ea typeface="+mn-ea"/>
                          <a:cs typeface="+mn-cs"/>
                        </a:rPr>
                        <a:t>12 May 2016</a:t>
                      </a:r>
                      <a:endParaRPr lang="en-ZA" sz="18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800" kern="1200" dirty="0">
                          <a:solidFill>
                            <a:schemeClr val="dk1"/>
                          </a:solidFill>
                          <a:latin typeface="+mn-lt"/>
                          <a:ea typeface="+mn-ea"/>
                          <a:cs typeface="+mn-cs"/>
                        </a:rPr>
                        <a:t>15h00</a:t>
                      </a:r>
                      <a:endParaRPr lang="en-ZA" sz="1800" kern="1200" dirty="0">
                        <a:solidFill>
                          <a:schemeClr val="dk1"/>
                        </a:solidFill>
                        <a:latin typeface="+mn-lt"/>
                        <a:ea typeface="+mn-ea"/>
                        <a:cs typeface="+mn-cs"/>
                      </a:endParaRPr>
                    </a:p>
                  </a:txBody>
                  <a:tcPr marL="68585" marR="68585" marT="0" marB="0"/>
                </a:tc>
                <a:tc>
                  <a:txBody>
                    <a:bodyPr/>
                    <a:lstStyle/>
                    <a:p>
                      <a:pPr marL="0" algn="just" defTabSz="914400" rtl="0" eaLnBrk="1" latinLnBrk="0" hangingPunct="1">
                        <a:lnSpc>
                          <a:spcPct val="115000"/>
                        </a:lnSpc>
                        <a:spcAft>
                          <a:spcPts val="0"/>
                        </a:spcAft>
                      </a:pPr>
                      <a:r>
                        <a:rPr lang="en-ZA" sz="1800" kern="1200" dirty="0" smtClean="0">
                          <a:solidFill>
                            <a:schemeClr val="dk1"/>
                          </a:solidFill>
                          <a:latin typeface="+mn-lt"/>
                          <a:ea typeface="+mn-ea"/>
                          <a:cs typeface="+mn-cs"/>
                        </a:rPr>
                        <a:t>Stakeholders</a:t>
                      </a:r>
                      <a:r>
                        <a:rPr lang="en-ZA" sz="1800" kern="1200" baseline="0" dirty="0" smtClean="0">
                          <a:solidFill>
                            <a:schemeClr val="dk1"/>
                          </a:solidFill>
                          <a:latin typeface="+mn-lt"/>
                          <a:ea typeface="+mn-ea"/>
                          <a:cs typeface="+mn-cs"/>
                        </a:rPr>
                        <a:t> committed to the stabilisation of the situation in the area.  The also indicated that they support the establishment of the new municipality and that government should address service delivery challenges especially the roads.</a:t>
                      </a:r>
                      <a:endParaRPr lang="en-ZA" sz="1800" kern="1200" dirty="0">
                        <a:solidFill>
                          <a:schemeClr val="dk1"/>
                        </a:solidFill>
                        <a:latin typeface="+mn-lt"/>
                        <a:ea typeface="+mn-ea"/>
                        <a:cs typeface="+mn-cs"/>
                      </a:endParaRPr>
                    </a:p>
                  </a:txBody>
                  <a:tcPr marL="68585" marR="68585" marT="0" marB="0"/>
                </a:tc>
              </a:tr>
              <a:tr h="1517766">
                <a:tc>
                  <a:txBody>
                    <a:bodyPr/>
                    <a:lstStyle/>
                    <a:p>
                      <a:pPr marL="0" algn="l" defTabSz="914400" rtl="0" eaLnBrk="1" latinLnBrk="0" hangingPunct="1">
                        <a:lnSpc>
                          <a:spcPct val="115000"/>
                        </a:lnSpc>
                        <a:spcAft>
                          <a:spcPts val="0"/>
                        </a:spcAft>
                      </a:pPr>
                      <a:r>
                        <a:rPr lang="en-US" sz="1800" kern="1200" dirty="0">
                          <a:solidFill>
                            <a:schemeClr val="dk1"/>
                          </a:solidFill>
                          <a:latin typeface="+mn-lt"/>
                          <a:ea typeface="+mn-ea"/>
                          <a:cs typeface="+mn-cs"/>
                        </a:rPr>
                        <a:t>Education Sector Dialogue</a:t>
                      </a:r>
                      <a:endParaRPr lang="en-ZA" sz="18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800" kern="1200" dirty="0">
                          <a:solidFill>
                            <a:schemeClr val="dk1"/>
                          </a:solidFill>
                          <a:latin typeface="+mn-lt"/>
                          <a:ea typeface="+mn-ea"/>
                          <a:cs typeface="+mn-cs"/>
                        </a:rPr>
                        <a:t> </a:t>
                      </a:r>
                      <a:endParaRPr lang="en-ZA" sz="18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800" kern="1200" dirty="0" smtClean="0">
                          <a:solidFill>
                            <a:schemeClr val="dk1"/>
                          </a:solidFill>
                          <a:latin typeface="+mn-lt"/>
                          <a:ea typeface="+mn-ea"/>
                          <a:cs typeface="+mn-cs"/>
                        </a:rPr>
                        <a:t>Vhembe Council Chamber</a:t>
                      </a:r>
                      <a:endParaRPr lang="en-ZA" sz="18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800" kern="1200" dirty="0">
                          <a:solidFill>
                            <a:schemeClr val="dk1"/>
                          </a:solidFill>
                          <a:latin typeface="+mn-lt"/>
                          <a:ea typeface="+mn-ea"/>
                          <a:cs typeface="+mn-cs"/>
                        </a:rPr>
                        <a:t>13 May 2016</a:t>
                      </a:r>
                      <a:endParaRPr lang="en-ZA" sz="18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800" kern="1200" dirty="0" smtClean="0">
                          <a:solidFill>
                            <a:schemeClr val="dk1"/>
                          </a:solidFill>
                          <a:latin typeface="+mn-lt"/>
                          <a:ea typeface="+mn-ea"/>
                          <a:cs typeface="+mn-cs"/>
                        </a:rPr>
                        <a:t>11h00</a:t>
                      </a:r>
                      <a:endParaRPr lang="en-ZA" sz="1800" kern="1200" dirty="0">
                        <a:solidFill>
                          <a:schemeClr val="dk1"/>
                        </a:solidFill>
                        <a:latin typeface="+mn-lt"/>
                        <a:ea typeface="+mn-ea"/>
                        <a:cs typeface="+mn-cs"/>
                      </a:endParaRPr>
                    </a:p>
                  </a:txBody>
                  <a:tcPr marL="68585" marR="68585" marT="0" marB="0"/>
                </a:tc>
                <a:tc>
                  <a:txBody>
                    <a:bodyPr/>
                    <a:lstStyle/>
                    <a:p>
                      <a:pPr marL="0" algn="just" defTabSz="914400" rtl="0" eaLnBrk="1" latinLnBrk="0" hangingPunct="1">
                        <a:lnSpc>
                          <a:spcPct val="115000"/>
                        </a:lnSpc>
                        <a:spcAft>
                          <a:spcPts val="0"/>
                        </a:spcAft>
                      </a:pPr>
                      <a:r>
                        <a:rPr lang="en-ZA" sz="1800" kern="1200" dirty="0" smtClean="0">
                          <a:solidFill>
                            <a:schemeClr val="dk1"/>
                          </a:solidFill>
                          <a:latin typeface="+mn-lt"/>
                          <a:ea typeface="+mn-ea"/>
                          <a:cs typeface="+mn-cs"/>
                        </a:rPr>
                        <a:t>Education stakeholders committed to the resumption</a:t>
                      </a:r>
                      <a:r>
                        <a:rPr lang="en-ZA" sz="1800" kern="1200" baseline="0" dirty="0" smtClean="0">
                          <a:solidFill>
                            <a:schemeClr val="dk1"/>
                          </a:solidFill>
                          <a:latin typeface="+mn-lt"/>
                          <a:ea typeface="+mn-ea"/>
                          <a:cs typeface="+mn-cs"/>
                        </a:rPr>
                        <a:t> of teaching and learning </a:t>
                      </a:r>
                      <a:endParaRPr lang="en-ZA" sz="1800" kern="1200" dirty="0">
                        <a:solidFill>
                          <a:schemeClr val="dk1"/>
                        </a:solidFill>
                        <a:latin typeface="+mn-lt"/>
                        <a:ea typeface="+mn-ea"/>
                        <a:cs typeface="+mn-cs"/>
                      </a:endParaRPr>
                    </a:p>
                  </a:txBody>
                  <a:tcPr marL="68585" marR="68585" marT="0" marB="0"/>
                </a:tc>
              </a:tr>
            </a:tbl>
          </a:graphicData>
        </a:graphic>
      </p:graphicFrame>
    </p:spTree>
    <p:extLst>
      <p:ext uri="{BB962C8B-B14F-4D97-AF65-F5344CB8AC3E}">
        <p14:creationId xmlns:p14="http://schemas.microsoft.com/office/powerpoint/2010/main" xmlns="" val="2724583577"/>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47107"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7108"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14375" y="188913"/>
            <a:ext cx="8261350" cy="6477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plan </a:t>
            </a:r>
            <a:r>
              <a:rPr lang="en-US" sz="2800" b="1" cap="all" dirty="0" err="1" smtClean="0">
                <a:solidFill>
                  <a:prstClr val="black"/>
                </a:solidFill>
                <a:effectLst>
                  <a:outerShdw blurRad="38100" dist="38100" dir="2700000" algn="tl">
                    <a:srgbClr val="000000">
                      <a:alpha val="43137"/>
                    </a:srgbClr>
                  </a:outerShdw>
                </a:effectLst>
                <a:latin typeface="Arial Narrow" pitchFamily="34" charset="0"/>
              </a:rPr>
              <a:t>cont</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 </a:t>
            </a:r>
            <a:endParaRPr lang="en-US" sz="2800" b="1" cap="all" dirty="0">
              <a:solidFill>
                <a:prstClr val="black"/>
              </a:solidFill>
            </a:endParaRPr>
          </a:p>
        </p:txBody>
      </p:sp>
      <p:sp>
        <p:nvSpPr>
          <p:cNvPr id="47110"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0666A21-038E-454B-8ADC-0C97C8BA2957}" type="slidenum">
              <a:rPr lang="en-ZA" altLang="en-US" sz="1200">
                <a:solidFill>
                  <a:srgbClr val="898989"/>
                </a:solidFill>
              </a:rPr>
              <a:pPr>
                <a:spcBef>
                  <a:spcPct val="0"/>
                </a:spcBef>
                <a:buFontTx/>
                <a:buNone/>
              </a:pPr>
              <a:t>21</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394281930"/>
              </p:ext>
            </p:extLst>
          </p:nvPr>
        </p:nvGraphicFramePr>
        <p:xfrm>
          <a:off x="714375" y="981075"/>
          <a:ext cx="8247064" cy="4987921"/>
        </p:xfrm>
        <a:graphic>
          <a:graphicData uri="http://schemas.openxmlformats.org/drawingml/2006/table">
            <a:tbl>
              <a:tblPr firstRow="1" bandRow="1">
                <a:tableStyleId>{5C22544A-7EE6-4342-B048-85BDC9FD1C3A}</a:tableStyleId>
              </a:tblPr>
              <a:tblGrid>
                <a:gridCol w="2061766"/>
                <a:gridCol w="1651843"/>
                <a:gridCol w="1440160"/>
                <a:gridCol w="3093295"/>
              </a:tblGrid>
              <a:tr h="620324">
                <a:tc>
                  <a:txBody>
                    <a:bodyPr/>
                    <a:lstStyle/>
                    <a:p>
                      <a:r>
                        <a:rPr lang="en-ZA" sz="1800" dirty="0" smtClean="0"/>
                        <a:t>TARGETED STAKEHOLDERS</a:t>
                      </a:r>
                      <a:r>
                        <a:rPr lang="en-ZA" sz="1800" baseline="0" dirty="0" smtClean="0"/>
                        <a:t> </a:t>
                      </a:r>
                      <a:endParaRPr lang="en-ZA" sz="1800" dirty="0"/>
                    </a:p>
                  </a:txBody>
                  <a:tcPr marL="91449" marR="91449" marT="45700" marB="45700"/>
                </a:tc>
                <a:tc>
                  <a:txBody>
                    <a:bodyPr/>
                    <a:lstStyle/>
                    <a:p>
                      <a:r>
                        <a:rPr lang="en-ZA" sz="1800" dirty="0" smtClean="0"/>
                        <a:t>VENUE </a:t>
                      </a:r>
                      <a:endParaRPr lang="en-ZA" sz="1800" dirty="0"/>
                    </a:p>
                  </a:txBody>
                  <a:tcPr marL="91449" marR="91449" marT="45700" marB="45700"/>
                </a:tc>
                <a:tc>
                  <a:txBody>
                    <a:bodyPr/>
                    <a:lstStyle/>
                    <a:p>
                      <a:r>
                        <a:rPr lang="en-ZA" sz="1800" dirty="0" smtClean="0"/>
                        <a:t>DATE AND TIME</a:t>
                      </a:r>
                      <a:endParaRPr lang="en-ZA" sz="1800" dirty="0"/>
                    </a:p>
                  </a:txBody>
                  <a:tcPr marL="91449" marR="91449" marT="45700" marB="45700"/>
                </a:tc>
                <a:tc>
                  <a:txBody>
                    <a:bodyPr/>
                    <a:lstStyle/>
                    <a:p>
                      <a:r>
                        <a:rPr lang="en-ZA" sz="1800" dirty="0" smtClean="0"/>
                        <a:t>COMMENTS </a:t>
                      </a:r>
                      <a:endParaRPr lang="en-ZA" sz="1800" dirty="0"/>
                    </a:p>
                  </a:txBody>
                  <a:tcPr marL="91449" marR="91449" marT="45700" marB="45700"/>
                </a:tc>
              </a:tr>
              <a:tr h="4347881">
                <a:tc>
                  <a:txBody>
                    <a:bodyPr/>
                    <a:lstStyle/>
                    <a:p>
                      <a:pPr marL="0" algn="l" defTabSz="914400" rtl="0" eaLnBrk="1" latinLnBrk="0" hangingPunct="1">
                        <a:lnSpc>
                          <a:spcPct val="115000"/>
                        </a:lnSpc>
                        <a:spcAft>
                          <a:spcPts val="0"/>
                        </a:spcAft>
                      </a:pPr>
                      <a:r>
                        <a:rPr lang="en-US" sz="1600" kern="1200" dirty="0" err="1" smtClean="0">
                          <a:solidFill>
                            <a:schemeClr val="dk1"/>
                          </a:solidFill>
                          <a:latin typeface="+mn-lt"/>
                          <a:ea typeface="+mn-ea"/>
                          <a:cs typeface="+mn-cs"/>
                        </a:rPr>
                        <a:t>Mulenzhe</a:t>
                      </a:r>
                      <a:r>
                        <a:rPr lang="en-US" sz="1600" kern="1200" dirty="0" smtClean="0">
                          <a:solidFill>
                            <a:schemeClr val="dk1"/>
                          </a:solidFill>
                          <a:latin typeface="+mn-lt"/>
                          <a:ea typeface="+mn-ea"/>
                          <a:cs typeface="+mn-cs"/>
                        </a:rPr>
                        <a:t> </a:t>
                      </a:r>
                      <a:r>
                        <a:rPr lang="en-US" sz="1600" kern="1200" dirty="0">
                          <a:solidFill>
                            <a:schemeClr val="dk1"/>
                          </a:solidFill>
                          <a:latin typeface="+mn-lt"/>
                          <a:ea typeface="+mn-ea"/>
                          <a:cs typeface="+mn-cs"/>
                        </a:rPr>
                        <a:t>Traditional Area</a:t>
                      </a:r>
                      <a:endParaRPr lang="en-ZA" sz="16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600" kern="1200" dirty="0" err="1" smtClean="0">
                          <a:solidFill>
                            <a:schemeClr val="dk1"/>
                          </a:solidFill>
                          <a:latin typeface="+mn-lt"/>
                          <a:ea typeface="+mn-ea"/>
                          <a:cs typeface="+mn-cs"/>
                        </a:rPr>
                        <a:t>Mulenzhe</a:t>
                      </a:r>
                      <a:r>
                        <a:rPr lang="en-US" sz="1600" kern="1200" dirty="0" smtClean="0">
                          <a:solidFill>
                            <a:schemeClr val="dk1"/>
                          </a:solidFill>
                          <a:latin typeface="+mn-lt"/>
                          <a:ea typeface="+mn-ea"/>
                          <a:cs typeface="+mn-cs"/>
                        </a:rPr>
                        <a:t> </a:t>
                      </a:r>
                      <a:r>
                        <a:rPr lang="en-US" sz="1600" kern="1200" dirty="0">
                          <a:solidFill>
                            <a:schemeClr val="dk1"/>
                          </a:solidFill>
                          <a:latin typeface="+mn-lt"/>
                          <a:ea typeface="+mn-ea"/>
                          <a:cs typeface="+mn-cs"/>
                        </a:rPr>
                        <a:t>Traditional Council</a:t>
                      </a:r>
                      <a:endParaRPr lang="en-ZA" sz="16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600" kern="1200" dirty="0">
                          <a:solidFill>
                            <a:schemeClr val="dk1"/>
                          </a:solidFill>
                          <a:latin typeface="+mn-lt"/>
                          <a:ea typeface="+mn-ea"/>
                          <a:cs typeface="+mn-cs"/>
                        </a:rPr>
                        <a:t>13 May 2016</a:t>
                      </a:r>
                      <a:endParaRPr lang="en-ZA" sz="16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600" kern="1200" dirty="0">
                          <a:solidFill>
                            <a:schemeClr val="dk1"/>
                          </a:solidFill>
                          <a:latin typeface="+mn-lt"/>
                          <a:ea typeface="+mn-ea"/>
                          <a:cs typeface="+mn-cs"/>
                        </a:rPr>
                        <a:t>10h00</a:t>
                      </a:r>
                      <a:endParaRPr lang="en-ZA" sz="16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600" kern="1200" dirty="0">
                          <a:solidFill>
                            <a:schemeClr val="dk1"/>
                          </a:solidFill>
                          <a:latin typeface="+mn-lt"/>
                          <a:ea typeface="+mn-ea"/>
                          <a:cs typeface="+mn-cs"/>
                        </a:rPr>
                        <a:t> </a:t>
                      </a:r>
                      <a:endParaRPr lang="en-ZA" sz="1600" kern="1200" dirty="0">
                        <a:solidFill>
                          <a:schemeClr val="dk1"/>
                        </a:solidFill>
                        <a:latin typeface="+mn-lt"/>
                        <a:ea typeface="+mn-ea"/>
                        <a:cs typeface="+mn-cs"/>
                      </a:endParaRPr>
                    </a:p>
                  </a:txBody>
                  <a:tcPr marL="68585" marR="68585" marT="0" marB="0"/>
                </a:tc>
                <a:tc>
                  <a:txBody>
                    <a:bodyPr/>
                    <a:lstStyle/>
                    <a:p>
                      <a:pPr marL="0" algn="just" defTabSz="914400" rtl="0" eaLnBrk="1" latinLnBrk="0" hangingPunct="1">
                        <a:lnSpc>
                          <a:spcPct val="115000"/>
                        </a:lnSpc>
                        <a:spcAft>
                          <a:spcPts val="0"/>
                        </a:spcAft>
                      </a:pPr>
                      <a:r>
                        <a:rPr lang="en-ZA" sz="1600" kern="1200" dirty="0" smtClean="0">
                          <a:solidFill>
                            <a:schemeClr val="dk1"/>
                          </a:solidFill>
                          <a:latin typeface="+mn-lt"/>
                          <a:ea typeface="+mn-ea"/>
                          <a:cs typeface="+mn-cs"/>
                        </a:rPr>
                        <a:t>The community structures</a:t>
                      </a:r>
                      <a:r>
                        <a:rPr lang="en-ZA" sz="1600" kern="1200" baseline="0" dirty="0" smtClean="0">
                          <a:solidFill>
                            <a:schemeClr val="dk1"/>
                          </a:solidFill>
                          <a:latin typeface="+mn-lt"/>
                          <a:ea typeface="+mn-ea"/>
                          <a:cs typeface="+mn-cs"/>
                        </a:rPr>
                        <a:t> indicated that:</a:t>
                      </a:r>
                    </a:p>
                    <a:p>
                      <a:pPr marL="285750" indent="-285750" algn="just" defTabSz="914400" rtl="0" eaLnBrk="1" latinLnBrk="0" hangingPunct="1">
                        <a:lnSpc>
                          <a:spcPct val="115000"/>
                        </a:lnSpc>
                        <a:spcAft>
                          <a:spcPts val="0"/>
                        </a:spcAft>
                        <a:buFont typeface="Arial" panose="020B0604020202020204" pitchFamily="34" charset="0"/>
                        <a:buChar char="•"/>
                      </a:pPr>
                      <a:r>
                        <a:rPr lang="en-ZA" sz="1600" kern="1200" baseline="0" dirty="0" smtClean="0">
                          <a:solidFill>
                            <a:schemeClr val="dk1"/>
                          </a:solidFill>
                          <a:latin typeface="+mn-lt"/>
                          <a:ea typeface="+mn-ea"/>
                          <a:cs typeface="+mn-cs"/>
                        </a:rPr>
                        <a:t>They will be appealing the decision and will interdict government not to continue with the establishment of the new municipality until the appeal is heard.</a:t>
                      </a:r>
                    </a:p>
                    <a:p>
                      <a:pPr marL="285750" indent="-285750" algn="just" defTabSz="914400" rtl="0" eaLnBrk="1" latinLnBrk="0" hangingPunct="1">
                        <a:lnSpc>
                          <a:spcPct val="115000"/>
                        </a:lnSpc>
                        <a:spcAft>
                          <a:spcPts val="0"/>
                        </a:spcAft>
                        <a:buFont typeface="Arial" panose="020B0604020202020204" pitchFamily="34" charset="0"/>
                        <a:buChar char="•"/>
                      </a:pPr>
                      <a:r>
                        <a:rPr lang="en-ZA" sz="1600" kern="1200" baseline="0" dirty="0" smtClean="0">
                          <a:solidFill>
                            <a:schemeClr val="dk1"/>
                          </a:solidFill>
                          <a:latin typeface="+mn-lt"/>
                          <a:ea typeface="+mn-ea"/>
                          <a:cs typeface="+mn-cs"/>
                        </a:rPr>
                        <a:t>Commitment to ensure that schools re-open in the area on 16/05/2016</a:t>
                      </a:r>
                    </a:p>
                    <a:p>
                      <a:pPr marL="285750" indent="-285750" algn="just" defTabSz="914400" rtl="0" eaLnBrk="1" latinLnBrk="0" hangingPunct="1">
                        <a:lnSpc>
                          <a:spcPct val="115000"/>
                        </a:lnSpc>
                        <a:spcAft>
                          <a:spcPts val="0"/>
                        </a:spcAft>
                        <a:buFont typeface="Arial" panose="020B0604020202020204" pitchFamily="34" charset="0"/>
                        <a:buChar char="•"/>
                      </a:pPr>
                      <a:r>
                        <a:rPr lang="en-ZA" sz="1600" kern="1200" baseline="0" dirty="0" smtClean="0">
                          <a:solidFill>
                            <a:schemeClr val="dk1"/>
                          </a:solidFill>
                          <a:latin typeface="+mn-lt"/>
                          <a:ea typeface="+mn-ea"/>
                          <a:cs typeface="+mn-cs"/>
                        </a:rPr>
                        <a:t>Will ensure that stability is maintained as there are no service delivery protests in the area.</a:t>
                      </a:r>
                    </a:p>
                  </a:txBody>
                  <a:tcPr marL="68585" marR="68585" marT="0" marB="0"/>
                </a:tc>
              </a:tr>
            </a:tbl>
          </a:graphicData>
        </a:graphic>
      </p:graphicFrame>
    </p:spTree>
    <p:extLst>
      <p:ext uri="{BB962C8B-B14F-4D97-AF65-F5344CB8AC3E}">
        <p14:creationId xmlns:p14="http://schemas.microsoft.com/office/powerpoint/2010/main" xmlns="" val="2178088342"/>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47107"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7108"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14375" y="188913"/>
            <a:ext cx="8261350" cy="6477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plan </a:t>
            </a:r>
            <a:r>
              <a:rPr lang="en-US" sz="2800" b="1" cap="all" dirty="0" err="1" smtClean="0">
                <a:solidFill>
                  <a:prstClr val="black"/>
                </a:solidFill>
                <a:effectLst>
                  <a:outerShdw blurRad="38100" dist="38100" dir="2700000" algn="tl">
                    <a:srgbClr val="000000">
                      <a:alpha val="43137"/>
                    </a:srgbClr>
                  </a:outerShdw>
                </a:effectLst>
                <a:latin typeface="Arial Narrow" pitchFamily="34" charset="0"/>
              </a:rPr>
              <a:t>cont</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 </a:t>
            </a:r>
            <a:endParaRPr lang="en-US" sz="2800" b="1" cap="all" dirty="0">
              <a:solidFill>
                <a:prstClr val="black"/>
              </a:solidFill>
            </a:endParaRPr>
          </a:p>
        </p:txBody>
      </p:sp>
      <p:sp>
        <p:nvSpPr>
          <p:cNvPr id="47110"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0666A21-038E-454B-8ADC-0C97C8BA2957}" type="slidenum">
              <a:rPr lang="en-ZA" altLang="en-US" sz="1200">
                <a:solidFill>
                  <a:srgbClr val="898989"/>
                </a:solidFill>
              </a:rPr>
              <a:pPr>
                <a:spcBef>
                  <a:spcPct val="0"/>
                </a:spcBef>
                <a:buFontTx/>
                <a:buNone/>
              </a:pPr>
              <a:t>22</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007381487"/>
              </p:ext>
            </p:extLst>
          </p:nvPr>
        </p:nvGraphicFramePr>
        <p:xfrm>
          <a:off x="714375" y="981075"/>
          <a:ext cx="8247064" cy="5126110"/>
        </p:xfrm>
        <a:graphic>
          <a:graphicData uri="http://schemas.openxmlformats.org/drawingml/2006/table">
            <a:tbl>
              <a:tblPr firstRow="1" bandRow="1">
                <a:tableStyleId>{5C22544A-7EE6-4342-B048-85BDC9FD1C3A}</a:tableStyleId>
              </a:tblPr>
              <a:tblGrid>
                <a:gridCol w="2061766"/>
                <a:gridCol w="1651843"/>
                <a:gridCol w="1440160"/>
                <a:gridCol w="3093295"/>
              </a:tblGrid>
              <a:tr h="639968">
                <a:tc>
                  <a:txBody>
                    <a:bodyPr/>
                    <a:lstStyle/>
                    <a:p>
                      <a:r>
                        <a:rPr lang="en-ZA" sz="1800" dirty="0" smtClean="0"/>
                        <a:t>TARGETED STAKEHOLDERS</a:t>
                      </a:r>
                      <a:r>
                        <a:rPr lang="en-ZA" sz="1800" baseline="0" dirty="0" smtClean="0"/>
                        <a:t> </a:t>
                      </a:r>
                      <a:endParaRPr lang="en-ZA" sz="1800" dirty="0"/>
                    </a:p>
                  </a:txBody>
                  <a:tcPr marL="91449" marR="91449" marT="45700" marB="45700"/>
                </a:tc>
                <a:tc>
                  <a:txBody>
                    <a:bodyPr/>
                    <a:lstStyle/>
                    <a:p>
                      <a:r>
                        <a:rPr lang="en-ZA" sz="1800" dirty="0" smtClean="0"/>
                        <a:t>VENUE </a:t>
                      </a:r>
                      <a:endParaRPr lang="en-ZA" sz="1800" dirty="0"/>
                    </a:p>
                  </a:txBody>
                  <a:tcPr marL="91449" marR="91449" marT="45700" marB="45700"/>
                </a:tc>
                <a:tc>
                  <a:txBody>
                    <a:bodyPr/>
                    <a:lstStyle/>
                    <a:p>
                      <a:r>
                        <a:rPr lang="en-ZA" sz="1800" dirty="0" smtClean="0"/>
                        <a:t>DATE AND TIME</a:t>
                      </a:r>
                      <a:endParaRPr lang="en-ZA" sz="1800" dirty="0"/>
                    </a:p>
                  </a:txBody>
                  <a:tcPr marL="91449" marR="91449" marT="45700" marB="45700"/>
                </a:tc>
                <a:tc>
                  <a:txBody>
                    <a:bodyPr/>
                    <a:lstStyle/>
                    <a:p>
                      <a:r>
                        <a:rPr lang="en-ZA" sz="1800" dirty="0" smtClean="0"/>
                        <a:t>COMMENTS </a:t>
                      </a:r>
                      <a:endParaRPr lang="en-ZA" sz="1800" dirty="0"/>
                    </a:p>
                  </a:txBody>
                  <a:tcPr marL="91449" marR="91449" marT="45700" marB="45700"/>
                </a:tc>
              </a:tr>
              <a:tr h="4486070">
                <a:tc>
                  <a:txBody>
                    <a:bodyPr/>
                    <a:lstStyle/>
                    <a:p>
                      <a:pPr marL="285750" indent="-285750" algn="l" defTabSz="914400" rtl="0" eaLnBrk="1" latinLnBrk="0" hangingPunct="1">
                        <a:lnSpc>
                          <a:spcPct val="115000"/>
                        </a:lnSpc>
                        <a:spcAft>
                          <a:spcPts val="0"/>
                        </a:spcAft>
                        <a:buFont typeface="Arial" panose="020B0604020202020204" pitchFamily="34" charset="0"/>
                        <a:buChar char="•"/>
                      </a:pPr>
                      <a:r>
                        <a:rPr lang="en-ZA" sz="1600" dirty="0" smtClean="0"/>
                        <a:t>Teacher Unions</a:t>
                      </a:r>
                    </a:p>
                    <a:p>
                      <a:pPr marL="285750" indent="-285750" algn="l" defTabSz="914400" rtl="0" eaLnBrk="1" latinLnBrk="0" hangingPunct="1">
                        <a:lnSpc>
                          <a:spcPct val="115000"/>
                        </a:lnSpc>
                        <a:spcAft>
                          <a:spcPts val="0"/>
                        </a:spcAft>
                        <a:buFont typeface="Arial" panose="020B0604020202020204" pitchFamily="34" charset="0"/>
                        <a:buChar char="•"/>
                      </a:pPr>
                      <a:r>
                        <a:rPr lang="en-ZA" sz="1600" kern="1200" dirty="0" smtClean="0">
                          <a:solidFill>
                            <a:schemeClr val="dk1"/>
                          </a:solidFill>
                          <a:latin typeface="+mn-lt"/>
                          <a:ea typeface="+mn-ea"/>
                          <a:cs typeface="+mn-cs"/>
                        </a:rPr>
                        <a:t>Business</a:t>
                      </a:r>
                      <a:r>
                        <a:rPr lang="en-ZA" sz="1600" kern="1200" baseline="0" dirty="0" smtClean="0">
                          <a:solidFill>
                            <a:schemeClr val="dk1"/>
                          </a:solidFill>
                          <a:latin typeface="+mn-lt"/>
                          <a:ea typeface="+mn-ea"/>
                          <a:cs typeface="+mn-cs"/>
                        </a:rPr>
                        <a:t> Forum</a:t>
                      </a:r>
                    </a:p>
                    <a:p>
                      <a:pPr marL="285750" indent="-285750" algn="l" defTabSz="914400" rtl="0" eaLnBrk="1" latinLnBrk="0" hangingPunct="1">
                        <a:lnSpc>
                          <a:spcPct val="115000"/>
                        </a:lnSpc>
                        <a:spcAft>
                          <a:spcPts val="0"/>
                        </a:spcAft>
                        <a:buFont typeface="Arial" panose="020B0604020202020204" pitchFamily="34" charset="0"/>
                        <a:buChar char="•"/>
                      </a:pPr>
                      <a:r>
                        <a:rPr lang="en-ZA" sz="1600" kern="1200" baseline="0" dirty="0" smtClean="0">
                          <a:solidFill>
                            <a:schemeClr val="dk1"/>
                          </a:solidFill>
                          <a:latin typeface="+mn-lt"/>
                          <a:ea typeface="+mn-ea"/>
                          <a:cs typeface="+mn-cs"/>
                        </a:rPr>
                        <a:t>Pastors Forum</a:t>
                      </a:r>
                    </a:p>
                    <a:p>
                      <a:pPr marL="285750" indent="-285750" algn="l" defTabSz="914400" rtl="0" eaLnBrk="1" latinLnBrk="0" hangingPunct="1">
                        <a:lnSpc>
                          <a:spcPct val="115000"/>
                        </a:lnSpc>
                        <a:spcAft>
                          <a:spcPts val="0"/>
                        </a:spcAft>
                        <a:buFont typeface="Arial" panose="020B0604020202020204" pitchFamily="34" charset="0"/>
                        <a:buChar char="•"/>
                      </a:pPr>
                      <a:r>
                        <a:rPr lang="en-ZA" sz="1600" kern="1200" baseline="0" dirty="0" smtClean="0">
                          <a:solidFill>
                            <a:schemeClr val="dk1"/>
                          </a:solidFill>
                          <a:latin typeface="+mn-lt"/>
                          <a:ea typeface="+mn-ea"/>
                          <a:cs typeface="+mn-cs"/>
                        </a:rPr>
                        <a:t>NASGB</a:t>
                      </a:r>
                    </a:p>
                    <a:p>
                      <a:pPr marL="0" indent="0" algn="l" defTabSz="914400" rtl="0" eaLnBrk="1" latinLnBrk="0" hangingPunct="1">
                        <a:lnSpc>
                          <a:spcPct val="115000"/>
                        </a:lnSpc>
                        <a:spcAft>
                          <a:spcPts val="0"/>
                        </a:spcAft>
                        <a:buFont typeface="Arial" panose="020B0604020202020204" pitchFamily="34" charset="0"/>
                        <a:buNone/>
                      </a:pPr>
                      <a:endParaRPr lang="en-ZA" sz="16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600" kern="1200" dirty="0" smtClean="0">
                          <a:solidFill>
                            <a:schemeClr val="dk1"/>
                          </a:solidFill>
                          <a:latin typeface="+mn-lt"/>
                          <a:ea typeface="+mn-ea"/>
                          <a:cs typeface="+mn-cs"/>
                        </a:rPr>
                        <a:t>Vhembe District Municipality</a:t>
                      </a:r>
                      <a:endParaRPr lang="en-ZA" sz="16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600" kern="1200" dirty="0">
                          <a:solidFill>
                            <a:schemeClr val="dk1"/>
                          </a:solidFill>
                          <a:latin typeface="+mn-lt"/>
                          <a:ea typeface="+mn-ea"/>
                          <a:cs typeface="+mn-cs"/>
                        </a:rPr>
                        <a:t>13 May 2016</a:t>
                      </a:r>
                      <a:endParaRPr lang="en-ZA" sz="16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600" kern="1200" dirty="0">
                          <a:solidFill>
                            <a:schemeClr val="dk1"/>
                          </a:solidFill>
                          <a:latin typeface="+mn-lt"/>
                          <a:ea typeface="+mn-ea"/>
                          <a:cs typeface="+mn-cs"/>
                        </a:rPr>
                        <a:t>10h00</a:t>
                      </a:r>
                      <a:endParaRPr lang="en-ZA" sz="16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1600" kern="1200" dirty="0">
                          <a:solidFill>
                            <a:schemeClr val="dk1"/>
                          </a:solidFill>
                          <a:latin typeface="+mn-lt"/>
                          <a:ea typeface="+mn-ea"/>
                          <a:cs typeface="+mn-cs"/>
                        </a:rPr>
                        <a:t> </a:t>
                      </a:r>
                      <a:endParaRPr lang="en-ZA" sz="1600" kern="1200" dirty="0">
                        <a:solidFill>
                          <a:schemeClr val="dk1"/>
                        </a:solidFill>
                        <a:latin typeface="+mn-lt"/>
                        <a:ea typeface="+mn-ea"/>
                        <a:cs typeface="+mn-cs"/>
                      </a:endParaRPr>
                    </a:p>
                  </a:txBody>
                  <a:tcPr marL="68585" marR="68585" marT="0" marB="0"/>
                </a:tc>
                <a:tc>
                  <a:txBody>
                    <a:bodyPr/>
                    <a:lstStyle/>
                    <a:p>
                      <a:pPr marL="0" algn="just" defTabSz="914400" rtl="0" eaLnBrk="1" latinLnBrk="0" hangingPunct="1">
                        <a:lnSpc>
                          <a:spcPct val="115000"/>
                        </a:lnSpc>
                        <a:spcAft>
                          <a:spcPts val="0"/>
                        </a:spcAft>
                      </a:pPr>
                      <a:r>
                        <a:rPr lang="en-ZA" sz="1600" kern="1200" dirty="0" smtClean="0">
                          <a:solidFill>
                            <a:schemeClr val="dk1"/>
                          </a:solidFill>
                          <a:latin typeface="+mn-lt"/>
                          <a:ea typeface="+mn-ea"/>
                          <a:cs typeface="+mn-cs"/>
                        </a:rPr>
                        <a:t>The stakeholder structures</a:t>
                      </a:r>
                      <a:r>
                        <a:rPr lang="en-ZA" sz="1600" kern="1200" baseline="0" dirty="0" smtClean="0">
                          <a:solidFill>
                            <a:schemeClr val="dk1"/>
                          </a:solidFill>
                          <a:latin typeface="+mn-lt"/>
                          <a:ea typeface="+mn-ea"/>
                          <a:cs typeface="+mn-cs"/>
                        </a:rPr>
                        <a:t> indicated:</a:t>
                      </a:r>
                    </a:p>
                    <a:p>
                      <a:pPr marL="0" indent="0" algn="just" defTabSz="914400" rtl="0" eaLnBrk="1" latinLnBrk="0" hangingPunct="1">
                        <a:lnSpc>
                          <a:spcPct val="115000"/>
                        </a:lnSpc>
                        <a:spcAft>
                          <a:spcPts val="0"/>
                        </a:spcAft>
                        <a:buFont typeface="Arial" panose="020B0604020202020204" pitchFamily="34" charset="0"/>
                        <a:buNone/>
                      </a:pPr>
                      <a:endParaRPr lang="en-ZA" sz="1600" kern="1200" baseline="0" dirty="0" smtClean="0">
                        <a:solidFill>
                          <a:schemeClr val="dk1"/>
                        </a:solidFill>
                        <a:latin typeface="+mn-lt"/>
                        <a:ea typeface="+mn-ea"/>
                        <a:cs typeface="+mn-cs"/>
                      </a:endParaRPr>
                    </a:p>
                    <a:p>
                      <a:pPr marL="285750" indent="-285750" algn="just" defTabSz="914400" rtl="0" eaLnBrk="1" latinLnBrk="0" hangingPunct="1">
                        <a:lnSpc>
                          <a:spcPct val="115000"/>
                        </a:lnSpc>
                        <a:spcAft>
                          <a:spcPts val="0"/>
                        </a:spcAft>
                        <a:buFont typeface="Arial" panose="020B0604020202020204" pitchFamily="34" charset="0"/>
                        <a:buChar char="•"/>
                      </a:pPr>
                      <a:r>
                        <a:rPr lang="en-ZA" sz="1600" kern="1200" baseline="0" dirty="0" smtClean="0">
                          <a:solidFill>
                            <a:schemeClr val="dk1"/>
                          </a:solidFill>
                          <a:latin typeface="+mn-lt"/>
                          <a:ea typeface="+mn-ea"/>
                          <a:cs typeface="+mn-cs"/>
                        </a:rPr>
                        <a:t>Commitment to ensure that schools re-open in the area on 16/05/2016 </a:t>
                      </a:r>
                    </a:p>
                    <a:p>
                      <a:pPr marL="285750" indent="-285750" algn="just" defTabSz="914400" rtl="0" eaLnBrk="1" latinLnBrk="0" hangingPunct="1">
                        <a:lnSpc>
                          <a:spcPct val="115000"/>
                        </a:lnSpc>
                        <a:spcAft>
                          <a:spcPts val="0"/>
                        </a:spcAft>
                        <a:buFont typeface="Arial" panose="020B0604020202020204" pitchFamily="34" charset="0"/>
                        <a:buChar char="•"/>
                      </a:pPr>
                      <a:r>
                        <a:rPr lang="en-ZA" sz="1600" kern="1200" baseline="0" dirty="0" smtClean="0">
                          <a:solidFill>
                            <a:schemeClr val="dk1"/>
                          </a:solidFill>
                          <a:latin typeface="+mn-lt"/>
                          <a:ea typeface="+mn-ea"/>
                          <a:cs typeface="+mn-cs"/>
                        </a:rPr>
                        <a:t>Will ensure that stability is maintained and the necessary support is provided.</a:t>
                      </a:r>
                    </a:p>
                  </a:txBody>
                  <a:tcPr marL="68585" marR="68585" marT="0" marB="0"/>
                </a:tc>
              </a:tr>
            </a:tbl>
          </a:graphicData>
        </a:graphic>
      </p:graphicFrame>
    </p:spTree>
    <p:extLst>
      <p:ext uri="{BB962C8B-B14F-4D97-AF65-F5344CB8AC3E}">
        <p14:creationId xmlns:p14="http://schemas.microsoft.com/office/powerpoint/2010/main" xmlns="" val="4226649961"/>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49155"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9156"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6477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plan </a:t>
            </a:r>
            <a:r>
              <a:rPr lang="en-US" sz="2800" b="1" cap="all" dirty="0" err="1" smtClean="0">
                <a:solidFill>
                  <a:prstClr val="black"/>
                </a:solidFill>
                <a:effectLst>
                  <a:outerShdw blurRad="38100" dist="38100" dir="2700000" algn="tl">
                    <a:srgbClr val="000000">
                      <a:alpha val="43137"/>
                    </a:srgbClr>
                  </a:outerShdw>
                </a:effectLst>
                <a:latin typeface="Arial Narrow" pitchFamily="34" charset="0"/>
              </a:rPr>
              <a:t>cont</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 </a:t>
            </a:r>
            <a:endParaRPr lang="en-US" sz="2800" b="1" cap="all" dirty="0">
              <a:solidFill>
                <a:prstClr val="black"/>
              </a:solidFill>
            </a:endParaRPr>
          </a:p>
        </p:txBody>
      </p:sp>
      <p:sp>
        <p:nvSpPr>
          <p:cNvPr id="4915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83C0EBD-E15F-48A3-A463-2E5EDDAD1F98}" type="slidenum">
              <a:rPr lang="en-ZA" altLang="en-US" sz="1200">
                <a:solidFill>
                  <a:srgbClr val="898989"/>
                </a:solidFill>
              </a:rPr>
              <a:pPr>
                <a:spcBef>
                  <a:spcPct val="0"/>
                </a:spcBef>
                <a:buFontTx/>
                <a:buNone/>
              </a:pPr>
              <a:t>23</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223759960"/>
              </p:ext>
            </p:extLst>
          </p:nvPr>
        </p:nvGraphicFramePr>
        <p:xfrm>
          <a:off x="714375" y="981075"/>
          <a:ext cx="8247064" cy="5591211"/>
        </p:xfrm>
        <a:graphic>
          <a:graphicData uri="http://schemas.openxmlformats.org/drawingml/2006/table">
            <a:tbl>
              <a:tblPr firstRow="1" bandRow="1">
                <a:tableStyleId>{5C22544A-7EE6-4342-B048-85BDC9FD1C3A}</a:tableStyleId>
              </a:tblPr>
              <a:tblGrid>
                <a:gridCol w="2061766"/>
                <a:gridCol w="1651843"/>
                <a:gridCol w="1656184"/>
                <a:gridCol w="2877271"/>
              </a:tblGrid>
              <a:tr h="640028">
                <a:tc>
                  <a:txBody>
                    <a:bodyPr/>
                    <a:lstStyle/>
                    <a:p>
                      <a:r>
                        <a:rPr lang="en-ZA" sz="1800" dirty="0" smtClean="0"/>
                        <a:t>TARGETED STAKEHOLDERS</a:t>
                      </a:r>
                      <a:r>
                        <a:rPr lang="en-ZA" sz="1800" baseline="0" dirty="0" smtClean="0"/>
                        <a:t> </a:t>
                      </a:r>
                      <a:endParaRPr lang="en-ZA" sz="1800" dirty="0"/>
                    </a:p>
                  </a:txBody>
                  <a:tcPr marL="91449" marR="91449" marT="45712" marB="45712"/>
                </a:tc>
                <a:tc>
                  <a:txBody>
                    <a:bodyPr/>
                    <a:lstStyle/>
                    <a:p>
                      <a:r>
                        <a:rPr lang="en-ZA" sz="1800" dirty="0" smtClean="0"/>
                        <a:t>VENUE </a:t>
                      </a:r>
                      <a:endParaRPr lang="en-ZA" sz="1800" dirty="0"/>
                    </a:p>
                  </a:txBody>
                  <a:tcPr marL="91449" marR="91449" marT="45712" marB="45712"/>
                </a:tc>
                <a:tc>
                  <a:txBody>
                    <a:bodyPr/>
                    <a:lstStyle/>
                    <a:p>
                      <a:r>
                        <a:rPr lang="en-ZA" sz="1800" dirty="0" smtClean="0"/>
                        <a:t>DATE AND TIME</a:t>
                      </a:r>
                      <a:endParaRPr lang="en-ZA" sz="1800" dirty="0"/>
                    </a:p>
                  </a:txBody>
                  <a:tcPr marL="91449" marR="91449" marT="45712" marB="45712"/>
                </a:tc>
                <a:tc>
                  <a:txBody>
                    <a:bodyPr/>
                    <a:lstStyle/>
                    <a:p>
                      <a:r>
                        <a:rPr lang="en-ZA" sz="1800" dirty="0" smtClean="0"/>
                        <a:t>COMMENTS </a:t>
                      </a:r>
                      <a:endParaRPr lang="en-ZA" sz="1800" dirty="0"/>
                    </a:p>
                  </a:txBody>
                  <a:tcPr marL="91449" marR="91449" marT="45712" marB="45712"/>
                </a:tc>
              </a:tr>
              <a:tr h="220812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kern="1200" dirty="0" smtClean="0">
                          <a:solidFill>
                            <a:schemeClr val="dk1"/>
                          </a:solidFill>
                          <a:latin typeface="+mn-lt"/>
                          <a:ea typeface="+mn-ea"/>
                          <a:cs typeface="+mn-cs"/>
                        </a:rPr>
                        <a:t>Prayer Meeting for all </a:t>
                      </a:r>
                      <a:r>
                        <a:rPr lang="en-US" sz="1800" kern="1200" dirty="0">
                          <a:solidFill>
                            <a:schemeClr val="dk1"/>
                          </a:solidFill>
                          <a:latin typeface="+mn-lt"/>
                          <a:ea typeface="+mn-ea"/>
                          <a:cs typeface="+mn-cs"/>
                        </a:rPr>
                        <a:t>affected Areas</a:t>
                      </a:r>
                      <a:endParaRPr lang="en-ZA" sz="18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ZA" sz="1800" kern="1200" dirty="0" err="1" smtClean="0">
                          <a:solidFill>
                            <a:schemeClr val="dk1"/>
                          </a:solidFill>
                          <a:latin typeface="+mn-lt"/>
                          <a:ea typeface="+mn-ea"/>
                          <a:cs typeface="+mn-cs"/>
                        </a:rPr>
                        <a:t>Mashau</a:t>
                      </a:r>
                      <a:r>
                        <a:rPr lang="en-ZA" sz="1800" kern="1200" dirty="0" smtClean="0">
                          <a:solidFill>
                            <a:schemeClr val="dk1"/>
                          </a:solidFill>
                          <a:latin typeface="+mn-lt"/>
                          <a:ea typeface="+mn-ea"/>
                          <a:cs typeface="+mn-cs"/>
                        </a:rPr>
                        <a:t> Christian Warship Centre (CWC)</a:t>
                      </a:r>
                      <a:endParaRPr lang="en-ZA" sz="1800" kern="1200" dirty="0">
                        <a:solidFill>
                          <a:schemeClr val="dk1"/>
                        </a:solidFill>
                        <a:latin typeface="+mn-lt"/>
                        <a:ea typeface="+mn-ea"/>
                        <a:cs typeface="+mn-cs"/>
                      </a:endParaRPr>
                    </a:p>
                  </a:txBody>
                  <a:tcPr marL="68585" marR="68585" marT="0" marB="0"/>
                </a:tc>
                <a:tc>
                  <a:txBody>
                    <a:bodyPr/>
                    <a:lstStyle/>
                    <a:p>
                      <a:pPr marL="0" algn="l" defTabSz="914400" rtl="0" eaLnBrk="1" latinLnBrk="0" hangingPunct="1">
                        <a:lnSpc>
                          <a:spcPct val="115000"/>
                        </a:lnSpc>
                        <a:spcAft>
                          <a:spcPts val="0"/>
                        </a:spcAft>
                      </a:pPr>
                      <a:r>
                        <a:rPr lang="en-US" sz="1800" kern="1200" dirty="0">
                          <a:solidFill>
                            <a:schemeClr val="dk1"/>
                          </a:solidFill>
                          <a:latin typeface="+mn-lt"/>
                          <a:ea typeface="+mn-ea"/>
                          <a:cs typeface="+mn-cs"/>
                        </a:rPr>
                        <a:t>14 May </a:t>
                      </a:r>
                      <a:r>
                        <a:rPr lang="en-US" sz="1800" kern="1200" dirty="0" smtClean="0">
                          <a:solidFill>
                            <a:schemeClr val="dk1"/>
                          </a:solidFill>
                          <a:latin typeface="+mn-lt"/>
                          <a:ea typeface="+mn-ea"/>
                          <a:cs typeface="+mn-cs"/>
                        </a:rPr>
                        <a:t>2016</a:t>
                      </a:r>
                    </a:p>
                    <a:p>
                      <a:pPr marL="0" algn="l" defTabSz="914400" rtl="0" eaLnBrk="1" latinLnBrk="0" hangingPunct="1">
                        <a:lnSpc>
                          <a:spcPct val="115000"/>
                        </a:lnSpc>
                        <a:spcAft>
                          <a:spcPts val="0"/>
                        </a:spcAft>
                      </a:pPr>
                      <a:r>
                        <a:rPr lang="en-US" sz="1800" kern="1200" dirty="0" smtClean="0">
                          <a:solidFill>
                            <a:schemeClr val="dk1"/>
                          </a:solidFill>
                          <a:latin typeface="+mn-lt"/>
                          <a:ea typeface="+mn-ea"/>
                          <a:cs typeface="+mn-cs"/>
                        </a:rPr>
                        <a:t>11h00</a:t>
                      </a:r>
                      <a:endParaRPr lang="en-ZA" sz="1800" kern="1200" dirty="0">
                        <a:solidFill>
                          <a:schemeClr val="dk1"/>
                        </a:solidFill>
                        <a:latin typeface="+mn-lt"/>
                        <a:ea typeface="+mn-ea"/>
                        <a:cs typeface="+mn-cs"/>
                      </a:endParaRPr>
                    </a:p>
                  </a:txBody>
                  <a:tcPr marL="68585" marR="68585" marT="0" marB="0"/>
                </a:tc>
                <a:tc>
                  <a:txBody>
                    <a:bodyPr/>
                    <a:lstStyle/>
                    <a:p>
                      <a:pPr marL="0" algn="just" defTabSz="914400" rtl="0" eaLnBrk="1" latinLnBrk="0" hangingPunct="1">
                        <a:lnSpc>
                          <a:spcPct val="115000"/>
                        </a:lnSpc>
                        <a:spcAft>
                          <a:spcPts val="0"/>
                        </a:spcAft>
                      </a:pPr>
                      <a:r>
                        <a:rPr lang="en-ZA" sz="1800" kern="1200" dirty="0" smtClean="0">
                          <a:solidFill>
                            <a:schemeClr val="dk1"/>
                          </a:solidFill>
                          <a:latin typeface="+mn-lt"/>
                          <a:ea typeface="+mn-ea"/>
                          <a:cs typeface="+mn-cs"/>
                        </a:rPr>
                        <a:t>The prayer</a:t>
                      </a:r>
                      <a:r>
                        <a:rPr lang="en-ZA" sz="1800" kern="1200" baseline="0" dirty="0" smtClean="0">
                          <a:solidFill>
                            <a:schemeClr val="dk1"/>
                          </a:solidFill>
                          <a:latin typeface="+mn-lt"/>
                          <a:ea typeface="+mn-ea"/>
                          <a:cs typeface="+mn-cs"/>
                        </a:rPr>
                        <a:t> meeting was held albeit poor attendance. </a:t>
                      </a:r>
                    </a:p>
                    <a:p>
                      <a:pPr marL="0" algn="just" defTabSz="914400" rtl="0" eaLnBrk="1" latinLnBrk="0" hangingPunct="1">
                        <a:lnSpc>
                          <a:spcPct val="115000"/>
                        </a:lnSpc>
                        <a:spcAft>
                          <a:spcPts val="0"/>
                        </a:spcAft>
                      </a:pPr>
                      <a:r>
                        <a:rPr lang="en-ZA" sz="1800" kern="1200" dirty="0" smtClean="0">
                          <a:solidFill>
                            <a:schemeClr val="dk1"/>
                          </a:solidFill>
                          <a:latin typeface="+mn-lt"/>
                          <a:ea typeface="+mn-ea"/>
                          <a:cs typeface="+mn-cs"/>
                        </a:rPr>
                        <a:t>Communities</a:t>
                      </a:r>
                      <a:r>
                        <a:rPr lang="en-ZA" sz="1800" kern="1200" baseline="0" dirty="0" smtClean="0">
                          <a:solidFill>
                            <a:schemeClr val="dk1"/>
                          </a:solidFill>
                          <a:latin typeface="+mn-lt"/>
                          <a:ea typeface="+mn-ea"/>
                          <a:cs typeface="+mn-cs"/>
                        </a:rPr>
                        <a:t> allege they were intimidated not to attend.</a:t>
                      </a:r>
                      <a:endParaRPr lang="en-ZA" sz="1800" kern="1200" dirty="0">
                        <a:solidFill>
                          <a:schemeClr val="dk1"/>
                        </a:solidFill>
                        <a:latin typeface="+mn-lt"/>
                        <a:ea typeface="+mn-ea"/>
                        <a:cs typeface="+mn-cs"/>
                      </a:endParaRPr>
                    </a:p>
                  </a:txBody>
                  <a:tcPr marL="68585" marR="68585" marT="0" marB="0"/>
                </a:tc>
              </a:tr>
              <a:tr h="2743018">
                <a:tc>
                  <a:txBody>
                    <a:bodyPr/>
                    <a:lstStyle/>
                    <a:p>
                      <a:r>
                        <a:rPr lang="en-ZA" sz="1800" dirty="0" smtClean="0"/>
                        <a:t>Principals and </a:t>
                      </a:r>
                      <a:r>
                        <a:rPr lang="en-ZA" sz="1800" baseline="0" dirty="0" smtClean="0"/>
                        <a:t> SGBs</a:t>
                      </a:r>
                      <a:endParaRPr lang="en-ZA" sz="1800" dirty="0"/>
                    </a:p>
                  </a:txBody>
                  <a:tcPr marL="68585" marR="68585" marT="0" marB="0"/>
                </a:tc>
                <a:tc>
                  <a:txBody>
                    <a:bodyPr/>
                    <a:lstStyle/>
                    <a:p>
                      <a:r>
                        <a:rPr lang="en-ZA" sz="1800" dirty="0" smtClean="0"/>
                        <a:t>Vhembe Council Chamber</a:t>
                      </a:r>
                      <a:endParaRPr lang="en-ZA" sz="1800" dirty="0"/>
                    </a:p>
                  </a:txBody>
                  <a:tcPr marL="68585" marR="68585" marT="0" marB="0"/>
                </a:tc>
                <a:tc>
                  <a:txBody>
                    <a:bodyPr/>
                    <a:lstStyle/>
                    <a:p>
                      <a:r>
                        <a:rPr lang="en-ZA" sz="1800" dirty="0" smtClean="0"/>
                        <a:t>17 May 2016</a:t>
                      </a:r>
                    </a:p>
                    <a:p>
                      <a:r>
                        <a:rPr lang="en-ZA" sz="1800" dirty="0" smtClean="0"/>
                        <a:t>12h00</a:t>
                      </a:r>
                      <a:endParaRPr lang="en-ZA" sz="1800" dirty="0"/>
                    </a:p>
                  </a:txBody>
                  <a:tcPr marL="68585" marR="68585" marT="0" marB="0"/>
                </a:tc>
                <a:tc>
                  <a:txBody>
                    <a:bodyPr/>
                    <a:lstStyle/>
                    <a:p>
                      <a:pPr algn="just"/>
                      <a:r>
                        <a:rPr lang="en-ZA" sz="1800" dirty="0" smtClean="0"/>
                        <a:t>The meeting committed to the stabilisation of the situation. Schools were sensitised that mobile classrooms are being</a:t>
                      </a:r>
                      <a:r>
                        <a:rPr lang="en-ZA" sz="1800" baseline="0" dirty="0" smtClean="0"/>
                        <a:t> delivered and need to be protected by the community.</a:t>
                      </a:r>
                      <a:endParaRPr lang="en-ZA" sz="1800" dirty="0"/>
                    </a:p>
                  </a:txBody>
                  <a:tcPr marL="68585" marR="68585" marT="0" marB="0"/>
                </a:tc>
              </a:tr>
            </a:tbl>
          </a:graphicData>
        </a:graphic>
      </p:graphicFrame>
    </p:spTree>
    <p:extLst>
      <p:ext uri="{BB962C8B-B14F-4D97-AF65-F5344CB8AC3E}">
        <p14:creationId xmlns:p14="http://schemas.microsoft.com/office/powerpoint/2010/main" xmlns="" val="1163129165"/>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51203"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04"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6477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plan </a:t>
            </a:r>
            <a:r>
              <a:rPr lang="en-US" sz="2800" b="1" cap="all" dirty="0" err="1" smtClean="0">
                <a:solidFill>
                  <a:prstClr val="black"/>
                </a:solidFill>
                <a:effectLst>
                  <a:outerShdw blurRad="38100" dist="38100" dir="2700000" algn="tl">
                    <a:srgbClr val="000000">
                      <a:alpha val="43137"/>
                    </a:srgbClr>
                  </a:outerShdw>
                </a:effectLst>
                <a:latin typeface="Arial Narrow" pitchFamily="34" charset="0"/>
              </a:rPr>
              <a:t>cont</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a:t>
            </a:r>
            <a:endParaRPr lang="en-US" sz="2800" b="1" cap="all" dirty="0">
              <a:solidFill>
                <a:prstClr val="black"/>
              </a:solidFill>
            </a:endParaRPr>
          </a:p>
        </p:txBody>
      </p:sp>
      <p:sp>
        <p:nvSpPr>
          <p:cNvPr id="51206"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0929048-5F7D-4AD7-95FA-8D68AA20EFA4}" type="slidenum">
              <a:rPr lang="en-ZA" altLang="en-US" sz="1200">
                <a:solidFill>
                  <a:srgbClr val="898989"/>
                </a:solidFill>
              </a:rPr>
              <a:pPr>
                <a:spcBef>
                  <a:spcPct val="0"/>
                </a:spcBef>
                <a:buFontTx/>
                <a:buNone/>
              </a:pPr>
              <a:t>24</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47887639"/>
              </p:ext>
            </p:extLst>
          </p:nvPr>
        </p:nvGraphicFramePr>
        <p:xfrm>
          <a:off x="714375" y="1268413"/>
          <a:ext cx="8247062" cy="4481512"/>
        </p:xfrm>
        <a:graphic>
          <a:graphicData uri="http://schemas.openxmlformats.org/drawingml/2006/table">
            <a:tbl>
              <a:tblPr firstRow="1" bandRow="1">
                <a:tableStyleId>{5C22544A-7EE6-4342-B048-85BDC9FD1C3A}</a:tableStyleId>
              </a:tblPr>
              <a:tblGrid>
                <a:gridCol w="2061766"/>
                <a:gridCol w="1579926"/>
                <a:gridCol w="1584085"/>
                <a:gridCol w="3021285"/>
              </a:tblGrid>
              <a:tr h="640223">
                <a:tc>
                  <a:txBody>
                    <a:bodyPr/>
                    <a:lstStyle/>
                    <a:p>
                      <a:r>
                        <a:rPr lang="en-ZA" sz="1800" dirty="0" smtClean="0"/>
                        <a:t>TARGETED STAKEHOLDERS</a:t>
                      </a:r>
                      <a:r>
                        <a:rPr lang="en-ZA" sz="1800" baseline="0" dirty="0" smtClean="0"/>
                        <a:t> </a:t>
                      </a:r>
                      <a:endParaRPr lang="en-ZA" sz="1800" dirty="0"/>
                    </a:p>
                  </a:txBody>
                  <a:tcPr marL="91449" marR="91449" marT="45734" marB="45734"/>
                </a:tc>
                <a:tc>
                  <a:txBody>
                    <a:bodyPr/>
                    <a:lstStyle/>
                    <a:p>
                      <a:r>
                        <a:rPr lang="en-ZA" sz="1800" dirty="0" smtClean="0"/>
                        <a:t>VENUE </a:t>
                      </a:r>
                      <a:endParaRPr lang="en-ZA" sz="1800" dirty="0"/>
                    </a:p>
                  </a:txBody>
                  <a:tcPr marL="91449" marR="91449" marT="45734" marB="45734"/>
                </a:tc>
                <a:tc>
                  <a:txBody>
                    <a:bodyPr/>
                    <a:lstStyle/>
                    <a:p>
                      <a:r>
                        <a:rPr lang="en-ZA" sz="1800" dirty="0" smtClean="0"/>
                        <a:t>DATE AND TIME</a:t>
                      </a:r>
                      <a:endParaRPr lang="en-ZA" sz="1800" dirty="0"/>
                    </a:p>
                  </a:txBody>
                  <a:tcPr marL="91449" marR="91449" marT="45734" marB="45734"/>
                </a:tc>
                <a:tc>
                  <a:txBody>
                    <a:bodyPr/>
                    <a:lstStyle/>
                    <a:p>
                      <a:r>
                        <a:rPr lang="en-ZA" sz="1800" dirty="0" smtClean="0"/>
                        <a:t>COMMENTS </a:t>
                      </a:r>
                      <a:endParaRPr lang="en-ZA" sz="1800" dirty="0"/>
                    </a:p>
                  </a:txBody>
                  <a:tcPr marL="91449" marR="91449" marT="45734" marB="45734"/>
                </a:tc>
              </a:tr>
              <a:tr h="3841289">
                <a:tc>
                  <a:txBody>
                    <a:bodyPr/>
                    <a:lstStyle/>
                    <a:p>
                      <a:pPr algn="just"/>
                      <a:r>
                        <a:rPr lang="en-ZA" sz="1800" dirty="0" smtClean="0"/>
                        <a:t>Technical Task Team meeting between</a:t>
                      </a:r>
                      <a:r>
                        <a:rPr lang="en-ZA" sz="1800" baseline="0" dirty="0" smtClean="0"/>
                        <a:t> COGTA/ COGHSTA and </a:t>
                      </a:r>
                      <a:r>
                        <a:rPr lang="en-ZA" sz="1800" dirty="0" smtClean="0"/>
                        <a:t>King’s and</a:t>
                      </a:r>
                      <a:r>
                        <a:rPr lang="en-ZA" sz="1800" baseline="0" dirty="0" smtClean="0"/>
                        <a:t> Senior Traditional Leaders’ representations </a:t>
                      </a:r>
                      <a:endParaRPr lang="en-ZA" sz="1800" dirty="0"/>
                    </a:p>
                  </a:txBody>
                  <a:tcPr marL="68585" marR="68585" marT="0" marB="0"/>
                </a:tc>
                <a:tc>
                  <a:txBody>
                    <a:bodyPr/>
                    <a:lstStyle/>
                    <a:p>
                      <a:pPr algn="just"/>
                      <a:r>
                        <a:rPr lang="en-ZA" sz="1800" dirty="0" smtClean="0"/>
                        <a:t>The Ranch</a:t>
                      </a:r>
                      <a:endParaRPr lang="en-ZA" sz="1800" dirty="0"/>
                    </a:p>
                  </a:txBody>
                  <a:tcPr marL="68585" marR="68585" marT="0" marB="0"/>
                </a:tc>
                <a:tc>
                  <a:txBody>
                    <a:bodyPr/>
                    <a:lstStyle/>
                    <a:p>
                      <a:pPr algn="just"/>
                      <a:r>
                        <a:rPr lang="en-ZA" sz="1800" dirty="0" smtClean="0"/>
                        <a:t>17 May 2016</a:t>
                      </a:r>
                    </a:p>
                    <a:p>
                      <a:pPr algn="just"/>
                      <a:r>
                        <a:rPr lang="en-ZA" sz="1800" dirty="0" smtClean="0"/>
                        <a:t>12h00</a:t>
                      </a:r>
                      <a:endParaRPr lang="en-ZA" sz="1800" dirty="0"/>
                    </a:p>
                  </a:txBody>
                  <a:tcPr marL="68585" marR="68585" marT="0" marB="0"/>
                </a:tc>
                <a:tc>
                  <a:txBody>
                    <a:bodyPr/>
                    <a:lstStyle/>
                    <a:p>
                      <a:pPr algn="just"/>
                      <a:r>
                        <a:rPr lang="en-ZA" sz="1800" dirty="0" smtClean="0"/>
                        <a:t>The meeting committed to the stabilisation of the situation,</a:t>
                      </a:r>
                      <a:r>
                        <a:rPr lang="en-ZA" sz="1800" baseline="0" dirty="0" smtClean="0"/>
                        <a:t> provided inputs on the draft terms of reference, agreed to the mediation by an independent body and the name of the Task Team – </a:t>
                      </a:r>
                      <a:r>
                        <a:rPr lang="en-ZA" sz="1800" baseline="0" dirty="0" err="1" smtClean="0"/>
                        <a:t>Vuwani-Tshikonelo</a:t>
                      </a:r>
                      <a:r>
                        <a:rPr lang="en-ZA" sz="1800" baseline="0" dirty="0" smtClean="0"/>
                        <a:t> and </a:t>
                      </a:r>
                      <a:r>
                        <a:rPr lang="en-ZA" sz="1800" baseline="0" dirty="0" err="1" smtClean="0"/>
                        <a:t>Mulenzhe</a:t>
                      </a:r>
                      <a:r>
                        <a:rPr lang="en-ZA" sz="1800" baseline="0" dirty="0" smtClean="0"/>
                        <a:t>. Committed to the re-scheduling of outstanding community engagements.</a:t>
                      </a:r>
                      <a:endParaRPr lang="en-ZA" sz="1800" dirty="0"/>
                    </a:p>
                  </a:txBody>
                  <a:tcPr marL="68585" marR="68585" marT="0" marB="0"/>
                </a:tc>
              </a:tr>
            </a:tbl>
          </a:graphicData>
        </a:graphic>
      </p:graphicFrame>
    </p:spTree>
    <p:extLst>
      <p:ext uri="{BB962C8B-B14F-4D97-AF65-F5344CB8AC3E}">
        <p14:creationId xmlns:p14="http://schemas.microsoft.com/office/powerpoint/2010/main" xmlns="" val="2686949386"/>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51203"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04"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6477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plan </a:t>
            </a:r>
            <a:r>
              <a:rPr lang="en-US" sz="2800" b="1" cap="all" dirty="0" err="1" smtClean="0">
                <a:solidFill>
                  <a:prstClr val="black"/>
                </a:solidFill>
                <a:effectLst>
                  <a:outerShdw blurRad="38100" dist="38100" dir="2700000" algn="tl">
                    <a:srgbClr val="000000">
                      <a:alpha val="43137"/>
                    </a:srgbClr>
                  </a:outerShdw>
                </a:effectLst>
                <a:latin typeface="Arial Narrow" pitchFamily="34" charset="0"/>
              </a:rPr>
              <a:t>cont</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a:t>
            </a:r>
            <a:endParaRPr lang="en-US" sz="2800" b="1" cap="all" dirty="0">
              <a:solidFill>
                <a:prstClr val="black"/>
              </a:solidFill>
            </a:endParaRPr>
          </a:p>
        </p:txBody>
      </p:sp>
      <p:sp>
        <p:nvSpPr>
          <p:cNvPr id="51206"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0929048-5F7D-4AD7-95FA-8D68AA20EFA4}" type="slidenum">
              <a:rPr lang="en-ZA" altLang="en-US" sz="1200">
                <a:solidFill>
                  <a:srgbClr val="898989"/>
                </a:solidFill>
              </a:rPr>
              <a:pPr>
                <a:spcBef>
                  <a:spcPct val="0"/>
                </a:spcBef>
                <a:buFontTx/>
                <a:buNone/>
              </a:pPr>
              <a:t>25</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146721389"/>
              </p:ext>
            </p:extLst>
          </p:nvPr>
        </p:nvGraphicFramePr>
        <p:xfrm>
          <a:off x="714375" y="1268413"/>
          <a:ext cx="8247062" cy="5273183"/>
        </p:xfrm>
        <a:graphic>
          <a:graphicData uri="http://schemas.openxmlformats.org/drawingml/2006/table">
            <a:tbl>
              <a:tblPr firstRow="1" bandRow="1">
                <a:tableStyleId>{5C22544A-7EE6-4342-B048-85BDC9FD1C3A}</a:tableStyleId>
              </a:tblPr>
              <a:tblGrid>
                <a:gridCol w="2061766"/>
                <a:gridCol w="1867867"/>
                <a:gridCol w="1296144"/>
                <a:gridCol w="3021285"/>
              </a:tblGrid>
              <a:tr h="640223">
                <a:tc>
                  <a:txBody>
                    <a:bodyPr/>
                    <a:lstStyle/>
                    <a:p>
                      <a:r>
                        <a:rPr lang="en-ZA" sz="1800" dirty="0" smtClean="0"/>
                        <a:t>TARGETED STAKEHOLDERS</a:t>
                      </a:r>
                      <a:r>
                        <a:rPr lang="en-ZA" sz="1800" baseline="0" dirty="0" smtClean="0"/>
                        <a:t> </a:t>
                      </a:r>
                      <a:endParaRPr lang="en-ZA" sz="1800" dirty="0"/>
                    </a:p>
                  </a:txBody>
                  <a:tcPr marL="91449" marR="91449" marT="45734" marB="45734"/>
                </a:tc>
                <a:tc>
                  <a:txBody>
                    <a:bodyPr/>
                    <a:lstStyle/>
                    <a:p>
                      <a:r>
                        <a:rPr lang="en-ZA" sz="1800" dirty="0" smtClean="0"/>
                        <a:t>VENUE </a:t>
                      </a:r>
                      <a:endParaRPr lang="en-ZA" sz="1800" dirty="0"/>
                    </a:p>
                  </a:txBody>
                  <a:tcPr marL="91449" marR="91449" marT="45734" marB="45734"/>
                </a:tc>
                <a:tc>
                  <a:txBody>
                    <a:bodyPr/>
                    <a:lstStyle/>
                    <a:p>
                      <a:r>
                        <a:rPr lang="en-ZA" sz="1800" dirty="0" smtClean="0"/>
                        <a:t>DATE AND TIME</a:t>
                      </a:r>
                      <a:endParaRPr lang="en-ZA" sz="1800" dirty="0"/>
                    </a:p>
                  </a:txBody>
                  <a:tcPr marL="91449" marR="91449" marT="45734" marB="45734"/>
                </a:tc>
                <a:tc>
                  <a:txBody>
                    <a:bodyPr/>
                    <a:lstStyle/>
                    <a:p>
                      <a:r>
                        <a:rPr lang="en-ZA" sz="1800" dirty="0" smtClean="0"/>
                        <a:t>COMMENTS </a:t>
                      </a:r>
                      <a:endParaRPr lang="en-ZA" sz="1800" dirty="0"/>
                    </a:p>
                  </a:txBody>
                  <a:tcPr marL="91449" marR="91449" marT="45734" marB="45734"/>
                </a:tc>
              </a:tr>
              <a:tr h="4402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600" dirty="0" smtClean="0"/>
                        <a:t>Nesengani Traditional area</a:t>
                      </a:r>
                    </a:p>
                    <a:p>
                      <a:pPr algn="just"/>
                      <a:endParaRPr lang="en-ZA" sz="1600" dirty="0"/>
                    </a:p>
                  </a:txBody>
                  <a:tcPr marL="68585" marR="68585"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600" dirty="0" smtClean="0"/>
                        <a:t>Rivers of living waters</a:t>
                      </a:r>
                    </a:p>
                    <a:p>
                      <a:pPr algn="just"/>
                      <a:endParaRPr lang="en-ZA" sz="1600" dirty="0"/>
                    </a:p>
                  </a:txBody>
                  <a:tcPr marL="68585" marR="68585" marT="0" marB="0"/>
                </a:tc>
                <a:tc>
                  <a:txBody>
                    <a:bodyPr/>
                    <a:lstStyle/>
                    <a:p>
                      <a:r>
                        <a:rPr lang="en-ZA" sz="1600" dirty="0" smtClean="0"/>
                        <a:t>18 May 2016</a:t>
                      </a:r>
                    </a:p>
                    <a:p>
                      <a:r>
                        <a:rPr lang="en-ZA" sz="1600" dirty="0" smtClean="0"/>
                        <a:t>10h00</a:t>
                      </a:r>
                    </a:p>
                    <a:p>
                      <a:pPr algn="just"/>
                      <a:endParaRPr lang="en-ZA" sz="1600" dirty="0"/>
                    </a:p>
                  </a:txBody>
                  <a:tcPr marL="68585" marR="68585" marT="0" marB="0"/>
                </a:tc>
                <a:tc>
                  <a:txBody>
                    <a:bodyPr/>
                    <a:lstStyle/>
                    <a:p>
                      <a:pPr marL="285750" indent="-285750" algn="just">
                        <a:buFont typeface="Arial" panose="020B0604020202020204" pitchFamily="34" charset="0"/>
                        <a:buChar char="•"/>
                      </a:pPr>
                      <a:r>
                        <a:rPr lang="en-ZA" sz="1600" dirty="0" smtClean="0"/>
                        <a:t>Commitment for various stakeholders to go back to school.</a:t>
                      </a:r>
                      <a:endParaRPr lang="en-ZA" sz="1600" dirty="0"/>
                    </a:p>
                  </a:txBody>
                  <a:tcPr marL="68585" marR="68585" marT="0" marB="0"/>
                </a:tc>
              </a:tr>
              <a:tr h="440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dk1"/>
                          </a:solidFill>
                          <a:latin typeface="+mn-lt"/>
                          <a:ea typeface="+mn-ea"/>
                          <a:cs typeface="+mn-cs"/>
                        </a:rPr>
                        <a:t>Netshimbupfe</a:t>
                      </a:r>
                      <a:endParaRPr lang="en-ZA" sz="1600" kern="1200" dirty="0" smtClean="0">
                        <a:solidFill>
                          <a:schemeClr val="dk1"/>
                        </a:solidFill>
                        <a:latin typeface="+mn-lt"/>
                        <a:ea typeface="+mn-ea"/>
                        <a:cs typeface="+mn-cs"/>
                      </a:endParaRPr>
                    </a:p>
                  </a:txBody>
                  <a:tcPr marL="68591" marR="68591" marT="0" marB="0"/>
                </a:tc>
                <a:tc>
                  <a:txBody>
                    <a:bodyPr/>
                    <a:lstStyle/>
                    <a:p>
                      <a:pPr marL="0" algn="l" defTabSz="914400" rtl="0" eaLnBrk="1" latinLnBrk="0" hangingPunct="1">
                        <a:lnSpc>
                          <a:spcPct val="115000"/>
                        </a:lnSpc>
                        <a:spcAft>
                          <a:spcPts val="0"/>
                        </a:spcAft>
                      </a:pPr>
                      <a:r>
                        <a:rPr lang="en-ZA" sz="1600" kern="1200" dirty="0" smtClean="0">
                          <a:solidFill>
                            <a:schemeClr val="dk1"/>
                          </a:solidFill>
                          <a:latin typeface="+mn-lt"/>
                          <a:ea typeface="+mn-ea"/>
                          <a:cs typeface="+mn-cs"/>
                        </a:rPr>
                        <a:t>Netshimbupfe</a:t>
                      </a:r>
                    </a:p>
                    <a:p>
                      <a:pPr marL="0" algn="l" defTabSz="914400" rtl="0" eaLnBrk="1" latinLnBrk="0" hangingPunct="1">
                        <a:lnSpc>
                          <a:spcPct val="115000"/>
                        </a:lnSpc>
                        <a:spcAft>
                          <a:spcPts val="0"/>
                        </a:spcAft>
                      </a:pPr>
                      <a:r>
                        <a:rPr lang="en-ZA" sz="1600" kern="1200" dirty="0" smtClean="0">
                          <a:solidFill>
                            <a:schemeClr val="dk1"/>
                          </a:solidFill>
                          <a:latin typeface="+mn-lt"/>
                          <a:ea typeface="+mn-ea"/>
                          <a:cs typeface="+mn-cs"/>
                        </a:rPr>
                        <a:t>Traditional  offices</a:t>
                      </a:r>
                    </a:p>
                  </a:txBody>
                  <a:tcPr marL="68591" marR="68591"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19</a:t>
                      </a:r>
                      <a:r>
                        <a:rPr lang="en-ZA" sz="1600" kern="1200" baseline="30000" dirty="0" smtClean="0">
                          <a:solidFill>
                            <a:schemeClr val="dk1"/>
                          </a:solidFill>
                          <a:latin typeface="+mn-lt"/>
                          <a:ea typeface="+mn-ea"/>
                          <a:cs typeface="+mn-cs"/>
                        </a:rPr>
                        <a:t>th</a:t>
                      </a:r>
                      <a:r>
                        <a:rPr lang="en-ZA" sz="1600" kern="1200" dirty="0" smtClean="0">
                          <a:solidFill>
                            <a:schemeClr val="dk1"/>
                          </a:solidFill>
                          <a:latin typeface="+mn-lt"/>
                          <a:ea typeface="+mn-ea"/>
                          <a:cs typeface="+mn-cs"/>
                        </a:rPr>
                        <a:t> May 2016</a:t>
                      </a:r>
                    </a:p>
                  </a:txBody>
                  <a:tcPr marL="68591" marR="68591" marT="0" marB="0"/>
                </a:tc>
                <a:tc>
                  <a:txBody>
                    <a:bodyPr/>
                    <a:lstStyle/>
                    <a:p>
                      <a:pPr marL="285750" indent="-285750" algn="just">
                        <a:buFont typeface="Arial" panose="020B0604020202020204" pitchFamily="34" charset="0"/>
                        <a:buChar char="•"/>
                      </a:pPr>
                      <a:r>
                        <a:rPr lang="en-ZA" sz="1600" dirty="0" smtClean="0"/>
                        <a:t>They are adamant that learners will not go back to school until the MDB’s decision is reversed, however, the</a:t>
                      </a:r>
                      <a:r>
                        <a:rPr lang="en-ZA" sz="1600" baseline="0" dirty="0" smtClean="0"/>
                        <a:t> delegation could sense that the various stakeholders hold differing views on the matter, suggested a caucus to come-up with a position;</a:t>
                      </a:r>
                    </a:p>
                    <a:p>
                      <a:pPr marL="285750" indent="-285750" algn="just">
                        <a:buFont typeface="Arial" panose="020B0604020202020204" pitchFamily="34" charset="0"/>
                        <a:buChar char="•"/>
                      </a:pPr>
                      <a:r>
                        <a:rPr lang="en-ZA" sz="1600" baseline="0" dirty="0" smtClean="0"/>
                        <a:t>Request was made by the stakeholders to first convene a community meeting on 22/05/16 and will be able to respond thereafter.</a:t>
                      </a:r>
                      <a:endParaRPr lang="en-ZA" sz="1600" dirty="0"/>
                    </a:p>
                  </a:txBody>
                  <a:tcPr marL="68585" marR="68585" marT="0" marB="0"/>
                </a:tc>
              </a:tr>
            </a:tbl>
          </a:graphicData>
        </a:graphic>
      </p:graphicFrame>
    </p:spTree>
    <p:extLst>
      <p:ext uri="{BB962C8B-B14F-4D97-AF65-F5344CB8AC3E}">
        <p14:creationId xmlns:p14="http://schemas.microsoft.com/office/powerpoint/2010/main" xmlns="" val="3910541682"/>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53251"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252"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8636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plan </a:t>
            </a:r>
            <a:r>
              <a:rPr lang="en-US" sz="2800" b="1" cap="all" dirty="0" err="1" smtClean="0">
                <a:solidFill>
                  <a:prstClr val="black"/>
                </a:solidFill>
                <a:effectLst>
                  <a:outerShdw blurRad="38100" dist="38100" dir="2700000" algn="tl">
                    <a:srgbClr val="000000">
                      <a:alpha val="43137"/>
                    </a:srgbClr>
                  </a:outerShdw>
                </a:effectLst>
                <a:latin typeface="Arial Narrow" pitchFamily="34" charset="0"/>
              </a:rPr>
              <a:t>cont</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a:t>
            </a:r>
            <a:endParaRPr lang="en-US" sz="2800" b="1" cap="all" dirty="0">
              <a:solidFill>
                <a:prstClr val="black"/>
              </a:solidFill>
              <a:effectLst>
                <a:outerShdw blurRad="38100" dist="38100" dir="2700000" algn="tl">
                  <a:srgbClr val="000000">
                    <a:alpha val="43137"/>
                  </a:srgbClr>
                </a:outerShdw>
              </a:effectLst>
              <a:latin typeface="Arial Narrow" pitchFamily="34" charset="0"/>
            </a:endParaRPr>
          </a:p>
        </p:txBody>
      </p:sp>
      <p:sp>
        <p:nvSpPr>
          <p:cNvPr id="53254"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0F8B5E6-283A-4D54-8D6C-7C0C604C845F}" type="slidenum">
              <a:rPr lang="en-ZA" altLang="en-US" sz="1200">
                <a:solidFill>
                  <a:srgbClr val="898989"/>
                </a:solidFill>
              </a:rPr>
              <a:pPr>
                <a:spcBef>
                  <a:spcPct val="0"/>
                </a:spcBef>
                <a:buFontTx/>
                <a:buNone/>
              </a:pPr>
              <a:t>26</a:t>
            </a:fld>
            <a:endParaRPr lang="en-ZA" altLang="en-US" sz="1200">
              <a:solidFill>
                <a:srgbClr val="898989"/>
              </a:solidFill>
            </a:endParaRPr>
          </a:p>
        </p:txBody>
      </p:sp>
      <p:graphicFrame>
        <p:nvGraphicFramePr>
          <p:cNvPr id="9" name="Table 8"/>
          <p:cNvGraphicFramePr>
            <a:graphicFrameLocks noGrp="1"/>
          </p:cNvGraphicFramePr>
          <p:nvPr>
            <p:extLst>
              <p:ext uri="{D42A27DB-BD31-4B8C-83A1-F6EECF244321}">
                <p14:modId xmlns:p14="http://schemas.microsoft.com/office/powerpoint/2010/main" xmlns="" val="1024688055"/>
              </p:ext>
            </p:extLst>
          </p:nvPr>
        </p:nvGraphicFramePr>
        <p:xfrm>
          <a:off x="642938" y="1196975"/>
          <a:ext cx="8318499" cy="3505690"/>
        </p:xfrm>
        <a:graphic>
          <a:graphicData uri="http://schemas.openxmlformats.org/drawingml/2006/table">
            <a:tbl>
              <a:tblPr firstRow="1" bandRow="1">
                <a:tableStyleId>{5C22544A-7EE6-4342-B048-85BDC9FD1C3A}</a:tableStyleId>
              </a:tblPr>
              <a:tblGrid>
                <a:gridCol w="2772833"/>
                <a:gridCol w="2772833"/>
                <a:gridCol w="2772833"/>
              </a:tblGrid>
              <a:tr h="701130">
                <a:tc>
                  <a:txBody>
                    <a:bodyPr/>
                    <a:lstStyle/>
                    <a:p>
                      <a:r>
                        <a:rPr lang="en-ZA" sz="2000" dirty="0" smtClean="0"/>
                        <a:t>TARGETED STAKEHOLDERS</a:t>
                      </a:r>
                      <a:r>
                        <a:rPr lang="en-ZA" sz="2000" baseline="0" dirty="0" smtClean="0"/>
                        <a:t> </a:t>
                      </a:r>
                      <a:endParaRPr lang="en-ZA" sz="2000" dirty="0"/>
                    </a:p>
                  </a:txBody>
                  <a:tcPr marL="91449" marR="91449" marT="45722" marB="45722"/>
                </a:tc>
                <a:tc>
                  <a:txBody>
                    <a:bodyPr/>
                    <a:lstStyle/>
                    <a:p>
                      <a:r>
                        <a:rPr lang="en-ZA" sz="2000" dirty="0" smtClean="0"/>
                        <a:t>VENUE </a:t>
                      </a:r>
                      <a:endParaRPr lang="en-ZA" sz="2000" dirty="0"/>
                    </a:p>
                  </a:txBody>
                  <a:tcPr marL="91449" marR="91449" marT="45722" marB="45722"/>
                </a:tc>
                <a:tc>
                  <a:txBody>
                    <a:bodyPr/>
                    <a:lstStyle/>
                    <a:p>
                      <a:r>
                        <a:rPr lang="en-ZA" sz="2000" dirty="0" smtClean="0"/>
                        <a:t>DATE AND TIME</a:t>
                      </a:r>
                      <a:endParaRPr lang="en-ZA" sz="2000" dirty="0"/>
                    </a:p>
                  </a:txBody>
                  <a:tcPr marL="91449" marR="91449" marT="45722" marB="45722"/>
                </a:tc>
              </a:tr>
              <a:tr h="105171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kern="1200" dirty="0" smtClean="0">
                          <a:solidFill>
                            <a:schemeClr val="dk1"/>
                          </a:solidFill>
                          <a:latin typeface="+mn-lt"/>
                          <a:ea typeface="+mn-ea"/>
                          <a:cs typeface="+mn-cs"/>
                        </a:rPr>
                        <a:t>Mashau Traditional Area</a:t>
                      </a:r>
                    </a:p>
                  </a:txBody>
                  <a:tcPr marL="68591" marR="68591"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kern="1200" dirty="0" smtClean="0">
                          <a:solidFill>
                            <a:schemeClr val="dk1"/>
                          </a:solidFill>
                          <a:latin typeface="+mn-lt"/>
                          <a:ea typeface="+mn-ea"/>
                          <a:cs typeface="+mn-cs"/>
                        </a:rPr>
                        <a:t>Mashau Traditional Council offices</a:t>
                      </a:r>
                      <a:endParaRPr lang="en-ZA" sz="2000" kern="1200" dirty="0" smtClean="0">
                        <a:solidFill>
                          <a:schemeClr val="dk1"/>
                        </a:solidFill>
                        <a:latin typeface="+mn-lt"/>
                        <a:ea typeface="+mn-ea"/>
                        <a:cs typeface="+mn-cs"/>
                      </a:endParaRPr>
                    </a:p>
                  </a:txBody>
                  <a:tcPr marL="68591" marR="68591" marT="0" marB="0"/>
                </a:tc>
                <a:tc>
                  <a:txBody>
                    <a:bodyPr/>
                    <a:lstStyle/>
                    <a:p>
                      <a:pPr marL="0" algn="l" defTabSz="914400" rtl="0" eaLnBrk="1" latinLnBrk="0" hangingPunct="1">
                        <a:lnSpc>
                          <a:spcPct val="115000"/>
                        </a:lnSpc>
                        <a:spcAft>
                          <a:spcPts val="0"/>
                        </a:spcAft>
                      </a:pPr>
                      <a:r>
                        <a:rPr lang="en-US" sz="2000" kern="1200" dirty="0" smtClean="0">
                          <a:solidFill>
                            <a:schemeClr val="dk1"/>
                          </a:solidFill>
                          <a:latin typeface="+mn-lt"/>
                          <a:ea typeface="+mn-ea"/>
                          <a:cs typeface="+mn-cs"/>
                        </a:rPr>
                        <a:t>20</a:t>
                      </a:r>
                      <a:r>
                        <a:rPr lang="en-US" sz="2000" kern="1200" baseline="30000" dirty="0" smtClean="0">
                          <a:solidFill>
                            <a:schemeClr val="dk1"/>
                          </a:solidFill>
                          <a:latin typeface="+mn-lt"/>
                          <a:ea typeface="+mn-ea"/>
                          <a:cs typeface="+mn-cs"/>
                        </a:rPr>
                        <a:t>th</a:t>
                      </a:r>
                      <a:r>
                        <a:rPr lang="en-US" sz="2000" kern="1200" dirty="0" smtClean="0">
                          <a:solidFill>
                            <a:schemeClr val="dk1"/>
                          </a:solidFill>
                          <a:latin typeface="+mn-lt"/>
                          <a:ea typeface="+mn-ea"/>
                          <a:cs typeface="+mn-cs"/>
                        </a:rPr>
                        <a:t>  </a:t>
                      </a:r>
                      <a:r>
                        <a:rPr lang="en-US" sz="2000" kern="1200" dirty="0">
                          <a:solidFill>
                            <a:schemeClr val="dk1"/>
                          </a:solidFill>
                          <a:latin typeface="+mn-lt"/>
                          <a:ea typeface="+mn-ea"/>
                          <a:cs typeface="+mn-cs"/>
                        </a:rPr>
                        <a:t>May 2016</a:t>
                      </a:r>
                      <a:endParaRPr lang="en-ZA" sz="20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2000" kern="1200" dirty="0" smtClean="0">
                          <a:solidFill>
                            <a:schemeClr val="dk1"/>
                          </a:solidFill>
                          <a:latin typeface="+mn-lt"/>
                          <a:ea typeface="+mn-ea"/>
                          <a:cs typeface="+mn-cs"/>
                        </a:rPr>
                        <a:t>10h00</a:t>
                      </a:r>
                      <a:endParaRPr lang="en-ZA" sz="2000" kern="1200" dirty="0">
                        <a:solidFill>
                          <a:schemeClr val="dk1"/>
                        </a:solidFill>
                        <a:latin typeface="+mn-lt"/>
                        <a:ea typeface="+mn-ea"/>
                        <a:cs typeface="+mn-cs"/>
                      </a:endParaRPr>
                    </a:p>
                    <a:p>
                      <a:pPr marL="0" algn="l" defTabSz="914400" rtl="0" eaLnBrk="1" latinLnBrk="0" hangingPunct="1">
                        <a:lnSpc>
                          <a:spcPct val="115000"/>
                        </a:lnSpc>
                        <a:spcAft>
                          <a:spcPts val="0"/>
                        </a:spcAft>
                      </a:pPr>
                      <a:r>
                        <a:rPr lang="en-US" sz="2000" kern="1200" dirty="0">
                          <a:solidFill>
                            <a:schemeClr val="dk1"/>
                          </a:solidFill>
                          <a:latin typeface="+mn-lt"/>
                          <a:ea typeface="+mn-ea"/>
                          <a:cs typeface="+mn-cs"/>
                        </a:rPr>
                        <a:t> </a:t>
                      </a:r>
                      <a:endParaRPr lang="en-ZA" sz="2000" kern="1200" dirty="0">
                        <a:solidFill>
                          <a:schemeClr val="dk1"/>
                        </a:solidFill>
                        <a:latin typeface="+mn-lt"/>
                        <a:ea typeface="+mn-ea"/>
                        <a:cs typeface="+mn-cs"/>
                      </a:endParaRPr>
                    </a:p>
                  </a:txBody>
                  <a:tcPr marL="68591" marR="68591" marT="0" marB="0"/>
                </a:tc>
              </a:tr>
              <a:tr h="7011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kern="1200" dirty="0" err="1" smtClean="0">
                          <a:solidFill>
                            <a:schemeClr val="dk1"/>
                          </a:solidFill>
                          <a:latin typeface="+mn-lt"/>
                          <a:ea typeface="+mn-ea"/>
                          <a:cs typeface="+mn-cs"/>
                        </a:rPr>
                        <a:t>Masia</a:t>
                      </a:r>
                      <a:r>
                        <a:rPr lang="en-US" sz="2000" kern="1200" dirty="0" smtClean="0">
                          <a:solidFill>
                            <a:schemeClr val="dk1"/>
                          </a:solidFill>
                          <a:latin typeface="+mn-lt"/>
                          <a:ea typeface="+mn-ea"/>
                          <a:cs typeface="+mn-cs"/>
                        </a:rPr>
                        <a:t> Traditional Area</a:t>
                      </a:r>
                      <a:endParaRPr lang="en-ZA" sz="2000" kern="1200" dirty="0" smtClean="0">
                        <a:solidFill>
                          <a:schemeClr val="dk1"/>
                        </a:solidFill>
                        <a:latin typeface="+mn-lt"/>
                        <a:ea typeface="+mn-ea"/>
                        <a:cs typeface="+mn-cs"/>
                      </a:endParaRPr>
                    </a:p>
                  </a:txBody>
                  <a:tcPr marL="68591" marR="68591"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kern="1200" dirty="0" err="1" smtClean="0">
                          <a:solidFill>
                            <a:schemeClr val="dk1"/>
                          </a:solidFill>
                          <a:latin typeface="+mn-lt"/>
                          <a:ea typeface="+mn-ea"/>
                          <a:cs typeface="+mn-cs"/>
                        </a:rPr>
                        <a:t>Vuwani</a:t>
                      </a:r>
                      <a:r>
                        <a:rPr lang="en-US" sz="2000" kern="1200" dirty="0" smtClean="0">
                          <a:solidFill>
                            <a:schemeClr val="dk1"/>
                          </a:solidFill>
                          <a:latin typeface="+mn-lt"/>
                          <a:ea typeface="+mn-ea"/>
                          <a:cs typeface="+mn-cs"/>
                        </a:rPr>
                        <a:t> Fire Station</a:t>
                      </a:r>
                      <a:endParaRPr lang="en-ZA" sz="2000" kern="1200" dirty="0" smtClean="0">
                        <a:solidFill>
                          <a:schemeClr val="dk1"/>
                        </a:solidFill>
                        <a:latin typeface="+mn-lt"/>
                        <a:ea typeface="+mn-ea"/>
                        <a:cs typeface="+mn-cs"/>
                      </a:endParaRPr>
                    </a:p>
                  </a:txBody>
                  <a:tcPr marL="68591" marR="68591" marT="0" marB="0"/>
                </a:tc>
                <a:tc>
                  <a:txBody>
                    <a:bodyPr/>
                    <a:lstStyle/>
                    <a:p>
                      <a:pPr marL="0" algn="l" defTabSz="914400" rtl="0" eaLnBrk="1" latinLnBrk="0" hangingPunct="1">
                        <a:lnSpc>
                          <a:spcPct val="115000"/>
                        </a:lnSpc>
                        <a:spcAft>
                          <a:spcPts val="0"/>
                        </a:spcAft>
                      </a:pPr>
                      <a:r>
                        <a:rPr lang="en-US" sz="2000" kern="1200" dirty="0" smtClean="0">
                          <a:solidFill>
                            <a:schemeClr val="dk1"/>
                          </a:solidFill>
                          <a:latin typeface="+mn-lt"/>
                          <a:ea typeface="+mn-ea"/>
                          <a:cs typeface="+mn-cs"/>
                        </a:rPr>
                        <a:t>20</a:t>
                      </a:r>
                      <a:r>
                        <a:rPr lang="en-US" sz="2000" kern="1200" baseline="30000" dirty="0" smtClean="0">
                          <a:solidFill>
                            <a:schemeClr val="dk1"/>
                          </a:solidFill>
                          <a:latin typeface="+mn-lt"/>
                          <a:ea typeface="+mn-ea"/>
                          <a:cs typeface="+mn-cs"/>
                        </a:rPr>
                        <a:t>th</a:t>
                      </a:r>
                      <a:r>
                        <a:rPr lang="en-US" sz="2000" kern="1200" dirty="0" smtClean="0">
                          <a:solidFill>
                            <a:schemeClr val="dk1"/>
                          </a:solidFill>
                          <a:latin typeface="+mn-lt"/>
                          <a:ea typeface="+mn-ea"/>
                          <a:cs typeface="+mn-cs"/>
                        </a:rPr>
                        <a:t> May 2016</a:t>
                      </a:r>
                      <a:r>
                        <a:rPr lang="en-US" sz="2000" kern="1200" dirty="0">
                          <a:solidFill>
                            <a:schemeClr val="dk1"/>
                          </a:solidFill>
                          <a:latin typeface="+mn-lt"/>
                          <a:ea typeface="+mn-ea"/>
                          <a:cs typeface="+mn-cs"/>
                        </a:rPr>
                        <a:t> </a:t>
                      </a:r>
                      <a:endParaRPr lang="en-US" sz="2000" kern="1200" dirty="0" smtClean="0">
                        <a:solidFill>
                          <a:schemeClr val="dk1"/>
                        </a:solidFill>
                        <a:latin typeface="+mn-lt"/>
                        <a:ea typeface="+mn-ea"/>
                        <a:cs typeface="+mn-cs"/>
                      </a:endParaRPr>
                    </a:p>
                    <a:p>
                      <a:pPr marL="0" algn="l" defTabSz="914400" rtl="0" eaLnBrk="1" latinLnBrk="0" hangingPunct="1">
                        <a:lnSpc>
                          <a:spcPct val="115000"/>
                        </a:lnSpc>
                        <a:spcAft>
                          <a:spcPts val="0"/>
                        </a:spcAft>
                      </a:pPr>
                      <a:r>
                        <a:rPr lang="en-US" sz="2000" kern="1200" dirty="0" smtClean="0">
                          <a:solidFill>
                            <a:schemeClr val="dk1"/>
                          </a:solidFill>
                          <a:latin typeface="+mn-lt"/>
                          <a:ea typeface="+mn-ea"/>
                          <a:cs typeface="+mn-cs"/>
                        </a:rPr>
                        <a:t>12h00</a:t>
                      </a:r>
                      <a:endParaRPr lang="en-ZA" sz="2000" kern="1200" dirty="0">
                        <a:solidFill>
                          <a:schemeClr val="dk1"/>
                        </a:solidFill>
                        <a:latin typeface="+mn-lt"/>
                        <a:ea typeface="+mn-ea"/>
                        <a:cs typeface="+mn-cs"/>
                      </a:endParaRPr>
                    </a:p>
                  </a:txBody>
                  <a:tcPr marL="68591" marR="68591" marT="0" marB="0"/>
                </a:tc>
              </a:tr>
              <a:tr h="1051710">
                <a:tc>
                  <a:txBody>
                    <a:bodyPr/>
                    <a:lstStyle/>
                    <a:p>
                      <a:pPr marL="0" algn="l" defTabSz="914400" rtl="0" eaLnBrk="1" latinLnBrk="0" hangingPunct="1">
                        <a:lnSpc>
                          <a:spcPct val="115000"/>
                        </a:lnSpc>
                        <a:spcAft>
                          <a:spcPts val="0"/>
                        </a:spcAft>
                      </a:pPr>
                      <a:r>
                        <a:rPr lang="en-ZA" sz="2000" kern="1200" dirty="0" err="1" smtClean="0">
                          <a:solidFill>
                            <a:schemeClr val="dk1"/>
                          </a:solidFill>
                          <a:latin typeface="+mn-lt"/>
                          <a:ea typeface="+mn-ea"/>
                          <a:cs typeface="+mn-cs"/>
                        </a:rPr>
                        <a:t>Masakona</a:t>
                      </a:r>
                      <a:r>
                        <a:rPr lang="en-ZA" sz="2000" kern="1200" dirty="0" smtClean="0">
                          <a:solidFill>
                            <a:schemeClr val="dk1"/>
                          </a:solidFill>
                          <a:latin typeface="+mn-lt"/>
                          <a:ea typeface="+mn-ea"/>
                          <a:cs typeface="+mn-cs"/>
                        </a:rPr>
                        <a:t> Traditional</a:t>
                      </a:r>
                      <a:r>
                        <a:rPr lang="en-ZA" sz="2000" kern="1200" baseline="0" dirty="0" smtClean="0">
                          <a:solidFill>
                            <a:schemeClr val="dk1"/>
                          </a:solidFill>
                          <a:latin typeface="+mn-lt"/>
                          <a:ea typeface="+mn-ea"/>
                          <a:cs typeface="+mn-cs"/>
                        </a:rPr>
                        <a:t> Area</a:t>
                      </a:r>
                    </a:p>
                    <a:p>
                      <a:pPr marL="0" algn="l" defTabSz="914400" rtl="0" eaLnBrk="1" latinLnBrk="0" hangingPunct="1">
                        <a:lnSpc>
                          <a:spcPct val="115000"/>
                        </a:lnSpc>
                        <a:spcAft>
                          <a:spcPts val="0"/>
                        </a:spcAft>
                      </a:pPr>
                      <a:endParaRPr lang="en-ZA" sz="2000" kern="1200" baseline="0" dirty="0" smtClean="0">
                        <a:solidFill>
                          <a:schemeClr val="dk1"/>
                        </a:solidFill>
                        <a:latin typeface="+mn-lt"/>
                        <a:ea typeface="+mn-ea"/>
                        <a:cs typeface="+mn-cs"/>
                      </a:endParaRPr>
                    </a:p>
                  </a:txBody>
                  <a:tcPr marL="68591" marR="68591" marT="0" marB="0"/>
                </a:tc>
                <a:tc>
                  <a:txBody>
                    <a:bodyPr/>
                    <a:lstStyle/>
                    <a:p>
                      <a:pPr marL="0" algn="l" defTabSz="914400" rtl="0" eaLnBrk="1" latinLnBrk="0" hangingPunct="1">
                        <a:lnSpc>
                          <a:spcPct val="115000"/>
                        </a:lnSpc>
                        <a:spcAft>
                          <a:spcPts val="0"/>
                        </a:spcAft>
                      </a:pPr>
                      <a:r>
                        <a:rPr lang="en-ZA" sz="2000" kern="1200" dirty="0" smtClean="0">
                          <a:solidFill>
                            <a:schemeClr val="dk1"/>
                          </a:solidFill>
                          <a:latin typeface="+mn-lt"/>
                          <a:ea typeface="+mn-ea"/>
                          <a:cs typeface="+mn-cs"/>
                        </a:rPr>
                        <a:t>Masakona Traditional Council</a:t>
                      </a:r>
                    </a:p>
                  </a:txBody>
                  <a:tcPr marL="68591" marR="68591" marT="0" marB="0"/>
                </a:tc>
                <a:tc>
                  <a:txBody>
                    <a:bodyPr/>
                    <a:lstStyle/>
                    <a:p>
                      <a:pPr marL="0" algn="l" defTabSz="914400" rtl="0" eaLnBrk="1" latinLnBrk="0" hangingPunct="1">
                        <a:lnSpc>
                          <a:spcPct val="115000"/>
                        </a:lnSpc>
                        <a:spcAft>
                          <a:spcPts val="0"/>
                        </a:spcAft>
                      </a:pPr>
                      <a:r>
                        <a:rPr lang="en-ZA" sz="2000" kern="1200" dirty="0" smtClean="0">
                          <a:solidFill>
                            <a:schemeClr val="dk1"/>
                          </a:solidFill>
                          <a:latin typeface="+mn-lt"/>
                          <a:ea typeface="+mn-ea"/>
                          <a:cs typeface="+mn-cs"/>
                        </a:rPr>
                        <a:t>20</a:t>
                      </a:r>
                      <a:r>
                        <a:rPr lang="en-ZA" sz="2000" kern="1200" baseline="30000" dirty="0" smtClean="0">
                          <a:solidFill>
                            <a:schemeClr val="dk1"/>
                          </a:solidFill>
                          <a:latin typeface="+mn-lt"/>
                          <a:ea typeface="+mn-ea"/>
                          <a:cs typeface="+mn-cs"/>
                        </a:rPr>
                        <a:t>th</a:t>
                      </a:r>
                      <a:r>
                        <a:rPr lang="en-ZA" sz="2000" kern="1200" dirty="0" smtClean="0">
                          <a:solidFill>
                            <a:schemeClr val="dk1"/>
                          </a:solidFill>
                          <a:latin typeface="+mn-lt"/>
                          <a:ea typeface="+mn-ea"/>
                          <a:cs typeface="+mn-cs"/>
                        </a:rPr>
                        <a:t> May 2016</a:t>
                      </a:r>
                    </a:p>
                    <a:p>
                      <a:pPr marL="0" algn="l" defTabSz="914400" rtl="0" eaLnBrk="1" latinLnBrk="0" hangingPunct="1">
                        <a:lnSpc>
                          <a:spcPct val="115000"/>
                        </a:lnSpc>
                        <a:spcAft>
                          <a:spcPts val="0"/>
                        </a:spcAft>
                      </a:pPr>
                      <a:r>
                        <a:rPr lang="en-ZA" sz="2000" kern="1200" dirty="0" smtClean="0">
                          <a:solidFill>
                            <a:schemeClr val="dk1"/>
                          </a:solidFill>
                          <a:latin typeface="+mn-lt"/>
                          <a:ea typeface="+mn-ea"/>
                          <a:cs typeface="+mn-cs"/>
                        </a:rPr>
                        <a:t>14h00</a:t>
                      </a:r>
                      <a:endParaRPr lang="en-ZA" sz="2000" kern="1200" dirty="0">
                        <a:solidFill>
                          <a:schemeClr val="dk1"/>
                        </a:solidFill>
                        <a:latin typeface="+mn-lt"/>
                        <a:ea typeface="+mn-ea"/>
                        <a:cs typeface="+mn-cs"/>
                      </a:endParaRPr>
                    </a:p>
                  </a:txBody>
                  <a:tcPr marL="68591" marR="68591" marT="0" marB="0"/>
                </a:tc>
              </a:tr>
            </a:tbl>
          </a:graphicData>
        </a:graphic>
      </p:graphicFrame>
    </p:spTree>
    <p:extLst>
      <p:ext uri="{BB962C8B-B14F-4D97-AF65-F5344CB8AC3E}">
        <p14:creationId xmlns:p14="http://schemas.microsoft.com/office/powerpoint/2010/main" xmlns="" val="1548359264"/>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700213"/>
            <a:ext cx="8715375" cy="4371975"/>
          </a:xfrm>
        </p:spPr>
        <p:txBody>
          <a:bodyPr rtlCol="0">
            <a:normAutofit/>
          </a:bodyPr>
          <a:lstStyle/>
          <a:p>
            <a:pPr marL="285750" indent="-285750" algn="l" eaLnBrk="1" fontAlgn="auto" hangingPunct="1">
              <a:spcAft>
                <a:spcPts val="0"/>
              </a:spcAft>
              <a:buFont typeface="Wingdings" pitchFamily="2" charset="2"/>
              <a:buChar char="q"/>
              <a:defRPr/>
            </a:pPr>
            <a:endParaRPr lang="en-ZA" sz="1800" dirty="0" smtClean="0">
              <a:solidFill>
                <a:schemeClr val="tx1"/>
              </a:solidFill>
            </a:endParaRPr>
          </a:p>
          <a:p>
            <a:pPr algn="l" eaLnBrk="1" fontAlgn="auto" hangingPunct="1">
              <a:spcAft>
                <a:spcPts val="0"/>
              </a:spcAft>
              <a:defRPr/>
            </a:pPr>
            <a:endParaRPr lang="en-ZA" sz="4100" dirty="0" smtClean="0">
              <a:solidFill>
                <a:schemeClr val="tx1"/>
              </a:solidFill>
            </a:endParaRPr>
          </a:p>
          <a:p>
            <a:pPr algn="l" eaLnBrk="1" fontAlgn="auto" hangingPunct="1">
              <a:spcAft>
                <a:spcPts val="0"/>
              </a:spcAft>
              <a:buFont typeface="Arial" panose="020B0604020202020204" pitchFamily="34" charset="0"/>
              <a:buChar char="•"/>
              <a:defRPr/>
            </a:pPr>
            <a:endParaRPr lang="en-ZA" dirty="0" smtClean="0"/>
          </a:p>
          <a:p>
            <a:pPr eaLnBrk="1" fontAlgn="auto" hangingPunct="1">
              <a:spcAft>
                <a:spcPts val="0"/>
              </a:spcAft>
              <a:buFont typeface="Arial" panose="020B0604020202020204" pitchFamily="34" charset="0"/>
              <a:buNone/>
              <a:defRPr/>
            </a:pPr>
            <a:endParaRPr lang="en-ZA" dirty="0"/>
          </a:p>
        </p:txBody>
      </p:sp>
      <p:pic>
        <p:nvPicPr>
          <p:cNvPr id="55299"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7143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5300" name="Picture 5"/>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6072188"/>
            <a:ext cx="7772400" cy="78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700088" y="188913"/>
            <a:ext cx="8261350" cy="863600"/>
          </a:xfrm>
          <a:prstGeom prst="rect">
            <a:avLst/>
          </a:prstGeom>
          <a:noFill/>
          <a:ln>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Aft>
                <a:spcPts val="0"/>
              </a:spcAft>
              <a:defRPr/>
            </a:pPr>
            <a:r>
              <a:rPr lang="en-US" sz="2800" b="1" cap="all" dirty="0">
                <a:solidFill>
                  <a:prstClr val="black"/>
                </a:solidFill>
                <a:effectLst>
                  <a:outerShdw blurRad="38100" dist="38100" dir="2700000" algn="tl">
                    <a:srgbClr val="000000">
                      <a:alpha val="43137"/>
                    </a:srgbClr>
                  </a:outerShdw>
                </a:effectLst>
                <a:latin typeface="Arial Narrow" pitchFamily="34" charset="0"/>
              </a:rPr>
              <a:t>Stakeholder engagement </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plan </a:t>
            </a:r>
            <a:r>
              <a:rPr lang="en-US" sz="2800" b="1" cap="all" dirty="0" err="1" smtClean="0">
                <a:solidFill>
                  <a:prstClr val="black"/>
                </a:solidFill>
                <a:effectLst>
                  <a:outerShdw blurRad="38100" dist="38100" dir="2700000" algn="tl">
                    <a:srgbClr val="000000">
                      <a:alpha val="43137"/>
                    </a:srgbClr>
                  </a:outerShdw>
                </a:effectLst>
                <a:latin typeface="Arial Narrow" pitchFamily="34" charset="0"/>
              </a:rPr>
              <a:t>cont</a:t>
            </a:r>
            <a:r>
              <a:rPr lang="en-US" sz="2800" b="1" cap="all" dirty="0" smtClean="0">
                <a:solidFill>
                  <a:prstClr val="black"/>
                </a:solidFill>
                <a:effectLst>
                  <a:outerShdw blurRad="38100" dist="38100" dir="2700000" algn="tl">
                    <a:srgbClr val="000000">
                      <a:alpha val="43137"/>
                    </a:srgbClr>
                  </a:outerShdw>
                </a:effectLst>
                <a:latin typeface="Arial Narrow" pitchFamily="34" charset="0"/>
              </a:rPr>
              <a:t>…</a:t>
            </a:r>
            <a:endParaRPr lang="en-US" sz="2800" b="1" cap="all" dirty="0">
              <a:solidFill>
                <a:prstClr val="black"/>
              </a:solidFill>
              <a:effectLst>
                <a:outerShdw blurRad="38100" dist="38100" dir="2700000" algn="tl">
                  <a:srgbClr val="000000">
                    <a:alpha val="43137"/>
                  </a:srgbClr>
                </a:outerShdw>
              </a:effectLst>
              <a:latin typeface="Arial Narrow" pitchFamily="34" charset="0"/>
            </a:endParaRPr>
          </a:p>
        </p:txBody>
      </p:sp>
      <p:sp>
        <p:nvSpPr>
          <p:cNvPr id="55302"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ED73138-268C-4BB9-91A7-AE7F722E85DE}" type="slidenum">
              <a:rPr lang="en-ZA" altLang="en-US" sz="1200">
                <a:solidFill>
                  <a:srgbClr val="898989"/>
                </a:solidFill>
              </a:rPr>
              <a:pPr>
                <a:spcBef>
                  <a:spcPct val="0"/>
                </a:spcBef>
                <a:buFontTx/>
                <a:buNone/>
              </a:pPr>
              <a:t>27</a:t>
            </a:fld>
            <a:endParaRPr lang="en-ZA"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458153866"/>
              </p:ext>
            </p:extLst>
          </p:nvPr>
        </p:nvGraphicFramePr>
        <p:xfrm>
          <a:off x="323850" y="1337456"/>
          <a:ext cx="8637588" cy="4859817"/>
        </p:xfrm>
        <a:graphic>
          <a:graphicData uri="http://schemas.openxmlformats.org/drawingml/2006/table">
            <a:tbl>
              <a:tblPr firstRow="1" bandRow="1">
                <a:tableStyleId>{5C22544A-7EE6-4342-B048-85BDC9FD1C3A}</a:tableStyleId>
              </a:tblPr>
              <a:tblGrid>
                <a:gridCol w="4464174"/>
                <a:gridCol w="2232453"/>
                <a:gridCol w="1940961"/>
              </a:tblGrid>
              <a:tr h="698558">
                <a:tc>
                  <a:txBody>
                    <a:bodyPr/>
                    <a:lstStyle/>
                    <a:p>
                      <a:r>
                        <a:rPr lang="en-ZA" sz="2000" dirty="0" smtClean="0"/>
                        <a:t>TARGETED STAKEHOLDERS</a:t>
                      </a:r>
                      <a:r>
                        <a:rPr lang="en-ZA" sz="2000" baseline="0" dirty="0" smtClean="0"/>
                        <a:t> </a:t>
                      </a:r>
                      <a:endParaRPr lang="en-ZA" sz="2000" dirty="0"/>
                    </a:p>
                  </a:txBody>
                  <a:tcPr marL="91445" marR="91445" marT="45730" marB="45730"/>
                </a:tc>
                <a:tc>
                  <a:txBody>
                    <a:bodyPr/>
                    <a:lstStyle/>
                    <a:p>
                      <a:r>
                        <a:rPr lang="en-ZA" sz="2000" dirty="0" smtClean="0"/>
                        <a:t>VENUE </a:t>
                      </a:r>
                      <a:endParaRPr lang="en-ZA" sz="2000" dirty="0"/>
                    </a:p>
                  </a:txBody>
                  <a:tcPr marL="91445" marR="91445" marT="45730" marB="45730"/>
                </a:tc>
                <a:tc>
                  <a:txBody>
                    <a:bodyPr/>
                    <a:lstStyle/>
                    <a:p>
                      <a:r>
                        <a:rPr lang="en-ZA" sz="2000" dirty="0" smtClean="0"/>
                        <a:t>DATE AND TIME</a:t>
                      </a:r>
                      <a:endParaRPr lang="en-ZA" sz="2000" dirty="0"/>
                    </a:p>
                  </a:txBody>
                  <a:tcPr marL="91445" marR="91445" marT="45730" marB="45730"/>
                </a:tc>
              </a:tr>
              <a:tr h="795230">
                <a:tc>
                  <a:txBody>
                    <a:bodyPr/>
                    <a:lstStyle/>
                    <a:p>
                      <a:r>
                        <a:rPr lang="en-ZA" sz="1800" dirty="0" smtClean="0"/>
                        <a:t>Joined Inter Ministerial committee meeting </a:t>
                      </a:r>
                      <a:endParaRPr lang="en-ZA" sz="1800" dirty="0"/>
                    </a:p>
                  </a:txBody>
                  <a:tcPr marL="68589" marR="68589" marT="0" marB="0"/>
                </a:tc>
                <a:tc>
                  <a:txBody>
                    <a:bodyPr/>
                    <a:lstStyle/>
                    <a:p>
                      <a:r>
                        <a:rPr lang="en-ZA" sz="1800" dirty="0" smtClean="0"/>
                        <a:t>Vhembe District Municipality</a:t>
                      </a:r>
                      <a:endParaRPr lang="en-ZA" sz="1800" dirty="0"/>
                    </a:p>
                  </a:txBody>
                  <a:tcPr marL="68589" marR="68589" marT="0" marB="0"/>
                </a:tc>
                <a:tc>
                  <a:txBody>
                    <a:bodyPr/>
                    <a:lstStyle/>
                    <a:p>
                      <a:r>
                        <a:rPr lang="en-ZA" sz="1800" dirty="0" smtClean="0"/>
                        <a:t>18</a:t>
                      </a:r>
                      <a:r>
                        <a:rPr lang="en-ZA" sz="1800" baseline="30000" dirty="0" smtClean="0"/>
                        <a:t>th</a:t>
                      </a:r>
                      <a:r>
                        <a:rPr lang="en-ZA" sz="1800" dirty="0" smtClean="0"/>
                        <a:t> May 2016</a:t>
                      </a:r>
                    </a:p>
                    <a:p>
                      <a:r>
                        <a:rPr lang="en-ZA" sz="1800" dirty="0" smtClean="0"/>
                        <a:t>At 16h00</a:t>
                      </a:r>
                    </a:p>
                    <a:p>
                      <a:endParaRPr lang="en-ZA" sz="1800" dirty="0"/>
                    </a:p>
                  </a:txBody>
                  <a:tcPr marL="68589" marR="68589" marT="0" marB="0"/>
                </a:tc>
              </a:tr>
              <a:tr h="910834">
                <a:tc>
                  <a:txBody>
                    <a:bodyPr/>
                    <a:lstStyle/>
                    <a:p>
                      <a:pPr marL="0" algn="l" defTabSz="914400" rtl="0" eaLnBrk="1" latinLnBrk="0" hangingPunct="1">
                        <a:lnSpc>
                          <a:spcPct val="115000"/>
                        </a:lnSpc>
                        <a:spcAft>
                          <a:spcPts val="0"/>
                        </a:spcAft>
                      </a:pPr>
                      <a:r>
                        <a:rPr lang="en-US" sz="1800" kern="1200" dirty="0" smtClean="0">
                          <a:solidFill>
                            <a:schemeClr val="dk1"/>
                          </a:solidFill>
                          <a:latin typeface="+mn-lt"/>
                          <a:ea typeface="+mn-ea"/>
                          <a:cs typeface="+mn-cs"/>
                        </a:rPr>
                        <a:t>Inter Ministerial committee meeting with Senior Traditional leaders </a:t>
                      </a:r>
                    </a:p>
                    <a:p>
                      <a:pPr marL="0" algn="l" defTabSz="914400" rtl="0" eaLnBrk="1" latinLnBrk="0" hangingPunct="1">
                        <a:lnSpc>
                          <a:spcPct val="115000"/>
                        </a:lnSpc>
                        <a:spcAft>
                          <a:spcPts val="0"/>
                        </a:spcAft>
                      </a:pPr>
                      <a:endParaRPr lang="en-ZA" sz="1800" kern="1200" dirty="0">
                        <a:solidFill>
                          <a:schemeClr val="dk1"/>
                        </a:solidFill>
                        <a:latin typeface="+mn-lt"/>
                        <a:ea typeface="+mn-ea"/>
                        <a:cs typeface="+mn-cs"/>
                      </a:endParaRPr>
                    </a:p>
                  </a:txBody>
                  <a:tcPr marL="68589" marR="68589" marT="0" marB="0"/>
                </a:tc>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Vhembe District Municipality</a:t>
                      </a:r>
                    </a:p>
                    <a:p>
                      <a:pPr marL="0" algn="l" defTabSz="914400" rtl="0" eaLnBrk="1" latinLnBrk="0" hangingPunct="1">
                        <a:lnSpc>
                          <a:spcPct val="115000"/>
                        </a:lnSpc>
                        <a:spcAft>
                          <a:spcPts val="0"/>
                        </a:spcAft>
                      </a:pPr>
                      <a:endParaRPr lang="en-ZA" sz="1800" kern="1200" dirty="0">
                        <a:solidFill>
                          <a:schemeClr val="dk1"/>
                        </a:solidFill>
                        <a:latin typeface="+mn-lt"/>
                        <a:ea typeface="+mn-ea"/>
                        <a:cs typeface="+mn-cs"/>
                      </a:endParaRPr>
                    </a:p>
                  </a:txBody>
                  <a:tcPr marL="68589" marR="68589" marT="0" marB="0"/>
                </a:tc>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18</a:t>
                      </a:r>
                      <a:r>
                        <a:rPr lang="en-ZA" sz="1800" kern="1200" baseline="30000" dirty="0" smtClean="0">
                          <a:solidFill>
                            <a:schemeClr val="dk1"/>
                          </a:solidFill>
                          <a:latin typeface="+mn-lt"/>
                          <a:ea typeface="+mn-ea"/>
                          <a:cs typeface="+mn-cs"/>
                        </a:rPr>
                        <a:t>th</a:t>
                      </a:r>
                      <a:r>
                        <a:rPr lang="en-ZA" sz="1800" kern="1200" dirty="0" smtClean="0">
                          <a:solidFill>
                            <a:schemeClr val="dk1"/>
                          </a:solidFill>
                          <a:latin typeface="+mn-lt"/>
                          <a:ea typeface="+mn-ea"/>
                          <a:cs typeface="+mn-cs"/>
                        </a:rPr>
                        <a:t> May 2016</a:t>
                      </a:r>
                    </a:p>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At 14h00</a:t>
                      </a:r>
                      <a:endParaRPr lang="en-ZA" sz="1800" kern="1200" dirty="0">
                        <a:solidFill>
                          <a:schemeClr val="dk1"/>
                        </a:solidFill>
                        <a:latin typeface="+mn-lt"/>
                        <a:ea typeface="+mn-ea"/>
                        <a:cs typeface="+mn-cs"/>
                      </a:endParaRPr>
                    </a:p>
                  </a:txBody>
                  <a:tcPr marL="68589" marR="68589" marT="0" marB="0"/>
                </a:tc>
              </a:tr>
              <a:tr h="1518056">
                <a:tc>
                  <a:txBody>
                    <a:bodyPr/>
                    <a:lstStyle/>
                    <a:p>
                      <a:pPr marL="0" algn="l" defTabSz="914400" rtl="0" eaLnBrk="1" latinLnBrk="0" hangingPunct="1">
                        <a:lnSpc>
                          <a:spcPct val="115000"/>
                        </a:lnSpc>
                        <a:spcAft>
                          <a:spcPts val="0"/>
                        </a:spcAft>
                      </a:pPr>
                      <a:r>
                        <a:rPr lang="en-US" sz="1800" kern="1200" dirty="0" smtClean="0">
                          <a:solidFill>
                            <a:schemeClr val="dk1"/>
                          </a:solidFill>
                          <a:latin typeface="+mn-lt"/>
                          <a:ea typeface="+mn-ea"/>
                          <a:cs typeface="+mn-cs"/>
                        </a:rPr>
                        <a:t>Technical Task Team meeting between COGTA/ COGHSTA and King’s and Senior Traditional Leaders’ representations . MDB to attend.</a:t>
                      </a:r>
                    </a:p>
                    <a:p>
                      <a:pPr marL="0" algn="l" defTabSz="914400" rtl="0" eaLnBrk="1" latinLnBrk="0" hangingPunct="1">
                        <a:lnSpc>
                          <a:spcPct val="115000"/>
                        </a:lnSpc>
                        <a:spcAft>
                          <a:spcPts val="0"/>
                        </a:spcAft>
                      </a:pPr>
                      <a:endParaRPr lang="en-ZA" sz="1800" kern="1200" dirty="0">
                        <a:solidFill>
                          <a:schemeClr val="dk1"/>
                        </a:solidFill>
                        <a:latin typeface="+mn-lt"/>
                        <a:ea typeface="+mn-ea"/>
                        <a:cs typeface="+mn-cs"/>
                      </a:endParaRPr>
                    </a:p>
                  </a:txBody>
                  <a:tcPr marL="68589" marR="68589" marT="0" marB="0"/>
                </a:tc>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Polokwane</a:t>
                      </a:r>
                      <a:endParaRPr lang="en-ZA" sz="1800" kern="1200" dirty="0">
                        <a:solidFill>
                          <a:schemeClr val="dk1"/>
                        </a:solidFill>
                        <a:latin typeface="+mn-lt"/>
                        <a:ea typeface="+mn-ea"/>
                        <a:cs typeface="+mn-cs"/>
                      </a:endParaRPr>
                    </a:p>
                  </a:txBody>
                  <a:tcPr marL="68589" marR="68589" marT="0" marB="0"/>
                </a:tc>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24</a:t>
                      </a:r>
                      <a:r>
                        <a:rPr lang="en-ZA" sz="1800" kern="1200" baseline="30000" dirty="0" smtClean="0">
                          <a:solidFill>
                            <a:schemeClr val="dk1"/>
                          </a:solidFill>
                          <a:latin typeface="+mn-lt"/>
                          <a:ea typeface="+mn-ea"/>
                          <a:cs typeface="+mn-cs"/>
                        </a:rPr>
                        <a:t>th</a:t>
                      </a:r>
                      <a:r>
                        <a:rPr lang="en-ZA" sz="1800" kern="1200" dirty="0" smtClean="0">
                          <a:solidFill>
                            <a:schemeClr val="dk1"/>
                          </a:solidFill>
                          <a:latin typeface="+mn-lt"/>
                          <a:ea typeface="+mn-ea"/>
                          <a:cs typeface="+mn-cs"/>
                        </a:rPr>
                        <a:t> May 2016</a:t>
                      </a:r>
                      <a:endParaRPr lang="en-ZA" sz="1800" kern="1200" dirty="0">
                        <a:solidFill>
                          <a:schemeClr val="dk1"/>
                        </a:solidFill>
                        <a:latin typeface="+mn-lt"/>
                        <a:ea typeface="+mn-ea"/>
                        <a:cs typeface="+mn-cs"/>
                      </a:endParaRPr>
                    </a:p>
                  </a:txBody>
                  <a:tcPr marL="68589" marR="68589" marT="0" marB="0"/>
                </a:tc>
              </a:tr>
              <a:tr h="812053">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Technical team reporting to the Inter Ministerial committee </a:t>
                      </a:r>
                      <a:endParaRPr lang="en-ZA" sz="1800" kern="1200" dirty="0">
                        <a:solidFill>
                          <a:schemeClr val="dk1"/>
                        </a:solidFill>
                        <a:latin typeface="+mn-lt"/>
                        <a:ea typeface="+mn-ea"/>
                        <a:cs typeface="+mn-cs"/>
                      </a:endParaRPr>
                    </a:p>
                  </a:txBody>
                  <a:tcPr marL="68589" marR="68589" marT="0" marB="0"/>
                </a:tc>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Polokwane </a:t>
                      </a:r>
                      <a:endParaRPr lang="en-ZA" sz="1800" kern="1200" dirty="0">
                        <a:solidFill>
                          <a:schemeClr val="dk1"/>
                        </a:solidFill>
                        <a:latin typeface="+mn-lt"/>
                        <a:ea typeface="+mn-ea"/>
                        <a:cs typeface="+mn-cs"/>
                      </a:endParaRPr>
                    </a:p>
                  </a:txBody>
                  <a:tcPr marL="68589" marR="68589" marT="0" marB="0"/>
                </a:tc>
                <a:tc>
                  <a:txBody>
                    <a:bodyPr/>
                    <a:lstStyle/>
                    <a:p>
                      <a:pPr marL="0" algn="l" defTabSz="914400" rtl="0" eaLnBrk="1" latinLnBrk="0" hangingPunct="1">
                        <a:lnSpc>
                          <a:spcPct val="115000"/>
                        </a:lnSpc>
                        <a:spcAft>
                          <a:spcPts val="0"/>
                        </a:spcAft>
                      </a:pPr>
                      <a:r>
                        <a:rPr lang="en-ZA" sz="1800" kern="1200" dirty="0" smtClean="0">
                          <a:solidFill>
                            <a:schemeClr val="dk1"/>
                          </a:solidFill>
                          <a:latin typeface="+mn-lt"/>
                          <a:ea typeface="+mn-ea"/>
                          <a:cs typeface="+mn-cs"/>
                        </a:rPr>
                        <a:t>27</a:t>
                      </a:r>
                      <a:r>
                        <a:rPr lang="en-ZA" sz="1800" kern="1200" baseline="30000" dirty="0" smtClean="0">
                          <a:solidFill>
                            <a:schemeClr val="dk1"/>
                          </a:solidFill>
                          <a:latin typeface="+mn-lt"/>
                          <a:ea typeface="+mn-ea"/>
                          <a:cs typeface="+mn-cs"/>
                        </a:rPr>
                        <a:t>th</a:t>
                      </a:r>
                      <a:r>
                        <a:rPr lang="en-ZA" sz="1800" kern="1200" dirty="0" smtClean="0">
                          <a:solidFill>
                            <a:schemeClr val="dk1"/>
                          </a:solidFill>
                          <a:latin typeface="+mn-lt"/>
                          <a:ea typeface="+mn-ea"/>
                          <a:cs typeface="+mn-cs"/>
                        </a:rPr>
                        <a:t> May 2016</a:t>
                      </a:r>
                      <a:endParaRPr lang="en-ZA" sz="1800" kern="1200" dirty="0">
                        <a:solidFill>
                          <a:schemeClr val="dk1"/>
                        </a:solidFill>
                        <a:latin typeface="+mn-lt"/>
                        <a:ea typeface="+mn-ea"/>
                        <a:cs typeface="+mn-cs"/>
                      </a:endParaRPr>
                    </a:p>
                  </a:txBody>
                  <a:tcPr marL="68589" marR="68589" marT="0" marB="0"/>
                </a:tc>
              </a:tr>
            </a:tbl>
          </a:graphicData>
        </a:graphic>
      </p:graphicFrame>
    </p:spTree>
    <p:extLst>
      <p:ext uri="{BB962C8B-B14F-4D97-AF65-F5344CB8AC3E}">
        <p14:creationId xmlns:p14="http://schemas.microsoft.com/office/powerpoint/2010/main" xmlns="" val="1906155370"/>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smtClean="0"/>
              <a:t>INTERVENTIONS</a:t>
            </a:r>
            <a:endParaRPr lang="en-ZA" sz="3600" b="1" dirty="0"/>
          </a:p>
        </p:txBody>
      </p:sp>
      <p:sp>
        <p:nvSpPr>
          <p:cNvPr id="3" name="Content Placeholder 2"/>
          <p:cNvSpPr>
            <a:spLocks noGrp="1"/>
          </p:cNvSpPr>
          <p:nvPr>
            <p:ph idx="1"/>
          </p:nvPr>
        </p:nvSpPr>
        <p:spPr>
          <a:xfrm>
            <a:off x="827584" y="1196752"/>
            <a:ext cx="8164016" cy="4929411"/>
          </a:xfrm>
        </p:spPr>
        <p:txBody>
          <a:bodyPr/>
          <a:lstStyle/>
          <a:p>
            <a:pPr marL="0" indent="0">
              <a:buNone/>
            </a:pPr>
            <a:r>
              <a:rPr lang="en-ZA" dirty="0" smtClean="0"/>
              <a:t> </a:t>
            </a:r>
          </a:p>
          <a:p>
            <a:pPr algn="just"/>
            <a:r>
              <a:rPr lang="en-ZA" sz="2000" dirty="0" smtClean="0"/>
              <a:t>All missed Preparatory Exam papers will be written;</a:t>
            </a:r>
          </a:p>
          <a:p>
            <a:pPr algn="just"/>
            <a:r>
              <a:rPr lang="en-ZA" sz="2000" dirty="0" smtClean="0"/>
              <a:t>All </a:t>
            </a:r>
            <a:r>
              <a:rPr lang="en-ZA" sz="2000" dirty="0"/>
              <a:t>other forms of assessment for the remaining grades </a:t>
            </a:r>
            <a:r>
              <a:rPr lang="en-ZA" sz="2000" dirty="0" smtClean="0"/>
              <a:t>will be </a:t>
            </a:r>
            <a:r>
              <a:rPr lang="en-ZA" sz="2000" dirty="0"/>
              <a:t>dealt with in the same way. </a:t>
            </a:r>
          </a:p>
          <a:p>
            <a:pPr algn="just"/>
            <a:r>
              <a:rPr lang="en-ZA" sz="2000" dirty="0" smtClean="0"/>
              <a:t>Exams will proceed even during school holidays </a:t>
            </a:r>
            <a:r>
              <a:rPr lang="en-ZA" sz="2000" dirty="0"/>
              <a:t>(end 23 June – resulting in 3</a:t>
            </a:r>
            <a:r>
              <a:rPr lang="en-ZA" sz="2000" baseline="30000" dirty="0"/>
              <a:t>rd</a:t>
            </a:r>
            <a:r>
              <a:rPr lang="en-ZA" sz="2000" dirty="0"/>
              <a:t> term) . </a:t>
            </a:r>
          </a:p>
          <a:p>
            <a:pPr algn="just"/>
            <a:r>
              <a:rPr lang="en-ZA" sz="2000" dirty="0" smtClean="0"/>
              <a:t>CMs, Principals  and social partners met (</a:t>
            </a:r>
            <a:r>
              <a:rPr lang="en-ZA" sz="2000" dirty="0"/>
              <a:t>12 May 2016)  </a:t>
            </a:r>
            <a:r>
              <a:rPr lang="en-ZA" sz="2000" dirty="0" smtClean="0"/>
              <a:t>to map out recovery plan. This will ensure the creation of a sense of ownership of the programme.</a:t>
            </a:r>
          </a:p>
          <a:p>
            <a:pPr algn="just"/>
            <a:r>
              <a:rPr lang="en-ZA" sz="2000" dirty="0" smtClean="0"/>
              <a:t>Pace setters to be used to identify any backlog in curriculum coverage per school per subject with the view of implementing an accelerated  programme to catch up. (Chunked content)</a:t>
            </a:r>
          </a:p>
          <a:p>
            <a:pPr algn="just"/>
            <a:r>
              <a:rPr lang="en-ZA" sz="2000" dirty="0" smtClean="0"/>
              <a:t>Use of e-learning solution particularly for Grade 12 (Vodacom)</a:t>
            </a:r>
          </a:p>
          <a:p>
            <a:pPr marL="0" indent="0">
              <a:buNone/>
            </a:pPr>
            <a:endParaRPr lang="en-ZA" dirty="0" smtClean="0"/>
          </a:p>
          <a:p>
            <a:pPr marL="0" indent="0">
              <a:buNone/>
            </a:pPr>
            <a:endParaRPr lang="en-ZA" dirty="0" smtClean="0"/>
          </a:p>
        </p:txBody>
      </p:sp>
      <p:sp>
        <p:nvSpPr>
          <p:cNvPr id="4" name="Slide Number Placeholder 3"/>
          <p:cNvSpPr>
            <a:spLocks noGrp="1"/>
          </p:cNvSpPr>
          <p:nvPr>
            <p:ph type="sldNum" sz="quarter" idx="12"/>
          </p:nvPr>
        </p:nvSpPr>
        <p:spPr/>
        <p:txBody>
          <a:bodyPr/>
          <a:lstStyle/>
          <a:p>
            <a:fld id="{411EBF73-1BAB-4195-9260-64AB37220561}" type="slidenum">
              <a:rPr lang="en-US" smtClean="0"/>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INTERVENTIONS</a:t>
            </a:r>
            <a:endParaRPr lang="en-ZA" sz="2400" dirty="0"/>
          </a:p>
        </p:txBody>
      </p:sp>
      <p:sp>
        <p:nvSpPr>
          <p:cNvPr id="3" name="Content Placeholder 2"/>
          <p:cNvSpPr>
            <a:spLocks noGrp="1"/>
          </p:cNvSpPr>
          <p:nvPr>
            <p:ph idx="1"/>
          </p:nvPr>
        </p:nvSpPr>
        <p:spPr/>
        <p:txBody>
          <a:bodyPr/>
          <a:lstStyle/>
          <a:p>
            <a:pPr algn="just"/>
            <a:r>
              <a:rPr lang="en-ZA" sz="2000" dirty="0" smtClean="0"/>
              <a:t>Grade 12 learners to be engaged even as they write preparatory exams using a specially designed time table informed by backlog in curriculum coverage identified.</a:t>
            </a:r>
          </a:p>
          <a:p>
            <a:pPr marL="0" indent="0" algn="just">
              <a:buNone/>
            </a:pPr>
            <a:endParaRPr lang="en-ZA" sz="2000" dirty="0" smtClean="0"/>
          </a:p>
          <a:p>
            <a:pPr algn="just"/>
            <a:r>
              <a:rPr lang="en-ZA" sz="2000" dirty="0" smtClean="0"/>
              <a:t>SBA  - Use of SA-SAMS.</a:t>
            </a:r>
          </a:p>
          <a:p>
            <a:pPr marL="0" indent="0" algn="just">
              <a:buNone/>
            </a:pPr>
            <a:endParaRPr lang="en-ZA" sz="2000" dirty="0" smtClean="0"/>
          </a:p>
          <a:p>
            <a:pPr algn="just"/>
            <a:r>
              <a:rPr lang="en-ZA" sz="2000" dirty="0"/>
              <a:t>A</a:t>
            </a:r>
            <a:r>
              <a:rPr lang="en-ZA" sz="2000" dirty="0" smtClean="0"/>
              <a:t>nalysis to be conducted after preparatory exams so as to inform further interventions before the Trial exams.</a:t>
            </a:r>
            <a:endParaRPr lang="en-ZA" sz="2000"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29</a:t>
            </a:fld>
            <a:endParaRPr lang="en-US"/>
          </a:p>
        </p:txBody>
      </p:sp>
    </p:spTree>
    <p:extLst>
      <p:ext uri="{BB962C8B-B14F-4D97-AF65-F5344CB8AC3E}">
        <p14:creationId xmlns:p14="http://schemas.microsoft.com/office/powerpoint/2010/main" xmlns="" val="224153806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dirty="0" smtClean="0"/>
              <a:t>BACKGROUND</a:t>
            </a:r>
            <a:endParaRPr lang="en-GB" dirty="0"/>
          </a:p>
        </p:txBody>
      </p:sp>
      <p:sp>
        <p:nvSpPr>
          <p:cNvPr id="34819" name="Content Placeholder 2"/>
          <p:cNvSpPr>
            <a:spLocks noGrp="1"/>
          </p:cNvSpPr>
          <p:nvPr>
            <p:ph idx="1"/>
          </p:nvPr>
        </p:nvSpPr>
        <p:spPr/>
        <p:txBody>
          <a:bodyPr/>
          <a:lstStyle/>
          <a:p>
            <a:r>
              <a:rPr lang="en-ZA" altLang="en-US" sz="2000" dirty="0" smtClean="0">
                <a:effectLst/>
              </a:rPr>
              <a:t>The application by the </a:t>
            </a:r>
            <a:r>
              <a:rPr lang="en-ZA" altLang="en-US" sz="2000" dirty="0" err="1" smtClean="0">
                <a:effectLst/>
              </a:rPr>
              <a:t>Masia</a:t>
            </a:r>
            <a:r>
              <a:rPr lang="en-ZA" altLang="en-US" sz="2000" dirty="0" smtClean="0">
                <a:effectLst/>
              </a:rPr>
              <a:t> Traditional Council to set aside the Municipal Demarcation Board’s(MDB) decision on the establishment of the new Municipality in the Vhembe District was dismissed by the Limpopo High Court on the 29 April 2016.</a:t>
            </a:r>
          </a:p>
          <a:p>
            <a:r>
              <a:rPr lang="en-ZA" altLang="en-US" sz="2000" dirty="0" smtClean="0">
                <a:effectLst/>
              </a:rPr>
              <a:t>The Pro-</a:t>
            </a:r>
            <a:r>
              <a:rPr lang="en-ZA" altLang="en-US" sz="2000" dirty="0" err="1" smtClean="0">
                <a:effectLst/>
              </a:rPr>
              <a:t>Makhado</a:t>
            </a:r>
            <a:r>
              <a:rPr lang="en-ZA" altLang="en-US" sz="2000" dirty="0" smtClean="0">
                <a:effectLst/>
              </a:rPr>
              <a:t> Task Team and Traditional Leaders addressed the Community on the 1</a:t>
            </a:r>
            <a:r>
              <a:rPr lang="en-ZA" altLang="en-US" sz="2000" baseline="30000" dirty="0" smtClean="0">
                <a:effectLst/>
              </a:rPr>
              <a:t>st</a:t>
            </a:r>
            <a:r>
              <a:rPr lang="en-ZA" altLang="en-US" sz="2000" dirty="0" smtClean="0">
                <a:effectLst/>
              </a:rPr>
              <a:t> May 2016 at the </a:t>
            </a:r>
            <a:r>
              <a:rPr lang="en-ZA" altLang="en-US" sz="2000" dirty="0" err="1" smtClean="0">
                <a:effectLst/>
              </a:rPr>
              <a:t>Vuwani</a:t>
            </a:r>
            <a:r>
              <a:rPr lang="en-ZA" altLang="en-US" sz="2000" dirty="0" smtClean="0">
                <a:effectLst/>
              </a:rPr>
              <a:t> Sports Ground, and resolved to disband the Task Team.</a:t>
            </a:r>
          </a:p>
          <a:p>
            <a:r>
              <a:rPr lang="en-ZA" altLang="en-US" sz="2000" dirty="0" smtClean="0">
                <a:effectLst/>
              </a:rPr>
              <a:t>A wave of violent unrest exploded in the </a:t>
            </a:r>
            <a:r>
              <a:rPr lang="en-ZA" altLang="en-US" sz="2000" dirty="0" err="1" smtClean="0">
                <a:effectLst/>
              </a:rPr>
              <a:t>Mashau</a:t>
            </a:r>
            <a:r>
              <a:rPr lang="en-ZA" altLang="en-US" sz="2000" dirty="0" smtClean="0">
                <a:effectLst/>
              </a:rPr>
              <a:t>, </a:t>
            </a:r>
            <a:r>
              <a:rPr lang="en-ZA" altLang="en-US" sz="2000" dirty="0" err="1" smtClean="0">
                <a:effectLst/>
              </a:rPr>
              <a:t>Masakona</a:t>
            </a:r>
            <a:r>
              <a:rPr lang="en-ZA" altLang="en-US" sz="2000" dirty="0" smtClean="0">
                <a:effectLst/>
              </a:rPr>
              <a:t>, </a:t>
            </a:r>
            <a:r>
              <a:rPr lang="en-ZA" altLang="en-US" sz="2000" dirty="0" err="1" smtClean="0">
                <a:effectLst/>
              </a:rPr>
              <a:t>Doli</a:t>
            </a:r>
            <a:r>
              <a:rPr lang="en-ZA" altLang="en-US" sz="2000" dirty="0" smtClean="0">
                <a:effectLst/>
              </a:rPr>
              <a:t>, </a:t>
            </a:r>
            <a:r>
              <a:rPr lang="en-ZA" altLang="en-US" sz="2000" dirty="0" err="1" smtClean="0">
                <a:effectLst/>
              </a:rPr>
              <a:t>Masia</a:t>
            </a:r>
            <a:r>
              <a:rPr lang="en-ZA" altLang="en-US" sz="2000" dirty="0" smtClean="0">
                <a:effectLst/>
              </a:rPr>
              <a:t>, </a:t>
            </a:r>
            <a:r>
              <a:rPr lang="en-ZA" altLang="en-US" sz="2000" dirty="0" err="1" smtClean="0">
                <a:effectLst/>
              </a:rPr>
              <a:t>Bungeni</a:t>
            </a:r>
            <a:r>
              <a:rPr lang="en-ZA" altLang="en-US" sz="2000" dirty="0" smtClean="0">
                <a:effectLst/>
              </a:rPr>
              <a:t> and </a:t>
            </a:r>
            <a:r>
              <a:rPr lang="en-ZA" altLang="en-US" sz="2000" dirty="0" err="1" smtClean="0">
                <a:effectLst/>
              </a:rPr>
              <a:t>Vyeboom</a:t>
            </a:r>
            <a:r>
              <a:rPr lang="en-ZA" altLang="en-US" sz="2000" dirty="0" smtClean="0">
                <a:effectLst/>
              </a:rPr>
              <a:t> areas, in the form of:-</a:t>
            </a:r>
          </a:p>
          <a:p>
            <a:pPr lvl="1"/>
            <a:r>
              <a:rPr lang="en-ZA" altLang="en-US" sz="1600" dirty="0" smtClean="0">
                <a:effectLst/>
              </a:rPr>
              <a:t>Blocking of roads with tree trunks, rocks, stones and pipes;</a:t>
            </a:r>
          </a:p>
          <a:p>
            <a:pPr lvl="1"/>
            <a:r>
              <a:rPr lang="en-ZA" altLang="en-US" sz="1600" dirty="0" smtClean="0">
                <a:effectLst/>
              </a:rPr>
              <a:t>Damaging and burning of government properties (mainly Schools and Motor Vehicles);</a:t>
            </a:r>
          </a:p>
          <a:p>
            <a:pPr lvl="1"/>
            <a:r>
              <a:rPr lang="en-ZA" altLang="en-US" sz="1600" dirty="0" smtClean="0">
                <a:effectLst/>
              </a:rPr>
              <a:t>Attacking and ambushing the Police Vehicles patrolling the area;</a:t>
            </a:r>
          </a:p>
          <a:p>
            <a:pPr lvl="1"/>
            <a:r>
              <a:rPr lang="en-ZA" altLang="en-US" sz="1600" dirty="0" smtClean="0">
                <a:effectLst/>
              </a:rPr>
              <a:t>Attacking motorists; and</a:t>
            </a:r>
          </a:p>
          <a:p>
            <a:pPr lvl="1"/>
            <a:r>
              <a:rPr lang="en-ZA" altLang="en-US" sz="1600" dirty="0" smtClean="0">
                <a:effectLst/>
              </a:rPr>
              <a:t>Targeted attacks to specific community members and Councillors.</a:t>
            </a:r>
          </a:p>
          <a:p>
            <a:endParaRPr lang="en-GB" altLang="en-US" sz="2000" dirty="0" smtClean="0">
              <a:effectLst/>
            </a:endParaRP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Narrow" pitchFamily="34" charset="0"/>
                <a:cs typeface="Arial" charset="0"/>
              </a:defRPr>
            </a:lvl1pPr>
            <a:lvl2pPr marL="742950" indent="-285750">
              <a:spcBef>
                <a:spcPct val="20000"/>
              </a:spcBef>
              <a:buChar char="–"/>
              <a:defRPr sz="2800">
                <a:solidFill>
                  <a:schemeClr val="tx1"/>
                </a:solidFill>
                <a:latin typeface="Arial Narrow" pitchFamily="34" charset="0"/>
                <a:cs typeface="Arial" charset="0"/>
              </a:defRPr>
            </a:lvl2pPr>
            <a:lvl3pPr marL="1143000" indent="-228600">
              <a:spcBef>
                <a:spcPct val="20000"/>
              </a:spcBef>
              <a:buChar char="•"/>
              <a:defRPr sz="2400">
                <a:solidFill>
                  <a:schemeClr val="tx1"/>
                </a:solidFill>
                <a:latin typeface="Arial Narrow" pitchFamily="34" charset="0"/>
                <a:cs typeface="Arial" charset="0"/>
              </a:defRPr>
            </a:lvl3pPr>
            <a:lvl4pPr marL="1600200" indent="-228600">
              <a:spcBef>
                <a:spcPct val="20000"/>
              </a:spcBef>
              <a:buChar char="–"/>
              <a:defRPr sz="2000">
                <a:solidFill>
                  <a:schemeClr val="tx1"/>
                </a:solidFill>
                <a:latin typeface="Arial Narrow" pitchFamily="34" charset="0"/>
                <a:cs typeface="Arial" charset="0"/>
              </a:defRPr>
            </a:lvl4pPr>
            <a:lvl5pPr marL="2057400" indent="-228600">
              <a:spcBef>
                <a:spcPct val="20000"/>
              </a:spcBef>
              <a:buChar char="»"/>
              <a:defRPr sz="2000">
                <a:solidFill>
                  <a:schemeClr val="tx1"/>
                </a:solidFill>
                <a:latin typeface="Arial Narrow" pitchFamily="34" charset="0"/>
                <a:cs typeface="Arial"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charset="0"/>
              </a:defRPr>
            </a:lvl9pPr>
          </a:lstStyle>
          <a:p>
            <a:pPr>
              <a:spcBef>
                <a:spcPct val="0"/>
              </a:spcBef>
              <a:buFontTx/>
              <a:buNone/>
            </a:pPr>
            <a:fld id="{CA04D415-05BC-46DA-B408-6E50CE07314B}" type="slidenum">
              <a:rPr lang="en-US" altLang="en-US" sz="1400">
                <a:latin typeface="Arial" charset="0"/>
              </a:rPr>
              <a:pPr>
                <a:spcBef>
                  <a:spcPct val="0"/>
                </a:spcBef>
                <a:buFontTx/>
                <a:buNone/>
              </a:pPr>
              <a:t>3</a:t>
            </a:fld>
            <a:endParaRPr lang="en-US" altLang="en-US" sz="1400">
              <a:latin typeface="Arial" charset="0"/>
            </a:endParaRPr>
          </a:p>
        </p:txBody>
      </p:sp>
    </p:spTree>
    <p:extLst>
      <p:ext uri="{BB962C8B-B14F-4D97-AF65-F5344CB8AC3E}">
        <p14:creationId xmlns:p14="http://schemas.microsoft.com/office/powerpoint/2010/main" xmlns="" val="34970008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CATCH-UP PLAN</a:t>
            </a:r>
            <a:endParaRPr lang="en-US"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30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97445565"/>
              </p:ext>
            </p:extLst>
          </p:nvPr>
        </p:nvGraphicFramePr>
        <p:xfrm>
          <a:off x="1043606" y="1988840"/>
          <a:ext cx="7947994" cy="3634618"/>
        </p:xfrm>
        <a:graphic>
          <a:graphicData uri="http://schemas.openxmlformats.org/drawingml/2006/table">
            <a:tbl>
              <a:tblPr firstRow="1" firstCol="1" bandRow="1"/>
              <a:tblGrid>
                <a:gridCol w="768253"/>
                <a:gridCol w="916279"/>
                <a:gridCol w="1520224"/>
                <a:gridCol w="837332"/>
                <a:gridCol w="892102"/>
                <a:gridCol w="892102"/>
                <a:gridCol w="1060851"/>
                <a:gridCol w="1060851"/>
              </a:tblGrid>
              <a:tr h="279586">
                <a:tc>
                  <a:txBody>
                    <a:bodyPr/>
                    <a:lstStyle/>
                    <a:p>
                      <a:pPr marL="0" marR="0" algn="just">
                        <a:lnSpc>
                          <a:spcPct val="107000"/>
                        </a:lnSpc>
                        <a:spcBef>
                          <a:spcPts val="0"/>
                        </a:spcBef>
                        <a:spcAft>
                          <a:spcPts val="0"/>
                        </a:spcAft>
                      </a:pPr>
                      <a:r>
                        <a:rPr lang="en-US" sz="800" b="1">
                          <a:effectLst/>
                          <a:latin typeface="Arial"/>
                          <a:ea typeface="Calibri"/>
                          <a:cs typeface="Times New Roman"/>
                        </a:rPr>
                        <a:t>NO</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ACTIVITY</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NARRATIVE DESCRIPTION</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TARGET</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START DATE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END DATE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SUBMISSION DATE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RESPONSIBILTY</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537723">
                <a:tc>
                  <a:txBody>
                    <a:bodyPr/>
                    <a:lstStyle/>
                    <a:p>
                      <a:pPr marL="0" marR="0" algn="just">
                        <a:lnSpc>
                          <a:spcPct val="107000"/>
                        </a:lnSpc>
                        <a:spcBef>
                          <a:spcPts val="0"/>
                        </a:spcBef>
                        <a:spcAft>
                          <a:spcPts val="0"/>
                        </a:spcAft>
                      </a:pPr>
                      <a:r>
                        <a:rPr lang="en-US" sz="800">
                          <a:effectLst/>
                          <a:latin typeface="Arial"/>
                          <a:ea typeface="Calibri"/>
                          <a:cs typeface="Times New Roman"/>
                        </a:rPr>
                        <a:t>2.1.</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Implementation of catch-up programme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Teaching and learning  run concurrently with administration and marking of prescribed assessment tasks, as per pace-setters, by subject teachers supported by subject advisors. Term 2 content is covered to enable affected learners to start Term 3 work with the rest in the District.</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R- 12</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23 May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11 June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just">
                        <a:lnSpc>
                          <a:spcPct val="107000"/>
                        </a:lnSpc>
                        <a:spcBef>
                          <a:spcPts val="0"/>
                        </a:spcBef>
                        <a:spcAft>
                          <a:spcPts val="0"/>
                        </a:spcAft>
                      </a:pPr>
                      <a:r>
                        <a:rPr lang="en-US" sz="800">
                          <a:effectLst/>
                          <a:latin typeface="Arial"/>
                          <a:ea typeface="Calibri"/>
                          <a:cs typeface="Times New Roman"/>
                        </a:rPr>
                        <a:t>SMT, Circuit Managers, Curriculum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379">
                <a:tc rowSpan="3">
                  <a:txBody>
                    <a:bodyPr/>
                    <a:lstStyle/>
                    <a:p>
                      <a:pPr marL="0" marR="0" algn="just">
                        <a:lnSpc>
                          <a:spcPct val="107000"/>
                        </a:lnSpc>
                        <a:spcBef>
                          <a:spcPts val="0"/>
                        </a:spcBef>
                        <a:spcAft>
                          <a:spcPts val="0"/>
                        </a:spcAft>
                      </a:pPr>
                      <a:r>
                        <a:rPr lang="en-US" sz="800">
                          <a:effectLst/>
                          <a:latin typeface="Arial"/>
                          <a:ea typeface="Calibri"/>
                          <a:cs typeface="Times New Roman"/>
                        </a:rPr>
                        <a:t>2.2</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just">
                        <a:lnSpc>
                          <a:spcPct val="107000"/>
                        </a:lnSpc>
                        <a:spcBef>
                          <a:spcPts val="0"/>
                        </a:spcBef>
                        <a:spcAft>
                          <a:spcPts val="0"/>
                        </a:spcAft>
                      </a:pPr>
                      <a:r>
                        <a:rPr lang="en-US" sz="800">
                          <a:effectLst/>
                          <a:latin typeface="Arial"/>
                          <a:ea typeface="Calibri"/>
                          <a:cs typeface="Times New Roman"/>
                        </a:rPr>
                        <a:t>Mid-year examinations</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just">
                        <a:lnSpc>
                          <a:spcPct val="107000"/>
                        </a:lnSpc>
                        <a:spcBef>
                          <a:spcPts val="0"/>
                        </a:spcBef>
                        <a:spcAft>
                          <a:spcPts val="0"/>
                        </a:spcAft>
                      </a:pPr>
                      <a:r>
                        <a:rPr lang="en-US" sz="800">
                          <a:effectLst/>
                          <a:latin typeface="Arial"/>
                          <a:ea typeface="Calibri"/>
                          <a:cs typeface="Times New Roman"/>
                        </a:rPr>
                        <a:t>Mid-year examinations are suspended for these schools to allow time for the catch-up program, and a special time-table has been developed for the different phases. Subject advisors will develop question papers. There will be exceptions in Languages in Grade 10 and 1, and in EGD.</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10-12</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13 June 2016</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8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just">
                        <a:lnSpc>
                          <a:spcPct val="107000"/>
                        </a:lnSpc>
                        <a:spcBef>
                          <a:spcPts val="0"/>
                        </a:spcBef>
                        <a:spcAft>
                          <a:spcPts val="0"/>
                        </a:spcAft>
                      </a:pPr>
                      <a:r>
                        <a:rPr lang="en-US" sz="800">
                          <a:effectLst/>
                          <a:latin typeface="Arial"/>
                          <a:ea typeface="Calibri"/>
                          <a:cs typeface="Times New Roman"/>
                        </a:rPr>
                        <a:t>SMT, Circuit Managers, Curriculum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3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4-9</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13 June 2016</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4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just">
                        <a:lnSpc>
                          <a:spcPct val="107000"/>
                        </a:lnSpc>
                        <a:spcBef>
                          <a:spcPts val="0"/>
                        </a:spcBef>
                        <a:spcAft>
                          <a:spcPts val="0"/>
                        </a:spcAft>
                      </a:pPr>
                      <a:r>
                        <a:rPr lang="en-US" sz="800">
                          <a:effectLst/>
                          <a:latin typeface="Arial"/>
                          <a:ea typeface="Calibri"/>
                          <a:cs typeface="Times New Roman"/>
                        </a:rPr>
                        <a:t>SMT, Circuit Managers, Curriculum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5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1-3</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10 May 2016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15 June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just">
                        <a:lnSpc>
                          <a:spcPct val="107000"/>
                        </a:lnSpc>
                        <a:spcBef>
                          <a:spcPts val="0"/>
                        </a:spcBef>
                        <a:spcAft>
                          <a:spcPts val="0"/>
                        </a:spcAft>
                      </a:pPr>
                      <a:r>
                        <a:rPr lang="en-US" sz="800" dirty="0">
                          <a:effectLst/>
                          <a:latin typeface="Arial"/>
                          <a:ea typeface="Calibri"/>
                          <a:cs typeface="Times New Roman"/>
                        </a:rPr>
                        <a:t>SMT, Circuit Managers, Curriculum</a:t>
                      </a:r>
                      <a:endParaRPr lang="en-US" sz="900" dirty="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48923552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CATCH-UP PLAN</a:t>
            </a:r>
            <a:endParaRPr lang="en-US"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31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513248441"/>
              </p:ext>
            </p:extLst>
          </p:nvPr>
        </p:nvGraphicFramePr>
        <p:xfrm>
          <a:off x="971600" y="1772816"/>
          <a:ext cx="7696201" cy="3817195"/>
        </p:xfrm>
        <a:graphic>
          <a:graphicData uri="http://schemas.openxmlformats.org/drawingml/2006/table">
            <a:tbl>
              <a:tblPr firstRow="1" firstCol="1" bandRow="1"/>
              <a:tblGrid>
                <a:gridCol w="373843"/>
                <a:gridCol w="979162"/>
                <a:gridCol w="1624554"/>
                <a:gridCol w="820977"/>
                <a:gridCol w="894797"/>
                <a:gridCol w="953325"/>
                <a:gridCol w="915888"/>
                <a:gridCol w="1133655"/>
              </a:tblGrid>
              <a:tr h="305376">
                <a:tc>
                  <a:txBody>
                    <a:bodyPr/>
                    <a:lstStyle/>
                    <a:p>
                      <a:pPr marL="0" marR="0" algn="just">
                        <a:lnSpc>
                          <a:spcPct val="107000"/>
                        </a:lnSpc>
                        <a:spcBef>
                          <a:spcPts val="0"/>
                        </a:spcBef>
                        <a:spcAft>
                          <a:spcPts val="0"/>
                        </a:spcAft>
                      </a:pPr>
                      <a:r>
                        <a:rPr lang="en-US" sz="800" b="1" dirty="0">
                          <a:effectLst/>
                          <a:latin typeface="Arial"/>
                          <a:ea typeface="Calibri"/>
                          <a:cs typeface="Times New Roman"/>
                        </a:rPr>
                        <a:t>NO</a:t>
                      </a:r>
                      <a:endParaRPr lang="en-US" sz="900" dirty="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ACTIVITY</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NARRATIVE DESCRIPTION</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TARGET</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START DATE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END DATE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SUBMISSION DATE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RESPONSIBILTY</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832253">
                <a:tc>
                  <a:txBody>
                    <a:bodyPr/>
                    <a:lstStyle/>
                    <a:p>
                      <a:pPr marL="0" marR="0" algn="just">
                        <a:lnSpc>
                          <a:spcPct val="107000"/>
                        </a:lnSpc>
                        <a:spcBef>
                          <a:spcPts val="0"/>
                        </a:spcBef>
                        <a:spcAft>
                          <a:spcPts val="0"/>
                        </a:spcAft>
                      </a:pPr>
                      <a:r>
                        <a:rPr lang="en-US" sz="800">
                          <a:effectLst/>
                          <a:latin typeface="Arial"/>
                          <a:ea typeface="Calibri"/>
                          <a:cs typeface="Times New Roman"/>
                        </a:rPr>
                        <a:t>2.3.</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12 Camping Program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A 5-day enrichment camping session is organized for Grade 12 learners, where targeted content in designated subjects (see 3 below) will be offered by District Lead Teachers supported by Subject Advisors and NECT Curriculum Specialists. Learners will also be exposed to examination guidelines and coached on answering difficult questions.</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12</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12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16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just">
                        <a:lnSpc>
                          <a:spcPct val="107000"/>
                        </a:lnSpc>
                        <a:spcBef>
                          <a:spcPts val="0"/>
                        </a:spcBef>
                        <a:spcAft>
                          <a:spcPts val="0"/>
                        </a:spcAft>
                      </a:pPr>
                      <a:r>
                        <a:rPr lang="en-US" sz="800">
                          <a:effectLst/>
                          <a:latin typeface="Arial"/>
                          <a:ea typeface="Calibri"/>
                          <a:cs typeface="Times New Roman"/>
                        </a:rPr>
                        <a:t>SMT, Circuit Managers, Curriculum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9566">
                <a:tc>
                  <a:txBody>
                    <a:bodyPr/>
                    <a:lstStyle/>
                    <a:p>
                      <a:pPr marL="0" marR="0" algn="just">
                        <a:lnSpc>
                          <a:spcPct val="107000"/>
                        </a:lnSpc>
                        <a:spcBef>
                          <a:spcPts val="0"/>
                        </a:spcBef>
                        <a:spcAft>
                          <a:spcPts val="0"/>
                        </a:spcAft>
                      </a:pPr>
                      <a:r>
                        <a:rPr lang="en-US" sz="800">
                          <a:effectLst/>
                          <a:latin typeface="Arial"/>
                          <a:ea typeface="Calibri"/>
                          <a:cs typeface="Times New Roman"/>
                        </a:rPr>
                        <a:t>2.4.</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Resulting of learners</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School principals that marking (to be completed 3 days after writing), quality assurance of learner scripts and compilation of mark schedules and approval thereof by Circuit Managers is done before learners are resulted.</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just">
                        <a:lnSpc>
                          <a:spcPct val="107000"/>
                        </a:lnSpc>
                        <a:spcBef>
                          <a:spcPts val="0"/>
                        </a:spcBef>
                        <a:spcAft>
                          <a:spcPts val="0"/>
                        </a:spcAft>
                      </a:pPr>
                      <a:r>
                        <a:rPr lang="en-US" sz="800" dirty="0">
                          <a:effectLst/>
                          <a:latin typeface="Arial"/>
                          <a:ea typeface="Calibri"/>
                          <a:cs typeface="Times New Roman"/>
                        </a:rPr>
                        <a:t>All learners should be resulted by the 15</a:t>
                      </a:r>
                      <a:r>
                        <a:rPr lang="en-US" sz="800" baseline="30000" dirty="0">
                          <a:effectLst/>
                          <a:latin typeface="Arial"/>
                          <a:ea typeface="Calibri"/>
                          <a:cs typeface="Times New Roman"/>
                        </a:rPr>
                        <a:t>th</a:t>
                      </a:r>
                      <a:r>
                        <a:rPr lang="en-US" sz="800" dirty="0">
                          <a:effectLst/>
                          <a:latin typeface="Arial"/>
                          <a:ea typeface="Calibri"/>
                          <a:cs typeface="Times New Roman"/>
                        </a:rPr>
                        <a:t> of July 2016</a:t>
                      </a:r>
                      <a:endParaRPr lang="en-US" sz="900" dirty="0">
                        <a:effectLst/>
                        <a:latin typeface="Calibri"/>
                        <a:ea typeface="Calibri"/>
                        <a:cs typeface="Times New Roman"/>
                      </a:endParaRPr>
                    </a:p>
                    <a:p>
                      <a:pPr marL="0" marR="0" algn="just">
                        <a:lnSpc>
                          <a:spcPct val="107000"/>
                        </a:lnSpc>
                        <a:spcBef>
                          <a:spcPts val="0"/>
                        </a:spcBef>
                        <a:spcAft>
                          <a:spcPts val="0"/>
                        </a:spcAft>
                      </a:pPr>
                      <a:r>
                        <a:rPr lang="en-US" sz="800" dirty="0">
                          <a:effectLst/>
                          <a:latin typeface="Arial"/>
                          <a:ea typeface="Calibri"/>
                          <a:cs typeface="Times New Roman"/>
                        </a:rPr>
                        <a:t> </a:t>
                      </a:r>
                      <a:endParaRPr lang="en-US" sz="900" dirty="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276841623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CATCH-UP PLAN</a:t>
            </a:r>
            <a:endParaRPr lang="en-US"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32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5824111"/>
              </p:ext>
            </p:extLst>
          </p:nvPr>
        </p:nvGraphicFramePr>
        <p:xfrm>
          <a:off x="971599" y="1988840"/>
          <a:ext cx="8020002" cy="2822182"/>
        </p:xfrm>
        <a:graphic>
          <a:graphicData uri="http://schemas.openxmlformats.org/drawingml/2006/table">
            <a:tbl>
              <a:tblPr firstRow="1" firstCol="1" bandRow="1"/>
              <a:tblGrid>
                <a:gridCol w="389572"/>
                <a:gridCol w="1020358"/>
                <a:gridCol w="1692903"/>
                <a:gridCol w="855518"/>
                <a:gridCol w="932444"/>
                <a:gridCol w="993434"/>
                <a:gridCol w="954422"/>
                <a:gridCol w="1181351"/>
              </a:tblGrid>
              <a:tr h="403169">
                <a:tc>
                  <a:txBody>
                    <a:bodyPr/>
                    <a:lstStyle/>
                    <a:p>
                      <a:pPr marL="0" marR="0" algn="just">
                        <a:lnSpc>
                          <a:spcPct val="107000"/>
                        </a:lnSpc>
                        <a:spcBef>
                          <a:spcPts val="0"/>
                        </a:spcBef>
                        <a:spcAft>
                          <a:spcPts val="0"/>
                        </a:spcAft>
                      </a:pPr>
                      <a:r>
                        <a:rPr lang="en-US" sz="800" b="1">
                          <a:effectLst/>
                          <a:latin typeface="Arial"/>
                          <a:ea typeface="Calibri"/>
                          <a:cs typeface="Times New Roman"/>
                        </a:rPr>
                        <a:t>NO</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ACTIVITY</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NARRATIVE DESCRIPTION</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TARGET</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START DATE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END DATE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SUBMISSION DATE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800" b="1">
                          <a:effectLst/>
                          <a:latin typeface="Arial"/>
                          <a:ea typeface="Calibri"/>
                          <a:cs typeface="Times New Roman"/>
                        </a:rPr>
                        <a:t>RESPONSIBILTY</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04754">
                <a:tc>
                  <a:txBody>
                    <a:bodyPr/>
                    <a:lstStyle/>
                    <a:p>
                      <a:pPr marL="0" marR="0" algn="just">
                        <a:lnSpc>
                          <a:spcPct val="107000"/>
                        </a:lnSpc>
                        <a:spcBef>
                          <a:spcPts val="0"/>
                        </a:spcBef>
                        <a:spcAft>
                          <a:spcPts val="0"/>
                        </a:spcAft>
                      </a:pPr>
                      <a:r>
                        <a:rPr lang="en-US" sz="800">
                          <a:effectLst/>
                          <a:latin typeface="Arial"/>
                          <a:ea typeface="Calibri"/>
                          <a:cs typeface="Times New Roman"/>
                        </a:rPr>
                        <a:t>2.5.</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Submission of schedules</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All approved schedules are submitted to the District Office</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1-12</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just">
                        <a:lnSpc>
                          <a:spcPct val="107000"/>
                        </a:lnSpc>
                        <a:spcBef>
                          <a:spcPts val="0"/>
                        </a:spcBef>
                        <a:spcAft>
                          <a:spcPts val="0"/>
                        </a:spcAft>
                      </a:pPr>
                      <a:r>
                        <a:rPr lang="en-US" sz="800">
                          <a:effectLst/>
                          <a:latin typeface="Arial"/>
                          <a:ea typeface="Calibri"/>
                          <a:cs typeface="Times New Roman"/>
                        </a:rPr>
                        <a:t>18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SMT, Circuit Managers, Curriculum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337">
                <a:tc>
                  <a:txBody>
                    <a:bodyPr/>
                    <a:lstStyle/>
                    <a:p>
                      <a:pPr marL="0" marR="0" algn="just">
                        <a:lnSpc>
                          <a:spcPct val="107000"/>
                        </a:lnSpc>
                        <a:spcBef>
                          <a:spcPts val="0"/>
                        </a:spcBef>
                        <a:spcAft>
                          <a:spcPts val="0"/>
                        </a:spcAft>
                      </a:pPr>
                      <a:r>
                        <a:rPr lang="en-US" sz="800">
                          <a:effectLst/>
                          <a:latin typeface="Arial"/>
                          <a:ea typeface="Calibri"/>
                          <a:cs typeface="Times New Roman"/>
                        </a:rPr>
                        <a:t>2.6.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Special CASS moderation</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Subject Advisors conduct a special catch-up moderation program for Term 1 and 2 FET SBA.</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10-12</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19 July 2016 Sampling</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26 July 2016 Moderation</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20 July 2016</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p>
                      <a:pPr marL="0" marR="0" algn="just">
                        <a:lnSpc>
                          <a:spcPct val="107000"/>
                        </a:lnSpc>
                        <a:spcBef>
                          <a:spcPts val="0"/>
                        </a:spcBef>
                        <a:spcAft>
                          <a:spcPts val="0"/>
                        </a:spcAft>
                      </a:pPr>
                      <a:r>
                        <a:rPr lang="en-US" sz="800">
                          <a:effectLst/>
                          <a:latin typeface="Arial"/>
                          <a:ea typeface="Calibri"/>
                          <a:cs typeface="Times New Roman"/>
                        </a:rPr>
                        <a:t>27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just">
                        <a:lnSpc>
                          <a:spcPct val="107000"/>
                        </a:lnSpc>
                        <a:spcBef>
                          <a:spcPts val="0"/>
                        </a:spcBef>
                        <a:spcAft>
                          <a:spcPts val="0"/>
                        </a:spcAft>
                      </a:pPr>
                      <a:r>
                        <a:rPr lang="en-US" sz="800">
                          <a:effectLst/>
                          <a:latin typeface="Arial"/>
                          <a:ea typeface="Calibri"/>
                          <a:cs typeface="Times New Roman"/>
                        </a:rPr>
                        <a:t>SMT, Circuit Managers, Curriculum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7922">
                <a:tc>
                  <a:txBody>
                    <a:bodyPr/>
                    <a:lstStyle/>
                    <a:p>
                      <a:pPr marL="0" marR="0" algn="just">
                        <a:lnSpc>
                          <a:spcPct val="107000"/>
                        </a:lnSpc>
                        <a:spcBef>
                          <a:spcPts val="0"/>
                        </a:spcBef>
                        <a:spcAft>
                          <a:spcPts val="0"/>
                        </a:spcAft>
                      </a:pPr>
                      <a:r>
                        <a:rPr lang="en-US" sz="800">
                          <a:effectLst/>
                          <a:latin typeface="Arial"/>
                          <a:ea typeface="Calibri"/>
                          <a:cs typeface="Times New Roman"/>
                        </a:rPr>
                        <a:t>2.7.</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Special support for Vuwani top learners</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A session for top performers from the affected schools, who missed Term 2 session, is organized, to support them in line with the District program.</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Grade 12 top performing learners</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22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22 July 2016</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a:effectLst/>
                          <a:latin typeface="Arial"/>
                          <a:ea typeface="Calibri"/>
                          <a:cs typeface="Times New Roman"/>
                        </a:rPr>
                        <a:t> </a:t>
                      </a:r>
                      <a:endParaRPr lang="en-US" sz="90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800" dirty="0">
                          <a:effectLst/>
                          <a:latin typeface="Arial"/>
                          <a:ea typeface="Calibri"/>
                          <a:cs typeface="Times New Roman"/>
                        </a:rPr>
                        <a:t>SMT, Circuit Managers, Curriculum</a:t>
                      </a:r>
                      <a:endParaRPr lang="en-US" sz="900" dirty="0">
                        <a:effectLst/>
                        <a:latin typeface="Calibri"/>
                        <a:ea typeface="Calibri"/>
                        <a:cs typeface="Times New Roman"/>
                      </a:endParaRPr>
                    </a:p>
                  </a:txBody>
                  <a:tcPr marL="56946" marR="5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4967089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REPORT ON MONITORING BACK TO SCHOOL</a:t>
            </a:r>
            <a:endParaRPr lang="en-ZA" b="1"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33</a:t>
            </a:fld>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1600200"/>
            <a:ext cx="8064896"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0252627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Progress Report – </a:t>
            </a:r>
            <a:r>
              <a:rPr lang="en-ZA" b="1" dirty="0" smtClean="0"/>
              <a:t>Operation of Schools</a:t>
            </a:r>
            <a:endParaRPr lang="en-Z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57790223"/>
              </p:ext>
            </p:extLst>
          </p:nvPr>
        </p:nvGraphicFramePr>
        <p:xfrm>
          <a:off x="827584" y="1600200"/>
          <a:ext cx="8164016" cy="5125720"/>
        </p:xfrm>
        <a:graphic>
          <a:graphicData uri="http://schemas.openxmlformats.org/drawingml/2006/table">
            <a:tbl>
              <a:tblPr firstRow="1" bandRow="1">
                <a:tableStyleId>{5C22544A-7EE6-4342-B048-85BDC9FD1C3A}</a:tableStyleId>
              </a:tblPr>
              <a:tblGrid>
                <a:gridCol w="725908"/>
                <a:gridCol w="1866380"/>
                <a:gridCol w="5571728"/>
              </a:tblGrid>
              <a:tr h="370840">
                <a:tc>
                  <a:txBody>
                    <a:bodyPr/>
                    <a:lstStyle/>
                    <a:p>
                      <a:r>
                        <a:rPr lang="en-ZA" dirty="0" smtClean="0"/>
                        <a:t>NO</a:t>
                      </a:r>
                      <a:endParaRPr lang="en-ZA" dirty="0"/>
                    </a:p>
                  </a:txBody>
                  <a:tcPr/>
                </a:tc>
                <a:tc>
                  <a:txBody>
                    <a:bodyPr/>
                    <a:lstStyle/>
                    <a:p>
                      <a:r>
                        <a:rPr lang="en-ZA" dirty="0" smtClean="0"/>
                        <a:t>Resolution</a:t>
                      </a:r>
                      <a:endParaRPr lang="en-ZA" dirty="0"/>
                    </a:p>
                  </a:txBody>
                  <a:tcPr/>
                </a:tc>
                <a:tc>
                  <a:txBody>
                    <a:bodyPr/>
                    <a:lstStyle/>
                    <a:p>
                      <a:r>
                        <a:rPr lang="en-ZA" dirty="0" smtClean="0"/>
                        <a:t>Progress</a:t>
                      </a:r>
                      <a:endParaRPr lang="en-ZA" dirty="0"/>
                    </a:p>
                  </a:txBody>
                  <a:tcPr/>
                </a:tc>
              </a:tr>
              <a:tr h="370840">
                <a:tc>
                  <a:txBody>
                    <a:bodyPr/>
                    <a:lstStyle/>
                    <a:p>
                      <a:r>
                        <a:rPr lang="en-ZA" sz="1400" dirty="0" smtClean="0"/>
                        <a:t>1</a:t>
                      </a:r>
                      <a:endParaRPr lang="en-ZA" sz="1400" dirty="0"/>
                    </a:p>
                  </a:txBody>
                  <a:tcPr/>
                </a:tc>
                <a:tc>
                  <a:txBody>
                    <a:bodyPr/>
                    <a:lstStyle/>
                    <a:p>
                      <a:pPr algn="just"/>
                      <a:r>
                        <a:rPr lang="en-ZA" sz="1400" dirty="0" smtClean="0"/>
                        <a:t>Operations of the schools and</a:t>
                      </a:r>
                      <a:r>
                        <a:rPr lang="en-ZA" sz="1400" baseline="0" dirty="0" smtClean="0"/>
                        <a:t> assessment of infrastructure</a:t>
                      </a:r>
                      <a:endParaRPr lang="en-ZA" sz="1400" dirty="0"/>
                    </a:p>
                  </a:txBody>
                  <a:tcPr/>
                </a:tc>
                <a:tc>
                  <a:txBody>
                    <a:bodyPr/>
                    <a:lstStyle/>
                    <a:p>
                      <a:pPr algn="just"/>
                      <a:r>
                        <a:rPr lang="en-ZA" sz="1400" dirty="0" smtClean="0"/>
                        <a:t>90%</a:t>
                      </a:r>
                      <a:r>
                        <a:rPr lang="en-ZA" sz="1400" baseline="0" dirty="0" smtClean="0"/>
                        <a:t> attendance registered at various schools except schools at Mashau and </a:t>
                      </a:r>
                      <a:r>
                        <a:rPr lang="en-ZA" sz="1400" baseline="0" dirty="0" err="1" smtClean="0"/>
                        <a:t>Vuwani</a:t>
                      </a:r>
                      <a:r>
                        <a:rPr lang="en-ZA" sz="1400" baseline="0" dirty="0" smtClean="0"/>
                        <a:t> areas (16/05/16).</a:t>
                      </a:r>
                    </a:p>
                    <a:p>
                      <a:pPr algn="just"/>
                      <a:r>
                        <a:rPr lang="en-ZA" sz="1400" baseline="0" dirty="0" smtClean="0"/>
                        <a:t>School principals and teachers claiming to receive threatening messages. Information sent to school principals and teachers to report cases to SAPS. Disaster team will make assessment on the extent of the damage at various schools on 20/05/2016.</a:t>
                      </a:r>
                    </a:p>
                    <a:p>
                      <a:pPr algn="just"/>
                      <a:r>
                        <a:rPr lang="en-ZA" sz="1400" baseline="0" dirty="0" smtClean="0"/>
                        <a:t>Monitoring done at Ha- Nesengani on 19/05/16, the following was observed:</a:t>
                      </a:r>
                    </a:p>
                    <a:p>
                      <a:pPr marL="285750" indent="-285750" algn="just">
                        <a:buFont typeface="Arial" panose="020B0604020202020204" pitchFamily="34" charset="0"/>
                        <a:buChar char="•"/>
                      </a:pPr>
                      <a:r>
                        <a:rPr lang="en-ZA" sz="1400" baseline="0" dirty="0" err="1" smtClean="0"/>
                        <a:t>Kolokoshani</a:t>
                      </a:r>
                      <a:r>
                        <a:rPr lang="en-ZA" sz="1400" baseline="0" dirty="0" smtClean="0"/>
                        <a:t> High – 207 learners and 28 Educators;</a:t>
                      </a:r>
                    </a:p>
                    <a:p>
                      <a:pPr marL="285750" indent="-285750" algn="just">
                        <a:buFont typeface="Arial" panose="020B0604020202020204" pitchFamily="34" charset="0"/>
                        <a:buChar char="•"/>
                      </a:pPr>
                      <a:r>
                        <a:rPr lang="en-ZA" sz="1400" baseline="0" dirty="0" smtClean="0"/>
                        <a:t>Edson Nesengani High – 71 learners and 26 Educators;</a:t>
                      </a:r>
                    </a:p>
                    <a:p>
                      <a:pPr marL="285750" indent="-285750" algn="just">
                        <a:buFont typeface="Arial" panose="020B0604020202020204" pitchFamily="34" charset="0"/>
                        <a:buChar char="•"/>
                      </a:pPr>
                      <a:r>
                        <a:rPr lang="en-ZA" sz="1400" baseline="0" dirty="0" err="1" smtClean="0"/>
                        <a:t>Rasivhetshele</a:t>
                      </a:r>
                      <a:r>
                        <a:rPr lang="en-ZA" sz="1400" baseline="0" dirty="0" smtClean="0"/>
                        <a:t> Primary – 167 learners and 19 Educators;</a:t>
                      </a:r>
                    </a:p>
                    <a:p>
                      <a:pPr marL="285750" indent="-285750" algn="just">
                        <a:buFont typeface="Arial" panose="020B0604020202020204" pitchFamily="34" charset="0"/>
                        <a:buChar char="•"/>
                      </a:pPr>
                      <a:r>
                        <a:rPr lang="en-ZA" sz="1400" baseline="0" dirty="0" err="1" smtClean="0"/>
                        <a:t>Tshivhazwaulue</a:t>
                      </a:r>
                      <a:r>
                        <a:rPr lang="en-ZA" sz="1400" baseline="0" dirty="0" smtClean="0"/>
                        <a:t> Primary – 170 learners and 25 Educators;</a:t>
                      </a:r>
                    </a:p>
                    <a:p>
                      <a:pPr marL="285750" indent="-285750" algn="just">
                        <a:buFont typeface="Arial" panose="020B0604020202020204" pitchFamily="34" charset="0"/>
                        <a:buChar char="•"/>
                      </a:pPr>
                      <a:r>
                        <a:rPr lang="en-ZA" sz="1400" baseline="0" dirty="0" err="1" smtClean="0"/>
                        <a:t>Tshino</a:t>
                      </a:r>
                      <a:r>
                        <a:rPr lang="en-ZA" sz="1400" baseline="0" dirty="0" smtClean="0"/>
                        <a:t> Primary – 60 learners and 8 Educators</a:t>
                      </a:r>
                    </a:p>
                    <a:p>
                      <a:pPr marL="285750" indent="-285750" algn="just">
                        <a:buFont typeface="Arial" panose="020B0604020202020204" pitchFamily="34" charset="0"/>
                        <a:buChar char="•"/>
                      </a:pPr>
                      <a:r>
                        <a:rPr lang="en-ZA" sz="1400" baseline="0" dirty="0" err="1" smtClean="0"/>
                        <a:t>Tshipakoni</a:t>
                      </a:r>
                      <a:r>
                        <a:rPr lang="en-ZA" sz="1400" baseline="0" dirty="0" smtClean="0"/>
                        <a:t> High  - 79 learners and 14 Educators</a:t>
                      </a:r>
                    </a:p>
                    <a:p>
                      <a:pPr marL="285750" indent="-285750" algn="just">
                        <a:buFont typeface="Arial" panose="020B0604020202020204" pitchFamily="34" charset="0"/>
                        <a:buChar char="•"/>
                      </a:pPr>
                      <a:r>
                        <a:rPr lang="en-ZA" sz="1400" baseline="0" dirty="0" err="1" smtClean="0"/>
                        <a:t>Mpheni</a:t>
                      </a:r>
                      <a:r>
                        <a:rPr lang="en-ZA" sz="1400" baseline="0" dirty="0" smtClean="0"/>
                        <a:t> Primary – 110 learners and 12 Educators</a:t>
                      </a:r>
                    </a:p>
                    <a:p>
                      <a:pPr marL="285750" indent="-285750" algn="just">
                        <a:buFont typeface="Arial" panose="020B0604020202020204" pitchFamily="34" charset="0"/>
                        <a:buChar char="•"/>
                      </a:pPr>
                      <a:endParaRPr lang="en-ZA" sz="1400" baseline="0" dirty="0" smtClean="0"/>
                    </a:p>
                    <a:p>
                      <a:pPr marL="0" indent="0" algn="just">
                        <a:buFont typeface="Arial" panose="020B0604020202020204" pitchFamily="34" charset="0"/>
                        <a:buNone/>
                      </a:pPr>
                      <a:r>
                        <a:rPr lang="en-ZA" sz="1400" baseline="0" dirty="0" smtClean="0"/>
                        <a:t>No schooling at </a:t>
                      </a:r>
                      <a:r>
                        <a:rPr lang="en-ZA" sz="1400" baseline="0" dirty="0" err="1" smtClean="0"/>
                        <a:t>Tshimbupfe</a:t>
                      </a:r>
                      <a:r>
                        <a:rPr lang="en-ZA" sz="1400" baseline="0" dirty="0" smtClean="0"/>
                        <a:t> (16 schools)</a:t>
                      </a:r>
                      <a:endParaRPr lang="en-ZA" sz="1400" dirty="0"/>
                    </a:p>
                  </a:txBody>
                  <a:tcPr/>
                </a:tc>
              </a:tr>
              <a:tr h="370840">
                <a:tc>
                  <a:txBody>
                    <a:bodyPr/>
                    <a:lstStyle/>
                    <a:p>
                      <a:r>
                        <a:rPr lang="en-ZA" sz="1400" dirty="0" smtClean="0"/>
                        <a:t>2</a:t>
                      </a:r>
                      <a:endParaRPr lang="en-ZA" sz="1400" dirty="0"/>
                    </a:p>
                  </a:txBody>
                  <a:tcPr/>
                </a:tc>
                <a:tc>
                  <a:txBody>
                    <a:bodyPr/>
                    <a:lstStyle/>
                    <a:p>
                      <a:pPr algn="just"/>
                      <a:r>
                        <a:rPr lang="en-ZA" sz="1400" dirty="0" smtClean="0"/>
                        <a:t>Provision of furniture </a:t>
                      </a:r>
                      <a:endParaRPr lang="en-ZA" sz="1400" dirty="0"/>
                    </a:p>
                  </a:txBody>
                  <a:tcPr/>
                </a:tc>
                <a:tc>
                  <a:txBody>
                    <a:bodyPr/>
                    <a:lstStyle/>
                    <a:p>
                      <a:pPr algn="just"/>
                      <a:r>
                        <a:rPr lang="en-ZA" sz="1400" dirty="0" smtClean="0"/>
                        <a:t>School furniture</a:t>
                      </a:r>
                      <a:r>
                        <a:rPr lang="en-ZA" sz="1400" baseline="0" dirty="0" smtClean="0"/>
                        <a:t> will be delivered to schools once the</a:t>
                      </a:r>
                      <a:r>
                        <a:rPr lang="en-ZA" sz="1400" dirty="0" smtClean="0"/>
                        <a:t> Service</a:t>
                      </a:r>
                      <a:r>
                        <a:rPr lang="en-ZA" sz="1400" baseline="0" dirty="0" smtClean="0"/>
                        <a:t> provider has finalised the  assembling of mobile classrooms.</a:t>
                      </a:r>
                      <a:endParaRPr lang="en-ZA" sz="1400" dirty="0"/>
                    </a:p>
                  </a:txBody>
                  <a:tcPr/>
                </a:tc>
              </a:tr>
              <a:tr h="370840">
                <a:tc>
                  <a:txBody>
                    <a:bodyPr/>
                    <a:lstStyle/>
                    <a:p>
                      <a:r>
                        <a:rPr lang="en-ZA" sz="1400" dirty="0" smtClean="0"/>
                        <a:t>3</a:t>
                      </a:r>
                      <a:endParaRPr lang="en-ZA" sz="1400" dirty="0"/>
                    </a:p>
                  </a:txBody>
                  <a:tcPr/>
                </a:tc>
                <a:tc>
                  <a:txBody>
                    <a:bodyPr/>
                    <a:lstStyle/>
                    <a:p>
                      <a:pPr algn="just"/>
                      <a:r>
                        <a:rPr lang="en-ZA" sz="1400" dirty="0" smtClean="0"/>
                        <a:t>Stationery</a:t>
                      </a:r>
                      <a:r>
                        <a:rPr lang="en-ZA" sz="1400" baseline="0" dirty="0" smtClean="0"/>
                        <a:t> and books</a:t>
                      </a:r>
                      <a:endParaRPr lang="en-ZA" sz="1400" dirty="0"/>
                    </a:p>
                  </a:txBody>
                  <a:tcPr/>
                </a:tc>
                <a:tc>
                  <a:txBody>
                    <a:bodyPr/>
                    <a:lstStyle/>
                    <a:p>
                      <a:pPr algn="just"/>
                      <a:r>
                        <a:rPr lang="en-ZA" sz="1400" dirty="0" smtClean="0"/>
                        <a:t>Department will make an assessment once the learners have returned to school</a:t>
                      </a:r>
                      <a:r>
                        <a:rPr lang="en-ZA" sz="1400" baseline="0" dirty="0" smtClean="0"/>
                        <a:t> and will then intervene.</a:t>
                      </a:r>
                      <a:endParaRPr lang="en-ZA" sz="1400" dirty="0"/>
                    </a:p>
                  </a:txBody>
                  <a:tcPr/>
                </a:tc>
              </a:tr>
            </a:tbl>
          </a:graphicData>
        </a:graphic>
      </p:graphicFrame>
      <p:sp>
        <p:nvSpPr>
          <p:cNvPr id="4" name="Slide Number Placeholder 3"/>
          <p:cNvSpPr>
            <a:spLocks noGrp="1"/>
          </p:cNvSpPr>
          <p:nvPr>
            <p:ph type="sldNum" sz="quarter" idx="12"/>
          </p:nvPr>
        </p:nvSpPr>
        <p:spPr/>
        <p:txBody>
          <a:bodyPr/>
          <a:lstStyle/>
          <a:p>
            <a:fld id="{411EBF73-1BAB-4195-9260-64AB37220561}" type="slidenum">
              <a:rPr lang="en-US" smtClean="0"/>
              <a:pPr/>
              <a:t>34</a:t>
            </a:fld>
            <a:endParaRPr lang="en-US"/>
          </a:p>
        </p:txBody>
      </p:sp>
    </p:spTree>
    <p:extLst>
      <p:ext uri="{BB962C8B-B14F-4D97-AF65-F5344CB8AC3E}">
        <p14:creationId xmlns:p14="http://schemas.microsoft.com/office/powerpoint/2010/main" xmlns="" val="282335942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MOBILE DISTRIBUTION</a:t>
            </a:r>
          </a:p>
        </p:txBody>
      </p:sp>
      <p:sp>
        <p:nvSpPr>
          <p:cNvPr id="4" name="Slide Number Placeholder 3"/>
          <p:cNvSpPr>
            <a:spLocks noGrp="1"/>
          </p:cNvSpPr>
          <p:nvPr>
            <p:ph type="sldNum" sz="quarter" idx="12"/>
          </p:nvPr>
        </p:nvSpPr>
        <p:spPr/>
        <p:txBody>
          <a:bodyPr/>
          <a:lstStyle/>
          <a:p>
            <a:fld id="{411EBF73-1BAB-4195-9260-64AB37220561}" type="slidenum">
              <a:rPr lang="en-US" smtClean="0"/>
              <a:pPr/>
              <a:t>35</a:t>
            </a:fld>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624" y="1600200"/>
            <a:ext cx="7344816"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8155937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MOBILE DISTRIBUTION</a:t>
            </a:r>
            <a:endParaRPr lang="en-ZA" b="1"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36</a:t>
            </a:fld>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22655" y="1600200"/>
            <a:ext cx="7641689"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6856648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MOBILE DISTRIBUTION</a:t>
            </a:r>
          </a:p>
        </p:txBody>
      </p:sp>
      <p:sp>
        <p:nvSpPr>
          <p:cNvPr id="4" name="Slide Number Placeholder 3"/>
          <p:cNvSpPr>
            <a:spLocks noGrp="1"/>
          </p:cNvSpPr>
          <p:nvPr>
            <p:ph type="sldNum" sz="quarter" idx="12"/>
          </p:nvPr>
        </p:nvSpPr>
        <p:spPr/>
        <p:txBody>
          <a:bodyPr/>
          <a:lstStyle/>
          <a:p>
            <a:fld id="{411EBF73-1BAB-4195-9260-64AB37220561}" type="slidenum">
              <a:rPr lang="en-US" smtClean="0"/>
              <a:pPr/>
              <a:t>37</a:t>
            </a:fld>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600200"/>
            <a:ext cx="7848872"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2812299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MOBILE DISTRIBUTION</a:t>
            </a:r>
            <a:endParaRPr lang="en-ZA"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38</a:t>
            </a:fld>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600200"/>
            <a:ext cx="7704856"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4568325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20000" cy="706090"/>
          </a:xfrm>
        </p:spPr>
        <p:txBody>
          <a:bodyPr/>
          <a:lstStyle/>
          <a:p>
            <a:r>
              <a:rPr lang="en-ZA" sz="2800" b="1" dirty="0"/>
              <a:t>Progress Report – Resolutions (16/05/16)</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104764836"/>
              </p:ext>
            </p:extLst>
          </p:nvPr>
        </p:nvGraphicFramePr>
        <p:xfrm>
          <a:off x="827584" y="1119336"/>
          <a:ext cx="8164016" cy="4405047"/>
        </p:xfrm>
        <a:graphic>
          <a:graphicData uri="http://schemas.openxmlformats.org/drawingml/2006/table">
            <a:tbl>
              <a:tblPr firstRow="1" bandRow="1">
                <a:tableStyleId>{5C22544A-7EE6-4342-B048-85BDC9FD1C3A}</a:tableStyleId>
              </a:tblPr>
              <a:tblGrid>
                <a:gridCol w="576064"/>
                <a:gridCol w="2448272"/>
                <a:gridCol w="5139680"/>
              </a:tblGrid>
              <a:tr h="345623">
                <a:tc>
                  <a:txBody>
                    <a:bodyPr/>
                    <a:lstStyle/>
                    <a:p>
                      <a:r>
                        <a:rPr lang="en-ZA" dirty="0" smtClean="0"/>
                        <a:t>NO </a:t>
                      </a:r>
                      <a:endParaRPr lang="en-ZA" dirty="0"/>
                    </a:p>
                  </a:txBody>
                  <a:tcPr/>
                </a:tc>
                <a:tc>
                  <a:txBody>
                    <a:bodyPr/>
                    <a:lstStyle/>
                    <a:p>
                      <a:r>
                        <a:rPr lang="en-ZA" dirty="0" smtClean="0"/>
                        <a:t>Resolution</a:t>
                      </a:r>
                      <a:endParaRPr lang="en-ZA" dirty="0"/>
                    </a:p>
                  </a:txBody>
                  <a:tcPr/>
                </a:tc>
                <a:tc>
                  <a:txBody>
                    <a:bodyPr/>
                    <a:lstStyle/>
                    <a:p>
                      <a:r>
                        <a:rPr lang="en-ZA" dirty="0" smtClean="0"/>
                        <a:t>Progress</a:t>
                      </a:r>
                      <a:endParaRPr lang="en-ZA" dirty="0"/>
                    </a:p>
                  </a:txBody>
                  <a:tcPr/>
                </a:tc>
              </a:tr>
              <a:tr h="489633">
                <a:tc>
                  <a:txBody>
                    <a:bodyPr/>
                    <a:lstStyle/>
                    <a:p>
                      <a:r>
                        <a:rPr lang="en-ZA" sz="1400" dirty="0" smtClean="0"/>
                        <a:t>1</a:t>
                      </a:r>
                      <a:endParaRPr lang="en-ZA" sz="1400" dirty="0"/>
                    </a:p>
                  </a:txBody>
                  <a:tcPr/>
                </a:tc>
                <a:tc>
                  <a:txBody>
                    <a:bodyPr/>
                    <a:lstStyle/>
                    <a:p>
                      <a:pPr algn="just"/>
                      <a:r>
                        <a:rPr lang="en-ZA" sz="1400" dirty="0" smtClean="0"/>
                        <a:t>Mobile distribution / allocation per school </a:t>
                      </a:r>
                      <a:endParaRPr lang="en-ZA" sz="1400" dirty="0"/>
                    </a:p>
                  </a:txBody>
                  <a:tcPr/>
                </a:tc>
                <a:tc>
                  <a:txBody>
                    <a:bodyPr/>
                    <a:lstStyle/>
                    <a:p>
                      <a:pPr algn="just"/>
                      <a:r>
                        <a:rPr lang="en-ZA" sz="1400" dirty="0" smtClean="0"/>
                        <a:t>Mobile allocation list finalised</a:t>
                      </a:r>
                      <a:r>
                        <a:rPr lang="en-ZA" sz="1400" baseline="0" dirty="0" smtClean="0"/>
                        <a:t> and distributed accordingly</a:t>
                      </a:r>
                      <a:endParaRPr lang="en-ZA" sz="1400" dirty="0"/>
                    </a:p>
                  </a:txBody>
                  <a:tcPr/>
                </a:tc>
              </a:tr>
              <a:tr h="1296087">
                <a:tc>
                  <a:txBody>
                    <a:bodyPr/>
                    <a:lstStyle/>
                    <a:p>
                      <a:r>
                        <a:rPr lang="en-ZA" sz="1400" dirty="0" smtClean="0"/>
                        <a:t>2</a:t>
                      </a:r>
                      <a:endParaRPr lang="en-ZA" sz="1400" dirty="0"/>
                    </a:p>
                  </a:txBody>
                  <a:tcPr/>
                </a:tc>
                <a:tc>
                  <a:txBody>
                    <a:bodyPr/>
                    <a:lstStyle/>
                    <a:p>
                      <a:pPr algn="just"/>
                      <a:r>
                        <a:rPr lang="en-ZA" sz="1400" dirty="0" smtClean="0"/>
                        <a:t>Securing Parolees and obtain information from Correctional Service </a:t>
                      </a:r>
                      <a:endParaRPr lang="en-ZA" sz="1400" dirty="0"/>
                    </a:p>
                  </a:txBody>
                  <a:tcPr/>
                </a:tc>
                <a:tc>
                  <a:txBody>
                    <a:bodyPr/>
                    <a:lstStyle/>
                    <a:p>
                      <a:pPr algn="just"/>
                      <a:r>
                        <a:rPr lang="en-ZA" sz="1400" dirty="0" smtClean="0"/>
                        <a:t>120 Parolees secured , security arranged, </a:t>
                      </a:r>
                      <a:r>
                        <a:rPr lang="en-ZA" sz="1400" dirty="0" smtClean="0">
                          <a:solidFill>
                            <a:schemeClr val="tx1"/>
                          </a:solidFill>
                        </a:rPr>
                        <a:t>catering as well, tools of trade such as wheel barrows, brooms, mops, buckets, spades, masks</a:t>
                      </a:r>
                      <a:r>
                        <a:rPr lang="en-ZA" sz="1400" baseline="0" dirty="0" smtClean="0">
                          <a:solidFill>
                            <a:schemeClr val="tx1"/>
                          </a:solidFill>
                        </a:rPr>
                        <a:t> and gloves arranged by the Department.</a:t>
                      </a:r>
                      <a:r>
                        <a:rPr lang="en-ZA" sz="1400" dirty="0" smtClean="0">
                          <a:solidFill>
                            <a:schemeClr val="tx1"/>
                          </a:solidFill>
                        </a:rPr>
                        <a:t> As</a:t>
                      </a:r>
                      <a:r>
                        <a:rPr lang="en-ZA" sz="1400" baseline="0" dirty="0" smtClean="0">
                          <a:solidFill>
                            <a:schemeClr val="tx1"/>
                          </a:solidFill>
                        </a:rPr>
                        <a:t> at 19/05/16, 13 schools have been cleaned.</a:t>
                      </a:r>
                      <a:endParaRPr lang="en-ZA" sz="1400" dirty="0">
                        <a:solidFill>
                          <a:schemeClr val="tx1"/>
                        </a:solidFill>
                      </a:endParaRPr>
                    </a:p>
                  </a:txBody>
                  <a:tcPr/>
                </a:tc>
              </a:tr>
              <a:tr h="2170896">
                <a:tc>
                  <a:txBody>
                    <a:bodyPr/>
                    <a:lstStyle/>
                    <a:p>
                      <a:r>
                        <a:rPr lang="en-ZA" sz="1400" dirty="0" smtClean="0"/>
                        <a:t>3</a:t>
                      </a:r>
                      <a:endParaRPr lang="en-ZA" sz="1400" dirty="0"/>
                    </a:p>
                  </a:txBody>
                  <a:tcPr/>
                </a:tc>
                <a:tc>
                  <a:txBody>
                    <a:bodyPr/>
                    <a:lstStyle/>
                    <a:p>
                      <a:pPr algn="just"/>
                      <a:r>
                        <a:rPr lang="en-ZA" sz="1400" dirty="0" smtClean="0"/>
                        <a:t>Meeting with Principals, CM &amp; SGB  (17/05/2016)</a:t>
                      </a:r>
                      <a:endParaRPr lang="en-ZA" sz="1400" dirty="0"/>
                    </a:p>
                  </a:txBody>
                  <a:tcPr/>
                </a:tc>
                <a:tc>
                  <a:txBody>
                    <a:bodyPr/>
                    <a:lstStyle/>
                    <a:p>
                      <a:pPr algn="just"/>
                      <a:r>
                        <a:rPr lang="en-ZA" sz="1400" dirty="0" smtClean="0"/>
                        <a:t>The meeting was held on 17/05/16 as</a:t>
                      </a:r>
                      <a:r>
                        <a:rPr lang="en-ZA" sz="1400" baseline="0" dirty="0" smtClean="0"/>
                        <a:t> planned and the following issues were raised: </a:t>
                      </a:r>
                    </a:p>
                    <a:p>
                      <a:pPr marL="285750" indent="-285750" algn="just">
                        <a:buFont typeface="Arial" panose="020B0604020202020204" pitchFamily="34" charset="0"/>
                        <a:buChar char="•"/>
                      </a:pPr>
                      <a:r>
                        <a:rPr lang="en-ZA" sz="1400" baseline="0" dirty="0" smtClean="0"/>
                        <a:t>SGBs and Principals want to return to schools, however, issues of security are still of serious concern as they continue to receive threatening calls and messages;</a:t>
                      </a:r>
                    </a:p>
                    <a:p>
                      <a:pPr marL="285750" indent="-285750" algn="just">
                        <a:buFont typeface="Arial" panose="020B0604020202020204" pitchFamily="34" charset="0"/>
                        <a:buChar char="•"/>
                      </a:pPr>
                      <a:r>
                        <a:rPr lang="en-ZA" sz="1400" baseline="0" dirty="0" smtClean="0"/>
                        <a:t>Their recommendation is that an urgent meeting must be convened by the Traditional Leaders to convey a message that SGBs, Principals, Educators and Learners must go back to school </a:t>
                      </a:r>
                    </a:p>
                    <a:p>
                      <a:pPr algn="just"/>
                      <a:endParaRPr lang="en-ZA" sz="1400" dirty="0"/>
                    </a:p>
                  </a:txBody>
                  <a:tcPr/>
                </a:tc>
              </a:tr>
            </a:tbl>
          </a:graphicData>
        </a:graphic>
      </p:graphicFrame>
      <p:sp>
        <p:nvSpPr>
          <p:cNvPr id="4" name="Slide Number Placeholder 3"/>
          <p:cNvSpPr>
            <a:spLocks noGrp="1"/>
          </p:cNvSpPr>
          <p:nvPr>
            <p:ph type="sldNum" sz="quarter" idx="12"/>
          </p:nvPr>
        </p:nvSpPr>
        <p:spPr/>
        <p:txBody>
          <a:bodyPr/>
          <a:lstStyle/>
          <a:p>
            <a:fld id="{411EBF73-1BAB-4195-9260-64AB37220561}" type="slidenum">
              <a:rPr lang="en-US" smtClean="0"/>
              <a:pPr/>
              <a:t>39</a:t>
            </a:fld>
            <a:endParaRPr lang="en-US"/>
          </a:p>
        </p:txBody>
      </p:sp>
    </p:spTree>
    <p:extLst>
      <p:ext uri="{BB962C8B-B14F-4D97-AF65-F5344CB8AC3E}">
        <p14:creationId xmlns:p14="http://schemas.microsoft.com/office/powerpoint/2010/main" xmlns="" val="29664016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dirty="0" smtClean="0"/>
              <a:t>BACKGROUND </a:t>
            </a:r>
            <a:endParaRPr lang="en-GB" dirty="0"/>
          </a:p>
        </p:txBody>
      </p:sp>
      <p:sp>
        <p:nvSpPr>
          <p:cNvPr id="35843" name="Content Placeholder 2"/>
          <p:cNvSpPr>
            <a:spLocks noGrp="1"/>
          </p:cNvSpPr>
          <p:nvPr>
            <p:ph idx="1"/>
          </p:nvPr>
        </p:nvSpPr>
        <p:spPr/>
        <p:txBody>
          <a:bodyPr/>
          <a:lstStyle/>
          <a:p>
            <a:r>
              <a:rPr lang="en-ZA" altLang="en-US" sz="2000" dirty="0" smtClean="0">
                <a:effectLst/>
              </a:rPr>
              <a:t>Three National Ministers (</a:t>
            </a:r>
            <a:r>
              <a:rPr lang="en-ZA" altLang="en-US" sz="2000" dirty="0" err="1" smtClean="0">
                <a:effectLst/>
              </a:rPr>
              <a:t>CoGTA</a:t>
            </a:r>
            <a:r>
              <a:rPr lang="en-ZA" altLang="en-US" sz="2000" dirty="0" smtClean="0">
                <a:effectLst/>
              </a:rPr>
              <a:t>, State Security) and SAPS (Deputy Minister) were mandated by the Cabinet to stabilize the situation.</a:t>
            </a:r>
          </a:p>
          <a:p>
            <a:r>
              <a:rPr lang="en-ZA" altLang="en-US" sz="2000" dirty="0" smtClean="0">
                <a:effectLst/>
              </a:rPr>
              <a:t>They met with the MECs for COGHSTA, Education and Public Works including Councillors of Vhembe District Municipality on the 5</a:t>
            </a:r>
            <a:r>
              <a:rPr lang="en-ZA" altLang="en-US" sz="2000" baseline="30000" dirty="0" smtClean="0">
                <a:effectLst/>
              </a:rPr>
              <a:t>th</a:t>
            </a:r>
            <a:r>
              <a:rPr lang="en-ZA" altLang="en-US" sz="2000" dirty="0" smtClean="0">
                <a:effectLst/>
              </a:rPr>
              <a:t> May 2016.</a:t>
            </a:r>
          </a:p>
          <a:p>
            <a:r>
              <a:rPr lang="en-ZA" altLang="en-US" sz="2000" dirty="0" smtClean="0">
                <a:effectLst/>
              </a:rPr>
              <a:t>The Mayors of </a:t>
            </a:r>
            <a:r>
              <a:rPr lang="en-ZA" altLang="en-US" sz="2000" dirty="0" err="1" smtClean="0">
                <a:effectLst/>
              </a:rPr>
              <a:t>Makhado</a:t>
            </a:r>
            <a:r>
              <a:rPr lang="en-ZA" altLang="en-US" sz="2000" dirty="0" smtClean="0">
                <a:effectLst/>
              </a:rPr>
              <a:t> and Thulamela were in attendance in all meetings.</a:t>
            </a:r>
          </a:p>
          <a:p>
            <a:r>
              <a:rPr lang="en-ZA" altLang="en-US" sz="2000" dirty="0" smtClean="0">
                <a:effectLst/>
              </a:rPr>
              <a:t>Ministers and the MECs resolved to hold further engagements with Community Structures and mandated the provincial Technical Team led by the Acting DG to develop a stabilization plan.</a:t>
            </a:r>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Narrow" pitchFamily="34" charset="0"/>
                <a:cs typeface="Arial" charset="0"/>
              </a:defRPr>
            </a:lvl1pPr>
            <a:lvl2pPr marL="742950" indent="-285750">
              <a:spcBef>
                <a:spcPct val="20000"/>
              </a:spcBef>
              <a:buChar char="–"/>
              <a:defRPr sz="2800">
                <a:solidFill>
                  <a:schemeClr val="tx1"/>
                </a:solidFill>
                <a:latin typeface="Arial Narrow" pitchFamily="34" charset="0"/>
                <a:cs typeface="Arial" charset="0"/>
              </a:defRPr>
            </a:lvl2pPr>
            <a:lvl3pPr marL="1143000" indent="-228600">
              <a:spcBef>
                <a:spcPct val="20000"/>
              </a:spcBef>
              <a:buChar char="•"/>
              <a:defRPr sz="2400">
                <a:solidFill>
                  <a:schemeClr val="tx1"/>
                </a:solidFill>
                <a:latin typeface="Arial Narrow" pitchFamily="34" charset="0"/>
                <a:cs typeface="Arial" charset="0"/>
              </a:defRPr>
            </a:lvl3pPr>
            <a:lvl4pPr marL="1600200" indent="-228600">
              <a:spcBef>
                <a:spcPct val="20000"/>
              </a:spcBef>
              <a:buChar char="–"/>
              <a:defRPr sz="2000">
                <a:solidFill>
                  <a:schemeClr val="tx1"/>
                </a:solidFill>
                <a:latin typeface="Arial Narrow" pitchFamily="34" charset="0"/>
                <a:cs typeface="Arial" charset="0"/>
              </a:defRPr>
            </a:lvl4pPr>
            <a:lvl5pPr marL="2057400" indent="-228600">
              <a:spcBef>
                <a:spcPct val="20000"/>
              </a:spcBef>
              <a:buChar char="»"/>
              <a:defRPr sz="2000">
                <a:solidFill>
                  <a:schemeClr val="tx1"/>
                </a:solidFill>
                <a:latin typeface="Arial Narrow" pitchFamily="34" charset="0"/>
                <a:cs typeface="Arial"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charset="0"/>
              </a:defRPr>
            </a:lvl9pPr>
          </a:lstStyle>
          <a:p>
            <a:pPr>
              <a:spcBef>
                <a:spcPct val="0"/>
              </a:spcBef>
              <a:buFontTx/>
              <a:buNone/>
            </a:pPr>
            <a:fld id="{0E0EA7B9-3AD8-4F46-97D6-061B1B13561A}" type="slidenum">
              <a:rPr lang="en-US" altLang="en-US" sz="1400">
                <a:latin typeface="Arial" charset="0"/>
              </a:rPr>
              <a:pPr>
                <a:spcBef>
                  <a:spcPct val="0"/>
                </a:spcBef>
                <a:buFontTx/>
                <a:buNone/>
              </a:pPr>
              <a:t>4</a:t>
            </a:fld>
            <a:endParaRPr lang="en-US" altLang="en-US" sz="1400">
              <a:latin typeface="Arial" charset="0"/>
            </a:endParaRPr>
          </a:p>
        </p:txBody>
      </p:sp>
    </p:spTree>
    <p:extLst>
      <p:ext uri="{BB962C8B-B14F-4D97-AF65-F5344CB8AC3E}">
        <p14:creationId xmlns:p14="http://schemas.microsoft.com/office/powerpoint/2010/main" xmlns="" val="216476042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t>MEASURES TO ENSURE MINIMUM DISRUPTIONS OF SCHOOLING DURING PROTESTS</a:t>
            </a:r>
            <a:endParaRPr lang="en-ZA" sz="2400" b="1" dirty="0"/>
          </a:p>
        </p:txBody>
      </p:sp>
      <p:sp>
        <p:nvSpPr>
          <p:cNvPr id="3" name="Content Placeholder 2"/>
          <p:cNvSpPr>
            <a:spLocks noGrp="1"/>
          </p:cNvSpPr>
          <p:nvPr>
            <p:ph idx="1"/>
          </p:nvPr>
        </p:nvSpPr>
        <p:spPr>
          <a:xfrm>
            <a:off x="1295400" y="1340768"/>
            <a:ext cx="7696200" cy="4968552"/>
          </a:xfrm>
        </p:spPr>
        <p:txBody>
          <a:bodyPr/>
          <a:lstStyle/>
          <a:p>
            <a:r>
              <a:rPr lang="en-ZA" sz="2000" dirty="0" smtClean="0"/>
              <a:t>There is a need to strengthen communication  amongst structures in the community.</a:t>
            </a:r>
          </a:p>
          <a:p>
            <a:r>
              <a:rPr lang="en-ZA" sz="2000" dirty="0" smtClean="0"/>
              <a:t>To this end the creation of an education forum composed of eminent persons in the community is necessary at all levels.</a:t>
            </a:r>
          </a:p>
          <a:p>
            <a:r>
              <a:rPr lang="en-ZA" sz="2000" dirty="0" smtClean="0"/>
              <a:t>The education forum should include Traditional </a:t>
            </a:r>
            <a:r>
              <a:rPr lang="en-ZA" sz="2000" dirty="0"/>
              <a:t>L</a:t>
            </a:r>
            <a:r>
              <a:rPr lang="en-ZA" sz="2000" dirty="0" smtClean="0"/>
              <a:t>eaders, the SAPS, Pastors, Business, relevant department representatives, Social partners, Municipalities, Civic and Youth formations.</a:t>
            </a:r>
          </a:p>
          <a:p>
            <a:r>
              <a:rPr lang="en-ZA" sz="2000" dirty="0" smtClean="0"/>
              <a:t>The forum should adopt programmes aimed at strengthening community cohesion at all levels</a:t>
            </a:r>
            <a:endParaRPr lang="en-ZA" sz="2000" dirty="0"/>
          </a:p>
          <a:p>
            <a:r>
              <a:rPr lang="en-ZA" sz="2000" dirty="0" smtClean="0"/>
              <a:t>Strengthening functionality of the following structures and programmes: </a:t>
            </a:r>
          </a:p>
          <a:p>
            <a:pPr>
              <a:buFont typeface="Wingdings" pitchFamily="2" charset="2"/>
              <a:buChar char="ü"/>
            </a:pPr>
            <a:r>
              <a:rPr lang="en-ZA" sz="2000" dirty="0" smtClean="0"/>
              <a:t>school safety committees.</a:t>
            </a:r>
          </a:p>
          <a:p>
            <a:pPr>
              <a:buFont typeface="Wingdings" pitchFamily="2" charset="2"/>
              <a:buChar char="ü"/>
            </a:pPr>
            <a:r>
              <a:rPr lang="en-ZA" sz="2000" dirty="0" smtClean="0"/>
              <a:t>Adopt – a- cop programme (linking schools to police stations)</a:t>
            </a:r>
          </a:p>
          <a:p>
            <a:pPr marL="0" indent="0">
              <a:buNone/>
            </a:pPr>
            <a:r>
              <a:rPr lang="en-ZA" sz="2000" dirty="0" smtClean="0"/>
              <a:t>  </a:t>
            </a:r>
          </a:p>
          <a:p>
            <a:pPr>
              <a:buFont typeface="Wingdings" pitchFamily="2" charset="2"/>
              <a:buChar char="ü"/>
            </a:pPr>
            <a:endParaRPr lang="en-ZA" sz="2000"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pPr marL="0" indent="0" algn="ctr">
              <a:buNone/>
            </a:pPr>
            <a:endParaRPr lang="en-ZA" dirty="0" smtClean="0"/>
          </a:p>
          <a:p>
            <a:pPr marL="0" indent="0" algn="ctr">
              <a:buNone/>
            </a:pPr>
            <a:endParaRPr lang="en-ZA" dirty="0"/>
          </a:p>
          <a:p>
            <a:pPr marL="0" indent="0" algn="ctr">
              <a:buNone/>
            </a:pPr>
            <a:r>
              <a:rPr lang="en-ZA" sz="4000" b="1" dirty="0" smtClean="0"/>
              <a:t>THANK YOU</a:t>
            </a:r>
            <a:endParaRPr lang="en-ZA" sz="4000" b="1"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41</a:t>
            </a:fld>
            <a:endParaRPr lang="en-US"/>
          </a:p>
        </p:txBody>
      </p:sp>
    </p:spTree>
    <p:extLst>
      <p:ext uri="{BB962C8B-B14F-4D97-AF65-F5344CB8AC3E}">
        <p14:creationId xmlns:p14="http://schemas.microsoft.com/office/powerpoint/2010/main" xmlns="" val="29914414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ZA" sz="3200" dirty="0" smtClean="0"/>
              <a:t>DECLARATION OF THE LOCAL STATE OF DISASTER</a:t>
            </a:r>
            <a:endParaRPr lang="en-ZA" sz="3200" dirty="0"/>
          </a:p>
        </p:txBody>
      </p:sp>
      <p:sp>
        <p:nvSpPr>
          <p:cNvPr id="5" name="Content Placeholder 4"/>
          <p:cNvSpPr>
            <a:spLocks noGrp="1"/>
          </p:cNvSpPr>
          <p:nvPr>
            <p:ph idx="1"/>
          </p:nvPr>
        </p:nvSpPr>
        <p:spPr/>
        <p:txBody>
          <a:bodyPr>
            <a:normAutofit/>
          </a:bodyPr>
          <a:lstStyle/>
          <a:p>
            <a:pPr>
              <a:defRPr/>
            </a:pPr>
            <a:r>
              <a:rPr lang="en-ZA" sz="2000" dirty="0" smtClean="0"/>
              <a:t>The Executive Mayor  of Vhembe has signed </a:t>
            </a:r>
            <a:r>
              <a:rPr lang="en-ZA" sz="2000" dirty="0"/>
              <a:t>the </a:t>
            </a:r>
            <a:r>
              <a:rPr lang="en-ZA" sz="2000" dirty="0" smtClean="0"/>
              <a:t>Notice in </a:t>
            </a:r>
            <a:r>
              <a:rPr lang="en-ZA" sz="2000" dirty="0"/>
              <a:t>terms of section 55(1)-(5) read together with section 23 (1) </a:t>
            </a:r>
            <a:r>
              <a:rPr lang="en-ZA" sz="2000" dirty="0" smtClean="0"/>
              <a:t>of the </a:t>
            </a:r>
            <a:r>
              <a:rPr lang="en-ZA" sz="2000" dirty="0"/>
              <a:t>Disaster Management Act 57 of 2002 </a:t>
            </a:r>
            <a:r>
              <a:rPr lang="en-ZA" sz="2000" dirty="0" smtClean="0"/>
              <a:t>on the 10</a:t>
            </a:r>
            <a:r>
              <a:rPr lang="en-ZA" sz="2000" baseline="30000" dirty="0" smtClean="0"/>
              <a:t>th</a:t>
            </a:r>
            <a:r>
              <a:rPr lang="en-ZA" sz="2000" dirty="0" smtClean="0"/>
              <a:t> May 2016.</a:t>
            </a:r>
          </a:p>
          <a:p>
            <a:pPr>
              <a:defRPr/>
            </a:pPr>
            <a:r>
              <a:rPr lang="en-ZA" sz="2000" dirty="0" smtClean="0"/>
              <a:t>Provincial Executive Council endorsed the decision on the</a:t>
            </a:r>
          </a:p>
          <a:p>
            <a:pPr marL="360363" indent="-360363">
              <a:buFontTx/>
              <a:buNone/>
              <a:defRPr/>
            </a:pPr>
            <a:r>
              <a:rPr lang="en-ZA" sz="2000" dirty="0"/>
              <a:t> </a:t>
            </a:r>
            <a:r>
              <a:rPr lang="en-ZA" sz="2000" dirty="0" smtClean="0"/>
              <a:t>    11</a:t>
            </a:r>
            <a:r>
              <a:rPr lang="en-ZA" sz="2000" baseline="30000" dirty="0" smtClean="0"/>
              <a:t>th</a:t>
            </a:r>
            <a:r>
              <a:rPr lang="en-ZA" sz="2000" dirty="0" smtClean="0"/>
              <a:t> May 2016 and directed that emergency funding be </a:t>
            </a:r>
            <a:r>
              <a:rPr lang="en-ZA" sz="2000" dirty="0"/>
              <a:t> </a:t>
            </a:r>
            <a:r>
              <a:rPr lang="en-ZA" sz="2000" dirty="0" smtClean="0"/>
              <a:t>     released for immediate requirements. </a:t>
            </a:r>
          </a:p>
          <a:p>
            <a:pPr>
              <a:defRPr/>
            </a:pPr>
            <a:r>
              <a:rPr lang="en-ZA" sz="2000" dirty="0" smtClean="0"/>
              <a:t>Disaster assessment Team established and a draft report to be submitted by 20</a:t>
            </a:r>
            <a:r>
              <a:rPr lang="en-ZA" sz="2000" baseline="30000" dirty="0" smtClean="0"/>
              <a:t>th</a:t>
            </a:r>
            <a:r>
              <a:rPr lang="en-ZA" sz="2000" dirty="0" smtClean="0"/>
              <a:t> May 2016</a:t>
            </a:r>
          </a:p>
          <a:p>
            <a:pPr>
              <a:defRPr/>
            </a:pPr>
            <a:r>
              <a:rPr lang="en-ZA" sz="2000" dirty="0" smtClean="0"/>
              <a:t> A process to secure emergency </a:t>
            </a:r>
            <a:r>
              <a:rPr lang="en-ZA" sz="2000" dirty="0"/>
              <a:t>funding is </a:t>
            </a:r>
            <a:r>
              <a:rPr lang="en-ZA" sz="2000" dirty="0" smtClean="0"/>
              <a:t>underway.</a:t>
            </a:r>
          </a:p>
          <a:p>
            <a:pPr>
              <a:defRPr/>
            </a:pPr>
            <a:endParaRPr lang="en-ZA" sz="2400" dirty="0" smtClean="0"/>
          </a:p>
          <a:p>
            <a:pPr>
              <a:defRPr/>
            </a:pPr>
            <a:endParaRPr lang="en-ZA" sz="2400" dirty="0"/>
          </a:p>
          <a:p>
            <a:pPr>
              <a:defRPr/>
            </a:pPr>
            <a:endParaRPr lang="en-ZA" sz="2400" dirty="0" smtClean="0"/>
          </a:p>
          <a:p>
            <a:pPr>
              <a:defRPr/>
            </a:pPr>
            <a:endParaRPr lang="en-ZA" sz="2400" dirty="0"/>
          </a:p>
          <a:p>
            <a:pPr>
              <a:defRPr/>
            </a:pPr>
            <a:endParaRPr lang="en-ZA" sz="2400" dirty="0"/>
          </a:p>
        </p:txBody>
      </p:sp>
    </p:spTree>
    <p:extLst>
      <p:ext uri="{BB962C8B-B14F-4D97-AF65-F5344CB8AC3E}">
        <p14:creationId xmlns:p14="http://schemas.microsoft.com/office/powerpoint/2010/main" xmlns="" val="381706654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620000" cy="1571612"/>
          </a:xfrm>
        </p:spPr>
        <p:txBody>
          <a:bodyPr/>
          <a:lstStyle/>
          <a:p>
            <a:r>
              <a:rPr lang="en-ZA" sz="2400" b="1" dirty="0" smtClean="0">
                <a:latin typeface="+mn-lt"/>
              </a:rPr>
              <a:t>VHEMBE POST PROTEST RECOVERY PLAN</a:t>
            </a:r>
            <a:endParaRPr lang="en-ZA" sz="2400" b="1" dirty="0">
              <a:latin typeface="+mn-lt"/>
            </a:endParaRPr>
          </a:p>
        </p:txBody>
      </p:sp>
      <p:sp>
        <p:nvSpPr>
          <p:cNvPr id="3" name="Content Placeholder 2"/>
          <p:cNvSpPr>
            <a:spLocks noGrp="1"/>
          </p:cNvSpPr>
          <p:nvPr>
            <p:ph idx="1"/>
          </p:nvPr>
        </p:nvSpPr>
        <p:spPr>
          <a:xfrm>
            <a:off x="857224" y="1600200"/>
            <a:ext cx="7858180" cy="4525963"/>
          </a:xfrm>
        </p:spPr>
        <p:txBody>
          <a:bodyPr/>
          <a:lstStyle/>
          <a:p>
            <a:pPr marL="0" indent="0">
              <a:buNone/>
            </a:pPr>
            <a:r>
              <a:rPr lang="en-ZA" sz="2400" b="1" dirty="0" smtClean="0"/>
              <a:t>BACKGROUND</a:t>
            </a:r>
          </a:p>
          <a:p>
            <a:pPr algn="just"/>
            <a:r>
              <a:rPr lang="en-ZA" sz="2000" dirty="0" smtClean="0"/>
              <a:t>The following  circuits are affected : </a:t>
            </a:r>
          </a:p>
          <a:p>
            <a:pPr algn="just"/>
            <a:r>
              <a:rPr lang="en-ZA" sz="1800" b="1" dirty="0" smtClean="0"/>
              <a:t>Vhuronga 2 (affected by burning), </a:t>
            </a:r>
            <a:r>
              <a:rPr lang="en-ZA" sz="1800" b="1" dirty="0"/>
              <a:t>Vhuronga </a:t>
            </a:r>
            <a:r>
              <a:rPr lang="en-ZA" sz="1800" b="1" dirty="0" smtClean="0"/>
              <a:t>1, Luvuvhu, </a:t>
            </a:r>
            <a:r>
              <a:rPr lang="en-ZA" sz="1800" b="1" dirty="0" err="1" smtClean="0"/>
              <a:t>Hlanganani</a:t>
            </a:r>
            <a:r>
              <a:rPr lang="en-ZA" sz="1800" b="1" dirty="0" smtClean="0"/>
              <a:t> South</a:t>
            </a:r>
            <a:r>
              <a:rPr lang="en-ZA" sz="1800" dirty="0" smtClean="0"/>
              <a:t>, </a:t>
            </a:r>
            <a:r>
              <a:rPr lang="en-ZA" sz="1800" b="1" dirty="0" smtClean="0"/>
              <a:t>Hlanganani North, Malamulele West and Malamulele Central (52 827 learners from 102 schools affected – </a:t>
            </a:r>
            <a:r>
              <a:rPr lang="en-ZA" sz="1800" dirty="0" smtClean="0"/>
              <a:t>this number is for learners from schools that were vandalised and those that were not vandalised/burned but learners and teachers were intimidated and stopped from going to school).</a:t>
            </a:r>
          </a:p>
          <a:p>
            <a:pPr algn="just"/>
            <a:r>
              <a:rPr lang="en-ZA" sz="1800" dirty="0" smtClean="0"/>
              <a:t>The protest centred around municipal demarcation issues.</a:t>
            </a:r>
          </a:p>
          <a:p>
            <a:pPr algn="just"/>
            <a:r>
              <a:rPr lang="en-ZA" sz="1800" dirty="0" smtClean="0"/>
              <a:t>Both primary and secondary schools were affected since protest leaders declared a total shutdown.</a:t>
            </a:r>
          </a:p>
          <a:p>
            <a:pPr algn="just"/>
            <a:r>
              <a:rPr lang="en-ZA" sz="1800" dirty="0" smtClean="0"/>
              <a:t>Teaching and learning was set back since the 2</a:t>
            </a:r>
            <a:r>
              <a:rPr lang="en-ZA" sz="1800" baseline="30000" dirty="0" smtClean="0"/>
              <a:t>nd</a:t>
            </a:r>
            <a:r>
              <a:rPr lang="en-ZA" sz="1800" dirty="0" smtClean="0"/>
              <a:t> of May 2016, and this also affected the writing of Preparatory Exams in Grade 12 and other forms of assessment from Grade 1 to 11</a:t>
            </a:r>
            <a:r>
              <a:rPr lang="en-ZA" sz="2000" dirty="0" smtClean="0"/>
              <a:t>.</a:t>
            </a:r>
          </a:p>
        </p:txBody>
      </p:sp>
      <p:sp>
        <p:nvSpPr>
          <p:cNvPr id="4" name="Slide Number Placeholder 3"/>
          <p:cNvSpPr>
            <a:spLocks noGrp="1"/>
          </p:cNvSpPr>
          <p:nvPr>
            <p:ph type="sldNum" sz="quarter" idx="12"/>
          </p:nvPr>
        </p:nvSpPr>
        <p:spPr/>
        <p:txBody>
          <a:bodyPr/>
          <a:lstStyle/>
          <a:p>
            <a:fld id="{411EBF73-1BAB-4195-9260-64AB37220561}"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t>Stabilization </a:t>
            </a:r>
            <a:r>
              <a:rPr lang="en-GB" b="1" dirty="0"/>
              <a:t>P</a:t>
            </a:r>
            <a:r>
              <a:rPr lang="en-GB" b="1" dirty="0" smtClean="0"/>
              <a:t>lan for Education Department  </a:t>
            </a:r>
            <a:endParaRPr lang="en-US" b="1" dirty="0"/>
          </a:p>
        </p:txBody>
      </p:sp>
      <p:sp>
        <p:nvSpPr>
          <p:cNvPr id="60419" name="Content Placeholder 2"/>
          <p:cNvSpPr>
            <a:spLocks noGrp="1"/>
          </p:cNvSpPr>
          <p:nvPr>
            <p:ph idx="1"/>
          </p:nvPr>
        </p:nvSpPr>
        <p:spPr/>
        <p:txBody>
          <a:bodyPr/>
          <a:lstStyle/>
          <a:p>
            <a:pPr algn="just"/>
            <a:r>
              <a:rPr lang="en-GB" altLang="en-US" sz="2400" dirty="0" smtClean="0">
                <a:effectLst/>
              </a:rPr>
              <a:t>A preliminary assessment of the infrastructure damages caused to schools in the </a:t>
            </a:r>
            <a:r>
              <a:rPr lang="en-GB" altLang="en-US" sz="2400" dirty="0" err="1" smtClean="0">
                <a:effectLst/>
              </a:rPr>
              <a:t>Vuwani</a:t>
            </a:r>
            <a:r>
              <a:rPr lang="en-GB" altLang="en-US" sz="2400" dirty="0" smtClean="0">
                <a:effectLst/>
              </a:rPr>
              <a:t> has been done based on information received from the District and will have to be verified by the professional assessment team.  The following table (</a:t>
            </a:r>
            <a:r>
              <a:rPr lang="en-GB" altLang="en-US" sz="2400" b="1" dirty="0" smtClean="0">
                <a:effectLst/>
              </a:rPr>
              <a:t>Table 1)</a:t>
            </a:r>
            <a:r>
              <a:rPr lang="en-GB" altLang="en-US" sz="2400" dirty="0" smtClean="0">
                <a:effectLst/>
              </a:rPr>
              <a:t> provides details of the 27 schools affected (vandalised): information as of 9</a:t>
            </a:r>
            <a:r>
              <a:rPr lang="en-GB" altLang="en-US" sz="2400" baseline="30000" dirty="0" smtClean="0">
                <a:effectLst/>
              </a:rPr>
              <a:t>th</a:t>
            </a:r>
            <a:r>
              <a:rPr lang="en-GB" altLang="en-US" sz="2400" dirty="0" smtClean="0">
                <a:effectLst/>
              </a:rPr>
              <a:t> May 2016:</a:t>
            </a:r>
            <a:endParaRPr lang="en-ZA" altLang="en-US" sz="2400" dirty="0" smtClean="0">
              <a:effectLst/>
            </a:endParaRPr>
          </a:p>
        </p:txBody>
      </p:sp>
    </p:spTree>
    <p:extLst>
      <p:ext uri="{BB962C8B-B14F-4D97-AF65-F5344CB8AC3E}">
        <p14:creationId xmlns:p14="http://schemas.microsoft.com/office/powerpoint/2010/main" xmlns="" val="26963562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ESTIMATED COST FOR RECOVERY - INFRASTRUCTURE</a:t>
            </a:r>
            <a:endParaRPr lang="en-ZA" sz="2000" b="1"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8</a:t>
            </a:fld>
            <a:endParaRPr lang="en-US"/>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1484784"/>
            <a:ext cx="7776863" cy="4608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535044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ESTIMATED COST FOR RECOVERY - INFRASTRUCTURE</a:t>
            </a:r>
          </a:p>
        </p:txBody>
      </p:sp>
      <p:sp>
        <p:nvSpPr>
          <p:cNvPr id="3" name="Content Placeholder 2"/>
          <p:cNvSpPr>
            <a:spLocks noGrp="1"/>
          </p:cNvSpPr>
          <p:nvPr>
            <p:ph idx="1"/>
          </p:nvPr>
        </p:nvSpPr>
        <p:spPr>
          <a:xfrm>
            <a:off x="795907" y="1639341"/>
            <a:ext cx="7696200" cy="4525963"/>
          </a:xfrm>
        </p:spPr>
        <p:txBody>
          <a:bodyPr/>
          <a:lstStyle/>
          <a:p>
            <a:pPr lvl="0"/>
            <a:r>
              <a:rPr lang="en-GB" sz="1800" b="1" dirty="0"/>
              <a:t>New mobile classrooms</a:t>
            </a:r>
            <a:endParaRPr lang="en-ZA" sz="1800" dirty="0"/>
          </a:p>
          <a:p>
            <a:pPr lvl="0"/>
            <a:r>
              <a:rPr lang="en-GB" sz="1800" dirty="0"/>
              <a:t>Number of classrooms required 			</a:t>
            </a:r>
            <a:r>
              <a:rPr lang="en-GB" sz="1800" dirty="0" smtClean="0"/>
              <a:t>No.76 Purchased </a:t>
            </a:r>
            <a:r>
              <a:rPr lang="en-GB" sz="1800" dirty="0"/>
              <a:t>cost, mobile classrooms 		</a:t>
            </a:r>
            <a:r>
              <a:rPr lang="en-GB" sz="1800" dirty="0" smtClean="0"/>
              <a:t>	R 245, </a:t>
            </a:r>
            <a:r>
              <a:rPr lang="en-GB" sz="1800" dirty="0"/>
              <a:t>000.00 </a:t>
            </a:r>
            <a:endParaRPr lang="en-ZA" sz="1800" dirty="0"/>
          </a:p>
          <a:p>
            <a:pPr lvl="0"/>
            <a:r>
              <a:rPr lang="en-GB" sz="1800" dirty="0"/>
              <a:t>Delivery cost per classroom 			R 31, </a:t>
            </a:r>
            <a:r>
              <a:rPr lang="en-GB" sz="1800" dirty="0" smtClean="0"/>
              <a:t>000.00</a:t>
            </a:r>
          </a:p>
          <a:p>
            <a:pPr lvl="5"/>
            <a:r>
              <a:rPr lang="en-GB" sz="1800" dirty="0" smtClean="0"/>
              <a:t>Total			R27.2m (VAT INC)</a:t>
            </a:r>
            <a:endParaRPr lang="en-ZA" sz="1800" dirty="0"/>
          </a:p>
          <a:p>
            <a:pPr marL="0" indent="0">
              <a:buNone/>
            </a:pPr>
            <a:endParaRPr lang="en-ZA" dirty="0"/>
          </a:p>
        </p:txBody>
      </p:sp>
      <p:sp>
        <p:nvSpPr>
          <p:cNvPr id="4" name="Slide Number Placeholder 3"/>
          <p:cNvSpPr>
            <a:spLocks noGrp="1"/>
          </p:cNvSpPr>
          <p:nvPr>
            <p:ph type="sldNum" sz="quarter" idx="12"/>
          </p:nvPr>
        </p:nvSpPr>
        <p:spPr/>
        <p:txBody>
          <a:bodyPr/>
          <a:lstStyle/>
          <a:p>
            <a:fld id="{411EBF73-1BAB-4195-9260-64AB37220561}" type="slidenum">
              <a:rPr lang="en-US" smtClean="0"/>
              <a:pPr/>
              <a:t>9</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3212976"/>
            <a:ext cx="7344815" cy="2952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632197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chool Financial Guid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QUALITY ASSURANCE SUB-DIRECTORATE-Presentation to the DSM 01.12.2010</Template>
  <TotalTime>1870</TotalTime>
  <Words>2858</Words>
  <Application>Microsoft Office PowerPoint</Application>
  <PresentationFormat>On-screen Show (4:3)</PresentationFormat>
  <Paragraphs>530</Paragraphs>
  <Slides>41</Slides>
  <Notes>12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School Financial Guide</vt:lpstr>
      <vt:lpstr>                 </vt:lpstr>
      <vt:lpstr>PRESENTATION OUTLINE</vt:lpstr>
      <vt:lpstr>BACKGROUND</vt:lpstr>
      <vt:lpstr>BACKGROUND </vt:lpstr>
      <vt:lpstr>DECLARATION OF THE LOCAL STATE OF DISASTER</vt:lpstr>
      <vt:lpstr>VHEMBE POST PROTEST RECOVERY PLAN</vt:lpstr>
      <vt:lpstr>Stabilization Plan for Education Department  </vt:lpstr>
      <vt:lpstr>ESTIMATED COST FOR RECOVERY - INFRASTRUCTURE</vt:lpstr>
      <vt:lpstr>ESTIMATED COST FOR RECOVERY - INFRASTRUCTURE</vt:lpstr>
      <vt:lpstr>LTSM and tools of trade:</vt:lpstr>
      <vt:lpstr>SCHOOL FURNITURE NEEDS</vt:lpstr>
      <vt:lpstr>SUMMARY OF SCHOOLS THAT WERE VANDALISED/BURNED</vt:lpstr>
      <vt:lpstr>CONSULTATIONS  - POSSIBLE PARTNERSHIP</vt:lpstr>
      <vt:lpstr>CONSULTATIONS  - POSSIBLE PARTNERSHIP</vt:lpstr>
      <vt:lpstr>INFRASTRUCTURE RECOVERY PLAN CONT…</vt:lpstr>
      <vt:lpstr>INFRASTRUCTURE RECOVERY PLAN</vt:lpstr>
      <vt:lpstr>Slide 17</vt:lpstr>
      <vt:lpstr>Slide 18</vt:lpstr>
      <vt:lpstr>Slide 19</vt:lpstr>
      <vt:lpstr>Slide 20</vt:lpstr>
      <vt:lpstr>Slide 21</vt:lpstr>
      <vt:lpstr>Slide 22</vt:lpstr>
      <vt:lpstr>Slide 23</vt:lpstr>
      <vt:lpstr>Slide 24</vt:lpstr>
      <vt:lpstr>Slide 25</vt:lpstr>
      <vt:lpstr>Slide 26</vt:lpstr>
      <vt:lpstr>Slide 27</vt:lpstr>
      <vt:lpstr>INTERVENTIONS</vt:lpstr>
      <vt:lpstr>INTERVENTIONS</vt:lpstr>
      <vt:lpstr>CATCH-UP PLAN</vt:lpstr>
      <vt:lpstr>CATCH-UP PLAN</vt:lpstr>
      <vt:lpstr>CATCH-UP PLAN</vt:lpstr>
      <vt:lpstr>REPORT ON MONITORING BACK TO SCHOOL</vt:lpstr>
      <vt:lpstr>Progress Report – Operation of Schools</vt:lpstr>
      <vt:lpstr>MOBILE DISTRIBUTION</vt:lpstr>
      <vt:lpstr>MOBILE DISTRIBUTION</vt:lpstr>
      <vt:lpstr>MOBILE DISTRIBUTION</vt:lpstr>
      <vt:lpstr>MOBILE DISTRIBUTION</vt:lpstr>
      <vt:lpstr>Progress Report – Resolutions (16/05/16)</vt:lpstr>
      <vt:lpstr>MEASURES TO ENSURE MINIMUM DISRUPTIONS OF SCHOOLING DURING PROTESTS</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INTERGRATED QUALITY MANAGEMENT SYSTEM(IQMS)</dc:title>
  <dc:creator>Munzheleleri</dc:creator>
  <cp:lastModifiedBy>PUMZA</cp:lastModifiedBy>
  <cp:revision>260</cp:revision>
  <dcterms:created xsi:type="dcterms:W3CDTF">2011-01-26T09:14:12Z</dcterms:created>
  <dcterms:modified xsi:type="dcterms:W3CDTF">2016-05-24T13:28:39Z</dcterms:modified>
</cp:coreProperties>
</file>