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54"/>
  </p:notesMasterIdLst>
  <p:handoutMasterIdLst>
    <p:handoutMasterId r:id="rId55"/>
  </p:handoutMasterIdLst>
  <p:sldIdLst>
    <p:sldId id="326" r:id="rId2"/>
    <p:sldId id="310" r:id="rId3"/>
    <p:sldId id="311" r:id="rId4"/>
    <p:sldId id="519" r:id="rId5"/>
    <p:sldId id="465" r:id="rId6"/>
    <p:sldId id="496" r:id="rId7"/>
    <p:sldId id="497" r:id="rId8"/>
    <p:sldId id="498" r:id="rId9"/>
    <p:sldId id="499" r:id="rId10"/>
    <p:sldId id="500" r:id="rId11"/>
    <p:sldId id="502" r:id="rId12"/>
    <p:sldId id="503" r:id="rId13"/>
    <p:sldId id="504" r:id="rId14"/>
    <p:sldId id="513" r:id="rId15"/>
    <p:sldId id="481" r:id="rId16"/>
    <p:sldId id="439" r:id="rId17"/>
    <p:sldId id="485" r:id="rId18"/>
    <p:sldId id="484" r:id="rId19"/>
    <p:sldId id="452" r:id="rId20"/>
    <p:sldId id="447" r:id="rId21"/>
    <p:sldId id="462" r:id="rId22"/>
    <p:sldId id="510" r:id="rId23"/>
    <p:sldId id="505" r:id="rId24"/>
    <p:sldId id="506" r:id="rId25"/>
    <p:sldId id="507" r:id="rId26"/>
    <p:sldId id="421" r:id="rId27"/>
    <p:sldId id="438" r:id="rId28"/>
    <p:sldId id="428" r:id="rId29"/>
    <p:sldId id="429" r:id="rId30"/>
    <p:sldId id="509" r:id="rId31"/>
    <p:sldId id="458" r:id="rId32"/>
    <p:sldId id="463" r:id="rId33"/>
    <p:sldId id="459" r:id="rId34"/>
    <p:sldId id="329" r:id="rId35"/>
    <p:sldId id="338" r:id="rId36"/>
    <p:sldId id="518" r:id="rId37"/>
    <p:sldId id="495" r:id="rId38"/>
    <p:sldId id="493" r:id="rId39"/>
    <p:sldId id="466" r:id="rId40"/>
    <p:sldId id="467" r:id="rId41"/>
    <p:sldId id="469" r:id="rId42"/>
    <p:sldId id="514" r:id="rId43"/>
    <p:sldId id="470" r:id="rId44"/>
    <p:sldId id="471" r:id="rId45"/>
    <p:sldId id="472" r:id="rId46"/>
    <p:sldId id="473" r:id="rId47"/>
    <p:sldId id="516" r:id="rId48"/>
    <p:sldId id="475" r:id="rId49"/>
    <p:sldId id="476" r:id="rId50"/>
    <p:sldId id="511" r:id="rId51"/>
    <p:sldId id="512" r:id="rId52"/>
    <p:sldId id="325" r:id="rId53"/>
  </p:sldIdLst>
  <p:sldSz cx="9144000" cy="6858000" type="screen4x3"/>
  <p:notesSz cx="6784975" cy="9856788"/>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A3E"/>
    <a:srgbClr val="FF9933"/>
    <a:srgbClr val="F27900"/>
    <a:srgbClr val="FF6600"/>
    <a:srgbClr val="AFDC7E"/>
    <a:srgbClr val="A5EB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87389" autoAdjust="0"/>
  </p:normalViewPr>
  <p:slideViewPr>
    <p:cSldViewPr>
      <p:cViewPr>
        <p:scale>
          <a:sx n="100" d="100"/>
          <a:sy n="100" d="100"/>
        </p:scale>
        <p:origin x="-1950" y="-450"/>
      </p:cViewPr>
      <p:guideLst>
        <p:guide orient="horz" pos="2160"/>
        <p:guide pos="2880"/>
      </p:guideLst>
    </p:cSldViewPr>
  </p:slideViewPr>
  <p:outlineViewPr>
    <p:cViewPr>
      <p:scale>
        <a:sx n="25" d="100"/>
        <a:sy n="25" d="100"/>
      </p:scale>
      <p:origin x="30" y="2784"/>
    </p:cViewPr>
  </p:outlineViewPr>
  <p:notesTextViewPr>
    <p:cViewPr>
      <p:scale>
        <a:sx n="100" d="100"/>
        <a:sy n="100" d="100"/>
      </p:scale>
      <p:origin x="0" y="0"/>
    </p:cViewPr>
  </p:notesTextViewPr>
  <p:sorterViewPr>
    <p:cViewPr>
      <p:scale>
        <a:sx n="100" d="100"/>
        <a:sy n="100" d="100"/>
      </p:scale>
      <p:origin x="0" y="6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Gagiano\Desktop\IPAP%20data%20from%20IDC%20Charts_11%20November%202015_1.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SGagiano\Desktop\IPAP%20data%20from%20IDC%20Charts_11%20November%202015_1.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tx>
            <c:strRef>
              <c:f>Sheet2!$B$1</c:f>
              <c:strCache>
                <c:ptCount val="1"/>
                <c:pt idx="0">
                  <c:v>Q1 2015</c:v>
                </c:pt>
              </c:strCache>
            </c:strRef>
          </c:tx>
          <c:spPr>
            <a:solidFill>
              <a:srgbClr val="FF0000"/>
            </a:solidFill>
          </c:spPr>
          <c:cat>
            <c:strRef>
              <c:f>Sheet2!$A$2:$A$6</c:f>
              <c:strCache>
                <c:ptCount val="5"/>
                <c:pt idx="0">
                  <c:v>Agriculture</c:v>
                </c:pt>
                <c:pt idx="2">
                  <c:v>Mining</c:v>
                </c:pt>
                <c:pt idx="4">
                  <c:v>Manufacturing</c:v>
                </c:pt>
              </c:strCache>
            </c:strRef>
          </c:cat>
          <c:val>
            <c:numRef>
              <c:f>Sheet2!$B$2:$B$6</c:f>
              <c:numCache>
                <c:formatCode>General</c:formatCode>
                <c:ptCount val="5"/>
                <c:pt idx="0">
                  <c:v>-18</c:v>
                </c:pt>
                <c:pt idx="1">
                  <c:v>0</c:v>
                </c:pt>
                <c:pt idx="2">
                  <c:v>10.200000000000001</c:v>
                </c:pt>
                <c:pt idx="3">
                  <c:v>0</c:v>
                </c:pt>
                <c:pt idx="4">
                  <c:v>-2.4</c:v>
                </c:pt>
              </c:numCache>
            </c:numRef>
          </c:val>
        </c:ser>
        <c:ser>
          <c:idx val="1"/>
          <c:order val="1"/>
          <c:tx>
            <c:strRef>
              <c:f>Sheet2!$C$1</c:f>
              <c:strCache>
                <c:ptCount val="1"/>
                <c:pt idx="0">
                  <c:v>Q2 2015</c:v>
                </c:pt>
              </c:strCache>
            </c:strRef>
          </c:tx>
          <c:cat>
            <c:strRef>
              <c:f>Sheet2!$A$2:$A$6</c:f>
              <c:strCache>
                <c:ptCount val="5"/>
                <c:pt idx="0">
                  <c:v>Agriculture</c:v>
                </c:pt>
                <c:pt idx="2">
                  <c:v>Mining</c:v>
                </c:pt>
                <c:pt idx="4">
                  <c:v>Manufacturing</c:v>
                </c:pt>
              </c:strCache>
            </c:strRef>
          </c:cat>
          <c:val>
            <c:numRef>
              <c:f>Sheet2!$C$2:$C$6</c:f>
              <c:numCache>
                <c:formatCode>General</c:formatCode>
                <c:ptCount val="5"/>
                <c:pt idx="0">
                  <c:v>-19.7</c:v>
                </c:pt>
                <c:pt idx="1">
                  <c:v>0</c:v>
                </c:pt>
                <c:pt idx="2">
                  <c:v>-6.4</c:v>
                </c:pt>
                <c:pt idx="3">
                  <c:v>0</c:v>
                </c:pt>
                <c:pt idx="4">
                  <c:v>-6.3</c:v>
                </c:pt>
              </c:numCache>
            </c:numRef>
          </c:val>
        </c:ser>
        <c:ser>
          <c:idx val="2"/>
          <c:order val="2"/>
          <c:tx>
            <c:strRef>
              <c:f>Sheet2!$D$1</c:f>
              <c:strCache>
                <c:ptCount val="1"/>
                <c:pt idx="0">
                  <c:v>Q3 2015</c:v>
                </c:pt>
              </c:strCache>
            </c:strRef>
          </c:tx>
          <c:cat>
            <c:strRef>
              <c:f>Sheet2!$A$2:$A$6</c:f>
              <c:strCache>
                <c:ptCount val="5"/>
                <c:pt idx="0">
                  <c:v>Agriculture</c:v>
                </c:pt>
                <c:pt idx="2">
                  <c:v>Mining</c:v>
                </c:pt>
                <c:pt idx="4">
                  <c:v>Manufacturing</c:v>
                </c:pt>
              </c:strCache>
            </c:strRef>
          </c:cat>
          <c:val>
            <c:numRef>
              <c:f>Sheet2!$D$2:$D$6</c:f>
              <c:numCache>
                <c:formatCode>General</c:formatCode>
                <c:ptCount val="5"/>
                <c:pt idx="0">
                  <c:v>-12.6</c:v>
                </c:pt>
                <c:pt idx="1">
                  <c:v>0</c:v>
                </c:pt>
                <c:pt idx="2">
                  <c:v>-9.8000000000000007</c:v>
                </c:pt>
                <c:pt idx="3">
                  <c:v>0</c:v>
                </c:pt>
                <c:pt idx="4">
                  <c:v>6.2</c:v>
                </c:pt>
              </c:numCache>
            </c:numRef>
          </c:val>
        </c:ser>
        <c:ser>
          <c:idx val="3"/>
          <c:order val="3"/>
          <c:tx>
            <c:strRef>
              <c:f>Sheet2!$E$1</c:f>
              <c:strCache>
                <c:ptCount val="1"/>
                <c:pt idx="0">
                  <c:v>Q4 2015</c:v>
                </c:pt>
              </c:strCache>
            </c:strRef>
          </c:tx>
          <c:spPr>
            <a:solidFill>
              <a:srgbClr val="008A3E"/>
            </a:solidFill>
          </c:spPr>
          <c:cat>
            <c:strRef>
              <c:f>Sheet2!$A$2:$A$6</c:f>
              <c:strCache>
                <c:ptCount val="5"/>
                <c:pt idx="0">
                  <c:v>Agriculture</c:v>
                </c:pt>
                <c:pt idx="2">
                  <c:v>Mining</c:v>
                </c:pt>
                <c:pt idx="4">
                  <c:v>Manufacturing</c:v>
                </c:pt>
              </c:strCache>
            </c:strRef>
          </c:cat>
          <c:val>
            <c:numRef>
              <c:f>Sheet2!$E$2:$E$6</c:f>
              <c:numCache>
                <c:formatCode>General</c:formatCode>
                <c:ptCount val="5"/>
                <c:pt idx="0">
                  <c:v>-14</c:v>
                </c:pt>
                <c:pt idx="1">
                  <c:v>0</c:v>
                </c:pt>
                <c:pt idx="2">
                  <c:v>1.5</c:v>
                </c:pt>
                <c:pt idx="3">
                  <c:v>0</c:v>
                </c:pt>
                <c:pt idx="4">
                  <c:v>-2.6</c:v>
                </c:pt>
              </c:numCache>
            </c:numRef>
          </c:val>
        </c:ser>
        <c:dLbls/>
        <c:gapWidth val="75"/>
        <c:overlap val="-25"/>
        <c:axId val="59230848"/>
        <c:axId val="47780224"/>
      </c:barChart>
      <c:catAx>
        <c:axId val="59230848"/>
        <c:scaling>
          <c:orientation val="minMax"/>
        </c:scaling>
        <c:axPos val="l"/>
        <c:majorTickMark val="none"/>
        <c:tickLblPos val="nextTo"/>
        <c:txPr>
          <a:bodyPr anchor="t" anchorCtr="0"/>
          <a:lstStyle/>
          <a:p>
            <a:pPr>
              <a:defRPr sz="1800"/>
            </a:pPr>
            <a:endParaRPr lang="en-US"/>
          </a:p>
        </c:txPr>
        <c:crossAx val="47780224"/>
        <c:crosses val="autoZero"/>
        <c:auto val="1"/>
        <c:lblAlgn val="ctr"/>
        <c:lblOffset val="100"/>
      </c:catAx>
      <c:valAx>
        <c:axId val="47780224"/>
        <c:scaling>
          <c:orientation val="minMax"/>
        </c:scaling>
        <c:axPos val="b"/>
        <c:majorGridlines/>
        <c:numFmt formatCode="General" sourceLinked="1"/>
        <c:majorTickMark val="none"/>
        <c:tickLblPos val="nextTo"/>
        <c:spPr>
          <a:ln w="9525">
            <a:noFill/>
          </a:ln>
        </c:spPr>
        <c:crossAx val="59230848"/>
        <c:crosses val="autoZero"/>
        <c:crossBetween val="between"/>
      </c:valAx>
      <c:spPr>
        <a:ln>
          <a:solidFill>
            <a:schemeClr val="accent1"/>
          </a:solidFill>
        </a:ln>
      </c:spPr>
    </c:plotArea>
    <c:legend>
      <c:legendPos val="b"/>
      <c:txPr>
        <a:bodyPr/>
        <a:lstStyle/>
        <a:p>
          <a:pPr>
            <a:defRPr sz="16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Manufacturing GDP</a:t>
            </a:r>
          </a:p>
        </c:rich>
      </c:tx>
      <c:layout>
        <c:manualLayout>
          <c:xMode val="edge"/>
          <c:yMode val="edge"/>
          <c:x val="0.32598155467720691"/>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SectorGDP!$D$67</c:f>
              <c:strCache>
                <c:ptCount val="1"/>
                <c:pt idx="0">
                  <c:v>Manufacturing GDP as % of SA GDP (Lhs)</c:v>
                </c:pt>
              </c:strCache>
            </c:strRef>
          </c:tx>
          <c:spPr>
            <a:ln w="28575">
              <a:solidFill>
                <a:schemeClr val="tx2">
                  <a:lumMod val="60000"/>
                  <a:lumOff val="40000"/>
                </a:schemeClr>
              </a:solidFill>
            </a:ln>
          </c:spPr>
          <c:marker>
            <c:symbol val="none"/>
          </c:marker>
          <c:cat>
            <c:numRef>
              <c:f>SectorGDP!$B$68:$B$113</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SectorGDP!$D$68:$D$113</c:f>
              <c:numCache>
                <c:formatCode>0.00</c:formatCode>
                <c:ptCount val="46"/>
                <c:pt idx="0">
                  <c:v>22.995559144125952</c:v>
                </c:pt>
                <c:pt idx="1">
                  <c:v>22.216536296512899</c:v>
                </c:pt>
                <c:pt idx="2">
                  <c:v>21.503293297171631</c:v>
                </c:pt>
                <c:pt idx="3">
                  <c:v>21.665714137268143</c:v>
                </c:pt>
                <c:pt idx="4">
                  <c:v>20.96767413510446</c:v>
                </c:pt>
                <c:pt idx="5">
                  <c:v>22.808262672294646</c:v>
                </c:pt>
                <c:pt idx="6">
                  <c:v>23.111096376355132</c:v>
                </c:pt>
                <c:pt idx="7">
                  <c:v>21.314136283026237</c:v>
                </c:pt>
                <c:pt idx="8">
                  <c:v>21.048346857848156</c:v>
                </c:pt>
                <c:pt idx="9">
                  <c:v>21.907341348482849</c:v>
                </c:pt>
                <c:pt idx="10">
                  <c:v>21.764415968457367</c:v>
                </c:pt>
                <c:pt idx="11">
                  <c:v>24.089572173517663</c:v>
                </c:pt>
                <c:pt idx="12">
                  <c:v>23.790506617982654</c:v>
                </c:pt>
                <c:pt idx="13">
                  <c:v>23.565901740675738</c:v>
                </c:pt>
                <c:pt idx="14">
                  <c:v>23.101265822784814</c:v>
                </c:pt>
                <c:pt idx="15">
                  <c:v>21.872657942201098</c:v>
                </c:pt>
                <c:pt idx="16">
                  <c:v>21.988364976751051</c:v>
                </c:pt>
                <c:pt idx="17">
                  <c:v>22.448660606935018</c:v>
                </c:pt>
                <c:pt idx="18">
                  <c:v>22.997582024017888</c:v>
                </c:pt>
                <c:pt idx="19">
                  <c:v>23.567038489617818</c:v>
                </c:pt>
                <c:pt idx="20">
                  <c:v>23.721475105212527</c:v>
                </c:pt>
                <c:pt idx="21">
                  <c:v>22.973679512356853</c:v>
                </c:pt>
                <c:pt idx="22">
                  <c:v>21.964388314951048</c:v>
                </c:pt>
                <c:pt idx="23">
                  <c:v>21.262509508341314</c:v>
                </c:pt>
                <c:pt idx="24">
                  <c:v>21.049178884339362</c:v>
                </c:pt>
                <c:pt idx="25">
                  <c:v>21.354364455053446</c:v>
                </c:pt>
                <c:pt idx="26">
                  <c:v>20.36136444452843</c:v>
                </c:pt>
                <c:pt idx="27">
                  <c:v>20.079310655119663</c:v>
                </c:pt>
                <c:pt idx="28">
                  <c:v>19.60156056406208</c:v>
                </c:pt>
                <c:pt idx="29">
                  <c:v>18.737984296190639</c:v>
                </c:pt>
                <c:pt idx="30">
                  <c:v>19.173834697365706</c:v>
                </c:pt>
                <c:pt idx="31">
                  <c:v>19.262284775428771</c:v>
                </c:pt>
                <c:pt idx="32">
                  <c:v>19.37410286758595</c:v>
                </c:pt>
                <c:pt idx="33">
                  <c:v>18.976331101417685</c:v>
                </c:pt>
                <c:pt idx="34">
                  <c:v>18.61751567251023</c:v>
                </c:pt>
                <c:pt idx="35">
                  <c:v>18.139662777805381</c:v>
                </c:pt>
                <c:pt idx="36">
                  <c:v>16.427082591198136</c:v>
                </c:pt>
                <c:pt idx="37">
                  <c:v>16.076155488100905</c:v>
                </c:pt>
                <c:pt idx="38">
                  <c:v>15.988143309672981</c:v>
                </c:pt>
                <c:pt idx="39">
                  <c:v>15.00378104873381</c:v>
                </c:pt>
                <c:pt idx="40">
                  <c:v>14.377520181493148</c:v>
                </c:pt>
                <c:pt idx="41">
                  <c:v>13.327373750606871</c:v>
                </c:pt>
                <c:pt idx="42">
                  <c:v>13.119076023857319</c:v>
                </c:pt>
                <c:pt idx="43">
                  <c:v>13.234668426536462</c:v>
                </c:pt>
                <c:pt idx="44">
                  <c:v>13.286148627710498</c:v>
                </c:pt>
                <c:pt idx="45">
                  <c:v>13</c:v>
                </c:pt>
              </c:numCache>
            </c:numRef>
          </c:val>
        </c:ser>
        <c:dLbls/>
        <c:marker val="1"/>
        <c:axId val="63066880"/>
        <c:axId val="63068416"/>
      </c:lineChart>
      <c:lineChart>
        <c:grouping val="standard"/>
        <c:ser>
          <c:idx val="0"/>
          <c:order val="0"/>
          <c:tx>
            <c:strRef>
              <c:f>SectorGDP!$C$67</c:f>
              <c:strCache>
                <c:ptCount val="1"/>
                <c:pt idx="0">
                  <c:v>Manufacturing GDP at 2010 prices (Rhs)</c:v>
                </c:pt>
              </c:strCache>
            </c:strRef>
          </c:tx>
          <c:spPr>
            <a:ln w="28575">
              <a:solidFill>
                <a:srgbClr val="C00000"/>
              </a:solidFill>
            </a:ln>
          </c:spPr>
          <c:marker>
            <c:symbol val="none"/>
          </c:marker>
          <c:cat>
            <c:numRef>
              <c:f>SectorGDP!$B$68:$B$113</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SectorGDP!$C$68:$C$113</c:f>
              <c:numCache>
                <c:formatCode>#,##0.00</c:formatCode>
                <c:ptCount val="46"/>
                <c:pt idx="0">
                  <c:v>132.46100000000001</c:v>
                </c:pt>
                <c:pt idx="1">
                  <c:v>140.88100000000003</c:v>
                </c:pt>
                <c:pt idx="2">
                  <c:v>146.22999999999999</c:v>
                </c:pt>
                <c:pt idx="3">
                  <c:v>159.797</c:v>
                </c:pt>
                <c:pt idx="4">
                  <c:v>170.16200000000001</c:v>
                </c:pt>
                <c:pt idx="5">
                  <c:v>176.70899999999997</c:v>
                </c:pt>
                <c:pt idx="6">
                  <c:v>181.13899999999998</c:v>
                </c:pt>
                <c:pt idx="7">
                  <c:v>175.07299999999998</c:v>
                </c:pt>
                <c:pt idx="8">
                  <c:v>187.77599999999998</c:v>
                </c:pt>
                <c:pt idx="9">
                  <c:v>203.28</c:v>
                </c:pt>
                <c:pt idx="10">
                  <c:v>219.91499999999999</c:v>
                </c:pt>
                <c:pt idx="11">
                  <c:v>240.185</c:v>
                </c:pt>
                <c:pt idx="12">
                  <c:v>227.64499999999998</c:v>
                </c:pt>
                <c:pt idx="13">
                  <c:v>223.554</c:v>
                </c:pt>
                <c:pt idx="14">
                  <c:v>238.39600000000002</c:v>
                </c:pt>
                <c:pt idx="15">
                  <c:v>230.553</c:v>
                </c:pt>
                <c:pt idx="16">
                  <c:v>230.17599999999999</c:v>
                </c:pt>
                <c:pt idx="17">
                  <c:v>235.25200000000001</c:v>
                </c:pt>
                <c:pt idx="18">
                  <c:v>250.559</c:v>
                </c:pt>
                <c:pt idx="19">
                  <c:v>255.23999999999998</c:v>
                </c:pt>
                <c:pt idx="20">
                  <c:v>249.50399999999999</c:v>
                </c:pt>
                <c:pt idx="21">
                  <c:v>238.10599999999999</c:v>
                </c:pt>
                <c:pt idx="22">
                  <c:v>230.297</c:v>
                </c:pt>
                <c:pt idx="23">
                  <c:v>229.87800000000001</c:v>
                </c:pt>
                <c:pt idx="24">
                  <c:v>236.01399999999998</c:v>
                </c:pt>
                <c:pt idx="25">
                  <c:v>251.33800000000002</c:v>
                </c:pt>
                <c:pt idx="26">
                  <c:v>254.81300000000002</c:v>
                </c:pt>
                <c:pt idx="27">
                  <c:v>261.71099999999996</c:v>
                </c:pt>
                <c:pt idx="28">
                  <c:v>261.07599999999996</c:v>
                </c:pt>
                <c:pt idx="29">
                  <c:v>262.58</c:v>
                </c:pt>
                <c:pt idx="30">
                  <c:v>283.858</c:v>
                </c:pt>
                <c:pt idx="31">
                  <c:v>292.82299999999992</c:v>
                </c:pt>
                <c:pt idx="32">
                  <c:v>301.02699999999993</c:v>
                </c:pt>
                <c:pt idx="33">
                  <c:v>296.49899999999997</c:v>
                </c:pt>
                <c:pt idx="34">
                  <c:v>311.01099999999997</c:v>
                </c:pt>
                <c:pt idx="35">
                  <c:v>330.30700000000002</c:v>
                </c:pt>
                <c:pt idx="36">
                  <c:v>351.572</c:v>
                </c:pt>
                <c:pt idx="37">
                  <c:v>370.38900000000001</c:v>
                </c:pt>
                <c:pt idx="38">
                  <c:v>378.964</c:v>
                </c:pt>
                <c:pt idx="39">
                  <c:v>338.69200000000001</c:v>
                </c:pt>
                <c:pt idx="40">
                  <c:v>358.69900000000001</c:v>
                </c:pt>
                <c:pt idx="41">
                  <c:v>369.26099999999997</c:v>
                </c:pt>
                <c:pt idx="42">
                  <c:v>376.12599999999992</c:v>
                </c:pt>
                <c:pt idx="43">
                  <c:v>378.93299999999994</c:v>
                </c:pt>
                <c:pt idx="44">
                  <c:v>379.089</c:v>
                </c:pt>
                <c:pt idx="45" formatCode="General">
                  <c:v>379.45</c:v>
                </c:pt>
              </c:numCache>
            </c:numRef>
          </c:val>
        </c:ser>
        <c:dLbls/>
        <c:marker val="1"/>
        <c:axId val="63109376"/>
        <c:axId val="63107456"/>
      </c:lineChart>
      <c:catAx>
        <c:axId val="63066880"/>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63068416"/>
        <c:crosses val="autoZero"/>
        <c:auto val="1"/>
        <c:lblAlgn val="ctr"/>
        <c:lblOffset val="100"/>
        <c:tickLblSkip val="5"/>
      </c:catAx>
      <c:valAx>
        <c:axId val="63068416"/>
        <c:scaling>
          <c:orientation val="minMax"/>
          <c:max val="26"/>
          <c:min val="12"/>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63066880"/>
        <c:crosses val="autoZero"/>
        <c:crossBetween val="between"/>
        <c:majorUnit val="2"/>
      </c:valAx>
      <c:valAx>
        <c:axId val="63107456"/>
        <c:scaling>
          <c:orientation val="minMax"/>
          <c:max val="400"/>
          <c:min val="50"/>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63109376"/>
        <c:crosses val="max"/>
        <c:crossBetween val="between"/>
        <c:majorUnit val="50"/>
      </c:valAx>
      <c:catAx>
        <c:axId val="63109376"/>
        <c:scaling>
          <c:orientation val="minMax"/>
        </c:scaling>
        <c:delete val="1"/>
        <c:axPos val="b"/>
        <c:numFmt formatCode="General" sourceLinked="1"/>
        <c:tickLblPos val="none"/>
        <c:crossAx val="63107456"/>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6548089591567855"/>
          <c:h val="0.16536834972779743"/>
        </c:manualLayout>
      </c:layout>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Manufacturing employment</a:t>
            </a:r>
          </a:p>
        </c:rich>
      </c:tx>
      <c:layout>
        <c:manualLayout>
          <c:xMode val="edge"/>
          <c:yMode val="edge"/>
          <c:x val="0.3022557654601476"/>
          <c:y val="0"/>
        </c:manualLayout>
      </c:layout>
      <c:overlay val="1"/>
    </c:title>
    <c:plotArea>
      <c:layout>
        <c:manualLayout>
          <c:layoutTarget val="inner"/>
          <c:xMode val="edge"/>
          <c:yMode val="edge"/>
          <c:x val="9.5401740790306347E-2"/>
          <c:y val="9.9386745796241377E-2"/>
          <c:w val="0.77931696284999952"/>
          <c:h val="0.79808095204716623"/>
        </c:manualLayout>
      </c:layout>
      <c:lineChart>
        <c:grouping val="standard"/>
        <c:ser>
          <c:idx val="0"/>
          <c:order val="0"/>
          <c:tx>
            <c:strRef>
              <c:f>Jobs!$B$61</c:f>
              <c:strCache>
                <c:ptCount val="1"/>
                <c:pt idx="0">
                  <c:v>Manufacturing employment as % of SA jobs (Lhs)</c:v>
                </c:pt>
              </c:strCache>
            </c:strRef>
          </c:tx>
          <c:spPr>
            <a:ln w="28575">
              <a:solidFill>
                <a:schemeClr val="tx2">
                  <a:lumMod val="60000"/>
                  <a:lumOff val="40000"/>
                </a:schemeClr>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Jobs!$C$61:$AV$61</c:f>
              <c:numCache>
                <c:formatCode>0.00</c:formatCode>
                <c:ptCount val="46"/>
                <c:pt idx="0">
                  <c:v>13.235923162309803</c:v>
                </c:pt>
                <c:pt idx="1">
                  <c:v>13.352954515188445</c:v>
                </c:pt>
                <c:pt idx="2">
                  <c:v>13.583634915623639</c:v>
                </c:pt>
                <c:pt idx="3">
                  <c:v>13.672601217829712</c:v>
                </c:pt>
                <c:pt idx="4">
                  <c:v>13.900188291789556</c:v>
                </c:pt>
                <c:pt idx="5">
                  <c:v>13.995555314720328</c:v>
                </c:pt>
                <c:pt idx="6">
                  <c:v>14.286505297112097</c:v>
                </c:pt>
                <c:pt idx="7">
                  <c:v>14.112944995927267</c:v>
                </c:pt>
                <c:pt idx="8">
                  <c:v>14.181194609862471</c:v>
                </c:pt>
                <c:pt idx="9">
                  <c:v>14.295616789566948</c:v>
                </c:pt>
                <c:pt idx="10">
                  <c:v>14.461688558867808</c:v>
                </c:pt>
                <c:pt idx="11">
                  <c:v>15.026168795208369</c:v>
                </c:pt>
                <c:pt idx="12">
                  <c:v>15.053768002470942</c:v>
                </c:pt>
                <c:pt idx="13">
                  <c:v>14.513185675768957</c:v>
                </c:pt>
                <c:pt idx="14">
                  <c:v>14.414984059032253</c:v>
                </c:pt>
                <c:pt idx="15">
                  <c:v>14.052343338583134</c:v>
                </c:pt>
                <c:pt idx="16">
                  <c:v>13.978190488608414</c:v>
                </c:pt>
                <c:pt idx="17">
                  <c:v>14.192476623979601</c:v>
                </c:pt>
                <c:pt idx="18">
                  <c:v>14.33634954776376</c:v>
                </c:pt>
                <c:pt idx="19">
                  <c:v>14.205891860448624</c:v>
                </c:pt>
                <c:pt idx="20">
                  <c:v>14.118636446786082</c:v>
                </c:pt>
                <c:pt idx="21">
                  <c:v>13.878787246751525</c:v>
                </c:pt>
                <c:pt idx="22">
                  <c:v>13.610224990011428</c:v>
                </c:pt>
                <c:pt idx="23">
                  <c:v>13.362009762342376</c:v>
                </c:pt>
                <c:pt idx="24">
                  <c:v>13.299096585266252</c:v>
                </c:pt>
                <c:pt idx="25">
                  <c:v>13.435888896799637</c:v>
                </c:pt>
                <c:pt idx="26">
                  <c:v>13.770931548779689</c:v>
                </c:pt>
                <c:pt idx="27">
                  <c:v>13.253385033877651</c:v>
                </c:pt>
                <c:pt idx="28">
                  <c:v>12.826894535665318</c:v>
                </c:pt>
                <c:pt idx="29">
                  <c:v>12.554178476978191</c:v>
                </c:pt>
                <c:pt idx="30">
                  <c:v>12.382874389261344</c:v>
                </c:pt>
                <c:pt idx="31">
                  <c:v>13.108442350823593</c:v>
                </c:pt>
                <c:pt idx="32">
                  <c:v>12.608638629294051</c:v>
                </c:pt>
                <c:pt idx="33">
                  <c:v>12.330675279102955</c:v>
                </c:pt>
                <c:pt idx="34">
                  <c:v>12.187760081067504</c:v>
                </c:pt>
                <c:pt idx="35">
                  <c:v>12.318181231711693</c:v>
                </c:pt>
                <c:pt idx="36">
                  <c:v>11.819520522800968</c:v>
                </c:pt>
                <c:pt idx="37">
                  <c:v>11.478487705000779</c:v>
                </c:pt>
                <c:pt idx="38">
                  <c:v>10.674782735349053</c:v>
                </c:pt>
                <c:pt idx="39">
                  <c:v>10.112316649238204</c:v>
                </c:pt>
                <c:pt idx="40">
                  <c:v>10.171209966859156</c:v>
                </c:pt>
                <c:pt idx="41">
                  <c:v>9.8826008483704602</c:v>
                </c:pt>
                <c:pt idx="42">
                  <c:v>9.3709344579804661</c:v>
                </c:pt>
                <c:pt idx="43">
                  <c:v>9.2950468413071228</c:v>
                </c:pt>
                <c:pt idx="44">
                  <c:v>8.9093401674568558</c:v>
                </c:pt>
                <c:pt idx="45">
                  <c:v>7.1726184047520727</c:v>
                </c:pt>
              </c:numCache>
            </c:numRef>
          </c:val>
        </c:ser>
        <c:dLbls/>
        <c:marker val="1"/>
        <c:axId val="63039360"/>
        <c:axId val="63040896"/>
      </c:lineChart>
      <c:lineChart>
        <c:grouping val="standard"/>
        <c:ser>
          <c:idx val="1"/>
          <c:order val="1"/>
          <c:tx>
            <c:strRef>
              <c:f>Jobs!$B$67</c:f>
              <c:strCache>
                <c:ptCount val="1"/>
                <c:pt idx="0">
                  <c:v>Manufacturing employment (Rhs)</c:v>
                </c:pt>
              </c:strCache>
            </c:strRef>
          </c:tx>
          <c:spPr>
            <a:ln w="28575"/>
          </c:spPr>
          <c:marker>
            <c:symbol val="none"/>
          </c:marker>
          <c:val>
            <c:numRef>
              <c:f>Jobs!$C$67:$AV$67</c:f>
              <c:numCache>
                <c:formatCode>#,##0.00</c:formatCode>
                <c:ptCount val="46"/>
                <c:pt idx="0">
                  <c:v>1.1760811554190866</c:v>
                </c:pt>
                <c:pt idx="1">
                  <c:v>1.2219518433901408</c:v>
                </c:pt>
                <c:pt idx="2">
                  <c:v>1.2710994766657855</c:v>
                </c:pt>
                <c:pt idx="3">
                  <c:v>1.3371032543390982</c:v>
                </c:pt>
                <c:pt idx="4">
                  <c:v>1.4138986207583004</c:v>
                </c:pt>
                <c:pt idx="5">
                  <c:v>1.4702798726798179</c:v>
                </c:pt>
                <c:pt idx="6">
                  <c:v>1.5175543897885022</c:v>
                </c:pt>
                <c:pt idx="7">
                  <c:v>1.4829990195640848</c:v>
                </c:pt>
                <c:pt idx="8">
                  <c:v>1.4984219483234658</c:v>
                </c:pt>
                <c:pt idx="9">
                  <c:v>1.5364041258377215</c:v>
                </c:pt>
                <c:pt idx="10">
                  <c:v>1.6115455570844011</c:v>
                </c:pt>
                <c:pt idx="11">
                  <c:v>1.7298131248562294</c:v>
                </c:pt>
                <c:pt idx="12">
                  <c:v>1.7602618064167941</c:v>
                </c:pt>
                <c:pt idx="13">
                  <c:v>1.6939454392172304</c:v>
                </c:pt>
                <c:pt idx="14">
                  <c:v>1.7052225092661293</c:v>
                </c:pt>
                <c:pt idx="15">
                  <c:v>1.6660249868219841</c:v>
                </c:pt>
                <c:pt idx="16">
                  <c:v>1.6781045176870062</c:v>
                </c:pt>
                <c:pt idx="17">
                  <c:v>1.7286568369471633</c:v>
                </c:pt>
                <c:pt idx="18">
                  <c:v>1.7770968206504638</c:v>
                </c:pt>
                <c:pt idx="19">
                  <c:v>1.7833191171575467</c:v>
                </c:pt>
                <c:pt idx="20">
                  <c:v>1.782162858078516</c:v>
                </c:pt>
                <c:pt idx="21">
                  <c:v>1.7443122693298754</c:v>
                </c:pt>
                <c:pt idx="22">
                  <c:v>1.705710834113874</c:v>
                </c:pt>
                <c:pt idx="23">
                  <c:v>1.6743662114057323</c:v>
                </c:pt>
                <c:pt idx="24">
                  <c:v>1.6730009951453326</c:v>
                </c:pt>
                <c:pt idx="25">
                  <c:v>1.7069571796852203</c:v>
                </c:pt>
                <c:pt idx="26">
                  <c:v>1.77129828856292</c:v>
                </c:pt>
                <c:pt idx="27">
                  <c:v>1.7078162340157466</c:v>
                </c:pt>
                <c:pt idx="28">
                  <c:v>1.6343109311041959</c:v>
                </c:pt>
                <c:pt idx="29">
                  <c:v>1.5931405059456833</c:v>
                </c:pt>
                <c:pt idx="30">
                  <c:v>1.5554303695689831</c:v>
                </c:pt>
                <c:pt idx="31">
                  <c:v>1.5822012513338437</c:v>
                </c:pt>
                <c:pt idx="32">
                  <c:v>1.507282618163617</c:v>
                </c:pt>
                <c:pt idx="33">
                  <c:v>1.5064675236249341</c:v>
                </c:pt>
                <c:pt idx="34">
                  <c:v>1.5280408661154059</c:v>
                </c:pt>
                <c:pt idx="35">
                  <c:v>1.5824264552734175</c:v>
                </c:pt>
                <c:pt idx="36">
                  <c:v>1.5839481152446995</c:v>
                </c:pt>
                <c:pt idx="37">
                  <c:v>1.5844833720300004</c:v>
                </c:pt>
                <c:pt idx="38">
                  <c:v>1.5565414269694471</c:v>
                </c:pt>
                <c:pt idx="39">
                  <c:v>1.4348715731671851</c:v>
                </c:pt>
                <c:pt idx="40">
                  <c:v>1.4021477611644717</c:v>
                </c:pt>
                <c:pt idx="41">
                  <c:v>1.3901978520640699</c:v>
                </c:pt>
                <c:pt idx="42">
                  <c:v>1.3516155057435069</c:v>
                </c:pt>
                <c:pt idx="43">
                  <c:v>1.3816822766383683</c:v>
                </c:pt>
                <c:pt idx="44">
                  <c:v>1.3492621042974724</c:v>
                </c:pt>
                <c:pt idx="45">
                  <c:v>1.129006</c:v>
                </c:pt>
              </c:numCache>
            </c:numRef>
          </c:val>
        </c:ser>
        <c:dLbls/>
        <c:marker val="1"/>
        <c:axId val="63184256"/>
        <c:axId val="63182336"/>
      </c:lineChart>
      <c:catAx>
        <c:axId val="63039360"/>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63040896"/>
        <c:crosses val="autoZero"/>
        <c:auto val="1"/>
        <c:lblAlgn val="ctr"/>
        <c:lblOffset val="100"/>
        <c:tickLblSkip val="5"/>
      </c:catAx>
      <c:valAx>
        <c:axId val="63040896"/>
        <c:scaling>
          <c:orientation val="minMax"/>
          <c:max val="18"/>
          <c:min val="4"/>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63039360"/>
        <c:crosses val="autoZero"/>
        <c:crossBetween val="between"/>
        <c:majorUnit val="2"/>
      </c:valAx>
      <c:valAx>
        <c:axId val="63182336"/>
        <c:scaling>
          <c:orientation val="minMax"/>
          <c:max val="2"/>
          <c:min val="0.6000000000000002"/>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Number (million)</a:t>
                </a:r>
              </a:p>
            </c:rich>
          </c:tx>
          <c:layout>
            <c:manualLayout>
              <c:xMode val="edge"/>
              <c:yMode val="edge"/>
              <c:x val="0.95462637328436728"/>
              <c:y val="0.33407509521250506"/>
            </c:manualLayout>
          </c:layout>
        </c:title>
        <c:numFmt formatCode="0.0" sourceLinked="0"/>
        <c:tickLblPos val="nextTo"/>
        <c:txPr>
          <a:bodyPr/>
          <a:lstStyle/>
          <a:p>
            <a:pPr>
              <a:defRPr sz="1100" b="1">
                <a:latin typeface="Arial" pitchFamily="34" charset="0"/>
                <a:cs typeface="Arial" pitchFamily="34" charset="0"/>
              </a:defRPr>
            </a:pPr>
            <a:endParaRPr lang="en-US"/>
          </a:p>
        </c:txPr>
        <c:crossAx val="63184256"/>
        <c:crosses val="max"/>
        <c:crossBetween val="between"/>
        <c:majorUnit val="0.2"/>
      </c:valAx>
      <c:catAx>
        <c:axId val="63184256"/>
        <c:scaling>
          <c:orientation val="minMax"/>
        </c:scaling>
        <c:delete val="1"/>
        <c:axPos val="b"/>
        <c:tickLblPos val="none"/>
        <c:crossAx val="63182336"/>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7022397891963108"/>
          <c:h val="0.16536834972779743"/>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Manufacturing exports </a:t>
            </a:r>
          </a:p>
        </c:rich>
      </c:tx>
      <c:layout>
        <c:manualLayout>
          <c:xMode val="edge"/>
          <c:yMode val="edge"/>
          <c:x val="0.34442687747035583"/>
          <c:y val="0"/>
        </c:manualLayout>
      </c:layout>
      <c:overlay val="1"/>
    </c:title>
    <c:plotArea>
      <c:layout>
        <c:manualLayout>
          <c:layoutTarget val="inner"/>
          <c:xMode val="edge"/>
          <c:yMode val="edge"/>
          <c:x val="0.11121201747014825"/>
          <c:y val="0.10729970326409498"/>
          <c:w val="0.77141182451007873"/>
          <c:h val="0.79016799457931253"/>
        </c:manualLayout>
      </c:layout>
      <c:lineChart>
        <c:grouping val="standard"/>
        <c:ser>
          <c:idx val="0"/>
          <c:order val="0"/>
          <c:tx>
            <c:strRef>
              <c:f>Export!$B$61</c:f>
              <c:strCache>
                <c:ptCount val="1"/>
                <c:pt idx="0">
                  <c:v>Manufacturing exports as % of SA exports (Lhs)</c:v>
                </c:pt>
              </c:strCache>
            </c:strRef>
          </c:tx>
          <c:spPr>
            <a:ln>
              <a:solidFill>
                <a:schemeClr val="tx2">
                  <a:lumMod val="60000"/>
                  <a:lumOff val="40000"/>
                </a:schemeClr>
              </a:solidFill>
            </a:ln>
          </c:spPr>
          <c:marker>
            <c:symbol val="none"/>
          </c:marker>
          <c:cat>
            <c:numRef>
              <c:f>Export!$C$4:$AU$4</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Export!$C$61:$AU$61</c:f>
              <c:numCache>
                <c:formatCode>0.00</c:formatCode>
                <c:ptCount val="45"/>
                <c:pt idx="0">
                  <c:v>37.720808275925904</c:v>
                </c:pt>
                <c:pt idx="1">
                  <c:v>37.947197006045855</c:v>
                </c:pt>
                <c:pt idx="2">
                  <c:v>38.662738177250098</c:v>
                </c:pt>
                <c:pt idx="3">
                  <c:v>34.605991519356074</c:v>
                </c:pt>
                <c:pt idx="4">
                  <c:v>33.309754873769762</c:v>
                </c:pt>
                <c:pt idx="5">
                  <c:v>31.977401461618069</c:v>
                </c:pt>
                <c:pt idx="6">
                  <c:v>36.80358916236365</c:v>
                </c:pt>
                <c:pt idx="7">
                  <c:v>39.083148267525388</c:v>
                </c:pt>
                <c:pt idx="8">
                  <c:v>35.553380216277226</c:v>
                </c:pt>
                <c:pt idx="9">
                  <c:v>32.928413464993476</c:v>
                </c:pt>
                <c:pt idx="10">
                  <c:v>25.007007847072032</c:v>
                </c:pt>
                <c:pt idx="11">
                  <c:v>27.43333186787903</c:v>
                </c:pt>
                <c:pt idx="12">
                  <c:v>27.18732247625822</c:v>
                </c:pt>
                <c:pt idx="13">
                  <c:v>24.652956433600732</c:v>
                </c:pt>
                <c:pt idx="14">
                  <c:v>25.992550719949712</c:v>
                </c:pt>
                <c:pt idx="15">
                  <c:v>29.561171275771656</c:v>
                </c:pt>
                <c:pt idx="16">
                  <c:v>31.336446425379961</c:v>
                </c:pt>
                <c:pt idx="17">
                  <c:v>31.912573398400774</c:v>
                </c:pt>
                <c:pt idx="18">
                  <c:v>35.826712959801029</c:v>
                </c:pt>
                <c:pt idx="19">
                  <c:v>34.737191814838809</c:v>
                </c:pt>
                <c:pt idx="20">
                  <c:v>39.74172158050952</c:v>
                </c:pt>
                <c:pt idx="21">
                  <c:v>40.256940250855571</c:v>
                </c:pt>
                <c:pt idx="22">
                  <c:v>43.170689130402096</c:v>
                </c:pt>
                <c:pt idx="23">
                  <c:v>42.424693487660797</c:v>
                </c:pt>
                <c:pt idx="24">
                  <c:v>45.757217963791597</c:v>
                </c:pt>
                <c:pt idx="25">
                  <c:v>49.854621543631097</c:v>
                </c:pt>
                <c:pt idx="26">
                  <c:v>48.248933926201893</c:v>
                </c:pt>
                <c:pt idx="27">
                  <c:v>49.979931512218165</c:v>
                </c:pt>
                <c:pt idx="28">
                  <c:v>50.747832376245142</c:v>
                </c:pt>
                <c:pt idx="29">
                  <c:v>52.783661626554732</c:v>
                </c:pt>
                <c:pt idx="30">
                  <c:v>52.473944686948329</c:v>
                </c:pt>
                <c:pt idx="31">
                  <c:v>53.54092172244556</c:v>
                </c:pt>
                <c:pt idx="32">
                  <c:v>53.671351517936145</c:v>
                </c:pt>
                <c:pt idx="33">
                  <c:v>53.8571272702074</c:v>
                </c:pt>
                <c:pt idx="34">
                  <c:v>55.135449180528063</c:v>
                </c:pt>
                <c:pt idx="35">
                  <c:v>54.748677970952208</c:v>
                </c:pt>
                <c:pt idx="36">
                  <c:v>54.789712739028708</c:v>
                </c:pt>
                <c:pt idx="37">
                  <c:v>56.097340274175814</c:v>
                </c:pt>
                <c:pt idx="38">
                  <c:v>56.160696958014356</c:v>
                </c:pt>
                <c:pt idx="39">
                  <c:v>53.71798176693607</c:v>
                </c:pt>
                <c:pt idx="40">
                  <c:v>51.416571303839454</c:v>
                </c:pt>
                <c:pt idx="41">
                  <c:v>50.249726891410297</c:v>
                </c:pt>
                <c:pt idx="42">
                  <c:v>53.069224893806002</c:v>
                </c:pt>
                <c:pt idx="43">
                  <c:v>53.444098595661927</c:v>
                </c:pt>
                <c:pt idx="44">
                  <c:v>55.641044978616918</c:v>
                </c:pt>
              </c:numCache>
            </c:numRef>
          </c:val>
        </c:ser>
        <c:dLbls/>
        <c:marker val="1"/>
        <c:axId val="63216640"/>
        <c:axId val="52691712"/>
      </c:lineChart>
      <c:lineChart>
        <c:grouping val="standard"/>
        <c:ser>
          <c:idx val="1"/>
          <c:order val="1"/>
          <c:tx>
            <c:strRef>
              <c:f>'Exp-10'!$B$64</c:f>
              <c:strCache>
                <c:ptCount val="1"/>
                <c:pt idx="0">
                  <c:v>Manufacturing exports at 2010 prices (Rhs)</c:v>
                </c:pt>
              </c:strCache>
            </c:strRef>
          </c:tx>
          <c:spPr>
            <a:ln w="28575">
              <a:solidFill>
                <a:srgbClr val="C00000"/>
              </a:solidFill>
            </a:ln>
          </c:spPr>
          <c:marker>
            <c:symbol val="none"/>
          </c:marker>
          <c:val>
            <c:numRef>
              <c:f>'Exp-10'!$C$64:$AU$64</c:f>
              <c:numCache>
                <c:formatCode>#,##0.00</c:formatCode>
                <c:ptCount val="45"/>
                <c:pt idx="0">
                  <c:v>4.5840874508652067</c:v>
                </c:pt>
                <c:pt idx="1">
                  <c:v>13.625891082113734</c:v>
                </c:pt>
                <c:pt idx="2">
                  <c:v>41.795885141864531</c:v>
                </c:pt>
                <c:pt idx="3">
                  <c:v>34.827673394330752</c:v>
                </c:pt>
                <c:pt idx="4">
                  <c:v>33.272857792392202</c:v>
                </c:pt>
                <c:pt idx="5">
                  <c:v>31.303337557980097</c:v>
                </c:pt>
                <c:pt idx="6">
                  <c:v>34.849778469232142</c:v>
                </c:pt>
                <c:pt idx="7">
                  <c:v>46.116681692546656</c:v>
                </c:pt>
                <c:pt idx="8">
                  <c:v>52.118699648556181</c:v>
                </c:pt>
                <c:pt idx="9">
                  <c:v>48.380640878802019</c:v>
                </c:pt>
                <c:pt idx="10">
                  <c:v>50.832573062418881</c:v>
                </c:pt>
                <c:pt idx="11">
                  <c:v>45.356313335876983</c:v>
                </c:pt>
                <c:pt idx="12">
                  <c:v>39.574402681024544</c:v>
                </c:pt>
                <c:pt idx="13">
                  <c:v>35.148208957900032</c:v>
                </c:pt>
                <c:pt idx="14">
                  <c:v>36.541059512972801</c:v>
                </c:pt>
                <c:pt idx="15">
                  <c:v>57.563804713149651</c:v>
                </c:pt>
                <c:pt idx="16">
                  <c:v>59.839691623484896</c:v>
                </c:pt>
                <c:pt idx="17">
                  <c:v>55.07286944194437</c:v>
                </c:pt>
                <c:pt idx="18">
                  <c:v>75.063704868952669</c:v>
                </c:pt>
                <c:pt idx="19">
                  <c:v>74.196154909671122</c:v>
                </c:pt>
                <c:pt idx="20">
                  <c:v>87.039758004066954</c:v>
                </c:pt>
                <c:pt idx="21">
                  <c:v>80.405480430273954</c:v>
                </c:pt>
                <c:pt idx="22">
                  <c:v>86.545035505165984</c:v>
                </c:pt>
                <c:pt idx="23">
                  <c:v>94.549331132282006</c:v>
                </c:pt>
                <c:pt idx="24">
                  <c:v>127.82883204148416</c:v>
                </c:pt>
                <c:pt idx="25">
                  <c:v>160.23745600554577</c:v>
                </c:pt>
                <c:pt idx="26">
                  <c:v>177.22568533956073</c:v>
                </c:pt>
                <c:pt idx="27">
                  <c:v>189.74371243873119</c:v>
                </c:pt>
                <c:pt idx="28">
                  <c:v>202.39508521138598</c:v>
                </c:pt>
                <c:pt idx="29">
                  <c:v>223.37749867315404</c:v>
                </c:pt>
                <c:pt idx="30">
                  <c:v>261.67635704954819</c:v>
                </c:pt>
                <c:pt idx="31">
                  <c:v>287.69731385762765</c:v>
                </c:pt>
                <c:pt idx="32">
                  <c:v>286.41812784888458</c:v>
                </c:pt>
                <c:pt idx="33">
                  <c:v>275.14592536545035</c:v>
                </c:pt>
                <c:pt idx="34">
                  <c:v>296.47762713700615</c:v>
                </c:pt>
                <c:pt idx="35">
                  <c:v>339.81477391972328</c:v>
                </c:pt>
                <c:pt idx="36">
                  <c:v>396.40294627104765</c:v>
                </c:pt>
                <c:pt idx="37">
                  <c:v>451.35857390464565</c:v>
                </c:pt>
                <c:pt idx="38">
                  <c:v>501.02207949901862</c:v>
                </c:pt>
                <c:pt idx="39">
                  <c:v>367.50084203226936</c:v>
                </c:pt>
                <c:pt idx="40">
                  <c:v>402.51590510999199</c:v>
                </c:pt>
                <c:pt idx="41">
                  <c:v>431.83142538031785</c:v>
                </c:pt>
                <c:pt idx="42">
                  <c:v>447.25287080171023</c:v>
                </c:pt>
                <c:pt idx="43">
                  <c:v>482.8884901683947</c:v>
                </c:pt>
                <c:pt idx="44">
                  <c:v>509.32722088774148</c:v>
                </c:pt>
              </c:numCache>
            </c:numRef>
          </c:val>
        </c:ser>
        <c:dLbls/>
        <c:marker val="1"/>
        <c:axId val="52699904"/>
        <c:axId val="52693632"/>
      </c:lineChart>
      <c:catAx>
        <c:axId val="63216640"/>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691712"/>
        <c:crosses val="autoZero"/>
        <c:auto val="1"/>
        <c:lblAlgn val="ctr"/>
        <c:lblOffset val="100"/>
        <c:tickLblSkip val="5"/>
      </c:catAx>
      <c:valAx>
        <c:axId val="52691712"/>
        <c:scaling>
          <c:orientation val="minMax"/>
          <c:max val="70"/>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63216640"/>
        <c:crosses val="autoZero"/>
        <c:crossBetween val="between"/>
      </c:valAx>
      <c:valAx>
        <c:axId val="52693632"/>
        <c:scaling>
          <c:orientation val="minMax"/>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2699904"/>
        <c:crosses val="max"/>
        <c:crossBetween val="between"/>
      </c:valAx>
      <c:catAx>
        <c:axId val="52699904"/>
        <c:scaling>
          <c:orientation val="minMax"/>
        </c:scaling>
        <c:delete val="1"/>
        <c:axPos val="b"/>
        <c:tickLblPos val="none"/>
        <c:crossAx val="52693632"/>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169028871391076"/>
          <c:y val="0.11556531694665761"/>
          <c:w val="0.68843359995020359"/>
          <c:h val="0.13371651985638294"/>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Manufacturing investment (GFCF)</a:t>
            </a:r>
          </a:p>
        </c:rich>
      </c:tx>
      <c:layout>
        <c:manualLayout>
          <c:xMode val="edge"/>
          <c:yMode val="edge"/>
          <c:x val="0.2416600790513834"/>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SectorGFCF!$D$116</c:f>
              <c:strCache>
                <c:ptCount val="1"/>
                <c:pt idx="0">
                  <c:v>Manufacturing GFCF as % of SA GFCF (Lhs)</c:v>
                </c:pt>
              </c:strCache>
            </c:strRef>
          </c:tx>
          <c:spPr>
            <a:ln w="28575">
              <a:solidFill>
                <a:schemeClr val="tx2">
                  <a:lumMod val="60000"/>
                  <a:lumOff val="40000"/>
                </a:schemeClr>
              </a:solidFill>
            </a:ln>
          </c:spPr>
          <c:marker>
            <c:symbol val="none"/>
          </c:marker>
          <c:cat>
            <c:numRef>
              <c:f>SectorGFCF!$B$117:$B$162</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SectorGFCF!$D$117:$D$162</c:f>
              <c:numCache>
                <c:formatCode>0.00</c:formatCode>
                <c:ptCount val="46"/>
                <c:pt idx="0">
                  <c:v>19.067669172932323</c:v>
                </c:pt>
                <c:pt idx="1">
                  <c:v>18.382541720154041</c:v>
                </c:pt>
                <c:pt idx="2">
                  <c:v>18.856259659969087</c:v>
                </c:pt>
                <c:pt idx="3">
                  <c:v>20.652785593697242</c:v>
                </c:pt>
                <c:pt idx="4">
                  <c:v>19.781907541084319</c:v>
                </c:pt>
                <c:pt idx="5">
                  <c:v>17.761501487754636</c:v>
                </c:pt>
                <c:pt idx="6">
                  <c:v>16.236054022313567</c:v>
                </c:pt>
                <c:pt idx="7">
                  <c:v>17.042124542124537</c:v>
                </c:pt>
                <c:pt idx="8">
                  <c:v>20.315251849242696</c:v>
                </c:pt>
                <c:pt idx="9">
                  <c:v>22.131759784881986</c:v>
                </c:pt>
                <c:pt idx="10">
                  <c:v>25.186504843558623</c:v>
                </c:pt>
                <c:pt idx="11">
                  <c:v>22.852564102564102</c:v>
                </c:pt>
                <c:pt idx="12">
                  <c:v>21.132579900352415</c:v>
                </c:pt>
                <c:pt idx="13">
                  <c:v>20.833180130161416</c:v>
                </c:pt>
                <c:pt idx="14">
                  <c:v>18.481528838511242</c:v>
                </c:pt>
                <c:pt idx="15">
                  <c:v>14.806807301479449</c:v>
                </c:pt>
                <c:pt idx="16">
                  <c:v>14.070846638216601</c:v>
                </c:pt>
                <c:pt idx="17">
                  <c:v>13.353535925684675</c:v>
                </c:pt>
                <c:pt idx="18">
                  <c:v>16.320579658920206</c:v>
                </c:pt>
                <c:pt idx="19">
                  <c:v>19.801519615444256</c:v>
                </c:pt>
                <c:pt idx="20">
                  <c:v>22.950636408643017</c:v>
                </c:pt>
                <c:pt idx="21">
                  <c:v>21.583241320083427</c:v>
                </c:pt>
                <c:pt idx="22">
                  <c:v>20.783460282916209</c:v>
                </c:pt>
                <c:pt idx="23">
                  <c:v>22.452715949717447</c:v>
                </c:pt>
                <c:pt idx="24">
                  <c:v>22.833314549757688</c:v>
                </c:pt>
                <c:pt idx="25">
                  <c:v>24.203195583068428</c:v>
                </c:pt>
                <c:pt idx="26">
                  <c:v>23.699210087421879</c:v>
                </c:pt>
                <c:pt idx="27">
                  <c:v>22.75006683571376</c:v>
                </c:pt>
                <c:pt idx="28">
                  <c:v>20.913604622464828</c:v>
                </c:pt>
                <c:pt idx="29">
                  <c:v>22.669825051237115</c:v>
                </c:pt>
                <c:pt idx="30">
                  <c:v>21.879292727654136</c:v>
                </c:pt>
                <c:pt idx="31">
                  <c:v>22.227084193594116</c:v>
                </c:pt>
                <c:pt idx="32">
                  <c:v>21.129059370238426</c:v>
                </c:pt>
                <c:pt idx="33">
                  <c:v>20.07910249814751</c:v>
                </c:pt>
                <c:pt idx="34">
                  <c:v>21.144035021312316</c:v>
                </c:pt>
                <c:pt idx="35">
                  <c:v>20.799892470455902</c:v>
                </c:pt>
                <c:pt idx="36">
                  <c:v>21.087890148087507</c:v>
                </c:pt>
                <c:pt idx="37">
                  <c:v>19.874502925050741</c:v>
                </c:pt>
                <c:pt idx="38">
                  <c:v>18.663116677468636</c:v>
                </c:pt>
                <c:pt idx="39">
                  <c:v>13.993215186118938</c:v>
                </c:pt>
                <c:pt idx="40">
                  <c:v>15.419195324792087</c:v>
                </c:pt>
                <c:pt idx="41">
                  <c:v>16.413612011096287</c:v>
                </c:pt>
                <c:pt idx="42">
                  <c:v>17.999202610230995</c:v>
                </c:pt>
                <c:pt idx="43">
                  <c:v>16.890917997563374</c:v>
                </c:pt>
                <c:pt idx="44">
                  <c:v>17.323817323817327</c:v>
                </c:pt>
                <c:pt idx="45">
                  <c:v>17.414073240844896</c:v>
                </c:pt>
              </c:numCache>
            </c:numRef>
          </c:val>
        </c:ser>
        <c:dLbls/>
        <c:marker val="1"/>
        <c:axId val="63402752"/>
        <c:axId val="63404288"/>
      </c:lineChart>
      <c:lineChart>
        <c:grouping val="standard"/>
        <c:ser>
          <c:idx val="0"/>
          <c:order val="0"/>
          <c:tx>
            <c:strRef>
              <c:f>SectorGFCF!$C$116</c:f>
              <c:strCache>
                <c:ptCount val="1"/>
                <c:pt idx="0">
                  <c:v>Manufacturing GFCF at 2010 prices (Rhs)</c:v>
                </c:pt>
              </c:strCache>
            </c:strRef>
          </c:tx>
          <c:spPr>
            <a:ln w="28575">
              <a:solidFill>
                <a:srgbClr val="C00000"/>
              </a:solidFill>
            </a:ln>
          </c:spPr>
          <c:marker>
            <c:symbol val="none"/>
          </c:marker>
          <c:cat>
            <c:numRef>
              <c:f>SectorGFCF!$B$117:$B$162</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SectorGFCF!$C$117:$C$162</c:f>
              <c:numCache>
                <c:formatCode>#,##0.00</c:formatCode>
                <c:ptCount val="46"/>
                <c:pt idx="0">
                  <c:v>27.257999999999999</c:v>
                </c:pt>
                <c:pt idx="1">
                  <c:v>29.155000000000001</c:v>
                </c:pt>
                <c:pt idx="2">
                  <c:v>31.584999999999997</c:v>
                </c:pt>
                <c:pt idx="3">
                  <c:v>37.089000000000006</c:v>
                </c:pt>
                <c:pt idx="4">
                  <c:v>38.108000000000004</c:v>
                </c:pt>
                <c:pt idx="5">
                  <c:v>38.21</c:v>
                </c:pt>
                <c:pt idx="6">
                  <c:v>34.768000000000008</c:v>
                </c:pt>
                <c:pt idx="7">
                  <c:v>37.056999999999995</c:v>
                </c:pt>
                <c:pt idx="8">
                  <c:v>42.043000000000006</c:v>
                </c:pt>
                <c:pt idx="9">
                  <c:v>47.357999999999997</c:v>
                </c:pt>
                <c:pt idx="10">
                  <c:v>63.720000000000006</c:v>
                </c:pt>
                <c:pt idx="11">
                  <c:v>61.814999999999998</c:v>
                </c:pt>
                <c:pt idx="12">
                  <c:v>55.77</c:v>
                </c:pt>
                <c:pt idx="13">
                  <c:v>54.14</c:v>
                </c:pt>
                <c:pt idx="14">
                  <c:v>46.950999999999993</c:v>
                </c:pt>
                <c:pt idx="15">
                  <c:v>34.478000000000002</c:v>
                </c:pt>
                <c:pt idx="16">
                  <c:v>25.95</c:v>
                </c:pt>
                <c:pt idx="17">
                  <c:v>22.875</c:v>
                </c:pt>
                <c:pt idx="18">
                  <c:v>32.664000000000001</c:v>
                </c:pt>
                <c:pt idx="19">
                  <c:v>44.274000000000001</c:v>
                </c:pt>
                <c:pt idx="20">
                  <c:v>50.368000000000002</c:v>
                </c:pt>
                <c:pt idx="21">
                  <c:v>44.499000000000002</c:v>
                </c:pt>
                <c:pt idx="22">
                  <c:v>41.849000000000004</c:v>
                </c:pt>
                <c:pt idx="23">
                  <c:v>43.5</c:v>
                </c:pt>
                <c:pt idx="24">
                  <c:v>47.522000000000006</c:v>
                </c:pt>
                <c:pt idx="25">
                  <c:v>57.292000000000009</c:v>
                </c:pt>
                <c:pt idx="26">
                  <c:v>63.664000000000001</c:v>
                </c:pt>
                <c:pt idx="27">
                  <c:v>64.679999999999993</c:v>
                </c:pt>
                <c:pt idx="28">
                  <c:v>61.249000000000002</c:v>
                </c:pt>
                <c:pt idx="29">
                  <c:v>61.204000000000001</c:v>
                </c:pt>
                <c:pt idx="30">
                  <c:v>61.954999999999998</c:v>
                </c:pt>
                <c:pt idx="31">
                  <c:v>65.736999999999995</c:v>
                </c:pt>
                <c:pt idx="32">
                  <c:v>63.775000000000006</c:v>
                </c:pt>
                <c:pt idx="33">
                  <c:v>66.057999999999993</c:v>
                </c:pt>
                <c:pt idx="34">
                  <c:v>77.575999999999979</c:v>
                </c:pt>
                <c:pt idx="35">
                  <c:v>85.103999999999999</c:v>
                </c:pt>
                <c:pt idx="36">
                  <c:v>95.977999999999994</c:v>
                </c:pt>
                <c:pt idx="37">
                  <c:v>102.16</c:v>
                </c:pt>
                <c:pt idx="38">
                  <c:v>109.95</c:v>
                </c:pt>
                <c:pt idx="39">
                  <c:v>76.563999999999993</c:v>
                </c:pt>
                <c:pt idx="40">
                  <c:v>81.634</c:v>
                </c:pt>
                <c:pt idx="41">
                  <c:v>95.427999999999997</c:v>
                </c:pt>
                <c:pt idx="42">
                  <c:v>109.27500000000001</c:v>
                </c:pt>
                <c:pt idx="43">
                  <c:v>109.574</c:v>
                </c:pt>
                <c:pt idx="44">
                  <c:v>109.06100000000002</c:v>
                </c:pt>
                <c:pt idx="45" formatCode="0.00">
                  <c:v>109.73</c:v>
                </c:pt>
              </c:numCache>
            </c:numRef>
          </c:val>
        </c:ser>
        <c:dLbls/>
        <c:marker val="1"/>
        <c:axId val="63408384"/>
        <c:axId val="63406464"/>
      </c:lineChart>
      <c:catAx>
        <c:axId val="63402752"/>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63404288"/>
        <c:crosses val="autoZero"/>
        <c:auto val="1"/>
        <c:lblAlgn val="ctr"/>
        <c:lblOffset val="100"/>
        <c:tickLblSkip val="5"/>
      </c:catAx>
      <c:valAx>
        <c:axId val="63404288"/>
        <c:scaling>
          <c:orientation val="minMax"/>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63402752"/>
        <c:crosses val="autoZero"/>
        <c:crossBetween val="between"/>
      </c:valAx>
      <c:valAx>
        <c:axId val="63406464"/>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63408384"/>
        <c:crosses val="max"/>
        <c:crossBetween val="between"/>
      </c:valAx>
      <c:catAx>
        <c:axId val="63408384"/>
        <c:scaling>
          <c:orientation val="minMax"/>
        </c:scaling>
        <c:delete val="1"/>
        <c:axPos val="b"/>
        <c:numFmt formatCode="General" sourceLinked="1"/>
        <c:tickLblPos val="none"/>
        <c:crossAx val="63406464"/>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814104758644302"/>
          <c:y val="0.74860191437494672"/>
          <c:w val="0.67852437417654821"/>
          <c:h val="0.14954243479209026"/>
        </c:manualLayout>
      </c:layout>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Mining GDP</a:t>
            </a:r>
          </a:p>
        </c:rich>
      </c:tx>
      <c:layout>
        <c:manualLayout>
          <c:xMode val="edge"/>
          <c:yMode val="edge"/>
          <c:x val="0.37604749209498423"/>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SectorGDP!$D$115</c:f>
              <c:strCache>
                <c:ptCount val="1"/>
                <c:pt idx="0">
                  <c:v>Mining GDP as % of SA GDP (Lhs)</c:v>
                </c:pt>
              </c:strCache>
            </c:strRef>
          </c:tx>
          <c:spPr>
            <a:ln w="28575">
              <a:solidFill>
                <a:schemeClr val="tx2">
                  <a:lumMod val="60000"/>
                  <a:lumOff val="40000"/>
                </a:schemeClr>
              </a:solidFill>
            </a:ln>
          </c:spPr>
          <c:marker>
            <c:symbol val="none"/>
          </c:marker>
          <c:cat>
            <c:numRef>
              <c:f>SectorGDP!$B$116:$B$161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SectorGDP!$D$116:$D$161</c:f>
              <c:numCache>
                <c:formatCode>0.00</c:formatCode>
                <c:ptCount val="46"/>
                <c:pt idx="0">
                  <c:v>8.5345175615664104</c:v>
                </c:pt>
                <c:pt idx="1">
                  <c:v>7.3470282915417791</c:v>
                </c:pt>
                <c:pt idx="2">
                  <c:v>8.5625726462611418</c:v>
                </c:pt>
                <c:pt idx="3">
                  <c:v>10.209383280511249</c:v>
                </c:pt>
                <c:pt idx="4">
                  <c:v>11.744924124595398</c:v>
                </c:pt>
                <c:pt idx="5">
                  <c:v>10.757909678383324</c:v>
                </c:pt>
                <c:pt idx="6">
                  <c:v>10.867619268640391</c:v>
                </c:pt>
                <c:pt idx="7">
                  <c:v>11.394992335206952</c:v>
                </c:pt>
                <c:pt idx="8">
                  <c:v>13.127970797552454</c:v>
                </c:pt>
                <c:pt idx="9">
                  <c:v>15.957634209715069</c:v>
                </c:pt>
                <c:pt idx="10">
                  <c:v>20.029571217348447</c:v>
                </c:pt>
                <c:pt idx="11">
                  <c:v>14.355134344051496</c:v>
                </c:pt>
                <c:pt idx="12">
                  <c:v>12.770678026269081</c:v>
                </c:pt>
                <c:pt idx="13">
                  <c:v>13.24216033643498</c:v>
                </c:pt>
                <c:pt idx="14">
                  <c:v>12.350299401197606</c:v>
                </c:pt>
                <c:pt idx="15">
                  <c:v>13.821332388960725</c:v>
                </c:pt>
                <c:pt idx="16">
                  <c:v>14.212455243146664</c:v>
                </c:pt>
                <c:pt idx="17">
                  <c:v>11.542947145674024</c:v>
                </c:pt>
                <c:pt idx="18">
                  <c:v>10.887973857531643</c:v>
                </c:pt>
                <c:pt idx="19">
                  <c:v>9.7539856364284638</c:v>
                </c:pt>
                <c:pt idx="20">
                  <c:v>8.8870608800393676</c:v>
                </c:pt>
                <c:pt idx="21">
                  <c:v>8.174143691499399</c:v>
                </c:pt>
                <c:pt idx="22">
                  <c:v>7.5138289602649744</c:v>
                </c:pt>
                <c:pt idx="23">
                  <c:v>7.4748570961339773</c:v>
                </c:pt>
                <c:pt idx="24">
                  <c:v>7.0965966627041794</c:v>
                </c:pt>
                <c:pt idx="25">
                  <c:v>6.7776348319396114</c:v>
                </c:pt>
                <c:pt idx="26">
                  <c:v>6.6901208842743936</c:v>
                </c:pt>
                <c:pt idx="27">
                  <c:v>6.3138232017798357</c:v>
                </c:pt>
                <c:pt idx="28">
                  <c:v>6.6341261014136137</c:v>
                </c:pt>
                <c:pt idx="29">
                  <c:v>6.8895956670434488</c:v>
                </c:pt>
                <c:pt idx="30">
                  <c:v>7.3789938241685364</c:v>
                </c:pt>
                <c:pt idx="31">
                  <c:v>8.1246751722634816</c:v>
                </c:pt>
                <c:pt idx="32">
                  <c:v>8.3925725530544764</c:v>
                </c:pt>
                <c:pt idx="33">
                  <c:v>7.2145411332040705</c:v>
                </c:pt>
                <c:pt idx="34">
                  <c:v>6.948083636773152</c:v>
                </c:pt>
                <c:pt idx="35">
                  <c:v>7.3099066931928718</c:v>
                </c:pt>
                <c:pt idx="36">
                  <c:v>8.0892279419152473</c:v>
                </c:pt>
                <c:pt idx="37">
                  <c:v>8.3657916839769051</c:v>
                </c:pt>
                <c:pt idx="38">
                  <c:v>9.2477973413688037</c:v>
                </c:pt>
                <c:pt idx="39">
                  <c:v>8.8191095344786863</c:v>
                </c:pt>
                <c:pt idx="40">
                  <c:v>9.2329830130748807</c:v>
                </c:pt>
                <c:pt idx="41">
                  <c:v>9.6289462510958632</c:v>
                </c:pt>
                <c:pt idx="42">
                  <c:v>9.2327537731622513</c:v>
                </c:pt>
                <c:pt idx="43">
                  <c:v>8.9759032727148966</c:v>
                </c:pt>
                <c:pt idx="44">
                  <c:v>8.4184634834026681</c:v>
                </c:pt>
                <c:pt idx="45">
                  <c:v>8.0400000000000009</c:v>
                </c:pt>
              </c:numCache>
            </c:numRef>
          </c:val>
        </c:ser>
        <c:dLbls/>
        <c:marker val="1"/>
        <c:axId val="52150656"/>
        <c:axId val="52152192"/>
      </c:lineChart>
      <c:lineChart>
        <c:grouping val="standard"/>
        <c:ser>
          <c:idx val="0"/>
          <c:order val="0"/>
          <c:tx>
            <c:strRef>
              <c:f>SectorGDP!$C$115</c:f>
              <c:strCache>
                <c:ptCount val="1"/>
                <c:pt idx="0">
                  <c:v>Mining GDP at 2010 prices (Rhs)</c:v>
                </c:pt>
              </c:strCache>
            </c:strRef>
          </c:tx>
          <c:spPr>
            <a:ln w="28575">
              <a:solidFill>
                <a:srgbClr val="C00000"/>
              </a:solidFill>
            </a:ln>
          </c:spPr>
          <c:marker>
            <c:symbol val="none"/>
          </c:marker>
          <c:cat>
            <c:numRef>
              <c:f>SectorGDP!$B$116:$B$161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SectorGDP!$C$116:$C$161</c:f>
              <c:numCache>
                <c:formatCode>#,##0.00</c:formatCode>
                <c:ptCount val="46"/>
                <c:pt idx="0">
                  <c:v>281.86200000000002</c:v>
                </c:pt>
                <c:pt idx="1">
                  <c:v>271.45099999999996</c:v>
                </c:pt>
                <c:pt idx="2">
                  <c:v>258.14800000000002</c:v>
                </c:pt>
                <c:pt idx="3">
                  <c:v>255.98200000000003</c:v>
                </c:pt>
                <c:pt idx="4">
                  <c:v>235.64</c:v>
                </c:pt>
                <c:pt idx="5">
                  <c:v>223.80600000000001</c:v>
                </c:pt>
                <c:pt idx="6">
                  <c:v>240.42000000000002</c:v>
                </c:pt>
                <c:pt idx="7">
                  <c:v>245.32400000000001</c:v>
                </c:pt>
                <c:pt idx="8">
                  <c:v>247.25800000000001</c:v>
                </c:pt>
                <c:pt idx="9">
                  <c:v>253.43</c:v>
                </c:pt>
                <c:pt idx="10">
                  <c:v>247.78300000000002</c:v>
                </c:pt>
                <c:pt idx="11">
                  <c:v>246.39100000000002</c:v>
                </c:pt>
                <c:pt idx="12">
                  <c:v>246.70099999999999</c:v>
                </c:pt>
                <c:pt idx="13">
                  <c:v>247.41200000000001</c:v>
                </c:pt>
                <c:pt idx="14">
                  <c:v>257.00299999999999</c:v>
                </c:pt>
                <c:pt idx="15">
                  <c:v>257.88499999999999</c:v>
                </c:pt>
                <c:pt idx="16">
                  <c:v>249.083</c:v>
                </c:pt>
                <c:pt idx="17">
                  <c:v>237.54299999999998</c:v>
                </c:pt>
                <c:pt idx="18">
                  <c:v>241.68900000000002</c:v>
                </c:pt>
                <c:pt idx="19">
                  <c:v>239.15200000000002</c:v>
                </c:pt>
                <c:pt idx="20">
                  <c:v>237.25700000000001</c:v>
                </c:pt>
                <c:pt idx="21">
                  <c:v>232.036</c:v>
                </c:pt>
                <c:pt idx="22">
                  <c:v>235.959</c:v>
                </c:pt>
                <c:pt idx="23">
                  <c:v>241.38200000000003</c:v>
                </c:pt>
                <c:pt idx="24">
                  <c:v>242.489</c:v>
                </c:pt>
                <c:pt idx="25">
                  <c:v>234.96</c:v>
                </c:pt>
                <c:pt idx="26">
                  <c:v>233.017</c:v>
                </c:pt>
                <c:pt idx="27">
                  <c:v>236.917</c:v>
                </c:pt>
                <c:pt idx="28">
                  <c:v>236.59300000000002</c:v>
                </c:pt>
                <c:pt idx="29">
                  <c:v>233.33500000000001</c:v>
                </c:pt>
                <c:pt idx="30">
                  <c:v>230.697</c:v>
                </c:pt>
                <c:pt idx="31">
                  <c:v>230.45700000000002</c:v>
                </c:pt>
                <c:pt idx="32">
                  <c:v>232.648</c:v>
                </c:pt>
                <c:pt idx="33">
                  <c:v>240.54899999999998</c:v>
                </c:pt>
                <c:pt idx="34">
                  <c:v>244.18</c:v>
                </c:pt>
                <c:pt idx="35">
                  <c:v>246.68700000000001</c:v>
                </c:pt>
                <c:pt idx="36">
                  <c:v>245.22399999999999</c:v>
                </c:pt>
                <c:pt idx="37">
                  <c:v>243.66200000000001</c:v>
                </c:pt>
                <c:pt idx="38">
                  <c:v>230.66299999999998</c:v>
                </c:pt>
                <c:pt idx="39">
                  <c:v>218.83</c:v>
                </c:pt>
                <c:pt idx="40">
                  <c:v>230.35000000000002</c:v>
                </c:pt>
                <c:pt idx="41">
                  <c:v>228.64499999999998</c:v>
                </c:pt>
                <c:pt idx="42">
                  <c:v>221.97200000000001</c:v>
                </c:pt>
                <c:pt idx="43">
                  <c:v>230.90800000000002</c:v>
                </c:pt>
                <c:pt idx="44">
                  <c:v>227.26</c:v>
                </c:pt>
                <c:pt idx="45" formatCode="General">
                  <c:v>234</c:v>
                </c:pt>
              </c:numCache>
            </c:numRef>
          </c:val>
        </c:ser>
        <c:dLbls/>
        <c:marker val="1"/>
        <c:axId val="52160384"/>
        <c:axId val="52158464"/>
      </c:lineChart>
      <c:catAx>
        <c:axId val="5215065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152192"/>
        <c:crosses val="autoZero"/>
        <c:auto val="1"/>
        <c:lblAlgn val="ctr"/>
        <c:lblOffset val="100"/>
        <c:tickLblSkip val="5"/>
      </c:catAx>
      <c:valAx>
        <c:axId val="52152192"/>
        <c:scaling>
          <c:orientation val="minMax"/>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150656"/>
        <c:crosses val="autoZero"/>
        <c:crossBetween val="between"/>
      </c:valAx>
      <c:valAx>
        <c:axId val="52158464"/>
        <c:scaling>
          <c:orientation val="minMax"/>
          <c:max val="300"/>
          <c:min val="50"/>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2160384"/>
        <c:crosses val="max"/>
        <c:crossBetween val="between"/>
        <c:majorUnit val="50"/>
      </c:valAx>
      <c:catAx>
        <c:axId val="52160384"/>
        <c:scaling>
          <c:orientation val="minMax"/>
        </c:scaling>
        <c:delete val="1"/>
        <c:axPos val="b"/>
        <c:numFmt formatCode="General" sourceLinked="1"/>
        <c:tickLblPos val="none"/>
        <c:crossAx val="52158464"/>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59683794466403151"/>
          <c:h val="0.16536834972779743"/>
        </c:manualLayout>
      </c:layout>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Mining employment</a:t>
            </a:r>
          </a:p>
        </c:rich>
      </c:tx>
      <c:layout>
        <c:manualLayout>
          <c:xMode val="edge"/>
          <c:yMode val="edge"/>
          <c:x val="0.33387624775249569"/>
          <c:y val="0"/>
        </c:manualLayout>
      </c:layout>
      <c:overlay val="1"/>
    </c:title>
    <c:plotArea>
      <c:layout>
        <c:manualLayout>
          <c:layoutTarget val="inner"/>
          <c:xMode val="edge"/>
          <c:yMode val="edge"/>
          <c:x val="9.5401740790306347E-2"/>
          <c:y val="9.9386745796241377E-2"/>
          <c:w val="0.77931696284999952"/>
          <c:h val="0.79808095204716623"/>
        </c:manualLayout>
      </c:layout>
      <c:lineChart>
        <c:grouping val="standard"/>
        <c:ser>
          <c:idx val="0"/>
          <c:order val="0"/>
          <c:tx>
            <c:strRef>
              <c:f>Jobs!$B$60</c:f>
              <c:strCache>
                <c:ptCount val="1"/>
                <c:pt idx="0">
                  <c:v>Mining employment as % of SA jobs (Lhs)</c:v>
                </c:pt>
              </c:strCache>
            </c:strRef>
          </c:tx>
          <c:spPr>
            <a:ln w="28575">
              <a:solidFill>
                <a:schemeClr val="tx2">
                  <a:lumMod val="60000"/>
                  <a:lumOff val="40000"/>
                </a:schemeClr>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Jobs!$C$60:$AV$60</c:f>
              <c:numCache>
                <c:formatCode>0.00</c:formatCode>
                <c:ptCount val="46"/>
                <c:pt idx="0">
                  <c:v>7.45242221291047</c:v>
                </c:pt>
                <c:pt idx="1">
                  <c:v>7.1144710256074948</c:v>
                </c:pt>
                <c:pt idx="2">
                  <c:v>6.8958485505643878</c:v>
                </c:pt>
                <c:pt idx="3">
                  <c:v>6.8772188978696125</c:v>
                </c:pt>
                <c:pt idx="4">
                  <c:v>6.4982964307644302</c:v>
                </c:pt>
                <c:pt idx="5">
                  <c:v>6.1044854852981203</c:v>
                </c:pt>
                <c:pt idx="6">
                  <c:v>6.2625517439217813</c:v>
                </c:pt>
                <c:pt idx="7">
                  <c:v>6.6412040000643584</c:v>
                </c:pt>
                <c:pt idx="8">
                  <c:v>6.8049432483841965</c:v>
                </c:pt>
                <c:pt idx="9">
                  <c:v>7.0238287213239232</c:v>
                </c:pt>
                <c:pt idx="10">
                  <c:v>7.1458408009221737</c:v>
                </c:pt>
                <c:pt idx="11">
                  <c:v>6.9997879725776011</c:v>
                </c:pt>
                <c:pt idx="12">
                  <c:v>6.5739361478445026</c:v>
                </c:pt>
                <c:pt idx="13">
                  <c:v>6.4368602736395966</c:v>
                </c:pt>
                <c:pt idx="14">
                  <c:v>6.5733289500766796</c:v>
                </c:pt>
                <c:pt idx="15">
                  <c:v>6.8376355078649365</c:v>
                </c:pt>
                <c:pt idx="16">
                  <c:v>6.9359980113914856</c:v>
                </c:pt>
                <c:pt idx="17">
                  <c:v>6.8372166371286651</c:v>
                </c:pt>
                <c:pt idx="18">
                  <c:v>6.5615995177806541</c:v>
                </c:pt>
                <c:pt idx="19">
                  <c:v>6.4147200136835778</c:v>
                </c:pt>
                <c:pt idx="20">
                  <c:v>6.2070077449851064</c:v>
                </c:pt>
                <c:pt idx="21">
                  <c:v>5.7689221962706805</c:v>
                </c:pt>
                <c:pt idx="22">
                  <c:v>5.3211613807960383</c:v>
                </c:pt>
                <c:pt idx="23">
                  <c:v>4.9797550432730278</c:v>
                </c:pt>
                <c:pt idx="24">
                  <c:v>4.8806121014014172</c:v>
                </c:pt>
                <c:pt idx="25">
                  <c:v>4.7364455863261199</c:v>
                </c:pt>
                <c:pt idx="26">
                  <c:v>4.4690179661967466</c:v>
                </c:pt>
                <c:pt idx="27">
                  <c:v>4.3164886517098573</c:v>
                </c:pt>
                <c:pt idx="28">
                  <c:v>3.7210763186475702</c:v>
                </c:pt>
                <c:pt idx="29">
                  <c:v>3.4560892933506389</c:v>
                </c:pt>
                <c:pt idx="30">
                  <c:v>3.3402816624861509</c:v>
                </c:pt>
                <c:pt idx="31">
                  <c:v>3.3960648728725129</c:v>
                </c:pt>
                <c:pt idx="32">
                  <c:v>3.4947566911916126</c:v>
                </c:pt>
                <c:pt idx="33">
                  <c:v>3.5812390417654116</c:v>
                </c:pt>
                <c:pt idx="34">
                  <c:v>3.5958852274995561</c:v>
                </c:pt>
                <c:pt idx="35">
                  <c:v>3.4752733650099379</c:v>
                </c:pt>
                <c:pt idx="36">
                  <c:v>3.422530947259804</c:v>
                </c:pt>
                <c:pt idx="37">
                  <c:v>3.6031175948048761</c:v>
                </c:pt>
                <c:pt idx="38">
                  <c:v>3.5733638614839354</c:v>
                </c:pt>
                <c:pt idx="39">
                  <c:v>3.4817260926490414</c:v>
                </c:pt>
                <c:pt idx="40">
                  <c:v>3.6366690886804784</c:v>
                </c:pt>
                <c:pt idx="41">
                  <c:v>3.6629452131511422</c:v>
                </c:pt>
                <c:pt idx="42">
                  <c:v>3.648782358166768</c:v>
                </c:pt>
                <c:pt idx="43">
                  <c:v>3.4460951303331937</c:v>
                </c:pt>
                <c:pt idx="44">
                  <c:v>3.2921978010041033</c:v>
                </c:pt>
                <c:pt idx="45">
                  <c:v>2.9367364442044406</c:v>
                </c:pt>
              </c:numCache>
            </c:numRef>
          </c:val>
        </c:ser>
        <c:dLbls/>
        <c:marker val="1"/>
        <c:axId val="52066176"/>
        <c:axId val="52067712"/>
      </c:lineChart>
      <c:lineChart>
        <c:grouping val="standard"/>
        <c:ser>
          <c:idx val="1"/>
          <c:order val="1"/>
          <c:tx>
            <c:strRef>
              <c:f>Jobs!$B$64</c:f>
              <c:strCache>
                <c:ptCount val="1"/>
                <c:pt idx="0">
                  <c:v>Mining employment (Rhs)</c:v>
                </c:pt>
              </c:strCache>
            </c:strRef>
          </c:tx>
          <c:spPr>
            <a:ln w="28575"/>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Jobs!$C$64:$AV$64</c:f>
              <c:numCache>
                <c:formatCode>#,##0.00</c:formatCode>
                <c:ptCount val="46"/>
                <c:pt idx="0">
                  <c:v>662.18677906717994</c:v>
                </c:pt>
                <c:pt idx="1">
                  <c:v>651.05748503810753</c:v>
                </c:pt>
                <c:pt idx="2">
                  <c:v>645.28453085169565</c:v>
                </c:pt>
                <c:pt idx="3">
                  <c:v>672.55320495652154</c:v>
                </c:pt>
                <c:pt idx="4">
                  <c:v>660.99337418065511</c:v>
                </c:pt>
                <c:pt idx="5">
                  <c:v>641.29660740648308</c:v>
                </c:pt>
                <c:pt idx="6">
                  <c:v>665.22656819279996</c:v>
                </c:pt>
                <c:pt idx="7">
                  <c:v>697.86277943141795</c:v>
                </c:pt>
                <c:pt idx="8">
                  <c:v>719.02802274380099</c:v>
                </c:pt>
                <c:pt idx="9">
                  <c:v>754.87749745049382</c:v>
                </c:pt>
                <c:pt idx="10">
                  <c:v>796.30037304994619</c:v>
                </c:pt>
                <c:pt idx="11">
                  <c:v>805.815858400092</c:v>
                </c:pt>
                <c:pt idx="12">
                  <c:v>768.70114624949804</c:v>
                </c:pt>
                <c:pt idx="13">
                  <c:v>751.29543209903511</c:v>
                </c:pt>
                <c:pt idx="14">
                  <c:v>777.59284648379696</c:v>
                </c:pt>
                <c:pt idx="15">
                  <c:v>810.65992570836306</c:v>
                </c:pt>
                <c:pt idx="16">
                  <c:v>832.67784961649113</c:v>
                </c:pt>
                <c:pt idx="17">
                  <c:v>832.77933785648406</c:v>
                </c:pt>
                <c:pt idx="18">
                  <c:v>813.35890999173387</c:v>
                </c:pt>
                <c:pt idx="19">
                  <c:v>805.26396680973892</c:v>
                </c:pt>
                <c:pt idx="20">
                  <c:v>783.49624658238383</c:v>
                </c:pt>
                <c:pt idx="21">
                  <c:v>725.04906868715807</c:v>
                </c:pt>
                <c:pt idx="22">
                  <c:v>666.87822015824906</c:v>
                </c:pt>
                <c:pt idx="23">
                  <c:v>624.00295568052297</c:v>
                </c:pt>
                <c:pt idx="24">
                  <c:v>613.9716972661912</c:v>
                </c:pt>
                <c:pt idx="25">
                  <c:v>601.73985226191712</c:v>
                </c:pt>
                <c:pt idx="26">
                  <c:v>574.83140098700983</c:v>
                </c:pt>
                <c:pt idx="27">
                  <c:v>556.21785487190493</c:v>
                </c:pt>
                <c:pt idx="28">
                  <c:v>474.11286388371713</c:v>
                </c:pt>
                <c:pt idx="29">
                  <c:v>438.58193154566391</c:v>
                </c:pt>
                <c:pt idx="30">
                  <c:v>419.57750498147891</c:v>
                </c:pt>
                <c:pt idx="31">
                  <c:v>409.90820630432898</c:v>
                </c:pt>
                <c:pt idx="32">
                  <c:v>417.77595267944002</c:v>
                </c:pt>
                <c:pt idx="33">
                  <c:v>437.52837445166693</c:v>
                </c:pt>
                <c:pt idx="34">
                  <c:v>450.83424197161804</c:v>
                </c:pt>
                <c:pt idx="35">
                  <c:v>446.44289677613602</c:v>
                </c:pt>
                <c:pt idx="36">
                  <c:v>458.657475387516</c:v>
                </c:pt>
                <c:pt idx="37">
                  <c:v>497.37213326018593</c:v>
                </c:pt>
                <c:pt idx="38">
                  <c:v>521.0493760792582</c:v>
                </c:pt>
                <c:pt idx="39">
                  <c:v>494.03415351643696</c:v>
                </c:pt>
                <c:pt idx="40">
                  <c:v>501.33144801886101</c:v>
                </c:pt>
                <c:pt idx="41">
                  <c:v>515.271095704603</c:v>
                </c:pt>
                <c:pt idx="42">
                  <c:v>526.28164613632407</c:v>
                </c:pt>
                <c:pt idx="43">
                  <c:v>512.25223998135198</c:v>
                </c:pt>
                <c:pt idx="44">
                  <c:v>498.58212272236898</c:v>
                </c:pt>
                <c:pt idx="45">
                  <c:v>462.25700000000001</c:v>
                </c:pt>
              </c:numCache>
            </c:numRef>
          </c:val>
        </c:ser>
        <c:dLbls/>
        <c:marker val="1"/>
        <c:axId val="52075904"/>
        <c:axId val="52073984"/>
      </c:lineChart>
      <c:catAx>
        <c:axId val="5206617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067712"/>
        <c:crosses val="autoZero"/>
        <c:auto val="1"/>
        <c:lblAlgn val="ctr"/>
        <c:lblOffset val="100"/>
        <c:tickLblSkip val="5"/>
      </c:catAx>
      <c:valAx>
        <c:axId val="52067712"/>
        <c:scaling>
          <c:orientation val="minMax"/>
          <c:max val="10"/>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066176"/>
        <c:crosses val="autoZero"/>
        <c:crossBetween val="between"/>
        <c:majorUnit val="2"/>
      </c:valAx>
      <c:valAx>
        <c:axId val="52073984"/>
        <c:scaling>
          <c:orientation val="minMax"/>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Number ('000)</a:t>
                </a:r>
              </a:p>
            </c:rich>
          </c:tx>
          <c:layout>
            <c:manualLayout>
              <c:xMode val="edge"/>
              <c:yMode val="edge"/>
              <c:x val="0.95462637328436728"/>
              <c:y val="0.33407509521250506"/>
            </c:manualLayout>
          </c:layout>
        </c:title>
        <c:numFmt formatCode="0" sourceLinked="0"/>
        <c:tickLblPos val="nextTo"/>
        <c:txPr>
          <a:bodyPr/>
          <a:lstStyle/>
          <a:p>
            <a:pPr>
              <a:defRPr sz="1100" b="1">
                <a:latin typeface="Arial" pitchFamily="34" charset="0"/>
                <a:cs typeface="Arial" pitchFamily="34" charset="0"/>
              </a:defRPr>
            </a:pPr>
            <a:endParaRPr lang="en-US"/>
          </a:p>
        </c:txPr>
        <c:crossAx val="52075904"/>
        <c:crosses val="max"/>
        <c:crossBetween val="between"/>
      </c:valAx>
      <c:catAx>
        <c:axId val="52075904"/>
        <c:scaling>
          <c:orientation val="minMax"/>
        </c:scaling>
        <c:delete val="1"/>
        <c:axPos val="b"/>
        <c:numFmt formatCode="General" sourceLinked="1"/>
        <c:tickLblPos val="none"/>
        <c:crossAx val="52073984"/>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59683794466403151"/>
          <c:h val="0.16536834972779743"/>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Mining exports </a:t>
            </a:r>
          </a:p>
        </c:rich>
      </c:tx>
      <c:layout>
        <c:manualLayout>
          <c:xMode val="edge"/>
          <c:yMode val="edge"/>
          <c:x val="0.37077733860342549"/>
          <c:y val="0"/>
        </c:manualLayout>
      </c:layout>
      <c:overlay val="1"/>
    </c:title>
    <c:plotArea>
      <c:layout>
        <c:manualLayout>
          <c:layoutTarget val="inner"/>
          <c:xMode val="edge"/>
          <c:yMode val="edge"/>
          <c:x val="0.11121201747014825"/>
          <c:y val="0.10729970326409498"/>
          <c:w val="0.77141182451007873"/>
          <c:h val="0.79016799457931253"/>
        </c:manualLayout>
      </c:layout>
      <c:lineChart>
        <c:grouping val="standard"/>
        <c:ser>
          <c:idx val="0"/>
          <c:order val="0"/>
          <c:tx>
            <c:strRef>
              <c:f>Export!$B$60</c:f>
              <c:strCache>
                <c:ptCount val="1"/>
                <c:pt idx="0">
                  <c:v>Mining exports as % of SA exports (Lhs)</c:v>
                </c:pt>
              </c:strCache>
            </c:strRef>
          </c:tx>
          <c:spPr>
            <a:ln>
              <a:solidFill>
                <a:schemeClr val="tx2">
                  <a:lumMod val="60000"/>
                  <a:lumOff val="40000"/>
                </a:schemeClr>
              </a:solidFill>
            </a:ln>
          </c:spPr>
          <c:marker>
            <c:symbol val="none"/>
          </c:marker>
          <c:cat>
            <c:numRef>
              <c:f>Export!$C$4:$AU$4</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Export!$C$60:$AU$60</c:f>
              <c:numCache>
                <c:formatCode>0.00</c:formatCode>
                <c:ptCount val="45"/>
                <c:pt idx="0">
                  <c:v>39.336311270357882</c:v>
                </c:pt>
                <c:pt idx="1">
                  <c:v>38.494403422375242</c:v>
                </c:pt>
                <c:pt idx="2">
                  <c:v>36.232429301507118</c:v>
                </c:pt>
                <c:pt idx="3">
                  <c:v>44.245479547088621</c:v>
                </c:pt>
                <c:pt idx="4">
                  <c:v>47.563519577697079</c:v>
                </c:pt>
                <c:pt idx="5">
                  <c:v>45.278500942140198</c:v>
                </c:pt>
                <c:pt idx="6">
                  <c:v>41.618081311660696</c:v>
                </c:pt>
                <c:pt idx="7">
                  <c:v>42.626169500085382</c:v>
                </c:pt>
                <c:pt idx="8">
                  <c:v>46.396297231092866</c:v>
                </c:pt>
                <c:pt idx="9">
                  <c:v>52.38500719799422</c:v>
                </c:pt>
                <c:pt idx="10">
                  <c:v>61.072983350740351</c:v>
                </c:pt>
                <c:pt idx="11">
                  <c:v>56.401220223481204</c:v>
                </c:pt>
                <c:pt idx="12">
                  <c:v>56.545081433187654</c:v>
                </c:pt>
                <c:pt idx="13">
                  <c:v>60.412012646590156</c:v>
                </c:pt>
                <c:pt idx="14">
                  <c:v>59.368251086160193</c:v>
                </c:pt>
                <c:pt idx="15">
                  <c:v>58.022155541791228</c:v>
                </c:pt>
                <c:pt idx="16">
                  <c:v>56.503621380568561</c:v>
                </c:pt>
                <c:pt idx="17">
                  <c:v>56.002840395099042</c:v>
                </c:pt>
                <c:pt idx="18">
                  <c:v>52.265707128106172</c:v>
                </c:pt>
                <c:pt idx="19">
                  <c:v>48.59653222888543</c:v>
                </c:pt>
                <c:pt idx="20">
                  <c:v>43.348155114314515</c:v>
                </c:pt>
                <c:pt idx="21">
                  <c:v>44.212666506337825</c:v>
                </c:pt>
                <c:pt idx="22">
                  <c:v>41.072699497163342</c:v>
                </c:pt>
                <c:pt idx="23">
                  <c:v>42.725550340686659</c:v>
                </c:pt>
                <c:pt idx="24">
                  <c:v>36.47720878232554</c:v>
                </c:pt>
                <c:pt idx="25">
                  <c:v>32.866101529113251</c:v>
                </c:pt>
                <c:pt idx="26">
                  <c:v>33.353683651918551</c:v>
                </c:pt>
                <c:pt idx="27">
                  <c:v>31.103139390345614</c:v>
                </c:pt>
                <c:pt idx="28">
                  <c:v>29.678477169708255</c:v>
                </c:pt>
                <c:pt idx="29">
                  <c:v>27.647115950675573</c:v>
                </c:pt>
                <c:pt idx="30">
                  <c:v>30.865349082327644</c:v>
                </c:pt>
                <c:pt idx="31">
                  <c:v>29.761520570297925</c:v>
                </c:pt>
                <c:pt idx="32">
                  <c:v>28.996023755618396</c:v>
                </c:pt>
                <c:pt idx="33">
                  <c:v>24.186651127115077</c:v>
                </c:pt>
                <c:pt idx="34">
                  <c:v>23.767513018677125</c:v>
                </c:pt>
                <c:pt idx="35">
                  <c:v>24.203869656459016</c:v>
                </c:pt>
                <c:pt idx="36">
                  <c:v>25.621121670149773</c:v>
                </c:pt>
                <c:pt idx="37">
                  <c:v>24.879704967227152</c:v>
                </c:pt>
                <c:pt idx="38">
                  <c:v>26.501456732026508</c:v>
                </c:pt>
                <c:pt idx="39">
                  <c:v>25.825618440526533</c:v>
                </c:pt>
                <c:pt idx="40">
                  <c:v>29.555333056656625</c:v>
                </c:pt>
                <c:pt idx="41">
                  <c:v>31.517450938691375</c:v>
                </c:pt>
                <c:pt idx="42">
                  <c:v>27.298064267924545</c:v>
                </c:pt>
                <c:pt idx="43">
                  <c:v>26.319235359444104</c:v>
                </c:pt>
                <c:pt idx="44">
                  <c:v>23.328915243769178</c:v>
                </c:pt>
              </c:numCache>
            </c:numRef>
          </c:val>
        </c:ser>
        <c:dLbls/>
        <c:marker val="1"/>
        <c:axId val="52255744"/>
        <c:axId val="52265728"/>
      </c:lineChart>
      <c:lineChart>
        <c:grouping val="standard"/>
        <c:ser>
          <c:idx val="1"/>
          <c:order val="1"/>
          <c:tx>
            <c:strRef>
              <c:f>'Exp-10'!$B$60</c:f>
              <c:strCache>
                <c:ptCount val="1"/>
                <c:pt idx="0">
                  <c:v>Mining exports at 2010 prices (Rhs)</c:v>
                </c:pt>
              </c:strCache>
            </c:strRef>
          </c:tx>
          <c:spPr>
            <a:ln w="28575">
              <a:solidFill>
                <a:srgbClr val="C00000"/>
              </a:solidFill>
            </a:ln>
          </c:spPr>
          <c:marker>
            <c:symbol val="none"/>
          </c:marker>
          <c:val>
            <c:numRef>
              <c:f>'Exp-10'!$C$60:$AU$60</c:f>
              <c:numCache>
                <c:formatCode>#,##0.00</c:formatCode>
                <c:ptCount val="45"/>
                <c:pt idx="0">
                  <c:v>275.11027186136209</c:v>
                </c:pt>
                <c:pt idx="1">
                  <c:v>271.67641165204259</c:v>
                </c:pt>
                <c:pt idx="2">
                  <c:v>253.84351682867856</c:v>
                </c:pt>
                <c:pt idx="3">
                  <c:v>248.36358448750437</c:v>
                </c:pt>
                <c:pt idx="4">
                  <c:v>237.09538408764962</c:v>
                </c:pt>
                <c:pt idx="5">
                  <c:v>231.04577369866826</c:v>
                </c:pt>
                <c:pt idx="6">
                  <c:v>242.46033346386457</c:v>
                </c:pt>
                <c:pt idx="7">
                  <c:v>248.67449476143489</c:v>
                </c:pt>
                <c:pt idx="8">
                  <c:v>252.77184343075731</c:v>
                </c:pt>
                <c:pt idx="9">
                  <c:v>266.84625354483558</c:v>
                </c:pt>
                <c:pt idx="10">
                  <c:v>268.66972095400627</c:v>
                </c:pt>
                <c:pt idx="11">
                  <c:v>252.58527848468802</c:v>
                </c:pt>
                <c:pt idx="12">
                  <c:v>249.20109615843506</c:v>
                </c:pt>
                <c:pt idx="13">
                  <c:v>251.39143879554791</c:v>
                </c:pt>
                <c:pt idx="14">
                  <c:v>259.12783379270616</c:v>
                </c:pt>
                <c:pt idx="15">
                  <c:v>271.23605349537809</c:v>
                </c:pt>
                <c:pt idx="16">
                  <c:v>257.93705667237998</c:v>
                </c:pt>
                <c:pt idx="17">
                  <c:v>278.2015161729696</c:v>
                </c:pt>
                <c:pt idx="18">
                  <c:v>284.27609722891873</c:v>
                </c:pt>
                <c:pt idx="19">
                  <c:v>280.77504932440888</c:v>
                </c:pt>
                <c:pt idx="20">
                  <c:v>263.09134469189303</c:v>
                </c:pt>
                <c:pt idx="21">
                  <c:v>264.87801241959659</c:v>
                </c:pt>
                <c:pt idx="22">
                  <c:v>282.69218120105847</c:v>
                </c:pt>
                <c:pt idx="23">
                  <c:v>315.07133480564761</c:v>
                </c:pt>
                <c:pt idx="24">
                  <c:v>285.3725967185178</c:v>
                </c:pt>
                <c:pt idx="25">
                  <c:v>293.34271950566728</c:v>
                </c:pt>
                <c:pt idx="26">
                  <c:v>303.84309355030331</c:v>
                </c:pt>
                <c:pt idx="27">
                  <c:v>313.14928771791335</c:v>
                </c:pt>
                <c:pt idx="28">
                  <c:v>308.90921502180169</c:v>
                </c:pt>
                <c:pt idx="29">
                  <c:v>291.98351584941099</c:v>
                </c:pt>
                <c:pt idx="30">
                  <c:v>300.48776754302969</c:v>
                </c:pt>
                <c:pt idx="31">
                  <c:v>278.92298648090082</c:v>
                </c:pt>
                <c:pt idx="32">
                  <c:v>274.50657812939994</c:v>
                </c:pt>
                <c:pt idx="33">
                  <c:v>271.72419798402694</c:v>
                </c:pt>
                <c:pt idx="34">
                  <c:v>271.25596553823385</c:v>
                </c:pt>
                <c:pt idx="35">
                  <c:v>270.58015224744059</c:v>
                </c:pt>
                <c:pt idx="36">
                  <c:v>263.28234770721878</c:v>
                </c:pt>
                <c:pt idx="37">
                  <c:v>259.32092692389625</c:v>
                </c:pt>
                <c:pt idx="38">
                  <c:v>220.28461750920806</c:v>
                </c:pt>
                <c:pt idx="39">
                  <c:v>209.63821392106598</c:v>
                </c:pt>
                <c:pt idx="40">
                  <c:v>231.374658684</c:v>
                </c:pt>
                <c:pt idx="41">
                  <c:v>226.7910472513272</c:v>
                </c:pt>
                <c:pt idx="42">
                  <c:v>204.39367290769334</c:v>
                </c:pt>
                <c:pt idx="43">
                  <c:v>194.47724642752306</c:v>
                </c:pt>
                <c:pt idx="44">
                  <c:v>187.23233772066396</c:v>
                </c:pt>
              </c:numCache>
            </c:numRef>
          </c:val>
        </c:ser>
        <c:dLbls/>
        <c:marker val="1"/>
        <c:axId val="52269824"/>
        <c:axId val="52267648"/>
      </c:lineChart>
      <c:catAx>
        <c:axId val="52255744"/>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265728"/>
        <c:crosses val="autoZero"/>
        <c:auto val="1"/>
        <c:lblAlgn val="ctr"/>
        <c:lblOffset val="100"/>
        <c:tickLblSkip val="5"/>
      </c:catAx>
      <c:valAx>
        <c:axId val="52265728"/>
        <c:scaling>
          <c:orientation val="minMax"/>
          <c:max val="70"/>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255744"/>
        <c:crosses val="autoZero"/>
        <c:crossBetween val="between"/>
      </c:valAx>
      <c:valAx>
        <c:axId val="52267648"/>
        <c:scaling>
          <c:orientation val="minMax"/>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2269824"/>
        <c:crosses val="max"/>
        <c:crossBetween val="between"/>
      </c:valAx>
      <c:catAx>
        <c:axId val="52269824"/>
        <c:scaling>
          <c:orientation val="minMax"/>
        </c:scaling>
        <c:delete val="1"/>
        <c:axPos val="b"/>
        <c:tickLblPos val="none"/>
        <c:crossAx val="52267648"/>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169028871391076"/>
          <c:y val="0.71695008450353215"/>
          <c:w val="0.60411212432438044"/>
          <c:h val="0.1693248284617242"/>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Mining investment (GFCF)</a:t>
            </a:r>
          </a:p>
        </c:rich>
      </c:tx>
      <c:layout>
        <c:manualLayout>
          <c:xMode val="edge"/>
          <c:yMode val="edge"/>
          <c:x val="0.30490118577075104"/>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SectorGFCF!$D$65</c:f>
              <c:strCache>
                <c:ptCount val="1"/>
                <c:pt idx="0">
                  <c:v>Mining GFCF as % of SA GFCF (Lhs)</c:v>
                </c:pt>
              </c:strCache>
            </c:strRef>
          </c:tx>
          <c:spPr>
            <a:ln w="28575">
              <a:solidFill>
                <a:schemeClr val="tx2">
                  <a:lumMod val="60000"/>
                  <a:lumOff val="40000"/>
                </a:schemeClr>
              </a:solidFill>
            </a:ln>
          </c:spPr>
          <c:marker>
            <c:symbol val="none"/>
          </c:marker>
          <c:cat>
            <c:numRef>
              <c:f>SectorGFCF!$B$66:$B$111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SectorGFCF!$D$66:$D$111</c:f>
              <c:numCache>
                <c:formatCode>0.00</c:formatCode>
                <c:ptCount val="46"/>
                <c:pt idx="0">
                  <c:v>5.5338345864661651</c:v>
                </c:pt>
                <c:pt idx="1">
                  <c:v>4.8267008985879318</c:v>
                </c:pt>
                <c:pt idx="2">
                  <c:v>4.327666151468315</c:v>
                </c:pt>
                <c:pt idx="3">
                  <c:v>5.0271993997373849</c:v>
                </c:pt>
                <c:pt idx="4">
                  <c:v>6.1280909230532945</c:v>
                </c:pt>
                <c:pt idx="5">
                  <c:v>8.1139848935683254</c:v>
                </c:pt>
                <c:pt idx="6">
                  <c:v>8.6318261890780956</c:v>
                </c:pt>
                <c:pt idx="7">
                  <c:v>7.4725274725274726</c:v>
                </c:pt>
                <c:pt idx="8">
                  <c:v>7.7932370553011632</c:v>
                </c:pt>
                <c:pt idx="9">
                  <c:v>9.6803107260233023</c:v>
                </c:pt>
                <c:pt idx="10">
                  <c:v>10.355194299075828</c:v>
                </c:pt>
                <c:pt idx="11">
                  <c:v>10.073260073260073</c:v>
                </c:pt>
                <c:pt idx="12">
                  <c:v>9.6244987240247912</c:v>
                </c:pt>
                <c:pt idx="13">
                  <c:v>8.9531933669154675</c:v>
                </c:pt>
                <c:pt idx="14">
                  <c:v>9.4895808134913793</c:v>
                </c:pt>
                <c:pt idx="15">
                  <c:v>10.668066837569881</c:v>
                </c:pt>
                <c:pt idx="16">
                  <c:v>12.70703393118267</c:v>
                </c:pt>
                <c:pt idx="17">
                  <c:v>13.132629074740152</c:v>
                </c:pt>
                <c:pt idx="18">
                  <c:v>12.779446849871876</c:v>
                </c:pt>
                <c:pt idx="19">
                  <c:v>11.865750073224104</c:v>
                </c:pt>
                <c:pt idx="20">
                  <c:v>11.581519395691268</c:v>
                </c:pt>
                <c:pt idx="21">
                  <c:v>11.405042326094959</c:v>
                </c:pt>
                <c:pt idx="22">
                  <c:v>9.7187234486562186</c:v>
                </c:pt>
                <c:pt idx="23">
                  <c:v>7.6187867604659196</c:v>
                </c:pt>
                <c:pt idx="24">
                  <c:v>8.3824836895951531</c:v>
                </c:pt>
                <c:pt idx="25">
                  <c:v>7.8436088338631427</c:v>
                </c:pt>
                <c:pt idx="26">
                  <c:v>7.4381907153199061</c:v>
                </c:pt>
                <c:pt idx="27">
                  <c:v>7.9084877305832118</c:v>
                </c:pt>
                <c:pt idx="28">
                  <c:v>8.3128874435620848</c:v>
                </c:pt>
                <c:pt idx="29">
                  <c:v>8.7474381441767886</c:v>
                </c:pt>
                <c:pt idx="30">
                  <c:v>9.4749592296605076</c:v>
                </c:pt>
                <c:pt idx="31">
                  <c:v>9.8793888707420958</c:v>
                </c:pt>
                <c:pt idx="32">
                  <c:v>10.838362641593326</c:v>
                </c:pt>
                <c:pt idx="33">
                  <c:v>10.349872803560555</c:v>
                </c:pt>
                <c:pt idx="34">
                  <c:v>7.487286671165017</c:v>
                </c:pt>
                <c:pt idx="35">
                  <c:v>6.0315585063297394</c:v>
                </c:pt>
                <c:pt idx="36">
                  <c:v>8.0682552678071247</c:v>
                </c:pt>
                <c:pt idx="37">
                  <c:v>9.3280189554308581</c:v>
                </c:pt>
                <c:pt idx="38">
                  <c:v>10.607597527455267</c:v>
                </c:pt>
                <c:pt idx="39">
                  <c:v>11.970562064363044</c:v>
                </c:pt>
                <c:pt idx="40">
                  <c:v>12.004397173569362</c:v>
                </c:pt>
                <c:pt idx="41">
                  <c:v>12.144329387515967</c:v>
                </c:pt>
                <c:pt idx="42">
                  <c:v>11.999576895224616</c:v>
                </c:pt>
                <c:pt idx="43">
                  <c:v>11.079300409256916</c:v>
                </c:pt>
                <c:pt idx="44">
                  <c:v>11.305071305071305</c:v>
                </c:pt>
                <c:pt idx="45">
                  <c:v>10.799900012498437</c:v>
                </c:pt>
              </c:numCache>
            </c:numRef>
          </c:val>
        </c:ser>
        <c:dLbls/>
        <c:marker val="1"/>
        <c:axId val="52462336"/>
        <c:axId val="52463872"/>
      </c:lineChart>
      <c:lineChart>
        <c:grouping val="standard"/>
        <c:ser>
          <c:idx val="0"/>
          <c:order val="0"/>
          <c:tx>
            <c:strRef>
              <c:f>SectorGFCF!$C$65</c:f>
              <c:strCache>
                <c:ptCount val="1"/>
                <c:pt idx="0">
                  <c:v>Mining GFCF at 2010 prices (Rhs)</c:v>
                </c:pt>
              </c:strCache>
            </c:strRef>
          </c:tx>
          <c:spPr>
            <a:ln w="28575">
              <a:solidFill>
                <a:srgbClr val="C00000"/>
              </a:solidFill>
            </a:ln>
          </c:spPr>
          <c:marker>
            <c:symbol val="none"/>
          </c:marker>
          <c:cat>
            <c:numRef>
              <c:f>SectorGFCF!$B$66:$B$111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SectorGFCF!$C$66:$C$111</c:f>
              <c:numCache>
                <c:formatCode>#,##0.00</c:formatCode>
                <c:ptCount val="46"/>
                <c:pt idx="0">
                  <c:v>8.7900000000000009</c:v>
                </c:pt>
                <c:pt idx="1">
                  <c:v>8.6130000000000013</c:v>
                </c:pt>
                <c:pt idx="2">
                  <c:v>8.1389999999999993</c:v>
                </c:pt>
                <c:pt idx="3">
                  <c:v>10.012</c:v>
                </c:pt>
                <c:pt idx="4">
                  <c:v>13.004</c:v>
                </c:pt>
                <c:pt idx="5">
                  <c:v>19.309000000000001</c:v>
                </c:pt>
                <c:pt idx="6">
                  <c:v>20.805</c:v>
                </c:pt>
                <c:pt idx="7">
                  <c:v>17.379000000000001</c:v>
                </c:pt>
                <c:pt idx="8">
                  <c:v>17.048999999999996</c:v>
                </c:pt>
                <c:pt idx="9">
                  <c:v>21.632999999999999</c:v>
                </c:pt>
                <c:pt idx="10">
                  <c:v>27.295000000000002</c:v>
                </c:pt>
                <c:pt idx="11">
                  <c:v>28.798999999999996</c:v>
                </c:pt>
                <c:pt idx="12">
                  <c:v>27.094000000000001</c:v>
                </c:pt>
                <c:pt idx="13">
                  <c:v>24.56</c:v>
                </c:pt>
                <c:pt idx="14">
                  <c:v>25.452999999999996</c:v>
                </c:pt>
                <c:pt idx="15">
                  <c:v>27.367000000000001</c:v>
                </c:pt>
                <c:pt idx="16">
                  <c:v>29.501000000000001</c:v>
                </c:pt>
                <c:pt idx="17">
                  <c:v>29.148</c:v>
                </c:pt>
                <c:pt idx="18">
                  <c:v>31.850999999999999</c:v>
                </c:pt>
                <c:pt idx="19">
                  <c:v>32.855999999999995</c:v>
                </c:pt>
                <c:pt idx="20">
                  <c:v>30.832999999999995</c:v>
                </c:pt>
                <c:pt idx="21">
                  <c:v>28.736000000000001</c:v>
                </c:pt>
                <c:pt idx="22">
                  <c:v>23.361000000000001</c:v>
                </c:pt>
                <c:pt idx="23">
                  <c:v>17.555</c:v>
                </c:pt>
                <c:pt idx="24">
                  <c:v>20.75</c:v>
                </c:pt>
                <c:pt idx="25">
                  <c:v>21.620999999999999</c:v>
                </c:pt>
                <c:pt idx="26">
                  <c:v>23.164000000000001</c:v>
                </c:pt>
                <c:pt idx="27">
                  <c:v>26.315000000000001</c:v>
                </c:pt>
                <c:pt idx="28">
                  <c:v>26.614999999999998</c:v>
                </c:pt>
                <c:pt idx="29">
                  <c:v>25.433</c:v>
                </c:pt>
                <c:pt idx="30">
                  <c:v>28.399000000000001</c:v>
                </c:pt>
                <c:pt idx="31">
                  <c:v>30.658999999999999</c:v>
                </c:pt>
                <c:pt idx="32">
                  <c:v>34.817999999999998</c:v>
                </c:pt>
                <c:pt idx="33">
                  <c:v>36.543000000000006</c:v>
                </c:pt>
                <c:pt idx="34">
                  <c:v>29.515999999999995</c:v>
                </c:pt>
                <c:pt idx="35">
                  <c:v>26.079000000000001</c:v>
                </c:pt>
                <c:pt idx="36">
                  <c:v>38.790000000000006</c:v>
                </c:pt>
                <c:pt idx="37">
                  <c:v>49.643000000000001</c:v>
                </c:pt>
                <c:pt idx="38">
                  <c:v>62.349000000000004</c:v>
                </c:pt>
                <c:pt idx="39">
                  <c:v>65.968999999999994</c:v>
                </c:pt>
                <c:pt idx="40">
                  <c:v>63.555</c:v>
                </c:pt>
                <c:pt idx="41">
                  <c:v>67.959999999999994</c:v>
                </c:pt>
                <c:pt idx="42">
                  <c:v>69.784999999999997</c:v>
                </c:pt>
                <c:pt idx="43">
                  <c:v>69.562000000000012</c:v>
                </c:pt>
                <c:pt idx="44">
                  <c:v>70.884999999999991</c:v>
                </c:pt>
                <c:pt idx="45" formatCode="General">
                  <c:v>69.27</c:v>
                </c:pt>
              </c:numCache>
            </c:numRef>
          </c:val>
        </c:ser>
        <c:dLbls/>
        <c:marker val="1"/>
        <c:axId val="52467968"/>
        <c:axId val="52466048"/>
      </c:lineChart>
      <c:catAx>
        <c:axId val="5246233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463872"/>
        <c:crosses val="autoZero"/>
        <c:auto val="1"/>
        <c:lblAlgn val="ctr"/>
        <c:lblOffset val="100"/>
        <c:tickLblSkip val="5"/>
      </c:catAx>
      <c:valAx>
        <c:axId val="52463872"/>
        <c:scaling>
          <c:orientation val="minMax"/>
          <c:max val="16"/>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462336"/>
        <c:crosses val="autoZero"/>
        <c:crossBetween val="between"/>
      </c:valAx>
      <c:valAx>
        <c:axId val="52466048"/>
        <c:scaling>
          <c:orientation val="minMax"/>
          <c:max val="80"/>
          <c:min val="0"/>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2467968"/>
        <c:crosses val="max"/>
        <c:crossBetween val="between"/>
        <c:majorUnit val="10"/>
      </c:valAx>
      <c:catAx>
        <c:axId val="52467968"/>
        <c:scaling>
          <c:orientation val="minMax"/>
        </c:scaling>
        <c:delete val="1"/>
        <c:axPos val="b"/>
        <c:numFmt formatCode="General" sourceLinked="1"/>
        <c:tickLblPos val="none"/>
        <c:crossAx val="52466048"/>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25833867604494115"/>
          <c:y val="0.72881952070531242"/>
          <c:w val="0.59683794466403151"/>
          <c:h val="0.16536834972779743"/>
        </c:manualLayout>
      </c:layout>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Agriculture GDP</a:t>
            </a:r>
          </a:p>
        </c:rich>
      </c:tx>
      <c:layout>
        <c:manualLayout>
          <c:xMode val="edge"/>
          <c:yMode val="edge"/>
          <c:x val="0.32598155467720691"/>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SectorGDP!$D$4:$D$5</c:f>
              <c:strCache>
                <c:ptCount val="1"/>
                <c:pt idx="0">
                  <c:v>Agriculture GDP as % of SA GDP (Lhs)</c:v>
                </c:pt>
              </c:strCache>
            </c:strRef>
          </c:tx>
          <c:spPr>
            <a:ln w="28575">
              <a:solidFill>
                <a:schemeClr val="tx2">
                  <a:lumMod val="60000"/>
                  <a:lumOff val="40000"/>
                </a:schemeClr>
              </a:solidFill>
            </a:ln>
          </c:spPr>
          <c:marker>
            <c:symbol val="none"/>
          </c:marker>
          <c:cat>
            <c:numRef>
              <c:f>SectorGDP!$B$6:$B$61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SectorGDP!$D$6:$D$61</c:f>
              <c:numCache>
                <c:formatCode>0.00</c:formatCode>
                <c:ptCount val="46"/>
                <c:pt idx="0">
                  <c:v>7.1780379491320145</c:v>
                </c:pt>
                <c:pt idx="1">
                  <c:v>7.8002777980846574</c:v>
                </c:pt>
                <c:pt idx="2">
                  <c:v>7.6456153945499166</c:v>
                </c:pt>
                <c:pt idx="3">
                  <c:v>7.2530784018288577</c:v>
                </c:pt>
                <c:pt idx="4">
                  <c:v>8.6594644583631109</c:v>
                </c:pt>
                <c:pt idx="5">
                  <c:v>7.6538044899331386</c:v>
                </c:pt>
                <c:pt idx="6">
                  <c:v>6.7367304313231458</c:v>
                </c:pt>
                <c:pt idx="7">
                  <c:v>7.039586401755388</c:v>
                </c:pt>
                <c:pt idx="8">
                  <c:v>6.7176133827043794</c:v>
                </c:pt>
                <c:pt idx="9">
                  <c:v>5.9695248161359906</c:v>
                </c:pt>
                <c:pt idx="10">
                  <c:v>6.1968128799079993</c:v>
                </c:pt>
                <c:pt idx="11">
                  <c:v>6.4422626067434896</c:v>
                </c:pt>
                <c:pt idx="12">
                  <c:v>5.6785333941883467</c:v>
                </c:pt>
                <c:pt idx="13">
                  <c:v>4.414053445478328</c:v>
                </c:pt>
                <c:pt idx="14">
                  <c:v>4.7942090502539223</c:v>
                </c:pt>
                <c:pt idx="15">
                  <c:v>5.1786758468469198</c:v>
                </c:pt>
                <c:pt idx="16">
                  <c:v>4.9607124517259074</c:v>
                </c:pt>
                <c:pt idx="17">
                  <c:v>5.5818063771461546</c:v>
                </c:pt>
                <c:pt idx="18">
                  <c:v>5.8223647602763968</c:v>
                </c:pt>
                <c:pt idx="19">
                  <c:v>5.4037419990152644</c:v>
                </c:pt>
                <c:pt idx="20">
                  <c:v>4.6190682540964945</c:v>
                </c:pt>
                <c:pt idx="21">
                  <c:v>4.5499757708689321</c:v>
                </c:pt>
                <c:pt idx="22">
                  <c:v>3.7963453240652067</c:v>
                </c:pt>
                <c:pt idx="23">
                  <c:v>4.1653348794453793</c:v>
                </c:pt>
                <c:pt idx="24">
                  <c:v>4.60441157046625</c:v>
                </c:pt>
                <c:pt idx="25">
                  <c:v>3.8643814277189201</c:v>
                </c:pt>
                <c:pt idx="26">
                  <c:v>4.2080164637613455</c:v>
                </c:pt>
                <c:pt idx="27">
                  <c:v>4.0280566096866979</c:v>
                </c:pt>
                <c:pt idx="28">
                  <c:v>3.7837051294611213</c:v>
                </c:pt>
                <c:pt idx="29">
                  <c:v>3.556714121980201</c:v>
                </c:pt>
                <c:pt idx="30">
                  <c:v>3.2862009707859752</c:v>
                </c:pt>
                <c:pt idx="31">
                  <c:v>3.5257431220346374</c:v>
                </c:pt>
                <c:pt idx="32">
                  <c:v>3.7051793545323406</c:v>
                </c:pt>
                <c:pt idx="33">
                  <c:v>3.3488665393887178</c:v>
                </c:pt>
                <c:pt idx="34">
                  <c:v>3.0636285145838804</c:v>
                </c:pt>
                <c:pt idx="35">
                  <c:v>2.6661421320833432</c:v>
                </c:pt>
                <c:pt idx="36">
                  <c:v>2.611341591661537</c:v>
                </c:pt>
                <c:pt idx="37">
                  <c:v>2.9586310561286733</c:v>
                </c:pt>
                <c:pt idx="38">
                  <c:v>3.1697228603914493</c:v>
                </c:pt>
                <c:pt idx="39">
                  <c:v>2.9881263651957326</c:v>
                </c:pt>
                <c:pt idx="40">
                  <c:v>2.6296064709041787</c:v>
                </c:pt>
                <c:pt idx="41">
                  <c:v>2.517079672355059</c:v>
                </c:pt>
                <c:pt idx="42">
                  <c:v>2.3895758770707873</c:v>
                </c:pt>
                <c:pt idx="43">
                  <c:v>2.3151238495765156</c:v>
                </c:pt>
                <c:pt idx="44">
                  <c:v>2.4867726266436727</c:v>
                </c:pt>
                <c:pt idx="45">
                  <c:v>2.34</c:v>
                </c:pt>
              </c:numCache>
            </c:numRef>
          </c:val>
        </c:ser>
        <c:dLbls/>
        <c:marker val="1"/>
        <c:axId val="52607616"/>
        <c:axId val="52617600"/>
      </c:lineChart>
      <c:lineChart>
        <c:grouping val="standard"/>
        <c:ser>
          <c:idx val="0"/>
          <c:order val="0"/>
          <c:tx>
            <c:strRef>
              <c:f>SectorGDP!$C$4:$C$5</c:f>
              <c:strCache>
                <c:ptCount val="1"/>
                <c:pt idx="0">
                  <c:v>Agriculture GDP at 2010 prices (Rhs)</c:v>
                </c:pt>
              </c:strCache>
            </c:strRef>
          </c:tx>
          <c:spPr>
            <a:ln w="28575">
              <a:solidFill>
                <a:srgbClr val="C00000"/>
              </a:solidFill>
            </a:ln>
          </c:spPr>
          <c:marker>
            <c:symbol val="none"/>
          </c:marker>
          <c:cat>
            <c:numRef>
              <c:f>SectorGDP!$B$6:$B$61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SectorGDP!$C$6:$C$61</c:f>
              <c:numCache>
                <c:formatCode>#,##0.00</c:formatCode>
                <c:ptCount val="46"/>
                <c:pt idx="0">
                  <c:v>27.792000000000002</c:v>
                </c:pt>
                <c:pt idx="1">
                  <c:v>33.007000000000005</c:v>
                </c:pt>
                <c:pt idx="2">
                  <c:v>32.796000000000014</c:v>
                </c:pt>
                <c:pt idx="3">
                  <c:v>28.643999999999995</c:v>
                </c:pt>
                <c:pt idx="4">
                  <c:v>37.344999999999999</c:v>
                </c:pt>
                <c:pt idx="5">
                  <c:v>34.141000000000005</c:v>
                </c:pt>
                <c:pt idx="6">
                  <c:v>33.314999999999998</c:v>
                </c:pt>
                <c:pt idx="7">
                  <c:v>37.230000000000011</c:v>
                </c:pt>
                <c:pt idx="8">
                  <c:v>38.722000000000008</c:v>
                </c:pt>
                <c:pt idx="9">
                  <c:v>37.882999999999996</c:v>
                </c:pt>
                <c:pt idx="10">
                  <c:v>41.663000000000011</c:v>
                </c:pt>
                <c:pt idx="11">
                  <c:v>44.072000000000003</c:v>
                </c:pt>
                <c:pt idx="12">
                  <c:v>40.349999999999994</c:v>
                </c:pt>
                <c:pt idx="13">
                  <c:v>31.187999999999999</c:v>
                </c:pt>
                <c:pt idx="14">
                  <c:v>34.744</c:v>
                </c:pt>
                <c:pt idx="15">
                  <c:v>41.809999999999995</c:v>
                </c:pt>
                <c:pt idx="16">
                  <c:v>44.565000000000005</c:v>
                </c:pt>
                <c:pt idx="17">
                  <c:v>45.699000000000012</c:v>
                </c:pt>
                <c:pt idx="18">
                  <c:v>46.980999999999995</c:v>
                </c:pt>
                <c:pt idx="19">
                  <c:v>53.887999999999998</c:v>
                </c:pt>
                <c:pt idx="20">
                  <c:v>50.043000000000006</c:v>
                </c:pt>
                <c:pt idx="21">
                  <c:v>52.278000000000006</c:v>
                </c:pt>
                <c:pt idx="22">
                  <c:v>38.027000000000001</c:v>
                </c:pt>
                <c:pt idx="23">
                  <c:v>47.156000000000006</c:v>
                </c:pt>
                <c:pt idx="24">
                  <c:v>50.867000000000004</c:v>
                </c:pt>
                <c:pt idx="25">
                  <c:v>40.728000000000009</c:v>
                </c:pt>
                <c:pt idx="26">
                  <c:v>50.496000000000002</c:v>
                </c:pt>
                <c:pt idx="27">
                  <c:v>50.924000000000007</c:v>
                </c:pt>
                <c:pt idx="28">
                  <c:v>48.221000000000011</c:v>
                </c:pt>
                <c:pt idx="29">
                  <c:v>51.203000000000003</c:v>
                </c:pt>
                <c:pt idx="30">
                  <c:v>53.622000000000007</c:v>
                </c:pt>
                <c:pt idx="31">
                  <c:v>51.876999999999995</c:v>
                </c:pt>
                <c:pt idx="32">
                  <c:v>55.264000000000003</c:v>
                </c:pt>
                <c:pt idx="33">
                  <c:v>55.641000000000005</c:v>
                </c:pt>
                <c:pt idx="34">
                  <c:v>56.119</c:v>
                </c:pt>
                <c:pt idx="35">
                  <c:v>57.695000000000007</c:v>
                </c:pt>
                <c:pt idx="36">
                  <c:v>54.544000000000004</c:v>
                </c:pt>
                <c:pt idx="37">
                  <c:v>56.168000000000006</c:v>
                </c:pt>
                <c:pt idx="38">
                  <c:v>67.071999999999989</c:v>
                </c:pt>
                <c:pt idx="39">
                  <c:v>65.801999999999992</c:v>
                </c:pt>
                <c:pt idx="40">
                  <c:v>65.60499999999999</c:v>
                </c:pt>
                <c:pt idx="41">
                  <c:v>66.464000000000013</c:v>
                </c:pt>
                <c:pt idx="42">
                  <c:v>66.861000000000004</c:v>
                </c:pt>
                <c:pt idx="43">
                  <c:v>67.88</c:v>
                </c:pt>
                <c:pt idx="44">
                  <c:v>71.658999999999992</c:v>
                </c:pt>
                <c:pt idx="45" formatCode="General">
                  <c:v>65.64</c:v>
                </c:pt>
              </c:numCache>
            </c:numRef>
          </c:val>
        </c:ser>
        <c:dLbls/>
        <c:marker val="1"/>
        <c:axId val="52621696"/>
        <c:axId val="52619520"/>
      </c:lineChart>
      <c:catAx>
        <c:axId val="52607616"/>
        <c:scaling>
          <c:orientation val="minMax"/>
        </c:scaling>
        <c:axPos val="b"/>
        <c:numFmt formatCode="General" sourceLinked="1"/>
        <c:majorTickMark val="none"/>
        <c:tickLblPos val="nextTo"/>
        <c:txPr>
          <a:bodyPr rot="0"/>
          <a:lstStyle/>
          <a:p>
            <a:pPr>
              <a:defRPr sz="1000" b="1">
                <a:latin typeface="Arial Narrow" pitchFamily="34" charset="0"/>
                <a:cs typeface="Arial" pitchFamily="34" charset="0"/>
              </a:defRPr>
            </a:pPr>
            <a:endParaRPr lang="en-US"/>
          </a:p>
        </c:txPr>
        <c:crossAx val="52617600"/>
        <c:crosses val="autoZero"/>
        <c:auto val="1"/>
        <c:lblAlgn val="ctr"/>
        <c:lblOffset val="100"/>
        <c:tickLblSkip val="5"/>
      </c:catAx>
      <c:valAx>
        <c:axId val="52617600"/>
        <c:scaling>
          <c:orientation val="minMax"/>
          <c:max val="9"/>
          <c:min val="1"/>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607616"/>
        <c:crosses val="autoZero"/>
        <c:crossBetween val="between"/>
        <c:majorUnit val="1"/>
      </c:valAx>
      <c:valAx>
        <c:axId val="52619520"/>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2621696"/>
        <c:crosses val="max"/>
        <c:crossBetween val="between"/>
      </c:valAx>
      <c:catAx>
        <c:axId val="52621696"/>
        <c:scaling>
          <c:orientation val="minMax"/>
        </c:scaling>
        <c:delete val="1"/>
        <c:axPos val="b"/>
        <c:numFmt formatCode="General" sourceLinked="1"/>
        <c:tickLblPos val="none"/>
        <c:crossAx val="52619520"/>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6548089591567855"/>
          <c:h val="0.16536834972779743"/>
        </c:manualLayout>
      </c:layout>
      <c:txPr>
        <a:bodyPr/>
        <a:lstStyle/>
        <a:p>
          <a:pPr>
            <a:defRPr sz="9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Agriculture employment</a:t>
            </a:r>
          </a:p>
        </c:rich>
      </c:tx>
      <c:layout>
        <c:manualLayout>
          <c:xMode val="edge"/>
          <c:yMode val="edge"/>
          <c:x val="0.3022557654601476"/>
          <c:y val="0"/>
        </c:manualLayout>
      </c:layout>
      <c:overlay val="1"/>
    </c:title>
    <c:plotArea>
      <c:layout>
        <c:manualLayout>
          <c:layoutTarget val="inner"/>
          <c:xMode val="edge"/>
          <c:yMode val="edge"/>
          <c:x val="9.5401740790306347E-2"/>
          <c:y val="9.9386745796241377E-2"/>
          <c:w val="0.77931696284999952"/>
          <c:h val="0.79808095204716623"/>
        </c:manualLayout>
      </c:layout>
      <c:lineChart>
        <c:grouping val="standard"/>
        <c:ser>
          <c:idx val="0"/>
          <c:order val="0"/>
          <c:tx>
            <c:strRef>
              <c:f>Jobs!$B$69</c:f>
              <c:strCache>
                <c:ptCount val="1"/>
                <c:pt idx="0">
                  <c:v>Agriculture employment as % of SA jobs (Lhs)</c:v>
                </c:pt>
              </c:strCache>
            </c:strRef>
          </c:tx>
          <c:spPr>
            <a:ln w="28575">
              <a:solidFill>
                <a:schemeClr val="tx2">
                  <a:lumMod val="60000"/>
                  <a:lumOff val="40000"/>
                </a:schemeClr>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Jobs!$C$69:$AV$69</c:f>
              <c:numCache>
                <c:formatCode>0.00</c:formatCode>
                <c:ptCount val="46"/>
                <c:pt idx="0">
                  <c:v>18.640188994167602</c:v>
                </c:pt>
                <c:pt idx="1">
                  <c:v>17.792237658087753</c:v>
                </c:pt>
                <c:pt idx="2">
                  <c:v>17.238469801272224</c:v>
                </c:pt>
                <c:pt idx="3">
                  <c:v>16.420267805602119</c:v>
                </c:pt>
                <c:pt idx="4">
                  <c:v>15.714959398139433</c:v>
                </c:pt>
                <c:pt idx="5">
                  <c:v>15.121011879486405</c:v>
                </c:pt>
                <c:pt idx="6">
                  <c:v>14.869813235732879</c:v>
                </c:pt>
                <c:pt idx="7">
                  <c:v>15.136927060935397</c:v>
                </c:pt>
                <c:pt idx="8">
                  <c:v>15.235773922423567</c:v>
                </c:pt>
                <c:pt idx="9">
                  <c:v>15.053761357096885</c:v>
                </c:pt>
                <c:pt idx="10">
                  <c:v>14.357612539358124</c:v>
                </c:pt>
                <c:pt idx="11">
                  <c:v>13.619311786417288</c:v>
                </c:pt>
                <c:pt idx="12">
                  <c:v>13.237151529229353</c:v>
                </c:pt>
                <c:pt idx="13">
                  <c:v>13.185493404526035</c:v>
                </c:pt>
                <c:pt idx="14">
                  <c:v>12.976085468429789</c:v>
                </c:pt>
                <c:pt idx="15">
                  <c:v>13.001752142423582</c:v>
                </c:pt>
                <c:pt idx="16">
                  <c:v>12.964222457804537</c:v>
                </c:pt>
                <c:pt idx="17">
                  <c:v>12.737114280632303</c:v>
                </c:pt>
                <c:pt idx="18">
                  <c:v>12.385364020458649</c:v>
                </c:pt>
                <c:pt idx="19">
                  <c:v>12.275723774952532</c:v>
                </c:pt>
                <c:pt idx="20">
                  <c:v>12.306791737022465</c:v>
                </c:pt>
                <c:pt idx="21">
                  <c:v>12.466249679466596</c:v>
                </c:pt>
                <c:pt idx="22">
                  <c:v>12.599749354482825</c:v>
                </c:pt>
                <c:pt idx="23">
                  <c:v>12.689906618034215</c:v>
                </c:pt>
                <c:pt idx="24">
                  <c:v>12.71197615848109</c:v>
                </c:pt>
                <c:pt idx="25">
                  <c:v>12.625415640790751</c:v>
                </c:pt>
                <c:pt idx="26">
                  <c:v>12.463332306207223</c:v>
                </c:pt>
                <c:pt idx="27">
                  <c:v>12.365470518521768</c:v>
                </c:pt>
                <c:pt idx="28">
                  <c:v>12.373343626834099</c:v>
                </c:pt>
                <c:pt idx="29">
                  <c:v>12.242193424460487</c:v>
                </c:pt>
                <c:pt idx="30">
                  <c:v>12.13177217609681</c:v>
                </c:pt>
                <c:pt idx="31">
                  <c:v>12.022696604728429</c:v>
                </c:pt>
                <c:pt idx="32">
                  <c:v>13.978627805799242</c:v>
                </c:pt>
                <c:pt idx="33">
                  <c:v>11.767026521955687</c:v>
                </c:pt>
                <c:pt idx="34">
                  <c:v>10.79139810566868</c:v>
                </c:pt>
                <c:pt idx="35">
                  <c:v>9.6197711096891787</c:v>
                </c:pt>
                <c:pt idx="36">
                  <c:v>10.807895222179582</c:v>
                </c:pt>
                <c:pt idx="37">
                  <c:v>9.2713596783311321</c:v>
                </c:pt>
                <c:pt idx="38">
                  <c:v>6.5233226181032498</c:v>
                </c:pt>
                <c:pt idx="39">
                  <c:v>5.8793415411545915</c:v>
                </c:pt>
                <c:pt idx="40">
                  <c:v>5.6336520214237771</c:v>
                </c:pt>
                <c:pt idx="41">
                  <c:v>5.3452733160837935</c:v>
                </c:pt>
                <c:pt idx="42">
                  <c:v>5.6349368066249426</c:v>
                </c:pt>
                <c:pt idx="43">
                  <c:v>5.8109631859737432</c:v>
                </c:pt>
                <c:pt idx="44">
                  <c:v>5.4072851737587397</c:v>
                </c:pt>
                <c:pt idx="45">
                  <c:v>5.5843207013754323</c:v>
                </c:pt>
              </c:numCache>
            </c:numRef>
          </c:val>
        </c:ser>
        <c:dLbls/>
        <c:marker val="1"/>
        <c:axId val="52551680"/>
        <c:axId val="52553216"/>
      </c:lineChart>
      <c:lineChart>
        <c:grouping val="standard"/>
        <c:ser>
          <c:idx val="1"/>
          <c:order val="1"/>
          <c:tx>
            <c:strRef>
              <c:f>Jobs!$B$55</c:f>
              <c:strCache>
                <c:ptCount val="1"/>
                <c:pt idx="0">
                  <c:v>Agriculture employment (Rhs)</c:v>
                </c:pt>
              </c:strCache>
            </c:strRef>
          </c:tx>
          <c:spPr>
            <a:ln w="28575"/>
          </c:spPr>
          <c:marker>
            <c:symbol val="none"/>
          </c:marker>
          <c:val>
            <c:numRef>
              <c:f>Jobs!$C$55:$AV$55</c:f>
              <c:numCache>
                <c:formatCode>#,##0.00</c:formatCode>
                <c:ptCount val="46"/>
                <c:pt idx="0">
                  <c:v>1.6562785036344301</c:v>
                </c:pt>
                <c:pt idx="1">
                  <c:v>1.6281982822307999</c:v>
                </c:pt>
                <c:pt idx="2">
                  <c:v>1.6131035675667003</c:v>
                </c:pt>
                <c:pt idx="3">
                  <c:v>1.6058095434948398</c:v>
                </c:pt>
                <c:pt idx="4">
                  <c:v>1.5984934125983299</c:v>
                </c:pt>
                <c:pt idx="5">
                  <c:v>1.58851284718784</c:v>
                </c:pt>
                <c:pt idx="6">
                  <c:v>1.5795150655761201</c:v>
                </c:pt>
                <c:pt idx="7">
                  <c:v>1.59059983561605</c:v>
                </c:pt>
                <c:pt idx="8">
                  <c:v>1.6098515444655601</c:v>
                </c:pt>
                <c:pt idx="9">
                  <c:v>1.6178847963593697</c:v>
                </c:pt>
                <c:pt idx="10">
                  <c:v>1.5999477933684199</c:v>
                </c:pt>
                <c:pt idx="11">
                  <c:v>1.5678556923416398</c:v>
                </c:pt>
                <c:pt idx="12">
                  <c:v>1.5478418598472798</c:v>
                </c:pt>
                <c:pt idx="13">
                  <c:v>1.53898027045274</c:v>
                </c:pt>
                <c:pt idx="14">
                  <c:v>1.5350078038458201</c:v>
                </c:pt>
                <c:pt idx="15">
                  <c:v>1.5414684526152498</c:v>
                </c:pt>
                <c:pt idx="16">
                  <c:v>1.5563760053542499</c:v>
                </c:pt>
                <c:pt idx="17">
                  <c:v>1.5513923515639698</c:v>
                </c:pt>
                <c:pt idx="18">
                  <c:v>1.5352576993206</c:v>
                </c:pt>
                <c:pt idx="19">
                  <c:v>1.5410178466702</c:v>
                </c:pt>
                <c:pt idx="20">
                  <c:v>1.5534578865667803</c:v>
                </c:pt>
                <c:pt idx="21">
                  <c:v>1.5667818723507601</c:v>
                </c:pt>
                <c:pt idx="22">
                  <c:v>1.57907227814627</c:v>
                </c:pt>
                <c:pt idx="23">
                  <c:v>1.5901463361456001</c:v>
                </c:pt>
                <c:pt idx="24">
                  <c:v>1.5991423648252903</c:v>
                </c:pt>
                <c:pt idx="25">
                  <c:v>1.6039909261002601</c:v>
                </c:pt>
                <c:pt idx="26">
                  <c:v>1.6031071758346001</c:v>
                </c:pt>
                <c:pt idx="27">
                  <c:v>1.5934005719138102</c:v>
                </c:pt>
                <c:pt idx="28">
                  <c:v>1.5765227263244599</c:v>
                </c:pt>
                <c:pt idx="29">
                  <c:v>1.5535492236226698</c:v>
                </c:pt>
                <c:pt idx="30">
                  <c:v>1.5238890653495998</c:v>
                </c:pt>
                <c:pt idx="31">
                  <c:v>1.45115072434318</c:v>
                </c:pt>
                <c:pt idx="32">
                  <c:v>1.67105611770868</c:v>
                </c:pt>
                <c:pt idx="33">
                  <c:v>1.4376052327808198</c:v>
                </c:pt>
                <c:pt idx="34">
                  <c:v>1.3529719323567304</c:v>
                </c:pt>
                <c:pt idx="35">
                  <c:v>1.2357814852129596</c:v>
                </c:pt>
                <c:pt idx="36">
                  <c:v>1.4483789959084299</c:v>
                </c:pt>
                <c:pt idx="37">
                  <c:v>1.2798127788232101</c:v>
                </c:pt>
                <c:pt idx="38">
                  <c:v>0.95119705461925619</c:v>
                </c:pt>
                <c:pt idx="39">
                  <c:v>0.834240099372204</c:v>
                </c:pt>
                <c:pt idx="40">
                  <c:v>0.77662466852587331</c:v>
                </c:pt>
                <c:pt idx="41">
                  <c:v>0.75192629923330112</c:v>
                </c:pt>
                <c:pt idx="42">
                  <c:v>0.81275437320265498</c:v>
                </c:pt>
                <c:pt idx="43">
                  <c:v>0.86378315046004417</c:v>
                </c:pt>
                <c:pt idx="44">
                  <c:v>0.81889846329268812</c:v>
                </c:pt>
                <c:pt idx="45" formatCode="General">
                  <c:v>0.87000000000000011</c:v>
                </c:pt>
              </c:numCache>
            </c:numRef>
          </c:val>
        </c:ser>
        <c:dLbls/>
        <c:marker val="1"/>
        <c:axId val="52639232"/>
        <c:axId val="52555136"/>
      </c:lineChart>
      <c:catAx>
        <c:axId val="52551680"/>
        <c:scaling>
          <c:orientation val="minMax"/>
        </c:scaling>
        <c:axPos val="b"/>
        <c:numFmt formatCode="General" sourceLinked="1"/>
        <c:majorTickMark val="none"/>
        <c:tickLblPos val="nextTo"/>
        <c:txPr>
          <a:bodyPr rot="0"/>
          <a:lstStyle/>
          <a:p>
            <a:pPr>
              <a:defRPr sz="1000" b="1">
                <a:latin typeface="Arial Narrow" pitchFamily="34" charset="0"/>
                <a:cs typeface="Arial" pitchFamily="34" charset="0"/>
              </a:defRPr>
            </a:pPr>
            <a:endParaRPr lang="en-US"/>
          </a:p>
        </c:txPr>
        <c:crossAx val="52553216"/>
        <c:crosses val="autoZero"/>
        <c:auto val="1"/>
        <c:lblAlgn val="ctr"/>
        <c:lblOffset val="100"/>
        <c:tickLblSkip val="5"/>
      </c:catAx>
      <c:valAx>
        <c:axId val="52553216"/>
        <c:scaling>
          <c:orientation val="minMax"/>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551680"/>
        <c:crosses val="autoZero"/>
        <c:crossBetween val="between"/>
      </c:valAx>
      <c:valAx>
        <c:axId val="52555136"/>
        <c:scaling>
          <c:orientation val="minMax"/>
          <c:max val="3"/>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Number (million)</a:t>
                </a:r>
              </a:p>
            </c:rich>
          </c:tx>
          <c:layout>
            <c:manualLayout>
              <c:xMode val="edge"/>
              <c:yMode val="edge"/>
              <c:x val="0.95462637328436728"/>
              <c:y val="0.2905538291393101"/>
            </c:manualLayout>
          </c:layout>
        </c:title>
        <c:numFmt formatCode="0.0" sourceLinked="0"/>
        <c:tickLblPos val="nextTo"/>
        <c:txPr>
          <a:bodyPr/>
          <a:lstStyle/>
          <a:p>
            <a:pPr>
              <a:defRPr sz="1100" b="1">
                <a:latin typeface="Arial" pitchFamily="34" charset="0"/>
                <a:cs typeface="Arial" pitchFamily="34" charset="0"/>
              </a:defRPr>
            </a:pPr>
            <a:endParaRPr lang="en-US"/>
          </a:p>
        </c:txPr>
        <c:crossAx val="52639232"/>
        <c:crosses val="max"/>
        <c:crossBetween val="between"/>
      </c:valAx>
      <c:catAx>
        <c:axId val="52639232"/>
        <c:scaling>
          <c:orientation val="minMax"/>
        </c:scaling>
        <c:delete val="1"/>
        <c:axPos val="b"/>
        <c:tickLblPos val="none"/>
        <c:crossAx val="52555136"/>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0287095535982903"/>
          <c:y val="0.72881952070531242"/>
          <c:w val="0.7022397891963108"/>
          <c:h val="0.16536834972779743"/>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Agriculture exports </a:t>
            </a:r>
          </a:p>
        </c:rich>
      </c:tx>
      <c:layout>
        <c:manualLayout>
          <c:xMode val="edge"/>
          <c:yMode val="edge"/>
          <c:x val="0.36814229249011859"/>
          <c:y val="0"/>
        </c:manualLayout>
      </c:layout>
      <c:overlay val="1"/>
    </c:title>
    <c:plotArea>
      <c:layout>
        <c:manualLayout>
          <c:layoutTarget val="inner"/>
          <c:xMode val="edge"/>
          <c:yMode val="edge"/>
          <c:x val="0.11121201747014825"/>
          <c:y val="0.10729970326409498"/>
          <c:w val="0.77141182451007873"/>
          <c:h val="0.79016799457931253"/>
        </c:manualLayout>
      </c:layout>
      <c:lineChart>
        <c:grouping val="standard"/>
        <c:ser>
          <c:idx val="0"/>
          <c:order val="0"/>
          <c:tx>
            <c:strRef>
              <c:f>Export!$B$62</c:f>
              <c:strCache>
                <c:ptCount val="1"/>
                <c:pt idx="0">
                  <c:v>Agricultural exports as % of SA exports (Lhs)</c:v>
                </c:pt>
              </c:strCache>
            </c:strRef>
          </c:tx>
          <c:spPr>
            <a:ln>
              <a:solidFill>
                <a:schemeClr val="tx2">
                  <a:lumMod val="60000"/>
                  <a:lumOff val="40000"/>
                </a:schemeClr>
              </a:solidFill>
            </a:ln>
          </c:spPr>
          <c:marker>
            <c:symbol val="none"/>
          </c:marker>
          <c:cat>
            <c:numRef>
              <c:f>Export!$C$4:$AU$4</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Export!$C$62:$AU$62</c:f>
              <c:numCache>
                <c:formatCode>0.00</c:formatCode>
                <c:ptCount val="45"/>
                <c:pt idx="0">
                  <c:v>7.977581654525677</c:v>
                </c:pt>
                <c:pt idx="1">
                  <c:v>7.5165080913981495</c:v>
                </c:pt>
                <c:pt idx="2">
                  <c:v>11.179614902313894</c:v>
                </c:pt>
                <c:pt idx="3">
                  <c:v>7.7215624177781823</c:v>
                </c:pt>
                <c:pt idx="4">
                  <c:v>6.9319899559176195</c:v>
                </c:pt>
                <c:pt idx="5">
                  <c:v>8.6502413486711376</c:v>
                </c:pt>
                <c:pt idx="6">
                  <c:v>8.6638457834271225</c:v>
                </c:pt>
                <c:pt idx="7">
                  <c:v>6.4394184882712668</c:v>
                </c:pt>
                <c:pt idx="8">
                  <c:v>6.5893940246425258</c:v>
                </c:pt>
                <c:pt idx="9">
                  <c:v>4.4181762271373559</c:v>
                </c:pt>
                <c:pt idx="10">
                  <c:v>5.2297835379946402</c:v>
                </c:pt>
                <c:pt idx="11">
                  <c:v>5.2890958589818764</c:v>
                </c:pt>
                <c:pt idx="12">
                  <c:v>4.8030718269771464</c:v>
                </c:pt>
                <c:pt idx="13">
                  <c:v>4.0310424819138779</c:v>
                </c:pt>
                <c:pt idx="14">
                  <c:v>3.7035288592574394</c:v>
                </c:pt>
                <c:pt idx="15">
                  <c:v>2.7430243910450498</c:v>
                </c:pt>
                <c:pt idx="16">
                  <c:v>2.6263564999264948</c:v>
                </c:pt>
                <c:pt idx="17">
                  <c:v>3.0709915755815129</c:v>
                </c:pt>
                <c:pt idx="18">
                  <c:v>2.882890905782804</c:v>
                </c:pt>
                <c:pt idx="19">
                  <c:v>5.3716363262440554</c:v>
                </c:pt>
                <c:pt idx="20">
                  <c:v>4.3143983012554781</c:v>
                </c:pt>
                <c:pt idx="21">
                  <c:v>3.2560223121790446</c:v>
                </c:pt>
                <c:pt idx="22">
                  <c:v>3.6588359666032089</c:v>
                </c:pt>
                <c:pt idx="23">
                  <c:v>3.6332502969226494</c:v>
                </c:pt>
                <c:pt idx="24">
                  <c:v>5.2232874129840878</c:v>
                </c:pt>
                <c:pt idx="25">
                  <c:v>3.7613106039104451</c:v>
                </c:pt>
                <c:pt idx="26">
                  <c:v>4.0575823441372005</c:v>
                </c:pt>
                <c:pt idx="27">
                  <c:v>4.0525200461861832</c:v>
                </c:pt>
                <c:pt idx="28">
                  <c:v>3.8694399713028562</c:v>
                </c:pt>
                <c:pt idx="29">
                  <c:v>3.990244879574699</c:v>
                </c:pt>
                <c:pt idx="30">
                  <c:v>2.8945054310542773</c:v>
                </c:pt>
                <c:pt idx="31">
                  <c:v>3.0392406166005204</c:v>
                </c:pt>
                <c:pt idx="32">
                  <c:v>3.3087969575210536</c:v>
                </c:pt>
                <c:pt idx="33">
                  <c:v>3.489729335145876</c:v>
                </c:pt>
                <c:pt idx="34">
                  <c:v>3.3927380547544197</c:v>
                </c:pt>
                <c:pt idx="35">
                  <c:v>3.453397037621051</c:v>
                </c:pt>
                <c:pt idx="36">
                  <c:v>2.9065751245785378</c:v>
                </c:pt>
                <c:pt idx="37">
                  <c:v>2.8796417595508181</c:v>
                </c:pt>
                <c:pt idx="38">
                  <c:v>3.4878059366967471</c:v>
                </c:pt>
                <c:pt idx="39">
                  <c:v>4.3097091510093151</c:v>
                </c:pt>
                <c:pt idx="40">
                  <c:v>3.7317573768870367</c:v>
                </c:pt>
                <c:pt idx="41">
                  <c:v>4.1238205136003154</c:v>
                </c:pt>
                <c:pt idx="42">
                  <c:v>4.2184498745710952</c:v>
                </c:pt>
                <c:pt idx="43">
                  <c:v>4.9214687638021415</c:v>
                </c:pt>
                <c:pt idx="44">
                  <c:v>5.0890108597841825</c:v>
                </c:pt>
              </c:numCache>
            </c:numRef>
          </c:val>
        </c:ser>
        <c:dLbls/>
        <c:marker val="1"/>
        <c:axId val="51979392"/>
        <c:axId val="51980928"/>
      </c:lineChart>
      <c:lineChart>
        <c:grouping val="standard"/>
        <c:ser>
          <c:idx val="1"/>
          <c:order val="1"/>
          <c:tx>
            <c:strRef>
              <c:f>'Exp-10'!$B$67</c:f>
              <c:strCache>
                <c:ptCount val="1"/>
                <c:pt idx="0">
                  <c:v>Agricultural exports at 2010 prices (Rhs)</c:v>
                </c:pt>
              </c:strCache>
            </c:strRef>
          </c:tx>
          <c:spPr>
            <a:ln w="28575">
              <a:solidFill>
                <a:srgbClr val="C00000"/>
              </a:solidFill>
            </a:ln>
          </c:spPr>
          <c:marker>
            <c:symbol val="none"/>
          </c:marker>
          <c:val>
            <c:numRef>
              <c:f>'Exp-10'!$C$67:$AU$67</c:f>
              <c:numCache>
                <c:formatCode>#,##0.00</c:formatCode>
                <c:ptCount val="45"/>
                <c:pt idx="0">
                  <c:v>0.195154320465245</c:v>
                </c:pt>
                <c:pt idx="1">
                  <c:v>0.66398319667715611</c:v>
                </c:pt>
                <c:pt idx="2">
                  <c:v>3.5837273137558499</c:v>
                </c:pt>
                <c:pt idx="3">
                  <c:v>1.3991400149562703</c:v>
                </c:pt>
                <c:pt idx="4">
                  <c:v>2.5225746727737302</c:v>
                </c:pt>
                <c:pt idx="5">
                  <c:v>4.3510576023573</c:v>
                </c:pt>
                <c:pt idx="6">
                  <c:v>4.3155017489756293</c:v>
                </c:pt>
                <c:pt idx="7">
                  <c:v>2.5274781717196704</c:v>
                </c:pt>
                <c:pt idx="8">
                  <c:v>3.5483918012382305</c:v>
                </c:pt>
                <c:pt idx="9">
                  <c:v>1.7480169161858201</c:v>
                </c:pt>
                <c:pt idx="10">
                  <c:v>2.6088090638016199</c:v>
                </c:pt>
                <c:pt idx="11">
                  <c:v>2.4506446749926294</c:v>
                </c:pt>
                <c:pt idx="12">
                  <c:v>1.9360634330161002</c:v>
                </c:pt>
                <c:pt idx="13">
                  <c:v>1.89107150585086</c:v>
                </c:pt>
                <c:pt idx="14">
                  <c:v>1.1568129032644701</c:v>
                </c:pt>
                <c:pt idx="15">
                  <c:v>1.3683862796837902</c:v>
                </c:pt>
                <c:pt idx="16">
                  <c:v>1.4379782601425997</c:v>
                </c:pt>
                <c:pt idx="17">
                  <c:v>2.4953121990528793</c:v>
                </c:pt>
                <c:pt idx="18">
                  <c:v>2.5428603434777397</c:v>
                </c:pt>
                <c:pt idx="19">
                  <c:v>7.2158446035629007</c:v>
                </c:pt>
                <c:pt idx="20">
                  <c:v>6.387425479800779</c:v>
                </c:pt>
                <c:pt idx="21">
                  <c:v>6.1844887890075384</c:v>
                </c:pt>
                <c:pt idx="22">
                  <c:v>3.2205623704091</c:v>
                </c:pt>
                <c:pt idx="23">
                  <c:v>4.9297359169604391</c:v>
                </c:pt>
                <c:pt idx="24">
                  <c:v>6.6633608487586296</c:v>
                </c:pt>
                <c:pt idx="25">
                  <c:v>7.4688567060910795</c:v>
                </c:pt>
                <c:pt idx="26">
                  <c:v>8.9521555990628645</c:v>
                </c:pt>
                <c:pt idx="27">
                  <c:v>10.843134311014403</c:v>
                </c:pt>
                <c:pt idx="28">
                  <c:v>12.690944263441599</c:v>
                </c:pt>
                <c:pt idx="29">
                  <c:v>15.063561243443003</c:v>
                </c:pt>
                <c:pt idx="30">
                  <c:v>13.755924320153101</c:v>
                </c:pt>
                <c:pt idx="31">
                  <c:v>13.506762173183203</c:v>
                </c:pt>
                <c:pt idx="32">
                  <c:v>13.50440129895</c:v>
                </c:pt>
                <c:pt idx="33">
                  <c:v>17.246989980315096</c:v>
                </c:pt>
                <c:pt idx="34">
                  <c:v>19.204972527696409</c:v>
                </c:pt>
                <c:pt idx="35">
                  <c:v>28.656899361368701</c:v>
                </c:pt>
                <c:pt idx="36">
                  <c:v>23.182604834106293</c:v>
                </c:pt>
                <c:pt idx="37">
                  <c:v>21.911640836722693</c:v>
                </c:pt>
                <c:pt idx="38">
                  <c:v>27.2372724816641</c:v>
                </c:pt>
                <c:pt idx="39">
                  <c:v>32.380845122906194</c:v>
                </c:pt>
                <c:pt idx="40">
                  <c:v>29.214155283364999</c:v>
                </c:pt>
                <c:pt idx="41">
                  <c:v>34.940369234740096</c:v>
                </c:pt>
                <c:pt idx="42">
                  <c:v>32.206317325818809</c:v>
                </c:pt>
                <c:pt idx="43">
                  <c:v>36.599703917452601</c:v>
                </c:pt>
                <c:pt idx="44">
                  <c:v>30.948204020514797</c:v>
                </c:pt>
              </c:numCache>
            </c:numRef>
          </c:val>
        </c:ser>
        <c:dLbls/>
        <c:marker val="1"/>
        <c:axId val="51997312"/>
        <c:axId val="51995392"/>
      </c:lineChart>
      <c:catAx>
        <c:axId val="51979392"/>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1980928"/>
        <c:crosses val="autoZero"/>
        <c:auto val="1"/>
        <c:lblAlgn val="ctr"/>
        <c:lblOffset val="100"/>
        <c:tickLblSkip val="5"/>
      </c:catAx>
      <c:valAx>
        <c:axId val="51980928"/>
        <c:scaling>
          <c:orientation val="minMax"/>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1979392"/>
        <c:crosses val="autoZero"/>
        <c:crossBetween val="between"/>
      </c:valAx>
      <c:valAx>
        <c:axId val="51995392"/>
        <c:scaling>
          <c:orientation val="minMax"/>
          <c:max val="40"/>
        </c:scaling>
        <c:axPos val="r"/>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1997312"/>
        <c:crosses val="max"/>
        <c:crossBetween val="between"/>
        <c:majorUnit val="5"/>
      </c:valAx>
      <c:catAx>
        <c:axId val="51997312"/>
        <c:scaling>
          <c:orientation val="minMax"/>
        </c:scaling>
        <c:delete val="1"/>
        <c:axPos val="b"/>
        <c:tickLblPos val="none"/>
        <c:crossAx val="51995392"/>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5642857883871236"/>
          <c:y val="0.12347827441451122"/>
          <c:w val="0.68843359995020359"/>
          <c:h val="0.13371651985638294"/>
        </c:manualLayout>
      </c:layout>
      <c:txPr>
        <a:bodyPr/>
        <a:lstStyle/>
        <a:p>
          <a:pPr>
            <a:defRPr sz="900" b="1">
              <a:latin typeface="Arial Narrow" pitchFamily="34" charset="0"/>
            </a:defRPr>
          </a:pPr>
          <a:endParaRPr lang="en-US"/>
        </a:p>
      </c:txPr>
    </c:legend>
    <c:plotVisOnly val="1"/>
    <c:dispBlanksAs val="gap"/>
  </c:chart>
  <c:spPr>
    <a:noFill/>
    <a:ln>
      <a:solidFill>
        <a:schemeClr val="bg1">
          <a:lumMod val="50000"/>
        </a:schemeClr>
      </a:solidFill>
    </a:ln>
  </c:sp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1400" u="sng">
                <a:latin typeface="Arial Narrow" pitchFamily="34" charset="0"/>
              </a:defRPr>
            </a:pPr>
            <a:r>
              <a:rPr lang="en-US" sz="1400" u="sng">
                <a:latin typeface="Arial Narrow" pitchFamily="34" charset="0"/>
              </a:rPr>
              <a:t>Agriculture investment (GFCF)</a:t>
            </a:r>
          </a:p>
        </c:rich>
      </c:tx>
      <c:layout>
        <c:manualLayout>
          <c:xMode val="edge"/>
          <c:yMode val="edge"/>
          <c:x val="0.27064558629776025"/>
          <c:y val="0"/>
        </c:manualLayout>
      </c:layout>
      <c:overlay val="1"/>
    </c:title>
    <c:plotArea>
      <c:layout>
        <c:manualLayout>
          <c:layoutTarget val="inner"/>
          <c:xMode val="edge"/>
          <c:yMode val="edge"/>
          <c:x val="0.1059419252435343"/>
          <c:y val="9.5430267062314528E-2"/>
          <c:w val="0.76877677839677172"/>
          <c:h val="0.80203743078109302"/>
        </c:manualLayout>
      </c:layout>
      <c:lineChart>
        <c:grouping val="standard"/>
        <c:ser>
          <c:idx val="1"/>
          <c:order val="1"/>
          <c:tx>
            <c:strRef>
              <c:f>SectorGFCF!$D$4:$D$5</c:f>
              <c:strCache>
                <c:ptCount val="1"/>
                <c:pt idx="0">
                  <c:v>Agriculture GFCF as % of SA GFCF (Lhs)</c:v>
                </c:pt>
              </c:strCache>
            </c:strRef>
          </c:tx>
          <c:spPr>
            <a:ln w="28575">
              <a:solidFill>
                <a:schemeClr val="tx2">
                  <a:lumMod val="60000"/>
                  <a:lumOff val="40000"/>
                </a:schemeClr>
              </a:solidFill>
            </a:ln>
          </c:spPr>
          <c:marker>
            <c:symbol val="none"/>
          </c:marker>
          <c:cat>
            <c:numRef>
              <c:f>SectorGFCF!$B$6:$B$61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SectorGFCF!$D$6:$D$61</c:f>
              <c:numCache>
                <c:formatCode>0.00</c:formatCode>
                <c:ptCount val="46"/>
                <c:pt idx="0">
                  <c:v>6.8872180451127818</c:v>
                </c:pt>
                <c:pt idx="1">
                  <c:v>6.9576379974326068</c:v>
                </c:pt>
                <c:pt idx="2">
                  <c:v>6.6018988739236031</c:v>
                </c:pt>
                <c:pt idx="3">
                  <c:v>6.3402738698180459</c:v>
                </c:pt>
                <c:pt idx="4">
                  <c:v>6.5427737674704352</c:v>
                </c:pt>
                <c:pt idx="5">
                  <c:v>7.1641107804989677</c:v>
                </c:pt>
                <c:pt idx="6">
                  <c:v>6.1264435310236838</c:v>
                </c:pt>
                <c:pt idx="7">
                  <c:v>6.2454212454212454</c:v>
                </c:pt>
                <c:pt idx="8">
                  <c:v>6.3930961606199359</c:v>
                </c:pt>
                <c:pt idx="9">
                  <c:v>6.0875410815655808</c:v>
                </c:pt>
                <c:pt idx="10">
                  <c:v>6.6529339717180696</c:v>
                </c:pt>
                <c:pt idx="11">
                  <c:v>7.2069597069597062</c:v>
                </c:pt>
                <c:pt idx="12">
                  <c:v>5.5818852027382828</c:v>
                </c:pt>
                <c:pt idx="13">
                  <c:v>4.989520903040777</c:v>
                </c:pt>
                <c:pt idx="14">
                  <c:v>4.3853889484051551</c:v>
                </c:pt>
                <c:pt idx="15">
                  <c:v>4.0862340550390712</c:v>
                </c:pt>
                <c:pt idx="16">
                  <c:v>4.5002835059237825</c:v>
                </c:pt>
                <c:pt idx="17">
                  <c:v>5.1205075193293474</c:v>
                </c:pt>
                <c:pt idx="18">
                  <c:v>5.299549350534595</c:v>
                </c:pt>
                <c:pt idx="19">
                  <c:v>4.8379593735462851</c:v>
                </c:pt>
                <c:pt idx="20">
                  <c:v>4.5786288068735335</c:v>
                </c:pt>
                <c:pt idx="21">
                  <c:v>4.1774015458225975</c:v>
                </c:pt>
                <c:pt idx="22">
                  <c:v>3.8442619285405515</c:v>
                </c:pt>
                <c:pt idx="23">
                  <c:v>4.4141390843040025</c:v>
                </c:pt>
                <c:pt idx="24">
                  <c:v>5.082835568578834</c:v>
                </c:pt>
                <c:pt idx="25">
                  <c:v>4.5570520327923703</c:v>
                </c:pt>
                <c:pt idx="26">
                  <c:v>5.0675366090574183</c:v>
                </c:pt>
                <c:pt idx="27">
                  <c:v>4.3965747709357794</c:v>
                </c:pt>
                <c:pt idx="28">
                  <c:v>3.7376054354611572</c:v>
                </c:pt>
                <c:pt idx="29">
                  <c:v>3.7224878961594441</c:v>
                </c:pt>
                <c:pt idx="30">
                  <c:v>3.6974130289147986</c:v>
                </c:pt>
                <c:pt idx="31">
                  <c:v>3.7748756602180489</c:v>
                </c:pt>
                <c:pt idx="32">
                  <c:v>4.6275058426734752</c:v>
                </c:pt>
                <c:pt idx="33">
                  <c:v>4.0476314087890621</c:v>
                </c:pt>
                <c:pt idx="34">
                  <c:v>3.7111400029623298</c:v>
                </c:pt>
                <c:pt idx="35">
                  <c:v>3.4221984839749138</c:v>
                </c:pt>
                <c:pt idx="36">
                  <c:v>2.9755389896726561</c:v>
                </c:pt>
                <c:pt idx="37">
                  <c:v>2.5521871297767404</c:v>
                </c:pt>
                <c:pt idx="38">
                  <c:v>2.4712879961651493</c:v>
                </c:pt>
                <c:pt idx="39">
                  <c:v>2.4699688565920215</c:v>
                </c:pt>
                <c:pt idx="40">
                  <c:v>2.4405446602106791</c:v>
                </c:pt>
                <c:pt idx="41">
                  <c:v>2.7903069831791001</c:v>
                </c:pt>
                <c:pt idx="42">
                  <c:v>2.7029885843076951</c:v>
                </c:pt>
                <c:pt idx="43">
                  <c:v>2.9279021736214932</c:v>
                </c:pt>
                <c:pt idx="44">
                  <c:v>2.6343226343226345</c:v>
                </c:pt>
                <c:pt idx="45">
                  <c:v>2.3472065991751028</c:v>
                </c:pt>
              </c:numCache>
            </c:numRef>
          </c:val>
        </c:ser>
        <c:dLbls/>
        <c:marker val="1"/>
        <c:axId val="62937728"/>
        <c:axId val="62947712"/>
      </c:lineChart>
      <c:lineChart>
        <c:grouping val="standard"/>
        <c:ser>
          <c:idx val="0"/>
          <c:order val="0"/>
          <c:tx>
            <c:strRef>
              <c:f>SectorGFCF!$C$4:$C$5</c:f>
              <c:strCache>
                <c:ptCount val="1"/>
                <c:pt idx="0">
                  <c:v>Agriculture GFCF at 2010 prices (Rhs)</c:v>
                </c:pt>
              </c:strCache>
            </c:strRef>
          </c:tx>
          <c:spPr>
            <a:ln w="28575">
              <a:solidFill>
                <a:srgbClr val="C00000"/>
              </a:solidFill>
            </a:ln>
          </c:spPr>
          <c:marker>
            <c:symbol val="none"/>
          </c:marker>
          <c:cat>
            <c:numRef>
              <c:f>SectorGFCF!$B$6:$B$61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SectorGFCF!$C$6:$C$61</c:f>
              <c:numCache>
                <c:formatCode>#,##0.00</c:formatCode>
                <c:ptCount val="46"/>
                <c:pt idx="0">
                  <c:v>19.373000000000001</c:v>
                </c:pt>
                <c:pt idx="1">
                  <c:v>20.88</c:v>
                </c:pt>
                <c:pt idx="2">
                  <c:v>19.998999999999995</c:v>
                </c:pt>
                <c:pt idx="3">
                  <c:v>19.738</c:v>
                </c:pt>
                <c:pt idx="4">
                  <c:v>21.614999999999998</c:v>
                </c:pt>
                <c:pt idx="5">
                  <c:v>27.247</c:v>
                </c:pt>
                <c:pt idx="6">
                  <c:v>22.724999999999998</c:v>
                </c:pt>
                <c:pt idx="7">
                  <c:v>22.338000000000001</c:v>
                </c:pt>
                <c:pt idx="8">
                  <c:v>20.728000000000002</c:v>
                </c:pt>
                <c:pt idx="9">
                  <c:v>20.264999999999997</c:v>
                </c:pt>
                <c:pt idx="10">
                  <c:v>26.274000000000001</c:v>
                </c:pt>
                <c:pt idx="11">
                  <c:v>32.478000000000002</c:v>
                </c:pt>
                <c:pt idx="12">
                  <c:v>23.207999999999995</c:v>
                </c:pt>
                <c:pt idx="13">
                  <c:v>18.712</c:v>
                </c:pt>
                <c:pt idx="14">
                  <c:v>15.368</c:v>
                </c:pt>
                <c:pt idx="15">
                  <c:v>13.348000000000001</c:v>
                </c:pt>
                <c:pt idx="16">
                  <c:v>11.584</c:v>
                </c:pt>
                <c:pt idx="17">
                  <c:v>11.445</c:v>
                </c:pt>
                <c:pt idx="18">
                  <c:v>14.292</c:v>
                </c:pt>
                <c:pt idx="19">
                  <c:v>14.766</c:v>
                </c:pt>
                <c:pt idx="20">
                  <c:v>13.48</c:v>
                </c:pt>
                <c:pt idx="21">
                  <c:v>11.139999999999999</c:v>
                </c:pt>
                <c:pt idx="22">
                  <c:v>9.48</c:v>
                </c:pt>
                <c:pt idx="23">
                  <c:v>11.037999999999998</c:v>
                </c:pt>
                <c:pt idx="24">
                  <c:v>13.415000000000001</c:v>
                </c:pt>
                <c:pt idx="25">
                  <c:v>14.024000000000001</c:v>
                </c:pt>
                <c:pt idx="26">
                  <c:v>17.068999999999996</c:v>
                </c:pt>
                <c:pt idx="27">
                  <c:v>15.04</c:v>
                </c:pt>
                <c:pt idx="28">
                  <c:v>13.117000000000001</c:v>
                </c:pt>
                <c:pt idx="29">
                  <c:v>11.657</c:v>
                </c:pt>
                <c:pt idx="30">
                  <c:v>11.604000000000001</c:v>
                </c:pt>
                <c:pt idx="31">
                  <c:v>12.088000000000001</c:v>
                </c:pt>
                <c:pt idx="32">
                  <c:v>14.524000000000001</c:v>
                </c:pt>
                <c:pt idx="33">
                  <c:v>13.435</c:v>
                </c:pt>
                <c:pt idx="34">
                  <c:v>13.998000000000001</c:v>
                </c:pt>
                <c:pt idx="35">
                  <c:v>13.064</c:v>
                </c:pt>
                <c:pt idx="36">
                  <c:v>14.82</c:v>
                </c:pt>
                <c:pt idx="37">
                  <c:v>14.752000000000002</c:v>
                </c:pt>
                <c:pt idx="38">
                  <c:v>16.524000000000001</c:v>
                </c:pt>
                <c:pt idx="39">
                  <c:v>14.421000000000001</c:v>
                </c:pt>
                <c:pt idx="40">
                  <c:v>12.921000000000001</c:v>
                </c:pt>
                <c:pt idx="41">
                  <c:v>14.192</c:v>
                </c:pt>
                <c:pt idx="42">
                  <c:v>14.015000000000002</c:v>
                </c:pt>
                <c:pt idx="43">
                  <c:v>17.474999999999998</c:v>
                </c:pt>
                <c:pt idx="44">
                  <c:v>15.529</c:v>
                </c:pt>
                <c:pt idx="45" formatCode="General">
                  <c:v>13.59</c:v>
                </c:pt>
              </c:numCache>
            </c:numRef>
          </c:val>
        </c:ser>
        <c:dLbls/>
        <c:marker val="1"/>
        <c:axId val="62955904"/>
        <c:axId val="62949632"/>
      </c:lineChart>
      <c:catAx>
        <c:axId val="62937728"/>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62947712"/>
        <c:crosses val="autoZero"/>
        <c:auto val="1"/>
        <c:lblAlgn val="ctr"/>
        <c:lblOffset val="100"/>
        <c:tickLblSkip val="5"/>
      </c:catAx>
      <c:valAx>
        <c:axId val="62947712"/>
        <c:scaling>
          <c:orientation val="minMax"/>
        </c:scaling>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62937728"/>
        <c:crosses val="autoZero"/>
        <c:crossBetween val="between"/>
      </c:valAx>
      <c:valAx>
        <c:axId val="62949632"/>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62955904"/>
        <c:crosses val="max"/>
        <c:crossBetween val="between"/>
      </c:valAx>
      <c:catAx>
        <c:axId val="62955904"/>
        <c:scaling>
          <c:orientation val="minMax"/>
        </c:scaling>
        <c:delete val="1"/>
        <c:axPos val="b"/>
        <c:numFmt formatCode="General" sourceLinked="1"/>
        <c:tickLblPos val="none"/>
        <c:crossAx val="62949632"/>
        <c:crosses val="autoZero"/>
        <c:auto val="1"/>
        <c:lblAlgn val="ctr"/>
        <c:lblOffset val="100"/>
      </c:catAx>
      <c:spPr>
        <a:solidFill>
          <a:schemeClr val="bg1">
            <a:lumMod val="85000"/>
          </a:schemeClr>
        </a:solidFill>
        <a:ln>
          <a:solidFill>
            <a:schemeClr val="bg1">
              <a:lumMod val="50000"/>
            </a:schemeClr>
          </a:solidFill>
        </a:ln>
      </c:spPr>
    </c:plotArea>
    <c:legend>
      <c:legendPos val="r"/>
      <c:layout>
        <c:manualLayout>
          <c:xMode val="edge"/>
          <c:yMode val="edge"/>
          <c:x val="0.16018829047259844"/>
          <c:y val="0.67574156826768483"/>
          <c:w val="0.66007905138339951"/>
          <c:h val="0.18086226115435078"/>
        </c:manualLayout>
      </c:layout>
      <c:txPr>
        <a:bodyPr/>
        <a:lstStyle/>
        <a:p>
          <a:pPr>
            <a:defRPr sz="800" b="1">
              <a:latin typeface="Arial" panose="020B0604020202020204" pitchFamily="34" charset="0"/>
              <a:cs typeface="Arial" panose="020B0604020202020204" pitchFamily="34" charset="0"/>
            </a:defRPr>
          </a:pPr>
          <a:endParaRPr lang="en-US"/>
        </a:p>
      </c:txPr>
    </c:legend>
    <c:plotVisOnly val="1"/>
    <c:dispBlanksAs val="gap"/>
  </c:chart>
  <c:spPr>
    <a:noFill/>
    <a:ln w="12700">
      <a:solidFill>
        <a:schemeClr val="bg1">
          <a:lumMod val="50000"/>
        </a:schemeClr>
      </a:solidFill>
    </a:ln>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0.82016</cdr:x>
      <cdr:y>0.91098</cdr:y>
    </cdr:from>
    <cdr:to>
      <cdr:x>0.93478</cdr:x>
      <cdr:y>0.9822</cdr:y>
    </cdr:to>
    <cdr:sp macro="" textlink="">
      <cdr:nvSpPr>
        <cdr:cNvPr id="2" name="TextBox 1"/>
        <cdr:cNvSpPr txBox="1"/>
      </cdr:nvSpPr>
      <cdr:spPr>
        <a:xfrm xmlns:a="http://schemas.openxmlformats.org/drawingml/2006/main">
          <a:off x="3952875" y="2924175"/>
          <a:ext cx="552450" cy="228600"/>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endParaRPr lang="en-ZA" sz="1100" b="1">
            <a:latin typeface="Arial Narrow" panose="020B060602020203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0.81686</cdr:x>
      <cdr:y>0.89713</cdr:y>
    </cdr:from>
    <cdr:to>
      <cdr:x>0.93149</cdr:x>
      <cdr:y>1</cdr:y>
    </cdr:to>
    <cdr:sp macro="" textlink="">
      <cdr:nvSpPr>
        <cdr:cNvPr id="2" name="TextBox 1"/>
        <cdr:cNvSpPr txBox="1"/>
      </cdr:nvSpPr>
      <cdr:spPr>
        <a:xfrm xmlns:a="http://schemas.openxmlformats.org/drawingml/2006/main">
          <a:off x="3937000" y="2879724"/>
          <a:ext cx="552450" cy="33020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ZA" sz="1100" b="1">
            <a:latin typeface="Arial Narrow" panose="020B060602020203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0.82279</cdr:x>
      <cdr:y>0.90603</cdr:y>
    </cdr:from>
    <cdr:to>
      <cdr:x>0.93083</cdr:x>
      <cdr:y>0.9911</cdr:y>
    </cdr:to>
    <cdr:sp macro="" textlink="">
      <cdr:nvSpPr>
        <cdr:cNvPr id="2" name="TextBox 1"/>
        <cdr:cNvSpPr txBox="1"/>
      </cdr:nvSpPr>
      <cdr:spPr>
        <a:xfrm xmlns:a="http://schemas.openxmlformats.org/drawingml/2006/main">
          <a:off x="3965575" y="2908299"/>
          <a:ext cx="520700" cy="273051"/>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ZA" sz="1100" b="1">
              <a:latin typeface="Arial Narrow" panose="020B0606020202030204" pitchFamily="34" charset="0"/>
              <a:cs typeface="Arial" panose="020B0604020202020204" pitchFamily="34" charset="0"/>
            </a:rPr>
            <a:t>2014</a:t>
          </a:r>
        </a:p>
      </cdr:txBody>
    </cdr:sp>
  </cdr:relSizeAnchor>
</c:userShapes>
</file>

<file path=ppt/drawings/drawing4.xml><?xml version="1.0" encoding="utf-8"?>
<c:userShapes xmlns:c="http://schemas.openxmlformats.org/drawingml/2006/chart">
  <cdr:relSizeAnchor xmlns:cdr="http://schemas.openxmlformats.org/drawingml/2006/chartDrawing">
    <cdr:from>
      <cdr:x>0.82016</cdr:x>
      <cdr:y>0.91098</cdr:y>
    </cdr:from>
    <cdr:to>
      <cdr:x>0.93478</cdr:x>
      <cdr:y>0.9822</cdr:y>
    </cdr:to>
    <cdr:sp macro="" textlink="">
      <cdr:nvSpPr>
        <cdr:cNvPr id="2" name="TextBox 1"/>
        <cdr:cNvSpPr txBox="1"/>
      </cdr:nvSpPr>
      <cdr:spPr>
        <a:xfrm xmlns:a="http://schemas.openxmlformats.org/drawingml/2006/main">
          <a:off x="3952875" y="2924175"/>
          <a:ext cx="552450" cy="228600"/>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endParaRPr lang="en-ZA" sz="1000" b="1">
            <a:latin typeface="Arial Narrow" panose="020B060602020203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0.81686</cdr:x>
      <cdr:y>0.89713</cdr:y>
    </cdr:from>
    <cdr:to>
      <cdr:x>0.93149</cdr:x>
      <cdr:y>1</cdr:y>
    </cdr:to>
    <cdr:sp macro="" textlink="">
      <cdr:nvSpPr>
        <cdr:cNvPr id="2" name="TextBox 1"/>
        <cdr:cNvSpPr txBox="1"/>
      </cdr:nvSpPr>
      <cdr:spPr>
        <a:xfrm xmlns:a="http://schemas.openxmlformats.org/drawingml/2006/main">
          <a:off x="3937000" y="2879724"/>
          <a:ext cx="552450" cy="33020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ZA" sz="1100" b="1">
            <a:latin typeface="Arial Narrow" panose="020B060602020203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0.82279</cdr:x>
      <cdr:y>0.90603</cdr:y>
    </cdr:from>
    <cdr:to>
      <cdr:x>0.93083</cdr:x>
      <cdr:y>0.9911</cdr:y>
    </cdr:to>
    <cdr:sp macro="" textlink="">
      <cdr:nvSpPr>
        <cdr:cNvPr id="2" name="TextBox 1"/>
        <cdr:cNvSpPr txBox="1"/>
      </cdr:nvSpPr>
      <cdr:spPr>
        <a:xfrm xmlns:a="http://schemas.openxmlformats.org/drawingml/2006/main">
          <a:off x="3965575" y="2908299"/>
          <a:ext cx="520700" cy="273051"/>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ZA" sz="1100" b="1">
              <a:latin typeface="Arial Narrow" panose="020B0606020202030204" pitchFamily="34" charset="0"/>
              <a:cs typeface="Arial" panose="020B0604020202020204" pitchFamily="34" charset="0"/>
            </a:rPr>
            <a:t>2014</a:t>
          </a:r>
        </a:p>
      </cdr:txBody>
    </cdr:sp>
  </cdr:relSizeAnchor>
</c:userShapes>
</file>

<file path=ppt/drawings/drawing7.xml><?xml version="1.0" encoding="utf-8"?>
<c:userShapes xmlns:c="http://schemas.openxmlformats.org/drawingml/2006/chart">
  <cdr:relSizeAnchor xmlns:cdr="http://schemas.openxmlformats.org/drawingml/2006/chartDrawing">
    <cdr:from>
      <cdr:x>0.82016</cdr:x>
      <cdr:y>0.91098</cdr:y>
    </cdr:from>
    <cdr:to>
      <cdr:x>0.93478</cdr:x>
      <cdr:y>0.9822</cdr:y>
    </cdr:to>
    <cdr:sp macro="" textlink="">
      <cdr:nvSpPr>
        <cdr:cNvPr id="2" name="TextBox 1"/>
        <cdr:cNvSpPr txBox="1"/>
      </cdr:nvSpPr>
      <cdr:spPr>
        <a:xfrm xmlns:a="http://schemas.openxmlformats.org/drawingml/2006/main">
          <a:off x="3952875" y="2924175"/>
          <a:ext cx="552450" cy="228600"/>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endParaRPr lang="en-ZA" sz="1100" b="1">
            <a:latin typeface="Arial Narrow" panose="020B060602020203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0.82016</cdr:x>
      <cdr:y>0.91098</cdr:y>
    </cdr:from>
    <cdr:to>
      <cdr:x>0.93478</cdr:x>
      <cdr:y>0.9822</cdr:y>
    </cdr:to>
    <cdr:sp macro="" textlink="">
      <cdr:nvSpPr>
        <cdr:cNvPr id="2" name="TextBox 1"/>
        <cdr:cNvSpPr txBox="1"/>
      </cdr:nvSpPr>
      <cdr:spPr>
        <a:xfrm xmlns:a="http://schemas.openxmlformats.org/drawingml/2006/main">
          <a:off x="3952875" y="2924175"/>
          <a:ext cx="552450" cy="228600"/>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endParaRPr lang="en-ZA" sz="1100" b="1">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0.82016</cdr:x>
      <cdr:y>0.91098</cdr:y>
    </cdr:from>
    <cdr:to>
      <cdr:x>0.93478</cdr:x>
      <cdr:y>0.9822</cdr:y>
    </cdr:to>
    <cdr:sp macro="" textlink="">
      <cdr:nvSpPr>
        <cdr:cNvPr id="3" name="TextBox 1"/>
        <cdr:cNvSpPr txBox="1"/>
      </cdr:nvSpPr>
      <cdr:spPr>
        <a:xfrm xmlns:a="http://schemas.openxmlformats.org/drawingml/2006/main">
          <a:off x="3952875" y="2924175"/>
          <a:ext cx="552450" cy="228600"/>
        </a:xfrm>
        <a:prstGeom xmlns:a="http://schemas.openxmlformats.org/drawingml/2006/main" prst="rect">
          <a:avLst/>
        </a:prstGeom>
      </cdr:spPr>
      <cdr:txBody>
        <a:bodyPr xmlns:a="http://schemas.openxmlformats.org/drawingml/2006/main" vertOverflow="clip" wrap="none" rtlCol="0" anchor="t"/>
        <a:lstStyle xmlns:a="http://schemas.openxmlformats.org/drawingml/2006/main"/>
        <a:p xmlns:a="http://schemas.openxmlformats.org/drawingml/2006/main">
          <a:pPr algn="ctr"/>
          <a:endParaRPr lang="en-ZA" sz="1000" b="1">
            <a:latin typeface="Arial Narrow" panose="020B060602020203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0.82279</cdr:x>
      <cdr:y>0.90603</cdr:y>
    </cdr:from>
    <cdr:to>
      <cdr:x>0.93083</cdr:x>
      <cdr:y>0.9911</cdr:y>
    </cdr:to>
    <cdr:sp macro="" textlink="">
      <cdr:nvSpPr>
        <cdr:cNvPr id="2" name="TextBox 1"/>
        <cdr:cNvSpPr txBox="1"/>
      </cdr:nvSpPr>
      <cdr:spPr>
        <a:xfrm xmlns:a="http://schemas.openxmlformats.org/drawingml/2006/main">
          <a:off x="3965575" y="2908299"/>
          <a:ext cx="520700" cy="273051"/>
        </a:xfrm>
        <a:prstGeom xmlns:a="http://schemas.openxmlformats.org/drawingml/2006/main" prst="rect">
          <a:avLst/>
        </a:prstGeom>
      </cdr:spPr>
      <cdr:txBody>
        <a:bodyPr xmlns:a="http://schemas.openxmlformats.org/drawingml/2006/main" wrap="non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ZA" sz="1100" b="1">
              <a:latin typeface="Arial Narrow" panose="020B0606020202030204" pitchFamily="34" charset="0"/>
              <a:cs typeface="Arial" panose="020B0604020202020204" pitchFamily="34" charset="0"/>
            </a:rPr>
            <a:t>2014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0155" cy="492840"/>
          </a:xfrm>
          <a:prstGeom prst="rect">
            <a:avLst/>
          </a:prstGeom>
        </p:spPr>
        <p:txBody>
          <a:bodyPr vert="horz" lIns="95072" tIns="47537" rIns="95072" bIns="47537" rtlCol="0"/>
          <a:lstStyle>
            <a:lvl1pPr algn="l">
              <a:defRPr sz="1300"/>
            </a:lvl1pPr>
          </a:lstStyle>
          <a:p>
            <a:endParaRPr lang="en-US" dirty="0"/>
          </a:p>
        </p:txBody>
      </p:sp>
      <p:sp>
        <p:nvSpPr>
          <p:cNvPr id="3" name="Date Placeholder 2"/>
          <p:cNvSpPr>
            <a:spLocks noGrp="1"/>
          </p:cNvSpPr>
          <p:nvPr>
            <p:ph type="dt" sz="quarter" idx="1"/>
          </p:nvPr>
        </p:nvSpPr>
        <p:spPr>
          <a:xfrm>
            <a:off x="3843251" y="0"/>
            <a:ext cx="2940155" cy="492840"/>
          </a:xfrm>
          <a:prstGeom prst="rect">
            <a:avLst/>
          </a:prstGeom>
        </p:spPr>
        <p:txBody>
          <a:bodyPr vert="horz" lIns="95072" tIns="47537" rIns="95072" bIns="47537" rtlCol="0"/>
          <a:lstStyle>
            <a:lvl1pPr algn="r">
              <a:defRPr sz="1300"/>
            </a:lvl1pPr>
          </a:lstStyle>
          <a:p>
            <a:fld id="{4617F808-37BF-4053-9FB2-8CFB1DDE2BBB}" type="datetimeFigureOut">
              <a:rPr lang="en-US" smtClean="0"/>
              <a:pPr/>
              <a:t>5/26/2016</a:t>
            </a:fld>
            <a:endParaRPr lang="en-US" dirty="0"/>
          </a:p>
        </p:txBody>
      </p:sp>
      <p:sp>
        <p:nvSpPr>
          <p:cNvPr id="4" name="Footer Placeholder 3"/>
          <p:cNvSpPr>
            <a:spLocks noGrp="1"/>
          </p:cNvSpPr>
          <p:nvPr>
            <p:ph type="ftr" sz="quarter" idx="2"/>
          </p:nvPr>
        </p:nvSpPr>
        <p:spPr>
          <a:xfrm>
            <a:off x="1" y="9362239"/>
            <a:ext cx="2940155" cy="492840"/>
          </a:xfrm>
          <a:prstGeom prst="rect">
            <a:avLst/>
          </a:prstGeom>
        </p:spPr>
        <p:txBody>
          <a:bodyPr vert="horz" lIns="95072" tIns="47537" rIns="95072" bIns="4753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43251" y="9362239"/>
            <a:ext cx="2940155" cy="492840"/>
          </a:xfrm>
          <a:prstGeom prst="rect">
            <a:avLst/>
          </a:prstGeom>
        </p:spPr>
        <p:txBody>
          <a:bodyPr vert="horz" lIns="95072" tIns="47537" rIns="95072" bIns="47537" rtlCol="0" anchor="b"/>
          <a:lstStyle>
            <a:lvl1pPr algn="r">
              <a:defRPr sz="1300"/>
            </a:lvl1pPr>
          </a:lstStyle>
          <a:p>
            <a:fld id="{52AE72F8-60CD-4AAC-80FD-4DCC6399B9A8}" type="slidenum">
              <a:rPr lang="en-US" smtClean="0"/>
              <a:pPr/>
              <a:t>‹#›</a:t>
            </a:fld>
            <a:endParaRPr lang="en-US" dirty="0"/>
          </a:p>
        </p:txBody>
      </p:sp>
    </p:spTree>
    <p:extLst>
      <p:ext uri="{BB962C8B-B14F-4D97-AF65-F5344CB8AC3E}">
        <p14:creationId xmlns:p14="http://schemas.microsoft.com/office/powerpoint/2010/main" xmlns="" val="384631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0155" cy="492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72" tIns="47537" rIns="95072" bIns="47537" numCol="1" anchor="t" anchorCtr="0" compatLnSpc="1">
            <a:prstTxWarp prst="textNoShape">
              <a:avLst/>
            </a:prstTxWarp>
          </a:bodyPr>
          <a:lstStyle>
            <a:lvl1pPr>
              <a:defRPr sz="1300">
                <a:latin typeface="Times" charset="0"/>
                <a:ea typeface="+mn-ea"/>
                <a:cs typeface="+mn-cs"/>
              </a:defRPr>
            </a:lvl1pPr>
          </a:lstStyle>
          <a:p>
            <a:pPr>
              <a:defRPr/>
            </a:pPr>
            <a:endParaRPr lang="en-US" altLang="en-US" dirty="0"/>
          </a:p>
        </p:txBody>
      </p:sp>
      <p:sp>
        <p:nvSpPr>
          <p:cNvPr id="4099" name="Rectangle 3"/>
          <p:cNvSpPr>
            <a:spLocks noGrp="1" noChangeArrowheads="1"/>
          </p:cNvSpPr>
          <p:nvPr>
            <p:ph type="dt" idx="1"/>
          </p:nvPr>
        </p:nvSpPr>
        <p:spPr bwMode="auto">
          <a:xfrm>
            <a:off x="3844821" y="0"/>
            <a:ext cx="2940155" cy="492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72" tIns="47537" rIns="95072" bIns="47537" numCol="1" anchor="t" anchorCtr="0" compatLnSpc="1">
            <a:prstTxWarp prst="textNoShape">
              <a:avLst/>
            </a:prstTxWarp>
          </a:bodyPr>
          <a:lstStyle>
            <a:lvl1pPr algn="r">
              <a:defRPr sz="1300">
                <a:latin typeface="Times" charset="0"/>
                <a:ea typeface="+mn-ea"/>
                <a:cs typeface="+mn-cs"/>
              </a:defRPr>
            </a:lvl1pPr>
          </a:lstStyle>
          <a:p>
            <a:pPr>
              <a:defRPr/>
            </a:pPr>
            <a:endParaRPr lang="en-US" altLang="en-US" dirty="0"/>
          </a:p>
        </p:txBody>
      </p:sp>
      <p:sp>
        <p:nvSpPr>
          <p:cNvPr id="17412" name="Rectangle 4"/>
          <p:cNvSpPr>
            <a:spLocks noGrp="1" noRot="1" noChangeAspect="1" noChangeArrowheads="1" noTextEdit="1"/>
          </p:cNvSpPr>
          <p:nvPr>
            <p:ph type="sldImg" idx="2"/>
          </p:nvPr>
        </p:nvSpPr>
        <p:spPr bwMode="auto">
          <a:xfrm>
            <a:off x="928688"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04665" y="4681976"/>
            <a:ext cx="4975648" cy="4435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72" tIns="47537" rIns="95072" bIns="4753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1" y="9363949"/>
            <a:ext cx="2940155" cy="492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72" tIns="47537" rIns="95072" bIns="47537" numCol="1" anchor="b" anchorCtr="0" compatLnSpc="1">
            <a:prstTxWarp prst="textNoShape">
              <a:avLst/>
            </a:prstTxWarp>
          </a:bodyPr>
          <a:lstStyle>
            <a:lvl1pPr>
              <a:defRPr sz="1300">
                <a:latin typeface="Times" charset="0"/>
                <a:ea typeface="+mn-ea"/>
                <a:cs typeface="+mn-cs"/>
              </a:defRPr>
            </a:lvl1pPr>
          </a:lstStyle>
          <a:p>
            <a:pPr>
              <a:defRPr/>
            </a:pPr>
            <a:endParaRPr lang="en-US" altLang="en-US" dirty="0"/>
          </a:p>
        </p:txBody>
      </p:sp>
      <p:sp>
        <p:nvSpPr>
          <p:cNvPr id="4103" name="Rectangle 7"/>
          <p:cNvSpPr>
            <a:spLocks noGrp="1" noChangeArrowheads="1"/>
          </p:cNvSpPr>
          <p:nvPr>
            <p:ph type="sldNum" sz="quarter" idx="5"/>
          </p:nvPr>
        </p:nvSpPr>
        <p:spPr bwMode="auto">
          <a:xfrm>
            <a:off x="3844821" y="9363949"/>
            <a:ext cx="2940155" cy="492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72" tIns="47537" rIns="95072" bIns="47537" numCol="1" anchor="b" anchorCtr="0" compatLnSpc="1">
            <a:prstTxWarp prst="textNoShape">
              <a:avLst/>
            </a:prstTxWarp>
          </a:bodyPr>
          <a:lstStyle>
            <a:lvl1pPr algn="r">
              <a:defRPr sz="1300"/>
            </a:lvl1pPr>
          </a:lstStyle>
          <a:p>
            <a:fld id="{F85EC8AB-FAED-4DB5-A58F-F88871B1BECE}" type="slidenum">
              <a:rPr lang="en-US" altLang="en-US"/>
              <a:pPr/>
              <a:t>‹#›</a:t>
            </a:fld>
            <a:endParaRPr lang="en-US" altLang="en-US" dirty="0"/>
          </a:p>
        </p:txBody>
      </p:sp>
    </p:spTree>
    <p:extLst>
      <p:ext uri="{BB962C8B-B14F-4D97-AF65-F5344CB8AC3E}">
        <p14:creationId xmlns:p14="http://schemas.microsoft.com/office/powerpoint/2010/main" xmlns="" val="36606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ZA" dirty="0">
              <a:ea typeface="ＭＳ Ｐゴシック" charset="0"/>
              <a:cs typeface="+mn-cs"/>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MS PGothic" pitchFamily="34" charset="-128"/>
              </a:defRPr>
            </a:lvl1pPr>
            <a:lvl2pPr marL="769723" indent="-296046">
              <a:defRPr sz="2400">
                <a:solidFill>
                  <a:schemeClr val="tx1"/>
                </a:solidFill>
                <a:latin typeface="Times" charset="0"/>
                <a:ea typeface="MS PGothic" pitchFamily="34" charset="-128"/>
              </a:defRPr>
            </a:lvl2pPr>
            <a:lvl3pPr marL="1184189" indent="-236837">
              <a:defRPr sz="2400">
                <a:solidFill>
                  <a:schemeClr val="tx1"/>
                </a:solidFill>
                <a:latin typeface="Times" charset="0"/>
                <a:ea typeface="MS PGothic" pitchFamily="34" charset="-128"/>
              </a:defRPr>
            </a:lvl3pPr>
            <a:lvl4pPr marL="1657865" indent="-236837">
              <a:defRPr sz="2400">
                <a:solidFill>
                  <a:schemeClr val="tx1"/>
                </a:solidFill>
                <a:latin typeface="Times" charset="0"/>
                <a:ea typeface="MS PGothic" pitchFamily="34" charset="-128"/>
              </a:defRPr>
            </a:lvl4pPr>
            <a:lvl5pPr marL="2131541" indent="-236837">
              <a:defRPr sz="2400">
                <a:solidFill>
                  <a:schemeClr val="tx1"/>
                </a:solidFill>
                <a:latin typeface="Times" charset="0"/>
                <a:ea typeface="MS PGothic" pitchFamily="34" charset="-128"/>
              </a:defRPr>
            </a:lvl5pPr>
            <a:lvl6pPr marL="2605215" indent="-236837" eaLnBrk="0" fontAlgn="base" hangingPunct="0">
              <a:spcBef>
                <a:spcPct val="0"/>
              </a:spcBef>
              <a:spcAft>
                <a:spcPct val="0"/>
              </a:spcAft>
              <a:defRPr sz="2400">
                <a:solidFill>
                  <a:schemeClr val="tx1"/>
                </a:solidFill>
                <a:latin typeface="Times" charset="0"/>
                <a:ea typeface="MS PGothic" pitchFamily="34" charset="-128"/>
              </a:defRPr>
            </a:lvl6pPr>
            <a:lvl7pPr marL="3078891" indent="-236837" eaLnBrk="0" fontAlgn="base" hangingPunct="0">
              <a:spcBef>
                <a:spcPct val="0"/>
              </a:spcBef>
              <a:spcAft>
                <a:spcPct val="0"/>
              </a:spcAft>
              <a:defRPr sz="2400">
                <a:solidFill>
                  <a:schemeClr val="tx1"/>
                </a:solidFill>
                <a:latin typeface="Times" charset="0"/>
                <a:ea typeface="MS PGothic" pitchFamily="34" charset="-128"/>
              </a:defRPr>
            </a:lvl7pPr>
            <a:lvl8pPr marL="3552567" indent="-236837" eaLnBrk="0" fontAlgn="base" hangingPunct="0">
              <a:spcBef>
                <a:spcPct val="0"/>
              </a:spcBef>
              <a:spcAft>
                <a:spcPct val="0"/>
              </a:spcAft>
              <a:defRPr sz="2400">
                <a:solidFill>
                  <a:schemeClr val="tx1"/>
                </a:solidFill>
                <a:latin typeface="Times" charset="0"/>
                <a:ea typeface="MS PGothic" pitchFamily="34" charset="-128"/>
              </a:defRPr>
            </a:lvl8pPr>
            <a:lvl9pPr marL="4026242" indent="-236837" eaLnBrk="0" fontAlgn="base" hangingPunct="0">
              <a:spcBef>
                <a:spcPct val="0"/>
              </a:spcBef>
              <a:spcAft>
                <a:spcPct val="0"/>
              </a:spcAft>
              <a:defRPr sz="2400">
                <a:solidFill>
                  <a:schemeClr val="tx1"/>
                </a:solidFill>
                <a:latin typeface="Times" charset="0"/>
                <a:ea typeface="MS PGothic" pitchFamily="34" charset="-128"/>
              </a:defRPr>
            </a:lvl9pPr>
          </a:lstStyle>
          <a:p>
            <a:fld id="{659B1409-6B26-48D9-AC05-81B84263D621}" type="slidenum">
              <a:rPr lang="en-US" altLang="en-US" sz="1300"/>
              <a:pPr/>
              <a:t>1</a:t>
            </a:fld>
            <a:endParaRPr lang="en-US" altLang="en-US" sz="1300" dirty="0"/>
          </a:p>
        </p:txBody>
      </p:sp>
    </p:spTree>
    <p:extLst>
      <p:ext uri="{BB962C8B-B14F-4D97-AF65-F5344CB8AC3E}">
        <p14:creationId xmlns:p14="http://schemas.microsoft.com/office/powerpoint/2010/main" xmlns="" val="7041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5EC8AB-FAED-4DB5-A58F-F88871B1BECE}" type="slidenum">
              <a:rPr lang="en-US" altLang="en-US" smtClean="0"/>
              <a:pPr/>
              <a:t>2</a:t>
            </a:fld>
            <a:endParaRPr lang="en-US" altLang="en-US" dirty="0"/>
          </a:p>
        </p:txBody>
      </p:sp>
    </p:spTree>
    <p:extLst>
      <p:ext uri="{BB962C8B-B14F-4D97-AF65-F5344CB8AC3E}">
        <p14:creationId xmlns:p14="http://schemas.microsoft.com/office/powerpoint/2010/main" xmlns="" val="218218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A60F9D-CF11-49A6-9A39-B564CCB21CA8}" type="slidenum">
              <a:rPr lang="en-ZA" smtClean="0"/>
              <a:pPr/>
              <a:t>36</a:t>
            </a:fld>
            <a:endParaRPr lang="en-ZA"/>
          </a:p>
        </p:txBody>
      </p:sp>
    </p:spTree>
    <p:extLst>
      <p:ext uri="{BB962C8B-B14F-4D97-AF65-F5344CB8AC3E}">
        <p14:creationId xmlns:p14="http://schemas.microsoft.com/office/powerpoint/2010/main" xmlns="" val="406299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Secret</a:t>
            </a:r>
            <a:endParaRPr lang="en-US" altLang="en-US" dirty="0"/>
          </a:p>
        </p:txBody>
      </p:sp>
      <p:sp>
        <p:nvSpPr>
          <p:cNvPr id="6" name="Slide Number Placeholder 5"/>
          <p:cNvSpPr>
            <a:spLocks noGrp="1"/>
          </p:cNvSpPr>
          <p:nvPr>
            <p:ph type="sldNum" sz="quarter" idx="12"/>
          </p:nvPr>
        </p:nvSpPr>
        <p:spPr/>
        <p:txBody>
          <a:bodyPr/>
          <a:lstStyle/>
          <a:p>
            <a:fld id="{EF1CC7C1-CC59-4516-BD19-464747CF13DB}" type="slidenum">
              <a:rPr lang="en-US" altLang="en-US" smtClean="0"/>
              <a:pPr/>
              <a:t>‹#›</a:t>
            </a:fld>
            <a:endParaRPr lang="en-US" altLang="en-US" dirty="0"/>
          </a:p>
        </p:txBody>
      </p:sp>
    </p:spTree>
    <p:extLst>
      <p:ext uri="{BB962C8B-B14F-4D97-AF65-F5344CB8AC3E}">
        <p14:creationId xmlns:p14="http://schemas.microsoft.com/office/powerpoint/2010/main" xmlns="" val="316627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Secret</a:t>
            </a:r>
            <a:endParaRPr lang="en-US" altLang="en-US" dirty="0"/>
          </a:p>
        </p:txBody>
      </p:sp>
      <p:sp>
        <p:nvSpPr>
          <p:cNvPr id="6" name="Slide Number Placeholder 5"/>
          <p:cNvSpPr>
            <a:spLocks noGrp="1"/>
          </p:cNvSpPr>
          <p:nvPr>
            <p:ph type="sldNum" sz="quarter" idx="12"/>
          </p:nvPr>
        </p:nvSpPr>
        <p:spPr/>
        <p:txBody>
          <a:bodyPr/>
          <a:lstStyle/>
          <a:p>
            <a:fld id="{FF6B0322-4CA7-4821-8296-8C415A842E7E}" type="slidenum">
              <a:rPr lang="en-US" altLang="en-US" smtClean="0"/>
              <a:pPr/>
              <a:t>‹#›</a:t>
            </a:fld>
            <a:endParaRPr lang="en-US" altLang="en-US" dirty="0"/>
          </a:p>
        </p:txBody>
      </p:sp>
    </p:spTree>
    <p:extLst>
      <p:ext uri="{BB962C8B-B14F-4D97-AF65-F5344CB8AC3E}">
        <p14:creationId xmlns:p14="http://schemas.microsoft.com/office/powerpoint/2010/main" xmlns="" val="15732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Secret</a:t>
            </a:r>
            <a:endParaRPr lang="en-US" altLang="en-US" dirty="0"/>
          </a:p>
        </p:txBody>
      </p:sp>
      <p:sp>
        <p:nvSpPr>
          <p:cNvPr id="6" name="Slide Number Placeholder 5"/>
          <p:cNvSpPr>
            <a:spLocks noGrp="1"/>
          </p:cNvSpPr>
          <p:nvPr>
            <p:ph type="sldNum" sz="quarter" idx="12"/>
          </p:nvPr>
        </p:nvSpPr>
        <p:spPr/>
        <p:txBody>
          <a:bodyPr/>
          <a:lstStyle/>
          <a:p>
            <a:fld id="{F7360C56-05F9-4BBA-BE95-A906CA7089A3}" type="slidenum">
              <a:rPr lang="en-US" altLang="en-US" smtClean="0"/>
              <a:pPr/>
              <a:t>‹#›</a:t>
            </a:fld>
            <a:endParaRPr lang="en-US" altLang="en-US" dirty="0"/>
          </a:p>
        </p:txBody>
      </p:sp>
    </p:spTree>
    <p:extLst>
      <p:ext uri="{BB962C8B-B14F-4D97-AF65-F5344CB8AC3E}">
        <p14:creationId xmlns:p14="http://schemas.microsoft.com/office/powerpoint/2010/main" xmlns="" val="51912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Secret</a:t>
            </a:r>
            <a:endParaRPr lang="en-US" altLang="en-US" dirty="0"/>
          </a:p>
        </p:txBody>
      </p:sp>
      <p:sp>
        <p:nvSpPr>
          <p:cNvPr id="6" name="Slide Number Placeholder 5"/>
          <p:cNvSpPr>
            <a:spLocks noGrp="1"/>
          </p:cNvSpPr>
          <p:nvPr>
            <p:ph type="sldNum" sz="quarter" idx="12"/>
          </p:nvPr>
        </p:nvSpPr>
        <p:spPr/>
        <p:txBody>
          <a:bodyPr/>
          <a:lstStyle/>
          <a:p>
            <a:fld id="{B2F90303-3EE6-403E-A7B0-217FB3D78952}" type="slidenum">
              <a:rPr lang="en-US" altLang="en-US" smtClean="0"/>
              <a:pPr/>
              <a:t>‹#›</a:t>
            </a:fld>
            <a:endParaRPr lang="en-US" altLang="en-US" dirty="0"/>
          </a:p>
        </p:txBody>
      </p:sp>
    </p:spTree>
    <p:extLst>
      <p:ext uri="{BB962C8B-B14F-4D97-AF65-F5344CB8AC3E}">
        <p14:creationId xmlns:p14="http://schemas.microsoft.com/office/powerpoint/2010/main" xmlns="" val="144961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Secret</a:t>
            </a:r>
            <a:endParaRPr lang="en-US" altLang="en-US" dirty="0"/>
          </a:p>
        </p:txBody>
      </p:sp>
      <p:sp>
        <p:nvSpPr>
          <p:cNvPr id="6" name="Slide Number Placeholder 5"/>
          <p:cNvSpPr>
            <a:spLocks noGrp="1"/>
          </p:cNvSpPr>
          <p:nvPr>
            <p:ph type="sldNum" sz="quarter" idx="12"/>
          </p:nvPr>
        </p:nvSpPr>
        <p:spPr/>
        <p:txBody>
          <a:bodyPr/>
          <a:lstStyle/>
          <a:p>
            <a:fld id="{06660A4E-9840-4000-A8C6-538B02357257}" type="slidenum">
              <a:rPr lang="en-US" altLang="en-US" smtClean="0"/>
              <a:pPr/>
              <a:t>‹#›</a:t>
            </a:fld>
            <a:endParaRPr lang="en-US" altLang="en-US" dirty="0"/>
          </a:p>
        </p:txBody>
      </p:sp>
    </p:spTree>
    <p:extLst>
      <p:ext uri="{BB962C8B-B14F-4D97-AF65-F5344CB8AC3E}">
        <p14:creationId xmlns:p14="http://schemas.microsoft.com/office/powerpoint/2010/main" xmlns="" val="98848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smtClean="0"/>
              <a:t>Secret</a:t>
            </a:r>
            <a:endParaRPr lang="en-US" altLang="en-US" dirty="0"/>
          </a:p>
        </p:txBody>
      </p:sp>
      <p:sp>
        <p:nvSpPr>
          <p:cNvPr id="7" name="Slide Number Placeholder 6"/>
          <p:cNvSpPr>
            <a:spLocks noGrp="1"/>
          </p:cNvSpPr>
          <p:nvPr>
            <p:ph type="sldNum" sz="quarter" idx="12"/>
          </p:nvPr>
        </p:nvSpPr>
        <p:spPr/>
        <p:txBody>
          <a:bodyPr/>
          <a:lstStyle/>
          <a:p>
            <a:fld id="{D8EC281E-A0B4-4535-A12A-DFF36CC6BFEE}" type="slidenum">
              <a:rPr lang="en-US" altLang="en-US" smtClean="0"/>
              <a:pPr/>
              <a:t>‹#›</a:t>
            </a:fld>
            <a:endParaRPr lang="en-US" altLang="en-US" dirty="0"/>
          </a:p>
        </p:txBody>
      </p:sp>
    </p:spTree>
    <p:extLst>
      <p:ext uri="{BB962C8B-B14F-4D97-AF65-F5344CB8AC3E}">
        <p14:creationId xmlns:p14="http://schemas.microsoft.com/office/powerpoint/2010/main" xmlns="" val="358221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r>
              <a:rPr lang="en-US" altLang="en-US" smtClean="0"/>
              <a:t>Secret</a:t>
            </a:r>
            <a:endParaRPr lang="en-US" altLang="en-US" dirty="0"/>
          </a:p>
        </p:txBody>
      </p:sp>
      <p:sp>
        <p:nvSpPr>
          <p:cNvPr id="9" name="Slide Number Placeholder 8"/>
          <p:cNvSpPr>
            <a:spLocks noGrp="1"/>
          </p:cNvSpPr>
          <p:nvPr>
            <p:ph type="sldNum" sz="quarter" idx="12"/>
          </p:nvPr>
        </p:nvSpPr>
        <p:spPr/>
        <p:txBody>
          <a:bodyPr/>
          <a:lstStyle/>
          <a:p>
            <a:fld id="{C458B450-FCCF-4BF4-BCF8-7B7E2A1603DA}" type="slidenum">
              <a:rPr lang="en-US" altLang="en-US" smtClean="0"/>
              <a:pPr/>
              <a:t>‹#›</a:t>
            </a:fld>
            <a:endParaRPr lang="en-US" altLang="en-US" dirty="0"/>
          </a:p>
        </p:txBody>
      </p:sp>
    </p:spTree>
    <p:extLst>
      <p:ext uri="{BB962C8B-B14F-4D97-AF65-F5344CB8AC3E}">
        <p14:creationId xmlns:p14="http://schemas.microsoft.com/office/powerpoint/2010/main" xmlns="" val="260898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r>
              <a:rPr lang="en-US" altLang="en-US" smtClean="0"/>
              <a:t>Secret</a:t>
            </a:r>
            <a:endParaRPr lang="en-US" altLang="en-US" dirty="0"/>
          </a:p>
        </p:txBody>
      </p:sp>
      <p:sp>
        <p:nvSpPr>
          <p:cNvPr id="5" name="Slide Number Placeholder 4"/>
          <p:cNvSpPr>
            <a:spLocks noGrp="1"/>
          </p:cNvSpPr>
          <p:nvPr>
            <p:ph type="sldNum" sz="quarter" idx="12"/>
          </p:nvPr>
        </p:nvSpPr>
        <p:spPr/>
        <p:txBody>
          <a:bodyPr/>
          <a:lstStyle/>
          <a:p>
            <a:fld id="{E2CAEACD-A20C-4342-8B4D-2F7801A18FF7}" type="slidenum">
              <a:rPr lang="en-US" altLang="en-US" smtClean="0"/>
              <a:pPr/>
              <a:t>‹#›</a:t>
            </a:fld>
            <a:endParaRPr lang="en-US" altLang="en-US" dirty="0"/>
          </a:p>
        </p:txBody>
      </p:sp>
    </p:spTree>
    <p:extLst>
      <p:ext uri="{BB962C8B-B14F-4D97-AF65-F5344CB8AC3E}">
        <p14:creationId xmlns:p14="http://schemas.microsoft.com/office/powerpoint/2010/main" xmlns="" val="10411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r>
              <a:rPr lang="en-US" altLang="en-US" smtClean="0"/>
              <a:t>Secret</a:t>
            </a:r>
            <a:endParaRPr lang="en-US" altLang="en-US" dirty="0"/>
          </a:p>
        </p:txBody>
      </p:sp>
      <p:sp>
        <p:nvSpPr>
          <p:cNvPr id="4" name="Slide Number Placeholder 3"/>
          <p:cNvSpPr>
            <a:spLocks noGrp="1"/>
          </p:cNvSpPr>
          <p:nvPr>
            <p:ph type="sldNum" sz="quarter" idx="12"/>
          </p:nvPr>
        </p:nvSpPr>
        <p:spPr/>
        <p:txBody>
          <a:bodyPr/>
          <a:lstStyle/>
          <a:p>
            <a:fld id="{9B18D048-3600-4259-B0DB-0FF07F819FE8}" type="slidenum">
              <a:rPr lang="en-US" altLang="en-US" smtClean="0"/>
              <a:pPr/>
              <a:t>‹#›</a:t>
            </a:fld>
            <a:endParaRPr lang="en-US" altLang="en-US" dirty="0"/>
          </a:p>
        </p:txBody>
      </p:sp>
    </p:spTree>
    <p:extLst>
      <p:ext uri="{BB962C8B-B14F-4D97-AF65-F5344CB8AC3E}">
        <p14:creationId xmlns:p14="http://schemas.microsoft.com/office/powerpoint/2010/main" xmlns="" val="308682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smtClean="0"/>
              <a:t>Secret</a:t>
            </a:r>
            <a:endParaRPr lang="en-US" altLang="en-US" dirty="0"/>
          </a:p>
        </p:txBody>
      </p:sp>
      <p:sp>
        <p:nvSpPr>
          <p:cNvPr id="7" name="Slide Number Placeholder 6"/>
          <p:cNvSpPr>
            <a:spLocks noGrp="1"/>
          </p:cNvSpPr>
          <p:nvPr>
            <p:ph type="sldNum" sz="quarter" idx="12"/>
          </p:nvPr>
        </p:nvSpPr>
        <p:spPr/>
        <p:txBody>
          <a:bodyPr/>
          <a:lstStyle/>
          <a:p>
            <a:fld id="{B556DB12-6211-4DE6-A8ED-F94011293B6B}" type="slidenum">
              <a:rPr lang="en-US" altLang="en-US" smtClean="0"/>
              <a:pPr/>
              <a:t>‹#›</a:t>
            </a:fld>
            <a:endParaRPr lang="en-US" altLang="en-US" dirty="0"/>
          </a:p>
        </p:txBody>
      </p:sp>
    </p:spTree>
    <p:extLst>
      <p:ext uri="{BB962C8B-B14F-4D97-AF65-F5344CB8AC3E}">
        <p14:creationId xmlns:p14="http://schemas.microsoft.com/office/powerpoint/2010/main" xmlns="" val="186682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r>
              <a:rPr lang="en-US" altLang="en-US" smtClean="0"/>
              <a:t>Secret</a:t>
            </a:r>
            <a:endParaRPr lang="en-US" altLang="en-US" dirty="0"/>
          </a:p>
        </p:txBody>
      </p:sp>
      <p:sp>
        <p:nvSpPr>
          <p:cNvPr id="7" name="Slide Number Placeholder 6"/>
          <p:cNvSpPr>
            <a:spLocks noGrp="1"/>
          </p:cNvSpPr>
          <p:nvPr>
            <p:ph type="sldNum" sz="quarter" idx="12"/>
          </p:nvPr>
        </p:nvSpPr>
        <p:spPr/>
        <p:txBody>
          <a:bodyPr/>
          <a:lstStyle/>
          <a:p>
            <a:fld id="{8E6DC9A6-DFCE-4570-834D-BA7996FECA7B}" type="slidenum">
              <a:rPr lang="en-US" altLang="en-US" smtClean="0"/>
              <a:pPr/>
              <a:t>‹#›</a:t>
            </a:fld>
            <a:endParaRPr lang="en-US" altLang="en-US" dirty="0"/>
          </a:p>
        </p:txBody>
      </p:sp>
    </p:spTree>
    <p:extLst>
      <p:ext uri="{BB962C8B-B14F-4D97-AF65-F5344CB8AC3E}">
        <p14:creationId xmlns:p14="http://schemas.microsoft.com/office/powerpoint/2010/main" xmlns="" val="196141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smtClean="0"/>
              <a:t>Secret</a:t>
            </a: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D179D-B64F-4298-9D1A-9A14EDDCA560}" type="slidenum">
              <a:rPr lang="en-US" altLang="en-US" smtClean="0"/>
              <a:pPr/>
              <a:t>‹#›</a:t>
            </a:fld>
            <a:endParaRPr lang="en-US" altLang="en-US" dirty="0"/>
          </a:p>
        </p:txBody>
      </p:sp>
    </p:spTree>
    <p:extLst>
      <p:ext uri="{BB962C8B-B14F-4D97-AF65-F5344CB8AC3E}">
        <p14:creationId xmlns:p14="http://schemas.microsoft.com/office/powerpoint/2010/main" xmlns="" val="4286919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752600"/>
            <a:ext cx="7772400" cy="1143000"/>
          </a:xfrm>
        </p:spPr>
        <p:txBody>
          <a:bodyPr/>
          <a:lstStyle/>
          <a:p>
            <a:pPr algn="l" eaLnBrk="1" hangingPunct="1">
              <a:defRPr/>
            </a:pPr>
            <a:r>
              <a:rPr lang="en-US" altLang="en-US" sz="1000" b="1" dirty="0" smtClean="0">
                <a:solidFill>
                  <a:schemeClr val="tx1"/>
                </a:solidFill>
              </a:rPr>
              <a:t/>
            </a:r>
            <a:br>
              <a:rPr lang="en-US" altLang="en-US" sz="1000" b="1" dirty="0" smtClean="0">
                <a:solidFill>
                  <a:schemeClr val="tx1"/>
                </a:solidFill>
              </a:rPr>
            </a:br>
            <a:endParaRPr lang="en-US" altLang="en-US" sz="1000" b="1" dirty="0" smtClean="0">
              <a:solidFill>
                <a:schemeClr val="tx1"/>
              </a:solidFill>
            </a:endParaRPr>
          </a:p>
        </p:txBody>
      </p:sp>
      <p:sp>
        <p:nvSpPr>
          <p:cNvPr id="2051" name="Subtitle 5"/>
          <p:cNvSpPr>
            <a:spLocks noGrp="1"/>
          </p:cNvSpPr>
          <p:nvPr>
            <p:ph type="subTitle" idx="1"/>
          </p:nvPr>
        </p:nvSpPr>
        <p:spPr>
          <a:xfrm>
            <a:off x="0" y="3886200"/>
            <a:ext cx="9144000" cy="29718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a:lstStyle/>
          <a:p>
            <a:pPr>
              <a:spcBef>
                <a:spcPts val="1200"/>
              </a:spcBef>
              <a:defRPr/>
            </a:pPr>
            <a:endParaRPr lang="en-US" sz="800" dirty="0" smtClean="0">
              <a:latin typeface="Arial Black" panose="020B0A04020102020204" pitchFamily="34" charset="0"/>
              <a:ea typeface="ＭＳ Ｐゴシック" charset="0"/>
              <a:cs typeface="Arial" panose="020B0604020202020204" pitchFamily="34" charset="0"/>
            </a:endParaRPr>
          </a:p>
          <a:p>
            <a:pPr>
              <a:defRPr/>
            </a:pPr>
            <a:r>
              <a:rPr lang="en-US" sz="2800" b="1" dirty="0" smtClean="0">
                <a:solidFill>
                  <a:srgbClr val="008A3E"/>
                </a:solidFill>
                <a:latin typeface="Arial (Body)"/>
                <a:ea typeface="ＭＳ Ｐゴシック" charset="0"/>
                <a:cs typeface="Arial" panose="020B0604020202020204" pitchFamily="34" charset="0"/>
              </a:rPr>
              <a:t>IPAP 2016/17 – 2017/18</a:t>
            </a:r>
          </a:p>
          <a:p>
            <a:pPr>
              <a:defRPr/>
            </a:pPr>
            <a:r>
              <a:rPr lang="en-US" sz="2800" b="1" dirty="0" smtClean="0">
                <a:solidFill>
                  <a:schemeClr val="accent5">
                    <a:lumMod val="75000"/>
                  </a:schemeClr>
                </a:solidFill>
                <a:latin typeface="Arial (Body)"/>
                <a:ea typeface="ＭＳ Ｐゴシック" charset="0"/>
                <a:cs typeface="Arial" panose="020B0604020202020204" pitchFamily="34" charset="0"/>
              </a:rPr>
              <a:t>Economic Sectors, Employment &amp; Infrastructure Development Cluster</a:t>
            </a:r>
          </a:p>
          <a:p>
            <a:pPr>
              <a:defRPr/>
            </a:pPr>
            <a:r>
              <a:rPr lang="en-US" sz="2800" b="1" dirty="0" smtClean="0">
                <a:solidFill>
                  <a:srgbClr val="008A3E"/>
                </a:solidFill>
                <a:latin typeface="Arial (Body)"/>
                <a:ea typeface="ＭＳ Ｐゴシック" charset="0"/>
                <a:cs typeface="Arial" panose="020B0604020202020204" pitchFamily="34" charset="0"/>
              </a:rPr>
              <a:t>Presentation to the Portfolio Committee </a:t>
            </a:r>
            <a:r>
              <a:rPr lang="en-US" sz="2800" b="1" smtClean="0">
                <a:solidFill>
                  <a:srgbClr val="008A3E"/>
                </a:solidFill>
                <a:latin typeface="Arial (Body)"/>
                <a:ea typeface="ＭＳ Ｐゴシック" charset="0"/>
                <a:cs typeface="Arial" panose="020B0604020202020204" pitchFamily="34" charset="0"/>
              </a:rPr>
              <a:t>on </a:t>
            </a:r>
          </a:p>
          <a:p>
            <a:pPr>
              <a:defRPr/>
            </a:pPr>
            <a:r>
              <a:rPr lang="en-US" sz="2800" b="1" smtClean="0">
                <a:solidFill>
                  <a:srgbClr val="008A3E"/>
                </a:solidFill>
                <a:latin typeface="Arial (Body)"/>
                <a:ea typeface="ＭＳ Ｐゴシック" charset="0"/>
                <a:cs typeface="Arial" panose="020B0604020202020204" pitchFamily="34" charset="0"/>
              </a:rPr>
              <a:t>Trade </a:t>
            </a:r>
            <a:r>
              <a:rPr lang="en-US" sz="2800" b="1" dirty="0" smtClean="0">
                <a:solidFill>
                  <a:srgbClr val="008A3E"/>
                </a:solidFill>
                <a:latin typeface="Arial (Body)"/>
                <a:ea typeface="ＭＳ Ｐゴシック" charset="0"/>
                <a:cs typeface="Arial" panose="020B0604020202020204" pitchFamily="34" charset="0"/>
              </a:rPr>
              <a:t>and Industry, 24 May 2016</a:t>
            </a:r>
            <a:endParaRPr lang="en-US" sz="2800" b="1" dirty="0">
              <a:solidFill>
                <a:srgbClr val="008A3E"/>
              </a:solidFill>
              <a:latin typeface="Arial (Body)"/>
              <a:ea typeface="ＭＳ Ｐゴシック" charset="0"/>
              <a:cs typeface="Arial" panose="020B0604020202020204" pitchFamily="34" charset="0"/>
            </a:endParaRPr>
          </a:p>
          <a:p>
            <a:pPr>
              <a:defRPr/>
            </a:pPr>
            <a:endParaRPr lang="en-US" sz="2800" dirty="0">
              <a:latin typeface="Arial" panose="020B0604020202020204" pitchFamily="34" charset="0"/>
              <a:ea typeface="ＭＳ Ｐゴシック" charset="0"/>
              <a:cs typeface="Arial" panose="020B0604020202020204" pitchFamily="34" charset="0"/>
            </a:endParaRPr>
          </a:p>
          <a:p>
            <a:pPr>
              <a:defRPr/>
            </a:pPr>
            <a:endParaRPr lang="en-US" sz="2800" dirty="0">
              <a:ea typeface="ＭＳ Ｐゴシック" charset="0"/>
              <a:cs typeface="+mn-cs"/>
            </a:endParaRPr>
          </a:p>
        </p:txBody>
      </p:sp>
      <p:pic>
        <p:nvPicPr>
          <p:cNvPr id="2052" name="Picture 4"/>
          <p:cNvPicPr>
            <a:picLocks noChangeAspect="1" noChangeArrowheads="1"/>
          </p:cNvPicPr>
          <p:nvPr/>
        </p:nvPicPr>
        <p:blipFill>
          <a:blip r:embed="rId3" cstate="print"/>
          <a:srcRect/>
          <a:stretch>
            <a:fillRect/>
          </a:stretch>
        </p:blipFill>
        <p:spPr bwMode="auto">
          <a:xfrm>
            <a:off x="0" y="1268413"/>
            <a:ext cx="46038"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077" name="Picture 6" descr="http://www.mediaclubsouthafrica.com/images/stories/business/hi/rbosch_25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429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7" descr="http://www.mediaclubsouthafrica.com/images/stories/industry/hi/VWSA-BIG_86HM80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9000" y="0"/>
            <a:ext cx="3200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8" descr="http://www.mediaclubsouthafrica.com/images/stories/business/hi/C810man_0256w.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0650" y="0"/>
            <a:ext cx="267335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928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257" y="644970"/>
            <a:ext cx="6872023" cy="5136012"/>
          </a:xfrm>
        </p:spPr>
        <p:txBody>
          <a:bodyPr>
            <a:noAutofit/>
          </a:bodyPr>
          <a:lstStyle/>
          <a:p>
            <a:pPr>
              <a:spcBef>
                <a:spcPts val="600"/>
              </a:spcBef>
              <a:buFont typeface="Calibri"/>
              <a:buChar char="•"/>
            </a:pPr>
            <a:r>
              <a:rPr lang="en-GB" sz="2000" dirty="0" smtClean="0">
                <a:solidFill>
                  <a:srgbClr val="000000"/>
                </a:solidFill>
                <a:ea typeface="Calibri"/>
                <a:cs typeface="Arial"/>
              </a:rPr>
              <a:t>Nestlé </a:t>
            </a:r>
            <a:r>
              <a:rPr lang="en-GB" sz="2000" dirty="0">
                <a:solidFill>
                  <a:srgbClr val="000000"/>
                </a:solidFill>
                <a:ea typeface="Calibri"/>
                <a:cs typeface="Arial"/>
              </a:rPr>
              <a:t>has committed to help revive </a:t>
            </a:r>
            <a:r>
              <a:rPr lang="en-GB" sz="2000" dirty="0" smtClean="0">
                <a:solidFill>
                  <a:srgbClr val="000000"/>
                </a:solidFill>
                <a:ea typeface="Calibri"/>
                <a:cs typeface="Arial"/>
              </a:rPr>
              <a:t>SA’s </a:t>
            </a:r>
            <a:r>
              <a:rPr lang="en-GB" sz="2000" dirty="0">
                <a:solidFill>
                  <a:srgbClr val="000000"/>
                </a:solidFill>
                <a:ea typeface="Calibri"/>
                <a:cs typeface="Arial"/>
              </a:rPr>
              <a:t>chicory industry by </a:t>
            </a:r>
            <a:r>
              <a:rPr lang="en-GB" sz="2000" dirty="0" smtClean="0">
                <a:solidFill>
                  <a:srgbClr val="000000"/>
                </a:solidFill>
                <a:ea typeface="Calibri"/>
                <a:cs typeface="Arial"/>
              </a:rPr>
              <a:t>increasing </a:t>
            </a:r>
            <a:r>
              <a:rPr lang="en-GB" sz="2000" dirty="0">
                <a:solidFill>
                  <a:srgbClr val="000000"/>
                </a:solidFill>
                <a:ea typeface="Calibri"/>
                <a:cs typeface="Arial"/>
              </a:rPr>
              <a:t>its local sourcing of the plant for use in its </a:t>
            </a:r>
            <a:r>
              <a:rPr lang="en-GB" sz="2000" b="1" dirty="0">
                <a:solidFill>
                  <a:srgbClr val="000000"/>
                </a:solidFill>
                <a:ea typeface="Calibri"/>
                <a:cs typeface="Arial"/>
              </a:rPr>
              <a:t>Nescafé </a:t>
            </a:r>
            <a:r>
              <a:rPr lang="en-GB" sz="2000" b="1" dirty="0" err="1">
                <a:solidFill>
                  <a:srgbClr val="000000"/>
                </a:solidFill>
                <a:ea typeface="Calibri"/>
                <a:cs typeface="Arial"/>
              </a:rPr>
              <a:t>Ricoffy</a:t>
            </a:r>
            <a:r>
              <a:rPr lang="en-GB" sz="2000" b="1" dirty="0">
                <a:solidFill>
                  <a:srgbClr val="000000"/>
                </a:solidFill>
                <a:ea typeface="Calibri"/>
                <a:cs typeface="Arial"/>
              </a:rPr>
              <a:t> </a:t>
            </a:r>
            <a:r>
              <a:rPr lang="en-GB" sz="2000" dirty="0">
                <a:solidFill>
                  <a:srgbClr val="000000"/>
                </a:solidFill>
                <a:ea typeface="Calibri"/>
                <a:cs typeface="Arial"/>
              </a:rPr>
              <a:t>(chicory-based) coffee brand, in a move that will create 870 new jobs by </a:t>
            </a:r>
            <a:r>
              <a:rPr lang="en-GB" sz="2000" dirty="0" smtClean="0">
                <a:solidFill>
                  <a:srgbClr val="000000"/>
                </a:solidFill>
                <a:ea typeface="Calibri"/>
                <a:cs typeface="Arial"/>
              </a:rPr>
              <a:t>2019 </a:t>
            </a:r>
          </a:p>
          <a:p>
            <a:r>
              <a:rPr lang="en-US" sz="2000" b="1" dirty="0"/>
              <a:t>Ice Cream: </a:t>
            </a:r>
            <a:r>
              <a:rPr lang="en-GB" sz="2000" dirty="0"/>
              <a:t>A R600 million Unilever Ice Cream factory was opened in </a:t>
            </a:r>
            <a:r>
              <a:rPr lang="en-GB" sz="2000" dirty="0" err="1"/>
              <a:t>Midrand</a:t>
            </a:r>
            <a:r>
              <a:rPr lang="en-GB" sz="2000" dirty="0"/>
              <a:t>, supported by </a:t>
            </a:r>
            <a:r>
              <a:rPr lang="en-GB" sz="2000" b="1" dirty="0"/>
              <a:t>the </a:t>
            </a:r>
            <a:r>
              <a:rPr lang="en-GB" sz="2000" b="1" dirty="0" err="1"/>
              <a:t>dti</a:t>
            </a:r>
            <a:r>
              <a:rPr lang="en-GB" sz="2000" b="1" dirty="0"/>
              <a:t> </a:t>
            </a:r>
            <a:r>
              <a:rPr lang="en-GB" sz="2000" dirty="0"/>
              <a:t>to a value of R350 </a:t>
            </a:r>
            <a:r>
              <a:rPr lang="en-GB" sz="2000" dirty="0" smtClean="0"/>
              <a:t>million</a:t>
            </a:r>
          </a:p>
          <a:p>
            <a:r>
              <a:rPr lang="en-ZA" sz="2000" b="1" dirty="0"/>
              <a:t>Grain staples: </a:t>
            </a:r>
            <a:r>
              <a:rPr lang="en-ZA" sz="2000" dirty="0"/>
              <a:t>FABCOS was funded by </a:t>
            </a:r>
            <a:r>
              <a:rPr lang="en-ZA" sz="2000" b="1" dirty="0"/>
              <a:t>the </a:t>
            </a:r>
            <a:r>
              <a:rPr lang="en-ZA" sz="2000" b="1" dirty="0" err="1"/>
              <a:t>dti</a:t>
            </a:r>
            <a:r>
              <a:rPr lang="en-ZA" sz="2000" b="1" dirty="0"/>
              <a:t> </a:t>
            </a:r>
            <a:r>
              <a:rPr lang="en-ZA" sz="2000" dirty="0"/>
              <a:t>to establish and market the Home Grown </a:t>
            </a:r>
            <a:r>
              <a:rPr lang="en-ZA" sz="2000" dirty="0" smtClean="0"/>
              <a:t>brand</a:t>
            </a:r>
            <a:endParaRPr lang="en-ZA" sz="2000" dirty="0"/>
          </a:p>
          <a:p>
            <a:pPr lvl="0"/>
            <a:r>
              <a:rPr lang="en-US" sz="2000" b="1" dirty="0" smtClean="0"/>
              <a:t>Small </a:t>
            </a:r>
            <a:r>
              <a:rPr lang="en-US" sz="2000" b="1" dirty="0"/>
              <a:t>enterprise development: </a:t>
            </a:r>
            <a:r>
              <a:rPr lang="en-GB" sz="2000" dirty="0"/>
              <a:t>Through a partnership between DAFF and EDD, </a:t>
            </a:r>
            <a:r>
              <a:rPr lang="en-GB" sz="2000" dirty="0" err="1"/>
              <a:t>MoUs</a:t>
            </a:r>
            <a:r>
              <a:rPr lang="en-GB" sz="2000" dirty="0"/>
              <a:t> have been signed with Tiger Brands, Nestlé </a:t>
            </a:r>
            <a:r>
              <a:rPr lang="en-US" sz="2000" dirty="0"/>
              <a:t>and </a:t>
            </a:r>
            <a:r>
              <a:rPr lang="en-GB" sz="2000" dirty="0"/>
              <a:t>Massmart for enterprise development from the grass-roots </a:t>
            </a:r>
            <a:r>
              <a:rPr lang="en-GB" sz="2000" dirty="0" smtClean="0"/>
              <a:t>upward</a:t>
            </a:r>
            <a:endParaRPr lang="en-ZA" sz="2000" dirty="0"/>
          </a:p>
          <a:p>
            <a:pPr marL="0" indent="0">
              <a:buNone/>
            </a:pPr>
            <a:endParaRPr lang="en-ZA" sz="2000" dirty="0"/>
          </a:p>
        </p:txBody>
      </p:sp>
      <p:sp>
        <p:nvSpPr>
          <p:cNvPr id="8" name="TextBox 7"/>
          <p:cNvSpPr txBox="1"/>
          <p:nvPr/>
        </p:nvSpPr>
        <p:spPr>
          <a:xfrm>
            <a:off x="220258" y="56226"/>
            <a:ext cx="7992888" cy="461665"/>
          </a:xfrm>
          <a:prstGeom prst="rect">
            <a:avLst/>
          </a:prstGeom>
          <a:noFill/>
        </p:spPr>
        <p:txBody>
          <a:bodyPr wrap="square" rtlCol="0">
            <a:spAutoFit/>
          </a:bodyPr>
          <a:lstStyle/>
          <a:p>
            <a:r>
              <a:rPr lang="en-ZA" b="1" dirty="0" smtClean="0">
                <a:solidFill>
                  <a:schemeClr val="accent5">
                    <a:lumMod val="75000"/>
                  </a:schemeClr>
                </a:solidFill>
                <a:latin typeface="Arial (Body)"/>
              </a:rPr>
              <a:t>Selected Highlights: Agro-processing</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1996" y="980728"/>
            <a:ext cx="1584176" cy="1579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descr="FullSizeRende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681" y="3180293"/>
            <a:ext cx="1420807" cy="160147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10</a:t>
            </a:fld>
            <a:endParaRPr lang="en-US" altLang="en-US" dirty="0"/>
          </a:p>
        </p:txBody>
      </p:sp>
    </p:spTree>
    <p:extLst>
      <p:ext uri="{BB962C8B-B14F-4D97-AF65-F5344CB8AC3E}">
        <p14:creationId xmlns:p14="http://schemas.microsoft.com/office/powerpoint/2010/main" xmlns="" val="177061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98" y="1124744"/>
            <a:ext cx="6224202" cy="4706662"/>
          </a:xfrm>
        </p:spPr>
        <p:txBody>
          <a:bodyPr>
            <a:noAutofit/>
          </a:bodyPr>
          <a:lstStyle/>
          <a:p>
            <a:pPr marL="180975" indent="-180975">
              <a:spcBef>
                <a:spcPts val="900"/>
              </a:spcBef>
            </a:pPr>
            <a:r>
              <a:rPr lang="en-ZA" sz="1800" dirty="0"/>
              <a:t>C</a:t>
            </a:r>
            <a:r>
              <a:rPr lang="en-ZA" sz="1800" dirty="0" smtClean="0"/>
              <a:t>utting </a:t>
            </a:r>
            <a:r>
              <a:rPr lang="en-ZA" sz="1800" dirty="0"/>
              <a:t>tools manufacturer Renlaw announced a yearly growth increase of 35%, owing to reinvestment of funds granted under </a:t>
            </a:r>
            <a:r>
              <a:rPr lang="en-ZA" sz="1800" dirty="0" smtClean="0"/>
              <a:t>MCEP</a:t>
            </a:r>
          </a:p>
          <a:p>
            <a:pPr marL="180975" indent="-180975">
              <a:spcBef>
                <a:spcPts val="900"/>
              </a:spcBef>
            </a:pPr>
            <a:r>
              <a:rPr lang="en-GB" sz="1800" dirty="0" smtClean="0"/>
              <a:t>R100 </a:t>
            </a:r>
            <a:r>
              <a:rPr lang="en-GB" sz="1800" dirty="0"/>
              <a:t>million gold loan scheme </a:t>
            </a:r>
            <a:r>
              <a:rPr lang="en-GB" sz="1800" dirty="0" smtClean="0"/>
              <a:t>launched</a:t>
            </a:r>
            <a:endParaRPr lang="en-GB" sz="1800" dirty="0"/>
          </a:p>
          <a:p>
            <a:pPr marL="180975" lvl="0" indent="-180975">
              <a:spcBef>
                <a:spcPts val="900"/>
              </a:spcBef>
            </a:pPr>
            <a:r>
              <a:rPr lang="en-GB" sz="1800" dirty="0" smtClean="0"/>
              <a:t>G</a:t>
            </a:r>
            <a:r>
              <a:rPr lang="en-ZA" sz="1800" dirty="0" smtClean="0"/>
              <a:t>rindrod </a:t>
            </a:r>
            <a:r>
              <a:rPr lang="en-ZA" sz="1800" dirty="0"/>
              <a:t>Rail showcased their </a:t>
            </a:r>
            <a:r>
              <a:rPr lang="en-ZA" sz="1800" dirty="0" smtClean="0"/>
              <a:t>‘Proudly SA’ </a:t>
            </a:r>
            <a:r>
              <a:rPr lang="en-ZA" sz="1800" dirty="0"/>
              <a:t>AC diesel-electric shunting </a:t>
            </a:r>
            <a:r>
              <a:rPr lang="en-ZA" sz="1800" dirty="0" smtClean="0"/>
              <a:t>locomotive</a:t>
            </a:r>
            <a:endParaRPr lang="en-GB" sz="1800" dirty="0"/>
          </a:p>
          <a:p>
            <a:pPr marL="180975" lvl="0" indent="-180975">
              <a:spcBef>
                <a:spcPts val="900"/>
              </a:spcBef>
            </a:pPr>
            <a:r>
              <a:rPr lang="en-ZA" sz="1800" dirty="0" smtClean="0"/>
              <a:t>Guestro </a:t>
            </a:r>
            <a:r>
              <a:rPr lang="en-ZA" sz="1800" dirty="0"/>
              <a:t>Foundry </a:t>
            </a:r>
            <a:r>
              <a:rPr lang="en-ZA" sz="1800" dirty="0" smtClean="0"/>
              <a:t>awarded contract </a:t>
            </a:r>
            <a:r>
              <a:rPr lang="en-ZA" sz="1800" dirty="0"/>
              <a:t>for the supply of castings components to </a:t>
            </a:r>
            <a:r>
              <a:rPr lang="en-ZA" sz="1800" dirty="0" smtClean="0"/>
              <a:t>Knorr-Bremse</a:t>
            </a:r>
          </a:p>
          <a:p>
            <a:pPr marL="180975" lvl="0" indent="-180975">
              <a:spcBef>
                <a:spcPts val="900"/>
              </a:spcBef>
            </a:pPr>
            <a:r>
              <a:rPr lang="en-ZA" sz="1800" dirty="0" smtClean="0"/>
              <a:t>Duvha Foundry awarded largest rail bogie castings </a:t>
            </a:r>
            <a:r>
              <a:rPr lang="en-US" sz="1800" dirty="0" smtClean="0"/>
              <a:t>contract </a:t>
            </a:r>
            <a:r>
              <a:rPr lang="en-ZA" sz="1800" dirty="0" smtClean="0"/>
              <a:t>by Transnet</a:t>
            </a:r>
          </a:p>
          <a:p>
            <a:pPr marL="180975" lvl="0" indent="-180975">
              <a:spcBef>
                <a:spcPts val="900"/>
              </a:spcBef>
            </a:pPr>
            <a:r>
              <a:rPr lang="en-ZA" sz="1800" dirty="0" smtClean="0"/>
              <a:t>Aberdare </a:t>
            </a:r>
            <a:r>
              <a:rPr lang="en-ZA" sz="1800" dirty="0"/>
              <a:t>Cables launched its latest production </a:t>
            </a:r>
            <a:r>
              <a:rPr lang="en-ZA" sz="1800" dirty="0" smtClean="0"/>
              <a:t>line for cables </a:t>
            </a:r>
            <a:r>
              <a:rPr lang="en-ZA" sz="1800" dirty="0"/>
              <a:t>for </a:t>
            </a:r>
            <a:r>
              <a:rPr lang="en-ZA" sz="1800" dirty="0" smtClean="0"/>
              <a:t>PRASA </a:t>
            </a:r>
            <a:r>
              <a:rPr lang="en-ZA" sz="1800" dirty="0"/>
              <a:t>and Transnet’s combined R100 billion locomotive build </a:t>
            </a:r>
            <a:r>
              <a:rPr lang="en-ZA" sz="1800" dirty="0" smtClean="0"/>
              <a:t>programmes</a:t>
            </a:r>
          </a:p>
        </p:txBody>
      </p:sp>
      <p:sp>
        <p:nvSpPr>
          <p:cNvPr id="8" name="TextBox 7"/>
          <p:cNvSpPr txBox="1"/>
          <p:nvPr/>
        </p:nvSpPr>
        <p:spPr>
          <a:xfrm>
            <a:off x="253214" y="100410"/>
            <a:ext cx="8496944" cy="769441"/>
          </a:xfrm>
          <a:prstGeom prst="rect">
            <a:avLst/>
          </a:prstGeom>
          <a:noFill/>
        </p:spPr>
        <p:txBody>
          <a:bodyPr wrap="square" rtlCol="0">
            <a:spAutoFit/>
          </a:bodyPr>
          <a:lstStyle/>
          <a:p>
            <a:r>
              <a:rPr lang="en-ZA" sz="2200" b="1" dirty="0" smtClean="0">
                <a:solidFill>
                  <a:schemeClr val="accent5">
                    <a:lumMod val="75000"/>
                  </a:schemeClr>
                </a:solidFill>
                <a:latin typeface="Arial (Body)"/>
              </a:rPr>
              <a:t>Selected Highlights: </a:t>
            </a:r>
            <a:r>
              <a:rPr lang="en-GB" sz="2200" b="1" dirty="0">
                <a:solidFill>
                  <a:schemeClr val="accent5">
                    <a:lumMod val="75000"/>
                  </a:schemeClr>
                </a:solidFill>
                <a:latin typeface="Arial (Body)"/>
              </a:rPr>
              <a:t>Metal Fabrication, Capital And Rail Transport Equipment</a:t>
            </a:r>
            <a:endParaRPr lang="en-ZA" sz="2200"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a:blip r:embed="rId3" cstate="print"/>
          <a:stretch>
            <a:fillRect/>
          </a:stretch>
        </p:blipFill>
        <p:spPr>
          <a:xfrm flipH="1">
            <a:off x="6660232" y="2132856"/>
            <a:ext cx="2105124" cy="1440160"/>
          </a:xfrm>
          <a:prstGeom prst="rect">
            <a:avLst/>
          </a:prstGeom>
          <a:effectLst>
            <a:outerShdw blurRad="50800" dist="38100" dir="2700000" algn="tl" rotWithShape="0">
              <a:prstClr val="black">
                <a:alpha val="40000"/>
              </a:prstClr>
            </a:outerShdw>
          </a:effectLst>
        </p:spPr>
      </p:pic>
      <p:sp>
        <p:nvSpPr>
          <p:cNvPr id="11" name="Text Box 21512"/>
          <p:cNvSpPr txBox="1"/>
          <p:nvPr/>
        </p:nvSpPr>
        <p:spPr>
          <a:xfrm>
            <a:off x="6790690" y="3617828"/>
            <a:ext cx="1896110" cy="219075"/>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Grindrod AC locomotive</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60232" y="4525342"/>
            <a:ext cx="2283743" cy="1190625"/>
          </a:xfrm>
          <a:prstGeom prst="rect">
            <a:avLst/>
          </a:prstGeom>
        </p:spPr>
      </p:pic>
      <p:sp>
        <p:nvSpPr>
          <p:cNvPr id="13" name="Text Box 21512"/>
          <p:cNvSpPr txBox="1"/>
          <p:nvPr/>
        </p:nvSpPr>
        <p:spPr>
          <a:xfrm>
            <a:off x="6854048" y="5730256"/>
            <a:ext cx="1896110" cy="2022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000" b="1" dirty="0" smtClean="0">
                <a:effectLst/>
                <a:latin typeface="Arial" panose="020B0604020202020204" pitchFamily="34" charset="0"/>
                <a:ea typeface="Times New Roman" panose="02020603050405020304" pitchFamily="18" charset="0"/>
                <a:cs typeface="Times New Roman" panose="02020603050405020304" pitchFamily="18" charset="0"/>
              </a:rPr>
              <a:t>Helio Microfinish Foundry</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11</a:t>
            </a:fld>
            <a:endParaRPr lang="en-US" altLang="en-US" dirty="0"/>
          </a:p>
        </p:txBody>
      </p:sp>
    </p:spTree>
    <p:extLst>
      <p:ext uri="{BB962C8B-B14F-4D97-AF65-F5344CB8AC3E}">
        <p14:creationId xmlns:p14="http://schemas.microsoft.com/office/powerpoint/2010/main" xmlns="" val="2859461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496"/>
            <a:ext cx="7344816" cy="5400800"/>
          </a:xfrm>
        </p:spPr>
        <p:txBody>
          <a:bodyPr>
            <a:noAutofit/>
          </a:bodyPr>
          <a:lstStyle/>
          <a:p>
            <a:pPr lvl="0">
              <a:spcBef>
                <a:spcPts val="900"/>
              </a:spcBef>
              <a:buFont typeface="Calibri"/>
              <a:buChar char="•"/>
            </a:pPr>
            <a:r>
              <a:rPr lang="en-ZA" sz="1700" dirty="0" smtClean="0">
                <a:solidFill>
                  <a:srgbClr val="000000"/>
                </a:solidFill>
                <a:ea typeface="Calibri"/>
                <a:cs typeface="Arial"/>
              </a:rPr>
              <a:t>South </a:t>
            </a:r>
            <a:r>
              <a:rPr lang="en-ZA" sz="1700" dirty="0">
                <a:solidFill>
                  <a:srgbClr val="000000"/>
                </a:solidFill>
                <a:ea typeface="Calibri"/>
                <a:cs typeface="Arial"/>
              </a:rPr>
              <a:t>Africa’s Renewable Energy Independent Power Producer Procurement Programme (REIPPPP) has proved to be the fastest growing renewable energy programme in the world and is currently the leading infrastructure development programme in South Africa.</a:t>
            </a:r>
            <a:r>
              <a:rPr lang="en-ZA" sz="1700" b="1" dirty="0">
                <a:solidFill>
                  <a:srgbClr val="000000"/>
                </a:solidFill>
                <a:ea typeface="Calibri"/>
                <a:cs typeface="Arial"/>
              </a:rPr>
              <a:t> </a:t>
            </a:r>
            <a:endParaRPr lang="en-ZA" sz="1700" b="1" dirty="0" smtClean="0">
              <a:solidFill>
                <a:srgbClr val="000000"/>
              </a:solidFill>
              <a:ea typeface="Calibri"/>
              <a:cs typeface="Arial"/>
            </a:endParaRPr>
          </a:p>
          <a:p>
            <a:pPr lvl="0">
              <a:spcBef>
                <a:spcPts val="900"/>
              </a:spcBef>
              <a:buFont typeface="Calibri"/>
              <a:buChar char="•"/>
            </a:pPr>
            <a:r>
              <a:rPr lang="en-ZA" sz="1700" dirty="0" smtClean="0">
                <a:solidFill>
                  <a:srgbClr val="000000"/>
                </a:solidFill>
                <a:ea typeface="Calibri"/>
                <a:cs typeface="Arial"/>
              </a:rPr>
              <a:t>Since </a:t>
            </a:r>
            <a:r>
              <a:rPr lang="en-ZA" sz="1700" dirty="0">
                <a:solidFill>
                  <a:srgbClr val="000000"/>
                </a:solidFill>
                <a:ea typeface="Calibri"/>
                <a:cs typeface="Arial"/>
              </a:rPr>
              <a:t>the 2012/13 </a:t>
            </a:r>
            <a:r>
              <a:rPr lang="en-ZA" sz="1700" dirty="0" smtClean="0">
                <a:solidFill>
                  <a:srgbClr val="000000"/>
                </a:solidFill>
                <a:ea typeface="Calibri"/>
                <a:cs typeface="Arial"/>
              </a:rPr>
              <a:t>FY </a:t>
            </a:r>
            <a:r>
              <a:rPr lang="en-ZA" sz="1700" b="1" dirty="0" smtClean="0">
                <a:solidFill>
                  <a:srgbClr val="000000"/>
                </a:solidFill>
                <a:ea typeface="Calibri"/>
                <a:cs typeface="Arial"/>
              </a:rPr>
              <a:t>the </a:t>
            </a:r>
            <a:r>
              <a:rPr lang="en-ZA" sz="1700" b="1" dirty="0">
                <a:solidFill>
                  <a:srgbClr val="000000"/>
                </a:solidFill>
                <a:ea typeface="Calibri"/>
                <a:cs typeface="Arial"/>
              </a:rPr>
              <a:t>dti </a:t>
            </a:r>
            <a:r>
              <a:rPr lang="en-US" sz="1700" dirty="0" smtClean="0">
                <a:solidFill>
                  <a:srgbClr val="000000"/>
                </a:solidFill>
                <a:ea typeface="Calibri"/>
                <a:cs typeface="Arial"/>
              </a:rPr>
              <a:t>has </a:t>
            </a:r>
            <a:r>
              <a:rPr lang="en-ZA" sz="1700" dirty="0" smtClean="0">
                <a:solidFill>
                  <a:srgbClr val="000000"/>
                </a:solidFill>
                <a:ea typeface="Calibri"/>
                <a:cs typeface="Arial"/>
              </a:rPr>
              <a:t>facilitated </a:t>
            </a:r>
            <a:r>
              <a:rPr lang="en-ZA" sz="1700" dirty="0">
                <a:solidFill>
                  <a:srgbClr val="000000"/>
                </a:solidFill>
                <a:ea typeface="Calibri"/>
                <a:cs typeface="Arial"/>
              </a:rPr>
              <a:t>investments to the value of R1,7 billion in the manufacturing of equipment and components for the renewable energy </a:t>
            </a:r>
            <a:r>
              <a:rPr lang="en-ZA" sz="1700" dirty="0" smtClean="0">
                <a:solidFill>
                  <a:srgbClr val="000000"/>
                </a:solidFill>
                <a:ea typeface="Calibri"/>
                <a:cs typeface="Arial"/>
              </a:rPr>
              <a:t>industry</a:t>
            </a:r>
          </a:p>
          <a:p>
            <a:pPr>
              <a:spcBef>
                <a:spcPts val="900"/>
              </a:spcBef>
              <a:buFont typeface="Calibri"/>
              <a:buChar char="•"/>
            </a:pPr>
            <a:r>
              <a:rPr lang="en-ZA" sz="1700" dirty="0"/>
              <a:t>The Minister of </a:t>
            </a:r>
            <a:r>
              <a:rPr lang="en-ZA" sz="1700" b="1" dirty="0"/>
              <a:t>the </a:t>
            </a:r>
            <a:r>
              <a:rPr lang="en-ZA" sz="1700" b="1" dirty="0" err="1"/>
              <a:t>dti</a:t>
            </a:r>
            <a:r>
              <a:rPr lang="en-ZA" sz="1700" dirty="0"/>
              <a:t>, Dr Rob Davies, officially launched the R5-billion </a:t>
            </a:r>
            <a:r>
              <a:rPr lang="en-ZA" sz="1700" dirty="0" err="1"/>
              <a:t>Bokpoort</a:t>
            </a:r>
            <a:r>
              <a:rPr lang="en-ZA" sz="1700" dirty="0"/>
              <a:t> concentrated solar plant in the Northern Cape. This project is the largest investment by a Saudi company, ACWA Power. </a:t>
            </a:r>
            <a:endParaRPr lang="en-US" sz="1700" dirty="0"/>
          </a:p>
          <a:p>
            <a:pPr lvl="0">
              <a:spcBef>
                <a:spcPts val="900"/>
              </a:spcBef>
              <a:buFont typeface="Calibri"/>
              <a:buChar char="•"/>
            </a:pPr>
            <a:r>
              <a:rPr lang="en-ZA" sz="1700" dirty="0" smtClean="0">
                <a:solidFill>
                  <a:srgbClr val="000000"/>
                </a:solidFill>
                <a:ea typeface="Calibri"/>
                <a:cs typeface="Arial"/>
              </a:rPr>
              <a:t>Investments </a:t>
            </a:r>
            <a:r>
              <a:rPr lang="en-ZA" sz="1700" dirty="0">
                <a:solidFill>
                  <a:srgbClr val="000000"/>
                </a:solidFill>
                <a:ea typeface="Calibri"/>
                <a:cs typeface="Arial"/>
              </a:rPr>
              <a:t>in renewable energy generation </a:t>
            </a:r>
            <a:r>
              <a:rPr lang="en-ZA" sz="1700" dirty="0" smtClean="0">
                <a:solidFill>
                  <a:srgbClr val="000000"/>
                </a:solidFill>
                <a:ea typeface="Calibri"/>
                <a:cs typeface="Arial"/>
              </a:rPr>
              <a:t>include</a:t>
            </a:r>
            <a:r>
              <a:rPr lang="en-US" sz="1700" dirty="0">
                <a:solidFill>
                  <a:srgbClr val="000000"/>
                </a:solidFill>
                <a:ea typeface="Calibri"/>
                <a:cs typeface="Arial"/>
              </a:rPr>
              <a:t> </a:t>
            </a:r>
            <a:r>
              <a:rPr lang="en-US" sz="1700" dirty="0" smtClean="0">
                <a:solidFill>
                  <a:srgbClr val="000000"/>
                </a:solidFill>
                <a:ea typeface="Calibri"/>
                <a:cs typeface="Arial"/>
              </a:rPr>
              <a:t>the following:</a:t>
            </a:r>
            <a:endParaRPr lang="en-ZA" sz="1700" dirty="0" smtClean="0">
              <a:solidFill>
                <a:srgbClr val="000000"/>
              </a:solidFill>
              <a:ea typeface="Calibri"/>
              <a:cs typeface="Arial"/>
            </a:endParaRPr>
          </a:p>
          <a:p>
            <a:pPr lvl="1">
              <a:buFontTx/>
              <a:buChar char="−"/>
            </a:pPr>
            <a:r>
              <a:rPr lang="en-ZA" sz="1700" b="1" dirty="0">
                <a:solidFill>
                  <a:srgbClr val="000000"/>
                </a:solidFill>
                <a:ea typeface="Calibri"/>
                <a:cs typeface="Arial"/>
              </a:rPr>
              <a:t>The US Overseas Private Investment Corporation (OPIC), </a:t>
            </a:r>
            <a:r>
              <a:rPr lang="en-ZA" sz="1700" dirty="0">
                <a:solidFill>
                  <a:srgbClr val="000000"/>
                </a:solidFill>
                <a:ea typeface="Calibri"/>
                <a:cs typeface="Arial"/>
              </a:rPr>
              <a:t>approved funding for a $400-million solar farm in South Africa </a:t>
            </a:r>
          </a:p>
          <a:p>
            <a:pPr lvl="1">
              <a:buFontTx/>
              <a:buChar char="−"/>
            </a:pPr>
            <a:r>
              <a:rPr lang="en-ZA" sz="1700" b="1" dirty="0">
                <a:solidFill>
                  <a:srgbClr val="000000"/>
                </a:solidFill>
                <a:ea typeface="Calibri"/>
                <a:cs typeface="Arial"/>
              </a:rPr>
              <a:t>Eternity Power Thermal Harvesting Project </a:t>
            </a:r>
            <a:r>
              <a:rPr lang="en-ZA" sz="1700" dirty="0">
                <a:solidFill>
                  <a:srgbClr val="000000"/>
                </a:solidFill>
                <a:ea typeface="Calibri"/>
                <a:cs typeface="Arial"/>
              </a:rPr>
              <a:t>received a  R30 million ($2.134m) grant from </a:t>
            </a:r>
            <a:r>
              <a:rPr lang="en-ZA" sz="1700" b="1" dirty="0">
                <a:solidFill>
                  <a:srgbClr val="000000"/>
                </a:solidFill>
                <a:ea typeface="Calibri"/>
                <a:cs typeface="Arial"/>
              </a:rPr>
              <a:t>the dti</a:t>
            </a:r>
          </a:p>
          <a:p>
            <a:pPr lvl="1">
              <a:spcAft>
                <a:spcPts val="0"/>
              </a:spcAft>
              <a:buFontTx/>
              <a:buChar char="−"/>
            </a:pPr>
            <a:r>
              <a:rPr lang="en-ZA" sz="1700" b="1" dirty="0" smtClean="0">
                <a:solidFill>
                  <a:srgbClr val="000000"/>
                </a:solidFill>
                <a:ea typeface="Calibri"/>
                <a:cs typeface="Arial"/>
              </a:rPr>
              <a:t>Gestamp </a:t>
            </a:r>
            <a:r>
              <a:rPr lang="en-ZA" sz="1700" b="1" dirty="0">
                <a:solidFill>
                  <a:srgbClr val="000000"/>
                </a:solidFill>
                <a:ea typeface="Calibri"/>
                <a:cs typeface="Arial"/>
              </a:rPr>
              <a:t>Renewable </a:t>
            </a:r>
            <a:r>
              <a:rPr lang="en-ZA" sz="1700" b="1" dirty="0" smtClean="0">
                <a:solidFill>
                  <a:srgbClr val="000000"/>
                </a:solidFill>
                <a:ea typeface="Calibri"/>
                <a:cs typeface="Arial"/>
              </a:rPr>
              <a:t>Industries </a:t>
            </a:r>
            <a:r>
              <a:rPr lang="en-ZA" sz="1700" dirty="0" smtClean="0">
                <a:solidFill>
                  <a:srgbClr val="000000"/>
                </a:solidFill>
                <a:ea typeface="Calibri"/>
                <a:cs typeface="Arial"/>
              </a:rPr>
              <a:t>(GRI) </a:t>
            </a:r>
            <a:r>
              <a:rPr lang="en-US" sz="1700" dirty="0" smtClean="0">
                <a:solidFill>
                  <a:srgbClr val="000000"/>
                </a:solidFill>
                <a:ea typeface="Calibri"/>
                <a:cs typeface="Arial"/>
              </a:rPr>
              <a:t>opened a R3</a:t>
            </a:r>
            <a:r>
              <a:rPr lang="en-ZA" sz="1700" dirty="0" smtClean="0">
                <a:solidFill>
                  <a:srgbClr val="000000"/>
                </a:solidFill>
                <a:ea typeface="Calibri"/>
                <a:cs typeface="Arial"/>
              </a:rPr>
              <a:t>00 </a:t>
            </a:r>
            <a:r>
              <a:rPr lang="en-ZA" sz="1700" dirty="0">
                <a:solidFill>
                  <a:srgbClr val="000000"/>
                </a:solidFill>
                <a:ea typeface="Calibri"/>
                <a:cs typeface="Arial"/>
              </a:rPr>
              <a:t>million wind tower factory in </a:t>
            </a:r>
            <a:r>
              <a:rPr lang="en-ZA" sz="1700" dirty="0" smtClean="0">
                <a:solidFill>
                  <a:srgbClr val="000000"/>
                </a:solidFill>
                <a:ea typeface="Calibri"/>
                <a:cs typeface="Arial"/>
              </a:rPr>
              <a:t>Atlantis</a:t>
            </a:r>
            <a:r>
              <a:rPr lang="en-US" sz="1700" dirty="0" smtClean="0">
                <a:solidFill>
                  <a:srgbClr val="000000"/>
                </a:solidFill>
                <a:ea typeface="Calibri"/>
                <a:cs typeface="Arial"/>
              </a:rPr>
              <a:t>, with </a:t>
            </a:r>
            <a:r>
              <a:rPr lang="en-ZA" sz="1700" dirty="0" smtClean="0">
                <a:solidFill>
                  <a:srgbClr val="000000"/>
                </a:solidFill>
                <a:ea typeface="Calibri"/>
                <a:cs typeface="Arial"/>
              </a:rPr>
              <a:t>200 jobs </a:t>
            </a:r>
            <a:r>
              <a:rPr lang="en-US" sz="1700" dirty="0" smtClean="0">
                <a:solidFill>
                  <a:srgbClr val="000000"/>
                </a:solidFill>
                <a:ea typeface="Calibri"/>
                <a:cs typeface="Arial"/>
              </a:rPr>
              <a:t>initially created</a:t>
            </a:r>
            <a:endParaRPr lang="en-ZA" sz="1700" dirty="0" smtClean="0">
              <a:solidFill>
                <a:srgbClr val="000000"/>
              </a:solidFill>
              <a:ea typeface="Calibri"/>
              <a:cs typeface="Arial"/>
            </a:endParaRPr>
          </a:p>
          <a:p>
            <a:pPr lvl="1">
              <a:spcAft>
                <a:spcPts val="0"/>
              </a:spcAft>
              <a:buFontTx/>
              <a:buChar char="−"/>
            </a:pPr>
            <a:r>
              <a:rPr lang="en-ZA" sz="1700" b="1" dirty="0">
                <a:solidFill>
                  <a:srgbClr val="000000"/>
                </a:solidFill>
                <a:ea typeface="Calibri"/>
                <a:cs typeface="Arial"/>
              </a:rPr>
              <a:t>Kouga</a:t>
            </a:r>
            <a:r>
              <a:rPr lang="en-ZA" sz="1700" dirty="0">
                <a:solidFill>
                  <a:srgbClr val="000000"/>
                </a:solidFill>
                <a:ea typeface="Calibri"/>
                <a:cs typeface="Arial"/>
              </a:rPr>
              <a:t> wind </a:t>
            </a:r>
            <a:r>
              <a:rPr lang="en-ZA" sz="1700" dirty="0" smtClean="0">
                <a:solidFill>
                  <a:srgbClr val="000000"/>
                </a:solidFill>
                <a:ea typeface="Calibri"/>
                <a:cs typeface="Arial"/>
              </a:rPr>
              <a:t>farm </a:t>
            </a:r>
            <a:r>
              <a:rPr lang="en-US" sz="1700" dirty="0" smtClean="0">
                <a:solidFill>
                  <a:srgbClr val="000000"/>
                </a:solidFill>
                <a:ea typeface="Calibri"/>
                <a:cs typeface="Arial"/>
              </a:rPr>
              <a:t>became operational at Oy</a:t>
            </a:r>
            <a:r>
              <a:rPr lang="en-ZA" sz="1700" dirty="0" smtClean="0">
                <a:solidFill>
                  <a:srgbClr val="000000"/>
                </a:solidFill>
                <a:ea typeface="Calibri"/>
                <a:cs typeface="Arial"/>
              </a:rPr>
              <a:t>ster Bay in the E</a:t>
            </a:r>
            <a:r>
              <a:rPr lang="en-US" sz="1700" dirty="0" smtClean="0">
                <a:solidFill>
                  <a:srgbClr val="000000"/>
                </a:solidFill>
                <a:ea typeface="Calibri"/>
                <a:cs typeface="Arial"/>
              </a:rPr>
              <a:t>. C</a:t>
            </a:r>
            <a:r>
              <a:rPr lang="en-ZA" sz="1700" dirty="0" smtClean="0">
                <a:solidFill>
                  <a:srgbClr val="000000"/>
                </a:solidFill>
                <a:ea typeface="Calibri"/>
                <a:cs typeface="Arial"/>
              </a:rPr>
              <a:t>ape  </a:t>
            </a:r>
            <a:endParaRPr lang="en-ZA" sz="1700" dirty="0">
              <a:solidFill>
                <a:srgbClr val="000000"/>
              </a:solidFill>
              <a:ea typeface="Calibri"/>
              <a:cs typeface="Arial"/>
            </a:endParaRPr>
          </a:p>
          <a:p>
            <a:pPr lvl="0">
              <a:spcAft>
                <a:spcPts val="0"/>
              </a:spcAft>
              <a:buFont typeface="Calibri"/>
              <a:buChar char="•"/>
            </a:pPr>
            <a:endParaRPr lang="en-ZA" sz="1700" dirty="0">
              <a:solidFill>
                <a:srgbClr val="000000"/>
              </a:solidFill>
              <a:ea typeface="Calibri"/>
              <a:cs typeface="Arial"/>
            </a:endParaRPr>
          </a:p>
        </p:txBody>
      </p:sp>
      <p:sp>
        <p:nvSpPr>
          <p:cNvPr id="8" name="TextBox 7"/>
          <p:cNvSpPr txBox="1"/>
          <p:nvPr/>
        </p:nvSpPr>
        <p:spPr>
          <a:xfrm>
            <a:off x="323528" y="159762"/>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Green Industries </a:t>
            </a:r>
            <a:endParaRPr lang="en-GB" b="1" dirty="0">
              <a:solidFill>
                <a:schemeClr val="accent5">
                  <a:lumMod val="75000"/>
                </a:schemeClr>
              </a:solidFill>
              <a:latin typeface="Arial (Body)"/>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908721"/>
            <a:ext cx="1413458" cy="1564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3284985"/>
            <a:ext cx="1473561" cy="1656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BMokuena\Pictures\the_d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6093296"/>
            <a:ext cx="2555775"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12</a:t>
            </a:fld>
            <a:endParaRPr lang="en-US" altLang="en-US" dirty="0"/>
          </a:p>
        </p:txBody>
      </p:sp>
    </p:spTree>
    <p:extLst>
      <p:ext uri="{BB962C8B-B14F-4D97-AF65-F5344CB8AC3E}">
        <p14:creationId xmlns:p14="http://schemas.microsoft.com/office/powerpoint/2010/main" xmlns="" val="30022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496"/>
            <a:ext cx="6314251" cy="5184776"/>
          </a:xfrm>
        </p:spPr>
        <p:txBody>
          <a:bodyPr>
            <a:noAutofit/>
          </a:bodyPr>
          <a:lstStyle/>
          <a:p>
            <a:pPr marL="630238" lvl="1" indent="-268288">
              <a:spcBef>
                <a:spcPts val="1200"/>
              </a:spcBef>
              <a:buFontTx/>
              <a:buChar char="−"/>
            </a:pPr>
            <a:r>
              <a:rPr lang="en-ZA" sz="1700" b="1" dirty="0">
                <a:solidFill>
                  <a:srgbClr val="000000"/>
                </a:solidFill>
                <a:ea typeface="Calibri"/>
                <a:cs typeface="Arial"/>
              </a:rPr>
              <a:t>SMA Solar Technology </a:t>
            </a:r>
            <a:r>
              <a:rPr lang="en-ZA" sz="1700" b="1" dirty="0" smtClean="0">
                <a:solidFill>
                  <a:srgbClr val="000000"/>
                </a:solidFill>
                <a:ea typeface="Calibri"/>
                <a:cs typeface="Arial"/>
              </a:rPr>
              <a:t>SA</a:t>
            </a:r>
            <a:r>
              <a:rPr lang="en-US" sz="1700" dirty="0" smtClean="0">
                <a:solidFill>
                  <a:srgbClr val="000000"/>
                </a:solidFill>
                <a:ea typeface="Calibri"/>
                <a:cs typeface="Arial"/>
              </a:rPr>
              <a:t> </a:t>
            </a:r>
            <a:r>
              <a:rPr lang="en-ZA" sz="1700" dirty="0" smtClean="0">
                <a:solidFill>
                  <a:srgbClr val="000000"/>
                </a:solidFill>
                <a:ea typeface="Calibri"/>
                <a:cs typeface="Arial"/>
              </a:rPr>
              <a:t>launched </a:t>
            </a:r>
            <a:r>
              <a:rPr lang="en-US" sz="1700" dirty="0" smtClean="0">
                <a:solidFill>
                  <a:srgbClr val="000000"/>
                </a:solidFill>
                <a:ea typeface="Calibri"/>
                <a:cs typeface="Arial"/>
              </a:rPr>
              <a:t>a</a:t>
            </a:r>
            <a:r>
              <a:rPr lang="en-ZA" sz="1700" dirty="0" smtClean="0">
                <a:solidFill>
                  <a:srgbClr val="000000"/>
                </a:solidFill>
                <a:ea typeface="Calibri"/>
                <a:cs typeface="Arial"/>
              </a:rPr>
              <a:t> </a:t>
            </a:r>
            <a:r>
              <a:rPr lang="en-ZA" sz="1700" dirty="0">
                <a:solidFill>
                  <a:srgbClr val="000000"/>
                </a:solidFill>
                <a:ea typeface="Calibri"/>
                <a:cs typeface="Arial"/>
              </a:rPr>
              <a:t>multimillion-rand manufacturing facility in Cape Town</a:t>
            </a:r>
          </a:p>
          <a:p>
            <a:pPr marL="630238" lvl="1" indent="-268288">
              <a:spcBef>
                <a:spcPts val="1200"/>
              </a:spcBef>
              <a:buFontTx/>
              <a:buChar char="−"/>
            </a:pPr>
            <a:r>
              <a:rPr lang="en-ZA" sz="1700" b="1" dirty="0" smtClean="0">
                <a:solidFill>
                  <a:srgbClr val="000000"/>
                </a:solidFill>
                <a:ea typeface="Calibri"/>
                <a:cs typeface="Arial"/>
              </a:rPr>
              <a:t>Amplats</a:t>
            </a:r>
            <a:r>
              <a:rPr lang="en-ZA" sz="1700" dirty="0">
                <a:solidFill>
                  <a:srgbClr val="000000"/>
                </a:solidFill>
                <a:ea typeface="Calibri"/>
                <a:cs typeface="Arial"/>
              </a:rPr>
              <a:t>, together with Vuselela Energy and H1 Holdings, unveiled </a:t>
            </a:r>
            <a:r>
              <a:rPr lang="en-US" sz="1700" dirty="0">
                <a:solidFill>
                  <a:srgbClr val="000000"/>
                </a:solidFill>
                <a:ea typeface="Calibri"/>
                <a:cs typeface="Arial"/>
              </a:rPr>
              <a:t>a</a:t>
            </a:r>
            <a:r>
              <a:rPr lang="en-ZA" sz="1700" dirty="0" smtClean="0">
                <a:solidFill>
                  <a:srgbClr val="000000"/>
                </a:solidFill>
                <a:ea typeface="Calibri"/>
                <a:cs typeface="Arial"/>
              </a:rPr>
              <a:t> </a:t>
            </a:r>
            <a:r>
              <a:rPr lang="en-ZA" sz="1700" dirty="0">
                <a:solidFill>
                  <a:srgbClr val="000000"/>
                </a:solidFill>
                <a:ea typeface="Calibri"/>
                <a:cs typeface="Arial"/>
              </a:rPr>
              <a:t>R150 million co-generation power plant at its Waterval Smelting Complex in </a:t>
            </a:r>
            <a:r>
              <a:rPr lang="en-ZA" sz="1700" dirty="0" smtClean="0">
                <a:solidFill>
                  <a:srgbClr val="000000"/>
                </a:solidFill>
                <a:ea typeface="Calibri"/>
                <a:cs typeface="Arial"/>
              </a:rPr>
              <a:t>Rustenburg</a:t>
            </a:r>
          </a:p>
          <a:p>
            <a:pPr marL="630238" lvl="1" indent="-268288">
              <a:spcBef>
                <a:spcPts val="1200"/>
              </a:spcBef>
              <a:buFontTx/>
              <a:buChar char="−"/>
            </a:pPr>
            <a:r>
              <a:rPr lang="en-ZA" sz="1700" dirty="0" smtClean="0">
                <a:solidFill>
                  <a:srgbClr val="000000"/>
                </a:solidFill>
                <a:ea typeface="Calibri"/>
                <a:cs typeface="Arial"/>
              </a:rPr>
              <a:t>Technology </a:t>
            </a:r>
            <a:r>
              <a:rPr lang="en-ZA" sz="1700" dirty="0">
                <a:solidFill>
                  <a:srgbClr val="000000"/>
                </a:solidFill>
                <a:ea typeface="Calibri"/>
                <a:cs typeface="Arial"/>
              </a:rPr>
              <a:t>group </a:t>
            </a:r>
            <a:r>
              <a:rPr lang="en-ZA" sz="1700" b="1" dirty="0">
                <a:solidFill>
                  <a:srgbClr val="000000"/>
                </a:solidFill>
                <a:ea typeface="Calibri"/>
                <a:cs typeface="Arial"/>
              </a:rPr>
              <a:t>Abengoa</a:t>
            </a:r>
            <a:r>
              <a:rPr lang="en-ZA" sz="1700" dirty="0">
                <a:solidFill>
                  <a:srgbClr val="000000"/>
                </a:solidFill>
                <a:ea typeface="Calibri"/>
                <a:cs typeface="Arial"/>
              </a:rPr>
              <a:t> announced a $660-million </a:t>
            </a:r>
            <a:r>
              <a:rPr lang="en-US" sz="1700" dirty="0" smtClean="0">
                <a:solidFill>
                  <a:srgbClr val="000000"/>
                </a:solidFill>
                <a:ea typeface="Calibri"/>
                <a:cs typeface="Arial"/>
              </a:rPr>
              <a:t>investment</a:t>
            </a:r>
            <a:r>
              <a:rPr lang="en-ZA" sz="1700" dirty="0" smtClean="0">
                <a:solidFill>
                  <a:srgbClr val="000000"/>
                </a:solidFill>
                <a:ea typeface="Calibri"/>
                <a:cs typeface="Arial"/>
              </a:rPr>
              <a:t> </a:t>
            </a:r>
            <a:r>
              <a:rPr lang="en-ZA" sz="1700" dirty="0">
                <a:solidFill>
                  <a:srgbClr val="000000"/>
                </a:solidFill>
                <a:ea typeface="Calibri"/>
                <a:cs typeface="Arial"/>
              </a:rPr>
              <a:t>in the 100 MW </a:t>
            </a:r>
            <a:r>
              <a:rPr lang="en-ZA" sz="1700" i="1" dirty="0">
                <a:solidFill>
                  <a:srgbClr val="000000"/>
                </a:solidFill>
                <a:ea typeface="Calibri"/>
                <a:cs typeface="Arial"/>
              </a:rPr>
              <a:t>Xina</a:t>
            </a:r>
            <a:r>
              <a:rPr lang="en-ZA" sz="1700" dirty="0">
                <a:solidFill>
                  <a:srgbClr val="000000"/>
                </a:solidFill>
                <a:ea typeface="Calibri"/>
                <a:cs typeface="Arial"/>
              </a:rPr>
              <a:t> </a:t>
            </a:r>
            <a:r>
              <a:rPr lang="en-ZA" sz="1700" i="1" dirty="0">
                <a:solidFill>
                  <a:srgbClr val="000000"/>
                </a:solidFill>
                <a:ea typeface="Calibri"/>
                <a:cs typeface="Arial"/>
              </a:rPr>
              <a:t>Solar</a:t>
            </a:r>
            <a:r>
              <a:rPr lang="en-ZA" sz="1700" dirty="0">
                <a:solidFill>
                  <a:srgbClr val="000000"/>
                </a:solidFill>
                <a:ea typeface="Calibri"/>
                <a:cs typeface="Arial"/>
              </a:rPr>
              <a:t> </a:t>
            </a:r>
            <a:r>
              <a:rPr lang="en-ZA" sz="1700" i="1" dirty="0">
                <a:solidFill>
                  <a:srgbClr val="000000"/>
                </a:solidFill>
                <a:ea typeface="Calibri"/>
                <a:cs typeface="Arial"/>
              </a:rPr>
              <a:t>One</a:t>
            </a:r>
            <a:r>
              <a:rPr lang="en-ZA" sz="1700" dirty="0">
                <a:solidFill>
                  <a:srgbClr val="000000"/>
                </a:solidFill>
                <a:ea typeface="Calibri"/>
                <a:cs typeface="Arial"/>
              </a:rPr>
              <a:t> </a:t>
            </a:r>
            <a:r>
              <a:rPr lang="en-ZA" sz="1700" dirty="0" smtClean="0">
                <a:solidFill>
                  <a:srgbClr val="000000"/>
                </a:solidFill>
                <a:ea typeface="Calibri"/>
                <a:cs typeface="Arial"/>
              </a:rPr>
              <a:t>project</a:t>
            </a:r>
            <a:endParaRPr lang="en-ZA" sz="1700" dirty="0">
              <a:solidFill>
                <a:srgbClr val="000000"/>
              </a:solidFill>
              <a:ea typeface="Calibri"/>
              <a:cs typeface="Arial"/>
            </a:endParaRPr>
          </a:p>
          <a:p>
            <a:pPr marL="266700" lvl="0" indent="0">
              <a:spcBef>
                <a:spcPts val="1200"/>
              </a:spcBef>
              <a:buNone/>
            </a:pPr>
            <a:r>
              <a:rPr lang="en-ZA" sz="1700" dirty="0" smtClean="0">
                <a:solidFill>
                  <a:srgbClr val="000000"/>
                </a:solidFill>
                <a:ea typeface="Calibri"/>
                <a:cs typeface="Arial"/>
              </a:rPr>
              <a:t>Supply side measures include:</a:t>
            </a:r>
          </a:p>
          <a:p>
            <a:pPr marL="630238" lvl="1" indent="-268288">
              <a:spcBef>
                <a:spcPts val="1200"/>
              </a:spcBef>
              <a:buFontTx/>
              <a:buChar char="−"/>
            </a:pPr>
            <a:r>
              <a:rPr lang="en-US" sz="1700" b="1" dirty="0" smtClean="0">
                <a:solidFill>
                  <a:srgbClr val="000000"/>
                </a:solidFill>
                <a:ea typeface="Calibri"/>
                <a:cs typeface="Arial"/>
              </a:rPr>
              <a:t>The </a:t>
            </a:r>
            <a:r>
              <a:rPr lang="en-ZA" sz="1700" b="1" dirty="0" smtClean="0">
                <a:solidFill>
                  <a:srgbClr val="000000"/>
                </a:solidFill>
                <a:ea typeface="Calibri"/>
                <a:cs typeface="Arial"/>
              </a:rPr>
              <a:t>National </a:t>
            </a:r>
            <a:r>
              <a:rPr lang="en-ZA" sz="1700" b="1" dirty="0">
                <a:solidFill>
                  <a:srgbClr val="000000"/>
                </a:solidFill>
                <a:ea typeface="Calibri"/>
                <a:cs typeface="Arial"/>
              </a:rPr>
              <a:t>Cleaner Production Centre </a:t>
            </a:r>
            <a:r>
              <a:rPr lang="en-ZA" sz="1700" dirty="0">
                <a:solidFill>
                  <a:srgbClr val="000000"/>
                </a:solidFill>
                <a:ea typeface="Calibri"/>
                <a:cs typeface="Arial"/>
              </a:rPr>
              <a:t>(NCPC) </a:t>
            </a:r>
            <a:r>
              <a:rPr lang="en-US" sz="1700" dirty="0" smtClean="0">
                <a:solidFill>
                  <a:srgbClr val="000000"/>
                </a:solidFill>
                <a:ea typeface="Calibri"/>
                <a:cs typeface="Arial"/>
              </a:rPr>
              <a:t>- </a:t>
            </a:r>
            <a:r>
              <a:rPr lang="en-ZA" sz="1700" dirty="0" smtClean="0">
                <a:solidFill>
                  <a:srgbClr val="000000"/>
                </a:solidFill>
                <a:ea typeface="Calibri"/>
                <a:cs typeface="Arial"/>
              </a:rPr>
              <a:t>working </a:t>
            </a:r>
            <a:r>
              <a:rPr lang="en-ZA" sz="1700" dirty="0">
                <a:solidFill>
                  <a:srgbClr val="000000"/>
                </a:solidFill>
                <a:ea typeface="Calibri"/>
                <a:cs typeface="Arial"/>
              </a:rPr>
              <a:t>with UNIDO </a:t>
            </a:r>
            <a:r>
              <a:rPr lang="en-US" sz="1700" dirty="0" smtClean="0">
                <a:solidFill>
                  <a:srgbClr val="000000"/>
                </a:solidFill>
                <a:ea typeface="Calibri"/>
                <a:cs typeface="Arial"/>
              </a:rPr>
              <a:t>- </a:t>
            </a:r>
            <a:r>
              <a:rPr lang="en-ZA" sz="1700" dirty="0" smtClean="0">
                <a:solidFill>
                  <a:srgbClr val="000000"/>
                </a:solidFill>
                <a:ea typeface="Calibri"/>
                <a:cs typeface="Arial"/>
              </a:rPr>
              <a:t>assisted </a:t>
            </a:r>
            <a:r>
              <a:rPr lang="en-ZA" sz="1700" dirty="0">
                <a:solidFill>
                  <a:srgbClr val="000000"/>
                </a:solidFill>
                <a:ea typeface="Calibri"/>
                <a:cs typeface="Arial"/>
              </a:rPr>
              <a:t>153 industrial </a:t>
            </a:r>
            <a:r>
              <a:rPr lang="en-ZA" sz="1700" dirty="0" smtClean="0">
                <a:solidFill>
                  <a:srgbClr val="000000"/>
                </a:solidFill>
                <a:ea typeface="Calibri"/>
                <a:cs typeface="Arial"/>
              </a:rPr>
              <a:t>plants</a:t>
            </a:r>
            <a:r>
              <a:rPr lang="en-US" sz="1700" dirty="0" smtClean="0">
                <a:solidFill>
                  <a:srgbClr val="000000"/>
                </a:solidFill>
                <a:ea typeface="Calibri"/>
                <a:cs typeface="Arial"/>
              </a:rPr>
              <a:t>; </a:t>
            </a:r>
            <a:r>
              <a:rPr lang="en-ZA" sz="1700" dirty="0" smtClean="0">
                <a:solidFill>
                  <a:srgbClr val="000000"/>
                </a:solidFill>
                <a:ea typeface="Calibri"/>
                <a:cs typeface="Arial"/>
              </a:rPr>
              <a:t>R1.54 </a:t>
            </a:r>
            <a:r>
              <a:rPr lang="en-ZA" sz="1700" dirty="0">
                <a:solidFill>
                  <a:srgbClr val="000000"/>
                </a:solidFill>
                <a:ea typeface="Calibri"/>
                <a:cs typeface="Arial"/>
              </a:rPr>
              <a:t>billion saved in energy </a:t>
            </a:r>
            <a:r>
              <a:rPr lang="en-ZA" sz="1700" dirty="0" smtClean="0">
                <a:solidFill>
                  <a:srgbClr val="000000"/>
                </a:solidFill>
                <a:ea typeface="Calibri"/>
                <a:cs typeface="Arial"/>
              </a:rPr>
              <a:t>costs</a:t>
            </a:r>
            <a:r>
              <a:rPr lang="en-US" sz="1700" dirty="0" smtClean="0">
                <a:solidFill>
                  <a:srgbClr val="000000"/>
                </a:solidFill>
                <a:ea typeface="Calibri"/>
                <a:cs typeface="Arial"/>
              </a:rPr>
              <a:t>; </a:t>
            </a:r>
            <a:r>
              <a:rPr lang="en-ZA" sz="1700" dirty="0" smtClean="0">
                <a:solidFill>
                  <a:srgbClr val="000000"/>
                </a:solidFill>
                <a:ea typeface="Calibri"/>
                <a:cs typeface="Arial"/>
              </a:rPr>
              <a:t>5,700 </a:t>
            </a:r>
            <a:r>
              <a:rPr lang="en-ZA" sz="1700" dirty="0">
                <a:solidFill>
                  <a:srgbClr val="000000"/>
                </a:solidFill>
                <a:ea typeface="Calibri"/>
                <a:cs typeface="Arial"/>
              </a:rPr>
              <a:t>jobs created/preserved </a:t>
            </a:r>
          </a:p>
          <a:p>
            <a:pPr marL="630238" lvl="1" indent="-268288">
              <a:spcBef>
                <a:spcPts val="1200"/>
              </a:spcBef>
              <a:buFontTx/>
              <a:buChar char="−"/>
            </a:pPr>
            <a:r>
              <a:rPr lang="en-ZA" sz="1700" dirty="0">
                <a:solidFill>
                  <a:srgbClr val="000000"/>
                </a:solidFill>
                <a:ea typeface="Calibri"/>
                <a:cs typeface="Arial"/>
              </a:rPr>
              <a:t>NCPC has trained over 2,400 professionals since 2010</a:t>
            </a:r>
          </a:p>
          <a:p>
            <a:pPr marL="630238" lvl="1" indent="-268288">
              <a:spcBef>
                <a:spcPts val="1200"/>
              </a:spcBef>
              <a:buFontTx/>
              <a:buChar char="−"/>
            </a:pPr>
            <a:r>
              <a:rPr lang="en-ZA" sz="1700" dirty="0">
                <a:solidFill>
                  <a:srgbClr val="000000"/>
                </a:solidFill>
                <a:ea typeface="Calibri"/>
                <a:cs typeface="Arial"/>
              </a:rPr>
              <a:t>A Thermal Test Chamber (TTC) for refrigerated vehicles was established at the SABS in order to improve energy efficiency and reduce greenhouse gas emissions </a:t>
            </a:r>
          </a:p>
          <a:p>
            <a:pPr lvl="1">
              <a:spcBef>
                <a:spcPts val="1200"/>
              </a:spcBef>
              <a:buFontTx/>
              <a:buChar char="−"/>
            </a:pPr>
            <a:endParaRPr lang="en-ZA" sz="1700" dirty="0">
              <a:solidFill>
                <a:srgbClr val="000000"/>
              </a:solidFill>
              <a:ea typeface="Calibri"/>
              <a:cs typeface="Arial"/>
            </a:endParaRPr>
          </a:p>
          <a:p>
            <a:pPr lvl="1">
              <a:spcBef>
                <a:spcPts val="1200"/>
              </a:spcBef>
              <a:buFontTx/>
              <a:buChar char="−"/>
            </a:pPr>
            <a:endParaRPr lang="en-ZA" sz="1700" b="1" dirty="0">
              <a:solidFill>
                <a:srgbClr val="000000"/>
              </a:solidFill>
              <a:ea typeface="Calibri"/>
              <a:cs typeface="Arial"/>
            </a:endParaRPr>
          </a:p>
          <a:p>
            <a:pPr lvl="0">
              <a:spcBef>
                <a:spcPts val="1200"/>
              </a:spcBef>
              <a:buFont typeface="Calibri"/>
              <a:buChar char="•"/>
            </a:pPr>
            <a:endParaRPr lang="en-ZA" sz="1700" dirty="0">
              <a:solidFill>
                <a:srgbClr val="000000"/>
              </a:solidFill>
              <a:ea typeface="Calibri"/>
              <a:cs typeface="Arial"/>
            </a:endParaRPr>
          </a:p>
        </p:txBody>
      </p:sp>
      <p:sp>
        <p:nvSpPr>
          <p:cNvPr id="8" name="TextBox 7"/>
          <p:cNvSpPr txBox="1"/>
          <p:nvPr/>
        </p:nvSpPr>
        <p:spPr>
          <a:xfrm>
            <a:off x="323528" y="159762"/>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Green Industries </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37780" y="3686550"/>
            <a:ext cx="2403315" cy="20162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7780" y="1322526"/>
            <a:ext cx="2403315" cy="1758922"/>
          </a:xfrm>
          <a:prstGeom prst="rect">
            <a:avLst/>
          </a:prstGeom>
        </p:spPr>
      </p:pic>
      <p:sp>
        <p:nvSpPr>
          <p:cNvPr id="11" name="Text Box 21512"/>
          <p:cNvSpPr txBox="1"/>
          <p:nvPr/>
        </p:nvSpPr>
        <p:spPr>
          <a:xfrm>
            <a:off x="6660232" y="3088928"/>
            <a:ext cx="1896110" cy="2022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000" b="1" dirty="0" smtClean="0">
                <a:effectLst/>
                <a:latin typeface="Arial" panose="020B0604020202020204" pitchFamily="34" charset="0"/>
                <a:ea typeface="Times New Roman" panose="02020603050405020304" pitchFamily="18" charset="0"/>
                <a:cs typeface="Times New Roman" panose="02020603050405020304" pitchFamily="18" charset="0"/>
              </a:rPr>
              <a:t>Wind farm, Western Cape</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2F90303-3EE6-403E-A7B0-217FB3D78952}" type="slidenum">
              <a:rPr lang="en-US" altLang="en-US" smtClean="0"/>
              <a:pPr/>
              <a:t>13</a:t>
            </a:fld>
            <a:endParaRPr lang="en-US" altLang="en-US" dirty="0"/>
          </a:p>
        </p:txBody>
      </p:sp>
    </p:spTree>
    <p:extLst>
      <p:ext uri="{BB962C8B-B14F-4D97-AF65-F5344CB8AC3E}">
        <p14:creationId xmlns:p14="http://schemas.microsoft.com/office/powerpoint/2010/main" xmlns="" val="2995071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napshot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3339" y="1253066"/>
            <a:ext cx="4123461" cy="5103283"/>
          </a:xfrm>
          <a:prstGeom prst="rect">
            <a:avLst/>
          </a:prstGeom>
          <a:ln>
            <a:solidFill>
              <a:schemeClr val="tx1"/>
            </a:solidFill>
          </a:ln>
        </p:spPr>
      </p:pic>
      <p:pic>
        <p:nvPicPr>
          <p:cNvPr id="8" name="Picture 7" descr="Snapshot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708" y="1253066"/>
            <a:ext cx="3944936" cy="5105401"/>
          </a:xfrm>
          <a:prstGeom prst="rect">
            <a:avLst/>
          </a:prstGeom>
          <a:ln>
            <a:solidFill>
              <a:schemeClr val="tx1"/>
            </a:solidFill>
          </a:ln>
        </p:spPr>
      </p:pic>
      <p:sp>
        <p:nvSpPr>
          <p:cNvPr id="9" name="TextBox 8"/>
          <p:cNvSpPr txBox="1"/>
          <p:nvPr/>
        </p:nvSpPr>
        <p:spPr>
          <a:xfrm>
            <a:off x="179512" y="231031"/>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a:t>
            </a:r>
            <a:r>
              <a:rPr lang="en-ZA" b="1" dirty="0">
                <a:solidFill>
                  <a:schemeClr val="accent5">
                    <a:lumMod val="75000"/>
                  </a:schemeClr>
                </a:solidFill>
                <a:latin typeface="Arial (Body)"/>
              </a:rPr>
              <a:t>Highlights: Automotives</a:t>
            </a:r>
            <a:endParaRPr lang="en-GB" b="1" dirty="0">
              <a:solidFill>
                <a:schemeClr val="accent5">
                  <a:lumMod val="75000"/>
                </a:schemeClr>
              </a:solidFill>
              <a:latin typeface="Arial (Body)"/>
            </a:endParaRPr>
          </a:p>
        </p:txBody>
      </p:sp>
      <p:sp>
        <p:nvSpPr>
          <p:cNvPr id="2" name="Slide Number Placeholder 1"/>
          <p:cNvSpPr>
            <a:spLocks noGrp="1"/>
          </p:cNvSpPr>
          <p:nvPr>
            <p:ph type="sldNum" sz="quarter" idx="12"/>
          </p:nvPr>
        </p:nvSpPr>
        <p:spPr/>
        <p:txBody>
          <a:bodyPr/>
          <a:lstStyle/>
          <a:p>
            <a:fld id="{B2F90303-3EE6-403E-A7B0-217FB3D78952}" type="slidenum">
              <a:rPr lang="en-US" altLang="en-US" smtClean="0"/>
              <a:pPr/>
              <a:t>14</a:t>
            </a:fld>
            <a:endParaRPr lang="en-US" altLang="en-US" dirty="0"/>
          </a:p>
        </p:txBody>
      </p:sp>
    </p:spTree>
    <p:extLst>
      <p:ext uri="{BB962C8B-B14F-4D97-AF65-F5344CB8AC3E}">
        <p14:creationId xmlns:p14="http://schemas.microsoft.com/office/powerpoint/2010/main" xmlns="" val="3541218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6480720" cy="5040560"/>
          </a:xfrm>
        </p:spPr>
        <p:txBody>
          <a:bodyPr>
            <a:noAutofit/>
          </a:bodyPr>
          <a:lstStyle/>
          <a:p>
            <a:pPr marL="266700" lvl="0" indent="-266700" eaLnBrk="0" fontAlgn="base" hangingPunct="0">
              <a:spcBef>
                <a:spcPct val="0"/>
              </a:spcBef>
              <a:buFont typeface="Calibri"/>
              <a:buChar char="•"/>
            </a:pPr>
            <a:r>
              <a:rPr lang="en-ZA" sz="2000" dirty="0">
                <a:solidFill>
                  <a:srgbClr val="000000"/>
                </a:solidFill>
                <a:ea typeface="Calibri"/>
                <a:cs typeface="Arial"/>
              </a:rPr>
              <a:t>The </a:t>
            </a:r>
            <a:r>
              <a:rPr lang="en-US" sz="2000" dirty="0">
                <a:solidFill>
                  <a:srgbClr val="000000"/>
                </a:solidFill>
                <a:ea typeface="Calibri"/>
                <a:cs typeface="Arial"/>
              </a:rPr>
              <a:t>revised </a:t>
            </a:r>
            <a:r>
              <a:rPr lang="en-US" sz="2000" dirty="0" smtClean="0">
                <a:solidFill>
                  <a:srgbClr val="000000"/>
                </a:solidFill>
                <a:ea typeface="Calibri"/>
                <a:cs typeface="Arial"/>
              </a:rPr>
              <a:t>Automotive </a:t>
            </a:r>
            <a:r>
              <a:rPr lang="en-US" sz="2000" dirty="0">
                <a:solidFill>
                  <a:srgbClr val="000000"/>
                </a:solidFill>
                <a:ea typeface="Calibri"/>
                <a:cs typeface="Arial"/>
              </a:rPr>
              <a:t>Production and Development </a:t>
            </a:r>
            <a:r>
              <a:rPr lang="en-US" sz="2000" dirty="0" err="1">
                <a:solidFill>
                  <a:srgbClr val="000000"/>
                </a:solidFill>
                <a:ea typeface="Calibri"/>
                <a:cs typeface="Arial"/>
              </a:rPr>
              <a:t>Programme</a:t>
            </a:r>
            <a:r>
              <a:rPr lang="en-US" sz="2000" dirty="0">
                <a:solidFill>
                  <a:srgbClr val="000000"/>
                </a:solidFill>
                <a:ea typeface="Calibri"/>
                <a:cs typeface="Arial"/>
              </a:rPr>
              <a:t> (</a:t>
            </a:r>
            <a:r>
              <a:rPr lang="en-ZA" sz="2000" dirty="0">
                <a:solidFill>
                  <a:srgbClr val="000000"/>
                </a:solidFill>
                <a:ea typeface="Calibri"/>
                <a:cs typeface="Arial"/>
              </a:rPr>
              <a:t>APDP</a:t>
            </a:r>
            <a:r>
              <a:rPr lang="en-US" sz="2000" dirty="0">
                <a:solidFill>
                  <a:srgbClr val="000000"/>
                </a:solidFill>
                <a:ea typeface="Calibri"/>
                <a:cs typeface="Arial"/>
              </a:rPr>
              <a:t>)</a:t>
            </a:r>
            <a:r>
              <a:rPr lang="en-ZA" sz="2000" dirty="0">
                <a:solidFill>
                  <a:srgbClr val="000000"/>
                </a:solidFill>
                <a:ea typeface="Calibri"/>
                <a:cs typeface="Arial"/>
              </a:rPr>
              <a:t> is the critical lever that has supported investment by global OEMs to SA</a:t>
            </a:r>
            <a:r>
              <a:rPr lang="en-US" sz="2000" dirty="0">
                <a:solidFill>
                  <a:srgbClr val="000000"/>
                </a:solidFill>
                <a:ea typeface="Calibri"/>
                <a:cs typeface="Arial"/>
              </a:rPr>
              <a:t> </a:t>
            </a:r>
            <a:endParaRPr lang="en-ZA" sz="2000" dirty="0">
              <a:solidFill>
                <a:srgbClr val="000000"/>
              </a:solidFill>
              <a:ea typeface="Calibri"/>
              <a:cs typeface="Arial"/>
            </a:endParaRPr>
          </a:p>
          <a:p>
            <a:pPr marL="266700" lvl="0" indent="-266700">
              <a:spcBef>
                <a:spcPts val="600"/>
              </a:spcBef>
              <a:spcAft>
                <a:spcPts val="600"/>
              </a:spcAft>
              <a:buFont typeface="Calibri"/>
              <a:buChar char="•"/>
            </a:pPr>
            <a:r>
              <a:rPr lang="en-ZA" sz="2000" dirty="0" smtClean="0">
                <a:solidFill>
                  <a:srgbClr val="000000"/>
                </a:solidFill>
                <a:ea typeface="Calibri"/>
                <a:cs typeface="Arial"/>
              </a:rPr>
              <a:t>The </a:t>
            </a:r>
            <a:r>
              <a:rPr lang="en-ZA" sz="2000" dirty="0">
                <a:solidFill>
                  <a:srgbClr val="000000"/>
                </a:solidFill>
                <a:ea typeface="Calibri"/>
                <a:cs typeface="Arial"/>
              </a:rPr>
              <a:t>APDP has leveraged </a:t>
            </a:r>
            <a:r>
              <a:rPr lang="en-ZA" sz="2000" dirty="0" smtClean="0">
                <a:solidFill>
                  <a:srgbClr val="000000"/>
                </a:solidFill>
                <a:ea typeface="Calibri"/>
                <a:cs typeface="Arial"/>
              </a:rPr>
              <a:t>private sector </a:t>
            </a:r>
            <a:r>
              <a:rPr lang="en-ZA" sz="2000" dirty="0">
                <a:solidFill>
                  <a:srgbClr val="000000"/>
                </a:solidFill>
                <a:ea typeface="Calibri"/>
                <a:cs typeface="Arial"/>
              </a:rPr>
              <a:t>investment of </a:t>
            </a:r>
            <a:r>
              <a:rPr lang="en-ZA" sz="2000" dirty="0" smtClean="0">
                <a:solidFill>
                  <a:srgbClr val="000000"/>
                </a:solidFill>
                <a:ea typeface="Calibri"/>
                <a:cs typeface="Arial"/>
              </a:rPr>
              <a:t>more than R25.7 bn </a:t>
            </a:r>
            <a:r>
              <a:rPr lang="en-ZA" sz="2000" dirty="0">
                <a:solidFill>
                  <a:srgbClr val="000000"/>
                </a:solidFill>
                <a:ea typeface="Calibri"/>
                <a:cs typeface="Arial"/>
              </a:rPr>
              <a:t>over the last 5 </a:t>
            </a:r>
            <a:r>
              <a:rPr lang="en-ZA" sz="2000" dirty="0" smtClean="0">
                <a:solidFill>
                  <a:srgbClr val="000000"/>
                </a:solidFill>
                <a:ea typeface="Calibri"/>
                <a:cs typeface="Arial"/>
              </a:rPr>
              <a:t>years</a:t>
            </a:r>
          </a:p>
          <a:p>
            <a:pPr lvl="1">
              <a:buFontTx/>
              <a:buChar char="−"/>
            </a:pPr>
            <a:r>
              <a:rPr lang="en-ZA" sz="2000" b="1" dirty="0" smtClean="0">
                <a:solidFill>
                  <a:srgbClr val="000000"/>
                </a:solidFill>
                <a:ea typeface="Calibri"/>
                <a:cs typeface="Arial"/>
              </a:rPr>
              <a:t>Daimler </a:t>
            </a:r>
            <a:r>
              <a:rPr lang="en-ZA" sz="2000" dirty="0">
                <a:solidFill>
                  <a:srgbClr val="000000"/>
                </a:solidFill>
                <a:ea typeface="Calibri"/>
                <a:cs typeface="Arial"/>
              </a:rPr>
              <a:t>announced its decision to make South Africa the regional base for its new global truck and bus strategy. This is expected to bring significant business to Mercedes Benz SA and ultimately result in new investments in its East London plant. </a:t>
            </a:r>
            <a:endParaRPr lang="en-ZA" sz="2000" dirty="0" smtClean="0">
              <a:solidFill>
                <a:srgbClr val="000000"/>
              </a:solidFill>
              <a:ea typeface="Calibri"/>
              <a:cs typeface="Arial"/>
            </a:endParaRPr>
          </a:p>
          <a:p>
            <a:pPr lvl="1">
              <a:buFontTx/>
              <a:buChar char="−"/>
            </a:pPr>
            <a:r>
              <a:rPr lang="en-GB" sz="2000" b="1" dirty="0" smtClean="0">
                <a:solidFill>
                  <a:srgbClr val="000000"/>
                </a:solidFill>
                <a:ea typeface="Calibri"/>
                <a:cs typeface="Arial"/>
              </a:rPr>
              <a:t>Beijing </a:t>
            </a:r>
            <a:r>
              <a:rPr lang="en-GB" sz="2000" b="1" dirty="0">
                <a:solidFill>
                  <a:srgbClr val="000000"/>
                </a:solidFill>
                <a:ea typeface="Calibri"/>
                <a:cs typeface="Arial"/>
              </a:rPr>
              <a:t>Automobile International </a:t>
            </a:r>
            <a:r>
              <a:rPr lang="en-GB" sz="2000" b="1" dirty="0" smtClean="0">
                <a:solidFill>
                  <a:srgbClr val="000000"/>
                </a:solidFill>
                <a:ea typeface="Calibri"/>
                <a:cs typeface="Arial"/>
              </a:rPr>
              <a:t>Corporation - </a:t>
            </a:r>
            <a:r>
              <a:rPr lang="en-GB" sz="2000" dirty="0" smtClean="0">
                <a:solidFill>
                  <a:srgbClr val="000000"/>
                </a:solidFill>
                <a:ea typeface="Calibri"/>
                <a:cs typeface="Arial"/>
              </a:rPr>
              <a:t> R11 billion 2 </a:t>
            </a:r>
            <a:r>
              <a:rPr lang="en-GB" sz="2000" dirty="0">
                <a:solidFill>
                  <a:srgbClr val="000000"/>
                </a:solidFill>
                <a:ea typeface="Calibri"/>
                <a:cs typeface="Arial"/>
              </a:rPr>
              <a:t>500 direct </a:t>
            </a:r>
            <a:r>
              <a:rPr lang="en-GB" sz="2000" dirty="0" smtClean="0">
                <a:solidFill>
                  <a:srgbClr val="000000"/>
                </a:solidFill>
                <a:ea typeface="Calibri"/>
                <a:cs typeface="Arial"/>
              </a:rPr>
              <a:t>and 7,500 </a:t>
            </a:r>
            <a:r>
              <a:rPr lang="en-GB" sz="2000" dirty="0">
                <a:solidFill>
                  <a:srgbClr val="000000"/>
                </a:solidFill>
                <a:ea typeface="Calibri"/>
                <a:cs typeface="Arial"/>
              </a:rPr>
              <a:t>indirect </a:t>
            </a:r>
            <a:r>
              <a:rPr lang="en-GB" sz="2000" dirty="0" smtClean="0">
                <a:solidFill>
                  <a:srgbClr val="000000"/>
                </a:solidFill>
                <a:ea typeface="Calibri"/>
                <a:cs typeface="Arial"/>
              </a:rPr>
              <a:t>jobs to be created </a:t>
            </a:r>
          </a:p>
          <a:p>
            <a:pPr lvl="1">
              <a:spcAft>
                <a:spcPts val="0"/>
              </a:spcAft>
              <a:buFontTx/>
              <a:buChar char="−"/>
            </a:pPr>
            <a:r>
              <a:rPr lang="en-ZA" sz="2000" b="1" dirty="0">
                <a:ea typeface="Calibri"/>
                <a:cs typeface="Calibri"/>
              </a:rPr>
              <a:t>BMW</a:t>
            </a:r>
            <a:r>
              <a:rPr lang="en-ZA" sz="2000" dirty="0">
                <a:ea typeface="Calibri"/>
                <a:cs typeface="Calibri"/>
              </a:rPr>
              <a:t> </a:t>
            </a:r>
            <a:r>
              <a:rPr lang="en-ZA" sz="2000" dirty="0" smtClean="0">
                <a:ea typeface="Calibri"/>
                <a:cs typeface="Calibri"/>
              </a:rPr>
              <a:t>- R6 </a:t>
            </a:r>
            <a:r>
              <a:rPr lang="en-ZA" sz="2000" dirty="0">
                <a:ea typeface="Calibri"/>
                <a:cs typeface="Calibri"/>
              </a:rPr>
              <a:t>billion </a:t>
            </a:r>
            <a:r>
              <a:rPr lang="en-ZA" sz="2000" dirty="0" smtClean="0">
                <a:ea typeface="Calibri"/>
                <a:cs typeface="Calibri"/>
              </a:rPr>
              <a:t>for the production of </a:t>
            </a:r>
            <a:r>
              <a:rPr lang="en-ZA" sz="2000" dirty="0">
                <a:ea typeface="Calibri"/>
                <a:cs typeface="Calibri"/>
              </a:rPr>
              <a:t>BMW </a:t>
            </a:r>
            <a:r>
              <a:rPr lang="en-ZA" sz="2000" dirty="0" smtClean="0">
                <a:ea typeface="Calibri"/>
                <a:cs typeface="Calibri"/>
              </a:rPr>
              <a:t>X3</a:t>
            </a:r>
          </a:p>
        </p:txBody>
      </p:sp>
      <p:sp>
        <p:nvSpPr>
          <p:cNvPr id="8" name="TextBox 7"/>
          <p:cNvSpPr txBox="1"/>
          <p:nvPr/>
        </p:nvSpPr>
        <p:spPr>
          <a:xfrm>
            <a:off x="179512" y="231031"/>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a:t>
            </a:r>
            <a:r>
              <a:rPr lang="en-ZA" b="1" dirty="0">
                <a:solidFill>
                  <a:schemeClr val="accent5">
                    <a:lumMod val="75000"/>
                  </a:schemeClr>
                </a:solidFill>
                <a:latin typeface="Arial (Body)"/>
              </a:rPr>
              <a:t>Highlights: Automotives</a:t>
            </a:r>
            <a:endParaRPr lang="en-GB" b="1" dirty="0">
              <a:solidFill>
                <a:schemeClr val="accent5">
                  <a:lumMod val="75000"/>
                </a:schemeClr>
              </a:solidFill>
              <a:latin typeface="Arial (Body)"/>
            </a:endParaRPr>
          </a:p>
        </p:txBody>
      </p:sp>
      <p:pic>
        <p:nvPicPr>
          <p:cNvPr id="17415" name="Picture 7" descr="http://wikivillage.co.za/sites/default/files/media/shorts-commercial-vehicles-iveco/shorts-commercial-vehicles-iveco-13964289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2276872"/>
            <a:ext cx="2147872"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6256" y="3929695"/>
            <a:ext cx="2141984" cy="1143000"/>
          </a:xfrm>
          <a:prstGeom prst="rect">
            <a:avLst/>
          </a:prstGeom>
        </p:spPr>
      </p:pic>
      <p:sp>
        <p:nvSpPr>
          <p:cNvPr id="6" name="Slide Number Placeholder 5"/>
          <p:cNvSpPr>
            <a:spLocks noGrp="1"/>
          </p:cNvSpPr>
          <p:nvPr>
            <p:ph type="sldNum" sz="quarter" idx="12"/>
          </p:nvPr>
        </p:nvSpPr>
        <p:spPr/>
        <p:txBody>
          <a:bodyPr/>
          <a:lstStyle/>
          <a:p>
            <a:fld id="{B2F90303-3EE6-403E-A7B0-217FB3D78952}" type="slidenum">
              <a:rPr lang="en-US" altLang="en-US" smtClean="0"/>
              <a:pPr/>
              <a:t>15</a:t>
            </a:fld>
            <a:endParaRPr lang="en-US" altLang="en-US" dirty="0"/>
          </a:p>
        </p:txBody>
      </p:sp>
    </p:spTree>
    <p:extLst>
      <p:ext uri="{BB962C8B-B14F-4D97-AF65-F5344CB8AC3E}">
        <p14:creationId xmlns:p14="http://schemas.microsoft.com/office/powerpoint/2010/main" xmlns="" val="2773122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6480720" cy="5515000"/>
          </a:xfrm>
        </p:spPr>
        <p:txBody>
          <a:bodyPr>
            <a:noAutofit/>
          </a:bodyPr>
          <a:lstStyle/>
          <a:p>
            <a:pPr lvl="1">
              <a:spcAft>
                <a:spcPts val="0"/>
              </a:spcAft>
              <a:buFontTx/>
              <a:buChar char="−"/>
            </a:pPr>
            <a:r>
              <a:rPr lang="en-ZA" sz="1700" b="1" dirty="0" smtClean="0">
                <a:solidFill>
                  <a:srgbClr val="000000"/>
                </a:solidFill>
                <a:ea typeface="Calibri"/>
                <a:cs typeface="Arial"/>
              </a:rPr>
              <a:t>Nissan</a:t>
            </a:r>
            <a:r>
              <a:rPr lang="en-ZA" sz="1700" dirty="0" smtClean="0">
                <a:solidFill>
                  <a:srgbClr val="000000"/>
                </a:solidFill>
                <a:ea typeface="Calibri"/>
                <a:cs typeface="Arial"/>
              </a:rPr>
              <a:t> </a:t>
            </a:r>
            <a:r>
              <a:rPr lang="en-ZA" sz="1700" dirty="0">
                <a:solidFill>
                  <a:srgbClr val="000000"/>
                </a:solidFill>
                <a:ea typeface="Calibri"/>
                <a:cs typeface="Arial"/>
              </a:rPr>
              <a:t>SA </a:t>
            </a:r>
            <a:r>
              <a:rPr lang="en-ZA" sz="1700" dirty="0" smtClean="0">
                <a:solidFill>
                  <a:srgbClr val="000000"/>
                </a:solidFill>
                <a:ea typeface="Calibri"/>
                <a:cs typeface="Arial"/>
              </a:rPr>
              <a:t>Rosslyn – only African </a:t>
            </a:r>
            <a:r>
              <a:rPr lang="en-ZA" sz="1700" dirty="0">
                <a:solidFill>
                  <a:srgbClr val="000000"/>
                </a:solidFill>
                <a:ea typeface="Calibri"/>
                <a:cs typeface="Arial"/>
              </a:rPr>
              <a:t>manufacturing base </a:t>
            </a:r>
            <a:r>
              <a:rPr lang="en-US" sz="1700" dirty="0" smtClean="0">
                <a:solidFill>
                  <a:srgbClr val="000000"/>
                </a:solidFill>
                <a:ea typeface="Calibri"/>
                <a:cs typeface="Arial"/>
              </a:rPr>
              <a:t>for relaunched </a:t>
            </a:r>
            <a:r>
              <a:rPr lang="en-ZA" sz="1700" dirty="0" smtClean="0">
                <a:solidFill>
                  <a:srgbClr val="000000"/>
                </a:solidFill>
                <a:ea typeface="Calibri"/>
                <a:cs typeface="Arial"/>
              </a:rPr>
              <a:t>Datsun Go</a:t>
            </a:r>
            <a:r>
              <a:rPr lang="en-US" sz="1700" dirty="0" smtClean="0">
                <a:solidFill>
                  <a:srgbClr val="000000"/>
                </a:solidFill>
                <a:ea typeface="Calibri"/>
                <a:cs typeface="Arial"/>
              </a:rPr>
              <a:t>, </a:t>
            </a:r>
            <a:r>
              <a:rPr lang="en-ZA" sz="1700" dirty="0" smtClean="0">
                <a:solidFill>
                  <a:srgbClr val="000000"/>
                </a:solidFill>
                <a:ea typeface="Calibri"/>
                <a:cs typeface="Arial"/>
              </a:rPr>
              <a:t>creating </a:t>
            </a:r>
            <a:r>
              <a:rPr lang="en-ZA" sz="1700" b="1" dirty="0">
                <a:solidFill>
                  <a:srgbClr val="000000"/>
                </a:solidFill>
                <a:ea typeface="Calibri"/>
                <a:cs typeface="Arial"/>
              </a:rPr>
              <a:t>225</a:t>
            </a:r>
            <a:r>
              <a:rPr lang="en-ZA" sz="1700" dirty="0">
                <a:solidFill>
                  <a:srgbClr val="000000"/>
                </a:solidFill>
                <a:ea typeface="Calibri"/>
                <a:cs typeface="Arial"/>
              </a:rPr>
              <a:t> new jobs </a:t>
            </a:r>
            <a:endParaRPr lang="en-ZA" sz="1700" dirty="0" smtClean="0">
              <a:solidFill>
                <a:srgbClr val="000000"/>
              </a:solidFill>
              <a:ea typeface="Calibri"/>
              <a:cs typeface="Arial"/>
            </a:endParaRPr>
          </a:p>
          <a:p>
            <a:pPr lvl="1">
              <a:spcAft>
                <a:spcPts val="0"/>
              </a:spcAft>
              <a:buFontTx/>
              <a:buChar char="−"/>
            </a:pPr>
            <a:endParaRPr lang="en-ZA" sz="1700" b="1" dirty="0" smtClean="0">
              <a:solidFill>
                <a:srgbClr val="000000"/>
              </a:solidFill>
              <a:ea typeface="Calibri"/>
              <a:cs typeface="Arial"/>
            </a:endParaRPr>
          </a:p>
          <a:p>
            <a:pPr lvl="1">
              <a:spcAft>
                <a:spcPts val="0"/>
              </a:spcAft>
              <a:buFontTx/>
              <a:buChar char="−"/>
            </a:pPr>
            <a:r>
              <a:rPr lang="en-ZA" sz="1700" b="1" dirty="0" smtClean="0">
                <a:solidFill>
                  <a:srgbClr val="000000"/>
                </a:solidFill>
                <a:ea typeface="Calibri"/>
                <a:cs typeface="Arial"/>
              </a:rPr>
              <a:t>VOLVO</a:t>
            </a:r>
            <a:r>
              <a:rPr lang="en-ZA" sz="1700" dirty="0" smtClean="0">
                <a:solidFill>
                  <a:srgbClr val="000000"/>
                </a:solidFill>
                <a:ea typeface="Calibri"/>
                <a:cs typeface="Arial"/>
              </a:rPr>
              <a:t> invested </a:t>
            </a:r>
            <a:r>
              <a:rPr lang="en-ZA" sz="1700" b="1" dirty="0" smtClean="0">
                <a:solidFill>
                  <a:srgbClr val="000000"/>
                </a:solidFill>
                <a:ea typeface="Calibri"/>
                <a:cs typeface="Arial"/>
              </a:rPr>
              <a:t>R60 million </a:t>
            </a:r>
            <a:r>
              <a:rPr lang="en-ZA" sz="1700" dirty="0" smtClean="0">
                <a:solidFill>
                  <a:srgbClr val="000000"/>
                </a:solidFill>
                <a:ea typeface="Calibri"/>
                <a:cs typeface="Arial"/>
              </a:rPr>
              <a:t>on a regional parts and distribution centre in Benoni, Ekurhuleni</a:t>
            </a:r>
          </a:p>
          <a:p>
            <a:pPr lvl="1">
              <a:spcAft>
                <a:spcPts val="0"/>
              </a:spcAft>
              <a:buFontTx/>
              <a:buChar char="−"/>
            </a:pPr>
            <a:endParaRPr lang="en-ZA" sz="1700" dirty="0">
              <a:solidFill>
                <a:srgbClr val="000000"/>
              </a:solidFill>
              <a:ea typeface="Calibri"/>
              <a:cs typeface="Arial"/>
            </a:endParaRPr>
          </a:p>
          <a:p>
            <a:pPr lvl="1">
              <a:buFontTx/>
              <a:buChar char="−"/>
            </a:pPr>
            <a:r>
              <a:rPr lang="en-ZA" sz="1700" b="1" dirty="0">
                <a:ea typeface="Calibri"/>
                <a:cs typeface="Calibri"/>
              </a:rPr>
              <a:t>Goodyear</a:t>
            </a:r>
            <a:r>
              <a:rPr lang="en-ZA" sz="1700" dirty="0">
                <a:ea typeface="Calibri"/>
                <a:cs typeface="Calibri"/>
              </a:rPr>
              <a:t> South Africa - </a:t>
            </a:r>
            <a:r>
              <a:rPr lang="en-ZA" sz="1700" b="1" dirty="0">
                <a:ea typeface="Calibri"/>
                <a:cs typeface="Calibri"/>
              </a:rPr>
              <a:t>R670-million</a:t>
            </a:r>
            <a:r>
              <a:rPr lang="en-ZA" sz="1700" dirty="0">
                <a:ea typeface="Calibri"/>
                <a:cs typeface="Calibri"/>
              </a:rPr>
              <a:t> to increase production of high-value-added (HVA) consumer tyres </a:t>
            </a:r>
            <a:endParaRPr lang="en-ZA" sz="1700" dirty="0" smtClean="0">
              <a:ea typeface="Calibri"/>
              <a:cs typeface="Calibri"/>
            </a:endParaRPr>
          </a:p>
          <a:p>
            <a:pPr lvl="1">
              <a:buFontTx/>
              <a:buChar char="−"/>
            </a:pPr>
            <a:endParaRPr lang="en-ZA" sz="1700" dirty="0">
              <a:ea typeface="Calibri"/>
              <a:cs typeface="Calibri"/>
            </a:endParaRPr>
          </a:p>
          <a:p>
            <a:pPr lvl="1">
              <a:buFontTx/>
              <a:buChar char="−"/>
            </a:pPr>
            <a:r>
              <a:rPr lang="en-ZA" sz="1700" b="1" dirty="0" smtClean="0">
                <a:ea typeface="Calibri"/>
                <a:cs typeface="Calibri"/>
              </a:rPr>
              <a:t>VWSA</a:t>
            </a:r>
            <a:r>
              <a:rPr lang="en-ZA" sz="1700" dirty="0" smtClean="0">
                <a:ea typeface="Calibri"/>
                <a:cs typeface="Calibri"/>
              </a:rPr>
              <a:t> invested </a:t>
            </a:r>
            <a:r>
              <a:rPr lang="en-ZA" sz="1700" b="1" dirty="0" smtClean="0">
                <a:ea typeface="Calibri"/>
                <a:cs typeface="Calibri"/>
              </a:rPr>
              <a:t>R4.5 billion </a:t>
            </a:r>
            <a:r>
              <a:rPr lang="en-ZA" sz="1700" dirty="0" smtClean="0">
                <a:ea typeface="Calibri"/>
                <a:cs typeface="Calibri"/>
              </a:rPr>
              <a:t>for new models and infrastructure</a:t>
            </a:r>
          </a:p>
          <a:p>
            <a:pPr marL="457200" lvl="1" indent="0">
              <a:buNone/>
            </a:pPr>
            <a:endParaRPr lang="en-ZA" sz="1700" dirty="0" smtClean="0">
              <a:ea typeface="Calibri"/>
              <a:cs typeface="Calibri"/>
            </a:endParaRPr>
          </a:p>
          <a:p>
            <a:pPr lvl="1" fontAlgn="base">
              <a:buFontTx/>
              <a:buChar char="−"/>
            </a:pPr>
            <a:r>
              <a:rPr lang="en-ZA" sz="1700" b="1" dirty="0" smtClean="0">
                <a:ea typeface="Calibri"/>
                <a:cs typeface="Calibri"/>
              </a:rPr>
              <a:t>Sumitomo </a:t>
            </a:r>
            <a:r>
              <a:rPr lang="en-ZA" sz="1700" b="1" dirty="0">
                <a:ea typeface="Calibri"/>
                <a:cs typeface="Calibri"/>
              </a:rPr>
              <a:t>Rubber Industries</a:t>
            </a:r>
            <a:r>
              <a:rPr lang="en-ZA" sz="1700" dirty="0">
                <a:ea typeface="Calibri"/>
                <a:cs typeface="Calibri"/>
              </a:rPr>
              <a:t> announced a second and final phase of a </a:t>
            </a:r>
            <a:r>
              <a:rPr lang="en-ZA" sz="1700" b="1" dirty="0">
                <a:ea typeface="Calibri"/>
                <a:cs typeface="Calibri"/>
              </a:rPr>
              <a:t>R2b</a:t>
            </a:r>
            <a:r>
              <a:rPr lang="en-ZA" sz="1700" dirty="0">
                <a:ea typeface="Calibri"/>
                <a:cs typeface="Calibri"/>
              </a:rPr>
              <a:t>n investment. Sumitomo Rubber SA received R300m through the </a:t>
            </a:r>
            <a:r>
              <a:rPr lang="en-ZA" sz="1700" dirty="0" err="1">
                <a:ea typeface="Calibri"/>
                <a:cs typeface="Calibri"/>
              </a:rPr>
              <a:t>dti’s</a:t>
            </a:r>
            <a:r>
              <a:rPr lang="en-ZA" sz="1700" dirty="0">
                <a:ea typeface="Calibri"/>
                <a:cs typeface="Calibri"/>
              </a:rPr>
              <a:t> automotive incentive scheme. </a:t>
            </a:r>
            <a:endParaRPr lang="en-ZA" sz="1700" dirty="0" smtClean="0">
              <a:ea typeface="Calibri"/>
              <a:cs typeface="Calibri"/>
            </a:endParaRPr>
          </a:p>
          <a:p>
            <a:pPr lvl="2" fontAlgn="base">
              <a:buFont typeface="Courier New" panose="02070309020205020404" pitchFamily="49" charset="0"/>
              <a:buChar char="o"/>
            </a:pPr>
            <a:r>
              <a:rPr lang="en-ZA" sz="1700" dirty="0" smtClean="0">
                <a:ea typeface="Calibri"/>
                <a:cs typeface="Calibri"/>
              </a:rPr>
              <a:t>This </a:t>
            </a:r>
            <a:r>
              <a:rPr lang="en-ZA" sz="1700" dirty="0">
                <a:ea typeface="Calibri"/>
                <a:cs typeface="Calibri"/>
              </a:rPr>
              <a:t>investment will ensure that the Ladysmith factory retains its current </a:t>
            </a:r>
            <a:r>
              <a:rPr lang="en-ZA" sz="1700" b="1" dirty="0">
                <a:ea typeface="Calibri"/>
                <a:cs typeface="Calibri"/>
              </a:rPr>
              <a:t>900 </a:t>
            </a:r>
            <a:r>
              <a:rPr lang="en-ZA" sz="1700" dirty="0">
                <a:ea typeface="Calibri"/>
                <a:cs typeface="Calibri"/>
              </a:rPr>
              <a:t>jobs and creates an additional </a:t>
            </a:r>
            <a:r>
              <a:rPr lang="en-ZA" sz="1700" b="1" dirty="0">
                <a:ea typeface="Calibri"/>
                <a:cs typeface="Calibri"/>
              </a:rPr>
              <a:t>300</a:t>
            </a:r>
            <a:r>
              <a:rPr lang="en-ZA" sz="1700" dirty="0">
                <a:ea typeface="Calibri"/>
                <a:cs typeface="Calibri"/>
              </a:rPr>
              <a:t> jobs.</a:t>
            </a:r>
            <a:endParaRPr lang="en-US" sz="1700" dirty="0">
              <a:ea typeface="Calibri"/>
              <a:cs typeface="Calibri"/>
            </a:endParaRPr>
          </a:p>
          <a:p>
            <a:pPr lvl="1">
              <a:buFont typeface="Courier New" panose="02070309020205020404" pitchFamily="49" charset="0"/>
              <a:buChar char="o"/>
            </a:pPr>
            <a:endParaRPr lang="en-ZA" sz="1700" dirty="0">
              <a:ea typeface="Calibri"/>
              <a:cs typeface="Calibri"/>
            </a:endParaRPr>
          </a:p>
          <a:p>
            <a:pPr lvl="1">
              <a:spcAft>
                <a:spcPts val="0"/>
              </a:spcAft>
              <a:buFontTx/>
              <a:buChar char="−"/>
            </a:pPr>
            <a:endParaRPr lang="en-ZA" sz="1600" dirty="0" smtClean="0">
              <a:solidFill>
                <a:srgbClr val="000000"/>
              </a:solidFill>
              <a:ea typeface="Calibri"/>
              <a:cs typeface="Arial"/>
            </a:endParaRPr>
          </a:p>
          <a:p>
            <a:pPr marL="457200" lvl="1" indent="0">
              <a:spcAft>
                <a:spcPts val="0"/>
              </a:spcAft>
              <a:buNone/>
            </a:pPr>
            <a:endParaRPr lang="en-ZA" sz="1600" dirty="0" smtClean="0">
              <a:solidFill>
                <a:srgbClr val="000000"/>
              </a:solidFill>
              <a:ea typeface="Calibri"/>
              <a:cs typeface="Arial"/>
            </a:endParaRPr>
          </a:p>
        </p:txBody>
      </p:sp>
      <p:sp>
        <p:nvSpPr>
          <p:cNvPr id="8" name="TextBox 7"/>
          <p:cNvSpPr txBox="1"/>
          <p:nvPr/>
        </p:nvSpPr>
        <p:spPr>
          <a:xfrm>
            <a:off x="179512" y="231031"/>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a:t>
            </a:r>
            <a:r>
              <a:rPr lang="en-ZA" b="1" dirty="0">
                <a:solidFill>
                  <a:schemeClr val="accent5">
                    <a:lumMod val="75000"/>
                  </a:schemeClr>
                </a:solidFill>
                <a:latin typeface="Arial (Body)"/>
              </a:rPr>
              <a:t>Highlights: Automotives</a:t>
            </a:r>
            <a:endParaRPr lang="en-GB" b="1" dirty="0">
              <a:solidFill>
                <a:schemeClr val="accent5">
                  <a:lumMod val="75000"/>
                </a:schemeClr>
              </a:solidFill>
              <a:latin typeface="Arial (Body)"/>
            </a:endParaRPr>
          </a:p>
        </p:txBody>
      </p:sp>
      <p:pic>
        <p:nvPicPr>
          <p:cNvPr id="17413" name="Picture 5" descr="https://www.datsun-cdn.net/content/dam/Datsun/global/vehicles/go/product_code/0_all_new/overivew/15TDIinrhd_GO-Hw001_M_kac.png.ximg.m_12_h.sma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1340768"/>
            <a:ext cx="2843808" cy="153137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6256" y="3645024"/>
            <a:ext cx="2147872" cy="1454547"/>
          </a:xfrm>
          <a:prstGeom prst="rect">
            <a:avLst/>
          </a:prstGeom>
        </p:spPr>
      </p:pic>
      <p:sp>
        <p:nvSpPr>
          <p:cNvPr id="5" name="Slide Number Placeholder 4"/>
          <p:cNvSpPr>
            <a:spLocks noGrp="1"/>
          </p:cNvSpPr>
          <p:nvPr>
            <p:ph type="sldNum" sz="quarter" idx="12"/>
          </p:nvPr>
        </p:nvSpPr>
        <p:spPr/>
        <p:txBody>
          <a:bodyPr/>
          <a:lstStyle/>
          <a:p>
            <a:fld id="{B2F90303-3EE6-403E-A7B0-217FB3D78952}" type="slidenum">
              <a:rPr lang="en-US" altLang="en-US" smtClean="0"/>
              <a:pPr/>
              <a:t>16</a:t>
            </a:fld>
            <a:endParaRPr lang="en-US" altLang="en-US" dirty="0"/>
          </a:p>
        </p:txBody>
      </p:sp>
    </p:spTree>
    <p:extLst>
      <p:ext uri="{BB962C8B-B14F-4D97-AF65-F5344CB8AC3E}">
        <p14:creationId xmlns:p14="http://schemas.microsoft.com/office/powerpoint/2010/main" xmlns="" val="3970687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955" y="1052736"/>
            <a:ext cx="6533181" cy="4824536"/>
          </a:xfrm>
        </p:spPr>
        <p:txBody>
          <a:bodyPr>
            <a:noAutofit/>
          </a:bodyPr>
          <a:lstStyle/>
          <a:p>
            <a:pPr marL="342900" lvl="1" indent="-342900">
              <a:buFont typeface="Calibri"/>
              <a:buChar char="•"/>
            </a:pPr>
            <a:r>
              <a:rPr lang="en-ZA" sz="1700" dirty="0" smtClean="0">
                <a:solidFill>
                  <a:srgbClr val="000000"/>
                </a:solidFill>
                <a:ea typeface="Calibri"/>
                <a:cs typeface="Arial"/>
              </a:rPr>
              <a:t>A </a:t>
            </a:r>
            <a:r>
              <a:rPr lang="en-ZA" sz="1700" dirty="0">
                <a:solidFill>
                  <a:srgbClr val="000000"/>
                </a:solidFill>
                <a:ea typeface="Calibri"/>
                <a:cs typeface="Arial"/>
              </a:rPr>
              <a:t>multi-million </a:t>
            </a:r>
            <a:r>
              <a:rPr lang="en-US" sz="1700" dirty="0" smtClean="0">
                <a:solidFill>
                  <a:srgbClr val="000000"/>
                </a:solidFill>
                <a:ea typeface="Calibri"/>
                <a:cs typeface="Arial"/>
              </a:rPr>
              <a:t>Rand</a:t>
            </a:r>
            <a:r>
              <a:rPr lang="en-ZA" sz="1700" dirty="0" smtClean="0">
                <a:solidFill>
                  <a:srgbClr val="000000"/>
                </a:solidFill>
                <a:ea typeface="Calibri"/>
                <a:cs typeface="Arial"/>
              </a:rPr>
              <a:t> </a:t>
            </a:r>
            <a:r>
              <a:rPr lang="en-ZA" sz="1700" dirty="0">
                <a:solidFill>
                  <a:srgbClr val="000000"/>
                </a:solidFill>
                <a:ea typeface="Calibri"/>
                <a:cs typeface="Arial"/>
              </a:rPr>
              <a:t>Unilever Khanyisa household care factory was launched in Boksburg. </a:t>
            </a:r>
            <a:endParaRPr lang="en-ZA" sz="1700" dirty="0" smtClean="0">
              <a:solidFill>
                <a:srgbClr val="000000"/>
              </a:solidFill>
              <a:ea typeface="Calibri"/>
              <a:cs typeface="Arial"/>
            </a:endParaRPr>
          </a:p>
          <a:p>
            <a:pPr marL="1200150" lvl="3" indent="-342900">
              <a:buFont typeface="Calibri"/>
              <a:buChar char="•"/>
            </a:pPr>
            <a:r>
              <a:rPr lang="en-US" sz="1700" b="1" dirty="0" smtClean="0">
                <a:solidFill>
                  <a:srgbClr val="000000"/>
                </a:solidFill>
                <a:ea typeface="Calibri"/>
                <a:cs typeface="Arial"/>
              </a:rPr>
              <a:t>the</a:t>
            </a:r>
            <a:r>
              <a:rPr lang="en-ZA" sz="1700" dirty="0" smtClean="0">
                <a:solidFill>
                  <a:srgbClr val="000000"/>
                </a:solidFill>
                <a:ea typeface="Calibri"/>
                <a:cs typeface="Arial"/>
              </a:rPr>
              <a:t> </a:t>
            </a:r>
            <a:r>
              <a:rPr lang="en-ZA" sz="1700" b="1" dirty="0">
                <a:solidFill>
                  <a:srgbClr val="000000"/>
                </a:solidFill>
                <a:ea typeface="Calibri"/>
                <a:cs typeface="Arial"/>
              </a:rPr>
              <a:t>dti</a:t>
            </a:r>
            <a:r>
              <a:rPr lang="en-ZA" sz="1700" dirty="0">
                <a:solidFill>
                  <a:srgbClr val="000000"/>
                </a:solidFill>
                <a:ea typeface="Calibri"/>
                <a:cs typeface="Arial"/>
              </a:rPr>
              <a:t> supported the investment in the Khanyisa plant under the 12i Tax Allowance Incentive scheme, with a qualifying investment value of </a:t>
            </a:r>
            <a:r>
              <a:rPr lang="en-ZA" sz="1700" b="1" dirty="0">
                <a:solidFill>
                  <a:srgbClr val="000000"/>
                </a:solidFill>
                <a:ea typeface="Calibri"/>
                <a:cs typeface="Arial"/>
              </a:rPr>
              <a:t>R1.2 billion</a:t>
            </a:r>
            <a:r>
              <a:rPr lang="en-ZA" sz="1700" dirty="0">
                <a:solidFill>
                  <a:srgbClr val="000000"/>
                </a:solidFill>
                <a:ea typeface="Calibri"/>
                <a:cs typeface="Arial"/>
              </a:rPr>
              <a:t>, an investment allowance of R350 million and a training allowance of R7 </a:t>
            </a:r>
            <a:r>
              <a:rPr lang="en-ZA" sz="1700" dirty="0" smtClean="0">
                <a:solidFill>
                  <a:srgbClr val="000000"/>
                </a:solidFill>
                <a:ea typeface="Calibri"/>
                <a:cs typeface="Arial"/>
              </a:rPr>
              <a:t>million</a:t>
            </a:r>
          </a:p>
          <a:p>
            <a:pPr marL="342900" lvl="1" indent="-342900">
              <a:buFont typeface="Calibri"/>
              <a:buChar char="•"/>
            </a:pPr>
            <a:r>
              <a:rPr lang="en-GB" sz="1700" dirty="0" smtClean="0">
                <a:solidFill>
                  <a:srgbClr val="000000"/>
                </a:solidFill>
                <a:ea typeface="Calibri"/>
                <a:cs typeface="Arial"/>
              </a:rPr>
              <a:t>SA </a:t>
            </a:r>
            <a:r>
              <a:rPr lang="en-GB" sz="1700" dirty="0">
                <a:solidFill>
                  <a:srgbClr val="000000"/>
                </a:solidFill>
                <a:ea typeface="Calibri"/>
                <a:cs typeface="Arial"/>
              </a:rPr>
              <a:t>companies won 61.1% of the R2.7 billion Oral </a:t>
            </a:r>
            <a:r>
              <a:rPr lang="en-GB" sz="1700" dirty="0" smtClean="0">
                <a:solidFill>
                  <a:srgbClr val="000000"/>
                </a:solidFill>
                <a:ea typeface="Calibri"/>
                <a:cs typeface="Arial"/>
              </a:rPr>
              <a:t>Solid</a:t>
            </a:r>
            <a:r>
              <a:rPr lang="en-US" sz="1700" dirty="0" smtClean="0">
                <a:solidFill>
                  <a:srgbClr val="000000"/>
                </a:solidFill>
                <a:ea typeface="Calibri"/>
                <a:cs typeface="Arial"/>
              </a:rPr>
              <a:t>s </a:t>
            </a:r>
            <a:r>
              <a:rPr lang="en-GB" sz="1700" dirty="0" smtClean="0">
                <a:solidFill>
                  <a:srgbClr val="000000"/>
                </a:solidFill>
                <a:ea typeface="Calibri"/>
                <a:cs typeface="Arial"/>
              </a:rPr>
              <a:t>Dosage </a:t>
            </a:r>
            <a:r>
              <a:rPr lang="en-GB" sz="1700" dirty="0">
                <a:solidFill>
                  <a:srgbClr val="000000"/>
                </a:solidFill>
                <a:ea typeface="Calibri"/>
                <a:cs typeface="Arial"/>
              </a:rPr>
              <a:t>(OSD) tender</a:t>
            </a:r>
          </a:p>
          <a:p>
            <a:pPr marL="342900" lvl="1" indent="-342900">
              <a:buFont typeface="Calibri"/>
              <a:buChar char="•"/>
            </a:pPr>
            <a:r>
              <a:rPr lang="en-US" sz="1700" dirty="0" smtClean="0">
                <a:solidFill>
                  <a:srgbClr val="000000"/>
                </a:solidFill>
                <a:ea typeface="Calibri"/>
                <a:cs typeface="Arial"/>
              </a:rPr>
              <a:t>A </a:t>
            </a:r>
            <a:r>
              <a:rPr lang="en-GB" sz="1700" dirty="0" smtClean="0">
                <a:solidFill>
                  <a:srgbClr val="000000"/>
                </a:solidFill>
                <a:ea typeface="Calibri"/>
                <a:cs typeface="Arial"/>
              </a:rPr>
              <a:t>R940 </a:t>
            </a:r>
            <a:r>
              <a:rPr lang="en-GB" sz="1700" dirty="0">
                <a:solidFill>
                  <a:srgbClr val="000000"/>
                </a:solidFill>
                <a:ea typeface="Calibri"/>
                <a:cs typeface="Arial"/>
              </a:rPr>
              <a:t>million Anti-TB tender </a:t>
            </a:r>
            <a:r>
              <a:rPr lang="en-US" sz="1700" dirty="0" smtClean="0">
                <a:solidFill>
                  <a:srgbClr val="000000"/>
                </a:solidFill>
                <a:ea typeface="Calibri"/>
                <a:cs typeface="Arial"/>
              </a:rPr>
              <a:t>was </a:t>
            </a:r>
            <a:r>
              <a:rPr lang="en-GB" sz="1700" dirty="0" smtClean="0">
                <a:solidFill>
                  <a:srgbClr val="000000"/>
                </a:solidFill>
                <a:ea typeface="Calibri"/>
                <a:cs typeface="Arial"/>
              </a:rPr>
              <a:t>awarded </a:t>
            </a:r>
            <a:r>
              <a:rPr lang="en-GB" sz="1700" dirty="0">
                <a:solidFill>
                  <a:srgbClr val="000000"/>
                </a:solidFill>
                <a:ea typeface="Calibri"/>
                <a:cs typeface="Arial"/>
              </a:rPr>
              <a:t>to local </a:t>
            </a:r>
            <a:r>
              <a:rPr lang="en-GB" sz="1700" dirty="0" smtClean="0">
                <a:solidFill>
                  <a:srgbClr val="000000"/>
                </a:solidFill>
                <a:ea typeface="Calibri"/>
                <a:cs typeface="Arial"/>
              </a:rPr>
              <a:t>companies</a:t>
            </a:r>
          </a:p>
          <a:p>
            <a:pPr marL="342900" lvl="1" indent="-342900">
              <a:buFont typeface="Calibri"/>
              <a:buChar char="•"/>
            </a:pPr>
            <a:r>
              <a:rPr lang="en-ZA" sz="1700" dirty="0" smtClean="0">
                <a:solidFill>
                  <a:srgbClr val="000000"/>
                </a:solidFill>
                <a:ea typeface="Calibri"/>
                <a:cs typeface="Arial"/>
              </a:rPr>
              <a:t>Cipla </a:t>
            </a:r>
            <a:r>
              <a:rPr lang="en-ZA" sz="1700" dirty="0">
                <a:solidFill>
                  <a:srgbClr val="000000"/>
                </a:solidFill>
                <a:ea typeface="Calibri"/>
                <a:cs typeface="Arial"/>
              </a:rPr>
              <a:t>will invest </a:t>
            </a:r>
            <a:r>
              <a:rPr lang="en-ZA" sz="1700" dirty="0" smtClean="0">
                <a:solidFill>
                  <a:srgbClr val="000000"/>
                </a:solidFill>
                <a:ea typeface="Calibri"/>
                <a:cs typeface="Arial"/>
              </a:rPr>
              <a:t>R800 </a:t>
            </a:r>
            <a:r>
              <a:rPr lang="en-ZA" sz="1700" dirty="0">
                <a:solidFill>
                  <a:srgbClr val="000000"/>
                </a:solidFill>
                <a:ea typeface="Calibri"/>
                <a:cs typeface="Arial"/>
              </a:rPr>
              <a:t>million into a new facility for the cost-effective manufacture of biosimilars for supply into both public and private sector markets</a:t>
            </a:r>
            <a:endParaRPr lang="en-GB" sz="1700" dirty="0" smtClean="0">
              <a:solidFill>
                <a:srgbClr val="000000"/>
              </a:solidFill>
              <a:ea typeface="Calibri"/>
              <a:cs typeface="Arial"/>
            </a:endParaRPr>
          </a:p>
          <a:p>
            <a:pPr marL="342900" lvl="1" indent="-342900">
              <a:buFont typeface="Calibri"/>
              <a:buChar char="•"/>
            </a:pPr>
            <a:r>
              <a:rPr lang="en-ZA" sz="1700" dirty="0">
                <a:solidFill>
                  <a:srgbClr val="000000"/>
                </a:solidFill>
                <a:ea typeface="Calibri"/>
                <a:cs typeface="Arial"/>
              </a:rPr>
              <a:t>European API </a:t>
            </a:r>
            <a:r>
              <a:rPr lang="en-ZA" sz="1700" dirty="0" smtClean="0">
                <a:solidFill>
                  <a:srgbClr val="000000"/>
                </a:solidFill>
                <a:ea typeface="Calibri"/>
                <a:cs typeface="Arial"/>
              </a:rPr>
              <a:t>manufacturer Sterling </a:t>
            </a:r>
            <a:r>
              <a:rPr lang="en-ZA" sz="1700" dirty="0">
                <a:solidFill>
                  <a:srgbClr val="000000"/>
                </a:solidFill>
                <a:ea typeface="Calibri"/>
                <a:cs typeface="Arial"/>
              </a:rPr>
              <a:t>has confirmed an investment </a:t>
            </a:r>
            <a:r>
              <a:rPr lang="en-ZA" sz="1700" dirty="0" smtClean="0">
                <a:solidFill>
                  <a:srgbClr val="000000"/>
                </a:solidFill>
                <a:ea typeface="Calibri"/>
                <a:cs typeface="Arial"/>
              </a:rPr>
              <a:t>€25 </a:t>
            </a:r>
            <a:r>
              <a:rPr lang="en-ZA" sz="1700" dirty="0">
                <a:solidFill>
                  <a:srgbClr val="000000"/>
                </a:solidFill>
                <a:ea typeface="Calibri"/>
                <a:cs typeface="Arial"/>
              </a:rPr>
              <a:t>million </a:t>
            </a:r>
            <a:r>
              <a:rPr lang="en-ZA" sz="1700" dirty="0" smtClean="0">
                <a:solidFill>
                  <a:srgbClr val="000000"/>
                </a:solidFill>
                <a:ea typeface="Calibri"/>
                <a:cs typeface="Arial"/>
              </a:rPr>
              <a:t>(Euros) </a:t>
            </a:r>
            <a:r>
              <a:rPr lang="en-ZA" sz="1700" dirty="0">
                <a:solidFill>
                  <a:srgbClr val="000000"/>
                </a:solidFill>
                <a:ea typeface="Calibri"/>
                <a:cs typeface="Arial"/>
              </a:rPr>
              <a:t>in the manufacture of low-volume, high-margin, niche APIs for the local and international markets. </a:t>
            </a:r>
            <a:endParaRPr lang="en-GB" sz="1700" dirty="0">
              <a:solidFill>
                <a:srgbClr val="000000"/>
              </a:solidFill>
              <a:ea typeface="Calibri"/>
              <a:cs typeface="Arial"/>
            </a:endParaRPr>
          </a:p>
        </p:txBody>
      </p:sp>
      <p:sp>
        <p:nvSpPr>
          <p:cNvPr id="8" name="TextBox 7"/>
          <p:cNvSpPr txBox="1"/>
          <p:nvPr/>
        </p:nvSpPr>
        <p:spPr>
          <a:xfrm>
            <a:off x="395536" y="188640"/>
            <a:ext cx="7992888" cy="830997"/>
          </a:xfrm>
          <a:prstGeom prst="rect">
            <a:avLst/>
          </a:prstGeom>
          <a:noFill/>
        </p:spPr>
        <p:txBody>
          <a:bodyPr wrap="square" rtlCol="0">
            <a:spAutoFit/>
          </a:bodyPr>
          <a:lstStyle/>
          <a:p>
            <a:r>
              <a:rPr lang="en-ZA" b="1" dirty="0" smtClean="0">
                <a:solidFill>
                  <a:schemeClr val="accent5">
                    <a:lumMod val="75000"/>
                  </a:schemeClr>
                </a:solidFill>
                <a:latin typeface="Arial (Body)"/>
              </a:rPr>
              <a:t>Selected highlights: Chemicals, Cosmetics, Plastics, Pharmaceuticals </a:t>
            </a:r>
            <a:endParaRPr lang="en-GB" b="1" dirty="0">
              <a:solidFill>
                <a:schemeClr val="accent5">
                  <a:lumMod val="75000"/>
                </a:schemeClr>
              </a:solidFill>
              <a:latin typeface="Arial (Body)"/>
            </a:endParaRPr>
          </a:p>
        </p:txBody>
      </p:sp>
      <p:pic>
        <p:nvPicPr>
          <p:cNvPr id="5124" name="Picture 4" descr="https://upload.wikimedia.org/wikipedia/commons/c/c1/Four_colors_of_pil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4136" y="3122589"/>
            <a:ext cx="2114913" cy="1364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24136" y="1222690"/>
            <a:ext cx="2115088" cy="1324123"/>
          </a:xfrm>
          <a:prstGeom prst="rect">
            <a:avLst/>
          </a:prstGeom>
        </p:spPr>
      </p:pic>
      <p:sp>
        <p:nvSpPr>
          <p:cNvPr id="9" name="Text Box 21511"/>
          <p:cNvSpPr txBox="1"/>
          <p:nvPr/>
        </p:nvSpPr>
        <p:spPr>
          <a:xfrm>
            <a:off x="6684083" y="2516326"/>
            <a:ext cx="2595017" cy="2769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US" sz="1200" b="1" dirty="0" smtClean="0">
                <a:latin typeface="Arial" panose="020B0604020202020204" pitchFamily="34" charset="0"/>
                <a:ea typeface="Times New Roman" panose="02020603050405020304" pitchFamily="18" charset="0"/>
                <a:cs typeface="Times New Roman" panose="02020603050405020304" pitchFamily="18" charset="0"/>
              </a:rPr>
              <a:t>Unilever</a:t>
            </a: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 factory, Boksburg</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 Box 21511"/>
          <p:cNvSpPr txBox="1"/>
          <p:nvPr/>
        </p:nvSpPr>
        <p:spPr>
          <a:xfrm>
            <a:off x="7016151" y="4486889"/>
            <a:ext cx="2022898" cy="2769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Oral solid dosage</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17</a:t>
            </a:fld>
            <a:endParaRPr lang="en-US" altLang="en-US" dirty="0"/>
          </a:p>
        </p:txBody>
      </p:sp>
    </p:spTree>
    <p:extLst>
      <p:ext uri="{BB962C8B-B14F-4D97-AF65-F5344CB8AC3E}">
        <p14:creationId xmlns:p14="http://schemas.microsoft.com/office/powerpoint/2010/main" xmlns="" val="245528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24" y="836711"/>
            <a:ext cx="6228184" cy="4977481"/>
          </a:xfrm>
        </p:spPr>
        <p:txBody>
          <a:bodyPr>
            <a:noAutofit/>
          </a:bodyPr>
          <a:lstStyle/>
          <a:p>
            <a:pPr marL="0" indent="0">
              <a:spcBef>
                <a:spcPts val="600"/>
              </a:spcBef>
              <a:spcAft>
                <a:spcPts val="0"/>
              </a:spcAft>
              <a:buNone/>
            </a:pPr>
            <a:r>
              <a:rPr lang="en-ZA" sz="1700" b="1" dirty="0" smtClean="0">
                <a:solidFill>
                  <a:srgbClr val="000000"/>
                </a:solidFill>
                <a:ea typeface="Calibri"/>
                <a:cs typeface="Arial"/>
              </a:rPr>
              <a:t>Steel industry</a:t>
            </a:r>
          </a:p>
          <a:p>
            <a:pPr>
              <a:spcBef>
                <a:spcPts val="600"/>
              </a:spcBef>
              <a:spcAft>
                <a:spcPts val="0"/>
              </a:spcAft>
              <a:buFont typeface="Calibri"/>
              <a:buChar char="•"/>
            </a:pPr>
            <a:r>
              <a:rPr lang="en-ZA" sz="1700" dirty="0" smtClean="0">
                <a:solidFill>
                  <a:srgbClr val="000000"/>
                </a:solidFill>
                <a:ea typeface="Calibri"/>
                <a:cs typeface="Arial"/>
              </a:rPr>
              <a:t>Government is working closely with all stakeholders to </a:t>
            </a:r>
            <a:r>
              <a:rPr lang="en-ZA" sz="1700" dirty="0">
                <a:solidFill>
                  <a:srgbClr val="000000"/>
                </a:solidFill>
                <a:ea typeface="Calibri"/>
                <a:cs typeface="Arial"/>
              </a:rPr>
              <a:t>save the steel </a:t>
            </a:r>
            <a:r>
              <a:rPr lang="en-ZA" sz="1700" dirty="0" smtClean="0">
                <a:solidFill>
                  <a:srgbClr val="000000"/>
                </a:solidFill>
                <a:ea typeface="Calibri"/>
                <a:cs typeface="Arial"/>
              </a:rPr>
              <a:t>industry and steel value chain</a:t>
            </a:r>
          </a:p>
          <a:p>
            <a:pPr>
              <a:spcBef>
                <a:spcPts val="600"/>
              </a:spcBef>
              <a:spcAft>
                <a:spcPts val="0"/>
              </a:spcAft>
              <a:buFont typeface="Calibri"/>
              <a:buChar char="•"/>
            </a:pPr>
            <a:r>
              <a:rPr lang="en-ZA" sz="1700" b="1" dirty="0" smtClean="0">
                <a:solidFill>
                  <a:srgbClr val="000000"/>
                </a:solidFill>
                <a:ea typeface="Calibri"/>
                <a:cs typeface="Arial"/>
              </a:rPr>
              <a:t>Fuel </a:t>
            </a:r>
            <a:r>
              <a:rPr lang="en-ZA" sz="1700" b="1" dirty="0">
                <a:solidFill>
                  <a:srgbClr val="000000"/>
                </a:solidFill>
                <a:ea typeface="Calibri"/>
                <a:cs typeface="Arial"/>
              </a:rPr>
              <a:t>cell technology</a:t>
            </a:r>
          </a:p>
          <a:p>
            <a:pPr>
              <a:spcBef>
                <a:spcPts val="600"/>
              </a:spcBef>
              <a:buFont typeface="Calibri"/>
              <a:buChar char="•"/>
            </a:pPr>
            <a:r>
              <a:rPr lang="en-ZA" sz="1700" dirty="0" smtClean="0">
                <a:solidFill>
                  <a:srgbClr val="000000"/>
                </a:solidFill>
                <a:ea typeface="Calibri"/>
                <a:cs typeface="Arial"/>
              </a:rPr>
              <a:t>Working </a:t>
            </a:r>
            <a:r>
              <a:rPr lang="en-ZA" sz="1700" dirty="0">
                <a:solidFill>
                  <a:srgbClr val="000000"/>
                </a:solidFill>
                <a:ea typeface="Calibri"/>
                <a:cs typeface="Arial"/>
              </a:rPr>
              <a:t>in conjunction with key stakeholders in government and industry, </a:t>
            </a:r>
            <a:r>
              <a:rPr lang="en-ZA" sz="1700" b="1" dirty="0">
                <a:solidFill>
                  <a:srgbClr val="000000"/>
                </a:solidFill>
                <a:ea typeface="Calibri"/>
                <a:cs typeface="Arial"/>
              </a:rPr>
              <a:t>the dti </a:t>
            </a:r>
            <a:r>
              <a:rPr lang="en-ZA" sz="1700" dirty="0">
                <a:solidFill>
                  <a:srgbClr val="000000"/>
                </a:solidFill>
                <a:ea typeface="Calibri"/>
                <a:cs typeface="Arial"/>
              </a:rPr>
              <a:t>has made significant progress in accelerating the development of the fuel cell </a:t>
            </a:r>
            <a:r>
              <a:rPr lang="en-ZA" sz="1700" dirty="0" smtClean="0">
                <a:solidFill>
                  <a:srgbClr val="000000"/>
                </a:solidFill>
                <a:ea typeface="Calibri"/>
                <a:cs typeface="Arial"/>
              </a:rPr>
              <a:t>industry</a:t>
            </a:r>
          </a:p>
          <a:p>
            <a:pPr>
              <a:spcBef>
                <a:spcPts val="600"/>
              </a:spcBef>
              <a:buFont typeface="Calibri"/>
              <a:buChar char="•"/>
            </a:pPr>
            <a:r>
              <a:rPr lang="en-ZA" sz="1700" b="1" dirty="0" smtClean="0">
                <a:solidFill>
                  <a:srgbClr val="000000"/>
                </a:solidFill>
                <a:ea typeface="Calibri"/>
                <a:cs typeface="Arial"/>
              </a:rPr>
              <a:t>the </a:t>
            </a:r>
            <a:r>
              <a:rPr lang="en-ZA" sz="1700" b="1" dirty="0">
                <a:solidFill>
                  <a:srgbClr val="000000"/>
                </a:solidFill>
                <a:ea typeface="Calibri"/>
                <a:cs typeface="Arial"/>
              </a:rPr>
              <a:t>dti </a:t>
            </a:r>
            <a:r>
              <a:rPr lang="en-ZA" sz="1700" dirty="0">
                <a:solidFill>
                  <a:srgbClr val="000000"/>
                </a:solidFill>
                <a:ea typeface="Calibri"/>
                <a:cs typeface="Arial"/>
              </a:rPr>
              <a:t>provided support for a 100kW static </a:t>
            </a:r>
            <a:r>
              <a:rPr lang="en-ZA" sz="1700" dirty="0" smtClean="0">
                <a:solidFill>
                  <a:srgbClr val="000000"/>
                </a:solidFill>
                <a:ea typeface="Calibri"/>
                <a:cs typeface="Arial"/>
              </a:rPr>
              <a:t>fuel </a:t>
            </a:r>
            <a:r>
              <a:rPr lang="en-ZA" sz="1700" dirty="0">
                <a:solidFill>
                  <a:srgbClr val="000000"/>
                </a:solidFill>
                <a:ea typeface="Calibri"/>
                <a:cs typeface="Arial"/>
              </a:rPr>
              <a:t>cell </a:t>
            </a:r>
            <a:r>
              <a:rPr lang="en-ZA" sz="1700" dirty="0" smtClean="0">
                <a:solidFill>
                  <a:srgbClr val="000000"/>
                </a:solidFill>
                <a:ea typeface="Calibri"/>
                <a:cs typeface="Arial"/>
              </a:rPr>
              <a:t>demonstration.</a:t>
            </a:r>
          </a:p>
          <a:p>
            <a:pPr>
              <a:spcBef>
                <a:spcPts val="600"/>
              </a:spcBef>
              <a:buFont typeface="Calibri"/>
              <a:buChar char="•"/>
            </a:pPr>
            <a:r>
              <a:rPr lang="en-ZA" sz="1700" dirty="0" smtClean="0">
                <a:solidFill>
                  <a:srgbClr val="000000"/>
                </a:solidFill>
                <a:ea typeface="Calibri"/>
                <a:cs typeface="Arial"/>
              </a:rPr>
              <a:t>Further </a:t>
            </a:r>
            <a:r>
              <a:rPr lang="en-ZA" sz="1700" dirty="0">
                <a:solidFill>
                  <a:srgbClr val="000000"/>
                </a:solidFill>
                <a:ea typeface="Calibri"/>
                <a:cs typeface="Arial"/>
              </a:rPr>
              <a:t>plans for developing a 1.8MW hydrogen fuel cell project are at an advanced </a:t>
            </a:r>
            <a:r>
              <a:rPr lang="en-ZA" sz="1700" dirty="0" smtClean="0">
                <a:solidFill>
                  <a:srgbClr val="000000"/>
                </a:solidFill>
                <a:ea typeface="Calibri"/>
                <a:cs typeface="Arial"/>
              </a:rPr>
              <a:t>stage</a:t>
            </a:r>
            <a:r>
              <a:rPr lang="en-US" sz="1700" dirty="0" smtClean="0">
                <a:solidFill>
                  <a:srgbClr val="000000"/>
                </a:solidFill>
                <a:ea typeface="Calibri"/>
                <a:cs typeface="Arial"/>
              </a:rPr>
              <a:t>, through a </a:t>
            </a:r>
            <a:r>
              <a:rPr lang="en-ZA" sz="1700" dirty="0" smtClean="0">
                <a:solidFill>
                  <a:srgbClr val="000000"/>
                </a:solidFill>
                <a:ea typeface="Calibri"/>
                <a:cs typeface="Arial"/>
              </a:rPr>
              <a:t>collaborative </a:t>
            </a:r>
            <a:r>
              <a:rPr lang="en-ZA" sz="1700" dirty="0">
                <a:solidFill>
                  <a:srgbClr val="000000"/>
                </a:solidFill>
                <a:ea typeface="Calibri"/>
                <a:cs typeface="Arial"/>
              </a:rPr>
              <a:t>project  between </a:t>
            </a:r>
            <a:r>
              <a:rPr lang="en-ZA" sz="1700" b="1" dirty="0">
                <a:solidFill>
                  <a:srgbClr val="000000"/>
                </a:solidFill>
                <a:ea typeface="Calibri"/>
                <a:cs typeface="Arial"/>
              </a:rPr>
              <a:t>the dti</a:t>
            </a:r>
            <a:r>
              <a:rPr lang="en-ZA" sz="1700" dirty="0">
                <a:solidFill>
                  <a:srgbClr val="000000"/>
                </a:solidFill>
                <a:ea typeface="Calibri"/>
                <a:cs typeface="Arial"/>
              </a:rPr>
              <a:t>, IDC and Impala at the Chamber of Mines, launched </a:t>
            </a:r>
            <a:r>
              <a:rPr lang="en-ZA" sz="1700" dirty="0" smtClean="0">
                <a:solidFill>
                  <a:srgbClr val="000000"/>
                </a:solidFill>
                <a:ea typeface="Calibri"/>
                <a:cs typeface="Arial"/>
              </a:rPr>
              <a:t>March </a:t>
            </a:r>
            <a:r>
              <a:rPr lang="en-ZA" sz="1700" dirty="0">
                <a:solidFill>
                  <a:srgbClr val="000000"/>
                </a:solidFill>
                <a:ea typeface="Calibri"/>
                <a:cs typeface="Arial"/>
              </a:rPr>
              <a:t>2015 </a:t>
            </a:r>
          </a:p>
          <a:p>
            <a:pPr>
              <a:spcBef>
                <a:spcPts val="600"/>
              </a:spcBef>
              <a:buFont typeface="Calibri"/>
              <a:buChar char="•"/>
            </a:pPr>
            <a:endParaRPr lang="en-ZA" sz="1700" dirty="0" smtClean="0">
              <a:solidFill>
                <a:srgbClr val="000000"/>
              </a:solidFill>
              <a:ea typeface="Calibri"/>
              <a:cs typeface="Arial"/>
            </a:endParaRPr>
          </a:p>
          <a:p>
            <a:pPr>
              <a:spcBef>
                <a:spcPts val="600"/>
              </a:spcBef>
              <a:buFont typeface="Calibri"/>
              <a:buChar char="•"/>
            </a:pPr>
            <a:endParaRPr lang="en-ZA" sz="1700" dirty="0" smtClean="0">
              <a:solidFill>
                <a:srgbClr val="000000"/>
              </a:solidFill>
              <a:ea typeface="Calibri"/>
              <a:cs typeface="Arial"/>
            </a:endParaRPr>
          </a:p>
        </p:txBody>
      </p:sp>
      <p:sp>
        <p:nvSpPr>
          <p:cNvPr id="8" name="TextBox 7"/>
          <p:cNvSpPr txBox="1"/>
          <p:nvPr/>
        </p:nvSpPr>
        <p:spPr>
          <a:xfrm>
            <a:off x="216024" y="15343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Beneficiation</a:t>
            </a:r>
            <a:endParaRPr lang="en-GB" b="1" dirty="0">
              <a:solidFill>
                <a:schemeClr val="accent5">
                  <a:lumMod val="75000"/>
                </a:schemeClr>
              </a:solidFill>
              <a:latin typeface="Arial (Body)"/>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8972" y="3717032"/>
            <a:ext cx="2331007" cy="19676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48972" y="1106814"/>
            <a:ext cx="2390775" cy="1143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0231" y="2286000"/>
            <a:ext cx="2379516" cy="1143000"/>
          </a:xfrm>
          <a:prstGeom prst="rect">
            <a:avLst/>
          </a:prstGeom>
        </p:spPr>
      </p:pic>
      <p:sp>
        <p:nvSpPr>
          <p:cNvPr id="6" name="Slide Number Placeholder 5"/>
          <p:cNvSpPr>
            <a:spLocks noGrp="1"/>
          </p:cNvSpPr>
          <p:nvPr>
            <p:ph type="sldNum" sz="quarter" idx="12"/>
          </p:nvPr>
        </p:nvSpPr>
        <p:spPr/>
        <p:txBody>
          <a:bodyPr/>
          <a:lstStyle/>
          <a:p>
            <a:fld id="{B2F90303-3EE6-403E-A7B0-217FB3D78952}" type="slidenum">
              <a:rPr lang="en-US" altLang="en-US" smtClean="0"/>
              <a:pPr/>
              <a:t>18</a:t>
            </a:fld>
            <a:endParaRPr lang="en-US" altLang="en-US" dirty="0"/>
          </a:p>
        </p:txBody>
      </p:sp>
    </p:spTree>
    <p:extLst>
      <p:ext uri="{BB962C8B-B14F-4D97-AF65-F5344CB8AC3E}">
        <p14:creationId xmlns:p14="http://schemas.microsoft.com/office/powerpoint/2010/main" xmlns="" val="3625675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586" y="705256"/>
            <a:ext cx="6228184" cy="5136012"/>
          </a:xfrm>
        </p:spPr>
        <p:txBody>
          <a:bodyPr>
            <a:noAutofit/>
          </a:bodyPr>
          <a:lstStyle/>
          <a:p>
            <a:pPr>
              <a:spcBef>
                <a:spcPts val="600"/>
              </a:spcBef>
              <a:spcAft>
                <a:spcPts val="0"/>
              </a:spcAft>
              <a:buFont typeface="Calibri"/>
              <a:buChar char="•"/>
            </a:pPr>
            <a:r>
              <a:rPr lang="en-ZA" sz="1800" dirty="0" smtClean="0">
                <a:solidFill>
                  <a:srgbClr val="000000"/>
                </a:solidFill>
                <a:ea typeface="Calibri"/>
                <a:cs typeface="Arial"/>
              </a:rPr>
              <a:t>Isondo </a:t>
            </a:r>
            <a:r>
              <a:rPr lang="en-ZA" sz="1800" dirty="0">
                <a:solidFill>
                  <a:srgbClr val="000000"/>
                </a:solidFill>
                <a:ea typeface="Calibri"/>
                <a:cs typeface="Arial"/>
              </a:rPr>
              <a:t>Precious Minerals (IPM) </a:t>
            </a:r>
            <a:r>
              <a:rPr lang="en-ZA" sz="1800" dirty="0" smtClean="0">
                <a:solidFill>
                  <a:srgbClr val="000000"/>
                </a:solidFill>
                <a:ea typeface="Calibri"/>
                <a:cs typeface="Arial"/>
              </a:rPr>
              <a:t>acquired </a:t>
            </a:r>
            <a:r>
              <a:rPr lang="en-ZA" sz="1800" dirty="0">
                <a:solidFill>
                  <a:srgbClr val="000000"/>
                </a:solidFill>
                <a:ea typeface="Calibri"/>
                <a:cs typeface="Arial"/>
              </a:rPr>
              <a:t>the rights to manufacture, use, market and sell licensed fuel cell components worldwide, using a portfolio of membrane-electrode assembly and membrane design, formulation and manufacturing </a:t>
            </a:r>
            <a:r>
              <a:rPr lang="en-ZA" sz="1800" dirty="0" smtClean="0">
                <a:solidFill>
                  <a:srgbClr val="000000"/>
                </a:solidFill>
                <a:ea typeface="Calibri"/>
                <a:cs typeface="Arial"/>
              </a:rPr>
              <a:t>technology. </a:t>
            </a:r>
            <a:r>
              <a:rPr lang="en-US" sz="1800" b="1" dirty="0" smtClean="0">
                <a:solidFill>
                  <a:srgbClr val="000000"/>
                </a:solidFill>
                <a:ea typeface="Calibri"/>
                <a:cs typeface="Arial"/>
              </a:rPr>
              <a:t>the</a:t>
            </a:r>
            <a:r>
              <a:rPr lang="en-ZA" sz="1800" b="1" dirty="0" smtClean="0">
                <a:solidFill>
                  <a:srgbClr val="000000"/>
                </a:solidFill>
                <a:ea typeface="Calibri"/>
                <a:cs typeface="Arial"/>
              </a:rPr>
              <a:t> </a:t>
            </a:r>
            <a:r>
              <a:rPr lang="en-ZA" sz="1800" b="1" dirty="0">
                <a:solidFill>
                  <a:srgbClr val="000000"/>
                </a:solidFill>
                <a:ea typeface="Calibri"/>
                <a:cs typeface="Arial"/>
              </a:rPr>
              <a:t>dti</a:t>
            </a:r>
            <a:r>
              <a:rPr lang="en-ZA" sz="1800" dirty="0">
                <a:solidFill>
                  <a:srgbClr val="000000"/>
                </a:solidFill>
                <a:ea typeface="Calibri"/>
                <a:cs typeface="Arial"/>
              </a:rPr>
              <a:t> has provided R15 million towards the feasibility phase of the project</a:t>
            </a:r>
          </a:p>
          <a:p>
            <a:pPr>
              <a:spcBef>
                <a:spcPts val="600"/>
              </a:spcBef>
              <a:buFont typeface="Calibri"/>
              <a:buChar char="•"/>
            </a:pPr>
            <a:r>
              <a:rPr lang="en-ZA" sz="1800" dirty="0">
                <a:solidFill>
                  <a:srgbClr val="000000"/>
                </a:solidFill>
                <a:ea typeface="Calibri"/>
                <a:cs typeface="Arial"/>
              </a:rPr>
              <a:t>A demonstration fuel cell forklift with on-board metal hydride storage was developed by the DST’s HySA initiative for Impala Platinum Refineries. </a:t>
            </a:r>
            <a:r>
              <a:rPr lang="en-ZA" sz="1800" dirty="0" smtClean="0">
                <a:solidFill>
                  <a:srgbClr val="000000"/>
                </a:solidFill>
                <a:ea typeface="Calibri"/>
                <a:cs typeface="Arial"/>
              </a:rPr>
              <a:t>The </a:t>
            </a:r>
            <a:r>
              <a:rPr lang="en-ZA" sz="1800" dirty="0">
                <a:solidFill>
                  <a:srgbClr val="000000"/>
                </a:solidFill>
                <a:ea typeface="Calibri"/>
                <a:cs typeface="Arial"/>
              </a:rPr>
              <a:t>forklift has been operating since October 2015 </a:t>
            </a:r>
          </a:p>
          <a:p>
            <a:pPr lvl="0">
              <a:spcBef>
                <a:spcPts val="600"/>
              </a:spcBef>
              <a:spcAft>
                <a:spcPts val="0"/>
              </a:spcAft>
              <a:buFont typeface="Calibri"/>
              <a:buChar char="•"/>
            </a:pPr>
            <a:r>
              <a:rPr lang="en-ZA" sz="1800" dirty="0" smtClean="0">
                <a:solidFill>
                  <a:srgbClr val="000000"/>
                </a:solidFill>
                <a:ea typeface="Calibri"/>
                <a:cs typeface="Arial"/>
              </a:rPr>
              <a:t>The Anglo</a:t>
            </a:r>
            <a:r>
              <a:rPr lang="en-US" sz="1800" dirty="0" smtClean="0">
                <a:solidFill>
                  <a:srgbClr val="000000"/>
                </a:solidFill>
                <a:ea typeface="Calibri"/>
                <a:cs typeface="Arial"/>
              </a:rPr>
              <a:t>-</a:t>
            </a:r>
            <a:r>
              <a:rPr lang="en-ZA" sz="1800" dirty="0" smtClean="0">
                <a:solidFill>
                  <a:srgbClr val="000000"/>
                </a:solidFill>
                <a:ea typeface="Calibri"/>
                <a:cs typeface="Arial"/>
              </a:rPr>
              <a:t>American </a:t>
            </a:r>
            <a:r>
              <a:rPr lang="en-US" sz="1800" dirty="0" smtClean="0">
                <a:solidFill>
                  <a:srgbClr val="000000"/>
                </a:solidFill>
                <a:ea typeface="Calibri"/>
                <a:cs typeface="Arial"/>
              </a:rPr>
              <a:t>Fuel</a:t>
            </a:r>
            <a:r>
              <a:rPr lang="en-ZA" sz="1800" dirty="0" smtClean="0">
                <a:solidFill>
                  <a:srgbClr val="000000"/>
                </a:solidFill>
                <a:ea typeface="Calibri"/>
                <a:cs typeface="Arial"/>
              </a:rPr>
              <a:t> </a:t>
            </a:r>
            <a:r>
              <a:rPr lang="en-US" sz="1800" dirty="0" smtClean="0">
                <a:solidFill>
                  <a:srgbClr val="000000"/>
                </a:solidFill>
                <a:ea typeface="Calibri"/>
                <a:cs typeface="Arial"/>
              </a:rPr>
              <a:t>Cell</a:t>
            </a:r>
            <a:r>
              <a:rPr lang="en-ZA" sz="1800" dirty="0" smtClean="0">
                <a:solidFill>
                  <a:srgbClr val="000000"/>
                </a:solidFill>
                <a:ea typeface="Calibri"/>
                <a:cs typeface="Arial"/>
              </a:rPr>
              <a:t> </a:t>
            </a:r>
            <a:r>
              <a:rPr lang="en-US" sz="1800" dirty="0" smtClean="0">
                <a:solidFill>
                  <a:srgbClr val="000000"/>
                </a:solidFill>
                <a:ea typeface="Calibri"/>
                <a:cs typeface="Arial"/>
              </a:rPr>
              <a:t>Project</a:t>
            </a:r>
            <a:r>
              <a:rPr lang="en-ZA" sz="1800" dirty="0" smtClean="0">
                <a:solidFill>
                  <a:srgbClr val="000000"/>
                </a:solidFill>
                <a:ea typeface="Calibri"/>
                <a:cs typeface="Arial"/>
              </a:rPr>
              <a:t> is powering the Naledi Trust Community in Kroonstad </a:t>
            </a:r>
            <a:r>
              <a:rPr lang="en-US" sz="1800" dirty="0" smtClean="0">
                <a:solidFill>
                  <a:srgbClr val="000000"/>
                </a:solidFill>
                <a:ea typeface="Calibri"/>
                <a:cs typeface="Arial"/>
              </a:rPr>
              <a:t>(</a:t>
            </a:r>
            <a:r>
              <a:rPr lang="en-ZA" sz="1800" dirty="0" smtClean="0">
                <a:solidFill>
                  <a:srgbClr val="000000"/>
                </a:solidFill>
                <a:ea typeface="Calibri"/>
                <a:cs typeface="Arial"/>
              </a:rPr>
              <a:t>comprising </a:t>
            </a:r>
            <a:r>
              <a:rPr lang="en-US" sz="1800" dirty="0" smtClean="0">
                <a:solidFill>
                  <a:srgbClr val="000000"/>
                </a:solidFill>
                <a:ea typeface="Calibri"/>
                <a:cs typeface="Arial"/>
              </a:rPr>
              <a:t>an initial</a:t>
            </a:r>
            <a:r>
              <a:rPr lang="en-ZA" sz="1800" dirty="0" smtClean="0">
                <a:solidFill>
                  <a:srgbClr val="000000"/>
                </a:solidFill>
                <a:ea typeface="Calibri"/>
                <a:cs typeface="Arial"/>
              </a:rPr>
              <a:t> 34 households</a:t>
            </a:r>
            <a:r>
              <a:rPr lang="en-US" sz="1800" dirty="0">
                <a:solidFill>
                  <a:srgbClr val="000000"/>
                </a:solidFill>
                <a:ea typeface="Calibri"/>
                <a:cs typeface="Arial"/>
              </a:rPr>
              <a:t>)</a:t>
            </a:r>
            <a:r>
              <a:rPr lang="en-ZA" sz="1800" dirty="0" smtClean="0">
                <a:solidFill>
                  <a:srgbClr val="000000"/>
                </a:solidFill>
                <a:ea typeface="Calibri"/>
                <a:cs typeface="Arial"/>
              </a:rPr>
              <a:t> </a:t>
            </a:r>
            <a:r>
              <a:rPr lang="en-US" sz="1800" dirty="0" smtClean="0">
                <a:solidFill>
                  <a:srgbClr val="000000"/>
                </a:solidFill>
                <a:ea typeface="Calibri"/>
                <a:cs typeface="Arial"/>
              </a:rPr>
              <a:t>through</a:t>
            </a:r>
            <a:r>
              <a:rPr lang="en-ZA" sz="1800" dirty="0" smtClean="0">
                <a:solidFill>
                  <a:srgbClr val="000000"/>
                </a:solidFill>
                <a:ea typeface="Calibri"/>
                <a:cs typeface="Arial"/>
              </a:rPr>
              <a:t> a 60kVA peak power fuel cell system </a:t>
            </a:r>
          </a:p>
          <a:p>
            <a:pPr lvl="0">
              <a:spcBef>
                <a:spcPts val="600"/>
              </a:spcBef>
              <a:buFont typeface="Calibri"/>
              <a:buChar char="•"/>
            </a:pPr>
            <a:r>
              <a:rPr lang="en-ZA" sz="1800" dirty="0" smtClean="0">
                <a:solidFill>
                  <a:srgbClr val="000000"/>
                </a:solidFill>
                <a:ea typeface="Calibri"/>
                <a:cs typeface="Arial"/>
              </a:rPr>
              <a:t>Plans are well under way for the development of an industrial park for fuel cell and battery production, linked to the current OR Tambo Industrial Development Zone</a:t>
            </a:r>
            <a:endParaRPr lang="en-ZA" sz="1800" dirty="0">
              <a:solidFill>
                <a:srgbClr val="000000"/>
              </a:solidFill>
              <a:ea typeface="Calibri"/>
              <a:cs typeface="Arial"/>
            </a:endParaRPr>
          </a:p>
        </p:txBody>
      </p:sp>
      <p:sp>
        <p:nvSpPr>
          <p:cNvPr id="8" name="TextBox 7"/>
          <p:cNvSpPr txBox="1"/>
          <p:nvPr/>
        </p:nvSpPr>
        <p:spPr>
          <a:xfrm>
            <a:off x="208390" y="20758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Beneficiation</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a:blip r:embed="rId3" cstate="print"/>
          <a:stretch>
            <a:fillRect/>
          </a:stretch>
        </p:blipFill>
        <p:spPr>
          <a:xfrm>
            <a:off x="6444208" y="3688469"/>
            <a:ext cx="2699792" cy="132470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1640" y="741260"/>
            <a:ext cx="2206115" cy="2409825"/>
          </a:xfrm>
          <a:prstGeom prst="rect">
            <a:avLst/>
          </a:prstGeom>
        </p:spPr>
      </p:pic>
      <p:sp>
        <p:nvSpPr>
          <p:cNvPr id="11" name="Text Box 21510"/>
          <p:cNvSpPr txBox="1"/>
          <p:nvPr/>
        </p:nvSpPr>
        <p:spPr>
          <a:xfrm>
            <a:off x="6640654" y="5013176"/>
            <a:ext cx="2206115" cy="2769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Naledi Trust Community Fuel Cell</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 Box 21510"/>
          <p:cNvSpPr txBox="1"/>
          <p:nvPr/>
        </p:nvSpPr>
        <p:spPr>
          <a:xfrm>
            <a:off x="6804248" y="3140968"/>
            <a:ext cx="2206115" cy="247184"/>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200" b="1" dirty="0" smtClean="0">
                <a:latin typeface="Calibri" panose="020F0502020204030204" pitchFamily="34" charset="0"/>
                <a:ea typeface="Times New Roman" panose="02020603050405020304" pitchFamily="18" charset="0"/>
                <a:cs typeface="Times New Roman" panose="02020603050405020304" pitchFamily="18" charset="0"/>
              </a:rPr>
              <a:t>Membrane electrode assembly</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19</a:t>
            </a:fld>
            <a:endParaRPr lang="en-US" altLang="en-US" dirty="0"/>
          </a:p>
        </p:txBody>
      </p:sp>
    </p:spTree>
    <p:extLst>
      <p:ext uri="{BB962C8B-B14F-4D97-AF65-F5344CB8AC3E}">
        <p14:creationId xmlns:p14="http://schemas.microsoft.com/office/powerpoint/2010/main" xmlns="" val="309829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552" y="188640"/>
            <a:ext cx="7772400" cy="576064"/>
          </a:xfrm>
        </p:spPr>
        <p:txBody>
          <a:bodyPr/>
          <a:lstStyle/>
          <a:p>
            <a:pPr eaLnBrk="1" hangingPunct="1"/>
            <a:r>
              <a:rPr lang="en-US" altLang="en-US" sz="2800" b="1" kern="1200" dirty="0">
                <a:solidFill>
                  <a:schemeClr val="accent5">
                    <a:lumMod val="75000"/>
                  </a:schemeClr>
                </a:solidFill>
                <a:latin typeface="Arial (Body)"/>
                <a:ea typeface="Times New Roman"/>
                <a:cs typeface="Times New Roman"/>
              </a:rPr>
              <a:t>CONTENTS</a:t>
            </a:r>
          </a:p>
        </p:txBody>
      </p:sp>
      <p:sp>
        <p:nvSpPr>
          <p:cNvPr id="4099" name="Rectangle 3"/>
          <p:cNvSpPr>
            <a:spLocks noGrp="1" noChangeArrowheads="1"/>
          </p:cNvSpPr>
          <p:nvPr>
            <p:ph idx="1"/>
          </p:nvPr>
        </p:nvSpPr>
        <p:spPr>
          <a:xfrm>
            <a:off x="741600" y="1080376"/>
            <a:ext cx="7676080" cy="4076816"/>
          </a:xfrm>
        </p:spPr>
        <p:txBody>
          <a:bodyPr>
            <a:normAutofit fontScale="62500" lnSpcReduction="20000"/>
          </a:bodyPr>
          <a:lstStyle/>
          <a:p>
            <a:pPr eaLnBrk="1" hangingPunct="1">
              <a:spcBef>
                <a:spcPts val="1800"/>
              </a:spcBef>
            </a:pPr>
            <a:r>
              <a:rPr lang="en-US" altLang="en-US" sz="2800" b="1" dirty="0" smtClean="0">
                <a:ln/>
                <a:cs typeface="Arial" panose="020B0604020202020204" pitchFamily="34" charset="0"/>
              </a:rPr>
              <a:t>Objectives</a:t>
            </a:r>
          </a:p>
          <a:p>
            <a:pPr>
              <a:spcBef>
                <a:spcPts val="1800"/>
              </a:spcBef>
            </a:pPr>
            <a:r>
              <a:rPr lang="en-US" altLang="en-US" sz="2800" b="1" dirty="0">
                <a:ln/>
                <a:cs typeface="Arial" panose="020B0604020202020204" pitchFamily="34" charset="0"/>
              </a:rPr>
              <a:t>Selected </a:t>
            </a:r>
            <a:r>
              <a:rPr lang="en-US" altLang="en-US" sz="2800" b="1" dirty="0" smtClean="0">
                <a:ln/>
                <a:cs typeface="Arial" panose="020B0604020202020204" pitchFamily="34" charset="0"/>
              </a:rPr>
              <a:t>sectoral </a:t>
            </a:r>
            <a:r>
              <a:rPr lang="en-US" altLang="en-US" sz="2800" b="1" dirty="0">
                <a:ln/>
                <a:cs typeface="Arial" panose="020B0604020202020204" pitchFamily="34" charset="0"/>
              </a:rPr>
              <a:t>highlights 2015/16</a:t>
            </a:r>
          </a:p>
          <a:p>
            <a:pPr eaLnBrk="1" hangingPunct="1">
              <a:spcBef>
                <a:spcPts val="1800"/>
              </a:spcBef>
            </a:pPr>
            <a:r>
              <a:rPr lang="en-US" altLang="en-US" sz="2800" b="1" dirty="0" smtClean="0">
                <a:ln/>
                <a:cs typeface="Arial" panose="020B0604020202020204" pitchFamily="34" charset="0"/>
              </a:rPr>
              <a:t>Selected transversal highlights 2015/16</a:t>
            </a:r>
          </a:p>
          <a:p>
            <a:pPr eaLnBrk="1" hangingPunct="1">
              <a:spcBef>
                <a:spcPts val="1800"/>
              </a:spcBef>
            </a:pPr>
            <a:r>
              <a:rPr lang="en-US" altLang="en-US" sz="2800" b="1" dirty="0" smtClean="0">
                <a:ln/>
                <a:cs typeface="Arial" panose="020B0604020202020204" pitchFamily="34" charset="0"/>
              </a:rPr>
              <a:t>Themes for 2016/17</a:t>
            </a:r>
            <a:endParaRPr lang="en-US" altLang="en-US" sz="2800" b="1" dirty="0">
              <a:ln/>
              <a:cs typeface="Arial" panose="020B0604020202020204" pitchFamily="34" charset="0"/>
            </a:endParaRPr>
          </a:p>
          <a:p>
            <a:pPr eaLnBrk="1" hangingPunct="1">
              <a:spcBef>
                <a:spcPts val="1800"/>
              </a:spcBef>
            </a:pPr>
            <a:r>
              <a:rPr lang="en-US" altLang="en-US" sz="2800" b="1" dirty="0" smtClean="0">
                <a:ln/>
                <a:cs typeface="Arial" panose="020B0604020202020204" pitchFamily="34" charset="0"/>
              </a:rPr>
              <a:t>Up-scaled IPAP: Key observations</a:t>
            </a:r>
          </a:p>
          <a:p>
            <a:pPr>
              <a:spcBef>
                <a:spcPts val="1800"/>
              </a:spcBef>
            </a:pPr>
            <a:r>
              <a:rPr lang="en-US" altLang="en-US" sz="2800" b="1" dirty="0">
                <a:ln/>
                <a:cs typeface="Arial" panose="020B0604020202020204" pitchFamily="34" charset="0"/>
              </a:rPr>
              <a:t>Cross-cutting and sector specific programmes</a:t>
            </a:r>
          </a:p>
          <a:p>
            <a:pPr>
              <a:spcBef>
                <a:spcPts val="1800"/>
              </a:spcBef>
            </a:pPr>
            <a:r>
              <a:rPr lang="en-US" altLang="en-US" sz="2800" b="1" dirty="0">
                <a:ln/>
                <a:cs typeface="Arial" panose="020B0604020202020204" pitchFamily="34" charset="0"/>
              </a:rPr>
              <a:t>Overcoming challenges</a:t>
            </a:r>
          </a:p>
          <a:p>
            <a:pPr eaLnBrk="1" hangingPunct="1">
              <a:spcBef>
                <a:spcPts val="1800"/>
              </a:spcBef>
            </a:pPr>
            <a:r>
              <a:rPr lang="en-US" altLang="en-US" sz="2800" b="1" dirty="0" smtClean="0">
                <a:ln/>
                <a:cs typeface="Arial" panose="020B0604020202020204" pitchFamily="34" charset="0"/>
              </a:rPr>
              <a:t>Global context – with supporting data</a:t>
            </a:r>
          </a:p>
          <a:p>
            <a:pPr eaLnBrk="1" hangingPunct="1">
              <a:spcBef>
                <a:spcPts val="1800"/>
              </a:spcBef>
            </a:pPr>
            <a:r>
              <a:rPr lang="en-US" altLang="en-US" sz="2800" b="1" dirty="0" smtClean="0">
                <a:ln/>
                <a:cs typeface="Arial" panose="020B0604020202020204" pitchFamily="34" charset="0"/>
              </a:rPr>
              <a:t>Domestic context – with supporting data</a:t>
            </a:r>
          </a:p>
        </p:txBody>
      </p:sp>
      <p:sp>
        <p:nvSpPr>
          <p:cNvPr id="3" name="AutoShape 4" descr="Image result for Images for industrial policy"/>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sp>
        <p:nvSpPr>
          <p:cNvPr id="4" name="AutoShape 6" descr="Image result for Images for industrial policy"/>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9"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2</a:t>
            </a:fld>
            <a:endParaRPr lang="en-US" altLang="en-US" dirty="0"/>
          </a:p>
        </p:txBody>
      </p:sp>
    </p:spTree>
    <p:extLst>
      <p:ext uri="{BB962C8B-B14F-4D97-AF65-F5344CB8AC3E}">
        <p14:creationId xmlns:p14="http://schemas.microsoft.com/office/powerpoint/2010/main" xmlns="" val="1140897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907" y="1083418"/>
            <a:ext cx="6551711" cy="4793854"/>
          </a:xfrm>
        </p:spPr>
        <p:txBody>
          <a:bodyPr>
            <a:noAutofit/>
          </a:bodyPr>
          <a:lstStyle/>
          <a:p>
            <a:pPr lvl="0">
              <a:spcBef>
                <a:spcPts val="900"/>
              </a:spcBef>
              <a:buFont typeface="Calibri"/>
              <a:buChar char="•"/>
            </a:pPr>
            <a:r>
              <a:rPr lang="en-ZA" sz="2000" b="1" dirty="0" smtClean="0">
                <a:solidFill>
                  <a:srgbClr val="000000"/>
                </a:solidFill>
                <a:ea typeface="Calibri"/>
                <a:cs typeface="Arial"/>
              </a:rPr>
              <a:t>TNPA </a:t>
            </a:r>
            <a:r>
              <a:rPr lang="en-ZA" sz="2000" dirty="0" smtClean="0">
                <a:solidFill>
                  <a:srgbClr val="000000"/>
                </a:solidFill>
                <a:ea typeface="Calibri"/>
                <a:cs typeface="Arial"/>
              </a:rPr>
              <a:t>identified </a:t>
            </a:r>
            <a:r>
              <a:rPr lang="en-ZA" sz="2000" dirty="0">
                <a:solidFill>
                  <a:srgbClr val="000000"/>
                </a:solidFill>
                <a:ea typeface="Calibri"/>
                <a:cs typeface="Arial"/>
              </a:rPr>
              <a:t>projects valued </a:t>
            </a:r>
            <a:r>
              <a:rPr lang="en-ZA" sz="2000" b="1" dirty="0">
                <a:solidFill>
                  <a:srgbClr val="000000"/>
                </a:solidFill>
                <a:ea typeface="Calibri"/>
                <a:cs typeface="Arial"/>
              </a:rPr>
              <a:t>at R16.8-billion </a:t>
            </a:r>
            <a:r>
              <a:rPr lang="en-ZA" sz="2000" dirty="0">
                <a:solidFill>
                  <a:srgbClr val="000000"/>
                </a:solidFill>
                <a:ea typeface="Calibri"/>
                <a:cs typeface="Arial"/>
              </a:rPr>
              <a:t>to</a:t>
            </a:r>
            <a:r>
              <a:rPr lang="en-ZA" sz="2000" b="1" dirty="0">
                <a:solidFill>
                  <a:srgbClr val="000000"/>
                </a:solidFill>
                <a:ea typeface="Calibri"/>
                <a:cs typeface="Arial"/>
              </a:rPr>
              <a:t> </a:t>
            </a:r>
            <a:r>
              <a:rPr lang="en-ZA" sz="2000" dirty="0">
                <a:solidFill>
                  <a:srgbClr val="000000"/>
                </a:solidFill>
                <a:ea typeface="Calibri"/>
                <a:cs typeface="Arial"/>
              </a:rPr>
              <a:t>facilitate the growth of the local </a:t>
            </a:r>
            <a:r>
              <a:rPr lang="en-ZA" sz="2000" dirty="0" smtClean="0">
                <a:solidFill>
                  <a:srgbClr val="000000"/>
                </a:solidFill>
                <a:ea typeface="Calibri"/>
                <a:cs typeface="Arial"/>
              </a:rPr>
              <a:t>ship</a:t>
            </a:r>
            <a:r>
              <a:rPr lang="en-US" sz="2000" dirty="0" smtClean="0">
                <a:solidFill>
                  <a:srgbClr val="000000"/>
                </a:solidFill>
                <a:ea typeface="Calibri"/>
                <a:cs typeface="Arial"/>
              </a:rPr>
              <a:t>-r</a:t>
            </a:r>
            <a:r>
              <a:rPr lang="en-ZA" sz="2000" dirty="0" smtClean="0">
                <a:solidFill>
                  <a:srgbClr val="000000"/>
                </a:solidFill>
                <a:ea typeface="Calibri"/>
                <a:cs typeface="Arial"/>
              </a:rPr>
              <a:t>epair</a:t>
            </a:r>
            <a:r>
              <a:rPr lang="en-ZA" sz="2000" dirty="0">
                <a:solidFill>
                  <a:srgbClr val="000000"/>
                </a:solidFill>
                <a:ea typeface="Calibri"/>
                <a:cs typeface="Arial"/>
              </a:rPr>
              <a:t>, </a:t>
            </a:r>
            <a:r>
              <a:rPr lang="en-ZA" sz="2000" dirty="0" smtClean="0">
                <a:solidFill>
                  <a:srgbClr val="000000"/>
                </a:solidFill>
                <a:ea typeface="Calibri"/>
                <a:cs typeface="Arial"/>
              </a:rPr>
              <a:t>ship</a:t>
            </a:r>
            <a:r>
              <a:rPr lang="en-US" sz="2000" dirty="0" smtClean="0">
                <a:solidFill>
                  <a:srgbClr val="000000"/>
                </a:solidFill>
                <a:ea typeface="Calibri"/>
                <a:cs typeface="Arial"/>
              </a:rPr>
              <a:t>-building</a:t>
            </a:r>
            <a:r>
              <a:rPr lang="en-ZA" sz="2000" dirty="0" smtClean="0">
                <a:solidFill>
                  <a:srgbClr val="000000"/>
                </a:solidFill>
                <a:ea typeface="Calibri"/>
                <a:cs typeface="Arial"/>
              </a:rPr>
              <a:t> </a:t>
            </a:r>
            <a:r>
              <a:rPr lang="en-ZA" sz="2000" dirty="0">
                <a:solidFill>
                  <a:srgbClr val="000000"/>
                </a:solidFill>
                <a:ea typeface="Calibri"/>
                <a:cs typeface="Arial"/>
              </a:rPr>
              <a:t>and oil and gas </a:t>
            </a:r>
            <a:r>
              <a:rPr lang="en-ZA" sz="2000" dirty="0" smtClean="0">
                <a:solidFill>
                  <a:srgbClr val="000000"/>
                </a:solidFill>
                <a:ea typeface="Calibri"/>
                <a:cs typeface="Arial"/>
              </a:rPr>
              <a:t>sectors</a:t>
            </a:r>
          </a:p>
          <a:p>
            <a:pPr lvl="0">
              <a:spcBef>
                <a:spcPts val="900"/>
              </a:spcBef>
              <a:buFont typeface="Calibri"/>
              <a:buChar char="•"/>
            </a:pPr>
            <a:r>
              <a:rPr lang="en-ZA" sz="2000" b="1" dirty="0" smtClean="0">
                <a:solidFill>
                  <a:srgbClr val="000000"/>
                </a:solidFill>
                <a:ea typeface="Calibri"/>
                <a:cs typeface="Arial"/>
              </a:rPr>
              <a:t>the </a:t>
            </a:r>
            <a:r>
              <a:rPr lang="en-ZA" sz="2000" b="1" dirty="0" err="1">
                <a:solidFill>
                  <a:srgbClr val="000000"/>
                </a:solidFill>
                <a:ea typeface="Calibri"/>
                <a:cs typeface="Arial"/>
              </a:rPr>
              <a:t>dti</a:t>
            </a:r>
            <a:r>
              <a:rPr lang="en-ZA" sz="2000" b="1" dirty="0">
                <a:solidFill>
                  <a:srgbClr val="000000"/>
                </a:solidFill>
                <a:ea typeface="Calibri"/>
                <a:cs typeface="Arial"/>
              </a:rPr>
              <a:t> </a:t>
            </a:r>
            <a:r>
              <a:rPr lang="en-ZA" sz="2000" dirty="0" smtClean="0">
                <a:solidFill>
                  <a:srgbClr val="000000"/>
                </a:solidFill>
                <a:ea typeface="Calibri"/>
                <a:cs typeface="Arial"/>
              </a:rPr>
              <a:t>supported the opening of a R660 </a:t>
            </a:r>
            <a:r>
              <a:rPr lang="en-ZA" sz="2000" dirty="0">
                <a:solidFill>
                  <a:srgbClr val="000000"/>
                </a:solidFill>
                <a:ea typeface="Calibri"/>
                <a:cs typeface="Arial"/>
              </a:rPr>
              <a:t>million Burgan Terminals fuel storage project in Cape </a:t>
            </a:r>
            <a:r>
              <a:rPr lang="en-ZA" sz="2000" dirty="0" smtClean="0">
                <a:solidFill>
                  <a:srgbClr val="000000"/>
                </a:solidFill>
                <a:ea typeface="Calibri"/>
                <a:cs typeface="Arial"/>
              </a:rPr>
              <a:t>Town</a:t>
            </a:r>
            <a:r>
              <a:rPr lang="en-US" sz="2000" dirty="0" smtClean="0">
                <a:solidFill>
                  <a:srgbClr val="000000"/>
                </a:solidFill>
                <a:ea typeface="Calibri"/>
                <a:cs typeface="Arial"/>
              </a:rPr>
              <a:t>: 3</a:t>
            </a:r>
            <a:r>
              <a:rPr lang="en-ZA" sz="2000" dirty="0" smtClean="0">
                <a:solidFill>
                  <a:srgbClr val="000000"/>
                </a:solidFill>
                <a:ea typeface="Calibri"/>
                <a:cs typeface="Arial"/>
              </a:rPr>
              <a:t>50 jobs to be created</a:t>
            </a:r>
          </a:p>
          <a:p>
            <a:pPr lvl="0">
              <a:spcBef>
                <a:spcPts val="900"/>
              </a:spcBef>
              <a:buFont typeface="Calibri"/>
              <a:buChar char="•"/>
            </a:pPr>
            <a:r>
              <a:rPr lang="en-US" sz="2000" dirty="0" smtClean="0">
                <a:solidFill>
                  <a:srgbClr val="000000"/>
                </a:solidFill>
                <a:ea typeface="Calibri"/>
                <a:cs typeface="Arial"/>
              </a:rPr>
              <a:t>UK company </a:t>
            </a:r>
            <a:r>
              <a:rPr lang="en-ZA" sz="2000" dirty="0" smtClean="0">
                <a:solidFill>
                  <a:srgbClr val="000000"/>
                </a:solidFill>
                <a:ea typeface="Calibri"/>
                <a:cs typeface="Arial"/>
              </a:rPr>
              <a:t>Hunting PLC</a:t>
            </a:r>
            <a:r>
              <a:rPr lang="en-US" sz="2000" dirty="0" smtClean="0">
                <a:solidFill>
                  <a:srgbClr val="000000"/>
                </a:solidFill>
                <a:ea typeface="Calibri"/>
                <a:cs typeface="Arial"/>
              </a:rPr>
              <a:t> </a:t>
            </a:r>
            <a:r>
              <a:rPr lang="en-ZA" sz="2000" dirty="0" smtClean="0">
                <a:solidFill>
                  <a:srgbClr val="000000"/>
                </a:solidFill>
                <a:ea typeface="Calibri"/>
                <a:cs typeface="Arial"/>
              </a:rPr>
              <a:t>established </a:t>
            </a:r>
            <a:r>
              <a:rPr lang="en-ZA" sz="2000" dirty="0">
                <a:solidFill>
                  <a:srgbClr val="000000"/>
                </a:solidFill>
                <a:ea typeface="Calibri"/>
                <a:cs typeface="Arial"/>
              </a:rPr>
              <a:t>a new R300 million </a:t>
            </a:r>
            <a:r>
              <a:rPr lang="en-ZA" sz="2000" dirty="0" smtClean="0">
                <a:solidFill>
                  <a:srgbClr val="000000"/>
                </a:solidFill>
                <a:ea typeface="Calibri"/>
                <a:cs typeface="Arial"/>
              </a:rPr>
              <a:t>manufacturing facility </a:t>
            </a:r>
            <a:r>
              <a:rPr lang="en-ZA" sz="2000" dirty="0">
                <a:solidFill>
                  <a:srgbClr val="000000"/>
                </a:solidFill>
                <a:ea typeface="Calibri"/>
                <a:cs typeface="Arial"/>
              </a:rPr>
              <a:t>in </a:t>
            </a:r>
            <a:r>
              <a:rPr lang="en-ZA" sz="2000" dirty="0" smtClean="0">
                <a:solidFill>
                  <a:srgbClr val="000000"/>
                </a:solidFill>
                <a:ea typeface="Calibri"/>
                <a:cs typeface="Arial"/>
              </a:rPr>
              <a:t>the WC </a:t>
            </a:r>
            <a:r>
              <a:rPr lang="en-ZA" sz="2000" dirty="0">
                <a:solidFill>
                  <a:srgbClr val="000000"/>
                </a:solidFill>
                <a:ea typeface="Calibri"/>
                <a:cs typeface="Arial"/>
              </a:rPr>
              <a:t>to supply the African Oil </a:t>
            </a:r>
            <a:r>
              <a:rPr lang="en-US" sz="2000" dirty="0" smtClean="0">
                <a:solidFill>
                  <a:srgbClr val="000000"/>
                </a:solidFill>
                <a:ea typeface="Calibri"/>
                <a:cs typeface="Arial"/>
              </a:rPr>
              <a:t>and </a:t>
            </a:r>
            <a:r>
              <a:rPr lang="en-ZA" sz="2000" dirty="0" smtClean="0">
                <a:solidFill>
                  <a:srgbClr val="000000"/>
                </a:solidFill>
                <a:ea typeface="Calibri"/>
                <a:cs typeface="Arial"/>
              </a:rPr>
              <a:t>Gas </a:t>
            </a:r>
            <a:r>
              <a:rPr lang="en-ZA" sz="2000" dirty="0">
                <a:solidFill>
                  <a:srgbClr val="000000"/>
                </a:solidFill>
                <a:ea typeface="Calibri"/>
                <a:cs typeface="Arial"/>
              </a:rPr>
              <a:t>market</a:t>
            </a:r>
            <a:endParaRPr lang="en-ZA" sz="2000" dirty="0" smtClean="0">
              <a:solidFill>
                <a:srgbClr val="000000"/>
              </a:solidFill>
              <a:ea typeface="Calibri"/>
              <a:cs typeface="Arial"/>
            </a:endParaRPr>
          </a:p>
          <a:p>
            <a:pPr lvl="0">
              <a:spcBef>
                <a:spcPts val="900"/>
              </a:spcBef>
              <a:buFont typeface="Calibri"/>
              <a:buChar char="•"/>
            </a:pPr>
            <a:r>
              <a:rPr lang="en-ZA" sz="2000" dirty="0" smtClean="0">
                <a:solidFill>
                  <a:srgbClr val="000000"/>
                </a:solidFill>
                <a:ea typeface="Calibri"/>
                <a:cs typeface="Arial"/>
              </a:rPr>
              <a:t>R650 </a:t>
            </a:r>
            <a:r>
              <a:rPr lang="en-ZA" sz="2000" dirty="0">
                <a:solidFill>
                  <a:srgbClr val="000000"/>
                </a:solidFill>
                <a:ea typeface="Calibri"/>
                <a:cs typeface="Arial"/>
              </a:rPr>
              <a:t>million </a:t>
            </a:r>
            <a:r>
              <a:rPr lang="en-ZA" sz="2000" dirty="0" smtClean="0">
                <a:solidFill>
                  <a:srgbClr val="000000"/>
                </a:solidFill>
                <a:ea typeface="Calibri"/>
                <a:cs typeface="Arial"/>
              </a:rPr>
              <a:t>invested </a:t>
            </a:r>
            <a:r>
              <a:rPr lang="en-ZA" sz="2000" dirty="0">
                <a:solidFill>
                  <a:srgbClr val="000000"/>
                </a:solidFill>
                <a:ea typeface="Calibri"/>
                <a:cs typeface="Arial"/>
              </a:rPr>
              <a:t>in Coega and Saldanha Bay for refining of used </a:t>
            </a:r>
            <a:r>
              <a:rPr lang="en-ZA" sz="2000" dirty="0" smtClean="0">
                <a:solidFill>
                  <a:srgbClr val="000000"/>
                </a:solidFill>
                <a:ea typeface="Calibri"/>
                <a:cs typeface="Arial"/>
              </a:rPr>
              <a:t>oil</a:t>
            </a:r>
            <a:r>
              <a:rPr lang="en-US" sz="2000" dirty="0" smtClean="0">
                <a:solidFill>
                  <a:srgbClr val="000000"/>
                </a:solidFill>
                <a:ea typeface="Calibri"/>
                <a:cs typeface="Arial"/>
              </a:rPr>
              <a:t>: 1</a:t>
            </a:r>
            <a:r>
              <a:rPr lang="en-ZA" sz="2000" dirty="0" smtClean="0">
                <a:solidFill>
                  <a:srgbClr val="000000"/>
                </a:solidFill>
                <a:ea typeface="Calibri"/>
                <a:cs typeface="Arial"/>
              </a:rPr>
              <a:t>00-150 </a:t>
            </a:r>
            <a:r>
              <a:rPr lang="en-US" sz="2000" dirty="0" smtClean="0">
                <a:solidFill>
                  <a:srgbClr val="000000"/>
                </a:solidFill>
                <a:ea typeface="Calibri"/>
                <a:cs typeface="Arial"/>
              </a:rPr>
              <a:t>initial </a:t>
            </a:r>
            <a:r>
              <a:rPr lang="en-ZA" sz="2000" dirty="0" smtClean="0">
                <a:solidFill>
                  <a:srgbClr val="000000"/>
                </a:solidFill>
                <a:ea typeface="Calibri"/>
                <a:cs typeface="Arial"/>
              </a:rPr>
              <a:t>jobs to be created</a:t>
            </a:r>
            <a:endParaRPr lang="en-ZA" sz="2000" dirty="0">
              <a:solidFill>
                <a:srgbClr val="000000"/>
              </a:solidFill>
              <a:ea typeface="Calibri"/>
              <a:cs typeface="Arial"/>
            </a:endParaRPr>
          </a:p>
          <a:p>
            <a:pPr>
              <a:spcBef>
                <a:spcPts val="900"/>
              </a:spcBef>
              <a:buFont typeface="Calibri"/>
              <a:buChar char="•"/>
            </a:pPr>
            <a:r>
              <a:rPr lang="en-ZA" sz="2000" dirty="0" smtClean="0">
                <a:solidFill>
                  <a:srgbClr val="000000"/>
                </a:solidFill>
                <a:ea typeface="Calibri"/>
                <a:cs typeface="Arial"/>
              </a:rPr>
              <a:t>Chevron South Africa</a:t>
            </a:r>
            <a:r>
              <a:rPr lang="en-US" sz="2000" dirty="0" smtClean="0">
                <a:solidFill>
                  <a:srgbClr val="000000"/>
                </a:solidFill>
                <a:ea typeface="Calibri"/>
                <a:cs typeface="Arial"/>
              </a:rPr>
              <a:t> i</a:t>
            </a:r>
            <a:r>
              <a:rPr lang="en-ZA" sz="2000" dirty="0" smtClean="0">
                <a:solidFill>
                  <a:srgbClr val="000000"/>
                </a:solidFill>
                <a:ea typeface="Calibri"/>
                <a:cs typeface="Arial"/>
              </a:rPr>
              <a:t>nvested </a:t>
            </a:r>
            <a:r>
              <a:rPr lang="en-US" sz="2000" dirty="0" smtClean="0">
                <a:solidFill>
                  <a:srgbClr val="000000"/>
                </a:solidFill>
                <a:ea typeface="Calibri"/>
                <a:cs typeface="Arial"/>
              </a:rPr>
              <a:t>R</a:t>
            </a:r>
            <a:r>
              <a:rPr lang="en-ZA" sz="2000" dirty="0" smtClean="0">
                <a:solidFill>
                  <a:srgbClr val="000000"/>
                </a:solidFill>
                <a:ea typeface="Calibri"/>
                <a:cs typeface="Arial"/>
              </a:rPr>
              <a:t>450 million in the construction of a multipoint ground flare in Milnerton, </a:t>
            </a:r>
            <a:r>
              <a:rPr lang="en-US" sz="2000" dirty="0" smtClean="0">
                <a:solidFill>
                  <a:srgbClr val="000000"/>
                </a:solidFill>
                <a:ea typeface="Calibri"/>
                <a:cs typeface="Arial"/>
              </a:rPr>
              <a:t>Western </a:t>
            </a:r>
            <a:r>
              <a:rPr lang="en-ZA" sz="2000" dirty="0" smtClean="0">
                <a:solidFill>
                  <a:srgbClr val="000000"/>
                </a:solidFill>
                <a:ea typeface="Calibri"/>
                <a:cs typeface="Arial"/>
              </a:rPr>
              <a:t>Cape</a:t>
            </a:r>
          </a:p>
        </p:txBody>
      </p:sp>
      <p:sp>
        <p:nvSpPr>
          <p:cNvPr id="8" name="TextBox 7"/>
          <p:cNvSpPr txBox="1"/>
          <p:nvPr/>
        </p:nvSpPr>
        <p:spPr>
          <a:xfrm>
            <a:off x="242894" y="159023"/>
            <a:ext cx="7992888" cy="830997"/>
          </a:xfrm>
          <a:prstGeom prst="rect">
            <a:avLst/>
          </a:prstGeom>
          <a:noFill/>
        </p:spPr>
        <p:txBody>
          <a:bodyPr wrap="square" rtlCol="0">
            <a:spAutoFit/>
          </a:bodyPr>
          <a:lstStyle/>
          <a:p>
            <a:r>
              <a:rPr lang="en-ZA" b="1" dirty="0" smtClean="0">
                <a:solidFill>
                  <a:schemeClr val="accent5">
                    <a:lumMod val="75000"/>
                  </a:schemeClr>
                </a:solidFill>
                <a:latin typeface="Arial (Body)"/>
              </a:rPr>
              <a:t>Selected </a:t>
            </a:r>
            <a:r>
              <a:rPr lang="en-ZA" b="1" dirty="0">
                <a:solidFill>
                  <a:schemeClr val="accent5">
                    <a:lumMod val="75000"/>
                  </a:schemeClr>
                </a:solidFill>
                <a:latin typeface="Arial (Body)"/>
              </a:rPr>
              <a:t>Highlights:  </a:t>
            </a:r>
            <a:r>
              <a:rPr lang="en-ZA" b="1" dirty="0" smtClean="0">
                <a:solidFill>
                  <a:schemeClr val="accent5">
                    <a:lumMod val="75000"/>
                  </a:schemeClr>
                </a:solidFill>
                <a:latin typeface="Arial (Body)"/>
              </a:rPr>
              <a:t>Upstream Oil and Gas and Boatbuilding</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9917" y="1083418"/>
            <a:ext cx="2255165" cy="16975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9917" y="4077072"/>
            <a:ext cx="2255165" cy="1440160"/>
          </a:xfrm>
          <a:prstGeom prst="rect">
            <a:avLst/>
          </a:prstGeom>
        </p:spPr>
      </p:pic>
      <p:sp>
        <p:nvSpPr>
          <p:cNvPr id="11" name="Text Box 21512"/>
          <p:cNvSpPr txBox="1"/>
          <p:nvPr/>
        </p:nvSpPr>
        <p:spPr>
          <a:xfrm>
            <a:off x="6951610" y="2798180"/>
            <a:ext cx="1896110" cy="2022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000" b="1" dirty="0" smtClean="0">
                <a:effectLst/>
                <a:latin typeface="Arial" panose="020B0604020202020204" pitchFamily="34" charset="0"/>
                <a:ea typeface="Times New Roman" panose="02020603050405020304" pitchFamily="18" charset="0"/>
                <a:cs typeface="Times New Roman" panose="02020603050405020304" pitchFamily="18" charset="0"/>
              </a:rPr>
              <a:t>Offshore rig, West Coast</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 Box 21512"/>
          <p:cNvSpPr txBox="1"/>
          <p:nvPr/>
        </p:nvSpPr>
        <p:spPr>
          <a:xfrm>
            <a:off x="6919444" y="5525047"/>
            <a:ext cx="1896110" cy="2022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000" b="1" dirty="0" smtClean="0">
                <a:effectLst/>
                <a:latin typeface="Arial" panose="020B0604020202020204" pitchFamily="34" charset="0"/>
                <a:ea typeface="Times New Roman" panose="02020603050405020304" pitchFamily="18" charset="0"/>
                <a:cs typeface="Times New Roman" panose="02020603050405020304" pitchFamily="18" charset="0"/>
              </a:rPr>
              <a:t>Multipoint ground flare</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2F90303-3EE6-403E-A7B0-217FB3D78952}" type="slidenum">
              <a:rPr lang="en-US" altLang="en-US" smtClean="0"/>
              <a:pPr/>
              <a:t>20</a:t>
            </a:fld>
            <a:endParaRPr lang="en-US" altLang="en-US" dirty="0"/>
          </a:p>
        </p:txBody>
      </p:sp>
    </p:spTree>
    <p:extLst>
      <p:ext uri="{BB962C8B-B14F-4D97-AF65-F5344CB8AC3E}">
        <p14:creationId xmlns:p14="http://schemas.microsoft.com/office/powerpoint/2010/main" xmlns="" val="32861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259" y="947629"/>
            <a:ext cx="5655886" cy="5420007"/>
          </a:xfrm>
        </p:spPr>
        <p:txBody>
          <a:bodyPr>
            <a:noAutofit/>
          </a:bodyPr>
          <a:lstStyle/>
          <a:p>
            <a:pPr>
              <a:spcAft>
                <a:spcPts val="0"/>
              </a:spcAft>
              <a:buFont typeface="Calibri"/>
              <a:buChar char="•"/>
            </a:pPr>
            <a:r>
              <a:rPr lang="en-ZA" sz="1800" dirty="0" smtClean="0">
                <a:solidFill>
                  <a:srgbClr val="000000"/>
                </a:solidFill>
                <a:ea typeface="Calibri"/>
                <a:cs typeface="Arial"/>
              </a:rPr>
              <a:t>Southey </a:t>
            </a:r>
            <a:r>
              <a:rPr lang="en-ZA" sz="1800" dirty="0">
                <a:solidFill>
                  <a:srgbClr val="000000"/>
                </a:solidFill>
                <a:ea typeface="Calibri"/>
                <a:cs typeface="Arial"/>
              </a:rPr>
              <a:t>Holdings and Nautic Africa have invested R289.9 million and R63.4 million </a:t>
            </a:r>
            <a:r>
              <a:rPr lang="en-US" sz="1800" dirty="0" smtClean="0">
                <a:solidFill>
                  <a:srgbClr val="000000"/>
                </a:solidFill>
                <a:ea typeface="Calibri"/>
                <a:cs typeface="Arial"/>
              </a:rPr>
              <a:t>respectively, s</a:t>
            </a:r>
            <a:r>
              <a:rPr lang="en-ZA" sz="1800" dirty="0" smtClean="0">
                <a:solidFill>
                  <a:srgbClr val="000000"/>
                </a:solidFill>
                <a:ea typeface="Calibri"/>
                <a:cs typeface="Arial"/>
              </a:rPr>
              <a:t>upported </a:t>
            </a:r>
            <a:r>
              <a:rPr lang="en-ZA" sz="1800" dirty="0">
                <a:solidFill>
                  <a:srgbClr val="000000"/>
                </a:solidFill>
                <a:ea typeface="Calibri"/>
                <a:cs typeface="Arial"/>
              </a:rPr>
              <a:t>under the </a:t>
            </a:r>
            <a:r>
              <a:rPr lang="en-US" sz="1800" dirty="0" smtClean="0">
                <a:solidFill>
                  <a:srgbClr val="000000"/>
                </a:solidFill>
                <a:ea typeface="Calibri"/>
                <a:cs typeface="Arial"/>
              </a:rPr>
              <a:t>12i </a:t>
            </a:r>
            <a:r>
              <a:rPr lang="en-ZA" sz="1800" dirty="0" smtClean="0">
                <a:solidFill>
                  <a:srgbClr val="000000"/>
                </a:solidFill>
                <a:ea typeface="Calibri"/>
                <a:cs typeface="Arial"/>
              </a:rPr>
              <a:t>tax incentive</a:t>
            </a:r>
            <a:r>
              <a:rPr lang="en-US" sz="1800" dirty="0" smtClean="0">
                <a:solidFill>
                  <a:srgbClr val="000000"/>
                </a:solidFill>
                <a:ea typeface="Calibri"/>
                <a:cs typeface="Arial"/>
              </a:rPr>
              <a:t> and e</a:t>
            </a:r>
            <a:r>
              <a:rPr lang="en-ZA" sz="1800" dirty="0" smtClean="0">
                <a:solidFill>
                  <a:srgbClr val="000000"/>
                </a:solidFill>
                <a:ea typeface="Calibri"/>
                <a:cs typeface="Arial"/>
              </a:rPr>
              <a:t>xpected </a:t>
            </a:r>
            <a:r>
              <a:rPr lang="en-ZA" sz="1800" dirty="0">
                <a:solidFill>
                  <a:srgbClr val="000000"/>
                </a:solidFill>
                <a:ea typeface="Calibri"/>
                <a:cs typeface="Arial"/>
              </a:rPr>
              <a:t>to create 355 direct </a:t>
            </a:r>
            <a:r>
              <a:rPr lang="en-ZA" sz="1800" dirty="0" smtClean="0">
                <a:solidFill>
                  <a:srgbClr val="000000"/>
                </a:solidFill>
                <a:ea typeface="Calibri"/>
                <a:cs typeface="Arial"/>
              </a:rPr>
              <a:t>jobs</a:t>
            </a:r>
            <a:endParaRPr lang="en-ZA" sz="1800" dirty="0">
              <a:solidFill>
                <a:srgbClr val="000000"/>
              </a:solidFill>
              <a:ea typeface="Calibri"/>
              <a:cs typeface="Arial"/>
            </a:endParaRPr>
          </a:p>
          <a:p>
            <a:pPr>
              <a:spcAft>
                <a:spcPts val="0"/>
              </a:spcAft>
              <a:buFont typeface="Calibri"/>
              <a:buChar char="•"/>
            </a:pPr>
            <a:endParaRPr lang="en-US" sz="1800" dirty="0" smtClean="0">
              <a:solidFill>
                <a:srgbClr val="000000"/>
              </a:solidFill>
              <a:ea typeface="Calibri"/>
              <a:cs typeface="Arial"/>
            </a:endParaRPr>
          </a:p>
          <a:p>
            <a:pPr>
              <a:spcAft>
                <a:spcPts val="0"/>
              </a:spcAft>
              <a:buFont typeface="Calibri"/>
              <a:buChar char="•"/>
            </a:pPr>
            <a:r>
              <a:rPr lang="en-US" sz="1800" dirty="0" smtClean="0">
                <a:solidFill>
                  <a:srgbClr val="000000"/>
                </a:solidFill>
                <a:ea typeface="Calibri"/>
                <a:cs typeface="Arial"/>
              </a:rPr>
              <a:t>Smit A</a:t>
            </a:r>
            <a:r>
              <a:rPr lang="en-ZA" sz="1800" dirty="0" smtClean="0">
                <a:solidFill>
                  <a:srgbClr val="000000"/>
                </a:solidFill>
                <a:ea typeface="Calibri"/>
                <a:cs typeface="Arial"/>
              </a:rPr>
              <a:t>mandla </a:t>
            </a:r>
            <a:r>
              <a:rPr lang="en-ZA" sz="1800" dirty="0">
                <a:solidFill>
                  <a:srgbClr val="000000"/>
                </a:solidFill>
                <a:ea typeface="Calibri"/>
                <a:cs typeface="Arial"/>
              </a:rPr>
              <a:t>Marine partnered with Damen Shipyards Cape Town to build two new vessels </a:t>
            </a:r>
            <a:r>
              <a:rPr lang="en-US" sz="1800" dirty="0" smtClean="0">
                <a:solidFill>
                  <a:srgbClr val="000000"/>
                </a:solidFill>
                <a:ea typeface="Calibri"/>
                <a:cs typeface="Arial"/>
              </a:rPr>
              <a:t>in an overall in</a:t>
            </a:r>
            <a:r>
              <a:rPr lang="en-ZA" sz="1800" dirty="0" smtClean="0">
                <a:solidFill>
                  <a:srgbClr val="000000"/>
                </a:solidFill>
                <a:ea typeface="Calibri"/>
                <a:cs typeface="Arial"/>
              </a:rPr>
              <a:t>vestment </a:t>
            </a:r>
            <a:r>
              <a:rPr lang="en-US" sz="1800" dirty="0" smtClean="0">
                <a:solidFill>
                  <a:srgbClr val="000000"/>
                </a:solidFill>
                <a:ea typeface="Calibri"/>
                <a:cs typeface="Arial"/>
              </a:rPr>
              <a:t>package </a:t>
            </a:r>
            <a:r>
              <a:rPr lang="en-ZA" sz="1800" dirty="0" smtClean="0">
                <a:solidFill>
                  <a:srgbClr val="000000"/>
                </a:solidFill>
                <a:ea typeface="Calibri"/>
                <a:cs typeface="Arial"/>
              </a:rPr>
              <a:t>worth </a:t>
            </a:r>
            <a:r>
              <a:rPr lang="en-ZA" sz="1800" dirty="0">
                <a:solidFill>
                  <a:srgbClr val="000000"/>
                </a:solidFill>
                <a:ea typeface="Calibri"/>
                <a:cs typeface="Arial"/>
              </a:rPr>
              <a:t>R150 million</a:t>
            </a:r>
          </a:p>
        </p:txBody>
      </p:sp>
      <p:sp>
        <p:nvSpPr>
          <p:cNvPr id="8" name="TextBox 7"/>
          <p:cNvSpPr txBox="1"/>
          <p:nvPr/>
        </p:nvSpPr>
        <p:spPr>
          <a:xfrm>
            <a:off x="217016" y="116632"/>
            <a:ext cx="7992888" cy="830997"/>
          </a:xfrm>
          <a:prstGeom prst="rect">
            <a:avLst/>
          </a:prstGeom>
          <a:noFill/>
        </p:spPr>
        <p:txBody>
          <a:bodyPr wrap="square" rtlCol="0">
            <a:spAutoFit/>
          </a:bodyPr>
          <a:lstStyle/>
          <a:p>
            <a:r>
              <a:rPr lang="en-ZA" b="1" dirty="0" smtClean="0">
                <a:solidFill>
                  <a:schemeClr val="accent5">
                    <a:lumMod val="75000"/>
                  </a:schemeClr>
                </a:solidFill>
                <a:latin typeface="Arial (Body)"/>
              </a:rPr>
              <a:t>Selected </a:t>
            </a:r>
            <a:r>
              <a:rPr lang="en-ZA" b="1" dirty="0">
                <a:solidFill>
                  <a:schemeClr val="accent5">
                    <a:lumMod val="75000"/>
                  </a:schemeClr>
                </a:solidFill>
                <a:latin typeface="Arial (Body)"/>
              </a:rPr>
              <a:t>Highlights: </a:t>
            </a:r>
            <a:r>
              <a:rPr lang="en-ZA" b="1" dirty="0" smtClean="0">
                <a:solidFill>
                  <a:schemeClr val="accent5">
                    <a:lumMod val="75000"/>
                  </a:schemeClr>
                </a:solidFill>
                <a:latin typeface="Arial (Body)"/>
              </a:rPr>
              <a:t>Upstream Oil and Gas and Boatbuilding</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a:blip r:embed="rId3" cstate="print"/>
          <a:stretch>
            <a:fillRect/>
          </a:stretch>
        </p:blipFill>
        <p:spPr>
          <a:xfrm flipH="1">
            <a:off x="5940152" y="764704"/>
            <a:ext cx="3106470" cy="1640205"/>
          </a:xfrm>
          <a:prstGeom prst="rect">
            <a:avLst/>
          </a:prstGeom>
          <a:effectLst>
            <a:outerShdw blurRad="50800" dist="38100" dir="2700000" algn="tl" rotWithShape="0">
              <a:prstClr val="black">
                <a:alpha val="40000"/>
              </a:prstClr>
            </a:outerShdw>
          </a:effectLst>
        </p:spPr>
      </p:pic>
      <p:sp>
        <p:nvSpPr>
          <p:cNvPr id="11" name="Text Box 21511"/>
          <p:cNvSpPr txBox="1"/>
          <p:nvPr/>
        </p:nvSpPr>
        <p:spPr>
          <a:xfrm>
            <a:off x="7033927" y="2418886"/>
            <a:ext cx="1944216" cy="2769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Smit Amandla support vessel</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Picture 12" descr="Snapsho20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3195" y="3356992"/>
            <a:ext cx="2933427" cy="288032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21</a:t>
            </a:fld>
            <a:endParaRPr lang="en-US" altLang="en-US" dirty="0"/>
          </a:p>
        </p:txBody>
      </p:sp>
    </p:spTree>
    <p:extLst>
      <p:ext uri="{BB962C8B-B14F-4D97-AF65-F5344CB8AC3E}">
        <p14:creationId xmlns:p14="http://schemas.microsoft.com/office/powerpoint/2010/main" xmlns="" val="3341790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024" y="15343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Localisation</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txBox="1">
            <a:spLocks/>
          </p:cNvSpPr>
          <p:nvPr/>
        </p:nvSpPr>
        <p:spPr>
          <a:xfrm>
            <a:off x="170607" y="1143000"/>
            <a:ext cx="4369404" cy="52070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1800" dirty="0" smtClean="0"/>
              <a:t>Local procurement has been identified as a key lever for re-industrialisation. </a:t>
            </a:r>
          </a:p>
          <a:p>
            <a:pPr>
              <a:buClr>
                <a:schemeClr val="tx1"/>
              </a:buClr>
              <a:buFont typeface="Wingdings" panose="05000000000000000000" pitchFamily="2" charset="2"/>
              <a:buChar char="§"/>
            </a:pPr>
            <a:r>
              <a:rPr lang="en-ZA" sz="1800" dirty="0" smtClean="0">
                <a:solidFill>
                  <a:srgbClr val="000000"/>
                </a:solidFill>
                <a:cs typeface="Arial" pitchFamily="34" charset="0"/>
              </a:rPr>
              <a:t>Essential to secure greater compliance with procurement prescripts across government and SOE’s</a:t>
            </a:r>
            <a:r>
              <a:rPr lang="en-ZA" sz="1800" dirty="0">
                <a:solidFill>
                  <a:srgbClr val="000000"/>
                </a:solidFill>
                <a:cs typeface="Arial" pitchFamily="34" charset="0"/>
              </a:rPr>
              <a:t> </a:t>
            </a:r>
            <a:r>
              <a:rPr lang="en-ZA" sz="1800" dirty="0" smtClean="0">
                <a:solidFill>
                  <a:srgbClr val="000000"/>
                </a:solidFill>
                <a:cs typeface="Arial" pitchFamily="34" charset="0"/>
              </a:rPr>
              <a:t>– audit function</a:t>
            </a:r>
          </a:p>
          <a:p>
            <a:pPr>
              <a:buClr>
                <a:schemeClr val="tx1"/>
              </a:buClr>
              <a:buFont typeface="Wingdings" panose="05000000000000000000" pitchFamily="2" charset="2"/>
              <a:buChar char="§"/>
            </a:pPr>
            <a:r>
              <a:rPr lang="en-ZA" sz="1800" dirty="0" smtClean="0">
                <a:solidFill>
                  <a:srgbClr val="000000"/>
                </a:solidFill>
                <a:cs typeface="Arial" pitchFamily="34" charset="0"/>
              </a:rPr>
              <a:t>Programmes are in place to build capacity and improve strategic sourcing and supplier development across government departments; spheres of government and State owned companies (SOC).</a:t>
            </a:r>
          </a:p>
          <a:p>
            <a:pPr>
              <a:buClr>
                <a:schemeClr val="tx1"/>
              </a:buClr>
              <a:buFont typeface="Wingdings" panose="05000000000000000000" pitchFamily="2" charset="2"/>
              <a:buChar char="§"/>
            </a:pPr>
            <a:r>
              <a:rPr lang="en-ZA" sz="1800" dirty="0" smtClean="0">
                <a:solidFill>
                  <a:srgbClr val="000000"/>
                </a:solidFill>
                <a:cs typeface="Arial" pitchFamily="34" charset="0"/>
              </a:rPr>
              <a:t>Private sector support for local procurement has been slow to materialise – but progress is being registered e.g. mining</a:t>
            </a:r>
            <a:endParaRPr lang="en-ZA" sz="1800" dirty="0">
              <a:solidFill>
                <a:srgbClr val="000000"/>
              </a:solidFill>
              <a:cs typeface="Arial" pitchFamily="34" charset="0"/>
            </a:endParaRPr>
          </a:p>
          <a:p>
            <a:pPr lvl="1">
              <a:buClr>
                <a:schemeClr val="tx1"/>
              </a:buClr>
              <a:buFont typeface="Wingdings" panose="05000000000000000000" pitchFamily="2" charset="2"/>
              <a:buChar char="§"/>
            </a:pPr>
            <a:endParaRPr lang="en-US" sz="1800" dirty="0" smtClean="0"/>
          </a:p>
          <a:p>
            <a:pPr marL="0" indent="0">
              <a:buClr>
                <a:schemeClr val="tx1"/>
              </a:buClr>
              <a:buNone/>
            </a:pPr>
            <a:endParaRPr lang="en-GB" sz="1800" dirty="0" smtClean="0"/>
          </a:p>
        </p:txBody>
      </p:sp>
      <p:pic>
        <p:nvPicPr>
          <p:cNvPr id="11" name="Picture 10" descr="Designations.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900179" y="1193800"/>
            <a:ext cx="4243820" cy="5156200"/>
          </a:xfrm>
          <a:prstGeom prst="rect">
            <a:avLst/>
          </a:prstGeom>
        </p:spPr>
      </p:pic>
      <p:sp>
        <p:nvSpPr>
          <p:cNvPr id="3" name="Slide Number Placeholder 2"/>
          <p:cNvSpPr>
            <a:spLocks noGrp="1"/>
          </p:cNvSpPr>
          <p:nvPr>
            <p:ph type="sldNum" sz="quarter" idx="12"/>
          </p:nvPr>
        </p:nvSpPr>
        <p:spPr/>
        <p:txBody>
          <a:bodyPr/>
          <a:lstStyle/>
          <a:p>
            <a:fld id="{B2F90303-3EE6-403E-A7B0-217FB3D78952}" type="slidenum">
              <a:rPr lang="en-US" altLang="en-US" smtClean="0"/>
              <a:pPr/>
              <a:t>22</a:t>
            </a:fld>
            <a:endParaRPr lang="en-US" altLang="en-US" dirty="0"/>
          </a:p>
        </p:txBody>
      </p:sp>
    </p:spTree>
    <p:extLst>
      <p:ext uri="{BB962C8B-B14F-4D97-AF65-F5344CB8AC3E}">
        <p14:creationId xmlns:p14="http://schemas.microsoft.com/office/powerpoint/2010/main" xmlns="" val="616622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024" y="15343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Localisation</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a:spLocks noGrp="1"/>
          </p:cNvSpPr>
          <p:nvPr>
            <p:ph idx="1"/>
          </p:nvPr>
        </p:nvSpPr>
        <p:spPr>
          <a:xfrm>
            <a:off x="323528" y="692696"/>
            <a:ext cx="8208912" cy="5040560"/>
          </a:xfrm>
        </p:spPr>
        <p:txBody>
          <a:bodyPr>
            <a:noAutofit/>
          </a:bodyPr>
          <a:lstStyle/>
          <a:p>
            <a:pPr marL="180975" lvl="1" indent="-180975">
              <a:spcBef>
                <a:spcPts val="600"/>
              </a:spcBef>
              <a:buFont typeface="Arial" panose="020B0604020202020204" pitchFamily="34" charset="0"/>
              <a:buChar char="•"/>
            </a:pPr>
            <a:r>
              <a:rPr lang="en-ZA" sz="1500" b="1" dirty="0" smtClean="0">
                <a:solidFill>
                  <a:srgbClr val="000000"/>
                </a:solidFill>
                <a:ea typeface="Times New Roman"/>
                <a:cs typeface="Times New Roman"/>
              </a:rPr>
              <a:t>Metals industry:</a:t>
            </a:r>
          </a:p>
          <a:p>
            <a:pPr marL="581025" lvl="2" indent="-180975">
              <a:spcBef>
                <a:spcPts val="600"/>
              </a:spcBef>
            </a:pPr>
            <a:r>
              <a:rPr lang="en-ZA" sz="1500" b="1" dirty="0" smtClean="0">
                <a:solidFill>
                  <a:srgbClr val="000000"/>
                </a:solidFill>
                <a:ea typeface="Times New Roman"/>
                <a:cs typeface="Times New Roman"/>
              </a:rPr>
              <a:t>Progress </a:t>
            </a:r>
            <a:r>
              <a:rPr lang="en-ZA" sz="1500" b="1" dirty="0">
                <a:solidFill>
                  <a:srgbClr val="000000"/>
                </a:solidFill>
                <a:ea typeface="Times New Roman"/>
                <a:cs typeface="Times New Roman"/>
              </a:rPr>
              <a:t>with </a:t>
            </a:r>
            <a:r>
              <a:rPr lang="en-US" sz="1500" b="1" dirty="0" smtClean="0">
                <a:solidFill>
                  <a:srgbClr val="000000"/>
                </a:solidFill>
                <a:ea typeface="Times New Roman"/>
                <a:cs typeface="Times New Roman"/>
              </a:rPr>
              <a:t>the </a:t>
            </a:r>
            <a:r>
              <a:rPr lang="en-ZA" sz="1500" b="1" dirty="0" smtClean="0">
                <a:solidFill>
                  <a:srgbClr val="000000"/>
                </a:solidFill>
                <a:ea typeface="Times New Roman"/>
                <a:cs typeface="Times New Roman"/>
              </a:rPr>
              <a:t>R50 </a:t>
            </a:r>
            <a:r>
              <a:rPr lang="en-ZA" sz="1500" b="1" dirty="0">
                <a:solidFill>
                  <a:srgbClr val="000000"/>
                </a:solidFill>
                <a:ea typeface="Times New Roman"/>
                <a:cs typeface="Times New Roman"/>
              </a:rPr>
              <a:t>billion Transnet contract for the building of 1064 locomotives </a:t>
            </a:r>
            <a:r>
              <a:rPr lang="en-ZA" sz="1500" b="1" dirty="0" smtClean="0">
                <a:solidFill>
                  <a:srgbClr val="000000"/>
                </a:solidFill>
                <a:ea typeface="Times New Roman"/>
                <a:cs typeface="Times New Roman"/>
              </a:rPr>
              <a:t>include</a:t>
            </a:r>
            <a:r>
              <a:rPr lang="en-US" sz="1500" b="1" dirty="0" smtClean="0">
                <a:solidFill>
                  <a:srgbClr val="000000"/>
                </a:solidFill>
                <a:ea typeface="Times New Roman"/>
                <a:cs typeface="Times New Roman"/>
              </a:rPr>
              <a:t>s:</a:t>
            </a:r>
            <a:endParaRPr lang="en-ZA" sz="1500" b="1" dirty="0">
              <a:solidFill>
                <a:srgbClr val="000000"/>
              </a:solidFill>
              <a:ea typeface="Times New Roman"/>
              <a:cs typeface="Times New Roman"/>
            </a:endParaRPr>
          </a:p>
          <a:p>
            <a:pPr lvl="2">
              <a:spcBef>
                <a:spcPts val="600"/>
              </a:spcBef>
              <a:buFont typeface="Courier New" panose="02070309020205020404" pitchFamily="49" charset="0"/>
              <a:buChar char="o"/>
            </a:pPr>
            <a:r>
              <a:rPr lang="en-ZA" sz="1500" dirty="0">
                <a:solidFill>
                  <a:srgbClr val="000000"/>
                </a:solidFill>
              </a:rPr>
              <a:t>Locomotives being built at Transnet Engineering’s plants in Koedoespoort, Pretoria and </a:t>
            </a:r>
            <a:r>
              <a:rPr lang="en-ZA" sz="1500" dirty="0" smtClean="0">
                <a:solidFill>
                  <a:srgbClr val="000000"/>
                </a:solidFill>
              </a:rPr>
              <a:t>Durban</a:t>
            </a:r>
            <a:endParaRPr lang="en-ZA" sz="1500" dirty="0">
              <a:solidFill>
                <a:srgbClr val="000000"/>
              </a:solidFill>
            </a:endParaRPr>
          </a:p>
          <a:p>
            <a:pPr lvl="2">
              <a:spcBef>
                <a:spcPts val="600"/>
              </a:spcBef>
              <a:buFont typeface="Courier New" panose="02070309020205020404" pitchFamily="49" charset="0"/>
              <a:buChar char="o"/>
            </a:pPr>
            <a:r>
              <a:rPr lang="en-ZA" sz="1500" dirty="0">
                <a:solidFill>
                  <a:srgbClr val="000000"/>
                </a:solidFill>
              </a:rPr>
              <a:t>IEC Holden assembled </a:t>
            </a:r>
            <a:r>
              <a:rPr lang="en-US" sz="1500" dirty="0" smtClean="0">
                <a:solidFill>
                  <a:srgbClr val="000000"/>
                </a:solidFill>
              </a:rPr>
              <a:t>the first </a:t>
            </a:r>
            <a:r>
              <a:rPr lang="en-ZA" sz="1500" dirty="0" smtClean="0">
                <a:solidFill>
                  <a:srgbClr val="000000"/>
                </a:solidFill>
              </a:rPr>
              <a:t>SA</a:t>
            </a:r>
            <a:r>
              <a:rPr lang="en-US" sz="1500" dirty="0" smtClean="0">
                <a:solidFill>
                  <a:srgbClr val="000000"/>
                </a:solidFill>
              </a:rPr>
              <a:t>-</a:t>
            </a:r>
            <a:r>
              <a:rPr lang="en-ZA" sz="1500" dirty="0" smtClean="0">
                <a:solidFill>
                  <a:srgbClr val="000000"/>
                </a:solidFill>
              </a:rPr>
              <a:t>made </a:t>
            </a:r>
            <a:r>
              <a:rPr lang="en-ZA" sz="1500" dirty="0">
                <a:solidFill>
                  <a:srgbClr val="000000"/>
                </a:solidFill>
              </a:rPr>
              <a:t>AC Traction </a:t>
            </a:r>
            <a:r>
              <a:rPr lang="en-ZA" sz="1500" dirty="0" smtClean="0">
                <a:solidFill>
                  <a:srgbClr val="000000"/>
                </a:solidFill>
              </a:rPr>
              <a:t>motors</a:t>
            </a:r>
            <a:r>
              <a:rPr lang="en-US" sz="1500" dirty="0" smtClean="0">
                <a:solidFill>
                  <a:srgbClr val="000000"/>
                </a:solidFill>
              </a:rPr>
              <a:t>,</a:t>
            </a:r>
            <a:r>
              <a:rPr lang="en-ZA" sz="1500" dirty="0" smtClean="0">
                <a:solidFill>
                  <a:srgbClr val="000000"/>
                </a:solidFill>
              </a:rPr>
              <a:t> demonstrat</a:t>
            </a:r>
            <a:r>
              <a:rPr lang="en-US" sz="1500" dirty="0" smtClean="0">
                <a:solidFill>
                  <a:srgbClr val="000000"/>
                </a:solidFill>
              </a:rPr>
              <a:t>ing rapidly improving </a:t>
            </a:r>
            <a:r>
              <a:rPr lang="en-ZA" sz="1500" dirty="0" smtClean="0">
                <a:solidFill>
                  <a:srgbClr val="000000"/>
                </a:solidFill>
              </a:rPr>
              <a:t>local capabilities</a:t>
            </a:r>
          </a:p>
          <a:p>
            <a:pPr lvl="2">
              <a:spcBef>
                <a:spcPts val="600"/>
              </a:spcBef>
              <a:buFont typeface="Courier New" panose="02070309020205020404" pitchFamily="49" charset="0"/>
              <a:buChar char="o"/>
            </a:pPr>
            <a:r>
              <a:rPr lang="en-ZA" sz="1500" dirty="0" smtClean="0">
                <a:solidFill>
                  <a:srgbClr val="000000"/>
                </a:solidFill>
              </a:rPr>
              <a:t>In </a:t>
            </a:r>
            <a:r>
              <a:rPr lang="en-ZA" sz="1500" dirty="0">
                <a:solidFill>
                  <a:srgbClr val="000000"/>
                </a:solidFill>
              </a:rPr>
              <a:t>the General Electric supply to Transnet </a:t>
            </a:r>
          </a:p>
          <a:p>
            <a:pPr lvl="3">
              <a:spcBef>
                <a:spcPts val="600"/>
              </a:spcBef>
              <a:buFont typeface="Courier New" panose="02070309020205020404" pitchFamily="49" charset="0"/>
              <a:buChar char="o"/>
            </a:pPr>
            <a:r>
              <a:rPr lang="en-ZA" sz="1200" dirty="0">
                <a:solidFill>
                  <a:srgbClr val="000000"/>
                </a:solidFill>
              </a:rPr>
              <a:t>1300 candidates trained in lean manufacturing and engineering</a:t>
            </a:r>
          </a:p>
          <a:p>
            <a:pPr lvl="3">
              <a:spcBef>
                <a:spcPts val="600"/>
              </a:spcBef>
              <a:buFont typeface="Courier New" panose="02070309020205020404" pitchFamily="49" charset="0"/>
              <a:buChar char="o"/>
            </a:pPr>
            <a:r>
              <a:rPr lang="en-ZA" sz="1200" dirty="0">
                <a:solidFill>
                  <a:srgbClr val="000000"/>
                </a:solidFill>
              </a:rPr>
              <a:t>Local content over 55% for fleet </a:t>
            </a:r>
            <a:r>
              <a:rPr lang="en-ZA" sz="1200" dirty="0" err="1">
                <a:solidFill>
                  <a:srgbClr val="000000"/>
                </a:solidFill>
              </a:rPr>
              <a:t>procuremnt</a:t>
            </a:r>
            <a:endParaRPr lang="en-ZA" sz="1200" dirty="0">
              <a:solidFill>
                <a:srgbClr val="000000"/>
              </a:solidFill>
            </a:endParaRPr>
          </a:p>
          <a:p>
            <a:pPr lvl="3">
              <a:spcBef>
                <a:spcPts val="600"/>
              </a:spcBef>
              <a:buFont typeface="Courier New" panose="02070309020205020404" pitchFamily="49" charset="0"/>
              <a:buChar char="o"/>
            </a:pPr>
            <a:r>
              <a:rPr lang="en-ZA" sz="1200" dirty="0">
                <a:solidFill>
                  <a:srgbClr val="000000"/>
                </a:solidFill>
              </a:rPr>
              <a:t>Over 100 parts and components qualified for 27 local suppliers who have been certified </a:t>
            </a:r>
          </a:p>
          <a:p>
            <a:pPr lvl="3">
              <a:spcBef>
                <a:spcPts val="600"/>
              </a:spcBef>
              <a:buFont typeface="Courier New" panose="02070309020205020404" pitchFamily="49" charset="0"/>
              <a:buChar char="o"/>
            </a:pPr>
            <a:r>
              <a:rPr lang="en-ZA" sz="1200" dirty="0">
                <a:solidFill>
                  <a:srgbClr val="000000"/>
                </a:solidFill>
              </a:rPr>
              <a:t>Green field traction motor established</a:t>
            </a:r>
          </a:p>
          <a:p>
            <a:pPr marL="914400" lvl="2" indent="0">
              <a:spcBef>
                <a:spcPts val="600"/>
              </a:spcBef>
              <a:buNone/>
            </a:pPr>
            <a:endParaRPr lang="en-ZA" sz="1500" dirty="0">
              <a:solidFill>
                <a:srgbClr val="000000"/>
              </a:solidFill>
            </a:endParaRPr>
          </a:p>
          <a:p>
            <a:pPr marL="581025" lvl="2" indent="-180975">
              <a:lnSpc>
                <a:spcPct val="115000"/>
              </a:lnSpc>
              <a:spcBef>
                <a:spcPts val="600"/>
              </a:spcBef>
            </a:pPr>
            <a:r>
              <a:rPr lang="en-ZA" sz="1500" b="1" dirty="0" smtClean="0">
                <a:solidFill>
                  <a:srgbClr val="000000"/>
                </a:solidFill>
                <a:ea typeface="Times New Roman"/>
                <a:cs typeface="Times New Roman"/>
              </a:rPr>
              <a:t>PRASA </a:t>
            </a:r>
            <a:r>
              <a:rPr lang="en-ZA" sz="1500" b="1" dirty="0">
                <a:solidFill>
                  <a:srgbClr val="000000"/>
                </a:solidFill>
                <a:ea typeface="Times New Roman"/>
                <a:cs typeface="Times New Roman"/>
              </a:rPr>
              <a:t>signed a R51 </a:t>
            </a:r>
            <a:r>
              <a:rPr lang="en-ZA" sz="1500" b="1" dirty="0" smtClean="0">
                <a:solidFill>
                  <a:srgbClr val="000000"/>
                </a:solidFill>
                <a:ea typeface="Times New Roman"/>
                <a:cs typeface="Times New Roman"/>
              </a:rPr>
              <a:t>billion </a:t>
            </a:r>
            <a:r>
              <a:rPr lang="en-ZA" sz="1500" b="1" dirty="0">
                <a:solidFill>
                  <a:srgbClr val="000000"/>
                </a:solidFill>
                <a:ea typeface="Times New Roman"/>
                <a:cs typeface="Times New Roman"/>
              </a:rPr>
              <a:t>deal with </a:t>
            </a:r>
            <a:r>
              <a:rPr lang="en-ZA" sz="1500" b="1" dirty="0" err="1">
                <a:solidFill>
                  <a:srgbClr val="000000"/>
                </a:solidFill>
                <a:ea typeface="Times New Roman"/>
                <a:cs typeface="Times New Roman"/>
              </a:rPr>
              <a:t>Gibela</a:t>
            </a:r>
            <a:r>
              <a:rPr lang="en-ZA" sz="1500" b="1" dirty="0">
                <a:solidFill>
                  <a:srgbClr val="000000"/>
                </a:solidFill>
                <a:ea typeface="Times New Roman"/>
                <a:cs typeface="Times New Roman"/>
              </a:rPr>
              <a:t> </a:t>
            </a:r>
            <a:r>
              <a:rPr lang="en-ZA" sz="1500" b="1" dirty="0" smtClean="0">
                <a:solidFill>
                  <a:srgbClr val="000000"/>
                </a:solidFill>
                <a:ea typeface="Times New Roman"/>
                <a:cs typeface="Times New Roman"/>
              </a:rPr>
              <a:t>Consortium: </a:t>
            </a:r>
            <a:endParaRPr lang="en-ZA" sz="1500" b="1" dirty="0">
              <a:solidFill>
                <a:srgbClr val="000000"/>
              </a:solidFill>
              <a:ea typeface="Times New Roman"/>
              <a:cs typeface="Times New Roman"/>
            </a:endParaRPr>
          </a:p>
          <a:p>
            <a:pPr lvl="2">
              <a:spcBef>
                <a:spcPts val="600"/>
              </a:spcBef>
              <a:buFont typeface="Courier New" panose="02070309020205020404" pitchFamily="49" charset="0"/>
              <a:buChar char="o"/>
            </a:pPr>
            <a:r>
              <a:rPr lang="en-ZA" sz="1500" dirty="0">
                <a:solidFill>
                  <a:srgbClr val="000000"/>
                </a:solidFill>
              </a:rPr>
              <a:t>Construction of a R1 billion factory complex at Dunnottar commenced</a:t>
            </a:r>
          </a:p>
          <a:p>
            <a:pPr lvl="2">
              <a:spcBef>
                <a:spcPts val="600"/>
              </a:spcBef>
              <a:buFont typeface="Courier New" panose="02070309020205020404" pitchFamily="49" charset="0"/>
              <a:buChar char="o"/>
            </a:pPr>
            <a:r>
              <a:rPr lang="en-ZA" sz="1500" dirty="0">
                <a:solidFill>
                  <a:srgbClr val="000000"/>
                </a:solidFill>
              </a:rPr>
              <a:t>The </a:t>
            </a:r>
            <a:r>
              <a:rPr lang="en-ZA" sz="1500" dirty="0" smtClean="0">
                <a:solidFill>
                  <a:srgbClr val="000000"/>
                </a:solidFill>
              </a:rPr>
              <a:t>project</a:t>
            </a:r>
            <a:r>
              <a:rPr lang="en-US" sz="1500" dirty="0" smtClean="0">
                <a:solidFill>
                  <a:srgbClr val="000000"/>
                </a:solidFill>
              </a:rPr>
              <a:t> - w</a:t>
            </a:r>
            <a:r>
              <a:rPr lang="en-ZA" sz="1500" dirty="0" smtClean="0">
                <a:solidFill>
                  <a:srgbClr val="000000"/>
                </a:solidFill>
              </a:rPr>
              <a:t>hich </a:t>
            </a:r>
            <a:r>
              <a:rPr lang="en-ZA" sz="1500" dirty="0">
                <a:solidFill>
                  <a:srgbClr val="000000"/>
                </a:solidFill>
              </a:rPr>
              <a:t>will see 580 of the 600 trains manufactured in </a:t>
            </a:r>
            <a:r>
              <a:rPr lang="en-ZA" sz="1500" dirty="0" smtClean="0">
                <a:solidFill>
                  <a:srgbClr val="000000"/>
                </a:solidFill>
              </a:rPr>
              <a:t>SA</a:t>
            </a:r>
            <a:r>
              <a:rPr lang="en-US" sz="1500" dirty="0" smtClean="0">
                <a:solidFill>
                  <a:srgbClr val="000000"/>
                </a:solidFill>
              </a:rPr>
              <a:t> - is expected</a:t>
            </a:r>
            <a:r>
              <a:rPr lang="en-ZA" sz="1500" dirty="0" smtClean="0">
                <a:solidFill>
                  <a:srgbClr val="000000"/>
                </a:solidFill>
              </a:rPr>
              <a:t> </a:t>
            </a:r>
            <a:r>
              <a:rPr lang="en-ZA" sz="1500" dirty="0">
                <a:solidFill>
                  <a:srgbClr val="000000"/>
                </a:solidFill>
              </a:rPr>
              <a:t>to create about 1,500 direct jobs</a:t>
            </a:r>
          </a:p>
          <a:p>
            <a:pPr lvl="2">
              <a:spcBef>
                <a:spcPts val="600"/>
              </a:spcBef>
              <a:buFont typeface="Courier New" panose="02070309020205020404" pitchFamily="49" charset="0"/>
              <a:buChar char="o"/>
            </a:pPr>
            <a:r>
              <a:rPr lang="en-ZA" sz="1500" dirty="0" smtClean="0">
                <a:solidFill>
                  <a:srgbClr val="000000"/>
                </a:solidFill>
              </a:rPr>
              <a:t>19</a:t>
            </a:r>
            <a:r>
              <a:rPr lang="en-US" sz="1500" dirty="0" smtClean="0">
                <a:solidFill>
                  <a:srgbClr val="000000"/>
                </a:solidFill>
              </a:rPr>
              <a:t>,00</a:t>
            </a:r>
            <a:r>
              <a:rPr lang="en-ZA" sz="1500" dirty="0" smtClean="0">
                <a:solidFill>
                  <a:srgbClr val="000000"/>
                </a:solidFill>
              </a:rPr>
              <a:t>0 </a:t>
            </a:r>
            <a:r>
              <a:rPr lang="en-ZA" sz="1500" dirty="0">
                <a:solidFill>
                  <a:srgbClr val="000000"/>
                </a:solidFill>
              </a:rPr>
              <a:t>artisans to be trained and </a:t>
            </a:r>
            <a:r>
              <a:rPr lang="en-ZA" sz="1500" dirty="0" smtClean="0">
                <a:solidFill>
                  <a:srgbClr val="000000"/>
                </a:solidFill>
              </a:rPr>
              <a:t>job </a:t>
            </a:r>
            <a:r>
              <a:rPr lang="en-ZA" sz="1500" dirty="0">
                <a:solidFill>
                  <a:srgbClr val="000000"/>
                </a:solidFill>
              </a:rPr>
              <a:t>opportunities created with the launch of the company’s latest production </a:t>
            </a:r>
            <a:r>
              <a:rPr lang="en-ZA" sz="1500" dirty="0" smtClean="0">
                <a:solidFill>
                  <a:srgbClr val="000000"/>
                </a:solidFill>
              </a:rPr>
              <a:t>line</a:t>
            </a:r>
            <a:endParaRPr lang="en-ZA" sz="1500" dirty="0">
              <a:solidFill>
                <a:srgbClr val="000000"/>
              </a:solidFill>
            </a:endParaRPr>
          </a:p>
        </p:txBody>
      </p:sp>
      <p:sp>
        <p:nvSpPr>
          <p:cNvPr id="3" name="Slide Number Placeholder 2"/>
          <p:cNvSpPr>
            <a:spLocks noGrp="1"/>
          </p:cNvSpPr>
          <p:nvPr>
            <p:ph type="sldNum" sz="quarter" idx="12"/>
          </p:nvPr>
        </p:nvSpPr>
        <p:spPr/>
        <p:txBody>
          <a:bodyPr/>
          <a:lstStyle/>
          <a:p>
            <a:fld id="{B2F90303-3EE6-403E-A7B0-217FB3D78952}" type="slidenum">
              <a:rPr lang="en-US" altLang="en-US" smtClean="0"/>
              <a:pPr/>
              <a:t>23</a:t>
            </a:fld>
            <a:endParaRPr lang="en-US" altLang="en-US" dirty="0"/>
          </a:p>
        </p:txBody>
      </p:sp>
    </p:spTree>
    <p:extLst>
      <p:ext uri="{BB962C8B-B14F-4D97-AF65-F5344CB8AC3E}">
        <p14:creationId xmlns:p14="http://schemas.microsoft.com/office/powerpoint/2010/main" xmlns="" val="3414043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024" y="15343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Localisation</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a:spLocks noGrp="1"/>
          </p:cNvSpPr>
          <p:nvPr>
            <p:ph idx="1"/>
          </p:nvPr>
        </p:nvSpPr>
        <p:spPr>
          <a:xfrm>
            <a:off x="323528" y="908720"/>
            <a:ext cx="8208912" cy="4824536"/>
          </a:xfrm>
        </p:spPr>
        <p:txBody>
          <a:bodyPr>
            <a:noAutofit/>
          </a:bodyPr>
          <a:lstStyle/>
          <a:p>
            <a:pPr marL="180975" lvl="1" indent="-180975">
              <a:spcBef>
                <a:spcPts val="600"/>
              </a:spcBef>
              <a:buFont typeface="Arial" panose="020B0604020202020204" pitchFamily="34" charset="0"/>
              <a:buChar char="•"/>
            </a:pPr>
            <a:r>
              <a:rPr lang="en-ZA" sz="1800" b="1" dirty="0" smtClean="0">
                <a:solidFill>
                  <a:srgbClr val="000000"/>
                </a:solidFill>
                <a:ea typeface="Times New Roman"/>
                <a:cs typeface="Times New Roman"/>
              </a:rPr>
              <a:t>Green industries</a:t>
            </a:r>
          </a:p>
          <a:p>
            <a:pPr marL="581025" lvl="2" indent="-180975">
              <a:spcBef>
                <a:spcPts val="600"/>
              </a:spcBef>
            </a:pPr>
            <a:r>
              <a:rPr lang="en-ZA" sz="1800" dirty="0">
                <a:solidFill>
                  <a:srgbClr val="000000"/>
                </a:solidFill>
                <a:ea typeface="Calibri"/>
                <a:cs typeface="Arial"/>
              </a:rPr>
              <a:t>The local content </a:t>
            </a:r>
            <a:r>
              <a:rPr lang="en-US" sz="1800" dirty="0">
                <a:solidFill>
                  <a:srgbClr val="000000"/>
                </a:solidFill>
                <a:ea typeface="Calibri"/>
                <a:cs typeface="Arial"/>
              </a:rPr>
              <a:t>spend</a:t>
            </a:r>
            <a:r>
              <a:rPr lang="en-ZA" sz="1800" dirty="0">
                <a:solidFill>
                  <a:srgbClr val="000000"/>
                </a:solidFill>
                <a:ea typeface="Calibri"/>
                <a:cs typeface="Arial"/>
              </a:rPr>
              <a:t> as at 30 June 2015 was R21.7 billion</a:t>
            </a:r>
            <a:r>
              <a:rPr lang="en-US" sz="1800" dirty="0">
                <a:solidFill>
                  <a:srgbClr val="000000"/>
                </a:solidFill>
                <a:ea typeface="Calibri"/>
                <a:cs typeface="Arial"/>
              </a:rPr>
              <a:t>; </a:t>
            </a:r>
            <a:r>
              <a:rPr lang="en-ZA" sz="1800" dirty="0">
                <a:solidFill>
                  <a:srgbClr val="000000"/>
                </a:solidFill>
                <a:ea typeface="Calibri"/>
                <a:cs typeface="Arial"/>
              </a:rPr>
              <a:t>and the planned local content </a:t>
            </a:r>
            <a:r>
              <a:rPr lang="en-US" sz="1800" dirty="0">
                <a:solidFill>
                  <a:srgbClr val="000000"/>
                </a:solidFill>
                <a:ea typeface="Calibri"/>
                <a:cs typeface="Arial"/>
              </a:rPr>
              <a:t>spend </a:t>
            </a:r>
            <a:r>
              <a:rPr lang="en-ZA" sz="1800" dirty="0">
                <a:solidFill>
                  <a:srgbClr val="000000"/>
                </a:solidFill>
                <a:ea typeface="Calibri"/>
                <a:cs typeface="Arial"/>
              </a:rPr>
              <a:t>for the </a:t>
            </a:r>
            <a:r>
              <a:rPr lang="en-US" sz="1800" dirty="0">
                <a:solidFill>
                  <a:srgbClr val="000000"/>
                </a:solidFill>
                <a:ea typeface="Calibri"/>
                <a:cs typeface="Arial"/>
              </a:rPr>
              <a:t>first</a:t>
            </a:r>
            <a:r>
              <a:rPr lang="en-ZA" sz="1800" dirty="0">
                <a:solidFill>
                  <a:srgbClr val="000000"/>
                </a:solidFill>
                <a:ea typeface="Calibri"/>
                <a:cs typeface="Arial"/>
              </a:rPr>
              <a:t> 92 projects amounts to </a:t>
            </a:r>
            <a:r>
              <a:rPr lang="en-US" sz="1800" dirty="0">
                <a:solidFill>
                  <a:srgbClr val="000000"/>
                </a:solidFill>
                <a:ea typeface="Calibri"/>
                <a:cs typeface="Arial"/>
              </a:rPr>
              <a:t>a total of </a:t>
            </a:r>
            <a:r>
              <a:rPr lang="en-ZA" sz="1800" dirty="0">
                <a:solidFill>
                  <a:srgbClr val="000000"/>
                </a:solidFill>
                <a:ea typeface="Calibri"/>
                <a:cs typeface="Arial"/>
              </a:rPr>
              <a:t>R65 </a:t>
            </a:r>
            <a:r>
              <a:rPr lang="en-ZA" sz="1800" dirty="0" smtClean="0">
                <a:solidFill>
                  <a:srgbClr val="000000"/>
                </a:solidFill>
                <a:ea typeface="Calibri"/>
                <a:cs typeface="Arial"/>
              </a:rPr>
              <a:t>billion</a:t>
            </a:r>
          </a:p>
          <a:p>
            <a:pPr marL="180975" lvl="1" indent="-180975">
              <a:spcBef>
                <a:spcPts val="600"/>
              </a:spcBef>
              <a:buFont typeface="Arial" panose="020B0604020202020204" pitchFamily="34" charset="0"/>
              <a:buChar char="•"/>
            </a:pPr>
            <a:r>
              <a:rPr lang="en-ZA" sz="1800" b="1" dirty="0" err="1" smtClean="0">
                <a:solidFill>
                  <a:srgbClr val="000000"/>
                </a:solidFill>
                <a:ea typeface="Times New Roman"/>
                <a:cs typeface="Times New Roman"/>
              </a:rPr>
              <a:t>Automotives</a:t>
            </a:r>
            <a:r>
              <a:rPr lang="en-ZA" sz="1800" b="1" dirty="0" smtClean="0">
                <a:solidFill>
                  <a:srgbClr val="000000"/>
                </a:solidFill>
                <a:ea typeface="Times New Roman"/>
                <a:cs typeface="Times New Roman"/>
              </a:rPr>
              <a:t> - Buses</a:t>
            </a:r>
            <a:endParaRPr lang="en-ZA" sz="1800" b="1" dirty="0">
              <a:solidFill>
                <a:srgbClr val="000000"/>
              </a:solidFill>
              <a:ea typeface="Times New Roman"/>
              <a:cs typeface="Times New Roman"/>
            </a:endParaRPr>
          </a:p>
          <a:p>
            <a:pPr marL="581025" lvl="2" indent="-180975">
              <a:spcBef>
                <a:spcPts val="600"/>
              </a:spcBef>
              <a:spcAft>
                <a:spcPts val="600"/>
              </a:spcAft>
            </a:pPr>
            <a:r>
              <a:rPr lang="en-ZA" sz="1800" dirty="0">
                <a:solidFill>
                  <a:srgbClr val="000000"/>
                </a:solidFill>
                <a:ea typeface="Calibri"/>
                <a:cs typeface="Arial"/>
              </a:rPr>
              <a:t>Since the implementation of local content regulations more than 700 bus bodies have been manufactured and buses assembled in South Africa. Beneficiaries to date include: </a:t>
            </a:r>
          </a:p>
          <a:p>
            <a:pPr lvl="2">
              <a:spcBef>
                <a:spcPts val="600"/>
              </a:spcBef>
              <a:spcAft>
                <a:spcPts val="0"/>
              </a:spcAft>
              <a:buFont typeface="Courier New" panose="02070309020205020404" pitchFamily="49" charset="0"/>
              <a:buChar char="o"/>
            </a:pPr>
            <a:r>
              <a:rPr lang="en-ZA" sz="1800" dirty="0" err="1">
                <a:solidFill>
                  <a:srgbClr val="000000"/>
                </a:solidFill>
              </a:rPr>
              <a:t>Busmark</a:t>
            </a:r>
            <a:r>
              <a:rPr lang="en-ZA" sz="1800" dirty="0">
                <a:solidFill>
                  <a:srgbClr val="000000"/>
                </a:solidFill>
              </a:rPr>
              <a:t> 2000: received an order to assemble 700 buses for the City of Cape Town</a:t>
            </a:r>
          </a:p>
          <a:p>
            <a:pPr lvl="2">
              <a:spcBef>
                <a:spcPts val="600"/>
              </a:spcBef>
              <a:spcAft>
                <a:spcPts val="0"/>
              </a:spcAft>
              <a:buFont typeface="Courier New" panose="02070309020205020404" pitchFamily="49" charset="0"/>
              <a:buChar char="o"/>
            </a:pPr>
            <a:r>
              <a:rPr lang="en-ZA" sz="1800" dirty="0">
                <a:solidFill>
                  <a:srgbClr val="000000"/>
                </a:solidFill>
              </a:rPr>
              <a:t>Mercedes-Benz SA: successful tender to provide 134 buses for phase 1B of Johannesburg’s Rea </a:t>
            </a:r>
            <a:r>
              <a:rPr lang="en-ZA" sz="1800" dirty="0" err="1">
                <a:solidFill>
                  <a:srgbClr val="000000"/>
                </a:solidFill>
              </a:rPr>
              <a:t>Vaya</a:t>
            </a:r>
            <a:r>
              <a:rPr lang="en-ZA" sz="1800" dirty="0">
                <a:solidFill>
                  <a:srgbClr val="000000"/>
                </a:solidFill>
              </a:rPr>
              <a:t> BRT system  </a:t>
            </a:r>
          </a:p>
          <a:p>
            <a:pPr lvl="2">
              <a:spcBef>
                <a:spcPts val="600"/>
              </a:spcBef>
              <a:spcAft>
                <a:spcPts val="0"/>
              </a:spcAft>
              <a:buFont typeface="Courier New" panose="02070309020205020404" pitchFamily="49" charset="0"/>
              <a:buChar char="o"/>
            </a:pPr>
            <a:r>
              <a:rPr lang="en-ZA" sz="1800" dirty="0">
                <a:solidFill>
                  <a:srgbClr val="000000"/>
                </a:solidFill>
              </a:rPr>
              <a:t>Volvo SA: successful tender to provide 40 new vehicles to the City of Cape Town for its extended </a:t>
            </a:r>
            <a:r>
              <a:rPr lang="en-ZA" sz="1800" dirty="0" err="1">
                <a:solidFill>
                  <a:srgbClr val="000000"/>
                </a:solidFill>
              </a:rPr>
              <a:t>MyCiti</a:t>
            </a:r>
            <a:r>
              <a:rPr lang="en-ZA" sz="1800" dirty="0">
                <a:solidFill>
                  <a:srgbClr val="000000"/>
                </a:solidFill>
              </a:rPr>
              <a:t> bus routes, at a cost of R180m</a:t>
            </a:r>
          </a:p>
          <a:p>
            <a:pPr lvl="2">
              <a:spcBef>
                <a:spcPts val="600"/>
              </a:spcBef>
              <a:spcAft>
                <a:spcPts val="0"/>
              </a:spcAft>
              <a:buFont typeface="Courier New" panose="02070309020205020404" pitchFamily="49" charset="0"/>
              <a:buChar char="o"/>
            </a:pPr>
            <a:r>
              <a:rPr lang="en-ZA" sz="1800" dirty="0">
                <a:solidFill>
                  <a:srgbClr val="000000"/>
                </a:solidFill>
              </a:rPr>
              <a:t>MAN: supplying 80 new commuter buses to Great North Transport, Limpopo’s largest public transit operator </a:t>
            </a:r>
          </a:p>
        </p:txBody>
      </p:sp>
      <p:sp>
        <p:nvSpPr>
          <p:cNvPr id="3" name="Slide Number Placeholder 2"/>
          <p:cNvSpPr>
            <a:spLocks noGrp="1"/>
          </p:cNvSpPr>
          <p:nvPr>
            <p:ph type="sldNum" sz="quarter" idx="12"/>
          </p:nvPr>
        </p:nvSpPr>
        <p:spPr/>
        <p:txBody>
          <a:bodyPr/>
          <a:lstStyle/>
          <a:p>
            <a:fld id="{B2F90303-3EE6-403E-A7B0-217FB3D78952}" type="slidenum">
              <a:rPr lang="en-US" altLang="en-US" smtClean="0"/>
              <a:pPr/>
              <a:t>24</a:t>
            </a:fld>
            <a:endParaRPr lang="en-US" altLang="en-US" dirty="0"/>
          </a:p>
        </p:txBody>
      </p:sp>
    </p:spTree>
    <p:extLst>
      <p:ext uri="{BB962C8B-B14F-4D97-AF65-F5344CB8AC3E}">
        <p14:creationId xmlns:p14="http://schemas.microsoft.com/office/powerpoint/2010/main" xmlns="" val="91012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6024" y="153438"/>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Localisation</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a:spLocks noGrp="1"/>
          </p:cNvSpPr>
          <p:nvPr>
            <p:ph idx="1"/>
          </p:nvPr>
        </p:nvSpPr>
        <p:spPr>
          <a:xfrm>
            <a:off x="323528" y="908720"/>
            <a:ext cx="8208912" cy="4824536"/>
          </a:xfrm>
        </p:spPr>
        <p:txBody>
          <a:bodyPr>
            <a:noAutofit/>
          </a:bodyPr>
          <a:lstStyle/>
          <a:p>
            <a:pPr marL="180975" lvl="1" indent="-180975">
              <a:spcBef>
                <a:spcPts val="600"/>
              </a:spcBef>
              <a:buFont typeface="Arial" panose="020B0604020202020204" pitchFamily="34" charset="0"/>
              <a:buChar char="•"/>
            </a:pPr>
            <a:r>
              <a:rPr lang="en-ZA" sz="1800" b="1" dirty="0" smtClean="0">
                <a:solidFill>
                  <a:srgbClr val="000000"/>
                </a:solidFill>
                <a:ea typeface="Times New Roman"/>
                <a:cs typeface="Times New Roman"/>
              </a:rPr>
              <a:t>Pharmaceuticals</a:t>
            </a:r>
          </a:p>
          <a:p>
            <a:pPr marL="742950" lvl="2" indent="-342900">
              <a:buFont typeface="Calibri"/>
              <a:buChar char="•"/>
            </a:pPr>
            <a:r>
              <a:rPr lang="en-GB" sz="1800" dirty="0">
                <a:solidFill>
                  <a:srgbClr val="000000"/>
                </a:solidFill>
                <a:ea typeface="Calibri"/>
                <a:cs typeface="Arial"/>
              </a:rPr>
              <a:t>SA companies won 61.1% of the R2.7 billion Oral Solid</a:t>
            </a:r>
            <a:r>
              <a:rPr lang="en-US" sz="1800" dirty="0">
                <a:solidFill>
                  <a:srgbClr val="000000"/>
                </a:solidFill>
                <a:ea typeface="Calibri"/>
                <a:cs typeface="Arial"/>
              </a:rPr>
              <a:t>s </a:t>
            </a:r>
            <a:r>
              <a:rPr lang="en-GB" sz="1800" dirty="0">
                <a:solidFill>
                  <a:srgbClr val="000000"/>
                </a:solidFill>
                <a:ea typeface="Calibri"/>
                <a:cs typeface="Arial"/>
              </a:rPr>
              <a:t>Dosage (OSD) tender</a:t>
            </a:r>
          </a:p>
          <a:p>
            <a:pPr marL="742950" lvl="2" indent="-342900">
              <a:buFont typeface="Calibri"/>
              <a:buChar char="•"/>
            </a:pPr>
            <a:r>
              <a:rPr lang="en-US" sz="1800" dirty="0">
                <a:solidFill>
                  <a:srgbClr val="000000"/>
                </a:solidFill>
                <a:ea typeface="Calibri"/>
                <a:cs typeface="Arial"/>
              </a:rPr>
              <a:t>A </a:t>
            </a:r>
            <a:r>
              <a:rPr lang="en-GB" sz="1800" dirty="0">
                <a:solidFill>
                  <a:srgbClr val="000000"/>
                </a:solidFill>
                <a:ea typeface="Calibri"/>
                <a:cs typeface="Arial"/>
              </a:rPr>
              <a:t>R940 million Anti-TB tender </a:t>
            </a:r>
            <a:r>
              <a:rPr lang="en-US" sz="1800" dirty="0">
                <a:solidFill>
                  <a:srgbClr val="000000"/>
                </a:solidFill>
                <a:ea typeface="Calibri"/>
                <a:cs typeface="Arial"/>
              </a:rPr>
              <a:t>was </a:t>
            </a:r>
            <a:r>
              <a:rPr lang="en-GB" sz="1800" dirty="0">
                <a:solidFill>
                  <a:srgbClr val="000000"/>
                </a:solidFill>
                <a:ea typeface="Calibri"/>
                <a:cs typeface="Arial"/>
              </a:rPr>
              <a:t>awarded to local companies</a:t>
            </a:r>
          </a:p>
          <a:p>
            <a:pPr marL="180975" lvl="1" indent="-180975">
              <a:spcBef>
                <a:spcPts val="600"/>
              </a:spcBef>
              <a:buFont typeface="Arial" panose="020B0604020202020204" pitchFamily="34" charset="0"/>
              <a:buChar char="•"/>
            </a:pPr>
            <a:endParaRPr lang="en-ZA" sz="1800" b="1" dirty="0" smtClean="0">
              <a:solidFill>
                <a:srgbClr val="000000"/>
              </a:solidFill>
              <a:ea typeface="Times New Roman"/>
              <a:cs typeface="Times New Roman"/>
            </a:endParaRPr>
          </a:p>
          <a:p>
            <a:pPr marL="180975" lvl="1" indent="-180975">
              <a:spcBef>
                <a:spcPts val="600"/>
              </a:spcBef>
              <a:buFont typeface="Arial" panose="020B0604020202020204" pitchFamily="34" charset="0"/>
              <a:buChar char="•"/>
            </a:pPr>
            <a:r>
              <a:rPr lang="en-ZA" sz="1800" b="1" dirty="0" smtClean="0">
                <a:solidFill>
                  <a:srgbClr val="000000"/>
                </a:solidFill>
                <a:ea typeface="Times New Roman"/>
                <a:cs typeface="Times New Roman"/>
              </a:rPr>
              <a:t>Boatbuilding</a:t>
            </a:r>
            <a:endParaRPr lang="en-ZA" sz="1800" b="1" dirty="0">
              <a:solidFill>
                <a:srgbClr val="000000"/>
              </a:solidFill>
              <a:ea typeface="Times New Roman"/>
              <a:cs typeface="Times New Roman"/>
            </a:endParaRPr>
          </a:p>
          <a:p>
            <a:pPr lvl="1">
              <a:buFont typeface="Calibri"/>
              <a:buChar char="•"/>
            </a:pPr>
            <a:r>
              <a:rPr lang="en-ZA" sz="1800" dirty="0">
                <a:solidFill>
                  <a:srgbClr val="000000"/>
                </a:solidFill>
                <a:ea typeface="Calibri"/>
                <a:cs typeface="Arial"/>
              </a:rPr>
              <a:t>The company SAS </a:t>
            </a:r>
            <a:r>
              <a:rPr lang="en-US" sz="1800" dirty="0">
                <a:solidFill>
                  <a:srgbClr val="000000"/>
                </a:solidFill>
                <a:ea typeface="Calibri"/>
                <a:cs typeface="Arial"/>
              </a:rPr>
              <a:t>is c</a:t>
            </a:r>
            <a:r>
              <a:rPr lang="en-ZA" sz="1800" dirty="0" err="1">
                <a:solidFill>
                  <a:srgbClr val="000000"/>
                </a:solidFill>
                <a:ea typeface="Calibri"/>
                <a:cs typeface="Arial"/>
              </a:rPr>
              <a:t>urrently</a:t>
            </a:r>
            <a:r>
              <a:rPr lang="en-ZA" sz="1800" dirty="0">
                <a:solidFill>
                  <a:srgbClr val="000000"/>
                </a:solidFill>
                <a:ea typeface="Calibri"/>
                <a:cs typeface="Arial"/>
              </a:rPr>
              <a:t> building 7 tugboats as part of a R1.4 billion tender awarded by TNPA in 2014</a:t>
            </a:r>
            <a:endParaRPr lang="en-ZA" sz="1800" b="1" dirty="0">
              <a:solidFill>
                <a:srgbClr val="000000"/>
              </a:solidFill>
              <a:ea typeface="Calibri"/>
              <a:cs typeface="Arial"/>
            </a:endParaRPr>
          </a:p>
          <a:p>
            <a:pPr lvl="2">
              <a:spcBef>
                <a:spcPts val="600"/>
              </a:spcBef>
              <a:buFont typeface="Courier New" panose="02070309020205020404" pitchFamily="49" charset="0"/>
              <a:buChar char="o"/>
            </a:pPr>
            <a:r>
              <a:rPr lang="en-ZA" sz="1800" dirty="0">
                <a:solidFill>
                  <a:srgbClr val="000000"/>
                </a:solidFill>
              </a:rPr>
              <a:t>The contract </a:t>
            </a:r>
            <a:r>
              <a:rPr lang="en-US" sz="1800" dirty="0">
                <a:solidFill>
                  <a:srgbClr val="000000"/>
                </a:solidFill>
              </a:rPr>
              <a:t>has </a:t>
            </a:r>
            <a:r>
              <a:rPr lang="en-ZA" sz="1800" dirty="0">
                <a:solidFill>
                  <a:srgbClr val="000000"/>
                </a:solidFill>
              </a:rPr>
              <a:t>to date created approximately 200 additional jobs More than 60 apprentice artisans are in training as well as three marine engineers </a:t>
            </a:r>
          </a:p>
          <a:p>
            <a:pPr lvl="2">
              <a:spcBef>
                <a:spcPts val="600"/>
              </a:spcBef>
              <a:buFont typeface="Courier New" panose="02070309020205020404" pitchFamily="49" charset="0"/>
              <a:buChar char="o"/>
            </a:pPr>
            <a:r>
              <a:rPr lang="en-ZA" sz="1800" dirty="0">
                <a:solidFill>
                  <a:srgbClr val="000000"/>
                </a:solidFill>
              </a:rPr>
              <a:t>More than R700 million has been earmarked for the Supplier Development Plan entered into </a:t>
            </a:r>
            <a:r>
              <a:rPr lang="en-US" sz="1800" dirty="0">
                <a:solidFill>
                  <a:srgbClr val="000000"/>
                </a:solidFill>
              </a:rPr>
              <a:t>by </a:t>
            </a:r>
            <a:r>
              <a:rPr lang="en-ZA" sz="1800" dirty="0">
                <a:solidFill>
                  <a:srgbClr val="000000"/>
                </a:solidFill>
              </a:rPr>
              <a:t>SAS </a:t>
            </a:r>
            <a:r>
              <a:rPr lang="en-US" sz="1800" dirty="0">
                <a:solidFill>
                  <a:srgbClr val="000000"/>
                </a:solidFill>
              </a:rPr>
              <a:t>and T</a:t>
            </a:r>
            <a:r>
              <a:rPr lang="en-ZA" sz="1800" dirty="0" err="1">
                <a:solidFill>
                  <a:srgbClr val="000000"/>
                </a:solidFill>
              </a:rPr>
              <a:t>ransnet</a:t>
            </a:r>
            <a:r>
              <a:rPr lang="en-ZA" sz="1800" dirty="0">
                <a:solidFill>
                  <a:srgbClr val="000000"/>
                </a:solidFill>
              </a:rPr>
              <a:t> </a:t>
            </a:r>
            <a:r>
              <a:rPr lang="en-US" sz="1800" dirty="0">
                <a:solidFill>
                  <a:srgbClr val="000000"/>
                </a:solidFill>
              </a:rPr>
              <a:t>local</a:t>
            </a:r>
            <a:r>
              <a:rPr lang="en-ZA" sz="1800" dirty="0">
                <a:solidFill>
                  <a:srgbClr val="000000"/>
                </a:solidFill>
              </a:rPr>
              <a:t> suppliers, employees and </a:t>
            </a:r>
            <a:r>
              <a:rPr lang="en-ZA" sz="1800" dirty="0" smtClean="0">
                <a:solidFill>
                  <a:srgbClr val="000000"/>
                </a:solidFill>
              </a:rPr>
              <a:t>graduates</a:t>
            </a:r>
          </a:p>
          <a:p>
            <a:pPr lvl="2">
              <a:spcBef>
                <a:spcPts val="600"/>
              </a:spcBef>
              <a:buFont typeface="Courier New" panose="02070309020205020404" pitchFamily="49" charset="0"/>
              <a:buChar char="o"/>
            </a:pPr>
            <a:r>
              <a:rPr lang="en-ZA" sz="1800" dirty="0">
                <a:solidFill>
                  <a:srgbClr val="000000"/>
                </a:solidFill>
                <a:ea typeface="Calibri"/>
                <a:cs typeface="Arial"/>
              </a:rPr>
              <a:t>Vee Craft was awarded a tender worth  R23 million to build workboat ferries for the Navy</a:t>
            </a:r>
          </a:p>
          <a:p>
            <a:pPr marL="914400" lvl="2" indent="0">
              <a:spcBef>
                <a:spcPts val="600"/>
              </a:spcBef>
              <a:buNone/>
            </a:pPr>
            <a:r>
              <a:rPr lang="en-ZA" sz="1800" dirty="0" smtClean="0">
                <a:solidFill>
                  <a:srgbClr val="000000"/>
                </a:solidFill>
              </a:rPr>
              <a:t> </a:t>
            </a:r>
            <a:endParaRPr lang="en-ZA" sz="1800" dirty="0">
              <a:solidFill>
                <a:srgbClr val="000000"/>
              </a:solidFill>
            </a:endParaRPr>
          </a:p>
        </p:txBody>
      </p:sp>
      <p:sp>
        <p:nvSpPr>
          <p:cNvPr id="3" name="Slide Number Placeholder 2"/>
          <p:cNvSpPr>
            <a:spLocks noGrp="1"/>
          </p:cNvSpPr>
          <p:nvPr>
            <p:ph type="sldNum" sz="quarter" idx="12"/>
          </p:nvPr>
        </p:nvSpPr>
        <p:spPr/>
        <p:txBody>
          <a:bodyPr/>
          <a:lstStyle/>
          <a:p>
            <a:fld id="{B2F90303-3EE6-403E-A7B0-217FB3D78952}" type="slidenum">
              <a:rPr lang="en-US" altLang="en-US" smtClean="0"/>
              <a:pPr/>
              <a:t>25</a:t>
            </a:fld>
            <a:endParaRPr lang="en-US" altLang="en-US" dirty="0"/>
          </a:p>
        </p:txBody>
      </p:sp>
    </p:spTree>
    <p:extLst>
      <p:ext uri="{BB962C8B-B14F-4D97-AF65-F5344CB8AC3E}">
        <p14:creationId xmlns:p14="http://schemas.microsoft.com/office/powerpoint/2010/main" xmlns="" val="702009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337" y="764704"/>
            <a:ext cx="8260463" cy="5040560"/>
          </a:xfrm>
        </p:spPr>
        <p:txBody>
          <a:bodyPr>
            <a:noAutofit/>
          </a:bodyPr>
          <a:lstStyle/>
          <a:p>
            <a:pPr marL="0" indent="0">
              <a:lnSpc>
                <a:spcPct val="115000"/>
              </a:lnSpc>
              <a:spcBef>
                <a:spcPts val="600"/>
              </a:spcBef>
              <a:spcAft>
                <a:spcPts val="0"/>
              </a:spcAft>
              <a:buNone/>
            </a:pPr>
            <a:r>
              <a:rPr lang="en-GB" sz="2000" b="1" dirty="0">
                <a:solidFill>
                  <a:srgbClr val="006C31"/>
                </a:solidFill>
                <a:ea typeface="Times New Roman"/>
                <a:cs typeface="Times New Roman"/>
              </a:rPr>
              <a:t>Industrial Development Corporation (IDC</a:t>
            </a:r>
            <a:r>
              <a:rPr lang="en-GB" sz="2000" b="1" dirty="0" smtClean="0">
                <a:solidFill>
                  <a:srgbClr val="006C31"/>
                </a:solidFill>
                <a:ea typeface="Times New Roman"/>
                <a:cs typeface="Times New Roman"/>
              </a:rPr>
              <a:t>)</a:t>
            </a:r>
          </a:p>
          <a:p>
            <a:pPr marL="180975" indent="-180975">
              <a:lnSpc>
                <a:spcPct val="115000"/>
              </a:lnSpc>
              <a:spcBef>
                <a:spcPts val="600"/>
              </a:spcBef>
            </a:pPr>
            <a:r>
              <a:rPr lang="en-GB" sz="1800" spc="-20" dirty="0">
                <a:ea typeface="Times New Roman"/>
                <a:cs typeface="Times New Roman"/>
              </a:rPr>
              <a:t>FY 2015/16: </a:t>
            </a:r>
            <a:r>
              <a:rPr lang="en-US" sz="1800" spc="-20" dirty="0" smtClean="0">
                <a:ea typeface="Times New Roman"/>
                <a:cs typeface="Times New Roman"/>
              </a:rPr>
              <a:t>The</a:t>
            </a:r>
            <a:r>
              <a:rPr lang="en-GB" sz="1800" spc="-20" dirty="0" smtClean="0">
                <a:ea typeface="Times New Roman"/>
                <a:cs typeface="Times New Roman"/>
              </a:rPr>
              <a:t> </a:t>
            </a:r>
            <a:r>
              <a:rPr lang="en-GB" sz="1800" spc="-20" dirty="0">
                <a:ea typeface="Times New Roman"/>
                <a:cs typeface="Times New Roman"/>
              </a:rPr>
              <a:t>IDC disbursed R6 billion, </a:t>
            </a:r>
            <a:r>
              <a:rPr lang="en-GB" sz="1800" spc="-20" dirty="0" smtClean="0">
                <a:ea typeface="Times New Roman"/>
                <a:cs typeface="Times New Roman"/>
              </a:rPr>
              <a:t>supporting 4,753 </a:t>
            </a:r>
            <a:r>
              <a:rPr lang="en-GB" sz="1800" spc="-20" dirty="0">
                <a:ea typeface="Times New Roman"/>
                <a:cs typeface="Times New Roman"/>
              </a:rPr>
              <a:t>new jobs </a:t>
            </a:r>
            <a:r>
              <a:rPr lang="en-GB" sz="1800" spc="-20" dirty="0" smtClean="0">
                <a:ea typeface="Times New Roman"/>
                <a:cs typeface="Times New Roman"/>
              </a:rPr>
              <a:t> </a:t>
            </a:r>
            <a:r>
              <a:rPr lang="en-GB" sz="1800" spc="-20" dirty="0">
                <a:ea typeface="Times New Roman"/>
                <a:cs typeface="Times New Roman"/>
              </a:rPr>
              <a:t>and </a:t>
            </a:r>
            <a:r>
              <a:rPr lang="en-GB" sz="1800" spc="-20" dirty="0" smtClean="0">
                <a:ea typeface="Times New Roman"/>
                <a:cs typeface="Times New Roman"/>
              </a:rPr>
              <a:t> securing 4,126 jobs</a:t>
            </a:r>
            <a:endParaRPr lang="en-GB" sz="1800" spc="-20" dirty="0">
              <a:ea typeface="Times New Roman"/>
              <a:cs typeface="Times New Roman"/>
            </a:endParaRPr>
          </a:p>
          <a:p>
            <a:pPr marL="0" lvl="0" indent="0">
              <a:lnSpc>
                <a:spcPct val="115000"/>
              </a:lnSpc>
              <a:spcBef>
                <a:spcPts val="1200"/>
              </a:spcBef>
              <a:spcAft>
                <a:spcPts val="0"/>
              </a:spcAft>
              <a:buNone/>
            </a:pPr>
            <a:r>
              <a:rPr lang="en-GB" sz="2000" b="1" dirty="0">
                <a:solidFill>
                  <a:srgbClr val="006C31"/>
                </a:solidFill>
                <a:ea typeface="Times New Roman"/>
                <a:cs typeface="Times New Roman"/>
              </a:rPr>
              <a:t>Development </a:t>
            </a:r>
            <a:r>
              <a:rPr lang="en-US" sz="2000" b="1" dirty="0" smtClean="0">
                <a:solidFill>
                  <a:srgbClr val="006C31"/>
                </a:solidFill>
                <a:ea typeface="Times New Roman"/>
                <a:cs typeface="Times New Roman"/>
              </a:rPr>
              <a:t>Bank</a:t>
            </a:r>
            <a:r>
              <a:rPr lang="en-GB" sz="2000" b="1" dirty="0" smtClean="0">
                <a:solidFill>
                  <a:srgbClr val="006C31"/>
                </a:solidFill>
                <a:ea typeface="Times New Roman"/>
                <a:cs typeface="Times New Roman"/>
              </a:rPr>
              <a:t> </a:t>
            </a:r>
            <a:r>
              <a:rPr lang="en-GB" sz="2000" b="1" dirty="0">
                <a:solidFill>
                  <a:srgbClr val="006C31"/>
                </a:solidFill>
                <a:ea typeface="Times New Roman"/>
                <a:cs typeface="Times New Roman"/>
              </a:rPr>
              <a:t>of Southern Africa (DBSA</a:t>
            </a:r>
            <a:r>
              <a:rPr lang="en-GB" sz="2000" b="1" dirty="0" smtClean="0">
                <a:solidFill>
                  <a:srgbClr val="006C31"/>
                </a:solidFill>
                <a:ea typeface="Times New Roman"/>
                <a:cs typeface="Times New Roman"/>
              </a:rPr>
              <a:t>)</a:t>
            </a:r>
          </a:p>
          <a:p>
            <a:pPr marL="180975" indent="-180975">
              <a:lnSpc>
                <a:spcPct val="115000"/>
              </a:lnSpc>
              <a:spcBef>
                <a:spcPts val="600"/>
              </a:spcBef>
            </a:pPr>
            <a:r>
              <a:rPr lang="en-ZA" sz="1800" spc="-20" dirty="0">
                <a:ea typeface="Times New Roman"/>
                <a:cs typeface="Times New Roman"/>
              </a:rPr>
              <a:t>The DBSA contributed more than R21 billion to government's infrastructure rollout and municipal support, </a:t>
            </a:r>
            <a:r>
              <a:rPr lang="en-US" sz="1800" spc="-20" dirty="0" smtClean="0">
                <a:ea typeface="Times New Roman"/>
                <a:cs typeface="Times New Roman"/>
              </a:rPr>
              <a:t>while </a:t>
            </a:r>
            <a:r>
              <a:rPr lang="en-US" sz="1800" spc="-20" dirty="0">
                <a:ea typeface="Times New Roman"/>
                <a:cs typeface="Times New Roman"/>
              </a:rPr>
              <a:t> </a:t>
            </a:r>
            <a:r>
              <a:rPr lang="en-US" sz="1800" spc="-20" dirty="0" smtClean="0">
                <a:ea typeface="Times New Roman"/>
                <a:cs typeface="Times New Roman"/>
              </a:rPr>
              <a:t>DBSA’s</a:t>
            </a:r>
            <a:r>
              <a:rPr lang="en-ZA" sz="1800" spc="-20" dirty="0" smtClean="0">
                <a:ea typeface="Times New Roman"/>
                <a:cs typeface="Times New Roman"/>
              </a:rPr>
              <a:t> </a:t>
            </a:r>
            <a:r>
              <a:rPr lang="en-ZA" sz="1800" spc="-20" dirty="0">
                <a:ea typeface="Times New Roman"/>
                <a:cs typeface="Times New Roman"/>
              </a:rPr>
              <a:t>total loan book increased to R56.7-billion</a:t>
            </a:r>
          </a:p>
          <a:p>
            <a:pPr marL="0" indent="0">
              <a:lnSpc>
                <a:spcPct val="115000"/>
              </a:lnSpc>
              <a:spcBef>
                <a:spcPts val="1200"/>
              </a:spcBef>
              <a:buNone/>
            </a:pPr>
            <a:r>
              <a:rPr lang="en-ZA" sz="2000" b="1" dirty="0">
                <a:solidFill>
                  <a:srgbClr val="006C31"/>
                </a:solidFill>
                <a:ea typeface="Times New Roman"/>
                <a:cs typeface="Times New Roman"/>
              </a:rPr>
              <a:t>National Empowerment Fund (NEF)</a:t>
            </a:r>
          </a:p>
          <a:p>
            <a:pPr marL="180975" indent="-180975">
              <a:lnSpc>
                <a:spcPct val="115000"/>
              </a:lnSpc>
              <a:spcBef>
                <a:spcPts val="600"/>
              </a:spcBef>
              <a:spcAft>
                <a:spcPts val="0"/>
              </a:spcAft>
            </a:pPr>
            <a:r>
              <a:rPr lang="en-ZA" sz="1800" spc="-20" dirty="0">
                <a:ea typeface="Times New Roman"/>
                <a:cs typeface="Times New Roman"/>
              </a:rPr>
              <a:t>The NEF </a:t>
            </a:r>
            <a:r>
              <a:rPr lang="en-US" sz="1800" spc="-20" dirty="0" smtClean="0">
                <a:ea typeface="Times New Roman"/>
                <a:cs typeface="Times New Roman"/>
              </a:rPr>
              <a:t>approved</a:t>
            </a:r>
            <a:r>
              <a:rPr lang="en-ZA" sz="1800" spc="-20" dirty="0" smtClean="0">
                <a:ea typeface="Times New Roman"/>
                <a:cs typeface="Times New Roman"/>
              </a:rPr>
              <a:t> </a:t>
            </a:r>
            <a:r>
              <a:rPr lang="en-ZA" sz="1800" spc="-20" dirty="0">
                <a:ea typeface="Times New Roman"/>
                <a:cs typeface="Times New Roman"/>
              </a:rPr>
              <a:t>700 transactions worth more than R6.9 billion for black-empowered businesses across the country, supporting over 84,000 jobs</a:t>
            </a:r>
          </a:p>
          <a:p>
            <a:pPr marL="0" indent="0">
              <a:lnSpc>
                <a:spcPct val="115000"/>
              </a:lnSpc>
              <a:spcBef>
                <a:spcPts val="1200"/>
              </a:spcBef>
              <a:spcAft>
                <a:spcPts val="0"/>
              </a:spcAft>
              <a:buNone/>
            </a:pPr>
            <a:r>
              <a:rPr lang="en-ZA" sz="2000" b="1" dirty="0">
                <a:solidFill>
                  <a:srgbClr val="006C31"/>
                </a:solidFill>
                <a:ea typeface="Times New Roman"/>
                <a:cs typeface="Times New Roman"/>
              </a:rPr>
              <a:t>Manufacturing Competitiveness Enhancement Programme (MCEP) </a:t>
            </a:r>
          </a:p>
          <a:p>
            <a:pPr marL="180975" indent="-180975">
              <a:lnSpc>
                <a:spcPct val="115000"/>
              </a:lnSpc>
              <a:spcBef>
                <a:spcPts val="600"/>
              </a:spcBef>
            </a:pPr>
            <a:r>
              <a:rPr lang="en-ZA" sz="1800" spc="-20" dirty="0">
                <a:ea typeface="Times New Roman"/>
                <a:cs typeface="Times New Roman"/>
              </a:rPr>
              <a:t>In the period April to December 2015, </a:t>
            </a:r>
            <a:r>
              <a:rPr lang="en-US" sz="1800" spc="-20" dirty="0" smtClean="0">
                <a:ea typeface="Times New Roman"/>
                <a:cs typeface="Times New Roman"/>
              </a:rPr>
              <a:t>the </a:t>
            </a:r>
            <a:r>
              <a:rPr lang="en-ZA" sz="1800" spc="-20" dirty="0" smtClean="0">
                <a:ea typeface="Times New Roman"/>
                <a:cs typeface="Times New Roman"/>
              </a:rPr>
              <a:t>MCEP approved </a:t>
            </a:r>
            <a:r>
              <a:rPr lang="en-ZA" sz="1800" spc="-20" dirty="0">
                <a:ea typeface="Times New Roman"/>
                <a:cs typeface="Times New Roman"/>
              </a:rPr>
              <a:t>funding for 232 </a:t>
            </a:r>
            <a:r>
              <a:rPr lang="en-ZA" sz="1800" spc="-20" dirty="0" smtClean="0">
                <a:ea typeface="Times New Roman"/>
                <a:cs typeface="Times New Roman"/>
              </a:rPr>
              <a:t>entities</a:t>
            </a:r>
            <a:r>
              <a:rPr lang="en-US" sz="1800" spc="-20" dirty="0" smtClean="0">
                <a:ea typeface="Times New Roman"/>
                <a:cs typeface="Times New Roman"/>
              </a:rPr>
              <a:t>. </a:t>
            </a:r>
            <a:r>
              <a:rPr lang="en-ZA" sz="1800" spc="-20" dirty="0" smtClean="0">
                <a:ea typeface="Times New Roman"/>
                <a:cs typeface="Times New Roman"/>
              </a:rPr>
              <a:t>R1.7 </a:t>
            </a:r>
            <a:r>
              <a:rPr lang="en-ZA" sz="1800" spc="-20" dirty="0">
                <a:ea typeface="Times New Roman"/>
                <a:cs typeface="Times New Roman"/>
              </a:rPr>
              <a:t>billion has been committed to support </a:t>
            </a:r>
            <a:r>
              <a:rPr lang="en-ZA" sz="1800" spc="-20" dirty="0" smtClean="0">
                <a:ea typeface="Times New Roman"/>
                <a:cs typeface="Times New Roman"/>
              </a:rPr>
              <a:t>manufacturers</a:t>
            </a:r>
            <a:r>
              <a:rPr lang="en-US" sz="1800" spc="-20" dirty="0" smtClean="0">
                <a:ea typeface="Times New Roman"/>
                <a:cs typeface="Times New Roman"/>
              </a:rPr>
              <a:t>, </a:t>
            </a:r>
            <a:r>
              <a:rPr lang="en-ZA" sz="1800" spc="-20" dirty="0" smtClean="0">
                <a:ea typeface="Times New Roman"/>
                <a:cs typeface="Times New Roman"/>
              </a:rPr>
              <a:t>with </a:t>
            </a:r>
            <a:r>
              <a:rPr lang="en-ZA" sz="1800" spc="-20" dirty="0">
                <a:ea typeface="Times New Roman"/>
                <a:cs typeface="Times New Roman"/>
              </a:rPr>
              <a:t>a total investment value of R8.8 billion, sustaining </a:t>
            </a:r>
            <a:r>
              <a:rPr lang="en-ZA" sz="1800" spc="-20" dirty="0" smtClean="0">
                <a:ea typeface="Times New Roman"/>
                <a:cs typeface="Times New Roman"/>
              </a:rPr>
              <a:t>52,466 </a:t>
            </a:r>
            <a:r>
              <a:rPr lang="en-ZA" sz="1800" spc="-20" dirty="0">
                <a:ea typeface="Times New Roman"/>
                <a:cs typeface="Times New Roman"/>
              </a:rPr>
              <a:t>jobs</a:t>
            </a:r>
          </a:p>
          <a:p>
            <a:pPr algn="just">
              <a:lnSpc>
                <a:spcPct val="115000"/>
              </a:lnSpc>
              <a:spcBef>
                <a:spcPts val="600"/>
              </a:spcBef>
              <a:spcAft>
                <a:spcPts val="0"/>
              </a:spcAft>
              <a:buFont typeface="Arial" panose="020B0604020202020204" pitchFamily="34" charset="0"/>
              <a:buChar char="•"/>
            </a:pPr>
            <a:endParaRPr lang="en-ZA" sz="2000" b="1" spc="-20" dirty="0">
              <a:ea typeface="Times New Roman"/>
              <a:cs typeface="Times New Roman"/>
            </a:endParaRPr>
          </a:p>
          <a:p>
            <a:pPr algn="just">
              <a:lnSpc>
                <a:spcPct val="115000"/>
              </a:lnSpc>
              <a:spcBef>
                <a:spcPts val="600"/>
              </a:spcBef>
              <a:spcAft>
                <a:spcPts val="0"/>
              </a:spcAft>
              <a:buFont typeface="Wingdings" panose="05000000000000000000" pitchFamily="2" charset="2"/>
              <a:buChar char="Ø"/>
            </a:pPr>
            <a:endParaRPr lang="en-ZA" sz="1600" spc="-20" dirty="0">
              <a:ea typeface="Times New Roman"/>
              <a:cs typeface="Times New Roman"/>
            </a:endParaRPr>
          </a:p>
          <a:p>
            <a:pPr algn="just">
              <a:lnSpc>
                <a:spcPct val="115000"/>
              </a:lnSpc>
              <a:spcBef>
                <a:spcPts val="600"/>
              </a:spcBef>
              <a:spcAft>
                <a:spcPts val="0"/>
              </a:spcAft>
              <a:buFont typeface="Courier New" panose="02070309020205020404" pitchFamily="49" charset="0"/>
              <a:buChar char="o"/>
            </a:pPr>
            <a:endParaRPr lang="en-ZA" sz="2000" spc="-20" dirty="0">
              <a:ea typeface="Times New Roman"/>
              <a:cs typeface="Times New Roman"/>
            </a:endParaRPr>
          </a:p>
          <a:p>
            <a:pPr algn="just">
              <a:lnSpc>
                <a:spcPct val="115000"/>
              </a:lnSpc>
              <a:spcBef>
                <a:spcPts val="600"/>
              </a:spcBef>
              <a:spcAft>
                <a:spcPts val="0"/>
              </a:spcAft>
              <a:buFont typeface="Courier New" panose="02070309020205020404" pitchFamily="49" charset="0"/>
              <a:buChar char="o"/>
            </a:pPr>
            <a:endParaRPr lang="en-GB" sz="2000" spc="-20" dirty="0" smtClean="0">
              <a:ea typeface="Times New Roman"/>
              <a:cs typeface="Times New Roman"/>
            </a:endParaRPr>
          </a:p>
          <a:p>
            <a:pPr algn="just">
              <a:lnSpc>
                <a:spcPct val="115000"/>
              </a:lnSpc>
              <a:spcBef>
                <a:spcPts val="600"/>
              </a:spcBef>
              <a:spcAft>
                <a:spcPts val="0"/>
              </a:spcAft>
              <a:buFont typeface="Courier New" panose="02070309020205020404" pitchFamily="49" charset="0"/>
              <a:buChar char="o"/>
            </a:pPr>
            <a:endParaRPr lang="en-GB" sz="2000" spc="-20" dirty="0" smtClean="0">
              <a:ea typeface="Times New Roman"/>
              <a:cs typeface="Times New Roman"/>
            </a:endParaRPr>
          </a:p>
          <a:p>
            <a:pPr algn="just">
              <a:lnSpc>
                <a:spcPct val="115000"/>
              </a:lnSpc>
              <a:spcBef>
                <a:spcPts val="600"/>
              </a:spcBef>
              <a:spcAft>
                <a:spcPts val="0"/>
              </a:spcAft>
              <a:buFont typeface="Arial" panose="020B0604020202020204" pitchFamily="34" charset="0"/>
              <a:buChar char="•"/>
            </a:pPr>
            <a:endParaRPr lang="en-GB" sz="2000" spc="-20" dirty="0">
              <a:ea typeface="Times New Roman"/>
              <a:cs typeface="Times New Roman"/>
            </a:endParaRPr>
          </a:p>
          <a:p>
            <a:pPr algn="just">
              <a:lnSpc>
                <a:spcPct val="115000"/>
              </a:lnSpc>
              <a:spcBef>
                <a:spcPts val="600"/>
              </a:spcBef>
              <a:spcAft>
                <a:spcPts val="0"/>
              </a:spcAft>
              <a:buFont typeface="Courier New" panose="02070309020205020404" pitchFamily="49" charset="0"/>
              <a:buChar char="o"/>
            </a:pPr>
            <a:endParaRPr lang="en-ZA" sz="1600" dirty="0">
              <a:ea typeface="Calibri"/>
              <a:cs typeface="Times New Roman"/>
            </a:endParaRPr>
          </a:p>
          <a:p>
            <a:pPr>
              <a:lnSpc>
                <a:spcPct val="114000"/>
              </a:lnSpc>
              <a:spcBef>
                <a:spcPts val="1200"/>
              </a:spcBef>
            </a:pPr>
            <a:endParaRPr lang="en-GB" sz="2000" dirty="0"/>
          </a:p>
          <a:p>
            <a:pPr marL="0" indent="0">
              <a:lnSpc>
                <a:spcPct val="114000"/>
              </a:lnSpc>
              <a:spcBef>
                <a:spcPts val="1200"/>
              </a:spcBef>
              <a:buNone/>
            </a:pPr>
            <a:endParaRPr lang="en-GB" sz="2000" dirty="0"/>
          </a:p>
          <a:p>
            <a:pPr marL="0" indent="0">
              <a:lnSpc>
                <a:spcPct val="114000"/>
              </a:lnSpc>
              <a:spcBef>
                <a:spcPts val="1200"/>
              </a:spcBef>
              <a:buNone/>
            </a:pPr>
            <a:endParaRPr lang="en-ZA" sz="2000" dirty="0"/>
          </a:p>
          <a:p>
            <a:pPr>
              <a:lnSpc>
                <a:spcPct val="114000"/>
              </a:lnSpc>
              <a:spcBef>
                <a:spcPts val="1200"/>
              </a:spcBef>
            </a:pPr>
            <a:endParaRPr lang="en-US" sz="2000" i="1" dirty="0"/>
          </a:p>
        </p:txBody>
      </p:sp>
      <p:sp>
        <p:nvSpPr>
          <p:cNvPr id="8" name="TextBox 7"/>
          <p:cNvSpPr txBox="1"/>
          <p:nvPr/>
        </p:nvSpPr>
        <p:spPr>
          <a:xfrm>
            <a:off x="395536" y="159023"/>
            <a:ext cx="7992888" cy="461665"/>
          </a:xfrm>
          <a:prstGeom prst="rect">
            <a:avLst/>
          </a:prstGeom>
          <a:noFill/>
        </p:spPr>
        <p:txBody>
          <a:bodyPr wrap="square" rtlCol="0">
            <a:spAutoFit/>
          </a:bodyPr>
          <a:lstStyle/>
          <a:p>
            <a:r>
              <a:rPr lang="en-ZA" b="1" dirty="0" smtClean="0">
                <a:solidFill>
                  <a:srgbClr val="FF9933"/>
                </a:solidFill>
                <a:latin typeface="Arial (Body)"/>
                <a:ea typeface="Times New Roman"/>
                <a:cs typeface="Times New Roman"/>
              </a:rPr>
              <a:t>	</a:t>
            </a:r>
            <a:r>
              <a:rPr lang="en-ZA" b="1" dirty="0" smtClean="0">
                <a:solidFill>
                  <a:schemeClr val="accent5">
                    <a:lumMod val="75000"/>
                  </a:schemeClr>
                </a:solidFill>
                <a:latin typeface="Arial (Body)"/>
                <a:ea typeface="Times New Roman"/>
                <a:cs typeface="Times New Roman"/>
              </a:rPr>
              <a:t>Selected Highlights</a:t>
            </a:r>
            <a:r>
              <a:rPr lang="en-ZA" b="1" dirty="0">
                <a:solidFill>
                  <a:schemeClr val="accent5">
                    <a:lumMod val="75000"/>
                  </a:schemeClr>
                </a:solidFill>
                <a:latin typeface="Arial (Body)"/>
                <a:ea typeface="Times New Roman"/>
                <a:cs typeface="Times New Roman"/>
              </a:rPr>
              <a:t>: Industrial Financing</a:t>
            </a:r>
            <a:endParaRPr lang="en-GB" b="1" dirty="0">
              <a:solidFill>
                <a:schemeClr val="accent5">
                  <a:lumMod val="75000"/>
                </a:schemeClr>
              </a:solidFill>
              <a:latin typeface="Arial (Body)"/>
              <a:ea typeface="Times New Roman"/>
              <a:cs typeface="Times New Roman"/>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26</a:t>
            </a:fld>
            <a:endParaRPr lang="en-US" altLang="en-US" dirty="0"/>
          </a:p>
        </p:txBody>
      </p:sp>
    </p:spTree>
    <p:extLst>
      <p:ext uri="{BB962C8B-B14F-4D97-AF65-F5344CB8AC3E}">
        <p14:creationId xmlns:p14="http://schemas.microsoft.com/office/powerpoint/2010/main" xmlns="" val="2651682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632309" cy="5166666"/>
          </a:xfrm>
        </p:spPr>
        <p:txBody>
          <a:bodyPr>
            <a:noAutofit/>
          </a:bodyPr>
          <a:lstStyle/>
          <a:p>
            <a:pPr marL="0" lvl="0" indent="0">
              <a:lnSpc>
                <a:spcPct val="115000"/>
              </a:lnSpc>
              <a:spcBef>
                <a:spcPts val="600"/>
              </a:spcBef>
              <a:spcAft>
                <a:spcPts val="0"/>
              </a:spcAft>
              <a:buNone/>
            </a:pPr>
            <a:r>
              <a:rPr lang="en-ZA" sz="1800" b="1" dirty="0">
                <a:solidFill>
                  <a:srgbClr val="006C31"/>
                </a:solidFill>
                <a:ea typeface="Times New Roman"/>
                <a:cs typeface="Times New Roman"/>
              </a:rPr>
              <a:t>Automotive Investment Scheme (AIS</a:t>
            </a:r>
            <a:r>
              <a:rPr lang="en-ZA" sz="1800" b="1" dirty="0" smtClean="0">
                <a:solidFill>
                  <a:srgbClr val="006C31"/>
                </a:solidFill>
                <a:ea typeface="Times New Roman"/>
                <a:cs typeface="Times New Roman"/>
              </a:rPr>
              <a:t>)</a:t>
            </a:r>
            <a:endParaRPr lang="en-ZA" sz="1800" spc="-20" dirty="0" smtClean="0">
              <a:ea typeface="Times New Roman"/>
              <a:cs typeface="Times New Roman"/>
            </a:endParaRPr>
          </a:p>
          <a:p>
            <a:pPr>
              <a:lnSpc>
                <a:spcPct val="115000"/>
              </a:lnSpc>
              <a:spcBef>
                <a:spcPts val="600"/>
              </a:spcBef>
              <a:spcAft>
                <a:spcPts val="0"/>
              </a:spcAft>
            </a:pPr>
            <a:r>
              <a:rPr lang="en-ZA" sz="1800" spc="-20" dirty="0" smtClean="0">
                <a:ea typeface="Times New Roman"/>
                <a:cs typeface="Times New Roman"/>
              </a:rPr>
              <a:t>For </a:t>
            </a:r>
            <a:r>
              <a:rPr lang="en-ZA" sz="1800" spc="-20" dirty="0">
                <a:ea typeface="Times New Roman"/>
                <a:cs typeface="Times New Roman"/>
              </a:rPr>
              <a:t>the period April to December 2015, the AIS </a:t>
            </a:r>
            <a:r>
              <a:rPr lang="en-ZA" sz="1800" spc="-20" dirty="0" smtClean="0">
                <a:ea typeface="Times New Roman"/>
                <a:cs typeface="Times New Roman"/>
              </a:rPr>
              <a:t>approved </a:t>
            </a:r>
            <a:r>
              <a:rPr lang="en-ZA" sz="1800" spc="-20" dirty="0">
                <a:ea typeface="Times New Roman"/>
                <a:cs typeface="Times New Roman"/>
              </a:rPr>
              <a:t>39 projects with total incentives of R978 million and an estimated investment value of R3.7 </a:t>
            </a:r>
            <a:r>
              <a:rPr lang="en-ZA" sz="1800" spc="-20" dirty="0" smtClean="0">
                <a:ea typeface="Times New Roman"/>
                <a:cs typeface="Times New Roman"/>
              </a:rPr>
              <a:t>billion</a:t>
            </a:r>
          </a:p>
          <a:p>
            <a:pPr marL="0" indent="0">
              <a:lnSpc>
                <a:spcPct val="115000"/>
              </a:lnSpc>
              <a:spcBef>
                <a:spcPts val="1200"/>
              </a:spcBef>
              <a:spcAft>
                <a:spcPts val="0"/>
              </a:spcAft>
              <a:buNone/>
            </a:pPr>
            <a:r>
              <a:rPr lang="en-ZA" sz="1800" b="1" dirty="0" smtClean="0">
                <a:solidFill>
                  <a:srgbClr val="006C31"/>
                </a:solidFill>
                <a:ea typeface="Times New Roman"/>
                <a:cs typeface="Times New Roman"/>
              </a:rPr>
              <a:t>Enterprise </a:t>
            </a:r>
            <a:r>
              <a:rPr lang="en-ZA" sz="1800" b="1" dirty="0">
                <a:solidFill>
                  <a:srgbClr val="006C31"/>
                </a:solidFill>
                <a:ea typeface="Times New Roman"/>
                <a:cs typeface="Times New Roman"/>
              </a:rPr>
              <a:t>Development Programme</a:t>
            </a:r>
          </a:p>
          <a:p>
            <a:pPr>
              <a:lnSpc>
                <a:spcPct val="115000"/>
              </a:lnSpc>
              <a:spcBef>
                <a:spcPts val="600"/>
              </a:spcBef>
              <a:spcAft>
                <a:spcPts val="0"/>
              </a:spcAft>
            </a:pPr>
            <a:r>
              <a:rPr lang="en-US" sz="1800" b="1" spc="-20" dirty="0" smtClean="0">
                <a:ea typeface="Times New Roman"/>
                <a:cs typeface="Times New Roman"/>
              </a:rPr>
              <a:t>The </a:t>
            </a:r>
            <a:r>
              <a:rPr lang="en-US" sz="1800" b="1" spc="-20" dirty="0" err="1" smtClean="0">
                <a:ea typeface="Times New Roman"/>
                <a:cs typeface="Times New Roman"/>
              </a:rPr>
              <a:t>dti</a:t>
            </a:r>
            <a:r>
              <a:rPr lang="en-US" sz="1800" b="1" spc="-20" dirty="0" smtClean="0">
                <a:ea typeface="Times New Roman"/>
                <a:cs typeface="Times New Roman"/>
              </a:rPr>
              <a:t> </a:t>
            </a:r>
            <a:r>
              <a:rPr lang="en-US" sz="1800" spc="-20" dirty="0" smtClean="0">
                <a:ea typeface="Times New Roman"/>
                <a:cs typeface="Times New Roman"/>
              </a:rPr>
              <a:t>launched a R22 million </a:t>
            </a:r>
            <a:r>
              <a:rPr lang="en-ZA" sz="1800" spc="-20" dirty="0" smtClean="0">
                <a:ea typeface="Times New Roman"/>
                <a:cs typeface="Times New Roman"/>
              </a:rPr>
              <a:t> </a:t>
            </a:r>
            <a:r>
              <a:rPr lang="en-US" sz="1800" dirty="0" smtClean="0">
                <a:solidFill>
                  <a:srgbClr val="000000"/>
                </a:solidFill>
                <a:ea typeface="Calibri"/>
                <a:cs typeface="Arial"/>
              </a:rPr>
              <a:t>two-year</a:t>
            </a:r>
            <a:r>
              <a:rPr lang="en-US" sz="1800" spc="-20" dirty="0" smtClean="0">
                <a:ea typeface="Times New Roman"/>
                <a:cs typeface="Times New Roman"/>
              </a:rPr>
              <a:t> </a:t>
            </a:r>
            <a:r>
              <a:rPr lang="en-ZA" sz="1800" spc="-20" dirty="0" smtClean="0">
                <a:ea typeface="Times New Roman"/>
                <a:cs typeface="Times New Roman"/>
              </a:rPr>
              <a:t>pilot programme to uplift SA’s </a:t>
            </a:r>
            <a:r>
              <a:rPr lang="en-ZA" sz="1800" spc="-20" dirty="0">
                <a:ea typeface="Times New Roman"/>
                <a:cs typeface="Times New Roman"/>
              </a:rPr>
              <a:t>Industrial </a:t>
            </a:r>
            <a:r>
              <a:rPr lang="en-US" sz="1800" spc="-20" dirty="0" smtClean="0">
                <a:ea typeface="Times New Roman"/>
                <a:cs typeface="Times New Roman"/>
              </a:rPr>
              <a:t>Parks</a:t>
            </a:r>
            <a:endParaRPr lang="en-ZA" sz="1800" spc="-20" dirty="0" smtClean="0">
              <a:ea typeface="Times New Roman"/>
              <a:cs typeface="Times New Roman"/>
            </a:endParaRPr>
          </a:p>
          <a:p>
            <a:pPr>
              <a:lnSpc>
                <a:spcPct val="115000"/>
              </a:lnSpc>
              <a:spcBef>
                <a:spcPts val="600"/>
              </a:spcBef>
              <a:spcAft>
                <a:spcPts val="0"/>
              </a:spcAft>
            </a:pPr>
            <a:r>
              <a:rPr lang="en-ZA" sz="1800" spc="-20" dirty="0" smtClean="0">
                <a:ea typeface="Times New Roman"/>
                <a:cs typeface="Times New Roman"/>
              </a:rPr>
              <a:t>I</a:t>
            </a:r>
            <a:r>
              <a:rPr lang="en-US" sz="1800" spc="-20" dirty="0" smtClean="0">
                <a:ea typeface="Times New Roman"/>
                <a:cs typeface="Times New Roman"/>
              </a:rPr>
              <a:t>n an initial step, </a:t>
            </a:r>
            <a:r>
              <a:rPr lang="en-ZA" sz="1800" b="1" spc="-20" dirty="0" smtClean="0">
                <a:ea typeface="Times New Roman"/>
                <a:cs typeface="Times New Roman"/>
              </a:rPr>
              <a:t>the</a:t>
            </a:r>
            <a:r>
              <a:rPr lang="en-ZA" sz="1800" spc="-20" dirty="0" smtClean="0">
                <a:ea typeface="Times New Roman"/>
                <a:cs typeface="Times New Roman"/>
              </a:rPr>
              <a:t> </a:t>
            </a:r>
            <a:r>
              <a:rPr lang="en-ZA" sz="1800" b="1" spc="-20" dirty="0">
                <a:ea typeface="Times New Roman"/>
                <a:cs typeface="Times New Roman"/>
              </a:rPr>
              <a:t>dti</a:t>
            </a:r>
            <a:r>
              <a:rPr lang="en-ZA" sz="1800" spc="-20" dirty="0">
                <a:ea typeface="Times New Roman"/>
                <a:cs typeface="Times New Roman"/>
              </a:rPr>
              <a:t> will spend more than R44 million </a:t>
            </a:r>
            <a:r>
              <a:rPr lang="en-US" sz="1800" spc="-20" dirty="0" smtClean="0">
                <a:ea typeface="Times New Roman"/>
                <a:cs typeface="Times New Roman"/>
              </a:rPr>
              <a:t>on the </a:t>
            </a:r>
            <a:r>
              <a:rPr lang="en-ZA" sz="1800" spc="-20" dirty="0" smtClean="0">
                <a:ea typeface="Times New Roman"/>
                <a:cs typeface="Times New Roman"/>
              </a:rPr>
              <a:t>revitalisation </a:t>
            </a:r>
            <a:r>
              <a:rPr lang="en-ZA" sz="1800" spc="-20" dirty="0">
                <a:ea typeface="Times New Roman"/>
                <a:cs typeface="Times New Roman"/>
              </a:rPr>
              <a:t>and refurbishment of two state-owned industrial parks in the Eastern Cape</a:t>
            </a:r>
            <a:endParaRPr lang="en-ZA" sz="1800" spc="-20" dirty="0" smtClean="0">
              <a:ea typeface="Times New Roman"/>
              <a:cs typeface="Times New Roman"/>
            </a:endParaRPr>
          </a:p>
          <a:p>
            <a:pPr marL="0" indent="0">
              <a:lnSpc>
                <a:spcPct val="115000"/>
              </a:lnSpc>
              <a:spcBef>
                <a:spcPts val="1200"/>
              </a:spcBef>
              <a:buNone/>
            </a:pPr>
            <a:r>
              <a:rPr lang="en-ZA" sz="1800" b="1" dirty="0">
                <a:solidFill>
                  <a:srgbClr val="006C31"/>
                </a:solidFill>
                <a:ea typeface="Times New Roman"/>
                <a:cs typeface="Times New Roman"/>
              </a:rPr>
              <a:t>12i Tax Allowance Incentive Scheme</a:t>
            </a:r>
          </a:p>
          <a:p>
            <a:pPr>
              <a:lnSpc>
                <a:spcPct val="115000"/>
              </a:lnSpc>
              <a:spcBef>
                <a:spcPts val="600"/>
              </a:spcBef>
              <a:spcAft>
                <a:spcPts val="0"/>
              </a:spcAft>
            </a:pPr>
            <a:r>
              <a:rPr lang="en-ZA" sz="1800" spc="-20" dirty="0" smtClean="0">
                <a:ea typeface="Times New Roman"/>
                <a:cs typeface="Times New Roman"/>
              </a:rPr>
              <a:t>FY 2015/16: 26 projects with an investment value of R9.5 billion were approved </a:t>
            </a:r>
          </a:p>
          <a:p>
            <a:pPr marL="0" lvl="0" indent="0">
              <a:lnSpc>
                <a:spcPct val="115000"/>
              </a:lnSpc>
              <a:spcBef>
                <a:spcPts val="1200"/>
              </a:spcBef>
              <a:spcAft>
                <a:spcPts val="0"/>
              </a:spcAft>
              <a:buNone/>
            </a:pPr>
            <a:r>
              <a:rPr lang="en-ZA" sz="1800" b="1" dirty="0">
                <a:solidFill>
                  <a:srgbClr val="006C31"/>
                </a:solidFill>
                <a:ea typeface="Times New Roman"/>
                <a:cs typeface="Times New Roman"/>
              </a:rPr>
              <a:t>Aquaculture Development and Enhancement Programme (ADEP)</a:t>
            </a:r>
          </a:p>
          <a:p>
            <a:pPr>
              <a:lnSpc>
                <a:spcPct val="115000"/>
              </a:lnSpc>
              <a:spcBef>
                <a:spcPts val="600"/>
              </a:spcBef>
              <a:spcAft>
                <a:spcPts val="0"/>
              </a:spcAft>
            </a:pPr>
            <a:r>
              <a:rPr lang="en-US" sz="1800" dirty="0" smtClean="0">
                <a:solidFill>
                  <a:srgbClr val="000000"/>
                </a:solidFill>
                <a:ea typeface="Calibri"/>
                <a:cs typeface="Times New Roman"/>
              </a:rPr>
              <a:t>FY 2015/16: ADEP supported </a:t>
            </a:r>
            <a:r>
              <a:rPr lang="en-US" sz="1800" dirty="0">
                <a:solidFill>
                  <a:srgbClr val="000000"/>
                </a:solidFill>
                <a:ea typeface="Calibri"/>
                <a:cs typeface="Times New Roman"/>
              </a:rPr>
              <a:t>11 projects, with an incentive value of R 49 </a:t>
            </a:r>
            <a:r>
              <a:rPr lang="en-US" sz="1800" dirty="0" smtClean="0">
                <a:solidFill>
                  <a:srgbClr val="000000"/>
                </a:solidFill>
                <a:ea typeface="Calibri"/>
                <a:cs typeface="Times New Roman"/>
              </a:rPr>
              <a:t>million. </a:t>
            </a:r>
            <a:r>
              <a:rPr lang="en-ZA" sz="1800" dirty="0">
                <a:solidFill>
                  <a:srgbClr val="000000"/>
                </a:solidFill>
                <a:ea typeface="Calibri"/>
                <a:cs typeface="Times New Roman"/>
              </a:rPr>
              <a:t>Investment leveraged was </a:t>
            </a:r>
            <a:r>
              <a:rPr lang="en-ZA" sz="1800" dirty="0" smtClean="0">
                <a:solidFill>
                  <a:srgbClr val="000000"/>
                </a:solidFill>
                <a:ea typeface="Calibri"/>
                <a:cs typeface="Times New Roman"/>
              </a:rPr>
              <a:t>R206 </a:t>
            </a:r>
            <a:r>
              <a:rPr lang="en-ZA" sz="1800" dirty="0">
                <a:solidFill>
                  <a:srgbClr val="000000"/>
                </a:solidFill>
                <a:ea typeface="Calibri"/>
                <a:cs typeface="Times New Roman"/>
              </a:rPr>
              <a:t>million and </a:t>
            </a:r>
            <a:r>
              <a:rPr lang="en-US" sz="1800" dirty="0">
                <a:solidFill>
                  <a:srgbClr val="000000"/>
                </a:solidFill>
                <a:ea typeface="Calibri"/>
                <a:cs typeface="Times New Roman"/>
              </a:rPr>
              <a:t>2</a:t>
            </a:r>
            <a:r>
              <a:rPr lang="en-ZA" sz="1800" dirty="0" smtClean="0">
                <a:solidFill>
                  <a:srgbClr val="000000"/>
                </a:solidFill>
                <a:ea typeface="Calibri"/>
                <a:cs typeface="Times New Roman"/>
              </a:rPr>
              <a:t>91 </a:t>
            </a:r>
            <a:r>
              <a:rPr lang="en-ZA" sz="1800" dirty="0">
                <a:solidFill>
                  <a:srgbClr val="000000"/>
                </a:solidFill>
                <a:ea typeface="Calibri"/>
                <a:cs typeface="Times New Roman"/>
              </a:rPr>
              <a:t>new </a:t>
            </a:r>
            <a:r>
              <a:rPr lang="en-ZA" sz="1800" dirty="0" smtClean="0">
                <a:solidFill>
                  <a:srgbClr val="000000"/>
                </a:solidFill>
                <a:ea typeface="Calibri"/>
                <a:cs typeface="Times New Roman"/>
              </a:rPr>
              <a:t>jobs</a:t>
            </a:r>
            <a:r>
              <a:rPr lang="en-US" sz="1800" dirty="0" smtClean="0">
                <a:solidFill>
                  <a:srgbClr val="000000"/>
                </a:solidFill>
                <a:ea typeface="Calibri"/>
                <a:cs typeface="Times New Roman"/>
              </a:rPr>
              <a:t> are expected to be created</a:t>
            </a:r>
            <a:endParaRPr lang="en-ZA" sz="1800" b="1" spc="-20" dirty="0">
              <a:ea typeface="Times New Roman"/>
              <a:cs typeface="Times New Roman"/>
            </a:endParaRPr>
          </a:p>
          <a:p>
            <a:pPr>
              <a:lnSpc>
                <a:spcPct val="115000"/>
              </a:lnSpc>
              <a:spcBef>
                <a:spcPts val="600"/>
              </a:spcBef>
              <a:spcAft>
                <a:spcPts val="0"/>
              </a:spcAft>
              <a:buFont typeface="Wingdings" panose="05000000000000000000" pitchFamily="2" charset="2"/>
              <a:buChar char="Ø"/>
            </a:pPr>
            <a:endParaRPr lang="en-ZA" sz="1800" spc="-20" dirty="0">
              <a:ea typeface="Times New Roman"/>
              <a:cs typeface="Times New Roman"/>
            </a:endParaRPr>
          </a:p>
          <a:p>
            <a:pPr>
              <a:lnSpc>
                <a:spcPct val="115000"/>
              </a:lnSpc>
              <a:spcBef>
                <a:spcPts val="600"/>
              </a:spcBef>
              <a:spcAft>
                <a:spcPts val="0"/>
              </a:spcAft>
              <a:buFont typeface="Wingdings" panose="05000000000000000000" pitchFamily="2" charset="2"/>
              <a:buChar char="Ø"/>
            </a:pPr>
            <a:endParaRPr lang="en-ZA" sz="1800" spc="-20" dirty="0">
              <a:ea typeface="Times New Roman"/>
              <a:cs typeface="Times New Roman"/>
            </a:endParaRPr>
          </a:p>
          <a:p>
            <a:pPr>
              <a:lnSpc>
                <a:spcPct val="115000"/>
              </a:lnSpc>
              <a:spcBef>
                <a:spcPts val="600"/>
              </a:spcBef>
              <a:spcAft>
                <a:spcPts val="0"/>
              </a:spcAft>
              <a:buFont typeface="Courier New" panose="02070309020205020404" pitchFamily="49" charset="0"/>
              <a:buChar char="o"/>
            </a:pPr>
            <a:endParaRPr lang="en-ZA" sz="1800" spc="-20" dirty="0">
              <a:ea typeface="Times New Roman"/>
              <a:cs typeface="Times New Roman"/>
            </a:endParaRPr>
          </a:p>
          <a:p>
            <a:pPr>
              <a:lnSpc>
                <a:spcPct val="115000"/>
              </a:lnSpc>
              <a:spcBef>
                <a:spcPts val="600"/>
              </a:spcBef>
              <a:spcAft>
                <a:spcPts val="0"/>
              </a:spcAft>
              <a:buFont typeface="Courier New" panose="02070309020205020404" pitchFamily="49" charset="0"/>
              <a:buChar char="o"/>
            </a:pPr>
            <a:endParaRPr lang="en-GB" sz="1800" spc="-20" dirty="0" smtClean="0">
              <a:ea typeface="Times New Roman"/>
              <a:cs typeface="Times New Roman"/>
            </a:endParaRPr>
          </a:p>
          <a:p>
            <a:pPr>
              <a:lnSpc>
                <a:spcPct val="115000"/>
              </a:lnSpc>
              <a:spcBef>
                <a:spcPts val="600"/>
              </a:spcBef>
              <a:spcAft>
                <a:spcPts val="0"/>
              </a:spcAft>
              <a:buFont typeface="Courier New" panose="02070309020205020404" pitchFamily="49" charset="0"/>
              <a:buChar char="o"/>
            </a:pPr>
            <a:endParaRPr lang="en-GB" sz="1800" spc="-20" dirty="0" smtClean="0">
              <a:ea typeface="Times New Roman"/>
              <a:cs typeface="Times New Roman"/>
            </a:endParaRPr>
          </a:p>
          <a:p>
            <a:pPr>
              <a:lnSpc>
                <a:spcPct val="115000"/>
              </a:lnSpc>
              <a:spcBef>
                <a:spcPts val="600"/>
              </a:spcBef>
              <a:spcAft>
                <a:spcPts val="0"/>
              </a:spcAft>
              <a:buFont typeface="Arial" panose="020B0604020202020204" pitchFamily="34" charset="0"/>
              <a:buChar char="•"/>
            </a:pPr>
            <a:endParaRPr lang="en-GB" sz="1800" spc="-20" dirty="0">
              <a:ea typeface="Times New Roman"/>
              <a:cs typeface="Times New Roman"/>
            </a:endParaRPr>
          </a:p>
          <a:p>
            <a:pPr>
              <a:lnSpc>
                <a:spcPct val="115000"/>
              </a:lnSpc>
              <a:spcBef>
                <a:spcPts val="600"/>
              </a:spcBef>
              <a:spcAft>
                <a:spcPts val="0"/>
              </a:spcAft>
              <a:buFont typeface="Courier New" panose="02070309020205020404" pitchFamily="49" charset="0"/>
              <a:buChar char="o"/>
            </a:pPr>
            <a:endParaRPr lang="en-ZA" sz="1800" dirty="0">
              <a:ea typeface="Calibri"/>
              <a:cs typeface="Times New Roman"/>
            </a:endParaRPr>
          </a:p>
          <a:p>
            <a:pPr>
              <a:lnSpc>
                <a:spcPct val="114000"/>
              </a:lnSpc>
              <a:spcBef>
                <a:spcPts val="1200"/>
              </a:spcBef>
            </a:pPr>
            <a:endParaRPr lang="en-GB" sz="1800" dirty="0"/>
          </a:p>
          <a:p>
            <a:pPr marL="0" indent="0">
              <a:lnSpc>
                <a:spcPct val="114000"/>
              </a:lnSpc>
              <a:spcBef>
                <a:spcPts val="1200"/>
              </a:spcBef>
              <a:buNone/>
            </a:pPr>
            <a:endParaRPr lang="en-GB" sz="1800" dirty="0"/>
          </a:p>
          <a:p>
            <a:pPr marL="0" indent="0">
              <a:lnSpc>
                <a:spcPct val="114000"/>
              </a:lnSpc>
              <a:spcBef>
                <a:spcPts val="1200"/>
              </a:spcBef>
              <a:buNone/>
            </a:pPr>
            <a:endParaRPr lang="en-ZA" sz="1800" dirty="0"/>
          </a:p>
          <a:p>
            <a:pPr>
              <a:lnSpc>
                <a:spcPct val="114000"/>
              </a:lnSpc>
              <a:spcBef>
                <a:spcPts val="1200"/>
              </a:spcBef>
            </a:pPr>
            <a:endParaRPr lang="en-US" sz="1800" i="1" dirty="0"/>
          </a:p>
        </p:txBody>
      </p:sp>
      <p:sp>
        <p:nvSpPr>
          <p:cNvPr id="8" name="TextBox 7"/>
          <p:cNvSpPr txBox="1"/>
          <p:nvPr/>
        </p:nvSpPr>
        <p:spPr>
          <a:xfrm>
            <a:off x="234510" y="116632"/>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Industrial Financing</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27</a:t>
            </a:fld>
            <a:endParaRPr lang="en-US" altLang="en-US" dirty="0"/>
          </a:p>
        </p:txBody>
      </p:sp>
    </p:spTree>
    <p:extLst>
      <p:ext uri="{BB962C8B-B14F-4D97-AF65-F5344CB8AC3E}">
        <p14:creationId xmlns:p14="http://schemas.microsoft.com/office/powerpoint/2010/main" xmlns="" val="4058107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888" y="1412776"/>
            <a:ext cx="6818103" cy="4032448"/>
          </a:xfrm>
        </p:spPr>
        <p:txBody>
          <a:bodyPr>
            <a:noAutofit/>
          </a:bodyPr>
          <a:lstStyle/>
          <a:p>
            <a:pPr marL="180975" indent="-180975"/>
            <a:r>
              <a:rPr lang="en-GB" sz="2000" dirty="0" smtClean="0">
                <a:ea typeface="Calibri"/>
                <a:cs typeface="Times New Roman"/>
              </a:rPr>
              <a:t>FY 2015/16: </a:t>
            </a:r>
            <a:r>
              <a:rPr lang="en-GB" sz="2000" dirty="0">
                <a:ea typeface="Calibri"/>
                <a:cs typeface="Times New Roman"/>
              </a:rPr>
              <a:t>A</a:t>
            </a:r>
            <a:r>
              <a:rPr lang="en-GB" sz="2000" dirty="0" smtClean="0">
                <a:ea typeface="Calibri"/>
                <a:cs typeface="Times New Roman"/>
              </a:rPr>
              <a:t>n </a:t>
            </a:r>
            <a:r>
              <a:rPr lang="en-GB" sz="2000" dirty="0">
                <a:ea typeface="Calibri"/>
                <a:cs typeface="Times New Roman"/>
              </a:rPr>
              <a:t>investment pipeline of R 31.9 billion </a:t>
            </a:r>
            <a:r>
              <a:rPr lang="en-GB" sz="2000" dirty="0" smtClean="0">
                <a:ea typeface="Calibri"/>
                <a:cs typeface="Times New Roman"/>
              </a:rPr>
              <a:t>achieved</a:t>
            </a:r>
            <a:endParaRPr lang="en-ZA" sz="2000" dirty="0">
              <a:ea typeface="Calibri"/>
              <a:cs typeface="Times New Roman"/>
            </a:endParaRPr>
          </a:p>
          <a:p>
            <a:pPr marL="180975" indent="-180975">
              <a:spcBef>
                <a:spcPts val="1200"/>
              </a:spcBef>
            </a:pPr>
            <a:r>
              <a:rPr lang="en-GB" sz="2000" dirty="0" smtClean="0">
                <a:ea typeface="Calibri"/>
                <a:cs typeface="Times New Roman"/>
              </a:rPr>
              <a:t>A </a:t>
            </a:r>
            <a:r>
              <a:rPr lang="en-GB" sz="2000" dirty="0">
                <a:ea typeface="Calibri"/>
                <a:cs typeface="Times New Roman"/>
              </a:rPr>
              <a:t>number of Multinationals have affirmed </a:t>
            </a:r>
            <a:r>
              <a:rPr lang="en-GB" sz="2000" dirty="0" smtClean="0">
                <a:ea typeface="Calibri"/>
                <a:cs typeface="Times New Roman"/>
              </a:rPr>
              <a:t>SA </a:t>
            </a:r>
            <a:r>
              <a:rPr lang="en-US" sz="2000" dirty="0" smtClean="0">
                <a:ea typeface="Calibri"/>
                <a:cs typeface="Times New Roman"/>
              </a:rPr>
              <a:t>as</a:t>
            </a:r>
            <a:r>
              <a:rPr lang="en-GB" sz="2000" dirty="0" smtClean="0">
                <a:ea typeface="Calibri"/>
                <a:cs typeface="Times New Roman"/>
              </a:rPr>
              <a:t> </a:t>
            </a:r>
            <a:r>
              <a:rPr lang="en-GB" sz="2000" dirty="0">
                <a:ea typeface="Calibri"/>
                <a:cs typeface="Times New Roman"/>
              </a:rPr>
              <a:t>a regional manufacturing </a:t>
            </a:r>
            <a:r>
              <a:rPr lang="en-GB" sz="2000" dirty="0" smtClean="0">
                <a:ea typeface="Calibri"/>
                <a:cs typeface="Times New Roman"/>
              </a:rPr>
              <a:t>hub</a:t>
            </a:r>
            <a:r>
              <a:rPr lang="en-US" sz="2000" dirty="0" smtClean="0">
                <a:ea typeface="Calibri"/>
                <a:cs typeface="Times New Roman"/>
              </a:rPr>
              <a:t>, </a:t>
            </a:r>
            <a:r>
              <a:rPr lang="en-GB" sz="2000" dirty="0" smtClean="0">
                <a:ea typeface="Calibri"/>
                <a:cs typeface="Times New Roman"/>
              </a:rPr>
              <a:t>investing </a:t>
            </a:r>
            <a:r>
              <a:rPr lang="en-GB" sz="2000" dirty="0">
                <a:ea typeface="Calibri"/>
                <a:cs typeface="Times New Roman"/>
              </a:rPr>
              <a:t>in </a:t>
            </a:r>
            <a:r>
              <a:rPr lang="en-US" sz="2000" dirty="0" smtClean="0">
                <a:ea typeface="Calibri"/>
                <a:cs typeface="Times New Roman"/>
              </a:rPr>
              <a:t>new plant, </a:t>
            </a:r>
            <a:r>
              <a:rPr lang="en-GB" sz="2000" dirty="0" smtClean="0">
                <a:ea typeface="Calibri"/>
                <a:cs typeface="Times New Roman"/>
              </a:rPr>
              <a:t>machinery</a:t>
            </a:r>
            <a:r>
              <a:rPr lang="en-US" sz="2000" dirty="0" smtClean="0">
                <a:ea typeface="Calibri"/>
                <a:cs typeface="Times New Roman"/>
              </a:rPr>
              <a:t> and </a:t>
            </a:r>
            <a:r>
              <a:rPr lang="en-GB" sz="2000" dirty="0" smtClean="0">
                <a:ea typeface="Calibri"/>
                <a:cs typeface="Times New Roman"/>
              </a:rPr>
              <a:t>technology </a:t>
            </a:r>
            <a:r>
              <a:rPr lang="en-GB" sz="2000" dirty="0">
                <a:ea typeface="Calibri"/>
                <a:cs typeface="Times New Roman"/>
              </a:rPr>
              <a:t>and upgrading existing </a:t>
            </a:r>
            <a:r>
              <a:rPr lang="en-GB" sz="2000" dirty="0" smtClean="0">
                <a:ea typeface="Calibri"/>
                <a:cs typeface="Times New Roman"/>
              </a:rPr>
              <a:t>plan</a:t>
            </a:r>
            <a:r>
              <a:rPr lang="en-US" sz="2000" dirty="0" smtClean="0">
                <a:ea typeface="Calibri"/>
                <a:cs typeface="Times New Roman"/>
              </a:rPr>
              <a:t>t capacity:</a:t>
            </a:r>
            <a:endParaRPr lang="en-GB" sz="2000" dirty="0" smtClean="0">
              <a:ea typeface="Calibri"/>
              <a:cs typeface="Times New Roman"/>
            </a:endParaRPr>
          </a:p>
          <a:p>
            <a:pPr lvl="1">
              <a:buFontTx/>
              <a:buChar char="−"/>
            </a:pPr>
            <a:r>
              <a:rPr lang="en-GB" sz="2000" dirty="0" smtClean="0">
                <a:ea typeface="Calibri"/>
                <a:cs typeface="Times New Roman"/>
              </a:rPr>
              <a:t>Unilever - R </a:t>
            </a:r>
            <a:r>
              <a:rPr lang="en-GB" sz="2000" dirty="0">
                <a:ea typeface="Calibri"/>
                <a:cs typeface="Times New Roman"/>
              </a:rPr>
              <a:t>4 billion </a:t>
            </a:r>
            <a:endParaRPr lang="en-GB" sz="2000" dirty="0" smtClean="0">
              <a:ea typeface="Calibri"/>
              <a:cs typeface="Times New Roman"/>
            </a:endParaRPr>
          </a:p>
          <a:p>
            <a:pPr lvl="1">
              <a:buFontTx/>
              <a:buChar char="−"/>
            </a:pPr>
            <a:r>
              <a:rPr lang="en-GB" sz="2000" dirty="0" smtClean="0">
                <a:ea typeface="Calibri"/>
                <a:cs typeface="Times New Roman"/>
              </a:rPr>
              <a:t>Nestlé - R99.8 million</a:t>
            </a:r>
          </a:p>
          <a:p>
            <a:pPr lvl="1">
              <a:buFontTx/>
              <a:buChar char="−"/>
            </a:pPr>
            <a:r>
              <a:rPr lang="en-GB" sz="2000" dirty="0" smtClean="0">
                <a:ea typeface="Calibri"/>
                <a:cs typeface="Times New Roman"/>
              </a:rPr>
              <a:t>Samsung - R228 million</a:t>
            </a:r>
          </a:p>
          <a:p>
            <a:pPr lvl="1">
              <a:buFontTx/>
              <a:buChar char="−"/>
            </a:pPr>
            <a:r>
              <a:rPr lang="en-GB" sz="2000" dirty="0" smtClean="0">
                <a:ea typeface="Calibri"/>
                <a:cs typeface="Times New Roman"/>
              </a:rPr>
              <a:t>Johnson </a:t>
            </a:r>
            <a:r>
              <a:rPr lang="en-GB" sz="2000" dirty="0">
                <a:ea typeface="Calibri"/>
                <a:cs typeface="Times New Roman"/>
              </a:rPr>
              <a:t>&amp; Johnson </a:t>
            </a:r>
            <a:r>
              <a:rPr lang="en-GB" sz="2000" dirty="0" smtClean="0">
                <a:ea typeface="Calibri"/>
                <a:cs typeface="Times New Roman"/>
              </a:rPr>
              <a:t>- R300 </a:t>
            </a:r>
            <a:r>
              <a:rPr lang="en-GB" sz="2000" dirty="0">
                <a:ea typeface="Calibri"/>
                <a:cs typeface="Times New Roman"/>
              </a:rPr>
              <a:t>million </a:t>
            </a:r>
            <a:r>
              <a:rPr lang="en-GB" sz="2000" dirty="0" smtClean="0">
                <a:ea typeface="Calibri"/>
                <a:cs typeface="Times New Roman"/>
              </a:rPr>
              <a:t> </a:t>
            </a:r>
          </a:p>
        </p:txBody>
      </p:sp>
      <p:sp>
        <p:nvSpPr>
          <p:cNvPr id="8" name="TextBox 7"/>
          <p:cNvSpPr txBox="1"/>
          <p:nvPr/>
        </p:nvSpPr>
        <p:spPr>
          <a:xfrm>
            <a:off x="323528" y="303039"/>
            <a:ext cx="7992888"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Foreign Investment</a:t>
            </a:r>
            <a:endParaRPr lang="en-GB" b="1" dirty="0">
              <a:solidFill>
                <a:schemeClr val="accent5">
                  <a:lumMod val="75000"/>
                </a:schemeClr>
              </a:solidFill>
              <a:latin typeface="Arial (Body)"/>
            </a:endParaRPr>
          </a:p>
        </p:txBody>
      </p:sp>
      <p:pic>
        <p:nvPicPr>
          <p:cNvPr id="5122" name="Picture 2" descr="http://www.tigerbrands.co.za/wp-content/uploads/2014/11/tiger_brands_logo-1-5-3-cop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1266" y="702261"/>
            <a:ext cx="1668718" cy="16287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6" descr="data:image/png;base64,iVBORw0KGgoAAAANSUhEUgAAAQMAAADCCAMAAAB6zFdcAAAAllBMVEX///8Aj3gAjHTwiwAAiXAAhmxys6UAh26Fu68AinKqz8fB29Xr9PM4nIkAhGpMpJKy1MzvhAD62sHxliz2+/opmIT4/PvZ6uZRpZR9uazL4t3g7utDoI2t0cmiy8ISknyQwrd0tKZeq5vP5ODvgQC52NGWxbtmrp/2wJHzp1z1tHj50a/xkRrzo07ymz774Mr86dr+9/Axnq3aAAAHr0lEQVR4nO2acZeaOBTFhQYRRYa2IIoKjjOO3W132/3+X24TFHITwmB71nr2nPv7b5LIfby8vLyEmUwIIYQQQgghhBBCCCGEEEIIIYQQQgghhBBCCCGEEEIIIYQQQgghhBBCCCGEEEIIIeT/w/dPwA/sWQCnWDaU8Hf2IHPvwt+vHztev2BPIjTJi2zIQ/13/CBz78K3D5qPX6EjCzxNsJUtPvz9KHPvwkf0wXfo2Bo+ULEPDf6jzL0Lr+gDzAelAB+EEyMw/OWjzL0H/6APXv+BnhP6oJYN21D74Pgoe+/BD1wLr9hTgQ/83cQIDP/5QebehU/ogw/YM4MU6J9lQ6o3iuTwGGvvw1f0wWfsmaIPZrKhSDXFg8y9C1/QB39gzxp8EL09yr7fwZ/gg49/Yk8OKVGksmGdd3hWibTK4jhbvaczOgBHDnU1MmM//vkK9g/0gVEm4rYgStng6cBI9LDtfLoUQRCGQRAtp9XWYfnpOb8MEMtNiiZm+25x7ZsXP01rOTJI6o292LbVORftU6Zzh0yWtjLRzpQZ46/Pmm9YJq6wRAqVSY4SKXvzAoF5QwT13BQozjDC90WyLru+ErJsoXaibqQf7CAasoMXWjL53pI5JpbMy094YYBYVwOyTIzN2jm/jHkLIq+H8GAO42PgW/1+sG4nCUqQMItzYQwLu8ccnDI1yqzfkxmjmrvZv+FD1fEAamd/rX66WgrPSdLN9Cm0TWt+Hl3NhxJEbIU9NLxEwiofkulmOu15oJHxHSvGQYaHQwPjqUIOfYEycap+m7uEG4JrHM+CgQHhxboDPKHuv8OlGK2HZa4TvRmSETedbrfhwM9NVOwvoExU5cKzDlBfJiKM12sZOWib59fNgOng6zU0B/TzOzKbi8zgO1xlRigH4sx6lor9vVaPKrkEE+iWsb1K4VHqiDWpwAWRTIwBDBBNwbF+3wdqR95aMtkenhI1MuCCnkx1gw9Ot/lAzeub9oEyDv68ejvWz1LXDWh93Wx9C1g9anUZJYga5ps+iQ5yuWiZvBe6as0VWiaqU1smusEH1U0+UMZMNvACJc5hd4g8JsEVtdMtuwFRd8rcdW3iNDEuZVQiX56PhhdUrD9pmfP1IWtDRr+waAeAtFiM+2D2fjS2T1IhddZD1baVW929COumCy4b4m55NG+E+SJaNwnMPqVAqhRzh0yqZXYumem4D0ayUquuJm0HPoitUjp4mqWFWQrruQgLV6tvliD+03UELvfK8IFTRpsRbl2tN2TFkazUiqudGKxR5cLZDGRfhEF91qUyVBO1LOKvZFpPbmwF+KDdTtEilXaOLhldKhdaJgcZvYKC8UOKmZV8jdHe3Kha+fjk2PhUqXy4vAykTC/UQCxtjd22C+SzmXZSx8b3MzLBeJ1kpMTlTrM0fJCZ54cmwJbuEIqSzU0BJmMrhd320Fp0NNw0WIlFiapRIGUOEI7fdBgHI3RZYd+owuK9rN1V7qjim7erpctGTGsmGSYx6o5A4NpmfWT1wNYl8szaWVyEo0en3sGoY2EoK6eAD66b0Cxxe0GVZ4MlYvcKJW5Keg9Dgy4tmyGZ/AaZ8TgoDB9gz9y+UbVL5caF1pm2e6PKOGg7kXu7tdv2ItMfk9lnt8iMYMy2UVMdsC5X846lMtysFdVRVqeWhbIigEPmZuZiE9u7bQO+1XJMZneDzOgBeo9RlmPPM9YqKsvh4k3Np8Tl/Lk2zvgBGBcOZmbcbdstDE/o1keMuKykDLpBgEzwq19AcWu5XAq09G5UnYsXLTxATAWw6TYFlhM83LRtLyMfMSwZ7cZbqmInG5xto6zEwqFJ2ubiPeTLlrXjYSH80VWANqv+xZRxiJP75UzLdEEBEepDnfvLn76w2PMP2GOEnHKxuXhnUZd1ujDWkSIX6gJOd10gvOyeWnaOiykFXi3NJxvRyYR9V8tfQUILu0AoDZkx4MWsk0/vRtVcvGBqaz9EsVo88PvgkkPjWaAdVzkupkxHqkWEMseejLIYXiDsyyTWzasL40SC6zY2fKDSjXlDgh/mfe+Qpm9P0KIugFLjBmV3PmI6G9xt8RAny5sCZWols8Mzhsz5c+MG5cmSWffeuA+WBwIrql7hYJfKGEGeH4kII6pfxponEN9T62duzugFyMWq1F+aMpEhc5j0DDFlbrlK6/+rSUtpFw5YKqtJhKs0m+t9wWrwMtSvm00bShAdg5CL1TRvh2Wiy1pfeSMyI/T/1aQFLwebpN0rlcsh60Sbh7KBS/HgGqGQ4EV3G2/vl4tBmacRmfCWhWDkl+s9aEtlFw64eC/XuYXzMOMHUERukv4cRaLNU/YJscE+nU4KzyUTocyzQ0b4ViE3xElnUAn2wKbkN/d0ez00bOUrz/qE4otwZsTfFr+AqQGhp3efXO+vSfurONGybTxVvikju8SITODdcqHcsDhPNTPsqaBjqibupIeedUVWztRnzuabTBgG+aZfq2XVWrQjgnpTQhcodLehW7BIz7Qps5zhU66+Q5l89h98a/wptsXidDotXobr9bgo5ZBFcdu39yGZl98iQwghhBBCCCGEEEIIIYQQQgghhBBCCCGEEEIIIYQQQgghhBBCCCGEEEIIIYQQQgghD+NfvIx4dbUmr6MAAAAASUVORK5CYII="/>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sp>
        <p:nvSpPr>
          <p:cNvPr id="5" name="AutoShape 10" descr="data:image/png;base64,iVBORw0KGgoAAAANSUhEUgAAAQMAAADCCAMAAAB6zFdcAAAAllBMVEX///8Aj3gAjHTwiwAAiXAAhmxys6UAh26Fu68AinKqz8fB29Xr9PM4nIkAhGpMpJKy1MzvhAD62sHxliz2+/opmIT4/PvZ6uZRpZR9uazL4t3g7utDoI2t0cmiy8ISknyQwrd0tKZeq5vP5ODvgQC52NGWxbtmrp/2wJHzp1z1tHj50a/xkRrzo07ymz774Mr86dr+9/Axnq3aAAAHr0lEQVR4nO2acZeaOBTFhQYRRYa2IIoKjjOO3W132/3+X24TFHITwmB71nr2nPv7b5LIfby8vLyEmUwIIYQQQgghhBBCCCGEEEIIIYQQQgghhBBCCCGEEEIIIYQQQgghhBBCCCGEEEIIIeT/w/dPwA/sWQCnWDaU8Hf2IHPvwt+vHztev2BPIjTJi2zIQ/13/CBz78K3D5qPX6EjCzxNsJUtPvz9KHPvwkf0wXfo2Bo+ULEPDf6jzL0Lr+gDzAelAB+EEyMw/OWjzL0H/6APXv+BnhP6oJYN21D74Pgoe+/BD1wLr9hTgQ/83cQIDP/5QebehU/ogw/YM4MU6J9lQ6o3iuTwGGvvw1f0wWfsmaIPZrKhSDXFg8y9C1/QB39gzxp8EL09yr7fwZ/gg49/Yk8OKVGksmGdd3hWibTK4jhbvaczOgBHDnU1MmM//vkK9g/0gVEm4rYgStng6cBI9LDtfLoUQRCGQRAtp9XWYfnpOb8MEMtNiiZm+25x7ZsXP01rOTJI6o292LbVORftU6Zzh0yWtjLRzpQZ46/Pmm9YJq6wRAqVSY4SKXvzAoF5QwT13BQozjDC90WyLru+ErJsoXaibqQf7CAasoMXWjL53pI5JpbMy094YYBYVwOyTIzN2jm/jHkLIq+H8GAO42PgW/1+sG4nCUqQMItzYQwLu8ccnDI1yqzfkxmjmrvZv+FD1fEAamd/rX66WgrPSdLN9Cm0TWt+Hl3NhxJEbIU9NLxEwiofkulmOu15oJHxHSvGQYaHQwPjqUIOfYEycap+m7uEG4JrHM+CgQHhxboDPKHuv8OlGK2HZa4TvRmSETedbrfhwM9NVOwvoExU5cKzDlBfJiKM12sZOWib59fNgOng6zU0B/TzOzKbi8zgO1xlRigH4sx6lor9vVaPKrkEE+iWsb1K4VHqiDWpwAWRTIwBDBBNwbF+3wdqR95aMtkenhI1MuCCnkx1gw9Ot/lAzeub9oEyDv68ejvWz1LXDWh93Wx9C1g9anUZJYga5ps+iQ5yuWiZvBe6as0VWiaqU1smusEH1U0+UMZMNvACJc5hd4g8JsEVtdMtuwFRd8rcdW3iNDEuZVQiX56PhhdUrD9pmfP1IWtDRr+waAeAtFiM+2D2fjS2T1IhddZD1baVW929COumCy4b4m55NG+E+SJaNwnMPqVAqhRzh0yqZXYumem4D0ayUquuJm0HPoitUjp4mqWFWQrruQgLV6tvliD+03UELvfK8IFTRpsRbl2tN2TFkazUiqudGKxR5cLZDGRfhEF91qUyVBO1LOKvZFpPbmwF+KDdTtEilXaOLhldKhdaJgcZvYKC8UOKmZV8jdHe3Kha+fjk2PhUqXy4vAykTC/UQCxtjd22C+SzmXZSx8b3MzLBeJ1kpMTlTrM0fJCZ54cmwJbuEIqSzU0BJmMrhd320Fp0NNw0WIlFiapRIGUOEI7fdBgHI3RZYd+owuK9rN1V7qjim7erpctGTGsmGSYx6o5A4NpmfWT1wNYl8szaWVyEo0en3sGoY2EoK6eAD66b0Cxxe0GVZ4MlYvcKJW5Keg9Dgy4tmyGZ/AaZ8TgoDB9gz9y+UbVL5caF1pm2e6PKOGg7kXu7tdv2ItMfk9lnt8iMYMy2UVMdsC5X846lMtysFdVRVqeWhbIigEPmZuZiE9u7bQO+1XJMZneDzOgBeo9RlmPPM9YqKsvh4k3Np8Tl/Lk2zvgBGBcOZmbcbdstDE/o1keMuKykDLpBgEzwq19AcWu5XAq09G5UnYsXLTxATAWw6TYFlhM83LRtLyMfMSwZ7cZbqmInG5xto6zEwqFJ2ubiPeTLlrXjYSH80VWANqv+xZRxiJP75UzLdEEBEepDnfvLn76w2PMP2GOEnHKxuXhnUZd1ujDWkSIX6gJOd10gvOyeWnaOiykFXi3NJxvRyYR9V8tfQUILu0AoDZkx4MWsk0/vRtVcvGBqaz9EsVo88PvgkkPjWaAdVzkupkxHqkWEMseejLIYXiDsyyTWzasL40SC6zY2fKDSjXlDgh/mfe+Qpm9P0KIugFLjBmV3PmI6G9xt8RAny5sCZWols8Mzhsz5c+MG5cmSWffeuA+WBwIrql7hYJfKGEGeH4kII6pfxponEN9T62duzugFyMWq1F+aMpEhc5j0DDFlbrlK6/+rSUtpFw5YKqtJhKs0m+t9wWrwMtSvm00bShAdg5CL1TRvh2Wiy1pfeSMyI/T/1aQFLwebpN0rlcsh60Sbh7KBS/HgGqGQ4EV3G2/vl4tBmacRmfCWhWDkl+s9aEtlFw64eC/XuYXzMOMHUERukv4cRaLNU/YJscE+nU4KzyUTocyzQ0b4ViE3xElnUAn2wKbkN/d0ez00bOUrz/qE4otwZsTfFr+AqQGhp3efXO+vSfurONGybTxVvikju8SITODdcqHcsDhPNTPsqaBjqibupIeedUVWztRnzuabTBgG+aZfq2XVWrQjgnpTQhcodLehW7BIz7Qps5zhU66+Q5l89h98a/wptsXidDotXobr9bgo5ZBFcdu39yGZl98iQwghhBBCCCGEEEIIIYQQQgghhBBCCCGEEEIIIYQQQgghhBBCCCGEEEIIIYQQQgghD+NfvIx4dbUmr6MAAAAASUVORK5CYII="/>
          <p:cNvSpPr>
            <a:spLocks noChangeAspect="1" noChangeArrowheads="1"/>
          </p:cNvSpPr>
          <p:nvPr/>
        </p:nvSpPr>
        <p:spPr bwMode="auto">
          <a:xfrm>
            <a:off x="460375" y="-14859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5133" name="Picture 13" descr="http://www.financialmail.co.za/incoming/2015/08/06/nestle-1.jpg/ALTERNATES/crop_443x268/Nestl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3789040"/>
            <a:ext cx="1878213" cy="106342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www.lebow.drexel.edu/sites/default/files/event/1442327518-j-j-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2492896"/>
            <a:ext cx="2987824" cy="92782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BMokuena\Pictures\the_dti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28</a:t>
            </a:fld>
            <a:endParaRPr lang="en-US" altLang="en-US" dirty="0"/>
          </a:p>
        </p:txBody>
      </p:sp>
    </p:spTree>
    <p:extLst>
      <p:ext uri="{BB962C8B-B14F-4D97-AF65-F5344CB8AC3E}">
        <p14:creationId xmlns:p14="http://schemas.microsoft.com/office/powerpoint/2010/main" xmlns="" val="1819187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5847237" cy="4865226"/>
          </a:xfrm>
        </p:spPr>
        <p:txBody>
          <a:bodyPr>
            <a:noAutofit/>
          </a:bodyPr>
          <a:lstStyle/>
          <a:p>
            <a:pPr>
              <a:spcBef>
                <a:spcPts val="900"/>
              </a:spcBef>
            </a:pPr>
            <a:r>
              <a:rPr lang="en-ZA" sz="2000" dirty="0" smtClean="0"/>
              <a:t>To </a:t>
            </a:r>
            <a:r>
              <a:rPr lang="en-ZA" sz="2000" dirty="0"/>
              <a:t>date </a:t>
            </a:r>
            <a:r>
              <a:rPr lang="en-ZA" sz="2000" dirty="0" smtClean="0"/>
              <a:t>IDZs have created 73,000 </a:t>
            </a:r>
            <a:r>
              <a:rPr lang="en-ZA" sz="2000" dirty="0"/>
              <a:t>jobs </a:t>
            </a:r>
            <a:r>
              <a:rPr lang="en-ZA" sz="2000" dirty="0" smtClean="0"/>
              <a:t>- 6,896 </a:t>
            </a:r>
            <a:r>
              <a:rPr lang="en-ZA" sz="2000" dirty="0"/>
              <a:t>(9.6%) </a:t>
            </a:r>
            <a:r>
              <a:rPr lang="en-ZA" sz="2000" dirty="0" smtClean="0"/>
              <a:t>direct </a:t>
            </a:r>
            <a:r>
              <a:rPr lang="en-ZA" sz="2000" dirty="0"/>
              <a:t>and </a:t>
            </a:r>
            <a:r>
              <a:rPr lang="en-ZA" sz="2000" dirty="0" smtClean="0"/>
              <a:t>65,637 </a:t>
            </a:r>
            <a:r>
              <a:rPr lang="en-ZA" sz="2000" dirty="0"/>
              <a:t>(90.4%) indirect </a:t>
            </a:r>
          </a:p>
          <a:p>
            <a:pPr>
              <a:spcBef>
                <a:spcPts val="900"/>
              </a:spcBef>
            </a:pPr>
            <a:r>
              <a:rPr lang="en-ZA" sz="2000" dirty="0" smtClean="0"/>
              <a:t>Coega IDZ has attracted </a:t>
            </a:r>
            <a:r>
              <a:rPr lang="en-ZA" sz="2000" dirty="0"/>
              <a:t>R151 billion since its </a:t>
            </a:r>
            <a:r>
              <a:rPr lang="en-ZA" sz="2000" dirty="0" smtClean="0"/>
              <a:t>inception </a:t>
            </a:r>
          </a:p>
          <a:p>
            <a:pPr>
              <a:spcBef>
                <a:spcPts val="900"/>
              </a:spcBef>
            </a:pPr>
            <a:r>
              <a:rPr lang="en-ZA" sz="2000" dirty="0" smtClean="0"/>
              <a:t>Ngqura Port unveiled </a:t>
            </a:r>
            <a:r>
              <a:rPr lang="en-ZA" sz="2000" dirty="0"/>
              <a:t>two new berths and </a:t>
            </a:r>
            <a:r>
              <a:rPr lang="en-US" sz="2000" dirty="0" smtClean="0"/>
              <a:t>associated </a:t>
            </a:r>
            <a:r>
              <a:rPr lang="en-ZA" sz="2000" dirty="0" smtClean="0"/>
              <a:t>port </a:t>
            </a:r>
            <a:r>
              <a:rPr lang="en-ZA" sz="2000" dirty="0"/>
              <a:t>operating equipment costing R2 </a:t>
            </a:r>
            <a:r>
              <a:rPr lang="en-ZA" sz="2000" dirty="0" smtClean="0"/>
              <a:t>billion</a:t>
            </a:r>
          </a:p>
          <a:p>
            <a:pPr>
              <a:spcBef>
                <a:spcPts val="900"/>
              </a:spcBef>
            </a:pPr>
            <a:r>
              <a:rPr lang="en-ZA" sz="2000" dirty="0" smtClean="0"/>
              <a:t>Two SEZs - Dube Trade Port and Maluti-a-Phofung</a:t>
            </a:r>
            <a:r>
              <a:rPr lang="en-US" sz="2000" dirty="0"/>
              <a:t> </a:t>
            </a:r>
            <a:r>
              <a:rPr lang="en-US" sz="2000" dirty="0" smtClean="0"/>
              <a:t>- have been d</a:t>
            </a:r>
            <a:r>
              <a:rPr lang="en-ZA" sz="2000" dirty="0" smtClean="0"/>
              <a:t>esignated since the establishment of the programme</a:t>
            </a:r>
          </a:p>
        </p:txBody>
      </p:sp>
      <p:sp>
        <p:nvSpPr>
          <p:cNvPr id="8" name="TextBox 7"/>
          <p:cNvSpPr txBox="1"/>
          <p:nvPr/>
        </p:nvSpPr>
        <p:spPr>
          <a:xfrm>
            <a:off x="395536" y="189678"/>
            <a:ext cx="8496944" cy="430887"/>
          </a:xfrm>
          <a:prstGeom prst="rect">
            <a:avLst/>
          </a:prstGeom>
          <a:noFill/>
        </p:spPr>
        <p:txBody>
          <a:bodyPr wrap="square" rtlCol="0">
            <a:spAutoFit/>
          </a:bodyPr>
          <a:lstStyle/>
          <a:p>
            <a:r>
              <a:rPr lang="en-ZA" sz="2200" b="1" dirty="0" smtClean="0">
                <a:solidFill>
                  <a:schemeClr val="accent5">
                    <a:lumMod val="75000"/>
                  </a:schemeClr>
                </a:solidFill>
                <a:latin typeface="Arial (Body)"/>
              </a:rPr>
              <a:t>Selected </a:t>
            </a:r>
            <a:r>
              <a:rPr lang="en-ZA" sz="2200" b="1" dirty="0">
                <a:solidFill>
                  <a:schemeClr val="accent5">
                    <a:lumMod val="75000"/>
                  </a:schemeClr>
                </a:solidFill>
                <a:latin typeface="Arial (Body)"/>
              </a:rPr>
              <a:t>Highlights: Industrial Development Zones (</a:t>
            </a:r>
            <a:r>
              <a:rPr lang="en-ZA" sz="2200" b="1" dirty="0" smtClean="0">
                <a:solidFill>
                  <a:schemeClr val="accent5">
                    <a:lumMod val="75000"/>
                  </a:schemeClr>
                </a:solidFill>
                <a:latin typeface="Arial (Body)"/>
              </a:rPr>
              <a:t>IDZs)</a:t>
            </a:r>
            <a:endParaRPr lang="en-GB" sz="2200" b="1" dirty="0">
              <a:solidFill>
                <a:schemeClr val="accent5">
                  <a:lumMod val="75000"/>
                </a:schemeClr>
              </a:solidFill>
              <a:latin typeface="Arial (Body)"/>
            </a:endParaRPr>
          </a:p>
        </p:txBody>
      </p:sp>
      <p:pic>
        <p:nvPicPr>
          <p:cNvPr id="7"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2772" y="1472934"/>
            <a:ext cx="2649707" cy="2154023"/>
          </a:xfrm>
          <a:prstGeom prst="rect">
            <a:avLst/>
          </a:prstGeom>
        </p:spPr>
      </p:pic>
      <p:sp>
        <p:nvSpPr>
          <p:cNvPr id="9" name="Text Box 21511"/>
          <p:cNvSpPr txBox="1"/>
          <p:nvPr/>
        </p:nvSpPr>
        <p:spPr>
          <a:xfrm>
            <a:off x="6669591" y="3626957"/>
            <a:ext cx="1750695" cy="276999"/>
          </a:xfrm>
          <a:prstGeom prst="rect">
            <a:avLst/>
          </a:prstGeom>
          <a:solidFill>
            <a:schemeClr val="accent2">
              <a:lumMod val="40000"/>
              <a:lumOff val="60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Aft>
                <a:spcPts val="0"/>
              </a:spcAft>
            </a:pP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Coega aerial view</a:t>
            </a:r>
            <a:endParaRPr lang="en-GB" sz="1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29</a:t>
            </a:fld>
            <a:endParaRPr lang="en-US" altLang="en-US" dirty="0"/>
          </a:p>
        </p:txBody>
      </p:sp>
    </p:spTree>
    <p:extLst>
      <p:ext uri="{BB962C8B-B14F-4D97-AF65-F5344CB8AC3E}">
        <p14:creationId xmlns:p14="http://schemas.microsoft.com/office/powerpoint/2010/main" xmlns="" val="27016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152400"/>
            <a:ext cx="7772400" cy="540296"/>
          </a:xfrm>
        </p:spPr>
        <p:txBody>
          <a:bodyPr/>
          <a:lstStyle/>
          <a:p>
            <a:pPr algn="l"/>
            <a:r>
              <a:rPr lang="en-US" altLang="en-US" sz="2400" b="1" dirty="0" smtClean="0">
                <a:solidFill>
                  <a:srgbClr val="FF9933"/>
                </a:solidFill>
                <a:latin typeface="Arial (Body)"/>
                <a:ea typeface="Times New Roman"/>
                <a:cs typeface="Times New Roman"/>
              </a:rPr>
              <a:t>		</a:t>
            </a:r>
            <a:r>
              <a:rPr lang="en-US" altLang="en-US" sz="2400" b="1" dirty="0" smtClean="0">
                <a:solidFill>
                  <a:schemeClr val="accent5">
                    <a:lumMod val="75000"/>
                  </a:schemeClr>
                </a:solidFill>
                <a:latin typeface="Arial (Body)"/>
                <a:ea typeface="Times New Roman"/>
                <a:cs typeface="Times New Roman"/>
              </a:rPr>
              <a:t>Policy context for the </a:t>
            </a:r>
            <a:r>
              <a:rPr lang="en-US" altLang="en-US" sz="2400" b="1" kern="1200" dirty="0" smtClean="0">
                <a:solidFill>
                  <a:schemeClr val="accent5">
                    <a:lumMod val="75000"/>
                  </a:schemeClr>
                </a:solidFill>
                <a:latin typeface="Arial (Body)"/>
                <a:ea typeface="Times New Roman"/>
                <a:cs typeface="Times New Roman"/>
              </a:rPr>
              <a:t>IPAP</a:t>
            </a:r>
            <a:endParaRPr lang="en-US" altLang="en-US" sz="2400" b="1" kern="1200" dirty="0">
              <a:solidFill>
                <a:schemeClr val="accent5">
                  <a:lumMod val="75000"/>
                </a:schemeClr>
              </a:solidFill>
              <a:latin typeface="Arial (Body)"/>
              <a:ea typeface="Times New Roman"/>
              <a:cs typeface="Times New Roman"/>
            </a:endParaRPr>
          </a:p>
        </p:txBody>
      </p:sp>
      <p:sp>
        <p:nvSpPr>
          <p:cNvPr id="5123" name="Content Placeholder 2"/>
          <p:cNvSpPr>
            <a:spLocks noGrp="1"/>
          </p:cNvSpPr>
          <p:nvPr>
            <p:ph idx="1"/>
          </p:nvPr>
        </p:nvSpPr>
        <p:spPr>
          <a:xfrm>
            <a:off x="539552" y="764704"/>
            <a:ext cx="8262565" cy="4824536"/>
          </a:xfrm>
        </p:spPr>
        <p:txBody>
          <a:bodyPr>
            <a:noAutofit/>
          </a:bodyPr>
          <a:lstStyle/>
          <a:p>
            <a:pPr marL="180975" indent="-180975">
              <a:spcBef>
                <a:spcPct val="0"/>
              </a:spcBef>
              <a:spcAft>
                <a:spcPts val="600"/>
              </a:spcAft>
            </a:pPr>
            <a:r>
              <a:rPr lang="en-ZA" sz="2000" kern="1200" dirty="0" smtClean="0">
                <a:ea typeface="Segoe UI" pitchFamily="34" charset="0"/>
                <a:cs typeface="Segoe UI" pitchFamily="34" charset="0"/>
              </a:rPr>
              <a:t>The Industrial Policy Action Plan (IPAP) 2016/17 is </a:t>
            </a:r>
            <a:r>
              <a:rPr lang="en-ZA" sz="2000" kern="1200" dirty="0">
                <a:ea typeface="Segoe UI" pitchFamily="34" charset="0"/>
                <a:cs typeface="Segoe UI" pitchFamily="34" charset="0"/>
              </a:rPr>
              <a:t>informed by the vision set out for South Africa’s </a:t>
            </a:r>
            <a:r>
              <a:rPr lang="en-ZA" sz="2000" dirty="0" smtClean="0">
                <a:ea typeface="Segoe UI" pitchFamily="34" charset="0"/>
                <a:cs typeface="Segoe UI" pitchFamily="34" charset="0"/>
              </a:rPr>
              <a:t>d</a:t>
            </a:r>
            <a:r>
              <a:rPr lang="en-ZA" sz="2000" dirty="0">
                <a:ea typeface="Segoe UI" pitchFamily="34" charset="0"/>
                <a:cs typeface="Segoe UI" pitchFamily="34" charset="0"/>
              </a:rPr>
              <a:t>evelopment provided by the National Development Plan (</a:t>
            </a:r>
            <a:r>
              <a:rPr lang="en-ZA" sz="2000" dirty="0" smtClean="0">
                <a:ea typeface="Segoe UI" pitchFamily="34" charset="0"/>
                <a:cs typeface="Segoe UI" pitchFamily="34" charset="0"/>
              </a:rPr>
              <a:t>NDP). The IPAP is a key pillar of the Presidents Nine Point Plan.</a:t>
            </a:r>
          </a:p>
          <a:p>
            <a:pPr marL="180975" indent="-180975">
              <a:spcBef>
                <a:spcPct val="0"/>
              </a:spcBef>
              <a:spcAft>
                <a:spcPts val="600"/>
              </a:spcAft>
            </a:pPr>
            <a:endParaRPr lang="en-ZA" sz="2000" dirty="0" smtClean="0">
              <a:ea typeface="Segoe UI" pitchFamily="34" charset="0"/>
              <a:cs typeface="Segoe UI" pitchFamily="34" charset="0"/>
            </a:endParaRPr>
          </a:p>
          <a:p>
            <a:pPr marL="180975" indent="-180975">
              <a:spcBef>
                <a:spcPct val="0"/>
              </a:spcBef>
              <a:spcAft>
                <a:spcPts val="600"/>
              </a:spcAft>
            </a:pPr>
            <a:r>
              <a:rPr lang="en-ZA" sz="2000" dirty="0" smtClean="0">
                <a:ea typeface="Segoe UI" pitchFamily="34" charset="0"/>
                <a:cs typeface="Segoe UI" pitchFamily="34" charset="0"/>
              </a:rPr>
              <a:t>IPAP 2016/17 – 18/19 is aligned with the Medium </a:t>
            </a:r>
            <a:r>
              <a:rPr lang="en-ZA" sz="2000" dirty="0">
                <a:ea typeface="Segoe UI" pitchFamily="34" charset="0"/>
                <a:cs typeface="Segoe UI" pitchFamily="34" charset="0"/>
              </a:rPr>
              <a:t>Term Strategic Framework (MTSF) </a:t>
            </a:r>
            <a:r>
              <a:rPr lang="en-GB" sz="2000" dirty="0" smtClean="0"/>
              <a:t>and the </a:t>
            </a:r>
            <a:r>
              <a:rPr lang="en-GB" sz="2000" dirty="0"/>
              <a:t>Medium Term Expenditure Framework, (</a:t>
            </a:r>
            <a:r>
              <a:rPr lang="en-GB" sz="2000" dirty="0" smtClean="0"/>
              <a:t>MTEF.</a:t>
            </a:r>
          </a:p>
          <a:p>
            <a:pPr marL="180975" indent="-180975">
              <a:spcBef>
                <a:spcPct val="0"/>
              </a:spcBef>
              <a:spcAft>
                <a:spcPts val="600"/>
              </a:spcAft>
            </a:pPr>
            <a:endParaRPr lang="en-GB" sz="2000" dirty="0" smtClean="0"/>
          </a:p>
          <a:p>
            <a:pPr marL="180975" indent="-180975">
              <a:spcBef>
                <a:spcPct val="0"/>
              </a:spcBef>
              <a:spcAft>
                <a:spcPts val="600"/>
              </a:spcAft>
            </a:pPr>
            <a:r>
              <a:rPr lang="en-GB" sz="2000" dirty="0" smtClean="0"/>
              <a:t>Its </a:t>
            </a:r>
            <a:r>
              <a:rPr lang="en-GB" sz="2000" dirty="0"/>
              <a:t>policy foundation is provided by the National Industrial Policy Framework (NIPF) adopted in </a:t>
            </a:r>
            <a:r>
              <a:rPr lang="en-GB" sz="2000" dirty="0" smtClean="0"/>
              <a:t>2007.</a:t>
            </a:r>
          </a:p>
          <a:p>
            <a:pPr marL="180975" indent="-180975">
              <a:spcBef>
                <a:spcPct val="0"/>
              </a:spcBef>
              <a:spcAft>
                <a:spcPts val="600"/>
              </a:spcAft>
            </a:pPr>
            <a:endParaRPr lang="en-GB" sz="2000" dirty="0" smtClean="0"/>
          </a:p>
          <a:p>
            <a:pPr marL="180975" indent="-180975">
              <a:spcBef>
                <a:spcPct val="0"/>
              </a:spcBef>
              <a:spcAft>
                <a:spcPts val="600"/>
              </a:spcAft>
            </a:pPr>
            <a:r>
              <a:rPr lang="en-GB" sz="2000" dirty="0" smtClean="0">
                <a:ea typeface="Segoe UI" pitchFamily="34" charset="0"/>
                <a:cs typeface="Segoe UI" pitchFamily="34" charset="0"/>
              </a:rPr>
              <a:t>Government policy </a:t>
            </a:r>
            <a:r>
              <a:rPr lang="en-ZA" sz="2000" dirty="0" smtClean="0">
                <a:ea typeface="Segoe UI" pitchFamily="34" charset="0"/>
                <a:cs typeface="Segoe UI" pitchFamily="34" charset="0"/>
              </a:rPr>
              <a:t>identifies industrial development  as </a:t>
            </a:r>
            <a:r>
              <a:rPr lang="en-ZA" sz="2000" dirty="0">
                <a:ea typeface="Segoe UI" pitchFamily="34" charset="0"/>
                <a:cs typeface="Segoe UI" pitchFamily="34" charset="0"/>
              </a:rPr>
              <a:t>one of the key pillars </a:t>
            </a:r>
            <a:r>
              <a:rPr lang="en-US" sz="2000" dirty="0" smtClean="0">
                <a:ea typeface="Segoe UI" pitchFamily="34" charset="0"/>
                <a:cs typeface="Segoe UI" pitchFamily="34" charset="0"/>
              </a:rPr>
              <a:t>required to catalyse</a:t>
            </a:r>
            <a:r>
              <a:rPr lang="en-ZA" sz="2000" dirty="0" smtClean="0">
                <a:ea typeface="Segoe UI" pitchFamily="34" charset="0"/>
                <a:cs typeface="Segoe UI" pitchFamily="34" charset="0"/>
              </a:rPr>
              <a:t> inclusive growth with an emphasis </a:t>
            </a:r>
            <a:r>
              <a:rPr lang="en-GB" sz="2000" dirty="0" smtClean="0"/>
              <a:t>, on value-addition, labour intensive sectors. </a:t>
            </a:r>
            <a:endParaRPr lang="en-ZA" sz="2000" kern="1200" dirty="0" smtClean="0">
              <a:ea typeface="Segoe UI" pitchFamily="34" charset="0"/>
              <a:cs typeface="Segoe UI" pitchFamily="34" charset="0"/>
            </a:endParaRPr>
          </a:p>
          <a:p>
            <a:pPr>
              <a:spcBef>
                <a:spcPct val="0"/>
              </a:spcBef>
              <a:spcAft>
                <a:spcPts val="1200"/>
              </a:spcAft>
            </a:pPr>
            <a:endParaRPr lang="en-ZA" sz="2000" kern="1200" dirty="0">
              <a:ea typeface="Segoe UI" pitchFamily="34" charset="0"/>
              <a:cs typeface="Segoe UI" pitchFamily="34" charset="0"/>
            </a:endParaRPr>
          </a:p>
          <a:p>
            <a:pPr marL="0" lvl="0" indent="0">
              <a:spcBef>
                <a:spcPct val="0"/>
              </a:spcBef>
              <a:spcAft>
                <a:spcPts val="1200"/>
              </a:spcAft>
              <a:buNone/>
            </a:pPr>
            <a:endParaRPr lang="en-GB" sz="2000" kern="1200" dirty="0">
              <a:ea typeface="Segoe UI" pitchFamily="34" charset="0"/>
              <a:cs typeface="Segoe UI" pitchFamily="34" charset="0"/>
            </a:endParaRPr>
          </a:p>
        </p:txBody>
      </p:sp>
      <p:sp>
        <p:nvSpPr>
          <p:cNvPr id="3" name="AutoShape 4" descr="Image result for Images for industrial financing"/>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2050"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a:t>
            </a:fld>
            <a:endParaRPr lang="en-US" altLang="en-US" dirty="0"/>
          </a:p>
        </p:txBody>
      </p:sp>
    </p:spTree>
    <p:extLst>
      <p:ext uri="{BB962C8B-B14F-4D97-AF65-F5344CB8AC3E}">
        <p14:creationId xmlns:p14="http://schemas.microsoft.com/office/powerpoint/2010/main" xmlns="" val="406721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80920" cy="4968552"/>
          </a:xfrm>
        </p:spPr>
        <p:txBody>
          <a:bodyPr>
            <a:noAutofit/>
          </a:bodyPr>
          <a:lstStyle/>
          <a:p>
            <a:pPr>
              <a:spcBef>
                <a:spcPts val="900"/>
              </a:spcBef>
            </a:pPr>
            <a:endParaRPr lang="en-ZA" sz="1600" dirty="0" smtClean="0"/>
          </a:p>
          <a:p>
            <a:pPr>
              <a:spcBef>
                <a:spcPts val="900"/>
              </a:spcBef>
            </a:pPr>
            <a:r>
              <a:rPr lang="en-ZA" sz="2000" dirty="0" smtClean="0"/>
              <a:t>The </a:t>
            </a:r>
            <a:r>
              <a:rPr lang="en-ZA" sz="2000" dirty="0"/>
              <a:t>Ports Regulator decided </a:t>
            </a:r>
            <a:r>
              <a:rPr lang="en-ZA" sz="2000" dirty="0" smtClean="0"/>
              <a:t>on an </a:t>
            </a:r>
            <a:r>
              <a:rPr lang="en-ZA" sz="2000" dirty="0"/>
              <a:t>average tariff increase of 0%, for the tariff year </a:t>
            </a:r>
            <a:r>
              <a:rPr lang="en-ZA" sz="2000" dirty="0" smtClean="0"/>
              <a:t>2016/17. This will be applicable as follows:</a:t>
            </a:r>
          </a:p>
          <a:p>
            <a:pPr lvl="2">
              <a:spcBef>
                <a:spcPts val="600"/>
              </a:spcBef>
              <a:buFont typeface="Courier New" panose="02070309020205020404" pitchFamily="49" charset="0"/>
              <a:buChar char="o"/>
            </a:pPr>
            <a:r>
              <a:rPr lang="en-ZA" sz="2000" dirty="0">
                <a:solidFill>
                  <a:srgbClr val="000000"/>
                </a:solidFill>
              </a:rPr>
              <a:t>All cargo dues for 2016/17 shall increase by 0%, except marine services and related tariffs which are to increase by 3.0</a:t>
            </a:r>
            <a:r>
              <a:rPr lang="en-ZA" sz="2000" dirty="0" smtClean="0">
                <a:solidFill>
                  <a:srgbClr val="000000"/>
                </a:solidFill>
              </a:rPr>
              <a:t>%.</a:t>
            </a:r>
          </a:p>
          <a:p>
            <a:pPr lvl="2">
              <a:spcBef>
                <a:spcPts val="600"/>
              </a:spcBef>
              <a:buFont typeface="Courier New" panose="02070309020205020404" pitchFamily="49" charset="0"/>
              <a:buChar char="o"/>
            </a:pPr>
            <a:r>
              <a:rPr lang="en-ZA" sz="2000" dirty="0" smtClean="0">
                <a:solidFill>
                  <a:srgbClr val="000000"/>
                </a:solidFill>
              </a:rPr>
              <a:t> </a:t>
            </a:r>
            <a:r>
              <a:rPr lang="en-ZA" sz="2000" dirty="0">
                <a:solidFill>
                  <a:srgbClr val="000000"/>
                </a:solidFill>
              </a:rPr>
              <a:t>Full container exports will, in support of the under-threat to the South African manufacturing sector, decrease by 10%. </a:t>
            </a:r>
            <a:endParaRPr lang="en-ZA" sz="2000" dirty="0" smtClean="0">
              <a:solidFill>
                <a:srgbClr val="000000"/>
              </a:solidFill>
            </a:endParaRPr>
          </a:p>
          <a:p>
            <a:pPr lvl="2">
              <a:spcBef>
                <a:spcPts val="600"/>
              </a:spcBef>
              <a:buFont typeface="Courier New" panose="02070309020205020404" pitchFamily="49" charset="0"/>
              <a:buChar char="o"/>
            </a:pPr>
            <a:r>
              <a:rPr lang="en-ZA" sz="2000" dirty="0" smtClean="0">
                <a:solidFill>
                  <a:srgbClr val="000000"/>
                </a:solidFill>
              </a:rPr>
              <a:t>Automotive </a:t>
            </a:r>
            <a:r>
              <a:rPr lang="en-ZA" sz="2000" dirty="0">
                <a:solidFill>
                  <a:srgbClr val="000000"/>
                </a:solidFill>
              </a:rPr>
              <a:t>volume discounts shall be equalised for all users at the maximum 60% level discount </a:t>
            </a:r>
            <a:endParaRPr lang="en-US" sz="2000" dirty="0">
              <a:solidFill>
                <a:srgbClr val="000000"/>
              </a:solidFill>
            </a:endParaRPr>
          </a:p>
          <a:p>
            <a:pPr lvl="2">
              <a:spcBef>
                <a:spcPts val="600"/>
              </a:spcBef>
              <a:buFont typeface="Courier New" panose="02070309020205020404" pitchFamily="49" charset="0"/>
              <a:buChar char="o"/>
            </a:pPr>
            <a:r>
              <a:rPr lang="en-ZA" sz="2000" dirty="0" smtClean="0">
                <a:solidFill>
                  <a:srgbClr val="000000"/>
                </a:solidFill>
              </a:rPr>
              <a:t>Maize </a:t>
            </a:r>
            <a:r>
              <a:rPr lang="en-ZA" sz="2000" dirty="0">
                <a:solidFill>
                  <a:srgbClr val="000000"/>
                </a:solidFill>
              </a:rPr>
              <a:t>will receive a 50% discount on cargo dues, capped at 5 million tonnes, for the 2016/17 tariff </a:t>
            </a:r>
            <a:r>
              <a:rPr lang="en-ZA" sz="2000" dirty="0" smtClean="0">
                <a:solidFill>
                  <a:srgbClr val="000000"/>
                </a:solidFill>
              </a:rPr>
              <a:t>year as </a:t>
            </a:r>
            <a:r>
              <a:rPr lang="en-ZA" sz="2000" dirty="0">
                <a:solidFill>
                  <a:srgbClr val="000000"/>
                </a:solidFill>
              </a:rPr>
              <a:t>part of the holistic approach to limit the impact of the drought on the people of South Africa</a:t>
            </a:r>
            <a:endParaRPr lang="en-US" sz="2000" dirty="0">
              <a:solidFill>
                <a:srgbClr val="000000"/>
              </a:solidFill>
            </a:endParaRPr>
          </a:p>
          <a:p>
            <a:pPr>
              <a:spcBef>
                <a:spcPts val="900"/>
              </a:spcBef>
            </a:pPr>
            <a:endParaRPr lang="en-US" sz="2000" dirty="0"/>
          </a:p>
        </p:txBody>
      </p:sp>
      <p:sp>
        <p:nvSpPr>
          <p:cNvPr id="8" name="TextBox 7"/>
          <p:cNvSpPr txBox="1"/>
          <p:nvPr/>
        </p:nvSpPr>
        <p:spPr>
          <a:xfrm>
            <a:off x="395536" y="189678"/>
            <a:ext cx="8496944" cy="430887"/>
          </a:xfrm>
          <a:prstGeom prst="rect">
            <a:avLst/>
          </a:prstGeom>
          <a:noFill/>
        </p:spPr>
        <p:txBody>
          <a:bodyPr wrap="square" rtlCol="0">
            <a:spAutoFit/>
          </a:bodyPr>
          <a:lstStyle/>
          <a:p>
            <a:r>
              <a:rPr lang="en-ZA" sz="2200" b="1" dirty="0" smtClean="0">
                <a:solidFill>
                  <a:schemeClr val="accent5">
                    <a:lumMod val="75000"/>
                  </a:schemeClr>
                </a:solidFill>
                <a:latin typeface="Arial (Body)"/>
              </a:rPr>
              <a:t>Selected </a:t>
            </a:r>
            <a:r>
              <a:rPr lang="en-ZA" sz="2200" b="1" dirty="0">
                <a:solidFill>
                  <a:schemeClr val="accent5">
                    <a:lumMod val="75000"/>
                  </a:schemeClr>
                </a:solidFill>
                <a:latin typeface="Arial (Body)"/>
              </a:rPr>
              <a:t>Highlights: </a:t>
            </a:r>
            <a:r>
              <a:rPr lang="en-ZA" sz="2200" b="1" dirty="0" smtClean="0">
                <a:solidFill>
                  <a:schemeClr val="accent5">
                    <a:lumMod val="75000"/>
                  </a:schemeClr>
                </a:solidFill>
                <a:latin typeface="Arial (Body)"/>
              </a:rPr>
              <a:t>Ports</a:t>
            </a:r>
            <a:endParaRPr lang="en-GB" sz="2200" b="1" dirty="0">
              <a:solidFill>
                <a:schemeClr val="accent5">
                  <a:lumMod val="75000"/>
                </a:schemeClr>
              </a:solidFill>
              <a:latin typeface="Arial (Body)"/>
            </a:endParaRPr>
          </a:p>
        </p:txBody>
      </p:sp>
      <p:pic>
        <p:nvPicPr>
          <p:cNvPr id="7"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30</a:t>
            </a:fld>
            <a:endParaRPr lang="en-US" altLang="en-US" dirty="0"/>
          </a:p>
        </p:txBody>
      </p:sp>
    </p:spTree>
    <p:extLst>
      <p:ext uri="{BB962C8B-B14F-4D97-AF65-F5344CB8AC3E}">
        <p14:creationId xmlns:p14="http://schemas.microsoft.com/office/powerpoint/2010/main" xmlns="" val="1205397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1136"/>
            <a:ext cx="7772400" cy="443136"/>
          </a:xfrm>
        </p:spPr>
        <p:txBody>
          <a:bodyPr>
            <a:normAutofit fontScale="90000"/>
          </a:bodyPr>
          <a:lstStyle/>
          <a:p>
            <a:pPr algn="l"/>
            <a:r>
              <a:rPr lang="en-US" sz="2400" b="1" kern="1200" dirty="0" smtClean="0">
                <a:solidFill>
                  <a:srgbClr val="FF9933"/>
                </a:solidFill>
                <a:latin typeface="Arial (Body)"/>
                <a:cs typeface="+mn-cs"/>
              </a:rPr>
              <a:t>		</a:t>
            </a:r>
            <a:r>
              <a:rPr lang="en-US" sz="2400" b="1" kern="1200" dirty="0" smtClean="0">
                <a:solidFill>
                  <a:schemeClr val="accent5">
                    <a:lumMod val="75000"/>
                  </a:schemeClr>
                </a:solidFill>
                <a:latin typeface="Arial (Body)"/>
                <a:cs typeface="+mn-cs"/>
              </a:rPr>
              <a:t>IPAP 2016/17 - Key Themes  </a:t>
            </a:r>
            <a:endParaRPr lang="en-US" sz="2400" b="1" kern="1200" dirty="0">
              <a:solidFill>
                <a:schemeClr val="accent5">
                  <a:lumMod val="75000"/>
                </a:schemeClr>
              </a:solidFill>
              <a:latin typeface="Arial (Body)"/>
              <a:cs typeface="+mn-cs"/>
            </a:endParaRPr>
          </a:p>
        </p:txBody>
      </p:sp>
      <p:sp>
        <p:nvSpPr>
          <p:cNvPr id="3" name="Content Placeholder 2"/>
          <p:cNvSpPr>
            <a:spLocks noGrp="1"/>
          </p:cNvSpPr>
          <p:nvPr>
            <p:ph idx="1"/>
          </p:nvPr>
        </p:nvSpPr>
        <p:spPr>
          <a:xfrm>
            <a:off x="179512" y="620688"/>
            <a:ext cx="8208912" cy="5112568"/>
          </a:xfrm>
        </p:spPr>
        <p:txBody>
          <a:bodyPr>
            <a:noAutofit/>
          </a:bodyPr>
          <a:lstStyle/>
          <a:p>
            <a:pPr marL="630238" indent="-187325" eaLnBrk="1" hangingPunct="1">
              <a:spcBef>
                <a:spcPts val="900"/>
              </a:spcBef>
            </a:pPr>
            <a:r>
              <a:rPr lang="en-US" altLang="en-US" sz="1400" b="1" dirty="0" smtClean="0">
                <a:solidFill>
                  <a:srgbClr val="000000"/>
                </a:solidFill>
                <a:cs typeface="Arial" panose="020B0604020202020204" pitchFamily="34" charset="0"/>
              </a:rPr>
              <a:t>Build</a:t>
            </a:r>
            <a:r>
              <a:rPr lang="en-ZA" altLang="en-US" sz="1400" b="1" dirty="0" smtClean="0">
                <a:solidFill>
                  <a:srgbClr val="000000"/>
                </a:solidFill>
                <a:cs typeface="Arial" panose="020B0604020202020204" pitchFamily="34" charset="0"/>
              </a:rPr>
              <a:t> </a:t>
            </a:r>
            <a:r>
              <a:rPr lang="en-ZA" altLang="en-US" sz="1400" b="1" dirty="0">
                <a:solidFill>
                  <a:srgbClr val="000000"/>
                </a:solidFill>
                <a:cs typeface="Arial" panose="020B0604020202020204" pitchFamily="34" charset="0"/>
              </a:rPr>
              <a:t>on the </a:t>
            </a:r>
            <a:r>
              <a:rPr lang="en-ZA" altLang="en-US" sz="1400" b="1" dirty="0" smtClean="0">
                <a:solidFill>
                  <a:srgbClr val="000000"/>
                </a:solidFill>
                <a:cs typeface="Arial" panose="020B0604020202020204" pitchFamily="34" charset="0"/>
              </a:rPr>
              <a:t>policy platforms, </a:t>
            </a:r>
            <a:r>
              <a:rPr lang="en-ZA" altLang="en-US" sz="1400" b="1" dirty="0" err="1" smtClean="0">
                <a:solidFill>
                  <a:srgbClr val="000000"/>
                </a:solidFill>
                <a:cs typeface="Arial" panose="020B0604020202020204" pitchFamily="34" charset="0"/>
              </a:rPr>
              <a:t>learnings</a:t>
            </a:r>
            <a:r>
              <a:rPr lang="en-ZA" altLang="en-US" sz="1400" b="1" dirty="0" smtClean="0">
                <a:solidFill>
                  <a:srgbClr val="000000"/>
                </a:solidFill>
                <a:cs typeface="Arial" panose="020B0604020202020204" pitchFamily="34" charset="0"/>
              </a:rPr>
              <a:t> and achievements </a:t>
            </a:r>
            <a:r>
              <a:rPr lang="en-ZA" altLang="en-US" sz="1400" dirty="0">
                <a:solidFill>
                  <a:srgbClr val="000000"/>
                </a:solidFill>
                <a:cs typeface="Arial" panose="020B0604020202020204" pitchFamily="34" charset="0"/>
              </a:rPr>
              <a:t>of existing </a:t>
            </a:r>
            <a:r>
              <a:rPr lang="en-ZA" altLang="en-US" sz="1400" dirty="0" smtClean="0">
                <a:solidFill>
                  <a:srgbClr val="000000"/>
                </a:solidFill>
                <a:cs typeface="Arial" panose="020B0604020202020204" pitchFamily="34" charset="0"/>
              </a:rPr>
              <a:t>programmes</a:t>
            </a:r>
            <a:r>
              <a:rPr lang="en-US" altLang="en-US" sz="1400" dirty="0" smtClean="0">
                <a:solidFill>
                  <a:srgbClr val="000000"/>
                </a:solidFill>
                <a:cs typeface="Arial" panose="020B0604020202020204" pitchFamily="34" charset="0"/>
              </a:rPr>
              <a:t> – e.g. A</a:t>
            </a:r>
            <a:r>
              <a:rPr lang="en-ZA" altLang="en-US" sz="1400" dirty="0" smtClean="0">
                <a:solidFill>
                  <a:srgbClr val="000000"/>
                </a:solidFill>
                <a:cs typeface="Arial" panose="020B0604020202020204" pitchFamily="34" charset="0"/>
              </a:rPr>
              <a:t>utos</a:t>
            </a:r>
            <a:r>
              <a:rPr lang="en-ZA" altLang="en-US" sz="1400" dirty="0">
                <a:solidFill>
                  <a:srgbClr val="000000"/>
                </a:solidFill>
                <a:cs typeface="Arial" panose="020B0604020202020204" pitchFamily="34" charset="0"/>
              </a:rPr>
              <a:t>, CTLF, </a:t>
            </a:r>
            <a:r>
              <a:rPr lang="en-ZA" altLang="en-US" sz="1400" dirty="0" smtClean="0">
                <a:solidFill>
                  <a:srgbClr val="000000"/>
                </a:solidFill>
                <a:cs typeface="Arial" panose="020B0604020202020204" pitchFamily="34" charset="0"/>
              </a:rPr>
              <a:t>BPS</a:t>
            </a:r>
            <a:r>
              <a:rPr lang="en-US" altLang="en-US" sz="1400" dirty="0" smtClean="0">
                <a:solidFill>
                  <a:srgbClr val="000000"/>
                </a:solidFill>
                <a:cs typeface="Arial" panose="020B0604020202020204" pitchFamily="34" charset="0"/>
              </a:rPr>
              <a:t>, Renewable Energy:</a:t>
            </a:r>
            <a:endParaRPr lang="en-ZA" altLang="en-US" sz="1400" dirty="0">
              <a:solidFill>
                <a:srgbClr val="000000"/>
              </a:solidFill>
              <a:cs typeface="Arial" panose="020B0604020202020204" pitchFamily="34" charset="0"/>
            </a:endParaRPr>
          </a:p>
          <a:p>
            <a:pPr marL="1165225" lvl="1" indent="-265113">
              <a:spcBef>
                <a:spcPts val="900"/>
              </a:spcBef>
              <a:buBlip>
                <a:blip r:embed="rId2"/>
              </a:buBlip>
            </a:pPr>
            <a:r>
              <a:rPr lang="en-ZA" altLang="en-US" sz="1400" dirty="0">
                <a:solidFill>
                  <a:srgbClr val="000000"/>
                </a:solidFill>
                <a:cs typeface="Arial" panose="020B0604020202020204" pitchFamily="34" charset="0"/>
              </a:rPr>
              <a:t>Continue to </a:t>
            </a:r>
            <a:r>
              <a:rPr lang="en-ZA" altLang="en-US" sz="1400" dirty="0" smtClean="0">
                <a:solidFill>
                  <a:srgbClr val="000000"/>
                </a:solidFill>
                <a:cs typeface="Arial" panose="020B0604020202020204" pitchFamily="34" charset="0"/>
              </a:rPr>
              <a:t>utilise and strengthen </a:t>
            </a:r>
            <a:r>
              <a:rPr lang="en-ZA" altLang="en-US" sz="1400" dirty="0">
                <a:solidFill>
                  <a:srgbClr val="000000"/>
                </a:solidFill>
                <a:cs typeface="Arial" panose="020B0604020202020204" pitchFamily="34" charset="0"/>
              </a:rPr>
              <a:t>the </a:t>
            </a:r>
            <a:r>
              <a:rPr lang="en-ZA" altLang="en-US" sz="1400" dirty="0" smtClean="0">
                <a:solidFill>
                  <a:srgbClr val="000000"/>
                </a:solidFill>
                <a:cs typeface="Arial" panose="020B0604020202020204" pitchFamily="34" charset="0"/>
              </a:rPr>
              <a:t>‘toolbox</a:t>
            </a:r>
            <a:r>
              <a:rPr lang="en-ZA" altLang="en-US" sz="1400" dirty="0">
                <a:solidFill>
                  <a:srgbClr val="000000"/>
                </a:solidFill>
                <a:cs typeface="Arial" panose="020B0604020202020204" pitchFamily="34" charset="0"/>
              </a:rPr>
              <a:t>’ of industrial policy instruments across </a:t>
            </a:r>
            <a:r>
              <a:rPr lang="en-ZA" altLang="en-US" sz="1400" dirty="0" smtClean="0">
                <a:solidFill>
                  <a:srgbClr val="000000"/>
                </a:solidFill>
                <a:cs typeface="Arial" panose="020B0604020202020204" pitchFamily="34" charset="0"/>
              </a:rPr>
              <a:t> and within </a:t>
            </a:r>
            <a:r>
              <a:rPr lang="en-US" altLang="en-US" sz="1400" dirty="0" smtClean="0">
                <a:solidFill>
                  <a:srgbClr val="000000"/>
                </a:solidFill>
                <a:cs typeface="Arial" panose="020B0604020202020204" pitchFamily="34" charset="0"/>
              </a:rPr>
              <a:t>sectors</a:t>
            </a:r>
            <a:r>
              <a:rPr lang="en-ZA" altLang="en-US" sz="1400" dirty="0" smtClean="0">
                <a:solidFill>
                  <a:srgbClr val="000000"/>
                </a:solidFill>
                <a:cs typeface="Arial" panose="020B0604020202020204" pitchFamily="34" charset="0"/>
              </a:rPr>
              <a:t> </a:t>
            </a:r>
            <a:r>
              <a:rPr lang="en-ZA" altLang="en-US" sz="1400" dirty="0">
                <a:solidFill>
                  <a:srgbClr val="000000"/>
                </a:solidFill>
                <a:cs typeface="Arial" panose="020B0604020202020204" pitchFamily="34" charset="0"/>
              </a:rPr>
              <a:t>where SA </a:t>
            </a:r>
            <a:r>
              <a:rPr lang="en-ZA" altLang="en-US" sz="1400" dirty="0" smtClean="0">
                <a:solidFill>
                  <a:srgbClr val="000000"/>
                </a:solidFill>
                <a:cs typeface="Arial" panose="020B0604020202020204" pitchFamily="34" charset="0"/>
              </a:rPr>
              <a:t>has built</a:t>
            </a:r>
            <a:r>
              <a:rPr lang="en-US" altLang="en-US" sz="1400" dirty="0" smtClean="0">
                <a:solidFill>
                  <a:srgbClr val="000000"/>
                </a:solidFill>
                <a:cs typeface="Arial" panose="020B0604020202020204" pitchFamily="34" charset="0"/>
              </a:rPr>
              <a:t> c</a:t>
            </a:r>
            <a:r>
              <a:rPr lang="en-ZA" altLang="en-US" sz="1400" dirty="0" smtClean="0">
                <a:solidFill>
                  <a:srgbClr val="000000"/>
                </a:solidFill>
                <a:cs typeface="Arial" panose="020B0604020202020204" pitchFamily="34" charset="0"/>
              </a:rPr>
              <a:t>ompetitive advantages</a:t>
            </a:r>
            <a:r>
              <a:rPr lang="en-US" altLang="en-US" sz="1400" dirty="0" smtClean="0">
                <a:solidFill>
                  <a:srgbClr val="000000"/>
                </a:solidFill>
                <a:cs typeface="Arial" panose="020B0604020202020204" pitchFamily="34" charset="0"/>
              </a:rPr>
              <a:t> and capabilities and where new capabilities can be built working closely with global OEM’s and domestic champions. </a:t>
            </a:r>
            <a:endParaRPr lang="en-ZA" altLang="en-US" sz="1400" dirty="0">
              <a:solidFill>
                <a:srgbClr val="000000"/>
              </a:solidFill>
              <a:cs typeface="Arial" panose="020B0604020202020204" pitchFamily="34" charset="0"/>
            </a:endParaRPr>
          </a:p>
          <a:p>
            <a:pPr marL="1165225" lvl="1" indent="-265113">
              <a:spcBef>
                <a:spcPts val="600"/>
              </a:spcBef>
              <a:buBlip>
                <a:blip r:embed="rId2"/>
              </a:buBlip>
            </a:pPr>
            <a:r>
              <a:rPr lang="en-ZA" altLang="en-US" sz="1400" dirty="0">
                <a:solidFill>
                  <a:srgbClr val="000000"/>
                </a:solidFill>
                <a:cs typeface="Arial" panose="020B0604020202020204" pitchFamily="34" charset="0"/>
              </a:rPr>
              <a:t>Increase focus on </a:t>
            </a:r>
            <a:r>
              <a:rPr lang="en-ZA" altLang="en-US" sz="1400" dirty="0" smtClean="0">
                <a:solidFill>
                  <a:srgbClr val="000000"/>
                </a:solidFill>
                <a:cs typeface="Arial" panose="020B0604020202020204" pitchFamily="34" charset="0"/>
              </a:rPr>
              <a:t>labour</a:t>
            </a:r>
            <a:r>
              <a:rPr lang="en-US" altLang="en-US" sz="1400" dirty="0" smtClean="0">
                <a:solidFill>
                  <a:srgbClr val="000000"/>
                </a:solidFill>
                <a:cs typeface="Arial" panose="020B0604020202020204" pitchFamily="34" charset="0"/>
              </a:rPr>
              <a:t>-</a:t>
            </a:r>
            <a:r>
              <a:rPr lang="en-ZA" altLang="en-US" sz="1400" dirty="0" smtClean="0">
                <a:solidFill>
                  <a:srgbClr val="000000"/>
                </a:solidFill>
                <a:cs typeface="Arial" panose="020B0604020202020204" pitchFamily="34" charset="0"/>
              </a:rPr>
              <a:t>intensive sectors</a:t>
            </a:r>
            <a:r>
              <a:rPr lang="en-US" altLang="en-US" sz="1400" dirty="0" smtClean="0">
                <a:solidFill>
                  <a:srgbClr val="000000"/>
                </a:solidFill>
                <a:cs typeface="Arial" panose="020B0604020202020204" pitchFamily="34" charset="0"/>
              </a:rPr>
              <a:t> like agro-processing and component suppliers in key value chains</a:t>
            </a:r>
            <a:endParaRPr lang="en-ZA" altLang="en-US" sz="1400" dirty="0">
              <a:solidFill>
                <a:srgbClr val="000000"/>
              </a:solidFill>
              <a:cs typeface="Arial" panose="020B0604020202020204" pitchFamily="34" charset="0"/>
            </a:endParaRPr>
          </a:p>
          <a:p>
            <a:pPr marL="630238" lvl="1" indent="-187325" eaLnBrk="1" hangingPunct="1">
              <a:spcBef>
                <a:spcPts val="900"/>
              </a:spcBef>
              <a:buFontTx/>
              <a:buChar char="•"/>
            </a:pPr>
            <a:r>
              <a:rPr lang="en-US" altLang="en-US" sz="1400" b="1" dirty="0" smtClean="0">
                <a:solidFill>
                  <a:srgbClr val="000000"/>
                </a:solidFill>
                <a:cs typeface="Arial" panose="020B0604020202020204" pitchFamily="34" charset="0"/>
              </a:rPr>
              <a:t>Boost</a:t>
            </a:r>
            <a:r>
              <a:rPr lang="en-ZA" altLang="en-US" sz="1400" b="1" dirty="0" smtClean="0">
                <a:solidFill>
                  <a:srgbClr val="000000"/>
                </a:solidFill>
                <a:cs typeface="Arial" panose="020B0604020202020204" pitchFamily="34" charset="0"/>
              </a:rPr>
              <a:t> </a:t>
            </a:r>
            <a:r>
              <a:rPr lang="en-ZA" altLang="en-US" sz="1400" b="1" dirty="0">
                <a:solidFill>
                  <a:srgbClr val="000000"/>
                </a:solidFill>
                <a:cs typeface="Arial" panose="020B0604020202020204" pitchFamily="34" charset="0"/>
              </a:rPr>
              <a:t>new growth sectors </a:t>
            </a:r>
            <a:r>
              <a:rPr lang="en-US" altLang="en-US" sz="1400" dirty="0" smtClean="0">
                <a:solidFill>
                  <a:srgbClr val="000000"/>
                </a:solidFill>
                <a:cs typeface="Arial" panose="020B0604020202020204" pitchFamily="34" charset="0"/>
              </a:rPr>
              <a:t>like O</a:t>
            </a:r>
            <a:r>
              <a:rPr lang="en-ZA" altLang="en-US" sz="1400" dirty="0" smtClean="0">
                <a:solidFill>
                  <a:srgbClr val="000000"/>
                </a:solidFill>
                <a:cs typeface="Arial" panose="020B0604020202020204" pitchFamily="34" charset="0"/>
              </a:rPr>
              <a:t>il </a:t>
            </a:r>
            <a:r>
              <a:rPr lang="en-US" altLang="en-US" sz="1400" dirty="0" smtClean="0">
                <a:solidFill>
                  <a:srgbClr val="000000"/>
                </a:solidFill>
                <a:cs typeface="Arial" panose="020B0604020202020204" pitchFamily="34" charset="0"/>
              </a:rPr>
              <a:t>and </a:t>
            </a:r>
            <a:r>
              <a:rPr lang="en-ZA" altLang="en-US" sz="1400" dirty="0" smtClean="0">
                <a:solidFill>
                  <a:srgbClr val="000000"/>
                </a:solidFill>
                <a:cs typeface="Arial" panose="020B0604020202020204" pitchFamily="34" charset="0"/>
              </a:rPr>
              <a:t>Gas</a:t>
            </a:r>
            <a:r>
              <a:rPr lang="en-ZA" altLang="en-US" sz="1400" dirty="0">
                <a:solidFill>
                  <a:srgbClr val="000000"/>
                </a:solidFill>
                <a:cs typeface="Arial" panose="020B0604020202020204" pitchFamily="34" charset="0"/>
              </a:rPr>
              <a:t>, Locomotives, Capital Equipment, Heavy </a:t>
            </a:r>
            <a:r>
              <a:rPr lang="en-ZA" altLang="en-US" sz="1400" dirty="0" smtClean="0">
                <a:solidFill>
                  <a:srgbClr val="000000"/>
                </a:solidFill>
                <a:cs typeface="Arial" panose="020B0604020202020204" pitchFamily="34" charset="0"/>
              </a:rPr>
              <a:t>Commercial </a:t>
            </a:r>
            <a:r>
              <a:rPr lang="en-US" altLang="en-US" sz="1400" dirty="0" smtClean="0">
                <a:solidFill>
                  <a:srgbClr val="000000"/>
                </a:solidFill>
                <a:cs typeface="Arial" panose="020B0604020202020204" pitchFamily="34" charset="0"/>
              </a:rPr>
              <a:t>Vehicles and</a:t>
            </a:r>
            <a:r>
              <a:rPr lang="en-ZA" altLang="en-US" sz="1400" dirty="0" smtClean="0">
                <a:solidFill>
                  <a:srgbClr val="000000"/>
                </a:solidFill>
                <a:cs typeface="Arial" panose="020B0604020202020204" pitchFamily="34" charset="0"/>
              </a:rPr>
              <a:t> </a:t>
            </a:r>
            <a:r>
              <a:rPr lang="en-ZA" altLang="en-US" sz="1400" dirty="0">
                <a:solidFill>
                  <a:srgbClr val="000000"/>
                </a:solidFill>
                <a:cs typeface="Arial" panose="020B0604020202020204" pitchFamily="34" charset="0"/>
              </a:rPr>
              <a:t>Shipbuilding</a:t>
            </a:r>
          </a:p>
          <a:p>
            <a:pPr marL="630238" indent="-187325" eaLnBrk="1" hangingPunct="1">
              <a:spcBef>
                <a:spcPts val="900"/>
              </a:spcBef>
            </a:pPr>
            <a:r>
              <a:rPr lang="en-ZA" altLang="en-US" sz="1400" b="1" dirty="0" smtClean="0">
                <a:solidFill>
                  <a:srgbClr val="000000"/>
                </a:solidFill>
                <a:cs typeface="Arial" panose="020B0604020202020204" pitchFamily="34" charset="0"/>
              </a:rPr>
              <a:t>Strengthen</a:t>
            </a:r>
            <a:r>
              <a:rPr lang="en-US" altLang="en-US" sz="1400" b="1" dirty="0" smtClean="0">
                <a:solidFill>
                  <a:srgbClr val="000000"/>
                </a:solidFill>
                <a:cs typeface="Arial" panose="020B0604020202020204" pitchFamily="34" charset="0"/>
              </a:rPr>
              <a:t> </a:t>
            </a:r>
            <a:r>
              <a:rPr lang="en-ZA" altLang="en-US" sz="1400" b="1" dirty="0" smtClean="0">
                <a:solidFill>
                  <a:srgbClr val="000000"/>
                </a:solidFill>
                <a:cs typeface="Arial" panose="020B0604020202020204" pitchFamily="34" charset="0"/>
              </a:rPr>
              <a:t>public </a:t>
            </a:r>
            <a:r>
              <a:rPr lang="en-ZA" altLang="en-US" sz="1400" b="1" dirty="0">
                <a:solidFill>
                  <a:srgbClr val="000000"/>
                </a:solidFill>
                <a:cs typeface="Arial" panose="020B0604020202020204" pitchFamily="34" charset="0"/>
              </a:rPr>
              <a:t>procurement</a:t>
            </a:r>
            <a:r>
              <a:rPr lang="en-ZA" altLang="en-US" sz="1400" dirty="0">
                <a:solidFill>
                  <a:srgbClr val="000000"/>
                </a:solidFill>
                <a:cs typeface="Arial" panose="020B0604020202020204" pitchFamily="34" charset="0"/>
              </a:rPr>
              <a:t> to support the local manufacturing sector and the growth of </a:t>
            </a:r>
            <a:r>
              <a:rPr lang="en-ZA" altLang="en-US" sz="1400" dirty="0" smtClean="0">
                <a:solidFill>
                  <a:srgbClr val="000000"/>
                </a:solidFill>
                <a:cs typeface="Arial" panose="020B0604020202020204" pitchFamily="34" charset="0"/>
              </a:rPr>
              <a:t>world</a:t>
            </a:r>
            <a:r>
              <a:rPr lang="en-US" altLang="en-US" sz="1400" dirty="0" smtClean="0">
                <a:solidFill>
                  <a:srgbClr val="000000"/>
                </a:solidFill>
                <a:cs typeface="Arial" panose="020B0604020202020204" pitchFamily="34" charset="0"/>
              </a:rPr>
              <a:t>-</a:t>
            </a:r>
            <a:r>
              <a:rPr lang="en-ZA" altLang="en-US" sz="1400" dirty="0" smtClean="0">
                <a:solidFill>
                  <a:srgbClr val="000000"/>
                </a:solidFill>
                <a:cs typeface="Arial" panose="020B0604020202020204" pitchFamily="34" charset="0"/>
              </a:rPr>
              <a:t>class industries</a:t>
            </a:r>
          </a:p>
          <a:p>
            <a:pPr marL="1165225" lvl="1" indent="-265113">
              <a:spcBef>
                <a:spcPts val="900"/>
              </a:spcBef>
              <a:buBlip>
                <a:blip r:embed="rId2"/>
              </a:buBlip>
            </a:pPr>
            <a:r>
              <a:rPr lang="en-ZA" altLang="en-US" sz="1400" dirty="0">
                <a:solidFill>
                  <a:srgbClr val="000000"/>
                </a:solidFill>
                <a:cs typeface="Arial" panose="020B0604020202020204" pitchFamily="34" charset="0"/>
              </a:rPr>
              <a:t>Stronger emphasis on compliance and enforcement </a:t>
            </a:r>
            <a:endParaRPr lang="en-ZA" altLang="en-US" sz="1400" dirty="0" smtClean="0">
              <a:solidFill>
                <a:srgbClr val="000000"/>
              </a:solidFill>
              <a:cs typeface="Arial" panose="020B0604020202020204" pitchFamily="34" charset="0"/>
            </a:endParaRPr>
          </a:p>
          <a:p>
            <a:pPr marL="1165225" lvl="1" indent="-265113">
              <a:spcBef>
                <a:spcPts val="900"/>
              </a:spcBef>
              <a:buBlip>
                <a:blip r:embed="rId2"/>
              </a:buBlip>
            </a:pPr>
            <a:r>
              <a:rPr lang="en-ZA" altLang="en-US" sz="1400" dirty="0" smtClean="0">
                <a:solidFill>
                  <a:srgbClr val="000000"/>
                </a:solidFill>
                <a:cs typeface="Arial" panose="020B0604020202020204" pitchFamily="34" charset="0"/>
              </a:rPr>
              <a:t>Closer alignment of all policy levers – Designation; CSDP, NIP to achieve higher levels of localisation and supplier development and raise competitiveness</a:t>
            </a:r>
            <a:endParaRPr lang="en-ZA" altLang="en-US" sz="1400" dirty="0">
              <a:solidFill>
                <a:srgbClr val="000000"/>
              </a:solidFill>
              <a:cs typeface="Arial" panose="020B0604020202020204" pitchFamily="34" charset="0"/>
            </a:endParaRPr>
          </a:p>
          <a:p>
            <a:pPr marL="630238" indent="-187325" eaLnBrk="1" hangingPunct="1">
              <a:spcBef>
                <a:spcPts val="900"/>
              </a:spcBef>
            </a:pPr>
            <a:r>
              <a:rPr lang="en-ZA" altLang="en-US" sz="1400" b="1" dirty="0" smtClean="0">
                <a:solidFill>
                  <a:srgbClr val="000000"/>
                </a:solidFill>
                <a:cs typeface="Arial" panose="020B0604020202020204" pitchFamily="34" charset="0"/>
              </a:rPr>
              <a:t>Continue</a:t>
            </a:r>
            <a:r>
              <a:rPr lang="en-US" altLang="en-US" sz="1400" b="1" dirty="0" smtClean="0">
                <a:solidFill>
                  <a:srgbClr val="000000"/>
                </a:solidFill>
                <a:cs typeface="Arial" panose="020B0604020202020204" pitchFamily="34" charset="0"/>
              </a:rPr>
              <a:t> </a:t>
            </a:r>
            <a:r>
              <a:rPr lang="en-ZA" altLang="en-US" sz="1400" b="1" dirty="0" smtClean="0">
                <a:solidFill>
                  <a:srgbClr val="000000"/>
                </a:solidFill>
                <a:cs typeface="Arial" panose="020B0604020202020204" pitchFamily="34" charset="0"/>
              </a:rPr>
              <a:t>effort</a:t>
            </a:r>
            <a:r>
              <a:rPr lang="en-US" altLang="en-US" sz="1400" b="1" dirty="0" smtClean="0">
                <a:solidFill>
                  <a:srgbClr val="000000"/>
                </a:solidFill>
                <a:cs typeface="Arial" panose="020B0604020202020204" pitchFamily="34" charset="0"/>
              </a:rPr>
              <a:t>s to</a:t>
            </a:r>
            <a:r>
              <a:rPr lang="en-ZA" altLang="en-US" sz="1400" b="1" dirty="0" smtClean="0">
                <a:solidFill>
                  <a:srgbClr val="000000"/>
                </a:solidFill>
                <a:cs typeface="Arial" panose="020B0604020202020204" pitchFamily="34" charset="0"/>
              </a:rPr>
              <a:t> </a:t>
            </a:r>
            <a:r>
              <a:rPr lang="en-ZA" altLang="en-US" sz="1400" b="1" dirty="0">
                <a:solidFill>
                  <a:srgbClr val="000000"/>
                </a:solidFill>
                <a:cs typeface="Arial" panose="020B0604020202020204" pitchFamily="34" charset="0"/>
              </a:rPr>
              <a:t>secure a </a:t>
            </a:r>
            <a:r>
              <a:rPr lang="en-ZA" altLang="en-US" sz="1400" b="1" dirty="0" smtClean="0">
                <a:solidFill>
                  <a:srgbClr val="000000"/>
                </a:solidFill>
                <a:cs typeface="Arial" panose="020B0604020202020204" pitchFamily="34" charset="0"/>
              </a:rPr>
              <a:t>higher</a:t>
            </a:r>
            <a:r>
              <a:rPr lang="en-US" altLang="en-US" sz="1400" b="1" dirty="0" smtClean="0">
                <a:solidFill>
                  <a:srgbClr val="000000"/>
                </a:solidFill>
                <a:cs typeface="Arial" panose="020B0604020202020204" pitchFamily="34" charset="0"/>
              </a:rPr>
              <a:t>-</a:t>
            </a:r>
            <a:r>
              <a:rPr lang="en-ZA" altLang="en-US" sz="1400" b="1" dirty="0" smtClean="0">
                <a:solidFill>
                  <a:srgbClr val="000000"/>
                </a:solidFill>
                <a:cs typeface="Arial" panose="020B0604020202020204" pitchFamily="34" charset="0"/>
              </a:rPr>
              <a:t>impact set </a:t>
            </a:r>
            <a:r>
              <a:rPr lang="en-ZA" altLang="en-US" sz="1400" b="1" dirty="0">
                <a:solidFill>
                  <a:srgbClr val="000000"/>
                </a:solidFill>
                <a:cs typeface="Arial" panose="020B0604020202020204" pitchFamily="34" charset="0"/>
              </a:rPr>
              <a:t>of industrial </a:t>
            </a:r>
            <a:r>
              <a:rPr lang="en-ZA" altLang="en-US" sz="1400" b="1" dirty="0" smtClean="0">
                <a:solidFill>
                  <a:srgbClr val="000000"/>
                </a:solidFill>
                <a:cs typeface="Arial" panose="020B0604020202020204" pitchFamily="34" charset="0"/>
              </a:rPr>
              <a:t>financing and incentive </a:t>
            </a:r>
            <a:r>
              <a:rPr lang="en-ZA" altLang="en-US" sz="1400" b="1" dirty="0">
                <a:solidFill>
                  <a:srgbClr val="000000"/>
                </a:solidFill>
                <a:cs typeface="Arial" panose="020B0604020202020204" pitchFamily="34" charset="0"/>
              </a:rPr>
              <a:t>instruments</a:t>
            </a:r>
            <a:r>
              <a:rPr lang="en-ZA" altLang="en-US" sz="1400" dirty="0">
                <a:solidFill>
                  <a:srgbClr val="000000"/>
                </a:solidFill>
                <a:cs typeface="Arial" panose="020B0604020202020204" pitchFamily="34" charset="0"/>
              </a:rPr>
              <a:t> to build and support key industrial sectors and </a:t>
            </a:r>
            <a:r>
              <a:rPr lang="en-ZA" altLang="en-US" sz="1400" dirty="0" smtClean="0">
                <a:solidFill>
                  <a:srgbClr val="000000"/>
                </a:solidFill>
                <a:cs typeface="Arial" panose="020B0604020202020204" pitchFamily="34" charset="0"/>
              </a:rPr>
              <a:t>capabilities</a:t>
            </a:r>
          </a:p>
          <a:p>
            <a:pPr marL="1165225" lvl="1" indent="-265113">
              <a:spcBef>
                <a:spcPts val="900"/>
              </a:spcBef>
              <a:buBlip>
                <a:blip r:embed="rId2"/>
              </a:buBlip>
            </a:pPr>
            <a:r>
              <a:rPr lang="en-ZA" altLang="en-US" sz="1400" dirty="0">
                <a:solidFill>
                  <a:srgbClr val="000000"/>
                </a:solidFill>
                <a:cs typeface="Arial" panose="020B0604020202020204" pitchFamily="34" charset="0"/>
              </a:rPr>
              <a:t>Design sector specific incentives for agro-processing and metals sectors</a:t>
            </a:r>
          </a:p>
          <a:p>
            <a:pPr marL="1165225" lvl="1" indent="-265113">
              <a:spcBef>
                <a:spcPts val="900"/>
              </a:spcBef>
              <a:buBlip>
                <a:blip r:embed="rId2"/>
              </a:buBlip>
            </a:pPr>
            <a:r>
              <a:rPr lang="en-ZA" altLang="en-US" sz="1400" dirty="0">
                <a:solidFill>
                  <a:srgbClr val="000000"/>
                </a:solidFill>
                <a:cs typeface="Arial" panose="020B0604020202020204" pitchFamily="34" charset="0"/>
              </a:rPr>
              <a:t>Stronger export credit </a:t>
            </a:r>
            <a:r>
              <a:rPr lang="en-ZA" altLang="en-US" sz="1400" dirty="0" smtClean="0">
                <a:solidFill>
                  <a:srgbClr val="000000"/>
                </a:solidFill>
                <a:cs typeface="Arial" panose="020B0604020202020204" pitchFamily="34" charset="0"/>
              </a:rPr>
              <a:t>support</a:t>
            </a:r>
            <a:r>
              <a:rPr lang="en-US" altLang="en-US" sz="1400" dirty="0" smtClean="0">
                <a:solidFill>
                  <a:srgbClr val="000000"/>
                </a:solidFill>
                <a:cs typeface="Arial" panose="020B0604020202020204" pitchFamily="34" charset="0"/>
              </a:rPr>
              <a:t> and sect</a:t>
            </a:r>
            <a:r>
              <a:rPr lang="en-ZA" altLang="en-US" sz="1400" dirty="0" smtClean="0">
                <a:solidFill>
                  <a:srgbClr val="000000"/>
                </a:solidFill>
                <a:cs typeface="Arial" panose="020B0604020202020204" pitchFamily="34" charset="0"/>
              </a:rPr>
              <a:t>or</a:t>
            </a:r>
            <a:r>
              <a:rPr lang="en-US" altLang="en-US" sz="1400" dirty="0" smtClean="0">
                <a:solidFill>
                  <a:srgbClr val="000000"/>
                </a:solidFill>
                <a:cs typeface="Arial" panose="020B0604020202020204" pitchFamily="34" charset="0"/>
              </a:rPr>
              <a:t>-s</a:t>
            </a:r>
            <a:r>
              <a:rPr lang="en-ZA" altLang="en-US" sz="1400" dirty="0" smtClean="0">
                <a:solidFill>
                  <a:srgbClr val="000000"/>
                </a:solidFill>
                <a:cs typeface="Arial" panose="020B0604020202020204" pitchFamily="34" charset="0"/>
              </a:rPr>
              <a:t>pecific incentives</a:t>
            </a:r>
            <a:r>
              <a:rPr lang="en-US" altLang="en-US" sz="1400" dirty="0" smtClean="0">
                <a:solidFill>
                  <a:srgbClr val="000000"/>
                </a:solidFill>
                <a:cs typeface="Arial" panose="020B0604020202020204" pitchFamily="34" charset="0"/>
              </a:rPr>
              <a:t>,</a:t>
            </a:r>
            <a:r>
              <a:rPr lang="en-ZA" altLang="en-US" sz="1400" dirty="0" smtClean="0">
                <a:solidFill>
                  <a:srgbClr val="000000"/>
                </a:solidFill>
                <a:cs typeface="Arial" panose="020B0604020202020204" pitchFamily="34" charset="0"/>
              </a:rPr>
              <a:t> </a:t>
            </a:r>
            <a:r>
              <a:rPr lang="en-ZA" altLang="en-US" sz="1400" dirty="0">
                <a:solidFill>
                  <a:srgbClr val="000000"/>
                </a:solidFill>
                <a:cs typeface="Arial" panose="020B0604020202020204" pitchFamily="34" charset="0"/>
              </a:rPr>
              <a:t>including the </a:t>
            </a:r>
            <a:r>
              <a:rPr lang="en-ZA" altLang="en-US" sz="1400" dirty="0" smtClean="0">
                <a:solidFill>
                  <a:srgbClr val="000000"/>
                </a:solidFill>
                <a:cs typeface="Arial" panose="020B0604020202020204" pitchFamily="34" charset="0"/>
              </a:rPr>
              <a:t>roll</a:t>
            </a:r>
            <a:r>
              <a:rPr lang="en-US" altLang="en-US" sz="1400" dirty="0" smtClean="0">
                <a:solidFill>
                  <a:srgbClr val="000000"/>
                </a:solidFill>
                <a:cs typeface="Arial" panose="020B0604020202020204" pitchFamily="34" charset="0"/>
              </a:rPr>
              <a:t>-o</a:t>
            </a:r>
            <a:r>
              <a:rPr lang="en-ZA" altLang="en-US" sz="1400" dirty="0" smtClean="0">
                <a:solidFill>
                  <a:srgbClr val="000000"/>
                </a:solidFill>
                <a:cs typeface="Arial" panose="020B0604020202020204" pitchFamily="34" charset="0"/>
              </a:rPr>
              <a:t>ut </a:t>
            </a:r>
            <a:r>
              <a:rPr lang="en-ZA" altLang="en-US" sz="1400" dirty="0">
                <a:solidFill>
                  <a:srgbClr val="000000"/>
                </a:solidFill>
                <a:cs typeface="Arial" panose="020B0604020202020204" pitchFamily="34" charset="0"/>
              </a:rPr>
              <a:t>of </a:t>
            </a:r>
            <a:r>
              <a:rPr lang="en-US" altLang="en-US" sz="1400" dirty="0" smtClean="0">
                <a:solidFill>
                  <a:srgbClr val="000000"/>
                </a:solidFill>
                <a:cs typeface="Arial" panose="020B0604020202020204" pitchFamily="34" charset="0"/>
              </a:rPr>
              <a:t>the </a:t>
            </a:r>
            <a:r>
              <a:rPr lang="en-ZA" altLang="en-US" sz="1400" dirty="0" smtClean="0">
                <a:solidFill>
                  <a:srgbClr val="000000"/>
                </a:solidFill>
                <a:cs typeface="Arial" panose="020B0604020202020204" pitchFamily="34" charset="0"/>
              </a:rPr>
              <a:t>Black </a:t>
            </a:r>
            <a:r>
              <a:rPr lang="en-ZA" altLang="en-US" sz="1400" dirty="0">
                <a:solidFill>
                  <a:srgbClr val="000000"/>
                </a:solidFill>
                <a:cs typeface="Arial" panose="020B0604020202020204" pitchFamily="34" charset="0"/>
              </a:rPr>
              <a:t>Industrialists </a:t>
            </a:r>
            <a:r>
              <a:rPr lang="en-US" altLang="en-US" sz="1400" dirty="0" smtClean="0">
                <a:solidFill>
                  <a:srgbClr val="000000"/>
                </a:solidFill>
                <a:cs typeface="Arial" panose="020B0604020202020204" pitchFamily="34" charset="0"/>
              </a:rPr>
              <a:t>Incentive </a:t>
            </a:r>
            <a:r>
              <a:rPr lang="en-ZA" altLang="en-US" sz="1400" dirty="0" smtClean="0">
                <a:solidFill>
                  <a:srgbClr val="000000"/>
                </a:solidFill>
                <a:cs typeface="Arial" panose="020B0604020202020204" pitchFamily="34" charset="0"/>
              </a:rPr>
              <a:t>Scheme</a:t>
            </a:r>
            <a:endParaRPr lang="en-ZA" altLang="en-US" sz="1400" dirty="0">
              <a:solidFill>
                <a:srgbClr val="000000"/>
              </a:solidFill>
              <a:cs typeface="Arial" panose="020B0604020202020204" pitchFamily="34" charset="0"/>
            </a:endParaRPr>
          </a:p>
        </p:txBody>
      </p:sp>
      <p:pic>
        <p:nvPicPr>
          <p:cNvPr id="6"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31</a:t>
            </a:fld>
            <a:endParaRPr lang="en-US" altLang="en-US" dirty="0"/>
          </a:p>
        </p:txBody>
      </p:sp>
    </p:spTree>
    <p:extLst>
      <p:ext uri="{BB962C8B-B14F-4D97-AF65-F5344CB8AC3E}">
        <p14:creationId xmlns:p14="http://schemas.microsoft.com/office/powerpoint/2010/main" xmlns="" val="2081728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16" y="188640"/>
            <a:ext cx="7772400" cy="443136"/>
          </a:xfrm>
        </p:spPr>
        <p:txBody>
          <a:bodyPr>
            <a:normAutofit/>
          </a:bodyPr>
          <a:lstStyle/>
          <a:p>
            <a:pPr algn="l"/>
            <a:r>
              <a:rPr lang="en-US" sz="2200" b="1" dirty="0" smtClean="0">
                <a:solidFill>
                  <a:srgbClr val="FF9933"/>
                </a:solidFill>
                <a:latin typeface="Arial (Body)"/>
                <a:cs typeface="+mn-cs"/>
              </a:rPr>
              <a:t>		</a:t>
            </a:r>
            <a:r>
              <a:rPr lang="en-US" sz="2200" b="1" dirty="0" smtClean="0">
                <a:solidFill>
                  <a:schemeClr val="accent5">
                    <a:lumMod val="75000"/>
                  </a:schemeClr>
                </a:solidFill>
                <a:latin typeface="Arial (Body)"/>
                <a:cs typeface="+mn-cs"/>
              </a:rPr>
              <a:t>Key </a:t>
            </a:r>
            <a:r>
              <a:rPr lang="en-US" sz="2200" b="1" dirty="0">
                <a:solidFill>
                  <a:schemeClr val="accent5">
                    <a:lumMod val="75000"/>
                  </a:schemeClr>
                </a:solidFill>
                <a:latin typeface="Arial (Body)"/>
                <a:cs typeface="+mn-cs"/>
              </a:rPr>
              <a:t>Themes </a:t>
            </a:r>
            <a:r>
              <a:rPr lang="en-US" sz="2200" b="1" dirty="0" smtClean="0">
                <a:solidFill>
                  <a:schemeClr val="accent5">
                    <a:lumMod val="75000"/>
                  </a:schemeClr>
                </a:solidFill>
                <a:latin typeface="Arial (Body)"/>
                <a:cs typeface="+mn-cs"/>
              </a:rPr>
              <a:t>for IPAP 2016/17</a:t>
            </a:r>
            <a:endParaRPr lang="en-US" sz="2200" b="1" dirty="0">
              <a:solidFill>
                <a:schemeClr val="accent5">
                  <a:lumMod val="75000"/>
                </a:schemeClr>
              </a:solidFill>
              <a:latin typeface="Arial (Body)"/>
              <a:cs typeface="+mn-cs"/>
            </a:endParaRPr>
          </a:p>
        </p:txBody>
      </p:sp>
      <p:sp>
        <p:nvSpPr>
          <p:cNvPr id="3" name="Content Placeholder 2"/>
          <p:cNvSpPr>
            <a:spLocks noGrp="1"/>
          </p:cNvSpPr>
          <p:nvPr>
            <p:ph idx="1"/>
          </p:nvPr>
        </p:nvSpPr>
        <p:spPr>
          <a:xfrm>
            <a:off x="179512" y="764704"/>
            <a:ext cx="8280920" cy="5184576"/>
          </a:xfrm>
        </p:spPr>
        <p:txBody>
          <a:bodyPr>
            <a:normAutofit/>
          </a:bodyPr>
          <a:lstStyle/>
          <a:p>
            <a:pPr marL="785813" eaLnBrk="1" hangingPunct="1">
              <a:spcBef>
                <a:spcPts val="1200"/>
              </a:spcBef>
            </a:pPr>
            <a:r>
              <a:rPr lang="en-ZA" altLang="en-US" sz="2000" b="1" dirty="0" smtClean="0">
                <a:solidFill>
                  <a:srgbClr val="000000"/>
                </a:solidFill>
                <a:cs typeface="Arial" panose="020B0604020202020204" pitchFamily="34" charset="0"/>
              </a:rPr>
              <a:t>Leverag</a:t>
            </a:r>
            <a:r>
              <a:rPr lang="en-US" altLang="en-US" sz="2000" b="1" dirty="0" smtClean="0">
                <a:solidFill>
                  <a:srgbClr val="000000"/>
                </a:solidFill>
                <a:cs typeface="Arial" panose="020B0604020202020204" pitchFamily="34" charset="0"/>
              </a:rPr>
              <a:t>e </a:t>
            </a:r>
            <a:r>
              <a:rPr lang="en-ZA" altLang="en-US" sz="2000" b="1" dirty="0" smtClean="0">
                <a:solidFill>
                  <a:srgbClr val="000000"/>
                </a:solidFill>
                <a:cs typeface="Arial" panose="020B0604020202020204" pitchFamily="34" charset="0"/>
              </a:rPr>
              <a:t>the </a:t>
            </a:r>
            <a:r>
              <a:rPr lang="en-ZA" altLang="en-US" sz="2000" b="1" dirty="0">
                <a:solidFill>
                  <a:srgbClr val="000000"/>
                </a:solidFill>
                <a:cs typeface="Arial" panose="020B0604020202020204" pitchFamily="34" charset="0"/>
              </a:rPr>
              <a:t>competitive advantage that a devalued currency</a:t>
            </a:r>
            <a:r>
              <a:rPr lang="en-ZA" altLang="en-US" sz="2000" dirty="0">
                <a:solidFill>
                  <a:srgbClr val="000000"/>
                </a:solidFill>
                <a:cs typeface="Arial" panose="020B0604020202020204" pitchFamily="34" charset="0"/>
              </a:rPr>
              <a:t> </a:t>
            </a:r>
            <a:r>
              <a:rPr lang="en-ZA" altLang="en-US" sz="2000" b="1" dirty="0">
                <a:solidFill>
                  <a:srgbClr val="000000"/>
                </a:solidFill>
                <a:cs typeface="Arial" panose="020B0604020202020204" pitchFamily="34" charset="0"/>
              </a:rPr>
              <a:t>provides</a:t>
            </a:r>
            <a:r>
              <a:rPr lang="en-ZA" altLang="en-US" sz="2000" dirty="0">
                <a:solidFill>
                  <a:srgbClr val="000000"/>
                </a:solidFill>
                <a:cs typeface="Arial" panose="020B0604020202020204" pitchFamily="34" charset="0"/>
              </a:rPr>
              <a:t> for the </a:t>
            </a:r>
            <a:r>
              <a:rPr lang="en-ZA" altLang="en-US" sz="2000" dirty="0" smtClean="0">
                <a:solidFill>
                  <a:srgbClr val="000000"/>
                </a:solidFill>
                <a:cs typeface="Arial" panose="020B0604020202020204" pitchFamily="34" charset="0"/>
              </a:rPr>
              <a:t>productive </a:t>
            </a:r>
            <a:r>
              <a:rPr lang="en-ZA" altLang="en-US" sz="2000" dirty="0">
                <a:solidFill>
                  <a:srgbClr val="000000"/>
                </a:solidFill>
                <a:cs typeface="Arial" panose="020B0604020202020204" pitchFamily="34" charset="0"/>
              </a:rPr>
              <a:t>sectors of the economy </a:t>
            </a:r>
            <a:r>
              <a:rPr lang="en-ZA" altLang="en-US" sz="2000" dirty="0" smtClean="0">
                <a:solidFill>
                  <a:srgbClr val="000000"/>
                </a:solidFill>
                <a:cs typeface="Arial" panose="020B0604020202020204" pitchFamily="34" charset="0"/>
              </a:rPr>
              <a:t>- particularly manufacturing</a:t>
            </a:r>
            <a:r>
              <a:rPr lang="en-US" altLang="en-US" sz="2000" dirty="0" smtClean="0">
                <a:solidFill>
                  <a:srgbClr val="000000"/>
                </a:solidFill>
                <a:cs typeface="Arial" panose="020B0604020202020204" pitchFamily="34" charset="0"/>
              </a:rPr>
              <a:t>:</a:t>
            </a:r>
            <a:endParaRPr lang="en-ZA" altLang="en-US" sz="2000" dirty="0">
              <a:solidFill>
                <a:srgbClr val="000000"/>
              </a:solidFill>
              <a:cs typeface="Arial" panose="020B0604020202020204" pitchFamily="34" charset="0"/>
            </a:endParaRPr>
          </a:p>
          <a:p>
            <a:pPr marL="1165225" lvl="1" indent="-265113">
              <a:spcBef>
                <a:spcPts val="900"/>
              </a:spcBef>
              <a:buBlip>
                <a:blip r:embed="rId2"/>
              </a:buBlip>
            </a:pPr>
            <a:r>
              <a:rPr lang="en-ZA" altLang="en-US" sz="1800" dirty="0">
                <a:solidFill>
                  <a:srgbClr val="000000"/>
                </a:solidFill>
                <a:cs typeface="Arial" panose="020B0604020202020204" pitchFamily="34" charset="0"/>
              </a:rPr>
              <a:t>Stronger </a:t>
            </a:r>
            <a:r>
              <a:rPr lang="en-US" altLang="en-US" sz="1800" dirty="0" smtClean="0">
                <a:solidFill>
                  <a:srgbClr val="000000"/>
                </a:solidFill>
                <a:cs typeface="Arial" panose="020B0604020202020204" pitchFamily="34" charset="0"/>
              </a:rPr>
              <a:t>engagement</a:t>
            </a:r>
            <a:r>
              <a:rPr lang="en-ZA" altLang="en-US" sz="1800" dirty="0" smtClean="0">
                <a:solidFill>
                  <a:srgbClr val="000000"/>
                </a:solidFill>
                <a:cs typeface="Arial" panose="020B0604020202020204" pitchFamily="34" charset="0"/>
              </a:rPr>
              <a:t>  and support for existing exporters and a programme to support companies to be ‘export ready’ with a focus on African opportunities.  </a:t>
            </a:r>
            <a:endParaRPr lang="en-ZA" altLang="en-US" sz="1800" dirty="0">
              <a:solidFill>
                <a:srgbClr val="000000"/>
              </a:solidFill>
              <a:cs typeface="Arial" panose="020B0604020202020204" pitchFamily="34" charset="0"/>
            </a:endParaRPr>
          </a:p>
          <a:p>
            <a:pPr marL="1165225" lvl="1" indent="-265113">
              <a:spcBef>
                <a:spcPts val="900"/>
              </a:spcBef>
              <a:buBlip>
                <a:blip r:embed="rId2"/>
              </a:buBlip>
            </a:pPr>
            <a:r>
              <a:rPr lang="en-ZA" altLang="en-US" sz="1800" dirty="0" smtClean="0">
                <a:solidFill>
                  <a:srgbClr val="000000"/>
                </a:solidFill>
                <a:cs typeface="Arial" panose="020B0604020202020204" pitchFamily="34" charset="0"/>
              </a:rPr>
              <a:t>The promotion of  </a:t>
            </a:r>
            <a:r>
              <a:rPr lang="en-ZA" altLang="en-US" sz="1800" dirty="0">
                <a:solidFill>
                  <a:srgbClr val="000000"/>
                </a:solidFill>
                <a:cs typeface="Arial" panose="020B0604020202020204" pitchFamily="34" charset="0"/>
              </a:rPr>
              <a:t>Special Economic Zones and Cluster </a:t>
            </a:r>
            <a:r>
              <a:rPr lang="en-ZA" altLang="en-US" sz="1800" dirty="0" smtClean="0">
                <a:solidFill>
                  <a:srgbClr val="000000"/>
                </a:solidFill>
                <a:cs typeface="Arial" panose="020B0604020202020204" pitchFamily="34" charset="0"/>
              </a:rPr>
              <a:t>Programmes to support investment and exports.</a:t>
            </a:r>
            <a:endParaRPr lang="en-ZA" altLang="en-US" sz="1800" dirty="0">
              <a:solidFill>
                <a:srgbClr val="000000"/>
              </a:solidFill>
              <a:cs typeface="Arial" panose="020B0604020202020204" pitchFamily="34" charset="0"/>
            </a:endParaRPr>
          </a:p>
          <a:p>
            <a:pPr marL="1165225" lvl="1" indent="-265113">
              <a:spcBef>
                <a:spcPts val="900"/>
              </a:spcBef>
              <a:buBlip>
                <a:blip r:embed="rId2"/>
              </a:buBlip>
            </a:pPr>
            <a:r>
              <a:rPr lang="en-ZA" altLang="en-US" sz="1800" dirty="0" smtClean="0">
                <a:solidFill>
                  <a:srgbClr val="000000"/>
                </a:solidFill>
                <a:cs typeface="Arial" panose="020B0604020202020204" pitchFamily="34" charset="0"/>
              </a:rPr>
              <a:t>Close collaborative work with the Department of Science and Technology to secure support for technology acquisition and innovation. E.g. Technology Localisation Unit at the CSIR</a:t>
            </a:r>
          </a:p>
          <a:p>
            <a:pPr marL="842962">
              <a:spcBef>
                <a:spcPts val="900"/>
              </a:spcBef>
            </a:pPr>
            <a:r>
              <a:rPr lang="en-ZA" altLang="en-US" sz="2000" b="1" dirty="0" err="1" smtClean="0">
                <a:solidFill>
                  <a:srgbClr val="000000"/>
                </a:solidFill>
                <a:cs typeface="Arial" panose="020B0604020202020204" pitchFamily="34" charset="0"/>
              </a:rPr>
              <a:t>Minimis</a:t>
            </a:r>
            <a:r>
              <a:rPr lang="en-US" altLang="en-US" sz="2000" b="1" dirty="0" smtClean="0">
                <a:solidFill>
                  <a:srgbClr val="000000"/>
                </a:solidFill>
                <a:cs typeface="Arial" panose="020B0604020202020204" pitchFamily="34" charset="0"/>
              </a:rPr>
              <a:t>e </a:t>
            </a:r>
            <a:r>
              <a:rPr lang="en-ZA" altLang="en-US" sz="2000" b="1" dirty="0" smtClean="0">
                <a:solidFill>
                  <a:srgbClr val="000000"/>
                </a:solidFill>
                <a:cs typeface="Arial" panose="020B0604020202020204" pitchFamily="34" charset="0"/>
              </a:rPr>
              <a:t>regulatory and red tape barriers </a:t>
            </a:r>
            <a:r>
              <a:rPr lang="en-ZA" altLang="en-US" sz="2000" dirty="0" smtClean="0">
                <a:solidFill>
                  <a:srgbClr val="000000"/>
                </a:solidFill>
                <a:cs typeface="Arial" panose="020B0604020202020204" pitchFamily="34" charset="0"/>
              </a:rPr>
              <a:t>– real or perceived – which hinder investment and expansion and tighten</a:t>
            </a:r>
            <a:r>
              <a:rPr lang="en-US" altLang="en-US" sz="2000" dirty="0" smtClean="0">
                <a:solidFill>
                  <a:srgbClr val="000000"/>
                </a:solidFill>
                <a:cs typeface="Arial" panose="020B0604020202020204" pitchFamily="34" charset="0"/>
              </a:rPr>
              <a:t> </a:t>
            </a:r>
            <a:r>
              <a:rPr lang="en-ZA" altLang="en-US" sz="2000" dirty="0" smtClean="0">
                <a:solidFill>
                  <a:srgbClr val="000000"/>
                </a:solidFill>
                <a:cs typeface="Arial" panose="020B0604020202020204" pitchFamily="34" charset="0"/>
              </a:rPr>
              <a:t>up intra-governmental </a:t>
            </a:r>
            <a:r>
              <a:rPr lang="en-ZA" altLang="en-US" sz="2000" dirty="0">
                <a:solidFill>
                  <a:srgbClr val="000000"/>
                </a:solidFill>
                <a:cs typeface="Arial" panose="020B0604020202020204" pitchFamily="34" charset="0"/>
              </a:rPr>
              <a:t>coordination required to underpin the new One-Stop Investment Centres</a:t>
            </a:r>
          </a:p>
        </p:txBody>
      </p:sp>
      <p:pic>
        <p:nvPicPr>
          <p:cNvPr id="6"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32</a:t>
            </a:fld>
            <a:endParaRPr lang="en-US" altLang="en-US" dirty="0"/>
          </a:p>
        </p:txBody>
      </p:sp>
    </p:spTree>
    <p:extLst>
      <p:ext uri="{BB962C8B-B14F-4D97-AF65-F5344CB8AC3E}">
        <p14:creationId xmlns:p14="http://schemas.microsoft.com/office/powerpoint/2010/main" xmlns="" val="1452432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08" y="188640"/>
            <a:ext cx="7772400" cy="443136"/>
          </a:xfrm>
        </p:spPr>
        <p:txBody>
          <a:bodyPr vert="horz" lIns="91440" tIns="45720" rIns="91440" bIns="45720" rtlCol="0" anchor="ctr">
            <a:normAutofit/>
          </a:bodyPr>
          <a:lstStyle/>
          <a:p>
            <a:pPr algn="l"/>
            <a:r>
              <a:rPr lang="en-US" sz="2200" b="1" dirty="0" smtClean="0">
                <a:solidFill>
                  <a:srgbClr val="FF9933"/>
                </a:solidFill>
                <a:latin typeface="Arial (Body)"/>
                <a:cs typeface="+mn-cs"/>
              </a:rPr>
              <a:t>		</a:t>
            </a:r>
            <a:r>
              <a:rPr lang="en-US" sz="2200" b="1" dirty="0" smtClean="0">
                <a:solidFill>
                  <a:schemeClr val="accent5">
                    <a:lumMod val="75000"/>
                  </a:schemeClr>
                </a:solidFill>
                <a:latin typeface="Arial (Body)"/>
                <a:cs typeface="+mn-cs"/>
              </a:rPr>
              <a:t>Key </a:t>
            </a:r>
            <a:r>
              <a:rPr lang="en-US" sz="2200" b="1" dirty="0">
                <a:solidFill>
                  <a:schemeClr val="accent5">
                    <a:lumMod val="75000"/>
                  </a:schemeClr>
                </a:solidFill>
                <a:latin typeface="Arial (Body)"/>
                <a:cs typeface="+mn-cs"/>
              </a:rPr>
              <a:t>Themes </a:t>
            </a:r>
            <a:r>
              <a:rPr lang="en-US" sz="2200" b="1" dirty="0" smtClean="0">
                <a:solidFill>
                  <a:schemeClr val="accent5">
                    <a:lumMod val="75000"/>
                  </a:schemeClr>
                </a:solidFill>
                <a:latin typeface="Arial (Body)"/>
                <a:cs typeface="+mn-cs"/>
              </a:rPr>
              <a:t>for IPAP 2016/17</a:t>
            </a:r>
            <a:endParaRPr lang="en-US" sz="2200" b="1" dirty="0">
              <a:solidFill>
                <a:schemeClr val="accent5">
                  <a:lumMod val="75000"/>
                </a:schemeClr>
              </a:solidFill>
              <a:latin typeface="Arial (Body)"/>
              <a:cs typeface="+mn-cs"/>
            </a:endParaRPr>
          </a:p>
        </p:txBody>
      </p:sp>
      <p:sp>
        <p:nvSpPr>
          <p:cNvPr id="3" name="Content Placeholder 2"/>
          <p:cNvSpPr>
            <a:spLocks noGrp="1"/>
          </p:cNvSpPr>
          <p:nvPr>
            <p:ph idx="1"/>
          </p:nvPr>
        </p:nvSpPr>
        <p:spPr>
          <a:xfrm>
            <a:off x="107504" y="692696"/>
            <a:ext cx="8784976" cy="5472608"/>
          </a:xfrm>
        </p:spPr>
        <p:txBody>
          <a:bodyPr>
            <a:normAutofit/>
          </a:bodyPr>
          <a:lstStyle/>
          <a:p>
            <a:pPr marL="785813" eaLnBrk="1" hangingPunct="1">
              <a:spcBef>
                <a:spcPts val="1200"/>
              </a:spcBef>
            </a:pPr>
            <a:r>
              <a:rPr lang="en-US" altLang="en-US" sz="1800" b="1" dirty="0" smtClean="0">
                <a:solidFill>
                  <a:srgbClr val="000000"/>
                </a:solidFill>
                <a:cs typeface="Arial" panose="020B0604020202020204" pitchFamily="34" charset="0"/>
              </a:rPr>
              <a:t>Provide ongoing</a:t>
            </a:r>
            <a:r>
              <a:rPr lang="en-ZA" altLang="en-US" sz="1800" b="1" dirty="0" smtClean="0">
                <a:solidFill>
                  <a:srgbClr val="000000"/>
                </a:solidFill>
                <a:cs typeface="Arial" panose="020B0604020202020204" pitchFamily="34" charset="0"/>
              </a:rPr>
              <a:t> </a:t>
            </a:r>
            <a:r>
              <a:rPr lang="en-ZA" altLang="en-US" sz="1800" b="1" dirty="0">
                <a:solidFill>
                  <a:srgbClr val="000000"/>
                </a:solidFill>
                <a:cs typeface="Arial" panose="020B0604020202020204" pitchFamily="34" charset="0"/>
              </a:rPr>
              <a:t>support for less </a:t>
            </a:r>
            <a:r>
              <a:rPr lang="en-ZA" altLang="en-US" sz="1800" b="1" dirty="0" smtClean="0">
                <a:solidFill>
                  <a:srgbClr val="000000"/>
                </a:solidFill>
                <a:cs typeface="Arial" panose="020B0604020202020204" pitchFamily="34" charset="0"/>
              </a:rPr>
              <a:t>energy-intensive </a:t>
            </a:r>
            <a:r>
              <a:rPr lang="en-ZA" altLang="en-US" sz="1800" b="1" dirty="0">
                <a:solidFill>
                  <a:srgbClr val="000000"/>
                </a:solidFill>
                <a:cs typeface="Arial" panose="020B0604020202020204" pitchFamily="34" charset="0"/>
              </a:rPr>
              <a:t>and </a:t>
            </a:r>
            <a:r>
              <a:rPr lang="en-ZA" altLang="en-US" sz="1800" b="1" dirty="0" smtClean="0">
                <a:solidFill>
                  <a:srgbClr val="000000"/>
                </a:solidFill>
                <a:cs typeface="Arial" panose="020B0604020202020204" pitchFamily="34" charset="0"/>
              </a:rPr>
              <a:t>carbon-mitigating </a:t>
            </a:r>
            <a:r>
              <a:rPr lang="en-ZA" altLang="en-US" sz="1800" dirty="0">
                <a:solidFill>
                  <a:srgbClr val="000000"/>
                </a:solidFill>
                <a:cs typeface="Arial" panose="020B0604020202020204" pitchFamily="34" charset="0"/>
              </a:rPr>
              <a:t>production </a:t>
            </a:r>
            <a:r>
              <a:rPr lang="en-ZA" altLang="en-US" sz="1800" dirty="0" smtClean="0">
                <a:solidFill>
                  <a:srgbClr val="000000"/>
                </a:solidFill>
                <a:cs typeface="Arial" panose="020B0604020202020204" pitchFamily="34" charset="0"/>
              </a:rPr>
              <a:t>methods </a:t>
            </a:r>
            <a:r>
              <a:rPr lang="en-ZA" altLang="en-US" sz="1800" dirty="0" err="1" smtClean="0">
                <a:solidFill>
                  <a:srgbClr val="000000"/>
                </a:solidFill>
                <a:cs typeface="Arial" panose="020B0604020202020204" pitchFamily="34" charset="0"/>
              </a:rPr>
              <a:t>e.g</a:t>
            </a:r>
            <a:r>
              <a:rPr lang="en-ZA" altLang="en-US" sz="1800" dirty="0" smtClean="0">
                <a:solidFill>
                  <a:srgbClr val="000000"/>
                </a:solidFill>
                <a:cs typeface="Arial" panose="020B0604020202020204" pitchFamily="34" charset="0"/>
              </a:rPr>
              <a:t> the work of the National Cleaner Production Centre and </a:t>
            </a:r>
            <a:endParaRPr lang="en-ZA" altLang="en-US" sz="1800" dirty="0">
              <a:solidFill>
                <a:srgbClr val="000000"/>
              </a:solidFill>
              <a:cs typeface="Arial" panose="020B0604020202020204" pitchFamily="34" charset="0"/>
            </a:endParaRPr>
          </a:p>
          <a:p>
            <a:pPr marL="785813" eaLnBrk="1" hangingPunct="1">
              <a:spcBef>
                <a:spcPts val="1200"/>
              </a:spcBef>
            </a:pPr>
            <a:r>
              <a:rPr lang="en-ZA" altLang="en-US" sz="1800" dirty="0" smtClean="0">
                <a:solidFill>
                  <a:srgbClr val="000000"/>
                </a:solidFill>
                <a:cs typeface="Arial" panose="020B0604020202020204" pitchFamily="34" charset="0"/>
              </a:rPr>
              <a:t>Secure stronger localisation criteria and investment in component manufacture for SA renewable energy generation programme. </a:t>
            </a:r>
            <a:endParaRPr lang="en-ZA" altLang="en-US" sz="1800" dirty="0">
              <a:solidFill>
                <a:srgbClr val="000000"/>
              </a:solidFill>
              <a:cs typeface="Arial" panose="020B0604020202020204" pitchFamily="34" charset="0"/>
            </a:endParaRPr>
          </a:p>
          <a:p>
            <a:pPr marL="785813" eaLnBrk="1" hangingPunct="1">
              <a:spcBef>
                <a:spcPts val="1200"/>
              </a:spcBef>
            </a:pPr>
            <a:r>
              <a:rPr lang="en-ZA" altLang="en-US" sz="1800" b="1" dirty="0" smtClean="0">
                <a:solidFill>
                  <a:srgbClr val="000000"/>
                </a:solidFill>
                <a:cs typeface="Arial" panose="020B0604020202020204" pitchFamily="34" charset="0"/>
              </a:rPr>
              <a:t>Strengthen </a:t>
            </a:r>
            <a:r>
              <a:rPr lang="en-ZA" altLang="en-US" sz="1800" b="1" dirty="0">
                <a:solidFill>
                  <a:srgbClr val="000000"/>
                </a:solidFill>
                <a:cs typeface="Arial" panose="020B0604020202020204" pitchFamily="34" charset="0"/>
              </a:rPr>
              <a:t>the important economic linkages between the primary agriculture, mining and manufacturing sectors </a:t>
            </a:r>
            <a:r>
              <a:rPr lang="en-ZA" altLang="en-US" sz="1800" dirty="0" smtClean="0">
                <a:solidFill>
                  <a:srgbClr val="000000"/>
                </a:solidFill>
                <a:cs typeface="Arial" panose="020B0604020202020204" pitchFamily="34" charset="0"/>
              </a:rPr>
              <a:t>in </a:t>
            </a:r>
            <a:r>
              <a:rPr lang="en-ZA" altLang="en-US" sz="1800" dirty="0">
                <a:solidFill>
                  <a:srgbClr val="000000"/>
                </a:solidFill>
                <a:cs typeface="Arial" panose="020B0604020202020204" pitchFamily="34" charset="0"/>
              </a:rPr>
              <a:t>order to secure much greater downstream beneficiation and maximise upstream </a:t>
            </a:r>
            <a:r>
              <a:rPr lang="en-ZA" altLang="en-US" sz="1800" dirty="0" smtClean="0">
                <a:solidFill>
                  <a:srgbClr val="000000"/>
                </a:solidFill>
                <a:cs typeface="Arial" panose="020B0604020202020204" pitchFamily="34" charset="0"/>
              </a:rPr>
              <a:t>linkages </a:t>
            </a:r>
            <a:endParaRPr lang="en-ZA" altLang="en-US" sz="1800" dirty="0">
              <a:solidFill>
                <a:srgbClr val="000000"/>
              </a:solidFill>
              <a:cs typeface="Arial" panose="020B0604020202020204" pitchFamily="34" charset="0"/>
            </a:endParaRPr>
          </a:p>
          <a:p>
            <a:pPr marL="1165225" lvl="1" indent="-265113">
              <a:spcBef>
                <a:spcPts val="900"/>
              </a:spcBef>
              <a:buBlip>
                <a:blip r:embed="rId2"/>
              </a:buBlip>
            </a:pPr>
            <a:r>
              <a:rPr lang="en-ZA" altLang="en-US" sz="1800" dirty="0" smtClean="0">
                <a:solidFill>
                  <a:srgbClr val="000000"/>
                </a:solidFill>
                <a:cs typeface="Arial" panose="020B0604020202020204" pitchFamily="34" charset="0"/>
              </a:rPr>
              <a:t>Arising from the </a:t>
            </a:r>
            <a:r>
              <a:rPr lang="en-ZA" altLang="en-US" sz="1800" i="1" dirty="0" smtClean="0">
                <a:solidFill>
                  <a:srgbClr val="000000"/>
                </a:solidFill>
                <a:cs typeface="Arial" panose="020B0604020202020204" pitchFamily="34" charset="0"/>
              </a:rPr>
              <a:t>Mining Phakisa, </a:t>
            </a:r>
            <a:r>
              <a:rPr lang="en-ZA" altLang="en-US" sz="1800" dirty="0" smtClean="0">
                <a:solidFill>
                  <a:srgbClr val="000000"/>
                </a:solidFill>
                <a:cs typeface="Arial" panose="020B0604020202020204" pitchFamily="34" charset="0"/>
              </a:rPr>
              <a:t>ensure </a:t>
            </a:r>
            <a:r>
              <a:rPr lang="en-ZA" altLang="en-US" sz="1800" dirty="0">
                <a:solidFill>
                  <a:srgbClr val="000000"/>
                </a:solidFill>
                <a:cs typeface="Arial" panose="020B0604020202020204" pitchFamily="34" charset="0"/>
              </a:rPr>
              <a:t>that “Mining Cluster” programmes are carried forward expeditiously</a:t>
            </a:r>
          </a:p>
          <a:p>
            <a:pPr marL="785813" eaLnBrk="1" hangingPunct="1">
              <a:spcBef>
                <a:spcPts val="1200"/>
              </a:spcBef>
            </a:pPr>
            <a:r>
              <a:rPr lang="en-ZA" altLang="en-US" sz="1800" b="1" dirty="0" smtClean="0">
                <a:solidFill>
                  <a:srgbClr val="000000"/>
                </a:solidFill>
                <a:cs typeface="Arial" panose="020B0604020202020204" pitchFamily="34" charset="0"/>
              </a:rPr>
              <a:t>Scal</a:t>
            </a:r>
            <a:r>
              <a:rPr lang="en-US" altLang="en-US" sz="1800" b="1" dirty="0" smtClean="0">
                <a:solidFill>
                  <a:srgbClr val="000000"/>
                </a:solidFill>
                <a:cs typeface="Arial" panose="020B0604020202020204" pitchFamily="34" charset="0"/>
              </a:rPr>
              <a:t>e u</a:t>
            </a:r>
            <a:r>
              <a:rPr lang="en-ZA" altLang="en-US" sz="1800" b="1" dirty="0" smtClean="0">
                <a:solidFill>
                  <a:srgbClr val="000000"/>
                </a:solidFill>
                <a:cs typeface="Arial" panose="020B0604020202020204" pitchFamily="34" charset="0"/>
              </a:rPr>
              <a:t>p </a:t>
            </a:r>
            <a:r>
              <a:rPr lang="en-ZA" altLang="en-US" sz="1800" b="1" dirty="0">
                <a:solidFill>
                  <a:srgbClr val="000000"/>
                </a:solidFill>
                <a:cs typeface="Arial" panose="020B0604020202020204" pitchFamily="34" charset="0"/>
              </a:rPr>
              <a:t>work to</a:t>
            </a:r>
            <a:r>
              <a:rPr lang="en-ZA" altLang="en-US" sz="1800" dirty="0">
                <a:solidFill>
                  <a:srgbClr val="000000"/>
                </a:solidFill>
                <a:cs typeface="Arial" panose="020B0604020202020204" pitchFamily="34" charset="0"/>
              </a:rPr>
              <a:t> </a:t>
            </a:r>
            <a:r>
              <a:rPr lang="en-ZA" altLang="en-US" sz="1800" b="1" dirty="0">
                <a:solidFill>
                  <a:srgbClr val="000000"/>
                </a:solidFill>
                <a:cs typeface="Arial" panose="020B0604020202020204" pitchFamily="34" charset="0"/>
              </a:rPr>
              <a:t>develop and </a:t>
            </a:r>
            <a:r>
              <a:rPr lang="en-ZA" altLang="en-US" sz="1800" b="1" dirty="0" smtClean="0">
                <a:solidFill>
                  <a:srgbClr val="000000"/>
                </a:solidFill>
                <a:cs typeface="Arial" panose="020B0604020202020204" pitchFamily="34" charset="0"/>
              </a:rPr>
              <a:t>roll out </a:t>
            </a:r>
            <a:r>
              <a:rPr lang="en-ZA" altLang="en-US" sz="1800" b="1" dirty="0">
                <a:solidFill>
                  <a:srgbClr val="000000"/>
                </a:solidFill>
                <a:cs typeface="Arial" panose="020B0604020202020204" pitchFamily="34" charset="0"/>
              </a:rPr>
              <a:t>a </a:t>
            </a:r>
            <a:r>
              <a:rPr lang="en-ZA" altLang="en-US" sz="1800" b="1" dirty="0" smtClean="0">
                <a:solidFill>
                  <a:srgbClr val="000000"/>
                </a:solidFill>
                <a:cs typeface="Arial" panose="020B0604020202020204" pitchFamily="34" charset="0"/>
              </a:rPr>
              <a:t>gas-based </a:t>
            </a:r>
            <a:r>
              <a:rPr lang="en-ZA" altLang="en-US" sz="1800" b="1" dirty="0">
                <a:solidFill>
                  <a:srgbClr val="000000"/>
                </a:solidFill>
                <a:cs typeface="Arial" panose="020B0604020202020204" pitchFamily="34" charset="0"/>
              </a:rPr>
              <a:t>industrialisation </a:t>
            </a:r>
            <a:r>
              <a:rPr lang="en-ZA" altLang="en-US" sz="1800" b="1" dirty="0" smtClean="0">
                <a:solidFill>
                  <a:srgbClr val="000000"/>
                </a:solidFill>
                <a:cs typeface="Arial" panose="020B0604020202020204" pitchFamily="34" charset="0"/>
              </a:rPr>
              <a:t>programme. </a:t>
            </a:r>
            <a:r>
              <a:rPr lang="en-ZA" altLang="en-US" sz="1800" dirty="0" smtClean="0">
                <a:solidFill>
                  <a:srgbClr val="000000"/>
                </a:solidFill>
                <a:cs typeface="Arial" panose="020B0604020202020204" pitchFamily="34" charset="0"/>
              </a:rPr>
              <a:t>This includes: </a:t>
            </a:r>
          </a:p>
          <a:p>
            <a:pPr marL="1165225" lvl="1" indent="-265113">
              <a:spcBef>
                <a:spcPts val="900"/>
              </a:spcBef>
              <a:buBlip>
                <a:blip r:embed="rId2"/>
              </a:buBlip>
            </a:pPr>
            <a:r>
              <a:rPr lang="en-ZA" altLang="en-US" sz="1800" dirty="0" smtClean="0">
                <a:solidFill>
                  <a:srgbClr val="000000"/>
                </a:solidFill>
                <a:cs typeface="Arial" panose="020B0604020202020204" pitchFamily="34" charset="0"/>
              </a:rPr>
              <a:t>Developing </a:t>
            </a:r>
            <a:r>
              <a:rPr lang="en-ZA" altLang="en-US" sz="1800" dirty="0">
                <a:solidFill>
                  <a:srgbClr val="000000"/>
                </a:solidFill>
                <a:cs typeface="Arial" panose="020B0604020202020204" pitchFamily="34" charset="0"/>
              </a:rPr>
              <a:t>a </a:t>
            </a:r>
            <a:r>
              <a:rPr lang="en-ZA" altLang="en-US" sz="1800" dirty="0" smtClean="0">
                <a:solidFill>
                  <a:srgbClr val="000000"/>
                </a:solidFill>
                <a:cs typeface="Arial" panose="020B0604020202020204" pitchFamily="34" charset="0"/>
              </a:rPr>
              <a:t>robust and diversified market </a:t>
            </a:r>
            <a:r>
              <a:rPr lang="en-ZA" altLang="en-US" sz="1800" dirty="0">
                <a:solidFill>
                  <a:srgbClr val="000000"/>
                </a:solidFill>
                <a:cs typeface="Arial" panose="020B0604020202020204" pitchFamily="34" charset="0"/>
              </a:rPr>
              <a:t>for </a:t>
            </a:r>
            <a:r>
              <a:rPr lang="en-ZA" altLang="en-US" sz="1800" dirty="0" smtClean="0">
                <a:solidFill>
                  <a:srgbClr val="000000"/>
                </a:solidFill>
                <a:cs typeface="Arial" panose="020B0604020202020204" pitchFamily="34" charset="0"/>
              </a:rPr>
              <a:t>gas; </a:t>
            </a:r>
            <a:r>
              <a:rPr lang="en-ZA" altLang="en-US" sz="1800" dirty="0">
                <a:solidFill>
                  <a:srgbClr val="000000"/>
                </a:solidFill>
                <a:cs typeface="Arial" panose="020B0604020202020204" pitchFamily="34" charset="0"/>
              </a:rPr>
              <a:t>and </a:t>
            </a:r>
            <a:endParaRPr lang="en-ZA" altLang="en-US" sz="1800" dirty="0" smtClean="0">
              <a:solidFill>
                <a:srgbClr val="000000"/>
              </a:solidFill>
              <a:cs typeface="Arial" panose="020B0604020202020204" pitchFamily="34" charset="0"/>
            </a:endParaRPr>
          </a:p>
          <a:p>
            <a:pPr marL="1165225" lvl="1" indent="-265113">
              <a:spcBef>
                <a:spcPts val="900"/>
              </a:spcBef>
              <a:buBlip>
                <a:blip r:embed="rId2"/>
              </a:buBlip>
            </a:pPr>
            <a:r>
              <a:rPr lang="en-ZA" altLang="en-US" sz="1800" dirty="0" smtClean="0">
                <a:solidFill>
                  <a:srgbClr val="000000"/>
                </a:solidFill>
                <a:cs typeface="Arial" panose="020B0604020202020204" pitchFamily="34" charset="0"/>
              </a:rPr>
              <a:t>Rollout </a:t>
            </a:r>
            <a:r>
              <a:rPr lang="en-ZA" altLang="en-US" sz="1800" dirty="0">
                <a:solidFill>
                  <a:srgbClr val="000000"/>
                </a:solidFill>
                <a:cs typeface="Arial" panose="020B0604020202020204" pitchFamily="34" charset="0"/>
              </a:rPr>
              <a:t>critical gas dependant projects such as the </a:t>
            </a:r>
            <a:r>
              <a:rPr lang="en-ZA" altLang="en-US" sz="1800" dirty="0" smtClean="0">
                <a:solidFill>
                  <a:srgbClr val="000000"/>
                </a:solidFill>
                <a:cs typeface="Arial" panose="020B0604020202020204" pitchFamily="34" charset="0"/>
              </a:rPr>
              <a:t>Fuel-cell Technology </a:t>
            </a:r>
            <a:r>
              <a:rPr lang="en-ZA" altLang="en-US" sz="1800" dirty="0">
                <a:solidFill>
                  <a:srgbClr val="000000"/>
                </a:solidFill>
                <a:cs typeface="Arial" panose="020B0604020202020204" pitchFamily="34" charset="0"/>
              </a:rPr>
              <a:t>P</a:t>
            </a:r>
            <a:r>
              <a:rPr lang="en-ZA" altLang="en-US" sz="1800" dirty="0" smtClean="0">
                <a:solidFill>
                  <a:srgbClr val="000000"/>
                </a:solidFill>
                <a:cs typeface="Arial" panose="020B0604020202020204" pitchFamily="34" charset="0"/>
              </a:rPr>
              <a:t>rogramme</a:t>
            </a:r>
            <a:endParaRPr lang="en-ZA" altLang="en-US" sz="1800" dirty="0">
              <a:solidFill>
                <a:srgbClr val="000000"/>
              </a:solidFill>
              <a:cs typeface="Arial" panose="020B0604020202020204" pitchFamily="34" charset="0"/>
            </a:endParaRPr>
          </a:p>
        </p:txBody>
      </p:sp>
      <p:pic>
        <p:nvPicPr>
          <p:cNvPr id="6"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33</a:t>
            </a:fld>
            <a:endParaRPr lang="en-US" altLang="en-US" dirty="0"/>
          </a:p>
        </p:txBody>
      </p:sp>
    </p:spTree>
    <p:extLst>
      <p:ext uri="{BB962C8B-B14F-4D97-AF65-F5344CB8AC3E}">
        <p14:creationId xmlns:p14="http://schemas.microsoft.com/office/powerpoint/2010/main" xmlns="" val="2340428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520" y="224408"/>
            <a:ext cx="7772400" cy="468288"/>
          </a:xfrm>
        </p:spPr>
        <p:txBody>
          <a:bodyPr/>
          <a:lstStyle/>
          <a:p>
            <a:pPr algn="l"/>
            <a:r>
              <a:rPr lang="en-US" altLang="en-US" sz="2400" b="1" kern="1200" dirty="0" smtClean="0">
                <a:solidFill>
                  <a:srgbClr val="FF9933"/>
                </a:solidFill>
                <a:latin typeface="Arial (Body)"/>
                <a:cs typeface="+mn-cs"/>
              </a:rPr>
              <a:t>		</a:t>
            </a:r>
            <a:r>
              <a:rPr lang="en-US" altLang="en-US" sz="2400" b="1" kern="1200" dirty="0" smtClean="0">
                <a:solidFill>
                  <a:schemeClr val="accent5">
                    <a:lumMod val="75000"/>
                  </a:schemeClr>
                </a:solidFill>
                <a:latin typeface="Arial (Body)"/>
                <a:cs typeface="+mn-cs"/>
              </a:rPr>
              <a:t>Overcoming </a:t>
            </a:r>
            <a:r>
              <a:rPr lang="en-US" altLang="en-US" sz="2400" b="1" kern="1200" dirty="0">
                <a:solidFill>
                  <a:schemeClr val="accent5">
                    <a:lumMod val="75000"/>
                  </a:schemeClr>
                </a:solidFill>
                <a:latin typeface="Arial (Body)"/>
                <a:cs typeface="+mn-cs"/>
              </a:rPr>
              <a:t>Challenges </a:t>
            </a:r>
          </a:p>
        </p:txBody>
      </p:sp>
      <p:sp>
        <p:nvSpPr>
          <p:cNvPr id="8195" name="Content Placeholder 2"/>
          <p:cNvSpPr>
            <a:spLocks noGrp="1"/>
          </p:cNvSpPr>
          <p:nvPr>
            <p:ph idx="1"/>
          </p:nvPr>
        </p:nvSpPr>
        <p:spPr>
          <a:xfrm>
            <a:off x="179512" y="764704"/>
            <a:ext cx="8640960" cy="5040560"/>
          </a:xfrm>
        </p:spPr>
        <p:txBody>
          <a:bodyPr>
            <a:normAutofit lnSpcReduction="10000"/>
          </a:bodyPr>
          <a:lstStyle/>
          <a:p>
            <a:pPr marL="180975" indent="0" eaLnBrk="1" hangingPunct="1">
              <a:spcBef>
                <a:spcPts val="600"/>
              </a:spcBef>
              <a:buNone/>
            </a:pPr>
            <a:r>
              <a:rPr lang="en-ZA" altLang="en-US" sz="2000" b="1" dirty="0">
                <a:latin typeface="+mj-lt"/>
                <a:cs typeface="Arial" panose="020B0604020202020204" pitchFamily="34" charset="0"/>
              </a:rPr>
              <a:t>A </a:t>
            </a:r>
            <a:r>
              <a:rPr lang="en-ZA" altLang="en-US" sz="2000" b="1" dirty="0" smtClean="0">
                <a:latin typeface="+mj-lt"/>
                <a:cs typeface="Arial" panose="020B0604020202020204" pitchFamily="34" charset="0"/>
              </a:rPr>
              <a:t>solutions-based </a:t>
            </a:r>
            <a:r>
              <a:rPr lang="en-ZA" altLang="en-US" sz="2000" b="1" dirty="0">
                <a:latin typeface="+mj-lt"/>
                <a:cs typeface="Arial" panose="020B0604020202020204" pitchFamily="34" charset="0"/>
              </a:rPr>
              <a:t>approach </a:t>
            </a:r>
            <a:r>
              <a:rPr lang="en-ZA" altLang="en-US" sz="2000" dirty="0">
                <a:latin typeface="+mj-lt"/>
                <a:cs typeface="Arial" panose="020B0604020202020204" pitchFamily="34" charset="0"/>
              </a:rPr>
              <a:t>to key challenges has been adopted by </a:t>
            </a:r>
            <a:r>
              <a:rPr lang="en-ZA" altLang="en-US" sz="2000" dirty="0" smtClean="0">
                <a:latin typeface="+mj-lt"/>
                <a:cs typeface="Arial" panose="020B0604020202020204" pitchFamily="34" charset="0"/>
              </a:rPr>
              <a:t>the Economic  Sectors, Employment and Infrastructure Cluster. </a:t>
            </a:r>
            <a:r>
              <a:rPr lang="en-US" altLang="en-US" sz="2000" dirty="0" smtClean="0">
                <a:latin typeface="+mj-lt"/>
                <a:cs typeface="Arial" panose="020B0604020202020204" pitchFamily="34" charset="0"/>
              </a:rPr>
              <a:t>This must </a:t>
            </a:r>
            <a:r>
              <a:rPr lang="en-ZA" altLang="en-US" sz="2000" dirty="0" smtClean="0">
                <a:latin typeface="+mj-lt"/>
                <a:cs typeface="Arial" panose="020B0604020202020204" pitchFamily="34" charset="0"/>
              </a:rPr>
              <a:t>be directly applied to:</a:t>
            </a:r>
            <a:endParaRPr lang="en-ZA" altLang="en-US" sz="2000" dirty="0">
              <a:latin typeface="+mj-lt"/>
              <a:cs typeface="Arial" panose="020B0604020202020204" pitchFamily="34" charset="0"/>
            </a:endParaRPr>
          </a:p>
          <a:p>
            <a:pPr marL="715963" lvl="1" indent="-357188" eaLnBrk="1" hangingPunct="1">
              <a:spcBef>
                <a:spcPts val="1200"/>
              </a:spcBef>
              <a:buFont typeface="+mj-lt"/>
              <a:buAutoNum type="arabicPeriod"/>
            </a:pPr>
            <a:r>
              <a:rPr lang="en-ZA" altLang="en-US" sz="2000" b="1" dirty="0" smtClean="0">
                <a:latin typeface="+mj-lt"/>
                <a:cs typeface="Arial" panose="020B0604020202020204" pitchFamily="34" charset="0"/>
              </a:rPr>
              <a:t>Overcoming </a:t>
            </a:r>
            <a:r>
              <a:rPr lang="en-ZA" altLang="en-US" sz="2000" b="1" dirty="0">
                <a:latin typeface="+mj-lt"/>
                <a:cs typeface="Arial" panose="020B0604020202020204" pitchFamily="34" charset="0"/>
              </a:rPr>
              <a:t>electricity supply constraints and elevated prices </a:t>
            </a:r>
            <a:r>
              <a:rPr lang="en-ZA" altLang="en-US" sz="2000" dirty="0">
                <a:latin typeface="+mj-lt"/>
                <a:cs typeface="Arial" panose="020B0604020202020204" pitchFamily="34" charset="0"/>
              </a:rPr>
              <a:t>- including creating an enabling environment for own- and co-generation, with a particular focus on renewable energy </a:t>
            </a:r>
            <a:r>
              <a:rPr lang="en-ZA" altLang="en-US" sz="2000" dirty="0" smtClean="0">
                <a:latin typeface="+mj-lt"/>
                <a:cs typeface="Arial" panose="020B0604020202020204" pitchFamily="34" charset="0"/>
              </a:rPr>
              <a:t>and </a:t>
            </a:r>
            <a:r>
              <a:rPr lang="en-ZA" altLang="en-US" sz="2000" dirty="0">
                <a:latin typeface="+mj-lt"/>
                <a:cs typeface="Arial" panose="020B0604020202020204" pitchFamily="34" charset="0"/>
              </a:rPr>
              <a:t>fuel cell technology opportunities </a:t>
            </a:r>
            <a:endParaRPr lang="en-ZA" altLang="en-US" sz="2000" dirty="0" smtClean="0">
              <a:latin typeface="+mj-lt"/>
              <a:cs typeface="Arial" panose="020B0604020202020204" pitchFamily="34" charset="0"/>
            </a:endParaRPr>
          </a:p>
          <a:p>
            <a:pPr marL="715963" lvl="1" indent="-357188" eaLnBrk="1" hangingPunct="1">
              <a:spcBef>
                <a:spcPts val="1200"/>
              </a:spcBef>
              <a:buFont typeface="+mj-lt"/>
              <a:buAutoNum type="arabicPeriod"/>
            </a:pPr>
            <a:r>
              <a:rPr lang="en-ZA" altLang="en-US" sz="2000" dirty="0" smtClean="0">
                <a:latin typeface="+mj-lt"/>
                <a:cs typeface="Arial" panose="020B0604020202020204" pitchFamily="34" charset="0"/>
              </a:rPr>
              <a:t>A </a:t>
            </a:r>
            <a:r>
              <a:rPr lang="en-ZA" altLang="en-US" sz="2000" dirty="0">
                <a:latin typeface="+mj-lt"/>
                <a:cs typeface="Arial" panose="020B0604020202020204" pitchFamily="34" charset="0"/>
              </a:rPr>
              <a:t>continuing effort to </a:t>
            </a:r>
            <a:r>
              <a:rPr lang="en-ZA" altLang="en-US" sz="2000" b="1" dirty="0">
                <a:latin typeface="+mj-lt"/>
                <a:cs typeface="Arial" panose="020B0604020202020204" pitchFamily="34" charset="0"/>
              </a:rPr>
              <a:t>secure port and rail network reforms </a:t>
            </a:r>
            <a:r>
              <a:rPr lang="en-ZA" altLang="en-US" sz="2000" dirty="0">
                <a:latin typeface="+mj-lt"/>
                <a:cs typeface="Arial" panose="020B0604020202020204" pitchFamily="34" charset="0"/>
              </a:rPr>
              <a:t>to overcome inefficiencies and associated high </a:t>
            </a:r>
            <a:r>
              <a:rPr lang="en-ZA" altLang="en-US" sz="2000" dirty="0" smtClean="0">
                <a:latin typeface="+mj-lt"/>
                <a:cs typeface="Arial" panose="020B0604020202020204" pitchFamily="34" charset="0"/>
              </a:rPr>
              <a:t>costs - with </a:t>
            </a:r>
            <a:r>
              <a:rPr lang="en-ZA" altLang="en-US" sz="2000" dirty="0">
                <a:latin typeface="+mj-lt"/>
                <a:cs typeface="Arial" panose="020B0604020202020204" pitchFamily="34" charset="0"/>
              </a:rPr>
              <a:t>a particular emphasis on supporting export </a:t>
            </a:r>
            <a:r>
              <a:rPr lang="en-ZA" altLang="en-US" sz="2000" dirty="0" smtClean="0">
                <a:latin typeface="+mj-lt"/>
                <a:cs typeface="Arial" panose="020B0604020202020204" pitchFamily="34" charset="0"/>
              </a:rPr>
              <a:t>competitiveness</a:t>
            </a:r>
            <a:endParaRPr lang="en-ZA" altLang="en-US" sz="2000" dirty="0">
              <a:latin typeface="+mj-lt"/>
              <a:cs typeface="Arial" panose="020B0604020202020204" pitchFamily="34" charset="0"/>
            </a:endParaRPr>
          </a:p>
          <a:p>
            <a:pPr marL="715963" lvl="1" indent="-357188" eaLnBrk="1" hangingPunct="1">
              <a:spcBef>
                <a:spcPts val="1200"/>
              </a:spcBef>
              <a:buFont typeface="+mj-lt"/>
              <a:buAutoNum type="arabicPeriod"/>
            </a:pPr>
            <a:r>
              <a:rPr lang="en-ZA" altLang="en-US" sz="2000" dirty="0" smtClean="0">
                <a:latin typeface="+mj-lt"/>
                <a:cs typeface="Arial" panose="020B0604020202020204" pitchFamily="34" charset="0"/>
              </a:rPr>
              <a:t>Concerted </a:t>
            </a:r>
            <a:r>
              <a:rPr lang="en-ZA" altLang="en-US" sz="2000" dirty="0">
                <a:latin typeface="+mj-lt"/>
                <a:cs typeface="Arial" panose="020B0604020202020204" pitchFamily="34" charset="0"/>
              </a:rPr>
              <a:t>efforts to </a:t>
            </a:r>
            <a:r>
              <a:rPr lang="en-ZA" altLang="en-US" sz="2000" b="1" dirty="0">
                <a:latin typeface="+mj-lt"/>
                <a:cs typeface="Arial" panose="020B0604020202020204" pitchFamily="34" charset="0"/>
              </a:rPr>
              <a:t>address deep-seated and serious skills deficits </a:t>
            </a:r>
            <a:r>
              <a:rPr lang="en-ZA" altLang="en-US" sz="2000" dirty="0">
                <a:latin typeface="+mj-lt"/>
                <a:cs typeface="Arial" panose="020B0604020202020204" pitchFamily="34" charset="0"/>
              </a:rPr>
              <a:t>and mismatches that impact on the capacity of the economy to grow faster and diversify more </a:t>
            </a:r>
            <a:r>
              <a:rPr lang="en-ZA" altLang="en-US" sz="2000" dirty="0" smtClean="0">
                <a:latin typeface="+mj-lt"/>
                <a:cs typeface="Arial" panose="020B0604020202020204" pitchFamily="34" charset="0"/>
              </a:rPr>
              <a:t>effectively</a:t>
            </a:r>
            <a:endParaRPr lang="en-ZA" altLang="en-US" sz="2000" dirty="0">
              <a:latin typeface="+mj-lt"/>
              <a:cs typeface="Arial" panose="020B0604020202020204" pitchFamily="34" charset="0"/>
            </a:endParaRPr>
          </a:p>
          <a:p>
            <a:pPr marL="715963" lvl="1" indent="-357188">
              <a:spcBef>
                <a:spcPts val="1200"/>
              </a:spcBef>
              <a:buFont typeface="+mj-lt"/>
              <a:buAutoNum type="arabicPeriod"/>
            </a:pPr>
            <a:r>
              <a:rPr lang="en-ZA" altLang="en-US" sz="2000" dirty="0" smtClean="0">
                <a:latin typeface="+mj-lt"/>
                <a:cs typeface="Arial" panose="020B0604020202020204" pitchFamily="34" charset="0"/>
              </a:rPr>
              <a:t>Careful </a:t>
            </a:r>
            <a:r>
              <a:rPr lang="en-ZA" altLang="en-US" sz="2000" dirty="0">
                <a:latin typeface="+mj-lt"/>
                <a:cs typeface="Arial" panose="020B0604020202020204" pitchFamily="34" charset="0"/>
              </a:rPr>
              <a:t>and attentive </a:t>
            </a:r>
            <a:r>
              <a:rPr lang="en-ZA" altLang="en-US" sz="2000" b="1" dirty="0">
                <a:latin typeface="+mj-lt"/>
                <a:cs typeface="Arial" panose="020B0604020202020204" pitchFamily="34" charset="0"/>
              </a:rPr>
              <a:t>management of the operational environment</a:t>
            </a:r>
            <a:r>
              <a:rPr lang="en-ZA" altLang="en-US" sz="2000" dirty="0">
                <a:latin typeface="+mj-lt"/>
                <a:cs typeface="Arial" panose="020B0604020202020204" pitchFamily="34" charset="0"/>
              </a:rPr>
              <a:t> </a:t>
            </a:r>
            <a:r>
              <a:rPr lang="en-ZA" altLang="en-US" sz="2000" dirty="0" smtClean="0">
                <a:latin typeface="+mj-lt"/>
                <a:cs typeface="Arial" panose="020B0604020202020204" pitchFamily="34" charset="0"/>
              </a:rPr>
              <a:t> in the </a:t>
            </a:r>
            <a:r>
              <a:rPr lang="en-ZA" altLang="en-US" sz="2000" b="1" dirty="0" smtClean="0">
                <a:latin typeface="+mj-lt"/>
                <a:cs typeface="Arial" panose="020B0604020202020204" pitchFamily="34" charset="0"/>
              </a:rPr>
              <a:t>steel sector across the entire value chain </a:t>
            </a:r>
            <a:r>
              <a:rPr lang="en-ZA" altLang="en-US" sz="2000" dirty="0" smtClean="0">
                <a:latin typeface="+mj-lt"/>
                <a:cs typeface="Arial" panose="020B0604020202020204" pitchFamily="34" charset="0"/>
              </a:rPr>
              <a:t>to secure stability and growth</a:t>
            </a:r>
            <a:endParaRPr lang="en-US" sz="1800" dirty="0">
              <a:latin typeface="+mj-lt"/>
              <a:cs typeface="Arial" panose="020B0604020202020204" pitchFamily="34" charset="0"/>
            </a:endParaRPr>
          </a:p>
          <a:p>
            <a:pPr marL="811213" lvl="1" indent="-354013" eaLnBrk="1" hangingPunct="1">
              <a:spcBef>
                <a:spcPts val="600"/>
              </a:spcBef>
              <a:buFont typeface="Wingdings" panose="05000000000000000000" pitchFamily="2" charset="2"/>
              <a:buChar char="v"/>
            </a:pPr>
            <a:endParaRPr lang="en-ZA" altLang="en-US" sz="2000" dirty="0">
              <a:latin typeface="+mj-lt"/>
              <a:cs typeface="Arial" panose="020B0604020202020204" pitchFamily="34" charset="0"/>
            </a:endParaRPr>
          </a:p>
          <a:p>
            <a:pPr eaLnBrk="1" hangingPunct="1">
              <a:spcBef>
                <a:spcPts val="600"/>
              </a:spcBef>
            </a:pPr>
            <a:endParaRPr lang="en-ZA" altLang="en-US" sz="2000" dirty="0">
              <a:latin typeface="+mj-lt"/>
              <a:cs typeface="Arial" panose="020B0604020202020204" pitchFamily="34" charset="0"/>
            </a:endParaRPr>
          </a:p>
        </p:txBody>
      </p:sp>
      <p:pic>
        <p:nvPicPr>
          <p:cNvPr id="7"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34</a:t>
            </a:fld>
            <a:endParaRPr lang="en-US" altLang="en-US" dirty="0"/>
          </a:p>
        </p:txBody>
      </p:sp>
    </p:spTree>
    <p:extLst>
      <p:ext uri="{BB962C8B-B14F-4D97-AF65-F5344CB8AC3E}">
        <p14:creationId xmlns:p14="http://schemas.microsoft.com/office/powerpoint/2010/main" xmlns="" val="2587875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51520" y="980728"/>
            <a:ext cx="7920880" cy="4752528"/>
          </a:xfrm>
        </p:spPr>
        <p:txBody>
          <a:bodyPr>
            <a:noAutofit/>
          </a:bodyPr>
          <a:lstStyle/>
          <a:p>
            <a:pPr marL="630238" indent="-271463" eaLnBrk="1" hangingPunct="1">
              <a:spcBef>
                <a:spcPts val="1200"/>
              </a:spcBef>
            </a:pPr>
            <a:r>
              <a:rPr lang="en-ZA" altLang="en-US" sz="1800" dirty="0" smtClean="0">
                <a:cs typeface="Arial" panose="020B0604020202020204" pitchFamily="34" charset="0"/>
              </a:rPr>
              <a:t>IPAP is one of the Presidents 9 Point Plans. A focussed national industrial effort characterised by policy coherence and certainty and a close collaborative effort between government, the private sector and labour is required.</a:t>
            </a:r>
          </a:p>
          <a:p>
            <a:pPr marL="630238" indent="-271463" eaLnBrk="1" hangingPunct="1">
              <a:spcBef>
                <a:spcPts val="1200"/>
              </a:spcBef>
            </a:pPr>
            <a:r>
              <a:rPr lang="en-ZA" altLang="en-US" sz="1800" dirty="0" smtClean="0">
                <a:cs typeface="Arial" panose="020B0604020202020204" pitchFamily="34" charset="0"/>
              </a:rPr>
              <a:t>IPAP is a product of the Economic and Employment Sectors Cluster of government and assigns a leading and supporting role to key government departments and institutions.  IPAP </a:t>
            </a:r>
            <a:r>
              <a:rPr lang="en-ZA" altLang="en-US" sz="1800" dirty="0">
                <a:cs typeface="Arial" panose="020B0604020202020204" pitchFamily="34" charset="0"/>
              </a:rPr>
              <a:t>is a very important tool </a:t>
            </a:r>
            <a:r>
              <a:rPr lang="en-ZA" altLang="en-US" sz="1800" dirty="0" smtClean="0">
                <a:cs typeface="Arial" panose="020B0604020202020204" pitchFamily="34" charset="0"/>
              </a:rPr>
              <a:t>to secure stronger industrial planning, intra-government co-ordination and oversight.</a:t>
            </a:r>
            <a:endParaRPr lang="en-ZA" altLang="en-US" sz="1800" dirty="0">
              <a:cs typeface="Arial" panose="020B0604020202020204" pitchFamily="34" charset="0"/>
            </a:endParaRPr>
          </a:p>
          <a:p>
            <a:pPr marL="630238" indent="-271463" eaLnBrk="1" hangingPunct="1">
              <a:spcBef>
                <a:spcPts val="1200"/>
              </a:spcBef>
            </a:pPr>
            <a:r>
              <a:rPr lang="en-ZA" altLang="en-US" sz="1800" dirty="0">
                <a:cs typeface="Arial" panose="020B0604020202020204" pitchFamily="34" charset="0"/>
              </a:rPr>
              <a:t>It is critical that compliance across and between </a:t>
            </a:r>
            <a:r>
              <a:rPr lang="en-US" altLang="en-US" sz="1800" dirty="0" smtClean="0">
                <a:cs typeface="Arial" panose="020B0604020202020204" pitchFamily="34" charset="0"/>
              </a:rPr>
              <a:t>national </a:t>
            </a:r>
            <a:r>
              <a:rPr lang="en-ZA" altLang="en-US" sz="1800" dirty="0" smtClean="0">
                <a:cs typeface="Arial" panose="020B0604020202020204" pitchFamily="34" charset="0"/>
              </a:rPr>
              <a:t>government </a:t>
            </a:r>
            <a:r>
              <a:rPr lang="en-ZA" altLang="en-US" sz="1800" dirty="0">
                <a:cs typeface="Arial" panose="020B0604020202020204" pitchFamily="34" charset="0"/>
              </a:rPr>
              <a:t>departments</a:t>
            </a:r>
            <a:r>
              <a:rPr lang="en-ZA" altLang="en-US" sz="1800" dirty="0" smtClean="0">
                <a:cs typeface="Arial" panose="020B0604020202020204" pitchFamily="34" charset="0"/>
              </a:rPr>
              <a:t>,</a:t>
            </a:r>
            <a:r>
              <a:rPr lang="en-US" altLang="en-US" sz="1800" dirty="0" smtClean="0">
                <a:cs typeface="Arial" panose="020B0604020202020204" pitchFamily="34" charset="0"/>
              </a:rPr>
              <a:t> provincial and municipal</a:t>
            </a:r>
            <a:r>
              <a:rPr lang="en-ZA" altLang="en-US" sz="1800" dirty="0" smtClean="0">
                <a:cs typeface="Arial" panose="020B0604020202020204" pitchFamily="34" charset="0"/>
              </a:rPr>
              <a:t> </a:t>
            </a:r>
            <a:r>
              <a:rPr lang="en-ZA" altLang="en-US" sz="1800" dirty="0">
                <a:cs typeface="Arial" panose="020B0604020202020204" pitchFamily="34" charset="0"/>
              </a:rPr>
              <a:t>spheres of government and </a:t>
            </a:r>
            <a:r>
              <a:rPr lang="en-ZA" altLang="en-US" sz="1800" dirty="0" smtClean="0">
                <a:cs typeface="Arial" panose="020B0604020202020204" pitchFamily="34" charset="0"/>
              </a:rPr>
              <a:t>SOCs </a:t>
            </a:r>
            <a:r>
              <a:rPr lang="en-ZA" altLang="en-US" sz="1800" dirty="0">
                <a:cs typeface="Arial" panose="020B0604020202020204" pitchFamily="34" charset="0"/>
              </a:rPr>
              <a:t>is secured in a </a:t>
            </a:r>
            <a:r>
              <a:rPr lang="en-ZA" altLang="en-US" sz="1800" dirty="0" smtClean="0">
                <a:cs typeface="Arial" panose="020B0604020202020204" pitchFamily="34" charset="0"/>
              </a:rPr>
              <a:t>collaborative national </a:t>
            </a:r>
            <a:r>
              <a:rPr lang="en-ZA" altLang="en-US" sz="1800" dirty="0">
                <a:cs typeface="Arial" panose="020B0604020202020204" pitchFamily="34" charset="0"/>
              </a:rPr>
              <a:t>industrial </a:t>
            </a:r>
            <a:r>
              <a:rPr lang="en-ZA" altLang="en-US" sz="1800" dirty="0" smtClean="0">
                <a:cs typeface="Arial" panose="020B0604020202020204" pitchFamily="34" charset="0"/>
              </a:rPr>
              <a:t>effort </a:t>
            </a:r>
            <a:r>
              <a:rPr lang="en-ZA" altLang="en-US" sz="1800" dirty="0" err="1" smtClean="0">
                <a:cs typeface="Arial" panose="020B0604020202020204" pitchFamily="34" charset="0"/>
              </a:rPr>
              <a:t>eg</a:t>
            </a:r>
            <a:r>
              <a:rPr lang="en-ZA" altLang="en-US" sz="1800" dirty="0" smtClean="0">
                <a:cs typeface="Arial" panose="020B0604020202020204" pitchFamily="34" charset="0"/>
              </a:rPr>
              <a:t>; localisation in the public procurement system.</a:t>
            </a:r>
            <a:endParaRPr lang="en-ZA" altLang="en-US" sz="1800" dirty="0">
              <a:cs typeface="Arial" panose="020B0604020202020204" pitchFamily="34" charset="0"/>
            </a:endParaRPr>
          </a:p>
          <a:p>
            <a:pPr marL="630238" indent="-271463" eaLnBrk="1" hangingPunct="1">
              <a:spcBef>
                <a:spcPts val="1200"/>
              </a:spcBef>
            </a:pPr>
            <a:r>
              <a:rPr lang="en-ZA" altLang="en-US" sz="1800" dirty="0">
                <a:cs typeface="Arial" panose="020B0604020202020204" pitchFamily="34" charset="0"/>
              </a:rPr>
              <a:t>There are </a:t>
            </a:r>
            <a:r>
              <a:rPr lang="en-ZA" altLang="en-US" sz="1800" dirty="0" smtClean="0">
                <a:cs typeface="Arial" panose="020B0604020202020204" pitchFamily="34" charset="0"/>
              </a:rPr>
              <a:t>few short-cuts and ‘overnight’ impacts</a:t>
            </a:r>
            <a:r>
              <a:rPr lang="en-US" altLang="en-US" sz="1800" dirty="0" smtClean="0">
                <a:cs typeface="Arial" panose="020B0604020202020204" pitchFamily="34" charset="0"/>
              </a:rPr>
              <a:t>: </a:t>
            </a:r>
            <a:r>
              <a:rPr lang="en-ZA" altLang="en-US" sz="1800" dirty="0" smtClean="0">
                <a:cs typeface="Arial" panose="020B0604020202020204" pitchFamily="34" charset="0"/>
              </a:rPr>
              <a:t>continuous </a:t>
            </a:r>
            <a:r>
              <a:rPr lang="en-ZA" altLang="en-US" sz="1800" dirty="0">
                <a:cs typeface="Arial" panose="020B0604020202020204" pitchFamily="34" charset="0"/>
              </a:rPr>
              <a:t>improvement, </a:t>
            </a:r>
            <a:r>
              <a:rPr lang="en-ZA" altLang="en-US" sz="1800" dirty="0" smtClean="0">
                <a:cs typeface="Arial" panose="020B0604020202020204" pitchFamily="34" charset="0"/>
              </a:rPr>
              <a:t>learning-by-doing</a:t>
            </a:r>
            <a:r>
              <a:rPr lang="en-ZA" altLang="en-US" sz="1800" dirty="0">
                <a:cs typeface="Arial" panose="020B0604020202020204" pitchFamily="34" charset="0"/>
              </a:rPr>
              <a:t>, strengthening the capacity of the state and </a:t>
            </a:r>
            <a:r>
              <a:rPr lang="en-ZA" altLang="en-US" sz="1800" dirty="0" smtClean="0">
                <a:cs typeface="Arial" panose="020B0604020202020204" pitchFamily="34" charset="0"/>
              </a:rPr>
              <a:t>deepening </a:t>
            </a:r>
            <a:r>
              <a:rPr lang="en-ZA" altLang="en-US" sz="1800" dirty="0">
                <a:cs typeface="Arial" panose="020B0604020202020204" pitchFamily="34" charset="0"/>
              </a:rPr>
              <a:t>stakeholder engagement </a:t>
            </a:r>
            <a:r>
              <a:rPr lang="en-ZA" altLang="en-US" sz="1800" dirty="0" smtClean="0">
                <a:cs typeface="Arial" panose="020B0604020202020204" pitchFamily="34" charset="0"/>
              </a:rPr>
              <a:t>are the critical factors</a:t>
            </a:r>
            <a:endParaRPr lang="en-ZA" altLang="en-US" sz="1800" dirty="0">
              <a:cs typeface="Arial" panose="020B0604020202020204" pitchFamily="34" charset="0"/>
            </a:endParaRPr>
          </a:p>
        </p:txBody>
      </p:sp>
      <p:sp>
        <p:nvSpPr>
          <p:cNvPr id="5"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cs typeface="+mn-cs"/>
              </a:rPr>
              <a:t>Securing a higher impact IPAP : </a:t>
            </a:r>
            <a:r>
              <a:rPr lang="en-US" altLang="en-US" sz="2400" b="1" dirty="0">
                <a:solidFill>
                  <a:schemeClr val="accent5">
                    <a:lumMod val="75000"/>
                  </a:schemeClr>
                </a:solidFill>
                <a:latin typeface="Arial (Body)"/>
                <a:cs typeface="+mn-cs"/>
              </a:rPr>
              <a:t>Key Observations</a:t>
            </a:r>
          </a:p>
        </p:txBody>
      </p:sp>
      <p:pic>
        <p:nvPicPr>
          <p:cNvPr id="6"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35</a:t>
            </a:fld>
            <a:endParaRPr lang="en-US" altLang="en-US" dirty="0"/>
          </a:p>
        </p:txBody>
      </p:sp>
    </p:spTree>
    <p:extLst>
      <p:ext uri="{BB962C8B-B14F-4D97-AF65-F5344CB8AC3E}">
        <p14:creationId xmlns:p14="http://schemas.microsoft.com/office/powerpoint/2010/main" xmlns="" val="3307340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F90303-3EE6-403E-A7B0-217FB3D78952}" type="slidenum">
              <a:rPr lang="en-US" altLang="en-US" smtClean="0"/>
              <a:pPr/>
              <a:t>36</a:t>
            </a:fld>
            <a:endParaRPr lang="en-US" altLang="en-US" dirty="0"/>
          </a:p>
        </p:txBody>
      </p:sp>
      <p:grpSp>
        <p:nvGrpSpPr>
          <p:cNvPr id="38" name="Group 37"/>
          <p:cNvGrpSpPr/>
          <p:nvPr/>
        </p:nvGrpSpPr>
        <p:grpSpPr>
          <a:xfrm>
            <a:off x="79959" y="566197"/>
            <a:ext cx="8955720" cy="6031155"/>
            <a:chOff x="-3753" y="-467668"/>
            <a:chExt cx="9578372" cy="6523269"/>
          </a:xfrm>
        </p:grpSpPr>
        <p:sp>
          <p:nvSpPr>
            <p:cNvPr id="40" name="Oval 39"/>
            <p:cNvSpPr/>
            <p:nvPr/>
          </p:nvSpPr>
          <p:spPr>
            <a:xfrm>
              <a:off x="5886449" y="70120"/>
              <a:ext cx="1143000" cy="1143000"/>
            </a:xfrm>
            <a:prstGeom prst="ellipse">
              <a:avLst/>
            </a:prstGeom>
            <a:solidFill>
              <a:schemeClr val="accent5">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5">
                      <a:lumMod val="50000"/>
                    </a:schemeClr>
                  </a:solidFill>
                  <a:effectLst/>
                  <a:uLnTx/>
                  <a:uFillTx/>
                  <a:latin typeface="Calibri"/>
                  <a:ea typeface="Calibri"/>
                  <a:cs typeface="Times New Roman"/>
                </a:rPr>
                <a:t>Industrial Financing</a:t>
              </a:r>
              <a:endParaRPr kumimoji="0" lang="en-ZA" sz="1200" b="1" i="0" u="none" strike="noStrike" kern="0" cap="none" spc="0" normalizeH="0" baseline="0" noProof="0" dirty="0">
                <a:ln>
                  <a:noFill/>
                </a:ln>
                <a:solidFill>
                  <a:schemeClr val="accent5">
                    <a:lumMod val="50000"/>
                  </a:schemeClr>
                </a:solidFill>
                <a:effectLst/>
                <a:uLnTx/>
                <a:uFillTx/>
                <a:latin typeface="Calibri"/>
                <a:ea typeface="Calibri"/>
                <a:cs typeface="Times New Roman"/>
              </a:endParaRPr>
            </a:p>
          </p:txBody>
        </p:sp>
        <p:sp>
          <p:nvSpPr>
            <p:cNvPr id="39" name="Oval 38"/>
            <p:cNvSpPr/>
            <p:nvPr/>
          </p:nvSpPr>
          <p:spPr>
            <a:xfrm>
              <a:off x="3953443" y="1842654"/>
              <a:ext cx="1460221" cy="1371600"/>
            </a:xfrm>
            <a:prstGeom prst="ellipse">
              <a:avLst/>
            </a:prstGeom>
            <a:solidFill>
              <a:schemeClr val="bg1">
                <a:lumMod val="65000"/>
              </a:schemeClr>
            </a:solid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90" b="1" i="0" u="none" strike="noStrike" kern="0" cap="none" spc="0" normalizeH="0" baseline="0" noProof="0" dirty="0">
                  <a:ln>
                    <a:noFill/>
                  </a:ln>
                  <a:solidFill>
                    <a:sysClr val="window" lastClr="FFFFFF"/>
                  </a:solidFill>
                  <a:effectLst/>
                  <a:uLnTx/>
                  <a:uFillTx/>
                  <a:latin typeface="Calibri"/>
                  <a:ea typeface="Calibri"/>
                  <a:cs typeface="Times New Roman"/>
                </a:rPr>
                <a:t>IPAP TRANSVERSAL FOCUS AREAS</a:t>
              </a:r>
              <a:endParaRPr kumimoji="0" lang="en-ZA" sz="990" b="1"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41" name="Oval 40"/>
            <p:cNvSpPr/>
            <p:nvPr/>
          </p:nvSpPr>
          <p:spPr>
            <a:xfrm>
              <a:off x="5832763" y="1956955"/>
              <a:ext cx="1143000" cy="1143000"/>
            </a:xfrm>
            <a:prstGeom prst="ellipse">
              <a:avLst/>
            </a:prstGeom>
            <a:solidFill>
              <a:schemeClr val="accent6">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chemeClr val="accent6">
                      <a:lumMod val="50000"/>
                    </a:schemeClr>
                  </a:solidFill>
                  <a:effectLst/>
                  <a:uLnTx/>
                  <a:uFillTx/>
                  <a:latin typeface="Calibri"/>
                  <a:ea typeface="Calibri"/>
                  <a:cs typeface="Times New Roman"/>
                </a:rPr>
                <a:t>SEZs and Regional Economic Clusters</a:t>
              </a:r>
              <a:endParaRPr kumimoji="0" lang="en-ZA" sz="1200" b="1" i="0" u="none" strike="noStrike" kern="0" cap="none" spc="0" normalizeH="0" baseline="0" noProof="0" dirty="0">
                <a:ln>
                  <a:noFill/>
                </a:ln>
                <a:solidFill>
                  <a:schemeClr val="accent6">
                    <a:lumMod val="50000"/>
                  </a:schemeClr>
                </a:solidFill>
                <a:effectLst/>
                <a:uLnTx/>
                <a:uFillTx/>
                <a:latin typeface="Calibri"/>
                <a:ea typeface="Calibri"/>
                <a:cs typeface="Times New Roman"/>
              </a:endParaRPr>
            </a:p>
          </p:txBody>
        </p:sp>
        <p:sp>
          <p:nvSpPr>
            <p:cNvPr id="42" name="Oval 41"/>
            <p:cNvSpPr/>
            <p:nvPr/>
          </p:nvSpPr>
          <p:spPr>
            <a:xfrm>
              <a:off x="5832763" y="3559298"/>
              <a:ext cx="1143000" cy="1143000"/>
            </a:xfrm>
            <a:prstGeom prst="ellipse">
              <a:avLst/>
            </a:prstGeom>
            <a:solidFill>
              <a:schemeClr val="accent1">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chemeClr val="accent1">
                      <a:lumMod val="50000"/>
                    </a:schemeClr>
                  </a:solidFill>
                  <a:effectLst/>
                  <a:uLnTx/>
                  <a:uFillTx/>
                  <a:latin typeface="Calibri"/>
                  <a:ea typeface="Calibri"/>
                  <a:cs typeface="Times New Roman"/>
                </a:rPr>
                <a:t>Regional Integration</a:t>
              </a:r>
              <a:endParaRPr kumimoji="0" lang="en-ZA" sz="1200" b="1" i="0" u="none" strike="noStrike" kern="0" cap="none" spc="0" normalizeH="0" baseline="0" noProof="0" dirty="0">
                <a:ln>
                  <a:noFill/>
                </a:ln>
                <a:solidFill>
                  <a:schemeClr val="accent1">
                    <a:lumMod val="50000"/>
                  </a:schemeClr>
                </a:solidFill>
                <a:effectLst/>
                <a:uLnTx/>
                <a:uFillTx/>
                <a:latin typeface="Calibri"/>
                <a:ea typeface="Calibri"/>
                <a:cs typeface="Times New Roman"/>
              </a:endParaRPr>
            </a:p>
          </p:txBody>
        </p:sp>
        <p:sp>
          <p:nvSpPr>
            <p:cNvPr id="43" name="Oval 42"/>
            <p:cNvSpPr/>
            <p:nvPr/>
          </p:nvSpPr>
          <p:spPr>
            <a:xfrm>
              <a:off x="2483697" y="101090"/>
              <a:ext cx="1143000" cy="1143000"/>
            </a:xfrm>
            <a:prstGeom prst="ellipse">
              <a:avLst/>
            </a:prstGeom>
            <a:solidFill>
              <a:schemeClr val="accent2">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chemeClr val="accent2">
                      <a:lumMod val="50000"/>
                    </a:schemeClr>
                  </a:solidFill>
                  <a:effectLst/>
                  <a:uLnTx/>
                  <a:uFillTx/>
                  <a:latin typeface="Calibri"/>
                  <a:ea typeface="Calibri"/>
                  <a:cs typeface="Times New Roman"/>
                </a:rPr>
                <a:t>Public procurement</a:t>
              </a:r>
              <a:endParaRPr kumimoji="0" lang="en-ZA" sz="1200" b="1" i="0" u="none" strike="noStrike" kern="0" cap="none" spc="0" normalizeH="0" baseline="0" noProof="0" dirty="0">
                <a:ln>
                  <a:noFill/>
                </a:ln>
                <a:solidFill>
                  <a:schemeClr val="accent2">
                    <a:lumMod val="50000"/>
                  </a:schemeClr>
                </a:solidFill>
                <a:effectLst/>
                <a:uLnTx/>
                <a:uFillTx/>
                <a:latin typeface="Calibri"/>
                <a:ea typeface="Calibri"/>
                <a:cs typeface="Times New Roman"/>
              </a:endParaRPr>
            </a:p>
          </p:txBody>
        </p:sp>
        <p:sp>
          <p:nvSpPr>
            <p:cNvPr id="44" name="Oval 43"/>
            <p:cNvSpPr/>
            <p:nvPr/>
          </p:nvSpPr>
          <p:spPr>
            <a:xfrm>
              <a:off x="2506609" y="1956955"/>
              <a:ext cx="1143000" cy="1143000"/>
            </a:xfrm>
            <a:prstGeom prst="ellipse">
              <a:avLst/>
            </a:prstGeom>
            <a:solidFill>
              <a:schemeClr val="accent3">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chemeClr val="accent3">
                      <a:lumMod val="50000"/>
                    </a:schemeClr>
                  </a:solidFill>
                  <a:effectLst/>
                  <a:uLnTx/>
                  <a:uFillTx/>
                  <a:latin typeface="Calibri"/>
                  <a:ea typeface="Calibri"/>
                  <a:cs typeface="Times New Roman"/>
                </a:rPr>
                <a:t>Developmental trade policy</a:t>
              </a:r>
              <a:endParaRPr kumimoji="0" lang="en-ZA" sz="700" b="1" i="0" u="none" strike="noStrike" kern="0" cap="none" spc="0" normalizeH="0" baseline="0" noProof="0" dirty="0">
                <a:ln>
                  <a:noFill/>
                </a:ln>
                <a:solidFill>
                  <a:schemeClr val="accent3">
                    <a:lumMod val="50000"/>
                  </a:schemeClr>
                </a:solidFill>
                <a:effectLst/>
                <a:uLnTx/>
                <a:uFillTx/>
                <a:latin typeface="Calibri"/>
                <a:ea typeface="Calibri"/>
                <a:cs typeface="Times New Roman"/>
              </a:endParaRPr>
            </a:p>
          </p:txBody>
        </p:sp>
        <p:sp>
          <p:nvSpPr>
            <p:cNvPr id="45" name="Oval 44"/>
            <p:cNvSpPr/>
            <p:nvPr/>
          </p:nvSpPr>
          <p:spPr>
            <a:xfrm>
              <a:off x="2506609" y="3682444"/>
              <a:ext cx="1143000" cy="1143000"/>
            </a:xfrm>
            <a:prstGeom prst="ellipse">
              <a:avLst/>
            </a:prstGeom>
            <a:solidFill>
              <a:schemeClr val="accent4">
                <a:lumMod val="60000"/>
                <a:lumOff val="40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chemeClr val="accent4">
                      <a:lumMod val="50000"/>
                    </a:schemeClr>
                  </a:solidFill>
                  <a:effectLst/>
                  <a:uLnTx/>
                  <a:uFillTx/>
                  <a:latin typeface="Calibri"/>
                  <a:ea typeface="Calibri"/>
                  <a:cs typeface="Times New Roman"/>
                </a:rPr>
                <a:t>Innovation and technology</a:t>
              </a:r>
              <a:endParaRPr kumimoji="0" lang="en-ZA" sz="1200" b="1" i="0" u="none" strike="noStrike" kern="0" cap="none" spc="0" normalizeH="0" baseline="0" noProof="0" dirty="0">
                <a:ln>
                  <a:noFill/>
                </a:ln>
                <a:solidFill>
                  <a:schemeClr val="accent4">
                    <a:lumMod val="50000"/>
                  </a:schemeClr>
                </a:solidFill>
                <a:effectLst/>
                <a:uLnTx/>
                <a:uFillTx/>
                <a:latin typeface="Calibri"/>
                <a:ea typeface="Calibri"/>
                <a:cs typeface="Times New Roman"/>
              </a:endParaRPr>
            </a:p>
          </p:txBody>
        </p:sp>
        <p:cxnSp>
          <p:nvCxnSpPr>
            <p:cNvPr id="46" name="Straight Connector 45"/>
            <p:cNvCxnSpPr>
              <a:stCxn id="39" idx="7"/>
              <a:endCxn id="40" idx="3"/>
            </p:cNvCxnSpPr>
            <p:nvPr/>
          </p:nvCxnSpPr>
          <p:spPr>
            <a:xfrm flipV="1">
              <a:off x="5199820" y="1045730"/>
              <a:ext cx="854017" cy="997790"/>
            </a:xfrm>
            <a:prstGeom prst="line">
              <a:avLst/>
            </a:prstGeom>
            <a:noFill/>
            <a:ln w="19050" cap="flat" cmpd="sng" algn="ctr">
              <a:solidFill>
                <a:schemeClr val="accent5">
                  <a:lumMod val="60000"/>
                  <a:lumOff val="40000"/>
                </a:schemeClr>
              </a:solidFill>
              <a:prstDash val="sysDot"/>
              <a:miter lim="800000"/>
            </a:ln>
            <a:effectLst/>
          </p:spPr>
        </p:cxnSp>
        <p:cxnSp>
          <p:nvCxnSpPr>
            <p:cNvPr id="47" name="Straight Connector 46"/>
            <p:cNvCxnSpPr>
              <a:stCxn id="39" idx="6"/>
              <a:endCxn id="41" idx="2"/>
            </p:cNvCxnSpPr>
            <p:nvPr/>
          </p:nvCxnSpPr>
          <p:spPr>
            <a:xfrm>
              <a:off x="5413664" y="2528455"/>
              <a:ext cx="419099" cy="0"/>
            </a:xfrm>
            <a:prstGeom prst="line">
              <a:avLst/>
            </a:prstGeom>
            <a:noFill/>
            <a:ln w="19050" cap="flat" cmpd="sng" algn="ctr">
              <a:solidFill>
                <a:schemeClr val="accent6">
                  <a:lumMod val="60000"/>
                  <a:lumOff val="40000"/>
                </a:schemeClr>
              </a:solidFill>
              <a:prstDash val="sysDot"/>
              <a:miter lim="800000"/>
            </a:ln>
            <a:effectLst/>
          </p:spPr>
        </p:cxnSp>
        <p:cxnSp>
          <p:nvCxnSpPr>
            <p:cNvPr id="48" name="Straight Connector 47"/>
            <p:cNvCxnSpPr>
              <a:stCxn id="39" idx="5"/>
              <a:endCxn id="42" idx="1"/>
            </p:cNvCxnSpPr>
            <p:nvPr/>
          </p:nvCxnSpPr>
          <p:spPr>
            <a:xfrm>
              <a:off x="5199820" y="3013388"/>
              <a:ext cx="800331" cy="713299"/>
            </a:xfrm>
            <a:prstGeom prst="line">
              <a:avLst/>
            </a:prstGeom>
            <a:noFill/>
            <a:ln w="19050" cap="flat" cmpd="sng" algn="ctr">
              <a:solidFill>
                <a:schemeClr val="accent1">
                  <a:lumMod val="60000"/>
                  <a:lumOff val="40000"/>
                </a:schemeClr>
              </a:solidFill>
              <a:prstDash val="sysDot"/>
              <a:miter lim="800000"/>
            </a:ln>
            <a:effectLst/>
          </p:spPr>
        </p:cxnSp>
        <p:cxnSp>
          <p:nvCxnSpPr>
            <p:cNvPr id="49" name="Straight Connector 48"/>
            <p:cNvCxnSpPr>
              <a:stCxn id="43" idx="5"/>
              <a:endCxn id="39" idx="1"/>
            </p:cNvCxnSpPr>
            <p:nvPr/>
          </p:nvCxnSpPr>
          <p:spPr>
            <a:xfrm>
              <a:off x="3459309" y="1076701"/>
              <a:ext cx="707978" cy="966820"/>
            </a:xfrm>
            <a:prstGeom prst="line">
              <a:avLst/>
            </a:prstGeom>
            <a:noFill/>
            <a:ln w="19050" cap="flat" cmpd="sng" algn="ctr">
              <a:solidFill>
                <a:schemeClr val="accent2">
                  <a:lumMod val="60000"/>
                  <a:lumOff val="40000"/>
                </a:schemeClr>
              </a:solidFill>
              <a:prstDash val="sysDot"/>
              <a:miter lim="800000"/>
            </a:ln>
            <a:effectLst/>
          </p:spPr>
        </p:cxnSp>
        <p:cxnSp>
          <p:nvCxnSpPr>
            <p:cNvPr id="50" name="Straight Connector 49"/>
            <p:cNvCxnSpPr>
              <a:stCxn id="44" idx="6"/>
              <a:endCxn id="39" idx="2"/>
            </p:cNvCxnSpPr>
            <p:nvPr/>
          </p:nvCxnSpPr>
          <p:spPr>
            <a:xfrm>
              <a:off x="3649609" y="2528455"/>
              <a:ext cx="303834" cy="0"/>
            </a:xfrm>
            <a:prstGeom prst="line">
              <a:avLst/>
            </a:prstGeom>
            <a:noFill/>
            <a:ln w="19050" cap="flat" cmpd="sng" algn="ctr">
              <a:solidFill>
                <a:schemeClr val="accent3">
                  <a:lumMod val="60000"/>
                  <a:lumOff val="40000"/>
                </a:schemeClr>
              </a:solidFill>
              <a:prstDash val="sysDot"/>
              <a:miter lim="800000"/>
            </a:ln>
            <a:effectLst/>
          </p:spPr>
        </p:cxnSp>
        <p:cxnSp>
          <p:nvCxnSpPr>
            <p:cNvPr id="51" name="Straight Connector 50"/>
            <p:cNvCxnSpPr>
              <a:stCxn id="39" idx="3"/>
              <a:endCxn id="45" idx="7"/>
            </p:cNvCxnSpPr>
            <p:nvPr/>
          </p:nvCxnSpPr>
          <p:spPr>
            <a:xfrm flipH="1">
              <a:off x="3482220" y="3013388"/>
              <a:ext cx="685066" cy="836444"/>
            </a:xfrm>
            <a:prstGeom prst="line">
              <a:avLst/>
            </a:prstGeom>
            <a:noFill/>
            <a:ln w="19050" cap="flat" cmpd="sng" algn="ctr">
              <a:solidFill>
                <a:schemeClr val="accent4">
                  <a:lumMod val="60000"/>
                  <a:lumOff val="40000"/>
                </a:schemeClr>
              </a:solidFill>
              <a:prstDash val="sysDot"/>
              <a:miter lim="800000"/>
            </a:ln>
            <a:effectLst/>
          </p:spPr>
        </p:cxnSp>
        <p:sp>
          <p:nvSpPr>
            <p:cNvPr id="52" name="Text Box 24"/>
            <p:cNvSpPr txBox="1"/>
            <p:nvPr/>
          </p:nvSpPr>
          <p:spPr>
            <a:xfrm>
              <a:off x="-3753" y="-427948"/>
              <a:ext cx="2286000" cy="166728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Monitor and ensure compliance with sector designation and localization requirements in state procurement</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lang="en-ZA" sz="900" b="1" kern="0" dirty="0">
                <a:solidFill>
                  <a:schemeClr val="tx1">
                    <a:lumMod val="75000"/>
                    <a:lumOff val="25000"/>
                  </a:schemeClr>
                </a:solidFill>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Monitor</a:t>
              </a:r>
              <a:r>
                <a:rPr kumimoji="0" lang="en-ZA" sz="900" b="1" i="0" u="none" strike="noStrike" kern="0" cap="none" spc="0" normalizeH="0" noProof="0" dirty="0" smtClean="0">
                  <a:ln>
                    <a:noFill/>
                  </a:ln>
                  <a:solidFill>
                    <a:schemeClr val="tx1">
                      <a:lumMod val="75000"/>
                      <a:lumOff val="25000"/>
                    </a:schemeClr>
                  </a:solidFill>
                  <a:effectLst/>
                  <a:uLnTx/>
                  <a:uFillTx/>
                  <a:latin typeface="Calibri"/>
                  <a:ea typeface="Calibri"/>
                  <a:cs typeface="Times New Roman"/>
                </a:rPr>
                <a:t> </a:t>
              </a: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expenditure </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and implements </a:t>
              </a: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of local content requirements</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Increasing </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aggregate demand through “Buy Local</a:t>
              </a: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 campaign</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US" sz="900" b="1" kern="0" dirty="0" smtClean="0">
                <a:solidFill>
                  <a:schemeClr val="tx1">
                    <a:lumMod val="75000"/>
                    <a:lumOff val="25000"/>
                  </a:schemeClr>
                </a:solidFill>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Calibri"/>
                  <a:ea typeface="Calibri"/>
                  <a:cs typeface="Times New Roman"/>
                </a:rPr>
                <a:t>Further designation</a:t>
              </a: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 </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of </a:t>
              </a:r>
              <a:r>
                <a:rPr kumimoji="0" lang="en-US" sz="900" b="1" i="0" u="none" strike="noStrike" kern="0" cap="none" spc="0" normalizeH="0" baseline="0" noProof="0" dirty="0" smtClean="0">
                  <a:ln>
                    <a:noFill/>
                  </a:ln>
                  <a:solidFill>
                    <a:schemeClr val="tx1">
                      <a:lumMod val="75000"/>
                      <a:lumOff val="25000"/>
                    </a:schemeClr>
                  </a:solidFill>
                  <a:effectLst/>
                  <a:uLnTx/>
                  <a:uFillTx/>
                  <a:latin typeface="Calibri"/>
                  <a:ea typeface="Calibri"/>
                  <a:cs typeface="Times New Roman"/>
                </a:rPr>
                <a:t>products for local procurement</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3" name="Text Box 25"/>
            <p:cNvSpPr txBox="1"/>
            <p:nvPr/>
          </p:nvSpPr>
          <p:spPr>
            <a:xfrm>
              <a:off x="0" y="1710099"/>
              <a:ext cx="2286000" cy="193963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Flexible/strategic tariff setting</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Further development of enabling standards and compulsory specifications</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Closer and more detailed collaboration with Custom to prevent illegal imports</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Continued realignment of technical infrastructure activities in support of key IPAP sectors</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4" name="Text Box 26"/>
            <p:cNvSpPr txBox="1"/>
            <p:nvPr/>
          </p:nvSpPr>
          <p:spPr>
            <a:xfrm>
              <a:off x="0" y="4030628"/>
              <a:ext cx="2286000" cy="163917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Ongoing review of incentives and instruments for Science, Technology and Innovation (STI) to </a:t>
              </a:r>
              <a:r>
                <a:rPr kumimoji="0" lang="en-US" sz="900" b="1" i="0" u="none" strike="noStrike" kern="0" cap="none" spc="0" normalizeH="0" baseline="0" noProof="0" dirty="0" err="1">
                  <a:ln>
                    <a:noFill/>
                  </a:ln>
                  <a:solidFill>
                    <a:schemeClr val="tx1">
                      <a:lumMod val="75000"/>
                      <a:lumOff val="25000"/>
                    </a:schemeClr>
                  </a:solidFill>
                  <a:effectLst/>
                  <a:uLnTx/>
                  <a:uFillTx/>
                  <a:latin typeface="Calibri"/>
                  <a:ea typeface="Calibri"/>
                  <a:cs typeface="Times New Roman"/>
                </a:rPr>
                <a:t>finalise</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an STI system, aligned to incentives and industrial financing</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a:ln>
                    <a:noFill/>
                  </a:ln>
                  <a:solidFill>
                    <a:schemeClr val="tx1">
                      <a:lumMod val="75000"/>
                      <a:lumOff val="25000"/>
                    </a:schemeClr>
                  </a:solidFill>
                  <a:effectLst/>
                  <a:uLnTx/>
                  <a:uFillTx/>
                  <a:latin typeface="Calibri"/>
                  <a:ea typeface="Calibri"/>
                  <a:cs typeface="Times New Roman"/>
                </a:rPr>
                <a:t>Formalise</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and R&amp;D-led industrial development approach through implementation of the Emerging Industries Action Plan (EIAP)</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Develop a portfolio of R&amp;D projects aimed at scaling up industrial growth</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5" name="Text Box 27"/>
            <p:cNvSpPr txBox="1"/>
            <p:nvPr/>
          </p:nvSpPr>
          <p:spPr>
            <a:xfrm>
              <a:off x="7178129" y="-452444"/>
              <a:ext cx="2396490" cy="192448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Strategic, coordinated, integrated industrial financing system, combining the joint efforts of state and development finance institutions</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Integration of DST innovation and commercialization support measures with roll out of Black Industrialist program</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Priority processing for dynamic firms – with greater selective/strengthened </a:t>
              </a:r>
              <a:r>
                <a:rPr kumimoji="0" lang="en-US" sz="900" b="1" i="0" u="none" strike="noStrike" kern="0" cap="none" spc="0" normalizeH="0" baseline="0" noProof="0" dirty="0" err="1">
                  <a:ln>
                    <a:noFill/>
                  </a:ln>
                  <a:solidFill>
                    <a:schemeClr val="tx1">
                      <a:lumMod val="75000"/>
                      <a:lumOff val="25000"/>
                    </a:schemeClr>
                  </a:solidFill>
                  <a:effectLst/>
                  <a:uLnTx/>
                  <a:uFillTx/>
                  <a:latin typeface="Calibri"/>
                  <a:ea typeface="Calibri"/>
                  <a:cs typeface="Times New Roman"/>
                </a:rPr>
                <a:t>conditionalities</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6" name="Text Box 28"/>
            <p:cNvSpPr txBox="1"/>
            <p:nvPr/>
          </p:nvSpPr>
          <p:spPr>
            <a:xfrm>
              <a:off x="7204363" y="1731818"/>
              <a:ext cx="2286000" cy="181494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Calibri"/>
                  <a:ea typeface="Calibri"/>
                  <a:cs typeface="Times New Roman"/>
                </a:rPr>
                <a:t>Expansion of existing Industrial Development Zones: creation of new Special Economic Zones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Calibri"/>
                  <a:ea typeface="Calibri"/>
                  <a:cs typeface="Times New Roman"/>
                </a:rPr>
                <a:t>Develop SEZs as dynamic platforms for foreign direct investment (FDI) and for the deepening of strategic industrial and export capacity, both in the SEZs themselves and in associated regional industrial clusters</a:t>
              </a:r>
              <a:r>
                <a:rPr kumimoji="0" lang="en-US"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rPr>
                <a:t> </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7" name="Text Box 29"/>
            <p:cNvSpPr txBox="1"/>
            <p:nvPr/>
          </p:nvSpPr>
          <p:spPr>
            <a:xfrm>
              <a:off x="7178073" y="3715566"/>
              <a:ext cx="2286000" cy="171069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Calibri"/>
                  <a:ea typeface="Calibri"/>
                  <a:cs typeface="Times New Roman"/>
                </a:rPr>
                <a:t>Coordinated development of African regional infrastructure, support for complementary </a:t>
              </a:r>
              <a:r>
                <a:rPr lang="en-US" sz="900" b="1" kern="0" dirty="0" err="1" smtClean="0">
                  <a:solidFill>
                    <a:schemeClr val="tx1">
                      <a:lumMod val="75000"/>
                      <a:lumOff val="25000"/>
                    </a:schemeClr>
                  </a:solidFill>
                  <a:latin typeface="Calibri"/>
                  <a:ea typeface="Calibri"/>
                  <a:cs typeface="Times New Roman"/>
                </a:rPr>
                <a:t>industrialisation</a:t>
              </a:r>
              <a:r>
                <a:rPr lang="en-US" sz="900" b="1" kern="0" dirty="0" smtClean="0">
                  <a:solidFill>
                    <a:schemeClr val="tx1">
                      <a:lumMod val="75000"/>
                      <a:lumOff val="25000"/>
                    </a:schemeClr>
                  </a:solidFill>
                  <a:latin typeface="Calibri"/>
                  <a:ea typeface="Calibri"/>
                  <a:cs typeface="Times New Roman"/>
                </a:rPr>
                <a:t>, integrated of value chains and expanded trade</a:t>
              </a:r>
              <a:endParaRPr kumimoji="0" lang="en-ZA" sz="900" b="1" i="0" u="none" strike="noStrike" kern="0" cap="none" spc="0" normalizeH="0" baseline="0" noProof="0" dirty="0">
                <a:ln>
                  <a:noFill/>
                </a:ln>
                <a:solidFill>
                  <a:schemeClr val="tx1">
                    <a:lumMod val="75000"/>
                    <a:lumOff val="25000"/>
                  </a:schemeClr>
                </a:solidFill>
                <a:effectLst/>
                <a:uLnTx/>
                <a:uFillTx/>
                <a:latin typeface="Calibri"/>
                <a:ea typeface="Calibri"/>
                <a:cs typeface="Times New Roman"/>
              </a:endParaRPr>
            </a:p>
          </p:txBody>
        </p:sp>
        <p:sp>
          <p:nvSpPr>
            <p:cNvPr id="58" name="Right Bracket 57"/>
            <p:cNvSpPr/>
            <p:nvPr/>
          </p:nvSpPr>
          <p:spPr>
            <a:xfrm>
              <a:off x="2064385" y="-427948"/>
              <a:ext cx="217861" cy="1861893"/>
            </a:xfrm>
            <a:prstGeom prst="rightBracket">
              <a:avLst/>
            </a:prstGeom>
            <a:noFill/>
            <a:ln w="19050" cap="flat" cmpd="sng" algn="ctr">
              <a:solidFill>
                <a:schemeClr val="accent2">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Right Bracket 58"/>
            <p:cNvSpPr/>
            <p:nvPr/>
          </p:nvSpPr>
          <p:spPr>
            <a:xfrm>
              <a:off x="2097719" y="1669472"/>
              <a:ext cx="184527" cy="1717964"/>
            </a:xfrm>
            <a:prstGeom prst="rightBracket">
              <a:avLst/>
            </a:prstGeom>
            <a:noFill/>
            <a:ln w="19050" cap="flat" cmpd="sng" algn="ctr">
              <a:solidFill>
                <a:schemeClr val="accent3">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Right Bracket 59"/>
            <p:cNvSpPr/>
            <p:nvPr/>
          </p:nvSpPr>
          <p:spPr>
            <a:xfrm>
              <a:off x="2099632" y="3960449"/>
              <a:ext cx="231775" cy="2095152"/>
            </a:xfrm>
            <a:prstGeom prst="rightBracket">
              <a:avLst/>
            </a:prstGeom>
            <a:noFill/>
            <a:ln w="19050" cap="flat" cmpd="sng" algn="ctr">
              <a:solidFill>
                <a:schemeClr val="accent4">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Right Bracket 60"/>
            <p:cNvSpPr/>
            <p:nvPr/>
          </p:nvSpPr>
          <p:spPr>
            <a:xfrm flipH="1">
              <a:off x="7189812" y="-467668"/>
              <a:ext cx="235584" cy="1901612"/>
            </a:xfrm>
            <a:prstGeom prst="rightBracket">
              <a:avLst/>
            </a:prstGeom>
            <a:noFill/>
            <a:ln w="19050" cap="flat" cmpd="sng" algn="ctr">
              <a:solidFill>
                <a:schemeClr val="accent5">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Right Bracket 61"/>
            <p:cNvSpPr/>
            <p:nvPr/>
          </p:nvSpPr>
          <p:spPr>
            <a:xfrm flipH="1">
              <a:off x="7190505" y="1717962"/>
              <a:ext cx="235585" cy="1652075"/>
            </a:xfrm>
            <a:prstGeom prst="rightBracket">
              <a:avLst/>
            </a:prstGeom>
            <a:noFill/>
            <a:ln w="19050" cap="flat" cmpd="sng" algn="ctr">
              <a:solidFill>
                <a:schemeClr val="accent6">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Right Bracket 62"/>
            <p:cNvSpPr/>
            <p:nvPr/>
          </p:nvSpPr>
          <p:spPr>
            <a:xfrm flipH="1">
              <a:off x="7174282" y="3660531"/>
              <a:ext cx="251808" cy="910380"/>
            </a:xfrm>
            <a:prstGeom prst="rightBracket">
              <a:avLst/>
            </a:prstGeom>
            <a:noFill/>
            <a:ln w="19050" cap="flat" cmpd="sng" algn="ctr">
              <a:solidFill>
                <a:schemeClr val="accent1">
                  <a:lumMod val="60000"/>
                  <a:lumOff val="40000"/>
                </a:schemeClr>
              </a:solidFill>
              <a:prstDash val="sysDot"/>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4" name="Straight Connector 63"/>
            <p:cNvCxnSpPr>
              <a:stCxn id="43" idx="2"/>
            </p:cNvCxnSpPr>
            <p:nvPr/>
          </p:nvCxnSpPr>
          <p:spPr>
            <a:xfrm flipH="1">
              <a:off x="2282248" y="672590"/>
              <a:ext cx="201449" cy="0"/>
            </a:xfrm>
            <a:prstGeom prst="line">
              <a:avLst/>
            </a:prstGeom>
            <a:noFill/>
            <a:ln w="19050" cap="flat" cmpd="sng" algn="ctr">
              <a:solidFill>
                <a:schemeClr val="accent2">
                  <a:lumMod val="60000"/>
                  <a:lumOff val="40000"/>
                </a:schemeClr>
              </a:solidFill>
              <a:prstDash val="sysDot"/>
              <a:miter lim="800000"/>
            </a:ln>
            <a:effectLst/>
          </p:spPr>
        </p:cxnSp>
        <p:cxnSp>
          <p:nvCxnSpPr>
            <p:cNvPr id="66" name="Straight Connector 65"/>
            <p:cNvCxnSpPr>
              <a:stCxn id="45" idx="2"/>
            </p:cNvCxnSpPr>
            <p:nvPr/>
          </p:nvCxnSpPr>
          <p:spPr>
            <a:xfrm flipH="1">
              <a:off x="2335160" y="4253943"/>
              <a:ext cx="171448" cy="0"/>
            </a:xfrm>
            <a:prstGeom prst="line">
              <a:avLst/>
            </a:prstGeom>
            <a:noFill/>
            <a:ln w="19050" cap="flat" cmpd="sng" algn="ctr">
              <a:solidFill>
                <a:schemeClr val="accent4">
                  <a:lumMod val="60000"/>
                  <a:lumOff val="40000"/>
                </a:schemeClr>
              </a:solidFill>
              <a:prstDash val="sysDot"/>
              <a:miter lim="800000"/>
            </a:ln>
            <a:effectLst/>
          </p:spPr>
        </p:cxnSp>
        <p:cxnSp>
          <p:nvCxnSpPr>
            <p:cNvPr id="67" name="Straight Connector 66"/>
            <p:cNvCxnSpPr>
              <a:endCxn id="40" idx="6"/>
            </p:cNvCxnSpPr>
            <p:nvPr/>
          </p:nvCxnSpPr>
          <p:spPr>
            <a:xfrm flipH="1">
              <a:off x="7029449" y="641619"/>
              <a:ext cx="160364" cy="0"/>
            </a:xfrm>
            <a:prstGeom prst="line">
              <a:avLst/>
            </a:prstGeom>
            <a:noFill/>
            <a:ln w="19050" cap="flat" cmpd="sng" algn="ctr">
              <a:solidFill>
                <a:schemeClr val="accent5">
                  <a:lumMod val="60000"/>
                  <a:lumOff val="40000"/>
                </a:schemeClr>
              </a:solidFill>
              <a:prstDash val="sysDot"/>
              <a:miter lim="800000"/>
            </a:ln>
            <a:effectLst/>
          </p:spPr>
        </p:cxnSp>
        <p:cxnSp>
          <p:nvCxnSpPr>
            <p:cNvPr id="68" name="Straight Connector 67"/>
            <p:cNvCxnSpPr>
              <a:endCxn id="41" idx="6"/>
            </p:cNvCxnSpPr>
            <p:nvPr/>
          </p:nvCxnSpPr>
          <p:spPr>
            <a:xfrm flipH="1">
              <a:off x="6975763" y="2524992"/>
              <a:ext cx="202367" cy="3463"/>
            </a:xfrm>
            <a:prstGeom prst="line">
              <a:avLst/>
            </a:prstGeom>
            <a:noFill/>
            <a:ln w="19050" cap="flat" cmpd="sng" algn="ctr">
              <a:solidFill>
                <a:schemeClr val="accent6">
                  <a:lumMod val="60000"/>
                  <a:lumOff val="40000"/>
                </a:schemeClr>
              </a:solidFill>
              <a:prstDash val="sysDot"/>
              <a:miter lim="800000"/>
            </a:ln>
            <a:effectLst/>
          </p:spPr>
        </p:cxnSp>
        <p:cxnSp>
          <p:nvCxnSpPr>
            <p:cNvPr id="69" name="Straight Connector 68"/>
            <p:cNvCxnSpPr/>
            <p:nvPr/>
          </p:nvCxnSpPr>
          <p:spPr>
            <a:xfrm flipH="1">
              <a:off x="6983071" y="4137143"/>
              <a:ext cx="195058" cy="0"/>
            </a:xfrm>
            <a:prstGeom prst="line">
              <a:avLst/>
            </a:prstGeom>
            <a:noFill/>
            <a:ln w="19050" cap="flat" cmpd="sng" algn="ctr">
              <a:solidFill>
                <a:schemeClr val="accent1">
                  <a:lumMod val="60000"/>
                  <a:lumOff val="40000"/>
                </a:schemeClr>
              </a:solidFill>
              <a:prstDash val="sysDot"/>
              <a:miter lim="800000"/>
            </a:ln>
            <a:effectLst/>
          </p:spPr>
        </p:cxnSp>
      </p:grpSp>
      <p:sp>
        <p:nvSpPr>
          <p:cNvPr id="70" name="TextBox 69"/>
          <p:cNvSpPr txBox="1"/>
          <p:nvPr/>
        </p:nvSpPr>
        <p:spPr>
          <a:xfrm>
            <a:off x="1330490" y="102170"/>
            <a:ext cx="6483021" cy="430887"/>
          </a:xfrm>
          <a:prstGeom prst="rect">
            <a:avLst/>
          </a:prstGeom>
          <a:noFill/>
        </p:spPr>
        <p:txBody>
          <a:bodyPr wrap="square" rtlCol="0">
            <a:spAutoFit/>
          </a:bodyPr>
          <a:lstStyle/>
          <a:p>
            <a:r>
              <a:rPr lang="en-ZA" sz="2200" b="1" dirty="0" smtClean="0">
                <a:solidFill>
                  <a:srgbClr val="FF9933"/>
                </a:solidFill>
                <a:latin typeface="Arial (Body)"/>
              </a:rPr>
              <a:t>IPAP 2015/2016 TRANSVERSAL FOCUS AREAS</a:t>
            </a:r>
            <a:endParaRPr lang="en-ZA" sz="2200" b="1" dirty="0">
              <a:solidFill>
                <a:srgbClr val="FF9933"/>
              </a:solidFill>
              <a:latin typeface="Arial (Body)"/>
            </a:endParaRPr>
          </a:p>
        </p:txBody>
      </p:sp>
      <p:cxnSp>
        <p:nvCxnSpPr>
          <p:cNvPr id="71" name="Straight Connector 70"/>
          <p:cNvCxnSpPr>
            <a:stCxn id="59" idx="2"/>
            <a:endCxn id="44" idx="2"/>
          </p:cNvCxnSpPr>
          <p:nvPr/>
        </p:nvCxnSpPr>
        <p:spPr>
          <a:xfrm>
            <a:off x="2217355" y="3336293"/>
            <a:ext cx="209777" cy="0"/>
          </a:xfrm>
          <a:prstGeom prst="line">
            <a:avLst/>
          </a:prstGeom>
          <a:noFill/>
          <a:ln w="19050" cap="flat" cmpd="sng" algn="ctr">
            <a:solidFill>
              <a:schemeClr val="accent3">
                <a:lumMod val="60000"/>
                <a:lumOff val="40000"/>
              </a:schemeClr>
            </a:solidFill>
            <a:prstDash val="sysDot"/>
            <a:miter lim="800000"/>
          </a:ln>
          <a:effectLst/>
        </p:spPr>
      </p:cxnSp>
    </p:spTree>
    <p:extLst>
      <p:ext uri="{BB962C8B-B14F-4D97-AF65-F5344CB8AC3E}">
        <p14:creationId xmlns:p14="http://schemas.microsoft.com/office/powerpoint/2010/main" xmlns="" val="3889757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9457" y="102170"/>
            <a:ext cx="6205087" cy="769441"/>
          </a:xfrm>
          <a:prstGeom prst="rect">
            <a:avLst/>
          </a:prstGeom>
          <a:noFill/>
        </p:spPr>
        <p:txBody>
          <a:bodyPr wrap="square" rtlCol="0">
            <a:spAutoFit/>
          </a:bodyPr>
          <a:lstStyle/>
          <a:p>
            <a:r>
              <a:rPr lang="en-ZA" sz="2200" b="1" dirty="0" smtClean="0">
                <a:solidFill>
                  <a:schemeClr val="accent5">
                    <a:lumMod val="75000"/>
                  </a:schemeClr>
                </a:solidFill>
                <a:latin typeface="Arial (Body)"/>
              </a:rPr>
              <a:t>IPAP 2016/2017 SECTORAL FOCUS AREAS 1</a:t>
            </a:r>
            <a:endParaRPr lang="en-ZA" sz="2200" b="1" dirty="0">
              <a:solidFill>
                <a:schemeClr val="accent5">
                  <a:lumMod val="75000"/>
                </a:schemeClr>
              </a:solidFill>
              <a:latin typeface="Arial (Body)"/>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424" y="533057"/>
            <a:ext cx="8437563" cy="611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37</a:t>
            </a:fld>
            <a:endParaRPr lang="en-US" altLang="en-US" dirty="0"/>
          </a:p>
        </p:txBody>
      </p:sp>
    </p:spTree>
    <p:extLst>
      <p:ext uri="{BB962C8B-B14F-4D97-AF65-F5344CB8AC3E}">
        <p14:creationId xmlns:p14="http://schemas.microsoft.com/office/powerpoint/2010/main" xmlns="" val="4237077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9457" y="102170"/>
            <a:ext cx="6205087" cy="769441"/>
          </a:xfrm>
          <a:prstGeom prst="rect">
            <a:avLst/>
          </a:prstGeom>
          <a:noFill/>
        </p:spPr>
        <p:txBody>
          <a:bodyPr wrap="square" rtlCol="0">
            <a:spAutoFit/>
          </a:bodyPr>
          <a:lstStyle/>
          <a:p>
            <a:r>
              <a:rPr lang="en-ZA" sz="2200" b="1" dirty="0" smtClean="0">
                <a:solidFill>
                  <a:schemeClr val="accent5">
                    <a:lumMod val="75000"/>
                  </a:schemeClr>
                </a:solidFill>
                <a:latin typeface="Arial (Body)"/>
              </a:rPr>
              <a:t>IPAP 2016/2017 SECTORAL FOCUS AREAS 2</a:t>
            </a:r>
            <a:endParaRPr lang="en-ZA" sz="2200" b="1" dirty="0">
              <a:solidFill>
                <a:schemeClr val="accent5">
                  <a:lumMod val="75000"/>
                </a:schemeClr>
              </a:solidFill>
              <a:latin typeface="Arial (Body)"/>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069" y="908720"/>
            <a:ext cx="8950325" cy="547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38</a:t>
            </a:fld>
            <a:endParaRPr lang="en-US" altLang="en-US" dirty="0"/>
          </a:p>
        </p:txBody>
      </p:sp>
    </p:spTree>
    <p:extLst>
      <p:ext uri="{BB962C8B-B14F-4D97-AF65-F5344CB8AC3E}">
        <p14:creationId xmlns:p14="http://schemas.microsoft.com/office/powerpoint/2010/main" xmlns="" val="13886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23528" y="548680"/>
            <a:ext cx="8496944" cy="5256584"/>
          </a:xfrm>
        </p:spPr>
        <p:txBody>
          <a:bodyPr>
            <a:noAutofit/>
          </a:bodyPr>
          <a:lstStyle/>
          <a:p>
            <a:pPr marL="630238" indent="-271463">
              <a:spcBef>
                <a:spcPts val="1200"/>
              </a:spcBef>
            </a:pPr>
            <a:r>
              <a:rPr lang="en-ZA" altLang="en-US" sz="1800" dirty="0" smtClean="0">
                <a:cs typeface="Arial" panose="020B0604020202020204" pitchFamily="34" charset="0"/>
              </a:rPr>
              <a:t>The </a:t>
            </a:r>
            <a:r>
              <a:rPr lang="en-ZA" altLang="en-US" sz="1800" dirty="0">
                <a:cs typeface="Arial" panose="020B0604020202020204" pitchFamily="34" charset="0"/>
              </a:rPr>
              <a:t>lingering effects of the great global recession continue to be felt worldwide; </a:t>
            </a:r>
            <a:r>
              <a:rPr lang="en-US" altLang="en-US" sz="1800" dirty="0">
                <a:cs typeface="Arial" panose="020B0604020202020204" pitchFamily="34" charset="0"/>
              </a:rPr>
              <a:t>r</a:t>
            </a:r>
            <a:r>
              <a:rPr lang="en-ZA" altLang="en-US" sz="1800" dirty="0" smtClean="0">
                <a:cs typeface="Arial" panose="020B0604020202020204" pitchFamily="34" charset="0"/>
              </a:rPr>
              <a:t>eflected </a:t>
            </a:r>
            <a:r>
              <a:rPr lang="en-US" altLang="en-US" sz="1800" dirty="0" smtClean="0">
                <a:cs typeface="Arial" panose="020B0604020202020204" pitchFamily="34" charset="0"/>
              </a:rPr>
              <a:t>in </a:t>
            </a:r>
            <a:r>
              <a:rPr lang="en-ZA" altLang="en-US" sz="1800" dirty="0" smtClean="0">
                <a:cs typeface="Arial" panose="020B0604020202020204" pitchFamily="34" charset="0"/>
              </a:rPr>
              <a:t>stagnant </a:t>
            </a:r>
            <a:r>
              <a:rPr lang="en-ZA" altLang="en-US" sz="1800" dirty="0">
                <a:cs typeface="Arial" panose="020B0604020202020204" pitchFamily="34" charset="0"/>
              </a:rPr>
              <a:t>demand from developed and developing countries </a:t>
            </a:r>
            <a:r>
              <a:rPr lang="en-ZA" altLang="en-US" sz="1800" dirty="0" smtClean="0">
                <a:cs typeface="Arial" panose="020B0604020202020204" pitchFamily="34" charset="0"/>
              </a:rPr>
              <a:t>alike</a:t>
            </a:r>
          </a:p>
          <a:p>
            <a:pPr marL="630238" indent="-271463">
              <a:spcBef>
                <a:spcPts val="1200"/>
              </a:spcBef>
            </a:pPr>
            <a:r>
              <a:rPr lang="en-ZA" altLang="en-US" sz="1800" dirty="0">
                <a:cs typeface="Arial" panose="020B0604020202020204" pitchFamily="34" charset="0"/>
              </a:rPr>
              <a:t>Seven years after the global </a:t>
            </a:r>
            <a:r>
              <a:rPr lang="en-ZA" altLang="en-US" sz="1800" dirty="0" smtClean="0">
                <a:cs typeface="Arial" panose="020B0604020202020204" pitchFamily="34" charset="0"/>
              </a:rPr>
              <a:t>financial crisis and the great global recession that followed, successive aftershocks have impacted the domestic economy  including </a:t>
            </a:r>
            <a:r>
              <a:rPr lang="en-ZA" altLang="en-US" sz="1800" dirty="0">
                <a:cs typeface="Arial" panose="020B0604020202020204" pitchFamily="34" charset="0"/>
              </a:rPr>
              <a:t>weak aggregate demand, falling commodity prices and increasing financial market volatility in major economies</a:t>
            </a:r>
          </a:p>
          <a:p>
            <a:pPr marL="630238" indent="-271463">
              <a:spcBef>
                <a:spcPts val="1200"/>
              </a:spcBef>
            </a:pPr>
            <a:r>
              <a:rPr lang="en-ZA" altLang="en-US" sz="1800" dirty="0">
                <a:cs typeface="Arial" panose="020B0604020202020204" pitchFamily="34" charset="0"/>
              </a:rPr>
              <a:t>The contraction and ‘rebalancing’ of the Chinese economy towards a greater focus on domestic demand has had significant and negative consequences for commodity exporting </a:t>
            </a:r>
            <a:r>
              <a:rPr lang="en-ZA" altLang="en-US" sz="1800" dirty="0" smtClean="0">
                <a:cs typeface="Arial" panose="020B0604020202020204" pitchFamily="34" charset="0"/>
              </a:rPr>
              <a:t>countries </a:t>
            </a:r>
            <a:endParaRPr lang="en-ZA" altLang="en-US" sz="1800" dirty="0">
              <a:cs typeface="Arial" panose="020B0604020202020204" pitchFamily="34" charset="0"/>
            </a:endParaRPr>
          </a:p>
          <a:p>
            <a:pPr marL="630238" indent="-271463">
              <a:spcBef>
                <a:spcPts val="1200"/>
              </a:spcBef>
            </a:pPr>
            <a:r>
              <a:rPr lang="en-ZA" altLang="en-US" sz="1800" dirty="0">
                <a:cs typeface="Arial" panose="020B0604020202020204" pitchFamily="34" charset="0"/>
              </a:rPr>
              <a:t>Forecasts indicate that many African countries’ growth  will likely fall below expectations, mainly as a result of the slump in primary commodity </a:t>
            </a:r>
            <a:r>
              <a:rPr lang="en-ZA" altLang="en-US" sz="1800" dirty="0" smtClean="0">
                <a:cs typeface="Arial" panose="020B0604020202020204" pitchFamily="34" charset="0"/>
              </a:rPr>
              <a:t>prices</a:t>
            </a:r>
          </a:p>
          <a:p>
            <a:pPr marL="630238" indent="-271463">
              <a:spcBef>
                <a:spcPts val="1200"/>
              </a:spcBef>
            </a:pPr>
            <a:r>
              <a:rPr lang="en-ZA" altLang="en-US" sz="1800" dirty="0" smtClean="0">
                <a:cs typeface="Arial" panose="020B0604020202020204" pitchFamily="34" charset="0"/>
              </a:rPr>
              <a:t>Against </a:t>
            </a:r>
            <a:r>
              <a:rPr lang="en-ZA" altLang="en-US" sz="1800" dirty="0">
                <a:cs typeface="Arial" panose="020B0604020202020204" pitchFamily="34" charset="0"/>
              </a:rPr>
              <a:t>the backdrop of falling commodity prices, increased capital outflows from developing countries and diverging monetary policies, exchange rate volatilities have become more </a:t>
            </a:r>
            <a:r>
              <a:rPr lang="en-ZA" altLang="en-US" sz="1800" dirty="0" smtClean="0">
                <a:cs typeface="Arial" panose="020B0604020202020204" pitchFamily="34" charset="0"/>
              </a:rPr>
              <a:t>pronounced and many </a:t>
            </a:r>
            <a:r>
              <a:rPr lang="en-ZA" altLang="en-US" sz="1800" dirty="0">
                <a:cs typeface="Arial" panose="020B0604020202020204" pitchFamily="34" charset="0"/>
              </a:rPr>
              <a:t>emerging-market currencies have </a:t>
            </a:r>
            <a:r>
              <a:rPr lang="en-ZA" altLang="en-US" sz="1800" dirty="0" smtClean="0">
                <a:cs typeface="Arial" panose="020B0604020202020204" pitchFamily="34" charset="0"/>
              </a:rPr>
              <a:t>devalued </a:t>
            </a:r>
            <a:r>
              <a:rPr lang="en-ZA" altLang="en-US" sz="1800" dirty="0">
                <a:cs typeface="Arial" panose="020B0604020202020204" pitchFamily="34" charset="0"/>
              </a:rPr>
              <a:t>amid significant capital outflows</a:t>
            </a:r>
          </a:p>
          <a:p>
            <a:pPr marL="630238" indent="-271463">
              <a:spcBef>
                <a:spcPts val="1200"/>
              </a:spcBef>
            </a:pPr>
            <a:endParaRPr lang="en-ZA" altLang="en-US" sz="2000" dirty="0" smtClean="0">
              <a:cs typeface="Arial" panose="020B0604020202020204" pitchFamily="34" charset="0"/>
            </a:endParaRPr>
          </a:p>
          <a:p>
            <a:pPr marL="630238" indent="-271463">
              <a:spcBef>
                <a:spcPts val="1200"/>
              </a:spcBef>
            </a:pPr>
            <a:endParaRPr lang="en-ZA" altLang="en-US" sz="2000" dirty="0">
              <a:cs typeface="Arial" panose="020B0604020202020204" pitchFamily="34" charset="0"/>
            </a:endParaRPr>
          </a:p>
        </p:txBody>
      </p:sp>
      <p:sp>
        <p:nvSpPr>
          <p:cNvPr id="5" name="Title 1"/>
          <p:cNvSpPr txBox="1">
            <a:spLocks/>
          </p:cNvSpPr>
          <p:nvPr/>
        </p:nvSpPr>
        <p:spPr bwMode="auto">
          <a:xfrm>
            <a:off x="539552" y="116632"/>
            <a:ext cx="7772400"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rgbClr val="FF9933"/>
                </a:solidFill>
                <a:latin typeface="Arial (Body)"/>
                <a:cs typeface="+mn-cs"/>
              </a:rPr>
              <a:t>			</a:t>
            </a:r>
            <a:r>
              <a:rPr lang="en-US" altLang="en-US" sz="2400" b="1" dirty="0" smtClean="0">
                <a:solidFill>
                  <a:schemeClr val="accent5">
                    <a:lumMod val="75000"/>
                  </a:schemeClr>
                </a:solidFill>
                <a:latin typeface="Arial (Body)"/>
                <a:cs typeface="+mn-cs"/>
              </a:rPr>
              <a:t>Global Context 1</a:t>
            </a:r>
            <a:endParaRPr lang="en-US" altLang="en-US" sz="2400" b="1" dirty="0">
              <a:solidFill>
                <a:schemeClr val="accent5">
                  <a:lumMod val="75000"/>
                </a:schemeClr>
              </a:solidFill>
              <a:latin typeface="Arial (Body)"/>
              <a:cs typeface="+mn-cs"/>
            </a:endParaRPr>
          </a:p>
        </p:txBody>
      </p:sp>
      <p:pic>
        <p:nvPicPr>
          <p:cNvPr id="6"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39</a:t>
            </a:fld>
            <a:endParaRPr lang="en-US" altLang="en-US" dirty="0"/>
          </a:p>
        </p:txBody>
      </p:sp>
    </p:spTree>
    <p:extLst>
      <p:ext uri="{BB962C8B-B14F-4D97-AF65-F5344CB8AC3E}">
        <p14:creationId xmlns:p14="http://schemas.microsoft.com/office/powerpoint/2010/main" xmlns="" val="131397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schemeClr val="accent5">
                    <a:lumMod val="75000"/>
                  </a:schemeClr>
                </a:solidFill>
                <a:latin typeface="Arial (Body)"/>
                <a:ea typeface="Times New Roman"/>
                <a:cs typeface="Times New Roman"/>
              </a:rPr>
              <a:t>Policy context for the </a:t>
            </a:r>
            <a:r>
              <a:rPr lang="en-US" altLang="en-US" sz="3200" b="1" dirty="0" smtClean="0">
                <a:solidFill>
                  <a:schemeClr val="accent5">
                    <a:lumMod val="75000"/>
                  </a:schemeClr>
                </a:solidFill>
                <a:latin typeface="Arial (Body)"/>
                <a:ea typeface="Times New Roman"/>
                <a:cs typeface="Times New Roman"/>
              </a:rPr>
              <a:t>IPAP</a:t>
            </a:r>
            <a:endParaRPr lang="en-ZA" sz="3200" dirty="0"/>
          </a:p>
        </p:txBody>
      </p:sp>
      <p:sp>
        <p:nvSpPr>
          <p:cNvPr id="3" name="Content Placeholder 2"/>
          <p:cNvSpPr>
            <a:spLocks noGrp="1"/>
          </p:cNvSpPr>
          <p:nvPr>
            <p:ph idx="1"/>
          </p:nvPr>
        </p:nvSpPr>
        <p:spPr>
          <a:xfrm>
            <a:off x="457200" y="1196752"/>
            <a:ext cx="8229600" cy="5544616"/>
          </a:xfrm>
        </p:spPr>
        <p:txBody>
          <a:bodyPr>
            <a:noAutofit/>
          </a:bodyPr>
          <a:lstStyle/>
          <a:p>
            <a:r>
              <a:rPr lang="en-ZA" sz="1800" dirty="0"/>
              <a:t>IPAP programmes are underpinned by an understanding that the domestic economy has deep structural fault lines which </a:t>
            </a:r>
            <a:r>
              <a:rPr lang="en-ZA" sz="1800" dirty="0" smtClean="0"/>
              <a:t>require longer term solution. IPAP is also informed by a process which seeks identify  </a:t>
            </a:r>
            <a:r>
              <a:rPr lang="en-ZA" sz="1800" dirty="0"/>
              <a:t>key constraints </a:t>
            </a:r>
            <a:r>
              <a:rPr lang="en-ZA" sz="1800" dirty="0" smtClean="0"/>
              <a:t>to manufacturing growth in the domestic economy and a </a:t>
            </a:r>
            <a:r>
              <a:rPr lang="en-ZA" sz="1800" dirty="0"/>
              <a:t>problem </a:t>
            </a:r>
            <a:r>
              <a:rPr lang="en-ZA" sz="1800" dirty="0" smtClean="0"/>
              <a:t>solving, </a:t>
            </a:r>
            <a:r>
              <a:rPr lang="en-ZA" sz="1800" dirty="0"/>
              <a:t>collaborative approach to the solution of these constraints. </a:t>
            </a:r>
            <a:endParaRPr lang="en-ZA" sz="1800" dirty="0" smtClean="0"/>
          </a:p>
          <a:p>
            <a:pPr marL="0" indent="0">
              <a:buNone/>
            </a:pPr>
            <a:endParaRPr lang="en-ZA" sz="1800" dirty="0" smtClean="0"/>
          </a:p>
          <a:p>
            <a:r>
              <a:rPr lang="en-ZA" sz="1800" dirty="0" smtClean="0"/>
              <a:t>IPAP 2016/17 – 18/19 seeks to build upon the successes achieved and lessons learnt where industrial policy which is well designed; the subject of stakeholder engagement and collaboration and is adequately resourced has been successful – auto’s and CTLF</a:t>
            </a:r>
          </a:p>
          <a:p>
            <a:pPr marL="0" indent="0">
              <a:buNone/>
            </a:pPr>
            <a:endParaRPr lang="en-ZA" sz="1800" dirty="0" smtClean="0"/>
          </a:p>
          <a:p>
            <a:r>
              <a:rPr lang="en-ZA" sz="1800" dirty="0" smtClean="0"/>
              <a:t>Successive annual iterations of IPAP have introduced new themes and focus areas to achieve a higher impact industrial policy. e.g. IPAP 2016 introduces an export focus leveraging a devalued currency. </a:t>
            </a:r>
          </a:p>
          <a:p>
            <a:pPr marL="0" indent="0">
              <a:buNone/>
            </a:pPr>
            <a:endParaRPr lang="en-ZA" sz="1800" dirty="0" smtClean="0"/>
          </a:p>
          <a:p>
            <a:r>
              <a:rPr lang="en-ZA" sz="1800" dirty="0" smtClean="0"/>
              <a:t>Successive iterations of IPAP take into account the need to adjust and strengthen the range of policy instruments at governments disposal in a very dynamic global and domestic market </a:t>
            </a: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4</a:t>
            </a:fld>
            <a:endParaRPr lang="en-US" altLang="en-US" dirty="0"/>
          </a:p>
        </p:txBody>
      </p:sp>
    </p:spTree>
    <p:extLst>
      <p:ext uri="{BB962C8B-B14F-4D97-AF65-F5344CB8AC3E}">
        <p14:creationId xmlns:p14="http://schemas.microsoft.com/office/powerpoint/2010/main" xmlns="" val="1618454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rgbClr val="FF9933"/>
                </a:solidFill>
                <a:latin typeface="Arial (Body)"/>
              </a:rPr>
              <a:t>		</a:t>
            </a:r>
            <a:r>
              <a:rPr lang="en-US" altLang="en-US" sz="2400" b="1" dirty="0" smtClean="0">
                <a:solidFill>
                  <a:schemeClr val="accent5">
                    <a:lumMod val="75000"/>
                  </a:schemeClr>
                </a:solidFill>
                <a:latin typeface="Arial (Body)"/>
              </a:rPr>
              <a:t>Commodity prices </a:t>
            </a:r>
            <a:endParaRPr lang="en-US" altLang="en-US" sz="2400" b="1" dirty="0">
              <a:solidFill>
                <a:schemeClr val="accent5">
                  <a:lumMod val="75000"/>
                </a:schemeClr>
              </a:solidFill>
              <a:latin typeface="Arial (Body)"/>
            </a:endParaRPr>
          </a:p>
        </p:txBody>
      </p:sp>
      <p:sp>
        <p:nvSpPr>
          <p:cNvPr id="12" name="TextBox 11"/>
          <p:cNvSpPr txBox="1"/>
          <p:nvPr/>
        </p:nvSpPr>
        <p:spPr>
          <a:xfrm>
            <a:off x="395536" y="5572308"/>
            <a:ext cx="1800200" cy="276999"/>
          </a:xfrm>
          <a:prstGeom prst="rect">
            <a:avLst/>
          </a:prstGeom>
          <a:noFill/>
        </p:spPr>
        <p:txBody>
          <a:bodyPr wrap="square" rtlCol="0">
            <a:spAutoFit/>
          </a:bodyPr>
          <a:lstStyle/>
          <a:p>
            <a:r>
              <a:rPr lang="en-US" sz="1200" dirty="0" smtClean="0">
                <a:solidFill>
                  <a:srgbClr val="000000"/>
                </a:solidFill>
                <a:latin typeface="+mn-lt"/>
              </a:rPr>
              <a:t>Source: IMF</a:t>
            </a:r>
            <a:endParaRPr lang="en-US" sz="1200" dirty="0">
              <a:solidFill>
                <a:srgbClr val="000000"/>
              </a:solidFill>
              <a:latin typeface="+mn-l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702" y="1052737"/>
            <a:ext cx="8637778"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40</a:t>
            </a:fld>
            <a:endParaRPr lang="en-US" altLang="en-US" dirty="0"/>
          </a:p>
        </p:txBody>
      </p:sp>
    </p:spTree>
    <p:extLst>
      <p:ext uri="{BB962C8B-B14F-4D97-AF65-F5344CB8AC3E}">
        <p14:creationId xmlns:p14="http://schemas.microsoft.com/office/powerpoint/2010/main" xmlns="" val="1442286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rgbClr val="FF9933"/>
                </a:solidFill>
                <a:latin typeface="Arial (Body)"/>
                <a:cs typeface="+mn-cs"/>
              </a:rPr>
              <a:t>	</a:t>
            </a:r>
            <a:r>
              <a:rPr lang="en-US" altLang="en-US" sz="2400" b="1" dirty="0" smtClean="0">
                <a:solidFill>
                  <a:schemeClr val="accent5">
                    <a:lumMod val="75000"/>
                  </a:schemeClr>
                </a:solidFill>
                <a:latin typeface="Arial (Body)"/>
                <a:cs typeface="+mn-cs"/>
              </a:rPr>
              <a:t>China’s imports of selected commodities</a:t>
            </a:r>
            <a:endParaRPr lang="en-US" altLang="en-US" sz="2400" b="1" dirty="0">
              <a:solidFill>
                <a:schemeClr val="accent5">
                  <a:lumMod val="75000"/>
                </a:schemeClr>
              </a:solidFill>
              <a:latin typeface="Arial (Body)"/>
              <a:cs typeface="+mn-cs"/>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884" y="1124744"/>
            <a:ext cx="8155564" cy="47461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442702" y="5870911"/>
            <a:ext cx="1800200" cy="276999"/>
          </a:xfrm>
          <a:prstGeom prst="rect">
            <a:avLst/>
          </a:prstGeom>
          <a:noFill/>
        </p:spPr>
        <p:txBody>
          <a:bodyPr wrap="square" rtlCol="0">
            <a:spAutoFit/>
          </a:bodyPr>
          <a:lstStyle/>
          <a:p>
            <a:r>
              <a:rPr lang="en-US" sz="1200" dirty="0" smtClean="0">
                <a:solidFill>
                  <a:srgbClr val="000000"/>
                </a:solidFill>
                <a:latin typeface="+mn-lt"/>
              </a:rPr>
              <a:t>Source: UN</a:t>
            </a:r>
            <a:endParaRPr lang="en-US" sz="1200" dirty="0">
              <a:solidFill>
                <a:srgbClr val="000000"/>
              </a:solidFill>
              <a:latin typeface="+mn-lt"/>
            </a:endParaRPr>
          </a:p>
        </p:txBody>
      </p:sp>
      <p:sp>
        <p:nvSpPr>
          <p:cNvPr id="2" name="Slide Number Placeholder 1"/>
          <p:cNvSpPr>
            <a:spLocks noGrp="1"/>
          </p:cNvSpPr>
          <p:nvPr>
            <p:ph type="sldNum" sz="quarter" idx="12"/>
          </p:nvPr>
        </p:nvSpPr>
        <p:spPr/>
        <p:txBody>
          <a:bodyPr/>
          <a:lstStyle/>
          <a:p>
            <a:fld id="{B2F90303-3EE6-403E-A7B0-217FB3D78952}" type="slidenum">
              <a:rPr lang="en-US" altLang="en-US" smtClean="0"/>
              <a:pPr/>
              <a:t>41</a:t>
            </a:fld>
            <a:endParaRPr lang="en-US" altLang="en-US" dirty="0"/>
          </a:p>
        </p:txBody>
      </p:sp>
    </p:spTree>
    <p:extLst>
      <p:ext uri="{BB962C8B-B14F-4D97-AF65-F5344CB8AC3E}">
        <p14:creationId xmlns:p14="http://schemas.microsoft.com/office/powerpoint/2010/main" xmlns="" val="1045264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rgbClr val="FF9933"/>
                </a:solidFill>
                <a:latin typeface="Arial (Body)"/>
                <a:cs typeface="+mn-cs"/>
              </a:rPr>
              <a:t>	</a:t>
            </a:r>
            <a:r>
              <a:rPr lang="en-US" altLang="en-US" sz="2400" b="1" dirty="0" smtClean="0">
                <a:solidFill>
                  <a:schemeClr val="accent5">
                    <a:lumMod val="75000"/>
                  </a:schemeClr>
                </a:solidFill>
                <a:latin typeface="Arial (Body)"/>
                <a:cs typeface="+mn-cs"/>
              </a:rPr>
              <a:t>Comparison of export basket to China in</a:t>
            </a:r>
          </a:p>
          <a:p>
            <a:pPr algn="l"/>
            <a:r>
              <a:rPr lang="en-US" altLang="en-US" sz="2400" b="1" dirty="0" smtClean="0">
                <a:solidFill>
                  <a:schemeClr val="accent5">
                    <a:lumMod val="75000"/>
                  </a:schemeClr>
                </a:solidFill>
                <a:latin typeface="Arial (Body)"/>
                <a:cs typeface="+mn-cs"/>
              </a:rPr>
              <a:t>	2011 vs 2015</a:t>
            </a:r>
            <a:endParaRPr lang="en-US" altLang="en-US" sz="2400" b="1" dirty="0">
              <a:solidFill>
                <a:schemeClr val="accent5">
                  <a:lumMod val="75000"/>
                </a:schemeClr>
              </a:solidFill>
              <a:latin typeface="Arial (Body)"/>
              <a:cs typeface="+mn-cs"/>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00807"/>
            <a:ext cx="7988423" cy="4536505"/>
          </a:xfrm>
          <a:prstGeom prst="rect">
            <a:avLst/>
          </a:prstGeom>
          <a:noFill/>
          <a:ln w="19050">
            <a:solidFill>
              <a:schemeClr val="bg1">
                <a:lumMod val="50000"/>
              </a:schemeClr>
            </a:solidFill>
          </a:ln>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42</a:t>
            </a:fld>
            <a:endParaRPr lang="en-US" altLang="en-US" dirty="0"/>
          </a:p>
        </p:txBody>
      </p:sp>
    </p:spTree>
    <p:extLst>
      <p:ext uri="{BB962C8B-B14F-4D97-AF65-F5344CB8AC3E}">
        <p14:creationId xmlns:p14="http://schemas.microsoft.com/office/powerpoint/2010/main" xmlns="" val="284659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23528" y="404664"/>
            <a:ext cx="8363272"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200" b="1" dirty="0" smtClean="0">
                <a:solidFill>
                  <a:schemeClr val="accent5">
                    <a:lumMod val="75000"/>
                  </a:schemeClr>
                </a:solidFill>
                <a:latin typeface="Arial (Body)"/>
                <a:cs typeface="+mn-cs"/>
              </a:rPr>
              <a:t>South African produced export commodity prices (excl. gold)</a:t>
            </a:r>
            <a:endParaRPr lang="en-US" altLang="en-US" sz="2200" b="1" dirty="0">
              <a:solidFill>
                <a:schemeClr val="accent5">
                  <a:lumMod val="75000"/>
                </a:schemeClr>
              </a:solidFill>
              <a:latin typeface="Arial (Body)"/>
              <a:cs typeface="+mn-cs"/>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966" y="1124744"/>
            <a:ext cx="7940396" cy="45941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506629" y="5760643"/>
            <a:ext cx="1800200" cy="276999"/>
          </a:xfrm>
          <a:prstGeom prst="rect">
            <a:avLst/>
          </a:prstGeom>
          <a:noFill/>
        </p:spPr>
        <p:txBody>
          <a:bodyPr wrap="square" rtlCol="0">
            <a:spAutoFit/>
          </a:bodyPr>
          <a:lstStyle/>
          <a:p>
            <a:r>
              <a:rPr lang="en-US" sz="1200" dirty="0" smtClean="0">
                <a:latin typeface="+mn-lt"/>
              </a:rPr>
              <a:t>Source: SARB</a:t>
            </a:r>
            <a:endParaRPr lang="en-US" sz="1200" dirty="0">
              <a:latin typeface="+mn-lt"/>
            </a:endParaRPr>
          </a:p>
        </p:txBody>
      </p:sp>
      <p:sp>
        <p:nvSpPr>
          <p:cNvPr id="2" name="Slide Number Placeholder 1"/>
          <p:cNvSpPr>
            <a:spLocks noGrp="1"/>
          </p:cNvSpPr>
          <p:nvPr>
            <p:ph type="sldNum" sz="quarter" idx="12"/>
          </p:nvPr>
        </p:nvSpPr>
        <p:spPr/>
        <p:txBody>
          <a:bodyPr/>
          <a:lstStyle/>
          <a:p>
            <a:fld id="{B2F90303-3EE6-403E-A7B0-217FB3D78952}" type="slidenum">
              <a:rPr lang="en-US" altLang="en-US" smtClean="0"/>
              <a:pPr/>
              <a:t>43</a:t>
            </a:fld>
            <a:endParaRPr lang="en-US" altLang="en-US" dirty="0"/>
          </a:p>
        </p:txBody>
      </p:sp>
    </p:spTree>
    <p:extLst>
      <p:ext uri="{BB962C8B-B14F-4D97-AF65-F5344CB8AC3E}">
        <p14:creationId xmlns:p14="http://schemas.microsoft.com/office/powerpoint/2010/main" xmlns="" val="512629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43015" y="775928"/>
            <a:ext cx="7920880" cy="4853725"/>
          </a:xfrm>
        </p:spPr>
        <p:txBody>
          <a:bodyPr>
            <a:normAutofit/>
          </a:bodyPr>
          <a:lstStyle/>
          <a:p>
            <a:pPr marL="630238" indent="-271463">
              <a:spcBef>
                <a:spcPts val="900"/>
              </a:spcBef>
            </a:pPr>
            <a:r>
              <a:rPr lang="en-ZA" altLang="en-US" sz="2000" dirty="0" smtClean="0">
                <a:cs typeface="Arial" panose="020B0604020202020204" pitchFamily="34" charset="0"/>
              </a:rPr>
              <a:t>The domestic </a:t>
            </a:r>
            <a:r>
              <a:rPr lang="en-ZA" altLang="en-US" sz="2000" dirty="0">
                <a:cs typeface="Arial" panose="020B0604020202020204" pitchFamily="34" charset="0"/>
              </a:rPr>
              <a:t>economy has continued to be </a:t>
            </a:r>
            <a:r>
              <a:rPr lang="en-ZA" altLang="en-US" sz="2000" dirty="0" smtClean="0">
                <a:cs typeface="Arial" panose="020B0604020202020204" pitchFamily="34" charset="0"/>
              </a:rPr>
              <a:t>impacted</a:t>
            </a:r>
            <a:r>
              <a:rPr lang="en-US" altLang="en-US" sz="2000" dirty="0" smtClean="0">
                <a:cs typeface="Arial" panose="020B0604020202020204" pitchFamily="34" charset="0"/>
              </a:rPr>
              <a:t> by the</a:t>
            </a:r>
            <a:r>
              <a:rPr lang="en-ZA" altLang="en-US" sz="2000" dirty="0" smtClean="0">
                <a:cs typeface="Arial" panose="020B0604020202020204" pitchFamily="34" charset="0"/>
              </a:rPr>
              <a:t> </a:t>
            </a:r>
            <a:r>
              <a:rPr lang="en-ZA" altLang="en-US" sz="2000" dirty="0">
                <a:cs typeface="Arial" panose="020B0604020202020204" pitchFamily="34" charset="0"/>
              </a:rPr>
              <a:t>lingering effects and successive ‘after-shocks’ of the </a:t>
            </a:r>
            <a:r>
              <a:rPr lang="en-US" altLang="en-US" sz="2000" dirty="0" smtClean="0">
                <a:cs typeface="Arial" panose="020B0604020202020204" pitchFamily="34" charset="0"/>
              </a:rPr>
              <a:t>great global recession</a:t>
            </a:r>
            <a:endParaRPr lang="en-ZA" altLang="en-US" sz="2000" dirty="0" smtClean="0">
              <a:cs typeface="Arial" panose="020B0604020202020204" pitchFamily="34" charset="0"/>
            </a:endParaRPr>
          </a:p>
          <a:p>
            <a:pPr marL="630238" indent="-271463">
              <a:spcBef>
                <a:spcPts val="900"/>
              </a:spcBef>
            </a:pPr>
            <a:r>
              <a:rPr lang="en-ZA" altLang="en-US" sz="2000" dirty="0" smtClean="0">
                <a:cs typeface="Arial" panose="020B0604020202020204" pitchFamily="34" charset="0"/>
              </a:rPr>
              <a:t>Mining </a:t>
            </a:r>
            <a:r>
              <a:rPr lang="en-ZA" altLang="en-US" sz="2000" dirty="0">
                <a:cs typeface="Arial" panose="020B0604020202020204" pitchFamily="34" charset="0"/>
              </a:rPr>
              <a:t>and steel </a:t>
            </a:r>
            <a:r>
              <a:rPr lang="en-ZA" altLang="en-US" sz="2000" dirty="0" smtClean="0">
                <a:cs typeface="Arial" panose="020B0604020202020204" pitchFamily="34" charset="0"/>
              </a:rPr>
              <a:t>industries have been  severely impacted </a:t>
            </a:r>
          </a:p>
          <a:p>
            <a:pPr marL="630238" indent="-271463">
              <a:spcBef>
                <a:spcPts val="900"/>
              </a:spcBef>
            </a:pPr>
            <a:r>
              <a:rPr lang="en-ZA" altLang="en-US" sz="2000" dirty="0" smtClean="0">
                <a:cs typeface="Arial" panose="020B0604020202020204" pitchFamily="34" charset="0"/>
              </a:rPr>
              <a:t>The sharp </a:t>
            </a:r>
            <a:r>
              <a:rPr lang="en-ZA" altLang="en-US" sz="2000" dirty="0">
                <a:cs typeface="Arial" panose="020B0604020202020204" pitchFamily="34" charset="0"/>
              </a:rPr>
              <a:t>downturn in </a:t>
            </a:r>
            <a:r>
              <a:rPr lang="en-ZA" altLang="en-US" sz="2000" dirty="0" smtClean="0">
                <a:cs typeface="Arial" panose="020B0604020202020204" pitchFamily="34" charset="0"/>
              </a:rPr>
              <a:t>mining - </a:t>
            </a:r>
            <a:r>
              <a:rPr lang="en-ZA" altLang="en-US" sz="2000" dirty="0">
                <a:cs typeface="Arial" panose="020B0604020202020204" pitchFamily="34" charset="0"/>
              </a:rPr>
              <a:t>a direct effect of the generalised slump in commodity demand and </a:t>
            </a:r>
            <a:r>
              <a:rPr lang="en-ZA" altLang="en-US" sz="2000" dirty="0" smtClean="0">
                <a:cs typeface="Arial" panose="020B0604020202020204" pitchFamily="34" charset="0"/>
              </a:rPr>
              <a:t>prices</a:t>
            </a:r>
            <a:r>
              <a:rPr lang="en-US" altLang="en-US" sz="2000" dirty="0" smtClean="0">
                <a:cs typeface="Arial" panose="020B0604020202020204" pitchFamily="34" charset="0"/>
              </a:rPr>
              <a:t> - ca</a:t>
            </a:r>
            <a:r>
              <a:rPr lang="en-ZA" altLang="en-US" sz="2000" dirty="0" smtClean="0">
                <a:cs typeface="Arial" panose="020B0604020202020204" pitchFamily="34" charset="0"/>
              </a:rPr>
              <a:t>rries </a:t>
            </a:r>
            <a:r>
              <a:rPr lang="en-ZA" altLang="en-US" sz="2000" dirty="0">
                <a:cs typeface="Arial" panose="020B0604020202020204" pitchFamily="34" charset="0"/>
              </a:rPr>
              <a:t>with it significant knock-on effects for the domestic economy in </a:t>
            </a:r>
            <a:r>
              <a:rPr lang="en-ZA" altLang="en-US" sz="2000" dirty="0" smtClean="0">
                <a:cs typeface="Arial" panose="020B0604020202020204" pitchFamily="34" charset="0"/>
              </a:rPr>
              <a:t>general</a:t>
            </a:r>
          </a:p>
          <a:p>
            <a:pPr marL="630238" indent="-271463">
              <a:spcBef>
                <a:spcPts val="900"/>
              </a:spcBef>
            </a:pPr>
            <a:r>
              <a:rPr lang="en-ZA" altLang="en-US" sz="2000" dirty="0" smtClean="0">
                <a:cs typeface="Arial" panose="020B0604020202020204" pitchFamily="34" charset="0"/>
              </a:rPr>
              <a:t>A steel crisis </a:t>
            </a:r>
            <a:r>
              <a:rPr lang="en-ZA" altLang="en-US" sz="2000" dirty="0">
                <a:cs typeface="Arial" panose="020B0604020202020204" pitchFamily="34" charset="0"/>
              </a:rPr>
              <a:t>occasioned by massive over-capacity in the global steel industry has hit South African producers very hard, threatening the competitiveness and sustainability of many domestic </a:t>
            </a:r>
            <a:r>
              <a:rPr lang="en-ZA" altLang="en-US" sz="2000" dirty="0" smtClean="0">
                <a:cs typeface="Arial" panose="020B0604020202020204" pitchFamily="34" charset="0"/>
              </a:rPr>
              <a:t>producers</a:t>
            </a:r>
            <a:endParaRPr lang="en-ZA" altLang="en-US" sz="2000" dirty="0">
              <a:cs typeface="Arial" panose="020B0604020202020204" pitchFamily="34" charset="0"/>
            </a:endParaRPr>
          </a:p>
          <a:p>
            <a:pPr marL="630238" indent="-271463">
              <a:spcBef>
                <a:spcPts val="900"/>
              </a:spcBef>
            </a:pPr>
            <a:r>
              <a:rPr lang="en-ZA" altLang="en-US" sz="2000" dirty="0">
                <a:cs typeface="Arial" panose="020B0604020202020204" pitchFamily="34" charset="0"/>
              </a:rPr>
              <a:t>T</a:t>
            </a:r>
            <a:r>
              <a:rPr lang="en-ZA" altLang="en-US" sz="2000" dirty="0" smtClean="0">
                <a:cs typeface="Arial" panose="020B0604020202020204" pitchFamily="34" charset="0"/>
              </a:rPr>
              <a:t>he </a:t>
            </a:r>
            <a:r>
              <a:rPr lang="en-ZA" altLang="en-US" sz="2000" dirty="0">
                <a:cs typeface="Arial" panose="020B0604020202020204" pitchFamily="34" charset="0"/>
              </a:rPr>
              <a:t>prolonged and severe drought in many parts of the sub-region is having a severe impact on agricultural production of staple goods and will result in a significant increase in agricultural imports as well as </a:t>
            </a:r>
            <a:r>
              <a:rPr lang="en-US" altLang="en-US" sz="2000" dirty="0" smtClean="0">
                <a:cs typeface="Arial" panose="020B0604020202020204" pitchFamily="34" charset="0"/>
              </a:rPr>
              <a:t>driving a s</a:t>
            </a:r>
            <a:r>
              <a:rPr lang="en-ZA" altLang="en-US" sz="2000" dirty="0" smtClean="0">
                <a:cs typeface="Arial" panose="020B0604020202020204" pitchFamily="34" charset="0"/>
              </a:rPr>
              <a:t>witc</a:t>
            </a:r>
            <a:r>
              <a:rPr lang="en-US" altLang="en-US" sz="2000" dirty="0" smtClean="0">
                <a:cs typeface="Arial" panose="020B0604020202020204" pitchFamily="34" charset="0"/>
              </a:rPr>
              <a:t>h to</a:t>
            </a:r>
            <a:r>
              <a:rPr lang="en-ZA" altLang="en-US" sz="2000" dirty="0" smtClean="0">
                <a:cs typeface="Arial" panose="020B0604020202020204" pitchFamily="34" charset="0"/>
              </a:rPr>
              <a:t> </a:t>
            </a:r>
            <a:r>
              <a:rPr lang="en-ZA" altLang="en-US" sz="2000" dirty="0">
                <a:cs typeface="Arial" panose="020B0604020202020204" pitchFamily="34" charset="0"/>
              </a:rPr>
              <a:t>cheaper alternatives</a:t>
            </a:r>
            <a:r>
              <a:rPr lang="en-ZA" altLang="en-US" sz="2000" dirty="0" smtClean="0">
                <a:cs typeface="Arial" panose="020B0604020202020204" pitchFamily="34" charset="0"/>
              </a:rPr>
              <a:t>.</a:t>
            </a:r>
          </a:p>
          <a:p>
            <a:pPr marL="701675">
              <a:spcBef>
                <a:spcPts val="900"/>
              </a:spcBef>
            </a:pPr>
            <a:endParaRPr lang="en-ZA" altLang="en-US" sz="2000" dirty="0">
              <a:cs typeface="Arial" panose="020B0604020202020204" pitchFamily="34" charset="0"/>
            </a:endParaRPr>
          </a:p>
        </p:txBody>
      </p:sp>
      <p:sp>
        <p:nvSpPr>
          <p:cNvPr id="5"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cs typeface="+mn-cs"/>
              </a:rPr>
              <a:t>Domestic context</a:t>
            </a:r>
            <a:endParaRPr lang="en-US" altLang="en-US" sz="2400" b="1" dirty="0">
              <a:solidFill>
                <a:schemeClr val="accent5">
                  <a:lumMod val="75000"/>
                </a:schemeClr>
              </a:solidFill>
              <a:latin typeface="Arial (Body)"/>
              <a:cs typeface="+mn-cs"/>
            </a:endParaRPr>
          </a:p>
        </p:txBody>
      </p:sp>
      <p:pic>
        <p:nvPicPr>
          <p:cNvPr id="6"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44</a:t>
            </a:fld>
            <a:endParaRPr lang="en-US" altLang="en-US" dirty="0"/>
          </a:p>
        </p:txBody>
      </p:sp>
    </p:spTree>
    <p:extLst>
      <p:ext uri="{BB962C8B-B14F-4D97-AF65-F5344CB8AC3E}">
        <p14:creationId xmlns:p14="http://schemas.microsoft.com/office/powerpoint/2010/main" xmlns="" val="3582624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rPr>
              <a:t>Sector contribution to GDP</a:t>
            </a:r>
            <a:endParaRPr lang="en-US" altLang="en-US" sz="2400" b="1" dirty="0">
              <a:solidFill>
                <a:schemeClr val="accent5">
                  <a:lumMod val="75000"/>
                </a:schemeClr>
              </a:solidFill>
              <a:latin typeface="Arial (Body)"/>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1187624" y="1412776"/>
            <a:ext cx="7272808" cy="4680520"/>
          </a:xfrm>
          <a:prstGeom prst="rect">
            <a:avLst/>
          </a:prstGeom>
          <a:ln>
            <a:solidFill>
              <a:schemeClr val="bg1">
                <a:lumMod val="50000"/>
              </a:schemeClr>
            </a:solidFill>
          </a:ln>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45</a:t>
            </a:fld>
            <a:endParaRPr lang="en-US" altLang="en-US" dirty="0"/>
          </a:p>
        </p:txBody>
      </p:sp>
    </p:spTree>
    <p:extLst>
      <p:ext uri="{BB962C8B-B14F-4D97-AF65-F5344CB8AC3E}">
        <p14:creationId xmlns:p14="http://schemas.microsoft.com/office/powerpoint/2010/main" xmlns="" val="2886113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a:solidFill>
                  <a:schemeClr val="accent5">
                    <a:lumMod val="75000"/>
                  </a:schemeClr>
                </a:solidFill>
                <a:latin typeface="Arial (Body)"/>
              </a:rPr>
              <a:t>Real GDP by industry, percentage change</a:t>
            </a:r>
          </a:p>
        </p:txBody>
      </p:sp>
      <p:sp>
        <p:nvSpPr>
          <p:cNvPr id="12" name="TextBox 11"/>
          <p:cNvSpPr txBox="1"/>
          <p:nvPr/>
        </p:nvSpPr>
        <p:spPr>
          <a:xfrm>
            <a:off x="395536" y="5538823"/>
            <a:ext cx="1800200" cy="276999"/>
          </a:xfrm>
          <a:prstGeom prst="rect">
            <a:avLst/>
          </a:prstGeom>
          <a:noFill/>
        </p:spPr>
        <p:txBody>
          <a:bodyPr wrap="square" rtlCol="0">
            <a:spAutoFit/>
          </a:bodyPr>
          <a:lstStyle/>
          <a:p>
            <a:r>
              <a:rPr lang="en-US" sz="1200" dirty="0" smtClean="0">
                <a:solidFill>
                  <a:srgbClr val="000000"/>
                </a:solidFill>
                <a:latin typeface="+mn-lt"/>
              </a:rPr>
              <a:t>Source: SARB</a:t>
            </a:r>
            <a:endParaRPr lang="en-US" sz="1200" dirty="0">
              <a:solidFill>
                <a:srgbClr val="000000"/>
              </a:solidFill>
              <a:latin typeface="+mn-lt"/>
            </a:endParaRPr>
          </a:p>
        </p:txBody>
      </p:sp>
      <p:graphicFrame>
        <p:nvGraphicFramePr>
          <p:cNvPr id="6" name="Chart 5"/>
          <p:cNvGraphicFramePr>
            <a:graphicFrameLocks noGrp="1"/>
          </p:cNvGraphicFramePr>
          <p:nvPr>
            <p:extLst>
              <p:ext uri="{D42A27DB-BD31-4B8C-83A1-F6EECF244321}">
                <p14:modId xmlns:p14="http://schemas.microsoft.com/office/powerpoint/2010/main" xmlns="" val="1981169134"/>
              </p:ext>
            </p:extLst>
          </p:nvPr>
        </p:nvGraphicFramePr>
        <p:xfrm>
          <a:off x="230532" y="1196751"/>
          <a:ext cx="8682935" cy="461907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B2F90303-3EE6-403E-A7B0-217FB3D78952}" type="slidenum">
              <a:rPr lang="en-US" altLang="en-US" smtClean="0"/>
              <a:pPr/>
              <a:t>46</a:t>
            </a:fld>
            <a:endParaRPr lang="en-US" altLang="en-US" dirty="0"/>
          </a:p>
        </p:txBody>
      </p:sp>
    </p:spTree>
    <p:extLst>
      <p:ext uri="{BB962C8B-B14F-4D97-AF65-F5344CB8AC3E}">
        <p14:creationId xmlns:p14="http://schemas.microsoft.com/office/powerpoint/2010/main" xmlns="" val="3553674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rPr>
              <a:t>Mining </a:t>
            </a:r>
            <a:r>
              <a:rPr lang="en-US" altLang="en-US" sz="2400" b="1" dirty="0">
                <a:solidFill>
                  <a:schemeClr val="accent5">
                    <a:lumMod val="75000"/>
                  </a:schemeClr>
                </a:solidFill>
                <a:latin typeface="Arial (Body)"/>
              </a:rPr>
              <a:t>GDP, Employment, Export, Investments</a:t>
            </a:r>
          </a:p>
        </p:txBody>
      </p:sp>
      <p:sp>
        <p:nvSpPr>
          <p:cNvPr id="12" name="TextBox 11"/>
          <p:cNvSpPr txBox="1"/>
          <p:nvPr/>
        </p:nvSpPr>
        <p:spPr>
          <a:xfrm>
            <a:off x="10455" y="6570707"/>
            <a:ext cx="1800200" cy="276999"/>
          </a:xfrm>
          <a:prstGeom prst="rect">
            <a:avLst/>
          </a:prstGeom>
          <a:noFill/>
        </p:spPr>
        <p:txBody>
          <a:bodyPr wrap="square" rtlCol="0">
            <a:spAutoFit/>
          </a:bodyPr>
          <a:lstStyle/>
          <a:p>
            <a:r>
              <a:rPr lang="en-US" sz="1200" dirty="0" smtClean="0">
                <a:solidFill>
                  <a:srgbClr val="000000"/>
                </a:solidFill>
                <a:latin typeface="+mn-lt"/>
              </a:rPr>
              <a:t>Source: SARB</a:t>
            </a:r>
            <a:endParaRPr lang="en-US" sz="1200" dirty="0">
              <a:solidFill>
                <a:srgbClr val="000000"/>
              </a:solidFill>
              <a:latin typeface="+mn-lt"/>
            </a:endParaRPr>
          </a:p>
        </p:txBody>
      </p:sp>
      <p:graphicFrame>
        <p:nvGraphicFramePr>
          <p:cNvPr id="11" name="Chart 10"/>
          <p:cNvGraphicFramePr>
            <a:graphicFrameLocks/>
          </p:cNvGraphicFramePr>
          <p:nvPr>
            <p:extLst>
              <p:ext uri="{D42A27DB-BD31-4B8C-83A1-F6EECF244321}">
                <p14:modId xmlns:p14="http://schemas.microsoft.com/office/powerpoint/2010/main" xmlns="" val="1968921880"/>
              </p:ext>
            </p:extLst>
          </p:nvPr>
        </p:nvGraphicFramePr>
        <p:xfrm>
          <a:off x="10455" y="980729"/>
          <a:ext cx="4066246" cy="2247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3010633131"/>
              </p:ext>
            </p:extLst>
          </p:nvPr>
        </p:nvGraphicFramePr>
        <p:xfrm>
          <a:off x="4860033" y="980729"/>
          <a:ext cx="4176463" cy="2247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2943419363"/>
              </p:ext>
            </p:extLst>
          </p:nvPr>
        </p:nvGraphicFramePr>
        <p:xfrm>
          <a:off x="10455" y="3573016"/>
          <a:ext cx="4163295"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xmlns="" val="3439334518"/>
              </p:ext>
            </p:extLst>
          </p:nvPr>
        </p:nvGraphicFramePr>
        <p:xfrm>
          <a:off x="4860032" y="3645024"/>
          <a:ext cx="4176464" cy="2448272"/>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B2F90303-3EE6-403E-A7B0-217FB3D78952}" type="slidenum">
              <a:rPr lang="en-US" altLang="en-US" smtClean="0"/>
              <a:pPr/>
              <a:t>47</a:t>
            </a:fld>
            <a:endParaRPr lang="en-US" altLang="en-US" dirty="0"/>
          </a:p>
        </p:txBody>
      </p:sp>
    </p:spTree>
    <p:extLst>
      <p:ext uri="{BB962C8B-B14F-4D97-AF65-F5344CB8AC3E}">
        <p14:creationId xmlns:p14="http://schemas.microsoft.com/office/powerpoint/2010/main" xmlns="" val="3413641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7772400"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rPr>
              <a:t>Agriculture GDP</a:t>
            </a:r>
            <a:r>
              <a:rPr lang="en-US" altLang="en-US" sz="2400" b="1" dirty="0">
                <a:solidFill>
                  <a:schemeClr val="accent5">
                    <a:lumMod val="75000"/>
                  </a:schemeClr>
                </a:solidFill>
                <a:latin typeface="Arial (Body)"/>
              </a:rPr>
              <a:t>, Employment, Export, Investments</a:t>
            </a:r>
          </a:p>
        </p:txBody>
      </p:sp>
      <p:sp>
        <p:nvSpPr>
          <p:cNvPr id="12" name="TextBox 11"/>
          <p:cNvSpPr txBox="1"/>
          <p:nvPr/>
        </p:nvSpPr>
        <p:spPr>
          <a:xfrm>
            <a:off x="539552" y="6153000"/>
            <a:ext cx="1800200" cy="276999"/>
          </a:xfrm>
          <a:prstGeom prst="rect">
            <a:avLst/>
          </a:prstGeom>
          <a:noFill/>
        </p:spPr>
        <p:txBody>
          <a:bodyPr wrap="square" rtlCol="0">
            <a:spAutoFit/>
          </a:bodyPr>
          <a:lstStyle/>
          <a:p>
            <a:r>
              <a:rPr lang="en-US" sz="1200" dirty="0" smtClean="0">
                <a:solidFill>
                  <a:srgbClr val="000000"/>
                </a:solidFill>
                <a:latin typeface="+mn-lt"/>
              </a:rPr>
              <a:t>Source: SARB</a:t>
            </a:r>
            <a:endParaRPr lang="en-US" sz="1200" dirty="0">
              <a:solidFill>
                <a:srgbClr val="000000"/>
              </a:solidFill>
              <a:latin typeface="+mn-lt"/>
            </a:endParaRPr>
          </a:p>
        </p:txBody>
      </p:sp>
      <p:graphicFrame>
        <p:nvGraphicFramePr>
          <p:cNvPr id="6" name="Chart 5"/>
          <p:cNvGraphicFramePr>
            <a:graphicFrameLocks/>
          </p:cNvGraphicFramePr>
          <p:nvPr>
            <p:extLst>
              <p:ext uri="{D42A27DB-BD31-4B8C-83A1-F6EECF244321}">
                <p14:modId xmlns:p14="http://schemas.microsoft.com/office/powerpoint/2010/main" xmlns="" val="4160487527"/>
              </p:ext>
            </p:extLst>
          </p:nvPr>
        </p:nvGraphicFramePr>
        <p:xfrm>
          <a:off x="2581" y="889620"/>
          <a:ext cx="3861693" cy="2027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943205984"/>
              </p:ext>
            </p:extLst>
          </p:nvPr>
        </p:nvGraphicFramePr>
        <p:xfrm>
          <a:off x="5069881" y="889620"/>
          <a:ext cx="3861693" cy="202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3497148160"/>
              </p:ext>
            </p:extLst>
          </p:nvPr>
        </p:nvGraphicFramePr>
        <p:xfrm>
          <a:off x="0" y="3501008"/>
          <a:ext cx="3969197" cy="21714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423594283"/>
              </p:ext>
            </p:extLst>
          </p:nvPr>
        </p:nvGraphicFramePr>
        <p:xfrm>
          <a:off x="5148064" y="3501008"/>
          <a:ext cx="3861693" cy="216024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B2F90303-3EE6-403E-A7B0-217FB3D78952}" type="slidenum">
              <a:rPr lang="en-US" altLang="en-US" smtClean="0"/>
              <a:pPr/>
              <a:t>48</a:t>
            </a:fld>
            <a:endParaRPr lang="en-US" altLang="en-US" dirty="0"/>
          </a:p>
        </p:txBody>
      </p:sp>
    </p:spTree>
    <p:extLst>
      <p:ext uri="{BB962C8B-B14F-4D97-AF65-F5344CB8AC3E}">
        <p14:creationId xmlns:p14="http://schemas.microsoft.com/office/powerpoint/2010/main" xmlns="" val="3574310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39552" y="299256"/>
            <a:ext cx="8604448" cy="476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rPr>
              <a:t>Manufacturing </a:t>
            </a:r>
            <a:r>
              <a:rPr lang="en-US" altLang="en-US" sz="2400" b="1" dirty="0">
                <a:solidFill>
                  <a:schemeClr val="accent5">
                    <a:lumMod val="75000"/>
                  </a:schemeClr>
                </a:solidFill>
                <a:latin typeface="Arial (Body)"/>
              </a:rPr>
              <a:t>GDP, Employment, Export, Investments</a:t>
            </a:r>
          </a:p>
        </p:txBody>
      </p:sp>
      <p:sp>
        <p:nvSpPr>
          <p:cNvPr id="12" name="TextBox 11"/>
          <p:cNvSpPr txBox="1"/>
          <p:nvPr/>
        </p:nvSpPr>
        <p:spPr>
          <a:xfrm>
            <a:off x="611560" y="5943574"/>
            <a:ext cx="1800200" cy="276999"/>
          </a:xfrm>
          <a:prstGeom prst="rect">
            <a:avLst/>
          </a:prstGeom>
          <a:noFill/>
        </p:spPr>
        <p:txBody>
          <a:bodyPr wrap="square" rtlCol="0">
            <a:spAutoFit/>
          </a:bodyPr>
          <a:lstStyle/>
          <a:p>
            <a:r>
              <a:rPr lang="en-US" sz="1200" dirty="0" smtClean="0">
                <a:solidFill>
                  <a:srgbClr val="000000"/>
                </a:solidFill>
                <a:latin typeface="+mn-lt"/>
              </a:rPr>
              <a:t>Source: SARB</a:t>
            </a:r>
            <a:endParaRPr lang="en-US" sz="1200" dirty="0">
              <a:solidFill>
                <a:srgbClr val="000000"/>
              </a:solidFill>
              <a:latin typeface="+mn-lt"/>
            </a:endParaRPr>
          </a:p>
        </p:txBody>
      </p:sp>
      <p:graphicFrame>
        <p:nvGraphicFramePr>
          <p:cNvPr id="16" name="Chart 15"/>
          <p:cNvGraphicFramePr>
            <a:graphicFrameLocks/>
          </p:cNvGraphicFramePr>
          <p:nvPr>
            <p:extLst>
              <p:ext uri="{D42A27DB-BD31-4B8C-83A1-F6EECF244321}">
                <p14:modId xmlns:p14="http://schemas.microsoft.com/office/powerpoint/2010/main" xmlns="" val="1821170851"/>
              </p:ext>
            </p:extLst>
          </p:nvPr>
        </p:nvGraphicFramePr>
        <p:xfrm>
          <a:off x="0" y="830519"/>
          <a:ext cx="4423098" cy="2886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3443589257"/>
              </p:ext>
            </p:extLst>
          </p:nvPr>
        </p:nvGraphicFramePr>
        <p:xfrm>
          <a:off x="4670748" y="830519"/>
          <a:ext cx="4365748" cy="2958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4023067570"/>
              </p:ext>
            </p:extLst>
          </p:nvPr>
        </p:nvGraphicFramePr>
        <p:xfrm>
          <a:off x="0" y="4005065"/>
          <a:ext cx="4423098" cy="2376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xmlns="" val="1028466980"/>
              </p:ext>
            </p:extLst>
          </p:nvPr>
        </p:nvGraphicFramePr>
        <p:xfrm>
          <a:off x="4670748" y="4077072"/>
          <a:ext cx="4365748" cy="2304255"/>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B2F90303-3EE6-403E-A7B0-217FB3D78952}" type="slidenum">
              <a:rPr lang="en-US" altLang="en-US" smtClean="0"/>
              <a:pPr/>
              <a:t>49</a:t>
            </a:fld>
            <a:endParaRPr lang="en-US" altLang="en-US" dirty="0"/>
          </a:p>
        </p:txBody>
      </p:sp>
    </p:spTree>
    <p:extLst>
      <p:ext uri="{BB962C8B-B14F-4D97-AF65-F5344CB8AC3E}">
        <p14:creationId xmlns:p14="http://schemas.microsoft.com/office/powerpoint/2010/main" xmlns="" val="3841325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160337"/>
            <a:ext cx="7772400" cy="676375"/>
          </a:xfrm>
        </p:spPr>
        <p:txBody>
          <a:bodyPr>
            <a:normAutofit/>
          </a:bodyPr>
          <a:lstStyle/>
          <a:p>
            <a:pPr algn="l"/>
            <a:r>
              <a:rPr lang="en-US" altLang="en-US" sz="2800" b="1" kern="1200" dirty="0" smtClean="0">
                <a:solidFill>
                  <a:srgbClr val="FF9933"/>
                </a:solidFill>
                <a:latin typeface="Arial (Body)"/>
                <a:ea typeface="Times New Roman"/>
                <a:cs typeface="Times New Roman"/>
              </a:rPr>
              <a:t>	</a:t>
            </a:r>
            <a:r>
              <a:rPr lang="en-US" altLang="en-US" sz="2800" b="1" kern="1200" dirty="0" smtClean="0">
                <a:solidFill>
                  <a:schemeClr val="accent5">
                    <a:lumMod val="75000"/>
                  </a:schemeClr>
                </a:solidFill>
                <a:latin typeface="Arial (Body)"/>
                <a:ea typeface="Times New Roman"/>
                <a:cs typeface="Times New Roman"/>
              </a:rPr>
              <a:t>Core </a:t>
            </a:r>
            <a:r>
              <a:rPr lang="en-US" altLang="en-US" sz="2800" b="1" kern="1200" dirty="0">
                <a:solidFill>
                  <a:schemeClr val="accent5">
                    <a:lumMod val="75000"/>
                  </a:schemeClr>
                </a:solidFill>
                <a:latin typeface="Arial (Body)"/>
                <a:ea typeface="Times New Roman"/>
                <a:cs typeface="Times New Roman"/>
              </a:rPr>
              <a:t>Objectives </a:t>
            </a:r>
            <a:r>
              <a:rPr lang="en-US" altLang="en-US" sz="2800" b="1" kern="1200" dirty="0" smtClean="0">
                <a:solidFill>
                  <a:schemeClr val="accent5">
                    <a:lumMod val="75000"/>
                  </a:schemeClr>
                </a:solidFill>
                <a:latin typeface="Arial (Body)"/>
                <a:ea typeface="Times New Roman"/>
                <a:cs typeface="Times New Roman"/>
              </a:rPr>
              <a:t>of </a:t>
            </a:r>
            <a:r>
              <a:rPr lang="en-US" altLang="en-US" sz="2800" b="1" dirty="0">
                <a:solidFill>
                  <a:schemeClr val="accent5">
                    <a:lumMod val="75000"/>
                  </a:schemeClr>
                </a:solidFill>
                <a:latin typeface="Arial (Body)"/>
                <a:ea typeface="Times New Roman"/>
                <a:cs typeface="Times New Roman"/>
              </a:rPr>
              <a:t>t</a:t>
            </a:r>
            <a:r>
              <a:rPr lang="en-US" altLang="en-US" sz="2800" b="1" kern="1200" dirty="0" smtClean="0">
                <a:solidFill>
                  <a:schemeClr val="accent5">
                    <a:lumMod val="75000"/>
                  </a:schemeClr>
                </a:solidFill>
                <a:latin typeface="Arial (Body)"/>
                <a:ea typeface="Times New Roman"/>
                <a:cs typeface="Times New Roman"/>
              </a:rPr>
              <a:t>he </a:t>
            </a:r>
            <a:r>
              <a:rPr lang="en-US" altLang="en-US" sz="2800" b="1" kern="1200" dirty="0">
                <a:solidFill>
                  <a:schemeClr val="accent5">
                    <a:lumMod val="75000"/>
                  </a:schemeClr>
                </a:solidFill>
                <a:latin typeface="Arial (Body)"/>
                <a:ea typeface="Times New Roman"/>
                <a:cs typeface="Times New Roman"/>
              </a:rPr>
              <a:t>IPAP</a:t>
            </a:r>
          </a:p>
        </p:txBody>
      </p:sp>
      <p:sp>
        <p:nvSpPr>
          <p:cNvPr id="3" name="AutoShape 4" descr="Image result for Images for industrial financing"/>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2050"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442" y="1484784"/>
            <a:ext cx="8269958" cy="346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5</a:t>
            </a:fld>
            <a:endParaRPr lang="en-US" altLang="en-US" dirty="0"/>
          </a:p>
        </p:txBody>
      </p:sp>
    </p:spTree>
    <p:extLst>
      <p:ext uri="{BB962C8B-B14F-4D97-AF65-F5344CB8AC3E}">
        <p14:creationId xmlns:p14="http://schemas.microsoft.com/office/powerpoint/2010/main" xmlns="" val="3350275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9552" y="299256"/>
            <a:ext cx="7772400" cy="609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cs typeface="+mn-cs"/>
              </a:rPr>
              <a:t>Appendix A: List of leather and footwear factories opened since 2014/15</a:t>
            </a:r>
            <a:endParaRPr lang="en-US" altLang="en-US" sz="2400" b="1" dirty="0">
              <a:solidFill>
                <a:schemeClr val="accent5">
                  <a:lumMod val="75000"/>
                </a:schemeClr>
              </a:solidFill>
              <a:latin typeface="Arial (Body)"/>
              <a:cs typeface="+mn-cs"/>
            </a:endParaRPr>
          </a:p>
        </p:txBody>
      </p:sp>
      <p:pic>
        <p:nvPicPr>
          <p:cNvPr id="6"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0970" y="941690"/>
            <a:ext cx="6092825" cy="519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50</a:t>
            </a:fld>
            <a:endParaRPr lang="en-US" altLang="en-US" dirty="0"/>
          </a:p>
        </p:txBody>
      </p:sp>
    </p:spTree>
    <p:extLst>
      <p:ext uri="{BB962C8B-B14F-4D97-AF65-F5344CB8AC3E}">
        <p14:creationId xmlns:p14="http://schemas.microsoft.com/office/powerpoint/2010/main" xmlns="" val="560671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9552" y="299256"/>
            <a:ext cx="7772400" cy="609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r>
              <a:rPr lang="en-US" altLang="en-US" sz="2400" b="1" dirty="0" smtClean="0">
                <a:solidFill>
                  <a:schemeClr val="accent5">
                    <a:lumMod val="75000"/>
                  </a:schemeClr>
                </a:solidFill>
                <a:latin typeface="Arial (Body)"/>
                <a:cs typeface="+mn-cs"/>
              </a:rPr>
              <a:t>Appendix A: List of leather and footwear factories opened since 2014/15</a:t>
            </a:r>
            <a:endParaRPr lang="en-US" altLang="en-US" sz="2400" b="1" dirty="0">
              <a:solidFill>
                <a:schemeClr val="accent5">
                  <a:lumMod val="75000"/>
                </a:schemeClr>
              </a:solidFill>
              <a:latin typeface="Arial (Body)"/>
              <a:cs typeface="+mn-cs"/>
            </a:endParaRPr>
          </a:p>
        </p:txBody>
      </p:sp>
      <p:pic>
        <p:nvPicPr>
          <p:cNvPr id="6"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1432" y="1052736"/>
            <a:ext cx="6092825" cy="557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51</a:t>
            </a:fld>
            <a:endParaRPr lang="en-US" altLang="en-US" dirty="0"/>
          </a:p>
        </p:txBody>
      </p:sp>
    </p:spTree>
    <p:extLst>
      <p:ext uri="{BB962C8B-B14F-4D97-AF65-F5344CB8AC3E}">
        <p14:creationId xmlns:p14="http://schemas.microsoft.com/office/powerpoint/2010/main" xmlns="" val="3195045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827584" y="2348880"/>
            <a:ext cx="7054552" cy="1015752"/>
          </a:xfrm>
        </p:spPr>
        <p:txBody>
          <a:bodyPr>
            <a:normAutofit/>
          </a:bodyPr>
          <a:lstStyle/>
          <a:p>
            <a:pPr marL="0" indent="0" algn="ctr">
              <a:spcBef>
                <a:spcPct val="0"/>
              </a:spcBef>
              <a:buFontTx/>
              <a:buNone/>
            </a:pPr>
            <a:r>
              <a:rPr lang="en-US" altLang="en-US" sz="4800" b="1" kern="1200" dirty="0">
                <a:solidFill>
                  <a:srgbClr val="007434"/>
                </a:solidFill>
                <a:latin typeface="Bradley Hand ITC" panose="03070402050302030203" pitchFamily="66" charset="0"/>
              </a:rPr>
              <a:t>Thank </a:t>
            </a:r>
            <a:r>
              <a:rPr lang="en-US" altLang="en-US" sz="4800" b="1" kern="1200" dirty="0" smtClean="0">
                <a:solidFill>
                  <a:srgbClr val="007434"/>
                </a:solidFill>
                <a:latin typeface="Bradley Hand ITC" panose="03070402050302030203" pitchFamily="66" charset="0"/>
              </a:rPr>
              <a:t>You</a:t>
            </a:r>
            <a:endParaRPr lang="en-US" altLang="en-US" sz="4800" b="1" kern="1200" dirty="0">
              <a:solidFill>
                <a:srgbClr val="007434"/>
              </a:solidFill>
              <a:latin typeface="Bradley Hand ITC" panose="03070402050302030203" pitchFamily="66" charset="0"/>
            </a:endParaRPr>
          </a:p>
        </p:txBody>
      </p:sp>
      <p:pic>
        <p:nvPicPr>
          <p:cNvPr id="5"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2F90303-3EE6-403E-A7B0-217FB3D78952}" type="slidenum">
              <a:rPr lang="en-US" altLang="en-US" smtClean="0"/>
              <a:pPr/>
              <a:t>52</a:t>
            </a:fld>
            <a:endParaRPr lang="en-US" altLang="en-US" dirty="0"/>
          </a:p>
        </p:txBody>
      </p:sp>
    </p:spTree>
    <p:extLst>
      <p:ext uri="{BB962C8B-B14F-4D97-AF65-F5344CB8AC3E}">
        <p14:creationId xmlns:p14="http://schemas.microsoft.com/office/powerpoint/2010/main" xmlns="" val="276448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64" y="620688"/>
            <a:ext cx="6048672" cy="5400600"/>
          </a:xfrm>
        </p:spPr>
        <p:txBody>
          <a:bodyPr>
            <a:noAutofit/>
          </a:bodyPr>
          <a:lstStyle/>
          <a:p>
            <a:pPr>
              <a:spcBef>
                <a:spcPts val="600"/>
              </a:spcBef>
              <a:buFont typeface="Calibri"/>
              <a:buChar char="•"/>
            </a:pPr>
            <a:r>
              <a:rPr lang="en-US" sz="1700" b="1" dirty="0" smtClean="0">
                <a:solidFill>
                  <a:srgbClr val="000000"/>
                </a:solidFill>
                <a:ea typeface="Times New Roman"/>
                <a:cs typeface="Arial"/>
              </a:rPr>
              <a:t>The </a:t>
            </a:r>
            <a:r>
              <a:rPr lang="en-ZA" sz="1700" b="1" dirty="0" smtClean="0">
                <a:solidFill>
                  <a:srgbClr val="000000"/>
                </a:solidFill>
                <a:ea typeface="Times New Roman"/>
                <a:cs typeface="Arial"/>
              </a:rPr>
              <a:t>dti</a:t>
            </a:r>
            <a:r>
              <a:rPr lang="en-US" sz="1700" dirty="0" smtClean="0">
                <a:solidFill>
                  <a:srgbClr val="000000"/>
                </a:solidFill>
                <a:ea typeface="Times New Roman"/>
                <a:cs typeface="Arial"/>
              </a:rPr>
              <a:t>'s </a:t>
            </a:r>
            <a:r>
              <a:rPr lang="en-ZA" sz="1700" dirty="0" smtClean="0">
                <a:solidFill>
                  <a:srgbClr val="000000"/>
                </a:solidFill>
                <a:ea typeface="Times New Roman"/>
                <a:cs typeface="Arial"/>
              </a:rPr>
              <a:t>support </a:t>
            </a:r>
            <a:r>
              <a:rPr lang="en-ZA" sz="1700" dirty="0">
                <a:solidFill>
                  <a:srgbClr val="000000"/>
                </a:solidFill>
                <a:ea typeface="Times New Roman"/>
                <a:cs typeface="Arial"/>
              </a:rPr>
              <a:t>for the sector </a:t>
            </a:r>
            <a:r>
              <a:rPr lang="en-ZA" sz="1700" dirty="0" smtClean="0">
                <a:solidFill>
                  <a:srgbClr val="000000"/>
                </a:solidFill>
                <a:ea typeface="Times New Roman"/>
                <a:cs typeface="Arial"/>
              </a:rPr>
              <a:t>amounts to </a:t>
            </a:r>
            <a:r>
              <a:rPr lang="en-ZA" sz="1700" dirty="0">
                <a:solidFill>
                  <a:srgbClr val="000000"/>
                </a:solidFill>
                <a:ea typeface="Times New Roman"/>
                <a:cs typeface="Arial"/>
              </a:rPr>
              <a:t>R3.5 </a:t>
            </a:r>
            <a:r>
              <a:rPr lang="en-ZA" sz="1700" dirty="0" smtClean="0">
                <a:solidFill>
                  <a:srgbClr val="000000"/>
                </a:solidFill>
                <a:ea typeface="Times New Roman"/>
                <a:cs typeface="Arial"/>
              </a:rPr>
              <a:t>billion</a:t>
            </a:r>
            <a:r>
              <a:rPr lang="en-US" sz="1700" dirty="0" smtClean="0">
                <a:solidFill>
                  <a:srgbClr val="000000"/>
                </a:solidFill>
                <a:ea typeface="Times New Roman"/>
                <a:cs typeface="Arial"/>
              </a:rPr>
              <a:t>, through </a:t>
            </a:r>
            <a:r>
              <a:rPr lang="en-ZA" sz="1700" dirty="0" smtClean="0">
                <a:solidFill>
                  <a:srgbClr val="000000"/>
                </a:solidFill>
                <a:ea typeface="Times New Roman"/>
                <a:cs typeface="Arial"/>
              </a:rPr>
              <a:t>the</a:t>
            </a:r>
            <a:r>
              <a:rPr lang="en-ZA" sz="1700" b="1" dirty="0" smtClean="0">
                <a:solidFill>
                  <a:srgbClr val="000000"/>
                </a:solidFill>
                <a:ea typeface="Times New Roman"/>
                <a:cs typeface="Arial"/>
              </a:rPr>
              <a:t> </a:t>
            </a:r>
            <a:r>
              <a:rPr lang="en-ZA" sz="1700" b="1" dirty="0">
                <a:solidFill>
                  <a:srgbClr val="000000"/>
                </a:solidFill>
                <a:ea typeface="Times New Roman"/>
                <a:cs typeface="Arial"/>
              </a:rPr>
              <a:t>Clothing and Textiles Competitiveness </a:t>
            </a:r>
            <a:r>
              <a:rPr lang="en-ZA" sz="1700" b="1" dirty="0" smtClean="0">
                <a:solidFill>
                  <a:srgbClr val="000000"/>
                </a:solidFill>
                <a:ea typeface="Times New Roman"/>
                <a:cs typeface="Arial"/>
              </a:rPr>
              <a:t>Programme</a:t>
            </a:r>
            <a:r>
              <a:rPr lang="en-ZA" sz="1700" dirty="0">
                <a:solidFill>
                  <a:srgbClr val="000000"/>
                </a:solidFill>
                <a:ea typeface="Times New Roman"/>
                <a:cs typeface="Arial"/>
              </a:rPr>
              <a:t> </a:t>
            </a:r>
            <a:r>
              <a:rPr lang="en-ZA" sz="1700" dirty="0" smtClean="0">
                <a:solidFill>
                  <a:srgbClr val="000000"/>
                </a:solidFill>
                <a:ea typeface="Times New Roman"/>
                <a:cs typeface="Arial"/>
              </a:rPr>
              <a:t>(CTCP) - saving over </a:t>
            </a:r>
            <a:r>
              <a:rPr lang="en-ZA" sz="1700" b="1" dirty="0" smtClean="0">
                <a:solidFill>
                  <a:srgbClr val="000000"/>
                </a:solidFill>
                <a:ea typeface="Times New Roman"/>
                <a:cs typeface="Arial"/>
              </a:rPr>
              <a:t>67,000 </a:t>
            </a:r>
            <a:r>
              <a:rPr lang="en-ZA" sz="1700" b="1" dirty="0">
                <a:solidFill>
                  <a:srgbClr val="000000"/>
                </a:solidFill>
                <a:ea typeface="Times New Roman"/>
                <a:cs typeface="Arial"/>
              </a:rPr>
              <a:t>jobs, </a:t>
            </a:r>
            <a:r>
              <a:rPr lang="en-ZA" sz="1700" dirty="0">
                <a:solidFill>
                  <a:srgbClr val="000000"/>
                </a:solidFill>
                <a:ea typeface="Times New Roman"/>
                <a:cs typeface="Arial"/>
              </a:rPr>
              <a:t>and an estimated </a:t>
            </a:r>
            <a:r>
              <a:rPr lang="en-ZA" sz="1700" b="1" dirty="0">
                <a:solidFill>
                  <a:srgbClr val="000000"/>
                </a:solidFill>
                <a:ea typeface="Times New Roman"/>
                <a:cs typeface="Arial"/>
              </a:rPr>
              <a:t>7,000 </a:t>
            </a:r>
            <a:r>
              <a:rPr lang="en-ZA" sz="1700" dirty="0">
                <a:solidFill>
                  <a:srgbClr val="000000"/>
                </a:solidFill>
                <a:ea typeface="Times New Roman"/>
                <a:cs typeface="Arial"/>
              </a:rPr>
              <a:t>new decent</a:t>
            </a:r>
            <a:r>
              <a:rPr lang="en-ZA" sz="1700" b="1" dirty="0">
                <a:solidFill>
                  <a:srgbClr val="000000"/>
                </a:solidFill>
                <a:ea typeface="Times New Roman"/>
                <a:cs typeface="Arial"/>
              </a:rPr>
              <a:t> jobs </a:t>
            </a:r>
            <a:endParaRPr lang="en-ZA" sz="1700" b="1" dirty="0" smtClean="0">
              <a:solidFill>
                <a:srgbClr val="000000"/>
              </a:solidFill>
              <a:ea typeface="Times New Roman"/>
              <a:cs typeface="Arial"/>
            </a:endParaRPr>
          </a:p>
          <a:p>
            <a:pPr>
              <a:spcBef>
                <a:spcPts val="600"/>
              </a:spcBef>
              <a:spcAft>
                <a:spcPts val="0"/>
              </a:spcAft>
              <a:buFont typeface="Calibri"/>
              <a:buChar char="•"/>
            </a:pPr>
            <a:r>
              <a:rPr lang="en-ZA" sz="1700" b="1" dirty="0" smtClean="0">
                <a:solidFill>
                  <a:srgbClr val="000000"/>
                </a:solidFill>
                <a:ea typeface="Times New Roman"/>
                <a:cs typeface="Arial"/>
              </a:rPr>
              <a:t>The Competitiveness Improvement Grant </a:t>
            </a:r>
            <a:r>
              <a:rPr lang="en-ZA" sz="1700" dirty="0" smtClean="0">
                <a:solidFill>
                  <a:srgbClr val="000000"/>
                </a:solidFill>
                <a:ea typeface="Times New Roman"/>
                <a:cs typeface="Arial"/>
              </a:rPr>
              <a:t>(CIP) supports a number of national  and sub- national clusters  which promote world class manufacturing processes and principles </a:t>
            </a:r>
            <a:r>
              <a:rPr lang="en-ZA" sz="1700" dirty="0" err="1" smtClean="0">
                <a:solidFill>
                  <a:srgbClr val="000000"/>
                </a:solidFill>
                <a:ea typeface="Times New Roman"/>
                <a:cs typeface="Arial"/>
              </a:rPr>
              <a:t>e.g</a:t>
            </a:r>
            <a:r>
              <a:rPr lang="en-US" sz="1700" dirty="0" smtClean="0">
                <a:solidFill>
                  <a:srgbClr val="000000"/>
                </a:solidFill>
                <a:ea typeface="Times New Roman"/>
                <a:cs typeface="Arial"/>
              </a:rPr>
              <a:t>:</a:t>
            </a:r>
            <a:endParaRPr lang="en-ZA" sz="1700" dirty="0" smtClean="0">
              <a:solidFill>
                <a:srgbClr val="000000"/>
              </a:solidFill>
              <a:ea typeface="Times New Roman"/>
              <a:cs typeface="Arial"/>
            </a:endParaRPr>
          </a:p>
          <a:p>
            <a:pPr lvl="1">
              <a:spcBef>
                <a:spcPts val="600"/>
              </a:spcBef>
              <a:spcAft>
                <a:spcPts val="0"/>
              </a:spcAft>
              <a:buFontTx/>
              <a:buChar char="−"/>
            </a:pPr>
            <a:r>
              <a:rPr lang="en-ZA" sz="1700" dirty="0" smtClean="0">
                <a:solidFill>
                  <a:srgbClr val="000000"/>
                </a:solidFill>
                <a:ea typeface="Times New Roman"/>
                <a:cs typeface="Arial"/>
              </a:rPr>
              <a:t>National: </a:t>
            </a:r>
            <a:r>
              <a:rPr lang="en-ZA" sz="1700" dirty="0">
                <a:solidFill>
                  <a:srgbClr val="000000"/>
                </a:solidFill>
                <a:ea typeface="Times New Roman"/>
                <a:cs typeface="Arial"/>
              </a:rPr>
              <a:t>Leather &amp; Footwear Cluster at Vaal University of </a:t>
            </a:r>
            <a:r>
              <a:rPr lang="en-ZA" sz="1700" dirty="0" smtClean="0">
                <a:solidFill>
                  <a:srgbClr val="000000"/>
                </a:solidFill>
                <a:ea typeface="Times New Roman"/>
                <a:cs typeface="Arial"/>
              </a:rPr>
              <a:t>Technology </a:t>
            </a:r>
          </a:p>
          <a:p>
            <a:pPr lvl="1">
              <a:spcBef>
                <a:spcPts val="600"/>
              </a:spcBef>
              <a:buFontTx/>
              <a:buChar char="−"/>
            </a:pPr>
            <a:r>
              <a:rPr lang="en-ZA" sz="1700" dirty="0" smtClean="0">
                <a:solidFill>
                  <a:srgbClr val="000000"/>
                </a:solidFill>
                <a:ea typeface="Times New Roman"/>
                <a:cs typeface="Arial"/>
              </a:rPr>
              <a:t>Sub-national: </a:t>
            </a:r>
            <a:r>
              <a:rPr lang="en-ZA" sz="1700" dirty="0">
                <a:solidFill>
                  <a:srgbClr val="000000"/>
                </a:solidFill>
                <a:ea typeface="Times New Roman"/>
                <a:cs typeface="Arial"/>
              </a:rPr>
              <a:t>Eddles – Foschini Footwear Cluster; </a:t>
            </a:r>
            <a:r>
              <a:rPr lang="en-ZA" sz="1700" dirty="0" smtClean="0">
                <a:solidFill>
                  <a:srgbClr val="000000"/>
                </a:solidFill>
                <a:ea typeface="Times New Roman"/>
                <a:cs typeface="Arial"/>
              </a:rPr>
              <a:t>Sub-national </a:t>
            </a:r>
            <a:r>
              <a:rPr lang="en-ZA" sz="1700" dirty="0">
                <a:solidFill>
                  <a:srgbClr val="000000"/>
                </a:solidFill>
                <a:ea typeface="Times New Roman"/>
                <a:cs typeface="Arial"/>
              </a:rPr>
              <a:t>KZN Footwear &amp; Leather Goods Cluster </a:t>
            </a:r>
            <a:r>
              <a:rPr lang="en-ZA" sz="1700" dirty="0" smtClean="0">
                <a:solidFill>
                  <a:srgbClr val="000000"/>
                </a:solidFill>
                <a:ea typeface="Times New Roman"/>
                <a:cs typeface="Arial"/>
              </a:rPr>
              <a:t>(Mr </a:t>
            </a:r>
            <a:r>
              <a:rPr lang="en-ZA" sz="1700" dirty="0">
                <a:solidFill>
                  <a:srgbClr val="000000"/>
                </a:solidFill>
                <a:ea typeface="Times New Roman"/>
                <a:cs typeface="Arial"/>
              </a:rPr>
              <a:t>Price Cluster</a:t>
            </a:r>
            <a:r>
              <a:rPr lang="en-ZA" sz="1700" dirty="0" smtClean="0">
                <a:solidFill>
                  <a:srgbClr val="000000"/>
                </a:solidFill>
                <a:ea typeface="Times New Roman"/>
                <a:cs typeface="Arial"/>
              </a:rPr>
              <a:t>); </a:t>
            </a:r>
            <a:r>
              <a:rPr lang="en-ZA" sz="1700" dirty="0">
                <a:solidFill>
                  <a:srgbClr val="000000"/>
                </a:solidFill>
                <a:ea typeface="Times New Roman"/>
                <a:cs typeface="Arial"/>
              </a:rPr>
              <a:t>SAFLEC/ Regional Footwear </a:t>
            </a:r>
            <a:r>
              <a:rPr lang="en-ZA" sz="1700" dirty="0" smtClean="0">
                <a:solidFill>
                  <a:srgbClr val="000000"/>
                </a:solidFill>
                <a:ea typeface="Times New Roman"/>
                <a:cs typeface="Arial"/>
              </a:rPr>
              <a:t>Cluster. The </a:t>
            </a:r>
            <a:r>
              <a:rPr lang="en-ZA" sz="1700" dirty="0">
                <a:solidFill>
                  <a:srgbClr val="000000"/>
                </a:solidFill>
                <a:ea typeface="Times New Roman"/>
                <a:cs typeface="Arial"/>
              </a:rPr>
              <a:t>Foschini Group has been investing in the local supply chain through its Quick Response </a:t>
            </a:r>
            <a:r>
              <a:rPr lang="en-US" sz="1700" dirty="0">
                <a:solidFill>
                  <a:srgbClr val="000000"/>
                </a:solidFill>
                <a:ea typeface="Times New Roman"/>
                <a:cs typeface="Arial"/>
              </a:rPr>
              <a:t>Initiative</a:t>
            </a:r>
            <a:r>
              <a:rPr lang="en-ZA" sz="1700" dirty="0">
                <a:solidFill>
                  <a:srgbClr val="000000"/>
                </a:solidFill>
                <a:ea typeface="Times New Roman"/>
                <a:cs typeface="Arial"/>
              </a:rPr>
              <a:t> since 2009 (e.g. the Maitland facility</a:t>
            </a:r>
            <a:r>
              <a:rPr lang="en-US" sz="1700" dirty="0">
                <a:solidFill>
                  <a:srgbClr val="000000"/>
                </a:solidFill>
                <a:ea typeface="Times New Roman"/>
                <a:cs typeface="Arial"/>
              </a:rPr>
              <a:t>, e</a:t>
            </a:r>
            <a:r>
              <a:rPr lang="en-ZA" sz="1700" dirty="0" err="1">
                <a:solidFill>
                  <a:srgbClr val="000000"/>
                </a:solidFill>
                <a:ea typeface="Times New Roman"/>
                <a:cs typeface="Arial"/>
              </a:rPr>
              <a:t>mploying</a:t>
            </a:r>
            <a:r>
              <a:rPr lang="en-ZA" sz="1700" dirty="0">
                <a:solidFill>
                  <a:srgbClr val="000000"/>
                </a:solidFill>
                <a:ea typeface="Times New Roman"/>
                <a:cs typeface="Arial"/>
              </a:rPr>
              <a:t> </a:t>
            </a:r>
            <a:r>
              <a:rPr lang="en-ZA" sz="1700" b="1" dirty="0">
                <a:solidFill>
                  <a:srgbClr val="000000"/>
                </a:solidFill>
                <a:ea typeface="Times New Roman"/>
                <a:cs typeface="Arial"/>
              </a:rPr>
              <a:t>560 </a:t>
            </a:r>
            <a:r>
              <a:rPr lang="en-ZA" sz="1700" dirty="0">
                <a:solidFill>
                  <a:srgbClr val="000000"/>
                </a:solidFill>
                <a:ea typeface="Times New Roman"/>
                <a:cs typeface="Arial"/>
              </a:rPr>
              <a:t>people)</a:t>
            </a:r>
          </a:p>
          <a:p>
            <a:pPr lvl="0">
              <a:spcBef>
                <a:spcPts val="900"/>
              </a:spcBef>
              <a:spcAft>
                <a:spcPts val="0"/>
              </a:spcAft>
              <a:buFont typeface="Calibri"/>
              <a:buChar char="•"/>
            </a:pPr>
            <a:r>
              <a:rPr lang="en-ZA" sz="1700" dirty="0" smtClean="0">
                <a:solidFill>
                  <a:srgbClr val="000000"/>
                </a:solidFill>
                <a:ea typeface="Times New Roman"/>
                <a:cs typeface="Arial"/>
              </a:rPr>
              <a:t>A R150 </a:t>
            </a:r>
            <a:r>
              <a:rPr lang="en-ZA" sz="1700" dirty="0">
                <a:solidFill>
                  <a:srgbClr val="000000"/>
                </a:solidFill>
                <a:ea typeface="Times New Roman"/>
                <a:cs typeface="Arial"/>
              </a:rPr>
              <a:t>million eco-friendly blanket manufacturing factory </a:t>
            </a:r>
            <a:r>
              <a:rPr lang="en-ZA" sz="1700" dirty="0" smtClean="0">
                <a:solidFill>
                  <a:srgbClr val="000000"/>
                </a:solidFill>
                <a:ea typeface="Times New Roman"/>
                <a:cs typeface="Arial"/>
              </a:rPr>
              <a:t>opened </a:t>
            </a:r>
            <a:r>
              <a:rPr lang="en-ZA" sz="1700" dirty="0">
                <a:solidFill>
                  <a:srgbClr val="000000"/>
                </a:solidFill>
                <a:ea typeface="Times New Roman"/>
                <a:cs typeface="Arial"/>
              </a:rPr>
              <a:t>in </a:t>
            </a:r>
            <a:r>
              <a:rPr lang="en-ZA" sz="1700" dirty="0" smtClean="0">
                <a:solidFill>
                  <a:srgbClr val="000000"/>
                </a:solidFill>
                <a:ea typeface="Times New Roman"/>
                <a:cs typeface="Arial"/>
              </a:rPr>
              <a:t>Boksburg,</a:t>
            </a:r>
            <a:r>
              <a:rPr lang="en-US" sz="1700" dirty="0" smtClean="0">
                <a:solidFill>
                  <a:srgbClr val="000000"/>
                </a:solidFill>
                <a:ea typeface="Times New Roman"/>
                <a:cs typeface="Arial"/>
              </a:rPr>
              <a:t> with </a:t>
            </a:r>
            <a:r>
              <a:rPr lang="en-US" sz="1700" b="1" dirty="0" smtClean="0">
                <a:solidFill>
                  <a:srgbClr val="000000"/>
                </a:solidFill>
                <a:ea typeface="Times New Roman"/>
                <a:cs typeface="Arial"/>
              </a:rPr>
              <a:t>1,000</a:t>
            </a:r>
            <a:r>
              <a:rPr lang="en-ZA" sz="1700" b="1" dirty="0" smtClean="0">
                <a:solidFill>
                  <a:srgbClr val="000000"/>
                </a:solidFill>
                <a:ea typeface="Times New Roman"/>
                <a:cs typeface="Arial"/>
              </a:rPr>
              <a:t> </a:t>
            </a:r>
            <a:r>
              <a:rPr lang="en-ZA" sz="1700" dirty="0" smtClean="0">
                <a:solidFill>
                  <a:srgbClr val="000000"/>
                </a:solidFill>
                <a:ea typeface="Times New Roman"/>
                <a:cs typeface="Arial"/>
              </a:rPr>
              <a:t>direct jobs created</a:t>
            </a:r>
            <a:endParaRPr lang="en-ZA" sz="1700" dirty="0">
              <a:solidFill>
                <a:srgbClr val="000000"/>
              </a:solidFill>
              <a:ea typeface="Times New Roman"/>
              <a:cs typeface="Arial"/>
            </a:endParaRPr>
          </a:p>
          <a:p>
            <a:pPr>
              <a:spcBef>
                <a:spcPts val="600"/>
              </a:spcBef>
              <a:spcAft>
                <a:spcPts val="0"/>
              </a:spcAft>
              <a:buFont typeface="Calibri"/>
              <a:buChar char="•"/>
            </a:pPr>
            <a:r>
              <a:rPr lang="en-ZA" sz="1700" dirty="0" smtClean="0">
                <a:solidFill>
                  <a:srgbClr val="000000"/>
                </a:solidFill>
                <a:ea typeface="Times New Roman"/>
                <a:cs typeface="Arial"/>
              </a:rPr>
              <a:t>Cape </a:t>
            </a:r>
            <a:r>
              <a:rPr lang="en-ZA" sz="1700" dirty="0">
                <a:solidFill>
                  <a:srgbClr val="000000"/>
                </a:solidFill>
                <a:ea typeface="Times New Roman"/>
                <a:cs typeface="Arial"/>
              </a:rPr>
              <a:t>Union Mart’s K-Way factory </a:t>
            </a:r>
            <a:r>
              <a:rPr lang="en-US" sz="1700" dirty="0" smtClean="0">
                <a:solidFill>
                  <a:srgbClr val="000000"/>
                </a:solidFill>
                <a:ea typeface="Times New Roman"/>
                <a:cs typeface="Arial"/>
              </a:rPr>
              <a:t>has </a:t>
            </a:r>
            <a:r>
              <a:rPr lang="en-ZA" sz="1700" dirty="0" smtClean="0">
                <a:solidFill>
                  <a:srgbClr val="000000"/>
                </a:solidFill>
                <a:ea typeface="Times New Roman"/>
                <a:cs typeface="Arial"/>
              </a:rPr>
              <a:t>benefited </a:t>
            </a:r>
            <a:r>
              <a:rPr lang="en-ZA" sz="1700" dirty="0">
                <a:solidFill>
                  <a:srgbClr val="000000"/>
                </a:solidFill>
                <a:ea typeface="Times New Roman"/>
                <a:cs typeface="Arial"/>
              </a:rPr>
              <a:t>from </a:t>
            </a:r>
            <a:r>
              <a:rPr lang="en-US" sz="1700" dirty="0" smtClean="0">
                <a:solidFill>
                  <a:srgbClr val="000000"/>
                </a:solidFill>
                <a:ea typeface="Times New Roman"/>
                <a:cs typeface="Arial"/>
              </a:rPr>
              <a:t>ongoing </a:t>
            </a:r>
            <a:r>
              <a:rPr lang="en-ZA" sz="1700" dirty="0" smtClean="0">
                <a:solidFill>
                  <a:srgbClr val="000000"/>
                </a:solidFill>
                <a:ea typeface="Times New Roman"/>
                <a:cs typeface="Arial"/>
              </a:rPr>
              <a:t>incentives </a:t>
            </a:r>
            <a:r>
              <a:rPr lang="en-ZA" sz="1700" dirty="0">
                <a:solidFill>
                  <a:srgbClr val="000000"/>
                </a:solidFill>
                <a:ea typeface="Times New Roman"/>
                <a:cs typeface="Arial"/>
              </a:rPr>
              <a:t>and </a:t>
            </a:r>
            <a:r>
              <a:rPr lang="en-US" sz="1700" dirty="0" smtClean="0">
                <a:solidFill>
                  <a:srgbClr val="000000"/>
                </a:solidFill>
                <a:ea typeface="Times New Roman"/>
                <a:cs typeface="Arial"/>
              </a:rPr>
              <a:t>has </a:t>
            </a:r>
            <a:r>
              <a:rPr lang="en-ZA" sz="1700" dirty="0" smtClean="0">
                <a:solidFill>
                  <a:srgbClr val="000000"/>
                </a:solidFill>
                <a:ea typeface="Times New Roman"/>
                <a:cs typeface="Arial"/>
              </a:rPr>
              <a:t>created </a:t>
            </a:r>
            <a:r>
              <a:rPr lang="en-ZA" sz="1700" dirty="0">
                <a:solidFill>
                  <a:srgbClr val="000000"/>
                </a:solidFill>
                <a:ea typeface="Times New Roman"/>
                <a:cs typeface="Arial"/>
              </a:rPr>
              <a:t>more than </a:t>
            </a:r>
            <a:r>
              <a:rPr lang="en-ZA" sz="1700" b="1" dirty="0">
                <a:solidFill>
                  <a:srgbClr val="000000"/>
                </a:solidFill>
                <a:ea typeface="Times New Roman"/>
                <a:cs typeface="Arial"/>
              </a:rPr>
              <a:t>200</a:t>
            </a:r>
            <a:r>
              <a:rPr lang="en-ZA" sz="1700" dirty="0">
                <a:solidFill>
                  <a:srgbClr val="000000"/>
                </a:solidFill>
                <a:ea typeface="Times New Roman"/>
                <a:cs typeface="Arial"/>
              </a:rPr>
              <a:t> </a:t>
            </a:r>
            <a:r>
              <a:rPr lang="en-US" sz="1700" dirty="0" smtClean="0">
                <a:solidFill>
                  <a:srgbClr val="000000"/>
                </a:solidFill>
                <a:ea typeface="Times New Roman"/>
                <a:cs typeface="Arial"/>
              </a:rPr>
              <a:t>new </a:t>
            </a:r>
            <a:r>
              <a:rPr lang="en-ZA" sz="1700" dirty="0" smtClean="0">
                <a:solidFill>
                  <a:srgbClr val="000000"/>
                </a:solidFill>
                <a:ea typeface="Times New Roman"/>
                <a:cs typeface="Arial"/>
              </a:rPr>
              <a:t>jobs</a:t>
            </a:r>
            <a:endParaRPr lang="en-ZA" sz="1700" dirty="0">
              <a:effectLst/>
              <a:ea typeface="Calibri"/>
              <a:cs typeface="Calibri"/>
            </a:endParaRPr>
          </a:p>
        </p:txBody>
      </p:sp>
      <p:sp>
        <p:nvSpPr>
          <p:cNvPr id="8" name="TextBox 7"/>
          <p:cNvSpPr txBox="1"/>
          <p:nvPr/>
        </p:nvSpPr>
        <p:spPr>
          <a:xfrm>
            <a:off x="199764" y="128908"/>
            <a:ext cx="8568952" cy="430887"/>
          </a:xfrm>
          <a:prstGeom prst="rect">
            <a:avLst/>
          </a:prstGeom>
          <a:noFill/>
        </p:spPr>
        <p:txBody>
          <a:bodyPr wrap="square" rtlCol="0">
            <a:spAutoFit/>
          </a:bodyPr>
          <a:lstStyle/>
          <a:p>
            <a:r>
              <a:rPr lang="en-ZA" sz="2200" b="1" dirty="0" smtClean="0">
                <a:solidFill>
                  <a:srgbClr val="FF9933"/>
                </a:solidFill>
                <a:latin typeface="Arial (Body)"/>
              </a:rPr>
              <a:t>		</a:t>
            </a:r>
            <a:r>
              <a:rPr lang="en-ZA" sz="2200" b="1" dirty="0" smtClean="0">
                <a:solidFill>
                  <a:schemeClr val="accent5">
                    <a:lumMod val="75000"/>
                  </a:schemeClr>
                </a:solidFill>
                <a:latin typeface="Arial (Body)"/>
              </a:rPr>
              <a:t>Selected Highlights: CTFL </a:t>
            </a:r>
            <a:endParaRPr lang="en-GB" sz="2200" b="1" dirty="0">
              <a:solidFill>
                <a:schemeClr val="accent5">
                  <a:lumMod val="75000"/>
                </a:schemeClr>
              </a:solidFill>
              <a:latin typeface="Arial (Body)"/>
            </a:endParaRPr>
          </a:p>
        </p:txBody>
      </p:sp>
      <p:sp>
        <p:nvSpPr>
          <p:cNvPr id="4" name="AutoShape 2" descr="Image result for cLOTHING AND TEXTILE FACTORY WORKERS SOUTH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9909" y="2775413"/>
            <a:ext cx="2640181" cy="16616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descr="C:\Users\BMokuena\Pictures\the_dti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737" y="6153682"/>
            <a:ext cx="1584176" cy="62068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IOL pic sept16 Rob Davies done"/>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9909" y="836712"/>
            <a:ext cx="2640181" cy="168099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99909" y="4797152"/>
            <a:ext cx="1343025" cy="1343025"/>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B2F90303-3EE6-403E-A7B0-217FB3D78952}" type="slidenum">
              <a:rPr lang="en-US" altLang="en-US" smtClean="0"/>
              <a:pPr/>
              <a:t>6</a:t>
            </a:fld>
            <a:endParaRPr lang="en-US" altLang="en-US" dirty="0"/>
          </a:p>
        </p:txBody>
      </p:sp>
    </p:spTree>
    <p:extLst>
      <p:ext uri="{BB962C8B-B14F-4D97-AF65-F5344CB8AC3E}">
        <p14:creationId xmlns:p14="http://schemas.microsoft.com/office/powerpoint/2010/main" xmlns="" val="3588881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6048672" cy="4824536"/>
          </a:xfrm>
        </p:spPr>
        <p:txBody>
          <a:bodyPr>
            <a:noAutofit/>
          </a:bodyPr>
          <a:lstStyle/>
          <a:p>
            <a:pPr>
              <a:spcBef>
                <a:spcPts val="900"/>
              </a:spcBef>
              <a:buFont typeface="Calibri"/>
              <a:buChar char="•"/>
            </a:pPr>
            <a:r>
              <a:rPr lang="en-ZA" sz="1800" dirty="0">
                <a:ea typeface="Calibri"/>
                <a:cs typeface="Calibri"/>
              </a:rPr>
              <a:t>Transversal tenders managed and awarded by the </a:t>
            </a:r>
            <a:r>
              <a:rPr lang="en-ZA" sz="1800" dirty="0" smtClean="0">
                <a:ea typeface="Calibri"/>
                <a:cs typeface="Calibri"/>
              </a:rPr>
              <a:t>NT </a:t>
            </a:r>
            <a:r>
              <a:rPr lang="en-ZA" sz="1800" dirty="0">
                <a:ea typeface="Calibri"/>
                <a:cs typeface="Calibri"/>
              </a:rPr>
              <a:t>increased </a:t>
            </a:r>
            <a:r>
              <a:rPr lang="en-ZA" sz="1800" dirty="0" smtClean="0">
                <a:ea typeface="Calibri"/>
                <a:cs typeface="Calibri"/>
              </a:rPr>
              <a:t>from a total </a:t>
            </a:r>
            <a:r>
              <a:rPr lang="en-ZA" sz="1800" dirty="0">
                <a:ea typeface="Calibri"/>
                <a:cs typeface="Calibri"/>
              </a:rPr>
              <a:t>value of </a:t>
            </a:r>
            <a:r>
              <a:rPr lang="en-ZA" sz="1800" dirty="0" smtClean="0">
                <a:ea typeface="Calibri"/>
                <a:cs typeface="Calibri"/>
              </a:rPr>
              <a:t>R237.9 </a:t>
            </a:r>
            <a:r>
              <a:rPr lang="en-ZA" sz="1800" dirty="0">
                <a:ea typeface="Calibri"/>
                <a:cs typeface="Calibri"/>
              </a:rPr>
              <a:t>million in </a:t>
            </a:r>
            <a:r>
              <a:rPr lang="en-US" sz="1800" dirty="0" smtClean="0">
                <a:ea typeface="Calibri"/>
                <a:cs typeface="Calibri"/>
              </a:rPr>
              <a:t>FY</a:t>
            </a:r>
            <a:r>
              <a:rPr lang="en-ZA" sz="1800" dirty="0" smtClean="0">
                <a:ea typeface="Calibri"/>
                <a:cs typeface="Calibri"/>
              </a:rPr>
              <a:t> </a:t>
            </a:r>
            <a:r>
              <a:rPr lang="en-ZA" sz="1800" dirty="0">
                <a:ea typeface="Calibri"/>
                <a:cs typeface="Calibri"/>
              </a:rPr>
              <a:t>2014/5 </a:t>
            </a:r>
            <a:r>
              <a:rPr lang="en-ZA" sz="1800" dirty="0" smtClean="0">
                <a:ea typeface="Calibri"/>
                <a:cs typeface="Calibri"/>
              </a:rPr>
              <a:t>to R264.4 </a:t>
            </a:r>
            <a:r>
              <a:rPr lang="en-ZA" sz="1800" dirty="0">
                <a:ea typeface="Calibri"/>
                <a:cs typeface="Calibri"/>
              </a:rPr>
              <a:t>million </a:t>
            </a:r>
            <a:r>
              <a:rPr lang="en-US" sz="1800" dirty="0" smtClean="0">
                <a:ea typeface="Calibri"/>
                <a:cs typeface="Calibri"/>
              </a:rPr>
              <a:t>in FY 2015/16</a:t>
            </a:r>
            <a:endParaRPr lang="en-ZA" sz="1800" dirty="0" smtClean="0">
              <a:ea typeface="Calibri"/>
              <a:cs typeface="Calibri"/>
            </a:endParaRPr>
          </a:p>
          <a:p>
            <a:pPr>
              <a:spcBef>
                <a:spcPts val="900"/>
              </a:spcBef>
              <a:spcAft>
                <a:spcPts val="0"/>
              </a:spcAft>
              <a:buFont typeface="Calibri"/>
              <a:buChar char="•"/>
            </a:pPr>
            <a:r>
              <a:rPr lang="en-US" sz="1800" dirty="0" smtClean="0">
                <a:ea typeface="Calibri"/>
                <a:cs typeface="Calibri"/>
              </a:rPr>
              <a:t>The </a:t>
            </a:r>
            <a:r>
              <a:rPr lang="en-ZA" sz="1800" dirty="0" smtClean="0">
                <a:ea typeface="Calibri"/>
                <a:cs typeface="Calibri"/>
              </a:rPr>
              <a:t>Leather </a:t>
            </a:r>
            <a:r>
              <a:rPr lang="en-ZA" sz="1800" dirty="0">
                <a:ea typeface="Calibri"/>
                <a:cs typeface="Calibri"/>
              </a:rPr>
              <a:t>and footwear </a:t>
            </a:r>
            <a:r>
              <a:rPr lang="en-US" sz="1800" dirty="0" smtClean="0">
                <a:ea typeface="Calibri"/>
                <a:cs typeface="Calibri"/>
              </a:rPr>
              <a:t> sub-sector </a:t>
            </a:r>
            <a:r>
              <a:rPr lang="en-ZA" sz="1800" dirty="0" smtClean="0">
                <a:ea typeface="Calibri"/>
                <a:cs typeface="Calibri"/>
              </a:rPr>
              <a:t>continues </a:t>
            </a:r>
            <a:r>
              <a:rPr lang="en-ZA" sz="1800" dirty="0">
                <a:ea typeface="Calibri"/>
                <a:cs typeface="Calibri"/>
              </a:rPr>
              <a:t>to register positive </a:t>
            </a:r>
            <a:r>
              <a:rPr lang="en-ZA" sz="1800" dirty="0" smtClean="0">
                <a:ea typeface="Calibri"/>
                <a:cs typeface="Calibri"/>
              </a:rPr>
              <a:t>results - exports </a:t>
            </a:r>
            <a:r>
              <a:rPr lang="en-ZA" sz="1800" dirty="0">
                <a:ea typeface="Calibri"/>
                <a:cs typeface="Calibri"/>
              </a:rPr>
              <a:t>grew by 60% from 2011 to 2014 </a:t>
            </a:r>
            <a:endParaRPr lang="en-ZA" sz="1800" dirty="0" smtClean="0">
              <a:ea typeface="Calibri"/>
              <a:cs typeface="Calibri"/>
            </a:endParaRPr>
          </a:p>
          <a:p>
            <a:pPr>
              <a:spcBef>
                <a:spcPts val="900"/>
              </a:spcBef>
              <a:spcAft>
                <a:spcPts val="0"/>
              </a:spcAft>
              <a:buFont typeface="Calibri"/>
              <a:buChar char="•"/>
            </a:pPr>
            <a:r>
              <a:rPr lang="en-ZA" sz="1800" dirty="0" smtClean="0">
                <a:ea typeface="Calibri"/>
                <a:cs typeface="Calibri"/>
              </a:rPr>
              <a:t>In </a:t>
            </a:r>
            <a:r>
              <a:rPr lang="en-ZA" sz="1800" dirty="0">
                <a:ea typeface="Calibri"/>
                <a:cs typeface="Calibri"/>
              </a:rPr>
              <a:t>addition to the 22 factories that were opened in the 2014/15 </a:t>
            </a:r>
            <a:r>
              <a:rPr lang="en-ZA" sz="1800" dirty="0" smtClean="0">
                <a:ea typeface="Calibri"/>
                <a:cs typeface="Calibri"/>
              </a:rPr>
              <a:t>FY, 4 new factories opened since Oct 2015</a:t>
            </a:r>
          </a:p>
          <a:p>
            <a:pPr lvl="1">
              <a:spcBef>
                <a:spcPts val="900"/>
              </a:spcBef>
            </a:pPr>
            <a:r>
              <a:rPr lang="en-ZA" sz="1800" dirty="0" err="1"/>
              <a:t>Ariana</a:t>
            </a:r>
            <a:r>
              <a:rPr lang="en-ZA" sz="1800" dirty="0"/>
              <a:t> Footwear, </a:t>
            </a:r>
            <a:r>
              <a:rPr lang="en-ZA" sz="1800" dirty="0" err="1"/>
              <a:t>Prizm</a:t>
            </a:r>
            <a:r>
              <a:rPr lang="en-ZA" sz="1800" dirty="0"/>
              <a:t> Footwear, Safety Boys, Mystic Eyes, </a:t>
            </a:r>
          </a:p>
          <a:p>
            <a:pPr marL="342900" lvl="1" indent="-342900">
              <a:spcBef>
                <a:spcPts val="900"/>
              </a:spcBef>
              <a:buFont typeface="Calibri"/>
              <a:buChar char="•"/>
            </a:pPr>
            <a:r>
              <a:rPr lang="en-ZA" sz="1800" dirty="0">
                <a:ea typeface="Calibri"/>
                <a:cs typeface="Calibri"/>
              </a:rPr>
              <a:t>A well established local brand called Soviet has taken 51% stake by investing R 18 million in the </a:t>
            </a:r>
            <a:r>
              <a:rPr lang="en-ZA" sz="1800" dirty="0" err="1">
                <a:ea typeface="Calibri"/>
                <a:cs typeface="Calibri"/>
              </a:rPr>
              <a:t>Jaraf</a:t>
            </a:r>
            <a:r>
              <a:rPr lang="en-ZA" sz="1800" dirty="0">
                <a:ea typeface="Calibri"/>
                <a:cs typeface="Calibri"/>
              </a:rPr>
              <a:t>/Kayo </a:t>
            </a:r>
            <a:r>
              <a:rPr lang="en-ZA" sz="1800" dirty="0" smtClean="0">
                <a:ea typeface="Calibri"/>
                <a:cs typeface="Calibri"/>
              </a:rPr>
              <a:t>Shoe</a:t>
            </a:r>
          </a:p>
          <a:p>
            <a:pPr marL="342900" lvl="1" indent="-342900">
              <a:spcBef>
                <a:spcPts val="900"/>
              </a:spcBef>
              <a:buFont typeface="Calibri"/>
              <a:buChar char="•"/>
            </a:pPr>
            <a:r>
              <a:rPr lang="en-US" sz="1800" dirty="0" smtClean="0">
                <a:ea typeface="Calibri"/>
                <a:cs typeface="Calibri"/>
              </a:rPr>
              <a:t>The </a:t>
            </a:r>
            <a:r>
              <a:rPr lang="en-US" sz="1800" dirty="0" err="1" smtClean="0">
                <a:ea typeface="Calibri"/>
                <a:cs typeface="Calibri"/>
              </a:rPr>
              <a:t>Ce</a:t>
            </a:r>
            <a:r>
              <a:rPr lang="en-ZA" sz="1800" dirty="0" err="1" smtClean="0">
                <a:ea typeface="Calibri"/>
                <a:cs typeface="Calibri"/>
              </a:rPr>
              <a:t>ntre</a:t>
            </a:r>
            <a:r>
              <a:rPr lang="en-ZA" sz="1800" dirty="0" smtClean="0">
                <a:ea typeface="Calibri"/>
                <a:cs typeface="Calibri"/>
              </a:rPr>
              <a:t> for Social Entrepreneurship (CSE) </a:t>
            </a:r>
            <a:r>
              <a:rPr lang="en-US" sz="1800" dirty="0" smtClean="0">
                <a:ea typeface="Calibri"/>
                <a:cs typeface="Calibri"/>
              </a:rPr>
              <a:t>was </a:t>
            </a:r>
            <a:r>
              <a:rPr lang="en-ZA" sz="1800" dirty="0" smtClean="0">
                <a:ea typeface="Calibri"/>
                <a:cs typeface="Calibri"/>
              </a:rPr>
              <a:t>launched at Durban University of Technology, with a R15 million grant from </a:t>
            </a:r>
            <a:r>
              <a:rPr lang="en-ZA" sz="1800" b="1" dirty="0" smtClean="0">
                <a:ea typeface="Calibri"/>
                <a:cs typeface="Calibri"/>
              </a:rPr>
              <a:t>the </a:t>
            </a:r>
            <a:r>
              <a:rPr lang="en-ZA" sz="1800" b="1" dirty="0" err="1" smtClean="0">
                <a:ea typeface="Calibri"/>
                <a:cs typeface="Calibri"/>
              </a:rPr>
              <a:t>dti</a:t>
            </a:r>
            <a:endParaRPr lang="en-ZA" sz="1800" b="1" dirty="0" smtClean="0">
              <a:ea typeface="Calibri"/>
              <a:cs typeface="Calibri"/>
            </a:endParaRPr>
          </a:p>
          <a:p>
            <a:pPr marL="0" indent="0">
              <a:spcBef>
                <a:spcPts val="900"/>
              </a:spcBef>
              <a:spcAft>
                <a:spcPts val="0"/>
              </a:spcAft>
              <a:buNone/>
            </a:pPr>
            <a:endParaRPr lang="en-ZA" sz="1800" dirty="0">
              <a:effectLst/>
              <a:ea typeface="Calibri"/>
              <a:cs typeface="Calibri"/>
            </a:endParaRPr>
          </a:p>
        </p:txBody>
      </p:sp>
      <p:sp>
        <p:nvSpPr>
          <p:cNvPr id="8" name="TextBox 7"/>
          <p:cNvSpPr txBox="1"/>
          <p:nvPr/>
        </p:nvSpPr>
        <p:spPr>
          <a:xfrm>
            <a:off x="179512" y="333817"/>
            <a:ext cx="8568952" cy="430887"/>
          </a:xfrm>
          <a:prstGeom prst="rect">
            <a:avLst/>
          </a:prstGeom>
          <a:noFill/>
        </p:spPr>
        <p:txBody>
          <a:bodyPr wrap="square" rtlCol="0">
            <a:spAutoFit/>
          </a:bodyPr>
          <a:lstStyle>
            <a:defPPr>
              <a:defRPr lang="en-US"/>
            </a:defPPr>
            <a:lvl1pPr>
              <a:defRPr sz="2200" b="1">
                <a:solidFill>
                  <a:srgbClr val="FF9933"/>
                </a:solidFill>
                <a:latin typeface="Arial (Body)"/>
              </a:defRPr>
            </a:lvl1pPr>
          </a:lstStyle>
          <a:p>
            <a:r>
              <a:rPr lang="en-ZA" dirty="0" smtClean="0"/>
              <a:t>		</a:t>
            </a:r>
            <a:r>
              <a:rPr lang="en-ZA" dirty="0" smtClean="0">
                <a:solidFill>
                  <a:schemeClr val="accent5">
                    <a:lumMod val="75000"/>
                  </a:schemeClr>
                </a:solidFill>
              </a:rPr>
              <a:t>Selected </a:t>
            </a:r>
            <a:r>
              <a:rPr lang="en-ZA" dirty="0">
                <a:solidFill>
                  <a:schemeClr val="accent5">
                    <a:lumMod val="75000"/>
                  </a:schemeClr>
                </a:solidFill>
              </a:rPr>
              <a:t>Highlights: </a:t>
            </a:r>
            <a:r>
              <a:rPr lang="en-ZA" dirty="0" smtClean="0">
                <a:solidFill>
                  <a:schemeClr val="accent5">
                    <a:lumMod val="75000"/>
                  </a:schemeClr>
                </a:solidFill>
              </a:rPr>
              <a:t>CTFL </a:t>
            </a:r>
            <a:endParaRPr lang="en-GB" dirty="0">
              <a:solidFill>
                <a:schemeClr val="accent5">
                  <a:lumMod val="75000"/>
                </a:schemeClr>
              </a:solidFill>
            </a:endParaRPr>
          </a:p>
        </p:txBody>
      </p:sp>
      <p:sp>
        <p:nvSpPr>
          <p:cNvPr id="4" name="AutoShape 2" descr="Image result for cLOTHING AND TEXTILE FACTORY WORKERS SOUTH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1843" y="2996952"/>
            <a:ext cx="2729402" cy="16626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81843" y="1137197"/>
            <a:ext cx="2729402" cy="1644496"/>
          </a:xfrm>
          <a:prstGeom prst="rect">
            <a:avLst/>
          </a:prstGeom>
        </p:spPr>
      </p:pic>
      <p:sp>
        <p:nvSpPr>
          <p:cNvPr id="6" name="Slide Number Placeholder 5"/>
          <p:cNvSpPr>
            <a:spLocks noGrp="1"/>
          </p:cNvSpPr>
          <p:nvPr>
            <p:ph type="sldNum" sz="quarter" idx="12"/>
          </p:nvPr>
        </p:nvSpPr>
        <p:spPr/>
        <p:txBody>
          <a:bodyPr/>
          <a:lstStyle/>
          <a:p>
            <a:fld id="{B2F90303-3EE6-403E-A7B0-217FB3D78952}" type="slidenum">
              <a:rPr lang="en-US" altLang="en-US" smtClean="0"/>
              <a:pPr/>
              <a:t>7</a:t>
            </a:fld>
            <a:endParaRPr lang="en-US" altLang="en-US" dirty="0"/>
          </a:p>
        </p:txBody>
      </p:sp>
    </p:spTree>
    <p:extLst>
      <p:ext uri="{BB962C8B-B14F-4D97-AF65-F5344CB8AC3E}">
        <p14:creationId xmlns:p14="http://schemas.microsoft.com/office/powerpoint/2010/main" xmlns="" val="97764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96" y="830996"/>
            <a:ext cx="5840288" cy="5046275"/>
          </a:xfrm>
        </p:spPr>
        <p:txBody>
          <a:bodyPr>
            <a:noAutofit/>
          </a:bodyPr>
          <a:lstStyle/>
          <a:p>
            <a:pPr lvl="0">
              <a:spcBef>
                <a:spcPts val="900"/>
              </a:spcBef>
              <a:buFont typeface="Calibri"/>
              <a:buChar char="•"/>
            </a:pPr>
            <a:r>
              <a:rPr lang="en-US" sz="1600" dirty="0" smtClean="0">
                <a:solidFill>
                  <a:srgbClr val="000000"/>
                </a:solidFill>
                <a:ea typeface="Calibri"/>
                <a:cs typeface="Arial"/>
              </a:rPr>
              <a:t>The </a:t>
            </a:r>
            <a:r>
              <a:rPr lang="en-ZA" sz="1600" dirty="0" smtClean="0">
                <a:solidFill>
                  <a:srgbClr val="000000"/>
                </a:solidFill>
                <a:ea typeface="Calibri"/>
                <a:cs typeface="Arial"/>
              </a:rPr>
              <a:t>BPS </a:t>
            </a:r>
            <a:r>
              <a:rPr lang="en-ZA" sz="1600" dirty="0">
                <a:solidFill>
                  <a:srgbClr val="000000"/>
                </a:solidFill>
                <a:ea typeface="Calibri"/>
                <a:cs typeface="Arial"/>
              </a:rPr>
              <a:t>sector continues to maintain its status as a leading global outsourcing destination, whilst steadily moving up the value chain in terms of service </a:t>
            </a:r>
            <a:r>
              <a:rPr lang="en-ZA" sz="1600" dirty="0" smtClean="0">
                <a:solidFill>
                  <a:srgbClr val="000000"/>
                </a:solidFill>
                <a:ea typeface="Calibri"/>
                <a:cs typeface="Arial"/>
              </a:rPr>
              <a:t>offerings</a:t>
            </a:r>
          </a:p>
          <a:p>
            <a:pPr lvl="0">
              <a:spcBef>
                <a:spcPts val="900"/>
              </a:spcBef>
              <a:buFont typeface="Calibri"/>
              <a:buChar char="•"/>
            </a:pPr>
            <a:r>
              <a:rPr lang="en-ZA" sz="1600" dirty="0" smtClean="0">
                <a:solidFill>
                  <a:srgbClr val="000000"/>
                </a:solidFill>
                <a:ea typeface="Calibri"/>
                <a:cs typeface="Arial"/>
              </a:rPr>
              <a:t>Highlights include</a:t>
            </a:r>
            <a:r>
              <a:rPr lang="en-US" sz="1600" dirty="0" smtClean="0">
                <a:solidFill>
                  <a:srgbClr val="000000"/>
                </a:solidFill>
                <a:ea typeface="Calibri"/>
                <a:cs typeface="Arial"/>
              </a:rPr>
              <a:t> the following:</a:t>
            </a:r>
            <a:endParaRPr lang="en-ZA" sz="1600" dirty="0" smtClean="0">
              <a:solidFill>
                <a:srgbClr val="000000"/>
              </a:solidFill>
              <a:ea typeface="Calibri"/>
              <a:cs typeface="Arial"/>
            </a:endParaRPr>
          </a:p>
          <a:p>
            <a:pPr lvl="1">
              <a:spcBef>
                <a:spcPts val="900"/>
              </a:spcBef>
            </a:pPr>
            <a:r>
              <a:rPr lang="en-ZA" sz="1600" dirty="0"/>
              <a:t>Investment Promotion Initiatives have resulted in new brands entering South Africa such as Foxtell, Coles, Vodafone, Easyjet, N Power, </a:t>
            </a:r>
            <a:r>
              <a:rPr lang="en-US" sz="1600" dirty="0" smtClean="0"/>
              <a:t>Quantas</a:t>
            </a:r>
            <a:r>
              <a:rPr lang="en-ZA" sz="1600" dirty="0" smtClean="0"/>
              <a:t> </a:t>
            </a:r>
            <a:r>
              <a:rPr lang="en-ZA" sz="1600" dirty="0"/>
              <a:t>and Royal Mail Group</a:t>
            </a:r>
          </a:p>
          <a:p>
            <a:pPr lvl="1">
              <a:spcBef>
                <a:spcPts val="900"/>
              </a:spcBef>
            </a:pPr>
            <a:r>
              <a:rPr lang="en-ZA" sz="1600" dirty="0" smtClean="0"/>
              <a:t>FY </a:t>
            </a:r>
            <a:r>
              <a:rPr lang="en-ZA" sz="1600" dirty="0"/>
              <a:t>2015/16: of the </a:t>
            </a:r>
            <a:r>
              <a:rPr lang="en-ZA" sz="1600" b="1" dirty="0"/>
              <a:t>18,000</a:t>
            </a:r>
            <a:r>
              <a:rPr lang="en-ZA" sz="1600" dirty="0"/>
              <a:t> offshore jobs which were created through BPS incentive, 9,077 were created between 2011 and 2014 </a:t>
            </a:r>
          </a:p>
          <a:p>
            <a:pPr lvl="1">
              <a:spcBef>
                <a:spcPts val="900"/>
              </a:spcBef>
            </a:pPr>
            <a:r>
              <a:rPr lang="en-ZA" sz="1600" b="1" dirty="0" smtClean="0"/>
              <a:t>13</a:t>
            </a:r>
            <a:r>
              <a:rPr lang="en-US" sz="1600" b="1" dirty="0" smtClean="0"/>
              <a:t>,0</a:t>
            </a:r>
            <a:r>
              <a:rPr lang="en-ZA" sz="1600" b="1" dirty="0" smtClean="0"/>
              <a:t>00 </a:t>
            </a:r>
            <a:r>
              <a:rPr lang="en-ZA" sz="1600" dirty="0"/>
              <a:t>unemployed youth </a:t>
            </a:r>
            <a:r>
              <a:rPr lang="en-US" sz="1600" dirty="0" smtClean="0"/>
              <a:t>underwent</a:t>
            </a:r>
            <a:r>
              <a:rPr lang="en-ZA" sz="1600" dirty="0" smtClean="0"/>
              <a:t> sector</a:t>
            </a:r>
            <a:r>
              <a:rPr lang="en-US" sz="1600" dirty="0" smtClean="0"/>
              <a:t>-specific</a:t>
            </a:r>
            <a:r>
              <a:rPr lang="en-ZA" sz="1600" dirty="0" smtClean="0"/>
              <a:t> </a:t>
            </a:r>
            <a:r>
              <a:rPr lang="en-ZA" sz="1600" dirty="0"/>
              <a:t>training </a:t>
            </a:r>
            <a:r>
              <a:rPr lang="en-US" sz="1600" dirty="0" smtClean="0"/>
              <a:t>through the Monyetla Work-Readiness Programme</a:t>
            </a:r>
            <a:endParaRPr lang="en-ZA" sz="1600" dirty="0"/>
          </a:p>
          <a:p>
            <a:pPr lvl="1">
              <a:spcBef>
                <a:spcPts val="900"/>
              </a:spcBef>
            </a:pPr>
            <a:r>
              <a:rPr lang="en-GB" sz="1600" dirty="0"/>
              <a:t>A full service call centre established in Umhlanga, KZN will create more than </a:t>
            </a:r>
            <a:r>
              <a:rPr lang="en-GB" sz="1600" b="1" dirty="0"/>
              <a:t>1,000</a:t>
            </a:r>
            <a:r>
              <a:rPr lang="en-GB" sz="1600" dirty="0"/>
              <a:t> jobs over 18 months</a:t>
            </a:r>
          </a:p>
          <a:p>
            <a:pPr lvl="1">
              <a:spcBef>
                <a:spcPts val="900"/>
              </a:spcBef>
            </a:pPr>
            <a:r>
              <a:rPr lang="en-GB" sz="1600" dirty="0" smtClean="0"/>
              <a:t>The </a:t>
            </a:r>
            <a:r>
              <a:rPr lang="en-GB" sz="1600" dirty="0"/>
              <a:t>EXL Cape Town delivery centre, </a:t>
            </a:r>
            <a:r>
              <a:rPr lang="en-GB" sz="1600" dirty="0" smtClean="0"/>
              <a:t>officially </a:t>
            </a:r>
            <a:r>
              <a:rPr lang="en-GB" sz="1600" dirty="0"/>
              <a:t>commissioned by </a:t>
            </a:r>
            <a:r>
              <a:rPr lang="en-GB" sz="1600" dirty="0" smtClean="0"/>
              <a:t>Minister </a:t>
            </a:r>
            <a:r>
              <a:rPr lang="en-GB" sz="1600" dirty="0"/>
              <a:t>Rob </a:t>
            </a:r>
            <a:r>
              <a:rPr lang="en-GB" sz="1600" dirty="0" smtClean="0"/>
              <a:t>Davies</a:t>
            </a:r>
            <a:r>
              <a:rPr lang="en-US" sz="1600" dirty="0" smtClean="0"/>
              <a:t>, currently </a:t>
            </a:r>
            <a:r>
              <a:rPr lang="en-GB" sz="1600" dirty="0" smtClean="0"/>
              <a:t>employs </a:t>
            </a:r>
            <a:r>
              <a:rPr lang="en-GB" sz="1600" b="1" dirty="0" smtClean="0"/>
              <a:t>60 </a:t>
            </a:r>
            <a:r>
              <a:rPr lang="en-US" sz="1600" b="1" dirty="0" smtClean="0"/>
              <a:t>people</a:t>
            </a:r>
            <a:r>
              <a:rPr lang="en-US" sz="1600" dirty="0" smtClean="0"/>
              <a:t>, but is </a:t>
            </a:r>
            <a:r>
              <a:rPr lang="en-GB" sz="1600" dirty="0" smtClean="0"/>
              <a:t>expected to create </a:t>
            </a:r>
            <a:r>
              <a:rPr lang="en-GB" sz="1600" b="1" dirty="0" smtClean="0"/>
              <a:t>3,000 jobs </a:t>
            </a:r>
            <a:r>
              <a:rPr lang="en-GB" sz="1600" dirty="0" smtClean="0"/>
              <a:t>over </a:t>
            </a:r>
            <a:r>
              <a:rPr lang="en-US" sz="1600" dirty="0" smtClean="0"/>
              <a:t>the next </a:t>
            </a:r>
            <a:r>
              <a:rPr lang="en-GB" sz="1600" dirty="0" smtClean="0"/>
              <a:t>three years</a:t>
            </a:r>
          </a:p>
          <a:p>
            <a:pPr lvl="0">
              <a:spcBef>
                <a:spcPts val="900"/>
              </a:spcBef>
              <a:buFont typeface="Calibri"/>
              <a:buChar char="•"/>
            </a:pPr>
            <a:endParaRPr lang="en-ZA" sz="1600" dirty="0">
              <a:solidFill>
                <a:srgbClr val="000000"/>
              </a:solidFill>
              <a:ea typeface="Calibri"/>
              <a:cs typeface="Arial"/>
            </a:endParaRPr>
          </a:p>
        </p:txBody>
      </p:sp>
      <p:sp>
        <p:nvSpPr>
          <p:cNvPr id="8" name="TextBox 7"/>
          <p:cNvSpPr txBox="1"/>
          <p:nvPr/>
        </p:nvSpPr>
        <p:spPr>
          <a:xfrm>
            <a:off x="323528" y="179275"/>
            <a:ext cx="8424936" cy="461665"/>
          </a:xfrm>
          <a:prstGeom prst="rect">
            <a:avLst/>
          </a:prstGeom>
          <a:noFill/>
        </p:spPr>
        <p:txBody>
          <a:bodyPr wrap="square" rtlCol="0">
            <a:spAutoFit/>
          </a:bodyPr>
          <a:lstStyle/>
          <a:p>
            <a:r>
              <a:rPr lang="en-ZA" b="1" dirty="0" smtClean="0">
                <a:solidFill>
                  <a:schemeClr val="accent5">
                    <a:lumMod val="75000"/>
                  </a:schemeClr>
                </a:solidFill>
                <a:latin typeface="Arial (Body)"/>
              </a:rPr>
              <a:t>Selected highlights: </a:t>
            </a:r>
            <a:r>
              <a:rPr lang="en-ZA" b="1" dirty="0">
                <a:solidFill>
                  <a:schemeClr val="accent5">
                    <a:lumMod val="75000"/>
                  </a:schemeClr>
                </a:solidFill>
                <a:latin typeface="Arial (Body)"/>
              </a:rPr>
              <a:t>Business Process </a:t>
            </a:r>
            <a:r>
              <a:rPr lang="en-ZA" b="1" dirty="0" smtClean="0">
                <a:solidFill>
                  <a:schemeClr val="accent5">
                    <a:lumMod val="75000"/>
                  </a:schemeClr>
                </a:solidFill>
                <a:latin typeface="Arial (Body)"/>
              </a:rPr>
              <a:t>Services</a:t>
            </a:r>
            <a:endParaRPr lang="en-GB" b="1" dirty="0">
              <a:solidFill>
                <a:schemeClr val="accent5">
                  <a:lumMod val="75000"/>
                </a:schemeClr>
              </a:solidFill>
              <a:latin typeface="Arial (Body)"/>
            </a:endParaRPr>
          </a:p>
        </p:txBody>
      </p:sp>
      <p:pic>
        <p:nvPicPr>
          <p:cNvPr id="2150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830997"/>
            <a:ext cx="2808312" cy="230997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3678" y="3501008"/>
            <a:ext cx="2628801"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BMokuena\Pictures\the_dti_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2F90303-3EE6-403E-A7B0-217FB3D78952}" type="slidenum">
              <a:rPr lang="en-US" altLang="en-US" smtClean="0"/>
              <a:pPr/>
              <a:t>8</a:t>
            </a:fld>
            <a:endParaRPr lang="en-US" altLang="en-US" dirty="0"/>
          </a:p>
        </p:txBody>
      </p:sp>
    </p:spTree>
    <p:extLst>
      <p:ext uri="{BB962C8B-B14F-4D97-AF65-F5344CB8AC3E}">
        <p14:creationId xmlns:p14="http://schemas.microsoft.com/office/powerpoint/2010/main" xmlns="" val="337978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78" y="764705"/>
            <a:ext cx="6840760" cy="5112568"/>
          </a:xfrm>
        </p:spPr>
        <p:txBody>
          <a:bodyPr>
            <a:noAutofit/>
          </a:bodyPr>
          <a:lstStyle/>
          <a:p>
            <a:r>
              <a:rPr lang="en-GB" sz="1700" dirty="0"/>
              <a:t>Since </a:t>
            </a:r>
            <a:r>
              <a:rPr lang="en-GB" sz="1700" b="1" dirty="0"/>
              <a:t>the </a:t>
            </a:r>
            <a:r>
              <a:rPr lang="en-GB" sz="1700" b="1" dirty="0" err="1"/>
              <a:t>dti’s</a:t>
            </a:r>
            <a:r>
              <a:rPr lang="en-GB" sz="1700" dirty="0"/>
              <a:t> introduction of its first film incentive programme in 2004, the film industry has spent R15.2 billion in South </a:t>
            </a:r>
            <a:r>
              <a:rPr lang="en-GB" sz="1700" dirty="0" smtClean="0"/>
              <a:t>Africa</a:t>
            </a:r>
            <a:endParaRPr lang="en-ZA" sz="1700" dirty="0"/>
          </a:p>
          <a:p>
            <a:pPr lvl="0"/>
            <a:r>
              <a:rPr lang="en-GB" sz="1700" dirty="0" smtClean="0"/>
              <a:t>FY 2015/16: 87 </a:t>
            </a:r>
            <a:r>
              <a:rPr lang="en-GB" sz="1700" dirty="0"/>
              <a:t>film and TV productions were supported by </a:t>
            </a:r>
            <a:r>
              <a:rPr lang="en-GB" sz="1700" b="1" dirty="0"/>
              <a:t>the </a:t>
            </a:r>
            <a:r>
              <a:rPr lang="en-GB" sz="1700" b="1" dirty="0" err="1"/>
              <a:t>dti</a:t>
            </a:r>
            <a:r>
              <a:rPr lang="en-GB" sz="1700" dirty="0"/>
              <a:t>, </a:t>
            </a:r>
            <a:r>
              <a:rPr lang="en-GB" sz="1700" dirty="0" smtClean="0"/>
              <a:t>total </a:t>
            </a:r>
            <a:r>
              <a:rPr lang="en-GB" sz="1700" dirty="0"/>
              <a:t>investment of R887 million, supporting 81 000 jobs along the value </a:t>
            </a:r>
            <a:r>
              <a:rPr lang="en-GB" sz="1700" dirty="0" smtClean="0"/>
              <a:t>chain</a:t>
            </a:r>
          </a:p>
          <a:p>
            <a:pPr lvl="0"/>
            <a:r>
              <a:rPr lang="en-GB" sz="1700" dirty="0"/>
              <a:t>8 productions were showcased at the 2015 Cannes Film Festival's Marche du Film (film market</a:t>
            </a:r>
            <a:r>
              <a:rPr lang="en-GB" sz="1700" dirty="0" smtClean="0"/>
              <a:t>)</a:t>
            </a:r>
            <a:r>
              <a:rPr lang="en-ZA" sz="1700" dirty="0"/>
              <a:t> </a:t>
            </a:r>
            <a:r>
              <a:rPr lang="en-ZA" sz="1700" dirty="0" smtClean="0"/>
              <a:t>incl. South </a:t>
            </a:r>
            <a:r>
              <a:rPr lang="en-ZA" sz="1700" dirty="0"/>
              <a:t>African/Angolan action cop drama, Dias </a:t>
            </a:r>
            <a:r>
              <a:rPr lang="en-ZA" sz="1700" dirty="0" smtClean="0"/>
              <a:t>Santana</a:t>
            </a:r>
          </a:p>
          <a:p>
            <a:pPr lvl="0"/>
            <a:r>
              <a:rPr lang="en-GB" sz="1700" dirty="0"/>
              <a:t>In conjunction with the National Film and Video Foundation, the Gauteng Film Commission and Africa Magic, </a:t>
            </a:r>
            <a:r>
              <a:rPr lang="en-GB" sz="1700" b="1" dirty="0"/>
              <a:t>the </a:t>
            </a:r>
            <a:r>
              <a:rPr lang="en-GB" sz="1700" b="1" dirty="0" err="1"/>
              <a:t>dti</a:t>
            </a:r>
            <a:r>
              <a:rPr lang="en-GB" sz="1700" dirty="0"/>
              <a:t> supported local feature films </a:t>
            </a:r>
            <a:r>
              <a:rPr lang="en-GB" sz="1700" i="1" dirty="0" err="1"/>
              <a:t>Shushh</a:t>
            </a:r>
            <a:r>
              <a:rPr lang="en-GB" sz="1700" dirty="0"/>
              <a:t> and </a:t>
            </a:r>
            <a:r>
              <a:rPr lang="en-GB" sz="1700" i="1" dirty="0" err="1"/>
              <a:t>Ayanda</a:t>
            </a:r>
            <a:r>
              <a:rPr lang="en-GB" sz="1700" dirty="0"/>
              <a:t> </a:t>
            </a:r>
            <a:endParaRPr lang="en-GB" sz="1700" dirty="0" smtClean="0"/>
          </a:p>
          <a:p>
            <a:pPr lvl="0"/>
            <a:r>
              <a:rPr lang="en-GB" sz="1700" dirty="0"/>
              <a:t>Other </a:t>
            </a:r>
            <a:r>
              <a:rPr lang="en-GB" sz="1700" b="1" dirty="0" err="1"/>
              <a:t>dti</a:t>
            </a:r>
            <a:r>
              <a:rPr lang="en-GB" sz="1700" dirty="0"/>
              <a:t> funded film projects were </a:t>
            </a:r>
            <a:r>
              <a:rPr lang="en-GB" sz="1700" i="1" dirty="0"/>
              <a:t>Cuckold</a:t>
            </a:r>
            <a:r>
              <a:rPr lang="en-GB" sz="1700" dirty="0"/>
              <a:t> </a:t>
            </a:r>
            <a:r>
              <a:rPr lang="en-GB" sz="1700" dirty="0" smtClean="0"/>
              <a:t>(supported </a:t>
            </a:r>
            <a:r>
              <a:rPr lang="en-GB" sz="1700" dirty="0"/>
              <a:t>by the South African Emerging Black Filmmakers Incentive Scheme) and </a:t>
            </a:r>
            <a:r>
              <a:rPr lang="en-GB" sz="1700" i="1" dirty="0"/>
              <a:t>The Crash</a:t>
            </a:r>
            <a:r>
              <a:rPr lang="en-GB" sz="1700" dirty="0"/>
              <a:t>, </a:t>
            </a:r>
            <a:r>
              <a:rPr lang="en-GB" sz="1700" dirty="0" smtClean="0"/>
              <a:t>film </a:t>
            </a:r>
            <a:r>
              <a:rPr lang="en-GB" sz="1700" dirty="0"/>
              <a:t>project from Julia Smuts </a:t>
            </a:r>
            <a:r>
              <a:rPr lang="en-GB" sz="1700" dirty="0" err="1"/>
              <a:t>Louw</a:t>
            </a:r>
            <a:r>
              <a:rPr lang="en-GB" sz="1700" dirty="0"/>
              <a:t> (Sparks Flew Development Studio</a:t>
            </a:r>
            <a:r>
              <a:rPr lang="en-GB" sz="1700" dirty="0" smtClean="0"/>
              <a:t>)</a:t>
            </a:r>
          </a:p>
          <a:p>
            <a:pPr lvl="0"/>
            <a:r>
              <a:rPr lang="en-GB" sz="1700" dirty="0" smtClean="0"/>
              <a:t>“Of Kings &amp; Prophets” - direct </a:t>
            </a:r>
            <a:r>
              <a:rPr lang="en-GB" sz="1700" dirty="0"/>
              <a:t>production spend in SA is R490m, of which R391m is expenditure that qualifies for a 20% rebate from </a:t>
            </a:r>
            <a:r>
              <a:rPr lang="en-GB" sz="1700" dirty="0" smtClean="0"/>
              <a:t>government</a:t>
            </a:r>
            <a:endParaRPr lang="en-ZA" sz="1700" dirty="0" smtClean="0"/>
          </a:p>
          <a:p>
            <a:pPr marL="0" lvl="0" indent="0">
              <a:buNone/>
            </a:pPr>
            <a:endParaRPr lang="en-ZA" sz="1700" dirty="0">
              <a:solidFill>
                <a:srgbClr val="000000"/>
              </a:solidFill>
              <a:ea typeface="Calibri"/>
              <a:cs typeface="Arial"/>
            </a:endParaRPr>
          </a:p>
        </p:txBody>
      </p:sp>
      <p:sp>
        <p:nvSpPr>
          <p:cNvPr id="8" name="TextBox 7"/>
          <p:cNvSpPr txBox="1"/>
          <p:nvPr/>
        </p:nvSpPr>
        <p:spPr>
          <a:xfrm>
            <a:off x="323528" y="15152"/>
            <a:ext cx="8424936" cy="461665"/>
          </a:xfrm>
          <a:prstGeom prst="rect">
            <a:avLst/>
          </a:prstGeom>
          <a:noFill/>
        </p:spPr>
        <p:txBody>
          <a:bodyPr wrap="square" rtlCol="0">
            <a:spAutoFit/>
          </a:bodyPr>
          <a:lstStyle/>
          <a:p>
            <a:r>
              <a:rPr lang="en-ZA" b="1" dirty="0" smtClean="0">
                <a:solidFill>
                  <a:srgbClr val="FF9933"/>
                </a:solidFill>
                <a:latin typeface="Arial (Body)"/>
              </a:rPr>
              <a:t>		</a:t>
            </a:r>
            <a:r>
              <a:rPr lang="en-ZA" b="1" dirty="0" smtClean="0">
                <a:solidFill>
                  <a:schemeClr val="accent5">
                    <a:lumMod val="75000"/>
                  </a:schemeClr>
                </a:solidFill>
                <a:latin typeface="Arial (Body)"/>
              </a:rPr>
              <a:t>Selected highlights: Film</a:t>
            </a:r>
            <a:endParaRPr lang="en-GB" b="1" dirty="0">
              <a:solidFill>
                <a:schemeClr val="accent5">
                  <a:lumMod val="75000"/>
                </a:schemeClr>
              </a:solidFill>
              <a:latin typeface="Arial (Body)"/>
            </a:endParaRPr>
          </a:p>
        </p:txBody>
      </p:sp>
      <p:pic>
        <p:nvPicPr>
          <p:cNvPr id="9" name="Picture 2" descr="C:\Users\BMokuena\Pictures\the_dti_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5877272"/>
            <a:ext cx="2555775" cy="9807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p:nvPr/>
        </p:nvPicPr>
        <p:blipFill>
          <a:blip r:embed="rId3" cstate="print"/>
          <a:stretch>
            <a:fillRect/>
          </a:stretch>
        </p:blipFill>
        <p:spPr>
          <a:xfrm>
            <a:off x="7020272" y="764704"/>
            <a:ext cx="2123728" cy="1872208"/>
          </a:xfrm>
          <a:prstGeom prst="rect">
            <a:avLst/>
          </a:prstGeom>
        </p:spPr>
      </p:pic>
      <p:pic>
        <p:nvPicPr>
          <p:cNvPr id="11" name="Picture 10"/>
          <p:cNvPicPr/>
          <p:nvPr/>
        </p:nvPicPr>
        <p:blipFill>
          <a:blip r:embed="rId4" cstate="print"/>
          <a:stretch>
            <a:fillRect/>
          </a:stretch>
        </p:blipFill>
        <p:spPr>
          <a:xfrm>
            <a:off x="6994938" y="2996952"/>
            <a:ext cx="2123728" cy="1752600"/>
          </a:xfrm>
          <a:prstGeom prst="rect">
            <a:avLst/>
          </a:prstGeom>
        </p:spPr>
      </p:pic>
      <p:sp>
        <p:nvSpPr>
          <p:cNvPr id="4" name="Rectangle 3"/>
          <p:cNvSpPr/>
          <p:nvPr/>
        </p:nvSpPr>
        <p:spPr>
          <a:xfrm>
            <a:off x="6732240" y="4749552"/>
            <a:ext cx="2386426" cy="246221"/>
          </a:xfrm>
          <a:prstGeom prst="rect">
            <a:avLst/>
          </a:prstGeom>
        </p:spPr>
        <p:txBody>
          <a:bodyPr wrap="square">
            <a:spAutoFit/>
          </a:bodyPr>
          <a:lstStyle/>
          <a:p>
            <a:pPr algn="ctr" eaLnBrk="1" hangingPunct="1">
              <a:spcBef>
                <a:spcPct val="20000"/>
              </a:spcBef>
            </a:pPr>
            <a:r>
              <a:rPr lang="en-GB" sz="1000" b="1" dirty="0" smtClean="0">
                <a:latin typeface="+mn-lt"/>
                <a:ea typeface="+mn-ea"/>
              </a:rPr>
              <a:t>“</a:t>
            </a:r>
            <a:r>
              <a:rPr lang="en-GB" sz="1000" b="1" dirty="0">
                <a:latin typeface="+mn-lt"/>
                <a:ea typeface="+mn-ea"/>
              </a:rPr>
              <a:t>Of Kings &amp; Prophets”</a:t>
            </a:r>
            <a:endParaRPr lang="en-ZA" sz="1000" b="1" dirty="0">
              <a:latin typeface="+mn-lt"/>
              <a:ea typeface="+mn-ea"/>
            </a:endParaRPr>
          </a:p>
        </p:txBody>
      </p:sp>
      <p:sp>
        <p:nvSpPr>
          <p:cNvPr id="5" name="Slide Number Placeholder 4"/>
          <p:cNvSpPr>
            <a:spLocks noGrp="1"/>
          </p:cNvSpPr>
          <p:nvPr>
            <p:ph type="sldNum" sz="quarter" idx="12"/>
          </p:nvPr>
        </p:nvSpPr>
        <p:spPr/>
        <p:txBody>
          <a:bodyPr/>
          <a:lstStyle/>
          <a:p>
            <a:fld id="{B2F90303-3EE6-403E-A7B0-217FB3D78952}" type="slidenum">
              <a:rPr lang="en-US" altLang="en-US" smtClean="0"/>
              <a:pPr/>
              <a:t>9</a:t>
            </a:fld>
            <a:endParaRPr lang="en-US" altLang="en-US" dirty="0"/>
          </a:p>
        </p:txBody>
      </p:sp>
    </p:spTree>
    <p:extLst>
      <p:ext uri="{BB962C8B-B14F-4D97-AF65-F5344CB8AC3E}">
        <p14:creationId xmlns:p14="http://schemas.microsoft.com/office/powerpoint/2010/main" xmlns="" val="335750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9236</TotalTime>
  <Words>4578</Words>
  <Application>Microsoft Office PowerPoint</Application>
  <PresentationFormat>On-screen Show (4:3)</PresentationFormat>
  <Paragraphs>450</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 </vt:lpstr>
      <vt:lpstr>CONTENTS</vt:lpstr>
      <vt:lpstr>  Policy context for the IPAP</vt:lpstr>
      <vt:lpstr>Policy context for the IPAP</vt:lpstr>
      <vt:lpstr> Core Objectives of the IPAP</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  IPAP 2016/17 - Key Themes  </vt:lpstr>
      <vt:lpstr>  Key Themes for IPAP 2016/17</vt:lpstr>
      <vt:lpstr>  Key Themes for IPAP 2016/17</vt:lpstr>
      <vt:lpstr>  Overcoming Challenges </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the dti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Singh</dc:creator>
  <cp:lastModifiedBy>PUMZA</cp:lastModifiedBy>
  <cp:revision>763</cp:revision>
  <cp:lastPrinted>2016-02-10T09:37:22Z</cp:lastPrinted>
  <dcterms:created xsi:type="dcterms:W3CDTF">2008-10-17T08:05:44Z</dcterms:created>
  <dcterms:modified xsi:type="dcterms:W3CDTF">2016-05-26T07:40:52Z</dcterms:modified>
</cp:coreProperties>
</file>