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34" r:id="rId2"/>
    <p:sldId id="340" r:id="rId3"/>
    <p:sldId id="336" r:id="rId4"/>
    <p:sldId id="355" r:id="rId5"/>
    <p:sldId id="356" r:id="rId6"/>
    <p:sldId id="402" r:id="rId7"/>
    <p:sldId id="403" r:id="rId8"/>
    <p:sldId id="349" r:id="rId9"/>
    <p:sldId id="357" r:id="rId10"/>
    <p:sldId id="351" r:id="rId11"/>
    <p:sldId id="292" r:id="rId12"/>
    <p:sldId id="388" r:id="rId13"/>
    <p:sldId id="389" r:id="rId14"/>
    <p:sldId id="390" r:id="rId15"/>
    <p:sldId id="291" r:id="rId16"/>
    <p:sldId id="392" r:id="rId17"/>
    <p:sldId id="398" r:id="rId18"/>
    <p:sldId id="391" r:id="rId19"/>
    <p:sldId id="393" r:id="rId20"/>
    <p:sldId id="360" r:id="rId21"/>
    <p:sldId id="394" r:id="rId22"/>
    <p:sldId id="395" r:id="rId23"/>
    <p:sldId id="397" r:id="rId24"/>
    <p:sldId id="359" r:id="rId25"/>
    <p:sldId id="283" r:id="rId26"/>
    <p:sldId id="399" r:id="rId27"/>
    <p:sldId id="274" r:id="rId28"/>
    <p:sldId id="400" r:id="rId29"/>
    <p:sldId id="364" r:id="rId30"/>
    <p:sldId id="396" r:id="rId31"/>
    <p:sldId id="401" r:id="rId32"/>
    <p:sldId id="404" r:id="rId33"/>
    <p:sldId id="386"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9F1B"/>
    <a:srgbClr val="B77727"/>
    <a:srgbClr val="DE0000"/>
    <a:srgbClr val="99FF33"/>
    <a:srgbClr val="CAA5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86323" autoAdjust="0"/>
  </p:normalViewPr>
  <p:slideViewPr>
    <p:cSldViewPr>
      <p:cViewPr>
        <p:scale>
          <a:sx n="70" d="100"/>
          <a:sy n="70" d="100"/>
        </p:scale>
        <p:origin x="-2814" y="-110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oleObject" Target="file:///C:\Users\NtombiS\Desktop\Book1%20March.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Sheet1!$G$10</c:f>
              <c:strCache>
                <c:ptCount val="1"/>
                <c:pt idx="0">
                  <c:v> Achieved </c:v>
                </c:pt>
              </c:strCache>
            </c:strRef>
          </c:tx>
          <c:spPr>
            <a:solidFill>
              <a:srgbClr val="19F343"/>
            </a:solidFill>
          </c:spPr>
          <c:dLbls>
            <c:dLbl>
              <c:idx val="0"/>
              <c:layout>
                <c:manualLayout>
                  <c:x val="0"/>
                  <c:y val="9.7512770665900764E-2"/>
                </c:manualLayout>
              </c:layout>
              <c:showVal val="1"/>
            </c:dLbl>
            <c:dLbl>
              <c:idx val="1"/>
              <c:layout>
                <c:manualLayout>
                  <c:x val="-5.6233037791421697E-17"/>
                  <c:y val="9.7512770665900708E-2"/>
                </c:manualLayout>
              </c:layout>
              <c:showVal val="1"/>
            </c:dLbl>
            <c:showVal val="1"/>
          </c:dLbls>
          <c:cat>
            <c:strRef>
              <c:f>Sheet1!$H$9:$I$9</c:f>
              <c:strCache>
                <c:ptCount val="2"/>
                <c:pt idx="0">
                  <c:v>2014-2015</c:v>
                </c:pt>
                <c:pt idx="1">
                  <c:v>2015-2016</c:v>
                </c:pt>
              </c:strCache>
            </c:strRef>
          </c:cat>
          <c:val>
            <c:numRef>
              <c:f>Sheet1!$H$10:$I$10</c:f>
              <c:numCache>
                <c:formatCode>0%</c:formatCode>
                <c:ptCount val="2"/>
                <c:pt idx="0">
                  <c:v>0.71000000000000008</c:v>
                </c:pt>
                <c:pt idx="1">
                  <c:v>0.67000000000000015</c:v>
                </c:pt>
              </c:numCache>
            </c:numRef>
          </c:val>
        </c:ser>
        <c:ser>
          <c:idx val="1"/>
          <c:order val="1"/>
          <c:tx>
            <c:strRef>
              <c:f>Sheet1!$G$11</c:f>
              <c:strCache>
                <c:ptCount val="1"/>
                <c:pt idx="0">
                  <c:v>Not Achieved </c:v>
                </c:pt>
              </c:strCache>
            </c:strRef>
          </c:tx>
          <c:spPr>
            <a:solidFill>
              <a:srgbClr val="FF0000"/>
            </a:solidFill>
          </c:spPr>
          <c:dLbls>
            <c:dLbl>
              <c:idx val="0"/>
              <c:layout>
                <c:manualLayout>
                  <c:x val="0"/>
                  <c:y val="8.6970849512830462E-2"/>
                </c:manualLayout>
              </c:layout>
              <c:showVal val="1"/>
            </c:dLbl>
            <c:dLbl>
              <c:idx val="1"/>
              <c:layout>
                <c:manualLayout>
                  <c:x val="0"/>
                  <c:y val="0.10278373124243598"/>
                </c:manualLayout>
              </c:layout>
              <c:showVal val="1"/>
            </c:dLbl>
            <c:showVal val="1"/>
          </c:dLbls>
          <c:cat>
            <c:strRef>
              <c:f>Sheet1!$H$9:$I$9</c:f>
              <c:strCache>
                <c:ptCount val="2"/>
                <c:pt idx="0">
                  <c:v>2014-2015</c:v>
                </c:pt>
                <c:pt idx="1">
                  <c:v>2015-2016</c:v>
                </c:pt>
              </c:strCache>
            </c:strRef>
          </c:cat>
          <c:val>
            <c:numRef>
              <c:f>Sheet1!$H$11:$I$11</c:f>
              <c:numCache>
                <c:formatCode>0%</c:formatCode>
                <c:ptCount val="2"/>
                <c:pt idx="0">
                  <c:v>0.29000000000000004</c:v>
                </c:pt>
                <c:pt idx="1">
                  <c:v>0.33000000000000007</c:v>
                </c:pt>
              </c:numCache>
            </c:numRef>
          </c:val>
        </c:ser>
        <c:ser>
          <c:idx val="2"/>
          <c:order val="2"/>
          <c:tx>
            <c:strRef>
              <c:f>Sheet1!$G$12</c:f>
              <c:strCache>
                <c:ptCount val="1"/>
                <c:pt idx="0">
                  <c:v>% Expenditure</c:v>
                </c:pt>
              </c:strCache>
            </c:strRef>
          </c:tx>
          <c:spPr>
            <a:solidFill>
              <a:srgbClr val="FFFF00"/>
            </a:solidFill>
          </c:spPr>
          <c:dLbls>
            <c:dLbl>
              <c:idx val="0"/>
              <c:layout>
                <c:manualLayout>
                  <c:x val="0"/>
                  <c:y val="9.7512770665900764E-2"/>
                </c:manualLayout>
              </c:layout>
              <c:showVal val="1"/>
            </c:dLbl>
            <c:dLbl>
              <c:idx val="1"/>
              <c:layout>
                <c:manualLayout>
                  <c:x val="0"/>
                  <c:y val="8.4335369224562862E-2"/>
                </c:manualLayout>
              </c:layout>
              <c:showVal val="1"/>
            </c:dLbl>
            <c:showVal val="1"/>
          </c:dLbls>
          <c:cat>
            <c:strRef>
              <c:f>Sheet1!$H$9:$I$9</c:f>
              <c:strCache>
                <c:ptCount val="2"/>
                <c:pt idx="0">
                  <c:v>2014-2015</c:v>
                </c:pt>
                <c:pt idx="1">
                  <c:v>2015-2016</c:v>
                </c:pt>
              </c:strCache>
            </c:strRef>
          </c:cat>
          <c:val>
            <c:numRef>
              <c:f>Sheet1!$H$12:$I$12</c:f>
              <c:numCache>
                <c:formatCode>0%</c:formatCode>
                <c:ptCount val="2"/>
                <c:pt idx="0">
                  <c:v>0.98</c:v>
                </c:pt>
                <c:pt idx="1">
                  <c:v>0.96000000000000008</c:v>
                </c:pt>
              </c:numCache>
            </c:numRef>
          </c:val>
        </c:ser>
        <c:dLbls/>
        <c:shape val="box"/>
        <c:axId val="88311296"/>
        <c:axId val="88312832"/>
        <c:axId val="0"/>
      </c:bar3DChart>
      <c:catAx>
        <c:axId val="88311296"/>
        <c:scaling>
          <c:orientation val="minMax"/>
        </c:scaling>
        <c:axPos val="b"/>
        <c:tickLblPos val="nextTo"/>
        <c:crossAx val="88312832"/>
        <c:crosses val="autoZero"/>
        <c:auto val="1"/>
        <c:lblAlgn val="ctr"/>
        <c:lblOffset val="100"/>
      </c:catAx>
      <c:valAx>
        <c:axId val="88312832"/>
        <c:scaling>
          <c:orientation val="minMax"/>
        </c:scaling>
        <c:axPos val="l"/>
        <c:numFmt formatCode="0%" sourceLinked="1"/>
        <c:tickLblPos val="nextTo"/>
        <c:crossAx val="88311296"/>
        <c:crosses val="autoZero"/>
        <c:crossBetween val="between"/>
      </c:valAx>
    </c:plotArea>
    <c:legend>
      <c:legendPos val="r"/>
    </c:legend>
    <c:plotVisOnly val="1"/>
    <c:dispBlanksAs val="gap"/>
  </c:chart>
  <c:spPr>
    <a:ln>
      <a:noFill/>
    </a:ln>
  </c:spPr>
  <c:txPr>
    <a:bodyPr/>
    <a:lstStyle/>
    <a:p>
      <a:pPr>
        <a:defRPr sz="1600" b="1"/>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autoTitleDeleted val="1"/>
    <c:view3D>
      <c:perspective val="30"/>
    </c:view3D>
    <c:plotArea>
      <c:layout>
        <c:manualLayout>
          <c:layoutTarget val="inner"/>
          <c:xMode val="edge"/>
          <c:yMode val="edge"/>
          <c:x val="4.3798448917862172E-2"/>
          <c:y val="3.6843363920016435E-2"/>
          <c:w val="0.86219877898871466"/>
          <c:h val="0.44576049930422051"/>
        </c:manualLayout>
      </c:layout>
      <c:line3DChart>
        <c:grouping val="standard"/>
        <c:ser>
          <c:idx val="0"/>
          <c:order val="0"/>
          <c:tx>
            <c:strRef>
              <c:f>Sheet1!$G$76</c:f>
              <c:strCache>
                <c:ptCount val="1"/>
                <c:pt idx="0">
                  <c:v>New Libraries </c:v>
                </c:pt>
              </c:strCache>
            </c:strRef>
          </c:tx>
          <c:dLbls>
            <c:showVal val="1"/>
          </c:dLbls>
          <c:cat>
            <c:strRef>
              <c:f>Sheet1!$F$77:$F$85</c:f>
              <c:strCache>
                <c:ptCount val="9"/>
                <c:pt idx="0">
                  <c:v>Gauteng </c:v>
                </c:pt>
                <c:pt idx="1">
                  <c:v>Mpumalanga </c:v>
                </c:pt>
                <c:pt idx="2">
                  <c:v>KwaZulu Natal </c:v>
                </c:pt>
                <c:pt idx="3">
                  <c:v>Eastern  Cape </c:v>
                </c:pt>
                <c:pt idx="4">
                  <c:v>Western Cape</c:v>
                </c:pt>
                <c:pt idx="5">
                  <c:v>Northern Cape</c:v>
                </c:pt>
                <c:pt idx="6">
                  <c:v>North West </c:v>
                </c:pt>
                <c:pt idx="7">
                  <c:v>Limpopo </c:v>
                </c:pt>
                <c:pt idx="8">
                  <c:v>Free- State </c:v>
                </c:pt>
              </c:strCache>
            </c:strRef>
          </c:cat>
          <c:val>
            <c:numRef>
              <c:f>Sheet1!$G$77:$G$85</c:f>
              <c:numCache>
                <c:formatCode>General</c:formatCode>
                <c:ptCount val="9"/>
                <c:pt idx="0">
                  <c:v>0</c:v>
                </c:pt>
                <c:pt idx="1">
                  <c:v>0</c:v>
                </c:pt>
                <c:pt idx="2">
                  <c:v>0</c:v>
                </c:pt>
                <c:pt idx="3">
                  <c:v>0</c:v>
                </c:pt>
                <c:pt idx="4">
                  <c:v>2</c:v>
                </c:pt>
                <c:pt idx="5">
                  <c:v>0</c:v>
                </c:pt>
                <c:pt idx="6">
                  <c:v>0</c:v>
                </c:pt>
                <c:pt idx="7">
                  <c:v>1</c:v>
                </c:pt>
                <c:pt idx="8">
                  <c:v>2</c:v>
                </c:pt>
              </c:numCache>
            </c:numRef>
          </c:val>
        </c:ser>
        <c:ser>
          <c:idx val="1"/>
          <c:order val="1"/>
          <c:tx>
            <c:strRef>
              <c:f>Sheet1!$H$76</c:f>
              <c:strCache>
                <c:ptCount val="1"/>
                <c:pt idx="0">
                  <c:v> Upgraded Libraries </c:v>
                </c:pt>
              </c:strCache>
            </c:strRef>
          </c:tx>
          <c:dLbls>
            <c:dLbl>
              <c:idx val="0"/>
              <c:layout>
                <c:manualLayout>
                  <c:x val="-1.4223330024262539E-3"/>
                  <c:y val="-5.9786200779951013E-3"/>
                </c:manualLayout>
              </c:layout>
              <c:showVal val="1"/>
            </c:dLbl>
            <c:showVal val="1"/>
          </c:dLbls>
          <c:cat>
            <c:strRef>
              <c:f>Sheet1!$F$77:$F$85</c:f>
              <c:strCache>
                <c:ptCount val="9"/>
                <c:pt idx="0">
                  <c:v>Gauteng </c:v>
                </c:pt>
                <c:pt idx="1">
                  <c:v>Mpumalanga </c:v>
                </c:pt>
                <c:pt idx="2">
                  <c:v>KwaZulu Natal </c:v>
                </c:pt>
                <c:pt idx="3">
                  <c:v>Eastern  Cape </c:v>
                </c:pt>
                <c:pt idx="4">
                  <c:v>Western Cape</c:v>
                </c:pt>
                <c:pt idx="5">
                  <c:v>Northern Cape</c:v>
                </c:pt>
                <c:pt idx="6">
                  <c:v>North West </c:v>
                </c:pt>
                <c:pt idx="7">
                  <c:v>Limpopo </c:v>
                </c:pt>
                <c:pt idx="8">
                  <c:v>Free- State </c:v>
                </c:pt>
              </c:strCache>
            </c:strRef>
          </c:cat>
          <c:val>
            <c:numRef>
              <c:f>Sheet1!$H$77:$H$85</c:f>
              <c:numCache>
                <c:formatCode>General</c:formatCode>
                <c:ptCount val="9"/>
                <c:pt idx="0">
                  <c:v>3</c:v>
                </c:pt>
                <c:pt idx="1">
                  <c:v>2</c:v>
                </c:pt>
                <c:pt idx="2">
                  <c:v>5</c:v>
                </c:pt>
                <c:pt idx="3">
                  <c:v>0</c:v>
                </c:pt>
                <c:pt idx="4">
                  <c:v>2</c:v>
                </c:pt>
                <c:pt idx="5">
                  <c:v>10</c:v>
                </c:pt>
                <c:pt idx="6">
                  <c:v>0</c:v>
                </c:pt>
                <c:pt idx="7">
                  <c:v>6</c:v>
                </c:pt>
                <c:pt idx="8">
                  <c:v>0</c:v>
                </c:pt>
              </c:numCache>
            </c:numRef>
          </c:val>
        </c:ser>
        <c:ser>
          <c:idx val="2"/>
          <c:order val="2"/>
          <c:tx>
            <c:strRef>
              <c:f>Sheet1!$I$76</c:f>
              <c:strCache>
                <c:ptCount val="1"/>
                <c:pt idx="0">
                  <c:v>Modular libraries</c:v>
                </c:pt>
              </c:strCache>
            </c:strRef>
          </c:tx>
          <c:dLbls>
            <c:showVal val="1"/>
          </c:dLbls>
          <c:cat>
            <c:strRef>
              <c:f>Sheet1!$F$77:$F$85</c:f>
              <c:strCache>
                <c:ptCount val="9"/>
                <c:pt idx="0">
                  <c:v>Gauteng </c:v>
                </c:pt>
                <c:pt idx="1">
                  <c:v>Mpumalanga </c:v>
                </c:pt>
                <c:pt idx="2">
                  <c:v>KwaZulu Natal </c:v>
                </c:pt>
                <c:pt idx="3">
                  <c:v>Eastern  Cape </c:v>
                </c:pt>
                <c:pt idx="4">
                  <c:v>Western Cape</c:v>
                </c:pt>
                <c:pt idx="5">
                  <c:v>Northern Cape</c:v>
                </c:pt>
                <c:pt idx="6">
                  <c:v>North West </c:v>
                </c:pt>
                <c:pt idx="7">
                  <c:v>Limpopo </c:v>
                </c:pt>
                <c:pt idx="8">
                  <c:v>Free- State </c:v>
                </c:pt>
              </c:strCache>
            </c:strRef>
          </c:cat>
          <c:val>
            <c:numRef>
              <c:f>Sheet1!$I$77:$I$85</c:f>
              <c:numCache>
                <c:formatCode>General</c:formatCode>
                <c:ptCount val="9"/>
                <c:pt idx="0">
                  <c:v>0</c:v>
                </c:pt>
                <c:pt idx="1">
                  <c:v>0</c:v>
                </c:pt>
                <c:pt idx="2">
                  <c:v>1</c:v>
                </c:pt>
                <c:pt idx="3">
                  <c:v>20</c:v>
                </c:pt>
                <c:pt idx="4">
                  <c:v>0</c:v>
                </c:pt>
                <c:pt idx="5">
                  <c:v>0</c:v>
                </c:pt>
                <c:pt idx="6">
                  <c:v>0</c:v>
                </c:pt>
                <c:pt idx="7">
                  <c:v>10</c:v>
                </c:pt>
                <c:pt idx="8">
                  <c:v>0</c:v>
                </c:pt>
              </c:numCache>
            </c:numRef>
          </c:val>
        </c:ser>
        <c:dLbls/>
        <c:axId val="134881664"/>
        <c:axId val="134883200"/>
        <c:axId val="134803904"/>
      </c:line3DChart>
      <c:catAx>
        <c:axId val="134881664"/>
        <c:scaling>
          <c:orientation val="minMax"/>
        </c:scaling>
        <c:axPos val="b"/>
        <c:majorTickMark val="none"/>
        <c:tickLblPos val="nextTo"/>
        <c:crossAx val="134883200"/>
        <c:crosses val="autoZero"/>
        <c:auto val="1"/>
        <c:lblAlgn val="ctr"/>
        <c:lblOffset val="100"/>
      </c:catAx>
      <c:valAx>
        <c:axId val="134883200"/>
        <c:scaling>
          <c:orientation val="minMax"/>
        </c:scaling>
        <c:axPos val="l"/>
        <c:numFmt formatCode="General" sourceLinked="1"/>
        <c:majorTickMark val="none"/>
        <c:tickLblPos val="nextTo"/>
        <c:crossAx val="134881664"/>
        <c:crosses val="autoZero"/>
        <c:crossBetween val="between"/>
      </c:valAx>
      <c:serAx>
        <c:axId val="134803904"/>
        <c:scaling>
          <c:orientation val="minMax"/>
        </c:scaling>
        <c:delete val="1"/>
        <c:axPos val="b"/>
        <c:tickLblPos val="none"/>
        <c:crossAx val="134883200"/>
        <c:crosses val="autoZero"/>
      </c:serAx>
      <c:dTable>
        <c:showHorzBorder val="1"/>
        <c:showVertBorder val="1"/>
        <c:showOutline val="1"/>
        <c:showKeys val="1"/>
      </c:dTable>
    </c:plotArea>
    <c:legend>
      <c:legendPos val="r"/>
      <c:layout>
        <c:manualLayout>
          <c:xMode val="edge"/>
          <c:yMode val="edge"/>
          <c:x val="0.824230897780732"/>
          <c:y val="0.34052168806640531"/>
          <c:w val="0.16687653285956089"/>
          <c:h val="0.2936823983843066"/>
        </c:manualLayout>
      </c:layout>
    </c:legend>
    <c:plotVisOnly val="1"/>
    <c:dispBlanksAs val="gap"/>
  </c:chart>
  <c:txPr>
    <a:bodyPr/>
    <a:lstStyle/>
    <a:p>
      <a:pPr>
        <a:defRPr sz="1200" b="1"/>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dLbls/>
        <c:axId val="59862400"/>
        <c:axId val="59950208"/>
      </c:barChart>
      <c:catAx>
        <c:axId val="59862400"/>
        <c:scaling>
          <c:orientation val="minMax"/>
        </c:scaling>
        <c:axPos val="b"/>
        <c:tickLblPos val="nextTo"/>
        <c:txPr>
          <a:bodyPr/>
          <a:lstStyle/>
          <a:p>
            <a:pPr>
              <a:defRPr b="1"/>
            </a:pPr>
            <a:endParaRPr lang="en-US"/>
          </a:p>
        </c:txPr>
        <c:crossAx val="59950208"/>
        <c:crosses val="autoZero"/>
        <c:auto val="1"/>
        <c:lblAlgn val="ctr"/>
        <c:lblOffset val="100"/>
      </c:catAx>
      <c:valAx>
        <c:axId val="59950208"/>
        <c:scaling>
          <c:orientation val="minMax"/>
        </c:scaling>
        <c:delete val="1"/>
        <c:axPos val="l"/>
        <c:numFmt formatCode="#\,##0" sourceLinked="1"/>
        <c:tickLblPos val="none"/>
        <c:crossAx val="59862400"/>
        <c:crosses val="autoZero"/>
        <c:crossBetween val="between"/>
      </c:valAx>
    </c:plotArea>
    <c:legend>
      <c:legendPos val="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844500569504281E-2"/>
          <c:y val="2.2702826209223849E-2"/>
          <c:w val="0.87567669248871371"/>
          <c:h val="0.77468656261717295"/>
        </c:manualLayout>
      </c:layout>
      <c:barChart>
        <c:barDir val="col"/>
        <c:grouping val="clustered"/>
        <c:ser>
          <c:idx val="0"/>
          <c:order val="0"/>
          <c:tx>
            <c:strRef>
              <c:f>Sheet2!$G$3</c:f>
              <c:strCache>
                <c:ptCount val="1"/>
                <c:pt idx="0">
                  <c:v>Final Appropriation</c:v>
                </c:pt>
              </c:strCache>
            </c:strRef>
          </c:tx>
          <c:spPr>
            <a:solidFill>
              <a:srgbClr val="B77727"/>
            </a:solidFill>
          </c:spPr>
          <c:dLbls>
            <c:dLbl>
              <c:idx val="0"/>
              <c:tx>
                <c:rich>
                  <a:bodyPr/>
                  <a:lstStyle/>
                  <a:p>
                    <a:r>
                      <a:rPr lang="en-US" b="1" dirty="0"/>
                      <a:t>278mil</a:t>
                    </a:r>
                    <a:endParaRPr lang="en-US" dirty="0"/>
                  </a:p>
                </c:rich>
              </c:tx>
              <c:dLblPos val="outEnd"/>
              <c:showVal val="1"/>
            </c:dLbl>
            <c:dLbl>
              <c:idx val="1"/>
              <c:tx>
                <c:rich>
                  <a:bodyPr/>
                  <a:lstStyle/>
                  <a:p>
                    <a:r>
                      <a:rPr lang="en-US" b="1" dirty="0"/>
                      <a:t>224 mil</a:t>
                    </a:r>
                    <a:endParaRPr lang="en-US" dirty="0"/>
                  </a:p>
                </c:rich>
              </c:tx>
              <c:dLblPos val="outEnd"/>
              <c:showVal val="1"/>
            </c:dLbl>
            <c:dLbl>
              <c:idx val="2"/>
              <c:tx>
                <c:rich>
                  <a:bodyPr/>
                  <a:lstStyle/>
                  <a:p>
                    <a:r>
                      <a:rPr lang="en-US" b="1" dirty="0"/>
                      <a:t>1 000 bil</a:t>
                    </a:r>
                    <a:endParaRPr lang="en-US" dirty="0"/>
                  </a:p>
                </c:rich>
              </c:tx>
              <c:dLblPos val="outEnd"/>
              <c:showVal val="1"/>
            </c:dLbl>
            <c:dLbl>
              <c:idx val="3"/>
              <c:tx>
                <c:rich>
                  <a:bodyPr/>
                  <a:lstStyle/>
                  <a:p>
                    <a:r>
                      <a:rPr lang="en-US" b="1" dirty="0"/>
                      <a:t>2 324 bil</a:t>
                    </a:r>
                    <a:endParaRPr lang="en-US" dirty="0"/>
                  </a:p>
                </c:rich>
              </c:tx>
              <c:dLblPos val="outEnd"/>
              <c:showVal val="1"/>
            </c:dLbl>
            <c:dLblPos val="outEnd"/>
            <c:showVal val="1"/>
          </c:dLbls>
          <c:cat>
            <c:strRef>
              <c:f>Sheet2!$F$4:$F$7</c:f>
              <c:strCache>
                <c:ptCount val="4"/>
                <c:pt idx="0">
                  <c:v>Administration</c:v>
                </c:pt>
                <c:pt idx="1">
                  <c:v>Institutional Governance</c:v>
                </c:pt>
                <c:pt idx="2">
                  <c:v>Arts &amp; Culture Promotion &amp; Development</c:v>
                </c:pt>
                <c:pt idx="3">
                  <c:v>Heritage Promotion and Preservation</c:v>
                </c:pt>
              </c:strCache>
            </c:strRef>
          </c:cat>
          <c:val>
            <c:numRef>
              <c:f>Sheet2!$G$4:$G$7</c:f>
              <c:numCache>
                <c:formatCode>#\ ##0</c:formatCode>
                <c:ptCount val="4"/>
                <c:pt idx="0">
                  <c:v>278</c:v>
                </c:pt>
                <c:pt idx="1">
                  <c:v>224</c:v>
                </c:pt>
                <c:pt idx="2">
                  <c:v>1000</c:v>
                </c:pt>
                <c:pt idx="3">
                  <c:v>2324</c:v>
                </c:pt>
              </c:numCache>
            </c:numRef>
          </c:val>
        </c:ser>
        <c:ser>
          <c:idx val="1"/>
          <c:order val="1"/>
          <c:tx>
            <c:strRef>
              <c:f>Sheet2!$H$3</c:f>
              <c:strCache>
                <c:ptCount val="1"/>
                <c:pt idx="0">
                  <c:v>Expenditure</c:v>
                </c:pt>
              </c:strCache>
            </c:strRef>
          </c:tx>
          <c:spPr>
            <a:solidFill>
              <a:srgbClr val="00B050"/>
            </a:solidFill>
          </c:spPr>
          <c:dLbls>
            <c:dLbl>
              <c:idx val="0"/>
              <c:layout>
                <c:manualLayout>
                  <c:x val="8.3857442348008442E-3"/>
                  <c:y val="1.1160714285714289E-2"/>
                </c:manualLayout>
              </c:layout>
              <c:tx>
                <c:rich>
                  <a:bodyPr/>
                  <a:lstStyle/>
                  <a:p>
                    <a:r>
                      <a:rPr lang="en-US" b="1" dirty="0"/>
                      <a:t>254 mil</a:t>
                    </a:r>
                    <a:endParaRPr lang="en-US" dirty="0"/>
                  </a:p>
                </c:rich>
              </c:tx>
              <c:dLblPos val="outEnd"/>
              <c:showVal val="1"/>
            </c:dLbl>
            <c:dLbl>
              <c:idx val="1"/>
              <c:layout>
                <c:manualLayout>
                  <c:x val="1.6771488469601682E-2"/>
                  <c:y val="3.7202380952380955E-3"/>
                </c:manualLayout>
              </c:layout>
              <c:tx>
                <c:rich>
                  <a:bodyPr/>
                  <a:lstStyle/>
                  <a:p>
                    <a:r>
                      <a:rPr lang="en-US" b="1" dirty="0"/>
                      <a:t>146 mil</a:t>
                    </a:r>
                    <a:endParaRPr lang="en-US" dirty="0"/>
                  </a:p>
                </c:rich>
              </c:tx>
              <c:dLblPos val="outEnd"/>
              <c:showVal val="1"/>
            </c:dLbl>
            <c:dLbl>
              <c:idx val="2"/>
              <c:layout>
                <c:manualLayout>
                  <c:x val="1.6771323395896272E-2"/>
                  <c:y val="1.488095238095238E-2"/>
                </c:manualLayout>
              </c:layout>
              <c:tx>
                <c:rich>
                  <a:bodyPr/>
                  <a:lstStyle/>
                  <a:p>
                    <a:r>
                      <a:rPr lang="en-US" b="1" dirty="0"/>
                      <a:t>973mil</a:t>
                    </a:r>
                    <a:endParaRPr lang="en-US" dirty="0"/>
                  </a:p>
                </c:rich>
              </c:tx>
              <c:dLblPos val="outEnd"/>
              <c:showVal val="1"/>
            </c:dLbl>
            <c:dLbl>
              <c:idx val="3"/>
              <c:layout>
                <c:manualLayout>
                  <c:x val="2.3060796645702302E-2"/>
                  <c:y val="1.488095238095238E-2"/>
                </c:manualLayout>
              </c:layout>
              <c:tx>
                <c:rich>
                  <a:bodyPr/>
                  <a:lstStyle/>
                  <a:p>
                    <a:r>
                      <a:rPr lang="en-US" b="1" dirty="0"/>
                      <a:t>2 304 bil</a:t>
                    </a:r>
                    <a:endParaRPr lang="en-US" dirty="0"/>
                  </a:p>
                </c:rich>
              </c:tx>
              <c:dLblPos val="outEnd"/>
              <c:showVal val="1"/>
            </c:dLbl>
            <c:dLblPos val="outEnd"/>
            <c:showVal val="1"/>
          </c:dLbls>
          <c:cat>
            <c:strRef>
              <c:f>Sheet2!$F$4:$F$7</c:f>
              <c:strCache>
                <c:ptCount val="4"/>
                <c:pt idx="0">
                  <c:v>Administration</c:v>
                </c:pt>
                <c:pt idx="1">
                  <c:v>Institutional Governance</c:v>
                </c:pt>
                <c:pt idx="2">
                  <c:v>Arts &amp; Culture Promotion &amp; Development</c:v>
                </c:pt>
                <c:pt idx="3">
                  <c:v>Heritage Promotion and Preservation</c:v>
                </c:pt>
              </c:strCache>
            </c:strRef>
          </c:cat>
          <c:val>
            <c:numRef>
              <c:f>Sheet2!$H$4:$H$7</c:f>
              <c:numCache>
                <c:formatCode>#\ ##0</c:formatCode>
                <c:ptCount val="4"/>
                <c:pt idx="0">
                  <c:v>254</c:v>
                </c:pt>
                <c:pt idx="1">
                  <c:v>146</c:v>
                </c:pt>
                <c:pt idx="2">
                  <c:v>973</c:v>
                </c:pt>
                <c:pt idx="3">
                  <c:v>2304</c:v>
                </c:pt>
              </c:numCache>
            </c:numRef>
          </c:val>
        </c:ser>
        <c:dLbls>
          <c:showVal val="1"/>
        </c:dLbls>
        <c:axId val="62642048"/>
        <c:axId val="62643584"/>
      </c:barChart>
      <c:catAx>
        <c:axId val="62642048"/>
        <c:scaling>
          <c:orientation val="minMax"/>
        </c:scaling>
        <c:axPos val="b"/>
        <c:majorTickMark val="none"/>
        <c:tickLblPos val="nextTo"/>
        <c:crossAx val="62643584"/>
        <c:crosses val="autoZero"/>
        <c:auto val="1"/>
        <c:lblAlgn val="ctr"/>
        <c:lblOffset val="100"/>
      </c:catAx>
      <c:valAx>
        <c:axId val="62643584"/>
        <c:scaling>
          <c:orientation val="minMax"/>
        </c:scaling>
        <c:axPos val="l"/>
        <c:majorGridlines/>
        <c:numFmt formatCode="#\ ##0" sourceLinked="1"/>
        <c:majorTickMark val="none"/>
        <c:tickLblPos val="nextTo"/>
        <c:crossAx val="62642048"/>
        <c:crosses val="autoZero"/>
        <c:crossBetween val="between"/>
      </c:valAx>
    </c:plotArea>
    <c:legend>
      <c:legendPos val="b"/>
      <c:layout>
        <c:manualLayout>
          <c:xMode val="edge"/>
          <c:yMode val="edge"/>
          <c:x val="0.13957146837965179"/>
          <c:y val="8.035019918421768E-2"/>
          <c:w val="0.3189662669539452"/>
          <c:h val="5.7399927344933474E-2"/>
        </c:manualLayout>
      </c:layout>
    </c:legend>
    <c:plotVisOnly val="1"/>
    <c:dispBlanksAs val="gap"/>
  </c:chart>
  <c:txPr>
    <a:bodyPr/>
    <a:lstStyle/>
    <a:p>
      <a:pPr>
        <a:defRPr sz="1200" b="1"/>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5382417826592"/>
          <c:y val="5.8789764100285163E-2"/>
          <c:w val="0.87951537130794977"/>
          <c:h val="0.59192307757050577"/>
        </c:manualLayout>
      </c:layout>
      <c:barChart>
        <c:barDir val="col"/>
        <c:grouping val="clustered"/>
        <c:ser>
          <c:idx val="0"/>
          <c:order val="0"/>
          <c:tx>
            <c:strRef>
              <c:f>Sheet3!$G$3</c:f>
              <c:strCache>
                <c:ptCount val="1"/>
                <c:pt idx="0">
                  <c:v>Final Appropriation</c:v>
                </c:pt>
              </c:strCache>
            </c:strRef>
          </c:tx>
          <c:spPr>
            <a:solidFill>
              <a:srgbClr val="B77727"/>
            </a:solidFill>
          </c:spPr>
          <c:dLbls>
            <c:dLbl>
              <c:idx val="0"/>
              <c:layout>
                <c:manualLayout>
                  <c:x val="-1.5747258241147813E-3"/>
                  <c:y val="5.3445240091168312E-3"/>
                </c:manualLayout>
              </c:layout>
              <c:dLblPos val="outEnd"/>
              <c:showVal val="1"/>
            </c:dLbl>
            <c:dLbl>
              <c:idx val="3"/>
              <c:layout>
                <c:manualLayout>
                  <c:x val="-1.3181075118637619E-2"/>
                  <c:y val="1.1474945544771119E-2"/>
                </c:manualLayout>
              </c:layout>
              <c:dLblPos val="outEnd"/>
              <c:showVal val="1"/>
            </c:dLbl>
            <c:dLbl>
              <c:idx val="4"/>
              <c:layout>
                <c:manualLayout>
                  <c:x val="-9.4483549446886857E-3"/>
                  <c:y val="1.60335720273505E-2"/>
                </c:manualLayout>
              </c:layout>
              <c:dLblPos val="outEnd"/>
              <c:showVal val="1"/>
            </c:dLbl>
            <c:dLbl>
              <c:idx val="7"/>
              <c:layout>
                <c:manualLayout>
                  <c:x val="-7.0876025442149207E-3"/>
                  <c:y val="2.672262004558416E-3"/>
                </c:manualLayout>
              </c:layout>
              <c:dLblPos val="outEnd"/>
              <c:showVal val="1"/>
            </c:dLbl>
            <c:dLbl>
              <c:idx val="8"/>
              <c:layout>
                <c:manualLayout>
                  <c:x val="-5.6700820353719371E-3"/>
                  <c:y val="1.60335720273505E-2"/>
                </c:manualLayout>
              </c:layout>
              <c:dLblPos val="outEnd"/>
              <c:showVal val="1"/>
            </c:dLbl>
            <c:dLbl>
              <c:idx val="9"/>
              <c:layout>
                <c:manualLayout>
                  <c:x val="-8.1907013779861978E-3"/>
                  <c:y val="1.336131002279208E-2"/>
                </c:manualLayout>
              </c:layout>
              <c:dLblPos val="outEnd"/>
              <c:showVal val="1"/>
            </c:dLbl>
            <c:dLbl>
              <c:idx val="10"/>
              <c:layout>
                <c:manualLayout>
                  <c:x val="-4.7241774723443429E-3"/>
                  <c:y val="1.8705834031908918E-2"/>
                </c:manualLayout>
              </c:layout>
              <c:dLblPos val="outEnd"/>
              <c:showVal val="1"/>
            </c:dLbl>
            <c:dLblPos val="outEnd"/>
            <c:showVal val="1"/>
          </c:dLbls>
          <c:cat>
            <c:strRef>
              <c:f>Sheet3!$F$4:$F$18</c:f>
              <c:strCache>
                <c:ptCount val="15"/>
                <c:pt idx="0">
                  <c:v>Compensation of employees</c:v>
                </c:pt>
                <c:pt idx="1">
                  <c:v>Goods and Services </c:v>
                </c:pt>
                <c:pt idx="2">
                  <c:v>Interest and rent on land</c:v>
                </c:pt>
                <c:pt idx="3">
                  <c:v>Dept.  Agencies &amp; Accounts </c:v>
                </c:pt>
                <c:pt idx="4">
                  <c:v>Provinces &amp; Mun (Conditional Grant)</c:v>
                </c:pt>
                <c:pt idx="5">
                  <c:v>Foreign Government</c:v>
                </c:pt>
                <c:pt idx="6">
                  <c:v>Higher Education Institutions</c:v>
                </c:pt>
                <c:pt idx="7">
                  <c:v>Households</c:v>
                </c:pt>
                <c:pt idx="8">
                  <c:v>Public Corporations </c:v>
                </c:pt>
                <c:pt idx="9">
                  <c:v>Non-profit institutions</c:v>
                </c:pt>
                <c:pt idx="10">
                  <c:v>Buildings and other fixed structures</c:v>
                </c:pt>
                <c:pt idx="11">
                  <c:v>Machinery and equipment</c:v>
                </c:pt>
                <c:pt idx="12">
                  <c:v>Heritage Assets</c:v>
                </c:pt>
                <c:pt idx="13">
                  <c:v>Software and other intangible assets</c:v>
                </c:pt>
                <c:pt idx="14">
                  <c:v>Payments for financial assets</c:v>
                </c:pt>
              </c:strCache>
            </c:strRef>
          </c:cat>
          <c:val>
            <c:numRef>
              <c:f>Sheet3!$G$4:$G$18</c:f>
              <c:numCache>
                <c:formatCode>_(* #\ ##0_);_(* \(#\ ##0\);_(* "-"_);_(@_)</c:formatCode>
                <c:ptCount val="15"/>
                <c:pt idx="0">
                  <c:v>220</c:v>
                </c:pt>
                <c:pt idx="1">
                  <c:v>404</c:v>
                </c:pt>
                <c:pt idx="2">
                  <c:v>0</c:v>
                </c:pt>
                <c:pt idx="3">
                  <c:v>1463</c:v>
                </c:pt>
                <c:pt idx="4">
                  <c:v>1274</c:v>
                </c:pt>
                <c:pt idx="5">
                  <c:v>4</c:v>
                </c:pt>
                <c:pt idx="6">
                  <c:v>0</c:v>
                </c:pt>
                <c:pt idx="7">
                  <c:v>29</c:v>
                </c:pt>
                <c:pt idx="8">
                  <c:v>123</c:v>
                </c:pt>
                <c:pt idx="9">
                  <c:v>202</c:v>
                </c:pt>
                <c:pt idx="10">
                  <c:v>95</c:v>
                </c:pt>
                <c:pt idx="11">
                  <c:v>4</c:v>
                </c:pt>
                <c:pt idx="12">
                  <c:v>1</c:v>
                </c:pt>
                <c:pt idx="13">
                  <c:v>6</c:v>
                </c:pt>
                <c:pt idx="14">
                  <c:v>1</c:v>
                </c:pt>
              </c:numCache>
            </c:numRef>
          </c:val>
        </c:ser>
        <c:ser>
          <c:idx val="1"/>
          <c:order val="1"/>
          <c:tx>
            <c:strRef>
              <c:f>Sheet3!$H$3</c:f>
              <c:strCache>
                <c:ptCount val="1"/>
                <c:pt idx="0">
                  <c:v>Expenditure</c:v>
                </c:pt>
              </c:strCache>
            </c:strRef>
          </c:tx>
          <c:spPr>
            <a:solidFill>
              <a:srgbClr val="00B050"/>
            </a:solidFill>
          </c:spPr>
          <c:dLbls>
            <c:dLbl>
              <c:idx val="0"/>
              <c:layout>
                <c:manualLayout>
                  <c:x val="8.3402191423175183E-3"/>
                  <c:y val="2.0749378015237373E-2"/>
                </c:manualLayout>
              </c:layout>
              <c:dLblPos val="outEnd"/>
              <c:showVal val="1"/>
            </c:dLbl>
            <c:dLbl>
              <c:idx val="1"/>
              <c:layout>
                <c:manualLayout>
                  <c:x val="3.4993631659974295E-3"/>
                  <c:y val="1.7291008069810428E-2"/>
                </c:manualLayout>
              </c:layout>
              <c:dLblPos val="outEnd"/>
              <c:showVal val="1"/>
            </c:dLbl>
            <c:dLbl>
              <c:idx val="3"/>
              <c:layout>
                <c:manualLayout>
                  <c:x val="1.2947718110686113E-2"/>
                  <c:y val="1.1946484060693595E-2"/>
                </c:manualLayout>
              </c:layout>
              <c:dLblPos val="outEnd"/>
              <c:showVal val="1"/>
            </c:dLbl>
            <c:dLbl>
              <c:idx val="4"/>
              <c:layout>
                <c:manualLayout>
                  <c:x val="1.662216102972686E-2"/>
                  <c:y val="1.6505110543272972E-2"/>
                </c:manualLayout>
              </c:layout>
              <c:dLblPos val="outEnd"/>
              <c:showVal val="1"/>
            </c:dLbl>
            <c:dLbl>
              <c:idx val="7"/>
              <c:layout>
                <c:manualLayout>
                  <c:x val="1.5747258241147813E-3"/>
                  <c:y val="8.0167860136752533E-3"/>
                </c:manualLayout>
              </c:layout>
              <c:dLblPos val="outEnd"/>
              <c:showVal val="1"/>
            </c:dLbl>
            <c:dLbl>
              <c:idx val="8"/>
              <c:layout>
                <c:manualLayout>
                  <c:x val="8.165245013928497E-3"/>
                  <c:y val="1.3832885670655399E-2"/>
                </c:manualLayout>
              </c:layout>
              <c:dLblPos val="outEnd"/>
              <c:showVal val="1"/>
            </c:dLbl>
            <c:dLbl>
              <c:idx val="9"/>
              <c:layout>
                <c:manualLayout>
                  <c:x val="7.6098528167248686E-3"/>
                  <c:y val="8.4883245295977218E-3"/>
                </c:manualLayout>
              </c:layout>
              <c:dLblPos val="outEnd"/>
              <c:showVal val="1"/>
            </c:dLbl>
            <c:dLbl>
              <c:idx val="10"/>
              <c:layout>
                <c:manualLayout>
                  <c:x val="4.7241774723443429E-3"/>
                  <c:y val="1.0689048018233666E-2"/>
                </c:manualLayout>
              </c:layout>
              <c:dLblPos val="outEnd"/>
              <c:showVal val="1"/>
            </c:dLbl>
            <c:dLblPos val="outEnd"/>
            <c:showVal val="1"/>
          </c:dLbls>
          <c:cat>
            <c:strRef>
              <c:f>Sheet3!$F$4:$F$18</c:f>
              <c:strCache>
                <c:ptCount val="15"/>
                <c:pt idx="0">
                  <c:v>Compensation of employees</c:v>
                </c:pt>
                <c:pt idx="1">
                  <c:v>Goods and Services </c:v>
                </c:pt>
                <c:pt idx="2">
                  <c:v>Interest and rent on land</c:v>
                </c:pt>
                <c:pt idx="3">
                  <c:v>Dept.  Agencies &amp; Accounts </c:v>
                </c:pt>
                <c:pt idx="4">
                  <c:v>Provinces &amp; Mun (Conditional Grant)</c:v>
                </c:pt>
                <c:pt idx="5">
                  <c:v>Foreign Government</c:v>
                </c:pt>
                <c:pt idx="6">
                  <c:v>Higher Education Institutions</c:v>
                </c:pt>
                <c:pt idx="7">
                  <c:v>Households</c:v>
                </c:pt>
                <c:pt idx="8">
                  <c:v>Public Corporations </c:v>
                </c:pt>
                <c:pt idx="9">
                  <c:v>Non-profit institutions</c:v>
                </c:pt>
                <c:pt idx="10">
                  <c:v>Buildings and other fixed structures</c:v>
                </c:pt>
                <c:pt idx="11">
                  <c:v>Machinery and equipment</c:v>
                </c:pt>
                <c:pt idx="12">
                  <c:v>Heritage Assets</c:v>
                </c:pt>
                <c:pt idx="13">
                  <c:v>Software and other intangible assets</c:v>
                </c:pt>
                <c:pt idx="14">
                  <c:v>Payments for financial assets</c:v>
                </c:pt>
              </c:strCache>
            </c:strRef>
          </c:cat>
          <c:val>
            <c:numRef>
              <c:f>Sheet3!$H$4:$H$18</c:f>
              <c:numCache>
                <c:formatCode>_(* #\ ##0_);_(* \(#\ ##0\);_(* "-"_);_(@_)</c:formatCode>
                <c:ptCount val="15"/>
                <c:pt idx="0">
                  <c:v>214</c:v>
                </c:pt>
                <c:pt idx="1">
                  <c:v>369</c:v>
                </c:pt>
                <c:pt idx="2">
                  <c:v>0</c:v>
                </c:pt>
                <c:pt idx="3">
                  <c:v>1460</c:v>
                </c:pt>
                <c:pt idx="4">
                  <c:v>1274</c:v>
                </c:pt>
                <c:pt idx="5">
                  <c:v>4</c:v>
                </c:pt>
                <c:pt idx="6">
                  <c:v>0</c:v>
                </c:pt>
                <c:pt idx="7">
                  <c:v>26</c:v>
                </c:pt>
                <c:pt idx="8">
                  <c:v>108</c:v>
                </c:pt>
                <c:pt idx="9">
                  <c:v>186</c:v>
                </c:pt>
                <c:pt idx="10">
                  <c:v>25</c:v>
                </c:pt>
                <c:pt idx="11">
                  <c:v>3</c:v>
                </c:pt>
                <c:pt idx="12">
                  <c:v>1</c:v>
                </c:pt>
                <c:pt idx="13">
                  <c:v>6</c:v>
                </c:pt>
                <c:pt idx="14">
                  <c:v>1</c:v>
                </c:pt>
              </c:numCache>
            </c:numRef>
          </c:val>
        </c:ser>
        <c:dLbls>
          <c:showVal val="1"/>
        </c:dLbls>
        <c:axId val="137008256"/>
        <c:axId val="137009792"/>
      </c:barChart>
      <c:catAx>
        <c:axId val="137008256"/>
        <c:scaling>
          <c:orientation val="minMax"/>
        </c:scaling>
        <c:axPos val="b"/>
        <c:majorTickMark val="none"/>
        <c:tickLblPos val="nextTo"/>
        <c:crossAx val="137009792"/>
        <c:crosses val="autoZero"/>
        <c:auto val="1"/>
        <c:lblAlgn val="ctr"/>
        <c:lblOffset val="100"/>
      </c:catAx>
      <c:valAx>
        <c:axId val="137009792"/>
        <c:scaling>
          <c:orientation val="minMax"/>
        </c:scaling>
        <c:axPos val="l"/>
        <c:majorGridlines/>
        <c:numFmt formatCode="_(* #\ ##0_);_(* \(#\ ##0\);_(* &quot;-&quot;_);_(@_)" sourceLinked="1"/>
        <c:majorTickMark val="none"/>
        <c:tickLblPos val="nextTo"/>
        <c:crossAx val="137008256"/>
        <c:crosses val="autoZero"/>
        <c:crossBetween val="between"/>
      </c:valAx>
      <c:spPr>
        <a:noFill/>
        <a:ln w="25400">
          <a:noFill/>
        </a:ln>
      </c:spPr>
    </c:plotArea>
    <c:legend>
      <c:legendPos val="b"/>
      <c:layout>
        <c:manualLayout>
          <c:xMode val="edge"/>
          <c:yMode val="edge"/>
          <c:x val="0.62003652961512867"/>
          <c:y val="6.0690436752818683E-2"/>
          <c:w val="0.31275982760271831"/>
          <c:h val="5.4790839738345587E-2"/>
        </c:manualLayout>
      </c:layout>
    </c:legend>
    <c:plotVisOnly val="1"/>
    <c:dispBlanksAs val="gap"/>
  </c:chart>
  <c:txPr>
    <a:bodyPr/>
    <a:lstStyle/>
    <a:p>
      <a:pPr>
        <a:defRPr sz="1200" b="1"/>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dLbls/>
        <c:shape val="box"/>
        <c:axId val="85395328"/>
        <c:axId val="85396864"/>
        <c:axId val="0"/>
      </c:bar3DChart>
      <c:catAx>
        <c:axId val="85395328"/>
        <c:scaling>
          <c:orientation val="minMax"/>
        </c:scaling>
        <c:axPos val="b"/>
        <c:tickLblPos val="nextTo"/>
        <c:crossAx val="85396864"/>
        <c:crosses val="autoZero"/>
        <c:auto val="1"/>
        <c:lblAlgn val="ctr"/>
        <c:lblOffset val="100"/>
      </c:catAx>
      <c:valAx>
        <c:axId val="85396864"/>
        <c:scaling>
          <c:orientation val="minMax"/>
        </c:scaling>
        <c:axPos val="l"/>
        <c:title>
          <c:tx>
            <c:rich>
              <a:bodyPr rot="0" vert="wordArtVert"/>
              <a:lstStyle/>
              <a:p>
                <a:pPr>
                  <a:defRPr/>
                </a:pPr>
                <a:r>
                  <a:rPr lang="en-ZA" dirty="0" smtClean="0"/>
                  <a:t>Percentage</a:t>
                </a:r>
                <a:endParaRPr lang="en-ZA" dirty="0"/>
              </a:p>
            </c:rich>
          </c:tx>
        </c:title>
        <c:numFmt formatCode="0" sourceLinked="1"/>
        <c:tickLblPos val="nextTo"/>
        <c:crossAx val="85395328"/>
        <c:crosses val="autoZero"/>
        <c:crossBetween val="between"/>
      </c:valAx>
    </c:plotArea>
    <c:legend>
      <c:legendPos val="r"/>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Sheet1!$H$51</c:f>
              <c:strCache>
                <c:ptCount val="1"/>
                <c:pt idx="0">
                  <c:v>Achieved </c:v>
                </c:pt>
              </c:strCache>
            </c:strRef>
          </c:tx>
          <c:spPr>
            <a:solidFill>
              <a:srgbClr val="19F343"/>
            </a:solidFill>
          </c:spPr>
          <c:dLbls>
            <c:showVal val="1"/>
          </c:dLbls>
          <c:cat>
            <c:strRef>
              <c:f>Sheet1!$G$52:$G$55</c:f>
              <c:strCache>
                <c:ptCount val="4"/>
                <c:pt idx="0">
                  <c:v>Administration </c:v>
                </c:pt>
                <c:pt idx="1">
                  <c:v>Institutional Governance</c:v>
                </c:pt>
                <c:pt idx="2">
                  <c:v>Arts, Culture Promotion and Development </c:v>
                </c:pt>
                <c:pt idx="3">
                  <c:v>Heritage Promotion and  Preservation </c:v>
                </c:pt>
              </c:strCache>
            </c:strRef>
          </c:cat>
          <c:val>
            <c:numRef>
              <c:f>Sheet1!$H$52:$H$55</c:f>
              <c:numCache>
                <c:formatCode>0%</c:formatCode>
                <c:ptCount val="4"/>
                <c:pt idx="0">
                  <c:v>0.5</c:v>
                </c:pt>
                <c:pt idx="1">
                  <c:v>0.68</c:v>
                </c:pt>
                <c:pt idx="2">
                  <c:v>0.83000000000000007</c:v>
                </c:pt>
                <c:pt idx="3">
                  <c:v>0.62000000000000011</c:v>
                </c:pt>
              </c:numCache>
            </c:numRef>
          </c:val>
        </c:ser>
        <c:ser>
          <c:idx val="1"/>
          <c:order val="1"/>
          <c:tx>
            <c:strRef>
              <c:f>Sheet1!$I$51</c:f>
              <c:strCache>
                <c:ptCount val="1"/>
                <c:pt idx="0">
                  <c:v>Not Achieved </c:v>
                </c:pt>
              </c:strCache>
            </c:strRef>
          </c:tx>
          <c:spPr>
            <a:solidFill>
              <a:srgbClr val="FF0000"/>
            </a:solidFill>
          </c:spPr>
          <c:dLbls>
            <c:dLbl>
              <c:idx val="1"/>
              <c:layout>
                <c:manualLayout>
                  <c:x val="0"/>
                  <c:y val="6.8476295663175119E-2"/>
                </c:manualLayout>
              </c:layout>
              <c:showVal val="1"/>
            </c:dLbl>
            <c:dLbl>
              <c:idx val="2"/>
              <c:layout>
                <c:manualLayout>
                  <c:x val="4.6009380600223167E-3"/>
                  <c:y val="5.7520088357067109E-2"/>
                </c:manualLayout>
              </c:layout>
              <c:showVal val="1"/>
            </c:dLbl>
            <c:dLbl>
              <c:idx val="3"/>
              <c:layout>
                <c:manualLayout>
                  <c:x val="0"/>
                  <c:y val="9.5866813928445191E-2"/>
                </c:manualLayout>
              </c:layout>
              <c:showVal val="1"/>
            </c:dLbl>
            <c:showVal val="1"/>
          </c:dLbls>
          <c:cat>
            <c:strRef>
              <c:f>Sheet1!$G$52:$G$55</c:f>
              <c:strCache>
                <c:ptCount val="4"/>
                <c:pt idx="0">
                  <c:v>Administration </c:v>
                </c:pt>
                <c:pt idx="1">
                  <c:v>Institutional Governance</c:v>
                </c:pt>
                <c:pt idx="2">
                  <c:v>Arts, Culture Promotion and Development </c:v>
                </c:pt>
                <c:pt idx="3">
                  <c:v>Heritage Promotion and  Preservation </c:v>
                </c:pt>
              </c:strCache>
            </c:strRef>
          </c:cat>
          <c:val>
            <c:numRef>
              <c:f>Sheet1!$I$52:$I$55</c:f>
              <c:numCache>
                <c:formatCode>0%</c:formatCode>
                <c:ptCount val="4"/>
                <c:pt idx="0">
                  <c:v>0.5</c:v>
                </c:pt>
                <c:pt idx="1">
                  <c:v>0.32000000000000006</c:v>
                </c:pt>
                <c:pt idx="2">
                  <c:v>0.17</c:v>
                </c:pt>
                <c:pt idx="3">
                  <c:v>0.38000000000000006</c:v>
                </c:pt>
              </c:numCache>
            </c:numRef>
          </c:val>
        </c:ser>
        <c:ser>
          <c:idx val="2"/>
          <c:order val="2"/>
          <c:tx>
            <c:strRef>
              <c:f>Sheet1!$J$51</c:f>
              <c:strCache>
                <c:ptCount val="1"/>
                <c:pt idx="0">
                  <c:v>% Expenditure</c:v>
                </c:pt>
              </c:strCache>
            </c:strRef>
          </c:tx>
          <c:spPr>
            <a:solidFill>
              <a:srgbClr val="FFFF00"/>
            </a:solidFill>
          </c:spPr>
          <c:dLbls>
            <c:showVal val="1"/>
          </c:dLbls>
          <c:cat>
            <c:strRef>
              <c:f>Sheet1!$G$52:$G$55</c:f>
              <c:strCache>
                <c:ptCount val="4"/>
                <c:pt idx="0">
                  <c:v>Administration </c:v>
                </c:pt>
                <c:pt idx="1">
                  <c:v>Institutional Governance</c:v>
                </c:pt>
                <c:pt idx="2">
                  <c:v>Arts, Culture Promotion and Development </c:v>
                </c:pt>
                <c:pt idx="3">
                  <c:v>Heritage Promotion and  Preservation </c:v>
                </c:pt>
              </c:strCache>
            </c:strRef>
          </c:cat>
          <c:val>
            <c:numRef>
              <c:f>Sheet1!$J$52:$J$55</c:f>
              <c:numCache>
                <c:formatCode>0%</c:formatCode>
                <c:ptCount val="4"/>
                <c:pt idx="0">
                  <c:v>0.91</c:v>
                </c:pt>
                <c:pt idx="1">
                  <c:v>0.65000000000000013</c:v>
                </c:pt>
                <c:pt idx="2">
                  <c:v>0.97000000000000008</c:v>
                </c:pt>
                <c:pt idx="3">
                  <c:v>0.99</c:v>
                </c:pt>
              </c:numCache>
            </c:numRef>
          </c:val>
        </c:ser>
        <c:dLbls/>
        <c:shape val="box"/>
        <c:axId val="85577088"/>
        <c:axId val="85582976"/>
        <c:axId val="0"/>
      </c:bar3DChart>
      <c:catAx>
        <c:axId val="85577088"/>
        <c:scaling>
          <c:orientation val="minMax"/>
        </c:scaling>
        <c:axPos val="b"/>
        <c:tickLblPos val="nextTo"/>
        <c:crossAx val="85582976"/>
        <c:crosses val="autoZero"/>
        <c:auto val="1"/>
        <c:lblAlgn val="ctr"/>
        <c:lblOffset val="100"/>
      </c:catAx>
      <c:valAx>
        <c:axId val="85582976"/>
        <c:scaling>
          <c:orientation val="minMax"/>
        </c:scaling>
        <c:axPos val="l"/>
        <c:numFmt formatCode="0%" sourceLinked="1"/>
        <c:tickLblPos val="nextTo"/>
        <c:crossAx val="85577088"/>
        <c:crosses val="autoZero"/>
        <c:crossBetween val="between"/>
      </c:valAx>
      <c:spPr>
        <a:noFill/>
        <a:ln w="25400">
          <a:noFill/>
        </a:ln>
      </c:spPr>
    </c:plotArea>
    <c:legend>
      <c:legendPos val="r"/>
    </c:legend>
    <c:plotVisOnly val="1"/>
    <c:dispBlanksAs val="gap"/>
  </c:chart>
  <c:txPr>
    <a:bodyPr/>
    <a:lstStyle/>
    <a:p>
      <a:pPr>
        <a:defRPr sz="1400"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19"/>
  <c:chart>
    <c:view3D>
      <c:rAngAx val="1"/>
    </c:view3D>
    <c:plotArea>
      <c:layout/>
      <c:bar3DChart>
        <c:barDir val="bar"/>
        <c:grouping val="clustered"/>
        <c:ser>
          <c:idx val="0"/>
          <c:order val="0"/>
          <c:dLbls>
            <c:showVal val="1"/>
          </c:dLbls>
          <c:cat>
            <c:strRef>
              <c:f>Sheet1!$M$3:$M$11</c:f>
              <c:strCache>
                <c:ptCount val="9"/>
                <c:pt idx="0">
                  <c:v>Free State </c:v>
                </c:pt>
                <c:pt idx="1">
                  <c:v>Gauteng </c:v>
                </c:pt>
                <c:pt idx="2">
                  <c:v>Mpumalanga </c:v>
                </c:pt>
                <c:pt idx="3">
                  <c:v>KwaZulu Natal </c:v>
                </c:pt>
                <c:pt idx="4">
                  <c:v>Estern Cape </c:v>
                </c:pt>
                <c:pt idx="5">
                  <c:v>Western Cape</c:v>
                </c:pt>
                <c:pt idx="6">
                  <c:v>Northern Cape</c:v>
                </c:pt>
                <c:pt idx="7">
                  <c:v>North West </c:v>
                </c:pt>
                <c:pt idx="8">
                  <c:v>Limpopo </c:v>
                </c:pt>
              </c:strCache>
            </c:strRef>
          </c:cat>
          <c:val>
            <c:numRef>
              <c:f>Sheet1!$N$3:$N$11</c:f>
              <c:numCache>
                <c:formatCode>General</c:formatCode>
                <c:ptCount val="9"/>
                <c:pt idx="0">
                  <c:v>3</c:v>
                </c:pt>
                <c:pt idx="1">
                  <c:v>4</c:v>
                </c:pt>
                <c:pt idx="2">
                  <c:v>3</c:v>
                </c:pt>
                <c:pt idx="3">
                  <c:v>4</c:v>
                </c:pt>
                <c:pt idx="4">
                  <c:v>4</c:v>
                </c:pt>
                <c:pt idx="5">
                  <c:v>4</c:v>
                </c:pt>
                <c:pt idx="6">
                  <c:v>4</c:v>
                </c:pt>
                <c:pt idx="7">
                  <c:v>4</c:v>
                </c:pt>
                <c:pt idx="8">
                  <c:v>3</c:v>
                </c:pt>
              </c:numCache>
            </c:numRef>
          </c:val>
        </c:ser>
        <c:dLbls/>
        <c:shape val="box"/>
        <c:axId val="85467520"/>
        <c:axId val="85469056"/>
        <c:axId val="0"/>
      </c:bar3DChart>
      <c:catAx>
        <c:axId val="85467520"/>
        <c:scaling>
          <c:orientation val="minMax"/>
        </c:scaling>
        <c:axPos val="l"/>
        <c:tickLblPos val="nextTo"/>
        <c:crossAx val="85469056"/>
        <c:crosses val="autoZero"/>
        <c:auto val="1"/>
        <c:lblAlgn val="ctr"/>
        <c:lblOffset val="100"/>
      </c:catAx>
      <c:valAx>
        <c:axId val="85469056"/>
        <c:scaling>
          <c:orientation val="minMax"/>
        </c:scaling>
        <c:axPos val="b"/>
        <c:numFmt formatCode="General" sourceLinked="1"/>
        <c:tickLblPos val="nextTo"/>
        <c:crossAx val="85467520"/>
        <c:crosses val="autoZero"/>
        <c:crossBetween val="between"/>
      </c:valAx>
      <c:spPr>
        <a:ln>
          <a:noFill/>
        </a:ln>
      </c:spPr>
    </c:plotArea>
    <c:plotVisOnly val="1"/>
    <c:dispBlanksAs val="gap"/>
  </c:chart>
  <c:spPr>
    <a:ln>
      <a:noFill/>
    </a:ln>
  </c:spPr>
  <c:txPr>
    <a:bodyPr/>
    <a:lstStyle/>
    <a:p>
      <a:pPr>
        <a:defRPr sz="1400"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bar"/>
        <c:grouping val="clustered"/>
        <c:ser>
          <c:idx val="0"/>
          <c:order val="0"/>
          <c:dLbls>
            <c:dLbl>
              <c:idx val="0"/>
              <c:layout>
                <c:manualLayout>
                  <c:x val="2.1060676453764093E-2"/>
                  <c:y val="-1.2612081042485799E-2"/>
                </c:manualLayout>
              </c:layout>
              <c:showVal val="1"/>
            </c:dLbl>
            <c:dLbl>
              <c:idx val="1"/>
              <c:layout>
                <c:manualLayout>
                  <c:x val="2.9377245503484119E-2"/>
                  <c:y val="-1.2611742326733344E-2"/>
                </c:manualLayout>
              </c:layout>
              <c:showVal val="1"/>
            </c:dLbl>
            <c:showVal val="1"/>
          </c:dLbls>
          <c:cat>
            <c:strRef>
              <c:f>Sheet1!$F$41:$F$42</c:f>
              <c:strCache>
                <c:ptCount val="2"/>
                <c:pt idx="0">
                  <c:v>University of Witwatersrand </c:v>
                </c:pt>
                <c:pt idx="1">
                  <c:v>University of South Africa</c:v>
                </c:pt>
              </c:strCache>
            </c:strRef>
          </c:cat>
          <c:val>
            <c:numRef>
              <c:f>Sheet1!$G$41:$G$42</c:f>
              <c:numCache>
                <c:formatCode>General</c:formatCode>
                <c:ptCount val="2"/>
                <c:pt idx="0">
                  <c:v>6</c:v>
                </c:pt>
                <c:pt idx="1">
                  <c:v>45</c:v>
                </c:pt>
              </c:numCache>
            </c:numRef>
          </c:val>
        </c:ser>
        <c:dLbls>
          <c:showVal val="1"/>
        </c:dLbls>
        <c:shape val="box"/>
        <c:axId val="108630400"/>
        <c:axId val="108631936"/>
        <c:axId val="0"/>
      </c:bar3DChart>
      <c:catAx>
        <c:axId val="108630400"/>
        <c:scaling>
          <c:orientation val="minMax"/>
        </c:scaling>
        <c:axPos val="l"/>
        <c:majorTickMark val="none"/>
        <c:tickLblPos val="nextTo"/>
        <c:crossAx val="108631936"/>
        <c:crosses val="autoZero"/>
        <c:auto val="1"/>
        <c:lblAlgn val="ctr"/>
        <c:lblOffset val="100"/>
      </c:catAx>
      <c:valAx>
        <c:axId val="108631936"/>
        <c:scaling>
          <c:orientation val="minMax"/>
        </c:scaling>
        <c:delete val="1"/>
        <c:axPos val="b"/>
        <c:numFmt formatCode="General" sourceLinked="1"/>
        <c:majorTickMark val="none"/>
        <c:tickLblPos val="none"/>
        <c:crossAx val="108630400"/>
        <c:crosses val="autoZero"/>
        <c:crossBetween val="between"/>
      </c:valAx>
      <c:spPr>
        <a:noFill/>
        <a:ln w="25400">
          <a:noFill/>
        </a:ln>
      </c:spPr>
    </c:plotArea>
    <c:plotVisOnly val="1"/>
    <c:dispBlanksAs val="gap"/>
  </c:chart>
  <c:spPr>
    <a:ln>
      <a:noFill/>
    </a:ln>
  </c:spPr>
  <c:txPr>
    <a:bodyPr/>
    <a:lstStyle/>
    <a:p>
      <a:pPr>
        <a:defRPr sz="1400"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7618922360634068"/>
          <c:y val="5.4682055529183635E-2"/>
          <c:w val="0.7991449829570757"/>
          <c:h val="0.83309419655876371"/>
        </c:manualLayout>
      </c:layout>
      <c:barChart>
        <c:barDir val="bar"/>
        <c:grouping val="clustered"/>
        <c:ser>
          <c:idx val="0"/>
          <c:order val="0"/>
          <c:cat>
            <c:strRef>
              <c:f>Sheet1!$A$1:$A$9</c:f>
              <c:strCache>
                <c:ptCount val="9"/>
                <c:pt idx="0">
                  <c:v>Free State </c:v>
                </c:pt>
                <c:pt idx="1">
                  <c:v>Gauteng </c:v>
                </c:pt>
                <c:pt idx="2">
                  <c:v>Mpumalanga </c:v>
                </c:pt>
                <c:pt idx="3">
                  <c:v>KwaZulu Natal </c:v>
                </c:pt>
                <c:pt idx="4">
                  <c:v>Estern Cape </c:v>
                </c:pt>
                <c:pt idx="5">
                  <c:v>Western Cape</c:v>
                </c:pt>
                <c:pt idx="6">
                  <c:v>Northern Cape</c:v>
                </c:pt>
                <c:pt idx="7">
                  <c:v>North West </c:v>
                </c:pt>
                <c:pt idx="8">
                  <c:v>Limpopo </c:v>
                </c:pt>
              </c:strCache>
            </c:strRef>
          </c:cat>
          <c:val>
            <c:numRef>
              <c:f>Sheet1!$B$1:$B$9</c:f>
              <c:numCache>
                <c:formatCode>General</c:formatCode>
                <c:ptCount val="9"/>
                <c:pt idx="0">
                  <c:v>92</c:v>
                </c:pt>
                <c:pt idx="1">
                  <c:v>33</c:v>
                </c:pt>
                <c:pt idx="2">
                  <c:v>30</c:v>
                </c:pt>
                <c:pt idx="3">
                  <c:v>29</c:v>
                </c:pt>
                <c:pt idx="4">
                  <c:v>35</c:v>
                </c:pt>
                <c:pt idx="5">
                  <c:v>30</c:v>
                </c:pt>
                <c:pt idx="6">
                  <c:v>36</c:v>
                </c:pt>
                <c:pt idx="7">
                  <c:v>31</c:v>
                </c:pt>
                <c:pt idx="8">
                  <c:v>36</c:v>
                </c:pt>
              </c:numCache>
            </c:numRef>
          </c:val>
        </c:ser>
        <c:dLbls>
          <c:showVal val="1"/>
        </c:dLbls>
        <c:axId val="133739264"/>
        <c:axId val="133740800"/>
      </c:barChart>
      <c:catAx>
        <c:axId val="133739264"/>
        <c:scaling>
          <c:orientation val="minMax"/>
        </c:scaling>
        <c:axPos val="l"/>
        <c:tickLblPos val="nextTo"/>
        <c:crossAx val="133740800"/>
        <c:crosses val="autoZero"/>
        <c:auto val="1"/>
        <c:lblAlgn val="ctr"/>
        <c:lblOffset val="100"/>
      </c:catAx>
      <c:valAx>
        <c:axId val="133740800"/>
        <c:scaling>
          <c:orientation val="minMax"/>
        </c:scaling>
        <c:axPos val="b"/>
        <c:numFmt formatCode="General" sourceLinked="1"/>
        <c:tickLblPos val="nextTo"/>
        <c:crossAx val="133739264"/>
        <c:crosses val="autoZero"/>
        <c:crossBetween val="between"/>
      </c:valAx>
      <c:spPr>
        <a:noFill/>
        <a:ln w="25400">
          <a:noFill/>
        </a:ln>
      </c:spPr>
    </c:plotArea>
    <c:plotVisOnly val="1"/>
    <c:dispBlanksAs val="gap"/>
  </c:chart>
  <c:spPr>
    <a:ln>
      <a:noFill/>
    </a:ln>
  </c:spPr>
  <c:txPr>
    <a:bodyPr/>
    <a:lstStyle/>
    <a:p>
      <a:pPr>
        <a:defRPr sz="14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tx>
            <c:strRef>
              <c:f>Sheet1!$N$6</c:f>
              <c:strCache>
                <c:ptCount val="1"/>
                <c:pt idx="0">
                  <c:v>Number of Students awarded bursaries</c:v>
                </c:pt>
              </c:strCache>
            </c:strRef>
          </c:tx>
          <c:cat>
            <c:strRef>
              <c:f>Sheet1!$M$7:$M$14</c:f>
              <c:strCache>
                <c:ptCount val="8"/>
                <c:pt idx="0">
                  <c:v>MANGOSUTHU UNIVERSITY OF TECHNOLOGY </c:v>
                </c:pt>
                <c:pt idx="1">
                  <c:v>NELSON MANDELA METROPOLITAN UNIVERSITY </c:v>
                </c:pt>
                <c:pt idx="2">
                  <c:v>NORTH WEST UNIVERSITY </c:v>
                </c:pt>
                <c:pt idx="3">
                  <c:v>UNIVERSITY OF CAPE TOWN</c:v>
                </c:pt>
                <c:pt idx="4">
                  <c:v>UNIVERSITY OF LIMPOPO</c:v>
                </c:pt>
                <c:pt idx="5">
                  <c:v>UNIVERSITY OF SOUTH AFRICA</c:v>
                </c:pt>
                <c:pt idx="6">
                  <c:v>UNIVERSITY OF PRETORIA</c:v>
                </c:pt>
                <c:pt idx="7">
                  <c:v>UNIVERSITY OF WITSWATERSRAND</c:v>
                </c:pt>
              </c:strCache>
            </c:strRef>
          </c:cat>
          <c:val>
            <c:numRef>
              <c:f>Sheet1!$N$7:$N$14</c:f>
              <c:numCache>
                <c:formatCode>General</c:formatCode>
                <c:ptCount val="8"/>
                <c:pt idx="0">
                  <c:v>1</c:v>
                </c:pt>
                <c:pt idx="1">
                  <c:v>2</c:v>
                </c:pt>
                <c:pt idx="2">
                  <c:v>21</c:v>
                </c:pt>
                <c:pt idx="3">
                  <c:v>3</c:v>
                </c:pt>
                <c:pt idx="4">
                  <c:v>30</c:v>
                </c:pt>
                <c:pt idx="5">
                  <c:v>30</c:v>
                </c:pt>
                <c:pt idx="6">
                  <c:v>14</c:v>
                </c:pt>
                <c:pt idx="7">
                  <c:v>6</c:v>
                </c:pt>
              </c:numCache>
            </c:numRef>
          </c:val>
        </c:ser>
        <c:dLbls>
          <c:showVal val="1"/>
        </c:dLbls>
        <c:overlap val="-25"/>
        <c:axId val="108459136"/>
        <c:axId val="108460672"/>
      </c:barChart>
      <c:catAx>
        <c:axId val="108459136"/>
        <c:scaling>
          <c:orientation val="minMax"/>
        </c:scaling>
        <c:axPos val="l"/>
        <c:majorTickMark val="none"/>
        <c:tickLblPos val="nextTo"/>
        <c:crossAx val="108460672"/>
        <c:crosses val="autoZero"/>
        <c:auto val="1"/>
        <c:lblAlgn val="ctr"/>
        <c:lblOffset val="100"/>
      </c:catAx>
      <c:valAx>
        <c:axId val="108460672"/>
        <c:scaling>
          <c:orientation val="minMax"/>
        </c:scaling>
        <c:delete val="1"/>
        <c:axPos val="b"/>
        <c:numFmt formatCode="General" sourceLinked="1"/>
        <c:tickLblPos val="none"/>
        <c:crossAx val="108459136"/>
        <c:crosses val="autoZero"/>
        <c:crossBetween val="between"/>
      </c:valAx>
    </c:plotArea>
    <c:plotVisOnly val="1"/>
    <c:dispBlanksAs val="gap"/>
  </c:chart>
  <c:spPr>
    <a:ln>
      <a:noFill/>
    </a:ln>
  </c:spPr>
  <c:txPr>
    <a:bodyPr/>
    <a:lstStyle/>
    <a:p>
      <a:pPr>
        <a:defRPr sz="1400" b="1"/>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manualLayout>
          <c:layoutTarget val="inner"/>
          <c:xMode val="edge"/>
          <c:yMode val="edge"/>
          <c:x val="0.10216424319957719"/>
          <c:y val="0.11672058969645786"/>
          <c:w val="0.80787593770458344"/>
          <c:h val="0.76655882060708458"/>
        </c:manualLayout>
      </c:layout>
      <c:pie3DChart>
        <c:varyColors val="1"/>
        <c:ser>
          <c:idx val="0"/>
          <c:order val="0"/>
          <c:dPt>
            <c:idx val="1"/>
            <c:spPr>
              <a:solidFill>
                <a:srgbClr val="00B0F0"/>
              </a:solidFill>
            </c:spPr>
          </c:dPt>
          <c:dLbls>
            <c:dLbl>
              <c:idx val="0"/>
              <c:tx>
                <c:rich>
                  <a:bodyPr/>
                  <a:lstStyle/>
                  <a:p>
                    <a:r>
                      <a:rPr lang="en-US" dirty="0" smtClean="0"/>
                      <a:t>Kwa-Zulu Natal, </a:t>
                    </a:r>
                    <a:r>
                      <a:rPr lang="en-US" dirty="0"/>
                      <a:t>387</a:t>
                    </a:r>
                  </a:p>
                </c:rich>
              </c:tx>
              <c:showVal val="1"/>
              <c:showCatName val="1"/>
            </c:dLbl>
            <c:dLbl>
              <c:idx val="1"/>
              <c:tx>
                <c:rich>
                  <a:bodyPr/>
                  <a:lstStyle/>
                  <a:p>
                    <a:r>
                      <a:rPr lang="en-US" dirty="0"/>
                      <a:t>Eastern </a:t>
                    </a:r>
                    <a:r>
                      <a:rPr lang="en-US" dirty="0" smtClean="0"/>
                      <a:t>Cape, </a:t>
                    </a:r>
                    <a:r>
                      <a:rPr lang="en-US" dirty="0"/>
                      <a:t>664</a:t>
                    </a:r>
                  </a:p>
                </c:rich>
              </c:tx>
              <c:showVal val="1"/>
              <c:showCatName val="1"/>
            </c:dLbl>
            <c:dLbl>
              <c:idx val="2"/>
              <c:layout>
                <c:manualLayout>
                  <c:x val="5.4193003377875283E-2"/>
                  <c:y val="8.8135048486676134E-3"/>
                </c:manualLayout>
              </c:layout>
              <c:showVal val="1"/>
              <c:showCatName val="1"/>
            </c:dLbl>
            <c:showVal val="1"/>
            <c:showCatName val="1"/>
            <c:showLeaderLines val="1"/>
          </c:dLbls>
          <c:cat>
            <c:strRef>
              <c:f>Sheet1!$B$54:$B$56</c:f>
              <c:strCache>
                <c:ptCount val="3"/>
                <c:pt idx="0">
                  <c:v>KwaZulu Natal </c:v>
                </c:pt>
                <c:pt idx="1">
                  <c:v>Eastern Cape </c:v>
                </c:pt>
                <c:pt idx="2">
                  <c:v>Limpopo</c:v>
                </c:pt>
              </c:strCache>
            </c:strRef>
          </c:cat>
          <c:val>
            <c:numRef>
              <c:f>Sheet1!$C$54:$C$56</c:f>
              <c:numCache>
                <c:formatCode>General</c:formatCode>
                <c:ptCount val="3"/>
                <c:pt idx="0">
                  <c:v>387</c:v>
                </c:pt>
                <c:pt idx="1">
                  <c:v>664</c:v>
                </c:pt>
                <c:pt idx="2">
                  <c:v>112</c:v>
                </c:pt>
              </c:numCache>
            </c:numRef>
          </c:val>
        </c:ser>
        <c:dLbls>
          <c:showVal val="1"/>
          <c:showCatName val="1"/>
        </c:dLbls>
      </c:pie3DChart>
    </c:plotArea>
    <c:plotVisOnly val="1"/>
    <c:dispBlanksAs val="zero"/>
  </c:chart>
  <c:spPr>
    <a:ln>
      <a:noFill/>
    </a:ln>
  </c:spPr>
  <c:txPr>
    <a:bodyPr/>
    <a:lstStyle/>
    <a:p>
      <a:pPr>
        <a:defRPr sz="1400" b="1"/>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clustered"/>
        <c:ser>
          <c:idx val="0"/>
          <c:order val="0"/>
          <c:tx>
            <c:strRef>
              <c:f>Sheet1!$G$145</c:f>
              <c:strCache>
                <c:ptCount val="1"/>
                <c:pt idx="0">
                  <c:v>Flags distributed </c:v>
                </c:pt>
              </c:strCache>
            </c:strRef>
          </c:tx>
          <c:cat>
            <c:strRef>
              <c:f>Sheet1!$F$146:$F$154</c:f>
              <c:strCache>
                <c:ptCount val="9"/>
                <c:pt idx="0">
                  <c:v>KZN</c:v>
                </c:pt>
                <c:pt idx="1">
                  <c:v>FS</c:v>
                </c:pt>
                <c:pt idx="2">
                  <c:v>GP</c:v>
                </c:pt>
                <c:pt idx="3">
                  <c:v>WC</c:v>
                </c:pt>
                <c:pt idx="4">
                  <c:v>EC</c:v>
                </c:pt>
                <c:pt idx="5">
                  <c:v>LP</c:v>
                </c:pt>
                <c:pt idx="6">
                  <c:v>NC</c:v>
                </c:pt>
                <c:pt idx="7">
                  <c:v>MP</c:v>
                </c:pt>
                <c:pt idx="8">
                  <c:v>NW</c:v>
                </c:pt>
              </c:strCache>
            </c:strRef>
          </c:cat>
          <c:val>
            <c:numRef>
              <c:f>Sheet1!$G$146:$G$154</c:f>
              <c:numCache>
                <c:formatCode>General</c:formatCode>
                <c:ptCount val="9"/>
                <c:pt idx="0">
                  <c:v>11100</c:v>
                </c:pt>
                <c:pt idx="1">
                  <c:v>50</c:v>
                </c:pt>
                <c:pt idx="2">
                  <c:v>5200</c:v>
                </c:pt>
                <c:pt idx="3">
                  <c:v>900</c:v>
                </c:pt>
                <c:pt idx="4">
                  <c:v>600</c:v>
                </c:pt>
                <c:pt idx="5">
                  <c:v>1350</c:v>
                </c:pt>
                <c:pt idx="6">
                  <c:v>300</c:v>
                </c:pt>
                <c:pt idx="7">
                  <c:v>0</c:v>
                </c:pt>
                <c:pt idx="8">
                  <c:v>0</c:v>
                </c:pt>
              </c:numCache>
            </c:numRef>
          </c:val>
        </c:ser>
        <c:dLbls>
          <c:showVal val="1"/>
        </c:dLbls>
        <c:shape val="box"/>
        <c:axId val="134672384"/>
        <c:axId val="134673920"/>
        <c:axId val="0"/>
      </c:bar3DChart>
      <c:catAx>
        <c:axId val="134672384"/>
        <c:scaling>
          <c:orientation val="minMax"/>
        </c:scaling>
        <c:axPos val="b"/>
        <c:majorTickMark val="none"/>
        <c:tickLblPos val="nextTo"/>
        <c:crossAx val="134673920"/>
        <c:crosses val="autoZero"/>
        <c:auto val="1"/>
        <c:lblAlgn val="ctr"/>
        <c:lblOffset val="100"/>
      </c:catAx>
      <c:valAx>
        <c:axId val="134673920"/>
        <c:scaling>
          <c:orientation val="minMax"/>
        </c:scaling>
        <c:axPos val="l"/>
        <c:majorGridlines/>
        <c:numFmt formatCode="General" sourceLinked="1"/>
        <c:majorTickMark val="none"/>
        <c:tickLblPos val="nextTo"/>
        <c:crossAx val="134672384"/>
        <c:crosses val="autoZero"/>
        <c:crossBetween val="between"/>
      </c:valAx>
      <c:dTable>
        <c:showHorzBorder val="1"/>
        <c:showVertBorder val="1"/>
        <c:showOutline val="1"/>
        <c:showKeys val="1"/>
      </c:dTable>
    </c:plotArea>
    <c:plotVisOnly val="1"/>
    <c:dispBlanksAs val="gap"/>
  </c:chart>
  <c:txPr>
    <a:bodyPr/>
    <a:lstStyle/>
    <a:p>
      <a:pPr>
        <a:defRPr sz="1200" b="1"/>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sz="1000" dirty="0" smtClean="0">
                <a:latin typeface="Gill Sans"/>
                <a:cs typeface="Gill Sans"/>
              </a:rPr>
              <a:t>DEPARTMENT OF ARTS AND CULTURE</a:t>
            </a:r>
            <a:endParaRPr lang="en-US" sz="1000" dirty="0">
              <a:latin typeface="Gill Sans"/>
              <a:cs typeface="Gill Sans"/>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B067551-1F5D-0341-B9EA-7928B0DA13A7}" type="datetime1">
              <a:rPr lang="en-US" sz="900" smtClean="0">
                <a:latin typeface="Gill Sans"/>
                <a:cs typeface="Gill Sans"/>
              </a:rPr>
              <a:pPr/>
              <a:t>5/24/2016</a:t>
            </a:fld>
            <a:endParaRPr lang="en-US" sz="900" dirty="0">
              <a:latin typeface="Gill Sans"/>
              <a:cs typeface="Gill Sans"/>
            </a:endParaRPr>
          </a:p>
        </p:txBody>
      </p:sp>
      <p:sp>
        <p:nvSpPr>
          <p:cNvPr id="4" name="Footer Placeholder 3"/>
          <p:cNvSpPr>
            <a:spLocks noGrp="1"/>
          </p:cNvSpPr>
          <p:nvPr>
            <p:ph type="ftr" sz="quarter" idx="2"/>
          </p:nvPr>
        </p:nvSpPr>
        <p:spPr>
          <a:xfrm>
            <a:off x="0" y="9430306"/>
            <a:ext cx="2945659" cy="496332"/>
          </a:xfrm>
          <a:prstGeom prst="rect">
            <a:avLst/>
          </a:prstGeom>
        </p:spPr>
        <p:txBody>
          <a:bodyPr vert="horz" lIns="91440" tIns="45720" rIns="91440" bIns="45720" rtlCol="0" anchor="t"/>
          <a:lstStyle>
            <a:lvl1pPr algn="l">
              <a:defRPr sz="1200"/>
            </a:lvl1pPr>
          </a:lstStyle>
          <a:p>
            <a:r>
              <a:rPr lang="en-US" sz="900" dirty="0" smtClean="0">
                <a:latin typeface="Calibri (Body)"/>
                <a:cs typeface="Calibri (Body)"/>
              </a:rPr>
              <a:t>INSERT YOUR THEME HERE</a:t>
            </a:r>
            <a:endParaRPr lang="en-US" sz="900" dirty="0">
              <a:latin typeface="Calibri (Body)"/>
              <a:cs typeface="Calibri (Body)"/>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t"/>
          <a:lstStyle>
            <a:lvl1pPr algn="r">
              <a:defRPr sz="1200"/>
            </a:lvl1pPr>
          </a:lstStyle>
          <a:p>
            <a:fld id="{CD67EF3C-C429-054A-8787-30F50F0F2813}" type="slidenum">
              <a:rPr lang="en-US" sz="900" smtClean="0">
                <a:latin typeface="Gill Sans"/>
                <a:cs typeface="Gill Sans"/>
              </a:rPr>
              <a:pPr/>
              <a:t>‹#›</a:t>
            </a:fld>
            <a:endParaRPr lang="en-US" sz="900" dirty="0">
              <a:latin typeface="Gill Sans"/>
              <a:cs typeface="Gill Sans"/>
            </a:endParaRPr>
          </a:p>
        </p:txBody>
      </p:sp>
    </p:spTree>
    <p:extLst>
      <p:ext uri="{BB962C8B-B14F-4D97-AF65-F5344CB8AC3E}">
        <p14:creationId xmlns:p14="http://schemas.microsoft.com/office/powerpoint/2010/main" xmlns="" val="324942327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smtClean="0"/>
              <a:t>DEPARTMENT OF ARTS AND CULTURE</a:t>
            </a: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F60FE2-17F6-6946-AE1B-DAB315879F09}" type="datetime1">
              <a:rPr lang="en-US" smtClean="0"/>
              <a:pPr/>
              <a:t>5/24/2016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0E4B56-0DDA-AA4D-BBA2-B941666BDE94}" type="slidenum">
              <a:rPr lang="en-US" smtClean="0"/>
              <a:pPr/>
              <a:t>‹#›</a:t>
            </a:fld>
            <a:endParaRPr lang="en-US" dirty="0"/>
          </a:p>
        </p:txBody>
      </p:sp>
    </p:spTree>
    <p:extLst>
      <p:ext uri="{BB962C8B-B14F-4D97-AF65-F5344CB8AC3E}">
        <p14:creationId xmlns:p14="http://schemas.microsoft.com/office/powerpoint/2010/main" xmlns="" val="607759351"/>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1</a:t>
            </a:fld>
            <a:endParaRPr lang="en-US" dirty="0"/>
          </a:p>
        </p:txBody>
      </p:sp>
    </p:spTree>
    <p:extLst>
      <p:ext uri="{BB962C8B-B14F-4D97-AF65-F5344CB8AC3E}">
        <p14:creationId xmlns:p14="http://schemas.microsoft.com/office/powerpoint/2010/main" xmlns="" val="180198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42</a:t>
            </a:fld>
            <a:endParaRPr lang="en-US" dirty="0"/>
          </a:p>
        </p:txBody>
      </p:sp>
    </p:spTree>
    <p:extLst>
      <p:ext uri="{BB962C8B-B14F-4D97-AF65-F5344CB8AC3E}">
        <p14:creationId xmlns:p14="http://schemas.microsoft.com/office/powerpoint/2010/main" xmlns="" val="131258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47</a:t>
            </a:fld>
            <a:endParaRPr lang="en-US" dirty="0"/>
          </a:p>
        </p:txBody>
      </p:sp>
    </p:spTree>
    <p:extLst>
      <p:ext uri="{BB962C8B-B14F-4D97-AF65-F5344CB8AC3E}">
        <p14:creationId xmlns:p14="http://schemas.microsoft.com/office/powerpoint/2010/main" xmlns="" val="206833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14</a:t>
            </a:fld>
            <a:endParaRPr lang="en-US" dirty="0"/>
          </a:p>
        </p:txBody>
      </p:sp>
    </p:spTree>
    <p:extLst>
      <p:ext uri="{BB962C8B-B14F-4D97-AF65-F5344CB8AC3E}">
        <p14:creationId xmlns:p14="http://schemas.microsoft.com/office/powerpoint/2010/main" xmlns="" val="11757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16</a:t>
            </a:fld>
            <a:endParaRPr lang="en-US" dirty="0"/>
          </a:p>
        </p:txBody>
      </p:sp>
    </p:spTree>
    <p:extLst>
      <p:ext uri="{BB962C8B-B14F-4D97-AF65-F5344CB8AC3E}">
        <p14:creationId xmlns:p14="http://schemas.microsoft.com/office/powerpoint/2010/main" xmlns="" val="11757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22</a:t>
            </a:fld>
            <a:endParaRPr lang="en-US" dirty="0"/>
          </a:p>
        </p:txBody>
      </p:sp>
    </p:spTree>
    <p:extLst>
      <p:ext uri="{BB962C8B-B14F-4D97-AF65-F5344CB8AC3E}">
        <p14:creationId xmlns:p14="http://schemas.microsoft.com/office/powerpoint/2010/main" xmlns="" val="11757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23</a:t>
            </a:fld>
            <a:endParaRPr lang="en-US" dirty="0"/>
          </a:p>
        </p:txBody>
      </p:sp>
    </p:spTree>
    <p:extLst>
      <p:ext uri="{BB962C8B-B14F-4D97-AF65-F5344CB8AC3E}">
        <p14:creationId xmlns:p14="http://schemas.microsoft.com/office/powerpoint/2010/main" xmlns="" val="11757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35</a:t>
            </a:fld>
            <a:endParaRPr lang="en-US" dirty="0"/>
          </a:p>
        </p:txBody>
      </p:sp>
    </p:spTree>
    <p:extLst>
      <p:ext uri="{BB962C8B-B14F-4D97-AF65-F5344CB8AC3E}">
        <p14:creationId xmlns:p14="http://schemas.microsoft.com/office/powerpoint/2010/main" xmlns="" val="332672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39</a:t>
            </a:fld>
            <a:endParaRPr lang="en-US" dirty="0"/>
          </a:p>
        </p:txBody>
      </p:sp>
    </p:spTree>
    <p:extLst>
      <p:ext uri="{BB962C8B-B14F-4D97-AF65-F5344CB8AC3E}">
        <p14:creationId xmlns:p14="http://schemas.microsoft.com/office/powerpoint/2010/main" xmlns="" val="50921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40</a:t>
            </a:fld>
            <a:endParaRPr lang="en-US" dirty="0"/>
          </a:p>
        </p:txBody>
      </p:sp>
    </p:spTree>
    <p:extLst>
      <p:ext uri="{BB962C8B-B14F-4D97-AF65-F5344CB8AC3E}">
        <p14:creationId xmlns:p14="http://schemas.microsoft.com/office/powerpoint/2010/main" xmlns="" val="281104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86F60FE2-17F6-6946-AE1B-DAB315879F09}" type="datetime1">
              <a:rPr lang="en-US" smtClean="0"/>
              <a:pPr/>
              <a:t>5/24/2016</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41</a:t>
            </a:fld>
            <a:endParaRPr lang="en-US" dirty="0"/>
          </a:p>
        </p:txBody>
      </p:sp>
    </p:spTree>
    <p:extLst>
      <p:ext uri="{BB962C8B-B14F-4D97-AF65-F5344CB8AC3E}">
        <p14:creationId xmlns:p14="http://schemas.microsoft.com/office/powerpoint/2010/main" xmlns="" val="2028712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163246" y="2986408"/>
            <a:ext cx="5591793" cy="721140"/>
          </a:xfrm>
        </p:spPr>
        <p:txBody>
          <a:bodyPr anchor="t" anchorCtr="0">
            <a:normAutofit/>
          </a:bodyPr>
          <a:lstStyle>
            <a:lvl1pPr algn="l">
              <a:defRPr sz="24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800" b="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cstate="print"/>
          <a:stretch>
            <a:fillRect/>
          </a:stretch>
        </p:blipFill>
        <p:spPr>
          <a:xfrm>
            <a:off x="457200" y="533400"/>
            <a:ext cx="2286000" cy="82905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209800"/>
            <a:ext cx="6954587" cy="566738"/>
          </a:xfrm>
        </p:spPr>
        <p:txBody>
          <a:bodyPr anchor="b"/>
          <a:lstStyle>
            <a:lvl1pPr algn="ctr">
              <a:defRPr sz="3200" b="1"/>
            </a:lvl1pPr>
          </a:lstStyle>
          <a:p>
            <a:r>
              <a:rPr lang="en-US" dirty="0" smtClean="0"/>
              <a:t>Thank you</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4"/>
            <a:ext cx="6894513" cy="1362075"/>
          </a:xfrm>
        </p:spPr>
        <p:txBody>
          <a:bodyPr anchor="t">
            <a:normAutofit/>
          </a:bodyPr>
          <a:lstStyle>
            <a:lvl1pPr algn="l">
              <a:defRPr sz="18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0"/>
            <a:ext cx="6894513" cy="1500187"/>
          </a:xfrm>
        </p:spPr>
        <p:txBody>
          <a:bodyPr anchor="b">
            <a:normAutofit/>
          </a:bodyPr>
          <a:lstStyle>
            <a:lvl1pPr marL="0" indent="0">
              <a:buNone/>
              <a:defRPr sz="16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1"/>
            <a:ext cx="4038600" cy="4343399"/>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10"/>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4"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3"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1865313" cy="1162050"/>
          </a:xfrm>
        </p:spPr>
        <p:txBody>
          <a:bodyPr anchor="t" anchorCtr="0">
            <a:normAutofit/>
          </a:bodyPr>
          <a:lstStyle>
            <a:lvl1pPr algn="l">
              <a:defRPr sz="1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050">
                <a:latin typeface="Arial"/>
                <a:cs typeface="Arial"/>
              </a:defRPr>
            </a:lvl4pPr>
            <a:lvl5pPr>
              <a:defRPr sz="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0" y="1435101"/>
            <a:ext cx="1865313" cy="4508500"/>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9" y="4800600"/>
            <a:ext cx="6954587" cy="566738"/>
          </a:xfr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199" y="612775"/>
            <a:ext cx="6954587"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600199" y="5367338"/>
            <a:ext cx="6954587"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0"/>
            <a:ext cx="2133600" cy="365125"/>
          </a:xfrm>
          <a:prstGeom prst="rect">
            <a:avLst/>
          </a:prstGeom>
        </p:spPr>
        <p:txBody>
          <a:bodyPr vert="horz" lIns="91440" tIns="45720" rIns="91440" bIns="45720" rtlCol="0" anchor="ctr"/>
          <a:lstStyle>
            <a:lvl1pPr algn="l">
              <a:defRPr sz="1050" b="1">
                <a:solidFill>
                  <a:schemeClr val="bg1"/>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Verdana" pitchFamily="34" charset="0"/>
              </a:defRPr>
            </a:lvl1pPr>
          </a:lstStyle>
          <a:p>
            <a:endParaRPr lang="en-ZA" dirty="0"/>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userDrawn="1"/>
        </p:nvPicPr>
        <p:blipFill>
          <a:blip r:embed="rId12" cstate="print"/>
          <a:stretch>
            <a:fillRect/>
          </a:stretch>
        </p:blipFill>
        <p:spPr>
          <a:xfrm>
            <a:off x="76200" y="5742432"/>
            <a:ext cx="7559040" cy="11155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rtl="0" eaLnBrk="1" latinLnBrk="0" hangingPunct="1">
        <a:spcBef>
          <a:spcPct val="0"/>
        </a:spcBef>
        <a:buNone/>
        <a:defRPr sz="3600" b="1" kern="1200">
          <a:solidFill>
            <a:srgbClr val="80000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200400"/>
            <a:ext cx="8316265" cy="721140"/>
          </a:xfrm>
        </p:spPr>
        <p:txBody>
          <a:bodyPr>
            <a:noAutofit/>
          </a:bodyPr>
          <a:lstStyle/>
          <a:p>
            <a:pPr algn="r"/>
            <a:r>
              <a:rPr lang="en-ZA" sz="3200" cap="all" dirty="0" smtClean="0">
                <a:latin typeface="+mj-lt"/>
              </a:rPr>
              <a:t>fourth QUARTER PERFORMANCE REPORT</a:t>
            </a:r>
            <a:r>
              <a:rPr lang="en-ZA" sz="3200" dirty="0" smtClean="0">
                <a:latin typeface="+mj-lt"/>
              </a:rPr>
              <a:t/>
            </a:r>
            <a:br>
              <a:rPr lang="en-ZA" sz="3200" dirty="0" smtClean="0">
                <a:latin typeface="+mj-lt"/>
              </a:rPr>
            </a:br>
            <a:endParaRPr lang="en-ZA" sz="3200" dirty="0">
              <a:solidFill>
                <a:srgbClr val="FF0000"/>
              </a:solidFill>
              <a:latin typeface="+mj-lt"/>
            </a:endParaRPr>
          </a:p>
        </p:txBody>
      </p:sp>
      <p:sp>
        <p:nvSpPr>
          <p:cNvPr id="11" name="Rectangle 10"/>
          <p:cNvSpPr/>
          <p:nvPr/>
        </p:nvSpPr>
        <p:spPr>
          <a:xfrm>
            <a:off x="3111180" y="4639300"/>
            <a:ext cx="5587246" cy="523220"/>
          </a:xfrm>
          <a:prstGeom prst="rect">
            <a:avLst/>
          </a:prstGeom>
        </p:spPr>
        <p:txBody>
          <a:bodyPr wrap="square">
            <a:noAutofit/>
          </a:bodyPr>
          <a:lstStyle/>
          <a:p>
            <a:pPr algn="r">
              <a:spcAft>
                <a:spcPts val="600"/>
              </a:spcAft>
            </a:pPr>
            <a:r>
              <a:rPr lang="en-US" b="1" cap="all" dirty="0" smtClean="0">
                <a:solidFill>
                  <a:srgbClr val="800000"/>
                </a:solidFill>
                <a:cs typeface="Arial"/>
              </a:rPr>
              <a:t>Acting Director-General : Arts and Culture </a:t>
            </a:r>
          </a:p>
          <a:p>
            <a:pPr algn="r">
              <a:spcAft>
                <a:spcPts val="600"/>
              </a:spcAft>
            </a:pPr>
            <a:endParaRPr lang="en-ZA" b="1" cap="all" dirty="0" smtClean="0">
              <a:solidFill>
                <a:srgbClr val="800000"/>
              </a:solidFill>
              <a:cs typeface="Arial"/>
            </a:endParaRPr>
          </a:p>
          <a:p>
            <a:pPr algn="r">
              <a:spcAft>
                <a:spcPts val="600"/>
              </a:spcAft>
            </a:pPr>
            <a:r>
              <a:rPr lang="en-ZA" b="1" cap="all" dirty="0" smtClean="0">
                <a:solidFill>
                  <a:srgbClr val="800000"/>
                </a:solidFill>
                <a:cs typeface="Arial"/>
              </a:rPr>
              <a:t>Date: 17 may 2015</a:t>
            </a:r>
            <a:endParaRPr lang="en-ZA" b="1" cap="all" dirty="0">
              <a:solidFill>
                <a:srgbClr val="800000"/>
              </a:solidFill>
              <a:cs typeface="Arial"/>
            </a:endParaRPr>
          </a:p>
        </p:txBody>
      </p:sp>
    </p:spTree>
    <p:extLst>
      <p:ext uri="{BB962C8B-B14F-4D97-AF65-F5344CB8AC3E}">
        <p14:creationId xmlns:p14="http://schemas.microsoft.com/office/powerpoint/2010/main" xmlns="" val="1979429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88640"/>
            <a:ext cx="8229600" cy="710952"/>
          </a:xfrm>
        </p:spPr>
        <p:txBody>
          <a:bodyPr>
            <a:noAutofit/>
          </a:bodyPr>
          <a:lstStyle/>
          <a:p>
            <a:pPr algn="ctr"/>
            <a:r>
              <a:rPr lang="en-ZA" sz="3200" cap="all" dirty="0" smtClean="0">
                <a:solidFill>
                  <a:schemeClr val="accent2">
                    <a:lumMod val="75000"/>
                  </a:schemeClr>
                </a:solidFill>
                <a:latin typeface="+mj-lt"/>
                <a:ea typeface="MS PGothic" pitchFamily="34" charset="-128"/>
                <a:cs typeface="Arial" pitchFamily="34" charset="0"/>
              </a:rPr>
              <a:t>Programme-specific performance for 2015-2016  </a:t>
            </a:r>
            <a:endParaRPr lang="en-US" sz="3200" cap="all" dirty="0">
              <a:solidFill>
                <a:schemeClr val="accent2">
                  <a:lumMod val="75000"/>
                </a:schemeClr>
              </a:solidFill>
              <a:latin typeface="+mj-lt"/>
              <a:cs typeface="Arial" pitchFamily="34" charset="0"/>
            </a:endParaRPr>
          </a:p>
        </p:txBody>
      </p:sp>
      <p:sp>
        <p:nvSpPr>
          <p:cNvPr id="30" name="Content Placeholder 29"/>
          <p:cNvSpPr>
            <a:spLocks noGrp="1"/>
          </p:cNvSpPr>
          <p:nvPr>
            <p:ph idx="1"/>
          </p:nvPr>
        </p:nvSpPr>
        <p:spPr>
          <a:xfrm>
            <a:off x="539552" y="1412776"/>
            <a:ext cx="8208912" cy="4343400"/>
          </a:xfrm>
        </p:spPr>
        <p:txBody>
          <a:bodyPr/>
          <a:lstStyle/>
          <a:p>
            <a:pPr>
              <a:buFont typeface="Arial"/>
              <a:buNone/>
              <a:defRPr/>
            </a:pPr>
            <a:r>
              <a:rPr lang="en-ZA" sz="2000" dirty="0" smtClean="0">
                <a:solidFill>
                  <a:schemeClr val="tx1"/>
                </a:solidFill>
              </a:rPr>
              <a:t>	</a:t>
            </a:r>
            <a:endParaRPr lang="en-US" dirty="0"/>
          </a:p>
        </p:txBody>
      </p:sp>
      <p:sp>
        <p:nvSpPr>
          <p:cNvPr id="6" name="Slide Number Placeholder 5"/>
          <p:cNvSpPr>
            <a:spLocks noGrp="1"/>
          </p:cNvSpPr>
          <p:nvPr>
            <p:ph type="sldNum" sz="quarter" idx="4"/>
          </p:nvPr>
        </p:nvSpPr>
        <p:spPr/>
        <p:txBody>
          <a:bodyPr/>
          <a:lstStyle>
            <a:lvl1pPr algn="r">
              <a:defRPr sz="800" b="0" u="none">
                <a:solidFill>
                  <a:srgbClr val="660066"/>
                </a:solidFill>
                <a:latin typeface="Verdana" pitchFamily="34" charset="0"/>
              </a:defRPr>
            </a:lvl1pPr>
          </a:lstStyle>
          <a:p>
            <a:r>
              <a:rPr lang="en-ZA" sz="1000" b="1" dirty="0" smtClean="0"/>
              <a:t>10</a:t>
            </a:r>
            <a:r>
              <a:rPr lang="en-ZA" dirty="0" smtClean="0"/>
              <a:t> </a:t>
            </a:r>
          </a:p>
        </p:txBody>
      </p:sp>
      <p:graphicFrame>
        <p:nvGraphicFramePr>
          <p:cNvPr id="10" name="Chart 9"/>
          <p:cNvGraphicFramePr>
            <a:graphicFrameLocks/>
          </p:cNvGraphicFramePr>
          <p:nvPr>
            <p:extLst>
              <p:ext uri="{D42A27DB-BD31-4B8C-83A1-F6EECF244321}">
                <p14:modId xmlns:p14="http://schemas.microsoft.com/office/powerpoint/2010/main" xmlns="" val="2424095237"/>
              </p:ext>
            </p:extLst>
          </p:nvPr>
        </p:nvGraphicFramePr>
        <p:xfrm>
          <a:off x="539552" y="1052736"/>
          <a:ext cx="8136904" cy="4824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2015687052"/>
              </p:ext>
            </p:extLst>
          </p:nvPr>
        </p:nvGraphicFramePr>
        <p:xfrm>
          <a:off x="539552" y="1196752"/>
          <a:ext cx="8280920" cy="4636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49687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00201"/>
            <a:ext cx="7922840" cy="4343400"/>
          </a:xfrm>
        </p:spPr>
        <p:txBody>
          <a:bodyPr>
            <a:normAutofit/>
          </a:bodyPr>
          <a:lstStyle/>
          <a:p>
            <a:pPr marL="0" lvl="0" indent="0" algn="ctr" defTabSz="457200" eaLnBrk="0" fontAlgn="base" hangingPunct="0">
              <a:spcAft>
                <a:spcPct val="0"/>
              </a:spcAft>
              <a:buNone/>
              <a:defRPr/>
            </a:pPr>
            <a:endParaRPr lang="en-ZA" sz="2000" dirty="0">
              <a:latin typeface="+mj-lt"/>
            </a:endParaRPr>
          </a:p>
          <a:p>
            <a:pPr marL="0" lvl="0" indent="0" algn="ctr" defTabSz="457200" eaLnBrk="0" fontAlgn="base" hangingPunct="0">
              <a:spcAft>
                <a:spcPct val="0"/>
              </a:spcAft>
              <a:buNone/>
              <a:defRPr/>
            </a:pPr>
            <a:endParaRPr lang="en-ZA" sz="3200" dirty="0" smtClean="0">
              <a:solidFill>
                <a:srgbClr val="F79646">
                  <a:lumMod val="50000"/>
                </a:srgbClr>
              </a:solidFill>
              <a:latin typeface="+mj-lt"/>
              <a:ea typeface="Gill Sans"/>
              <a:cs typeface="Arial" pitchFamily="34" charset="0"/>
            </a:endParaRPr>
          </a:p>
          <a:p>
            <a:pPr marL="0" lvl="0" indent="0" algn="ctr" defTabSz="457200" eaLnBrk="0" fontAlgn="base" hangingPunct="0">
              <a:spcAft>
                <a:spcPct val="0"/>
              </a:spcAft>
              <a:buNone/>
              <a:defRPr/>
            </a:pPr>
            <a:r>
              <a:rPr lang="en-ZA" sz="3200" dirty="0" smtClean="0">
                <a:solidFill>
                  <a:srgbClr val="F79646">
                    <a:lumMod val="50000"/>
                  </a:srgbClr>
                </a:solidFill>
                <a:latin typeface="+mj-lt"/>
                <a:ea typeface="Gill Sans"/>
                <a:cs typeface="Arial" pitchFamily="34" charset="0"/>
              </a:rPr>
              <a:t>PERFORMANCE AGAINST KEY PROGRAMME INDICATORS </a:t>
            </a:r>
            <a:endParaRPr lang="en-US" sz="3200" dirty="0">
              <a:solidFill>
                <a:srgbClr val="F79646">
                  <a:lumMod val="50000"/>
                </a:srgbClr>
              </a:solidFill>
              <a:latin typeface="+mj-lt"/>
              <a:ea typeface="Gill Sans"/>
              <a:cs typeface="Arial" pitchFamily="34" charset="0"/>
            </a:endParaRPr>
          </a:p>
          <a:p>
            <a:pPr marL="0" indent="0">
              <a:buNone/>
            </a:pPr>
            <a:endParaRPr lang="en-ZA" sz="1800" dirty="0">
              <a:latin typeface="+mj-lt"/>
            </a:endParaRPr>
          </a:p>
        </p:txBody>
      </p:sp>
      <p:sp>
        <p:nvSpPr>
          <p:cNvPr id="4" name="Slide Number Placeholder 3"/>
          <p:cNvSpPr>
            <a:spLocks noGrp="1"/>
          </p:cNvSpPr>
          <p:nvPr>
            <p:ph type="sldNum" sz="quarter" idx="4"/>
          </p:nvPr>
        </p:nvSpPr>
        <p:spPr/>
        <p:txBody>
          <a:bodyPr/>
          <a:lstStyle/>
          <a:p>
            <a:r>
              <a:rPr lang="en-US" sz="1000" b="1" dirty="0" smtClean="0"/>
              <a:t>11</a:t>
            </a:r>
            <a:endParaRPr lang="en-ZA" sz="1000" b="1" dirty="0" smtClean="0"/>
          </a:p>
        </p:txBody>
      </p:sp>
    </p:spTree>
    <p:extLst>
      <p:ext uri="{BB962C8B-B14F-4D97-AF65-F5344CB8AC3E}">
        <p14:creationId xmlns:p14="http://schemas.microsoft.com/office/powerpoint/2010/main" xmlns="" val="1786998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11560" y="116632"/>
            <a:ext cx="8229600" cy="432048"/>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1: ADMINISTRATION</a:t>
            </a:r>
            <a:endParaRPr lang="en-US" sz="3200" dirty="0">
              <a:latin typeface="+mj-lt"/>
              <a:cs typeface="Arial" pitchFamily="34" charset="0"/>
            </a:endParaRPr>
          </a:p>
        </p:txBody>
      </p:sp>
      <p:sp>
        <p:nvSpPr>
          <p:cNvPr id="2" name="Content Placeholder 1"/>
          <p:cNvSpPr>
            <a:spLocks noGrp="1"/>
          </p:cNvSpPr>
          <p:nvPr>
            <p:ph idx="1"/>
          </p:nvPr>
        </p:nvSpPr>
        <p:spPr/>
        <p:txBody>
          <a:bodyPr/>
          <a:lstStyle/>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indent="0" algn="ctr">
              <a:buNone/>
            </a:pP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236443002"/>
              </p:ext>
            </p:extLst>
          </p:nvPr>
        </p:nvGraphicFramePr>
        <p:xfrm>
          <a:off x="179512" y="836712"/>
          <a:ext cx="8856985" cy="5270562"/>
        </p:xfrm>
        <a:graphic>
          <a:graphicData uri="http://schemas.openxmlformats.org/drawingml/2006/table">
            <a:tbl>
              <a:tblPr firstRow="1" bandRow="1">
                <a:tableStyleId>{5C22544A-7EE6-4342-B048-85BDC9FD1C3A}</a:tableStyleId>
              </a:tblPr>
              <a:tblGrid>
                <a:gridCol w="1771397"/>
                <a:gridCol w="1829003"/>
                <a:gridCol w="1440160"/>
                <a:gridCol w="3816425"/>
              </a:tblGrid>
              <a:tr h="5253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PERFORMANCE INDICATOR</a:t>
                      </a:r>
                    </a:p>
                  </a:txBody>
                  <a:tcPr marL="91433" marR="91433" marT="44535" marB="44535"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4</a:t>
                      </a:r>
                      <a:r>
                        <a:rPr kumimoji="0" lang="en-US" sz="1600" b="1" i="0" u="none" strike="noStrike" cap="none" normalizeH="0" baseline="30000" dirty="0" smtClean="0">
                          <a:ln>
                            <a:noFill/>
                          </a:ln>
                          <a:solidFill>
                            <a:schemeClr val="bg1"/>
                          </a:solidFill>
                          <a:effectLst/>
                          <a:latin typeface="+mn-lt"/>
                          <a:ea typeface="MS PGothic" pitchFamily="34" charset="-128"/>
                          <a:cs typeface="Arial" pitchFamily="34" charset="0"/>
                        </a:rPr>
                        <a:t>th</a:t>
                      </a: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  QUARTER TARGET</a:t>
                      </a:r>
                    </a:p>
                  </a:txBody>
                  <a:tcPr marL="91433" marR="91433" marT="44535" marB="44535"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PROGRESS</a:t>
                      </a:r>
                    </a:p>
                  </a:txBody>
                  <a:tcPr marL="91433" marR="91433" marT="44535" marB="44535"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VARIANCE/COMMENTS or PROGRESS DESCRIPTION</a:t>
                      </a:r>
                    </a:p>
                  </a:txBody>
                  <a:tcPr marL="91433" marR="91433" marT="44535" marB="44535" horzOverflow="overflow"/>
                </a:tc>
              </a:tr>
              <a:tr h="67456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Arial" pitchFamily="34" charset="0"/>
                        </a:rPr>
                        <a:t>Number of Izimbizo held</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Arial" pitchFamily="34" charset="0"/>
                        </a:rPr>
                        <a:t>6</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Arial" pitchFamily="34" charset="0"/>
                        </a:rPr>
                        <a:t>7 Izimbizo  held</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a:lnSpc>
                          <a:spcPct val="115000"/>
                        </a:lnSpc>
                        <a:spcAft>
                          <a:spcPts val="1000"/>
                        </a:spcAft>
                      </a:pPr>
                      <a:r>
                        <a:rPr lang="en-ZA" sz="1600" kern="1200" dirty="0" smtClean="0">
                          <a:solidFill>
                            <a:schemeClr val="dk1"/>
                          </a:solidFill>
                          <a:effectLst/>
                          <a:latin typeface="+mn-lt"/>
                          <a:ea typeface="+mn-ea"/>
                          <a:cs typeface="Arial" pitchFamily="34" charset="0"/>
                        </a:rPr>
                        <a:t>One</a:t>
                      </a:r>
                      <a:r>
                        <a:rPr lang="en-ZA" sz="1600" kern="1200" baseline="0" dirty="0" smtClean="0">
                          <a:solidFill>
                            <a:schemeClr val="dk1"/>
                          </a:solidFill>
                          <a:effectLst/>
                          <a:latin typeface="+mn-lt"/>
                          <a:ea typeface="+mn-ea"/>
                          <a:cs typeface="Arial" pitchFamily="34" charset="0"/>
                        </a:rPr>
                        <a:t> more Imbizo </a:t>
                      </a:r>
                      <a:r>
                        <a:rPr lang="en-ZA" sz="1600" kern="1200" dirty="0" smtClean="0">
                          <a:solidFill>
                            <a:schemeClr val="dk1"/>
                          </a:solidFill>
                          <a:effectLst/>
                          <a:latin typeface="+mn-lt"/>
                          <a:ea typeface="+mn-ea"/>
                          <a:cs typeface="Arial" pitchFamily="34" charset="0"/>
                        </a:rPr>
                        <a:t> was</a:t>
                      </a:r>
                      <a:r>
                        <a:rPr lang="en-ZA" sz="1600" kern="1200" baseline="0" dirty="0" smtClean="0">
                          <a:solidFill>
                            <a:schemeClr val="dk1"/>
                          </a:solidFill>
                          <a:effectLst/>
                          <a:latin typeface="+mn-lt"/>
                          <a:ea typeface="+mn-ea"/>
                          <a:cs typeface="Arial" pitchFamily="34" charset="0"/>
                        </a:rPr>
                        <a:t> </a:t>
                      </a:r>
                      <a:r>
                        <a:rPr lang="en-ZA" sz="1600" kern="1200" dirty="0" smtClean="0">
                          <a:solidFill>
                            <a:schemeClr val="dk1"/>
                          </a:solidFill>
                          <a:effectLst/>
                          <a:latin typeface="+mn-lt"/>
                          <a:ea typeface="+mn-ea"/>
                          <a:cs typeface="Arial" pitchFamily="34" charset="0"/>
                        </a:rPr>
                        <a:t>conducted</a:t>
                      </a:r>
                      <a:r>
                        <a:rPr lang="en-ZA" sz="1600" kern="1200" baseline="0" dirty="0" smtClean="0">
                          <a:solidFill>
                            <a:schemeClr val="dk1"/>
                          </a:solidFill>
                          <a:effectLst/>
                          <a:latin typeface="+mn-lt"/>
                          <a:ea typeface="+mn-ea"/>
                          <a:cs typeface="Arial" pitchFamily="34" charset="0"/>
                        </a:rPr>
                        <a:t> due to d</a:t>
                      </a:r>
                      <a:r>
                        <a:rPr lang="en-ZA" sz="1600" kern="1200" dirty="0" smtClean="0">
                          <a:solidFill>
                            <a:schemeClr val="dk1"/>
                          </a:solidFill>
                          <a:effectLst/>
                          <a:latin typeface="+mn-lt"/>
                          <a:ea typeface="+mn-ea"/>
                          <a:cs typeface="Arial" pitchFamily="34" charset="0"/>
                        </a:rPr>
                        <a:t>emands from the community to engage with  political principals: </a:t>
                      </a:r>
                      <a:r>
                        <a:rPr lang="en-ZA" sz="1600" kern="1200" baseline="0" dirty="0" smtClean="0">
                          <a:solidFill>
                            <a:schemeClr val="dk1"/>
                          </a:solidFill>
                          <a:effectLst/>
                          <a:latin typeface="+mn-lt"/>
                          <a:ea typeface="+mn-ea"/>
                          <a:cs typeface="Arial" pitchFamily="34" charset="0"/>
                        </a:rPr>
                        <a:t> </a:t>
                      </a:r>
                      <a:r>
                        <a:rPr lang="en-US" sz="1600" kern="1200" dirty="0" smtClean="0">
                          <a:solidFill>
                            <a:schemeClr val="dk1"/>
                          </a:solidFill>
                          <a:effectLst/>
                          <a:latin typeface="+mn-lt"/>
                          <a:ea typeface="+mn-ea"/>
                          <a:cs typeface="Arial" pitchFamily="34" charset="0"/>
                        </a:rPr>
                        <a:t>Gauteng</a:t>
                      </a:r>
                      <a:r>
                        <a:rPr lang="en-US" sz="1600" kern="1200" baseline="0" dirty="0" smtClean="0">
                          <a:solidFill>
                            <a:schemeClr val="dk1"/>
                          </a:solidFill>
                          <a:effectLst/>
                          <a:latin typeface="+mn-lt"/>
                          <a:ea typeface="+mn-ea"/>
                          <a:cs typeface="Arial" pitchFamily="34" charset="0"/>
                        </a:rPr>
                        <a:t> 3, KwaZulu Natal  2, Eastern Cape 1, Free State  1.</a:t>
                      </a:r>
                    </a:p>
                  </a:txBody>
                  <a:tcPr marL="68580" marR="68580" marT="0" marB="0"/>
                </a:tc>
              </a:tr>
              <a:tr h="67456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Arial" pitchFamily="34" charset="0"/>
                        </a:rPr>
                        <a:t>Percentage of women</a:t>
                      </a:r>
                      <a:br>
                        <a:rPr lang="en-ZA" sz="1600" kern="1200" dirty="0" smtClean="0">
                          <a:solidFill>
                            <a:schemeClr val="dk1"/>
                          </a:solidFill>
                          <a:effectLst/>
                          <a:latin typeface="+mn-lt"/>
                          <a:ea typeface="+mn-ea"/>
                          <a:cs typeface="Arial" pitchFamily="34" charset="0"/>
                        </a:rPr>
                      </a:br>
                      <a:r>
                        <a:rPr lang="en-ZA" sz="1600" kern="1200" dirty="0" smtClean="0">
                          <a:solidFill>
                            <a:schemeClr val="dk1"/>
                          </a:solidFill>
                          <a:effectLst/>
                          <a:latin typeface="+mn-lt"/>
                          <a:ea typeface="+mn-ea"/>
                          <a:cs typeface="Arial" pitchFamily="34" charset="0"/>
                        </a:rPr>
                        <a:t>employed at SMS level.</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Arial" pitchFamily="34" charset="0"/>
                        </a:rPr>
                        <a:t>50%.</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Arial" pitchFamily="34" charset="0"/>
                        </a:rPr>
                        <a:t>46.94% women employed at SMS level.</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a:lnSpc>
                          <a:spcPct val="115000"/>
                        </a:lnSpc>
                        <a:spcAft>
                          <a:spcPts val="1000"/>
                        </a:spcAft>
                      </a:pPr>
                      <a:r>
                        <a:rPr lang="en-ZA" sz="1600" kern="1200" dirty="0" smtClean="0">
                          <a:solidFill>
                            <a:schemeClr val="dk1"/>
                          </a:solidFill>
                          <a:effectLst/>
                          <a:latin typeface="+mn-lt"/>
                          <a:ea typeface="+mn-ea"/>
                          <a:cs typeface="Arial" pitchFamily="34" charset="0"/>
                        </a:rPr>
                        <a:t>Percentage changed due to terminations and new appointments at SMS level.</a:t>
                      </a:r>
                      <a:r>
                        <a:rPr lang="en-ZA" sz="1600" kern="1200" baseline="0" dirty="0" smtClean="0">
                          <a:solidFill>
                            <a:schemeClr val="dk1"/>
                          </a:solidFill>
                          <a:effectLst/>
                          <a:latin typeface="+mn-lt"/>
                          <a:ea typeface="+mn-ea"/>
                          <a:cs typeface="Arial" pitchFamily="34" charset="0"/>
                        </a:rPr>
                        <a:t> </a:t>
                      </a:r>
                      <a:r>
                        <a:rPr lang="en-ZA" sz="1600" kern="1200" dirty="0" smtClean="0">
                          <a:solidFill>
                            <a:schemeClr val="dk1"/>
                          </a:solidFill>
                          <a:effectLst/>
                          <a:latin typeface="+mn-lt"/>
                          <a:ea typeface="+mn-ea"/>
                          <a:cs typeface="Arial" pitchFamily="34" charset="0"/>
                        </a:rPr>
                        <a:t>The filling of current vacant SMS posts where females are recommended will address the gap  in the new financial period</a:t>
                      </a:r>
                      <a:r>
                        <a:rPr lang="en-ZA" sz="1600" kern="1200" baseline="0" dirty="0" smtClean="0">
                          <a:solidFill>
                            <a:schemeClr val="dk1"/>
                          </a:solidFill>
                          <a:effectLst/>
                          <a:latin typeface="+mn-lt"/>
                          <a:ea typeface="+mn-ea"/>
                          <a:cs typeface="Arial" pitchFamily="34" charset="0"/>
                        </a:rPr>
                        <a:t> </a:t>
                      </a:r>
                      <a:r>
                        <a:rPr lang="en-ZA" sz="1600" kern="1200" dirty="0" smtClean="0">
                          <a:solidFill>
                            <a:schemeClr val="dk1"/>
                          </a:solidFill>
                          <a:effectLst/>
                          <a:latin typeface="+mn-lt"/>
                          <a:ea typeface="+mn-ea"/>
                          <a:cs typeface="Arial" pitchFamily="34" charset="0"/>
                        </a:rPr>
                        <a:t>(2016/17)</a:t>
                      </a:r>
                    </a:p>
                  </a:txBody>
                  <a:tcPr marL="68580" marR="68580" marT="0" marB="0"/>
                </a:tc>
              </a:tr>
              <a:tr h="5326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mn-lt"/>
                          <a:ea typeface="+mn-ea"/>
                          <a:cs typeface="Arial" pitchFamily="34" charset="0"/>
                        </a:rPr>
                        <a:t>% of people with disabilities (PwD)</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mn-lt"/>
                          <a:ea typeface="ＭＳ Ｐゴシック" charset="0"/>
                          <a:cs typeface="Arial" pitchFamily="34" charset="0"/>
                        </a:rPr>
                        <a:t>2%</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Arial" pitchFamily="34" charset="0"/>
                        </a:rPr>
                        <a:t>2.57% Persons with disability are employed.</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hMerge="1">
                  <a:txBody>
                    <a:bodyPr/>
                    <a:lstStyle/>
                    <a:p>
                      <a:pPr>
                        <a:lnSpc>
                          <a:spcPct val="115000"/>
                        </a:lnSpc>
                        <a:spcAft>
                          <a:spcPts val="1000"/>
                        </a:spcAft>
                      </a:pPr>
                      <a:endParaRPr lang="en-ZA" sz="1200" dirty="0">
                        <a:effectLst/>
                        <a:latin typeface="+mn-lt"/>
                        <a:ea typeface="Calibri"/>
                        <a:cs typeface="Times New Roman"/>
                      </a:endParaRPr>
                    </a:p>
                  </a:txBody>
                  <a:tcPr marL="68580" marR="68580" marT="0" marB="0"/>
                </a:tc>
              </a:tr>
              <a:tr h="5326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mn-lt"/>
                          <a:ea typeface="+mn-ea"/>
                          <a:cs typeface="Arial" pitchFamily="34" charset="0"/>
                        </a:rPr>
                        <a:t>Percentage of</a:t>
                      </a:r>
                      <a:br>
                        <a:rPr lang="en-ZA" sz="1600" kern="1200" dirty="0" smtClean="0">
                          <a:solidFill>
                            <a:schemeClr val="tx1"/>
                          </a:solidFill>
                          <a:effectLst/>
                          <a:latin typeface="+mn-lt"/>
                          <a:ea typeface="+mn-ea"/>
                          <a:cs typeface="Arial" pitchFamily="34" charset="0"/>
                        </a:rPr>
                      </a:br>
                      <a:r>
                        <a:rPr lang="en-ZA" sz="1600" kern="1200" dirty="0" smtClean="0">
                          <a:solidFill>
                            <a:schemeClr val="tx1"/>
                          </a:solidFill>
                          <a:effectLst/>
                          <a:latin typeface="+mn-lt"/>
                          <a:ea typeface="+mn-ea"/>
                          <a:cs typeface="Arial" pitchFamily="34" charset="0"/>
                        </a:rPr>
                        <a:t>goods and services procurement spend on local content.</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tx1"/>
                          </a:solidFill>
                          <a:effectLst/>
                          <a:latin typeface="+mn-lt"/>
                          <a:ea typeface="+mn-ea"/>
                          <a:cs typeface="Arial" pitchFamily="34" charset="0"/>
                        </a:rPr>
                        <a:t>% baseline established (goods and services procurement spend on local content)</a:t>
                      </a: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ZA" sz="1600" kern="1200" dirty="0" smtClean="0">
                          <a:solidFill>
                            <a:schemeClr val="dk1"/>
                          </a:solidFill>
                          <a:effectLst/>
                          <a:latin typeface="+mn-lt"/>
                          <a:ea typeface="+mn-ea"/>
                          <a:cs typeface="Arial" pitchFamily="34" charset="0"/>
                        </a:rPr>
                        <a:t>100 % of goods and services procured locally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ea typeface="ＭＳ Ｐゴシック" charset="0"/>
                        <a:cs typeface="Arial" pitchFamily="34" charset="0"/>
                      </a:endParaRPr>
                    </a:p>
                  </a:txBody>
                  <a:tcPr marL="91433" marR="91433" marT="45693" marB="45693" horzOverflow="overflow"/>
                </a:tc>
                <a:tc hMerge="1">
                  <a:txBody>
                    <a:bodyPr/>
                    <a:lstStyle/>
                    <a:p>
                      <a:endParaRPr lang="en-ZA" sz="1200" dirty="0"/>
                    </a:p>
                  </a:txBody>
                  <a:tcPr marL="91433" marR="91433" marT="45693" marB="45693" horzOverflow="overflow"/>
                </a:tc>
              </a:tr>
            </a:tbl>
          </a:graphicData>
        </a:graphic>
      </p:graphicFrame>
      <p:sp>
        <p:nvSpPr>
          <p:cNvPr id="5" name="Slide Number Placeholder 4"/>
          <p:cNvSpPr>
            <a:spLocks noGrp="1"/>
          </p:cNvSpPr>
          <p:nvPr>
            <p:ph type="sldNum" sz="quarter" idx="4"/>
          </p:nvPr>
        </p:nvSpPr>
        <p:spPr/>
        <p:txBody>
          <a:bodyPr/>
          <a:lstStyle/>
          <a:p>
            <a:r>
              <a:rPr lang="en-ZA" sz="1000" b="1" dirty="0" smtClean="0"/>
              <a:t>12</a:t>
            </a:r>
          </a:p>
        </p:txBody>
      </p:sp>
    </p:spTree>
    <p:extLst>
      <p:ext uri="{BB962C8B-B14F-4D97-AF65-F5344CB8AC3E}">
        <p14:creationId xmlns:p14="http://schemas.microsoft.com/office/powerpoint/2010/main" xmlns="" val="267150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16632"/>
            <a:ext cx="8229600" cy="360040"/>
          </a:xfrm>
        </p:spPr>
        <p:txBody>
          <a:bodyPr>
            <a:noAutofit/>
          </a:bodyPr>
          <a:lstStyle/>
          <a:p>
            <a:pPr algn="ctr"/>
            <a:r>
              <a:rPr lang="en-US" dirty="0">
                <a:latin typeface="+mj-lt"/>
                <a:ea typeface="MS PGothic" pitchFamily="34" charset="-128"/>
                <a:cs typeface="Arial" pitchFamily="34" charset="0"/>
              </a:rPr>
              <a:t>PROGRAMME 1: </a:t>
            </a:r>
            <a:r>
              <a:rPr lang="en-US" dirty="0" smtClean="0">
                <a:latin typeface="+mj-lt"/>
                <a:ea typeface="MS PGothic" pitchFamily="34" charset="-128"/>
                <a:cs typeface="Arial" pitchFamily="34" charset="0"/>
              </a:rPr>
              <a:t>ADMINISTRATION </a:t>
            </a:r>
            <a:endParaRPr lang="en-US" dirty="0">
              <a:latin typeface="+mj-lt"/>
              <a:cs typeface="Arial" pitchFamily="34" charset="0"/>
            </a:endParaRPr>
          </a:p>
        </p:txBody>
      </p:sp>
      <p:sp>
        <p:nvSpPr>
          <p:cNvPr id="2" name="Content Placeholder 1"/>
          <p:cNvSpPr>
            <a:spLocks noGrp="1"/>
          </p:cNvSpPr>
          <p:nvPr>
            <p:ph idx="1"/>
          </p:nvPr>
        </p:nvSpPr>
        <p:spPr>
          <a:xfrm>
            <a:off x="1547664" y="1556792"/>
            <a:ext cx="6934200" cy="4343400"/>
          </a:xfrm>
        </p:spPr>
        <p:txBody>
          <a:bodyPr/>
          <a:lstStyle/>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indent="0" algn="ctr">
              <a:buNone/>
            </a:pP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543816290"/>
              </p:ext>
            </p:extLst>
          </p:nvPr>
        </p:nvGraphicFramePr>
        <p:xfrm>
          <a:off x="107505" y="908720"/>
          <a:ext cx="8928991" cy="5247987"/>
        </p:xfrm>
        <a:graphic>
          <a:graphicData uri="http://schemas.openxmlformats.org/drawingml/2006/table">
            <a:tbl>
              <a:tblPr firstRow="1" bandRow="1">
                <a:tableStyleId>{5C22544A-7EE6-4342-B048-85BDC9FD1C3A}</a:tableStyleId>
              </a:tblPr>
              <a:tblGrid>
                <a:gridCol w="2287593"/>
                <a:gridCol w="1402073"/>
                <a:gridCol w="1667730"/>
                <a:gridCol w="177102"/>
                <a:gridCol w="3394493"/>
              </a:tblGrid>
              <a:tr h="4831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PERFORMANCE INDICATOR</a:t>
                      </a:r>
                    </a:p>
                  </a:txBody>
                  <a:tcPr marL="91433" marR="91433" marT="44547" marB="4454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4</a:t>
                      </a:r>
                      <a:r>
                        <a:rPr kumimoji="0" lang="en-US" sz="1600" b="1" i="0" u="none" strike="noStrike" cap="none" normalizeH="0" baseline="30000" dirty="0" smtClean="0">
                          <a:ln>
                            <a:noFill/>
                          </a:ln>
                          <a:solidFill>
                            <a:schemeClr val="bg1"/>
                          </a:solidFill>
                          <a:effectLst/>
                          <a:latin typeface="+mn-lt"/>
                          <a:ea typeface="MS PGothic" pitchFamily="34" charset="-128"/>
                          <a:cs typeface="Arial" pitchFamily="34" charset="0"/>
                        </a:rPr>
                        <a:t>TH</a:t>
                      </a: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   QUARTER TARGET</a:t>
                      </a:r>
                    </a:p>
                  </a:txBody>
                  <a:tcPr marL="91433" marR="91433" marT="44547" marB="4454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PROGRESS</a:t>
                      </a:r>
                    </a:p>
                  </a:txBody>
                  <a:tcPr marL="91433" marR="91433" marT="44547" marB="44547" horzOverflow="overflow"/>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VARIANCE/COMMENTS or PROGRESS DESCRIPTION</a:t>
                      </a:r>
                    </a:p>
                  </a:txBody>
                  <a:tcPr marL="91433" marR="91433" marT="44547" marB="44547" horzOverflow="overflow"/>
                </a:tc>
                <a:tc hMerge="1">
                  <a:txBody>
                    <a:bodyPr/>
                    <a:lstStyle/>
                    <a:p>
                      <a:endParaRPr lang="en-ZA"/>
                    </a:p>
                  </a:txBody>
                  <a:tcPr/>
                </a:tc>
              </a:tr>
              <a:tr h="1682187">
                <a:tc>
                  <a:txBody>
                    <a:bodyPr/>
                    <a:lstStyle/>
                    <a:p>
                      <a:r>
                        <a:rPr lang="en-ZA" sz="1600" kern="1200" dirty="0" smtClean="0">
                          <a:solidFill>
                            <a:schemeClr val="dk1"/>
                          </a:solidFill>
                          <a:effectLst/>
                          <a:latin typeface="+mn-lt"/>
                          <a:ea typeface="+mn-ea"/>
                          <a:cs typeface="+mn-cs"/>
                        </a:rPr>
                        <a:t>Percentage of 31</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MPAT result areas that</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score at target level, </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as reflected in annual</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MPAT</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received from</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DPME for previous</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assessment period.</a:t>
                      </a:r>
                      <a:endParaRPr lang="en-ZA" sz="1600" kern="1200" dirty="0">
                        <a:solidFill>
                          <a:schemeClr val="dk1"/>
                        </a:solidFill>
                        <a:effectLst/>
                        <a:latin typeface="+mn-lt"/>
                        <a:ea typeface="+mn-ea"/>
                        <a:cs typeface="+mn-cs"/>
                      </a:endParaRPr>
                    </a:p>
                  </a:txBody>
                  <a:tcPr marL="91433" marR="91433" marT="44547" marB="4454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DAC MPAT</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improvement plan</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implemented</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3" marR="91433" marT="44547" marB="44547" horzOverflow="overflow"/>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The DAC MPAT improvement plan was developed but not implemented. </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3" marR="91433" marT="44547" marB="44547" horzOverflow="overflow"/>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3" marR="91433" marT="44547" marB="44547" horzOverflow="overflow"/>
                </a:tc>
                <a:tc hMerge="1">
                  <a:txBody>
                    <a:bodyPr/>
                    <a:lstStyle/>
                    <a:p>
                      <a:endParaRPr lang="en-ZA"/>
                    </a:p>
                  </a:txBody>
                  <a:tcPr/>
                </a:tc>
              </a:tr>
              <a:tr h="19127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Percentage of total</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value of procurement</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awarded to BBBEE–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compliant service</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providers.</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7" marR="9143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&gt;70%</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7" marR="91437" horzOverflow="overflow"/>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ZA" sz="1600" kern="1200" dirty="0" smtClean="0">
                          <a:solidFill>
                            <a:schemeClr val="dk1"/>
                          </a:solidFill>
                          <a:effectLst/>
                          <a:latin typeface="+mn-lt"/>
                          <a:ea typeface="+mn-ea"/>
                          <a:cs typeface="+mn-cs"/>
                        </a:rPr>
                        <a:t>50.01% total</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value of procurement</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awarded to</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BBBEE–</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compliant service</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providers</a:t>
                      </a:r>
                    </a:p>
                  </a:txBody>
                  <a:tcPr marL="91437" marR="91437" horzOverflow="overflow"/>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7" marR="9143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Procurement of goods and services from government entities like SITA and Government Printers where BEE ratings were not considered due to unavailable certificates.</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7" marR="91437" horzOverflow="overflow"/>
                </a:tc>
              </a:tr>
              <a:tr h="9624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Number of MinMEC</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forums conducted.</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37" marR="91437"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rPr>
                        <a:t>1</a:t>
                      </a:r>
                    </a:p>
                  </a:txBody>
                  <a:tcPr marL="91437" marR="91437" horzOverflow="overflow"/>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MinMec was held on 31 March 2016</a:t>
                      </a:r>
                      <a:endParaRPr lang="en-ZA" sz="1600" kern="1200" dirty="0" smtClean="0">
                        <a:solidFill>
                          <a:schemeClr val="tx1"/>
                        </a:solidFill>
                        <a:effectLst/>
                        <a:latin typeface="+mn-lt"/>
                        <a:ea typeface="+mn-ea"/>
                        <a:cs typeface="Arial" pitchFamily="34" charset="0"/>
                      </a:endParaRPr>
                    </a:p>
                  </a:txBody>
                  <a:tcPr marL="91437" marR="91437" horzOverflow="overflow"/>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accent6"/>
                        </a:solidFill>
                        <a:effectLst/>
                        <a:latin typeface="+mn-lt"/>
                        <a:ea typeface="MS PGothic" pitchFamily="34" charset="-128"/>
                      </a:endParaRPr>
                    </a:p>
                  </a:txBody>
                  <a:tcPr marL="91437" marR="91437" horzOverflow="overflow"/>
                </a:tc>
                <a:tc hMerge="1">
                  <a:txBody>
                    <a:bodyPr/>
                    <a:lstStyle/>
                    <a:p>
                      <a:endParaRPr lang="en-ZA"/>
                    </a:p>
                  </a:txBody>
                  <a:tcPr/>
                </a:tc>
              </a:tr>
            </a:tbl>
          </a:graphicData>
        </a:graphic>
      </p:graphicFrame>
      <p:sp>
        <p:nvSpPr>
          <p:cNvPr id="5" name="Slide Number Placeholder 4"/>
          <p:cNvSpPr>
            <a:spLocks noGrp="1"/>
          </p:cNvSpPr>
          <p:nvPr>
            <p:ph type="sldNum" sz="quarter" idx="4"/>
          </p:nvPr>
        </p:nvSpPr>
        <p:spPr>
          <a:xfrm>
            <a:off x="8172400" y="6381328"/>
            <a:ext cx="609600" cy="365125"/>
          </a:xfrm>
        </p:spPr>
        <p:txBody>
          <a:bodyPr/>
          <a:lstStyle/>
          <a:p>
            <a:r>
              <a:rPr lang="en-US" sz="1000" b="1" dirty="0" smtClean="0"/>
              <a:t>13</a:t>
            </a:r>
            <a:endParaRPr lang="en-ZA" sz="1000" b="1" dirty="0" smtClean="0"/>
          </a:p>
        </p:txBody>
      </p:sp>
    </p:spTree>
    <p:extLst>
      <p:ext uri="{BB962C8B-B14F-4D97-AF65-F5344CB8AC3E}">
        <p14:creationId xmlns:p14="http://schemas.microsoft.com/office/powerpoint/2010/main" xmlns="" val="2125639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16632"/>
            <a:ext cx="8229600" cy="548680"/>
          </a:xfrm>
        </p:spPr>
        <p:txBody>
          <a:bodyPr>
            <a:noAutofit/>
          </a:bodyPr>
          <a:lstStyle/>
          <a:p>
            <a:pPr algn="ctr"/>
            <a:r>
              <a:rPr lang="en-US" sz="3200" dirty="0" smtClean="0">
                <a:latin typeface="+mj-lt"/>
                <a:ea typeface="MS PGothic" pitchFamily="34" charset="-128"/>
                <a:cs typeface="Arial" pitchFamily="34" charset="0"/>
              </a:rPr>
              <a:t>PROGRAMME 2: INSTITUTIONAL GOVERNANCE </a:t>
            </a:r>
            <a:endParaRPr lang="en-US" sz="3200" dirty="0">
              <a:latin typeface="+mj-lt"/>
              <a:cs typeface="Arial" pitchFamily="34" charset="0"/>
            </a:endParaRPr>
          </a:p>
        </p:txBody>
      </p:sp>
      <p:sp>
        <p:nvSpPr>
          <p:cNvPr id="2" name="Content Placeholder 1"/>
          <p:cNvSpPr>
            <a:spLocks noGrp="1"/>
          </p:cNvSpPr>
          <p:nvPr>
            <p:ph idx="1"/>
          </p:nvPr>
        </p:nvSpPr>
        <p:spPr>
          <a:xfrm>
            <a:off x="611560" y="1600201"/>
            <a:ext cx="7922840" cy="4493096"/>
          </a:xfrm>
        </p:spPr>
        <p:txBody>
          <a:bodyPr/>
          <a:lstStyle/>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indent="0" algn="ctr">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340192344"/>
              </p:ext>
            </p:extLst>
          </p:nvPr>
        </p:nvGraphicFramePr>
        <p:xfrm>
          <a:off x="107504" y="764704"/>
          <a:ext cx="8928992" cy="4755364"/>
        </p:xfrm>
        <a:graphic>
          <a:graphicData uri="http://schemas.openxmlformats.org/drawingml/2006/table">
            <a:tbl>
              <a:tblPr firstRow="1" bandRow="1">
                <a:tableStyleId>{5C22544A-7EE6-4342-B048-85BDC9FD1C3A}</a:tableStyleId>
              </a:tblPr>
              <a:tblGrid>
                <a:gridCol w="2160240"/>
                <a:gridCol w="2664296"/>
                <a:gridCol w="1872208"/>
                <a:gridCol w="2232248"/>
              </a:tblGrid>
              <a:tr h="686815">
                <a:tc>
                  <a:txBody>
                    <a:bodyPr/>
                    <a:lstStyle/>
                    <a:p>
                      <a:r>
                        <a:rPr lang="en-ZA" sz="1600" b="1" dirty="0" smtClean="0">
                          <a:solidFill>
                            <a:schemeClr val="bg1"/>
                          </a:solidFill>
                          <a:latin typeface="+mn-lt"/>
                          <a:cs typeface="Arial" pitchFamily="34" charset="0"/>
                        </a:rPr>
                        <a:t>PERFORMANCE INDICATOR</a:t>
                      </a:r>
                      <a:endParaRPr lang="en-ZA" sz="1600" b="1" dirty="0">
                        <a:solidFill>
                          <a:schemeClr val="bg1"/>
                        </a:solidFill>
                        <a:latin typeface="+mn-lt"/>
                        <a:cs typeface="Arial" pitchFamily="34" charset="0"/>
                      </a:endParaRPr>
                    </a:p>
                  </a:txBody>
                  <a:tcPr marL="91457" marR="91457" marT="45731" marB="45731"/>
                </a:tc>
                <a:tc>
                  <a:txBody>
                    <a:bodyPr/>
                    <a:lstStyle/>
                    <a:p>
                      <a:r>
                        <a:rPr lang="en-ZA" sz="1600" b="1" baseline="0" dirty="0" smtClean="0">
                          <a:solidFill>
                            <a:schemeClr val="bg1"/>
                          </a:solidFill>
                          <a:latin typeface="+mn-lt"/>
                          <a:cs typeface="Arial" pitchFamily="34" charset="0"/>
                        </a:rPr>
                        <a:t>4</a:t>
                      </a:r>
                      <a:r>
                        <a:rPr lang="en-ZA" sz="1600" b="1" baseline="30000" dirty="0" smtClean="0">
                          <a:solidFill>
                            <a:schemeClr val="bg1"/>
                          </a:solidFill>
                          <a:latin typeface="+mn-lt"/>
                          <a:cs typeface="Arial" pitchFamily="34" charset="0"/>
                        </a:rPr>
                        <a:t>TH</a:t>
                      </a:r>
                      <a:r>
                        <a:rPr lang="en-ZA" sz="1600" b="1" baseline="0" dirty="0" smtClean="0">
                          <a:solidFill>
                            <a:schemeClr val="bg1"/>
                          </a:solidFill>
                          <a:latin typeface="+mn-lt"/>
                          <a:cs typeface="Arial" pitchFamily="34" charset="0"/>
                        </a:rPr>
                        <a:t> </a:t>
                      </a:r>
                      <a:r>
                        <a:rPr lang="en-ZA" sz="1600" b="1" dirty="0" smtClean="0">
                          <a:solidFill>
                            <a:schemeClr val="bg1"/>
                          </a:solidFill>
                          <a:latin typeface="+mn-lt"/>
                          <a:cs typeface="Arial" pitchFamily="34" charset="0"/>
                        </a:rPr>
                        <a:t> QUARTER TARGET</a:t>
                      </a:r>
                      <a:endParaRPr lang="en-ZA" sz="1600" b="1" dirty="0">
                        <a:solidFill>
                          <a:schemeClr val="bg1"/>
                        </a:solidFill>
                        <a:latin typeface="+mn-lt"/>
                        <a:cs typeface="Arial" pitchFamily="34" charset="0"/>
                      </a:endParaRPr>
                    </a:p>
                  </a:txBody>
                  <a:tcPr marL="91457" marR="91457" marT="45731" marB="45731"/>
                </a:tc>
                <a:tc>
                  <a:txBody>
                    <a:bodyPr/>
                    <a:lstStyle/>
                    <a:p>
                      <a:r>
                        <a:rPr lang="en-ZA" sz="1600" b="1" dirty="0" smtClean="0">
                          <a:solidFill>
                            <a:schemeClr val="bg1"/>
                          </a:solidFill>
                          <a:latin typeface="+mn-lt"/>
                          <a:cs typeface="Arial" pitchFamily="34" charset="0"/>
                        </a:rPr>
                        <a:t>PROGRESS </a:t>
                      </a:r>
                      <a:endParaRPr lang="en-ZA" sz="1600" b="1" dirty="0">
                        <a:solidFill>
                          <a:schemeClr val="bg1"/>
                        </a:solidFill>
                        <a:latin typeface="+mn-lt"/>
                        <a:cs typeface="Arial" pitchFamily="34" charset="0"/>
                      </a:endParaRPr>
                    </a:p>
                  </a:txBody>
                  <a:tcPr marL="91457" marR="91457" marT="45731" marB="4573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VARIANCE/COMMENTS or PROGRESS DESCRIPTION</a:t>
                      </a:r>
                    </a:p>
                  </a:txBody>
                  <a:tcPr marL="91457" marR="91457" marT="45731" marB="45731"/>
                </a:tc>
              </a:tr>
              <a:tr h="622358">
                <a:tc>
                  <a:txBody>
                    <a:bodyPr/>
                    <a:lstStyle/>
                    <a:p>
                      <a:r>
                        <a:rPr lang="en-ZA" sz="1400" kern="1200" dirty="0" smtClean="0">
                          <a:solidFill>
                            <a:schemeClr val="dk1"/>
                          </a:solidFill>
                          <a:effectLst/>
                          <a:latin typeface="+mn-lt"/>
                          <a:ea typeface="+mn-ea"/>
                          <a:cs typeface="+mn-cs"/>
                        </a:rPr>
                        <a:t>No. of shareholder</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compacts signed with</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ACH public entities.</a:t>
                      </a:r>
                      <a:endParaRPr lang="en-ZA" sz="1400" dirty="0">
                        <a:solidFill>
                          <a:schemeClr val="tx1"/>
                        </a:solidFill>
                        <a:latin typeface="+mn-lt"/>
                        <a:cs typeface="Arial" pitchFamily="34" charset="0"/>
                      </a:endParaRPr>
                    </a:p>
                  </a:txBody>
                  <a:tcPr marL="91457" marR="91457" marT="45731" marB="45731"/>
                </a:tc>
                <a:tc>
                  <a:txBody>
                    <a:bodyPr/>
                    <a:lstStyle/>
                    <a:p>
                      <a:r>
                        <a:rPr lang="en-ZA" sz="1400" kern="1200" dirty="0" smtClean="0">
                          <a:solidFill>
                            <a:schemeClr val="dk1"/>
                          </a:solidFill>
                          <a:effectLst/>
                          <a:latin typeface="+mn-lt"/>
                          <a:ea typeface="+mn-ea"/>
                          <a:cs typeface="+mn-cs"/>
                        </a:rPr>
                        <a:t>26</a:t>
                      </a:r>
                      <a:endParaRPr lang="en-ZA" sz="1400" b="1" dirty="0">
                        <a:solidFill>
                          <a:schemeClr val="tx1"/>
                        </a:solidFill>
                        <a:latin typeface="+mn-lt"/>
                        <a:cs typeface="Arial" pitchFamily="34" charset="0"/>
                      </a:endParaRPr>
                    </a:p>
                  </a:txBody>
                  <a:tcPr marL="91457" marR="91457" marT="45731" marB="45731"/>
                </a:tc>
                <a:tc gridSpan="2">
                  <a:txBody>
                    <a:bodyPr/>
                    <a:lstStyle/>
                    <a:p>
                      <a:r>
                        <a:rPr lang="en-ZA" sz="1400" kern="1200" dirty="0" smtClean="0">
                          <a:solidFill>
                            <a:schemeClr val="dk1"/>
                          </a:solidFill>
                          <a:effectLst/>
                          <a:latin typeface="+mn-lt"/>
                          <a:ea typeface="+mn-ea"/>
                          <a:cs typeface="+mn-cs"/>
                        </a:rPr>
                        <a:t>Shareholder compacts for 2015/16 financial year were signed with public entities on 2 April 2015</a:t>
                      </a:r>
                      <a:endParaRPr lang="en-ZA" sz="1400" dirty="0">
                        <a:solidFill>
                          <a:schemeClr val="tx1"/>
                        </a:solidFill>
                        <a:latin typeface="+mn-lt"/>
                        <a:cs typeface="Arial" pitchFamily="34" charset="0"/>
                      </a:endParaRPr>
                    </a:p>
                  </a:txBody>
                  <a:tcPr marL="91457" marR="91457" marT="45731" marB="45731"/>
                </a:tc>
                <a:tc hMerge="1">
                  <a:txBody>
                    <a:bodyPr/>
                    <a:lstStyle/>
                    <a:p>
                      <a:endParaRPr lang="en-ZA" sz="1200" dirty="0">
                        <a:latin typeface="+mn-lt"/>
                      </a:endParaRPr>
                    </a:p>
                  </a:txBody>
                  <a:tcPr marL="91449" marR="91449" marT="45730" marB="45730"/>
                </a:tc>
              </a:tr>
              <a:tr h="779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dk1"/>
                          </a:solidFill>
                          <a:effectLst/>
                          <a:latin typeface="+mn-lt"/>
                          <a:ea typeface="+mn-ea"/>
                          <a:cs typeface="+mn-cs"/>
                        </a:rPr>
                        <a:t>No. of public platforms for social cohesion advocates hosted</a:t>
                      </a:r>
                      <a:endParaRPr lang="en-ZA" sz="1400" dirty="0">
                        <a:solidFill>
                          <a:schemeClr val="tx1"/>
                        </a:solidFill>
                        <a:latin typeface="+mn-lt"/>
                        <a:cs typeface="Arial" pitchFamily="34" charset="0"/>
                      </a:endParaRPr>
                    </a:p>
                  </a:txBody>
                  <a:tcPr marL="91457" marR="91457" marT="45731" marB="45731"/>
                </a:tc>
                <a:tc>
                  <a:txBody>
                    <a:bodyPr/>
                    <a:lstStyle/>
                    <a:p>
                      <a:r>
                        <a:rPr lang="en-ZA" sz="1400" b="0" kern="1200" dirty="0" smtClean="0">
                          <a:solidFill>
                            <a:schemeClr val="tx1"/>
                          </a:solidFill>
                          <a:effectLst/>
                          <a:latin typeface="+mn-lt"/>
                          <a:ea typeface="+mn-ea"/>
                          <a:cs typeface="Arial" pitchFamily="34" charset="0"/>
                        </a:rPr>
                        <a:t>3</a:t>
                      </a:r>
                      <a:endParaRPr lang="en-ZA" sz="1400" b="0" dirty="0">
                        <a:solidFill>
                          <a:schemeClr val="tx1"/>
                        </a:solidFill>
                        <a:latin typeface="+mn-lt"/>
                        <a:cs typeface="Arial" pitchFamily="34" charset="0"/>
                      </a:endParaRPr>
                    </a:p>
                  </a:txBody>
                  <a:tcPr marL="91457" marR="91457" marT="45731" marB="45731"/>
                </a:tc>
                <a:tc gridSpan="2">
                  <a:txBody>
                    <a:bodyPr/>
                    <a:lstStyle/>
                    <a:p>
                      <a:r>
                        <a:rPr lang="en-ZA" sz="1400" kern="1200" dirty="0" smtClean="0">
                          <a:solidFill>
                            <a:schemeClr val="dk1"/>
                          </a:solidFill>
                          <a:effectLst/>
                          <a:latin typeface="+mn-lt"/>
                          <a:ea typeface="+mn-ea"/>
                          <a:cs typeface="+mn-cs"/>
                        </a:rPr>
                        <a:t>7 public platforms were created for social cohesion advocates</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as</a:t>
                      </a:r>
                      <a:r>
                        <a:rPr lang="en-ZA" sz="1400" kern="1200" baseline="0" dirty="0" smtClean="0">
                          <a:solidFill>
                            <a:schemeClr val="dk1"/>
                          </a:solidFill>
                          <a:effectLst/>
                          <a:latin typeface="+mn-lt"/>
                          <a:ea typeface="+mn-ea"/>
                          <a:cs typeface="+mn-cs"/>
                        </a:rPr>
                        <a:t> follows: </a:t>
                      </a:r>
                      <a:r>
                        <a:rPr lang="en-US" sz="1400" kern="1200" dirty="0" smtClean="0">
                          <a:solidFill>
                            <a:schemeClr val="dk1"/>
                          </a:solidFill>
                          <a:effectLst/>
                          <a:latin typeface="+mn-lt"/>
                          <a:ea typeface="+mn-ea"/>
                          <a:cs typeface="+mn-cs"/>
                        </a:rPr>
                        <a:t>Free</a:t>
                      </a:r>
                      <a:r>
                        <a:rPr lang="en-US" sz="1400" kern="1200" baseline="0" dirty="0" smtClean="0">
                          <a:solidFill>
                            <a:schemeClr val="dk1"/>
                          </a:solidFill>
                          <a:effectLst/>
                          <a:latin typeface="+mn-lt"/>
                          <a:ea typeface="+mn-ea"/>
                          <a:cs typeface="+mn-cs"/>
                        </a:rPr>
                        <a:t> Sate 1; Eastern Cape 1; North- West 2; Northern  Cape 1; Gauteng 2 </a:t>
                      </a:r>
                      <a:r>
                        <a:rPr lang="en-US" sz="1400" kern="1200" dirty="0" smtClean="0">
                          <a:solidFill>
                            <a:schemeClr val="dk1"/>
                          </a:solidFill>
                          <a:effectLst/>
                          <a:latin typeface="+mn-lt"/>
                          <a:ea typeface="+mn-ea"/>
                          <a:cs typeface="+mn-cs"/>
                        </a:rPr>
                        <a:t> </a:t>
                      </a:r>
                      <a:endParaRPr lang="en-ZA" sz="1400" dirty="0">
                        <a:solidFill>
                          <a:schemeClr val="tx1"/>
                        </a:solidFill>
                        <a:latin typeface="+mn-lt"/>
                        <a:cs typeface="Arial" pitchFamily="34" charset="0"/>
                      </a:endParaRPr>
                    </a:p>
                  </a:txBody>
                  <a:tcPr marL="91457" marR="91457" marT="45731" marB="45731"/>
                </a:tc>
                <a:tc hMerge="1">
                  <a:txBody>
                    <a:bodyPr/>
                    <a:lstStyle/>
                    <a:p>
                      <a:endParaRPr lang="en-ZA" sz="1200" dirty="0">
                        <a:latin typeface="+mn-lt"/>
                      </a:endParaRPr>
                    </a:p>
                  </a:txBody>
                  <a:tcPr marL="91449" marR="91449" marT="45734" marB="45734"/>
                </a:tc>
              </a:tr>
              <a:tr h="908174">
                <a:tc>
                  <a:txBody>
                    <a:bodyPr/>
                    <a:lstStyle/>
                    <a:p>
                      <a:r>
                        <a:rPr lang="en-ZA" sz="1400" kern="1200" dirty="0" smtClean="0">
                          <a:solidFill>
                            <a:schemeClr val="dk1"/>
                          </a:solidFill>
                          <a:effectLst/>
                          <a:latin typeface="+mn-lt"/>
                          <a:ea typeface="+mn-ea"/>
                          <a:cs typeface="+mn-cs"/>
                        </a:rPr>
                        <a:t>No. of quarterly reports</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on Outcome 14</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submitted to DPME</a:t>
                      </a:r>
                      <a:endParaRPr lang="en-ZA" sz="1400" dirty="0">
                        <a:solidFill>
                          <a:schemeClr val="tx1"/>
                        </a:solidFill>
                        <a:latin typeface="+mn-lt"/>
                        <a:cs typeface="Arial" pitchFamily="34" charset="0"/>
                      </a:endParaRPr>
                    </a:p>
                  </a:txBody>
                  <a:tcPr marL="91457" marR="91457" marT="45731" marB="45731"/>
                </a:tc>
                <a:tc>
                  <a:txBody>
                    <a:bodyPr/>
                    <a:lstStyle/>
                    <a:p>
                      <a:r>
                        <a:rPr lang="en-ZA" sz="1400" kern="1200" dirty="0" smtClean="0">
                          <a:solidFill>
                            <a:schemeClr val="dk1"/>
                          </a:solidFill>
                          <a:effectLst/>
                          <a:latin typeface="+mn-lt"/>
                          <a:ea typeface="+mn-ea"/>
                          <a:cs typeface="+mn-cs"/>
                        </a:rPr>
                        <a:t>1</a:t>
                      </a:r>
                      <a:endParaRPr lang="en-ZA" sz="1400" b="0" dirty="0">
                        <a:solidFill>
                          <a:schemeClr val="tx1"/>
                        </a:solidFill>
                        <a:latin typeface="+mn-lt"/>
                        <a:cs typeface="Arial" pitchFamily="34" charset="0"/>
                      </a:endParaRPr>
                    </a:p>
                  </a:txBody>
                  <a:tcPr marL="91457" marR="91457" marT="45731" marB="45731"/>
                </a:tc>
                <a:tc gridSpan="2">
                  <a:txBody>
                    <a:bodyPr/>
                    <a:lstStyle/>
                    <a:p>
                      <a:r>
                        <a:rPr lang="en-ZA" sz="1400" kern="1200" dirty="0" smtClean="0">
                          <a:solidFill>
                            <a:schemeClr val="dk1"/>
                          </a:solidFill>
                          <a:effectLst/>
                          <a:latin typeface="+mn-lt"/>
                          <a:ea typeface="+mn-ea"/>
                          <a:cs typeface="+mn-cs"/>
                        </a:rPr>
                        <a:t>The</a:t>
                      </a:r>
                      <a:r>
                        <a:rPr lang="en-ZA" sz="1400" kern="1200" baseline="0" dirty="0" smtClean="0">
                          <a:solidFill>
                            <a:schemeClr val="dk1"/>
                          </a:solidFill>
                          <a:effectLst/>
                          <a:latin typeface="+mn-lt"/>
                          <a:ea typeface="+mn-ea"/>
                          <a:cs typeface="+mn-cs"/>
                        </a:rPr>
                        <a:t> quarter </a:t>
                      </a:r>
                      <a:r>
                        <a:rPr lang="en-ZA" sz="1400" kern="1200" dirty="0" smtClean="0">
                          <a:solidFill>
                            <a:schemeClr val="dk1"/>
                          </a:solidFill>
                          <a:effectLst/>
                          <a:latin typeface="+mn-lt"/>
                          <a:ea typeface="+mn-ea"/>
                          <a:cs typeface="+mn-cs"/>
                        </a:rPr>
                        <a:t> progress report, developed, deliberated by delivery forum and DG Technical Implementation Forum and Cabinet memorandum developed</a:t>
                      </a:r>
                      <a:endParaRPr lang="en-ZA" sz="1400" kern="1200" dirty="0">
                        <a:solidFill>
                          <a:schemeClr val="tx1"/>
                        </a:solidFill>
                        <a:effectLst/>
                        <a:latin typeface="+mn-lt"/>
                        <a:ea typeface="+mn-ea"/>
                        <a:cs typeface="Arial" pitchFamily="34" charset="0"/>
                      </a:endParaRPr>
                    </a:p>
                  </a:txBody>
                  <a:tcPr marL="91457" marR="91457" marT="45731" marB="45731"/>
                </a:tc>
                <a:tc hMerge="1">
                  <a:txBody>
                    <a:bodyPr/>
                    <a:lstStyle/>
                    <a:p>
                      <a:endParaRPr lang="en-ZA" sz="1200" kern="1200" dirty="0">
                        <a:solidFill>
                          <a:schemeClr val="tx1"/>
                        </a:solidFill>
                        <a:effectLst/>
                        <a:latin typeface="+mn-lt"/>
                        <a:ea typeface="+mn-ea"/>
                        <a:cs typeface="Arial" pitchFamily="34" charset="0"/>
                      </a:endParaRPr>
                    </a:p>
                  </a:txBody>
                  <a:tcPr marL="91457" marR="91457" marT="45731" marB="45731"/>
                </a:tc>
              </a:tr>
              <a:tr h="1513607">
                <a:tc>
                  <a:txBody>
                    <a:bodyPr/>
                    <a:lstStyle/>
                    <a:p>
                      <a:r>
                        <a:rPr lang="en-ZA" sz="1400" kern="1200" dirty="0" smtClean="0">
                          <a:solidFill>
                            <a:schemeClr val="dk1"/>
                          </a:solidFill>
                          <a:effectLst/>
                          <a:latin typeface="+mn-lt"/>
                          <a:ea typeface="+mn-ea"/>
                          <a:cs typeface="+mn-cs"/>
                        </a:rPr>
                        <a:t>No. of fully constituted</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and functional boards</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of ACH public entities.</a:t>
                      </a:r>
                      <a:endParaRPr lang="en-ZA" sz="1400" dirty="0">
                        <a:solidFill>
                          <a:schemeClr val="tx1"/>
                        </a:solidFill>
                        <a:latin typeface="+mn-lt"/>
                        <a:cs typeface="Arial" pitchFamily="34" charset="0"/>
                      </a:endParaRPr>
                    </a:p>
                  </a:txBody>
                  <a:tcPr marL="91457" marR="91457" marT="45731" marB="45731"/>
                </a:tc>
                <a:tc>
                  <a:txBody>
                    <a:bodyPr/>
                    <a:lstStyle/>
                    <a:p>
                      <a:r>
                        <a:rPr lang="en-ZA" sz="1400" kern="1200" dirty="0" smtClean="0">
                          <a:solidFill>
                            <a:schemeClr val="dk1"/>
                          </a:solidFill>
                          <a:effectLst/>
                          <a:latin typeface="+mn-lt"/>
                          <a:ea typeface="+mn-ea"/>
                          <a:cs typeface="+mn-cs"/>
                        </a:rPr>
                        <a:t>24</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+ 2 (</a:t>
                      </a:r>
                      <a:r>
                        <a:rPr lang="en-ZA" sz="1400" kern="1200" dirty="0" err="1" smtClean="0">
                          <a:solidFill>
                            <a:schemeClr val="dk1"/>
                          </a:solidFill>
                          <a:effectLst/>
                          <a:latin typeface="+mn-lt"/>
                          <a:ea typeface="+mn-ea"/>
                          <a:cs typeface="+mn-cs"/>
                        </a:rPr>
                        <a:t>Windybrow</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Theatre) – pending</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integration with Market Theatre; and PANSALB – pending approach re-status as constitutional</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entity).</a:t>
                      </a:r>
                      <a:endParaRPr lang="en-ZA" sz="1400" b="0" dirty="0">
                        <a:solidFill>
                          <a:schemeClr val="tx1"/>
                        </a:solidFill>
                        <a:latin typeface="+mn-lt"/>
                        <a:cs typeface="Arial" pitchFamily="34" charset="0"/>
                      </a:endParaRPr>
                    </a:p>
                  </a:txBody>
                  <a:tcPr marL="91457" marR="91457" marT="45731" marB="45731"/>
                </a:tc>
                <a:tc gridSpan="2">
                  <a:txBody>
                    <a:bodyPr/>
                    <a:lstStyle/>
                    <a:p>
                      <a:r>
                        <a:rPr lang="en-ZA" sz="1400" kern="1200" dirty="0" smtClean="0">
                          <a:solidFill>
                            <a:schemeClr val="dk1"/>
                          </a:solidFill>
                          <a:effectLst/>
                          <a:latin typeface="+mn-lt"/>
                          <a:ea typeface="+mn-ea"/>
                          <a:cs typeface="+mn-cs"/>
                        </a:rPr>
                        <a:t>Councils of 24 public entities are fully constituted. The Board of PANSALB was dissolved/disbanded in January 2016</a:t>
                      </a:r>
                      <a:endParaRPr lang="en-ZA" sz="1400" kern="1200" dirty="0">
                        <a:solidFill>
                          <a:schemeClr val="tx1"/>
                        </a:solidFill>
                        <a:effectLst/>
                        <a:latin typeface="+mn-lt"/>
                        <a:ea typeface="+mn-ea"/>
                        <a:cs typeface="Arial" pitchFamily="34" charset="0"/>
                      </a:endParaRPr>
                    </a:p>
                  </a:txBody>
                  <a:tcPr marL="91457" marR="91457" marT="45731" marB="45731"/>
                </a:tc>
                <a:tc hMerge="1">
                  <a:txBody>
                    <a:bodyPr/>
                    <a:lstStyle/>
                    <a:p>
                      <a:endParaRPr lang="en-ZA"/>
                    </a:p>
                  </a:txBody>
                  <a:tcPr/>
                </a:tc>
              </a:tr>
            </a:tbl>
          </a:graphicData>
        </a:graphic>
      </p:graphicFrame>
      <p:sp>
        <p:nvSpPr>
          <p:cNvPr id="5" name="Slide Number Placeholder 4"/>
          <p:cNvSpPr>
            <a:spLocks noGrp="1"/>
          </p:cNvSpPr>
          <p:nvPr>
            <p:ph type="sldNum" sz="quarter" idx="4"/>
          </p:nvPr>
        </p:nvSpPr>
        <p:spPr/>
        <p:txBody>
          <a:bodyPr/>
          <a:lstStyle/>
          <a:p>
            <a:r>
              <a:rPr lang="en-US" sz="1000" b="1" dirty="0" smtClean="0"/>
              <a:t>14</a:t>
            </a:r>
            <a:endParaRPr lang="en-ZA" sz="1000" b="1" dirty="0" smtClean="0"/>
          </a:p>
        </p:txBody>
      </p:sp>
    </p:spTree>
    <p:extLst>
      <p:ext uri="{BB962C8B-B14F-4D97-AF65-F5344CB8AC3E}">
        <p14:creationId xmlns:p14="http://schemas.microsoft.com/office/powerpoint/2010/main" xmlns="" val="351771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317048024"/>
              </p:ext>
            </p:extLst>
          </p:nvPr>
        </p:nvGraphicFramePr>
        <p:xfrm>
          <a:off x="395536" y="908720"/>
          <a:ext cx="8136904" cy="1463040"/>
        </p:xfrm>
        <a:graphic>
          <a:graphicData uri="http://schemas.openxmlformats.org/drawingml/2006/table">
            <a:tbl>
              <a:tblPr firstRow="1" bandRow="1">
                <a:tableStyleId>{5C22544A-7EE6-4342-B048-85BDC9FD1C3A}</a:tableStyleId>
              </a:tblPr>
              <a:tblGrid>
                <a:gridCol w="2323003"/>
                <a:gridCol w="1721352"/>
                <a:gridCol w="1537248"/>
                <a:gridCol w="2555301"/>
              </a:tblGrid>
              <a:tr h="504056">
                <a:tc>
                  <a:txBody>
                    <a:bodyPr/>
                    <a:lstStyle/>
                    <a:p>
                      <a:pPr algn="l" fontAlgn="b"/>
                      <a:r>
                        <a:rPr lang="en-ZA" sz="1400" b="1" u="none" strike="noStrike" dirty="0" smtClean="0">
                          <a:solidFill>
                            <a:schemeClr val="bg1"/>
                          </a:solidFill>
                          <a:effectLst/>
                          <a:latin typeface="+mn-lt"/>
                          <a:cs typeface="Arial" pitchFamily="34" charset="0"/>
                        </a:rPr>
                        <a:t>PERFORMANCE INDICATOR</a:t>
                      </a:r>
                      <a:endParaRPr lang="en-ZA" sz="1400" b="1" i="0" u="none" strike="noStrike" dirty="0">
                        <a:solidFill>
                          <a:schemeClr val="bg1"/>
                        </a:solidFill>
                        <a:effectLst/>
                        <a:latin typeface="+mn-lt"/>
                        <a:cs typeface="Arial" pitchFamily="34" charset="0"/>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ＭＳ Ｐゴシック" charset="0"/>
                          <a:cs typeface="Arial" pitchFamily="34" charset="0"/>
                        </a:rPr>
                        <a:t>4TH   QUARTER </a:t>
                      </a:r>
                      <a:r>
                        <a:rPr kumimoji="0" lang="en-US" sz="1400" b="1" i="0" u="none" strike="noStrike" cap="none" normalizeH="0" baseline="0" dirty="0">
                          <a:ln>
                            <a:noFill/>
                          </a:ln>
                          <a:solidFill>
                            <a:schemeClr val="bg1"/>
                          </a:solidFill>
                          <a:effectLst/>
                          <a:latin typeface="+mn-lt"/>
                          <a:ea typeface="ＭＳ Ｐゴシック" charset="0"/>
                          <a:cs typeface="Arial" pitchFamily="34" charset="0"/>
                        </a:rPr>
                        <a:t>TARGET</a:t>
                      </a:r>
                    </a:p>
                  </a:txBody>
                  <a:tcPr horzOverflow="overflow"/>
                </a:tc>
                <a:tc>
                  <a:txBody>
                    <a:bodyPr/>
                    <a:lstStyle/>
                    <a:p>
                      <a:pPr algn="l"/>
                      <a:r>
                        <a:rPr lang="en-ZA" sz="1400" b="1" dirty="0" smtClean="0">
                          <a:solidFill>
                            <a:schemeClr val="bg1"/>
                          </a:solidFill>
                          <a:latin typeface="+mn-lt"/>
                          <a:cs typeface="Arial" pitchFamily="34" charset="0"/>
                        </a:rPr>
                        <a:t>PROGRESS </a:t>
                      </a:r>
                      <a:endParaRPr lang="en-ZA" sz="1400" b="1" dirty="0">
                        <a:solidFill>
                          <a:schemeClr val="bg1"/>
                        </a:solidFill>
                        <a:latin typeface="+mn-lt"/>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cs typeface="Arial" pitchFamily="34" charset="0"/>
                        </a:rPr>
                        <a:t>VARIANCE/COMMENTS</a:t>
                      </a:r>
                      <a:r>
                        <a:rPr lang="en-US" sz="1400" b="1" baseline="0" dirty="0" smtClean="0">
                          <a:solidFill>
                            <a:schemeClr val="bg1"/>
                          </a:solidFill>
                          <a:latin typeface="+mn-lt"/>
                          <a:cs typeface="Arial" pitchFamily="34" charset="0"/>
                        </a:rPr>
                        <a:t> or </a:t>
                      </a:r>
                      <a:r>
                        <a:rPr lang="en-US" sz="1400" b="1" dirty="0" smtClean="0">
                          <a:solidFill>
                            <a:schemeClr val="bg1"/>
                          </a:solidFill>
                          <a:latin typeface="+mn-lt"/>
                          <a:cs typeface="Arial" pitchFamily="34" charset="0"/>
                        </a:rPr>
                        <a:t>PROGRESS DESCRIPTION</a:t>
                      </a:r>
                    </a:p>
                  </a:txBody>
                  <a:tcPr/>
                </a:tc>
              </a:tr>
              <a:tr h="784183">
                <a:tc>
                  <a:txBody>
                    <a:bodyPr/>
                    <a:lstStyle/>
                    <a:p>
                      <a:pPr lvl="0" algn="l"/>
                      <a:r>
                        <a:rPr lang="en-US" sz="1400" b="0" dirty="0" smtClean="0">
                          <a:solidFill>
                            <a:schemeClr val="tx1"/>
                          </a:solidFill>
                          <a:latin typeface="+mn-lt"/>
                          <a:cs typeface="Arial" pitchFamily="34" charset="0"/>
                        </a:rPr>
                        <a:t> Number</a:t>
                      </a:r>
                      <a:r>
                        <a:rPr lang="en-US" sz="1400" b="0" baseline="0" dirty="0" smtClean="0">
                          <a:solidFill>
                            <a:schemeClr val="tx1"/>
                          </a:solidFill>
                          <a:latin typeface="+mn-lt"/>
                          <a:cs typeface="Arial" pitchFamily="34" charset="0"/>
                        </a:rPr>
                        <a:t> of community conversation on social cohesion and nation building conducted per year</a:t>
                      </a:r>
                      <a:endParaRPr lang="en-ZA" sz="1400" b="0" dirty="0">
                        <a:solidFill>
                          <a:schemeClr val="tx1"/>
                        </a:solidFill>
                        <a:latin typeface="+mn-lt"/>
                        <a:cs typeface="Arial" pitchFamily="34" charset="0"/>
                      </a:endParaRPr>
                    </a:p>
                  </a:txBody>
                  <a:tcPr/>
                </a:tc>
                <a:tc>
                  <a:txBody>
                    <a:bodyPr/>
                    <a:lstStyle/>
                    <a:p>
                      <a:pPr lvl="0" algn="l"/>
                      <a:r>
                        <a:rPr lang="en-ZA" sz="1400" kern="1200" dirty="0" smtClean="0">
                          <a:solidFill>
                            <a:schemeClr val="dk1"/>
                          </a:solidFill>
                          <a:effectLst/>
                          <a:latin typeface="+mn-lt"/>
                          <a:ea typeface="+mn-ea"/>
                          <a:cs typeface="+mn-cs"/>
                        </a:rPr>
                        <a:t>10</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Consolidated</a:t>
                      </a:r>
                      <a:br>
                        <a:rPr lang="en-ZA" sz="1400" kern="1200" dirty="0" smtClean="0">
                          <a:solidFill>
                            <a:schemeClr val="dk1"/>
                          </a:solidFill>
                          <a:effectLst/>
                          <a:latin typeface="+mn-lt"/>
                          <a:ea typeface="+mn-ea"/>
                          <a:cs typeface="+mn-cs"/>
                        </a:rPr>
                      </a:br>
                      <a:r>
                        <a:rPr lang="en-ZA" sz="1400" kern="1200" dirty="0" smtClean="0">
                          <a:solidFill>
                            <a:schemeClr val="dk1"/>
                          </a:solidFill>
                          <a:effectLst/>
                          <a:latin typeface="+mn-lt"/>
                          <a:ea typeface="+mn-ea"/>
                          <a:cs typeface="+mn-cs"/>
                        </a:rPr>
                        <a:t>community</a:t>
                      </a:r>
                      <a:r>
                        <a:rPr lang="en-ZA" sz="1400" kern="1200" baseline="0" dirty="0" smtClean="0">
                          <a:solidFill>
                            <a:schemeClr val="dk1"/>
                          </a:solidFill>
                          <a:effectLst/>
                          <a:latin typeface="+mn-lt"/>
                          <a:ea typeface="+mn-ea"/>
                          <a:cs typeface="+mn-cs"/>
                        </a:rPr>
                        <a:t> </a:t>
                      </a:r>
                      <a:r>
                        <a:rPr lang="en-ZA" sz="1400" kern="1200" dirty="0" smtClean="0">
                          <a:solidFill>
                            <a:schemeClr val="dk1"/>
                          </a:solidFill>
                          <a:effectLst/>
                          <a:latin typeface="+mn-lt"/>
                          <a:ea typeface="+mn-ea"/>
                          <a:cs typeface="+mn-cs"/>
                        </a:rPr>
                        <a:t>conversation report</a:t>
                      </a:r>
                      <a:endParaRPr lang="en-ZA" sz="1400" b="0" dirty="0">
                        <a:solidFill>
                          <a:schemeClr val="tx1"/>
                        </a:solidFill>
                        <a:latin typeface="+mn-lt"/>
                        <a:cs typeface="Arial" pitchFamily="34" charset="0"/>
                      </a:endParaRPr>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mn-lt"/>
                          <a:ea typeface="+mn-ea"/>
                          <a:cs typeface="+mn-cs"/>
                        </a:rPr>
                        <a:t>Thirty three (33 ) Community Conversations were held in this quarter and</a:t>
                      </a:r>
                      <a:r>
                        <a:rPr lang="en-ZA" sz="1400" kern="1200" baseline="0" dirty="0" smtClean="0">
                          <a:solidFill>
                            <a:schemeClr val="tx1"/>
                          </a:solidFill>
                          <a:effectLst/>
                          <a:latin typeface="+mn-lt"/>
                          <a:ea typeface="+mn-ea"/>
                          <a:cs typeface="+mn-cs"/>
                        </a:rPr>
                        <a:t> a draft report has been received.  </a:t>
                      </a:r>
                      <a:endParaRPr lang="en-ZA" sz="1400" b="0" kern="1200" dirty="0" smtClean="0">
                        <a:solidFill>
                          <a:schemeClr val="tx1"/>
                        </a:solidFill>
                        <a:effectLst/>
                        <a:latin typeface="+mn-lt"/>
                        <a:ea typeface="+mn-ea"/>
                        <a:cs typeface="+mn-cs"/>
                      </a:endParaRPr>
                    </a:p>
                  </a:txBody>
                  <a:tcPr/>
                </a:tc>
                <a:tc hMerge="1">
                  <a:txBody>
                    <a:bodyPr/>
                    <a:lstStyle/>
                    <a:p>
                      <a:endParaRPr lang="en-ZA"/>
                    </a:p>
                  </a:txBody>
                  <a:tcPr/>
                </a:tc>
              </a:tr>
            </a:tbl>
          </a:graphicData>
        </a:graphic>
      </p:graphicFrame>
      <p:sp>
        <p:nvSpPr>
          <p:cNvPr id="4" name="Slide Number Placeholder 3"/>
          <p:cNvSpPr>
            <a:spLocks noGrp="1"/>
          </p:cNvSpPr>
          <p:nvPr>
            <p:ph type="sldNum" sz="quarter" idx="4"/>
          </p:nvPr>
        </p:nvSpPr>
        <p:spPr>
          <a:xfrm>
            <a:off x="8244408" y="6492875"/>
            <a:ext cx="609600" cy="365125"/>
          </a:xfrm>
        </p:spPr>
        <p:txBody>
          <a:bodyPr/>
          <a:lstStyle/>
          <a:p>
            <a:r>
              <a:rPr lang="en-US" sz="1000" b="1" dirty="0" smtClean="0"/>
              <a:t>15</a:t>
            </a:r>
            <a:endParaRPr lang="en-ZA" sz="1000" b="1" dirty="0" smtClean="0"/>
          </a:p>
        </p:txBody>
      </p:sp>
      <p:graphicFrame>
        <p:nvGraphicFramePr>
          <p:cNvPr id="7" name="Chart 6"/>
          <p:cNvGraphicFramePr>
            <a:graphicFrameLocks/>
          </p:cNvGraphicFramePr>
          <p:nvPr>
            <p:extLst>
              <p:ext uri="{D42A27DB-BD31-4B8C-83A1-F6EECF244321}">
                <p14:modId xmlns:p14="http://schemas.microsoft.com/office/powerpoint/2010/main" xmlns="" val="2447329894"/>
              </p:ext>
            </p:extLst>
          </p:nvPr>
        </p:nvGraphicFramePr>
        <p:xfrm>
          <a:off x="323528" y="2564904"/>
          <a:ext cx="8568952" cy="350080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8"/>
          <p:cNvSpPr>
            <a:spLocks noGrp="1"/>
          </p:cNvSpPr>
          <p:nvPr>
            <p:ph type="title"/>
          </p:nvPr>
        </p:nvSpPr>
        <p:spPr>
          <a:xfrm>
            <a:off x="467544" y="116632"/>
            <a:ext cx="8229600" cy="548680"/>
          </a:xfrm>
        </p:spPr>
        <p:txBody>
          <a:bodyPr>
            <a:noAutofit/>
          </a:bodyPr>
          <a:lstStyle/>
          <a:p>
            <a:pPr algn="ctr"/>
            <a:r>
              <a:rPr lang="en-US" sz="3200" dirty="0" smtClean="0">
                <a:latin typeface="+mj-lt"/>
                <a:ea typeface="MS PGothic" pitchFamily="34" charset="-128"/>
                <a:cs typeface="Arial" pitchFamily="34" charset="0"/>
              </a:rPr>
              <a:t>PROGRAMME 2: INSTITUTIONAL GOVERNANCE </a:t>
            </a:r>
            <a:endParaRPr lang="en-US" sz="3200" dirty="0">
              <a:latin typeface="+mj-lt"/>
              <a:cs typeface="Arial" pitchFamily="34" charset="0"/>
            </a:endParaRPr>
          </a:p>
        </p:txBody>
      </p:sp>
    </p:spTree>
    <p:extLst>
      <p:ext uri="{BB962C8B-B14F-4D97-AF65-F5344CB8AC3E}">
        <p14:creationId xmlns:p14="http://schemas.microsoft.com/office/powerpoint/2010/main" xmlns="" val="3770860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9289"/>
            <a:ext cx="8229600" cy="710952"/>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3: ARTS, CULTURE PROMOTION AND DEVELOPMENT </a:t>
            </a:r>
            <a:r>
              <a:rPr lang="en-US" sz="2800" dirty="0" smtClean="0">
                <a:latin typeface="+mj-lt"/>
                <a:ea typeface="MS PGothic" pitchFamily="34" charset="-128"/>
                <a:cs typeface="Arial" pitchFamily="34" charset="0"/>
              </a:rPr>
              <a:t/>
            </a:r>
            <a:br>
              <a:rPr lang="en-US" sz="2800" dirty="0" smtClean="0">
                <a:latin typeface="+mj-lt"/>
                <a:ea typeface="MS PGothic" pitchFamily="34" charset="-128"/>
                <a:cs typeface="Arial" pitchFamily="34" charset="0"/>
              </a:rPr>
            </a:br>
            <a:r>
              <a:rPr lang="en-US" sz="2800" dirty="0">
                <a:latin typeface="+mj-lt"/>
                <a:ea typeface="MS PGothic" pitchFamily="34" charset="-128"/>
                <a:cs typeface="Arial" pitchFamily="34" charset="0"/>
              </a:rPr>
              <a:t/>
            </a:r>
            <a:br>
              <a:rPr lang="en-US" sz="2800" dirty="0">
                <a:latin typeface="+mj-lt"/>
                <a:ea typeface="MS PGothic" pitchFamily="34" charset="-128"/>
                <a:cs typeface="Arial" pitchFamily="34" charset="0"/>
              </a:rPr>
            </a:br>
            <a:endParaRPr lang="en-US" sz="2800" dirty="0">
              <a:latin typeface="+mj-lt"/>
              <a:cs typeface="Arial" pitchFamily="34" charset="0"/>
            </a:endParaRPr>
          </a:p>
        </p:txBody>
      </p:sp>
      <p:sp>
        <p:nvSpPr>
          <p:cNvPr id="2" name="Content Placeholder 1"/>
          <p:cNvSpPr>
            <a:spLocks noGrp="1"/>
          </p:cNvSpPr>
          <p:nvPr>
            <p:ph idx="1"/>
          </p:nvPr>
        </p:nvSpPr>
        <p:spPr/>
        <p:txBody>
          <a:bodyPr/>
          <a:lstStyle/>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indent="0" algn="ctr">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472505221"/>
              </p:ext>
            </p:extLst>
          </p:nvPr>
        </p:nvGraphicFramePr>
        <p:xfrm>
          <a:off x="107504" y="1052736"/>
          <a:ext cx="8928992" cy="5093000"/>
        </p:xfrm>
        <a:graphic>
          <a:graphicData uri="http://schemas.openxmlformats.org/drawingml/2006/table">
            <a:tbl>
              <a:tblPr firstRow="1" bandRow="1">
                <a:tableStyleId>{5C22544A-7EE6-4342-B048-85BDC9FD1C3A}</a:tableStyleId>
              </a:tblPr>
              <a:tblGrid>
                <a:gridCol w="2232248"/>
                <a:gridCol w="2448272"/>
                <a:gridCol w="1728192"/>
                <a:gridCol w="2520280"/>
              </a:tblGrid>
              <a:tr h="504056">
                <a:tc>
                  <a:txBody>
                    <a:bodyPr/>
                    <a:lstStyle/>
                    <a:p>
                      <a:r>
                        <a:rPr lang="en-US" sz="1600" b="1" dirty="0" smtClean="0">
                          <a:latin typeface="+mn-lt"/>
                          <a:cs typeface="Arial" pitchFamily="34" charset="0"/>
                        </a:rPr>
                        <a:t>PERFORMANCE INDICATOR</a:t>
                      </a:r>
                      <a:endParaRPr lang="en-US" sz="1600" b="1" dirty="0">
                        <a:latin typeface="+mn-lt"/>
                        <a:cs typeface="Arial" pitchFamily="34" charset="0"/>
                      </a:endParaRPr>
                    </a:p>
                  </a:txBody>
                  <a:tcPr marL="91421" marR="91421" marT="43636" marB="43636"/>
                </a:tc>
                <a:tc>
                  <a:txBody>
                    <a:bodyPr/>
                    <a:lstStyle/>
                    <a:p>
                      <a:r>
                        <a:rPr lang="en-US" sz="1600" b="1" baseline="0" dirty="0" smtClean="0">
                          <a:latin typeface="+mn-lt"/>
                          <a:cs typeface="Arial" pitchFamily="34" charset="0"/>
                        </a:rPr>
                        <a:t>4</a:t>
                      </a:r>
                      <a:r>
                        <a:rPr lang="en-US" sz="1600" b="1" baseline="30000" dirty="0" smtClean="0">
                          <a:latin typeface="+mn-lt"/>
                          <a:cs typeface="Arial" pitchFamily="34" charset="0"/>
                        </a:rPr>
                        <a:t>TH</a:t>
                      </a:r>
                      <a:r>
                        <a:rPr lang="en-US" sz="1600" b="1" baseline="0" dirty="0" smtClean="0">
                          <a:latin typeface="+mn-lt"/>
                          <a:cs typeface="Arial" pitchFamily="34" charset="0"/>
                        </a:rPr>
                        <a:t> </a:t>
                      </a:r>
                      <a:r>
                        <a:rPr lang="en-US" sz="1600" b="1" dirty="0" smtClean="0">
                          <a:latin typeface="+mn-lt"/>
                          <a:cs typeface="Arial" pitchFamily="34" charset="0"/>
                        </a:rPr>
                        <a:t> QUARTER TARGET</a:t>
                      </a:r>
                      <a:endParaRPr lang="en-US" sz="1600" b="1" dirty="0">
                        <a:latin typeface="+mn-lt"/>
                        <a:cs typeface="Arial" pitchFamily="34" charset="0"/>
                      </a:endParaRPr>
                    </a:p>
                  </a:txBody>
                  <a:tcPr marL="91421" marR="91421" marT="43636" marB="43636"/>
                </a:tc>
                <a:tc>
                  <a:txBody>
                    <a:bodyPr/>
                    <a:lstStyle/>
                    <a:p>
                      <a:r>
                        <a:rPr lang="en-US" sz="1600" b="1" dirty="0" smtClean="0">
                          <a:latin typeface="+mn-lt"/>
                          <a:cs typeface="Arial" pitchFamily="34" charset="0"/>
                        </a:rPr>
                        <a:t>PROGRESS</a:t>
                      </a:r>
                      <a:endParaRPr lang="en-US" sz="1600" b="1" dirty="0">
                        <a:latin typeface="+mn-lt"/>
                        <a:cs typeface="Arial" pitchFamily="34" charset="0"/>
                      </a:endParaRPr>
                    </a:p>
                  </a:txBody>
                  <a:tcPr marL="91421" marR="91421" marT="43636" marB="43636"/>
                </a:tc>
                <a:tc>
                  <a:txBody>
                    <a:bodyPr/>
                    <a:lstStyle/>
                    <a:p>
                      <a:r>
                        <a:rPr lang="en-US" sz="1600" b="1" dirty="0" smtClean="0">
                          <a:latin typeface="+mn-lt"/>
                          <a:cs typeface="Arial" pitchFamily="34" charset="0"/>
                        </a:rPr>
                        <a:t>VARIANCE/COMMENTS</a:t>
                      </a:r>
                      <a:r>
                        <a:rPr lang="en-US" sz="1600" b="1" baseline="0" dirty="0" smtClean="0">
                          <a:latin typeface="+mn-lt"/>
                          <a:cs typeface="Arial" pitchFamily="34" charset="0"/>
                        </a:rPr>
                        <a:t> or </a:t>
                      </a:r>
                      <a:r>
                        <a:rPr lang="en-US" sz="1600" b="1" dirty="0" smtClean="0">
                          <a:latin typeface="+mn-lt"/>
                          <a:cs typeface="Arial" pitchFamily="34" charset="0"/>
                        </a:rPr>
                        <a:t>PROGRESS DESCRIPTION</a:t>
                      </a:r>
                      <a:endParaRPr lang="en-US" sz="1600" b="1" dirty="0">
                        <a:latin typeface="+mn-lt"/>
                        <a:cs typeface="Arial" pitchFamily="34" charset="0"/>
                      </a:endParaRPr>
                    </a:p>
                  </a:txBody>
                  <a:tcPr marL="91421" marR="91421" marT="43636" marB="43636"/>
                </a:tc>
              </a:tr>
              <a:tr h="792088">
                <a:tc>
                  <a:txBody>
                    <a:bodyPr/>
                    <a:lstStyle/>
                    <a:p>
                      <a:r>
                        <a:rPr lang="en-ZA" sz="1600" kern="1200" dirty="0" smtClean="0">
                          <a:solidFill>
                            <a:schemeClr val="dk1"/>
                          </a:solidFill>
                          <a:effectLst/>
                          <a:latin typeface="+mn-lt"/>
                          <a:ea typeface="+mn-ea"/>
                          <a:cs typeface="+mn-cs"/>
                        </a:rPr>
                        <a:t>Number of multi–year</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Human Language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Technology projects</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implemented and or</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completed.</a:t>
                      </a:r>
                      <a:endParaRPr lang="en-US" sz="1600" dirty="0">
                        <a:solidFill>
                          <a:schemeClr val="tx1"/>
                        </a:solidFill>
                        <a:latin typeface="+mn-lt"/>
                        <a:cs typeface="Arial" pitchFamily="34" charset="0"/>
                      </a:endParaRPr>
                    </a:p>
                  </a:txBody>
                  <a:tcPr marL="91421" marR="91421" marT="43636" marB="43636"/>
                </a:tc>
                <a:tc>
                  <a:txBody>
                    <a:bodyPr/>
                    <a:lstStyle/>
                    <a:p>
                      <a:pPr>
                        <a:lnSpc>
                          <a:spcPct val="115000"/>
                        </a:lnSpc>
                        <a:spcAft>
                          <a:spcPts val="1000"/>
                        </a:spcAft>
                      </a:pPr>
                      <a:r>
                        <a:rPr lang="en-ZA" sz="1600" kern="1200" dirty="0" smtClean="0">
                          <a:solidFill>
                            <a:schemeClr val="dk1"/>
                          </a:solidFill>
                          <a:effectLst/>
                          <a:latin typeface="+mn-lt"/>
                          <a:ea typeface="+mn-ea"/>
                          <a:cs typeface="+mn-cs"/>
                        </a:rPr>
                        <a:t>8 multi–year HLT</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projects implemented.</a:t>
                      </a:r>
                      <a:endParaRPr lang="en-ZA" sz="1600" dirty="0">
                        <a:solidFill>
                          <a:schemeClr val="tx1"/>
                        </a:solidFill>
                        <a:effectLst/>
                        <a:latin typeface="+mn-lt"/>
                        <a:ea typeface="Calibri"/>
                        <a:cs typeface="Arial" pitchFamily="34" charset="0"/>
                      </a:endParaRPr>
                    </a:p>
                  </a:txBody>
                  <a:tcPr marL="68580" marR="68580" marT="0" marB="0"/>
                </a:tc>
                <a:tc gridSpan="2">
                  <a:txBody>
                    <a:bodyPr/>
                    <a:lstStyle/>
                    <a:p>
                      <a:pPr>
                        <a:lnSpc>
                          <a:spcPct val="115000"/>
                        </a:lnSpc>
                        <a:spcAft>
                          <a:spcPts val="1000"/>
                        </a:spcAft>
                      </a:pPr>
                      <a:r>
                        <a:rPr lang="en-ZA" sz="1600" kern="1200" dirty="0" smtClean="0">
                          <a:solidFill>
                            <a:schemeClr val="dk1"/>
                          </a:solidFill>
                          <a:effectLst/>
                          <a:latin typeface="+mn-lt"/>
                          <a:ea typeface="+mn-ea"/>
                          <a:cs typeface="+mn-cs"/>
                        </a:rPr>
                        <a:t>8 multi–year HLT</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projects implemented</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of which 4 were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completed in 2015/16</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(NCHLT Text;  NCHLT Speech; NCHLT RMA, Lwazi-III)</a:t>
                      </a:r>
                      <a:endParaRPr lang="en-ZA" sz="1600" dirty="0">
                        <a:solidFill>
                          <a:schemeClr val="tx1"/>
                        </a:solidFill>
                        <a:effectLst/>
                        <a:latin typeface="+mn-lt"/>
                        <a:ea typeface="Calibri"/>
                        <a:cs typeface="Arial" pitchFamily="34" charset="0"/>
                      </a:endParaRPr>
                    </a:p>
                  </a:txBody>
                  <a:tcPr marL="68580" marR="68580" marT="0" marB="0"/>
                </a:tc>
                <a:tc hMerge="1">
                  <a:txBody>
                    <a:bodyPr/>
                    <a:lstStyle/>
                    <a:p>
                      <a:endParaRPr lang="en-US" sz="1200" dirty="0">
                        <a:solidFill>
                          <a:schemeClr val="tx1"/>
                        </a:solidFill>
                        <a:latin typeface="+mn-lt"/>
                        <a:cs typeface="Arial" pitchFamily="34" charset="0"/>
                      </a:endParaRPr>
                    </a:p>
                  </a:txBody>
                  <a:tcPr marL="91421" marR="91421" marT="43636" marB="43636"/>
                </a:tc>
              </a:tr>
              <a:tr h="909400">
                <a:tc>
                  <a:txBody>
                    <a:bodyPr/>
                    <a:lstStyle/>
                    <a:p>
                      <a:r>
                        <a:rPr lang="en-ZA" sz="1600" kern="1200" dirty="0" smtClean="0">
                          <a:solidFill>
                            <a:schemeClr val="dk1"/>
                          </a:solidFill>
                          <a:effectLst/>
                          <a:latin typeface="+mn-lt"/>
                          <a:ea typeface="+mn-ea"/>
                          <a:cs typeface="+mn-cs"/>
                        </a:rPr>
                        <a:t>Fully operational Art Bank procuring and renting art works.</a:t>
                      </a:r>
                      <a:endParaRPr lang="en-US" sz="1600" dirty="0">
                        <a:solidFill>
                          <a:schemeClr val="tx1"/>
                        </a:solidFill>
                        <a:latin typeface="+mn-lt"/>
                        <a:cs typeface="Arial" pitchFamily="34" charset="0"/>
                      </a:endParaRPr>
                    </a:p>
                  </a:txBody>
                  <a:tcPr marL="91421" marR="91421" marT="43636" marB="43636"/>
                </a:tc>
                <a:tc>
                  <a:txBody>
                    <a:bodyPr/>
                    <a:lstStyle/>
                    <a:p>
                      <a:pPr>
                        <a:lnSpc>
                          <a:spcPct val="115000"/>
                        </a:lnSpc>
                        <a:spcAft>
                          <a:spcPts val="1000"/>
                        </a:spcAft>
                      </a:pPr>
                      <a:r>
                        <a:rPr lang="en-ZA" sz="1600" kern="1200" dirty="0" smtClean="0">
                          <a:solidFill>
                            <a:schemeClr val="dk1"/>
                          </a:solidFill>
                          <a:effectLst/>
                          <a:latin typeface="+mn-lt"/>
                          <a:ea typeface="+mn-ea"/>
                          <a:cs typeface="+mn-cs"/>
                        </a:rPr>
                        <a:t>Fully operational Art Bank procuring and renting art works</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Launch of Art Bank collection exhibition</a:t>
                      </a:r>
                      <a:endParaRPr lang="en-ZA" sz="1600" dirty="0">
                        <a:solidFill>
                          <a:schemeClr val="tx1"/>
                        </a:solidFill>
                        <a:effectLst/>
                        <a:latin typeface="+mn-lt"/>
                        <a:ea typeface="Calibri"/>
                        <a:cs typeface="Arial" pitchFamily="34" charset="0"/>
                      </a:endParaRPr>
                    </a:p>
                  </a:txBody>
                  <a:tcPr marL="68580" marR="68580" marT="0" marB="0"/>
                </a:tc>
                <a:tc gridSpan="2">
                  <a:txBody>
                    <a:bodyPr/>
                    <a:lstStyle/>
                    <a:p>
                      <a:pPr>
                        <a:lnSpc>
                          <a:spcPct val="115000"/>
                        </a:lnSpc>
                        <a:spcAft>
                          <a:spcPts val="1000"/>
                        </a:spcAft>
                      </a:pPr>
                      <a:r>
                        <a:rPr lang="en-ZA" sz="1600" kern="1200" dirty="0" smtClean="0">
                          <a:solidFill>
                            <a:schemeClr val="dk1"/>
                          </a:solidFill>
                          <a:effectLst/>
                          <a:latin typeface="+mn-lt"/>
                          <a:ea typeface="+mn-ea"/>
                          <a:cs typeface="+mn-cs"/>
                        </a:rPr>
                        <a:t>The Art Bank is not operational as yet; however the project manager has been appointed and assumed with duties on the 1</a:t>
                      </a:r>
                      <a:r>
                        <a:rPr lang="en-ZA" sz="1600" kern="1200" baseline="30000" dirty="0" smtClean="0">
                          <a:solidFill>
                            <a:schemeClr val="dk1"/>
                          </a:solidFill>
                          <a:effectLst/>
                          <a:latin typeface="+mn-lt"/>
                          <a:ea typeface="+mn-ea"/>
                          <a:cs typeface="+mn-cs"/>
                        </a:rPr>
                        <a:t>st</a:t>
                      </a:r>
                      <a:r>
                        <a:rPr lang="en-ZA" sz="1600" kern="1200" dirty="0" smtClean="0">
                          <a:solidFill>
                            <a:schemeClr val="dk1"/>
                          </a:solidFill>
                          <a:effectLst/>
                          <a:latin typeface="+mn-lt"/>
                          <a:ea typeface="+mn-ea"/>
                          <a:cs typeface="+mn-cs"/>
                        </a:rPr>
                        <a:t> April 2016</a:t>
                      </a:r>
                      <a:endParaRPr lang="en-ZA" sz="1600" dirty="0">
                        <a:solidFill>
                          <a:schemeClr val="tx1"/>
                        </a:solidFill>
                        <a:effectLst/>
                        <a:latin typeface="+mn-lt"/>
                        <a:ea typeface="Calibri"/>
                        <a:cs typeface="Arial" pitchFamily="34" charset="0"/>
                      </a:endParaRPr>
                    </a:p>
                  </a:txBody>
                  <a:tcPr marL="68580" marR="68580" marT="0" marB="0"/>
                </a:tc>
                <a:tc hMerge="1">
                  <a:txBody>
                    <a:bodyPr/>
                    <a:lstStyle/>
                    <a:p>
                      <a:endParaRPr lang="en-ZA"/>
                    </a:p>
                  </a:txBody>
                  <a:tcPr/>
                </a:tc>
              </a:tr>
              <a:tr h="1141641">
                <a:tc>
                  <a:txBody>
                    <a:bodyPr/>
                    <a:lstStyle/>
                    <a:p>
                      <a:r>
                        <a:rPr lang="en-ZA" sz="1600" kern="1200" dirty="0" smtClean="0">
                          <a:solidFill>
                            <a:schemeClr val="dk1"/>
                          </a:solidFill>
                          <a:effectLst/>
                          <a:latin typeface="+mn-lt"/>
                          <a:ea typeface="+mn-ea"/>
                          <a:cs typeface="+mn-cs"/>
                        </a:rPr>
                        <a:t>Number of functional</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incubators established</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to support the</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development of Arts &amp;Culture entrepreneurs.</a:t>
                      </a:r>
                      <a:endParaRPr lang="en-US" sz="1600" dirty="0">
                        <a:solidFill>
                          <a:schemeClr val="tx1"/>
                        </a:solidFill>
                        <a:latin typeface="+mn-lt"/>
                        <a:cs typeface="Arial" pitchFamily="34" charset="0"/>
                      </a:endParaRPr>
                    </a:p>
                  </a:txBody>
                  <a:tcPr marL="91421" marR="91421" marT="43636" marB="43636"/>
                </a:tc>
                <a:tc>
                  <a:txBody>
                    <a:bodyPr/>
                    <a:lstStyle/>
                    <a:p>
                      <a:pPr>
                        <a:lnSpc>
                          <a:spcPct val="115000"/>
                        </a:lnSpc>
                        <a:spcAft>
                          <a:spcPts val="1000"/>
                        </a:spcAft>
                      </a:pPr>
                      <a:r>
                        <a:rPr lang="en-US" sz="1600" dirty="0" smtClean="0">
                          <a:solidFill>
                            <a:schemeClr val="tx1"/>
                          </a:solidFill>
                          <a:effectLst/>
                          <a:latin typeface="+mn-lt"/>
                          <a:ea typeface="Calibri"/>
                          <a:cs typeface="Arial" pitchFamily="34" charset="0"/>
                        </a:rPr>
                        <a:t>1</a:t>
                      </a:r>
                      <a:endParaRPr lang="en-ZA" sz="1600" dirty="0">
                        <a:solidFill>
                          <a:schemeClr val="tx1"/>
                        </a:solidFill>
                        <a:effectLst/>
                        <a:latin typeface="+mn-lt"/>
                        <a:ea typeface="Calibri"/>
                        <a:cs typeface="Arial" pitchFamily="34" charset="0"/>
                      </a:endParaRPr>
                    </a:p>
                  </a:txBody>
                  <a:tcPr marL="68580" marR="68580" marT="0" marB="0"/>
                </a:tc>
                <a:tc gridSpan="2">
                  <a:txBody>
                    <a:bodyPr/>
                    <a:lstStyle/>
                    <a:p>
                      <a:pPr>
                        <a:lnSpc>
                          <a:spcPct val="115000"/>
                        </a:lnSpc>
                        <a:spcAft>
                          <a:spcPts val="1000"/>
                        </a:spcAft>
                      </a:pPr>
                      <a:r>
                        <a:rPr lang="en-ZA" sz="1600" kern="1200" dirty="0" smtClean="0">
                          <a:solidFill>
                            <a:schemeClr val="tx1"/>
                          </a:solidFill>
                          <a:effectLst/>
                          <a:latin typeface="+mn-lt"/>
                          <a:ea typeface="+mn-ea"/>
                          <a:cs typeface="+mn-cs"/>
                        </a:rPr>
                        <a:t>8 incubators were successfully established and are functional to support the development of Arts &amp; Culture entrepreneurs as</a:t>
                      </a:r>
                      <a:r>
                        <a:rPr lang="en-ZA" sz="1600" kern="1200" baseline="0" dirty="0" smtClean="0">
                          <a:solidFill>
                            <a:schemeClr val="tx1"/>
                          </a:solidFill>
                          <a:effectLst/>
                          <a:latin typeface="+mn-lt"/>
                          <a:ea typeface="+mn-ea"/>
                          <a:cs typeface="+mn-cs"/>
                        </a:rPr>
                        <a:t> follows:</a:t>
                      </a:r>
                      <a:endParaRPr lang="en-ZA" sz="1600" kern="1200" dirty="0" smtClean="0">
                        <a:solidFill>
                          <a:schemeClr val="tx1"/>
                        </a:solidFill>
                        <a:effectLst/>
                        <a:latin typeface="+mn-lt"/>
                        <a:ea typeface="+mn-ea"/>
                        <a:cs typeface="+mn-cs"/>
                      </a:endParaRPr>
                    </a:p>
                    <a:p>
                      <a:pPr>
                        <a:lnSpc>
                          <a:spcPct val="115000"/>
                        </a:lnSpc>
                        <a:spcAft>
                          <a:spcPts val="1000"/>
                        </a:spcAft>
                      </a:pPr>
                      <a:r>
                        <a:rPr lang="en-US" sz="1600" kern="1200" dirty="0" smtClean="0">
                          <a:solidFill>
                            <a:schemeClr val="tx1"/>
                          </a:solidFill>
                          <a:effectLst/>
                          <a:latin typeface="+mn-lt"/>
                          <a:ea typeface="+mn-ea"/>
                          <a:cs typeface="+mn-cs"/>
                        </a:rPr>
                        <a:t>Western</a:t>
                      </a:r>
                      <a:r>
                        <a:rPr lang="en-US" sz="1600" kern="1200" baseline="0" dirty="0" smtClean="0">
                          <a:solidFill>
                            <a:schemeClr val="tx1"/>
                          </a:solidFill>
                          <a:effectLst/>
                          <a:latin typeface="+mn-lt"/>
                          <a:ea typeface="+mn-ea"/>
                          <a:cs typeface="+mn-cs"/>
                        </a:rPr>
                        <a:t> Cape – </a:t>
                      </a:r>
                      <a:r>
                        <a:rPr lang="en-US" sz="1600" kern="1200" baseline="0" dirty="0" err="1" smtClean="0">
                          <a:solidFill>
                            <a:schemeClr val="tx1"/>
                          </a:solidFill>
                          <a:effectLst/>
                          <a:latin typeface="+mn-lt"/>
                          <a:ea typeface="+mn-ea"/>
                          <a:cs typeface="+mn-cs"/>
                        </a:rPr>
                        <a:t>ArtsCape</a:t>
                      </a:r>
                      <a:r>
                        <a:rPr lang="en-US" sz="1600" kern="1200" baseline="0" dirty="0" smtClean="0">
                          <a:solidFill>
                            <a:schemeClr val="tx1"/>
                          </a:solidFill>
                          <a:effectLst/>
                          <a:latin typeface="+mn-lt"/>
                          <a:ea typeface="+mn-ea"/>
                          <a:cs typeface="+mn-cs"/>
                        </a:rPr>
                        <a:t> ; Free-State – PACOFS;  Gauteng- Market Theatre, </a:t>
                      </a:r>
                      <a:r>
                        <a:rPr lang="en-US" sz="1600" kern="1200" baseline="0" dirty="0" err="1" smtClean="0">
                          <a:solidFill>
                            <a:schemeClr val="tx1"/>
                          </a:solidFill>
                          <a:effectLst/>
                          <a:latin typeface="+mn-lt"/>
                          <a:ea typeface="+mn-ea"/>
                          <a:cs typeface="+mn-cs"/>
                        </a:rPr>
                        <a:t>Windybrow</a:t>
                      </a:r>
                      <a:r>
                        <a:rPr lang="en-US" sz="1600" kern="1200" baseline="0" dirty="0" smtClean="0">
                          <a:solidFill>
                            <a:schemeClr val="tx1"/>
                          </a:solidFill>
                          <a:effectLst/>
                          <a:latin typeface="+mn-lt"/>
                          <a:ea typeface="+mn-ea"/>
                          <a:cs typeface="+mn-cs"/>
                        </a:rPr>
                        <a:t> &amp; State Theatre; Mpumalanga-</a:t>
                      </a:r>
                      <a:r>
                        <a:rPr lang="en-US" sz="1600" kern="1200" baseline="0" dirty="0" err="1" smtClean="0">
                          <a:solidFill>
                            <a:schemeClr val="tx1"/>
                          </a:solidFill>
                          <a:effectLst/>
                          <a:latin typeface="+mn-lt"/>
                          <a:ea typeface="+mn-ea"/>
                          <a:cs typeface="+mn-cs"/>
                        </a:rPr>
                        <a:t>Casterbrigde</a:t>
                      </a:r>
                      <a:r>
                        <a:rPr lang="en-US" sz="1600" kern="1200" baseline="0" dirty="0" smtClean="0">
                          <a:solidFill>
                            <a:schemeClr val="tx1"/>
                          </a:solidFill>
                          <a:effectLst/>
                          <a:latin typeface="+mn-lt"/>
                          <a:ea typeface="+mn-ea"/>
                          <a:cs typeface="+mn-cs"/>
                        </a:rPr>
                        <a:t>;  </a:t>
                      </a:r>
                      <a:r>
                        <a:rPr lang="en-US" sz="1600" kern="1200" baseline="0" dirty="0" err="1" smtClean="0">
                          <a:solidFill>
                            <a:schemeClr val="tx1"/>
                          </a:solidFill>
                          <a:effectLst/>
                          <a:latin typeface="+mn-lt"/>
                          <a:ea typeface="+mn-ea"/>
                          <a:cs typeface="+mn-cs"/>
                        </a:rPr>
                        <a:t>KwaZulu</a:t>
                      </a:r>
                      <a:r>
                        <a:rPr lang="en-US" sz="1600" kern="1200" baseline="0" dirty="0" smtClean="0">
                          <a:solidFill>
                            <a:schemeClr val="tx1"/>
                          </a:solidFill>
                          <a:effectLst/>
                          <a:latin typeface="+mn-lt"/>
                          <a:ea typeface="+mn-ea"/>
                          <a:cs typeface="+mn-cs"/>
                        </a:rPr>
                        <a:t> Natal – Playhouse &amp; Fashion Hub</a:t>
                      </a:r>
                    </a:p>
                  </a:txBody>
                  <a:tcPr marL="68580" marR="68580" marT="0" marB="0"/>
                </a:tc>
                <a:tc hMerge="1">
                  <a:txBody>
                    <a:bodyPr/>
                    <a:lstStyle/>
                    <a:p>
                      <a:endParaRPr lang="en-US" sz="1200" dirty="0">
                        <a:solidFill>
                          <a:schemeClr val="tx1"/>
                        </a:solidFill>
                        <a:latin typeface="+mn-lt"/>
                        <a:cs typeface="Arial" pitchFamily="34" charset="0"/>
                      </a:endParaRPr>
                    </a:p>
                  </a:txBody>
                  <a:tcPr marL="68575" marR="68575" marT="0" marB="0"/>
                </a:tc>
              </a:tr>
            </a:tbl>
          </a:graphicData>
        </a:graphic>
      </p:graphicFrame>
      <p:sp>
        <p:nvSpPr>
          <p:cNvPr id="5" name="Slide Number Placeholder 4"/>
          <p:cNvSpPr>
            <a:spLocks noGrp="1"/>
          </p:cNvSpPr>
          <p:nvPr>
            <p:ph type="sldNum" sz="quarter" idx="4"/>
          </p:nvPr>
        </p:nvSpPr>
        <p:spPr>
          <a:xfrm>
            <a:off x="8172400" y="6381328"/>
            <a:ext cx="609600" cy="365125"/>
          </a:xfrm>
        </p:spPr>
        <p:txBody>
          <a:bodyPr/>
          <a:lstStyle/>
          <a:p>
            <a:r>
              <a:rPr lang="en-ZA" sz="1000" b="1" dirty="0" smtClean="0"/>
              <a:t>16</a:t>
            </a:r>
          </a:p>
        </p:txBody>
      </p:sp>
    </p:spTree>
    <p:extLst>
      <p:ext uri="{BB962C8B-B14F-4D97-AF65-F5344CB8AC3E}">
        <p14:creationId xmlns:p14="http://schemas.microsoft.com/office/powerpoint/2010/main" xmlns="" val="3985418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644245944"/>
              </p:ext>
            </p:extLst>
          </p:nvPr>
        </p:nvGraphicFramePr>
        <p:xfrm>
          <a:off x="323528" y="1268760"/>
          <a:ext cx="8136903" cy="1402080"/>
        </p:xfrm>
        <a:graphic>
          <a:graphicData uri="http://schemas.openxmlformats.org/drawingml/2006/table">
            <a:tbl>
              <a:tblPr firstRow="1" bandRow="1">
                <a:tableStyleId>{5C22544A-7EE6-4342-B048-85BDC9FD1C3A}</a:tableStyleId>
              </a:tblPr>
              <a:tblGrid>
                <a:gridCol w="2547919"/>
                <a:gridCol w="1972583"/>
                <a:gridCol w="3616401"/>
              </a:tblGrid>
              <a:tr h="504056">
                <a:tc>
                  <a:txBody>
                    <a:bodyPr/>
                    <a:lstStyle/>
                    <a:p>
                      <a:pPr algn="l" fontAlgn="b"/>
                      <a:r>
                        <a:rPr lang="en-ZA" sz="1600" b="1" u="none" strike="noStrike" dirty="0" smtClean="0">
                          <a:solidFill>
                            <a:schemeClr val="bg1"/>
                          </a:solidFill>
                          <a:effectLst/>
                          <a:latin typeface="+mn-lt"/>
                          <a:cs typeface="Arial" pitchFamily="34" charset="0"/>
                        </a:rPr>
                        <a:t>PERFORMANCE INDICATOR</a:t>
                      </a:r>
                      <a:endParaRPr lang="en-ZA" sz="1600" b="1" i="0" u="none" strike="noStrike" dirty="0">
                        <a:solidFill>
                          <a:schemeClr val="bg1"/>
                        </a:solidFill>
                        <a:effectLst/>
                        <a:latin typeface="+mn-lt"/>
                        <a:cs typeface="Arial" pitchFamily="34" charset="0"/>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charset="0"/>
                          <a:cs typeface="Arial" pitchFamily="34" charset="0"/>
                        </a:rPr>
                        <a:t>4TH   QUARTER </a:t>
                      </a:r>
                      <a:r>
                        <a:rPr kumimoji="0" lang="en-US" sz="1600" b="1" i="0" u="none" strike="noStrike" cap="none" normalizeH="0" baseline="0" dirty="0">
                          <a:ln>
                            <a:noFill/>
                          </a:ln>
                          <a:solidFill>
                            <a:schemeClr val="bg1"/>
                          </a:solidFill>
                          <a:effectLst/>
                          <a:latin typeface="+mn-lt"/>
                          <a:ea typeface="ＭＳ Ｐゴシック" charset="0"/>
                          <a:cs typeface="Arial" pitchFamily="34" charset="0"/>
                        </a:rPr>
                        <a:t>TARGET</a:t>
                      </a:r>
                    </a:p>
                  </a:txBody>
                  <a:tcPr horzOverflow="overflow"/>
                </a:tc>
                <a:tc>
                  <a:txBody>
                    <a:bodyPr/>
                    <a:lstStyle/>
                    <a:p>
                      <a:pPr algn="l"/>
                      <a:r>
                        <a:rPr lang="en-ZA" sz="1600" b="1" dirty="0" smtClean="0">
                          <a:solidFill>
                            <a:schemeClr val="bg1"/>
                          </a:solidFill>
                          <a:latin typeface="+mn-lt"/>
                          <a:cs typeface="Arial" pitchFamily="34" charset="0"/>
                        </a:rPr>
                        <a:t>PROGRESS </a:t>
                      </a:r>
                      <a:endParaRPr lang="en-ZA" sz="1600" b="1" dirty="0">
                        <a:solidFill>
                          <a:schemeClr val="bg1"/>
                        </a:solidFill>
                        <a:latin typeface="+mn-lt"/>
                        <a:cs typeface="Arial" pitchFamily="34" charset="0"/>
                      </a:endParaRPr>
                    </a:p>
                  </a:txBody>
                  <a:tcPr/>
                </a:tc>
              </a:tr>
              <a:tr h="370840">
                <a:tc>
                  <a:txBody>
                    <a:bodyPr/>
                    <a:lstStyle/>
                    <a:p>
                      <a:pPr algn="l"/>
                      <a:r>
                        <a:rPr lang="en-ZA" sz="1600" b="0" i="0" u="none" strike="noStrike" kern="1200" baseline="0" dirty="0" smtClean="0">
                          <a:solidFill>
                            <a:schemeClr val="tx1"/>
                          </a:solidFill>
                          <a:latin typeface="+mn-lt"/>
                          <a:ea typeface="+mn-ea"/>
                          <a:cs typeface="Arial" pitchFamily="34" charset="0"/>
                        </a:rPr>
                        <a:t>Number of language practitioners bursaries awarded per year</a:t>
                      </a:r>
                      <a:endParaRPr lang="en-ZA" sz="1600" b="0" dirty="0">
                        <a:solidFill>
                          <a:schemeClr val="tx1"/>
                        </a:solidFill>
                        <a:latin typeface="+mn-lt"/>
                        <a:cs typeface="Arial" pitchFamily="34" charset="0"/>
                      </a:endParaRPr>
                    </a:p>
                  </a:txBody>
                  <a:tcPr/>
                </a:tc>
                <a:tc>
                  <a:txBody>
                    <a:bodyPr/>
                    <a:lstStyle/>
                    <a:p>
                      <a:pPr algn="l"/>
                      <a:r>
                        <a:rPr lang="en-US" sz="1600" b="0" kern="1200" dirty="0" smtClean="0">
                          <a:solidFill>
                            <a:schemeClr val="dk1"/>
                          </a:solidFill>
                          <a:effectLst/>
                          <a:latin typeface="+mn-lt"/>
                          <a:ea typeface="+mn-ea"/>
                          <a:cs typeface="+mn-cs"/>
                        </a:rPr>
                        <a:t>-</a:t>
                      </a:r>
                      <a:endParaRPr lang="en-ZA" sz="1600" b="0" dirty="0">
                        <a:solidFill>
                          <a:schemeClr val="tx1"/>
                        </a:solidFill>
                        <a:latin typeface="+mn-lt"/>
                        <a:cs typeface="Arial"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51</a:t>
                      </a:r>
                      <a:r>
                        <a:rPr lang="en-ZA" sz="1600" kern="1200" baseline="0" dirty="0" smtClean="0">
                          <a:solidFill>
                            <a:schemeClr val="dk1"/>
                          </a:solidFill>
                          <a:effectLst/>
                          <a:latin typeface="+mn-lt"/>
                          <a:ea typeface="+mn-ea"/>
                          <a:cs typeface="+mn-cs"/>
                        </a:rPr>
                        <a:t> students were </a:t>
                      </a:r>
                      <a:r>
                        <a:rPr lang="en-ZA" sz="1600" kern="1200" dirty="0" smtClean="0">
                          <a:solidFill>
                            <a:schemeClr val="dk1"/>
                          </a:solidFill>
                          <a:effectLst/>
                          <a:latin typeface="+mn-lt"/>
                          <a:ea typeface="+mn-ea"/>
                          <a:cs typeface="+mn-cs"/>
                        </a:rPr>
                        <a:t>bursaries to students in</a:t>
                      </a:r>
                      <a:r>
                        <a:rPr lang="en-ZA" sz="1600" kern="1200" baseline="0" dirty="0" smtClean="0">
                          <a:solidFill>
                            <a:schemeClr val="dk1"/>
                          </a:solidFill>
                          <a:effectLst/>
                          <a:latin typeface="+mn-lt"/>
                          <a:ea typeface="+mn-ea"/>
                          <a:cs typeface="+mn-cs"/>
                        </a:rPr>
                        <a:t> the  period under review</a:t>
                      </a:r>
                      <a:r>
                        <a:rPr lang="en-ZA" sz="1600" kern="1200" dirty="0" smtClean="0">
                          <a:solidFill>
                            <a:schemeClr val="dk1"/>
                          </a:solidFill>
                          <a:effectLst/>
                          <a:latin typeface="+mn-lt"/>
                          <a:ea typeface="+mn-ea"/>
                          <a:cs typeface="+mn-cs"/>
                        </a:rPr>
                        <a:t>.</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The overall performance</a:t>
                      </a:r>
                      <a:r>
                        <a:rPr lang="en-ZA" sz="1600" kern="1200" baseline="0" dirty="0" smtClean="0">
                          <a:solidFill>
                            <a:schemeClr val="dk1"/>
                          </a:solidFill>
                          <a:effectLst/>
                          <a:latin typeface="+mn-lt"/>
                          <a:ea typeface="+mn-ea"/>
                          <a:cs typeface="+mn-cs"/>
                        </a:rPr>
                        <a:t> achieved was  463. </a:t>
                      </a:r>
                      <a:endParaRPr lang="en-ZA" sz="1600" b="0" kern="1200" dirty="0" smtClean="0">
                        <a:solidFill>
                          <a:schemeClr val="dk1"/>
                        </a:solidFill>
                        <a:effectLst/>
                        <a:latin typeface="+mn-lt"/>
                        <a:ea typeface="+mn-ea"/>
                        <a:cs typeface="+mn-cs"/>
                      </a:endParaRPr>
                    </a:p>
                  </a:txBody>
                  <a:tcPr/>
                </a:tc>
              </a:tr>
            </a:tbl>
          </a:graphicData>
        </a:graphic>
      </p:graphicFrame>
      <p:sp>
        <p:nvSpPr>
          <p:cNvPr id="4" name="Slide Number Placeholder 3"/>
          <p:cNvSpPr>
            <a:spLocks noGrp="1"/>
          </p:cNvSpPr>
          <p:nvPr>
            <p:ph type="sldNum" sz="quarter" idx="4"/>
          </p:nvPr>
        </p:nvSpPr>
        <p:spPr/>
        <p:txBody>
          <a:bodyPr/>
          <a:lstStyle/>
          <a:p>
            <a:r>
              <a:rPr lang="en-ZA" sz="1000" b="1" dirty="0" smtClean="0"/>
              <a:t>17</a:t>
            </a:r>
          </a:p>
        </p:txBody>
      </p:sp>
      <p:graphicFrame>
        <p:nvGraphicFramePr>
          <p:cNvPr id="7" name="Chart 6"/>
          <p:cNvGraphicFramePr>
            <a:graphicFrameLocks/>
          </p:cNvGraphicFramePr>
          <p:nvPr>
            <p:extLst>
              <p:ext uri="{D42A27DB-BD31-4B8C-83A1-F6EECF244321}">
                <p14:modId xmlns:p14="http://schemas.microsoft.com/office/powerpoint/2010/main" xmlns="" val="202733709"/>
              </p:ext>
            </p:extLst>
          </p:nvPr>
        </p:nvGraphicFramePr>
        <p:xfrm>
          <a:off x="251520" y="2924944"/>
          <a:ext cx="871296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28"/>
          <p:cNvSpPr>
            <a:spLocks noGrp="1"/>
          </p:cNvSpPr>
          <p:nvPr>
            <p:ph type="title"/>
          </p:nvPr>
        </p:nvSpPr>
        <p:spPr>
          <a:xfrm>
            <a:off x="467544" y="-19289"/>
            <a:ext cx="8229600" cy="710952"/>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3: ARTS, CULTURE PROMOTION AND DEVELOPMENT </a:t>
            </a:r>
            <a:r>
              <a:rPr lang="en-US" sz="2800" dirty="0" smtClean="0">
                <a:latin typeface="+mj-lt"/>
                <a:ea typeface="MS PGothic" pitchFamily="34" charset="-128"/>
                <a:cs typeface="Arial" pitchFamily="34" charset="0"/>
              </a:rPr>
              <a:t/>
            </a:r>
            <a:br>
              <a:rPr lang="en-US" sz="2800" dirty="0" smtClean="0">
                <a:latin typeface="+mj-lt"/>
                <a:ea typeface="MS PGothic" pitchFamily="34" charset="-128"/>
                <a:cs typeface="Arial" pitchFamily="34" charset="0"/>
              </a:rPr>
            </a:br>
            <a:r>
              <a:rPr lang="en-US" sz="2800" dirty="0">
                <a:latin typeface="+mj-lt"/>
                <a:ea typeface="MS PGothic" pitchFamily="34" charset="-128"/>
                <a:cs typeface="Arial" pitchFamily="34" charset="0"/>
              </a:rPr>
              <a:t/>
            </a:r>
            <a:br>
              <a:rPr lang="en-US" sz="2800" dirty="0">
                <a:latin typeface="+mj-lt"/>
                <a:ea typeface="MS PGothic" pitchFamily="34" charset="-128"/>
                <a:cs typeface="Arial" pitchFamily="34" charset="0"/>
              </a:rPr>
            </a:br>
            <a:endParaRPr lang="en-US" sz="2800" dirty="0">
              <a:latin typeface="+mj-lt"/>
              <a:cs typeface="Arial" pitchFamily="34" charset="0"/>
            </a:endParaRPr>
          </a:p>
        </p:txBody>
      </p:sp>
    </p:spTree>
    <p:extLst>
      <p:ext uri="{BB962C8B-B14F-4D97-AF65-F5344CB8AC3E}">
        <p14:creationId xmlns:p14="http://schemas.microsoft.com/office/powerpoint/2010/main" xmlns="" val="2665148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1425087522"/>
              </p:ext>
            </p:extLst>
          </p:nvPr>
        </p:nvGraphicFramePr>
        <p:xfrm>
          <a:off x="179512" y="1052736"/>
          <a:ext cx="8784976" cy="2155783"/>
        </p:xfrm>
        <a:graphic>
          <a:graphicData uri="http://schemas.openxmlformats.org/drawingml/2006/table">
            <a:tbl>
              <a:tblPr firstRow="1" bandRow="1">
                <a:tableStyleId>{5C22544A-7EE6-4342-B048-85BDC9FD1C3A}</a:tableStyleId>
              </a:tblPr>
              <a:tblGrid>
                <a:gridCol w="1692516"/>
                <a:gridCol w="1773115"/>
                <a:gridCol w="1574926"/>
                <a:gridCol w="1971304"/>
                <a:gridCol w="1773115"/>
              </a:tblGrid>
              <a:tr h="784183">
                <a:tc>
                  <a:txBody>
                    <a:bodyPr/>
                    <a:lstStyle/>
                    <a:p>
                      <a:pPr algn="l" fontAlgn="b"/>
                      <a:r>
                        <a:rPr lang="en-ZA" sz="1400" b="1" u="none" strike="noStrike" dirty="0" smtClean="0">
                          <a:solidFill>
                            <a:schemeClr val="bg1"/>
                          </a:solidFill>
                          <a:effectLst/>
                          <a:latin typeface="+mn-lt"/>
                          <a:cs typeface="Arial" pitchFamily="34" charset="0"/>
                        </a:rPr>
                        <a:t>PERFORMANCE INDICATOR</a:t>
                      </a:r>
                      <a:endParaRPr lang="en-ZA" sz="1400" b="1" i="0" u="none" strike="noStrike" dirty="0">
                        <a:solidFill>
                          <a:schemeClr val="bg1"/>
                        </a:solidFill>
                        <a:effectLst/>
                        <a:latin typeface="+mn-lt"/>
                        <a:cs typeface="Arial" pitchFamily="34" charset="0"/>
                      </a:endParaRPr>
                    </a:p>
                  </a:txBody>
                  <a:tcPr/>
                </a:tc>
                <a:tc>
                  <a:txBody>
                    <a:bodyPr/>
                    <a:lstStyle/>
                    <a:p>
                      <a:pPr algn="ctr" fontAlgn="b"/>
                      <a:r>
                        <a:rPr lang="en-ZA" sz="1400" b="1" u="none" strike="noStrike" dirty="0" smtClean="0">
                          <a:solidFill>
                            <a:schemeClr val="bg1"/>
                          </a:solidFill>
                          <a:effectLst/>
                          <a:latin typeface="+mn-lt"/>
                          <a:cs typeface="Arial" pitchFamily="34" charset="0"/>
                        </a:rPr>
                        <a:t>2015-2016TARGET</a:t>
                      </a:r>
                      <a:endParaRPr lang="en-ZA" sz="1400" b="1" i="0" u="none" strike="noStrike" dirty="0">
                        <a:solidFill>
                          <a:schemeClr val="bg1"/>
                        </a:solidFill>
                        <a:effectLst/>
                        <a:latin typeface="+mn-lt"/>
                        <a:cs typeface="Arial" pitchFamily="34" charset="0"/>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ＭＳ Ｐゴシック" charset="0"/>
                          <a:cs typeface="Arial" pitchFamily="34" charset="0"/>
                        </a:rPr>
                        <a:t>4TH   QUARTER </a:t>
                      </a:r>
                      <a:r>
                        <a:rPr kumimoji="0" lang="en-US" sz="1400" b="1" i="0" u="none" strike="noStrike" cap="none" normalizeH="0" baseline="0" dirty="0">
                          <a:ln>
                            <a:noFill/>
                          </a:ln>
                          <a:solidFill>
                            <a:schemeClr val="bg1"/>
                          </a:solidFill>
                          <a:effectLst/>
                          <a:latin typeface="+mn-lt"/>
                          <a:ea typeface="ＭＳ Ｐゴシック" charset="0"/>
                          <a:cs typeface="Arial" pitchFamily="34" charset="0"/>
                        </a:rPr>
                        <a:t>TARGET</a:t>
                      </a:r>
                    </a:p>
                  </a:txBody>
                  <a:tcPr horzOverflow="overflow"/>
                </a:tc>
                <a:tc>
                  <a:txBody>
                    <a:bodyPr/>
                    <a:lstStyle/>
                    <a:p>
                      <a:pPr algn="l"/>
                      <a:r>
                        <a:rPr lang="en-ZA" sz="1400" b="1" dirty="0" smtClean="0">
                          <a:solidFill>
                            <a:schemeClr val="bg1"/>
                          </a:solidFill>
                          <a:latin typeface="+mn-lt"/>
                          <a:cs typeface="Arial" pitchFamily="34" charset="0"/>
                        </a:rPr>
                        <a:t>PROGRESS </a:t>
                      </a:r>
                      <a:endParaRPr lang="en-ZA" sz="1400" b="1" dirty="0">
                        <a:solidFill>
                          <a:schemeClr val="bg1"/>
                        </a:solidFill>
                        <a:latin typeface="+mn-lt"/>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cs typeface="Arial" pitchFamily="34" charset="0"/>
                        </a:rPr>
                        <a:t>VARIANCE/COMMENTS</a:t>
                      </a:r>
                      <a:r>
                        <a:rPr lang="en-US" sz="1400" b="1" baseline="0" dirty="0" smtClean="0">
                          <a:solidFill>
                            <a:schemeClr val="bg1"/>
                          </a:solidFill>
                          <a:latin typeface="+mn-lt"/>
                          <a:cs typeface="Arial" pitchFamily="34" charset="0"/>
                        </a:rPr>
                        <a:t> or </a:t>
                      </a:r>
                      <a:r>
                        <a:rPr lang="en-US" sz="1400" b="1" dirty="0" smtClean="0">
                          <a:solidFill>
                            <a:schemeClr val="bg1"/>
                          </a:solidFill>
                          <a:latin typeface="+mn-lt"/>
                          <a:cs typeface="Arial" pitchFamily="34" charset="0"/>
                        </a:rPr>
                        <a:t>PROGRESS DESCRIPTION</a:t>
                      </a:r>
                    </a:p>
                  </a:txBody>
                  <a:tcPr/>
                </a:tc>
              </a:tr>
              <a:tr h="1016017">
                <a:tc>
                  <a:txBody>
                    <a:bodyPr/>
                    <a:lstStyle/>
                    <a:p>
                      <a:pPr algn="l" fontAlgn="t"/>
                      <a:r>
                        <a:rPr lang="en-ZA" sz="1400" u="none" strike="noStrike" dirty="0">
                          <a:solidFill>
                            <a:schemeClr val="tx1"/>
                          </a:solidFill>
                          <a:effectLst/>
                          <a:latin typeface="+mn-lt"/>
                          <a:cs typeface="Arial" pitchFamily="34" charset="0"/>
                        </a:rPr>
                        <a:t>Number of arts </a:t>
                      </a:r>
                      <a:r>
                        <a:rPr lang="en-ZA" sz="1400" u="none" strike="noStrike" dirty="0" smtClean="0">
                          <a:solidFill>
                            <a:schemeClr val="tx1"/>
                          </a:solidFill>
                          <a:effectLst/>
                          <a:latin typeface="+mn-lt"/>
                          <a:cs typeface="Arial" pitchFamily="34" charset="0"/>
                        </a:rPr>
                        <a:t>practitioners </a:t>
                      </a:r>
                      <a:r>
                        <a:rPr lang="en-ZA" sz="1400" u="none" strike="noStrike" dirty="0">
                          <a:solidFill>
                            <a:schemeClr val="tx1"/>
                          </a:solidFill>
                          <a:effectLst/>
                          <a:latin typeface="+mn-lt"/>
                          <a:cs typeface="Arial" pitchFamily="34" charset="0"/>
                        </a:rPr>
                        <a:t>placed in </a:t>
                      </a:r>
                      <a:r>
                        <a:rPr lang="en-ZA" sz="1400" u="none" strike="noStrike" dirty="0" smtClean="0">
                          <a:solidFill>
                            <a:schemeClr val="tx1"/>
                          </a:solidFill>
                          <a:effectLst/>
                          <a:latin typeface="+mn-lt"/>
                          <a:cs typeface="Arial" pitchFamily="34" charset="0"/>
                        </a:rPr>
                        <a:t>schools</a:t>
                      </a:r>
                    </a:p>
                    <a:p>
                      <a:pPr algn="l" fontAlgn="t"/>
                      <a:endParaRPr lang="en-ZA" sz="1400" b="0" i="0" u="none" strike="noStrike" dirty="0" smtClean="0">
                        <a:solidFill>
                          <a:schemeClr val="tx1"/>
                        </a:solidFill>
                        <a:effectLst/>
                        <a:latin typeface="+mn-lt"/>
                        <a:cs typeface="Arial" pitchFamily="34" charset="0"/>
                      </a:endParaRPr>
                    </a:p>
                  </a:txBody>
                  <a:tcPr/>
                </a:tc>
                <a:tc>
                  <a:txBody>
                    <a:bodyPr/>
                    <a:lstStyle/>
                    <a:p>
                      <a:pPr algn="ctr" fontAlgn="t"/>
                      <a:r>
                        <a:rPr lang="en-US" sz="1400" b="0" i="0" u="none" strike="noStrike" dirty="0" smtClean="0">
                          <a:solidFill>
                            <a:schemeClr val="tx1"/>
                          </a:solidFill>
                          <a:effectLst/>
                          <a:latin typeface="+mn-lt"/>
                          <a:cs typeface="Arial" pitchFamily="34" charset="0"/>
                        </a:rPr>
                        <a:t>300</a:t>
                      </a:r>
                      <a:endParaRPr lang="en-ZA" sz="1400" b="0" i="0" u="none" strike="noStrike" dirty="0">
                        <a:solidFill>
                          <a:schemeClr val="tx1"/>
                        </a:solidFill>
                        <a:effectLst/>
                        <a:latin typeface="+mn-lt"/>
                        <a:cs typeface="Arial" pitchFamily="34" charset="0"/>
                      </a:endParaRPr>
                    </a:p>
                  </a:txBody>
                  <a:tcPr/>
                </a:tc>
                <a:tc>
                  <a:txBody>
                    <a:bodyPr/>
                    <a:lstStyle/>
                    <a:p>
                      <a:pPr algn="l" fontAlgn="t"/>
                      <a:r>
                        <a:rPr lang="en-ZA" sz="1400" b="0" i="0" u="none" strike="noStrike" dirty="0" smtClean="0">
                          <a:solidFill>
                            <a:schemeClr val="tx1"/>
                          </a:solidFill>
                          <a:effectLst/>
                          <a:latin typeface="+mn-lt"/>
                          <a:cs typeface="Arial" pitchFamily="34" charset="0"/>
                        </a:rPr>
                        <a:t> </a:t>
                      </a:r>
                      <a:r>
                        <a:rPr lang="en-ZA" sz="1400" b="0" i="0" u="none" strike="noStrike" kern="1200" dirty="0" smtClean="0">
                          <a:solidFill>
                            <a:schemeClr val="tx1"/>
                          </a:solidFill>
                          <a:effectLst/>
                          <a:latin typeface="+mn-lt"/>
                          <a:ea typeface="+mn-ea"/>
                          <a:cs typeface="Arial" pitchFamily="34" charset="0"/>
                        </a:rPr>
                        <a:t>-</a:t>
                      </a:r>
                      <a:r>
                        <a:rPr lang="en-ZA" sz="1400" b="0" i="0" u="none" strike="noStrike" kern="1200" baseline="0" dirty="0" smtClean="0">
                          <a:solidFill>
                            <a:schemeClr val="tx1"/>
                          </a:solidFill>
                          <a:effectLst/>
                          <a:latin typeface="+mn-lt"/>
                          <a:ea typeface="+mn-ea"/>
                          <a:cs typeface="Arial" pitchFamily="34" charset="0"/>
                        </a:rPr>
                        <a:t> </a:t>
                      </a:r>
                      <a:endParaRPr lang="en-ZA" sz="1400" b="0" i="0" u="none" strike="noStrike" dirty="0">
                        <a:solidFill>
                          <a:schemeClr val="tx1"/>
                        </a:solidFill>
                        <a:effectLst/>
                        <a:latin typeface="+mn-lt"/>
                        <a:cs typeface="Arial" pitchFamily="34" charset="0"/>
                      </a:endParaRPr>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mn-lt"/>
                          <a:ea typeface="+mn-ea"/>
                          <a:cs typeface="+mn-cs"/>
                        </a:rPr>
                        <a:t>352 Arts practitioners were placed in schools in all the Provinces. Free State Arts and Culture Council (FACC) and the East London Guild Theatre partnered with other entities and </a:t>
                      </a:r>
                      <a:r>
                        <a:rPr lang="en-ZA" sz="1400" kern="1200" baseline="0" dirty="0" smtClean="0">
                          <a:solidFill>
                            <a:schemeClr val="tx1"/>
                          </a:solidFill>
                          <a:effectLst/>
                          <a:latin typeface="+mn-lt"/>
                          <a:ea typeface="+mn-ea"/>
                          <a:cs typeface="+mn-cs"/>
                        </a:rPr>
                        <a:t>hence the department was able to place more artist in schools.</a:t>
                      </a:r>
                    </a:p>
                  </a:txBody>
                  <a:tcPr/>
                </a:tc>
                <a:tc hMerge="1">
                  <a:txBody>
                    <a:bodyPr/>
                    <a:lstStyle/>
                    <a:p>
                      <a:pPr algn="l" fontAlgn="t"/>
                      <a:endParaRPr lang="en-ZA" sz="1100" b="0" i="0" u="none" strike="noStrike" dirty="0">
                        <a:solidFill>
                          <a:schemeClr val="tx1"/>
                        </a:solidFill>
                        <a:effectLst/>
                        <a:latin typeface="Arial" pitchFamily="34" charset="0"/>
                        <a:cs typeface="Arial" pitchFamily="34" charset="0"/>
                      </a:endParaRPr>
                    </a:p>
                  </a:txBody>
                  <a:tcPr marL="0" marR="0" marT="0" marB="0"/>
                </a:tc>
              </a:tr>
            </a:tbl>
          </a:graphicData>
        </a:graphic>
      </p:graphicFrame>
      <p:sp>
        <p:nvSpPr>
          <p:cNvPr id="4" name="Slide Number Placeholder 3"/>
          <p:cNvSpPr>
            <a:spLocks noGrp="1"/>
          </p:cNvSpPr>
          <p:nvPr>
            <p:ph type="sldNum" sz="quarter" idx="4"/>
          </p:nvPr>
        </p:nvSpPr>
        <p:spPr>
          <a:xfrm>
            <a:off x="8244408" y="6492875"/>
            <a:ext cx="609600" cy="365125"/>
          </a:xfrm>
        </p:spPr>
        <p:txBody>
          <a:bodyPr/>
          <a:lstStyle/>
          <a:p>
            <a:r>
              <a:rPr lang="en-US" sz="1000" b="1" dirty="0" smtClean="0"/>
              <a:t>18</a:t>
            </a:r>
            <a:endParaRPr lang="en-ZA" sz="1000" b="1" dirty="0" smtClean="0"/>
          </a:p>
        </p:txBody>
      </p:sp>
      <p:graphicFrame>
        <p:nvGraphicFramePr>
          <p:cNvPr id="5" name="Chart 4"/>
          <p:cNvGraphicFramePr>
            <a:graphicFrameLocks/>
          </p:cNvGraphicFramePr>
          <p:nvPr>
            <p:extLst>
              <p:ext uri="{D42A27DB-BD31-4B8C-83A1-F6EECF244321}">
                <p14:modId xmlns:p14="http://schemas.microsoft.com/office/powerpoint/2010/main" xmlns="" val="2677069135"/>
              </p:ext>
            </p:extLst>
          </p:nvPr>
        </p:nvGraphicFramePr>
        <p:xfrm>
          <a:off x="251520" y="3429000"/>
          <a:ext cx="8784976"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28"/>
          <p:cNvSpPr>
            <a:spLocks noGrp="1"/>
          </p:cNvSpPr>
          <p:nvPr>
            <p:ph type="title"/>
          </p:nvPr>
        </p:nvSpPr>
        <p:spPr>
          <a:xfrm>
            <a:off x="467544" y="0"/>
            <a:ext cx="8229600" cy="710952"/>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3: ARTS, CULTURE PROMOTION AND DEVELOPMENT </a:t>
            </a:r>
            <a:r>
              <a:rPr lang="en-US" sz="2800" dirty="0" smtClean="0">
                <a:latin typeface="+mj-lt"/>
                <a:ea typeface="MS PGothic" pitchFamily="34" charset="-128"/>
                <a:cs typeface="Arial" pitchFamily="34" charset="0"/>
              </a:rPr>
              <a:t/>
            </a:r>
            <a:br>
              <a:rPr lang="en-US" sz="2800" dirty="0" smtClean="0">
                <a:latin typeface="+mj-lt"/>
                <a:ea typeface="MS PGothic" pitchFamily="34" charset="-128"/>
                <a:cs typeface="Arial" pitchFamily="34" charset="0"/>
              </a:rPr>
            </a:br>
            <a:r>
              <a:rPr lang="en-US" sz="2800" dirty="0">
                <a:latin typeface="+mj-lt"/>
                <a:ea typeface="MS PGothic" pitchFamily="34" charset="-128"/>
                <a:cs typeface="Arial" pitchFamily="34" charset="0"/>
              </a:rPr>
              <a:t/>
            </a:r>
            <a:br>
              <a:rPr lang="en-US" sz="2800" dirty="0">
                <a:latin typeface="+mj-lt"/>
                <a:ea typeface="MS PGothic" pitchFamily="34" charset="-128"/>
                <a:cs typeface="Arial" pitchFamily="34" charset="0"/>
              </a:rPr>
            </a:br>
            <a:endParaRPr lang="en-US" sz="2800" dirty="0">
              <a:latin typeface="+mj-lt"/>
              <a:cs typeface="Arial" pitchFamily="34" charset="0"/>
            </a:endParaRPr>
          </a:p>
        </p:txBody>
      </p:sp>
    </p:spTree>
    <p:extLst>
      <p:ext uri="{BB962C8B-B14F-4D97-AF65-F5344CB8AC3E}">
        <p14:creationId xmlns:p14="http://schemas.microsoft.com/office/powerpoint/2010/main" xmlns="" val="2200854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237636013"/>
              </p:ext>
            </p:extLst>
          </p:nvPr>
        </p:nvGraphicFramePr>
        <p:xfrm>
          <a:off x="107504" y="1196752"/>
          <a:ext cx="8928992" cy="4628926"/>
        </p:xfrm>
        <a:graphic>
          <a:graphicData uri="http://schemas.openxmlformats.org/drawingml/2006/table">
            <a:tbl>
              <a:tblPr firstRow="1" bandRow="1">
                <a:tableStyleId>{5C22544A-7EE6-4342-B048-85BDC9FD1C3A}</a:tableStyleId>
              </a:tblPr>
              <a:tblGrid>
                <a:gridCol w="2232248"/>
                <a:gridCol w="2232248"/>
                <a:gridCol w="2232248"/>
                <a:gridCol w="2232248"/>
              </a:tblGrid>
              <a:tr h="354191">
                <a:tc>
                  <a:txBody>
                    <a:bodyPr/>
                    <a:lstStyle/>
                    <a:p>
                      <a:pPr algn="l" fontAlgn="b"/>
                      <a:r>
                        <a:rPr lang="en-ZA" sz="1600" b="1" u="none" strike="noStrike" dirty="0" smtClean="0">
                          <a:solidFill>
                            <a:schemeClr val="bg1"/>
                          </a:solidFill>
                          <a:effectLst/>
                          <a:latin typeface="+mn-lt"/>
                          <a:cs typeface="Arial" pitchFamily="34" charset="0"/>
                        </a:rPr>
                        <a:t>PERFORMANCE INDICATOR</a:t>
                      </a:r>
                      <a:endParaRPr lang="en-ZA" sz="1600" b="1" i="0" u="none" strike="noStrike" dirty="0">
                        <a:solidFill>
                          <a:schemeClr val="bg1"/>
                        </a:solidFill>
                        <a:effectLst/>
                        <a:latin typeface="+mn-lt"/>
                        <a:cs typeface="Arial" pitchFamily="34" charset="0"/>
                      </a:endParaRPr>
                    </a:p>
                  </a:txBody>
                  <a:tcPr/>
                </a:tc>
                <a:tc>
                  <a:txBody>
                    <a:bodyPr/>
                    <a:lstStyle/>
                    <a:p>
                      <a:pPr algn="ctr" fontAlgn="b"/>
                      <a:r>
                        <a:rPr lang="en-ZA" sz="1600" b="1" u="none" strike="noStrike" dirty="0" smtClean="0">
                          <a:solidFill>
                            <a:schemeClr val="bg1"/>
                          </a:solidFill>
                          <a:effectLst/>
                          <a:latin typeface="+mn-lt"/>
                          <a:cs typeface="Arial" pitchFamily="34" charset="0"/>
                        </a:rPr>
                        <a:t>2015-2016 TARGET</a:t>
                      </a:r>
                      <a:endParaRPr lang="en-ZA" sz="1600" b="1" i="0" u="none" strike="noStrike" dirty="0">
                        <a:solidFill>
                          <a:schemeClr val="bg1"/>
                        </a:solidFill>
                        <a:effectLst/>
                        <a:latin typeface="+mn-lt"/>
                        <a:cs typeface="Arial" pitchFamily="34" charset="0"/>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charset="0"/>
                          <a:cs typeface="Arial" pitchFamily="34" charset="0"/>
                        </a:rPr>
                        <a:t>4TH   QUARTER </a:t>
                      </a:r>
                      <a:r>
                        <a:rPr kumimoji="0" lang="en-US" sz="1600" b="1" i="0" u="none" strike="noStrike" cap="none" normalizeH="0" baseline="0" dirty="0">
                          <a:ln>
                            <a:noFill/>
                          </a:ln>
                          <a:solidFill>
                            <a:schemeClr val="bg1"/>
                          </a:solidFill>
                          <a:effectLst/>
                          <a:latin typeface="+mn-lt"/>
                          <a:ea typeface="ＭＳ Ｐゴシック" charset="0"/>
                          <a:cs typeface="Arial" pitchFamily="34" charset="0"/>
                        </a:rPr>
                        <a:t>TARGET</a:t>
                      </a:r>
                    </a:p>
                  </a:txBody>
                  <a:tcPr horzOverflow="overflow"/>
                </a:tc>
                <a:tc>
                  <a:txBody>
                    <a:bodyPr/>
                    <a:lstStyle/>
                    <a:p>
                      <a:pPr algn="l"/>
                      <a:r>
                        <a:rPr lang="en-ZA" sz="1600" b="1" dirty="0" smtClean="0">
                          <a:solidFill>
                            <a:schemeClr val="bg1"/>
                          </a:solidFill>
                          <a:latin typeface="+mn-lt"/>
                          <a:cs typeface="Arial" pitchFamily="34" charset="0"/>
                        </a:rPr>
                        <a:t>PROGRESS </a:t>
                      </a:r>
                      <a:endParaRPr lang="en-ZA" sz="1600" b="1" dirty="0">
                        <a:solidFill>
                          <a:schemeClr val="bg1"/>
                        </a:solidFill>
                        <a:latin typeface="+mn-lt"/>
                        <a:cs typeface="Arial" pitchFamily="34" charset="0"/>
                      </a:endParaRPr>
                    </a:p>
                  </a:txBody>
                  <a:tcPr/>
                </a:tc>
              </a:tr>
              <a:tr h="564082">
                <a:tc>
                  <a:txBody>
                    <a:bodyPr/>
                    <a:lstStyle/>
                    <a:p>
                      <a:pPr algn="l"/>
                      <a:r>
                        <a:rPr lang="en-US" sz="1500" b="0" i="0" u="none" strike="noStrike" dirty="0" smtClean="0">
                          <a:solidFill>
                            <a:schemeClr val="tx1"/>
                          </a:solidFill>
                          <a:effectLst/>
                          <a:latin typeface="+mn-lt"/>
                          <a:cs typeface="Arial" pitchFamily="34" charset="0"/>
                        </a:rPr>
                        <a:t>Number</a:t>
                      </a:r>
                      <a:r>
                        <a:rPr lang="en-US" sz="1500" b="0" i="0" u="none" strike="noStrike" baseline="0" dirty="0" smtClean="0">
                          <a:solidFill>
                            <a:schemeClr val="tx1"/>
                          </a:solidFill>
                          <a:effectLst/>
                          <a:latin typeface="+mn-lt"/>
                          <a:cs typeface="Arial" pitchFamily="34" charset="0"/>
                        </a:rPr>
                        <a:t>  of community arts programmes activated </a:t>
                      </a:r>
                      <a:endParaRPr lang="en-ZA" sz="1500" b="0" i="0" u="none" strike="noStrike" dirty="0">
                        <a:solidFill>
                          <a:schemeClr val="tx1"/>
                        </a:solidFill>
                        <a:effectLst/>
                        <a:latin typeface="+mn-lt"/>
                        <a:cs typeface="Arial" pitchFamily="34" charset="0"/>
                      </a:endParaRPr>
                    </a:p>
                  </a:txBody>
                  <a:tcPr/>
                </a:tc>
                <a:tc>
                  <a:txBody>
                    <a:bodyPr/>
                    <a:lstStyle/>
                    <a:p>
                      <a:pPr algn="ctr" fontAlgn="t"/>
                      <a:r>
                        <a:rPr lang="en-US" sz="1500" b="0" i="0" u="none" strike="noStrike" dirty="0" smtClean="0">
                          <a:solidFill>
                            <a:schemeClr val="tx1"/>
                          </a:solidFill>
                          <a:effectLst/>
                          <a:latin typeface="+mn-lt"/>
                          <a:cs typeface="Arial" pitchFamily="34" charset="0"/>
                        </a:rPr>
                        <a:t> 80 </a:t>
                      </a:r>
                      <a:endParaRPr lang="en-ZA" sz="1500" b="0" i="0" u="none" strike="noStrike" dirty="0">
                        <a:solidFill>
                          <a:schemeClr val="tx1"/>
                        </a:solidFill>
                        <a:effectLst/>
                        <a:latin typeface="+mn-lt"/>
                        <a:cs typeface="Arial" pitchFamily="34" charset="0"/>
                      </a:endParaRPr>
                    </a:p>
                  </a:txBody>
                  <a:tcPr/>
                </a:tc>
                <a:tc>
                  <a:txBody>
                    <a:bodyPr/>
                    <a:lstStyle/>
                    <a:p>
                      <a:pPr algn="l"/>
                      <a:r>
                        <a:rPr lang="en-US" sz="1500" b="0" dirty="0" smtClean="0">
                          <a:solidFill>
                            <a:schemeClr val="tx1"/>
                          </a:solidFill>
                          <a:latin typeface="+mn-lt"/>
                          <a:cs typeface="Arial" pitchFamily="34" charset="0"/>
                        </a:rPr>
                        <a:t>13</a:t>
                      </a:r>
                      <a:endParaRPr lang="en-ZA" sz="1500" b="0" dirty="0">
                        <a:solidFill>
                          <a:schemeClr val="tx1"/>
                        </a:solidFill>
                        <a:latin typeface="+mn-lt"/>
                        <a:cs typeface="Arial" pitchFamily="34" charset="0"/>
                      </a:endParaRPr>
                    </a:p>
                  </a:txBody>
                  <a:tcPr horzOverflow="overflow"/>
                </a:tc>
                <a:tc>
                  <a:txBody>
                    <a:bodyPr/>
                    <a:lstStyle/>
                    <a:p>
                      <a:pPr algn="l"/>
                      <a:r>
                        <a:rPr lang="en-ZA" sz="1500" kern="1200" dirty="0" smtClean="0">
                          <a:solidFill>
                            <a:schemeClr val="dk1"/>
                          </a:solidFill>
                          <a:effectLst/>
                          <a:latin typeface="+mn-lt"/>
                          <a:ea typeface="+mn-ea"/>
                          <a:cs typeface="+mn-cs"/>
                        </a:rPr>
                        <a:t>50 community arts centres programmes were been supported follows:</a:t>
                      </a:r>
                      <a:endParaRPr lang="en-ZA" sz="1500" dirty="0">
                        <a:solidFill>
                          <a:schemeClr val="tx1"/>
                        </a:solidFill>
                        <a:latin typeface="+mn-lt"/>
                        <a:cs typeface="Arial" pitchFamily="34" charset="0"/>
                      </a:endParaRPr>
                    </a:p>
                  </a:txBody>
                  <a:tcPr/>
                </a:tc>
              </a:tr>
              <a:tr h="597946">
                <a:tc gridSpan="4">
                  <a:txBody>
                    <a:bodyPr/>
                    <a:lstStyle/>
                    <a:p>
                      <a:endParaRPr lang="en-ZA" sz="1500" dirty="0">
                        <a:latin typeface="+mn-lt"/>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20228">
                <a:tc>
                  <a:txBody>
                    <a:bodyPr/>
                    <a:lstStyle/>
                    <a:p>
                      <a:pPr algn="l"/>
                      <a:r>
                        <a:rPr lang="en-US" sz="1500" b="1" cap="all" dirty="0" smtClean="0">
                          <a:solidFill>
                            <a:schemeClr val="bg1"/>
                          </a:solidFill>
                          <a:latin typeface="+mn-lt"/>
                        </a:rPr>
                        <a:t>Provin</a:t>
                      </a:r>
                      <a:r>
                        <a:rPr lang="en-US" sz="1500" b="1" cap="all" baseline="0" dirty="0" smtClean="0">
                          <a:solidFill>
                            <a:schemeClr val="bg1"/>
                          </a:solidFill>
                          <a:latin typeface="+mn-lt"/>
                        </a:rPr>
                        <a:t>ce </a:t>
                      </a:r>
                    </a:p>
                  </a:txBody>
                  <a:tcPr anchor="b">
                    <a:solidFill>
                      <a:schemeClr val="tx2">
                        <a:lumMod val="60000"/>
                        <a:lumOff val="40000"/>
                      </a:schemeClr>
                    </a:solidFill>
                  </a:tcPr>
                </a:tc>
                <a:tc>
                  <a:txBody>
                    <a:bodyPr/>
                    <a:lstStyle/>
                    <a:p>
                      <a:pPr algn="l"/>
                      <a:r>
                        <a:rPr lang="en-US" sz="1500" b="1" cap="all" dirty="0" smtClean="0">
                          <a:solidFill>
                            <a:schemeClr val="bg1"/>
                          </a:solidFill>
                          <a:latin typeface="+mn-lt"/>
                        </a:rPr>
                        <a:t>Amount</a:t>
                      </a:r>
                      <a:r>
                        <a:rPr lang="en-US" sz="1500" b="1" cap="all" baseline="0" dirty="0" smtClean="0">
                          <a:solidFill>
                            <a:schemeClr val="bg1"/>
                          </a:solidFill>
                          <a:latin typeface="+mn-lt"/>
                        </a:rPr>
                        <a:t> spent</a:t>
                      </a:r>
                    </a:p>
                    <a:p>
                      <a:pPr algn="l"/>
                      <a:r>
                        <a:rPr lang="en-US" sz="1500" b="1" cap="all" baseline="0" dirty="0" smtClean="0">
                          <a:solidFill>
                            <a:schemeClr val="bg1"/>
                          </a:solidFill>
                          <a:latin typeface="+mn-lt"/>
                        </a:rPr>
                        <a:t> per province</a:t>
                      </a:r>
                      <a:endParaRPr lang="en-ZA" sz="1500" b="1" cap="all" dirty="0">
                        <a:solidFill>
                          <a:schemeClr val="bg1"/>
                        </a:solidFill>
                        <a:latin typeface="+mn-lt"/>
                      </a:endParaRPr>
                    </a:p>
                  </a:txBody>
                  <a:tcPr anchor="b">
                    <a:solidFill>
                      <a:schemeClr val="tx2">
                        <a:lumMod val="60000"/>
                        <a:lumOff val="40000"/>
                      </a:schemeClr>
                    </a:solidFill>
                  </a:tcPr>
                </a:tc>
                <a:tc>
                  <a:txBody>
                    <a:bodyPr/>
                    <a:lstStyle/>
                    <a:p>
                      <a:pPr algn="l"/>
                      <a:r>
                        <a:rPr lang="en-US" sz="1500" b="1" cap="all" dirty="0" smtClean="0">
                          <a:solidFill>
                            <a:schemeClr val="bg1"/>
                          </a:solidFill>
                          <a:latin typeface="+mn-lt"/>
                        </a:rPr>
                        <a:t>Number of</a:t>
                      </a:r>
                      <a:r>
                        <a:rPr lang="en-US" sz="1500" b="1" cap="all" baseline="0" dirty="0" smtClean="0">
                          <a:solidFill>
                            <a:schemeClr val="bg1"/>
                          </a:solidFill>
                          <a:latin typeface="+mn-lt"/>
                        </a:rPr>
                        <a:t> projects supported </a:t>
                      </a:r>
                      <a:endParaRPr lang="en-ZA" sz="1500" b="1" cap="all" dirty="0">
                        <a:solidFill>
                          <a:schemeClr val="bg1"/>
                        </a:solidFill>
                        <a:latin typeface="+mn-lt"/>
                      </a:endParaRPr>
                    </a:p>
                  </a:txBody>
                  <a:tcPr anchor="b">
                    <a:solidFill>
                      <a:schemeClr val="tx2">
                        <a:lumMod val="60000"/>
                        <a:lumOff val="40000"/>
                      </a:schemeClr>
                    </a:solidFill>
                  </a:tcPr>
                </a:tc>
                <a:tc>
                  <a:txBody>
                    <a:bodyPr/>
                    <a:lstStyle/>
                    <a:p>
                      <a:pPr marL="0" marR="0">
                        <a:lnSpc>
                          <a:spcPct val="115000"/>
                        </a:lnSpc>
                        <a:spcBef>
                          <a:spcPts val="0"/>
                        </a:spcBef>
                        <a:spcAft>
                          <a:spcPts val="0"/>
                        </a:spcAft>
                      </a:pPr>
                      <a:endParaRPr lang="en-ZA" sz="1500" b="1" dirty="0">
                        <a:solidFill>
                          <a:schemeClr val="bg1"/>
                        </a:solidFill>
                        <a:effectLst/>
                        <a:latin typeface="+mn-lt"/>
                        <a:ea typeface="Calibri"/>
                        <a:cs typeface="Times New Roman"/>
                      </a:endParaRPr>
                    </a:p>
                  </a:txBody>
                  <a:tcPr anchor="b">
                    <a:solidFill>
                      <a:schemeClr val="tx2">
                        <a:lumMod val="60000"/>
                        <a:lumOff val="40000"/>
                      </a:schemeClr>
                    </a:solidFill>
                  </a:tcPr>
                </a:tc>
              </a:tr>
              <a:tr h="184131">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Free State </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R144 </a:t>
                      </a:r>
                      <a:r>
                        <a:rPr lang="en-ZA" sz="1500" dirty="0" smtClean="0">
                          <a:solidFill>
                            <a:schemeClr val="tx1"/>
                          </a:solidFill>
                          <a:effectLst/>
                          <a:latin typeface="+mn-lt"/>
                          <a:ea typeface="Times New Roman"/>
                          <a:cs typeface="Calibri"/>
                        </a:rPr>
                        <a:t>000.00 </a:t>
                      </a:r>
                    </a:p>
                  </a:txBody>
                  <a:tcPr anchor="b"/>
                </a:tc>
                <a:tc>
                  <a:txBody>
                    <a:bodyPr/>
                    <a:lstStyle/>
                    <a:p>
                      <a:pPr marL="0" marR="0" algn="r">
                        <a:lnSpc>
                          <a:spcPct val="115000"/>
                        </a:lnSpc>
                        <a:spcBef>
                          <a:spcPts val="0"/>
                        </a:spcBef>
                        <a:spcAft>
                          <a:spcPts val="0"/>
                        </a:spcAft>
                      </a:pPr>
                      <a:r>
                        <a:rPr lang="en-ZA" sz="1500" dirty="0">
                          <a:solidFill>
                            <a:schemeClr val="tx1"/>
                          </a:solidFill>
                          <a:effectLst/>
                          <a:latin typeface="+mn-lt"/>
                          <a:ea typeface="Times New Roman"/>
                          <a:cs typeface="Calibri"/>
                        </a:rPr>
                        <a:t>2</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endParaRPr lang="en-ZA" sz="1500" dirty="0">
                        <a:effectLst/>
                        <a:latin typeface="+mn-lt"/>
                        <a:ea typeface="Calibri"/>
                        <a:cs typeface="Times New Roman"/>
                      </a:endParaRPr>
                    </a:p>
                  </a:txBody>
                  <a:tcPr anchor="b"/>
                </a:tc>
              </a:tr>
              <a:tr h="354191">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Gauteng </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R 1485 000.00</a:t>
                      </a:r>
                      <a:endParaRPr lang="en-ZA" sz="1500" dirty="0">
                        <a:solidFill>
                          <a:schemeClr val="tx1"/>
                        </a:solidFill>
                        <a:effectLst/>
                        <a:latin typeface="+mn-lt"/>
                        <a:ea typeface="Calibri"/>
                        <a:cs typeface="Times New Roman"/>
                      </a:endParaRPr>
                    </a:p>
                  </a:txBody>
                  <a:tcPr anchor="b"/>
                </a:tc>
                <a:tc>
                  <a:txBody>
                    <a:bodyPr/>
                    <a:lstStyle/>
                    <a:p>
                      <a:pPr marL="0" marR="0" algn="r">
                        <a:lnSpc>
                          <a:spcPct val="115000"/>
                        </a:lnSpc>
                        <a:spcBef>
                          <a:spcPts val="0"/>
                        </a:spcBef>
                        <a:spcAft>
                          <a:spcPts val="0"/>
                        </a:spcAft>
                      </a:pPr>
                      <a:r>
                        <a:rPr lang="en-ZA" sz="1500" dirty="0">
                          <a:solidFill>
                            <a:schemeClr val="tx1"/>
                          </a:solidFill>
                          <a:effectLst/>
                          <a:latin typeface="+mn-lt"/>
                          <a:ea typeface="Times New Roman"/>
                          <a:cs typeface="Calibri"/>
                        </a:rPr>
                        <a:t>20</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endParaRPr lang="en-ZA" sz="1500" dirty="0">
                        <a:effectLst/>
                        <a:latin typeface="+mn-lt"/>
                        <a:ea typeface="Calibri"/>
                        <a:cs typeface="Times New Roman"/>
                      </a:endParaRPr>
                    </a:p>
                  </a:txBody>
                  <a:tcPr anchor="b"/>
                </a:tc>
              </a:tr>
              <a:tr h="354191">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Mpumalanga </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R233 000.00</a:t>
                      </a:r>
                      <a:endParaRPr lang="en-ZA" sz="1500" dirty="0">
                        <a:solidFill>
                          <a:schemeClr val="tx1"/>
                        </a:solidFill>
                        <a:effectLst/>
                        <a:latin typeface="+mn-lt"/>
                        <a:ea typeface="Calibri"/>
                        <a:cs typeface="Times New Roman"/>
                      </a:endParaRPr>
                    </a:p>
                  </a:txBody>
                  <a:tcPr anchor="b"/>
                </a:tc>
                <a:tc>
                  <a:txBody>
                    <a:bodyPr/>
                    <a:lstStyle/>
                    <a:p>
                      <a:pPr marL="0" marR="0" algn="r">
                        <a:lnSpc>
                          <a:spcPct val="115000"/>
                        </a:lnSpc>
                        <a:spcBef>
                          <a:spcPts val="0"/>
                        </a:spcBef>
                        <a:spcAft>
                          <a:spcPts val="0"/>
                        </a:spcAft>
                      </a:pPr>
                      <a:r>
                        <a:rPr lang="en-ZA" sz="1500" dirty="0">
                          <a:solidFill>
                            <a:schemeClr val="tx1"/>
                          </a:solidFill>
                          <a:effectLst/>
                          <a:latin typeface="+mn-lt"/>
                          <a:ea typeface="Times New Roman"/>
                          <a:cs typeface="Calibri"/>
                        </a:rPr>
                        <a:t>4</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endParaRPr lang="en-ZA" sz="1500" dirty="0">
                        <a:effectLst/>
                        <a:latin typeface="+mn-lt"/>
                        <a:ea typeface="Calibri"/>
                        <a:cs typeface="Times New Roman"/>
                      </a:endParaRPr>
                    </a:p>
                  </a:txBody>
                  <a:tcPr anchor="b"/>
                </a:tc>
              </a:tr>
              <a:tr h="354191">
                <a:tc>
                  <a:txBody>
                    <a:bodyPr/>
                    <a:lstStyle/>
                    <a:p>
                      <a:pPr marL="0" marR="0">
                        <a:lnSpc>
                          <a:spcPct val="115000"/>
                        </a:lnSpc>
                        <a:spcBef>
                          <a:spcPts val="0"/>
                        </a:spcBef>
                        <a:spcAft>
                          <a:spcPts val="0"/>
                        </a:spcAft>
                      </a:pPr>
                      <a:r>
                        <a:rPr lang="en-ZA" sz="1500" dirty="0" smtClean="0">
                          <a:solidFill>
                            <a:schemeClr val="tx1"/>
                          </a:solidFill>
                          <a:effectLst/>
                          <a:latin typeface="+mn-lt"/>
                          <a:ea typeface="Times New Roman"/>
                          <a:cs typeface="Calibri"/>
                        </a:rPr>
                        <a:t>KwaZulu-Natal </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R 1 512.000.00</a:t>
                      </a:r>
                      <a:endParaRPr lang="en-ZA" sz="1500" dirty="0">
                        <a:solidFill>
                          <a:schemeClr val="tx1"/>
                        </a:solidFill>
                        <a:effectLst/>
                        <a:latin typeface="+mn-lt"/>
                        <a:ea typeface="Calibri"/>
                        <a:cs typeface="Times New Roman"/>
                      </a:endParaRPr>
                    </a:p>
                  </a:txBody>
                  <a:tcPr anchor="b"/>
                </a:tc>
                <a:tc>
                  <a:txBody>
                    <a:bodyPr/>
                    <a:lstStyle/>
                    <a:p>
                      <a:pPr marL="0" marR="0" algn="r">
                        <a:lnSpc>
                          <a:spcPct val="115000"/>
                        </a:lnSpc>
                        <a:spcBef>
                          <a:spcPts val="0"/>
                        </a:spcBef>
                        <a:spcAft>
                          <a:spcPts val="0"/>
                        </a:spcAft>
                      </a:pPr>
                      <a:r>
                        <a:rPr lang="en-ZA" sz="1500" dirty="0">
                          <a:solidFill>
                            <a:schemeClr val="tx1"/>
                          </a:solidFill>
                          <a:effectLst/>
                          <a:latin typeface="+mn-lt"/>
                          <a:ea typeface="Times New Roman"/>
                          <a:cs typeface="Calibri"/>
                        </a:rPr>
                        <a:t>20</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endParaRPr lang="en-ZA" sz="1500" dirty="0">
                        <a:effectLst/>
                        <a:latin typeface="+mn-lt"/>
                        <a:ea typeface="Calibri"/>
                        <a:cs typeface="Times New Roman"/>
                      </a:endParaRPr>
                    </a:p>
                  </a:txBody>
                  <a:tcPr anchor="b"/>
                </a:tc>
              </a:tr>
              <a:tr h="354191">
                <a:tc>
                  <a:txBody>
                    <a:bodyPr/>
                    <a:lstStyle/>
                    <a:p>
                      <a:pPr marL="0" marR="0">
                        <a:lnSpc>
                          <a:spcPct val="115000"/>
                        </a:lnSpc>
                        <a:spcBef>
                          <a:spcPts val="0"/>
                        </a:spcBef>
                        <a:spcAft>
                          <a:spcPts val="0"/>
                        </a:spcAft>
                      </a:pPr>
                      <a:r>
                        <a:rPr lang="en-ZA" sz="1500" dirty="0" smtClean="0">
                          <a:solidFill>
                            <a:schemeClr val="tx1"/>
                          </a:solidFill>
                          <a:effectLst/>
                          <a:latin typeface="+mn-lt"/>
                          <a:ea typeface="Times New Roman"/>
                          <a:cs typeface="Calibri"/>
                        </a:rPr>
                        <a:t>Eastern </a:t>
                      </a:r>
                      <a:r>
                        <a:rPr lang="en-ZA" sz="1500" dirty="0">
                          <a:solidFill>
                            <a:schemeClr val="tx1"/>
                          </a:solidFill>
                          <a:effectLst/>
                          <a:latin typeface="+mn-lt"/>
                          <a:ea typeface="Times New Roman"/>
                          <a:cs typeface="Calibri"/>
                        </a:rPr>
                        <a:t>Cape </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R117 000.00 </a:t>
                      </a:r>
                      <a:endParaRPr lang="en-ZA" sz="1500" dirty="0">
                        <a:solidFill>
                          <a:schemeClr val="tx1"/>
                        </a:solidFill>
                        <a:effectLst/>
                        <a:latin typeface="+mn-lt"/>
                        <a:ea typeface="Calibri"/>
                        <a:cs typeface="Times New Roman"/>
                      </a:endParaRPr>
                    </a:p>
                  </a:txBody>
                  <a:tcPr anchor="b"/>
                </a:tc>
                <a:tc>
                  <a:txBody>
                    <a:bodyPr/>
                    <a:lstStyle/>
                    <a:p>
                      <a:pPr marL="0" marR="0" algn="r">
                        <a:lnSpc>
                          <a:spcPct val="115000"/>
                        </a:lnSpc>
                        <a:spcBef>
                          <a:spcPts val="0"/>
                        </a:spcBef>
                        <a:spcAft>
                          <a:spcPts val="0"/>
                        </a:spcAft>
                      </a:pPr>
                      <a:r>
                        <a:rPr lang="en-ZA" sz="1500" dirty="0">
                          <a:solidFill>
                            <a:schemeClr val="tx1"/>
                          </a:solidFill>
                          <a:effectLst/>
                          <a:latin typeface="+mn-lt"/>
                          <a:ea typeface="Times New Roman"/>
                          <a:cs typeface="Calibri"/>
                        </a:rPr>
                        <a:t>1</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endParaRPr lang="en-ZA" sz="1500" dirty="0">
                        <a:effectLst/>
                        <a:latin typeface="+mn-lt"/>
                        <a:ea typeface="Calibri"/>
                        <a:cs typeface="Times New Roman"/>
                      </a:endParaRPr>
                    </a:p>
                  </a:txBody>
                  <a:tcPr anchor="b"/>
                </a:tc>
              </a:tr>
              <a:tr h="354191">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Western Cape</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r>
                        <a:rPr lang="en-ZA" sz="1500" dirty="0">
                          <a:solidFill>
                            <a:schemeClr val="tx1"/>
                          </a:solidFill>
                          <a:effectLst/>
                          <a:latin typeface="+mn-lt"/>
                          <a:ea typeface="Times New Roman"/>
                          <a:cs typeface="Calibri"/>
                        </a:rPr>
                        <a:t>R272 000 .00 </a:t>
                      </a:r>
                      <a:endParaRPr lang="en-ZA" sz="1500" dirty="0">
                        <a:solidFill>
                          <a:schemeClr val="tx1"/>
                        </a:solidFill>
                        <a:effectLst/>
                        <a:latin typeface="+mn-lt"/>
                        <a:ea typeface="Calibri"/>
                        <a:cs typeface="Times New Roman"/>
                      </a:endParaRPr>
                    </a:p>
                  </a:txBody>
                  <a:tcPr anchor="b"/>
                </a:tc>
                <a:tc>
                  <a:txBody>
                    <a:bodyPr/>
                    <a:lstStyle/>
                    <a:p>
                      <a:pPr marL="0" marR="0" algn="r">
                        <a:lnSpc>
                          <a:spcPct val="115000"/>
                        </a:lnSpc>
                        <a:spcBef>
                          <a:spcPts val="0"/>
                        </a:spcBef>
                        <a:spcAft>
                          <a:spcPts val="0"/>
                        </a:spcAft>
                      </a:pPr>
                      <a:r>
                        <a:rPr lang="en-ZA" sz="1500" dirty="0">
                          <a:solidFill>
                            <a:schemeClr val="tx1"/>
                          </a:solidFill>
                          <a:effectLst/>
                          <a:latin typeface="+mn-lt"/>
                          <a:ea typeface="Times New Roman"/>
                          <a:cs typeface="Calibri"/>
                        </a:rPr>
                        <a:t>3</a:t>
                      </a:r>
                      <a:endParaRPr lang="en-ZA" sz="1500" dirty="0">
                        <a:solidFill>
                          <a:schemeClr val="tx1"/>
                        </a:solidFill>
                        <a:effectLst/>
                        <a:latin typeface="+mn-lt"/>
                        <a:ea typeface="Calibri"/>
                        <a:cs typeface="Times New Roman"/>
                      </a:endParaRPr>
                    </a:p>
                  </a:txBody>
                  <a:tcPr anchor="b"/>
                </a:tc>
                <a:tc>
                  <a:txBody>
                    <a:bodyPr/>
                    <a:lstStyle/>
                    <a:p>
                      <a:pPr marL="0" marR="0">
                        <a:lnSpc>
                          <a:spcPct val="115000"/>
                        </a:lnSpc>
                        <a:spcBef>
                          <a:spcPts val="0"/>
                        </a:spcBef>
                        <a:spcAft>
                          <a:spcPts val="0"/>
                        </a:spcAft>
                      </a:pPr>
                      <a:endParaRPr lang="en-ZA" sz="1500" dirty="0">
                        <a:effectLst/>
                        <a:latin typeface="+mn-lt"/>
                        <a:ea typeface="Calibri"/>
                        <a:cs typeface="Times New Roman"/>
                      </a:endParaRPr>
                    </a:p>
                  </a:txBody>
                  <a:tcPr anchor="b"/>
                </a:tc>
              </a:tr>
            </a:tbl>
          </a:graphicData>
        </a:graphic>
      </p:graphicFrame>
      <p:sp>
        <p:nvSpPr>
          <p:cNvPr id="4" name="Slide Number Placeholder 3"/>
          <p:cNvSpPr>
            <a:spLocks noGrp="1"/>
          </p:cNvSpPr>
          <p:nvPr>
            <p:ph type="sldNum" sz="quarter" idx="4"/>
          </p:nvPr>
        </p:nvSpPr>
        <p:spPr/>
        <p:txBody>
          <a:bodyPr/>
          <a:lstStyle/>
          <a:p>
            <a:r>
              <a:rPr lang="en-ZA" sz="1000" b="1" dirty="0" smtClean="0"/>
              <a:t>19</a:t>
            </a:r>
          </a:p>
        </p:txBody>
      </p:sp>
      <p:sp>
        <p:nvSpPr>
          <p:cNvPr id="6" name="Title 28"/>
          <p:cNvSpPr>
            <a:spLocks noGrp="1"/>
          </p:cNvSpPr>
          <p:nvPr>
            <p:ph type="title"/>
          </p:nvPr>
        </p:nvSpPr>
        <p:spPr>
          <a:xfrm>
            <a:off x="467544" y="0"/>
            <a:ext cx="8229600" cy="710952"/>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3: ARTS, CULTURE PROMOTION AND DEVELOPMENT </a:t>
            </a:r>
            <a:br>
              <a:rPr lang="en-US" sz="3200" dirty="0" smtClean="0">
                <a:latin typeface="+mj-lt"/>
                <a:ea typeface="MS PGothic" pitchFamily="34" charset="-128"/>
                <a:cs typeface="Arial" pitchFamily="34" charset="0"/>
              </a:rPr>
            </a:br>
            <a:r>
              <a:rPr lang="en-US" sz="2800" dirty="0" smtClean="0">
                <a:latin typeface="+mj-lt"/>
                <a:ea typeface="MS PGothic" pitchFamily="34" charset="-128"/>
                <a:cs typeface="Arial" pitchFamily="34" charset="0"/>
              </a:rPr>
              <a:t/>
            </a:r>
            <a:br>
              <a:rPr lang="en-US" sz="2800" dirty="0" smtClean="0">
                <a:latin typeface="+mj-lt"/>
                <a:ea typeface="MS PGothic" pitchFamily="34" charset="-128"/>
                <a:cs typeface="Arial" pitchFamily="34" charset="0"/>
              </a:rPr>
            </a:br>
            <a:r>
              <a:rPr lang="en-US" sz="2800" dirty="0">
                <a:latin typeface="+mj-lt"/>
                <a:ea typeface="MS PGothic" pitchFamily="34" charset="-128"/>
                <a:cs typeface="Arial" pitchFamily="34" charset="0"/>
              </a:rPr>
              <a:t/>
            </a:r>
            <a:br>
              <a:rPr lang="en-US" sz="2800" dirty="0">
                <a:latin typeface="+mj-lt"/>
                <a:ea typeface="MS PGothic" pitchFamily="34" charset="-128"/>
                <a:cs typeface="Arial" pitchFamily="34" charset="0"/>
              </a:rPr>
            </a:br>
            <a:endParaRPr lang="en-US" sz="2800" dirty="0">
              <a:latin typeface="+mj-lt"/>
              <a:cs typeface="Arial" pitchFamily="34" charset="0"/>
            </a:endParaRPr>
          </a:p>
        </p:txBody>
      </p:sp>
    </p:spTree>
    <p:extLst>
      <p:ext uri="{BB962C8B-B14F-4D97-AF65-F5344CB8AC3E}">
        <p14:creationId xmlns:p14="http://schemas.microsoft.com/office/powerpoint/2010/main" xmlns="" val="41755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64096"/>
          </a:xfrm>
        </p:spPr>
        <p:txBody>
          <a:bodyPr>
            <a:normAutofit/>
          </a:bodyPr>
          <a:lstStyle/>
          <a:p>
            <a:pPr algn="ctr"/>
            <a:r>
              <a:rPr lang="en-ZA" dirty="0" smtClean="0">
                <a:solidFill>
                  <a:schemeClr val="accent2">
                    <a:lumMod val="75000"/>
                  </a:schemeClr>
                </a:solidFill>
                <a:latin typeface="+mj-lt"/>
              </a:rPr>
              <a:t>PRESENTATION OUTLINE</a:t>
            </a:r>
            <a:endParaRPr lang="en-ZA" dirty="0">
              <a:solidFill>
                <a:schemeClr val="accent2">
                  <a:lumMod val="75000"/>
                </a:schemeClr>
              </a:solidFill>
              <a:latin typeface="+mj-lt"/>
            </a:endParaRPr>
          </a:p>
        </p:txBody>
      </p:sp>
      <p:sp>
        <p:nvSpPr>
          <p:cNvPr id="3" name="Content Placeholder 2"/>
          <p:cNvSpPr>
            <a:spLocks noGrp="1"/>
          </p:cNvSpPr>
          <p:nvPr>
            <p:ph idx="1"/>
          </p:nvPr>
        </p:nvSpPr>
        <p:spPr>
          <a:xfrm>
            <a:off x="539552" y="1412776"/>
            <a:ext cx="7994848" cy="4602833"/>
          </a:xfrm>
        </p:spPr>
        <p:txBody>
          <a:bodyPr>
            <a:noAutofit/>
          </a:bodyPr>
          <a:lstStyle/>
          <a:p>
            <a:pPr>
              <a:buFont typeface="+mj-lt"/>
              <a:buAutoNum type="arabicPeriod"/>
            </a:pPr>
            <a:r>
              <a:rPr lang="en-ZA" sz="2000" dirty="0" smtClean="0">
                <a:solidFill>
                  <a:schemeClr val="tx1"/>
                </a:solidFill>
              </a:rPr>
              <a:t>Key </a:t>
            </a:r>
            <a:r>
              <a:rPr lang="en-ZA" sz="2000" dirty="0">
                <a:solidFill>
                  <a:schemeClr val="tx1"/>
                </a:solidFill>
              </a:rPr>
              <a:t>H</a:t>
            </a:r>
            <a:r>
              <a:rPr lang="en-ZA" sz="2000" dirty="0" smtClean="0">
                <a:solidFill>
                  <a:schemeClr val="tx1"/>
                </a:solidFill>
              </a:rPr>
              <a:t>ighlights </a:t>
            </a:r>
          </a:p>
          <a:p>
            <a:pPr>
              <a:buFont typeface="+mj-lt"/>
              <a:buAutoNum type="arabicPeriod"/>
            </a:pPr>
            <a:endParaRPr lang="en-ZA" sz="2000" dirty="0">
              <a:solidFill>
                <a:schemeClr val="tx1"/>
              </a:solidFill>
            </a:endParaRPr>
          </a:p>
          <a:p>
            <a:pPr lvl="0">
              <a:buFont typeface="+mj-lt"/>
              <a:buAutoNum type="arabicPeriod"/>
            </a:pPr>
            <a:r>
              <a:rPr lang="en-ZA" sz="2000" dirty="0" smtClean="0">
                <a:solidFill>
                  <a:schemeClr val="tx1"/>
                </a:solidFill>
              </a:rPr>
              <a:t>Performance </a:t>
            </a:r>
            <a:r>
              <a:rPr lang="en-ZA" sz="2000" dirty="0">
                <a:solidFill>
                  <a:schemeClr val="tx1"/>
                </a:solidFill>
              </a:rPr>
              <a:t>Overview </a:t>
            </a:r>
          </a:p>
          <a:p>
            <a:pPr lvl="0">
              <a:buFont typeface="+mj-lt"/>
              <a:buAutoNum type="arabicPeriod"/>
            </a:pPr>
            <a:endParaRPr lang="en-ZA" sz="2000" dirty="0" smtClean="0">
              <a:solidFill>
                <a:schemeClr val="tx1"/>
              </a:solidFill>
            </a:endParaRPr>
          </a:p>
          <a:p>
            <a:pPr lvl="0">
              <a:buFont typeface="+mj-lt"/>
              <a:buAutoNum type="arabicPeriod"/>
            </a:pPr>
            <a:r>
              <a:rPr lang="en-ZA" sz="2000" dirty="0" smtClean="0">
                <a:solidFill>
                  <a:schemeClr val="tx1"/>
                </a:solidFill>
              </a:rPr>
              <a:t>Programme-Specific Performance for 2015-2016</a:t>
            </a:r>
          </a:p>
          <a:p>
            <a:pPr>
              <a:buFont typeface="+mj-lt"/>
              <a:buAutoNum type="arabicPeriod"/>
            </a:pPr>
            <a:endParaRPr lang="en-ZA" sz="2000" dirty="0">
              <a:solidFill>
                <a:schemeClr val="tx1"/>
              </a:solidFill>
            </a:endParaRPr>
          </a:p>
          <a:p>
            <a:pPr>
              <a:buFont typeface="+mj-lt"/>
              <a:buAutoNum type="arabicPeriod"/>
            </a:pPr>
            <a:r>
              <a:rPr lang="en-ZA" sz="2000" dirty="0" smtClean="0">
                <a:solidFill>
                  <a:schemeClr val="tx1"/>
                </a:solidFill>
              </a:rPr>
              <a:t>Performance against Key Programme Indicators </a:t>
            </a:r>
          </a:p>
          <a:p>
            <a:pPr>
              <a:buFont typeface="+mj-lt"/>
              <a:buAutoNum type="arabicPeriod"/>
            </a:pPr>
            <a:endParaRPr lang="en-ZA" sz="2000" dirty="0">
              <a:solidFill>
                <a:schemeClr val="tx1"/>
              </a:solidFill>
            </a:endParaRPr>
          </a:p>
          <a:p>
            <a:pPr>
              <a:buFont typeface="+mj-lt"/>
              <a:buAutoNum type="arabicPeriod"/>
            </a:pPr>
            <a:r>
              <a:rPr lang="en-US" sz="2000" dirty="0" smtClean="0">
                <a:solidFill>
                  <a:schemeClr val="tx1"/>
                </a:solidFill>
              </a:rPr>
              <a:t>Expenditure </a:t>
            </a:r>
            <a:r>
              <a:rPr lang="en-US" sz="2000" dirty="0">
                <a:solidFill>
                  <a:schemeClr val="tx1"/>
                </a:solidFill>
              </a:rPr>
              <a:t>Report </a:t>
            </a:r>
            <a:r>
              <a:rPr lang="en-US" sz="2000" dirty="0" smtClean="0">
                <a:solidFill>
                  <a:schemeClr val="tx1"/>
                </a:solidFill>
              </a:rPr>
              <a:t> Ending 31 </a:t>
            </a:r>
            <a:r>
              <a:rPr lang="en-US" sz="2000" dirty="0">
                <a:solidFill>
                  <a:schemeClr val="tx1"/>
                </a:solidFill>
              </a:rPr>
              <a:t>March 2016</a:t>
            </a:r>
            <a:endParaRPr lang="en-ZA" sz="2000" dirty="0">
              <a:solidFill>
                <a:schemeClr val="tx1"/>
              </a:solidFill>
            </a:endParaRPr>
          </a:p>
          <a:p>
            <a:pPr>
              <a:buFont typeface="+mj-lt"/>
              <a:buAutoNum type="arabicPeriod"/>
            </a:pPr>
            <a:endParaRPr lang="en-ZA" sz="2000" dirty="0">
              <a:solidFill>
                <a:schemeClr val="tx1"/>
              </a:solidFill>
            </a:endParaRPr>
          </a:p>
          <a:p>
            <a:pPr>
              <a:buFont typeface="Arial" pitchFamily="34" charset="0"/>
              <a:buAutoNum type="arabicPeriod"/>
            </a:pPr>
            <a:endParaRPr lang="en-ZA" sz="2000" dirty="0" smtClean="0">
              <a:solidFill>
                <a:schemeClr val="tx1"/>
              </a:solidFill>
            </a:endParaRPr>
          </a:p>
          <a:p>
            <a:pPr>
              <a:buFont typeface="Arial" pitchFamily="34" charset="0"/>
              <a:buAutoNum type="arabicPeriod"/>
            </a:pPr>
            <a:endParaRPr lang="en-ZA" sz="2000" dirty="0" smtClean="0">
              <a:solidFill>
                <a:schemeClr val="tx1"/>
              </a:solidFill>
            </a:endParaRPr>
          </a:p>
          <a:p>
            <a:pPr marL="0" indent="0">
              <a:buNone/>
            </a:pPr>
            <a:endParaRPr lang="en-ZA" sz="2000" dirty="0">
              <a:solidFill>
                <a:schemeClr val="tx1"/>
              </a:solidFill>
            </a:endParaRPr>
          </a:p>
          <a:p>
            <a:pPr>
              <a:buFont typeface="Arial" pitchFamily="34" charset="0"/>
              <a:buAutoNum type="arabicPeriod" startAt="6"/>
            </a:pPr>
            <a:endParaRPr lang="en-ZA" sz="2000" dirty="0" smtClean="0">
              <a:solidFill>
                <a:schemeClr val="tx1"/>
              </a:solidFill>
            </a:endParaRPr>
          </a:p>
          <a:p>
            <a:pPr marL="0" indent="0">
              <a:buNone/>
            </a:pPr>
            <a:endParaRPr lang="en-ZA" sz="2000" dirty="0" smtClean="0">
              <a:solidFill>
                <a:schemeClr val="tx1"/>
              </a:solidFill>
            </a:endParaRPr>
          </a:p>
        </p:txBody>
      </p:sp>
      <p:sp>
        <p:nvSpPr>
          <p:cNvPr id="4" name="Slide Number Placeholder 3"/>
          <p:cNvSpPr>
            <a:spLocks noGrp="1"/>
          </p:cNvSpPr>
          <p:nvPr>
            <p:ph type="sldNum" sz="quarter" idx="4"/>
          </p:nvPr>
        </p:nvSpPr>
        <p:spPr/>
        <p:txBody>
          <a:bodyPr/>
          <a:lstStyle/>
          <a:p>
            <a:r>
              <a:rPr lang="en-ZA" sz="1000" b="1" dirty="0" smtClean="0"/>
              <a:t>2</a:t>
            </a:r>
          </a:p>
        </p:txBody>
      </p:sp>
    </p:spTree>
    <p:extLst>
      <p:ext uri="{BB962C8B-B14F-4D97-AF65-F5344CB8AC3E}">
        <p14:creationId xmlns:p14="http://schemas.microsoft.com/office/powerpoint/2010/main" xmlns="" val="1580023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287613599"/>
              </p:ext>
            </p:extLst>
          </p:nvPr>
        </p:nvGraphicFramePr>
        <p:xfrm>
          <a:off x="107504" y="836712"/>
          <a:ext cx="8928992" cy="1568875"/>
        </p:xfrm>
        <a:graphic>
          <a:graphicData uri="http://schemas.openxmlformats.org/drawingml/2006/table">
            <a:tbl>
              <a:tblPr firstRow="1" bandRow="1">
                <a:tableStyleId>{5C22544A-7EE6-4342-B048-85BDC9FD1C3A}</a:tableStyleId>
              </a:tblPr>
              <a:tblGrid>
                <a:gridCol w="2145876"/>
                <a:gridCol w="1695779"/>
                <a:gridCol w="1695779"/>
                <a:gridCol w="1231318"/>
                <a:gridCol w="2160240"/>
              </a:tblGrid>
              <a:tr h="745915">
                <a:tc>
                  <a:txBody>
                    <a:bodyPr/>
                    <a:lstStyle/>
                    <a:p>
                      <a:pPr algn="l" fontAlgn="b"/>
                      <a:r>
                        <a:rPr lang="en-ZA" sz="1400" b="1" u="none" strike="noStrike" dirty="0" smtClean="0">
                          <a:solidFill>
                            <a:schemeClr val="bg1"/>
                          </a:solidFill>
                          <a:effectLst/>
                          <a:latin typeface="+mn-lt"/>
                          <a:cs typeface="Arial" pitchFamily="34" charset="0"/>
                        </a:rPr>
                        <a:t>PERFORMANCE INDICATOR</a:t>
                      </a:r>
                      <a:endParaRPr lang="en-ZA" sz="1400" b="1" i="0" u="none" strike="noStrike" dirty="0">
                        <a:solidFill>
                          <a:schemeClr val="bg1"/>
                        </a:solidFill>
                        <a:effectLst/>
                        <a:latin typeface="+mn-lt"/>
                        <a:cs typeface="Arial" pitchFamily="34" charset="0"/>
                      </a:endParaRPr>
                    </a:p>
                  </a:txBody>
                  <a:tcPr/>
                </a:tc>
                <a:tc>
                  <a:txBody>
                    <a:bodyPr/>
                    <a:lstStyle/>
                    <a:p>
                      <a:pPr algn="ctr" fontAlgn="b"/>
                      <a:r>
                        <a:rPr lang="en-ZA" sz="1400" b="1" u="none" strike="noStrike" dirty="0" smtClean="0">
                          <a:solidFill>
                            <a:schemeClr val="bg1"/>
                          </a:solidFill>
                          <a:effectLst/>
                          <a:latin typeface="+mn-lt"/>
                          <a:cs typeface="Arial" pitchFamily="34" charset="0"/>
                        </a:rPr>
                        <a:t>2015-2016TARGET</a:t>
                      </a:r>
                      <a:endParaRPr lang="en-ZA" sz="1400" b="1" i="0" u="none" strike="noStrike" dirty="0">
                        <a:solidFill>
                          <a:schemeClr val="bg1"/>
                        </a:solidFill>
                        <a:effectLst/>
                        <a:latin typeface="+mn-lt"/>
                        <a:cs typeface="Arial" pitchFamily="34" charset="0"/>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ＭＳ Ｐゴシック" charset="0"/>
                          <a:cs typeface="Arial" pitchFamily="34" charset="0"/>
                        </a:rPr>
                        <a:t>4TH   QUARTER </a:t>
                      </a:r>
                      <a:r>
                        <a:rPr kumimoji="0" lang="en-US" sz="1400" b="1" i="0" u="none" strike="noStrike" cap="none" normalizeH="0" baseline="0" dirty="0">
                          <a:ln>
                            <a:noFill/>
                          </a:ln>
                          <a:solidFill>
                            <a:schemeClr val="bg1"/>
                          </a:solidFill>
                          <a:effectLst/>
                          <a:latin typeface="+mn-lt"/>
                          <a:ea typeface="ＭＳ Ｐゴシック" charset="0"/>
                          <a:cs typeface="Arial" pitchFamily="34" charset="0"/>
                        </a:rPr>
                        <a:t>TARGET</a:t>
                      </a:r>
                    </a:p>
                  </a:txBody>
                  <a:tcPr horzOverflow="overflow"/>
                </a:tc>
                <a:tc>
                  <a:txBody>
                    <a:bodyPr/>
                    <a:lstStyle/>
                    <a:p>
                      <a:pPr algn="l"/>
                      <a:r>
                        <a:rPr lang="en-ZA" sz="1400" b="1" dirty="0" smtClean="0">
                          <a:solidFill>
                            <a:schemeClr val="bg1"/>
                          </a:solidFill>
                          <a:latin typeface="+mn-lt"/>
                          <a:cs typeface="Arial" pitchFamily="34" charset="0"/>
                        </a:rPr>
                        <a:t>PROGRESS </a:t>
                      </a:r>
                      <a:endParaRPr lang="en-ZA" sz="1400" b="1" dirty="0">
                        <a:solidFill>
                          <a:schemeClr val="bg1"/>
                        </a:solidFill>
                        <a:latin typeface="+mn-lt"/>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cs typeface="Arial" pitchFamily="34" charset="0"/>
                        </a:rPr>
                        <a:t>VARIANCE/COMMENTS</a:t>
                      </a:r>
                      <a:r>
                        <a:rPr lang="en-US" sz="1400" b="1" baseline="0" dirty="0" smtClean="0">
                          <a:solidFill>
                            <a:schemeClr val="bg1"/>
                          </a:solidFill>
                          <a:latin typeface="+mn-lt"/>
                          <a:cs typeface="Arial" pitchFamily="34" charset="0"/>
                        </a:rPr>
                        <a:t> or </a:t>
                      </a:r>
                      <a:r>
                        <a:rPr lang="en-US" sz="1400" b="1" dirty="0" smtClean="0">
                          <a:solidFill>
                            <a:schemeClr val="bg1"/>
                          </a:solidFill>
                          <a:latin typeface="+mn-lt"/>
                          <a:cs typeface="Arial" pitchFamily="34" charset="0"/>
                        </a:rPr>
                        <a:t>PROGRESS DESCRIPTION</a:t>
                      </a:r>
                    </a:p>
                  </a:txBody>
                  <a:tcPr/>
                </a:tc>
              </a:tr>
              <a:tr h="694245">
                <a:tc>
                  <a:txBody>
                    <a:bodyPr/>
                    <a:lstStyle/>
                    <a:p>
                      <a:pPr algn="l"/>
                      <a:r>
                        <a:rPr lang="en-ZA" sz="1600" dirty="0" smtClean="0">
                          <a:solidFill>
                            <a:schemeClr val="tx1"/>
                          </a:solidFill>
                          <a:latin typeface="+mn-lt"/>
                          <a:cs typeface="Arial" pitchFamily="34" charset="0"/>
                        </a:rPr>
                        <a:t>Number of flagship cultural</a:t>
                      </a:r>
                      <a:r>
                        <a:rPr lang="en-ZA" sz="1600" baseline="0" dirty="0" smtClean="0">
                          <a:solidFill>
                            <a:schemeClr val="tx1"/>
                          </a:solidFill>
                          <a:latin typeface="+mn-lt"/>
                          <a:cs typeface="Arial" pitchFamily="34" charset="0"/>
                        </a:rPr>
                        <a:t> events supported per year </a:t>
                      </a:r>
                      <a:endParaRPr lang="en-ZA" sz="1600" dirty="0">
                        <a:solidFill>
                          <a:schemeClr val="tx1"/>
                        </a:solidFill>
                        <a:latin typeface="+mn-lt"/>
                        <a:cs typeface="Arial" pitchFamily="34" charset="0"/>
                      </a:endParaRPr>
                    </a:p>
                  </a:txBody>
                  <a:tcPr/>
                </a:tc>
                <a:tc>
                  <a:txBody>
                    <a:bodyPr/>
                    <a:lstStyle/>
                    <a:p>
                      <a:pPr algn="ctr"/>
                      <a:r>
                        <a:rPr lang="en-US" sz="1600" dirty="0" smtClean="0">
                          <a:solidFill>
                            <a:schemeClr val="tx1"/>
                          </a:solidFill>
                          <a:latin typeface="+mn-lt"/>
                          <a:cs typeface="Arial" pitchFamily="34" charset="0"/>
                        </a:rPr>
                        <a:t>25</a:t>
                      </a:r>
                      <a:endParaRPr lang="en-ZA" sz="1600" dirty="0">
                        <a:solidFill>
                          <a:schemeClr val="tx1"/>
                        </a:solidFill>
                        <a:latin typeface="+mn-lt"/>
                        <a:cs typeface="Arial" pitchFamily="34" charset="0"/>
                      </a:endParaRPr>
                    </a:p>
                  </a:txBody>
                  <a:tcPr/>
                </a:tc>
                <a:tc>
                  <a:txBody>
                    <a:bodyPr/>
                    <a:lstStyle/>
                    <a:p>
                      <a:pPr algn="l"/>
                      <a:r>
                        <a:rPr lang="en-US" sz="1600" b="0" dirty="0" smtClean="0">
                          <a:solidFill>
                            <a:schemeClr val="tx1"/>
                          </a:solidFill>
                          <a:latin typeface="+mn-lt"/>
                          <a:cs typeface="Arial" pitchFamily="34" charset="0"/>
                        </a:rPr>
                        <a:t>7</a:t>
                      </a:r>
                      <a:r>
                        <a:rPr lang="en-US" sz="1600" b="0" baseline="0" dirty="0" smtClean="0">
                          <a:solidFill>
                            <a:schemeClr val="tx1"/>
                          </a:solidFill>
                          <a:latin typeface="+mn-lt"/>
                          <a:cs typeface="Arial" pitchFamily="34" charset="0"/>
                        </a:rPr>
                        <a:t> </a:t>
                      </a:r>
                      <a:r>
                        <a:rPr lang="en-ZA" sz="1600" dirty="0" smtClean="0">
                          <a:solidFill>
                            <a:schemeClr val="tx1"/>
                          </a:solidFill>
                          <a:latin typeface="+mn-lt"/>
                          <a:cs typeface="Arial" pitchFamily="34" charset="0"/>
                        </a:rPr>
                        <a:t>flagship cultural</a:t>
                      </a:r>
                      <a:r>
                        <a:rPr lang="en-ZA" sz="1600" baseline="0" dirty="0" smtClean="0">
                          <a:solidFill>
                            <a:schemeClr val="tx1"/>
                          </a:solidFill>
                          <a:latin typeface="+mn-lt"/>
                          <a:cs typeface="Arial" pitchFamily="34" charset="0"/>
                        </a:rPr>
                        <a:t> events supported</a:t>
                      </a:r>
                      <a:endParaRPr lang="en-ZA" sz="1600" b="0" dirty="0">
                        <a:solidFill>
                          <a:schemeClr val="tx1"/>
                        </a:solidFill>
                        <a:latin typeface="+mn-lt"/>
                        <a:cs typeface="Arial"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cs typeface="Arial" pitchFamily="34" charset="0"/>
                        </a:rPr>
                        <a:t>7</a:t>
                      </a:r>
                      <a:r>
                        <a:rPr lang="en-US" sz="1600" b="0" baseline="0" dirty="0" smtClean="0">
                          <a:solidFill>
                            <a:schemeClr val="tx1"/>
                          </a:solidFill>
                          <a:latin typeface="+mn-lt"/>
                          <a:cs typeface="Arial" pitchFamily="34" charset="0"/>
                        </a:rPr>
                        <a:t> </a:t>
                      </a:r>
                      <a:r>
                        <a:rPr lang="en-ZA" sz="1600" dirty="0" smtClean="0">
                          <a:solidFill>
                            <a:schemeClr val="tx1"/>
                          </a:solidFill>
                          <a:latin typeface="+mn-lt"/>
                          <a:cs typeface="Arial" pitchFamily="34" charset="0"/>
                        </a:rPr>
                        <a:t>flagship cultural</a:t>
                      </a:r>
                      <a:r>
                        <a:rPr lang="en-ZA" sz="1600" baseline="0" dirty="0" smtClean="0">
                          <a:solidFill>
                            <a:schemeClr val="tx1"/>
                          </a:solidFill>
                          <a:latin typeface="+mn-lt"/>
                          <a:cs typeface="Arial" pitchFamily="34" charset="0"/>
                        </a:rPr>
                        <a:t> events were supported as follows:</a:t>
                      </a:r>
                      <a:endParaRPr lang="en-ZA" sz="1600" b="0" dirty="0" smtClean="0">
                        <a:solidFill>
                          <a:schemeClr val="tx1"/>
                        </a:solidFill>
                        <a:latin typeface="+mn-lt"/>
                        <a:cs typeface="Arial" pitchFamily="34" charset="0"/>
                      </a:endParaRPr>
                    </a:p>
                    <a:p>
                      <a:pPr algn="l"/>
                      <a:endParaRPr lang="en-ZA" sz="1600" b="0" dirty="0">
                        <a:solidFill>
                          <a:schemeClr val="tx1"/>
                        </a:solidFill>
                        <a:latin typeface="+mn-lt"/>
                        <a:cs typeface="Arial" pitchFamily="34" charset="0"/>
                      </a:endParaRP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itchFamily="34" charset="0"/>
                        <a:ea typeface="+mn-ea"/>
                        <a:cs typeface="Arial" pitchFamily="34" charset="0"/>
                      </a:endParaRPr>
                    </a:p>
                  </a:txBody>
                  <a:tcPr marL="0" marR="0" marT="0" marB="0"/>
                </a:tc>
              </a:tr>
            </a:tbl>
          </a:graphicData>
        </a:graphic>
      </p:graphicFrame>
      <p:sp>
        <p:nvSpPr>
          <p:cNvPr id="4" name="Slide Number Placeholder 3"/>
          <p:cNvSpPr>
            <a:spLocks noGrp="1"/>
          </p:cNvSpPr>
          <p:nvPr>
            <p:ph type="sldNum" sz="quarter" idx="4"/>
          </p:nvPr>
        </p:nvSpPr>
        <p:spPr>
          <a:xfrm>
            <a:off x="8172400" y="6309320"/>
            <a:ext cx="609600" cy="365125"/>
          </a:xfrm>
        </p:spPr>
        <p:txBody>
          <a:bodyPr/>
          <a:lstStyle/>
          <a:p>
            <a:r>
              <a:rPr lang="en-ZA" sz="1000" b="1" dirty="0" smtClean="0"/>
              <a:t>2</a:t>
            </a:r>
            <a:r>
              <a:rPr lang="en-ZA" sz="1000" b="1" dirty="0"/>
              <a:t>0</a:t>
            </a:r>
            <a:endParaRPr lang="en-ZA" sz="1000" b="1" dirty="0" smtClean="0"/>
          </a:p>
        </p:txBody>
      </p:sp>
      <p:graphicFrame>
        <p:nvGraphicFramePr>
          <p:cNvPr id="6" name="Table 5"/>
          <p:cNvGraphicFramePr>
            <a:graphicFrameLocks noGrp="1"/>
          </p:cNvGraphicFramePr>
          <p:nvPr>
            <p:extLst>
              <p:ext uri="{D42A27DB-BD31-4B8C-83A1-F6EECF244321}">
                <p14:modId xmlns:p14="http://schemas.microsoft.com/office/powerpoint/2010/main" xmlns="" val="3297577532"/>
              </p:ext>
            </p:extLst>
          </p:nvPr>
        </p:nvGraphicFramePr>
        <p:xfrm>
          <a:off x="107504" y="2564904"/>
          <a:ext cx="8928992" cy="3639565"/>
        </p:xfrm>
        <a:graphic>
          <a:graphicData uri="http://schemas.openxmlformats.org/drawingml/2006/table">
            <a:tbl>
              <a:tblPr firstRow="1" bandRow="1">
                <a:tableStyleId>{5C22544A-7EE6-4342-B048-85BDC9FD1C3A}</a:tableStyleId>
              </a:tblPr>
              <a:tblGrid>
                <a:gridCol w="2155273"/>
                <a:gridCol w="3463834"/>
                <a:gridCol w="3309885"/>
              </a:tblGrid>
              <a:tr h="482445">
                <a:tc>
                  <a:txBody>
                    <a:bodyPr/>
                    <a:lstStyle/>
                    <a:p>
                      <a:r>
                        <a:rPr lang="en-US" sz="1600" dirty="0" smtClean="0">
                          <a:latin typeface="+mn-lt"/>
                        </a:rPr>
                        <a:t>Province </a:t>
                      </a:r>
                      <a:endParaRPr lang="en-ZA"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Name of Flagship</a:t>
                      </a:r>
                      <a:r>
                        <a:rPr lang="en-US" sz="1600" baseline="0" dirty="0" smtClean="0">
                          <a:latin typeface="+mn-lt"/>
                        </a:rPr>
                        <a:t> E</a:t>
                      </a:r>
                      <a:r>
                        <a:rPr lang="en-US" sz="1600" dirty="0" smtClean="0">
                          <a:latin typeface="+mn-lt"/>
                        </a:rPr>
                        <a:t>vent </a:t>
                      </a:r>
                      <a:endParaRPr lang="en-ZA" sz="1600" dirty="0" smtClean="0">
                        <a:latin typeface="+mn-lt"/>
                      </a:endParaRPr>
                    </a:p>
                  </a:txBody>
                  <a:tcPr/>
                </a:tc>
                <a:tc>
                  <a:txBody>
                    <a:bodyPr/>
                    <a:lstStyle/>
                    <a:p>
                      <a:r>
                        <a:rPr lang="en-US" sz="1600" baseline="0" dirty="0" smtClean="0">
                          <a:latin typeface="+mn-lt"/>
                        </a:rPr>
                        <a:t>Amount Spent </a:t>
                      </a:r>
                      <a:endParaRPr lang="en-ZA" sz="1600" dirty="0">
                        <a:latin typeface="+mn-lt"/>
                      </a:endParaRPr>
                    </a:p>
                  </a:txBody>
                  <a:tcPr/>
                </a:tc>
              </a:tr>
              <a:tr h="354940">
                <a:tc>
                  <a:txBody>
                    <a:bodyPr/>
                    <a:lstStyle/>
                    <a:p>
                      <a:r>
                        <a:rPr lang="en-US" sz="1600" dirty="0" smtClean="0">
                          <a:latin typeface="+mn-lt"/>
                        </a:rPr>
                        <a:t>Western</a:t>
                      </a:r>
                      <a:r>
                        <a:rPr lang="en-US" sz="1600" baseline="0" dirty="0" smtClean="0">
                          <a:latin typeface="+mn-lt"/>
                        </a:rPr>
                        <a:t> Cape </a:t>
                      </a:r>
                      <a:endParaRPr lang="en-ZA" sz="1600" dirty="0">
                        <a:latin typeface="+mn-lt"/>
                      </a:endParaRPr>
                    </a:p>
                  </a:txBody>
                  <a:tcPr/>
                </a:tc>
                <a:tc>
                  <a:txBody>
                    <a:bodyPr/>
                    <a:lstStyle/>
                    <a:p>
                      <a:r>
                        <a:rPr lang="en-US" sz="1600" dirty="0" smtClean="0">
                          <a:latin typeface="+mn-lt"/>
                        </a:rPr>
                        <a:t>Cape</a:t>
                      </a:r>
                      <a:r>
                        <a:rPr lang="en-US" sz="1600" baseline="0" dirty="0" smtClean="0">
                          <a:latin typeface="+mn-lt"/>
                        </a:rPr>
                        <a:t> Town International Jazz festival </a:t>
                      </a:r>
                      <a:endParaRPr lang="en-ZA" sz="1600" dirty="0">
                        <a:latin typeface="+mn-lt"/>
                      </a:endParaRPr>
                    </a:p>
                  </a:txBody>
                  <a:tcPr/>
                </a:tc>
                <a:tc>
                  <a:txBody>
                    <a:bodyPr/>
                    <a:lstStyle/>
                    <a:p>
                      <a:pPr marL="0" marR="0">
                        <a:spcBef>
                          <a:spcPts val="0"/>
                        </a:spcBef>
                        <a:spcAft>
                          <a:spcPts val="0"/>
                        </a:spcAft>
                      </a:pPr>
                      <a:r>
                        <a:rPr lang="en-US" sz="1400" kern="1200" dirty="0">
                          <a:solidFill>
                            <a:schemeClr val="tx1"/>
                          </a:solidFill>
                          <a:effectLst/>
                          <a:latin typeface="+mn-lt"/>
                          <a:ea typeface="Times New Roman"/>
                          <a:cs typeface="Arial"/>
                        </a:rPr>
                        <a:t>R8,480,000. 00</a:t>
                      </a:r>
                      <a:endParaRPr lang="en-ZA" sz="1400" dirty="0">
                        <a:solidFill>
                          <a:schemeClr val="tx1"/>
                        </a:solidFill>
                        <a:effectLst/>
                        <a:latin typeface="+mn-lt"/>
                        <a:ea typeface="Times New Roman"/>
                      </a:endParaRPr>
                    </a:p>
                  </a:txBody>
                  <a:tcPr marL="68580" marR="68580" marT="0" marB="0"/>
                </a:tc>
              </a:tr>
              <a:tr h="354940">
                <a:tc>
                  <a:txBody>
                    <a:bodyPr/>
                    <a:lstStyle/>
                    <a:p>
                      <a:r>
                        <a:rPr lang="en-US" sz="1600" dirty="0" smtClean="0">
                          <a:latin typeface="+mn-lt"/>
                        </a:rPr>
                        <a:t>Free</a:t>
                      </a:r>
                      <a:r>
                        <a:rPr lang="en-US" sz="1600" baseline="0" dirty="0" smtClean="0">
                          <a:latin typeface="+mn-lt"/>
                        </a:rPr>
                        <a:t> - State </a:t>
                      </a:r>
                      <a:endParaRPr lang="en-ZA" sz="1600" dirty="0">
                        <a:latin typeface="+mn-lt"/>
                      </a:endParaRPr>
                    </a:p>
                  </a:txBody>
                  <a:tcPr/>
                </a:tc>
                <a:tc>
                  <a:txBody>
                    <a:bodyPr/>
                    <a:lstStyle/>
                    <a:p>
                      <a:r>
                        <a:rPr lang="en-US" sz="1600" dirty="0" smtClean="0">
                          <a:latin typeface="+mn-lt"/>
                        </a:rPr>
                        <a:t>Mine</a:t>
                      </a:r>
                      <a:r>
                        <a:rPr lang="en-US" sz="1600" baseline="0" dirty="0" smtClean="0">
                          <a:latin typeface="+mn-lt"/>
                        </a:rPr>
                        <a:t> Dance</a:t>
                      </a:r>
                      <a:endParaRPr lang="en-ZA" sz="1600" dirty="0">
                        <a:latin typeface="+mn-lt"/>
                      </a:endParaRPr>
                    </a:p>
                  </a:txBody>
                  <a:tcPr/>
                </a:tc>
                <a:tc>
                  <a:txBody>
                    <a:bodyPr/>
                    <a:lstStyle/>
                    <a:p>
                      <a:pPr marL="0" marR="0">
                        <a:spcBef>
                          <a:spcPts val="0"/>
                        </a:spcBef>
                        <a:spcAft>
                          <a:spcPts val="0"/>
                        </a:spcAft>
                      </a:pPr>
                      <a:r>
                        <a:rPr lang="en-US" sz="1400" kern="1200" dirty="0">
                          <a:solidFill>
                            <a:schemeClr val="tx1"/>
                          </a:solidFill>
                          <a:effectLst/>
                          <a:latin typeface="+mn-lt"/>
                          <a:ea typeface="Times New Roman"/>
                          <a:cs typeface="Arial"/>
                        </a:rPr>
                        <a:t>R1,500,000.00</a:t>
                      </a:r>
                      <a:endParaRPr lang="en-ZA" sz="1400" dirty="0">
                        <a:solidFill>
                          <a:schemeClr val="tx1"/>
                        </a:solidFill>
                        <a:effectLst/>
                        <a:latin typeface="+mn-lt"/>
                        <a:ea typeface="Times New Roman"/>
                      </a:endParaRPr>
                    </a:p>
                  </a:txBody>
                  <a:tcPr marL="68580" marR="68580" marT="0" marB="0"/>
                </a:tc>
              </a:tr>
              <a:tr h="437598">
                <a:tc>
                  <a:txBody>
                    <a:bodyPr/>
                    <a:lstStyle/>
                    <a:p>
                      <a:r>
                        <a:rPr lang="en-US" sz="1600" dirty="0" smtClean="0">
                          <a:latin typeface="+mn-lt"/>
                        </a:rPr>
                        <a:t>North-</a:t>
                      </a:r>
                      <a:r>
                        <a:rPr lang="en-US" sz="1600" baseline="0" dirty="0" smtClean="0">
                          <a:latin typeface="+mn-lt"/>
                        </a:rPr>
                        <a:t> West </a:t>
                      </a:r>
                      <a:endParaRPr lang="en-ZA"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Mahika Mahikeng Cultural</a:t>
                      </a:r>
                      <a:r>
                        <a:rPr lang="en-US" sz="1600" baseline="0" dirty="0" smtClean="0">
                          <a:latin typeface="+mn-lt"/>
                        </a:rPr>
                        <a:t> Festival </a:t>
                      </a:r>
                      <a:endParaRPr lang="en-ZA" sz="1600" dirty="0" smtClean="0">
                        <a:latin typeface="+mn-lt"/>
                      </a:endParaRPr>
                    </a:p>
                    <a:p>
                      <a:endParaRPr lang="en-ZA" sz="1600" dirty="0">
                        <a:latin typeface="+mn-lt"/>
                      </a:endParaRPr>
                    </a:p>
                  </a:txBody>
                  <a:tcPr/>
                </a:tc>
                <a:tc>
                  <a:txBody>
                    <a:bodyPr/>
                    <a:lstStyle/>
                    <a:p>
                      <a:pPr marL="0" marR="0">
                        <a:spcBef>
                          <a:spcPts val="0"/>
                        </a:spcBef>
                        <a:spcAft>
                          <a:spcPts val="0"/>
                        </a:spcAft>
                      </a:pPr>
                      <a:r>
                        <a:rPr lang="en-US" sz="1400" kern="1200" dirty="0">
                          <a:solidFill>
                            <a:schemeClr val="tx1"/>
                          </a:solidFill>
                          <a:effectLst/>
                          <a:latin typeface="+mn-lt"/>
                          <a:ea typeface="Times New Roman"/>
                          <a:cs typeface="Arial"/>
                        </a:rPr>
                        <a:t>R2,000.000.00</a:t>
                      </a:r>
                      <a:endParaRPr lang="en-ZA" sz="1400" dirty="0">
                        <a:solidFill>
                          <a:schemeClr val="tx1"/>
                        </a:solidFill>
                        <a:effectLst/>
                        <a:latin typeface="+mn-lt"/>
                        <a:ea typeface="Times New Roman"/>
                      </a:endParaRPr>
                    </a:p>
                  </a:txBody>
                  <a:tcPr marL="68580" marR="68580" marT="0" marB="0"/>
                </a:tc>
              </a:tr>
              <a:tr h="437598">
                <a:tc>
                  <a:txBody>
                    <a:bodyPr/>
                    <a:lstStyle/>
                    <a:p>
                      <a:r>
                        <a:rPr lang="en-US" sz="1600" dirty="0" smtClean="0">
                          <a:latin typeface="+mn-lt"/>
                        </a:rPr>
                        <a:t>KwaZulu- Natal</a:t>
                      </a:r>
                      <a:endParaRPr lang="en-ZA"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ILembe</a:t>
                      </a:r>
                      <a:r>
                        <a:rPr lang="en-US" sz="1600" baseline="0" dirty="0" smtClean="0">
                          <a:latin typeface="+mn-lt"/>
                        </a:rPr>
                        <a:t> Art festival </a:t>
                      </a:r>
                      <a:endParaRPr lang="en-ZA" sz="1600" dirty="0" smtClean="0">
                        <a:latin typeface="+mn-lt"/>
                      </a:endParaRPr>
                    </a:p>
                    <a:p>
                      <a:endParaRPr lang="en-ZA" sz="1600" dirty="0">
                        <a:latin typeface="+mn-lt"/>
                      </a:endParaRPr>
                    </a:p>
                  </a:txBody>
                  <a:tcPr/>
                </a:tc>
                <a:tc>
                  <a:txBody>
                    <a:bodyPr/>
                    <a:lstStyle/>
                    <a:p>
                      <a:pPr marL="0" marR="0">
                        <a:spcBef>
                          <a:spcPts val="0"/>
                        </a:spcBef>
                        <a:spcAft>
                          <a:spcPts val="0"/>
                        </a:spcAft>
                      </a:pPr>
                      <a:r>
                        <a:rPr lang="en-US" sz="1400" kern="1200" dirty="0">
                          <a:solidFill>
                            <a:schemeClr val="tx1"/>
                          </a:solidFill>
                          <a:effectLst/>
                          <a:latin typeface="+mn-lt"/>
                          <a:ea typeface="Times New Roman"/>
                          <a:cs typeface="Arial"/>
                        </a:rPr>
                        <a:t>R2,000.000.00</a:t>
                      </a:r>
                      <a:endParaRPr lang="en-ZA" sz="1400" dirty="0">
                        <a:solidFill>
                          <a:schemeClr val="tx1"/>
                        </a:solidFill>
                        <a:effectLst/>
                        <a:latin typeface="+mn-lt"/>
                        <a:ea typeface="Times New Roman"/>
                      </a:endParaRPr>
                    </a:p>
                  </a:txBody>
                  <a:tcPr marL="68580" marR="68580" marT="0" marB="0"/>
                </a:tc>
              </a:tr>
              <a:tr h="437598">
                <a:tc>
                  <a:txBody>
                    <a:bodyPr/>
                    <a:lstStyle/>
                    <a:p>
                      <a:r>
                        <a:rPr lang="en-US" sz="1600" dirty="0" smtClean="0">
                          <a:latin typeface="+mn-lt"/>
                        </a:rPr>
                        <a:t>Gauteng</a:t>
                      </a:r>
                      <a:endParaRPr lang="en-ZA"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Discop Africa Project </a:t>
                      </a:r>
                      <a:endParaRPr lang="en-ZA" sz="1600" dirty="0" smtClean="0">
                        <a:latin typeface="+mn-lt"/>
                      </a:endParaRPr>
                    </a:p>
                    <a:p>
                      <a:endParaRPr lang="en-ZA" sz="1600" dirty="0">
                        <a:latin typeface="+mn-lt"/>
                      </a:endParaRPr>
                    </a:p>
                  </a:txBody>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a:rPr>
                        <a:t>R5,000.000.00</a:t>
                      </a:r>
                      <a:endParaRPr lang="en-ZA" sz="1400" dirty="0">
                        <a:effectLst/>
                        <a:latin typeface="+mn-lt"/>
                        <a:ea typeface="Times New Roman"/>
                      </a:endParaRPr>
                    </a:p>
                  </a:txBody>
                  <a:tcPr marL="68580" marR="68580" marT="0" marB="0"/>
                </a:tc>
              </a:tr>
              <a:tr h="354940">
                <a:tc>
                  <a:txBody>
                    <a:bodyPr/>
                    <a:lstStyle/>
                    <a:p>
                      <a:r>
                        <a:rPr lang="en-US" sz="1600" dirty="0" smtClean="0">
                          <a:latin typeface="+mn-lt"/>
                        </a:rPr>
                        <a:t>Western</a:t>
                      </a:r>
                      <a:r>
                        <a:rPr lang="en-US" sz="1600" baseline="0" dirty="0" smtClean="0">
                          <a:latin typeface="+mn-lt"/>
                        </a:rPr>
                        <a:t> Cape </a:t>
                      </a:r>
                      <a:endParaRPr lang="en-ZA" sz="1600" dirty="0">
                        <a:latin typeface="+mn-lt"/>
                      </a:endParaRPr>
                    </a:p>
                  </a:txBody>
                  <a:tcPr/>
                </a:tc>
                <a:tc>
                  <a:txBody>
                    <a:bodyPr/>
                    <a:lstStyle/>
                    <a:p>
                      <a:r>
                        <a:rPr lang="en-US" sz="1600" dirty="0" smtClean="0">
                          <a:latin typeface="+mn-lt"/>
                        </a:rPr>
                        <a:t>Cape Town</a:t>
                      </a:r>
                      <a:r>
                        <a:rPr lang="en-US" sz="1600" baseline="0" dirty="0" smtClean="0">
                          <a:latin typeface="+mn-lt"/>
                        </a:rPr>
                        <a:t> Minstreal 2de Nuwe Jaar </a:t>
                      </a:r>
                      <a:endParaRPr lang="en-ZA" sz="1600" dirty="0">
                        <a:latin typeface="+mn-lt"/>
                      </a:endParaRPr>
                    </a:p>
                  </a:txBody>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a:rPr>
                        <a:t>R2,000.000.00</a:t>
                      </a:r>
                      <a:endParaRPr lang="en-ZA" sz="1400" dirty="0">
                        <a:effectLst/>
                        <a:latin typeface="+mn-lt"/>
                        <a:ea typeface="Times New Roman"/>
                      </a:endParaRPr>
                    </a:p>
                  </a:txBody>
                  <a:tcPr marL="68580" marR="68580" marT="0" marB="0"/>
                </a:tc>
              </a:tr>
              <a:tr h="354940">
                <a:tc>
                  <a:txBody>
                    <a:bodyPr/>
                    <a:lstStyle/>
                    <a:p>
                      <a:r>
                        <a:rPr lang="en-US" sz="1600" dirty="0" smtClean="0">
                          <a:latin typeface="+mn-lt"/>
                        </a:rPr>
                        <a:t>Western Cape </a:t>
                      </a:r>
                      <a:endParaRPr lang="en-ZA" sz="1600" dirty="0">
                        <a:latin typeface="+mn-lt"/>
                      </a:endParaRPr>
                    </a:p>
                  </a:txBody>
                  <a:tcPr/>
                </a:tc>
                <a:tc>
                  <a:txBody>
                    <a:bodyPr/>
                    <a:lstStyle/>
                    <a:p>
                      <a:r>
                        <a:rPr lang="en-US" sz="1600" dirty="0" smtClean="0">
                          <a:latin typeface="+mn-lt"/>
                        </a:rPr>
                        <a:t>Cape Town</a:t>
                      </a:r>
                      <a:r>
                        <a:rPr lang="en-US" sz="1600" baseline="0" dirty="0" smtClean="0">
                          <a:latin typeface="+mn-lt"/>
                        </a:rPr>
                        <a:t> Carnival </a:t>
                      </a:r>
                      <a:endParaRPr lang="en-ZA" sz="1600" dirty="0">
                        <a:latin typeface="+mn-lt"/>
                      </a:endParaRPr>
                    </a:p>
                  </a:txBody>
                  <a:tcPr/>
                </a:tc>
                <a:tc>
                  <a:txBody>
                    <a:bodyPr/>
                    <a:lstStyle/>
                    <a:p>
                      <a:pPr marL="0" marR="0">
                        <a:spcBef>
                          <a:spcPts val="0"/>
                        </a:spcBef>
                        <a:spcAft>
                          <a:spcPts val="0"/>
                        </a:spcAft>
                      </a:pPr>
                      <a:r>
                        <a:rPr lang="en-US" sz="1400" kern="1200" dirty="0">
                          <a:solidFill>
                            <a:srgbClr val="000000"/>
                          </a:solidFill>
                          <a:effectLst/>
                          <a:latin typeface="+mn-lt"/>
                          <a:ea typeface="Times New Roman"/>
                          <a:cs typeface="Arial"/>
                        </a:rPr>
                        <a:t>R3,000.000.00</a:t>
                      </a:r>
                      <a:endParaRPr lang="en-ZA" sz="1400" dirty="0">
                        <a:effectLst/>
                        <a:latin typeface="+mn-lt"/>
                        <a:ea typeface="Times New Roman"/>
                      </a:endParaRPr>
                    </a:p>
                  </a:txBody>
                  <a:tcPr marL="68580" marR="68580" marT="0" marB="0"/>
                </a:tc>
              </a:tr>
            </a:tbl>
          </a:graphicData>
        </a:graphic>
      </p:graphicFrame>
      <p:sp>
        <p:nvSpPr>
          <p:cNvPr id="7" name="Title 28"/>
          <p:cNvSpPr>
            <a:spLocks noGrp="1"/>
          </p:cNvSpPr>
          <p:nvPr>
            <p:ph type="title"/>
          </p:nvPr>
        </p:nvSpPr>
        <p:spPr>
          <a:xfrm>
            <a:off x="539552" y="-11875"/>
            <a:ext cx="8229600" cy="710952"/>
          </a:xfrm>
        </p:spPr>
        <p:txBody>
          <a:bodyPr>
            <a:noAutofit/>
          </a:bodyPr>
          <a:lstStyle/>
          <a:p>
            <a:pPr algn="ctr"/>
            <a:r>
              <a:rPr lang="en-US" sz="2800" dirty="0">
                <a:latin typeface="+mj-lt"/>
                <a:ea typeface="MS PGothic" pitchFamily="34" charset="-128"/>
                <a:cs typeface="Arial" pitchFamily="34" charset="0"/>
              </a:rPr>
              <a:t>PROGRAMME </a:t>
            </a:r>
            <a:r>
              <a:rPr lang="en-US" sz="2800" dirty="0" smtClean="0">
                <a:latin typeface="+mj-lt"/>
                <a:ea typeface="MS PGothic" pitchFamily="34" charset="-128"/>
                <a:cs typeface="Arial" pitchFamily="34" charset="0"/>
              </a:rPr>
              <a:t>3: ARTS, CULTURE PROMOTION AND DEVELOPMENT </a:t>
            </a:r>
            <a:endParaRPr lang="en-US" sz="2400" dirty="0">
              <a:latin typeface="+mj-lt"/>
              <a:cs typeface="Arial" pitchFamily="34" charset="0"/>
            </a:endParaRPr>
          </a:p>
        </p:txBody>
      </p:sp>
    </p:spTree>
    <p:extLst>
      <p:ext uri="{BB962C8B-B14F-4D97-AF65-F5344CB8AC3E}">
        <p14:creationId xmlns:p14="http://schemas.microsoft.com/office/powerpoint/2010/main" xmlns="" val="3125324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010420879"/>
              </p:ext>
            </p:extLst>
          </p:nvPr>
        </p:nvGraphicFramePr>
        <p:xfrm>
          <a:off x="179512" y="1124744"/>
          <a:ext cx="8784976" cy="2133600"/>
        </p:xfrm>
        <a:graphic>
          <a:graphicData uri="http://schemas.openxmlformats.org/drawingml/2006/table">
            <a:tbl>
              <a:tblPr firstRow="1" bandRow="1">
                <a:tableStyleId>{5C22544A-7EE6-4342-B048-85BDC9FD1C3A}</a:tableStyleId>
              </a:tblPr>
              <a:tblGrid>
                <a:gridCol w="2448272"/>
                <a:gridCol w="1728192"/>
                <a:gridCol w="2520280"/>
                <a:gridCol w="2088232"/>
              </a:tblGrid>
              <a:tr h="3708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bg1"/>
                          </a:solidFill>
                          <a:effectLst/>
                          <a:latin typeface="+mn-lt"/>
                          <a:ea typeface="MS PGothic" pitchFamily="34" charset="-128"/>
                          <a:cs typeface="Arial" pitchFamily="34" charset="0"/>
                        </a:rPr>
                        <a:t>PERFORMANCE INDICATOR</a:t>
                      </a:r>
                    </a:p>
                  </a:txBody>
                  <a:tcPr horzOverflow="overflow"/>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bg1"/>
                          </a:solidFill>
                          <a:effectLst/>
                          <a:latin typeface="+mn-lt"/>
                          <a:ea typeface="MS PGothic" pitchFamily="34" charset="-128"/>
                          <a:cs typeface="Arial" pitchFamily="34" charset="0"/>
                        </a:rPr>
                        <a:t>2015/16 TARGET</a:t>
                      </a: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4TH     QUARTER TARGET</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bg1"/>
                          </a:solidFill>
                          <a:effectLst/>
                          <a:latin typeface="+mn-lt"/>
                          <a:ea typeface="MS PGothic" pitchFamily="34" charset="-128"/>
                          <a:cs typeface="Arial" pitchFamily="34" charset="0"/>
                        </a:rPr>
                        <a:t>PROGRESS </a:t>
                      </a:r>
                    </a:p>
                  </a:txBody>
                  <a:tcPr horzOverflow="overflow"/>
                </a:tc>
              </a:tr>
              <a:tr h="370840">
                <a:tc>
                  <a:txBody>
                    <a:bodyPr/>
                    <a:lstStyle/>
                    <a:p>
                      <a:r>
                        <a:rPr lang="en-US" sz="1600" dirty="0" smtClean="0">
                          <a:latin typeface="+mn-lt"/>
                        </a:rPr>
                        <a:t>Number </a:t>
                      </a:r>
                      <a:r>
                        <a:rPr lang="en-US" sz="1600" baseline="0" dirty="0" smtClean="0">
                          <a:latin typeface="+mn-lt"/>
                        </a:rPr>
                        <a:t> of part time job opportunities created across MGE works streams</a:t>
                      </a:r>
                      <a:endParaRPr lang="en-ZA" sz="1600" dirty="0">
                        <a:latin typeface="+mn-lt"/>
                      </a:endParaRPr>
                    </a:p>
                  </a:txBody>
                  <a:tcPr/>
                </a:tc>
                <a:tc>
                  <a:txBody>
                    <a:bodyPr/>
                    <a:lstStyle/>
                    <a:p>
                      <a:pPr algn="ctr"/>
                      <a:r>
                        <a:rPr lang="en-US" sz="1600" dirty="0" smtClean="0">
                          <a:latin typeface="+mn-lt"/>
                        </a:rPr>
                        <a:t>20990</a:t>
                      </a:r>
                      <a:endParaRPr lang="en-ZA" sz="1600" dirty="0">
                        <a:latin typeface="+mn-lt"/>
                      </a:endParaRPr>
                    </a:p>
                  </a:txBody>
                  <a:tcPr/>
                </a:tc>
                <a:tc>
                  <a:txBody>
                    <a:bodyPr/>
                    <a:lstStyle/>
                    <a:p>
                      <a:pPr algn="ctr"/>
                      <a:r>
                        <a:rPr lang="en-ZA" sz="1600" dirty="0" smtClean="0">
                          <a:solidFill>
                            <a:schemeClr val="tx1"/>
                          </a:solidFill>
                          <a:latin typeface="+mn-lt"/>
                        </a:rPr>
                        <a:t>-</a:t>
                      </a:r>
                      <a:endParaRPr lang="en-ZA" sz="1600" dirty="0">
                        <a:solidFill>
                          <a:schemeClr val="tx1"/>
                        </a:solidFill>
                        <a:latin typeface="+mn-lt"/>
                      </a:endParaRPr>
                    </a:p>
                  </a:txBody>
                  <a:tcPr/>
                </a:tc>
                <a:tc>
                  <a:txBody>
                    <a:bodyPr/>
                    <a:lstStyle/>
                    <a:p>
                      <a:r>
                        <a:rPr lang="en-ZA" sz="1600" dirty="0" smtClean="0">
                          <a:solidFill>
                            <a:schemeClr val="tx1"/>
                          </a:solidFill>
                          <a:latin typeface="+mn-lt"/>
                        </a:rPr>
                        <a:t>8501 work opportunities across all MGE work streams and cultural programmes were</a:t>
                      </a:r>
                      <a:r>
                        <a:rPr lang="en-ZA" sz="1600" baseline="0" dirty="0" smtClean="0">
                          <a:solidFill>
                            <a:schemeClr val="tx1"/>
                          </a:solidFill>
                          <a:latin typeface="+mn-lt"/>
                        </a:rPr>
                        <a:t> created</a:t>
                      </a:r>
                      <a:endParaRPr lang="en-ZA" sz="1600" dirty="0">
                        <a:solidFill>
                          <a:schemeClr val="tx1"/>
                        </a:solidFill>
                        <a:latin typeface="+mn-lt"/>
                      </a:endParaRPr>
                    </a:p>
                  </a:txBody>
                  <a:tcPr/>
                </a:tc>
              </a:tr>
            </a:tbl>
          </a:graphicData>
        </a:graphic>
      </p:graphicFrame>
      <p:sp>
        <p:nvSpPr>
          <p:cNvPr id="4" name="Slide Number Placeholder 3"/>
          <p:cNvSpPr>
            <a:spLocks noGrp="1"/>
          </p:cNvSpPr>
          <p:nvPr>
            <p:ph type="sldNum" sz="quarter" idx="4"/>
          </p:nvPr>
        </p:nvSpPr>
        <p:spPr/>
        <p:txBody>
          <a:bodyPr/>
          <a:lstStyle/>
          <a:p>
            <a:r>
              <a:rPr lang="en-US" sz="1000" b="1" dirty="0" smtClean="0"/>
              <a:t>21</a:t>
            </a:r>
            <a:endParaRPr lang="en-ZA" sz="1000" b="1" dirty="0" smtClean="0"/>
          </a:p>
        </p:txBody>
      </p:sp>
      <p:sp>
        <p:nvSpPr>
          <p:cNvPr id="6" name="Title 28"/>
          <p:cNvSpPr>
            <a:spLocks noGrp="1"/>
          </p:cNvSpPr>
          <p:nvPr>
            <p:ph type="title"/>
          </p:nvPr>
        </p:nvSpPr>
        <p:spPr>
          <a:xfrm>
            <a:off x="539552" y="-11875"/>
            <a:ext cx="8229600" cy="710952"/>
          </a:xfrm>
        </p:spPr>
        <p:txBody>
          <a:bodyPr>
            <a:noAutofit/>
          </a:bodyPr>
          <a:lstStyle/>
          <a:p>
            <a:pPr algn="ctr"/>
            <a:r>
              <a:rPr lang="en-US" sz="2800" dirty="0">
                <a:latin typeface="+mj-lt"/>
                <a:ea typeface="MS PGothic" pitchFamily="34" charset="-128"/>
                <a:cs typeface="Arial" pitchFamily="34" charset="0"/>
              </a:rPr>
              <a:t>PROGRAMME </a:t>
            </a:r>
            <a:r>
              <a:rPr lang="en-US" sz="2800" dirty="0" smtClean="0">
                <a:latin typeface="+mj-lt"/>
                <a:ea typeface="MS PGothic" pitchFamily="34" charset="-128"/>
                <a:cs typeface="Arial" pitchFamily="34" charset="0"/>
              </a:rPr>
              <a:t>3: ARTS, CULTURE PROMOTION AND DEVELOPMENT </a:t>
            </a:r>
            <a:r>
              <a:rPr lang="en-US" sz="2400" dirty="0" smtClean="0">
                <a:latin typeface="+mj-lt"/>
                <a:ea typeface="MS PGothic" pitchFamily="34" charset="-128"/>
                <a:cs typeface="Arial" pitchFamily="34" charset="0"/>
              </a:rPr>
              <a:t/>
            </a:r>
            <a:br>
              <a:rPr lang="en-US" sz="2400" dirty="0" smtClean="0">
                <a:latin typeface="+mj-lt"/>
                <a:ea typeface="MS PGothic" pitchFamily="34" charset="-128"/>
                <a:cs typeface="Arial" pitchFamily="34" charset="0"/>
              </a:rPr>
            </a:br>
            <a:r>
              <a:rPr lang="en-US" sz="2400" dirty="0">
                <a:latin typeface="+mj-lt"/>
                <a:ea typeface="MS PGothic" pitchFamily="34" charset="-128"/>
                <a:cs typeface="Arial" pitchFamily="34" charset="0"/>
              </a:rPr>
              <a:t/>
            </a:r>
            <a:br>
              <a:rPr lang="en-US" sz="2400" dirty="0">
                <a:latin typeface="+mj-lt"/>
                <a:ea typeface="MS PGothic" pitchFamily="34" charset="-128"/>
                <a:cs typeface="Arial" pitchFamily="34" charset="0"/>
              </a:rPr>
            </a:br>
            <a:endParaRPr lang="en-US" sz="2400" dirty="0">
              <a:latin typeface="+mj-lt"/>
              <a:cs typeface="Arial" pitchFamily="34" charset="0"/>
            </a:endParaRPr>
          </a:p>
        </p:txBody>
      </p:sp>
    </p:spTree>
    <p:extLst>
      <p:ext uri="{BB962C8B-B14F-4D97-AF65-F5344CB8AC3E}">
        <p14:creationId xmlns:p14="http://schemas.microsoft.com/office/powerpoint/2010/main" xmlns="" val="871622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r>
              <a:rPr lang="en-US" sz="2800" dirty="0" smtClean="0">
                <a:latin typeface="+mj-lt"/>
                <a:ea typeface="MS PGothic" pitchFamily="34" charset="-128"/>
                <a:cs typeface="Arial" pitchFamily="34" charset="0"/>
              </a:rPr>
              <a:t/>
            </a:r>
            <a:br>
              <a:rPr lang="en-US" sz="2800" dirty="0" smtClean="0">
                <a:latin typeface="+mj-lt"/>
                <a:ea typeface="MS PGothic" pitchFamily="34" charset="-128"/>
                <a:cs typeface="Arial" pitchFamily="34" charset="0"/>
              </a:rPr>
            </a:br>
            <a:endParaRPr lang="en-US" sz="2800" dirty="0">
              <a:latin typeface="+mj-lt"/>
              <a:cs typeface="Arial" pitchFamily="34" charset="0"/>
            </a:endParaRPr>
          </a:p>
        </p:txBody>
      </p:sp>
      <p:sp>
        <p:nvSpPr>
          <p:cNvPr id="2" name="Content Placeholder 1"/>
          <p:cNvSpPr>
            <a:spLocks noGrp="1"/>
          </p:cNvSpPr>
          <p:nvPr>
            <p:ph idx="1"/>
          </p:nvPr>
        </p:nvSpPr>
        <p:spPr/>
        <p:txBody>
          <a:bodyPr/>
          <a:lstStyle/>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indent="0" algn="ctr">
              <a:buNone/>
            </a:pP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522494052"/>
              </p:ext>
            </p:extLst>
          </p:nvPr>
        </p:nvGraphicFramePr>
        <p:xfrm>
          <a:off x="107504" y="1412776"/>
          <a:ext cx="8928992" cy="3687960"/>
        </p:xfrm>
        <a:graphic>
          <a:graphicData uri="http://schemas.openxmlformats.org/drawingml/2006/table">
            <a:tbl>
              <a:tblPr firstRow="1" bandRow="1">
                <a:tableStyleId>{5C22544A-7EE6-4342-B048-85BDC9FD1C3A}</a:tableStyleId>
              </a:tblPr>
              <a:tblGrid>
                <a:gridCol w="2232248"/>
                <a:gridCol w="2520280"/>
                <a:gridCol w="1656184"/>
                <a:gridCol w="2520280"/>
              </a:tblGrid>
              <a:tr h="4702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PERFORMANCE INDICATOR</a:t>
                      </a: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4th   QUARTER TARGET</a:t>
                      </a: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PROGRESS</a:t>
                      </a: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VARIANCE/COMMENTS or PROGRESS DESCRIPTION</a:t>
                      </a:r>
                    </a:p>
                  </a:txBody>
                  <a:tcPr marL="91428" marR="91428" marT="45700" marB="45700" horzOverflow="overflow"/>
                </a:tc>
              </a:tr>
              <a:tr h="69411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Number of</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Government Gazette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publications per</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annum as part of the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Geographical Names plan.</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rPr>
                        <a:t>1</a:t>
                      </a:r>
                    </a:p>
                  </a:txBody>
                  <a:tcPr marL="91428" marR="91428" marT="45700" marB="45700" horzOverflow="overflow"/>
                </a:tc>
                <a:tc gridSpan="2">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lang="en-ZA" sz="1600" kern="1200" dirty="0" smtClean="0">
                          <a:solidFill>
                            <a:schemeClr val="dk1"/>
                          </a:solidFill>
                          <a:effectLst/>
                          <a:latin typeface="+mn-lt"/>
                          <a:ea typeface="+mn-ea"/>
                          <a:cs typeface="+mn-cs"/>
                        </a:rPr>
                        <a:t>One Government Gazette published</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( 226</a:t>
                      </a:r>
                      <a:r>
                        <a:rPr lang="en-ZA" sz="1600" kern="1200" baseline="0" dirty="0" smtClean="0">
                          <a:solidFill>
                            <a:schemeClr val="dk1"/>
                          </a:solidFill>
                          <a:effectLst/>
                          <a:latin typeface="+mn-lt"/>
                          <a:ea typeface="+mn-ea"/>
                          <a:cs typeface="+mn-cs"/>
                        </a:rPr>
                        <a:t> Geographical Names were standardised ) </a:t>
                      </a:r>
                      <a:endParaRPr kumimoji="0" lang="en-ZA" sz="1600" b="0" i="0" u="none" strike="noStrike" cap="none" normalizeH="0" baseline="0" dirty="0" smtClean="0">
                        <a:ln>
                          <a:noFill/>
                        </a:ln>
                        <a:solidFill>
                          <a:schemeClr val="tx1"/>
                        </a:solidFill>
                        <a:effectLst/>
                        <a:latin typeface="+mn-lt"/>
                        <a:ea typeface="Calibri" pitchFamily="34" charset="0"/>
                        <a:cs typeface="Arial" pitchFamily="34" charset="0"/>
                      </a:endParaRPr>
                    </a:p>
                  </a:txBody>
                  <a:tcPr marL="68582" marR="68582" marT="0" marB="0" horzOverflow="overflow"/>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68579" marR="68579" marT="0" marB="0" horzOverflow="overflow"/>
                </a:tc>
              </a:tr>
              <a:tr h="61220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Annual publication on progress in</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the programme to </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document the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knowledge of the 10 living human</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Treasures in provinces.</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1 Annual publication</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on</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progress in</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the programme</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to document the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knowledge of the 10</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living human Treasures in provinces</a:t>
                      </a:r>
                      <a:endParaRPr kumimoji="0" lang="en-US" sz="1600" b="1"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28" marR="91428" marT="45700" marB="45700" horzOverflow="overflow"/>
                </a:tc>
                <a:tc grid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ZA" sz="1600" kern="1200" dirty="0" smtClean="0">
                          <a:solidFill>
                            <a:schemeClr val="dk1"/>
                          </a:solidFill>
                          <a:effectLst/>
                          <a:latin typeface="+mn-lt"/>
                          <a:ea typeface="+mn-ea"/>
                          <a:cs typeface="+mn-cs"/>
                        </a:rPr>
                        <a:t>10 South African Living Human Treasures were identified and documented. However, knowledge on the Treasures has not yet been published. The interviews are still being transcribed</a:t>
                      </a:r>
                      <a:endParaRPr kumimoji="0" lang="en-ZA" sz="1600" b="0" i="0" u="none" strike="noStrike" cap="none" normalizeH="0" baseline="0" dirty="0" smtClean="0">
                        <a:ln>
                          <a:noFill/>
                        </a:ln>
                        <a:solidFill>
                          <a:schemeClr val="tx1"/>
                        </a:solidFill>
                        <a:effectLst/>
                        <a:latin typeface="+mn-lt"/>
                        <a:ea typeface="Calibri" pitchFamily="34" charset="0"/>
                        <a:cs typeface="Arial" pitchFamily="34" charset="0"/>
                      </a:endParaRPr>
                    </a:p>
                  </a:txBody>
                  <a:tcPr marL="68582" marR="68582" marT="0" marB="0" horzOverflow="overflow"/>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68582" marR="68582" marT="0" marB="0" horzOverflow="overflow"/>
                </a:tc>
              </a:tr>
            </a:tbl>
          </a:graphicData>
        </a:graphic>
      </p:graphicFrame>
      <p:sp>
        <p:nvSpPr>
          <p:cNvPr id="5" name="Slide Number Placeholder 4"/>
          <p:cNvSpPr>
            <a:spLocks noGrp="1"/>
          </p:cNvSpPr>
          <p:nvPr>
            <p:ph type="sldNum" sz="quarter" idx="4"/>
          </p:nvPr>
        </p:nvSpPr>
        <p:spPr>
          <a:xfrm>
            <a:off x="8172400" y="6309320"/>
            <a:ext cx="609600" cy="365125"/>
          </a:xfrm>
        </p:spPr>
        <p:txBody>
          <a:bodyPr/>
          <a:lstStyle/>
          <a:p>
            <a:r>
              <a:rPr lang="en-US" sz="1000" b="1" dirty="0" smtClean="0"/>
              <a:t>22</a:t>
            </a:r>
            <a:endParaRPr lang="en-ZA" sz="1000" b="1" dirty="0" smtClean="0"/>
          </a:p>
        </p:txBody>
      </p:sp>
    </p:spTree>
    <p:extLst>
      <p:ext uri="{BB962C8B-B14F-4D97-AF65-F5344CB8AC3E}">
        <p14:creationId xmlns:p14="http://schemas.microsoft.com/office/powerpoint/2010/main" xmlns="" val="1588031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r>
              <a:rPr lang="en-US" sz="2800" dirty="0" smtClean="0">
                <a:latin typeface="+mj-lt"/>
                <a:ea typeface="MS PGothic" pitchFamily="34" charset="-128"/>
                <a:cs typeface="Arial" pitchFamily="34" charset="0"/>
              </a:rPr>
              <a:t/>
            </a:r>
            <a:br>
              <a:rPr lang="en-US" sz="2800" dirty="0" smtClean="0">
                <a:latin typeface="+mj-lt"/>
                <a:ea typeface="MS PGothic" pitchFamily="34" charset="-128"/>
                <a:cs typeface="Arial" pitchFamily="34" charset="0"/>
              </a:rPr>
            </a:br>
            <a:endParaRPr lang="en-US" sz="2800" dirty="0">
              <a:latin typeface="+mj-lt"/>
              <a:cs typeface="Arial" pitchFamily="34" charset="0"/>
            </a:endParaRPr>
          </a:p>
        </p:txBody>
      </p:sp>
      <p:sp>
        <p:nvSpPr>
          <p:cNvPr id="2" name="Content Placeholder 1"/>
          <p:cNvSpPr>
            <a:spLocks noGrp="1"/>
          </p:cNvSpPr>
          <p:nvPr>
            <p:ph idx="1"/>
          </p:nvPr>
        </p:nvSpPr>
        <p:spPr/>
        <p:txBody>
          <a:bodyPr/>
          <a:lstStyle/>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indent="0" algn="ctr">
              <a:buNone/>
            </a:pP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1272022209"/>
              </p:ext>
            </p:extLst>
          </p:nvPr>
        </p:nvGraphicFramePr>
        <p:xfrm>
          <a:off x="107504" y="1412776"/>
          <a:ext cx="8928992" cy="4084240"/>
        </p:xfrm>
        <a:graphic>
          <a:graphicData uri="http://schemas.openxmlformats.org/drawingml/2006/table">
            <a:tbl>
              <a:tblPr firstRow="1" bandRow="1">
                <a:tableStyleId>{5C22544A-7EE6-4342-B048-85BDC9FD1C3A}</a:tableStyleId>
              </a:tblPr>
              <a:tblGrid>
                <a:gridCol w="2232248"/>
                <a:gridCol w="2520280"/>
                <a:gridCol w="1656184"/>
                <a:gridCol w="2520280"/>
              </a:tblGrid>
              <a:tr h="4702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PERFORMANCE INDICATOR</a:t>
                      </a: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4th   QUARTER TARGET</a:t>
                      </a: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PROGRESS</a:t>
                      </a: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MS PGothic" pitchFamily="34" charset="-128"/>
                          <a:cs typeface="Arial" pitchFamily="34" charset="0"/>
                        </a:rPr>
                        <a:t>VARIANCE/COMMENTS or PROGRESS DESCRIPTION</a:t>
                      </a:r>
                    </a:p>
                  </a:txBody>
                  <a:tcPr marL="91428" marR="91428" marT="45700" marB="45700" horzOverflow="overflow"/>
                </a:tc>
              </a:tr>
              <a:tr h="10043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Number of multi–year digitisation projects completed</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2 digitisation projects</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completed</a:t>
                      </a:r>
                      <a:endParaRPr kumimoji="0" lang="en-US" sz="1600" b="1"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28" marR="91428" marT="45700" marB="45700" horzOverflow="overflow"/>
                </a:tc>
                <a:tc gridSpan="2">
                  <a:txBody>
                    <a:bodyPr/>
                    <a:lstStyle/>
                    <a:p>
                      <a:r>
                        <a:rPr lang="en-ZA" sz="1600" b="1" u="sng" kern="1200" dirty="0" smtClean="0">
                          <a:solidFill>
                            <a:schemeClr val="dk1"/>
                          </a:solidFill>
                          <a:effectLst/>
                          <a:latin typeface="+mn-lt"/>
                          <a:ea typeface="+mn-ea"/>
                          <a:cs typeface="+mn-cs"/>
                        </a:rPr>
                        <a:t>Dictabelts</a:t>
                      </a:r>
                      <a:r>
                        <a:rPr lang="en-ZA" sz="1600" kern="1200" dirty="0" smtClean="0">
                          <a:solidFill>
                            <a:schemeClr val="dk1"/>
                          </a:solidFill>
                          <a:effectLst/>
                          <a:latin typeface="+mn-lt"/>
                          <a:ea typeface="+mn-ea"/>
                          <a:cs typeface="+mn-cs"/>
                        </a:rPr>
                        <a:t>: The digitisation of all 591 dictabelts have been concluded and an official handover was done on 17 March 2016 at the Palace of Justice in Courtroom C </a:t>
                      </a:r>
                    </a:p>
                    <a:p>
                      <a:endParaRPr lang="en-ZA" sz="1600" kern="1200" dirty="0" smtClean="0">
                        <a:solidFill>
                          <a:schemeClr val="dk1"/>
                        </a:solidFill>
                        <a:effectLst/>
                        <a:latin typeface="+mn-lt"/>
                        <a:ea typeface="+mn-ea"/>
                        <a:cs typeface="+mn-cs"/>
                      </a:endParaRPr>
                    </a:p>
                    <a:p>
                      <a:r>
                        <a:rPr lang="en-ZA" sz="1600" b="1" u="sng" kern="1200" dirty="0" smtClean="0">
                          <a:solidFill>
                            <a:schemeClr val="dk1"/>
                          </a:solidFill>
                          <a:effectLst/>
                          <a:latin typeface="+mn-lt"/>
                          <a:ea typeface="+mn-ea"/>
                          <a:cs typeface="+mn-cs"/>
                        </a:rPr>
                        <a:t>Percy Yutar Papers:</a:t>
                      </a:r>
                      <a:r>
                        <a:rPr lang="en-ZA" sz="1600" kern="1200" dirty="0" smtClean="0">
                          <a:solidFill>
                            <a:schemeClr val="dk1"/>
                          </a:solidFill>
                          <a:effectLst/>
                          <a:latin typeface="+mn-lt"/>
                          <a:ea typeface="+mn-ea"/>
                          <a:cs typeface="+mn-cs"/>
                        </a:rPr>
                        <a:t> Digitisation of the Percy Yutar Papers is completed and external hard drives have been received by NARSSA.  Copies were made and delivered to the Nelson Mandela Foundation and the Brenthurst Library</a:t>
                      </a:r>
                    </a:p>
                    <a:p>
                      <a:endParaRPr kumimoji="0" lang="en-ZA" sz="1600" b="0" i="0" u="none" strike="noStrike" cap="none" normalizeH="0" baseline="0" dirty="0" smtClean="0">
                        <a:ln>
                          <a:noFill/>
                        </a:ln>
                        <a:solidFill>
                          <a:schemeClr val="tx1"/>
                        </a:solidFill>
                        <a:effectLst/>
                        <a:latin typeface="+mn-lt"/>
                        <a:ea typeface="Calibri" pitchFamily="34" charset="0"/>
                        <a:cs typeface="Arial" pitchFamily="34" charset="0"/>
                      </a:endParaRPr>
                    </a:p>
                  </a:txBody>
                  <a:tcPr marL="68582" marR="68582" marT="0" marB="0" horzOverflow="overflow"/>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68582" marR="68582" marT="0" marB="0" horzOverflow="overflow"/>
                </a:tc>
              </a:tr>
              <a:tr h="696790">
                <a:tc>
                  <a:txBody>
                    <a:bodyPr/>
                    <a:lstStyle/>
                    <a:p>
                      <a:r>
                        <a:rPr lang="en-ZA" sz="1600" kern="1200" dirty="0" smtClean="0">
                          <a:solidFill>
                            <a:schemeClr val="dk1"/>
                          </a:solidFill>
                          <a:effectLst/>
                          <a:latin typeface="+mn-lt"/>
                          <a:ea typeface="+mn-ea"/>
                          <a:cs typeface="+mn-cs"/>
                        </a:rPr>
                        <a:t>Percentage of accepted disposal</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authorities issued.</a:t>
                      </a:r>
                      <a:endParaRPr lang="en-ZA" sz="1600" dirty="0">
                        <a:latin typeface="+mn-lt"/>
                      </a:endParaRPr>
                    </a:p>
                  </a:txBody>
                  <a:tcPr marL="91428" marR="91428" marT="45700" marB="4570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100% of accepted</a:t>
                      </a:r>
                      <a:br>
                        <a:rPr lang="en-ZA" sz="1600" kern="1200" dirty="0" smtClean="0">
                          <a:solidFill>
                            <a:schemeClr val="dk1"/>
                          </a:solidFill>
                          <a:effectLst/>
                          <a:latin typeface="+mn-lt"/>
                          <a:ea typeface="+mn-ea"/>
                          <a:cs typeface="+mn-cs"/>
                        </a:rPr>
                      </a:br>
                      <a:r>
                        <a:rPr lang="en-ZA" sz="1600" kern="1200" dirty="0" smtClean="0">
                          <a:solidFill>
                            <a:schemeClr val="dk1"/>
                          </a:solidFill>
                          <a:effectLst/>
                          <a:latin typeface="+mn-lt"/>
                          <a:ea typeface="+mn-ea"/>
                          <a:cs typeface="+mn-cs"/>
                        </a:rPr>
                        <a:t>disposal authorities</a:t>
                      </a:r>
                      <a:endPar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marL="91428" marR="91428" marT="45700" marB="45700" horzOverflow="overflow"/>
                </a:tc>
                <a:tc grid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lang="en-ZA" sz="1600" kern="1200" dirty="0" smtClean="0">
                          <a:solidFill>
                            <a:schemeClr val="dk1"/>
                          </a:solidFill>
                          <a:effectLst/>
                          <a:latin typeface="+mn-lt"/>
                          <a:ea typeface="+mn-ea"/>
                          <a:cs typeface="+mn-cs"/>
                        </a:rPr>
                        <a:t>4 Applications were accepted and 4</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Disposal authorities were issued.</a:t>
                      </a:r>
                      <a:endParaRPr kumimoji="0" lang="en-ZA" sz="1600" b="0" i="0" u="none" strike="noStrike" cap="none" normalizeH="0" baseline="0" dirty="0" smtClean="0">
                        <a:ln>
                          <a:noFill/>
                        </a:ln>
                        <a:solidFill>
                          <a:schemeClr val="tx1"/>
                        </a:solidFill>
                        <a:effectLst/>
                        <a:latin typeface="+mn-lt"/>
                        <a:ea typeface="Calibri" pitchFamily="34" charset="0"/>
                        <a:cs typeface="Arial" pitchFamily="34" charset="0"/>
                      </a:endParaRPr>
                    </a:p>
                  </a:txBody>
                  <a:tcPr marL="68582" marR="68582" marT="0" marB="0" horzOverflow="overflow"/>
                </a:tc>
                <a:tc hMerge="1">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ZA"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68582" marR="68582" marT="0" marB="0" horzOverflow="overflow"/>
                </a:tc>
              </a:tr>
            </a:tbl>
          </a:graphicData>
        </a:graphic>
      </p:graphicFrame>
      <p:sp>
        <p:nvSpPr>
          <p:cNvPr id="5" name="Slide Number Placeholder 4"/>
          <p:cNvSpPr>
            <a:spLocks noGrp="1"/>
          </p:cNvSpPr>
          <p:nvPr>
            <p:ph type="sldNum" sz="quarter" idx="4"/>
          </p:nvPr>
        </p:nvSpPr>
        <p:spPr>
          <a:xfrm>
            <a:off x="8172400" y="6309320"/>
            <a:ext cx="609600" cy="365125"/>
          </a:xfrm>
        </p:spPr>
        <p:txBody>
          <a:bodyPr/>
          <a:lstStyle/>
          <a:p>
            <a:r>
              <a:rPr lang="en-US" sz="1000" b="1" dirty="0" smtClean="0"/>
              <a:t>23</a:t>
            </a:r>
            <a:endParaRPr lang="en-ZA" sz="1000" b="1" dirty="0" smtClean="0"/>
          </a:p>
        </p:txBody>
      </p:sp>
    </p:spTree>
    <p:extLst>
      <p:ext uri="{BB962C8B-B14F-4D97-AF65-F5344CB8AC3E}">
        <p14:creationId xmlns:p14="http://schemas.microsoft.com/office/powerpoint/2010/main" xmlns="" val="605700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078248937"/>
              </p:ext>
            </p:extLst>
          </p:nvPr>
        </p:nvGraphicFramePr>
        <p:xfrm>
          <a:off x="107504" y="1268760"/>
          <a:ext cx="8928992" cy="1437640"/>
        </p:xfrm>
        <a:graphic>
          <a:graphicData uri="http://schemas.openxmlformats.org/drawingml/2006/table">
            <a:tbl>
              <a:tblPr firstRow="1" bandRow="1">
                <a:tableStyleId>{5C22544A-7EE6-4342-B048-85BDC9FD1C3A}</a:tableStyleId>
              </a:tblPr>
              <a:tblGrid>
                <a:gridCol w="2232248"/>
                <a:gridCol w="2232248"/>
                <a:gridCol w="2150917"/>
                <a:gridCol w="2313579"/>
              </a:tblGrid>
              <a:tr h="370840">
                <a:tc>
                  <a:txBody>
                    <a:bodyPr/>
                    <a:lstStyle/>
                    <a:p>
                      <a:pPr algn="l" fontAlgn="b"/>
                      <a:r>
                        <a:rPr lang="en-ZA" sz="1400" b="1" u="none" strike="noStrike" dirty="0" smtClean="0">
                          <a:solidFill>
                            <a:schemeClr val="tx1"/>
                          </a:solidFill>
                          <a:effectLst/>
                          <a:latin typeface="+mn-lt"/>
                          <a:cs typeface="Arial" pitchFamily="34" charset="0"/>
                        </a:rPr>
                        <a:t>PERFORMANCE INDICATOR</a:t>
                      </a:r>
                      <a:endParaRPr lang="en-ZA" sz="1400" b="1" i="0" u="none" strike="noStrike" dirty="0">
                        <a:solidFill>
                          <a:schemeClr val="tx1"/>
                        </a:solidFill>
                        <a:effectLst/>
                        <a:latin typeface="+mn-lt"/>
                        <a:cs typeface="Arial" pitchFamily="34" charset="0"/>
                      </a:endParaRPr>
                    </a:p>
                  </a:txBody>
                  <a:tcPr/>
                </a:tc>
                <a:tc>
                  <a:txBody>
                    <a:bodyPr/>
                    <a:lstStyle/>
                    <a:p>
                      <a:pPr algn="ctr" fontAlgn="b"/>
                      <a:r>
                        <a:rPr lang="en-ZA" sz="1400" b="1" u="none" strike="noStrike" dirty="0" smtClean="0">
                          <a:solidFill>
                            <a:schemeClr val="tx1"/>
                          </a:solidFill>
                          <a:effectLst/>
                          <a:latin typeface="+mn-lt"/>
                          <a:cs typeface="Arial" pitchFamily="34" charset="0"/>
                        </a:rPr>
                        <a:t>2015-2016TARGET</a:t>
                      </a:r>
                      <a:endParaRPr lang="en-ZA" sz="1400" b="1" i="0" u="none" strike="noStrike" dirty="0">
                        <a:solidFill>
                          <a:schemeClr val="tx1"/>
                        </a:solidFill>
                        <a:effectLst/>
                        <a:latin typeface="+mn-lt"/>
                        <a:cs typeface="Arial" pitchFamily="34" charset="0"/>
                      </a:endParaRPr>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charset="0"/>
                          <a:cs typeface="Arial" pitchFamily="34" charset="0"/>
                        </a:rPr>
                        <a:t>4TH   QUARTER </a:t>
                      </a:r>
                      <a:r>
                        <a:rPr kumimoji="0" lang="en-US" sz="1400" b="1" i="0" u="none" strike="noStrike" cap="none" normalizeH="0" baseline="0" dirty="0">
                          <a:ln>
                            <a:noFill/>
                          </a:ln>
                          <a:solidFill>
                            <a:schemeClr val="tx1"/>
                          </a:solidFill>
                          <a:effectLst/>
                          <a:latin typeface="+mn-lt"/>
                          <a:ea typeface="ＭＳ Ｐゴシック" charset="0"/>
                          <a:cs typeface="Arial" pitchFamily="34" charset="0"/>
                        </a:rPr>
                        <a:t>TARGET</a:t>
                      </a:r>
                    </a:p>
                  </a:txBody>
                  <a:tcPr horzOverflow="overflow"/>
                </a:tc>
                <a:tc>
                  <a:txBody>
                    <a:bodyPr/>
                    <a:lstStyle/>
                    <a:p>
                      <a:pPr algn="l"/>
                      <a:r>
                        <a:rPr lang="en-ZA" sz="1400" b="1" dirty="0" smtClean="0">
                          <a:solidFill>
                            <a:schemeClr val="tx1"/>
                          </a:solidFill>
                          <a:latin typeface="+mn-lt"/>
                          <a:cs typeface="Arial" pitchFamily="34" charset="0"/>
                        </a:rPr>
                        <a:t>PROGRESS </a:t>
                      </a:r>
                      <a:endParaRPr lang="en-ZA" sz="1400" b="1" dirty="0">
                        <a:solidFill>
                          <a:schemeClr val="tx1"/>
                        </a:solidFill>
                        <a:latin typeface="+mn-lt"/>
                        <a:cs typeface="Arial" pitchFamily="34" charset="0"/>
                      </a:endParaRPr>
                    </a:p>
                  </a:txBody>
                  <a:tcPr/>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Number of bursaries in</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heritage studies awarded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per year</a:t>
                      </a: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66 </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107 students were awarded heritage</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bursaries.</a:t>
                      </a:r>
                      <a:r>
                        <a:rPr lang="en-ZA" sz="1600" kern="1200" baseline="0" dirty="0" smtClean="0">
                          <a:solidFill>
                            <a:schemeClr val="dk1"/>
                          </a:solidFill>
                          <a:effectLst/>
                          <a:latin typeface="+mn-lt"/>
                          <a:ea typeface="+mn-ea"/>
                          <a:cs typeface="+mn-cs"/>
                        </a:rPr>
                        <a:t> </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r>
            </a:tbl>
          </a:graphicData>
        </a:graphic>
      </p:graphicFrame>
      <p:sp>
        <p:nvSpPr>
          <p:cNvPr id="4" name="Slide Number Placeholder 3"/>
          <p:cNvSpPr>
            <a:spLocks noGrp="1"/>
          </p:cNvSpPr>
          <p:nvPr>
            <p:ph type="sldNum" sz="quarter" idx="4"/>
          </p:nvPr>
        </p:nvSpPr>
        <p:spPr/>
        <p:txBody>
          <a:bodyPr/>
          <a:lstStyle/>
          <a:p>
            <a:r>
              <a:rPr lang="en-ZA" sz="1000" b="1" dirty="0" smtClean="0"/>
              <a:t>24</a:t>
            </a:r>
          </a:p>
        </p:txBody>
      </p:sp>
      <p:graphicFrame>
        <p:nvGraphicFramePr>
          <p:cNvPr id="6" name="Chart 5"/>
          <p:cNvGraphicFramePr>
            <a:graphicFrameLocks/>
          </p:cNvGraphicFramePr>
          <p:nvPr>
            <p:extLst>
              <p:ext uri="{D42A27DB-BD31-4B8C-83A1-F6EECF244321}">
                <p14:modId xmlns:p14="http://schemas.microsoft.com/office/powerpoint/2010/main" xmlns="" val="653127852"/>
              </p:ext>
            </p:extLst>
          </p:nvPr>
        </p:nvGraphicFramePr>
        <p:xfrm>
          <a:off x="251520" y="2780928"/>
          <a:ext cx="8712968"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endParaRPr lang="en-US" sz="2800" dirty="0">
              <a:latin typeface="+mj-lt"/>
              <a:cs typeface="Arial" pitchFamily="34" charset="0"/>
            </a:endParaRPr>
          </a:p>
        </p:txBody>
      </p:sp>
    </p:spTree>
    <p:extLst>
      <p:ext uri="{BB962C8B-B14F-4D97-AF65-F5344CB8AC3E}">
        <p14:creationId xmlns:p14="http://schemas.microsoft.com/office/powerpoint/2010/main" xmlns="" val="774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757194802"/>
              </p:ext>
            </p:extLst>
          </p:nvPr>
        </p:nvGraphicFramePr>
        <p:xfrm>
          <a:off x="107504" y="1268760"/>
          <a:ext cx="8928993" cy="1645920"/>
        </p:xfrm>
        <a:graphic>
          <a:graphicData uri="http://schemas.openxmlformats.org/drawingml/2006/table">
            <a:tbl>
              <a:tblPr firstRow="1" bandRow="1">
                <a:tableStyleId>{5C22544A-7EE6-4342-B048-85BDC9FD1C3A}</a:tableStyleId>
              </a:tblPr>
              <a:tblGrid>
                <a:gridCol w="1844349"/>
                <a:gridCol w="1771161"/>
                <a:gridCol w="1771161"/>
                <a:gridCol w="1310075"/>
                <a:gridCol w="2232247"/>
              </a:tblGrid>
              <a:tr h="791224">
                <a:tc>
                  <a:txBody>
                    <a:bodyPr/>
                    <a:lstStyle/>
                    <a:p>
                      <a:pPr algn="ctr" fontAlgn="b"/>
                      <a:r>
                        <a:rPr lang="en-ZA" sz="1600" b="1" u="none" strike="noStrike" dirty="0" smtClean="0">
                          <a:solidFill>
                            <a:schemeClr val="bg1"/>
                          </a:solidFill>
                          <a:effectLst/>
                          <a:latin typeface="+mn-lt"/>
                          <a:cs typeface="Arial" pitchFamily="34" charset="0"/>
                        </a:rPr>
                        <a:t>PERFORMANCE INDICATOR</a:t>
                      </a:r>
                      <a:endParaRPr lang="en-ZA" sz="1600" b="1" i="0" u="none" strike="noStrike" dirty="0">
                        <a:solidFill>
                          <a:schemeClr val="bg1"/>
                        </a:solidFill>
                        <a:effectLst/>
                        <a:latin typeface="+mn-lt"/>
                        <a:cs typeface="Arial" pitchFamily="34" charset="0"/>
                      </a:endParaRPr>
                    </a:p>
                  </a:txBody>
                  <a:tcPr/>
                </a:tc>
                <a:tc>
                  <a:txBody>
                    <a:bodyPr/>
                    <a:lstStyle/>
                    <a:p>
                      <a:pPr algn="ctr" fontAlgn="b"/>
                      <a:r>
                        <a:rPr lang="en-ZA" sz="1600" b="1" u="none" strike="noStrike" dirty="0" smtClean="0">
                          <a:solidFill>
                            <a:schemeClr val="bg1"/>
                          </a:solidFill>
                          <a:effectLst/>
                          <a:latin typeface="+mn-lt"/>
                          <a:cs typeface="Arial" pitchFamily="34" charset="0"/>
                        </a:rPr>
                        <a:t>2015-2016 TARGET</a:t>
                      </a:r>
                      <a:endParaRPr lang="en-ZA" sz="1600" b="1" i="0" u="none" strike="noStrike" dirty="0">
                        <a:solidFill>
                          <a:schemeClr val="bg1"/>
                        </a:solidFill>
                        <a:effectLst/>
                        <a:latin typeface="+mn-lt"/>
                        <a:cs typeface="Arial" pitchFamily="34" charset="0"/>
                      </a:endParaRP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charset="0"/>
                          <a:cs typeface="Arial" pitchFamily="34" charset="0"/>
                        </a:rPr>
                        <a:t>4TH   QUARTER TARGET</a:t>
                      </a:r>
                      <a:endParaRPr kumimoji="0" lang="en-US" sz="1600" b="1" i="0" u="none" strike="noStrike" cap="none" normalizeH="0" baseline="0" dirty="0">
                        <a:ln>
                          <a:noFill/>
                        </a:ln>
                        <a:solidFill>
                          <a:schemeClr val="bg1"/>
                        </a:solidFill>
                        <a:effectLst/>
                        <a:latin typeface="+mn-lt"/>
                        <a:ea typeface="ＭＳ Ｐゴシック" charset="0"/>
                        <a:cs typeface="Arial" pitchFamily="34" charset="0"/>
                      </a:endParaRPr>
                    </a:p>
                  </a:txBody>
                  <a:tcPr horzOverflow="overflow"/>
                </a:tc>
                <a:tc>
                  <a:txBody>
                    <a:bodyPr/>
                    <a:lstStyle/>
                    <a:p>
                      <a:r>
                        <a:rPr lang="en-ZA" sz="1600" b="1" dirty="0" smtClean="0">
                          <a:solidFill>
                            <a:schemeClr val="bg1"/>
                          </a:solidFill>
                          <a:latin typeface="+mn-lt"/>
                          <a:cs typeface="Arial" pitchFamily="34" charset="0"/>
                        </a:rPr>
                        <a:t>PROGRESS </a:t>
                      </a:r>
                      <a:endParaRPr lang="en-ZA" sz="1600" b="1" dirty="0">
                        <a:solidFill>
                          <a:schemeClr val="bg1"/>
                        </a:solidFill>
                        <a:latin typeface="+mn-lt"/>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cs typeface="Arial" pitchFamily="34" charset="0"/>
                        </a:rPr>
                        <a:t>VARIANCE/COMMENTS</a:t>
                      </a:r>
                      <a:r>
                        <a:rPr lang="en-US" sz="1600" b="1" baseline="0" dirty="0" smtClean="0">
                          <a:solidFill>
                            <a:schemeClr val="bg1"/>
                          </a:solidFill>
                          <a:latin typeface="+mn-lt"/>
                          <a:cs typeface="Arial" pitchFamily="34" charset="0"/>
                        </a:rPr>
                        <a:t> or </a:t>
                      </a:r>
                      <a:r>
                        <a:rPr lang="en-US" sz="1600" b="1" dirty="0" smtClean="0">
                          <a:solidFill>
                            <a:schemeClr val="bg1"/>
                          </a:solidFill>
                          <a:latin typeface="+mn-lt"/>
                          <a:cs typeface="Arial" pitchFamily="34" charset="0"/>
                        </a:rPr>
                        <a:t>PROGRESS DESCRIPTION</a:t>
                      </a:r>
                    </a:p>
                  </a:txBody>
                  <a:tcPr/>
                </a:tc>
              </a:tr>
              <a:tr h="648936">
                <a:tc>
                  <a:txBody>
                    <a:bodyPr/>
                    <a:lstStyle/>
                    <a:p>
                      <a:pPr algn="l"/>
                      <a:r>
                        <a:rPr lang="en-ZA" sz="1600" b="0" i="0" u="none" strike="noStrike" kern="1200" baseline="0" dirty="0" smtClean="0">
                          <a:solidFill>
                            <a:schemeClr val="tx1"/>
                          </a:solidFill>
                          <a:latin typeface="+mn-lt"/>
                          <a:ea typeface="+mn-ea"/>
                          <a:cs typeface="Arial" pitchFamily="34" charset="0"/>
                        </a:rPr>
                        <a:t>Number of flags and poles installed at schools per year</a:t>
                      </a:r>
                      <a:endParaRPr lang="en-ZA" sz="1600" b="0" i="0" u="none" strike="noStrike" dirty="0">
                        <a:solidFill>
                          <a:schemeClr val="tx1"/>
                        </a:solidFill>
                        <a:effectLst/>
                        <a:latin typeface="+mn-lt"/>
                        <a:cs typeface="Arial" pitchFamily="34" charset="0"/>
                      </a:endParaRPr>
                    </a:p>
                  </a:txBody>
                  <a:tcPr/>
                </a:tc>
                <a:tc>
                  <a:txBody>
                    <a:bodyPr/>
                    <a:lstStyle/>
                    <a:p>
                      <a:pPr algn="ctr" fontAlgn="t"/>
                      <a:r>
                        <a:rPr lang="en-ZA" sz="1600" b="0" i="0" u="none" strike="noStrike" dirty="0" smtClean="0">
                          <a:solidFill>
                            <a:schemeClr val="tx1"/>
                          </a:solidFill>
                          <a:effectLst/>
                          <a:latin typeface="+mn-lt"/>
                          <a:cs typeface="Arial" pitchFamily="34" charset="0"/>
                        </a:rPr>
                        <a:t> 20</a:t>
                      </a:r>
                      <a:r>
                        <a:rPr lang="en-ZA" sz="1600" b="0" i="0" u="none" strike="noStrike" baseline="0" dirty="0" smtClean="0">
                          <a:solidFill>
                            <a:schemeClr val="tx1"/>
                          </a:solidFill>
                          <a:effectLst/>
                          <a:latin typeface="+mn-lt"/>
                          <a:cs typeface="Arial" pitchFamily="34" charset="0"/>
                        </a:rPr>
                        <a:t>00</a:t>
                      </a:r>
                      <a:endParaRPr lang="en-ZA" sz="1600" b="0" i="0" u="none" strike="noStrike" dirty="0">
                        <a:solidFill>
                          <a:schemeClr val="tx1"/>
                        </a:solidFill>
                        <a:effectLst/>
                        <a:latin typeface="+mn-lt"/>
                        <a:cs typeface="Arial" pitchFamily="34" charset="0"/>
                      </a:endParaRPr>
                    </a:p>
                  </a:txBody>
                  <a:tcPr/>
                </a:tc>
                <a:tc>
                  <a:txBody>
                    <a:bodyPr/>
                    <a:lstStyle/>
                    <a:p>
                      <a:pPr algn="l"/>
                      <a:r>
                        <a:rPr lang="en-US" sz="1600" b="0" kern="1200" dirty="0" smtClean="0">
                          <a:solidFill>
                            <a:schemeClr val="tx1"/>
                          </a:solidFill>
                          <a:effectLst/>
                          <a:latin typeface="+mn-lt"/>
                          <a:ea typeface="+mn-ea"/>
                          <a:cs typeface="Arial" pitchFamily="34" charset="0"/>
                        </a:rPr>
                        <a:t>-</a:t>
                      </a:r>
                      <a:endParaRPr lang="en-ZA" sz="1600" b="0" dirty="0">
                        <a:solidFill>
                          <a:schemeClr val="tx1"/>
                        </a:solidFill>
                        <a:latin typeface="+mn-lt"/>
                        <a:cs typeface="Arial" pitchFamily="34" charset="0"/>
                      </a:endParaRPr>
                    </a:p>
                  </a:txBody>
                  <a:tcPr horzOverflow="overflow"/>
                </a:tc>
                <a:tc gridSpan="2">
                  <a:txBody>
                    <a:bodyPr/>
                    <a:lstStyle/>
                    <a:p>
                      <a:pPr algn="l"/>
                      <a:r>
                        <a:rPr lang="en-ZA" sz="1600" kern="1200" dirty="0" smtClean="0">
                          <a:solidFill>
                            <a:schemeClr val="dk1"/>
                          </a:solidFill>
                          <a:effectLst/>
                          <a:latin typeface="+mn-lt"/>
                          <a:ea typeface="+mn-ea"/>
                          <a:cs typeface="+mn-cs"/>
                        </a:rPr>
                        <a:t>1163 National Flags were installed   </a:t>
                      </a:r>
                      <a:endParaRPr lang="en-ZA" sz="1600" dirty="0">
                        <a:solidFill>
                          <a:schemeClr val="tx1"/>
                        </a:solidFill>
                        <a:latin typeface="+mn-lt"/>
                        <a:cs typeface="Arial" pitchFamily="34" charset="0"/>
                      </a:endParaRPr>
                    </a:p>
                  </a:txBody>
                  <a:tcPr>
                    <a:solidFill>
                      <a:schemeClr val="accent1">
                        <a:lumMod val="40000"/>
                        <a:lumOff val="60000"/>
                      </a:schemeClr>
                    </a:solidFill>
                  </a:tcPr>
                </a:tc>
                <a:tc hMerge="1">
                  <a:txBody>
                    <a:bodyPr/>
                    <a:lstStyle/>
                    <a:p>
                      <a:pPr algn="l"/>
                      <a:endParaRPr lang="en-ZA" sz="1200" dirty="0">
                        <a:solidFill>
                          <a:schemeClr val="tx1"/>
                        </a:solidFill>
                        <a:latin typeface="+mn-lt"/>
                        <a:cs typeface="Arial" pitchFamily="34" charset="0"/>
                      </a:endParaRPr>
                    </a:p>
                  </a:txBody>
                  <a:tcPr marL="91446" marR="91446" marT="43838" marB="43838">
                    <a:solidFill>
                      <a:schemeClr val="accent1">
                        <a:lumMod val="40000"/>
                        <a:lumOff val="60000"/>
                      </a:schemeClr>
                    </a:solidFill>
                  </a:tcPr>
                </a:tc>
              </a:tr>
            </a:tbl>
          </a:graphicData>
        </a:graphic>
      </p:graphicFrame>
      <p:sp>
        <p:nvSpPr>
          <p:cNvPr id="4" name="Slide Number Placeholder 3"/>
          <p:cNvSpPr>
            <a:spLocks noGrp="1"/>
          </p:cNvSpPr>
          <p:nvPr>
            <p:ph type="sldNum" sz="quarter" idx="4"/>
          </p:nvPr>
        </p:nvSpPr>
        <p:spPr/>
        <p:txBody>
          <a:bodyPr/>
          <a:lstStyle/>
          <a:p>
            <a:r>
              <a:rPr lang="en-US" sz="1000" b="1" dirty="0" smtClean="0"/>
              <a:t>25</a:t>
            </a:r>
            <a:endParaRPr lang="en-ZA" sz="1000" b="1" dirty="0" smtClean="0"/>
          </a:p>
        </p:txBody>
      </p:sp>
      <p:graphicFrame>
        <p:nvGraphicFramePr>
          <p:cNvPr id="8" name="Chart 7"/>
          <p:cNvGraphicFramePr>
            <a:graphicFrameLocks/>
          </p:cNvGraphicFramePr>
          <p:nvPr>
            <p:extLst>
              <p:ext uri="{D42A27DB-BD31-4B8C-83A1-F6EECF244321}">
                <p14:modId xmlns:p14="http://schemas.microsoft.com/office/powerpoint/2010/main" xmlns="" val="1475565162"/>
              </p:ext>
            </p:extLst>
          </p:nvPr>
        </p:nvGraphicFramePr>
        <p:xfrm>
          <a:off x="899592" y="2924944"/>
          <a:ext cx="6768752"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endParaRPr lang="en-US" sz="2800" dirty="0">
              <a:latin typeface="+mj-lt"/>
              <a:cs typeface="Arial" pitchFamily="34" charset="0"/>
            </a:endParaRPr>
          </a:p>
        </p:txBody>
      </p:sp>
    </p:spTree>
    <p:extLst>
      <p:ext uri="{BB962C8B-B14F-4D97-AF65-F5344CB8AC3E}">
        <p14:creationId xmlns:p14="http://schemas.microsoft.com/office/powerpoint/2010/main" xmlns="" val="3064018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2340708822"/>
              </p:ext>
            </p:extLst>
          </p:nvPr>
        </p:nvGraphicFramePr>
        <p:xfrm>
          <a:off x="107504" y="1268760"/>
          <a:ext cx="8928993" cy="1903944"/>
        </p:xfrm>
        <a:graphic>
          <a:graphicData uri="http://schemas.openxmlformats.org/drawingml/2006/table">
            <a:tbl>
              <a:tblPr firstRow="1" bandRow="1">
                <a:tableStyleId>{5C22544A-7EE6-4342-B048-85BDC9FD1C3A}</a:tableStyleId>
              </a:tblPr>
              <a:tblGrid>
                <a:gridCol w="1844349"/>
                <a:gridCol w="1771161"/>
                <a:gridCol w="1771161"/>
                <a:gridCol w="1310075"/>
                <a:gridCol w="2232247"/>
              </a:tblGrid>
              <a:tr h="791224">
                <a:tc>
                  <a:txBody>
                    <a:bodyPr/>
                    <a:lstStyle/>
                    <a:p>
                      <a:pPr algn="ctr" fontAlgn="b"/>
                      <a:r>
                        <a:rPr lang="en-ZA" sz="1600" b="1" u="none" strike="noStrike" dirty="0" smtClean="0">
                          <a:solidFill>
                            <a:schemeClr val="bg1"/>
                          </a:solidFill>
                          <a:effectLst/>
                          <a:latin typeface="+mn-lt"/>
                          <a:cs typeface="Arial" pitchFamily="34" charset="0"/>
                        </a:rPr>
                        <a:t>PERFORMANCE INDICATOR</a:t>
                      </a:r>
                      <a:endParaRPr lang="en-ZA" sz="1600" b="1" i="0" u="none" strike="noStrike" dirty="0">
                        <a:solidFill>
                          <a:schemeClr val="bg1"/>
                        </a:solidFill>
                        <a:effectLst/>
                        <a:latin typeface="+mn-lt"/>
                        <a:cs typeface="Arial" pitchFamily="34" charset="0"/>
                      </a:endParaRPr>
                    </a:p>
                  </a:txBody>
                  <a:tcPr/>
                </a:tc>
                <a:tc>
                  <a:txBody>
                    <a:bodyPr/>
                    <a:lstStyle/>
                    <a:p>
                      <a:pPr algn="ctr" fontAlgn="b"/>
                      <a:r>
                        <a:rPr lang="en-ZA" sz="1600" b="1" u="none" strike="noStrike" dirty="0" smtClean="0">
                          <a:solidFill>
                            <a:schemeClr val="bg1"/>
                          </a:solidFill>
                          <a:effectLst/>
                          <a:latin typeface="+mn-lt"/>
                          <a:cs typeface="Arial" pitchFamily="34" charset="0"/>
                        </a:rPr>
                        <a:t>2015-2016 TARGET</a:t>
                      </a:r>
                      <a:endParaRPr lang="en-ZA" sz="1600" b="1" i="0" u="none" strike="noStrike" dirty="0">
                        <a:solidFill>
                          <a:schemeClr val="bg1"/>
                        </a:solidFill>
                        <a:effectLst/>
                        <a:latin typeface="+mn-lt"/>
                        <a:cs typeface="Arial" pitchFamily="34" charset="0"/>
                      </a:endParaRP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charset="0"/>
                          <a:cs typeface="Arial" pitchFamily="34" charset="0"/>
                        </a:rPr>
                        <a:t>4TH   QUARTER TARGET</a:t>
                      </a:r>
                      <a:endParaRPr kumimoji="0" lang="en-US" sz="1600" b="1" i="0" u="none" strike="noStrike" cap="none" normalizeH="0" baseline="0" dirty="0">
                        <a:ln>
                          <a:noFill/>
                        </a:ln>
                        <a:solidFill>
                          <a:schemeClr val="bg1"/>
                        </a:solidFill>
                        <a:effectLst/>
                        <a:latin typeface="+mn-lt"/>
                        <a:ea typeface="ＭＳ Ｐゴシック" charset="0"/>
                        <a:cs typeface="Arial" pitchFamily="34" charset="0"/>
                      </a:endParaRPr>
                    </a:p>
                  </a:txBody>
                  <a:tcPr horzOverflow="overflow"/>
                </a:tc>
                <a:tc>
                  <a:txBody>
                    <a:bodyPr/>
                    <a:lstStyle/>
                    <a:p>
                      <a:r>
                        <a:rPr lang="en-ZA" sz="1600" b="1" dirty="0" smtClean="0">
                          <a:solidFill>
                            <a:schemeClr val="bg1"/>
                          </a:solidFill>
                          <a:latin typeface="+mn-lt"/>
                          <a:cs typeface="Arial" pitchFamily="34" charset="0"/>
                        </a:rPr>
                        <a:t>PROGRESS </a:t>
                      </a:r>
                      <a:endParaRPr lang="en-ZA" sz="1600" b="1" dirty="0">
                        <a:solidFill>
                          <a:schemeClr val="bg1"/>
                        </a:solidFill>
                        <a:latin typeface="+mn-lt"/>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cs typeface="Arial" pitchFamily="34" charset="0"/>
                        </a:rPr>
                        <a:t>VARIANCE/COMMENTS</a:t>
                      </a:r>
                      <a:r>
                        <a:rPr lang="en-US" sz="1600" b="1" baseline="0" dirty="0" smtClean="0">
                          <a:solidFill>
                            <a:schemeClr val="bg1"/>
                          </a:solidFill>
                          <a:latin typeface="+mn-lt"/>
                          <a:cs typeface="Arial" pitchFamily="34" charset="0"/>
                        </a:rPr>
                        <a:t> or </a:t>
                      </a:r>
                      <a:r>
                        <a:rPr lang="en-US" sz="1600" b="1" dirty="0" smtClean="0">
                          <a:solidFill>
                            <a:schemeClr val="bg1"/>
                          </a:solidFill>
                          <a:latin typeface="+mn-lt"/>
                          <a:cs typeface="Arial" pitchFamily="34" charset="0"/>
                        </a:rPr>
                        <a:t>PROGRESS DESCRIPTION</a:t>
                      </a:r>
                    </a:p>
                  </a:txBody>
                  <a:tcPr/>
                </a:tc>
              </a:tr>
              <a:tr h="10809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Number of handheld flags distributed per year</a:t>
                      </a:r>
                    </a:p>
                  </a:txBody>
                  <a:tcPr horzOverflow="overflow"/>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 100 000</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20 000 </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gridSpan="2">
                  <a:txBody>
                    <a:bodyPr/>
                    <a:lstStyle/>
                    <a:p>
                      <a:pPr algn="l"/>
                      <a:r>
                        <a:rPr lang="en-ZA" sz="1600" kern="1200" dirty="0" smtClean="0">
                          <a:solidFill>
                            <a:schemeClr val="dk1"/>
                          </a:solidFill>
                          <a:effectLst/>
                          <a:latin typeface="+mn-lt"/>
                          <a:ea typeface="+mn-ea"/>
                          <a:cs typeface="+mn-cs"/>
                        </a:rPr>
                        <a:t>19 710 hand held flags were distributed</a:t>
                      </a:r>
                      <a:endParaRPr lang="en-ZA" sz="1600" dirty="0">
                        <a:solidFill>
                          <a:schemeClr val="tx1"/>
                        </a:solidFill>
                        <a:latin typeface="+mn-lt"/>
                        <a:cs typeface="Arial" pitchFamily="34" charset="0"/>
                      </a:endParaRPr>
                    </a:p>
                  </a:txBody>
                  <a:tcPr/>
                </a:tc>
                <a:tc hMerge="1">
                  <a:txBody>
                    <a:bodyPr/>
                    <a:lstStyle/>
                    <a:p>
                      <a:pPr algn="l"/>
                      <a:endParaRPr lang="en-ZA" sz="1200" dirty="0">
                        <a:solidFill>
                          <a:schemeClr val="tx1"/>
                        </a:solidFill>
                        <a:latin typeface="+mn-lt"/>
                        <a:cs typeface="Arial" pitchFamily="34" charset="0"/>
                      </a:endParaRPr>
                    </a:p>
                  </a:txBody>
                  <a:tcPr marL="91446" marR="91446" marT="43838" marB="43838"/>
                </a:tc>
              </a:tr>
            </a:tbl>
          </a:graphicData>
        </a:graphic>
      </p:graphicFrame>
      <p:sp>
        <p:nvSpPr>
          <p:cNvPr id="4" name="Slide Number Placeholder 3"/>
          <p:cNvSpPr>
            <a:spLocks noGrp="1"/>
          </p:cNvSpPr>
          <p:nvPr>
            <p:ph type="sldNum" sz="quarter" idx="4"/>
          </p:nvPr>
        </p:nvSpPr>
        <p:spPr/>
        <p:txBody>
          <a:bodyPr/>
          <a:lstStyle/>
          <a:p>
            <a:r>
              <a:rPr lang="en-US" sz="1000" b="1" dirty="0" smtClean="0"/>
              <a:t>26</a:t>
            </a:r>
            <a:endParaRPr lang="en-ZA" sz="1000" b="1" dirty="0" smtClean="0"/>
          </a:p>
        </p:txBody>
      </p:sp>
      <p:graphicFrame>
        <p:nvGraphicFramePr>
          <p:cNvPr id="7" name="Chart 6"/>
          <p:cNvGraphicFramePr>
            <a:graphicFrameLocks/>
          </p:cNvGraphicFramePr>
          <p:nvPr>
            <p:extLst>
              <p:ext uri="{D42A27DB-BD31-4B8C-83A1-F6EECF244321}">
                <p14:modId xmlns:p14="http://schemas.microsoft.com/office/powerpoint/2010/main" xmlns="" val="1148403715"/>
              </p:ext>
            </p:extLst>
          </p:nvPr>
        </p:nvGraphicFramePr>
        <p:xfrm>
          <a:off x="971600" y="3356992"/>
          <a:ext cx="7128792"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endParaRPr lang="en-US" sz="2800" dirty="0">
              <a:latin typeface="+mj-lt"/>
              <a:cs typeface="Arial" pitchFamily="34" charset="0"/>
            </a:endParaRPr>
          </a:p>
        </p:txBody>
      </p:sp>
    </p:spTree>
    <p:extLst>
      <p:ext uri="{BB962C8B-B14F-4D97-AF65-F5344CB8AC3E}">
        <p14:creationId xmlns:p14="http://schemas.microsoft.com/office/powerpoint/2010/main" xmlns="" val="2083664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689406863"/>
              </p:ext>
            </p:extLst>
          </p:nvPr>
        </p:nvGraphicFramePr>
        <p:xfrm>
          <a:off x="107504" y="1484784"/>
          <a:ext cx="8928990" cy="3312369"/>
        </p:xfrm>
        <a:graphic>
          <a:graphicData uri="http://schemas.openxmlformats.org/drawingml/2006/table">
            <a:tbl>
              <a:tblPr firstRow="1" bandRow="1">
                <a:tableStyleId>{5C22544A-7EE6-4342-B048-85BDC9FD1C3A}</a:tableStyleId>
              </a:tblPr>
              <a:tblGrid>
                <a:gridCol w="1785798"/>
                <a:gridCol w="1785798"/>
                <a:gridCol w="1785798"/>
                <a:gridCol w="1339350"/>
                <a:gridCol w="2232246"/>
              </a:tblGrid>
              <a:tr h="70419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ea typeface="MS PGothic" pitchFamily="34" charset="-128"/>
                          <a:cs typeface="Arial" pitchFamily="34" charset="0"/>
                        </a:rPr>
                        <a:t>PERFORMANCE INDICATOR</a:t>
                      </a:r>
                    </a:p>
                  </a:txBody>
                  <a:tcPr horzOverflow="overflow"/>
                </a:tc>
                <a:tc>
                  <a:txBody>
                    <a:bodyPr/>
                    <a:lstStyle/>
                    <a:p>
                      <a:pPr algn="ctr" fontAlgn="b"/>
                      <a:r>
                        <a:rPr lang="en-ZA" sz="1400" b="1" u="none" strike="noStrike" dirty="0" smtClean="0">
                          <a:solidFill>
                            <a:schemeClr val="bg1"/>
                          </a:solidFill>
                          <a:effectLst/>
                          <a:latin typeface="+mn-lt"/>
                          <a:cs typeface="Arial" pitchFamily="34" charset="0"/>
                        </a:rPr>
                        <a:t>2015-2016TARGET</a:t>
                      </a:r>
                      <a:endParaRPr lang="en-ZA" sz="1400" b="1" i="0" u="none" strike="noStrike" dirty="0">
                        <a:solidFill>
                          <a:schemeClr val="bg1"/>
                        </a:solidFill>
                        <a:effectLst/>
                        <a:latin typeface="+mn-lt"/>
                        <a:cs typeface="Arial" pitchFamily="34" charset="0"/>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4</a:t>
                      </a:r>
                      <a:r>
                        <a:rPr kumimoji="0" lang="en-US" sz="1400" b="1" i="0" u="none" strike="noStrike" cap="none" normalizeH="0" baseline="30000" dirty="0" smtClean="0">
                          <a:ln>
                            <a:noFill/>
                          </a:ln>
                          <a:solidFill>
                            <a:schemeClr val="bg1"/>
                          </a:solidFill>
                          <a:effectLst/>
                          <a:latin typeface="+mn-lt"/>
                          <a:ea typeface="MS PGothic" pitchFamily="34" charset="-128"/>
                          <a:cs typeface="Arial" pitchFamily="34" charset="0"/>
                        </a:rPr>
                        <a:t>TH</a:t>
                      </a: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   QUARTER TARGET</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ea typeface="MS PGothic" pitchFamily="34" charset="-128"/>
                          <a:cs typeface="Arial" pitchFamily="34" charset="0"/>
                        </a:rPr>
                        <a:t>PROGRESS </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cs typeface="Arial" pitchFamily="34" charset="0"/>
                        </a:rPr>
                        <a:t>VARIANCE/COMMENTS OR PROGRESS DESCRIPTION</a:t>
                      </a:r>
                    </a:p>
                  </a:txBody>
                  <a:tcPr horzOverflow="overflow"/>
                </a:tc>
              </a:tr>
              <a:tr h="13040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Number of new community libraries built per year</a:t>
                      </a:r>
                    </a:p>
                  </a:txBody>
                  <a:tcPr horzOverflow="overflow"/>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lang="en-ZA" sz="1600" b="0" kern="1200" dirty="0" smtClean="0">
                          <a:solidFill>
                            <a:schemeClr val="dk1"/>
                          </a:solidFill>
                          <a:effectLst/>
                          <a:latin typeface="+mn-lt"/>
                          <a:ea typeface="+mn-ea"/>
                          <a:cs typeface="+mn-cs"/>
                        </a:rPr>
                        <a:t>20 new libraries built</a:t>
                      </a:r>
                      <a:br>
                        <a:rPr lang="en-ZA" sz="1600" b="0" kern="1200" dirty="0" smtClean="0">
                          <a:solidFill>
                            <a:schemeClr val="dk1"/>
                          </a:solidFill>
                          <a:effectLst/>
                          <a:latin typeface="+mn-lt"/>
                          <a:ea typeface="+mn-ea"/>
                          <a:cs typeface="+mn-cs"/>
                        </a:rPr>
                      </a:br>
                      <a:r>
                        <a:rPr lang="en-ZA" sz="1600" b="0" kern="1200" dirty="0" smtClean="0">
                          <a:solidFill>
                            <a:schemeClr val="dk1"/>
                          </a:solidFill>
                          <a:effectLst/>
                          <a:latin typeface="+mn-lt"/>
                          <a:ea typeface="+mn-ea"/>
                          <a:cs typeface="+mn-cs"/>
                        </a:rPr>
                        <a:t>(10 dual purpose)</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rPr>
                        <a:t>18 </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gridSpan="2">
                  <a:txBody>
                    <a:bodyPr/>
                    <a:lstStyle/>
                    <a:p>
                      <a:pPr algn="l"/>
                      <a:r>
                        <a:rPr lang="en-ZA" sz="1600" b="0" kern="1200" dirty="0" smtClean="0">
                          <a:solidFill>
                            <a:schemeClr val="dk1"/>
                          </a:solidFill>
                          <a:effectLst/>
                          <a:latin typeface="+mn-lt"/>
                          <a:ea typeface="+mn-ea"/>
                          <a:cs typeface="+mn-cs"/>
                        </a:rPr>
                        <a:t>5 new libraries built</a:t>
                      </a:r>
                      <a:r>
                        <a:rPr lang="en-ZA" sz="1600" b="0" kern="1200" baseline="0" dirty="0" smtClean="0">
                          <a:solidFill>
                            <a:schemeClr val="dk1"/>
                          </a:solidFill>
                          <a:effectLst/>
                          <a:latin typeface="+mn-lt"/>
                          <a:ea typeface="+mn-ea"/>
                          <a:cs typeface="+mn-cs"/>
                        </a:rPr>
                        <a:t> and </a:t>
                      </a:r>
                      <a:r>
                        <a:rPr lang="en-ZA" sz="1600" b="0" kern="1200" dirty="0" smtClean="0">
                          <a:solidFill>
                            <a:schemeClr val="dk1"/>
                          </a:solidFill>
                          <a:effectLst/>
                          <a:latin typeface="+mn-lt"/>
                          <a:ea typeface="+mn-ea"/>
                          <a:cs typeface="+mn-cs"/>
                        </a:rPr>
                        <a:t>31 Modular/dual-purpose libraries</a:t>
                      </a:r>
                      <a:endParaRPr kumimoji="0" lang="en-ZA" sz="1600" b="0" i="0" u="none" strike="noStrike" cap="none" normalizeH="0" baseline="0" dirty="0" smtClean="0">
                        <a:ln>
                          <a:noFill/>
                        </a:ln>
                        <a:solidFill>
                          <a:srgbClr val="C00000"/>
                        </a:solidFill>
                        <a:effectLst/>
                        <a:latin typeface="+mn-lt"/>
                        <a:ea typeface="MS PGothic" pitchFamily="34" charset="-128"/>
                        <a:cs typeface="Arial" pitchFamily="34" charset="0"/>
                      </a:endParaRPr>
                    </a:p>
                  </a:txBody>
                  <a:tcPr horzOverflow="overflow"/>
                </a:tc>
                <a:tc hMerge="1">
                  <a:txBody>
                    <a:bodyPr/>
                    <a:lstStyle/>
                    <a:p>
                      <a:endParaRPr lang="en-ZA"/>
                    </a:p>
                  </a:txBody>
                  <a:tcPr/>
                </a:tc>
              </a:tr>
              <a:tr h="13040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Number of community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rPr>
                        <a:t>libraries upgraded per year</a:t>
                      </a:r>
                    </a:p>
                  </a:txBody>
                  <a:tcPr horzOverflow="overflow"/>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rPr>
                        <a:t>50</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Arial" pitchFamily="34" charset="0"/>
                        </a:rPr>
                        <a:t>46</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b="0" kern="1200" dirty="0" smtClean="0">
                          <a:solidFill>
                            <a:schemeClr val="dk1"/>
                          </a:solidFill>
                          <a:effectLst/>
                          <a:latin typeface="+mn-lt"/>
                          <a:ea typeface="+mn-ea"/>
                          <a:cs typeface="Arial" pitchFamily="34" charset="0"/>
                        </a:rPr>
                        <a:t>28</a:t>
                      </a:r>
                      <a:r>
                        <a:rPr lang="en-ZA" sz="1600" b="0" kern="1200" baseline="0" dirty="0" smtClean="0">
                          <a:solidFill>
                            <a:schemeClr val="dk1"/>
                          </a:solidFill>
                          <a:effectLst/>
                          <a:latin typeface="+mn-lt"/>
                          <a:ea typeface="+mn-ea"/>
                          <a:cs typeface="Arial" pitchFamily="34" charset="0"/>
                        </a:rPr>
                        <a:t> </a:t>
                      </a:r>
                      <a:r>
                        <a:rPr lang="en-ZA" sz="1600" b="0" kern="1200" dirty="0" smtClean="0">
                          <a:solidFill>
                            <a:schemeClr val="dk1"/>
                          </a:solidFill>
                          <a:effectLst/>
                          <a:latin typeface="+mn-lt"/>
                          <a:ea typeface="+mn-ea"/>
                          <a:cs typeface="Arial" pitchFamily="34" charset="0"/>
                        </a:rPr>
                        <a:t>libraries were upgraded</a:t>
                      </a:r>
                      <a:endParaRPr kumimoji="0" lang="en-ZA" sz="1600" b="0" i="0" u="none" strike="noStrike" cap="none" normalizeH="0" baseline="0" dirty="0" smtClean="0">
                        <a:ln>
                          <a:noFill/>
                        </a:ln>
                        <a:solidFill>
                          <a:srgbClr val="C00000"/>
                        </a:solidFill>
                        <a:effectLst/>
                        <a:latin typeface="+mn-lt"/>
                        <a:ea typeface="MS PGothic" pitchFamily="34" charset="-128"/>
                        <a:cs typeface="Arial" pitchFamily="34" charset="0"/>
                      </a:endParaRPr>
                    </a:p>
                  </a:txBody>
                  <a:tcPr horzOverflow="overflow"/>
                </a:tc>
                <a:tc hMerge="1">
                  <a:txBody>
                    <a:bodyPr/>
                    <a:lstStyle/>
                    <a:p>
                      <a:endParaRPr lang="en-ZA" sz="1100" dirty="0">
                        <a:solidFill>
                          <a:schemeClr val="tx1"/>
                        </a:solidFill>
                        <a:latin typeface="Arial" pitchFamily="34" charset="0"/>
                        <a:cs typeface="Arial" pitchFamily="34" charset="0"/>
                      </a:endParaRPr>
                    </a:p>
                  </a:txBody>
                  <a:tcPr marL="91450" marR="91450" marT="45721" marB="45721" horzOverflow="overflow"/>
                </a:tc>
              </a:tr>
            </a:tbl>
          </a:graphicData>
        </a:graphic>
      </p:graphicFrame>
      <p:sp>
        <p:nvSpPr>
          <p:cNvPr id="4" name="Slide Number Placeholder 3"/>
          <p:cNvSpPr>
            <a:spLocks noGrp="1"/>
          </p:cNvSpPr>
          <p:nvPr>
            <p:ph type="sldNum" sz="quarter" idx="4"/>
          </p:nvPr>
        </p:nvSpPr>
        <p:spPr/>
        <p:txBody>
          <a:bodyPr/>
          <a:lstStyle/>
          <a:p>
            <a:r>
              <a:rPr lang="en-US" sz="1000" b="1" dirty="0" smtClean="0"/>
              <a:t>27</a:t>
            </a:r>
            <a:endParaRPr lang="en-ZA" sz="1000" b="1" dirty="0" smtClean="0"/>
          </a:p>
        </p:txBody>
      </p:sp>
      <p:sp>
        <p:nvSpPr>
          <p:cNvPr id="8"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endParaRPr lang="en-US" sz="2800" dirty="0">
              <a:latin typeface="+mj-lt"/>
              <a:cs typeface="Arial" pitchFamily="34" charset="0"/>
            </a:endParaRPr>
          </a:p>
        </p:txBody>
      </p:sp>
    </p:spTree>
    <p:extLst>
      <p:ext uri="{BB962C8B-B14F-4D97-AF65-F5344CB8AC3E}">
        <p14:creationId xmlns:p14="http://schemas.microsoft.com/office/powerpoint/2010/main" xmlns="" val="3188628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z="1000" b="1" dirty="0" smtClean="0"/>
              <a:t>28</a:t>
            </a:r>
            <a:endParaRPr lang="en-ZA" sz="1000" b="1" dirty="0" smtClean="0"/>
          </a:p>
        </p:txBody>
      </p:sp>
      <p:graphicFrame>
        <p:nvGraphicFramePr>
          <p:cNvPr id="7" name="Chart 6"/>
          <p:cNvGraphicFramePr>
            <a:graphicFrameLocks/>
          </p:cNvGraphicFramePr>
          <p:nvPr>
            <p:extLst>
              <p:ext uri="{D42A27DB-BD31-4B8C-83A1-F6EECF244321}">
                <p14:modId xmlns:p14="http://schemas.microsoft.com/office/powerpoint/2010/main" xmlns="" val="2865741871"/>
              </p:ext>
            </p:extLst>
          </p:nvPr>
        </p:nvGraphicFramePr>
        <p:xfrm>
          <a:off x="107504" y="1844824"/>
          <a:ext cx="8928992"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endParaRPr lang="en-US" sz="2800" dirty="0">
              <a:latin typeface="+mj-lt"/>
              <a:cs typeface="Arial" pitchFamily="34" charset="0"/>
            </a:endParaRPr>
          </a:p>
        </p:txBody>
      </p:sp>
      <p:sp>
        <p:nvSpPr>
          <p:cNvPr id="9" name="Rectangle 8"/>
          <p:cNvSpPr/>
          <p:nvPr/>
        </p:nvSpPr>
        <p:spPr>
          <a:xfrm>
            <a:off x="646430" y="1285439"/>
            <a:ext cx="7056784" cy="369332"/>
          </a:xfrm>
          <a:prstGeom prst="rect">
            <a:avLst/>
          </a:prstGeom>
        </p:spPr>
        <p:txBody>
          <a:bodyPr wrap="square">
            <a:spAutoFit/>
          </a:bodyPr>
          <a:lstStyle/>
          <a:p>
            <a:pPr algn="ctr"/>
            <a:r>
              <a:rPr lang="en-US" b="1" cap="all" dirty="0" smtClean="0"/>
              <a:t>Geographical spread of libraries</a:t>
            </a:r>
            <a:r>
              <a:rPr lang="en-US" cap="all" dirty="0"/>
              <a:t> </a:t>
            </a:r>
            <a:endParaRPr lang="en-ZA" cap="all" dirty="0"/>
          </a:p>
        </p:txBody>
      </p:sp>
    </p:spTree>
    <p:extLst>
      <p:ext uri="{BB962C8B-B14F-4D97-AF65-F5344CB8AC3E}">
        <p14:creationId xmlns:p14="http://schemas.microsoft.com/office/powerpoint/2010/main" xmlns="" val="2226506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954198433"/>
              </p:ext>
            </p:extLst>
          </p:nvPr>
        </p:nvGraphicFramePr>
        <p:xfrm>
          <a:off x="107504" y="1412776"/>
          <a:ext cx="8928996" cy="2766536"/>
        </p:xfrm>
        <a:graphic>
          <a:graphicData uri="http://schemas.openxmlformats.org/drawingml/2006/table">
            <a:tbl>
              <a:tblPr firstRow="1" bandRow="1">
                <a:tableStyleId>{5C22544A-7EE6-4342-B048-85BDC9FD1C3A}</a:tableStyleId>
              </a:tblPr>
              <a:tblGrid>
                <a:gridCol w="2232249"/>
                <a:gridCol w="2232249"/>
                <a:gridCol w="1944214"/>
                <a:gridCol w="2520284"/>
              </a:tblGrid>
              <a:tr h="846296">
                <a:tc>
                  <a:txBody>
                    <a:bodyPr/>
                    <a:lstStyle/>
                    <a:p>
                      <a:pPr algn="ctr" fontAlgn="b"/>
                      <a:r>
                        <a:rPr lang="en-ZA" sz="1600" b="1" u="none" strike="noStrike" dirty="0" smtClean="0">
                          <a:solidFill>
                            <a:schemeClr val="bg1"/>
                          </a:solidFill>
                          <a:effectLst/>
                          <a:latin typeface="+mn-lt"/>
                          <a:cs typeface="Arial" pitchFamily="34" charset="0"/>
                        </a:rPr>
                        <a:t>PERFORMANCE INDICATOR</a:t>
                      </a:r>
                      <a:endParaRPr lang="en-ZA" sz="1600" b="1" i="0" u="none" strike="noStrike" dirty="0">
                        <a:solidFill>
                          <a:schemeClr val="bg1"/>
                        </a:solidFill>
                        <a:effectLst/>
                        <a:latin typeface="+mn-lt"/>
                        <a:cs typeface="Arial" pitchFamily="34" charset="0"/>
                      </a:endParaRPr>
                    </a:p>
                  </a:txBody>
                  <a:tcPr/>
                </a:tc>
                <a:tc>
                  <a:txBody>
                    <a:bodyPr/>
                    <a:lstStyle/>
                    <a:p>
                      <a:pPr algn="ctr" fontAlgn="b"/>
                      <a:r>
                        <a:rPr lang="en-ZA" sz="1600" b="1" u="none" strike="noStrike" dirty="0" smtClean="0">
                          <a:solidFill>
                            <a:schemeClr val="bg1"/>
                          </a:solidFill>
                          <a:effectLst/>
                          <a:latin typeface="+mn-lt"/>
                          <a:cs typeface="Arial" pitchFamily="34" charset="0"/>
                        </a:rPr>
                        <a:t>2015-2016TARGET</a:t>
                      </a:r>
                      <a:endParaRPr lang="en-ZA" sz="1600" b="1" i="0" u="none" strike="noStrike" dirty="0">
                        <a:solidFill>
                          <a:schemeClr val="bg1"/>
                        </a:solidFill>
                        <a:effectLst/>
                        <a:latin typeface="+mn-lt"/>
                        <a:cs typeface="Arial" pitchFamily="34" charset="0"/>
                      </a:endParaRP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charset="0"/>
                          <a:cs typeface="Arial" pitchFamily="34" charset="0"/>
                        </a:rPr>
                        <a:t>4TH   QUARTER </a:t>
                      </a:r>
                      <a:r>
                        <a:rPr kumimoji="0" lang="en-US" sz="1600" b="1" i="0" u="none" strike="noStrike" cap="none" normalizeH="0" baseline="0" dirty="0">
                          <a:ln>
                            <a:noFill/>
                          </a:ln>
                          <a:solidFill>
                            <a:schemeClr val="bg1"/>
                          </a:solidFill>
                          <a:effectLst/>
                          <a:latin typeface="+mn-lt"/>
                          <a:ea typeface="ＭＳ Ｐゴシック" charset="0"/>
                          <a:cs typeface="Arial" pitchFamily="34" charset="0"/>
                        </a:rPr>
                        <a:t>TARGET</a:t>
                      </a:r>
                    </a:p>
                  </a:txBody>
                  <a:tcPr horzOverflow="overflow"/>
                </a:tc>
                <a:tc>
                  <a:txBody>
                    <a:bodyPr/>
                    <a:lstStyle/>
                    <a:p>
                      <a:r>
                        <a:rPr lang="en-ZA" sz="1600" b="1" dirty="0" smtClean="0">
                          <a:solidFill>
                            <a:schemeClr val="bg1"/>
                          </a:solidFill>
                          <a:latin typeface="+mn-lt"/>
                          <a:cs typeface="Arial" pitchFamily="34" charset="0"/>
                        </a:rPr>
                        <a:t>PROGRESS </a:t>
                      </a:r>
                      <a:endParaRPr lang="en-ZA" sz="1600" b="1" dirty="0">
                        <a:solidFill>
                          <a:schemeClr val="bg1"/>
                        </a:solidFill>
                        <a:latin typeface="+mn-lt"/>
                        <a:cs typeface="Arial" pitchFamily="34" charset="0"/>
                      </a:endParaRPr>
                    </a:p>
                  </a:txBody>
                  <a:tcPr/>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Number of schools receiving Booklets and Posters of</a:t>
                      </a:r>
                      <a:r>
                        <a:rPr lang="en-ZA" sz="1600" kern="1200" baseline="0" dirty="0" smtClean="0">
                          <a:solidFill>
                            <a:schemeClr val="dk1"/>
                          </a:solidFill>
                          <a:effectLst/>
                          <a:latin typeface="+mn-lt"/>
                          <a:ea typeface="+mn-ea"/>
                          <a:cs typeface="+mn-cs"/>
                        </a:rPr>
                        <a:t> </a:t>
                      </a:r>
                      <a:r>
                        <a:rPr lang="en-ZA" sz="1600" kern="1200" dirty="0" smtClean="0">
                          <a:solidFill>
                            <a:schemeClr val="dk1"/>
                          </a:solidFill>
                          <a:effectLst/>
                          <a:latin typeface="+mn-lt"/>
                          <a:ea typeface="+mn-ea"/>
                          <a:cs typeface="+mn-cs"/>
                        </a:rPr>
                        <a:t>national symbols and orders.</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a:txBody>
                    <a:bodyPr/>
                    <a:lstStyle/>
                    <a:p>
                      <a:pPr marL="0" marR="0" lvl="0" indent="0" algn="l" defTabSz="457200" rtl="0" eaLnBrk="1" fontAlgn="t" latinLnBrk="0" hangingPunct="1">
                        <a:lnSpc>
                          <a:spcPct val="100000"/>
                        </a:lnSpc>
                        <a:spcBef>
                          <a:spcPct val="0"/>
                        </a:spcBef>
                        <a:spcAft>
                          <a:spcPct val="0"/>
                        </a:spcAft>
                        <a:buClrTx/>
                        <a:buSzTx/>
                        <a:buFontTx/>
                        <a:buNone/>
                        <a:tabLst/>
                      </a:pPr>
                      <a:r>
                        <a:rPr lang="en-ZA" sz="1600" kern="1200" dirty="0" smtClean="0">
                          <a:solidFill>
                            <a:schemeClr val="dk1"/>
                          </a:solidFill>
                          <a:effectLst/>
                          <a:latin typeface="+mn-lt"/>
                          <a:ea typeface="+mn-ea"/>
                          <a:cs typeface="+mn-cs"/>
                        </a:rPr>
                        <a:t>6000 (50% of schools).</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MS PGothic" pitchFamily="34" charset="-128"/>
                          <a:cs typeface="Arial" pitchFamily="34" charset="0"/>
                        </a:rPr>
                        <a:t>-</a:t>
                      </a:r>
                      <a:endParaRPr kumimoji="0" lang="en-ZA" sz="1600" b="0"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Materials for 3948 schools in KwaZulu-Natal were delivered to 7 districts in KwaZulu-Natal.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kern="1200" dirty="0" smtClean="0">
                          <a:solidFill>
                            <a:srgbClr val="FF0000"/>
                          </a:solidFill>
                          <a:effectLst/>
                          <a:latin typeface="+mn-lt"/>
                          <a:ea typeface="+mn-ea"/>
                          <a:cs typeface="+mn-cs"/>
                        </a:rPr>
                        <a:t>See annexure</a:t>
                      </a:r>
                      <a:r>
                        <a:rPr lang="en-ZA" sz="2000" b="1" kern="1200" baseline="0" dirty="0" smtClean="0">
                          <a:solidFill>
                            <a:srgbClr val="FF0000"/>
                          </a:solidFill>
                          <a:effectLst/>
                          <a:latin typeface="+mn-lt"/>
                          <a:ea typeface="+mn-ea"/>
                          <a:cs typeface="+mn-cs"/>
                        </a:rPr>
                        <a:t> (next slides)</a:t>
                      </a:r>
                      <a:endParaRPr kumimoji="0" lang="en-ZA" sz="2000" b="1" i="0" u="none" strike="noStrike" cap="none" normalizeH="0" baseline="0" dirty="0" smtClean="0">
                        <a:ln>
                          <a:noFill/>
                        </a:ln>
                        <a:solidFill>
                          <a:srgbClr val="FF0000"/>
                        </a:solidFill>
                        <a:effectLst/>
                        <a:latin typeface="+mn-lt"/>
                        <a:ea typeface="MS PGothic" pitchFamily="34" charset="-128"/>
                        <a:cs typeface="Arial" pitchFamily="34" charset="0"/>
                      </a:endParaRPr>
                    </a:p>
                  </a:txBody>
                  <a:tcPr/>
                </a:tc>
              </a:tr>
            </a:tbl>
          </a:graphicData>
        </a:graphic>
      </p:graphicFrame>
      <p:sp>
        <p:nvSpPr>
          <p:cNvPr id="4" name="Slide Number Placeholder 3"/>
          <p:cNvSpPr>
            <a:spLocks noGrp="1"/>
          </p:cNvSpPr>
          <p:nvPr>
            <p:ph type="sldNum" sz="quarter" idx="4"/>
          </p:nvPr>
        </p:nvSpPr>
        <p:spPr/>
        <p:txBody>
          <a:bodyPr/>
          <a:lstStyle/>
          <a:p>
            <a:r>
              <a:rPr lang="en-US" sz="1000" b="1" dirty="0" smtClean="0"/>
              <a:t>29</a:t>
            </a:r>
            <a:endParaRPr lang="en-ZA" sz="1000" b="1" dirty="0" smtClean="0"/>
          </a:p>
        </p:txBody>
      </p:sp>
      <p:sp>
        <p:nvSpPr>
          <p:cNvPr id="6" name="Title 28"/>
          <p:cNvSpPr>
            <a:spLocks noGrp="1"/>
          </p:cNvSpPr>
          <p:nvPr>
            <p:ph type="title"/>
          </p:nvPr>
        </p:nvSpPr>
        <p:spPr>
          <a:xfrm>
            <a:off x="467544" y="116632"/>
            <a:ext cx="8229600" cy="504056"/>
          </a:xfrm>
        </p:spPr>
        <p:txBody>
          <a:bodyPr>
            <a:noAutofit/>
          </a:bodyPr>
          <a:lstStyle/>
          <a:p>
            <a:pPr algn="ctr"/>
            <a:r>
              <a:rPr lang="en-US" sz="3200" dirty="0">
                <a:latin typeface="+mj-lt"/>
                <a:ea typeface="MS PGothic" pitchFamily="34" charset="-128"/>
                <a:cs typeface="Arial" pitchFamily="34" charset="0"/>
              </a:rPr>
              <a:t>PROGRAMME </a:t>
            </a:r>
            <a:r>
              <a:rPr lang="en-US" sz="3200" dirty="0" smtClean="0">
                <a:latin typeface="+mj-lt"/>
                <a:ea typeface="MS PGothic" pitchFamily="34" charset="-128"/>
                <a:cs typeface="Arial" pitchFamily="34" charset="0"/>
              </a:rPr>
              <a:t>4: HERITAGE PRESERVATION AND PROMOTION</a:t>
            </a:r>
            <a:endParaRPr lang="en-US" sz="2800" dirty="0">
              <a:latin typeface="+mj-lt"/>
              <a:cs typeface="Arial" pitchFamily="34" charset="0"/>
            </a:endParaRPr>
          </a:p>
        </p:txBody>
      </p:sp>
    </p:spTree>
    <p:extLst>
      <p:ext uri="{BB962C8B-B14F-4D97-AF65-F5344CB8AC3E}">
        <p14:creationId xmlns:p14="http://schemas.microsoft.com/office/powerpoint/2010/main" xmlns="" val="3210945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67544" y="188640"/>
            <a:ext cx="8229600" cy="710952"/>
          </a:xfrm>
        </p:spPr>
        <p:txBody>
          <a:bodyPr>
            <a:normAutofit/>
          </a:bodyPr>
          <a:lstStyle/>
          <a:p>
            <a:pPr algn="ctr"/>
            <a:r>
              <a:rPr lang="en-US" sz="3200" dirty="0">
                <a:solidFill>
                  <a:schemeClr val="accent2">
                    <a:lumMod val="75000"/>
                  </a:schemeClr>
                </a:solidFill>
                <a:latin typeface="+mj-lt"/>
                <a:ea typeface="Gill Sans BOLD"/>
                <a:cs typeface="Arial" pitchFamily="34" charset="0"/>
              </a:rPr>
              <a:t>KEY </a:t>
            </a:r>
            <a:r>
              <a:rPr lang="en-US" sz="3200" dirty="0" smtClean="0">
                <a:solidFill>
                  <a:schemeClr val="accent2">
                    <a:lumMod val="75000"/>
                  </a:schemeClr>
                </a:solidFill>
                <a:latin typeface="+mj-lt"/>
                <a:ea typeface="Gill Sans BOLD"/>
                <a:cs typeface="Arial" pitchFamily="34" charset="0"/>
              </a:rPr>
              <a:t>HIGHLIGHTS </a:t>
            </a:r>
            <a:endParaRPr lang="en-US" dirty="0">
              <a:solidFill>
                <a:schemeClr val="accent2">
                  <a:lumMod val="75000"/>
                </a:schemeClr>
              </a:solidFill>
              <a:latin typeface="+mj-lt"/>
              <a:cs typeface="Arial" pitchFamily="34" charset="0"/>
            </a:endParaRPr>
          </a:p>
        </p:txBody>
      </p:sp>
      <p:sp>
        <p:nvSpPr>
          <p:cNvPr id="30" name="Content Placeholder 29"/>
          <p:cNvSpPr>
            <a:spLocks noGrp="1"/>
          </p:cNvSpPr>
          <p:nvPr>
            <p:ph idx="1"/>
          </p:nvPr>
        </p:nvSpPr>
        <p:spPr>
          <a:xfrm>
            <a:off x="107504" y="548680"/>
            <a:ext cx="8640960" cy="5688632"/>
          </a:xfrm>
        </p:spPr>
        <p:txBody>
          <a:bodyPr>
            <a:noAutofit/>
          </a:bodyPr>
          <a:lstStyle/>
          <a:p>
            <a:pPr marL="0" indent="0">
              <a:buNone/>
            </a:pPr>
            <a:r>
              <a:rPr lang="en-ZA" sz="1400" dirty="0"/>
              <a:t> </a:t>
            </a:r>
            <a:endParaRPr lang="en-ZA" sz="1400" dirty="0" smtClean="0"/>
          </a:p>
          <a:p>
            <a:pPr marL="0" indent="0" algn="ctr">
              <a:buNone/>
            </a:pPr>
            <a:r>
              <a:rPr lang="en-ZA" cap="all" dirty="0">
                <a:solidFill>
                  <a:schemeClr val="tx1"/>
                </a:solidFill>
              </a:rPr>
              <a:t>Cultural Observatory </a:t>
            </a:r>
            <a:r>
              <a:rPr lang="en-ZA" cap="all" dirty="0" smtClean="0">
                <a:solidFill>
                  <a:schemeClr val="tx1"/>
                </a:solidFill>
              </a:rPr>
              <a:t>Set </a:t>
            </a:r>
            <a:r>
              <a:rPr lang="en-ZA" cap="all" dirty="0">
                <a:solidFill>
                  <a:schemeClr val="tx1"/>
                </a:solidFill>
              </a:rPr>
              <a:t>High Bench Marking Standards </a:t>
            </a:r>
            <a:endParaRPr lang="en-ZA" b="0" cap="all" dirty="0" smtClean="0">
              <a:solidFill>
                <a:schemeClr val="tx1"/>
              </a:solidFill>
            </a:endParaRPr>
          </a:p>
          <a:p>
            <a:pPr marL="0" indent="0" algn="just">
              <a:buNone/>
            </a:pPr>
            <a:endParaRPr lang="en-ZA" sz="1400" b="0" dirty="0">
              <a:solidFill>
                <a:schemeClr val="tx1"/>
              </a:solidFill>
            </a:endParaRPr>
          </a:p>
          <a:p>
            <a:pPr algn="just"/>
            <a:r>
              <a:rPr lang="en-ZA" sz="1400" b="0" dirty="0" smtClean="0">
                <a:solidFill>
                  <a:schemeClr val="tx1"/>
                </a:solidFill>
              </a:rPr>
              <a:t>Arts </a:t>
            </a:r>
            <a:r>
              <a:rPr lang="en-ZA" sz="1400" b="0" dirty="0">
                <a:solidFill>
                  <a:schemeClr val="tx1"/>
                </a:solidFill>
              </a:rPr>
              <a:t>and Culture invited industry stakeholders to a document discussion session on a proposed Research Agenda for the Cultural and Creative Industries of South Africa on Friday, 19 February 2016 in Sandton, </a:t>
            </a:r>
            <a:r>
              <a:rPr lang="en-ZA" sz="1400" b="0" dirty="0" smtClean="0">
                <a:solidFill>
                  <a:schemeClr val="tx1"/>
                </a:solidFill>
              </a:rPr>
              <a:t>Johannesburg.</a:t>
            </a:r>
            <a:endParaRPr lang="en-US" sz="1400" b="0" dirty="0">
              <a:solidFill>
                <a:schemeClr val="tx1"/>
              </a:solidFill>
            </a:endParaRPr>
          </a:p>
          <a:p>
            <a:pPr algn="just"/>
            <a:endParaRPr lang="en-ZA" sz="1400" b="0" dirty="0"/>
          </a:p>
          <a:p>
            <a:pPr algn="just"/>
            <a:r>
              <a:rPr lang="en-ZA" sz="1400" b="0" dirty="0">
                <a:solidFill>
                  <a:schemeClr val="tx1"/>
                </a:solidFill>
              </a:rPr>
              <a:t>The South African Cultural Observatory is a national research centre hosted by Arts and Culture, Nelson Mandela Metropolitan University, Rhodes University and the University of Fort Hare. The most important function of the Cultural Observatory will be to determine appropriate methods for data collection based on policy relevant research questions in the South African context.  </a:t>
            </a:r>
          </a:p>
          <a:p>
            <a:pPr marL="0" lvl="0" indent="0" defTabSz="457200" eaLnBrk="0" fontAlgn="base" hangingPunct="0">
              <a:spcAft>
                <a:spcPct val="0"/>
              </a:spcAft>
              <a:buNone/>
              <a:defRPr/>
            </a:pPr>
            <a:endParaRPr lang="en-ZA" sz="1400" b="0" dirty="0" smtClean="0">
              <a:solidFill>
                <a:schemeClr val="tx1"/>
              </a:solidFill>
            </a:endParaRPr>
          </a:p>
        </p:txBody>
      </p:sp>
      <p:sp>
        <p:nvSpPr>
          <p:cNvPr id="6" name="Slide Number Placeholder 5"/>
          <p:cNvSpPr>
            <a:spLocks noGrp="1"/>
          </p:cNvSpPr>
          <p:nvPr>
            <p:ph type="sldNum" sz="quarter" idx="4"/>
          </p:nvPr>
        </p:nvSpPr>
        <p:spPr/>
        <p:txBody>
          <a:bodyPr/>
          <a:lstStyle>
            <a:lvl1pPr algn="r">
              <a:defRPr sz="800" b="0" u="none">
                <a:solidFill>
                  <a:srgbClr val="660066"/>
                </a:solidFill>
                <a:latin typeface="Verdana" pitchFamily="34" charset="0"/>
              </a:defRPr>
            </a:lvl1pPr>
          </a:lstStyle>
          <a:p>
            <a:r>
              <a:rPr lang="en-US" sz="1000" b="1" dirty="0"/>
              <a:t>3</a:t>
            </a:r>
            <a:endParaRPr lang="en-ZA" sz="1000" b="1" dirty="0" smtClean="0"/>
          </a:p>
        </p:txBody>
      </p:sp>
      <p:sp>
        <p:nvSpPr>
          <p:cNvPr id="5" name="Content Placeholder 29"/>
          <p:cNvSpPr txBox="1">
            <a:spLocks/>
          </p:cNvSpPr>
          <p:nvPr/>
        </p:nvSpPr>
        <p:spPr>
          <a:xfrm>
            <a:off x="4716016" y="701080"/>
            <a:ext cx="4176464"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1200" dirty="0" smtClean="0"/>
              <a:t>   </a:t>
            </a:r>
          </a:p>
          <a:p>
            <a:pPr marL="0" indent="0" defTabSz="457200" eaLnBrk="0" fontAlgn="base" hangingPunct="0">
              <a:spcAft>
                <a:spcPct val="0"/>
              </a:spcAft>
              <a:buFont typeface="Arial" pitchFamily="34" charset="0"/>
              <a:buNone/>
              <a:defRPr/>
            </a:pPr>
            <a:endParaRPr lang="en-ZA" sz="1200" b="0" dirty="0" smtClean="0">
              <a:solidFill>
                <a:schemeClr val="tx1"/>
              </a:solidFill>
            </a:endParaRPr>
          </a:p>
        </p:txBody>
      </p:sp>
      <p:pic>
        <p:nvPicPr>
          <p:cNvPr id="2050" name="Picture 22" descr="Description: Description: C:\Users\bailem\AppData\Local\Microsoft\Windows\Temporary Internet Files\Content.Word\DSC_56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7597" y="3284984"/>
            <a:ext cx="3672408" cy="2836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21" descr="Description: Description: C:\Users\bailem\AppData\Local\Microsoft\Windows\Temporary Internet Files\Content.Word\DSC_56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244176"/>
            <a:ext cx="4320480" cy="287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7797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32048"/>
          </a:xfrm>
        </p:spPr>
        <p:txBody>
          <a:bodyPr>
            <a:noAutofit/>
          </a:bodyPr>
          <a:lstStyle/>
          <a:p>
            <a:pPr algn="ctr"/>
            <a:r>
              <a:rPr lang="en-US" sz="3200" dirty="0" smtClean="0">
                <a:latin typeface="+mj-lt"/>
              </a:rPr>
              <a:t>ANNEXURE: NATIONAL SYMBOLS</a:t>
            </a:r>
            <a:endParaRPr lang="en-ZA" sz="32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2074301146"/>
              </p:ext>
            </p:extLst>
          </p:nvPr>
        </p:nvGraphicFramePr>
        <p:xfrm>
          <a:off x="107505" y="692696"/>
          <a:ext cx="8928990" cy="4710299"/>
        </p:xfrm>
        <a:graphic>
          <a:graphicData uri="http://schemas.openxmlformats.org/drawingml/2006/table">
            <a:tbl>
              <a:tblPr firstRow="1" firstCol="1" bandRow="1">
                <a:tableStyleId>{5C22544A-7EE6-4342-B048-85BDC9FD1C3A}</a:tableStyleId>
              </a:tblPr>
              <a:tblGrid>
                <a:gridCol w="2214407"/>
                <a:gridCol w="2636901"/>
                <a:gridCol w="2636901"/>
                <a:gridCol w="1440781"/>
              </a:tblGrid>
              <a:tr h="504059">
                <a:tc>
                  <a:txBody>
                    <a:bodyPr/>
                    <a:lstStyle/>
                    <a:p>
                      <a:pPr marL="0" marR="0">
                        <a:spcBef>
                          <a:spcPts val="0"/>
                        </a:spcBef>
                        <a:spcAft>
                          <a:spcPts val="0"/>
                        </a:spcAft>
                      </a:pPr>
                      <a:r>
                        <a:rPr lang="en-ZA" sz="1600" dirty="0">
                          <a:effectLst/>
                        </a:rPr>
                        <a:t>Province </a:t>
                      </a:r>
                      <a:endParaRPr lang="en-ZA" sz="16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600" dirty="0">
                          <a:effectLst/>
                        </a:rPr>
                        <a:t>District </a:t>
                      </a:r>
                      <a:endParaRPr lang="en-ZA" sz="16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600" dirty="0">
                          <a:effectLst/>
                        </a:rPr>
                        <a:t>Material delivered per  district </a:t>
                      </a:r>
                      <a:endParaRPr lang="en-ZA" sz="16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600" dirty="0">
                          <a:effectLst/>
                        </a:rPr>
                        <a:t>Amount spent per district </a:t>
                      </a:r>
                      <a:endParaRPr lang="en-ZA" sz="1600" dirty="0">
                        <a:effectLst/>
                        <a:latin typeface="Calibri"/>
                        <a:ea typeface="Calibri"/>
                        <a:cs typeface="Times New Roman"/>
                      </a:endParaRPr>
                    </a:p>
                  </a:txBody>
                  <a:tcPr marL="56374" marR="56374" marT="0" marB="0"/>
                </a:tc>
              </a:tr>
              <a:tr h="546637">
                <a:tc rowSpan="4">
                  <a:txBody>
                    <a:bodyPr/>
                    <a:lstStyle/>
                    <a:p>
                      <a:pPr marL="0" marR="0">
                        <a:spcBef>
                          <a:spcPts val="0"/>
                        </a:spcBef>
                        <a:spcAft>
                          <a:spcPts val="0"/>
                        </a:spcAft>
                      </a:pPr>
                      <a:r>
                        <a:rPr lang="en-ZA" sz="1200" dirty="0">
                          <a:effectLst/>
                        </a:rPr>
                        <a:t> </a:t>
                      </a:r>
                    </a:p>
                    <a:p>
                      <a:pPr marL="0" marR="0">
                        <a:spcBef>
                          <a:spcPts val="0"/>
                        </a:spcBef>
                        <a:spcAft>
                          <a:spcPts val="0"/>
                        </a:spcAft>
                      </a:pPr>
                      <a:r>
                        <a:rPr lang="en-ZA" sz="1200" dirty="0">
                          <a:effectLst/>
                        </a:rPr>
                        <a:t> </a:t>
                      </a:r>
                    </a:p>
                    <a:p>
                      <a:pPr marL="0" marR="0">
                        <a:spcBef>
                          <a:spcPts val="0"/>
                        </a:spcBef>
                        <a:spcAft>
                          <a:spcPts val="0"/>
                        </a:spcAft>
                      </a:pPr>
                      <a:r>
                        <a:rPr lang="en-ZA" sz="1200" dirty="0">
                          <a:effectLst/>
                        </a:rPr>
                        <a:t> </a:t>
                      </a:r>
                    </a:p>
                    <a:p>
                      <a:pPr marL="0" marR="0">
                        <a:spcBef>
                          <a:spcPts val="0"/>
                        </a:spcBef>
                        <a:spcAft>
                          <a:spcPts val="0"/>
                        </a:spcAft>
                      </a:pPr>
                      <a:r>
                        <a:rPr lang="en-US" sz="1800" dirty="0" smtClean="0">
                          <a:effectLst/>
                        </a:rPr>
                        <a:t>KwaZulu-</a:t>
                      </a:r>
                      <a:r>
                        <a:rPr lang="en-US" sz="1800" baseline="0" dirty="0" smtClean="0">
                          <a:effectLst/>
                        </a:rPr>
                        <a:t>Natal</a:t>
                      </a:r>
                      <a:endParaRPr lang="en-ZA" sz="1800" dirty="0">
                        <a:effectLst/>
                      </a:endParaRPr>
                    </a:p>
                    <a:p>
                      <a:pPr marL="0" marR="0" algn="ctr">
                        <a:spcBef>
                          <a:spcPts val="0"/>
                        </a:spcBef>
                        <a:spcAft>
                          <a:spcPts val="0"/>
                        </a:spcAft>
                      </a:pPr>
                      <a:r>
                        <a:rPr lang="en-ZA" sz="1200" dirty="0">
                          <a:effectLst/>
                        </a:rPr>
                        <a:t> </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Umzinyathi</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National Symbols posters = 1100</a:t>
                      </a:r>
                    </a:p>
                    <a:p>
                      <a:pPr marL="0" marR="0">
                        <a:spcBef>
                          <a:spcPts val="0"/>
                        </a:spcBef>
                        <a:spcAft>
                          <a:spcPts val="0"/>
                        </a:spcAft>
                      </a:pPr>
                      <a:r>
                        <a:rPr lang="en-ZA" sz="1200" dirty="0">
                          <a:effectLst/>
                        </a:rPr>
                        <a:t>Preamble of constitution posters = 1100</a:t>
                      </a:r>
                    </a:p>
                    <a:p>
                      <a:pPr marL="0" marR="0">
                        <a:spcBef>
                          <a:spcPts val="0"/>
                        </a:spcBef>
                        <a:spcAft>
                          <a:spcPts val="0"/>
                        </a:spcAft>
                      </a:pPr>
                      <a:r>
                        <a:rPr lang="en-ZA" sz="1200" dirty="0">
                          <a:effectLst/>
                        </a:rPr>
                        <a:t>National Anthem Posers = 1100</a:t>
                      </a:r>
                    </a:p>
                    <a:p>
                      <a:pPr marL="0" marR="0">
                        <a:spcBef>
                          <a:spcPts val="0"/>
                        </a:spcBef>
                        <a:spcAft>
                          <a:spcPts val="0"/>
                        </a:spcAft>
                      </a:pPr>
                      <a:r>
                        <a:rPr lang="en-ZA" sz="1200" dirty="0">
                          <a:effectLst/>
                        </a:rPr>
                        <a:t>National Identity Passport of Patriotism Booklets = </a:t>
                      </a:r>
                      <a:r>
                        <a:rPr lang="en-ZA" sz="1200" dirty="0" smtClean="0">
                          <a:effectLst/>
                        </a:rPr>
                        <a:t>15000</a:t>
                      </a:r>
                    </a:p>
                    <a:p>
                      <a:pPr marL="0" marR="0">
                        <a:spcBef>
                          <a:spcPts val="0"/>
                        </a:spcBef>
                        <a:spcAft>
                          <a:spcPts val="0"/>
                        </a:spcAft>
                      </a:pP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R484</a:t>
                      </a:r>
                    </a:p>
                    <a:p>
                      <a:pPr marL="0" marR="0">
                        <a:spcBef>
                          <a:spcPts val="0"/>
                        </a:spcBef>
                        <a:spcAft>
                          <a:spcPts val="0"/>
                        </a:spcAft>
                      </a:pPr>
                      <a:r>
                        <a:rPr lang="en-ZA" sz="1200" dirty="0">
                          <a:effectLst/>
                        </a:rPr>
                        <a:t>R484</a:t>
                      </a:r>
                    </a:p>
                    <a:p>
                      <a:pPr marL="0" marR="0">
                        <a:spcBef>
                          <a:spcPts val="0"/>
                        </a:spcBef>
                        <a:spcAft>
                          <a:spcPts val="0"/>
                        </a:spcAft>
                      </a:pPr>
                      <a:r>
                        <a:rPr lang="en-ZA" sz="1200" dirty="0">
                          <a:effectLst/>
                        </a:rPr>
                        <a:t>R484</a:t>
                      </a:r>
                    </a:p>
                    <a:p>
                      <a:pPr marL="0" marR="0">
                        <a:spcBef>
                          <a:spcPts val="0"/>
                        </a:spcBef>
                        <a:spcAft>
                          <a:spcPts val="0"/>
                        </a:spcAft>
                      </a:pPr>
                      <a:r>
                        <a:rPr lang="en-ZA" sz="1200" dirty="0">
                          <a:effectLst/>
                        </a:rPr>
                        <a:t>R26 850</a:t>
                      </a:r>
                      <a:endParaRPr lang="en-ZA" sz="1200" dirty="0">
                        <a:effectLst/>
                        <a:latin typeface="Calibri"/>
                        <a:ea typeface="Calibri"/>
                        <a:cs typeface="Times New Roman"/>
                      </a:endParaRPr>
                    </a:p>
                  </a:txBody>
                  <a:tcPr marL="56374" marR="56374" marT="0" marB="0"/>
                </a:tc>
              </a:tr>
              <a:tr h="605491">
                <a:tc vMerge="1">
                  <a:txBody>
                    <a:bodyPr/>
                    <a:lstStyle/>
                    <a:p>
                      <a:endParaRPr lang="en-ZA"/>
                    </a:p>
                  </a:txBody>
                  <a:tcPr/>
                </a:tc>
                <a:tc>
                  <a:txBody>
                    <a:bodyPr/>
                    <a:lstStyle/>
                    <a:p>
                      <a:pPr marL="0" marR="0">
                        <a:spcBef>
                          <a:spcPts val="0"/>
                        </a:spcBef>
                        <a:spcAft>
                          <a:spcPts val="0"/>
                        </a:spcAft>
                      </a:pPr>
                      <a:r>
                        <a:rPr lang="en-ZA" sz="1200" dirty="0">
                          <a:effectLst/>
                        </a:rPr>
                        <a:t>Ilembe</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National Symbols posters = 900</a:t>
                      </a:r>
                    </a:p>
                    <a:p>
                      <a:pPr marL="0" marR="0">
                        <a:spcBef>
                          <a:spcPts val="0"/>
                        </a:spcBef>
                        <a:spcAft>
                          <a:spcPts val="0"/>
                        </a:spcAft>
                      </a:pPr>
                      <a:r>
                        <a:rPr lang="en-ZA" sz="1200" dirty="0">
                          <a:effectLst/>
                        </a:rPr>
                        <a:t>Preamble of constitution posters = 900</a:t>
                      </a:r>
                    </a:p>
                    <a:p>
                      <a:pPr marL="0" marR="0">
                        <a:spcBef>
                          <a:spcPts val="0"/>
                        </a:spcBef>
                        <a:spcAft>
                          <a:spcPts val="0"/>
                        </a:spcAft>
                      </a:pPr>
                      <a:r>
                        <a:rPr lang="en-ZA" sz="1200" dirty="0">
                          <a:effectLst/>
                        </a:rPr>
                        <a:t>National Anthem Posers = 900</a:t>
                      </a:r>
                    </a:p>
                    <a:p>
                      <a:pPr marL="0" marR="0">
                        <a:spcBef>
                          <a:spcPts val="0"/>
                        </a:spcBef>
                        <a:spcAft>
                          <a:spcPts val="0"/>
                        </a:spcAft>
                      </a:pPr>
                      <a:r>
                        <a:rPr lang="en-ZA" sz="1200" dirty="0">
                          <a:effectLst/>
                        </a:rPr>
                        <a:t>National Identity Passport of Patriotism Booklets = </a:t>
                      </a:r>
                      <a:r>
                        <a:rPr lang="en-ZA" sz="1200" dirty="0" smtClean="0">
                          <a:effectLst/>
                        </a:rPr>
                        <a:t>12600</a:t>
                      </a:r>
                    </a:p>
                    <a:p>
                      <a:pPr marL="0" marR="0">
                        <a:spcBef>
                          <a:spcPts val="0"/>
                        </a:spcBef>
                        <a:spcAft>
                          <a:spcPts val="0"/>
                        </a:spcAft>
                      </a:pP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R396</a:t>
                      </a:r>
                    </a:p>
                    <a:p>
                      <a:pPr marL="0" marR="0">
                        <a:spcBef>
                          <a:spcPts val="0"/>
                        </a:spcBef>
                        <a:spcAft>
                          <a:spcPts val="0"/>
                        </a:spcAft>
                      </a:pPr>
                      <a:r>
                        <a:rPr lang="en-ZA" sz="1200" dirty="0">
                          <a:effectLst/>
                        </a:rPr>
                        <a:t>R396</a:t>
                      </a:r>
                    </a:p>
                    <a:p>
                      <a:pPr marL="0" marR="0">
                        <a:spcBef>
                          <a:spcPts val="0"/>
                        </a:spcBef>
                        <a:spcAft>
                          <a:spcPts val="0"/>
                        </a:spcAft>
                      </a:pPr>
                      <a:r>
                        <a:rPr lang="en-ZA" sz="1200" dirty="0">
                          <a:effectLst/>
                        </a:rPr>
                        <a:t>R396</a:t>
                      </a:r>
                    </a:p>
                    <a:p>
                      <a:pPr marL="0" marR="0">
                        <a:spcBef>
                          <a:spcPts val="0"/>
                        </a:spcBef>
                        <a:spcAft>
                          <a:spcPts val="0"/>
                        </a:spcAft>
                      </a:pPr>
                      <a:r>
                        <a:rPr lang="en-ZA" sz="1200" dirty="0">
                          <a:effectLst/>
                        </a:rPr>
                        <a:t>R22 554</a:t>
                      </a:r>
                      <a:endParaRPr lang="en-ZA" sz="1200" dirty="0">
                        <a:effectLst/>
                        <a:latin typeface="Calibri"/>
                        <a:ea typeface="Calibri"/>
                        <a:cs typeface="Times New Roman"/>
                      </a:endParaRPr>
                    </a:p>
                  </a:txBody>
                  <a:tcPr marL="56374" marR="56374" marT="0" marB="0"/>
                </a:tc>
              </a:tr>
              <a:tr h="0">
                <a:tc vMerge="1">
                  <a:txBody>
                    <a:bodyPr/>
                    <a:lstStyle/>
                    <a:p>
                      <a:endParaRPr lang="en-ZA"/>
                    </a:p>
                  </a:txBody>
                  <a:tcPr/>
                </a:tc>
                <a:tc>
                  <a:txBody>
                    <a:bodyPr/>
                    <a:lstStyle/>
                    <a:p>
                      <a:pPr marL="0" marR="0">
                        <a:spcBef>
                          <a:spcPts val="0"/>
                        </a:spcBef>
                        <a:spcAft>
                          <a:spcPts val="0"/>
                        </a:spcAft>
                      </a:pPr>
                      <a:r>
                        <a:rPr lang="en-ZA" sz="1200" dirty="0">
                          <a:effectLst/>
                        </a:rPr>
                        <a:t>UMgungundlovu</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National Symbols posters = 1200</a:t>
                      </a:r>
                    </a:p>
                    <a:p>
                      <a:pPr marL="0" marR="0">
                        <a:spcBef>
                          <a:spcPts val="0"/>
                        </a:spcBef>
                        <a:spcAft>
                          <a:spcPts val="0"/>
                        </a:spcAft>
                      </a:pPr>
                      <a:r>
                        <a:rPr lang="en-ZA" sz="1200" dirty="0">
                          <a:effectLst/>
                        </a:rPr>
                        <a:t>Preamble of constitution posters = 1200</a:t>
                      </a:r>
                    </a:p>
                    <a:p>
                      <a:pPr marL="0" marR="0">
                        <a:spcBef>
                          <a:spcPts val="0"/>
                        </a:spcBef>
                        <a:spcAft>
                          <a:spcPts val="0"/>
                        </a:spcAft>
                      </a:pPr>
                      <a:r>
                        <a:rPr lang="en-ZA" sz="1200" dirty="0">
                          <a:effectLst/>
                        </a:rPr>
                        <a:t>National Anthem Posers = 1200</a:t>
                      </a:r>
                    </a:p>
                    <a:p>
                      <a:pPr marL="0" marR="0">
                        <a:spcBef>
                          <a:spcPts val="0"/>
                        </a:spcBef>
                        <a:spcAft>
                          <a:spcPts val="0"/>
                        </a:spcAft>
                      </a:pPr>
                      <a:r>
                        <a:rPr lang="en-ZA" sz="1200" dirty="0">
                          <a:effectLst/>
                        </a:rPr>
                        <a:t>National Identity Passport of Patriotism Booklets = </a:t>
                      </a:r>
                      <a:r>
                        <a:rPr lang="en-ZA" sz="1200" dirty="0" smtClean="0">
                          <a:effectLst/>
                        </a:rPr>
                        <a:t>16500</a:t>
                      </a:r>
                    </a:p>
                    <a:p>
                      <a:pPr marL="0" marR="0">
                        <a:spcBef>
                          <a:spcPts val="0"/>
                        </a:spcBef>
                        <a:spcAft>
                          <a:spcPts val="0"/>
                        </a:spcAft>
                      </a:pP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R528</a:t>
                      </a:r>
                    </a:p>
                    <a:p>
                      <a:pPr marL="0" marR="0">
                        <a:spcBef>
                          <a:spcPts val="0"/>
                        </a:spcBef>
                        <a:spcAft>
                          <a:spcPts val="0"/>
                        </a:spcAft>
                      </a:pPr>
                      <a:r>
                        <a:rPr lang="en-ZA" sz="1200" dirty="0">
                          <a:effectLst/>
                        </a:rPr>
                        <a:t>R528</a:t>
                      </a:r>
                    </a:p>
                    <a:p>
                      <a:pPr marL="0" marR="0">
                        <a:spcBef>
                          <a:spcPts val="0"/>
                        </a:spcBef>
                        <a:spcAft>
                          <a:spcPts val="0"/>
                        </a:spcAft>
                      </a:pPr>
                      <a:r>
                        <a:rPr lang="en-ZA" sz="1200" dirty="0">
                          <a:effectLst/>
                        </a:rPr>
                        <a:t>R528</a:t>
                      </a:r>
                    </a:p>
                    <a:p>
                      <a:pPr marL="0" marR="0">
                        <a:spcBef>
                          <a:spcPts val="0"/>
                        </a:spcBef>
                        <a:spcAft>
                          <a:spcPts val="0"/>
                        </a:spcAft>
                      </a:pPr>
                      <a:r>
                        <a:rPr lang="en-ZA" sz="1200" dirty="0">
                          <a:effectLst/>
                        </a:rPr>
                        <a:t>R29 535</a:t>
                      </a:r>
                      <a:endParaRPr lang="en-ZA" sz="1200" dirty="0">
                        <a:effectLst/>
                        <a:latin typeface="Calibri"/>
                        <a:ea typeface="Calibri"/>
                        <a:cs typeface="Times New Roman"/>
                      </a:endParaRPr>
                    </a:p>
                  </a:txBody>
                  <a:tcPr marL="56374" marR="56374" marT="0" marB="0"/>
                </a:tc>
              </a:tr>
              <a:tr h="494572">
                <a:tc vMerge="1">
                  <a:txBody>
                    <a:bodyPr/>
                    <a:lstStyle/>
                    <a:p>
                      <a:endParaRPr lang="en-ZA"/>
                    </a:p>
                  </a:txBody>
                  <a:tcPr/>
                </a:tc>
                <a:tc>
                  <a:txBody>
                    <a:bodyPr/>
                    <a:lstStyle/>
                    <a:p>
                      <a:pPr marL="0" marR="0">
                        <a:spcBef>
                          <a:spcPts val="0"/>
                        </a:spcBef>
                        <a:spcAft>
                          <a:spcPts val="0"/>
                        </a:spcAft>
                      </a:pPr>
                      <a:r>
                        <a:rPr lang="en-ZA" sz="1200" dirty="0">
                          <a:effectLst/>
                        </a:rPr>
                        <a:t>Pinetown (KZN)</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National Symbols posters = 1200</a:t>
                      </a:r>
                    </a:p>
                    <a:p>
                      <a:pPr marL="0" marR="0">
                        <a:spcBef>
                          <a:spcPts val="0"/>
                        </a:spcBef>
                        <a:spcAft>
                          <a:spcPts val="0"/>
                        </a:spcAft>
                      </a:pPr>
                      <a:r>
                        <a:rPr lang="en-ZA" sz="1200" dirty="0">
                          <a:effectLst/>
                        </a:rPr>
                        <a:t>Preamble of constitution posters = 1200</a:t>
                      </a:r>
                    </a:p>
                    <a:p>
                      <a:pPr marL="0" marR="0">
                        <a:spcBef>
                          <a:spcPts val="0"/>
                        </a:spcBef>
                        <a:spcAft>
                          <a:spcPts val="0"/>
                        </a:spcAft>
                      </a:pPr>
                      <a:r>
                        <a:rPr lang="en-ZA" sz="1200" dirty="0">
                          <a:effectLst/>
                        </a:rPr>
                        <a:t>National Anthem Posers = 1200</a:t>
                      </a:r>
                    </a:p>
                    <a:p>
                      <a:pPr marL="0" marR="0">
                        <a:spcBef>
                          <a:spcPts val="0"/>
                        </a:spcBef>
                        <a:spcAft>
                          <a:spcPts val="0"/>
                        </a:spcAft>
                      </a:pPr>
                      <a:r>
                        <a:rPr lang="en-ZA" sz="1200" dirty="0">
                          <a:effectLst/>
                        </a:rPr>
                        <a:t>National Identity Passport of Patriotism Booklets = 16500</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R528</a:t>
                      </a:r>
                    </a:p>
                    <a:p>
                      <a:pPr marL="0" marR="0">
                        <a:spcBef>
                          <a:spcPts val="0"/>
                        </a:spcBef>
                        <a:spcAft>
                          <a:spcPts val="0"/>
                        </a:spcAft>
                      </a:pPr>
                      <a:r>
                        <a:rPr lang="en-ZA" sz="1200" dirty="0">
                          <a:effectLst/>
                        </a:rPr>
                        <a:t>R528</a:t>
                      </a:r>
                    </a:p>
                    <a:p>
                      <a:pPr marL="0" marR="0">
                        <a:spcBef>
                          <a:spcPts val="0"/>
                        </a:spcBef>
                        <a:spcAft>
                          <a:spcPts val="0"/>
                        </a:spcAft>
                      </a:pPr>
                      <a:r>
                        <a:rPr lang="en-ZA" sz="1200" dirty="0">
                          <a:effectLst/>
                        </a:rPr>
                        <a:t>R528</a:t>
                      </a:r>
                    </a:p>
                    <a:p>
                      <a:pPr marL="0" marR="0">
                        <a:spcBef>
                          <a:spcPts val="0"/>
                        </a:spcBef>
                        <a:spcAft>
                          <a:spcPts val="0"/>
                        </a:spcAft>
                      </a:pPr>
                      <a:r>
                        <a:rPr lang="en-ZA" sz="1200" dirty="0">
                          <a:effectLst/>
                        </a:rPr>
                        <a:t>R29 535</a:t>
                      </a:r>
                      <a:endParaRPr lang="en-ZA" sz="1200" dirty="0">
                        <a:effectLst/>
                        <a:latin typeface="Calibri"/>
                        <a:ea typeface="Calibri"/>
                        <a:cs typeface="Times New Roman"/>
                      </a:endParaRPr>
                    </a:p>
                  </a:txBody>
                  <a:tcPr marL="56374" marR="56374" marT="0" marB="0"/>
                </a:tc>
              </a:tr>
            </a:tbl>
          </a:graphicData>
        </a:graphic>
      </p:graphicFrame>
      <p:sp>
        <p:nvSpPr>
          <p:cNvPr id="4" name="Slide Number Placeholder 2"/>
          <p:cNvSpPr txBox="1">
            <a:spLocks/>
          </p:cNvSpPr>
          <p:nvPr/>
        </p:nvSpPr>
        <p:spPr>
          <a:xfrm>
            <a:off x="8085212" y="6165304"/>
            <a:ext cx="609600" cy="432048"/>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smtClean="0"/>
              <a:t>30</a:t>
            </a:r>
            <a:endParaRPr lang="en-ZA" sz="1000" b="1" dirty="0" smtClean="0"/>
          </a:p>
        </p:txBody>
      </p:sp>
    </p:spTree>
    <p:extLst>
      <p:ext uri="{BB962C8B-B14F-4D97-AF65-F5344CB8AC3E}">
        <p14:creationId xmlns:p14="http://schemas.microsoft.com/office/powerpoint/2010/main" xmlns="" val="3297187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432048"/>
          </a:xfrm>
        </p:spPr>
        <p:txBody>
          <a:bodyPr>
            <a:noAutofit/>
          </a:bodyPr>
          <a:lstStyle/>
          <a:p>
            <a:pPr algn="ctr"/>
            <a:r>
              <a:rPr lang="en-US" sz="3200" dirty="0" smtClean="0">
                <a:latin typeface="+mj-lt"/>
              </a:rPr>
              <a:t>ANNEXURE: NATIONAL SYMBOLS</a:t>
            </a:r>
            <a:endParaRPr lang="en-ZA" sz="32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323834218"/>
              </p:ext>
            </p:extLst>
          </p:nvPr>
        </p:nvGraphicFramePr>
        <p:xfrm>
          <a:off x="107504" y="764704"/>
          <a:ext cx="8928992" cy="3613019"/>
        </p:xfrm>
        <a:graphic>
          <a:graphicData uri="http://schemas.openxmlformats.org/drawingml/2006/table">
            <a:tbl>
              <a:tblPr firstRow="1" firstCol="1" bandRow="1">
                <a:tableStyleId>{5C22544A-7EE6-4342-B048-85BDC9FD1C3A}</a:tableStyleId>
              </a:tblPr>
              <a:tblGrid>
                <a:gridCol w="2214407"/>
                <a:gridCol w="2636902"/>
                <a:gridCol w="2636902"/>
                <a:gridCol w="1440781"/>
              </a:tblGrid>
              <a:tr h="504059">
                <a:tc>
                  <a:txBody>
                    <a:bodyPr/>
                    <a:lstStyle/>
                    <a:p>
                      <a:pPr marL="0" marR="0">
                        <a:spcBef>
                          <a:spcPts val="0"/>
                        </a:spcBef>
                        <a:spcAft>
                          <a:spcPts val="0"/>
                        </a:spcAft>
                      </a:pPr>
                      <a:r>
                        <a:rPr lang="en-ZA" sz="1600" dirty="0">
                          <a:effectLst/>
                        </a:rPr>
                        <a:t>Province </a:t>
                      </a:r>
                      <a:endParaRPr lang="en-ZA" sz="16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600" dirty="0">
                          <a:effectLst/>
                        </a:rPr>
                        <a:t>District </a:t>
                      </a:r>
                      <a:endParaRPr lang="en-ZA" sz="16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600" dirty="0">
                          <a:effectLst/>
                        </a:rPr>
                        <a:t>Material delivered per  district </a:t>
                      </a:r>
                      <a:endParaRPr lang="en-ZA" sz="16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600" dirty="0">
                          <a:effectLst/>
                        </a:rPr>
                        <a:t>Amount spent per district </a:t>
                      </a:r>
                      <a:endParaRPr lang="en-ZA" sz="1600" dirty="0">
                        <a:effectLst/>
                        <a:latin typeface="Calibri"/>
                        <a:ea typeface="Calibri"/>
                        <a:cs typeface="Times New Roman"/>
                      </a:endParaRPr>
                    </a:p>
                  </a:txBody>
                  <a:tcPr marL="56374" marR="56374" marT="0" marB="0"/>
                </a:tc>
              </a:tr>
              <a:tr h="546637">
                <a:tc rowSpan="3">
                  <a:txBody>
                    <a:bodyPr/>
                    <a:lstStyle/>
                    <a:p>
                      <a:pPr marL="0" marR="0">
                        <a:spcBef>
                          <a:spcPts val="0"/>
                        </a:spcBef>
                        <a:spcAft>
                          <a:spcPts val="0"/>
                        </a:spcAft>
                      </a:pPr>
                      <a:r>
                        <a:rPr lang="en-ZA" sz="1200" dirty="0">
                          <a:effectLst/>
                        </a:rPr>
                        <a:t> </a:t>
                      </a:r>
                    </a:p>
                    <a:p>
                      <a:pPr marL="0" marR="0">
                        <a:spcBef>
                          <a:spcPts val="0"/>
                        </a:spcBef>
                        <a:spcAft>
                          <a:spcPts val="0"/>
                        </a:spcAft>
                      </a:pPr>
                      <a:r>
                        <a:rPr lang="en-ZA" sz="1200" dirty="0">
                          <a:effectLst/>
                        </a:rPr>
                        <a:t> </a:t>
                      </a:r>
                    </a:p>
                    <a:p>
                      <a:pPr marL="0" marR="0">
                        <a:spcBef>
                          <a:spcPts val="0"/>
                        </a:spcBef>
                        <a:spcAft>
                          <a:spcPts val="0"/>
                        </a:spcAft>
                      </a:pPr>
                      <a:r>
                        <a:rPr lang="en-ZA" sz="1200" dirty="0">
                          <a:effectLst/>
                        </a:rPr>
                        <a:t> </a:t>
                      </a:r>
                    </a:p>
                    <a:p>
                      <a:pPr marL="0" marR="0">
                        <a:spcBef>
                          <a:spcPts val="0"/>
                        </a:spcBef>
                        <a:spcAft>
                          <a:spcPts val="0"/>
                        </a:spcAft>
                      </a:pPr>
                      <a:r>
                        <a:rPr lang="en-US" sz="1800" dirty="0" smtClean="0">
                          <a:effectLst/>
                        </a:rPr>
                        <a:t>KwaZulu-</a:t>
                      </a:r>
                      <a:r>
                        <a:rPr lang="en-US" sz="1800" baseline="0" dirty="0" smtClean="0">
                          <a:effectLst/>
                        </a:rPr>
                        <a:t>Natal</a:t>
                      </a:r>
                      <a:endParaRPr lang="en-ZA" sz="1800" dirty="0">
                        <a:effectLst/>
                      </a:endParaRPr>
                    </a:p>
                    <a:p>
                      <a:pPr marL="0" marR="0" algn="ctr">
                        <a:spcBef>
                          <a:spcPts val="0"/>
                        </a:spcBef>
                        <a:spcAft>
                          <a:spcPts val="0"/>
                        </a:spcAft>
                      </a:pPr>
                      <a:r>
                        <a:rPr lang="en-ZA" sz="1200" dirty="0">
                          <a:effectLst/>
                        </a:rPr>
                        <a:t> </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Umlazi</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National Symbols posters = 1000</a:t>
                      </a:r>
                    </a:p>
                    <a:p>
                      <a:pPr marL="0" marR="0">
                        <a:spcBef>
                          <a:spcPts val="0"/>
                        </a:spcBef>
                        <a:spcAft>
                          <a:spcPts val="0"/>
                        </a:spcAft>
                      </a:pPr>
                      <a:r>
                        <a:rPr lang="en-ZA" sz="1200" dirty="0">
                          <a:effectLst/>
                        </a:rPr>
                        <a:t>Preamble of constitution posters = 1000</a:t>
                      </a:r>
                    </a:p>
                    <a:p>
                      <a:pPr marL="0" marR="0">
                        <a:spcBef>
                          <a:spcPts val="0"/>
                        </a:spcBef>
                        <a:spcAft>
                          <a:spcPts val="0"/>
                        </a:spcAft>
                      </a:pPr>
                      <a:r>
                        <a:rPr lang="en-ZA" sz="1200" dirty="0">
                          <a:effectLst/>
                        </a:rPr>
                        <a:t>National Anthem Posers = 1000</a:t>
                      </a:r>
                    </a:p>
                    <a:p>
                      <a:pPr marL="0" marR="0">
                        <a:spcBef>
                          <a:spcPts val="0"/>
                        </a:spcBef>
                        <a:spcAft>
                          <a:spcPts val="0"/>
                        </a:spcAft>
                      </a:pPr>
                      <a:r>
                        <a:rPr lang="en-ZA" sz="1200" dirty="0">
                          <a:effectLst/>
                        </a:rPr>
                        <a:t>National Identity Passport of Patriotism Booklets = </a:t>
                      </a:r>
                      <a:r>
                        <a:rPr lang="en-ZA" sz="1200" dirty="0" smtClean="0">
                          <a:effectLst/>
                        </a:rPr>
                        <a:t>14500</a:t>
                      </a:r>
                    </a:p>
                    <a:p>
                      <a:pPr marL="0" marR="0">
                        <a:spcBef>
                          <a:spcPts val="0"/>
                        </a:spcBef>
                        <a:spcAft>
                          <a:spcPts val="0"/>
                        </a:spcAft>
                      </a:pP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R440</a:t>
                      </a:r>
                    </a:p>
                    <a:p>
                      <a:pPr marL="0" marR="0">
                        <a:spcBef>
                          <a:spcPts val="0"/>
                        </a:spcBef>
                        <a:spcAft>
                          <a:spcPts val="0"/>
                        </a:spcAft>
                      </a:pPr>
                      <a:r>
                        <a:rPr lang="en-ZA" sz="1200" dirty="0">
                          <a:effectLst/>
                        </a:rPr>
                        <a:t>R440</a:t>
                      </a:r>
                    </a:p>
                    <a:p>
                      <a:pPr marL="0" marR="0">
                        <a:spcBef>
                          <a:spcPts val="0"/>
                        </a:spcBef>
                        <a:spcAft>
                          <a:spcPts val="0"/>
                        </a:spcAft>
                      </a:pPr>
                      <a:r>
                        <a:rPr lang="en-ZA" sz="1200" dirty="0">
                          <a:effectLst/>
                        </a:rPr>
                        <a:t>R440</a:t>
                      </a:r>
                    </a:p>
                    <a:p>
                      <a:pPr marL="0" marR="0">
                        <a:spcBef>
                          <a:spcPts val="0"/>
                        </a:spcBef>
                        <a:spcAft>
                          <a:spcPts val="0"/>
                        </a:spcAft>
                      </a:pPr>
                      <a:r>
                        <a:rPr lang="en-ZA" sz="1200" dirty="0">
                          <a:effectLst/>
                        </a:rPr>
                        <a:t>R25 955</a:t>
                      </a:r>
                      <a:endParaRPr lang="en-ZA" sz="1200" dirty="0">
                        <a:effectLst/>
                        <a:latin typeface="Calibri"/>
                        <a:ea typeface="Calibri"/>
                        <a:cs typeface="Times New Roman"/>
                      </a:endParaRPr>
                    </a:p>
                  </a:txBody>
                  <a:tcPr marL="56374" marR="56374" marT="0" marB="0"/>
                </a:tc>
              </a:tr>
              <a:tr h="489590">
                <a:tc vMerge="1">
                  <a:txBody>
                    <a:bodyPr/>
                    <a:lstStyle/>
                    <a:p>
                      <a:endParaRPr lang="en-ZA"/>
                    </a:p>
                  </a:txBody>
                  <a:tcPr/>
                </a:tc>
                <a:tc>
                  <a:txBody>
                    <a:bodyPr/>
                    <a:lstStyle/>
                    <a:p>
                      <a:pPr marL="0" marR="0">
                        <a:spcBef>
                          <a:spcPts val="0"/>
                        </a:spcBef>
                        <a:spcAft>
                          <a:spcPts val="0"/>
                        </a:spcAft>
                      </a:pPr>
                      <a:r>
                        <a:rPr lang="en-ZA" sz="1200" dirty="0">
                          <a:effectLst/>
                        </a:rPr>
                        <a:t>Umkhanyakude</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National Symbols posters = 1200</a:t>
                      </a:r>
                    </a:p>
                    <a:p>
                      <a:pPr marL="0" marR="0">
                        <a:spcBef>
                          <a:spcPts val="0"/>
                        </a:spcBef>
                        <a:spcAft>
                          <a:spcPts val="0"/>
                        </a:spcAft>
                      </a:pPr>
                      <a:r>
                        <a:rPr lang="en-ZA" sz="1200" dirty="0">
                          <a:effectLst/>
                        </a:rPr>
                        <a:t>Preamble of constitution posters = 1200</a:t>
                      </a:r>
                    </a:p>
                    <a:p>
                      <a:pPr marL="0" marR="0">
                        <a:spcBef>
                          <a:spcPts val="0"/>
                        </a:spcBef>
                        <a:spcAft>
                          <a:spcPts val="0"/>
                        </a:spcAft>
                      </a:pPr>
                      <a:r>
                        <a:rPr lang="en-ZA" sz="1200" dirty="0">
                          <a:effectLst/>
                        </a:rPr>
                        <a:t>National Anthem Posers = 1200</a:t>
                      </a:r>
                    </a:p>
                    <a:p>
                      <a:pPr marL="0" marR="0">
                        <a:spcBef>
                          <a:spcPts val="0"/>
                        </a:spcBef>
                        <a:spcAft>
                          <a:spcPts val="0"/>
                        </a:spcAft>
                      </a:pPr>
                      <a:r>
                        <a:rPr lang="en-ZA" sz="1200" dirty="0">
                          <a:effectLst/>
                        </a:rPr>
                        <a:t>National Identity Passport of Patriotism Booklets = </a:t>
                      </a:r>
                      <a:r>
                        <a:rPr lang="en-ZA" sz="1200" dirty="0" smtClean="0">
                          <a:effectLst/>
                        </a:rPr>
                        <a:t>16000</a:t>
                      </a:r>
                    </a:p>
                    <a:p>
                      <a:pPr marL="0" marR="0">
                        <a:spcBef>
                          <a:spcPts val="0"/>
                        </a:spcBef>
                        <a:spcAft>
                          <a:spcPts val="0"/>
                        </a:spcAft>
                      </a:pP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R528</a:t>
                      </a:r>
                    </a:p>
                    <a:p>
                      <a:pPr marL="0" marR="0">
                        <a:spcBef>
                          <a:spcPts val="0"/>
                        </a:spcBef>
                        <a:spcAft>
                          <a:spcPts val="0"/>
                        </a:spcAft>
                      </a:pPr>
                      <a:r>
                        <a:rPr lang="en-ZA" sz="1200" dirty="0">
                          <a:effectLst/>
                        </a:rPr>
                        <a:t>R528</a:t>
                      </a:r>
                    </a:p>
                    <a:p>
                      <a:pPr marL="0" marR="0">
                        <a:spcBef>
                          <a:spcPts val="0"/>
                        </a:spcBef>
                        <a:spcAft>
                          <a:spcPts val="0"/>
                        </a:spcAft>
                      </a:pPr>
                      <a:r>
                        <a:rPr lang="en-ZA" sz="1200" dirty="0">
                          <a:effectLst/>
                        </a:rPr>
                        <a:t>R528</a:t>
                      </a:r>
                    </a:p>
                    <a:p>
                      <a:pPr marL="0" marR="0">
                        <a:spcBef>
                          <a:spcPts val="0"/>
                        </a:spcBef>
                        <a:spcAft>
                          <a:spcPts val="0"/>
                        </a:spcAft>
                      </a:pPr>
                      <a:r>
                        <a:rPr lang="en-ZA" sz="1200" dirty="0">
                          <a:effectLst/>
                        </a:rPr>
                        <a:t>R28 640</a:t>
                      </a:r>
                      <a:endParaRPr lang="en-ZA" sz="1200" dirty="0">
                        <a:effectLst/>
                        <a:latin typeface="Calibri"/>
                        <a:ea typeface="Calibri"/>
                        <a:cs typeface="Times New Roman"/>
                      </a:endParaRPr>
                    </a:p>
                  </a:txBody>
                  <a:tcPr marL="56374" marR="56374" marT="0" marB="0"/>
                </a:tc>
              </a:tr>
              <a:tr h="605342">
                <a:tc vMerge="1">
                  <a:txBody>
                    <a:bodyPr/>
                    <a:lstStyle/>
                    <a:p>
                      <a:endParaRPr lang="en-ZA"/>
                    </a:p>
                  </a:txBody>
                  <a:tcPr/>
                </a:tc>
                <a:tc>
                  <a:txBody>
                    <a:bodyPr/>
                    <a:lstStyle/>
                    <a:p>
                      <a:pPr marL="0" marR="0">
                        <a:spcBef>
                          <a:spcPts val="0"/>
                        </a:spcBef>
                        <a:spcAft>
                          <a:spcPts val="0"/>
                        </a:spcAft>
                      </a:pPr>
                      <a:r>
                        <a:rPr lang="en-ZA" sz="1200" dirty="0">
                          <a:effectLst/>
                        </a:rPr>
                        <a:t>Uthungulu</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National Symbols posters = 1400</a:t>
                      </a:r>
                    </a:p>
                    <a:p>
                      <a:pPr marL="0" marR="0">
                        <a:spcBef>
                          <a:spcPts val="0"/>
                        </a:spcBef>
                        <a:spcAft>
                          <a:spcPts val="0"/>
                        </a:spcAft>
                      </a:pPr>
                      <a:r>
                        <a:rPr lang="en-ZA" sz="1200" dirty="0">
                          <a:effectLst/>
                        </a:rPr>
                        <a:t>Preamble of constitution posters = 1400</a:t>
                      </a:r>
                    </a:p>
                    <a:p>
                      <a:pPr marL="0" marR="0">
                        <a:spcBef>
                          <a:spcPts val="0"/>
                        </a:spcBef>
                        <a:spcAft>
                          <a:spcPts val="0"/>
                        </a:spcAft>
                      </a:pPr>
                      <a:r>
                        <a:rPr lang="en-ZA" sz="1200" dirty="0">
                          <a:effectLst/>
                        </a:rPr>
                        <a:t>National Anthem Posers = 1400</a:t>
                      </a:r>
                    </a:p>
                    <a:p>
                      <a:pPr marL="0" marR="0">
                        <a:spcBef>
                          <a:spcPts val="0"/>
                        </a:spcBef>
                        <a:spcAft>
                          <a:spcPts val="0"/>
                        </a:spcAft>
                      </a:pPr>
                      <a:r>
                        <a:rPr lang="en-ZA" sz="1200" dirty="0">
                          <a:effectLst/>
                        </a:rPr>
                        <a:t>National Identity Passport of Patriotism Booklets = 20600</a:t>
                      </a:r>
                      <a:endParaRPr lang="en-ZA" sz="1200" dirty="0">
                        <a:effectLst/>
                        <a:latin typeface="Calibri"/>
                        <a:ea typeface="Calibri"/>
                        <a:cs typeface="Times New Roman"/>
                      </a:endParaRPr>
                    </a:p>
                  </a:txBody>
                  <a:tcPr marL="56374" marR="56374" marT="0" marB="0"/>
                </a:tc>
                <a:tc>
                  <a:txBody>
                    <a:bodyPr/>
                    <a:lstStyle/>
                    <a:p>
                      <a:pPr marL="0" marR="0">
                        <a:spcBef>
                          <a:spcPts val="0"/>
                        </a:spcBef>
                        <a:spcAft>
                          <a:spcPts val="0"/>
                        </a:spcAft>
                      </a:pPr>
                      <a:r>
                        <a:rPr lang="en-ZA" sz="1200" dirty="0">
                          <a:effectLst/>
                        </a:rPr>
                        <a:t>R616</a:t>
                      </a:r>
                    </a:p>
                    <a:p>
                      <a:pPr marL="0" marR="0">
                        <a:spcBef>
                          <a:spcPts val="0"/>
                        </a:spcBef>
                        <a:spcAft>
                          <a:spcPts val="0"/>
                        </a:spcAft>
                      </a:pPr>
                      <a:r>
                        <a:rPr lang="en-ZA" sz="1200" dirty="0">
                          <a:effectLst/>
                        </a:rPr>
                        <a:t>R616</a:t>
                      </a:r>
                    </a:p>
                    <a:p>
                      <a:pPr marL="0" marR="0">
                        <a:spcBef>
                          <a:spcPts val="0"/>
                        </a:spcBef>
                        <a:spcAft>
                          <a:spcPts val="0"/>
                        </a:spcAft>
                      </a:pPr>
                      <a:r>
                        <a:rPr lang="en-ZA" sz="1200" dirty="0">
                          <a:effectLst/>
                        </a:rPr>
                        <a:t>R616</a:t>
                      </a:r>
                    </a:p>
                    <a:p>
                      <a:pPr marL="0" marR="0">
                        <a:spcBef>
                          <a:spcPts val="0"/>
                        </a:spcBef>
                        <a:spcAft>
                          <a:spcPts val="0"/>
                        </a:spcAft>
                      </a:pPr>
                      <a:r>
                        <a:rPr lang="en-ZA" sz="1200" dirty="0">
                          <a:effectLst/>
                        </a:rPr>
                        <a:t>R36 874</a:t>
                      </a:r>
                      <a:endParaRPr lang="en-ZA" sz="1200" dirty="0">
                        <a:effectLst/>
                        <a:latin typeface="Calibri"/>
                        <a:ea typeface="Calibri"/>
                        <a:cs typeface="Times New Roman"/>
                      </a:endParaRPr>
                    </a:p>
                  </a:txBody>
                  <a:tcPr marL="56374" marR="56374" marT="0" marB="0"/>
                </a:tc>
              </a:tr>
            </a:tbl>
          </a:graphicData>
        </a:graphic>
      </p:graphicFrame>
      <p:sp>
        <p:nvSpPr>
          <p:cNvPr id="4" name="Slide Number Placeholder 2"/>
          <p:cNvSpPr txBox="1">
            <a:spLocks/>
          </p:cNvSpPr>
          <p:nvPr/>
        </p:nvSpPr>
        <p:spPr>
          <a:xfrm>
            <a:off x="8085212" y="6165304"/>
            <a:ext cx="609600" cy="432048"/>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smtClean="0"/>
              <a:t>31</a:t>
            </a:r>
            <a:endParaRPr lang="en-US" sz="1000" dirty="0" smtClean="0"/>
          </a:p>
        </p:txBody>
      </p:sp>
    </p:spTree>
    <p:extLst>
      <p:ext uri="{BB962C8B-B14F-4D97-AF65-F5344CB8AC3E}">
        <p14:creationId xmlns:p14="http://schemas.microsoft.com/office/powerpoint/2010/main" xmlns="" val="4151829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313729" y="188639"/>
            <a:ext cx="8229600" cy="835159"/>
          </a:xfrm>
        </p:spPr>
        <p:txBody>
          <a:bodyPr>
            <a:normAutofit fontScale="90000"/>
          </a:bodyPr>
          <a:lstStyle/>
          <a:p>
            <a:r>
              <a:rPr lang="en-ZA" sz="3200" dirty="0"/>
              <a:t>Verification of Performance Information by Internal Audit</a:t>
            </a:r>
            <a:endParaRPr lang="en-US" altLang="en-US" sz="3200" b="1" dirty="0" smtClean="0">
              <a:solidFill>
                <a:srgbClr val="800000"/>
              </a:solidFill>
              <a:latin typeface="+mj-lt"/>
              <a:ea typeface="Gill Sans BOLD"/>
              <a:cs typeface="Gill Sans BOLD"/>
            </a:endParaRPr>
          </a:p>
        </p:txBody>
      </p:sp>
      <p:sp>
        <p:nvSpPr>
          <p:cNvPr id="3" name="TextBox 2"/>
          <p:cNvSpPr txBox="1"/>
          <p:nvPr/>
        </p:nvSpPr>
        <p:spPr>
          <a:xfrm>
            <a:off x="344793" y="1608574"/>
            <a:ext cx="8475679" cy="2308324"/>
          </a:xfrm>
          <a:prstGeom prst="rect">
            <a:avLst/>
          </a:prstGeom>
          <a:noFill/>
        </p:spPr>
        <p:txBody>
          <a:bodyPr wrap="square">
            <a:spAutoFit/>
          </a:bodyPr>
          <a:lstStyle/>
          <a:p>
            <a:pPr marL="285750" indent="-285750">
              <a:buFont typeface="Arial" panose="020B0604020202020204" pitchFamily="34" charset="0"/>
              <a:buChar char="•"/>
            </a:pPr>
            <a:r>
              <a:rPr lang="en-GB" sz="2400" dirty="0"/>
              <a:t>Noteworthy is that performance information </a:t>
            </a:r>
            <a:r>
              <a:rPr lang="en-GB" sz="2400" dirty="0" smtClean="0"/>
              <a:t>projected on slides </a:t>
            </a:r>
            <a:r>
              <a:rPr lang="en-GB" sz="2400" dirty="0"/>
              <a:t>above is management view of how the </a:t>
            </a:r>
            <a:r>
              <a:rPr lang="en-GB" sz="2400" dirty="0" smtClean="0"/>
              <a:t>Department has </a:t>
            </a:r>
            <a:r>
              <a:rPr lang="en-GB" sz="2400" dirty="0"/>
              <a:t>performed</a:t>
            </a:r>
          </a:p>
          <a:p>
            <a:pPr marL="285750" indent="-285750">
              <a:buFont typeface="Arial" panose="020B0604020202020204" pitchFamily="34" charset="0"/>
              <a:buChar char="•"/>
            </a:pPr>
            <a:r>
              <a:rPr lang="en-GB" sz="2400" dirty="0"/>
              <a:t>The performance Information </a:t>
            </a:r>
            <a:r>
              <a:rPr lang="en-GB" sz="2400" dirty="0" smtClean="0"/>
              <a:t>is being subjected to scrutiny through Internal </a:t>
            </a:r>
            <a:r>
              <a:rPr lang="en-GB" sz="2400" dirty="0"/>
              <a:t>Audit verification exercise to ascertain management view </a:t>
            </a:r>
          </a:p>
        </p:txBody>
      </p:sp>
      <p:sp>
        <p:nvSpPr>
          <p:cNvPr id="6" name="Slide Number Placeholder 3"/>
          <p:cNvSpPr>
            <a:spLocks noGrp="1"/>
          </p:cNvSpPr>
          <p:nvPr>
            <p:ph type="sldNum" sz="quarter" idx="4"/>
          </p:nvPr>
        </p:nvSpPr>
        <p:spPr>
          <a:xfrm>
            <a:off x="8077200" y="6172200"/>
            <a:ext cx="609600" cy="365125"/>
          </a:xfrm>
        </p:spPr>
        <p:txBody>
          <a:bodyPr/>
          <a:lstStyle/>
          <a:p>
            <a:r>
              <a:rPr lang="en-ZA" sz="1000" b="1" dirty="0" smtClean="0"/>
              <a:t>32</a:t>
            </a:r>
          </a:p>
        </p:txBody>
      </p:sp>
    </p:spTree>
    <p:extLst>
      <p:ext uri="{BB962C8B-B14F-4D97-AF65-F5344CB8AC3E}">
        <p14:creationId xmlns:p14="http://schemas.microsoft.com/office/powerpoint/2010/main" xmlns="" val="4134735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710952"/>
          </a:xfrm>
        </p:spPr>
        <p:txBody>
          <a:bodyPr>
            <a:noAutofit/>
          </a:bodyPr>
          <a:lstStyle/>
          <a:p>
            <a:pPr algn="ctr"/>
            <a:r>
              <a:rPr lang="en-US" dirty="0">
                <a:latin typeface="+mj-lt"/>
              </a:rPr>
              <a:t>EXPENDITURE REPORT ENDING 31 MARCH 2016</a:t>
            </a:r>
            <a:endParaRPr lang="en-ZA" dirty="0">
              <a:latin typeface="+mj-lt"/>
            </a:endParaRPr>
          </a:p>
        </p:txBody>
      </p:sp>
      <p:sp>
        <p:nvSpPr>
          <p:cNvPr id="4" name="Slide Number Placeholder 3"/>
          <p:cNvSpPr>
            <a:spLocks noGrp="1"/>
          </p:cNvSpPr>
          <p:nvPr>
            <p:ph type="sldNum" sz="quarter" idx="4"/>
          </p:nvPr>
        </p:nvSpPr>
        <p:spPr/>
        <p:txBody>
          <a:bodyPr/>
          <a:lstStyle/>
          <a:p>
            <a:r>
              <a:rPr lang="en-ZA" sz="1000" b="1" dirty="0" smtClean="0"/>
              <a:t>33</a:t>
            </a:r>
          </a:p>
        </p:txBody>
      </p:sp>
    </p:spTree>
    <p:extLst>
      <p:ext uri="{BB962C8B-B14F-4D97-AF65-F5344CB8AC3E}">
        <p14:creationId xmlns:p14="http://schemas.microsoft.com/office/powerpoint/2010/main" xmlns="" val="927157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08912" cy="4392488"/>
          </a:xfrm>
          <a:ln>
            <a:solidFill>
              <a:srgbClr val="B77727"/>
            </a:solidFill>
          </a:ln>
        </p:spPr>
        <p:txBody>
          <a:bodyPr>
            <a:normAutofit/>
          </a:bodyPr>
          <a:lstStyle/>
          <a:p>
            <a:pPr>
              <a:buFont typeface="Wingdings" panose="05000000000000000000" pitchFamily="2" charset="2"/>
              <a:buChar char="§"/>
            </a:pPr>
            <a:r>
              <a:rPr lang="en-US" sz="2000" b="0" dirty="0" smtClean="0">
                <a:solidFill>
                  <a:schemeClr val="tx1"/>
                </a:solidFill>
                <a:latin typeface="+mn-lt"/>
              </a:rPr>
              <a:t>Summary of Budget vs Expenditure </a:t>
            </a:r>
          </a:p>
          <a:p>
            <a:pPr marL="0" indent="0">
              <a:buNone/>
            </a:pPr>
            <a:r>
              <a:rPr lang="en-US" sz="2000" b="0" dirty="0">
                <a:solidFill>
                  <a:schemeClr val="tx1"/>
                </a:solidFill>
                <a:latin typeface="+mn-lt"/>
              </a:rPr>
              <a:t> </a:t>
            </a:r>
            <a:r>
              <a:rPr lang="en-US" sz="2000" b="0" dirty="0" smtClean="0">
                <a:solidFill>
                  <a:schemeClr val="tx1"/>
                </a:solidFill>
                <a:latin typeface="+mn-lt"/>
              </a:rPr>
              <a:t>      -  per Programme; and </a:t>
            </a:r>
          </a:p>
          <a:p>
            <a:pPr marL="0" indent="0">
              <a:buNone/>
            </a:pPr>
            <a:r>
              <a:rPr lang="en-US" sz="2000" b="0" dirty="0">
                <a:solidFill>
                  <a:schemeClr val="tx1"/>
                </a:solidFill>
                <a:latin typeface="+mn-lt"/>
              </a:rPr>
              <a:t> </a:t>
            </a:r>
            <a:r>
              <a:rPr lang="en-US" sz="2000" b="0" dirty="0" smtClean="0">
                <a:solidFill>
                  <a:schemeClr val="tx1"/>
                </a:solidFill>
                <a:latin typeface="+mn-lt"/>
              </a:rPr>
              <a:t>      - </a:t>
            </a:r>
            <a:r>
              <a:rPr lang="en-US" sz="2000" b="0" dirty="0">
                <a:solidFill>
                  <a:schemeClr val="tx1"/>
                </a:solidFill>
                <a:latin typeface="+mn-lt"/>
              </a:rPr>
              <a:t> </a:t>
            </a:r>
            <a:r>
              <a:rPr lang="en-US" sz="2000" b="0" dirty="0" smtClean="0">
                <a:solidFill>
                  <a:schemeClr val="tx1"/>
                </a:solidFill>
                <a:latin typeface="+mn-lt"/>
              </a:rPr>
              <a:t>per Economic classification</a:t>
            </a:r>
          </a:p>
          <a:p>
            <a:pPr marL="0" indent="0">
              <a:buNone/>
            </a:pPr>
            <a:endParaRPr lang="en-US" sz="2000" b="0" dirty="0" smtClean="0">
              <a:solidFill>
                <a:schemeClr val="tx1"/>
              </a:solidFill>
              <a:latin typeface="+mn-lt"/>
            </a:endParaRPr>
          </a:p>
          <a:p>
            <a:pPr>
              <a:buFont typeface="Wingdings" panose="05000000000000000000" pitchFamily="2" charset="2"/>
              <a:buChar char="§"/>
            </a:pPr>
            <a:r>
              <a:rPr lang="en-US" sz="2000" b="0" dirty="0" smtClean="0">
                <a:solidFill>
                  <a:schemeClr val="tx1"/>
                </a:solidFill>
                <a:latin typeface="+mn-lt"/>
              </a:rPr>
              <a:t>Detailed Expenditure per Programme</a:t>
            </a:r>
          </a:p>
          <a:p>
            <a:pPr marL="0" indent="0">
              <a:buNone/>
            </a:pPr>
            <a:endParaRPr lang="en-US" sz="2000" b="0" dirty="0" smtClean="0">
              <a:solidFill>
                <a:schemeClr val="tx1"/>
              </a:solidFill>
              <a:latin typeface="+mn-lt"/>
            </a:endParaRPr>
          </a:p>
          <a:p>
            <a:pPr>
              <a:buFont typeface="Wingdings" panose="05000000000000000000" pitchFamily="2" charset="2"/>
              <a:buChar char="§"/>
            </a:pPr>
            <a:r>
              <a:rPr lang="en-US" sz="2000" b="0" dirty="0" smtClean="0">
                <a:solidFill>
                  <a:schemeClr val="tx1"/>
                </a:solidFill>
                <a:latin typeface="+mn-lt"/>
              </a:rPr>
              <a:t>Explanation of Expenditure variance </a:t>
            </a:r>
          </a:p>
          <a:p>
            <a:pPr marL="0" indent="0">
              <a:buNone/>
            </a:pPr>
            <a:r>
              <a:rPr lang="en-US" sz="2000" b="0" dirty="0">
                <a:solidFill>
                  <a:schemeClr val="tx1"/>
                </a:solidFill>
                <a:latin typeface="+mn-lt"/>
              </a:rPr>
              <a:t> </a:t>
            </a:r>
            <a:r>
              <a:rPr lang="en-US" sz="2000" b="0" dirty="0" smtClean="0">
                <a:solidFill>
                  <a:schemeClr val="tx1"/>
                </a:solidFill>
                <a:latin typeface="+mn-lt"/>
              </a:rPr>
              <a:t>      - per Economic classification</a:t>
            </a:r>
          </a:p>
          <a:p>
            <a:pPr marL="0" indent="0">
              <a:buNone/>
            </a:pPr>
            <a:endParaRPr lang="en-US" sz="2000" b="0" dirty="0" smtClean="0">
              <a:solidFill>
                <a:schemeClr val="tx1"/>
              </a:solidFill>
              <a:latin typeface="+mn-lt"/>
            </a:endParaRPr>
          </a:p>
        </p:txBody>
      </p:sp>
      <p:sp>
        <p:nvSpPr>
          <p:cNvPr id="4" name="Slide Number Placeholder 3"/>
          <p:cNvSpPr>
            <a:spLocks noGrp="1"/>
          </p:cNvSpPr>
          <p:nvPr>
            <p:ph type="sldNum" sz="quarter" idx="4"/>
          </p:nvPr>
        </p:nvSpPr>
        <p:spPr/>
        <p:txBody>
          <a:bodyPr/>
          <a:lstStyle/>
          <a:p>
            <a:r>
              <a:rPr lang="en-ZA" sz="1000" b="1" dirty="0" smtClean="0"/>
              <a:t>34</a:t>
            </a:r>
          </a:p>
        </p:txBody>
      </p:sp>
      <p:sp>
        <p:nvSpPr>
          <p:cNvPr id="6" name="Title 1"/>
          <p:cNvSpPr>
            <a:spLocks noGrp="1"/>
          </p:cNvSpPr>
          <p:nvPr>
            <p:ph type="title"/>
          </p:nvPr>
        </p:nvSpPr>
        <p:spPr>
          <a:xfrm>
            <a:off x="467544" y="188640"/>
            <a:ext cx="8229600" cy="710952"/>
          </a:xfrm>
        </p:spPr>
        <p:txBody>
          <a:bodyPr>
            <a:noAutofit/>
          </a:bodyPr>
          <a:lstStyle/>
          <a:p>
            <a:pPr algn="ctr"/>
            <a:r>
              <a:rPr lang="en-US" sz="3200" dirty="0">
                <a:latin typeface="+mj-lt"/>
              </a:rPr>
              <a:t>EXPENDITURE REPORT ENDING 31 MARCH 2016</a:t>
            </a:r>
            <a:endParaRPr lang="en-ZA" sz="3200" dirty="0">
              <a:latin typeface="+mj-lt"/>
            </a:endParaRPr>
          </a:p>
        </p:txBody>
      </p:sp>
    </p:spTree>
    <p:extLst>
      <p:ext uri="{BB962C8B-B14F-4D97-AF65-F5344CB8AC3E}">
        <p14:creationId xmlns:p14="http://schemas.microsoft.com/office/powerpoint/2010/main" xmlns="" val="3177980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28744" y="188640"/>
            <a:ext cx="8319720" cy="576064"/>
          </a:xfrm>
        </p:spPr>
        <p:txBody>
          <a:bodyPr>
            <a:normAutofit fontScale="90000"/>
          </a:bodyPr>
          <a:lstStyle/>
          <a:p>
            <a:pPr lvl="0" defTabSz="457200" eaLnBrk="0" fontAlgn="base" hangingPunct="0">
              <a:spcBef>
                <a:spcPct val="20000"/>
              </a:spcBef>
              <a:spcAft>
                <a:spcPct val="0"/>
              </a:spcAft>
              <a:defRPr/>
            </a:pPr>
            <a:r>
              <a:rPr lang="en-ZA" sz="3400" dirty="0">
                <a:solidFill>
                  <a:prstClr val="black">
                    <a:tint val="75000"/>
                  </a:prstClr>
                </a:solidFill>
                <a:latin typeface="Calibri"/>
                <a:ea typeface="MS PGothic" pitchFamily="34" charset="-128"/>
              </a:rPr>
              <a:t/>
            </a:r>
            <a:br>
              <a:rPr lang="en-ZA" sz="3400" dirty="0">
                <a:solidFill>
                  <a:prstClr val="black">
                    <a:tint val="75000"/>
                  </a:prstClr>
                </a:solidFill>
                <a:latin typeface="Calibri"/>
                <a:ea typeface="MS PGothic" pitchFamily="34" charset="-128"/>
              </a:rPr>
            </a:br>
            <a:endParaRPr lang="en-US" dirty="0"/>
          </a:p>
        </p:txBody>
      </p:sp>
      <p:sp>
        <p:nvSpPr>
          <p:cNvPr id="6" name="Slide Number Placeholder 5"/>
          <p:cNvSpPr>
            <a:spLocks noGrp="1"/>
          </p:cNvSpPr>
          <p:nvPr>
            <p:ph type="sldNum" sz="quarter" idx="4"/>
          </p:nvPr>
        </p:nvSpPr>
        <p:spPr/>
        <p:txBody>
          <a:bodyPr/>
          <a:lstStyle>
            <a:lvl1pPr algn="r">
              <a:defRPr sz="800" b="0" u="none">
                <a:solidFill>
                  <a:srgbClr val="660066"/>
                </a:solidFill>
                <a:latin typeface="Verdana" pitchFamily="34" charset="0"/>
              </a:defRPr>
            </a:lvl1pPr>
          </a:lstStyle>
          <a:p>
            <a:r>
              <a:rPr lang="en-ZA" sz="1000" b="1" dirty="0"/>
              <a:t>3</a:t>
            </a:r>
            <a:r>
              <a:rPr lang="en-ZA" sz="1000" b="1" dirty="0" smtClean="0"/>
              <a:t>5</a:t>
            </a:r>
          </a:p>
        </p:txBody>
      </p:sp>
      <p:sp>
        <p:nvSpPr>
          <p:cNvPr id="7" name="Title 1"/>
          <p:cNvSpPr txBox="1">
            <a:spLocks/>
          </p:cNvSpPr>
          <p:nvPr/>
        </p:nvSpPr>
        <p:spPr>
          <a:xfrm>
            <a:off x="457200" y="188640"/>
            <a:ext cx="8229600" cy="71095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Summary Total Budget versus Expenditure</a:t>
            </a:r>
          </a:p>
          <a:p>
            <a:pPr algn="ctr"/>
            <a:r>
              <a:rPr lang="en-ZA" sz="2800" cap="all" dirty="0" smtClean="0">
                <a:solidFill>
                  <a:schemeClr val="accent2">
                    <a:lumMod val="50000"/>
                  </a:schemeClr>
                </a:solidFill>
                <a:latin typeface="+mj-lt"/>
                <a:cs typeface="Arial" pitchFamily="34" charset="0"/>
              </a:rPr>
              <a:t>Per Programme</a:t>
            </a:r>
            <a:r>
              <a:rPr lang="en-US" sz="2800" cap="all" dirty="0" smtClean="0">
                <a:solidFill>
                  <a:schemeClr val="accent2">
                    <a:lumMod val="50000"/>
                  </a:schemeClr>
                </a:solidFill>
                <a:latin typeface="+mj-lt"/>
                <a:cs typeface="Arial" pitchFamily="34" charset="0"/>
              </a:rPr>
              <a:t> </a:t>
            </a:r>
            <a:endParaRPr lang="en-ZA" sz="2800" cap="all" dirty="0">
              <a:solidFill>
                <a:schemeClr val="accent2">
                  <a:lumMod val="50000"/>
                </a:schemeClr>
              </a:solidFill>
              <a:latin typeface="+mj-lt"/>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286981188"/>
              </p:ext>
            </p:extLst>
          </p:nvPr>
        </p:nvGraphicFramePr>
        <p:xfrm>
          <a:off x="107504" y="1268760"/>
          <a:ext cx="8928992" cy="4533000"/>
        </p:xfrm>
        <a:graphic>
          <a:graphicData uri="http://schemas.openxmlformats.org/drawingml/2006/table">
            <a:tbl>
              <a:tblPr firstRow="1" bandRow="1"/>
              <a:tblGrid>
                <a:gridCol w="3744416"/>
                <a:gridCol w="1432898"/>
                <a:gridCol w="1275570"/>
                <a:gridCol w="1425638"/>
                <a:gridCol w="1050470"/>
              </a:tblGrid>
              <a:tr h="1152128">
                <a:tc>
                  <a:txBody>
                    <a:bodyPr/>
                    <a:lstStyle/>
                    <a:p>
                      <a:pPr algn="l" rtl="0" fontAlgn="ctr"/>
                      <a:r>
                        <a:rPr lang="en-ZA" sz="1600" b="1" i="0" u="none" strike="noStrike" dirty="0">
                          <a:solidFill>
                            <a:srgbClr val="FFFFFF"/>
                          </a:solidFill>
                          <a:effectLst/>
                          <a:latin typeface="+mn-lt"/>
                        </a:rPr>
                        <a:t>Programmes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ZA" sz="1600" b="1" i="0" u="none" strike="noStrike" dirty="0" smtClean="0">
                        <a:solidFill>
                          <a:srgbClr val="FFFFFF"/>
                        </a:solidFill>
                        <a:effectLst/>
                        <a:latin typeface="+mn-lt"/>
                      </a:endParaRPr>
                    </a:p>
                    <a:p>
                      <a:pPr algn="ctr" rtl="0" fontAlgn="ctr"/>
                      <a:r>
                        <a:rPr lang="en-ZA" sz="1600" b="1" i="0" u="none" strike="noStrike" dirty="0" smtClean="0">
                          <a:solidFill>
                            <a:srgbClr val="FFFFFF"/>
                          </a:solidFill>
                          <a:effectLst/>
                          <a:latin typeface="+mn-lt"/>
                        </a:rPr>
                        <a:t>Final</a:t>
                      </a:r>
                      <a:r>
                        <a:rPr lang="en-ZA" sz="1600" b="1" i="0" u="none" strike="noStrike" baseline="0" dirty="0" smtClean="0">
                          <a:solidFill>
                            <a:srgbClr val="FFFFFF"/>
                          </a:solidFill>
                          <a:effectLst/>
                          <a:latin typeface="+mn-lt"/>
                        </a:rPr>
                        <a:t>   </a:t>
                      </a:r>
                    </a:p>
                    <a:p>
                      <a:pPr algn="ctr" rtl="0" fontAlgn="ctr"/>
                      <a:r>
                        <a:rPr lang="en-ZA" sz="1600" b="1" i="0" u="none" strike="noStrike" dirty="0" smtClean="0">
                          <a:solidFill>
                            <a:srgbClr val="FFFFFF"/>
                          </a:solidFill>
                          <a:effectLst/>
                          <a:latin typeface="+mn-lt"/>
                        </a:rPr>
                        <a:t>Appropriation</a:t>
                      </a:r>
                      <a:endParaRPr lang="en-ZA" sz="1600" b="1" i="0" u="none" strike="noStrike" dirty="0">
                        <a:solidFill>
                          <a:srgbClr val="FFFFFF"/>
                        </a:solidFill>
                        <a:effectLst/>
                        <a:latin typeface="+mn-lt"/>
                      </a:endParaRPr>
                    </a:p>
                    <a:p>
                      <a:pPr algn="ctr" rtl="0" fontAlgn="ctr"/>
                      <a:r>
                        <a:rPr lang="en-ZA" sz="1600" b="1" i="0" u="none" strike="noStrike" dirty="0" smtClean="0">
                          <a:solidFill>
                            <a:srgbClr val="FFFFFF"/>
                          </a:solidFill>
                          <a:effectLst/>
                          <a:latin typeface="+mn-lt"/>
                        </a:rPr>
                        <a:t>2015/16</a:t>
                      </a:r>
                      <a:endParaRPr lang="en-ZA" sz="1600" b="1" i="0" u="none" strike="noStrike" dirty="0">
                        <a:solidFill>
                          <a:srgbClr val="FFFFFF"/>
                        </a:solidFill>
                        <a:effectLst/>
                        <a:latin typeface="+mn-lt"/>
                      </a:endParaRPr>
                    </a:p>
                    <a:p>
                      <a:pPr algn="ctr" fontAlgn="t"/>
                      <a:r>
                        <a:rPr lang="en-ZA" sz="1600" b="0" i="0" u="none" strike="noStrike" dirty="0">
                          <a:solidFill>
                            <a:srgbClr val="000000"/>
                          </a:solidFill>
                          <a:effectLst/>
                          <a:latin typeface="+mn-lt"/>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ZA" sz="1600" b="1" i="0" u="none" strike="noStrike" dirty="0" smtClean="0">
                          <a:solidFill>
                            <a:srgbClr val="FFFFFF"/>
                          </a:solidFill>
                          <a:effectLst/>
                          <a:latin typeface="+mn-lt"/>
                        </a:rPr>
                        <a:t>Expenditure</a:t>
                      </a:r>
                      <a:endParaRPr lang="en-ZA" sz="1600" b="1" i="0" u="none" strike="noStrike" dirty="0">
                        <a:solidFill>
                          <a:srgbClr val="FFFFFF"/>
                        </a:solidFill>
                        <a:effectLst/>
                        <a:latin typeface="+mn-lt"/>
                      </a:endParaRPr>
                    </a:p>
                    <a:p>
                      <a:pPr algn="ctr" rtl="0" fontAlgn="ctr"/>
                      <a:r>
                        <a:rPr lang="en-ZA" sz="1600" b="1" i="0" u="none" strike="noStrike" dirty="0" smtClean="0">
                          <a:solidFill>
                            <a:srgbClr val="FFFFFF"/>
                          </a:solidFill>
                          <a:effectLst/>
                          <a:latin typeface="+mn-lt"/>
                        </a:rPr>
                        <a:t>31 March</a:t>
                      </a:r>
                      <a:endParaRPr lang="en-ZA" sz="1600" b="1" i="0" u="none" strike="noStrike" dirty="0">
                        <a:solidFill>
                          <a:srgbClr val="FFFFFF"/>
                        </a:solidFill>
                        <a:effectLst/>
                        <a:latin typeface="+mn-lt"/>
                      </a:endParaRPr>
                    </a:p>
                    <a:p>
                      <a:pPr algn="ctr" rtl="0" fontAlgn="ctr"/>
                      <a:r>
                        <a:rPr lang="en-ZA" sz="1600" b="1" i="0" u="none" strike="noStrike" dirty="0" smtClean="0">
                          <a:solidFill>
                            <a:srgbClr val="FFFFFF"/>
                          </a:solidFill>
                          <a:effectLst/>
                          <a:latin typeface="+mn-lt"/>
                        </a:rPr>
                        <a:t>2016</a:t>
                      </a:r>
                      <a:endParaRPr lang="en-ZA" sz="1600" b="1" i="0" u="none" strike="noStrike" dirty="0">
                        <a:solidFill>
                          <a:srgbClr val="FFFFFF"/>
                        </a:solidFill>
                        <a:effectLst/>
                        <a:latin typeface="+mn-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ZA" sz="1600" b="1" i="0" u="none" strike="noStrike" dirty="0" smtClean="0">
                        <a:solidFill>
                          <a:srgbClr val="FFFFFF"/>
                        </a:solidFill>
                        <a:effectLst/>
                        <a:latin typeface="+mn-lt"/>
                      </a:endParaRPr>
                    </a:p>
                    <a:p>
                      <a:pPr algn="ctr" rtl="0" fontAlgn="ctr"/>
                      <a:r>
                        <a:rPr lang="en-ZA" sz="1600" b="1" i="0" u="none" strike="noStrike" dirty="0" smtClean="0">
                          <a:solidFill>
                            <a:srgbClr val="FFFFFF"/>
                          </a:solidFill>
                          <a:effectLst/>
                          <a:latin typeface="+mn-lt"/>
                        </a:rPr>
                        <a:t>Variance </a:t>
                      </a:r>
                      <a:endParaRPr lang="en-ZA" sz="1600" b="1" i="0" u="none" strike="noStrike" dirty="0">
                        <a:solidFill>
                          <a:srgbClr val="FFFFFF"/>
                        </a:solidFill>
                        <a:effectLst/>
                        <a:latin typeface="+mn-lt"/>
                      </a:endParaRPr>
                    </a:p>
                    <a:p>
                      <a:pPr algn="ctr" rtl="0" fontAlgn="ctr"/>
                      <a:r>
                        <a:rPr lang="en-US" sz="1600" b="1" i="0" u="none" strike="noStrike" dirty="0" smtClean="0">
                          <a:solidFill>
                            <a:srgbClr val="FFFFFF"/>
                          </a:solidFill>
                          <a:effectLst/>
                          <a:latin typeface="+mn-lt"/>
                        </a:rPr>
                        <a:t>(Over)/Under</a:t>
                      </a:r>
                      <a:endParaRPr lang="en-ZA" sz="1600" b="1" i="0" u="none" strike="noStrike" dirty="0">
                        <a:solidFill>
                          <a:srgbClr val="FFFFFF"/>
                        </a:solidFill>
                        <a:effectLst/>
                        <a:latin typeface="+mn-lt"/>
                      </a:endParaRPr>
                    </a:p>
                    <a:p>
                      <a:pPr algn="ctr" fontAlgn="t"/>
                      <a:r>
                        <a:rPr lang="en-ZA" sz="1600" b="0" i="0" u="none" strike="noStrike" dirty="0">
                          <a:solidFill>
                            <a:srgbClr val="000000"/>
                          </a:solidFill>
                          <a:effectLst/>
                          <a:latin typeface="+mn-lt"/>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ZA" sz="1600" b="1" i="0" u="none" strike="noStrike" dirty="0" smtClean="0">
                        <a:solidFill>
                          <a:srgbClr val="FFFFFF"/>
                        </a:solidFill>
                        <a:effectLst/>
                        <a:latin typeface="+mn-lt"/>
                      </a:endParaRPr>
                    </a:p>
                    <a:p>
                      <a:pPr algn="ctr" rtl="0" fontAlgn="ctr"/>
                      <a:r>
                        <a:rPr lang="en-ZA" sz="1600" b="1" i="0" u="none" strike="noStrike" dirty="0" smtClean="0">
                          <a:solidFill>
                            <a:srgbClr val="FFFFFF"/>
                          </a:solidFill>
                          <a:effectLst/>
                          <a:latin typeface="+mn-lt"/>
                        </a:rPr>
                        <a:t>%</a:t>
                      </a:r>
                      <a:endParaRPr lang="en-ZA" sz="1600" b="1" i="0" u="none" strike="noStrike" dirty="0">
                        <a:solidFill>
                          <a:srgbClr val="FFFFFF"/>
                        </a:solidFill>
                        <a:effectLst/>
                        <a:latin typeface="+mn-lt"/>
                      </a:endParaRPr>
                    </a:p>
                    <a:p>
                      <a:pPr algn="ctr" rtl="0" fontAlgn="ctr"/>
                      <a:r>
                        <a:rPr lang="en-ZA" sz="1600" b="1" i="0" u="none" strike="noStrike" dirty="0">
                          <a:solidFill>
                            <a:srgbClr val="FFFFFF"/>
                          </a:solidFill>
                          <a:effectLst/>
                          <a:latin typeface="+mn-lt"/>
                        </a:rPr>
                        <a:t>Spent</a:t>
                      </a:r>
                    </a:p>
                    <a:p>
                      <a:pPr algn="ctr" fontAlgn="t"/>
                      <a:r>
                        <a:rPr lang="en-ZA" sz="1600" b="0" i="0" u="none" strike="noStrike" dirty="0">
                          <a:solidFill>
                            <a:srgbClr val="000000"/>
                          </a:solidFill>
                          <a:effectLst/>
                          <a:latin typeface="+mn-lt"/>
                        </a:rPr>
                        <a:t>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r>
              <a:tr h="482495">
                <a:tc>
                  <a:txBody>
                    <a:bodyPr/>
                    <a:lstStyle/>
                    <a:p>
                      <a:pPr algn="l" fontAlgn="t"/>
                      <a:r>
                        <a:rPr lang="en-ZA" sz="1600" b="0" i="0" u="none" strike="noStrike" dirty="0">
                          <a:solidFill>
                            <a:srgbClr val="000000"/>
                          </a:solidFill>
                          <a:effectLst/>
                          <a:latin typeface="Arial"/>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ZA" sz="1600" b="1" i="0" u="none" strike="noStrike" dirty="0">
                          <a:solidFill>
                            <a:srgbClr val="000000"/>
                          </a:solidFill>
                          <a:effectLst/>
                          <a:latin typeface="Calibri"/>
                        </a:rPr>
                        <a:t>R’000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ZA" sz="1600" b="1" i="0" u="none" strike="noStrike" dirty="0">
                          <a:solidFill>
                            <a:srgbClr val="000000"/>
                          </a:solidFill>
                          <a:effectLst/>
                          <a:latin typeface="Calibri"/>
                        </a:rPr>
                        <a:t>R’000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ZA" sz="1600" b="1" i="0" u="none" strike="noStrike" dirty="0">
                          <a:solidFill>
                            <a:srgbClr val="000000"/>
                          </a:solidFill>
                          <a:effectLst/>
                          <a:latin typeface="Calibri"/>
                        </a:rPr>
                        <a:t>R’000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t"/>
                      <a:r>
                        <a:rPr lang="en-ZA" sz="1600" b="0" i="0" u="none" strike="noStrike" dirty="0">
                          <a:solidFill>
                            <a:srgbClr val="000000"/>
                          </a:solidFill>
                          <a:effectLst/>
                          <a:latin typeface="Arial"/>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578991">
                <a:tc>
                  <a:txBody>
                    <a:bodyPr/>
                    <a:lstStyle/>
                    <a:p>
                      <a:pPr algn="l" rtl="0" fontAlgn="ctr"/>
                      <a:r>
                        <a:rPr lang="en-ZA" sz="1600" b="0" i="0" u="none" strike="noStrike" dirty="0">
                          <a:solidFill>
                            <a:srgbClr val="000000"/>
                          </a:solidFill>
                          <a:effectLst/>
                          <a:latin typeface="Calibri"/>
                        </a:rPr>
                        <a:t>Administration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0" i="0" u="none" strike="noStrike" dirty="0" smtClean="0">
                          <a:solidFill>
                            <a:srgbClr val="000000"/>
                          </a:solidFill>
                          <a:effectLst/>
                          <a:latin typeface="Calibri"/>
                        </a:rPr>
                        <a:t>278 287</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0" i="0" u="none" strike="noStrike" dirty="0" smtClean="0">
                          <a:solidFill>
                            <a:srgbClr val="000000"/>
                          </a:solidFill>
                          <a:effectLst/>
                          <a:latin typeface="Calibri"/>
                        </a:rPr>
                        <a:t>253 932</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0" i="0" u="none" strike="noStrike" dirty="0" smtClean="0">
                          <a:solidFill>
                            <a:srgbClr val="000000"/>
                          </a:solidFill>
                          <a:effectLst/>
                          <a:latin typeface="Calibri"/>
                        </a:rPr>
                        <a:t>24</a:t>
                      </a:r>
                      <a:r>
                        <a:rPr lang="en-US" sz="1600" b="0" i="0" u="none" strike="noStrike" baseline="0" dirty="0" smtClean="0">
                          <a:solidFill>
                            <a:srgbClr val="000000"/>
                          </a:solidFill>
                          <a:effectLst/>
                          <a:latin typeface="Calibri"/>
                        </a:rPr>
                        <a:t> 355</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600" b="0" i="0" u="none" strike="noStrike" dirty="0" smtClean="0">
                          <a:solidFill>
                            <a:srgbClr val="000000"/>
                          </a:solidFill>
                          <a:effectLst/>
                          <a:latin typeface="Calibri"/>
                        </a:rPr>
                        <a:t>91.2%</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482495">
                <a:tc>
                  <a:txBody>
                    <a:bodyPr/>
                    <a:lstStyle/>
                    <a:p>
                      <a:pPr algn="l" rtl="0" fontAlgn="ctr"/>
                      <a:r>
                        <a:rPr lang="en-US" sz="1600" b="0" i="0" u="none" strike="noStrike" dirty="0" smtClean="0">
                          <a:solidFill>
                            <a:srgbClr val="000000"/>
                          </a:solidFill>
                          <a:effectLst/>
                          <a:latin typeface="Calibri"/>
                        </a:rPr>
                        <a:t>Institutional</a:t>
                      </a:r>
                      <a:r>
                        <a:rPr lang="en-US" sz="1600" b="0" i="0" u="none" strike="noStrike" baseline="0" dirty="0" smtClean="0">
                          <a:solidFill>
                            <a:srgbClr val="000000"/>
                          </a:solidFill>
                          <a:effectLst/>
                          <a:latin typeface="Calibri"/>
                        </a:rPr>
                        <a:t> Governance</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600" b="0" i="0" u="none" strike="noStrike" dirty="0" smtClean="0">
                          <a:solidFill>
                            <a:srgbClr val="000000"/>
                          </a:solidFill>
                          <a:effectLst/>
                          <a:latin typeface="Calibri"/>
                        </a:rPr>
                        <a:t>224</a:t>
                      </a:r>
                      <a:r>
                        <a:rPr lang="en-US" sz="1600" b="0" i="0" u="none" strike="noStrike" baseline="0" dirty="0" smtClean="0">
                          <a:solidFill>
                            <a:srgbClr val="000000"/>
                          </a:solidFill>
                          <a:effectLst/>
                          <a:latin typeface="Calibri"/>
                        </a:rPr>
                        <a:t> 126</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600" b="0" i="0" u="none" strike="noStrike" dirty="0" smtClean="0">
                          <a:solidFill>
                            <a:srgbClr val="000000"/>
                          </a:solidFill>
                          <a:effectLst/>
                          <a:latin typeface="Calibri"/>
                        </a:rPr>
                        <a:t>146 021</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600" b="0" i="0" u="none" strike="noStrike" dirty="0" smtClean="0">
                          <a:solidFill>
                            <a:srgbClr val="000000"/>
                          </a:solidFill>
                          <a:effectLst/>
                          <a:latin typeface="Calibri"/>
                        </a:rPr>
                        <a:t>78 105</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600" b="0" i="0" u="none" strike="noStrike" dirty="0" smtClean="0">
                          <a:solidFill>
                            <a:srgbClr val="000000"/>
                          </a:solidFill>
                          <a:effectLst/>
                          <a:latin typeface="Calibri"/>
                        </a:rPr>
                        <a:t>65.2%</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578991">
                <a:tc>
                  <a:txBody>
                    <a:bodyPr/>
                    <a:lstStyle/>
                    <a:p>
                      <a:pPr algn="l" rtl="0" fontAlgn="ctr"/>
                      <a:r>
                        <a:rPr lang="en-US" sz="1600" b="0" i="0" u="none" strike="noStrike" dirty="0" smtClean="0">
                          <a:solidFill>
                            <a:srgbClr val="000000"/>
                          </a:solidFill>
                          <a:effectLst/>
                          <a:latin typeface="Calibri"/>
                        </a:rPr>
                        <a:t>Arts</a:t>
                      </a:r>
                      <a:r>
                        <a:rPr lang="en-US" sz="1600" b="0" i="0" u="none" strike="noStrike" baseline="0" dirty="0" smtClean="0">
                          <a:solidFill>
                            <a:srgbClr val="000000"/>
                          </a:solidFill>
                          <a:effectLst/>
                          <a:latin typeface="Calibri"/>
                        </a:rPr>
                        <a:t> &amp; Culture Promotion &amp; Development</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0" i="0" u="none" strike="noStrike" dirty="0" smtClean="0">
                          <a:solidFill>
                            <a:srgbClr val="000000"/>
                          </a:solidFill>
                          <a:effectLst/>
                          <a:latin typeface="Calibri"/>
                        </a:rPr>
                        <a:t>999 836</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0" i="0" u="none" strike="noStrike" dirty="0" smtClean="0">
                          <a:solidFill>
                            <a:srgbClr val="000000"/>
                          </a:solidFill>
                          <a:effectLst/>
                          <a:latin typeface="Calibri"/>
                        </a:rPr>
                        <a:t>973 035</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0" i="0" u="none" strike="noStrike" dirty="0" smtClean="0">
                          <a:solidFill>
                            <a:srgbClr val="000000"/>
                          </a:solidFill>
                          <a:effectLst/>
                          <a:latin typeface="Calibri"/>
                        </a:rPr>
                        <a:t>26 801</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600" b="0" i="0" u="none" strike="noStrike" dirty="0" smtClean="0">
                          <a:solidFill>
                            <a:srgbClr val="000000"/>
                          </a:solidFill>
                          <a:effectLst/>
                          <a:latin typeface="Calibri"/>
                        </a:rPr>
                        <a:t>97.3%</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549694">
                <a:tc>
                  <a:txBody>
                    <a:bodyPr/>
                    <a:lstStyle/>
                    <a:p>
                      <a:pPr algn="l" rtl="0" fontAlgn="ctr"/>
                      <a:r>
                        <a:rPr lang="en-US" sz="1600" b="0" i="0" u="none" strike="noStrike" dirty="0" smtClean="0">
                          <a:solidFill>
                            <a:srgbClr val="000000"/>
                          </a:solidFill>
                          <a:effectLst/>
                          <a:latin typeface="Calibri"/>
                        </a:rPr>
                        <a:t>Heritage</a:t>
                      </a:r>
                      <a:r>
                        <a:rPr lang="en-US" sz="1600" b="0" i="0" u="none" strike="noStrike" baseline="0" dirty="0" smtClean="0">
                          <a:solidFill>
                            <a:srgbClr val="000000"/>
                          </a:solidFill>
                          <a:effectLst/>
                          <a:latin typeface="Calibri"/>
                        </a:rPr>
                        <a:t> Promotion and Preservation</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600" b="0" i="0" u="none" strike="noStrike" dirty="0" smtClean="0">
                          <a:solidFill>
                            <a:srgbClr val="000000"/>
                          </a:solidFill>
                          <a:effectLst/>
                          <a:latin typeface="Calibri"/>
                        </a:rPr>
                        <a:t>2</a:t>
                      </a:r>
                      <a:r>
                        <a:rPr lang="en-US" sz="1600" b="0" i="0" u="none" strike="noStrike" baseline="0" dirty="0" smtClean="0">
                          <a:solidFill>
                            <a:srgbClr val="000000"/>
                          </a:solidFill>
                          <a:effectLst/>
                          <a:latin typeface="Calibri"/>
                        </a:rPr>
                        <a:t> 323 798</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600" b="0" i="0" u="none" strike="noStrike" dirty="0" smtClean="0">
                          <a:solidFill>
                            <a:srgbClr val="000000"/>
                          </a:solidFill>
                          <a:effectLst/>
                          <a:latin typeface="Calibri"/>
                        </a:rPr>
                        <a:t>2 303</a:t>
                      </a:r>
                      <a:r>
                        <a:rPr lang="en-US" sz="1600" b="0" i="0" u="none" strike="noStrike" baseline="0" dirty="0" smtClean="0">
                          <a:solidFill>
                            <a:srgbClr val="000000"/>
                          </a:solidFill>
                          <a:effectLst/>
                          <a:latin typeface="Calibri"/>
                        </a:rPr>
                        <a:t> 656</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600" b="0" i="0" u="none" strike="noStrike" dirty="0" smtClean="0">
                          <a:solidFill>
                            <a:srgbClr val="000000"/>
                          </a:solidFill>
                          <a:effectLst/>
                          <a:latin typeface="Calibri"/>
                        </a:rPr>
                        <a:t>20 142</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600" b="0" i="0" u="none" strike="noStrike" dirty="0" smtClean="0">
                          <a:solidFill>
                            <a:srgbClr val="000000"/>
                          </a:solidFill>
                          <a:effectLst/>
                          <a:latin typeface="Calibri"/>
                        </a:rPr>
                        <a:t>99.1%</a:t>
                      </a:r>
                      <a:endParaRPr lang="en-ZA" sz="1600" b="0"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549694">
                <a:tc>
                  <a:txBody>
                    <a:bodyPr/>
                    <a:lstStyle/>
                    <a:p>
                      <a:pPr algn="l" rtl="0" fontAlgn="ctr"/>
                      <a:r>
                        <a:rPr lang="en-US" sz="1600" b="1" i="0" u="none" strike="noStrike" dirty="0" smtClean="0">
                          <a:solidFill>
                            <a:srgbClr val="000000"/>
                          </a:solidFill>
                          <a:effectLst/>
                          <a:latin typeface="Calibri"/>
                        </a:rPr>
                        <a:t>Grand</a:t>
                      </a:r>
                      <a:r>
                        <a:rPr lang="en-US" sz="1600" b="1" i="0" u="none" strike="noStrike" baseline="0" dirty="0" smtClean="0">
                          <a:solidFill>
                            <a:srgbClr val="000000"/>
                          </a:solidFill>
                          <a:effectLst/>
                          <a:latin typeface="Calibri"/>
                        </a:rPr>
                        <a:t> Total</a:t>
                      </a:r>
                      <a:endParaRPr lang="en-ZA" sz="1600" b="1"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1" i="0" u="none" strike="noStrike" dirty="0" smtClean="0">
                          <a:solidFill>
                            <a:srgbClr val="000000"/>
                          </a:solidFill>
                          <a:effectLst/>
                          <a:latin typeface="Calibri"/>
                        </a:rPr>
                        <a:t>3 826 047</a:t>
                      </a:r>
                      <a:endParaRPr lang="en-ZA" sz="1600" b="1"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1" i="0" u="none" strike="noStrike" dirty="0" smtClean="0">
                          <a:solidFill>
                            <a:srgbClr val="000000"/>
                          </a:solidFill>
                          <a:effectLst/>
                          <a:latin typeface="Calibri"/>
                        </a:rPr>
                        <a:t>3 676 644</a:t>
                      </a:r>
                      <a:endParaRPr lang="en-ZA" sz="1600" b="1"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600" b="1" i="0" u="none" strike="noStrike" dirty="0" smtClean="0">
                          <a:solidFill>
                            <a:srgbClr val="000000"/>
                          </a:solidFill>
                          <a:effectLst/>
                          <a:latin typeface="Calibri"/>
                        </a:rPr>
                        <a:t>149 403</a:t>
                      </a:r>
                      <a:endParaRPr lang="en-ZA" sz="1600" b="1"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600" b="1" i="0" u="none" strike="noStrike" dirty="0" smtClean="0">
                          <a:solidFill>
                            <a:srgbClr val="000000"/>
                          </a:solidFill>
                          <a:effectLst/>
                          <a:latin typeface="Calibri"/>
                        </a:rPr>
                        <a:t>96.1%</a:t>
                      </a:r>
                      <a:endParaRPr lang="en-ZA" sz="1600" b="1" i="0" u="none" strike="noStrike" dirty="0">
                        <a:solidFill>
                          <a:srgbClr val="000000"/>
                        </a:solidFill>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bl>
          </a:graphicData>
        </a:graphic>
      </p:graphicFrame>
    </p:spTree>
    <p:extLst>
      <p:ext uri="{BB962C8B-B14F-4D97-AF65-F5344CB8AC3E}">
        <p14:creationId xmlns:p14="http://schemas.microsoft.com/office/powerpoint/2010/main" xmlns="" val="1888440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28744" y="188640"/>
            <a:ext cx="8229600" cy="868660"/>
          </a:xfrm>
        </p:spPr>
        <p:txBody>
          <a:bodyPr>
            <a:normAutofit fontScale="90000"/>
          </a:bodyPr>
          <a:lstStyle/>
          <a:p>
            <a:pPr lvl="0" defTabSz="457200" eaLnBrk="0" fontAlgn="base" hangingPunct="0">
              <a:spcBef>
                <a:spcPct val="20000"/>
              </a:spcBef>
              <a:spcAft>
                <a:spcPct val="0"/>
              </a:spcAft>
              <a:defRPr/>
            </a:pPr>
            <a:r>
              <a:rPr lang="en-ZA" sz="3400" dirty="0">
                <a:solidFill>
                  <a:prstClr val="black">
                    <a:tint val="75000"/>
                  </a:prstClr>
                </a:solidFill>
                <a:latin typeface="Calibri"/>
                <a:ea typeface="MS PGothic" pitchFamily="34" charset="-128"/>
              </a:rPr>
              <a:t/>
            </a:r>
            <a:br>
              <a:rPr lang="en-ZA" sz="3400" dirty="0">
                <a:solidFill>
                  <a:prstClr val="black">
                    <a:tint val="75000"/>
                  </a:prstClr>
                </a:solidFill>
                <a:latin typeface="Calibri"/>
                <a:ea typeface="MS PGothic" pitchFamily="34" charset="-128"/>
              </a:rPr>
            </a:br>
            <a:endParaRPr lang="en-US" dirty="0"/>
          </a:p>
        </p:txBody>
      </p:sp>
      <p:sp>
        <p:nvSpPr>
          <p:cNvPr id="6" name="Slide Number Placeholder 5"/>
          <p:cNvSpPr>
            <a:spLocks noGrp="1"/>
          </p:cNvSpPr>
          <p:nvPr>
            <p:ph type="sldNum" sz="quarter" idx="4"/>
          </p:nvPr>
        </p:nvSpPr>
        <p:spPr/>
        <p:txBody>
          <a:bodyPr/>
          <a:lstStyle>
            <a:lvl1pPr algn="r">
              <a:defRPr sz="800" b="0" u="none">
                <a:solidFill>
                  <a:srgbClr val="660066"/>
                </a:solidFill>
                <a:latin typeface="Verdana" pitchFamily="34" charset="0"/>
              </a:defRPr>
            </a:lvl1pPr>
          </a:lstStyle>
          <a:p>
            <a:r>
              <a:rPr lang="en-ZA" sz="1000" b="1" dirty="0"/>
              <a:t>3</a:t>
            </a:r>
            <a:r>
              <a:rPr lang="en-ZA" sz="1000" b="1" dirty="0" smtClean="0"/>
              <a:t>6</a:t>
            </a:r>
          </a:p>
        </p:txBody>
      </p:sp>
      <p:sp>
        <p:nvSpPr>
          <p:cNvPr id="7" name="Title 1"/>
          <p:cNvSpPr txBox="1">
            <a:spLocks/>
          </p:cNvSpPr>
          <p:nvPr/>
        </p:nvSpPr>
        <p:spPr>
          <a:xfrm>
            <a:off x="457200" y="188640"/>
            <a:ext cx="8229600" cy="71095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Summary Total Budget versus Expenditure</a:t>
            </a:r>
          </a:p>
          <a:p>
            <a:pPr algn="ctr"/>
            <a:r>
              <a:rPr lang="en-ZA" sz="2800" cap="all" dirty="0" smtClean="0">
                <a:solidFill>
                  <a:schemeClr val="accent2">
                    <a:lumMod val="50000"/>
                  </a:schemeClr>
                </a:solidFill>
                <a:latin typeface="+mj-lt"/>
                <a:cs typeface="Arial" pitchFamily="34" charset="0"/>
              </a:rPr>
              <a:t>Per Programme</a:t>
            </a:r>
            <a:r>
              <a:rPr lang="en-US" sz="2800" cap="all" dirty="0" smtClean="0">
                <a:solidFill>
                  <a:schemeClr val="accent2">
                    <a:lumMod val="50000"/>
                  </a:schemeClr>
                </a:solidFill>
                <a:latin typeface="+mj-lt"/>
                <a:cs typeface="Arial" pitchFamily="34" charset="0"/>
              </a:rPr>
              <a:t> </a:t>
            </a:r>
            <a:endParaRPr lang="en-ZA" sz="2800" cap="all" dirty="0">
              <a:solidFill>
                <a:schemeClr val="accent2">
                  <a:lumMod val="50000"/>
                </a:schemeClr>
              </a:solidFill>
              <a:latin typeface="+mj-lt"/>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1681931954"/>
              </p:ext>
            </p:extLst>
          </p:nvPr>
        </p:nvGraphicFramePr>
        <p:xfrm>
          <a:off x="227564" y="544116"/>
          <a:ext cx="8916436" cy="51125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xmlns="" val="3866053895"/>
              </p:ext>
            </p:extLst>
          </p:nvPr>
        </p:nvGraphicFramePr>
        <p:xfrm>
          <a:off x="179512" y="1340768"/>
          <a:ext cx="8784976"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27965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7200" y="188640"/>
            <a:ext cx="8239944" cy="864096"/>
          </a:xfrm>
        </p:spPr>
        <p:txBody>
          <a:bodyPr>
            <a:normAutofit fontScale="90000"/>
          </a:bodyPr>
          <a:lstStyle/>
          <a:p>
            <a:pPr lvl="0" defTabSz="457200" eaLnBrk="0" fontAlgn="base" hangingPunct="0">
              <a:spcBef>
                <a:spcPct val="20000"/>
              </a:spcBef>
              <a:spcAft>
                <a:spcPct val="0"/>
              </a:spcAft>
              <a:defRPr/>
            </a:pPr>
            <a:r>
              <a:rPr lang="en-US" sz="2400" dirty="0" smtClean="0">
                <a:solidFill>
                  <a:prstClr val="black"/>
                </a:solidFill>
                <a:latin typeface="Calibri"/>
                <a:ea typeface="MS PGothic" pitchFamily="34" charset="-128"/>
              </a:rPr>
              <a:t> </a:t>
            </a:r>
            <a:r>
              <a:rPr lang="en-ZA" sz="3400" dirty="0">
                <a:solidFill>
                  <a:prstClr val="black">
                    <a:tint val="75000"/>
                  </a:prstClr>
                </a:solidFill>
                <a:latin typeface="Calibri"/>
                <a:ea typeface="MS PGothic" pitchFamily="34" charset="-128"/>
              </a:rPr>
              <a:t/>
            </a:r>
            <a:br>
              <a:rPr lang="en-ZA" sz="3400" dirty="0">
                <a:solidFill>
                  <a:prstClr val="black">
                    <a:tint val="75000"/>
                  </a:prstClr>
                </a:solidFill>
                <a:latin typeface="Calibri"/>
                <a:ea typeface="MS PGothic" pitchFamily="34" charset="-128"/>
              </a:rPr>
            </a:br>
            <a:endParaRPr lang="en-US" dirty="0"/>
          </a:p>
        </p:txBody>
      </p:sp>
      <p:sp>
        <p:nvSpPr>
          <p:cNvPr id="6" name="Slide Number Placeholder 5"/>
          <p:cNvSpPr>
            <a:spLocks noGrp="1"/>
          </p:cNvSpPr>
          <p:nvPr>
            <p:ph type="sldNum" sz="quarter" idx="4"/>
          </p:nvPr>
        </p:nvSpPr>
        <p:spPr/>
        <p:txBody>
          <a:bodyPr/>
          <a:lstStyle>
            <a:lvl1pPr algn="r">
              <a:defRPr sz="800" b="0" u="none">
                <a:solidFill>
                  <a:srgbClr val="660066"/>
                </a:solidFill>
                <a:latin typeface="Verdana" pitchFamily="34" charset="0"/>
              </a:defRPr>
            </a:lvl1pPr>
          </a:lstStyle>
          <a:p>
            <a:r>
              <a:rPr lang="en-ZA" sz="1000" b="1" dirty="0"/>
              <a:t>3</a:t>
            </a:r>
            <a:r>
              <a:rPr lang="en-ZA" sz="1000" b="1" dirty="0" smtClean="0"/>
              <a:t>7</a:t>
            </a:r>
          </a:p>
        </p:txBody>
      </p:sp>
      <p:sp>
        <p:nvSpPr>
          <p:cNvPr id="7" name="Title 1"/>
          <p:cNvSpPr txBox="1">
            <a:spLocks/>
          </p:cNvSpPr>
          <p:nvPr/>
        </p:nvSpPr>
        <p:spPr>
          <a:xfrm>
            <a:off x="179512" y="98630"/>
            <a:ext cx="8767972" cy="18002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cs typeface="Arial" pitchFamily="34" charset="0"/>
              </a:rPr>
              <a:t>Summary Total Budget versus Expenditure Per Economic  Classification</a:t>
            </a:r>
            <a:endParaRPr lang="en-ZA" sz="2800" cap="all" dirty="0">
              <a:solidFill>
                <a:schemeClr val="accent2">
                  <a:lumMod val="50000"/>
                </a:schemeClr>
              </a:solidFill>
              <a:latin typeface="+mj-lt"/>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135852318"/>
              </p:ext>
            </p:extLst>
          </p:nvPr>
        </p:nvGraphicFramePr>
        <p:xfrm>
          <a:off x="99002" y="980728"/>
          <a:ext cx="8928991" cy="4976744"/>
        </p:xfrm>
        <a:graphic>
          <a:graphicData uri="http://schemas.openxmlformats.org/drawingml/2006/table">
            <a:tbl>
              <a:tblPr firstRow="1" bandRow="1"/>
              <a:tblGrid>
                <a:gridCol w="4056981"/>
                <a:gridCol w="1296138"/>
                <a:gridCol w="1246616"/>
                <a:gridCol w="1393278"/>
                <a:gridCol w="935978"/>
              </a:tblGrid>
              <a:tr h="905650">
                <a:tc>
                  <a:txBody>
                    <a:bodyPr/>
                    <a:lstStyle/>
                    <a:p>
                      <a:pPr algn="l" rtl="0" fontAlgn="ctr"/>
                      <a:r>
                        <a:rPr lang="en-ZA" sz="1500" b="1" i="0" u="none" strike="noStrike" dirty="0">
                          <a:solidFill>
                            <a:srgbClr val="FFFFFF"/>
                          </a:solidFill>
                          <a:effectLst/>
                          <a:latin typeface="Calibri"/>
                        </a:rPr>
                        <a:t>Economic Classification</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ZA" sz="1500" b="1" i="0" u="none" strike="noStrike" dirty="0" smtClean="0">
                          <a:solidFill>
                            <a:srgbClr val="FFFFFF"/>
                          </a:solidFill>
                          <a:effectLst/>
                          <a:latin typeface="Calibri"/>
                        </a:rPr>
                        <a:t>Final </a:t>
                      </a:r>
                      <a:r>
                        <a:rPr lang="en-ZA" sz="1500" b="1" i="0" u="none" strike="noStrike" dirty="0">
                          <a:solidFill>
                            <a:srgbClr val="FFFFFF"/>
                          </a:solidFill>
                          <a:effectLst/>
                          <a:latin typeface="Calibri"/>
                        </a:rPr>
                        <a:t>Appropriation</a:t>
                      </a:r>
                    </a:p>
                    <a:p>
                      <a:pPr algn="ctr" rtl="0" fontAlgn="ctr"/>
                      <a:r>
                        <a:rPr lang="en-ZA" sz="1500" b="1" i="0" u="none" strike="noStrike" dirty="0" smtClean="0">
                          <a:solidFill>
                            <a:srgbClr val="FFFFFF"/>
                          </a:solidFill>
                          <a:effectLst/>
                          <a:latin typeface="Calibri"/>
                        </a:rPr>
                        <a:t>2015/16</a:t>
                      </a:r>
                      <a:endParaRPr lang="en-ZA" sz="15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ZA" sz="1500" b="1" i="0" u="none" strike="noStrike" dirty="0" smtClean="0">
                        <a:solidFill>
                          <a:srgbClr val="FFFFFF"/>
                        </a:solidFill>
                        <a:effectLst/>
                        <a:latin typeface="Calibri"/>
                      </a:endParaRPr>
                    </a:p>
                    <a:p>
                      <a:pPr algn="ctr" rtl="0" fontAlgn="ctr"/>
                      <a:r>
                        <a:rPr lang="en-ZA" sz="1500" b="1" i="0" u="none" strike="noStrike" dirty="0" smtClean="0">
                          <a:solidFill>
                            <a:srgbClr val="FFFFFF"/>
                          </a:solidFill>
                          <a:effectLst/>
                          <a:latin typeface="Calibri"/>
                        </a:rPr>
                        <a:t>Expenditure</a:t>
                      </a:r>
                      <a:endParaRPr lang="en-ZA" sz="1500" b="1" i="0" u="none" strike="noStrike" dirty="0">
                        <a:solidFill>
                          <a:srgbClr val="FFFFFF"/>
                        </a:solidFill>
                        <a:effectLst/>
                        <a:latin typeface="Calibri"/>
                      </a:endParaRPr>
                    </a:p>
                    <a:p>
                      <a:pPr algn="ctr" rtl="0" fontAlgn="ctr"/>
                      <a:r>
                        <a:rPr lang="en-ZA" sz="1500" b="1" i="0" u="none" strike="noStrike" dirty="0" smtClean="0">
                          <a:solidFill>
                            <a:srgbClr val="FFFFFF"/>
                          </a:solidFill>
                          <a:effectLst/>
                          <a:latin typeface="Calibri"/>
                        </a:rPr>
                        <a:t>31</a:t>
                      </a:r>
                      <a:r>
                        <a:rPr lang="en-ZA" sz="1500" b="1" i="0" u="none" strike="noStrike" baseline="0" dirty="0" smtClean="0">
                          <a:solidFill>
                            <a:srgbClr val="FFFFFF"/>
                          </a:solidFill>
                          <a:effectLst/>
                          <a:latin typeface="Calibri"/>
                        </a:rPr>
                        <a:t> </a:t>
                      </a:r>
                      <a:r>
                        <a:rPr lang="en-ZA" sz="1500" b="1" i="0" u="none" strike="noStrike" dirty="0" smtClean="0">
                          <a:solidFill>
                            <a:srgbClr val="FFFFFF"/>
                          </a:solidFill>
                          <a:effectLst/>
                          <a:latin typeface="Calibri"/>
                        </a:rPr>
                        <a:t>March</a:t>
                      </a:r>
                      <a:r>
                        <a:rPr lang="en-ZA" sz="1500" b="1" i="0" u="none" strike="noStrike" baseline="0" dirty="0" smtClean="0">
                          <a:solidFill>
                            <a:srgbClr val="FFFFFF"/>
                          </a:solidFill>
                          <a:effectLst/>
                          <a:latin typeface="Calibri"/>
                        </a:rPr>
                        <a:t> </a:t>
                      </a:r>
                    </a:p>
                    <a:p>
                      <a:pPr algn="ctr" rtl="0" fontAlgn="ctr"/>
                      <a:r>
                        <a:rPr lang="en-ZA" sz="1500" b="1" i="0" u="none" strike="noStrike" baseline="0" dirty="0" smtClean="0">
                          <a:solidFill>
                            <a:srgbClr val="FFFFFF"/>
                          </a:solidFill>
                          <a:effectLst/>
                          <a:latin typeface="Calibri"/>
                        </a:rPr>
                        <a:t>20</a:t>
                      </a:r>
                      <a:r>
                        <a:rPr lang="en-ZA" sz="1500" b="1" i="0" u="none" strike="noStrike" dirty="0" smtClean="0">
                          <a:solidFill>
                            <a:srgbClr val="FFFFFF"/>
                          </a:solidFill>
                          <a:effectLst/>
                          <a:latin typeface="Calibri"/>
                        </a:rPr>
                        <a:t>16</a:t>
                      </a:r>
                      <a:endParaRPr lang="en-ZA" sz="15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US" sz="1500" b="1" i="0" u="none" strike="noStrike" dirty="0" smtClean="0">
                        <a:solidFill>
                          <a:srgbClr val="FFFFFF"/>
                        </a:solidFill>
                        <a:effectLst/>
                        <a:latin typeface="Calibri"/>
                      </a:endParaRPr>
                    </a:p>
                    <a:p>
                      <a:pPr algn="ctr" rtl="0" fontAlgn="ctr"/>
                      <a:r>
                        <a:rPr lang="en-US" sz="1500" b="1" i="0" u="none" strike="noStrike" dirty="0" smtClean="0">
                          <a:solidFill>
                            <a:srgbClr val="FFFFFF"/>
                          </a:solidFill>
                          <a:effectLst/>
                          <a:latin typeface="Calibri"/>
                        </a:rPr>
                        <a:t>Variance</a:t>
                      </a:r>
                      <a:endParaRPr lang="en-ZA" sz="1500" b="1" i="0" u="none" strike="noStrike" dirty="0">
                        <a:solidFill>
                          <a:srgbClr val="FFFFFF"/>
                        </a:solidFill>
                        <a:effectLst/>
                        <a:latin typeface="Calibri"/>
                      </a:endParaRPr>
                    </a:p>
                    <a:p>
                      <a:pPr algn="ctr" rtl="0" fontAlgn="ctr"/>
                      <a:r>
                        <a:rPr lang="en-US" sz="1500" b="1" i="0" u="none" strike="noStrike" dirty="0" smtClean="0">
                          <a:solidFill>
                            <a:srgbClr val="FFFFFF"/>
                          </a:solidFill>
                          <a:effectLst/>
                          <a:latin typeface="Calibri"/>
                        </a:rPr>
                        <a:t>(Over)/Under</a:t>
                      </a:r>
                      <a:endParaRPr lang="en-ZA" sz="15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ZA" sz="1500" b="1" i="0" u="none" strike="noStrike" dirty="0" smtClean="0">
                        <a:solidFill>
                          <a:srgbClr val="FFFFFF"/>
                        </a:solidFill>
                        <a:effectLst/>
                        <a:latin typeface="Calibri"/>
                      </a:endParaRPr>
                    </a:p>
                    <a:p>
                      <a:pPr algn="ctr" rtl="0" fontAlgn="ctr"/>
                      <a:r>
                        <a:rPr lang="en-ZA" sz="1500" b="1" i="0" u="none" strike="noStrike" dirty="0" smtClean="0">
                          <a:solidFill>
                            <a:srgbClr val="FFFFFF"/>
                          </a:solidFill>
                          <a:effectLst/>
                          <a:latin typeface="Calibri"/>
                        </a:rPr>
                        <a:t>%</a:t>
                      </a:r>
                      <a:endParaRPr lang="en-ZA" sz="1500" b="1" i="0" u="none" strike="noStrike" dirty="0">
                        <a:solidFill>
                          <a:srgbClr val="FFFFFF"/>
                        </a:solidFill>
                        <a:effectLst/>
                        <a:latin typeface="Calibri"/>
                      </a:endParaRPr>
                    </a:p>
                    <a:p>
                      <a:pPr algn="ctr" rtl="0" fontAlgn="ctr"/>
                      <a:r>
                        <a:rPr lang="en-ZA" sz="1500" b="1" i="0" u="none" strike="noStrike" dirty="0">
                          <a:solidFill>
                            <a:srgbClr val="FFFFFF"/>
                          </a:solidFill>
                          <a:effectLst/>
                          <a:latin typeface="Calibri"/>
                        </a:rPr>
                        <a:t>Spent</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r>
              <a:tr h="229106">
                <a:tc>
                  <a:txBody>
                    <a:bodyPr/>
                    <a:lstStyle/>
                    <a:p>
                      <a:pPr algn="l" fontAlgn="t"/>
                      <a:r>
                        <a:rPr lang="en-ZA" sz="1500" b="0" i="0" u="none" strike="noStrike" dirty="0">
                          <a:solidFill>
                            <a:srgbClr val="000000"/>
                          </a:solidFill>
                          <a:effectLst/>
                          <a:latin typeface="Arial"/>
                        </a:rPr>
                        <a:t> </a:t>
                      </a: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5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5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5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l" fontAlgn="t"/>
                      <a:r>
                        <a:rPr lang="en-ZA" sz="1500" b="0" i="0" u="none" strike="noStrike" dirty="0">
                          <a:solidFill>
                            <a:srgbClr val="000000"/>
                          </a:solidFill>
                          <a:effectLst/>
                          <a:latin typeface="Arial"/>
                        </a:rPr>
                        <a:t> </a:t>
                      </a: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29106">
                <a:tc>
                  <a:txBody>
                    <a:bodyPr/>
                    <a:lstStyle/>
                    <a:p>
                      <a:pPr algn="l" rtl="0" fontAlgn="ctr"/>
                      <a:r>
                        <a:rPr lang="en-ZA" sz="1500" b="0" i="0" u="none" strike="noStrike" dirty="0" smtClean="0">
                          <a:solidFill>
                            <a:srgbClr val="000000"/>
                          </a:solidFill>
                          <a:effectLst/>
                          <a:latin typeface="Calibri"/>
                        </a:rPr>
                        <a:t>Compensation</a:t>
                      </a:r>
                      <a:r>
                        <a:rPr lang="en-ZA" sz="1500" b="0" i="0" u="none" strike="noStrike" baseline="0" dirty="0" smtClean="0">
                          <a:solidFill>
                            <a:srgbClr val="000000"/>
                          </a:solidFill>
                          <a:effectLst/>
                          <a:latin typeface="Calibri"/>
                        </a:rPr>
                        <a:t> of employees</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219 674</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214 352</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5 322</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0" i="0" u="none" strike="noStrike" dirty="0" smtClean="0">
                          <a:solidFill>
                            <a:srgbClr val="000000"/>
                          </a:solidFill>
                          <a:effectLst/>
                          <a:latin typeface="Calibri"/>
                        </a:rPr>
                        <a:t>97.6%</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29106">
                <a:tc>
                  <a:txBody>
                    <a:bodyPr/>
                    <a:lstStyle/>
                    <a:p>
                      <a:pPr algn="l" rtl="0" fontAlgn="ctr"/>
                      <a:r>
                        <a:rPr lang="en-US" sz="1500" b="0" i="0" u="none" strike="noStrike" dirty="0" smtClean="0">
                          <a:solidFill>
                            <a:srgbClr val="000000"/>
                          </a:solidFill>
                          <a:effectLst/>
                          <a:latin typeface="Calibri"/>
                        </a:rPr>
                        <a:t>Goods and</a:t>
                      </a:r>
                      <a:r>
                        <a:rPr lang="en-US" sz="1500" b="0" i="0" u="none" strike="noStrike" baseline="0" dirty="0" smtClean="0">
                          <a:solidFill>
                            <a:srgbClr val="000000"/>
                          </a:solidFill>
                          <a:effectLst/>
                          <a:latin typeface="Calibri"/>
                        </a:rPr>
                        <a:t> </a:t>
                      </a:r>
                      <a:r>
                        <a:rPr lang="en-US" sz="1500" b="0" i="0" u="none" strike="noStrike" dirty="0" smtClean="0">
                          <a:solidFill>
                            <a:srgbClr val="000000"/>
                          </a:solidFill>
                          <a:effectLst/>
                          <a:latin typeface="Calibri"/>
                        </a:rPr>
                        <a:t>Services </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404 055</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369 327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34 728</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91.4%</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29106">
                <a:tc>
                  <a:txBody>
                    <a:bodyPr/>
                    <a:lstStyle/>
                    <a:p>
                      <a:pPr algn="l" rtl="0" fontAlgn="ctr"/>
                      <a:r>
                        <a:rPr lang="en-US" sz="1500" b="0" i="0" u="none" strike="noStrike" dirty="0" smtClean="0">
                          <a:solidFill>
                            <a:schemeClr val="tx1"/>
                          </a:solidFill>
                          <a:effectLst/>
                          <a:latin typeface="Calibri"/>
                        </a:rPr>
                        <a:t>Interest</a:t>
                      </a:r>
                      <a:r>
                        <a:rPr lang="en-US" sz="1500" b="0" i="0" u="none" strike="noStrike" baseline="0" dirty="0" smtClean="0">
                          <a:solidFill>
                            <a:schemeClr val="tx1"/>
                          </a:solidFill>
                          <a:effectLst/>
                          <a:latin typeface="Calibri"/>
                        </a:rPr>
                        <a:t> and rent on land</a:t>
                      </a:r>
                      <a:endParaRPr lang="en-ZA" sz="1500" b="0" i="0" u="none" strike="noStrike" dirty="0">
                        <a:solidFill>
                          <a:schemeClr val="tx1"/>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chemeClr val="tx1"/>
                          </a:solidFill>
                          <a:effectLst/>
                          <a:latin typeface="Calibri"/>
                        </a:rPr>
                        <a:t>203</a:t>
                      </a:r>
                      <a:endParaRPr lang="en-ZA" sz="1500" b="0" i="0" u="none" strike="noStrike" dirty="0">
                        <a:solidFill>
                          <a:schemeClr val="tx1"/>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203</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0" i="0" u="none" strike="noStrike" dirty="0" smtClean="0">
                          <a:solidFill>
                            <a:srgbClr val="000000"/>
                          </a:solidFill>
                          <a:effectLst/>
                          <a:latin typeface="Calibri"/>
                        </a:rPr>
                        <a:t>100%</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40282">
                <a:tc>
                  <a:txBody>
                    <a:bodyPr/>
                    <a:lstStyle/>
                    <a:p>
                      <a:pPr algn="l" rtl="0" fontAlgn="ctr"/>
                      <a:r>
                        <a:rPr lang="en-ZA" sz="1500" b="1" i="0" u="none" strike="noStrike" dirty="0" smtClean="0">
                          <a:solidFill>
                            <a:schemeClr val="tx1"/>
                          </a:solidFill>
                          <a:effectLst/>
                          <a:latin typeface="Calibri"/>
                        </a:rPr>
                        <a:t>Dept.  Agencies</a:t>
                      </a:r>
                      <a:r>
                        <a:rPr lang="en-ZA" sz="1500" b="1" i="0" u="none" strike="noStrike" baseline="0" dirty="0" smtClean="0">
                          <a:solidFill>
                            <a:schemeClr val="tx1"/>
                          </a:solidFill>
                          <a:effectLst/>
                          <a:latin typeface="Calibri"/>
                        </a:rPr>
                        <a:t> </a:t>
                      </a:r>
                      <a:r>
                        <a:rPr lang="en-ZA" sz="1500" b="1" i="0" u="none" strike="noStrike" dirty="0" smtClean="0">
                          <a:solidFill>
                            <a:schemeClr val="tx1"/>
                          </a:solidFill>
                          <a:effectLst/>
                          <a:latin typeface="Calibri"/>
                        </a:rPr>
                        <a:t>&amp; </a:t>
                      </a:r>
                      <a:r>
                        <a:rPr lang="en-ZA" sz="1500" b="1" i="0" u="none" strike="noStrike" dirty="0">
                          <a:solidFill>
                            <a:schemeClr val="tx1"/>
                          </a:solidFill>
                          <a:effectLst/>
                          <a:latin typeface="Calibri"/>
                        </a:rPr>
                        <a:t>Accounts </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1" i="0" u="none" strike="noStrike" dirty="0" smtClean="0">
                          <a:solidFill>
                            <a:srgbClr val="000000"/>
                          </a:solidFill>
                          <a:effectLst/>
                          <a:latin typeface="Calibri"/>
                        </a:rPr>
                        <a:t>1 463 193</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1" i="0" u="none" strike="noStrike" dirty="0" smtClean="0">
                          <a:solidFill>
                            <a:srgbClr val="000000"/>
                          </a:solidFill>
                          <a:effectLst/>
                          <a:latin typeface="Calibri"/>
                        </a:rPr>
                        <a:t>1 459 809</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1" i="0" u="none" strike="noStrike" dirty="0" smtClean="0">
                          <a:solidFill>
                            <a:schemeClr val="tx1"/>
                          </a:solidFill>
                          <a:effectLst/>
                          <a:latin typeface="Calibri"/>
                        </a:rPr>
                        <a:t>3 384</a:t>
                      </a:r>
                      <a:endParaRPr lang="en-ZA" sz="1500" b="1" i="0" u="none" strike="noStrike" dirty="0">
                        <a:solidFill>
                          <a:schemeClr val="tx1"/>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1" i="0" u="none" strike="noStrike" dirty="0" smtClean="0">
                          <a:solidFill>
                            <a:srgbClr val="000000"/>
                          </a:solidFill>
                          <a:effectLst/>
                          <a:latin typeface="Calibri"/>
                        </a:rPr>
                        <a:t>99.8%</a:t>
                      </a:r>
                      <a:endParaRPr lang="en-ZA" sz="1500" b="1"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29106">
                <a:tc>
                  <a:txBody>
                    <a:bodyPr/>
                    <a:lstStyle/>
                    <a:p>
                      <a:pPr algn="l" rtl="0" fontAlgn="ctr"/>
                      <a:r>
                        <a:rPr lang="en-US" sz="1500" b="0" i="0" u="none" strike="noStrike" dirty="0" smtClean="0">
                          <a:solidFill>
                            <a:schemeClr val="tx1"/>
                          </a:solidFill>
                          <a:effectLst/>
                          <a:latin typeface="Calibri"/>
                        </a:rPr>
                        <a:t>        Current </a:t>
                      </a:r>
                      <a:endParaRPr lang="en-ZA" sz="1500" b="0" i="0" u="none" strike="noStrike" dirty="0">
                        <a:solidFill>
                          <a:schemeClr val="tx1"/>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1 214 136</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1 237 190</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chemeClr val="tx1"/>
                          </a:solidFill>
                          <a:effectLst/>
                          <a:latin typeface="Calibri"/>
                        </a:rPr>
                        <a:t>-23  054</a:t>
                      </a:r>
                      <a:endParaRPr lang="en-ZA" sz="1500" b="0" i="0" u="none" strike="noStrike" dirty="0">
                        <a:solidFill>
                          <a:schemeClr val="tx1"/>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101.9%</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29106">
                <a:tc>
                  <a:txBody>
                    <a:bodyPr/>
                    <a:lstStyle/>
                    <a:p>
                      <a:pPr algn="l" rtl="0" fontAlgn="ctr"/>
                      <a:r>
                        <a:rPr lang="en-US" sz="1500" b="0" i="0" u="none" strike="noStrike" dirty="0" smtClean="0">
                          <a:solidFill>
                            <a:schemeClr val="tx1"/>
                          </a:solidFill>
                          <a:effectLst/>
                          <a:latin typeface="Calibri"/>
                        </a:rPr>
                        <a:t>        Capital </a:t>
                      </a:r>
                      <a:endParaRPr lang="en-ZA" sz="1500" b="0" i="0" u="none" strike="noStrike" dirty="0">
                        <a:solidFill>
                          <a:schemeClr val="tx1"/>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249 057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222 619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chemeClr val="tx1"/>
                          </a:solidFill>
                          <a:effectLst/>
                          <a:latin typeface="Calibri"/>
                        </a:rPr>
                        <a:t>26 438</a:t>
                      </a:r>
                      <a:endParaRPr lang="en-ZA" sz="1500" b="0" i="0" u="none" strike="noStrike" dirty="0">
                        <a:solidFill>
                          <a:schemeClr val="tx1"/>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89.4%</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40282">
                <a:tc>
                  <a:txBody>
                    <a:bodyPr/>
                    <a:lstStyle/>
                    <a:p>
                      <a:pPr algn="l" rtl="0" fontAlgn="ctr"/>
                      <a:r>
                        <a:rPr lang="en-US" sz="1500" b="0" i="0" u="none" strike="noStrike" dirty="0" smtClean="0">
                          <a:solidFill>
                            <a:srgbClr val="000000"/>
                          </a:solidFill>
                          <a:effectLst/>
                          <a:latin typeface="Calibri"/>
                        </a:rPr>
                        <a:t>Provinces</a:t>
                      </a:r>
                      <a:r>
                        <a:rPr lang="en-US" sz="1500" b="0" i="0" u="none" strike="noStrike" baseline="0" dirty="0" smtClean="0">
                          <a:solidFill>
                            <a:srgbClr val="000000"/>
                          </a:solidFill>
                          <a:effectLst/>
                          <a:latin typeface="Calibri"/>
                        </a:rPr>
                        <a:t> &amp; Municipalities (Conditional Grant)</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1 274 317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1 274 317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100%</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40282">
                <a:tc>
                  <a:txBody>
                    <a:bodyPr/>
                    <a:lstStyle/>
                    <a:p>
                      <a:pPr algn="l" rtl="0" fontAlgn="ctr"/>
                      <a:r>
                        <a:rPr lang="en-US" sz="1500" b="0" i="0" u="none" strike="noStrike" dirty="0" smtClean="0">
                          <a:solidFill>
                            <a:srgbClr val="000000"/>
                          </a:solidFill>
                          <a:effectLst/>
                          <a:latin typeface="Calibri"/>
                        </a:rPr>
                        <a:t>Foreign Government Organisations</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4 197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3 998</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199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0" i="0" u="none" strike="noStrike" dirty="0" smtClean="0">
                          <a:solidFill>
                            <a:srgbClr val="000000"/>
                          </a:solidFill>
                          <a:effectLst/>
                          <a:latin typeface="Calibri"/>
                        </a:rPr>
                        <a:t>95.3%</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40282">
                <a:tc>
                  <a:txBody>
                    <a:bodyPr/>
                    <a:lstStyle/>
                    <a:p>
                      <a:pPr algn="l" rtl="0" fontAlgn="ctr"/>
                      <a:r>
                        <a:rPr lang="en-ZA" sz="1500" b="0" i="0" u="none" strike="noStrike" dirty="0" smtClean="0">
                          <a:solidFill>
                            <a:srgbClr val="000000"/>
                          </a:solidFill>
                          <a:effectLst/>
                          <a:latin typeface="Calibri"/>
                        </a:rPr>
                        <a:t>Higher Education</a:t>
                      </a:r>
                      <a:r>
                        <a:rPr lang="en-ZA" sz="1500" b="0" i="0" u="none" strike="noStrike" baseline="0" dirty="0" smtClean="0">
                          <a:solidFill>
                            <a:srgbClr val="000000"/>
                          </a:solidFill>
                          <a:effectLst/>
                          <a:latin typeface="Calibri"/>
                        </a:rPr>
                        <a:t> Institutions</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80</a:t>
                      </a:r>
                      <a:endParaRPr lang="en-ZA" sz="1500" b="0" i="0" u="none" strike="noStrike" dirty="0" smtClean="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80</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100%</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40282">
                <a:tc>
                  <a:txBody>
                    <a:bodyPr/>
                    <a:lstStyle/>
                    <a:p>
                      <a:pPr algn="l" rtl="0" fontAlgn="ctr"/>
                      <a:r>
                        <a:rPr lang="en-ZA" sz="1500" b="0" i="0" u="none" strike="noStrike" dirty="0">
                          <a:solidFill>
                            <a:srgbClr val="000000"/>
                          </a:solidFill>
                          <a:effectLst/>
                          <a:latin typeface="Calibri"/>
                        </a:rPr>
                        <a:t>Households</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29 007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25 583</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3 424</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0" i="0" u="none" strike="noStrike" dirty="0" smtClean="0">
                          <a:solidFill>
                            <a:srgbClr val="000000"/>
                          </a:solidFill>
                          <a:effectLst/>
                          <a:latin typeface="Calibri"/>
                        </a:rPr>
                        <a:t>88.2%</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40282">
                <a:tc>
                  <a:txBody>
                    <a:bodyPr/>
                    <a:lstStyle/>
                    <a:p>
                      <a:pPr algn="l" rtl="0" fontAlgn="ctr"/>
                      <a:r>
                        <a:rPr lang="en-US" sz="1500" b="1" i="0" u="none" strike="noStrike" dirty="0" smtClean="0">
                          <a:solidFill>
                            <a:srgbClr val="000000"/>
                          </a:solidFill>
                          <a:effectLst/>
                          <a:latin typeface="Calibri"/>
                        </a:rPr>
                        <a:t>Public</a:t>
                      </a:r>
                      <a:r>
                        <a:rPr lang="en-US" sz="1500" b="1" i="0" u="none" strike="noStrike" baseline="0" dirty="0" smtClean="0">
                          <a:solidFill>
                            <a:srgbClr val="000000"/>
                          </a:solidFill>
                          <a:effectLst/>
                          <a:latin typeface="Calibri"/>
                        </a:rPr>
                        <a:t> Corporations </a:t>
                      </a:r>
                      <a:endParaRPr lang="en-ZA" sz="1500" b="1"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1" i="0" u="none" strike="noStrike" dirty="0" smtClean="0">
                          <a:solidFill>
                            <a:srgbClr val="000000"/>
                          </a:solidFill>
                          <a:effectLst/>
                          <a:latin typeface="Calibri"/>
                        </a:rPr>
                        <a:t>123 041</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1" i="0" u="none" strike="noStrike" dirty="0" smtClean="0">
                          <a:solidFill>
                            <a:srgbClr val="000000"/>
                          </a:solidFill>
                          <a:effectLst/>
                          <a:latin typeface="Calibri"/>
                        </a:rPr>
                        <a:t>108 059</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1" i="0" u="none" strike="noStrike" dirty="0" smtClean="0">
                          <a:solidFill>
                            <a:srgbClr val="000000"/>
                          </a:solidFill>
                          <a:effectLst/>
                          <a:latin typeface="Calibri"/>
                        </a:rPr>
                        <a:t>14 982</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1" i="0" u="none" strike="noStrike" dirty="0" smtClean="0">
                          <a:solidFill>
                            <a:srgbClr val="000000"/>
                          </a:solidFill>
                          <a:effectLst/>
                          <a:latin typeface="Calibri"/>
                        </a:rPr>
                        <a:t>87.8%</a:t>
                      </a:r>
                      <a:endParaRPr lang="en-ZA" sz="1500" b="1"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40282">
                <a:tc>
                  <a:txBody>
                    <a:bodyPr/>
                    <a:lstStyle/>
                    <a:p>
                      <a:pPr algn="l" rtl="0" fontAlgn="ctr"/>
                      <a:r>
                        <a:rPr lang="en-US" sz="1500" b="0" i="0" u="none" strike="noStrike" dirty="0" smtClean="0">
                          <a:solidFill>
                            <a:srgbClr val="000000"/>
                          </a:solidFill>
                          <a:effectLst/>
                          <a:latin typeface="Calibri"/>
                        </a:rPr>
                        <a:t>        Current</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108 771</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99 164</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9 607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91.2%</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40282">
                <a:tc>
                  <a:txBody>
                    <a:bodyPr/>
                    <a:lstStyle/>
                    <a:p>
                      <a:pPr algn="l" rtl="0" fontAlgn="ctr"/>
                      <a:r>
                        <a:rPr lang="en-US" sz="1500" b="0" i="0" u="none" strike="noStrike" dirty="0" smtClean="0">
                          <a:solidFill>
                            <a:srgbClr val="000000"/>
                          </a:solidFill>
                          <a:effectLst/>
                          <a:latin typeface="Calibri"/>
                        </a:rPr>
                        <a:t>        Capital</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14 270</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8 895</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5 375</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62.3%</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40282">
                <a:tc>
                  <a:txBody>
                    <a:bodyPr/>
                    <a:lstStyle/>
                    <a:p>
                      <a:pPr algn="l" rtl="0" fontAlgn="ctr"/>
                      <a:r>
                        <a:rPr lang="en-US" sz="1500" b="1" i="0" u="none" strike="noStrike" dirty="0" smtClean="0">
                          <a:solidFill>
                            <a:srgbClr val="000000"/>
                          </a:solidFill>
                          <a:effectLst/>
                          <a:latin typeface="Calibri"/>
                        </a:rPr>
                        <a:t>Non-profit</a:t>
                      </a:r>
                      <a:r>
                        <a:rPr lang="en-US" sz="1500" b="1" i="0" u="none" strike="noStrike" baseline="0" dirty="0" smtClean="0">
                          <a:solidFill>
                            <a:srgbClr val="000000"/>
                          </a:solidFill>
                          <a:effectLst/>
                          <a:latin typeface="Calibri"/>
                        </a:rPr>
                        <a:t> institutions </a:t>
                      </a:r>
                      <a:endParaRPr lang="en-ZA" sz="1500" b="1"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1" i="0" u="none" strike="noStrike" dirty="0" smtClean="0">
                          <a:solidFill>
                            <a:srgbClr val="000000"/>
                          </a:solidFill>
                          <a:effectLst/>
                          <a:latin typeface="Calibri"/>
                        </a:rPr>
                        <a:t>201 928</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1" i="0" u="none" strike="noStrike" dirty="0" smtClean="0">
                          <a:solidFill>
                            <a:srgbClr val="000000"/>
                          </a:solidFill>
                          <a:effectLst/>
                          <a:latin typeface="Calibri"/>
                        </a:rPr>
                        <a:t>186 258</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1" i="0" u="none" strike="noStrike" dirty="0" smtClean="0">
                          <a:solidFill>
                            <a:srgbClr val="000000"/>
                          </a:solidFill>
                          <a:effectLst/>
                          <a:latin typeface="Calibri"/>
                        </a:rPr>
                        <a:t>15 670</a:t>
                      </a:r>
                      <a:endParaRPr lang="en-ZA" sz="1500" b="1"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1" i="0" u="none" strike="noStrike" dirty="0" smtClean="0">
                          <a:solidFill>
                            <a:srgbClr val="000000"/>
                          </a:solidFill>
                          <a:effectLst/>
                          <a:latin typeface="Calibri"/>
                        </a:rPr>
                        <a:t>92.2%</a:t>
                      </a:r>
                      <a:endParaRPr lang="en-ZA" sz="1500" b="1"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40282">
                <a:tc>
                  <a:txBody>
                    <a:bodyPr/>
                    <a:lstStyle/>
                    <a:p>
                      <a:pPr algn="l" rtl="0" fontAlgn="ctr"/>
                      <a:r>
                        <a:rPr lang="en-US" sz="1500" b="0" i="0" u="none" strike="noStrike" dirty="0" smtClean="0">
                          <a:solidFill>
                            <a:srgbClr val="000000"/>
                          </a:solidFill>
                          <a:effectLst/>
                          <a:latin typeface="Calibri"/>
                        </a:rPr>
                        <a:t>         Current</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157 950</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149 509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8 441</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0" i="0" u="none" strike="noStrike" dirty="0" smtClean="0">
                          <a:solidFill>
                            <a:srgbClr val="000000"/>
                          </a:solidFill>
                          <a:effectLst/>
                          <a:latin typeface="Calibri"/>
                        </a:rPr>
                        <a:t>94.7%</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240282">
                <a:tc>
                  <a:txBody>
                    <a:bodyPr/>
                    <a:lstStyle/>
                    <a:p>
                      <a:pPr algn="l" rtl="0" fontAlgn="ctr"/>
                      <a:r>
                        <a:rPr lang="en-US" sz="1500" b="0" i="0" u="none" strike="noStrike" dirty="0" smtClean="0">
                          <a:solidFill>
                            <a:srgbClr val="000000"/>
                          </a:solidFill>
                          <a:effectLst/>
                          <a:latin typeface="Calibri"/>
                        </a:rPr>
                        <a:t>         Capital</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43 978</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36 749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7 229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0" i="0" u="none" strike="noStrike" dirty="0" smtClean="0">
                          <a:solidFill>
                            <a:srgbClr val="000000"/>
                          </a:solidFill>
                          <a:effectLst/>
                          <a:latin typeface="Calibri"/>
                        </a:rPr>
                        <a:t>83.6%</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
        <p:nvSpPr>
          <p:cNvPr id="8" name="Slide Number Placeholder 5"/>
          <p:cNvSpPr txBox="1">
            <a:spLocks/>
          </p:cNvSpPr>
          <p:nvPr/>
        </p:nvSpPr>
        <p:spPr>
          <a:xfrm>
            <a:off x="8100392" y="6165304"/>
            <a:ext cx="607758" cy="288033"/>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1200" dirty="0" smtClean="0"/>
          </a:p>
        </p:txBody>
      </p:sp>
    </p:spTree>
    <p:extLst>
      <p:ext uri="{BB962C8B-B14F-4D97-AF65-F5344CB8AC3E}">
        <p14:creationId xmlns:p14="http://schemas.microsoft.com/office/powerpoint/2010/main" xmlns="" val="4146125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7200" y="188640"/>
            <a:ext cx="8239944" cy="864096"/>
          </a:xfrm>
        </p:spPr>
        <p:txBody>
          <a:bodyPr>
            <a:normAutofit fontScale="90000"/>
          </a:bodyPr>
          <a:lstStyle/>
          <a:p>
            <a:pPr lvl="0" defTabSz="457200" eaLnBrk="0" fontAlgn="base" hangingPunct="0">
              <a:spcBef>
                <a:spcPct val="20000"/>
              </a:spcBef>
              <a:spcAft>
                <a:spcPct val="0"/>
              </a:spcAft>
              <a:defRPr/>
            </a:pPr>
            <a:r>
              <a:rPr lang="en-US" sz="2400" dirty="0" smtClean="0">
                <a:solidFill>
                  <a:prstClr val="black"/>
                </a:solidFill>
                <a:latin typeface="Calibri"/>
                <a:ea typeface="MS PGothic" pitchFamily="34" charset="-128"/>
              </a:rPr>
              <a:t> </a:t>
            </a:r>
            <a:r>
              <a:rPr lang="en-ZA" sz="3400" dirty="0">
                <a:solidFill>
                  <a:prstClr val="black">
                    <a:tint val="75000"/>
                  </a:prstClr>
                </a:solidFill>
                <a:latin typeface="Calibri"/>
                <a:ea typeface="MS PGothic" pitchFamily="34" charset="-128"/>
              </a:rPr>
              <a:t/>
            </a:r>
            <a:br>
              <a:rPr lang="en-ZA" sz="3400" dirty="0">
                <a:solidFill>
                  <a:prstClr val="black">
                    <a:tint val="75000"/>
                  </a:prstClr>
                </a:solidFill>
                <a:latin typeface="Calibri"/>
                <a:ea typeface="MS PGothic" pitchFamily="34" charset="-128"/>
              </a:rPr>
            </a:br>
            <a:endParaRPr lang="en-US" dirty="0"/>
          </a:p>
        </p:txBody>
      </p:sp>
      <p:sp>
        <p:nvSpPr>
          <p:cNvPr id="6" name="Slide Number Placeholder 5"/>
          <p:cNvSpPr>
            <a:spLocks noGrp="1"/>
          </p:cNvSpPr>
          <p:nvPr>
            <p:ph type="sldNum" sz="quarter" idx="4"/>
          </p:nvPr>
        </p:nvSpPr>
        <p:spPr/>
        <p:txBody>
          <a:bodyPr/>
          <a:lstStyle>
            <a:lvl1pPr algn="r">
              <a:defRPr sz="800" b="0" u="none">
                <a:solidFill>
                  <a:srgbClr val="660066"/>
                </a:solidFill>
                <a:latin typeface="Verdana" pitchFamily="34" charset="0"/>
              </a:defRPr>
            </a:lvl1pPr>
          </a:lstStyle>
          <a:p>
            <a:r>
              <a:rPr lang="en-ZA" sz="1000" b="1" dirty="0"/>
              <a:t>3</a:t>
            </a:r>
            <a:r>
              <a:rPr lang="en-ZA" sz="1000" b="1" dirty="0" smtClean="0"/>
              <a:t>8</a:t>
            </a:r>
          </a:p>
        </p:txBody>
      </p:sp>
      <p:sp>
        <p:nvSpPr>
          <p:cNvPr id="7" name="Title 1"/>
          <p:cNvSpPr txBox="1">
            <a:spLocks/>
          </p:cNvSpPr>
          <p:nvPr/>
        </p:nvSpPr>
        <p:spPr>
          <a:xfrm>
            <a:off x="179512" y="98630"/>
            <a:ext cx="8767972" cy="18002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cs typeface="Arial" pitchFamily="34" charset="0"/>
              </a:rPr>
              <a:t>Summary Total Budget versus Expenditure Per Economic Classification</a:t>
            </a:r>
            <a:endParaRPr lang="en-ZA" sz="2800" cap="all" dirty="0">
              <a:solidFill>
                <a:schemeClr val="accent2">
                  <a:lumMod val="50000"/>
                </a:schemeClr>
              </a:solidFill>
              <a:latin typeface="+mj-lt"/>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49253144"/>
              </p:ext>
            </p:extLst>
          </p:nvPr>
        </p:nvGraphicFramePr>
        <p:xfrm>
          <a:off x="99002" y="1052736"/>
          <a:ext cx="8928991" cy="4824537"/>
        </p:xfrm>
        <a:graphic>
          <a:graphicData uri="http://schemas.openxmlformats.org/drawingml/2006/table">
            <a:tbl>
              <a:tblPr firstRow="1" bandRow="1"/>
              <a:tblGrid>
                <a:gridCol w="4056981"/>
                <a:gridCol w="1296138"/>
                <a:gridCol w="1246616"/>
                <a:gridCol w="1393278"/>
                <a:gridCol w="935978"/>
              </a:tblGrid>
              <a:tr h="1584465">
                <a:tc>
                  <a:txBody>
                    <a:bodyPr/>
                    <a:lstStyle/>
                    <a:p>
                      <a:pPr algn="l" rtl="0" fontAlgn="ctr"/>
                      <a:r>
                        <a:rPr lang="en-ZA" sz="1500" b="1" i="0" u="none" strike="noStrike" dirty="0">
                          <a:solidFill>
                            <a:srgbClr val="FFFFFF"/>
                          </a:solidFill>
                          <a:effectLst/>
                          <a:latin typeface="Calibri"/>
                        </a:rPr>
                        <a:t>Economic Classification</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ZA" sz="1500" b="1" i="0" u="none" strike="noStrike" dirty="0" smtClean="0">
                          <a:solidFill>
                            <a:srgbClr val="FFFFFF"/>
                          </a:solidFill>
                          <a:effectLst/>
                          <a:latin typeface="Calibri"/>
                        </a:rPr>
                        <a:t>Final </a:t>
                      </a:r>
                      <a:r>
                        <a:rPr lang="en-ZA" sz="1500" b="1" i="0" u="none" strike="noStrike" dirty="0">
                          <a:solidFill>
                            <a:srgbClr val="FFFFFF"/>
                          </a:solidFill>
                          <a:effectLst/>
                          <a:latin typeface="Calibri"/>
                        </a:rPr>
                        <a:t>Appropriation</a:t>
                      </a:r>
                    </a:p>
                    <a:p>
                      <a:pPr algn="ctr" rtl="0" fontAlgn="ctr"/>
                      <a:r>
                        <a:rPr lang="en-ZA" sz="1500" b="1" i="0" u="none" strike="noStrike" dirty="0" smtClean="0">
                          <a:solidFill>
                            <a:srgbClr val="FFFFFF"/>
                          </a:solidFill>
                          <a:effectLst/>
                          <a:latin typeface="Calibri"/>
                        </a:rPr>
                        <a:t>2015/16</a:t>
                      </a:r>
                      <a:endParaRPr lang="en-ZA" sz="15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ZA" sz="1500" b="1" i="0" u="none" strike="noStrike" dirty="0" smtClean="0">
                        <a:solidFill>
                          <a:srgbClr val="FFFFFF"/>
                        </a:solidFill>
                        <a:effectLst/>
                        <a:latin typeface="Calibri"/>
                      </a:endParaRPr>
                    </a:p>
                    <a:p>
                      <a:pPr algn="ctr" rtl="0" fontAlgn="ctr"/>
                      <a:r>
                        <a:rPr lang="en-ZA" sz="1500" b="1" i="0" u="none" strike="noStrike" dirty="0" smtClean="0">
                          <a:solidFill>
                            <a:srgbClr val="FFFFFF"/>
                          </a:solidFill>
                          <a:effectLst/>
                          <a:latin typeface="Calibri"/>
                        </a:rPr>
                        <a:t>Expenditure</a:t>
                      </a:r>
                      <a:endParaRPr lang="en-ZA" sz="1500" b="1" i="0" u="none" strike="noStrike" dirty="0">
                        <a:solidFill>
                          <a:srgbClr val="FFFFFF"/>
                        </a:solidFill>
                        <a:effectLst/>
                        <a:latin typeface="Calibri"/>
                      </a:endParaRPr>
                    </a:p>
                    <a:p>
                      <a:pPr algn="ctr" rtl="0" fontAlgn="ctr"/>
                      <a:r>
                        <a:rPr lang="en-ZA" sz="1500" b="1" i="0" u="none" strike="noStrike" dirty="0" smtClean="0">
                          <a:solidFill>
                            <a:srgbClr val="FFFFFF"/>
                          </a:solidFill>
                          <a:effectLst/>
                          <a:latin typeface="Calibri"/>
                        </a:rPr>
                        <a:t>31</a:t>
                      </a:r>
                      <a:r>
                        <a:rPr lang="en-ZA" sz="1500" b="1" i="0" u="none" strike="noStrike" baseline="0" dirty="0" smtClean="0">
                          <a:solidFill>
                            <a:srgbClr val="FFFFFF"/>
                          </a:solidFill>
                          <a:effectLst/>
                          <a:latin typeface="Calibri"/>
                        </a:rPr>
                        <a:t> </a:t>
                      </a:r>
                      <a:r>
                        <a:rPr lang="en-ZA" sz="1500" b="1" i="0" u="none" strike="noStrike" dirty="0" smtClean="0">
                          <a:solidFill>
                            <a:srgbClr val="FFFFFF"/>
                          </a:solidFill>
                          <a:effectLst/>
                          <a:latin typeface="Calibri"/>
                        </a:rPr>
                        <a:t>March</a:t>
                      </a:r>
                      <a:r>
                        <a:rPr lang="en-ZA" sz="1500" b="1" i="0" u="none" strike="noStrike" baseline="0" dirty="0" smtClean="0">
                          <a:solidFill>
                            <a:srgbClr val="FFFFFF"/>
                          </a:solidFill>
                          <a:effectLst/>
                          <a:latin typeface="Calibri"/>
                        </a:rPr>
                        <a:t> </a:t>
                      </a:r>
                    </a:p>
                    <a:p>
                      <a:pPr algn="ctr" rtl="0" fontAlgn="ctr"/>
                      <a:r>
                        <a:rPr lang="en-ZA" sz="1500" b="1" i="0" u="none" strike="noStrike" baseline="0" dirty="0" smtClean="0">
                          <a:solidFill>
                            <a:srgbClr val="FFFFFF"/>
                          </a:solidFill>
                          <a:effectLst/>
                          <a:latin typeface="Calibri"/>
                        </a:rPr>
                        <a:t>20</a:t>
                      </a:r>
                      <a:r>
                        <a:rPr lang="en-ZA" sz="1500" b="1" i="0" u="none" strike="noStrike" dirty="0" smtClean="0">
                          <a:solidFill>
                            <a:srgbClr val="FFFFFF"/>
                          </a:solidFill>
                          <a:effectLst/>
                          <a:latin typeface="Calibri"/>
                        </a:rPr>
                        <a:t>16</a:t>
                      </a:r>
                      <a:endParaRPr lang="en-ZA" sz="15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US" sz="1500" b="1" i="0" u="none" strike="noStrike" dirty="0" smtClean="0">
                        <a:solidFill>
                          <a:srgbClr val="FFFFFF"/>
                        </a:solidFill>
                        <a:effectLst/>
                        <a:latin typeface="Calibri"/>
                      </a:endParaRPr>
                    </a:p>
                    <a:p>
                      <a:pPr algn="ctr" rtl="0" fontAlgn="ctr"/>
                      <a:r>
                        <a:rPr lang="en-US" sz="1500" b="1" i="0" u="none" strike="noStrike" dirty="0" smtClean="0">
                          <a:solidFill>
                            <a:srgbClr val="FFFFFF"/>
                          </a:solidFill>
                          <a:effectLst/>
                          <a:latin typeface="Calibri"/>
                        </a:rPr>
                        <a:t>Variance</a:t>
                      </a:r>
                      <a:endParaRPr lang="en-ZA" sz="1500" b="1" i="0" u="none" strike="noStrike" dirty="0">
                        <a:solidFill>
                          <a:srgbClr val="FFFFFF"/>
                        </a:solidFill>
                        <a:effectLst/>
                        <a:latin typeface="Calibri"/>
                      </a:endParaRPr>
                    </a:p>
                    <a:p>
                      <a:pPr algn="ctr" rtl="0" fontAlgn="ctr"/>
                      <a:r>
                        <a:rPr lang="en-US" sz="1500" b="1" i="0" u="none" strike="noStrike" dirty="0" smtClean="0">
                          <a:solidFill>
                            <a:srgbClr val="FFFFFF"/>
                          </a:solidFill>
                          <a:effectLst/>
                          <a:latin typeface="Calibri"/>
                        </a:rPr>
                        <a:t>(Over)/Under</a:t>
                      </a:r>
                      <a:endParaRPr lang="en-ZA" sz="1500" b="1" i="0" u="none" strike="noStrike" dirty="0">
                        <a:solidFill>
                          <a:srgbClr val="FFFFFF"/>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endParaRPr lang="en-ZA" sz="1500" b="1" i="0" u="none" strike="noStrike" dirty="0" smtClean="0">
                        <a:solidFill>
                          <a:srgbClr val="FFFFFF"/>
                        </a:solidFill>
                        <a:effectLst/>
                        <a:latin typeface="Calibri"/>
                      </a:endParaRPr>
                    </a:p>
                    <a:p>
                      <a:pPr algn="ctr" rtl="0" fontAlgn="ctr"/>
                      <a:r>
                        <a:rPr lang="en-ZA" sz="1500" b="1" i="0" u="none" strike="noStrike" dirty="0" smtClean="0">
                          <a:solidFill>
                            <a:srgbClr val="FFFFFF"/>
                          </a:solidFill>
                          <a:effectLst/>
                          <a:latin typeface="Calibri"/>
                        </a:rPr>
                        <a:t>%</a:t>
                      </a:r>
                      <a:endParaRPr lang="en-ZA" sz="1500" b="1" i="0" u="none" strike="noStrike" dirty="0">
                        <a:solidFill>
                          <a:srgbClr val="FFFFFF"/>
                        </a:solidFill>
                        <a:effectLst/>
                        <a:latin typeface="Calibri"/>
                      </a:endParaRPr>
                    </a:p>
                    <a:p>
                      <a:pPr algn="ctr" rtl="0" fontAlgn="ctr"/>
                      <a:r>
                        <a:rPr lang="en-ZA" sz="1500" b="1" i="0" u="none" strike="noStrike" dirty="0">
                          <a:solidFill>
                            <a:srgbClr val="FFFFFF"/>
                          </a:solidFill>
                          <a:effectLst/>
                          <a:latin typeface="Calibri"/>
                        </a:rPr>
                        <a:t>Spent</a:t>
                      </a: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r>
              <a:tr h="458681">
                <a:tc>
                  <a:txBody>
                    <a:bodyPr/>
                    <a:lstStyle/>
                    <a:p>
                      <a:pPr algn="l" fontAlgn="t"/>
                      <a:r>
                        <a:rPr lang="en-ZA" sz="1500" b="0" i="0" u="none" strike="noStrike" dirty="0">
                          <a:solidFill>
                            <a:srgbClr val="000000"/>
                          </a:solidFill>
                          <a:effectLst/>
                          <a:latin typeface="Arial"/>
                        </a:rPr>
                        <a:t> </a:t>
                      </a: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5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5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ZA" sz="1500" b="1" i="0" u="none" strike="noStrike" dirty="0">
                          <a:solidFill>
                            <a:srgbClr val="000000"/>
                          </a:solidFill>
                          <a:effectLst/>
                          <a:latin typeface="Calibri"/>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l" fontAlgn="t"/>
                      <a:r>
                        <a:rPr lang="en-ZA" sz="1500" b="0" i="0" u="none" strike="noStrike" dirty="0">
                          <a:solidFill>
                            <a:srgbClr val="000000"/>
                          </a:solidFill>
                          <a:effectLst/>
                          <a:latin typeface="Arial"/>
                        </a:rPr>
                        <a:t> </a:t>
                      </a: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458681">
                <a:tc>
                  <a:txBody>
                    <a:bodyPr/>
                    <a:lstStyle/>
                    <a:p>
                      <a:pPr algn="l" rtl="0" fontAlgn="ctr"/>
                      <a:r>
                        <a:rPr lang="en-US" sz="1500" b="0" i="0" u="none" strike="noStrike" dirty="0" smtClean="0">
                          <a:solidFill>
                            <a:srgbClr val="000000"/>
                          </a:solidFill>
                          <a:effectLst/>
                          <a:latin typeface="Calibri"/>
                        </a:rPr>
                        <a:t>Buildings</a:t>
                      </a:r>
                      <a:r>
                        <a:rPr lang="en-US" sz="1500" b="0" i="0" u="none" strike="noStrike" baseline="0" dirty="0" smtClean="0">
                          <a:solidFill>
                            <a:srgbClr val="000000"/>
                          </a:solidFill>
                          <a:effectLst/>
                          <a:latin typeface="Calibri"/>
                        </a:rPr>
                        <a:t> and other fixed structures</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94 719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25 203</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69 516</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26.6%</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458681">
                <a:tc>
                  <a:txBody>
                    <a:bodyPr/>
                    <a:lstStyle/>
                    <a:p>
                      <a:pPr algn="l" rtl="0" fontAlgn="ctr"/>
                      <a:r>
                        <a:rPr lang="en-US" sz="1500" b="0" i="0" u="none" strike="noStrike" dirty="0" smtClean="0">
                          <a:solidFill>
                            <a:srgbClr val="000000"/>
                          </a:solidFill>
                          <a:effectLst/>
                          <a:latin typeface="Calibri"/>
                        </a:rPr>
                        <a:t>Machiner</a:t>
                      </a:r>
                      <a:r>
                        <a:rPr lang="en-US" sz="1500" b="0" i="0" u="none" strike="noStrike" baseline="0" dirty="0" smtClean="0">
                          <a:solidFill>
                            <a:srgbClr val="000000"/>
                          </a:solidFill>
                          <a:effectLst/>
                          <a:latin typeface="Calibri"/>
                        </a:rPr>
                        <a:t>y and equipment</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4 146</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2 645</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rtl="0" fontAlgn="ctr"/>
                      <a:r>
                        <a:rPr lang="en-US" sz="1500" b="0" i="0" u="none" strike="noStrike" dirty="0" smtClean="0">
                          <a:solidFill>
                            <a:srgbClr val="000000"/>
                          </a:solidFill>
                          <a:effectLst/>
                          <a:latin typeface="Calibri"/>
                        </a:rPr>
                        <a:t>1 501</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ctr"/>
                      <a:r>
                        <a:rPr lang="en-US" sz="1500" b="0" i="0" u="none" strike="noStrike" dirty="0" smtClean="0">
                          <a:solidFill>
                            <a:srgbClr val="000000"/>
                          </a:solidFill>
                          <a:effectLst/>
                          <a:latin typeface="Calibri"/>
                        </a:rPr>
                        <a:t>63.8%</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458681">
                <a:tc>
                  <a:txBody>
                    <a:bodyPr/>
                    <a:lstStyle/>
                    <a:p>
                      <a:pPr algn="l" rtl="0" fontAlgn="ctr"/>
                      <a:r>
                        <a:rPr lang="en-US" sz="1500" b="0" i="0" u="none" strike="noStrike" dirty="0" smtClean="0">
                          <a:solidFill>
                            <a:srgbClr val="000000"/>
                          </a:solidFill>
                          <a:effectLst/>
                          <a:latin typeface="Calibri"/>
                        </a:rPr>
                        <a:t>Heritage</a:t>
                      </a:r>
                      <a:r>
                        <a:rPr lang="en-US" sz="1500" b="0" i="0" u="none" strike="noStrike" baseline="0" dirty="0" smtClean="0">
                          <a:solidFill>
                            <a:srgbClr val="000000"/>
                          </a:solidFill>
                          <a:effectLst/>
                          <a:latin typeface="Calibri"/>
                        </a:rPr>
                        <a:t> </a:t>
                      </a:r>
                      <a:r>
                        <a:rPr lang="en-US" sz="1500" b="0" i="0" u="none" strike="noStrike" dirty="0" smtClean="0">
                          <a:solidFill>
                            <a:srgbClr val="000000"/>
                          </a:solidFill>
                          <a:effectLst/>
                          <a:latin typeface="Calibri"/>
                        </a:rPr>
                        <a:t>Assets</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583</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283</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300</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48.5%</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458681">
                <a:tc>
                  <a:txBody>
                    <a:bodyPr/>
                    <a:lstStyle/>
                    <a:p>
                      <a:pPr algn="l" rtl="0" fontAlgn="ctr"/>
                      <a:r>
                        <a:rPr lang="en-US" sz="1500" b="0" i="0" u="none" strike="noStrike" dirty="0" smtClean="0">
                          <a:solidFill>
                            <a:srgbClr val="000000"/>
                          </a:solidFill>
                          <a:effectLst/>
                          <a:latin typeface="Calibri"/>
                        </a:rPr>
                        <a:t>Software</a:t>
                      </a:r>
                      <a:r>
                        <a:rPr lang="en-US" sz="1500" b="0" i="0" u="none" strike="noStrike" baseline="0" dirty="0" smtClean="0">
                          <a:solidFill>
                            <a:srgbClr val="000000"/>
                          </a:solidFill>
                          <a:effectLst/>
                          <a:latin typeface="Calibri"/>
                        </a:rPr>
                        <a:t> and other intangible assets</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r" rtl="0" fontAlgn="ctr"/>
                      <a:r>
                        <a:rPr lang="en-US" sz="1500" b="0" i="0" u="none" strike="noStrike" dirty="0" smtClean="0">
                          <a:solidFill>
                            <a:srgbClr val="000000"/>
                          </a:solidFill>
                          <a:effectLst/>
                          <a:latin typeface="Calibri"/>
                        </a:rPr>
                        <a:t>6 345</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r" rtl="0" fontAlgn="ctr"/>
                      <a:r>
                        <a:rPr lang="en-US" sz="1500" b="0" i="0" u="none" strike="noStrike" dirty="0" smtClean="0">
                          <a:solidFill>
                            <a:srgbClr val="000000"/>
                          </a:solidFill>
                          <a:effectLst/>
                          <a:latin typeface="Calibri"/>
                        </a:rPr>
                        <a:t>5 968</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r" rtl="0" fontAlgn="ctr"/>
                      <a:r>
                        <a:rPr lang="en-US" sz="1500" b="0" i="0" u="none" strike="noStrike" dirty="0" smtClean="0">
                          <a:solidFill>
                            <a:srgbClr val="000000"/>
                          </a:solidFill>
                          <a:effectLst/>
                          <a:latin typeface="Calibri"/>
                        </a:rPr>
                        <a:t>377</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ctr" rtl="0" fontAlgn="ctr"/>
                      <a:r>
                        <a:rPr lang="en-US" sz="1500" b="0" i="0" u="none" strike="noStrike" dirty="0" smtClean="0">
                          <a:solidFill>
                            <a:srgbClr val="000000"/>
                          </a:solidFill>
                          <a:effectLst/>
                          <a:latin typeface="Calibri"/>
                        </a:rPr>
                        <a:t>94.1%</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r>
              <a:tr h="458681">
                <a:tc>
                  <a:txBody>
                    <a:bodyPr/>
                    <a:lstStyle/>
                    <a:p>
                      <a:pPr algn="l" rtl="0" fontAlgn="ctr"/>
                      <a:r>
                        <a:rPr lang="en-US" sz="1500" b="0" i="0" u="none" strike="noStrike" dirty="0" smtClean="0">
                          <a:solidFill>
                            <a:srgbClr val="000000"/>
                          </a:solidFill>
                          <a:effectLst/>
                          <a:latin typeface="Calibri"/>
                        </a:rPr>
                        <a:t>Payments for financial assets</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559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559</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500" b="0" i="0" u="none" strike="noStrike" dirty="0" smtClean="0">
                          <a:solidFill>
                            <a:srgbClr val="000000"/>
                          </a:solidFill>
                          <a:effectLst/>
                          <a:latin typeface="Calibri"/>
                        </a:rPr>
                        <a:t>-</a:t>
                      </a:r>
                      <a:endParaRPr lang="en-ZA" sz="1500" b="0" i="0" u="none" strike="noStrike" dirty="0">
                        <a:solidFill>
                          <a:srgbClr val="000000"/>
                        </a:solidFill>
                        <a:effectLst/>
                        <a:latin typeface="Calibri"/>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500" b="0" i="0" u="none" strike="noStrike" dirty="0" smtClean="0">
                          <a:solidFill>
                            <a:srgbClr val="000000"/>
                          </a:solidFill>
                          <a:effectLst/>
                          <a:latin typeface="Calibri"/>
                        </a:rPr>
                        <a:t>100%</a:t>
                      </a:r>
                      <a:endParaRPr lang="en-ZA" sz="1500" b="0" i="0" u="none" strike="noStrike" dirty="0">
                        <a:solidFill>
                          <a:srgbClr val="000000"/>
                        </a:solidFill>
                        <a:effectLst/>
                        <a:latin typeface="Calibri"/>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487986">
                <a:tc>
                  <a:txBody>
                    <a:bodyPr/>
                    <a:lstStyle/>
                    <a:p>
                      <a:pPr algn="l" rtl="0" fontAlgn="ctr"/>
                      <a:r>
                        <a:rPr lang="en-US" sz="1600" b="1" i="0" u="none" strike="noStrike" dirty="0" smtClean="0">
                          <a:solidFill>
                            <a:srgbClr val="000000"/>
                          </a:solidFill>
                          <a:effectLst/>
                          <a:latin typeface="Calibri"/>
                        </a:rPr>
                        <a:t>Grand</a:t>
                      </a:r>
                      <a:r>
                        <a:rPr lang="en-US" sz="1600" b="1" i="0" u="none" strike="noStrike" baseline="0" dirty="0" smtClean="0">
                          <a:solidFill>
                            <a:srgbClr val="000000"/>
                          </a:solidFill>
                          <a:effectLst/>
                          <a:latin typeface="Calibri"/>
                        </a:rPr>
                        <a:t> Total</a:t>
                      </a:r>
                      <a:endParaRPr lang="en-ZA" sz="1600" b="1" i="0" u="none" strike="noStrike" dirty="0">
                        <a:solidFill>
                          <a:srgbClr val="000000"/>
                        </a:solidFill>
                        <a:effectLst/>
                        <a:latin typeface="Calibri"/>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r" rtl="0" fontAlgn="ctr"/>
                      <a:r>
                        <a:rPr lang="en-US" sz="1600" b="1" i="0" u="none" strike="noStrike" dirty="0" smtClean="0">
                          <a:solidFill>
                            <a:srgbClr val="000000"/>
                          </a:solidFill>
                          <a:effectLst/>
                          <a:latin typeface="Calibri"/>
                        </a:rPr>
                        <a:t>3 826 047</a:t>
                      </a:r>
                      <a:endParaRPr lang="en-ZA" sz="1600" b="1" i="0" u="none" strike="noStrike" dirty="0">
                        <a:solidFill>
                          <a:srgbClr val="000000"/>
                        </a:solidFill>
                        <a:effectLst/>
                        <a:latin typeface="Calibri"/>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r" rtl="0" fontAlgn="ctr"/>
                      <a:r>
                        <a:rPr lang="en-US" sz="1600" b="1" i="0" u="none" strike="noStrike" dirty="0" smtClean="0">
                          <a:solidFill>
                            <a:srgbClr val="000000"/>
                          </a:solidFill>
                          <a:effectLst/>
                          <a:latin typeface="Calibri"/>
                        </a:rPr>
                        <a:t>3 676 644</a:t>
                      </a:r>
                      <a:endParaRPr lang="en-ZA" sz="1600" b="1" i="0" u="none" strike="noStrike" dirty="0">
                        <a:solidFill>
                          <a:srgbClr val="000000"/>
                        </a:solidFill>
                        <a:effectLst/>
                        <a:latin typeface="Calibri"/>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r" rtl="0" fontAlgn="ctr"/>
                      <a:r>
                        <a:rPr lang="en-US" sz="1600" b="1" i="0" u="none" strike="noStrike" dirty="0" smtClean="0">
                          <a:solidFill>
                            <a:srgbClr val="000000"/>
                          </a:solidFill>
                          <a:effectLst/>
                          <a:latin typeface="Calibri"/>
                        </a:rPr>
                        <a:t>149 403</a:t>
                      </a:r>
                      <a:endParaRPr lang="en-ZA" sz="1600" b="1" i="0" u="none" strike="noStrike" dirty="0">
                        <a:solidFill>
                          <a:srgbClr val="000000"/>
                        </a:solidFill>
                        <a:effectLst/>
                        <a:latin typeface="Calibri"/>
                      </a:endParaRPr>
                    </a:p>
                  </a:txBody>
                  <a:tcPr marL="6607" marR="59465"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c>
                  <a:txBody>
                    <a:bodyPr/>
                    <a:lstStyle/>
                    <a:p>
                      <a:pPr algn="ctr" rtl="0" fontAlgn="ctr"/>
                      <a:r>
                        <a:rPr lang="en-US" sz="1600" b="1" i="0" u="none" strike="noStrike" dirty="0" smtClean="0">
                          <a:solidFill>
                            <a:srgbClr val="000000"/>
                          </a:solidFill>
                          <a:effectLst/>
                          <a:latin typeface="Calibri"/>
                        </a:rPr>
                        <a:t>96.1%</a:t>
                      </a:r>
                      <a:endParaRPr lang="en-ZA" sz="1600" b="1" i="0" u="none" strike="noStrike" dirty="0">
                        <a:solidFill>
                          <a:srgbClr val="000000"/>
                        </a:solidFill>
                        <a:effectLst/>
                        <a:latin typeface="Calibri"/>
                      </a:endParaRPr>
                    </a:p>
                  </a:txBody>
                  <a:tcPr marL="6607" marR="6607" marT="660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3E8"/>
                    </a:solidFill>
                  </a:tcPr>
                </a:tc>
              </a:tr>
            </a:tbl>
          </a:graphicData>
        </a:graphic>
      </p:graphicFrame>
      <p:sp>
        <p:nvSpPr>
          <p:cNvPr id="8" name="Slide Number Placeholder 5"/>
          <p:cNvSpPr txBox="1">
            <a:spLocks/>
          </p:cNvSpPr>
          <p:nvPr/>
        </p:nvSpPr>
        <p:spPr>
          <a:xfrm>
            <a:off x="8100392" y="6165304"/>
            <a:ext cx="607758" cy="288033"/>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1200" dirty="0" smtClean="0"/>
          </a:p>
        </p:txBody>
      </p:sp>
    </p:spTree>
    <p:extLst>
      <p:ext uri="{BB962C8B-B14F-4D97-AF65-F5344CB8AC3E}">
        <p14:creationId xmlns:p14="http://schemas.microsoft.com/office/powerpoint/2010/main" xmlns="" val="1332469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457200" y="188640"/>
            <a:ext cx="8239944" cy="864096"/>
          </a:xfrm>
        </p:spPr>
        <p:txBody>
          <a:bodyPr>
            <a:normAutofit fontScale="90000"/>
          </a:bodyPr>
          <a:lstStyle/>
          <a:p>
            <a:pPr lvl="0" defTabSz="457200" eaLnBrk="0" fontAlgn="base" hangingPunct="0">
              <a:spcBef>
                <a:spcPct val="20000"/>
              </a:spcBef>
              <a:spcAft>
                <a:spcPct val="0"/>
              </a:spcAft>
              <a:defRPr/>
            </a:pPr>
            <a:r>
              <a:rPr lang="en-US" sz="2400" dirty="0" smtClean="0">
                <a:solidFill>
                  <a:prstClr val="black"/>
                </a:solidFill>
                <a:latin typeface="Calibri"/>
                <a:ea typeface="MS PGothic" pitchFamily="34" charset="-128"/>
              </a:rPr>
              <a:t> </a:t>
            </a:r>
            <a:r>
              <a:rPr lang="en-ZA" sz="3400" dirty="0">
                <a:solidFill>
                  <a:prstClr val="black">
                    <a:tint val="75000"/>
                  </a:prstClr>
                </a:solidFill>
                <a:latin typeface="Calibri"/>
                <a:ea typeface="MS PGothic" pitchFamily="34" charset="-128"/>
              </a:rPr>
              <a:t/>
            </a:r>
            <a:br>
              <a:rPr lang="en-ZA" sz="3400" dirty="0">
                <a:solidFill>
                  <a:prstClr val="black">
                    <a:tint val="75000"/>
                  </a:prstClr>
                </a:solidFill>
                <a:latin typeface="Calibri"/>
                <a:ea typeface="MS PGothic" pitchFamily="34" charset="-128"/>
              </a:rPr>
            </a:br>
            <a:endParaRPr lang="en-US" dirty="0"/>
          </a:p>
        </p:txBody>
      </p:sp>
      <p:sp>
        <p:nvSpPr>
          <p:cNvPr id="6" name="Slide Number Placeholder 5"/>
          <p:cNvSpPr>
            <a:spLocks noGrp="1"/>
          </p:cNvSpPr>
          <p:nvPr>
            <p:ph type="sldNum" sz="quarter" idx="4"/>
          </p:nvPr>
        </p:nvSpPr>
        <p:spPr>
          <a:xfrm>
            <a:off x="8077200" y="6309320"/>
            <a:ext cx="609600" cy="365125"/>
          </a:xfrm>
        </p:spPr>
        <p:txBody>
          <a:bodyPr/>
          <a:lstStyle>
            <a:lvl1pPr algn="r">
              <a:defRPr sz="800" b="0" u="none">
                <a:solidFill>
                  <a:srgbClr val="660066"/>
                </a:solidFill>
                <a:latin typeface="Verdana" pitchFamily="34" charset="0"/>
              </a:defRPr>
            </a:lvl1pPr>
          </a:lstStyle>
          <a:p>
            <a:r>
              <a:rPr lang="en-ZA" sz="1000" b="1" dirty="0"/>
              <a:t>3</a:t>
            </a:r>
            <a:r>
              <a:rPr lang="en-ZA" sz="1000" b="1" dirty="0" smtClean="0"/>
              <a:t>9</a:t>
            </a:r>
          </a:p>
        </p:txBody>
      </p:sp>
      <p:sp>
        <p:nvSpPr>
          <p:cNvPr id="7" name="Title 1"/>
          <p:cNvSpPr txBox="1">
            <a:spLocks/>
          </p:cNvSpPr>
          <p:nvPr/>
        </p:nvSpPr>
        <p:spPr>
          <a:xfrm>
            <a:off x="457200" y="25152"/>
            <a:ext cx="8229600" cy="71095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Summary Total Budget versus Expenditure</a:t>
            </a:r>
          </a:p>
          <a:p>
            <a:pPr algn="ctr"/>
            <a:r>
              <a:rPr lang="en-ZA" sz="2800" cap="all" dirty="0" smtClean="0">
                <a:solidFill>
                  <a:schemeClr val="accent2">
                    <a:lumMod val="50000"/>
                  </a:schemeClr>
                </a:solidFill>
                <a:latin typeface="+mj-lt"/>
              </a:rPr>
              <a:t>Per Economic Classification</a:t>
            </a:r>
            <a:endParaRPr lang="en-ZA" sz="2800" cap="all" dirty="0">
              <a:solidFill>
                <a:schemeClr val="accent2">
                  <a:lumMod val="50000"/>
                </a:schemeClr>
              </a:solidFill>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xmlns="" val="616509626"/>
              </p:ext>
            </p:extLst>
          </p:nvPr>
        </p:nvGraphicFramePr>
        <p:xfrm>
          <a:off x="92347" y="1196752"/>
          <a:ext cx="8959306"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4686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51" y="0"/>
            <a:ext cx="8229600" cy="710952"/>
          </a:xfrm>
        </p:spPr>
        <p:txBody>
          <a:bodyPr>
            <a:normAutofit/>
          </a:bodyPr>
          <a:lstStyle/>
          <a:p>
            <a:pPr algn="ctr"/>
            <a:r>
              <a:rPr lang="en-US" sz="3200" dirty="0">
                <a:solidFill>
                  <a:srgbClr val="F79646">
                    <a:lumMod val="50000"/>
                  </a:srgbClr>
                </a:solidFill>
                <a:latin typeface="+mj-lt"/>
                <a:ea typeface="Gill Sans BOLD"/>
                <a:cs typeface="Arial" pitchFamily="34" charset="0"/>
              </a:rPr>
              <a:t>KEY HIGHLIGHTS </a:t>
            </a:r>
            <a:endParaRPr lang="en-ZA" sz="3200" dirty="0">
              <a:latin typeface="+mj-lt"/>
            </a:endParaRPr>
          </a:p>
        </p:txBody>
      </p:sp>
      <p:sp>
        <p:nvSpPr>
          <p:cNvPr id="3" name="Content Placeholder 2"/>
          <p:cNvSpPr>
            <a:spLocks noGrp="1"/>
          </p:cNvSpPr>
          <p:nvPr>
            <p:ph idx="1"/>
          </p:nvPr>
        </p:nvSpPr>
        <p:spPr>
          <a:xfrm>
            <a:off x="179512" y="1268760"/>
            <a:ext cx="8856984" cy="4343400"/>
          </a:xfrm>
        </p:spPr>
        <p:txBody>
          <a:bodyPr>
            <a:normAutofit/>
          </a:bodyPr>
          <a:lstStyle/>
          <a:p>
            <a:pPr algn="just"/>
            <a:r>
              <a:rPr lang="en-US" b="0" dirty="0">
                <a:solidFill>
                  <a:schemeClr val="tx1"/>
                </a:solidFill>
                <a:latin typeface="Arial" panose="020B0604020202020204" pitchFamily="34" charset="0"/>
                <a:cs typeface="Arial" panose="020B0604020202020204" pitchFamily="34" charset="0"/>
              </a:rPr>
              <a:t>Deputy Minister Rejoice </a:t>
            </a:r>
            <a:r>
              <a:rPr lang="en-US" b="0" dirty="0" smtClean="0">
                <a:solidFill>
                  <a:schemeClr val="tx1"/>
                </a:solidFill>
                <a:latin typeface="Arial" panose="020B0604020202020204" pitchFamily="34" charset="0"/>
                <a:cs typeface="Arial" panose="020B0604020202020204" pitchFamily="34" charset="0"/>
              </a:rPr>
              <a:t>Mabudafhasi, </a:t>
            </a:r>
            <a:r>
              <a:rPr lang="en-ZA" b="0" dirty="0">
                <a:solidFill>
                  <a:schemeClr val="tx1"/>
                </a:solidFill>
                <a:latin typeface="Arial" panose="020B0604020202020204" pitchFamily="34" charset="0"/>
                <a:cs typeface="Arial" panose="020B0604020202020204" pitchFamily="34" charset="0"/>
              </a:rPr>
              <a:t>in partnership with </a:t>
            </a:r>
            <a:r>
              <a:rPr lang="en-US" b="0" dirty="0">
                <a:solidFill>
                  <a:schemeClr val="tx1"/>
                </a:solidFill>
                <a:latin typeface="Arial" panose="020B0604020202020204" pitchFamily="34" charset="0"/>
                <a:cs typeface="Arial" panose="020B0604020202020204" pitchFamily="34" charset="0"/>
              </a:rPr>
              <a:t>SABC </a:t>
            </a:r>
            <a:r>
              <a:rPr lang="en-US" b="0" dirty="0" smtClean="0">
                <a:solidFill>
                  <a:schemeClr val="tx1"/>
                </a:solidFill>
                <a:latin typeface="Arial" panose="020B0604020202020204" pitchFamily="34" charset="0"/>
                <a:cs typeface="Arial" panose="020B0604020202020204" pitchFamily="34" charset="0"/>
              </a:rPr>
              <a:t>Education, launched the National </a:t>
            </a:r>
            <a:r>
              <a:rPr lang="en-US" b="0" dirty="0">
                <a:solidFill>
                  <a:schemeClr val="tx1"/>
                </a:solidFill>
                <a:latin typeface="Arial" panose="020B0604020202020204" pitchFamily="34" charset="0"/>
                <a:cs typeface="Arial" panose="020B0604020202020204" pitchFamily="34" charset="0"/>
              </a:rPr>
              <a:t>Identity Campaign under the slogan, “</a:t>
            </a:r>
            <a:r>
              <a:rPr lang="en-ZA" b="0" i="1" dirty="0">
                <a:solidFill>
                  <a:schemeClr val="tx1"/>
                </a:solidFill>
                <a:latin typeface="Arial" panose="020B0604020202020204" pitchFamily="34" charset="0"/>
                <a:cs typeface="Arial" panose="020B0604020202020204" pitchFamily="34" charset="0"/>
              </a:rPr>
              <a:t>Afurika Tshipembe lashu”, </a:t>
            </a:r>
            <a:r>
              <a:rPr lang="en-ZA" b="0" dirty="0">
                <a:solidFill>
                  <a:schemeClr val="tx1"/>
                </a:solidFill>
                <a:latin typeface="Arial" panose="020B0604020202020204" pitchFamily="34" charset="0"/>
                <a:cs typeface="Arial" panose="020B0604020202020204" pitchFamily="34" charset="0"/>
              </a:rPr>
              <a:t>meaning Our South Africa</a:t>
            </a:r>
            <a:r>
              <a:rPr lang="en-ZA" b="0" i="1" dirty="0">
                <a:solidFill>
                  <a:schemeClr val="tx1"/>
                </a:solidFill>
                <a:latin typeface="Arial" panose="020B0604020202020204" pitchFamily="34" charset="0"/>
                <a:cs typeface="Arial" panose="020B0604020202020204" pitchFamily="34" charset="0"/>
              </a:rPr>
              <a:t>.</a:t>
            </a:r>
            <a:r>
              <a:rPr lang="en-US" b="0" dirty="0">
                <a:solidFill>
                  <a:schemeClr val="tx1"/>
                </a:solidFill>
                <a:latin typeface="Arial" panose="020B0604020202020204" pitchFamily="34" charset="0"/>
                <a:cs typeface="Arial" panose="020B0604020202020204" pitchFamily="34" charset="0"/>
              </a:rPr>
              <a:t> The launch took place at Mochochonono Primary School in Soweto on 04 February 2016 .</a:t>
            </a:r>
            <a:endParaRPr lang="en-US" b="0" dirty="0" smtClean="0">
              <a:solidFill>
                <a:schemeClr val="tx1"/>
              </a:solidFill>
              <a:latin typeface="Arial" panose="020B0604020202020204" pitchFamily="34" charset="0"/>
              <a:cs typeface="Arial" panose="020B0604020202020204" pitchFamily="34" charset="0"/>
            </a:endParaRPr>
          </a:p>
          <a:p>
            <a:pPr algn="just"/>
            <a:endParaRPr lang="en-US" b="0" dirty="0" smtClean="0">
              <a:solidFill>
                <a:schemeClr val="tx1"/>
              </a:solidFill>
              <a:latin typeface="Arial" panose="020B0604020202020204" pitchFamily="34" charset="0"/>
              <a:cs typeface="Arial" panose="020B0604020202020204" pitchFamily="34" charset="0"/>
            </a:endParaRPr>
          </a:p>
          <a:p>
            <a:pPr marL="0" indent="0">
              <a:buNone/>
            </a:pPr>
            <a:endParaRPr lang="en-ZA" sz="2000" dirty="0"/>
          </a:p>
        </p:txBody>
      </p:sp>
      <p:sp>
        <p:nvSpPr>
          <p:cNvPr id="4" name="Slide Number Placeholder 3"/>
          <p:cNvSpPr>
            <a:spLocks noGrp="1"/>
          </p:cNvSpPr>
          <p:nvPr>
            <p:ph type="sldNum" sz="quarter" idx="4"/>
          </p:nvPr>
        </p:nvSpPr>
        <p:spPr/>
        <p:txBody>
          <a:bodyPr/>
          <a:lstStyle/>
          <a:p>
            <a:r>
              <a:rPr lang="en-US" sz="1050" b="1" dirty="0"/>
              <a:t>4</a:t>
            </a:r>
            <a:endParaRPr lang="en-ZA" sz="1050" b="1" dirty="0" smtClean="0"/>
          </a:p>
        </p:txBody>
      </p:sp>
      <p:sp>
        <p:nvSpPr>
          <p:cNvPr id="5" name="Title 1"/>
          <p:cNvSpPr txBox="1">
            <a:spLocks/>
          </p:cNvSpPr>
          <p:nvPr/>
        </p:nvSpPr>
        <p:spPr>
          <a:xfrm>
            <a:off x="565076" y="692696"/>
            <a:ext cx="8229600" cy="44799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1600" dirty="0"/>
              <a:t> </a:t>
            </a:r>
            <a:r>
              <a:rPr lang="en-US" sz="1600" cap="all" dirty="0" smtClean="0">
                <a:solidFill>
                  <a:schemeClr val="tx1"/>
                </a:solidFill>
              </a:rPr>
              <a:t>The </a:t>
            </a:r>
            <a:r>
              <a:rPr lang="en-US" sz="1600" cap="all" dirty="0">
                <a:solidFill>
                  <a:schemeClr val="tx1"/>
                </a:solidFill>
              </a:rPr>
              <a:t>Launch of National Identity Campaign</a:t>
            </a:r>
            <a:endParaRPr lang="en-ZA" sz="1600" cap="all"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080" y="2465820"/>
            <a:ext cx="3960440" cy="2531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7800" y="2464585"/>
            <a:ext cx="4240404" cy="25319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17080" y="5013176"/>
            <a:ext cx="8603200" cy="1077218"/>
          </a:xfrm>
          <a:prstGeom prst="rect">
            <a:avLst/>
          </a:prstGeom>
        </p:spPr>
        <p:txBody>
          <a:bodyPr wrap="square">
            <a:spAutoFit/>
          </a:bodyPr>
          <a:lstStyle/>
          <a:p>
            <a:pPr algn="just"/>
            <a:r>
              <a:rPr lang="en-ZA" sz="1600" dirty="0" smtClean="0">
                <a:latin typeface="Arial" panose="020B0604020202020204" pitchFamily="34" charset="0"/>
                <a:cs typeface="Arial" panose="020B0604020202020204" pitchFamily="34" charset="0"/>
              </a:rPr>
              <a:t>The educational </a:t>
            </a:r>
            <a:r>
              <a:rPr lang="en-ZA" sz="1600" dirty="0">
                <a:latin typeface="Arial" panose="020B0604020202020204" pitchFamily="34" charset="0"/>
                <a:cs typeface="Arial" panose="020B0604020202020204" pitchFamily="34" charset="0"/>
              </a:rPr>
              <a:t>initiative was rolled out in all nine provinces across the </a:t>
            </a:r>
            <a:r>
              <a:rPr lang="en-ZA" sz="1600" dirty="0" smtClean="0">
                <a:latin typeface="Arial" panose="020B0604020202020204" pitchFamily="34" charset="0"/>
                <a:cs typeface="Arial" panose="020B0604020202020204" pitchFamily="34" charset="0"/>
              </a:rPr>
              <a:t>country. The </a:t>
            </a:r>
            <a:r>
              <a:rPr lang="en-ZA" sz="1600" dirty="0">
                <a:latin typeface="Arial" panose="020B0604020202020204" pitchFamily="34" charset="0"/>
                <a:cs typeface="Arial" panose="020B0604020202020204" pitchFamily="34" charset="0"/>
              </a:rPr>
              <a:t>SABC </a:t>
            </a:r>
            <a:r>
              <a:rPr lang="en-ZA" sz="1600" dirty="0" smtClean="0">
                <a:latin typeface="Arial" panose="020B0604020202020204" pitchFamily="34" charset="0"/>
                <a:cs typeface="Arial" panose="020B0604020202020204" pitchFamily="34" charset="0"/>
              </a:rPr>
              <a:t>partnered </a:t>
            </a:r>
            <a:r>
              <a:rPr lang="en-ZA" sz="1600" dirty="0">
                <a:latin typeface="Arial" panose="020B0604020202020204" pitchFamily="34" charset="0"/>
                <a:cs typeface="Arial" panose="020B0604020202020204" pitchFamily="34" charset="0"/>
              </a:rPr>
              <a:t>with the Department of Arts and Culture </a:t>
            </a:r>
            <a:r>
              <a:rPr lang="en-ZA" sz="1600" dirty="0" smtClean="0">
                <a:latin typeface="Arial" panose="020B0604020202020204" pitchFamily="34" charset="0"/>
                <a:cs typeface="Arial" panose="020B0604020202020204" pitchFamily="34" charset="0"/>
              </a:rPr>
              <a:t>to </a:t>
            </a:r>
            <a:r>
              <a:rPr lang="en-ZA" sz="1600" dirty="0">
                <a:latin typeface="Arial" panose="020B0604020202020204" pitchFamily="34" charset="0"/>
                <a:cs typeface="Arial" panose="020B0604020202020204" pitchFamily="34" charset="0"/>
              </a:rPr>
              <a:t>further </a:t>
            </a:r>
            <a:r>
              <a:rPr lang="en-ZA" sz="1600" dirty="0" smtClean="0">
                <a:latin typeface="Arial" panose="020B0604020202020204" pitchFamily="34" charset="0"/>
                <a:cs typeface="Arial" panose="020B0604020202020204" pitchFamily="34" charset="0"/>
              </a:rPr>
              <a:t>entrench </a:t>
            </a:r>
            <a:r>
              <a:rPr lang="en-ZA" sz="1600" dirty="0">
                <a:latin typeface="Arial" panose="020B0604020202020204" pitchFamily="34" charset="0"/>
                <a:cs typeface="Arial" panose="020B0604020202020204" pitchFamily="34" charset="0"/>
              </a:rPr>
              <a:t>the SABC’s Vision of inspiring change through enriching, credible, relevant and compelling content that is accessible </a:t>
            </a:r>
            <a:r>
              <a:rPr lang="en-ZA" sz="1600" dirty="0" smtClean="0">
                <a:latin typeface="Arial" panose="020B0604020202020204" pitchFamily="34" charset="0"/>
                <a:cs typeface="Arial" panose="020B0604020202020204" pitchFamily="34" charset="0"/>
              </a:rPr>
              <a:t>to all</a:t>
            </a:r>
            <a:r>
              <a:rPr lang="en-ZA" sz="1600" dirty="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66393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628800"/>
            <a:ext cx="7776864" cy="2880320"/>
          </a:xfrm>
        </p:spPr>
        <p:txBody>
          <a:bodyPr>
            <a:normAutofit/>
          </a:bodyPr>
          <a:lstStyle/>
          <a:p>
            <a:pPr marL="0" lvl="0" indent="0" algn="ctr" defTabSz="457200" eaLnBrk="0" fontAlgn="base" hangingPunct="0">
              <a:spcAft>
                <a:spcPct val="0"/>
              </a:spcAft>
              <a:buNone/>
              <a:defRPr/>
            </a:pPr>
            <a:endParaRPr lang="en-ZA" sz="3200" dirty="0" smtClean="0">
              <a:solidFill>
                <a:schemeClr val="accent2">
                  <a:lumMod val="50000"/>
                </a:schemeClr>
              </a:solidFill>
              <a:latin typeface="+mj-lt"/>
              <a:ea typeface="Gill Sans"/>
            </a:endParaRPr>
          </a:p>
          <a:p>
            <a:pPr marL="0" lvl="0" indent="0" algn="ctr" defTabSz="457200" eaLnBrk="0" fontAlgn="base" hangingPunct="0">
              <a:spcAft>
                <a:spcPct val="0"/>
              </a:spcAft>
              <a:buNone/>
              <a:defRPr/>
            </a:pPr>
            <a:r>
              <a:rPr lang="en-ZA" sz="3200" dirty="0" smtClean="0">
                <a:solidFill>
                  <a:schemeClr val="accent2">
                    <a:lumMod val="50000"/>
                  </a:schemeClr>
                </a:solidFill>
                <a:latin typeface="+mj-lt"/>
                <a:ea typeface="Gill Sans"/>
                <a:cs typeface="Arial" pitchFamily="34" charset="0"/>
              </a:rPr>
              <a:t>EXPLANATION </a:t>
            </a:r>
            <a:r>
              <a:rPr lang="en-ZA" sz="3200" dirty="0">
                <a:solidFill>
                  <a:schemeClr val="accent2">
                    <a:lumMod val="50000"/>
                  </a:schemeClr>
                </a:solidFill>
                <a:latin typeface="+mj-lt"/>
                <a:ea typeface="Gill Sans"/>
                <a:cs typeface="Arial" pitchFamily="34" charset="0"/>
              </a:rPr>
              <a:t>OF </a:t>
            </a:r>
            <a:r>
              <a:rPr lang="en-ZA" sz="3200" dirty="0" smtClean="0">
                <a:solidFill>
                  <a:schemeClr val="accent2">
                    <a:lumMod val="50000"/>
                  </a:schemeClr>
                </a:solidFill>
                <a:latin typeface="+mj-lt"/>
                <a:ea typeface="Gill Sans"/>
                <a:cs typeface="Arial" pitchFamily="34" charset="0"/>
              </a:rPr>
              <a:t>EXPENDITURE VARIANCE PER ECONOMIC CLASSIFICATION</a:t>
            </a:r>
            <a:endParaRPr lang="en-US" sz="3200" dirty="0">
              <a:solidFill>
                <a:schemeClr val="accent2">
                  <a:lumMod val="50000"/>
                </a:schemeClr>
              </a:solidFill>
              <a:latin typeface="+mj-lt"/>
              <a:ea typeface="Gill Sans"/>
              <a:cs typeface="Arial" pitchFamily="34" charset="0"/>
            </a:endParaRPr>
          </a:p>
          <a:p>
            <a:pPr marL="0" indent="0">
              <a:buNone/>
            </a:pPr>
            <a:endParaRPr lang="en-ZA" sz="2000" dirty="0">
              <a:solidFill>
                <a:schemeClr val="accent2">
                  <a:lumMod val="50000"/>
                </a:schemeClr>
              </a:solidFill>
              <a:latin typeface="+mj-lt"/>
            </a:endParaRPr>
          </a:p>
        </p:txBody>
      </p:sp>
      <p:sp>
        <p:nvSpPr>
          <p:cNvPr id="3" name="Rectangle 2"/>
          <p:cNvSpPr/>
          <p:nvPr/>
        </p:nvSpPr>
        <p:spPr>
          <a:xfrm>
            <a:off x="8159449" y="6237312"/>
            <a:ext cx="367408" cy="246221"/>
          </a:xfrm>
          <a:prstGeom prst="rect">
            <a:avLst/>
          </a:prstGeom>
        </p:spPr>
        <p:txBody>
          <a:bodyPr wrap="none">
            <a:spAutoFit/>
          </a:bodyPr>
          <a:lstStyle/>
          <a:p>
            <a:pPr lvl="0" algn="r"/>
            <a:r>
              <a:rPr lang="en-ZA" sz="1000" b="1" dirty="0">
                <a:solidFill>
                  <a:srgbClr val="660066"/>
                </a:solidFill>
                <a:latin typeface="Verdana" pitchFamily="34" charset="0"/>
              </a:rPr>
              <a:t>4</a:t>
            </a:r>
            <a:r>
              <a:rPr lang="en-ZA" sz="1000" b="1" dirty="0" smtClean="0">
                <a:solidFill>
                  <a:srgbClr val="660066"/>
                </a:solidFill>
                <a:latin typeface="Verdana" pitchFamily="34" charset="0"/>
              </a:rPr>
              <a:t>0</a:t>
            </a:r>
            <a:endParaRPr lang="en-ZA" sz="1000" b="1" dirty="0">
              <a:solidFill>
                <a:srgbClr val="660066"/>
              </a:solidFill>
              <a:latin typeface="Verdana" pitchFamily="34" charset="0"/>
            </a:endParaRPr>
          </a:p>
        </p:txBody>
      </p:sp>
    </p:spTree>
    <p:extLst>
      <p:ext uri="{BB962C8B-B14F-4D97-AF65-F5344CB8AC3E}">
        <p14:creationId xmlns:p14="http://schemas.microsoft.com/office/powerpoint/2010/main" xmlns="" val="1678993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4272494486"/>
              </p:ext>
            </p:extLst>
          </p:nvPr>
        </p:nvGraphicFramePr>
        <p:xfrm>
          <a:off x="194928" y="1196752"/>
          <a:ext cx="8671791" cy="4612535"/>
        </p:xfrm>
        <a:graphic>
          <a:graphicData uri="http://schemas.openxmlformats.org/drawingml/2006/table">
            <a:tbl>
              <a:tblPr firstRow="1" bandRow="1">
                <a:tableStyleId>{5C22544A-7EE6-4342-B048-85BDC9FD1C3A}</a:tableStyleId>
              </a:tblPr>
              <a:tblGrid>
                <a:gridCol w="1576690"/>
                <a:gridCol w="2866707"/>
                <a:gridCol w="4228394"/>
              </a:tblGrid>
              <a:tr h="927132">
                <a:tc>
                  <a:txBody>
                    <a:bodyPr/>
                    <a:lstStyle/>
                    <a:p>
                      <a:r>
                        <a:rPr lang="en-US" sz="1700" dirty="0" smtClean="0">
                          <a:latin typeface="+mn-lt"/>
                          <a:cs typeface="Arial" pitchFamily="34" charset="0"/>
                        </a:rPr>
                        <a:t>Economic classification </a:t>
                      </a:r>
                    </a:p>
                  </a:txBody>
                  <a:tcPr marL="91446" marR="91446" marT="45714" marB="45714">
                    <a:solidFill>
                      <a:srgbClr val="B77727"/>
                    </a:solidFill>
                  </a:tcPr>
                </a:tc>
                <a:tc>
                  <a:txBody>
                    <a:bodyPr/>
                    <a:lstStyle/>
                    <a:p>
                      <a:pPr algn="l"/>
                      <a:r>
                        <a:rPr lang="en-US" sz="1700" dirty="0" smtClean="0">
                          <a:latin typeface="+mn-lt"/>
                          <a:cs typeface="Arial" pitchFamily="34" charset="0"/>
                        </a:rPr>
                        <a:t>Description</a:t>
                      </a:r>
                      <a:r>
                        <a:rPr lang="en-US" sz="1700" baseline="0" dirty="0" smtClean="0">
                          <a:latin typeface="+mn-lt"/>
                          <a:cs typeface="Arial" pitchFamily="34" charset="0"/>
                        </a:rPr>
                        <a:t> of the line item</a:t>
                      </a:r>
                      <a:endParaRPr lang="en-US" sz="1700" dirty="0" smtClean="0">
                        <a:latin typeface="+mn-lt"/>
                        <a:cs typeface="Arial" pitchFamily="34" charset="0"/>
                      </a:endParaRPr>
                    </a:p>
                  </a:txBody>
                  <a:tcPr marL="91446" marR="91446" marT="45714" marB="45714">
                    <a:solidFill>
                      <a:srgbClr val="B77727"/>
                    </a:solidFill>
                  </a:tcPr>
                </a:tc>
                <a:tc>
                  <a:txBody>
                    <a:bodyPr/>
                    <a:lstStyle/>
                    <a:p>
                      <a:pPr algn="ctr"/>
                      <a:r>
                        <a:rPr lang="en-US" sz="1700" dirty="0" smtClean="0">
                          <a:latin typeface="+mn-lt"/>
                          <a:cs typeface="Arial" pitchFamily="34" charset="0"/>
                        </a:rPr>
                        <a:t>Reason</a:t>
                      </a:r>
                      <a:r>
                        <a:rPr lang="en-US" sz="1700" baseline="0" dirty="0" smtClean="0">
                          <a:latin typeface="+mn-lt"/>
                          <a:cs typeface="Arial" pitchFamily="34" charset="0"/>
                        </a:rPr>
                        <a:t> for variance</a:t>
                      </a:r>
                      <a:endParaRPr lang="en-US" sz="1700" dirty="0" smtClean="0">
                        <a:latin typeface="+mn-lt"/>
                        <a:cs typeface="Arial" pitchFamily="34" charset="0"/>
                      </a:endParaRPr>
                    </a:p>
                  </a:txBody>
                  <a:tcPr marL="91446" marR="91446" marT="45714" marB="45714">
                    <a:solidFill>
                      <a:srgbClr val="B77727"/>
                    </a:solidFill>
                  </a:tcPr>
                </a:tc>
              </a:tr>
              <a:tr h="3685403">
                <a:tc>
                  <a:txBody>
                    <a:bodyPr/>
                    <a:lstStyle/>
                    <a:p>
                      <a:pPr>
                        <a:lnSpc>
                          <a:spcPct val="100000"/>
                        </a:lnSpc>
                      </a:pPr>
                      <a:r>
                        <a:rPr lang="en-US" sz="1800" b="1" dirty="0" smtClean="0">
                          <a:latin typeface="+mn-lt"/>
                          <a:cs typeface="Arial" pitchFamily="34" charset="0"/>
                        </a:rPr>
                        <a:t>Compensation of Employees</a:t>
                      </a:r>
                      <a:endParaRPr lang="en-ZA" sz="1800" b="1" dirty="0">
                        <a:latin typeface="+mn-lt"/>
                        <a:cs typeface="Arial" pitchFamily="34" charset="0"/>
                      </a:endParaRPr>
                    </a:p>
                  </a:txBody>
                  <a:tcPr marL="91446" marR="91446" marT="45714" marB="45714">
                    <a:solidFill>
                      <a:srgbClr val="F6F3E8"/>
                    </a:solidFill>
                  </a:tcPr>
                </a:tc>
                <a:tc>
                  <a:txBody>
                    <a:bodyPr/>
                    <a:lstStyle/>
                    <a:p>
                      <a:pPr algn="l"/>
                      <a:r>
                        <a:rPr lang="en-US" sz="1800" b="0" dirty="0" smtClean="0">
                          <a:latin typeface="+mn-lt"/>
                          <a:cs typeface="Arial" pitchFamily="34" charset="0"/>
                        </a:rPr>
                        <a:t>The</a:t>
                      </a:r>
                      <a:r>
                        <a:rPr lang="en-US" sz="1800" b="0" baseline="0" dirty="0" smtClean="0">
                          <a:latin typeface="+mn-lt"/>
                          <a:cs typeface="Arial" pitchFamily="34" charset="0"/>
                        </a:rPr>
                        <a:t> line item includes remuneration in cash,  social contributions  by the employer, basic wages and salaries, overtime, remuneration of nightshift, cost of living allowances, house allowances, bonuses, pension, medical aid etc.</a:t>
                      </a:r>
                      <a:endParaRPr lang="en-ZA" sz="1800" b="0" dirty="0">
                        <a:latin typeface="+mn-lt"/>
                        <a:cs typeface="Arial" pitchFamily="34" charset="0"/>
                      </a:endParaRPr>
                    </a:p>
                  </a:txBody>
                  <a:tcPr marL="91446" marR="91446" marT="45714" marB="45714">
                    <a:solidFill>
                      <a:srgbClr val="F6F3E8"/>
                    </a:solidFill>
                  </a:tcPr>
                </a:tc>
                <a:tc>
                  <a:txBody>
                    <a:bodyPr/>
                    <a:lstStyle/>
                    <a:p>
                      <a:pPr marL="342900" marR="0" indent="-342900" algn="just" defTabSz="457200" rtl="0" eaLnBrk="1" fontAlgn="auto" latinLnBrk="0" hangingPunct="1">
                        <a:lnSpc>
                          <a:spcPct val="100000"/>
                        </a:lnSpc>
                        <a:spcBef>
                          <a:spcPts val="0"/>
                        </a:spcBef>
                        <a:spcAft>
                          <a:spcPts val="0"/>
                        </a:spcAft>
                        <a:buClrTx/>
                        <a:buSzTx/>
                        <a:buFont typeface="Arial" pitchFamily="34" charset="0"/>
                        <a:buChar char="•"/>
                        <a:tabLst/>
                        <a:defRPr/>
                      </a:pPr>
                      <a:r>
                        <a:rPr lang="en-ZA" sz="1800" dirty="0" smtClean="0">
                          <a:solidFill>
                            <a:schemeClr val="tx1"/>
                          </a:solidFill>
                          <a:latin typeface="+mn-lt"/>
                          <a:ea typeface="Times New Roman"/>
                          <a:cs typeface="Arial" pitchFamily="34" charset="0"/>
                        </a:rPr>
                        <a:t>An amount of R214</a:t>
                      </a:r>
                      <a:r>
                        <a:rPr lang="en-ZA" sz="1800" baseline="0" dirty="0" smtClean="0">
                          <a:solidFill>
                            <a:schemeClr val="tx1"/>
                          </a:solidFill>
                          <a:latin typeface="+mn-lt"/>
                          <a:ea typeface="Times New Roman"/>
                          <a:cs typeface="Arial" pitchFamily="34" charset="0"/>
                        </a:rPr>
                        <a:t> million</a:t>
                      </a:r>
                      <a:r>
                        <a:rPr lang="en-ZA" sz="1800" dirty="0" smtClean="0">
                          <a:solidFill>
                            <a:schemeClr val="tx1"/>
                          </a:solidFill>
                          <a:latin typeface="+mn-lt"/>
                          <a:ea typeface="Times New Roman"/>
                          <a:cs typeface="Arial" pitchFamily="34" charset="0"/>
                        </a:rPr>
                        <a:t> (98%) has been</a:t>
                      </a:r>
                      <a:r>
                        <a:rPr lang="en-ZA" sz="1800" baseline="0" dirty="0" smtClean="0">
                          <a:solidFill>
                            <a:schemeClr val="tx1"/>
                          </a:solidFill>
                          <a:latin typeface="+mn-lt"/>
                          <a:ea typeface="Times New Roman"/>
                          <a:cs typeface="Arial" pitchFamily="34" charset="0"/>
                        </a:rPr>
                        <a:t> </a:t>
                      </a:r>
                      <a:r>
                        <a:rPr lang="en-ZA" sz="1800" dirty="0" smtClean="0">
                          <a:solidFill>
                            <a:schemeClr val="tx1"/>
                          </a:solidFill>
                          <a:latin typeface="+mn-lt"/>
                          <a:ea typeface="Times New Roman"/>
                          <a:cs typeface="Arial" pitchFamily="34" charset="0"/>
                        </a:rPr>
                        <a:t>incurred as at 31</a:t>
                      </a:r>
                      <a:r>
                        <a:rPr lang="en-ZA" sz="1800" baseline="0" dirty="0" smtClean="0">
                          <a:solidFill>
                            <a:schemeClr val="tx1"/>
                          </a:solidFill>
                          <a:latin typeface="+mn-lt"/>
                          <a:ea typeface="Times New Roman"/>
                          <a:cs typeface="Arial" pitchFamily="34" charset="0"/>
                        </a:rPr>
                        <a:t> March 2016</a:t>
                      </a:r>
                      <a:r>
                        <a:rPr lang="en-ZA" sz="1800" dirty="0" smtClean="0">
                          <a:solidFill>
                            <a:schemeClr val="tx1"/>
                          </a:solidFill>
                          <a:latin typeface="+mn-lt"/>
                          <a:ea typeface="Times New Roman"/>
                          <a:cs typeface="Arial" pitchFamily="34" charset="0"/>
                        </a:rPr>
                        <a:t>.  </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ZA" sz="1800" dirty="0" smtClean="0">
                        <a:solidFill>
                          <a:schemeClr val="tx1"/>
                        </a:solidFill>
                        <a:latin typeface="+mn-lt"/>
                        <a:ea typeface="Times New Roman"/>
                        <a:cs typeface="Arial" pitchFamily="34" charset="0"/>
                      </a:endParaRPr>
                    </a:p>
                    <a:p>
                      <a:pPr marL="342900" marR="0" indent="-342900" algn="just" defTabSz="457200" rtl="0" eaLnBrk="1" fontAlgn="auto" latinLnBrk="0" hangingPunct="1">
                        <a:lnSpc>
                          <a:spcPct val="100000"/>
                        </a:lnSpc>
                        <a:spcBef>
                          <a:spcPts val="0"/>
                        </a:spcBef>
                        <a:spcAft>
                          <a:spcPts val="0"/>
                        </a:spcAft>
                        <a:buClrTx/>
                        <a:buSzTx/>
                        <a:buFont typeface="Arial" pitchFamily="34" charset="0"/>
                        <a:buChar char="•"/>
                        <a:tabLst/>
                        <a:defRPr/>
                      </a:pPr>
                      <a:r>
                        <a:rPr lang="en-US" sz="1800" b="0" baseline="0" dirty="0" smtClean="0">
                          <a:solidFill>
                            <a:schemeClr val="tx1"/>
                          </a:solidFill>
                          <a:latin typeface="+mn-lt"/>
                          <a:ea typeface="Times New Roman"/>
                          <a:cs typeface="Arial" pitchFamily="34" charset="0"/>
                        </a:rPr>
                        <a:t>A variance of R5 million was due to the status of filling of vacancies being at different stages of recruitment and selection process.</a:t>
                      </a:r>
                    </a:p>
                    <a:p>
                      <a:pPr marL="0" marR="0" lvl="0" indent="0" algn="just">
                        <a:spcBef>
                          <a:spcPts val="0"/>
                        </a:spcBef>
                        <a:spcAft>
                          <a:spcPts val="0"/>
                        </a:spcAft>
                        <a:buFont typeface="Symbol"/>
                        <a:buNone/>
                      </a:pPr>
                      <a:endParaRPr lang="en-ZA" sz="1800" dirty="0" smtClean="0">
                        <a:solidFill>
                          <a:schemeClr val="tx1"/>
                        </a:solidFill>
                        <a:effectLst/>
                        <a:latin typeface="+mn-lt"/>
                        <a:ea typeface="Calibri"/>
                        <a:cs typeface="Times New Roman"/>
                      </a:endParaRPr>
                    </a:p>
                  </a:txBody>
                  <a:tcPr marL="91446" marR="91446" marT="45714" marB="45714">
                    <a:solidFill>
                      <a:srgbClr val="F6F3E8"/>
                    </a:solidFill>
                  </a:tcPr>
                </a:tc>
              </a:tr>
            </a:tbl>
          </a:graphicData>
        </a:graphic>
      </p:graphicFrame>
      <p:sp>
        <p:nvSpPr>
          <p:cNvPr id="4" name="Slide Number Placeholder 3"/>
          <p:cNvSpPr>
            <a:spLocks noGrp="1"/>
          </p:cNvSpPr>
          <p:nvPr>
            <p:ph type="sldNum" sz="quarter" idx="4"/>
          </p:nvPr>
        </p:nvSpPr>
        <p:spPr/>
        <p:txBody>
          <a:bodyPr/>
          <a:lstStyle/>
          <a:p>
            <a:r>
              <a:rPr lang="en-ZA" sz="1000" b="1" dirty="0"/>
              <a:t>4</a:t>
            </a:r>
            <a:r>
              <a:rPr lang="en-ZA" sz="1000" b="1" dirty="0" smtClean="0"/>
              <a:t>1</a:t>
            </a:r>
          </a:p>
        </p:txBody>
      </p:sp>
      <p:sp>
        <p:nvSpPr>
          <p:cNvPr id="5" name="Title 1"/>
          <p:cNvSpPr txBox="1">
            <a:spLocks/>
          </p:cNvSpPr>
          <p:nvPr/>
        </p:nvSpPr>
        <p:spPr>
          <a:xfrm>
            <a:off x="457200" y="172564"/>
            <a:ext cx="8147248" cy="30410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a:t>
            </a:r>
            <a:endParaRPr lang="en-ZA" sz="2800" cap="all"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3666618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2838798415"/>
              </p:ext>
            </p:extLst>
          </p:nvPr>
        </p:nvGraphicFramePr>
        <p:xfrm>
          <a:off x="323528" y="1124744"/>
          <a:ext cx="8496946" cy="4851082"/>
        </p:xfrm>
        <a:graphic>
          <a:graphicData uri="http://schemas.openxmlformats.org/drawingml/2006/table">
            <a:tbl>
              <a:tblPr firstRow="1" bandRow="1">
                <a:tableStyleId>{5C22544A-7EE6-4342-B048-85BDC9FD1C3A}</a:tableStyleId>
              </a:tblPr>
              <a:tblGrid>
                <a:gridCol w="1440161"/>
                <a:gridCol w="2880320"/>
                <a:gridCol w="4176465"/>
              </a:tblGrid>
              <a:tr h="583042">
                <a:tc>
                  <a:txBody>
                    <a:bodyPr/>
                    <a:lstStyle/>
                    <a:p>
                      <a:r>
                        <a:rPr lang="en-US" sz="1700" b="1" dirty="0" smtClean="0">
                          <a:latin typeface="+mn-lt"/>
                        </a:rPr>
                        <a:t>Economic classification </a:t>
                      </a:r>
                    </a:p>
                  </a:txBody>
                  <a:tcPr marL="91446" marR="91446" marT="45714" marB="45714">
                    <a:solidFill>
                      <a:srgbClr val="B77727"/>
                    </a:solidFill>
                  </a:tcPr>
                </a:tc>
                <a:tc>
                  <a:txBody>
                    <a:bodyPr/>
                    <a:lstStyle/>
                    <a:p>
                      <a:pPr algn="l"/>
                      <a:r>
                        <a:rPr lang="en-US" sz="1700" b="1" dirty="0" smtClean="0">
                          <a:latin typeface="+mn-lt"/>
                        </a:rPr>
                        <a:t>Description</a:t>
                      </a:r>
                      <a:r>
                        <a:rPr lang="en-US" sz="1700" b="1" baseline="0" dirty="0" smtClean="0">
                          <a:latin typeface="+mn-lt"/>
                        </a:rPr>
                        <a:t> of the line item</a:t>
                      </a:r>
                      <a:endParaRPr lang="en-US" sz="1700" b="1" dirty="0" smtClean="0">
                        <a:latin typeface="+mn-lt"/>
                      </a:endParaRPr>
                    </a:p>
                  </a:txBody>
                  <a:tcPr marL="91446" marR="91446" marT="45714" marB="45714">
                    <a:solidFill>
                      <a:srgbClr val="B77727"/>
                    </a:solidFill>
                  </a:tcPr>
                </a:tc>
                <a:tc>
                  <a:txBody>
                    <a:bodyPr/>
                    <a:lstStyle/>
                    <a:p>
                      <a:pPr algn="ctr"/>
                      <a:r>
                        <a:rPr lang="en-US" sz="1700" b="1" dirty="0" smtClean="0">
                          <a:latin typeface="+mn-lt"/>
                        </a:rPr>
                        <a:t>Reason</a:t>
                      </a:r>
                      <a:r>
                        <a:rPr lang="en-US" sz="1700" b="1" baseline="0" dirty="0" smtClean="0">
                          <a:latin typeface="+mn-lt"/>
                        </a:rPr>
                        <a:t> for variance</a:t>
                      </a:r>
                      <a:endParaRPr lang="en-US" sz="1700" b="1" dirty="0" smtClean="0">
                        <a:latin typeface="+mn-lt"/>
                      </a:endParaRPr>
                    </a:p>
                  </a:txBody>
                  <a:tcPr marL="91446" marR="91446" marT="45714" marB="45714">
                    <a:solidFill>
                      <a:srgbClr val="B77727"/>
                    </a:solidFill>
                  </a:tcPr>
                </a:tc>
              </a:tr>
              <a:tr h="4241494">
                <a:tc>
                  <a:txBody>
                    <a:bodyPr/>
                    <a:lstStyle/>
                    <a:p>
                      <a:r>
                        <a:rPr lang="en-US" sz="1700" b="1" dirty="0" smtClean="0">
                          <a:latin typeface="+mn-lt"/>
                        </a:rPr>
                        <a:t>Goods</a:t>
                      </a:r>
                      <a:r>
                        <a:rPr lang="en-US" sz="1700" b="1" baseline="0" dirty="0" smtClean="0">
                          <a:latin typeface="+mn-lt"/>
                        </a:rPr>
                        <a:t> and Services  </a:t>
                      </a:r>
                      <a:endParaRPr lang="en-ZA" sz="1700" b="1" dirty="0">
                        <a:latin typeface="+mn-lt"/>
                      </a:endParaRPr>
                    </a:p>
                  </a:txBody>
                  <a:tcPr marL="91446" marR="91446" marT="45715" marB="45715">
                    <a:solidFill>
                      <a:srgbClr val="F6F3E8"/>
                    </a:solidFill>
                  </a:tcPr>
                </a:tc>
                <a:tc>
                  <a:txBody>
                    <a:bodyPr/>
                    <a:lstStyle/>
                    <a:p>
                      <a:pPr algn="l"/>
                      <a:r>
                        <a:rPr lang="en-US" sz="1700" b="0" dirty="0" smtClean="0">
                          <a:latin typeface="+mn-lt"/>
                        </a:rPr>
                        <a:t>The</a:t>
                      </a:r>
                      <a:r>
                        <a:rPr lang="en-US" sz="1700" b="0" baseline="0" dirty="0" smtClean="0">
                          <a:latin typeface="+mn-lt"/>
                        </a:rPr>
                        <a:t> item includes payments for all goods and services to be used by a government unit i.e. goods or services of a current nature, excluding purchases of capital assets. </a:t>
                      </a:r>
                      <a:endParaRPr lang="en-ZA" sz="1700" b="0" dirty="0">
                        <a:latin typeface="+mn-lt"/>
                      </a:endParaRPr>
                    </a:p>
                  </a:txBody>
                  <a:tcPr marL="91446" marR="91446" marT="45715" marB="45715">
                    <a:solidFill>
                      <a:srgbClr val="F6F3E8"/>
                    </a:solidFill>
                  </a:tcPr>
                </a:tc>
                <a:tc>
                  <a:txBody>
                    <a:bodyPr/>
                    <a:lstStyle/>
                    <a:p>
                      <a:pPr marL="285750" indent="-285750" algn="just">
                        <a:lnSpc>
                          <a:spcPct val="100000"/>
                        </a:lnSpc>
                        <a:buFont typeface="Arial" pitchFamily="34" charset="0"/>
                        <a:buChar char="•"/>
                        <a:defRPr/>
                      </a:pPr>
                      <a:r>
                        <a:rPr lang="en-US" sz="1700" dirty="0" smtClean="0">
                          <a:latin typeface="+mn-lt"/>
                        </a:rPr>
                        <a:t>A</a:t>
                      </a:r>
                      <a:r>
                        <a:rPr lang="en-US" sz="1700" baseline="0" dirty="0" smtClean="0">
                          <a:latin typeface="+mn-lt"/>
                        </a:rPr>
                        <a:t>n </a:t>
                      </a:r>
                      <a:r>
                        <a:rPr lang="en-US" sz="1700" dirty="0" smtClean="0">
                          <a:latin typeface="+mn-lt"/>
                        </a:rPr>
                        <a:t>amount of</a:t>
                      </a:r>
                      <a:r>
                        <a:rPr lang="en-US" sz="1700" dirty="0" smtClean="0">
                          <a:solidFill>
                            <a:srgbClr val="FFC000"/>
                          </a:solidFill>
                          <a:latin typeface="+mn-lt"/>
                        </a:rPr>
                        <a:t> </a:t>
                      </a:r>
                      <a:r>
                        <a:rPr lang="en-US" sz="1700" dirty="0" smtClean="0">
                          <a:solidFill>
                            <a:schemeClr val="tx1"/>
                          </a:solidFill>
                          <a:latin typeface="+mn-lt"/>
                        </a:rPr>
                        <a:t>R369</a:t>
                      </a:r>
                      <a:r>
                        <a:rPr lang="en-US" sz="1700" baseline="0" dirty="0" smtClean="0">
                          <a:latin typeface="+mn-lt"/>
                        </a:rPr>
                        <a:t> </a:t>
                      </a:r>
                      <a:r>
                        <a:rPr lang="en-US" sz="1700" dirty="0" smtClean="0">
                          <a:latin typeface="+mn-lt"/>
                        </a:rPr>
                        <a:t>million (91%) has been incurred as at 31</a:t>
                      </a:r>
                      <a:r>
                        <a:rPr lang="en-US" sz="1700" baseline="0" dirty="0" smtClean="0">
                          <a:latin typeface="+mn-lt"/>
                        </a:rPr>
                        <a:t> March 2016</a:t>
                      </a:r>
                      <a:r>
                        <a:rPr lang="en-US" sz="1700" dirty="0" smtClean="0">
                          <a:latin typeface="+mn-lt"/>
                        </a:rPr>
                        <a:t>.</a:t>
                      </a:r>
                    </a:p>
                    <a:p>
                      <a:pPr marL="0" indent="0" algn="just">
                        <a:lnSpc>
                          <a:spcPct val="100000"/>
                        </a:lnSpc>
                        <a:buFont typeface="Arial" pitchFamily="34" charset="0"/>
                        <a:buNone/>
                        <a:defRPr/>
                      </a:pPr>
                      <a:endParaRPr lang="en-US" sz="1700" dirty="0" smtClean="0">
                        <a:latin typeface="+mn-lt"/>
                      </a:endParaRPr>
                    </a:p>
                    <a:p>
                      <a:pPr marL="0" indent="0" algn="just">
                        <a:lnSpc>
                          <a:spcPct val="100000"/>
                        </a:lnSpc>
                        <a:buFont typeface="Arial" pitchFamily="34" charset="0"/>
                        <a:buNone/>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lgn="just">
                        <a:lnSpc>
                          <a:spcPct val="100000"/>
                        </a:lnSpc>
                        <a:buFont typeface="Arial" pitchFamily="34" charset="0"/>
                        <a:buChar char="•"/>
                        <a:defRPr/>
                      </a:pPr>
                      <a:r>
                        <a:rPr lang="en-ZA" sz="1800" b="0" baseline="0" dirty="0" smtClean="0">
                          <a:solidFill>
                            <a:schemeClr val="tx1"/>
                          </a:solidFill>
                          <a:effectLst/>
                          <a:latin typeface="+mn-lt"/>
                          <a:ea typeface="Calibri"/>
                          <a:cs typeface="Times New Roman"/>
                        </a:rPr>
                        <a:t>A variance of R35 million was due to delays  in the processing of municipal charges and operating lease invoices from Department of Public Works, delays with the installation of flags in schools, </a:t>
                      </a:r>
                      <a:r>
                        <a:rPr lang="en-US" sz="1800" b="0" baseline="0" dirty="0" smtClean="0">
                          <a:solidFill>
                            <a:schemeClr val="tx1"/>
                          </a:solidFill>
                          <a:effectLst/>
                          <a:latin typeface="+mn-lt"/>
                          <a:ea typeface="Calibri"/>
                          <a:cs typeface="Times New Roman"/>
                        </a:rPr>
                        <a:t>cost cutting measures on travel whereby international trips delegations were minimised</a:t>
                      </a:r>
                      <a:r>
                        <a:rPr lang="en-ZA" sz="1800" b="0" baseline="0" dirty="0" smtClean="0">
                          <a:solidFill>
                            <a:schemeClr val="tx1"/>
                          </a:solidFill>
                          <a:effectLst/>
                          <a:latin typeface="+mn-lt"/>
                          <a:ea typeface="Calibri"/>
                          <a:cs typeface="Times New Roman"/>
                        </a:rPr>
                        <a:t>.</a:t>
                      </a:r>
                      <a:endParaRPr lang="en-ZA" sz="1700" b="0" dirty="0" smtClean="0">
                        <a:solidFill>
                          <a:schemeClr val="tx1"/>
                        </a:solidFill>
                        <a:effectLst/>
                        <a:latin typeface="+mn-lt"/>
                        <a:ea typeface="Calibri"/>
                        <a:cs typeface="Times New Roman"/>
                      </a:endParaRPr>
                    </a:p>
                  </a:txBody>
                  <a:tcPr marL="91446" marR="91446" marT="45715" marB="45715">
                    <a:solidFill>
                      <a:srgbClr val="F6F3E8"/>
                    </a:solidFill>
                  </a:tcPr>
                </a:tc>
              </a:tr>
            </a:tbl>
          </a:graphicData>
        </a:graphic>
      </p:graphicFrame>
      <p:sp>
        <p:nvSpPr>
          <p:cNvPr id="4" name="Slide Number Placeholder 3"/>
          <p:cNvSpPr>
            <a:spLocks noGrp="1"/>
          </p:cNvSpPr>
          <p:nvPr>
            <p:ph type="sldNum" sz="quarter" idx="4"/>
          </p:nvPr>
        </p:nvSpPr>
        <p:spPr/>
        <p:txBody>
          <a:bodyPr/>
          <a:lstStyle/>
          <a:p>
            <a:r>
              <a:rPr lang="en-ZA" sz="1000" b="1" dirty="0"/>
              <a:t>4</a:t>
            </a:r>
            <a:r>
              <a:rPr lang="en-ZA" sz="1000" b="1" dirty="0" smtClean="0"/>
              <a:t>2</a:t>
            </a:r>
          </a:p>
        </p:txBody>
      </p:sp>
      <p:sp>
        <p:nvSpPr>
          <p:cNvPr id="5" name="Title 1"/>
          <p:cNvSpPr txBox="1">
            <a:spLocks/>
          </p:cNvSpPr>
          <p:nvPr/>
        </p:nvSpPr>
        <p:spPr>
          <a:xfrm>
            <a:off x="323528" y="188640"/>
            <a:ext cx="8496944" cy="50405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2214162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178698789"/>
              </p:ext>
            </p:extLst>
          </p:nvPr>
        </p:nvGraphicFramePr>
        <p:xfrm>
          <a:off x="179514" y="1052736"/>
          <a:ext cx="8753221" cy="4968551"/>
        </p:xfrm>
        <a:graphic>
          <a:graphicData uri="http://schemas.openxmlformats.org/drawingml/2006/table">
            <a:tbl>
              <a:tblPr firstRow="1" bandRow="1">
                <a:tableStyleId>{5C22544A-7EE6-4342-B048-85BDC9FD1C3A}</a:tableStyleId>
              </a:tblPr>
              <a:tblGrid>
                <a:gridCol w="1604598"/>
                <a:gridCol w="2772013"/>
                <a:gridCol w="4376610"/>
              </a:tblGrid>
              <a:tr h="620768">
                <a:tc>
                  <a:txBody>
                    <a:bodyPr/>
                    <a:lstStyle/>
                    <a:p>
                      <a:r>
                        <a:rPr lang="en-US" sz="1700" b="1" dirty="0" smtClean="0">
                          <a:latin typeface="+mn-lt"/>
                        </a:rPr>
                        <a:t>Economic</a:t>
                      </a:r>
                      <a:r>
                        <a:rPr lang="en-US" sz="1700" b="1" baseline="0" dirty="0" smtClean="0">
                          <a:latin typeface="+mn-lt"/>
                        </a:rPr>
                        <a:t>  Classification</a:t>
                      </a:r>
                      <a:endParaRPr lang="en-US" sz="1700" b="1" dirty="0" smtClean="0">
                        <a:latin typeface="+mn-lt"/>
                      </a:endParaRPr>
                    </a:p>
                  </a:txBody>
                  <a:tcPr marL="91446" marR="91446" marT="45708" marB="45708">
                    <a:solidFill>
                      <a:srgbClr val="B77727"/>
                    </a:solidFill>
                  </a:tcPr>
                </a:tc>
                <a:tc>
                  <a:txBody>
                    <a:bodyPr/>
                    <a:lstStyle/>
                    <a:p>
                      <a:pPr algn="l"/>
                      <a:r>
                        <a:rPr lang="en-US" sz="1700" dirty="0" smtClean="0">
                          <a:latin typeface="+mn-lt"/>
                        </a:rPr>
                        <a:t>Description</a:t>
                      </a:r>
                      <a:r>
                        <a:rPr lang="en-US" sz="1700" baseline="0" dirty="0" smtClean="0">
                          <a:latin typeface="+mn-lt"/>
                        </a:rPr>
                        <a:t> of the line item</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Reason</a:t>
                      </a:r>
                      <a:r>
                        <a:rPr lang="en-US" sz="1700" baseline="0" dirty="0" smtClean="0">
                          <a:latin typeface="+mn-lt"/>
                        </a:rPr>
                        <a:t> for variance</a:t>
                      </a:r>
                      <a:endParaRPr lang="en-US" sz="1700" dirty="0" smtClean="0">
                        <a:latin typeface="+mn-lt"/>
                      </a:endParaRPr>
                    </a:p>
                  </a:txBody>
                  <a:tcPr marL="91446" marR="91446" marT="45708" marB="45708">
                    <a:solidFill>
                      <a:srgbClr val="B77727"/>
                    </a:solidFill>
                  </a:tcPr>
                </a:tc>
              </a:tr>
              <a:tr h="4347783">
                <a:tc>
                  <a:txBody>
                    <a:bodyPr/>
                    <a:lstStyle/>
                    <a:p>
                      <a:pPr>
                        <a:lnSpc>
                          <a:spcPct val="100000"/>
                        </a:lnSpc>
                      </a:pPr>
                      <a:r>
                        <a:rPr lang="en-US" sz="1500" b="1" dirty="0" smtClean="0">
                          <a:latin typeface="+mn-lt"/>
                        </a:rPr>
                        <a:t>Interest</a:t>
                      </a:r>
                      <a:r>
                        <a:rPr lang="en-US" sz="1500" b="1" baseline="0" dirty="0" smtClean="0">
                          <a:latin typeface="+mn-lt"/>
                        </a:rPr>
                        <a:t> and rent on land</a:t>
                      </a:r>
                      <a:endParaRPr lang="en-US" sz="1500" b="1" dirty="0" smtClean="0">
                        <a:latin typeface="+mn-lt"/>
                      </a:endParaRPr>
                    </a:p>
                    <a:p>
                      <a:pPr>
                        <a:lnSpc>
                          <a:spcPct val="100000"/>
                        </a:lnSpc>
                      </a:pPr>
                      <a:endParaRPr lang="en-US" sz="1500" b="1" dirty="0" smtClean="0">
                        <a:latin typeface="+mn-lt"/>
                      </a:endParaRPr>
                    </a:p>
                    <a:p>
                      <a:pPr>
                        <a:lnSpc>
                          <a:spcPct val="100000"/>
                        </a:lnSpc>
                      </a:pPr>
                      <a:endParaRPr lang="en-US" sz="1500" b="1" dirty="0" smtClean="0">
                        <a:latin typeface="+mn-lt"/>
                      </a:endParaRPr>
                    </a:p>
                    <a:p>
                      <a:pPr>
                        <a:lnSpc>
                          <a:spcPct val="100000"/>
                        </a:lnSpc>
                      </a:pPr>
                      <a:endParaRPr lang="en-US" sz="1500" b="1" dirty="0" smtClean="0">
                        <a:latin typeface="+mn-lt"/>
                      </a:endParaRPr>
                    </a:p>
                    <a:p>
                      <a:pPr>
                        <a:lnSpc>
                          <a:spcPct val="100000"/>
                        </a:lnSpc>
                      </a:pPr>
                      <a:endParaRPr lang="en-US" sz="1500" b="1" dirty="0" smtClean="0">
                        <a:latin typeface="+mn-lt"/>
                      </a:endParaRPr>
                    </a:p>
                    <a:p>
                      <a:pPr>
                        <a:lnSpc>
                          <a:spcPct val="100000"/>
                        </a:lnSpc>
                      </a:pPr>
                      <a:r>
                        <a:rPr lang="en-US" sz="1500" b="1" dirty="0" smtClean="0">
                          <a:latin typeface="+mn-lt"/>
                        </a:rPr>
                        <a:t>Departmental</a:t>
                      </a:r>
                      <a:r>
                        <a:rPr lang="en-US" sz="1500" b="1" baseline="0" dirty="0" smtClean="0">
                          <a:latin typeface="+mn-lt"/>
                        </a:rPr>
                        <a:t> Agencies &amp; Accounts </a:t>
                      </a:r>
                    </a:p>
                    <a:p>
                      <a:pPr>
                        <a:lnSpc>
                          <a:spcPct val="100000"/>
                        </a:lnSpc>
                      </a:pPr>
                      <a:r>
                        <a:rPr lang="en-US" sz="1500" b="1" baseline="0" dirty="0" smtClean="0">
                          <a:latin typeface="+mn-lt"/>
                        </a:rPr>
                        <a:t>(Current Transfers)</a:t>
                      </a:r>
                      <a:endParaRPr lang="en-ZA" sz="1500" b="1" dirty="0">
                        <a:latin typeface="+mn-lt"/>
                      </a:endParaRPr>
                    </a:p>
                  </a:txBody>
                  <a:tcPr marL="91446" marR="91446" marT="45708" marB="45708">
                    <a:solidFill>
                      <a:srgbClr val="F6F3E8"/>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500" dirty="0" smtClean="0">
                          <a:latin typeface="+mn-lt"/>
                        </a:rPr>
                        <a:t>These are</a:t>
                      </a:r>
                      <a:r>
                        <a:rPr lang="en-US" sz="1500" baseline="0" dirty="0" smtClean="0">
                          <a:latin typeface="+mn-lt"/>
                        </a:rPr>
                        <a:t> payments associated with debt, for example interest on borrowing and overdraft facilities as well as payments on overdue accounts</a:t>
                      </a:r>
                      <a:endParaRPr lang="en-US" sz="1500" dirty="0" smtClean="0">
                        <a:latin typeface="+mn-lt"/>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500" dirty="0" smtClean="0">
                        <a:latin typeface="+mn-lt"/>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500" dirty="0" smtClean="0">
                          <a:latin typeface="+mn-lt"/>
                        </a:rPr>
                        <a:t>This expenditure item relates to subsidies to the Departments’ Public Entities.  The Performing Arts Institutions  transfers are processed quarterly, Libraries and Heritage Institutions on a monthly basis.</a:t>
                      </a:r>
                    </a:p>
                  </a:txBody>
                  <a:tcPr marL="91446" marR="91446" marT="45708" marB="45708">
                    <a:solidFill>
                      <a:srgbClr val="F6F3E8"/>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baseline="0" dirty="0" smtClean="0">
                          <a:solidFill>
                            <a:schemeClr val="tx1"/>
                          </a:solidFill>
                          <a:latin typeface="+mn-lt"/>
                        </a:rPr>
                        <a:t>An amount of R203 thousand (100%) has been incurred as at 31 March 2016.</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500" baseline="0" dirty="0" smtClean="0">
                        <a:solidFill>
                          <a:schemeClr val="tx1"/>
                        </a:solidFill>
                        <a:latin typeface="+mn-lt"/>
                      </a:endParaRP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500" baseline="0" dirty="0" smtClean="0">
                        <a:solidFill>
                          <a:schemeClr val="tx1"/>
                        </a:solidFill>
                        <a:latin typeface="+mn-lt"/>
                      </a:endParaRP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500" baseline="0" dirty="0" smtClean="0">
                        <a:solidFill>
                          <a:schemeClr val="tx1"/>
                        </a:solidFill>
                        <a:latin typeface="+mn-lt"/>
                      </a:endParaRP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500" baseline="0" dirty="0" smtClean="0">
                        <a:solidFill>
                          <a:schemeClr val="tx1"/>
                        </a:solidFill>
                        <a:latin typeface="+mn-lt"/>
                      </a:endParaRP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500" baseline="0" dirty="0" smtClean="0">
                          <a:solidFill>
                            <a:schemeClr val="tx1"/>
                          </a:solidFill>
                          <a:latin typeface="+mn-lt"/>
                        </a:rPr>
                        <a:t>An amount of R1,2 billion (100%) has been transferred to various institutions as at 31 March 2016.</a:t>
                      </a:r>
                    </a:p>
                  </a:txBody>
                  <a:tcPr marL="91446" marR="91446" marT="45708" marB="45708">
                    <a:solidFill>
                      <a:srgbClr val="F6F3E8"/>
                    </a:solidFill>
                  </a:tcPr>
                </a:tc>
              </a:tr>
            </a:tbl>
          </a:graphicData>
        </a:graphic>
      </p:graphicFrame>
      <p:sp>
        <p:nvSpPr>
          <p:cNvPr id="3" name="Slide Number Placeholder 2"/>
          <p:cNvSpPr>
            <a:spLocks noGrp="1"/>
          </p:cNvSpPr>
          <p:nvPr>
            <p:ph type="sldNum" sz="quarter" idx="4"/>
          </p:nvPr>
        </p:nvSpPr>
        <p:spPr>
          <a:xfrm>
            <a:off x="8172400" y="6165304"/>
            <a:ext cx="576064" cy="432048"/>
          </a:xfrm>
        </p:spPr>
        <p:txBody>
          <a:bodyPr/>
          <a:lstStyle/>
          <a:p>
            <a:endParaRPr lang="en-US" sz="1000" dirty="0" smtClean="0"/>
          </a:p>
          <a:p>
            <a:r>
              <a:rPr lang="en-ZA" sz="1000" b="1" dirty="0"/>
              <a:t>4</a:t>
            </a:r>
            <a:r>
              <a:rPr lang="en-ZA" sz="1000" b="1" dirty="0" smtClean="0"/>
              <a:t>3</a:t>
            </a:r>
          </a:p>
        </p:txBody>
      </p:sp>
      <p:sp>
        <p:nvSpPr>
          <p:cNvPr id="5" name="Title 1"/>
          <p:cNvSpPr txBox="1">
            <a:spLocks/>
          </p:cNvSpPr>
          <p:nvPr/>
        </p:nvSpPr>
        <p:spPr>
          <a:xfrm>
            <a:off x="179512" y="116632"/>
            <a:ext cx="878497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2345346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xmlns="" val="3686692251"/>
              </p:ext>
            </p:extLst>
          </p:nvPr>
        </p:nvGraphicFramePr>
        <p:xfrm>
          <a:off x="445407" y="1124744"/>
          <a:ext cx="8231546" cy="3666645"/>
        </p:xfrm>
        <a:graphic>
          <a:graphicData uri="http://schemas.openxmlformats.org/drawingml/2006/table">
            <a:tbl>
              <a:tblPr firstRow="1" bandRow="1">
                <a:tableStyleId>{5C22544A-7EE6-4342-B048-85BDC9FD1C3A}</a:tableStyleId>
              </a:tblPr>
              <a:tblGrid>
                <a:gridCol w="1520627"/>
                <a:gridCol w="3092163"/>
                <a:gridCol w="3618756"/>
              </a:tblGrid>
              <a:tr h="592592">
                <a:tc>
                  <a:txBody>
                    <a:bodyPr/>
                    <a:lstStyle/>
                    <a:p>
                      <a:pPr algn="l"/>
                      <a:r>
                        <a:rPr lang="en-US" sz="1700" dirty="0" smtClean="0">
                          <a:latin typeface="+mn-lt"/>
                        </a:rPr>
                        <a:t>Economic</a:t>
                      </a:r>
                      <a:r>
                        <a:rPr lang="en-US" sz="1700" baseline="0" dirty="0" smtClean="0">
                          <a:latin typeface="+mn-lt"/>
                        </a:rPr>
                        <a:t>  </a:t>
                      </a:r>
                    </a:p>
                    <a:p>
                      <a:pPr algn="l"/>
                      <a:r>
                        <a:rPr lang="en-US" sz="1700" baseline="0" dirty="0" smtClean="0">
                          <a:latin typeface="+mn-lt"/>
                        </a:rPr>
                        <a:t>Classification</a:t>
                      </a:r>
                      <a:endParaRPr lang="en-US" sz="1700" dirty="0" smtClean="0">
                        <a:latin typeface="+mn-lt"/>
                      </a:endParaRPr>
                    </a:p>
                  </a:txBody>
                  <a:tcPr marL="91446" marR="91446" marT="45708" marB="45708">
                    <a:solidFill>
                      <a:srgbClr val="B77727"/>
                    </a:solidFill>
                  </a:tcPr>
                </a:tc>
                <a:tc>
                  <a:txBody>
                    <a:bodyPr/>
                    <a:lstStyle/>
                    <a:p>
                      <a:pPr algn="l"/>
                      <a:r>
                        <a:rPr lang="en-US" sz="1700" dirty="0" smtClean="0">
                          <a:latin typeface="+mn-lt"/>
                        </a:rPr>
                        <a:t>Description</a:t>
                      </a:r>
                      <a:r>
                        <a:rPr lang="en-US" sz="1700" baseline="0" dirty="0" smtClean="0">
                          <a:latin typeface="+mn-lt"/>
                        </a:rPr>
                        <a:t> of the line item</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Reason</a:t>
                      </a:r>
                      <a:r>
                        <a:rPr lang="en-US" sz="1700" baseline="0" dirty="0" smtClean="0">
                          <a:latin typeface="+mn-lt"/>
                        </a:rPr>
                        <a:t> for variance</a:t>
                      </a:r>
                      <a:endParaRPr lang="en-US" sz="1700" dirty="0" smtClean="0">
                        <a:latin typeface="+mn-lt"/>
                      </a:endParaRPr>
                    </a:p>
                  </a:txBody>
                  <a:tcPr marL="91446" marR="91446" marT="45708" marB="45708">
                    <a:solidFill>
                      <a:srgbClr val="B77727"/>
                    </a:solidFill>
                  </a:tcPr>
                </a:tc>
              </a:tr>
              <a:tr h="3057069">
                <a:tc>
                  <a:txBody>
                    <a:bodyPr/>
                    <a:lstStyle/>
                    <a:p>
                      <a:r>
                        <a:rPr lang="en-US" sz="1600" b="1" dirty="0" smtClean="0">
                          <a:latin typeface="+mn-lt"/>
                        </a:rPr>
                        <a:t>Departmental</a:t>
                      </a:r>
                      <a:r>
                        <a:rPr lang="en-US" sz="1600" b="1" baseline="0" dirty="0" smtClean="0">
                          <a:latin typeface="+mn-lt"/>
                        </a:rPr>
                        <a:t> Agencies &amp; Accounts </a:t>
                      </a:r>
                    </a:p>
                    <a:p>
                      <a:r>
                        <a:rPr lang="en-US" sz="1600" b="1" baseline="0" dirty="0" smtClean="0">
                          <a:latin typeface="+mn-lt"/>
                        </a:rPr>
                        <a:t>(Capital)</a:t>
                      </a:r>
                      <a:endParaRPr lang="en-ZA" sz="1600" b="1" dirty="0">
                        <a:latin typeface="+mn-lt"/>
                      </a:endParaRPr>
                    </a:p>
                  </a:txBody>
                  <a:tcPr marL="91446" marR="91446" marT="45714" marB="45714">
                    <a:solidFill>
                      <a:srgbClr val="F6F3E8"/>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600" dirty="0" smtClean="0">
                          <a:latin typeface="+mn-lt"/>
                        </a:rPr>
                        <a:t>This expenditure item relates to maintenance, upgrade and refurbishment of the Departments’ Playhouses, Museums and Libraries as well as the construction of Legacy Projects.</a:t>
                      </a:r>
                    </a:p>
                  </a:txBody>
                  <a:tcPr marL="91446" marR="91446" marT="45714" marB="45714">
                    <a:solidFill>
                      <a:srgbClr val="F6F3E8"/>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solidFill>
                            <a:schemeClr val="tx1"/>
                          </a:solidFill>
                          <a:latin typeface="+mn-lt"/>
                        </a:rPr>
                        <a:t>An amount of R223 million (89%) has been incurred as at 31 March 2016.</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600" baseline="0" dirty="0" smtClean="0">
                        <a:solidFill>
                          <a:srgbClr val="FFC000"/>
                        </a:solidFill>
                        <a:latin typeface="+mn-lt"/>
                      </a:endParaRPr>
                    </a:p>
                    <a:p>
                      <a:pPr marL="285750" marR="0" indent="-2857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latin typeface="+mn-lt"/>
                        </a:rPr>
                        <a:t>A variance of R3 million was due to delays in DPW invoicing the Department for the Heritage Institutions. </a:t>
                      </a:r>
                    </a:p>
                  </a:txBody>
                  <a:tcPr marL="91446" marR="91446" marT="45714" marB="45714">
                    <a:solidFill>
                      <a:srgbClr val="F6F3E8"/>
                    </a:solidFill>
                  </a:tcPr>
                </a:tc>
              </a:tr>
            </a:tbl>
          </a:graphicData>
        </a:graphic>
      </p:graphicFrame>
      <p:sp>
        <p:nvSpPr>
          <p:cNvPr id="4" name="Slide Number Placeholder 3"/>
          <p:cNvSpPr>
            <a:spLocks noGrp="1"/>
          </p:cNvSpPr>
          <p:nvPr>
            <p:ph type="sldNum" sz="quarter" idx="4"/>
          </p:nvPr>
        </p:nvSpPr>
        <p:spPr>
          <a:xfrm>
            <a:off x="8090340" y="6093296"/>
            <a:ext cx="730132" cy="504056"/>
          </a:xfrm>
        </p:spPr>
        <p:txBody>
          <a:bodyPr/>
          <a:lstStyle/>
          <a:p>
            <a:endParaRPr lang="en-US" sz="1000" dirty="0" smtClean="0"/>
          </a:p>
          <a:p>
            <a:r>
              <a:rPr lang="en-US" sz="1000" b="1" dirty="0"/>
              <a:t>4</a:t>
            </a:r>
            <a:r>
              <a:rPr lang="en-US" sz="1000" b="1" dirty="0" smtClean="0"/>
              <a:t>4</a:t>
            </a:r>
          </a:p>
        </p:txBody>
      </p:sp>
      <p:sp>
        <p:nvSpPr>
          <p:cNvPr id="5" name="Title 1"/>
          <p:cNvSpPr txBox="1">
            <a:spLocks/>
          </p:cNvSpPr>
          <p:nvPr/>
        </p:nvSpPr>
        <p:spPr>
          <a:xfrm>
            <a:off x="251520" y="116632"/>
            <a:ext cx="8443292" cy="28803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3744846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92283989"/>
              </p:ext>
            </p:extLst>
          </p:nvPr>
        </p:nvGraphicFramePr>
        <p:xfrm>
          <a:off x="356691" y="1124744"/>
          <a:ext cx="8640961" cy="4358592"/>
        </p:xfrm>
        <a:graphic>
          <a:graphicData uri="http://schemas.openxmlformats.org/drawingml/2006/table">
            <a:tbl>
              <a:tblPr firstRow="1" bandRow="1">
                <a:tableStyleId>{5C22544A-7EE6-4342-B048-85BDC9FD1C3A}</a:tableStyleId>
              </a:tblPr>
              <a:tblGrid>
                <a:gridCol w="1584019"/>
                <a:gridCol w="2736462"/>
                <a:gridCol w="4320480"/>
              </a:tblGrid>
              <a:tr h="568515">
                <a:tc>
                  <a:txBody>
                    <a:bodyPr/>
                    <a:lstStyle/>
                    <a:p>
                      <a:r>
                        <a:rPr lang="en-US" sz="1700" b="1" dirty="0" smtClean="0">
                          <a:latin typeface="+mn-lt"/>
                        </a:rPr>
                        <a:t>Economic</a:t>
                      </a:r>
                      <a:r>
                        <a:rPr lang="en-US" sz="1700" b="1" baseline="0" dirty="0" smtClean="0">
                          <a:latin typeface="+mn-lt"/>
                        </a:rPr>
                        <a:t>  Classification</a:t>
                      </a:r>
                      <a:endParaRPr lang="en-US" sz="1700" b="1" dirty="0" smtClean="0">
                        <a:latin typeface="+mn-lt"/>
                      </a:endParaRPr>
                    </a:p>
                  </a:txBody>
                  <a:tcPr marL="91446" marR="91446" marT="45708" marB="45708">
                    <a:solidFill>
                      <a:srgbClr val="B77727"/>
                    </a:solidFill>
                  </a:tcPr>
                </a:tc>
                <a:tc>
                  <a:txBody>
                    <a:bodyPr/>
                    <a:lstStyle/>
                    <a:p>
                      <a:pPr algn="l"/>
                      <a:r>
                        <a:rPr lang="en-US" sz="1700" dirty="0" smtClean="0">
                          <a:latin typeface="+mn-lt"/>
                        </a:rPr>
                        <a:t>Description</a:t>
                      </a:r>
                      <a:r>
                        <a:rPr lang="en-US" sz="1700" baseline="0" dirty="0" smtClean="0">
                          <a:latin typeface="+mn-lt"/>
                        </a:rPr>
                        <a:t> of the line item</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Reason</a:t>
                      </a:r>
                      <a:r>
                        <a:rPr lang="en-US" sz="1700" baseline="0" dirty="0" smtClean="0">
                          <a:latin typeface="+mn-lt"/>
                        </a:rPr>
                        <a:t> for variance</a:t>
                      </a:r>
                      <a:endParaRPr lang="en-US" sz="1700" dirty="0" smtClean="0">
                        <a:latin typeface="+mn-lt"/>
                      </a:endParaRPr>
                    </a:p>
                  </a:txBody>
                  <a:tcPr marL="91446" marR="91446" marT="45708" marB="45708">
                    <a:solidFill>
                      <a:srgbClr val="B77727"/>
                    </a:solidFill>
                  </a:tcPr>
                </a:tc>
              </a:tr>
              <a:tr h="2774800">
                <a:tc>
                  <a:txBody>
                    <a:bodyPr/>
                    <a:lstStyle/>
                    <a:p>
                      <a:pPr algn="l"/>
                      <a:r>
                        <a:rPr lang="en-US" sz="1600" b="1" dirty="0" smtClean="0">
                          <a:latin typeface="+mn-lt"/>
                        </a:rPr>
                        <a:t>Provinces</a:t>
                      </a:r>
                      <a:r>
                        <a:rPr lang="en-US" sz="1600" b="1" baseline="0" dirty="0" smtClean="0">
                          <a:latin typeface="+mn-lt"/>
                        </a:rPr>
                        <a:t> and Municipalities (Conditional Grant on Community Libraries)</a:t>
                      </a:r>
                    </a:p>
                    <a:p>
                      <a:pPr algn="l"/>
                      <a:endParaRPr lang="en-US" sz="1600" b="1" baseline="0" dirty="0" smtClean="0">
                        <a:latin typeface="+mn-lt"/>
                      </a:endParaRPr>
                    </a:p>
                    <a:p>
                      <a:pPr algn="l"/>
                      <a:endParaRPr lang="en-US" sz="1600" b="1" baseline="0" dirty="0" smtClean="0">
                        <a:latin typeface="+mn-lt"/>
                      </a:endParaRPr>
                    </a:p>
                    <a:p>
                      <a:pPr algn="l"/>
                      <a:endParaRPr lang="en-US" sz="1600" b="1" baseline="0" dirty="0" smtClean="0">
                        <a:latin typeface="+mn-lt"/>
                      </a:endParaRPr>
                    </a:p>
                    <a:p>
                      <a:pPr algn="l"/>
                      <a:endParaRPr lang="en-US" sz="1600" b="1" baseline="0" dirty="0" smtClean="0">
                        <a:latin typeface="+mn-lt"/>
                      </a:endParaRPr>
                    </a:p>
                    <a:p>
                      <a:pPr algn="l"/>
                      <a:endParaRPr lang="en-US" sz="1600" b="1" baseline="0" dirty="0" smtClean="0">
                        <a:latin typeface="+mn-lt"/>
                      </a:endParaRPr>
                    </a:p>
                    <a:p>
                      <a:pPr algn="l"/>
                      <a:endParaRPr lang="en-US" sz="1600" b="1" baseline="0" dirty="0" smtClean="0">
                        <a:latin typeface="+mn-lt"/>
                      </a:endParaRPr>
                    </a:p>
                    <a:p>
                      <a:pPr algn="l"/>
                      <a:endParaRPr lang="en-US" sz="1600" b="1" baseline="0" dirty="0" smtClean="0">
                        <a:latin typeface="+mn-lt"/>
                      </a:endParaRPr>
                    </a:p>
                    <a:p>
                      <a:pPr algn="l"/>
                      <a:endParaRPr lang="en-US" sz="1600" b="1" baseline="0" dirty="0" smtClean="0">
                        <a:latin typeface="+mn-lt"/>
                      </a:endParaRPr>
                    </a:p>
                    <a:p>
                      <a:pPr algn="l"/>
                      <a:endParaRPr lang="en-ZA" sz="1600" b="1" dirty="0">
                        <a:latin typeface="+mn-lt"/>
                      </a:endParaRPr>
                    </a:p>
                  </a:txBody>
                  <a:tcPr marL="91446" marR="91446" marT="45708" marB="45708">
                    <a:solidFill>
                      <a:srgbClr val="F6F3E8"/>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600" b="0" dirty="0" smtClean="0">
                          <a:latin typeface="+mn-lt"/>
                        </a:rPr>
                        <a:t>The expenditure relates to the transfers for the Conditional grant on Community Libraries and funds are transferred to various Provinces on a quarterly basis,</a:t>
                      </a:r>
                      <a:r>
                        <a:rPr lang="en-US" sz="1600" b="0" baseline="0" dirty="0" smtClean="0">
                          <a:latin typeface="+mn-lt"/>
                        </a:rPr>
                        <a:t> including MGE projects.</a:t>
                      </a:r>
                      <a:endParaRPr lang="en-US" sz="1600" b="0" dirty="0" smtClean="0">
                        <a:latin typeface="+mn-lt"/>
                      </a:endParaRPr>
                    </a:p>
                  </a:txBody>
                  <a:tcPr marL="91446" marR="91446" marT="45708" marB="45708">
                    <a:solidFill>
                      <a:srgbClr val="F6F3E8"/>
                    </a:solidFill>
                  </a:tcPr>
                </a:tc>
                <a:tc>
                  <a:txBody>
                    <a:bodyPr/>
                    <a:lstStyle/>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latin typeface="+mn-lt"/>
                        </a:rPr>
                        <a:t>An amount of R1,2 billion (100%) has been transferred as at 31 March 2016.</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baseline="0" dirty="0" smtClean="0">
                        <a:solidFill>
                          <a:schemeClr val="tx1"/>
                        </a:solidFill>
                        <a:latin typeface="+mn-lt"/>
                      </a:endParaRPr>
                    </a:p>
                    <a:p>
                      <a:pPr marL="342900" marR="0" indent="-342900" algn="just"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latin typeface="+mn-lt"/>
                        </a:rPr>
                        <a:t>The transfers to Provinces were based on the approved business plans. The spending is outlined as follows:</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r>
                        <a:rPr lang="en-US" sz="1600" b="0" baseline="0" dirty="0" smtClean="0">
                          <a:solidFill>
                            <a:schemeClr val="tx1"/>
                          </a:solidFill>
                          <a:latin typeface="+mn-lt"/>
                        </a:rPr>
                        <a:t>  </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baseline="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600" b="0" baseline="0" dirty="0" smtClean="0">
                        <a:solidFill>
                          <a:schemeClr val="tx1"/>
                        </a:solidFill>
                        <a:latin typeface="+mn-lt"/>
                      </a:endParaRPr>
                    </a:p>
                  </a:txBody>
                  <a:tcPr marL="91446" marR="91446" marT="45708" marB="45708">
                    <a:solidFill>
                      <a:srgbClr val="F6F3E8"/>
                    </a:solidFill>
                  </a:tcPr>
                </a:tc>
              </a:tr>
            </a:tbl>
          </a:graphicData>
        </a:graphic>
      </p:graphicFrame>
      <p:sp>
        <p:nvSpPr>
          <p:cNvPr id="3" name="Slide Number Placeholder 2"/>
          <p:cNvSpPr>
            <a:spLocks noGrp="1"/>
          </p:cNvSpPr>
          <p:nvPr>
            <p:ph type="sldNum" sz="quarter" idx="4"/>
          </p:nvPr>
        </p:nvSpPr>
        <p:spPr>
          <a:xfrm>
            <a:off x="8172400" y="6165304"/>
            <a:ext cx="576064" cy="432048"/>
          </a:xfrm>
        </p:spPr>
        <p:txBody>
          <a:bodyPr/>
          <a:lstStyle/>
          <a:p>
            <a:endParaRPr lang="en-US" sz="1000" dirty="0" smtClean="0"/>
          </a:p>
          <a:p>
            <a:r>
              <a:rPr lang="en-ZA" sz="1000" b="1" dirty="0"/>
              <a:t>4</a:t>
            </a:r>
            <a:r>
              <a:rPr lang="en-ZA" sz="1000" b="1" dirty="0" smtClean="0"/>
              <a:t>5</a:t>
            </a:r>
          </a:p>
        </p:txBody>
      </p:sp>
      <p:sp>
        <p:nvSpPr>
          <p:cNvPr id="5" name="Title 1"/>
          <p:cNvSpPr txBox="1">
            <a:spLocks/>
          </p:cNvSpPr>
          <p:nvPr/>
        </p:nvSpPr>
        <p:spPr>
          <a:xfrm>
            <a:off x="179512" y="116632"/>
            <a:ext cx="878497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2355999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172400" y="6165304"/>
            <a:ext cx="576064" cy="432048"/>
          </a:xfrm>
        </p:spPr>
        <p:txBody>
          <a:bodyPr/>
          <a:lstStyle/>
          <a:p>
            <a:endParaRPr lang="en-US" sz="1000" dirty="0" smtClean="0"/>
          </a:p>
          <a:p>
            <a:r>
              <a:rPr lang="en-ZA" sz="1000" b="1" dirty="0"/>
              <a:t>4</a:t>
            </a:r>
            <a:r>
              <a:rPr lang="en-ZA" sz="1000" b="1" dirty="0" smtClean="0"/>
              <a:t>6</a:t>
            </a:r>
          </a:p>
        </p:txBody>
      </p:sp>
      <p:sp>
        <p:nvSpPr>
          <p:cNvPr id="5" name="Title 1"/>
          <p:cNvSpPr txBox="1">
            <a:spLocks/>
          </p:cNvSpPr>
          <p:nvPr/>
        </p:nvSpPr>
        <p:spPr>
          <a:xfrm>
            <a:off x="179512" y="116632"/>
            <a:ext cx="8784976"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099112417"/>
              </p:ext>
            </p:extLst>
          </p:nvPr>
        </p:nvGraphicFramePr>
        <p:xfrm>
          <a:off x="323528" y="1052736"/>
          <a:ext cx="8496943" cy="4968553"/>
        </p:xfrm>
        <a:graphic>
          <a:graphicData uri="http://schemas.openxmlformats.org/drawingml/2006/table">
            <a:tbl>
              <a:tblPr firstRow="1" bandRow="1"/>
              <a:tblGrid>
                <a:gridCol w="1370621"/>
                <a:gridCol w="913748"/>
                <a:gridCol w="913748"/>
                <a:gridCol w="913748"/>
                <a:gridCol w="931387"/>
                <a:gridCol w="896107"/>
                <a:gridCol w="837602"/>
                <a:gridCol w="907231"/>
                <a:gridCol w="812751"/>
              </a:tblGrid>
              <a:tr h="1514333">
                <a:tc>
                  <a:txBody>
                    <a:bodyPr/>
                    <a:lstStyle/>
                    <a:p>
                      <a:pPr algn="l" rtl="0" fontAlgn="ctr"/>
                      <a:r>
                        <a:rPr lang="en-US" sz="1200" b="1" i="0" u="none" strike="noStrike" dirty="0" smtClean="0">
                          <a:solidFill>
                            <a:srgbClr val="FFFFFF"/>
                          </a:solidFill>
                          <a:effectLst/>
                          <a:latin typeface="Calibri (Body)"/>
                        </a:rPr>
                        <a:t>Per</a:t>
                      </a:r>
                      <a:r>
                        <a:rPr lang="en-US" sz="1200" b="1" i="0" u="none" strike="noStrike" baseline="0" dirty="0" smtClean="0">
                          <a:solidFill>
                            <a:srgbClr val="FFFFFF"/>
                          </a:solidFill>
                          <a:effectLst/>
                          <a:latin typeface="Calibri (Body)"/>
                        </a:rPr>
                        <a:t> Province: </a:t>
                      </a: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200" b="1" i="0" u="none" strike="noStrike" dirty="0" smtClean="0">
                          <a:solidFill>
                            <a:srgbClr val="FFFFFF"/>
                          </a:solidFill>
                          <a:effectLst/>
                          <a:latin typeface="Calibri (Body)"/>
                        </a:rPr>
                        <a:t>Division</a:t>
                      </a:r>
                      <a:r>
                        <a:rPr lang="en-US" sz="1200" b="1" i="0" u="none" strike="noStrike" baseline="0" dirty="0" smtClean="0">
                          <a:solidFill>
                            <a:srgbClr val="FFFFFF"/>
                          </a:solidFill>
                          <a:effectLst/>
                          <a:latin typeface="Calibri (Body)"/>
                        </a:rPr>
                        <a:t> of Revenue Act, 2015 (Act No. 1 of 2015)</a:t>
                      </a: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200" b="1" i="0" u="none" strike="noStrike" dirty="0" smtClean="0">
                          <a:solidFill>
                            <a:srgbClr val="FFFFFF"/>
                          </a:solidFill>
                          <a:effectLst/>
                          <a:latin typeface="Calibri (Body)"/>
                        </a:rPr>
                        <a:t>Government Gazette: Other Gazettes</a:t>
                      </a: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200" b="1" i="0" u="none" strike="noStrike" dirty="0" smtClean="0">
                          <a:solidFill>
                            <a:srgbClr val="FFFFFF"/>
                          </a:solidFill>
                          <a:effectLst/>
                          <a:latin typeface="Calibri (Body)"/>
                        </a:rPr>
                        <a:t>Provincial roll-overs</a:t>
                      </a: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200" b="1" i="0" u="none" strike="noStrike" dirty="0" smtClean="0">
                          <a:solidFill>
                            <a:srgbClr val="FFFFFF"/>
                          </a:solidFill>
                          <a:effectLst/>
                          <a:latin typeface="Calibri (Body)"/>
                        </a:rPr>
                        <a:t>Total available</a:t>
                      </a: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200" b="1" i="0" u="none" strike="noStrike" dirty="0" smtClean="0">
                          <a:solidFill>
                            <a:srgbClr val="FFFFFF"/>
                          </a:solidFill>
                          <a:effectLst/>
                          <a:latin typeface="Calibri (Body)"/>
                        </a:rPr>
                        <a:t>Actual</a:t>
                      </a:r>
                      <a:r>
                        <a:rPr lang="en-US" sz="1200" b="1" i="0" u="none" strike="noStrike" baseline="0" dirty="0" smtClean="0">
                          <a:solidFill>
                            <a:srgbClr val="FFFFFF"/>
                          </a:solidFill>
                          <a:effectLst/>
                          <a:latin typeface="Calibri (Body)"/>
                        </a:rPr>
                        <a:t>  transfer by </a:t>
                      </a:r>
                      <a:endParaRPr lang="en-ZA" sz="1200" b="1" i="0" u="none" strike="noStrike" dirty="0" smtClean="0">
                        <a:solidFill>
                          <a:srgbClr val="FFFFFF"/>
                        </a:solidFill>
                        <a:effectLst/>
                        <a:latin typeface="Calibri (Body)"/>
                      </a:endParaRPr>
                    </a:p>
                    <a:p>
                      <a:pPr algn="ctr" rtl="0" fontAlgn="ctr"/>
                      <a:r>
                        <a:rPr lang="en-US" sz="1200" b="1" i="0" u="none" strike="noStrike" dirty="0" smtClean="0">
                          <a:solidFill>
                            <a:srgbClr val="FFFFFF"/>
                          </a:solidFill>
                          <a:effectLst/>
                          <a:latin typeface="Calibri (Body)"/>
                        </a:rPr>
                        <a:t>National</a:t>
                      </a:r>
                      <a:endParaRPr lang="en-ZA" sz="1200" b="1" i="0" u="none" strike="noStrike" dirty="0" smtClean="0">
                        <a:solidFill>
                          <a:srgbClr val="FFFFFF"/>
                        </a:solidFill>
                        <a:effectLst/>
                        <a:latin typeface="Calibri (Body)"/>
                      </a:endParaRPr>
                    </a:p>
                    <a:p>
                      <a:pPr algn="ctr" rtl="0" fontAlgn="ct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200" b="1" i="0" u="none" strike="noStrike" dirty="0" smtClean="0">
                          <a:solidFill>
                            <a:srgbClr val="FFFFFF"/>
                          </a:solidFill>
                          <a:effectLst/>
                          <a:latin typeface="Calibri (Body)"/>
                        </a:rPr>
                        <a:t>Provincial Actual </a:t>
                      </a:r>
                      <a:endParaRPr lang="en-ZA" sz="1200" b="1" i="0" u="none" strike="noStrike" dirty="0" smtClean="0">
                        <a:solidFill>
                          <a:srgbClr val="FFFFFF"/>
                        </a:solidFill>
                        <a:effectLst/>
                        <a:latin typeface="Calibri (Body)"/>
                      </a:endParaRPr>
                    </a:p>
                    <a:p>
                      <a:pPr algn="ctr" rtl="0" fontAlgn="ctr"/>
                      <a:r>
                        <a:rPr lang="en-US" sz="1200" b="1" i="0" u="none" strike="noStrike" dirty="0" smtClean="0">
                          <a:solidFill>
                            <a:srgbClr val="FFFFFF"/>
                          </a:solidFill>
                          <a:effectLst/>
                          <a:latin typeface="Calibri (Body)"/>
                        </a:rPr>
                        <a:t>payments</a:t>
                      </a:r>
                      <a:endParaRPr lang="en-ZA" sz="1200" b="1" i="0" u="none" strike="noStrike" dirty="0" smtClean="0">
                        <a:solidFill>
                          <a:srgbClr val="FFFFFF"/>
                        </a:solidFill>
                        <a:effectLst/>
                        <a:latin typeface="Calibri (Body)"/>
                      </a:endParaRPr>
                    </a:p>
                    <a:p>
                      <a:pPr algn="ctr" rtl="0" fontAlgn="ct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US" sz="1200" b="1" i="0" u="none" strike="noStrike" baseline="0" dirty="0" smtClean="0">
                          <a:solidFill>
                            <a:srgbClr val="FFFFFF"/>
                          </a:solidFill>
                          <a:effectLst/>
                          <a:latin typeface="Calibri (Body)"/>
                        </a:rPr>
                        <a:t>% Transferred of </a:t>
                      </a:r>
                      <a:endParaRPr lang="en-ZA" sz="1200" b="1" i="0" u="none" strike="noStrike" dirty="0">
                        <a:solidFill>
                          <a:srgbClr val="FFFFFF"/>
                        </a:solidFill>
                        <a:effectLst/>
                        <a:latin typeface="Calibri (Body)"/>
                      </a:endParaRPr>
                    </a:p>
                    <a:p>
                      <a:pPr algn="ctr" rtl="0" fontAlgn="ctr"/>
                      <a:r>
                        <a:rPr lang="en-US" sz="1200" b="1" i="0" u="none" strike="noStrike" dirty="0" smtClean="0">
                          <a:solidFill>
                            <a:srgbClr val="FFFFFF"/>
                          </a:solidFill>
                          <a:effectLst/>
                          <a:latin typeface="Calibri (Body)"/>
                        </a:rPr>
                        <a:t>National</a:t>
                      </a:r>
                      <a:r>
                        <a:rPr lang="en-US" sz="1200" b="1" i="0" u="none" strike="noStrike" baseline="0" dirty="0" smtClean="0">
                          <a:solidFill>
                            <a:srgbClr val="FFFFFF"/>
                          </a:solidFill>
                          <a:effectLst/>
                          <a:latin typeface="Calibri (Body)"/>
                        </a:rPr>
                        <a:t> allocation</a:t>
                      </a: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c>
                  <a:txBody>
                    <a:bodyPr/>
                    <a:lstStyle/>
                    <a:p>
                      <a:pPr algn="ctr" rtl="0" fontAlgn="ctr"/>
                      <a:r>
                        <a:rPr lang="en-ZA" sz="1200" b="1" i="0" u="none" strike="noStrike" dirty="0" smtClean="0">
                          <a:solidFill>
                            <a:srgbClr val="FFFFFF"/>
                          </a:solidFill>
                          <a:effectLst/>
                          <a:latin typeface="Calibri (Body)"/>
                        </a:rPr>
                        <a:t>% Actual</a:t>
                      </a:r>
                      <a:r>
                        <a:rPr lang="en-ZA" sz="1200" b="1" i="0" u="none" strike="noStrike" baseline="0" dirty="0" smtClean="0">
                          <a:solidFill>
                            <a:srgbClr val="FFFFFF"/>
                          </a:solidFill>
                          <a:effectLst/>
                          <a:latin typeface="Calibri (Body)"/>
                        </a:rPr>
                        <a:t> payments of total</a:t>
                      </a:r>
                      <a:r>
                        <a:rPr lang="en-ZA" sz="1200" b="1" i="0" u="none" strike="noStrike" dirty="0" smtClean="0">
                          <a:solidFill>
                            <a:srgbClr val="FFFFFF"/>
                          </a:solidFill>
                          <a:effectLst/>
                          <a:latin typeface="Calibri (Body)"/>
                        </a:rPr>
                        <a:t> </a:t>
                      </a:r>
                      <a:endParaRPr lang="en-ZA" sz="1200" b="1" i="0" u="none" strike="noStrike" dirty="0">
                        <a:solidFill>
                          <a:srgbClr val="FFFFFF"/>
                        </a:solidFill>
                        <a:effectLst/>
                        <a:latin typeface="Calibri (Body)"/>
                      </a:endParaRPr>
                    </a:p>
                    <a:p>
                      <a:pPr algn="ctr" rtl="0" fontAlgn="ctr"/>
                      <a:r>
                        <a:rPr lang="en-US" sz="1200" b="1" i="0" u="none" strike="noStrike" dirty="0" smtClean="0">
                          <a:solidFill>
                            <a:srgbClr val="FFFFFF"/>
                          </a:solidFill>
                          <a:effectLst/>
                          <a:latin typeface="Calibri (Body)"/>
                        </a:rPr>
                        <a:t>available</a:t>
                      </a:r>
                      <a:endParaRPr lang="en-ZA" sz="1200" b="1" i="0" u="none" strike="noStrike" dirty="0">
                        <a:solidFill>
                          <a:srgbClr val="FFFFFF"/>
                        </a:solidFill>
                        <a:effectLst/>
                        <a:latin typeface="Calibri (Body)"/>
                      </a:endParaRPr>
                    </a:p>
                  </a:txBody>
                  <a:tcPr marL="6806" marR="6806"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77727"/>
                    </a:solidFill>
                  </a:tcPr>
                </a:tc>
              </a:tr>
              <a:tr h="281524">
                <a:tc>
                  <a:txBody>
                    <a:bodyPr/>
                    <a:lstStyle/>
                    <a:p>
                      <a:pPr algn="l" fontAlgn="t"/>
                      <a:r>
                        <a:rPr lang="en-ZA" sz="1200" b="0" i="0" u="none" strike="noStrike" dirty="0">
                          <a:solidFill>
                            <a:srgbClr val="000000"/>
                          </a:solidFill>
                          <a:effectLst/>
                          <a:latin typeface="Calibri (Body)"/>
                        </a:rPr>
                        <a:t> </a:t>
                      </a: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ZA" sz="1200" b="1" i="0" u="none" strike="noStrike" dirty="0">
                          <a:solidFill>
                            <a:srgbClr val="000000"/>
                          </a:solidFill>
                          <a:effectLst/>
                          <a:latin typeface="Calibri (Body)"/>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rgbClr val="000000"/>
                          </a:solidFill>
                          <a:effectLst/>
                          <a:latin typeface="Calibri (Body)"/>
                        </a:rPr>
                        <a:t>R’000</a:t>
                      </a:r>
                      <a:endParaRPr lang="en-ZA" sz="1200" b="1" i="0" u="none" strike="noStrike" dirty="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ZA" sz="1200" b="1" i="0" u="none" strike="noStrike" dirty="0">
                          <a:solidFill>
                            <a:srgbClr val="000000"/>
                          </a:solidFill>
                          <a:effectLst/>
                          <a:latin typeface="Calibri (Body)"/>
                        </a:rPr>
                        <a:t>R’000</a:t>
                      </a: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rgbClr val="000000"/>
                          </a:solidFill>
                          <a:effectLst/>
                          <a:latin typeface="Calibri (Body)"/>
                        </a:rPr>
                        <a:t>R’000</a:t>
                      </a:r>
                      <a:endParaRPr lang="en-ZA" sz="1200" b="1" i="0" u="none" strike="noStrike" dirty="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rgbClr val="000000"/>
                          </a:solidFill>
                          <a:effectLst/>
                          <a:latin typeface="Calibri (Body)"/>
                        </a:rPr>
                        <a:t>R’000</a:t>
                      </a:r>
                      <a:endParaRPr lang="en-ZA" sz="1200" b="1" i="0" u="none" strike="noStrike" dirty="0">
                        <a:solidFill>
                          <a:srgbClr val="000000"/>
                        </a:solidFill>
                        <a:effectLst/>
                        <a:latin typeface="Calibri (Body)"/>
                      </a:endParaRPr>
                    </a:p>
                  </a:txBody>
                  <a:tcPr marL="6806" marR="61254" marT="6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fontAlgn="t"/>
                      <a:r>
                        <a:rPr lang="en-ZA" sz="1200" b="1" i="0" u="none" strike="noStrike" dirty="0" smtClean="0">
                          <a:solidFill>
                            <a:srgbClr val="000000"/>
                          </a:solidFill>
                          <a:effectLst/>
                          <a:latin typeface="Calibri (Body)"/>
                        </a:rPr>
                        <a:t> R’000</a:t>
                      </a:r>
                      <a:endParaRPr lang="en-ZA" sz="1200" b="1" i="0" u="none" strike="noStrike" dirty="0">
                        <a:solidFill>
                          <a:srgbClr val="000000"/>
                        </a:solidFill>
                        <a:effectLst/>
                        <a:latin typeface="Calibri (Body)"/>
                      </a:endParaRP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fontAlgn="t"/>
                      <a:endParaRPr lang="en-ZA" sz="1200" b="1" i="0" u="none" strike="noStrike" dirty="0">
                        <a:solidFill>
                          <a:srgbClr val="000000"/>
                        </a:solidFill>
                        <a:effectLst/>
                        <a:latin typeface="Calibri (Body)"/>
                      </a:endParaRP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l" fontAlgn="t"/>
                      <a:endParaRPr lang="en-ZA" sz="1200" b="0" i="0" u="none" strike="noStrike" dirty="0">
                        <a:solidFill>
                          <a:srgbClr val="000000"/>
                        </a:solidFill>
                        <a:effectLst/>
                        <a:latin typeface="Calibri (Body)"/>
                      </a:endParaRPr>
                    </a:p>
                  </a:txBody>
                  <a:tcPr marL="6806" marR="6806" marT="680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r>
              <a:tr h="267382">
                <a:tc>
                  <a:txBody>
                    <a:bodyPr/>
                    <a:lstStyle/>
                    <a:p>
                      <a:pPr algn="l" rtl="0" fontAlgn="ctr"/>
                      <a:r>
                        <a:rPr lang="en-US" sz="1200" b="0" i="0" u="none" strike="noStrike" dirty="0" smtClean="0">
                          <a:solidFill>
                            <a:srgbClr val="000000"/>
                          </a:solidFill>
                          <a:effectLst/>
                          <a:latin typeface="Calibri (Body)"/>
                        </a:rPr>
                        <a:t>Eastern Cape</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143</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694</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-718</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14 430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157 406</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142</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976</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chemeClr val="tx1"/>
                          </a:solidFill>
                          <a:effectLst/>
                          <a:latin typeface="Calibri (Body)"/>
                        </a:rPr>
                        <a:t>152 232</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chemeClr val="tx1"/>
                          </a:solidFill>
                          <a:effectLst/>
                          <a:latin typeface="Calibri (Body)"/>
                        </a:rPr>
                        <a:t>100.0%</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chemeClr val="tx1"/>
                          </a:solidFill>
                          <a:effectLst/>
                          <a:latin typeface="Calibri (Body)"/>
                        </a:rPr>
                        <a:t>96.7%</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267382">
                <a:tc>
                  <a:txBody>
                    <a:bodyPr/>
                    <a:lstStyle/>
                    <a:p>
                      <a:pPr algn="l" rtl="0" fontAlgn="ctr"/>
                      <a:r>
                        <a:rPr lang="en-US" sz="1200" b="0" i="0" u="none" strike="noStrike" dirty="0" smtClean="0">
                          <a:solidFill>
                            <a:srgbClr val="000000"/>
                          </a:solidFill>
                          <a:effectLst/>
                          <a:latin typeface="Calibri (Body)"/>
                        </a:rPr>
                        <a:t>Free State</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155</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776</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-18</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5 562</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161 320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155</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758</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160 861</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99.7%</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7382">
                <a:tc>
                  <a:txBody>
                    <a:bodyPr/>
                    <a:lstStyle/>
                    <a:p>
                      <a:pPr algn="l" rtl="0" fontAlgn="ctr"/>
                      <a:r>
                        <a:rPr lang="en-US" sz="1200" b="0" i="0" u="none" strike="noStrike" dirty="0" smtClean="0">
                          <a:solidFill>
                            <a:srgbClr val="000000"/>
                          </a:solidFill>
                          <a:effectLst/>
                          <a:latin typeface="Calibri (Body)"/>
                        </a:rPr>
                        <a:t>Gauteng</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155</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693</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chemeClr val="tx1"/>
                          </a:solidFill>
                          <a:effectLst/>
                          <a:latin typeface="Calibri (Body)"/>
                        </a:rPr>
                        <a:t>-2 678</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chemeClr val="tx1"/>
                          </a:solidFill>
                          <a:effectLst/>
                          <a:latin typeface="Calibri (Body)"/>
                        </a:rPr>
                        <a:t>6 909</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chemeClr val="tx1"/>
                          </a:solidFill>
                          <a:effectLst/>
                          <a:latin typeface="Calibri (Body)"/>
                        </a:rPr>
                        <a:t>159 924</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chemeClr val="tx1"/>
                          </a:solidFill>
                          <a:effectLst/>
                          <a:latin typeface="Calibri (Body)"/>
                        </a:rPr>
                        <a:t>153</a:t>
                      </a:r>
                      <a:r>
                        <a:rPr lang="en-US" sz="1200" b="0" i="0" u="none" strike="noStrike" baseline="0" dirty="0" smtClean="0">
                          <a:solidFill>
                            <a:schemeClr val="tx1"/>
                          </a:solidFill>
                          <a:effectLst/>
                          <a:latin typeface="Calibri (Body)"/>
                        </a:rPr>
                        <a:t> </a:t>
                      </a:r>
                      <a:r>
                        <a:rPr lang="en-US" sz="1200" b="0" i="0" u="none" strike="noStrike" dirty="0" smtClean="0">
                          <a:solidFill>
                            <a:schemeClr val="tx1"/>
                          </a:solidFill>
                          <a:effectLst/>
                          <a:latin typeface="Calibri (Body)"/>
                        </a:rPr>
                        <a:t>015</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110 390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69.0%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356509">
                <a:tc>
                  <a:txBody>
                    <a:bodyPr/>
                    <a:lstStyle/>
                    <a:p>
                      <a:pPr algn="l" rtl="0" fontAlgn="ctr"/>
                      <a:r>
                        <a:rPr lang="en-US" sz="1200" b="0" i="0" u="none" strike="noStrike" dirty="0" smtClean="0">
                          <a:solidFill>
                            <a:srgbClr val="000000"/>
                          </a:solidFill>
                          <a:effectLst/>
                          <a:latin typeface="Calibri (Body)"/>
                        </a:rPr>
                        <a:t>KwaZulu-Natal</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157</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696</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-127</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14 199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171 768</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157</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569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132 773</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77.3%</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7382">
                <a:tc>
                  <a:txBody>
                    <a:bodyPr/>
                    <a:lstStyle/>
                    <a:p>
                      <a:pPr algn="l" rtl="0" fontAlgn="ctr"/>
                      <a:r>
                        <a:rPr lang="en-US" sz="1200" b="0" i="0" u="none" strike="noStrike" dirty="0" smtClean="0">
                          <a:solidFill>
                            <a:srgbClr val="000000"/>
                          </a:solidFill>
                          <a:effectLst/>
                          <a:latin typeface="Calibri (Body)"/>
                        </a:rPr>
                        <a:t>Limpopo</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112</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156</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-14 435</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21 741</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119 462</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97</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721</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118 395</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99.1%</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356509">
                <a:tc>
                  <a:txBody>
                    <a:bodyPr/>
                    <a:lstStyle/>
                    <a:p>
                      <a:pPr algn="l" rtl="0" fontAlgn="ctr"/>
                      <a:r>
                        <a:rPr lang="en-US" sz="1200" b="0" i="0" u="none" strike="noStrike" dirty="0" smtClean="0">
                          <a:solidFill>
                            <a:srgbClr val="000000"/>
                          </a:solidFill>
                          <a:effectLst/>
                          <a:latin typeface="Calibri (Body)"/>
                        </a:rPr>
                        <a:t>Mpumalanga</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150</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325</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12 404</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162 729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150</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325</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126 543</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77.8%</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6509">
                <a:tc>
                  <a:txBody>
                    <a:bodyPr/>
                    <a:lstStyle/>
                    <a:p>
                      <a:pPr algn="l" rtl="0" fontAlgn="ctr"/>
                      <a:r>
                        <a:rPr lang="en-US" sz="1200" b="0" i="0" u="none" strike="noStrike" dirty="0" smtClean="0">
                          <a:solidFill>
                            <a:srgbClr val="000000"/>
                          </a:solidFill>
                          <a:effectLst/>
                          <a:latin typeface="Calibri (Body)"/>
                        </a:rPr>
                        <a:t>Northern Cape</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147</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121</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-1 576</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18 549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164 094</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145</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545</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140 118</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85.4%</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356509">
                <a:tc>
                  <a:txBody>
                    <a:bodyPr/>
                    <a:lstStyle/>
                    <a:p>
                      <a:pPr algn="l" rtl="0" fontAlgn="ctr"/>
                      <a:r>
                        <a:rPr lang="en-US" sz="1200" b="0" i="0" u="none" strike="noStrike" dirty="0" smtClean="0">
                          <a:solidFill>
                            <a:srgbClr val="000000"/>
                          </a:solidFill>
                          <a:effectLst/>
                          <a:latin typeface="Calibri (Body)"/>
                        </a:rPr>
                        <a:t>North West</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chemeClr val="tx1"/>
                          </a:solidFill>
                          <a:effectLst/>
                          <a:latin typeface="Calibri (Body)"/>
                        </a:rPr>
                        <a:t>130</a:t>
                      </a:r>
                      <a:r>
                        <a:rPr lang="en-US" sz="1200" b="0" i="0" u="none" strike="noStrike" baseline="0" dirty="0" smtClean="0">
                          <a:solidFill>
                            <a:schemeClr val="tx1"/>
                          </a:solidFill>
                          <a:effectLst/>
                          <a:latin typeface="Calibri (Body)"/>
                        </a:rPr>
                        <a:t> </a:t>
                      </a:r>
                      <a:r>
                        <a:rPr lang="en-US" sz="1200" b="0" i="0" u="none" strike="noStrike" dirty="0" smtClean="0">
                          <a:solidFill>
                            <a:schemeClr val="tx1"/>
                          </a:solidFill>
                          <a:effectLst/>
                          <a:latin typeface="Calibri (Body)"/>
                        </a:rPr>
                        <a:t>096</a:t>
                      </a:r>
                      <a:endParaRPr lang="en-ZA" sz="1200" b="0"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-17 160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17 833</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130 769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112</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936</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sz="1200" b="0" i="0" u="none" strike="noStrike" dirty="0" smtClean="0">
                          <a:solidFill>
                            <a:srgbClr val="000000"/>
                          </a:solidFill>
                          <a:effectLst/>
                          <a:latin typeface="Calibri (Body)"/>
                        </a:rPr>
                        <a:t>127 403</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1200" b="0" i="0" u="none" strike="noStrike" dirty="0" smtClean="0">
                          <a:solidFill>
                            <a:srgbClr val="000000"/>
                          </a:solidFill>
                          <a:effectLst/>
                          <a:latin typeface="Calibri (Body)"/>
                        </a:rPr>
                        <a:t>97.4%</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7382">
                <a:tc>
                  <a:txBody>
                    <a:bodyPr/>
                    <a:lstStyle/>
                    <a:p>
                      <a:pPr algn="l" rtl="0" fontAlgn="ctr"/>
                      <a:r>
                        <a:rPr lang="en-US" sz="1200" b="0" i="0" u="none" strike="noStrike" dirty="0" smtClean="0">
                          <a:solidFill>
                            <a:srgbClr val="000000"/>
                          </a:solidFill>
                          <a:effectLst/>
                          <a:latin typeface="Calibri (Body)"/>
                        </a:rPr>
                        <a:t>Western Cape</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158</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469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158 469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158</a:t>
                      </a:r>
                      <a:r>
                        <a:rPr lang="en-US" sz="1200" b="0" i="0" u="none" strike="noStrike" baseline="0" dirty="0" smtClean="0">
                          <a:solidFill>
                            <a:srgbClr val="000000"/>
                          </a:solidFill>
                          <a:effectLst/>
                          <a:latin typeface="Calibri (Body)"/>
                        </a:rPr>
                        <a:t> </a:t>
                      </a:r>
                      <a:r>
                        <a:rPr lang="en-US" sz="1200" b="0" i="0" u="none" strike="noStrike" dirty="0" smtClean="0">
                          <a:solidFill>
                            <a:srgbClr val="000000"/>
                          </a:solidFill>
                          <a:effectLst/>
                          <a:latin typeface="Calibri (Body)"/>
                        </a:rPr>
                        <a:t>469</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r" rtl="0" fontAlgn="ctr"/>
                      <a:r>
                        <a:rPr lang="en-US" sz="1200" b="0" i="0" u="none" strike="noStrike" dirty="0" smtClean="0">
                          <a:solidFill>
                            <a:srgbClr val="000000"/>
                          </a:solidFill>
                          <a:effectLst/>
                          <a:latin typeface="Calibri (Body)"/>
                        </a:rPr>
                        <a:t>158 005</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100.0%</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c>
                  <a:txBody>
                    <a:bodyPr/>
                    <a:lstStyle/>
                    <a:p>
                      <a:pPr algn="ctr" rtl="0" fontAlgn="ctr"/>
                      <a:r>
                        <a:rPr lang="en-US" sz="1200" b="0" i="0" u="none" strike="noStrike" dirty="0" smtClean="0">
                          <a:solidFill>
                            <a:srgbClr val="000000"/>
                          </a:solidFill>
                          <a:effectLst/>
                          <a:latin typeface="Calibri (Body)"/>
                        </a:rPr>
                        <a:t>99.7%</a:t>
                      </a:r>
                      <a:endParaRPr lang="en-ZA" sz="1200" b="0"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E7C3"/>
                    </a:solidFill>
                  </a:tcPr>
                </a:tc>
              </a:tr>
              <a:tr h="409750">
                <a:tc>
                  <a:txBody>
                    <a:bodyPr/>
                    <a:lstStyle/>
                    <a:p>
                      <a:pPr algn="l" rtl="0" fontAlgn="ctr"/>
                      <a:r>
                        <a:rPr lang="en-US" sz="1200" b="1" i="0" u="none" strike="noStrike" dirty="0" smtClean="0">
                          <a:solidFill>
                            <a:srgbClr val="000000"/>
                          </a:solidFill>
                          <a:effectLst/>
                          <a:latin typeface="Calibri (Body)"/>
                        </a:rPr>
                        <a:t>Grand Total</a:t>
                      </a:r>
                      <a:endParaRPr lang="en-ZA" sz="12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chemeClr val="tx1"/>
                          </a:solidFill>
                          <a:effectLst/>
                          <a:latin typeface="Calibri (Body)"/>
                        </a:rPr>
                        <a:t>1 311 026</a:t>
                      </a:r>
                      <a:endParaRPr lang="en-ZA" sz="1200" b="1" i="0" u="none" strike="noStrike" dirty="0">
                        <a:solidFill>
                          <a:schemeClr val="tx1"/>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rgbClr val="000000"/>
                          </a:solidFill>
                          <a:effectLst/>
                          <a:latin typeface="Calibri (Body)"/>
                        </a:rPr>
                        <a:t>-36 712</a:t>
                      </a:r>
                      <a:endParaRPr lang="en-ZA" sz="12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rgbClr val="000000"/>
                          </a:solidFill>
                          <a:effectLst/>
                          <a:latin typeface="Calibri (Body)"/>
                        </a:rPr>
                        <a:t>111 627</a:t>
                      </a:r>
                      <a:endParaRPr lang="en-ZA" sz="12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rgbClr val="000000"/>
                          </a:solidFill>
                          <a:effectLst/>
                          <a:latin typeface="Calibri (Body)"/>
                        </a:rPr>
                        <a:t>1 385 941</a:t>
                      </a:r>
                      <a:endParaRPr lang="en-ZA" sz="12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r" rtl="0" fontAlgn="ctr"/>
                      <a:r>
                        <a:rPr lang="en-US" sz="1200" b="1" i="0" u="none" strike="noStrike" dirty="0" smtClean="0">
                          <a:solidFill>
                            <a:srgbClr val="000000"/>
                          </a:solidFill>
                          <a:effectLst/>
                          <a:latin typeface="Calibri (Body)"/>
                        </a:rPr>
                        <a:t>  1 274 314</a:t>
                      </a:r>
                      <a:endParaRPr lang="en-ZA" sz="1200" b="1" i="0" u="none" strike="noStrike" dirty="0">
                        <a:solidFill>
                          <a:srgbClr val="000000"/>
                        </a:solidFill>
                        <a:effectLst/>
                        <a:latin typeface="Calibri (Body)"/>
                      </a:endParaRP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200" b="1" i="0" u="none" strike="noStrike" dirty="0" smtClean="0">
                          <a:solidFill>
                            <a:srgbClr val="000000"/>
                          </a:solidFill>
                          <a:effectLst/>
                          <a:latin typeface="Calibri (Body)"/>
                        </a:rPr>
                        <a:t>1 226 720</a:t>
                      </a:r>
                      <a:endParaRPr lang="en-ZA" sz="12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200" b="1" i="0" u="none" strike="noStrike" dirty="0" smtClean="0">
                          <a:solidFill>
                            <a:srgbClr val="000000"/>
                          </a:solidFill>
                          <a:effectLst/>
                          <a:latin typeface="Calibri (Body)"/>
                        </a:rPr>
                        <a:t>100.0%</a:t>
                      </a:r>
                      <a:endParaRPr lang="en-ZA" sz="12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200" b="1" i="0" u="none" strike="noStrike" dirty="0" smtClean="0">
                          <a:solidFill>
                            <a:srgbClr val="000000"/>
                          </a:solidFill>
                          <a:effectLst/>
                          <a:latin typeface="Calibri (Body)"/>
                        </a:rPr>
                        <a:t>88.5%</a:t>
                      </a:r>
                      <a:endParaRPr lang="en-ZA" sz="1200" b="1" i="0" u="none" strike="noStrike" dirty="0">
                        <a:solidFill>
                          <a:srgbClr val="000000"/>
                        </a:solidFill>
                        <a:effectLst/>
                        <a:latin typeface="Calibri (Body)"/>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3468908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213027257"/>
              </p:ext>
            </p:extLst>
          </p:nvPr>
        </p:nvGraphicFramePr>
        <p:xfrm>
          <a:off x="197868" y="1052736"/>
          <a:ext cx="8496944" cy="4983432"/>
        </p:xfrm>
        <a:graphic>
          <a:graphicData uri="http://schemas.openxmlformats.org/drawingml/2006/table">
            <a:tbl>
              <a:tblPr firstRow="1" bandRow="1">
                <a:tableStyleId>{5C22544A-7EE6-4342-B048-85BDC9FD1C3A}</a:tableStyleId>
              </a:tblPr>
              <a:tblGrid>
                <a:gridCol w="1656185"/>
                <a:gridCol w="2627988"/>
                <a:gridCol w="4212771"/>
              </a:tblGrid>
              <a:tr h="581332">
                <a:tc>
                  <a:txBody>
                    <a:bodyPr/>
                    <a:lstStyle/>
                    <a:p>
                      <a:r>
                        <a:rPr lang="en-US" sz="1700" dirty="0" smtClean="0">
                          <a:latin typeface="+mn-lt"/>
                        </a:rPr>
                        <a:t>Economic</a:t>
                      </a:r>
                      <a:r>
                        <a:rPr lang="en-US" sz="1700" baseline="0" dirty="0" smtClean="0">
                          <a:latin typeface="+mn-lt"/>
                        </a:rPr>
                        <a:t>  </a:t>
                      </a:r>
                    </a:p>
                    <a:p>
                      <a:r>
                        <a:rPr lang="en-US" sz="1700" baseline="0" dirty="0" smtClean="0">
                          <a:latin typeface="+mn-lt"/>
                        </a:rPr>
                        <a:t>Classification</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Description</a:t>
                      </a:r>
                      <a:r>
                        <a:rPr lang="en-US" sz="1700" baseline="0" dirty="0" smtClean="0">
                          <a:latin typeface="+mn-lt"/>
                        </a:rPr>
                        <a:t> of the line item</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Reason</a:t>
                      </a:r>
                      <a:r>
                        <a:rPr lang="en-US" sz="1700" baseline="0" dirty="0" smtClean="0">
                          <a:latin typeface="+mn-lt"/>
                        </a:rPr>
                        <a:t> for variance</a:t>
                      </a:r>
                      <a:endParaRPr lang="en-US" sz="1700" dirty="0" smtClean="0">
                        <a:latin typeface="+mn-lt"/>
                      </a:endParaRPr>
                    </a:p>
                  </a:txBody>
                  <a:tcPr marL="91446" marR="91446" marT="45708" marB="45708">
                    <a:solidFill>
                      <a:srgbClr val="B77727"/>
                    </a:solidFill>
                  </a:tcPr>
                </a:tc>
              </a:tr>
              <a:tr h="3926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Foreign Government &amp; International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Higher Education Institutions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Households</a:t>
                      </a:r>
                      <a:endParaRPr kumimoji="0" lang="en-ZA" sz="1400" b="1" i="0" u="none" strike="noStrike" kern="1200" cap="none" spc="0" normalizeH="0" baseline="0" noProof="0" dirty="0" smtClean="0">
                        <a:ln>
                          <a:noFill/>
                        </a:ln>
                        <a:solidFill>
                          <a:prstClr val="black"/>
                        </a:solidFill>
                        <a:effectLst/>
                        <a:uLnTx/>
                        <a:uFillTx/>
                        <a:latin typeface="+mn-lt"/>
                        <a:ea typeface="+mn-ea"/>
                        <a:cs typeface="+mn-cs"/>
                      </a:endParaRPr>
                    </a:p>
                    <a:p>
                      <a:endParaRPr lang="en-US" sz="1400" b="1"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rgbClr val="000000"/>
                        </a:solidFill>
                        <a:effectLst/>
                        <a:uLnTx/>
                        <a:uFillTx/>
                        <a:latin typeface="+mn-lt"/>
                        <a:ea typeface="+mn-ea"/>
                        <a:cs typeface="Arial" pitchFamily="34" charset="0"/>
                      </a:endParaRPr>
                    </a:p>
                    <a:p>
                      <a:endParaRPr lang="en-ZA" sz="1400" b="1" dirty="0">
                        <a:latin typeface="+mn-lt"/>
                      </a:endParaRPr>
                    </a:p>
                  </a:txBody>
                  <a:tcPr marL="91446" marR="91446" marT="45708" marB="45708">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This budget relates to transfers made to Foreign Government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and International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Organizations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This budget relates</a:t>
                      </a:r>
                      <a:r>
                        <a:rPr lang="en-US" sz="1400" baseline="0" dirty="0" smtClean="0">
                          <a:solidFill>
                            <a:schemeClr val="tx1"/>
                          </a:solidFill>
                          <a:latin typeface="+mn-lt"/>
                        </a:rPr>
                        <a:t> to</a:t>
                      </a:r>
                      <a:r>
                        <a:rPr lang="en-US" sz="1400" dirty="0" smtClean="0">
                          <a:solidFill>
                            <a:schemeClr val="tx1"/>
                          </a:solidFill>
                          <a:latin typeface="+mn-lt"/>
                        </a:rPr>
                        <a:t> transfers made to Higher Education Institutions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This expenditure item relates to all the financial assistance projects that the Department funds during the financial year, employer social benefits and MGE projects.</a:t>
                      </a:r>
                      <a:endParaRPr kumimoji="0" lang="en-ZA" sz="14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txBody>
                  <a:tcPr marL="91446" marR="91446" marT="45708" marB="45708">
                    <a:solidFill>
                      <a:schemeClr val="bg2"/>
                    </a:solidFill>
                  </a:tcPr>
                </a:tc>
                <a:tc>
                  <a:txBody>
                    <a:bodyPr/>
                    <a:lstStyle/>
                    <a:p>
                      <a:pPr marL="28800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An amount of R4 million (95%) has been incurred as at 31 March 2016, towards the Commonwealth Foundation and African World Heritage Fund.</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latin typeface="+mn-lt"/>
                      </a:endParaRP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latin typeface="+mn-lt"/>
                      </a:endParaRPr>
                    </a:p>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chemeClr val="tx1"/>
                          </a:solidFill>
                          <a:latin typeface="+mn-lt"/>
                        </a:rPr>
                        <a:t>An amount of R80 thousand (100%) has been incurred as at 31 March 2016.</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latin typeface="+mn-lt"/>
                      </a:endParaRP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latin typeface="+mn-lt"/>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An amount of R26 million (88%) has been incurred as at 31 March 2016.</a:t>
                      </a: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 variance of R3 million was due to Arts Social Development and Youth financial assistance projects</a:t>
                      </a:r>
                      <a:r>
                        <a:rPr kumimoji="0" lang="en-US" sz="1400" b="0" i="0" u="none" strike="noStrike" kern="1200" cap="none" spc="0" normalizeH="0" baseline="0" noProof="0" dirty="0" smtClean="0">
                          <a:ln>
                            <a:noFill/>
                          </a:ln>
                          <a:solidFill>
                            <a:srgbClr val="FF0000"/>
                          </a:solidFill>
                          <a:effectLst/>
                          <a:uLnTx/>
                          <a:uFillTx/>
                          <a:latin typeface="+mn-lt"/>
                          <a:ea typeface="+mn-ea"/>
                          <a:cs typeface="+mn-cs"/>
                        </a:rPr>
                        <a:t>.</a:t>
                      </a:r>
                    </a:p>
                    <a:p>
                      <a:pPr marL="0" marR="0" lvl="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smtClean="0">
                        <a:solidFill>
                          <a:schemeClr val="tx1"/>
                        </a:solidFill>
                        <a:latin typeface="+mn-lt"/>
                      </a:endParaRP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latin typeface="+mn-lt"/>
                      </a:endParaRP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latin typeface="+mn-lt"/>
                      </a:endParaRPr>
                    </a:p>
                  </a:txBody>
                  <a:tcPr marL="91446" marR="91446" marT="45708" marB="45708">
                    <a:solidFill>
                      <a:schemeClr val="bg2"/>
                    </a:solidFill>
                  </a:tcPr>
                </a:tc>
              </a:tr>
            </a:tbl>
          </a:graphicData>
        </a:graphic>
      </p:graphicFrame>
      <p:sp>
        <p:nvSpPr>
          <p:cNvPr id="3" name="Slide Number Placeholder 2"/>
          <p:cNvSpPr>
            <a:spLocks noGrp="1"/>
          </p:cNvSpPr>
          <p:nvPr>
            <p:ph type="sldNum" sz="quarter" idx="4"/>
          </p:nvPr>
        </p:nvSpPr>
        <p:spPr>
          <a:xfrm>
            <a:off x="8100392" y="6525344"/>
            <a:ext cx="629026" cy="188640"/>
          </a:xfrm>
        </p:spPr>
        <p:txBody>
          <a:bodyPr/>
          <a:lstStyle/>
          <a:p>
            <a:r>
              <a:rPr lang="en-ZA" sz="1000" b="1" dirty="0"/>
              <a:t>4</a:t>
            </a:r>
            <a:r>
              <a:rPr lang="en-ZA" sz="1000" b="1" dirty="0" smtClean="0"/>
              <a:t>7</a:t>
            </a:r>
          </a:p>
        </p:txBody>
      </p:sp>
      <p:sp>
        <p:nvSpPr>
          <p:cNvPr id="5" name="Title 1"/>
          <p:cNvSpPr txBox="1">
            <a:spLocks/>
          </p:cNvSpPr>
          <p:nvPr/>
        </p:nvSpPr>
        <p:spPr>
          <a:xfrm>
            <a:off x="323528" y="116632"/>
            <a:ext cx="8371284"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1698867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741244167"/>
              </p:ext>
            </p:extLst>
          </p:nvPr>
        </p:nvGraphicFramePr>
        <p:xfrm>
          <a:off x="260698" y="1124744"/>
          <a:ext cx="8496944" cy="4754832"/>
        </p:xfrm>
        <a:graphic>
          <a:graphicData uri="http://schemas.openxmlformats.org/drawingml/2006/table">
            <a:tbl>
              <a:tblPr firstRow="1" bandRow="1">
                <a:tableStyleId>{5C22544A-7EE6-4342-B048-85BDC9FD1C3A}</a:tableStyleId>
              </a:tblPr>
              <a:tblGrid>
                <a:gridCol w="1656185"/>
                <a:gridCol w="2627988"/>
                <a:gridCol w="4212771"/>
              </a:tblGrid>
              <a:tr h="446416">
                <a:tc>
                  <a:txBody>
                    <a:bodyPr/>
                    <a:lstStyle/>
                    <a:p>
                      <a:r>
                        <a:rPr lang="en-US" sz="1700" dirty="0" smtClean="0">
                          <a:latin typeface="+mn-lt"/>
                        </a:rPr>
                        <a:t>Economic</a:t>
                      </a:r>
                      <a:r>
                        <a:rPr lang="en-US" sz="1700" baseline="0" dirty="0" smtClean="0">
                          <a:latin typeface="+mn-lt"/>
                        </a:rPr>
                        <a:t>  </a:t>
                      </a:r>
                    </a:p>
                    <a:p>
                      <a:r>
                        <a:rPr lang="en-US" sz="1700" baseline="0" dirty="0" smtClean="0">
                          <a:latin typeface="+mn-lt"/>
                        </a:rPr>
                        <a:t>Classification</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Description</a:t>
                      </a:r>
                      <a:r>
                        <a:rPr lang="en-US" sz="1700" baseline="0" dirty="0" smtClean="0">
                          <a:latin typeface="+mn-lt"/>
                        </a:rPr>
                        <a:t> of the line item</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Reason</a:t>
                      </a:r>
                      <a:r>
                        <a:rPr lang="en-US" sz="1700" baseline="0" dirty="0" smtClean="0">
                          <a:latin typeface="+mn-lt"/>
                        </a:rPr>
                        <a:t> for variance</a:t>
                      </a:r>
                      <a:endParaRPr lang="en-US" sz="1700" dirty="0" smtClean="0">
                        <a:latin typeface="+mn-lt"/>
                      </a:endParaRPr>
                    </a:p>
                  </a:txBody>
                  <a:tcPr marL="91446" marR="91446" marT="45708" marB="45708">
                    <a:solidFill>
                      <a:srgbClr val="B77727"/>
                    </a:solidFill>
                  </a:tcPr>
                </a:tc>
              </a:tr>
              <a:tr h="3918049">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ZA" sz="1400" b="1" i="0" u="none" strike="noStrike" kern="1200" cap="none" spc="0" normalizeH="0" baseline="0" noProof="0" dirty="0" smtClean="0">
                          <a:ln>
                            <a:noFill/>
                          </a:ln>
                          <a:solidFill>
                            <a:srgbClr val="000000"/>
                          </a:solidFill>
                          <a:effectLst/>
                          <a:uLnTx/>
                          <a:uFillTx/>
                          <a:latin typeface="+mn-lt"/>
                          <a:ea typeface="+mn-ea"/>
                          <a:cs typeface="Arial" pitchFamily="34" charset="0"/>
                        </a:rPr>
                        <a:t>Public Corporations - Cur/Cap</a:t>
                      </a:r>
                    </a:p>
                    <a:p>
                      <a:endParaRPr lang="en-US" sz="1400" b="1" dirty="0" smtClean="0">
                        <a:latin typeface="+mn-lt"/>
                      </a:endParaRPr>
                    </a:p>
                    <a:p>
                      <a:endParaRPr lang="en-US" sz="1400" b="1" dirty="0" smtClean="0">
                        <a:latin typeface="+mn-lt"/>
                      </a:endParaRPr>
                    </a:p>
                    <a:p>
                      <a:endParaRPr lang="en-US" sz="1400" b="1" dirty="0" smtClean="0">
                        <a:latin typeface="+mn-lt"/>
                      </a:endParaRPr>
                    </a:p>
                    <a:p>
                      <a:endParaRPr lang="en-US" sz="1400" b="1" dirty="0" smtClean="0">
                        <a:latin typeface="+mn-lt"/>
                      </a:endParaRPr>
                    </a:p>
                    <a:p>
                      <a:endParaRPr lang="en-US" sz="1400" b="1" dirty="0" smtClean="0">
                        <a:latin typeface="+mn-lt"/>
                      </a:endParaRPr>
                    </a:p>
                    <a:p>
                      <a:endParaRPr lang="en-US" sz="1400" b="1" dirty="0" smtClean="0">
                        <a:latin typeface="+mn-lt"/>
                      </a:endParaRPr>
                    </a:p>
                    <a:p>
                      <a:endParaRPr lang="en-US" sz="1400" b="1" dirty="0" smtClean="0">
                        <a:latin typeface="+mn-lt"/>
                      </a:endParaRPr>
                    </a:p>
                    <a:p>
                      <a:r>
                        <a:rPr lang="en-US" sz="1400" b="1" dirty="0" smtClean="0">
                          <a:latin typeface="+mn-lt"/>
                        </a:rPr>
                        <a:t>Non</a:t>
                      </a:r>
                      <a:r>
                        <a:rPr lang="en-US" sz="1400" b="1" baseline="0" dirty="0" smtClean="0">
                          <a:latin typeface="+mn-lt"/>
                        </a:rPr>
                        <a:t> Profit Institutions (NPI) - Cur/Cap</a:t>
                      </a:r>
                    </a:p>
                    <a:p>
                      <a:endParaRPr lang="en-US" sz="1400" b="1" baseline="0" dirty="0" smtClean="0">
                        <a:latin typeface="+mn-lt"/>
                      </a:endParaRPr>
                    </a:p>
                    <a:p>
                      <a:endParaRPr lang="en-US" sz="1400" b="1"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i="0" u="none" strike="noStrike" dirty="0" smtClean="0">
                        <a:solidFill>
                          <a:srgbClr val="000000"/>
                        </a:solidFill>
                        <a:effectLst/>
                        <a:latin typeface="+mn-lt"/>
                        <a:cs typeface="Arial" pitchFamily="34" charset="0"/>
                      </a:endParaRPr>
                    </a:p>
                    <a:p>
                      <a:endParaRPr lang="en-US" sz="1400" b="1" baseline="0" dirty="0" smtClean="0">
                        <a:latin typeface="+mn-lt"/>
                      </a:endParaRPr>
                    </a:p>
                    <a:p>
                      <a:endParaRPr lang="en-US" sz="1400" b="1" baseline="0" dirty="0" smtClean="0">
                        <a:latin typeface="+mn-lt"/>
                      </a:endParaRPr>
                    </a:p>
                    <a:p>
                      <a:endParaRPr lang="en-US" sz="1400" b="1" baseline="0" dirty="0" smtClean="0">
                        <a:latin typeface="+mn-lt"/>
                      </a:endParaRPr>
                    </a:p>
                    <a:p>
                      <a:endParaRPr lang="en-ZA" sz="1400" b="1" dirty="0">
                        <a:latin typeface="+mn-lt"/>
                      </a:endParaRPr>
                    </a:p>
                  </a:txBody>
                  <a:tcPr marL="91446" marR="91446" marT="45708" marB="45708">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This expenditure relates to transfer payments to MGE, Cultural Development, Human Language Technologies and Institutional Governance projects.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This expenditure relates to subsidies to BASA, Blind SA, Engelenburg Arts Collection</a:t>
                      </a:r>
                      <a:r>
                        <a:rPr lang="en-US" sz="1400" baseline="0" dirty="0" smtClean="0">
                          <a:solidFill>
                            <a:schemeClr val="tx1"/>
                          </a:solidFill>
                          <a:latin typeface="+mn-lt"/>
                        </a:rPr>
                        <a:t> and MGE projects.</a:t>
                      </a:r>
                      <a:endParaRPr lang="en-US" sz="1400" dirty="0" smtClean="0">
                        <a:solidFill>
                          <a:schemeClr val="tx1"/>
                        </a:solidFill>
                        <a:latin typeface="+mn-lt"/>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txBody>
                  <a:tcPr marL="91446" marR="91446" marT="45708" marB="45708">
                    <a:solidFill>
                      <a:schemeClr val="bg2"/>
                    </a:solidFill>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 current transfer of R99 million (91%) and a capital transfer of R9 million (62%) respectively, has been transferred as at 31 March 2016.  </a:t>
                      </a: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 variance of R9,6 million was due to the under-expenditure of MGE projects and R5 million on Capital Works of Performing Arts projects</a:t>
                      </a:r>
                      <a:r>
                        <a:rPr kumimoji="0" lang="en-US" sz="1400" b="0" i="0" u="none" strike="noStrike" kern="1200" cap="none" spc="0" normalizeH="0" baseline="0" noProof="0" dirty="0" smtClean="0">
                          <a:ln>
                            <a:noFill/>
                          </a:ln>
                          <a:solidFill>
                            <a:srgbClr val="FF0000"/>
                          </a:solidFill>
                          <a:effectLst/>
                          <a:uLnTx/>
                          <a:uFillTx/>
                          <a:latin typeface="+mn-lt"/>
                          <a:ea typeface="+mn-ea"/>
                          <a:cs typeface="+mn-cs"/>
                        </a:rPr>
                        <a:t>. </a:t>
                      </a:r>
                      <a:endParaRPr kumimoji="0" lang="en-ZA" sz="14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rgbClr val="FF0000"/>
                        </a:solidFill>
                        <a:effectLst/>
                        <a:uLnTx/>
                        <a:uFillTx/>
                        <a:latin typeface="+mn-lt"/>
                        <a:ea typeface="+mn-ea"/>
                        <a:cs typeface="+mn-cs"/>
                      </a:endParaRP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latin typeface="+mn-lt"/>
                      </a:endParaRPr>
                    </a:p>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mn-lt"/>
                        </a:rPr>
                        <a:t>A</a:t>
                      </a:r>
                      <a:r>
                        <a:rPr lang="en-US" sz="1400" baseline="0" dirty="0" smtClean="0">
                          <a:latin typeface="+mn-lt"/>
                        </a:rPr>
                        <a:t> </a:t>
                      </a:r>
                      <a:r>
                        <a:rPr lang="en-US" sz="1400" dirty="0" smtClean="0">
                          <a:latin typeface="+mn-lt"/>
                        </a:rPr>
                        <a:t>current</a:t>
                      </a:r>
                      <a:r>
                        <a:rPr lang="en-US" sz="1400" baseline="0" dirty="0" smtClean="0">
                          <a:latin typeface="+mn-lt"/>
                        </a:rPr>
                        <a:t> </a:t>
                      </a:r>
                      <a:r>
                        <a:rPr lang="en-US" sz="1400" dirty="0" smtClean="0">
                          <a:latin typeface="+mn-lt"/>
                        </a:rPr>
                        <a:t>transfer</a:t>
                      </a:r>
                      <a:r>
                        <a:rPr lang="en-US" sz="1400" baseline="0" dirty="0" smtClean="0">
                          <a:latin typeface="+mn-lt"/>
                        </a:rPr>
                        <a:t> of </a:t>
                      </a:r>
                      <a:r>
                        <a:rPr lang="en-US" sz="1400" dirty="0" smtClean="0">
                          <a:latin typeface="+mn-lt"/>
                        </a:rPr>
                        <a:t>R149 million (95%)</a:t>
                      </a:r>
                      <a:r>
                        <a:rPr lang="en-US" sz="1400" baseline="0" dirty="0" smtClean="0">
                          <a:latin typeface="+mn-lt"/>
                        </a:rPr>
                        <a:t> and a capital transfer of R37 million (84%)  respectively has been transferred as at 31 March 2016.</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lang="en-US" sz="1400" baseline="0" dirty="0" smtClean="0">
                        <a:solidFill>
                          <a:schemeClr val="tx1"/>
                        </a:solidFill>
                        <a:latin typeface="+mn-lt"/>
                      </a:endParaRPr>
                    </a:p>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solidFill>
                            <a:schemeClr val="tx1"/>
                          </a:solidFill>
                          <a:latin typeface="+mn-lt"/>
                        </a:rPr>
                        <a:t>A variance of R16 million was mainly due to Arts Social Development and Youth projects.</a:t>
                      </a:r>
                    </a:p>
                  </a:txBody>
                  <a:tcPr marL="91446" marR="91446" marT="45708" marB="45708">
                    <a:solidFill>
                      <a:schemeClr val="bg2"/>
                    </a:solidFill>
                  </a:tcPr>
                </a:tc>
              </a:tr>
            </a:tbl>
          </a:graphicData>
        </a:graphic>
      </p:graphicFrame>
      <p:sp>
        <p:nvSpPr>
          <p:cNvPr id="3" name="Slide Number Placeholder 2"/>
          <p:cNvSpPr>
            <a:spLocks noGrp="1"/>
          </p:cNvSpPr>
          <p:nvPr>
            <p:ph type="sldNum" sz="quarter" idx="4"/>
          </p:nvPr>
        </p:nvSpPr>
        <p:spPr>
          <a:xfrm>
            <a:off x="8100392" y="6525344"/>
            <a:ext cx="629026" cy="188640"/>
          </a:xfrm>
        </p:spPr>
        <p:txBody>
          <a:bodyPr/>
          <a:lstStyle/>
          <a:p>
            <a:r>
              <a:rPr lang="en-ZA" sz="1000" b="1" dirty="0"/>
              <a:t>4</a:t>
            </a:r>
            <a:r>
              <a:rPr lang="en-ZA" sz="1000" b="1" dirty="0" smtClean="0"/>
              <a:t>8</a:t>
            </a:r>
          </a:p>
        </p:txBody>
      </p:sp>
      <p:sp>
        <p:nvSpPr>
          <p:cNvPr id="5" name="Title 1"/>
          <p:cNvSpPr txBox="1">
            <a:spLocks/>
          </p:cNvSpPr>
          <p:nvPr/>
        </p:nvSpPr>
        <p:spPr>
          <a:xfrm>
            <a:off x="323528" y="116632"/>
            <a:ext cx="8371284" cy="3600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xmlns="" val="4033703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xmlns="" val="430192440"/>
              </p:ext>
            </p:extLst>
          </p:nvPr>
        </p:nvGraphicFramePr>
        <p:xfrm>
          <a:off x="323528" y="1124744"/>
          <a:ext cx="8640959" cy="4541472"/>
        </p:xfrm>
        <a:graphic>
          <a:graphicData uri="http://schemas.openxmlformats.org/drawingml/2006/table">
            <a:tbl>
              <a:tblPr firstRow="1" bandRow="1">
                <a:tableStyleId>{5C22544A-7EE6-4342-B048-85BDC9FD1C3A}</a:tableStyleId>
              </a:tblPr>
              <a:tblGrid>
                <a:gridCol w="1694956"/>
                <a:gridCol w="2579283"/>
                <a:gridCol w="4366720"/>
              </a:tblGrid>
              <a:tr h="584160">
                <a:tc>
                  <a:txBody>
                    <a:bodyPr/>
                    <a:lstStyle/>
                    <a:p>
                      <a:pPr algn="l"/>
                      <a:r>
                        <a:rPr lang="en-US" sz="1700" dirty="0" smtClean="0">
                          <a:latin typeface="+mn-lt"/>
                        </a:rPr>
                        <a:t>Economic</a:t>
                      </a:r>
                      <a:r>
                        <a:rPr lang="en-US" sz="1700" baseline="0" dirty="0" smtClean="0">
                          <a:latin typeface="+mn-lt"/>
                        </a:rPr>
                        <a:t>  </a:t>
                      </a:r>
                    </a:p>
                    <a:p>
                      <a:pPr algn="l"/>
                      <a:r>
                        <a:rPr lang="en-US" sz="1700" baseline="0" dirty="0" smtClean="0">
                          <a:latin typeface="+mn-lt"/>
                        </a:rPr>
                        <a:t>Classification</a:t>
                      </a:r>
                      <a:endParaRPr lang="en-US" sz="1700" dirty="0" smtClean="0">
                        <a:latin typeface="+mn-lt"/>
                      </a:endParaRPr>
                    </a:p>
                  </a:txBody>
                  <a:tcPr marL="91446" marR="91446" marT="45708" marB="45708">
                    <a:solidFill>
                      <a:srgbClr val="B77727"/>
                    </a:solidFill>
                  </a:tcPr>
                </a:tc>
                <a:tc>
                  <a:txBody>
                    <a:bodyPr/>
                    <a:lstStyle/>
                    <a:p>
                      <a:pPr algn="l"/>
                      <a:r>
                        <a:rPr lang="en-US" sz="1700" dirty="0" smtClean="0">
                          <a:latin typeface="+mn-lt"/>
                        </a:rPr>
                        <a:t>Description</a:t>
                      </a:r>
                      <a:r>
                        <a:rPr lang="en-US" sz="1700" baseline="0" dirty="0" smtClean="0">
                          <a:latin typeface="+mn-lt"/>
                        </a:rPr>
                        <a:t> of the line item</a:t>
                      </a:r>
                      <a:endParaRPr lang="en-US" sz="1700" dirty="0" smtClean="0">
                        <a:latin typeface="+mn-lt"/>
                      </a:endParaRPr>
                    </a:p>
                  </a:txBody>
                  <a:tcPr marL="91446" marR="91446" marT="45708" marB="45708">
                    <a:solidFill>
                      <a:srgbClr val="B77727"/>
                    </a:solidFill>
                  </a:tcPr>
                </a:tc>
                <a:tc>
                  <a:txBody>
                    <a:bodyPr/>
                    <a:lstStyle/>
                    <a:p>
                      <a:pPr algn="ctr"/>
                      <a:r>
                        <a:rPr lang="en-US" sz="1700" dirty="0" smtClean="0">
                          <a:latin typeface="+mn-lt"/>
                        </a:rPr>
                        <a:t>Reason</a:t>
                      </a:r>
                      <a:r>
                        <a:rPr lang="en-US" sz="1700" baseline="0" dirty="0" smtClean="0">
                          <a:latin typeface="+mn-lt"/>
                        </a:rPr>
                        <a:t> for variance</a:t>
                      </a:r>
                      <a:endParaRPr lang="en-US" sz="1700" dirty="0" smtClean="0">
                        <a:latin typeface="+mn-lt"/>
                      </a:endParaRPr>
                    </a:p>
                  </a:txBody>
                  <a:tcPr marL="91446" marR="91446" marT="45708" marB="45708">
                    <a:solidFill>
                      <a:srgbClr val="B77727"/>
                    </a:solidFill>
                  </a:tcPr>
                </a:tc>
              </a:tr>
              <a:tr h="3782912">
                <a:tc>
                  <a:txBody>
                    <a:bodyPr/>
                    <a:lstStyle/>
                    <a:p>
                      <a:pPr algn="l"/>
                      <a:r>
                        <a:rPr lang="en-US" sz="1400" b="1" baseline="0" dirty="0" smtClean="0">
                          <a:solidFill>
                            <a:schemeClr val="tx1"/>
                          </a:solidFill>
                          <a:latin typeface="+mn-lt"/>
                        </a:rPr>
                        <a:t>Buildings &amp; other fixed structures</a:t>
                      </a:r>
                    </a:p>
                    <a:p>
                      <a:pPr algn="l"/>
                      <a:endParaRPr lang="en-US" sz="1400" b="1" baseline="0" dirty="0" smtClean="0">
                        <a:solidFill>
                          <a:schemeClr val="tx1"/>
                        </a:solidFill>
                        <a:latin typeface="+mn-lt"/>
                      </a:endParaRPr>
                    </a:p>
                    <a:p>
                      <a:pPr algn="l"/>
                      <a:endParaRPr lang="en-US" sz="1400" b="1" baseline="0" dirty="0" smtClean="0">
                        <a:solidFill>
                          <a:schemeClr val="tx1"/>
                        </a:solidFill>
                        <a:latin typeface="+mn-lt"/>
                      </a:endParaRPr>
                    </a:p>
                    <a:p>
                      <a:pPr algn="l"/>
                      <a:endParaRPr lang="en-US" sz="1400" b="1" baseline="0" dirty="0" smtClean="0">
                        <a:solidFill>
                          <a:schemeClr val="tx1"/>
                        </a:solidFill>
                        <a:latin typeface="+mn-lt"/>
                      </a:endParaRPr>
                    </a:p>
                    <a:p>
                      <a:pPr algn="l"/>
                      <a:endParaRPr lang="en-US" sz="1400" b="1" baseline="0" dirty="0" smtClean="0">
                        <a:solidFill>
                          <a:schemeClr val="tx1"/>
                        </a:solidFill>
                        <a:latin typeface="+mn-lt"/>
                      </a:endParaRPr>
                    </a:p>
                    <a:p>
                      <a:pPr algn="l"/>
                      <a:endParaRPr lang="en-US" sz="1400" b="1" baseline="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Machinery and equipment</a:t>
                      </a:r>
                    </a:p>
                    <a:p>
                      <a:pPr algn="l"/>
                      <a:endParaRPr lang="en-US" sz="1400" b="1" baseline="0" dirty="0" smtClean="0">
                        <a:solidFill>
                          <a:schemeClr val="tx1"/>
                        </a:solidFill>
                        <a:latin typeface="+mn-lt"/>
                      </a:endParaRPr>
                    </a:p>
                    <a:p>
                      <a:pPr algn="l"/>
                      <a:endParaRPr lang="en-US" sz="1400" b="1" baseline="0" dirty="0" smtClean="0">
                        <a:solidFill>
                          <a:schemeClr val="tx1"/>
                        </a:solidFill>
                        <a:latin typeface="+mn-lt"/>
                      </a:endParaRPr>
                    </a:p>
                    <a:p>
                      <a:pPr algn="l"/>
                      <a:r>
                        <a:rPr lang="en-US" sz="1400" b="1" baseline="0" dirty="0" smtClean="0">
                          <a:solidFill>
                            <a:schemeClr val="tx1"/>
                          </a:solidFill>
                          <a:latin typeface="+mn-lt"/>
                        </a:rPr>
                        <a:t> </a:t>
                      </a:r>
                      <a:endParaRPr lang="en-ZA" sz="1400" b="1" dirty="0" smtClean="0">
                        <a:solidFill>
                          <a:schemeClr val="tx1"/>
                        </a:solidFill>
                        <a:latin typeface="+mn-lt"/>
                      </a:endParaRPr>
                    </a:p>
                    <a:p>
                      <a:pPr algn="l"/>
                      <a:endParaRPr lang="en-US" sz="1400" b="1" baseline="0" dirty="0" smtClean="0">
                        <a:solidFill>
                          <a:srgbClr val="FF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smtClean="0">
                        <a:solidFill>
                          <a:schemeClr val="tx1"/>
                        </a:solidFill>
                        <a:latin typeface="+mn-lt"/>
                      </a:endParaRPr>
                    </a:p>
                    <a:p>
                      <a:pPr algn="l"/>
                      <a:endParaRPr lang="en-US" sz="1400" b="1" baseline="0" dirty="0" smtClean="0">
                        <a:latin typeface="+mn-lt"/>
                      </a:endParaRPr>
                    </a:p>
                  </a:txBody>
                  <a:tcPr marL="91446" marR="91446" marT="45708" marB="45708">
                    <a:solidFill>
                      <a:schemeClr val="bg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This budget</a:t>
                      </a:r>
                      <a:r>
                        <a:rPr lang="en-US" sz="1400" baseline="0" dirty="0" smtClean="0">
                          <a:solidFill>
                            <a:schemeClr val="tx1"/>
                          </a:solidFill>
                          <a:latin typeface="+mn-lt"/>
                        </a:rPr>
                        <a:t> relates to the purchasing of machinery and equipment including IT equipment as well as acquisition of a building and other fixed structures.</a:t>
                      </a:r>
                      <a:endParaRPr lang="en-ZA"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mn-lt"/>
                        </a:rPr>
                        <a:t>Same as above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latin typeface="+mn-lt"/>
                      </a:endParaRPr>
                    </a:p>
                  </a:txBody>
                  <a:tcPr marL="91446" marR="91446" marT="45708" marB="45708">
                    <a:solidFill>
                      <a:schemeClr val="bg2"/>
                    </a:solidFill>
                  </a:tcPr>
                </a:tc>
                <a:tc>
                  <a:txBody>
                    <a:bodyPr/>
                    <a:lstStyle/>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An amount of R25 million (27%) has been incurred as at 31 March 2016.</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A variance of R69,5 million was due to delays in DPW invoicing the Department (National Archives Old Library building and Sarah Baartman Centre).</a:t>
                      </a: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An expenditure of R3 million (64%) has been incurred as at 31 March 2016.</a:t>
                      </a:r>
                    </a:p>
                    <a:p>
                      <a:pPr marL="0" marR="0" lvl="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The variance was due to the tender issued through SITA during 2015/16 financial year.  The evaluation process was only finalized in March 2016. The recommendation documents reached DAC in April 2016. The tender was for the digitisation of Rivonia Trial Records, the procurement of Archephones required for storage and accessibility of the records.</a:t>
                      </a:r>
                    </a:p>
                    <a:p>
                      <a:pPr marL="285750" marR="0" indent="-285750" algn="just"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srgbClr val="FF0000"/>
                        </a:solidFill>
                        <a:effectLst/>
                        <a:uLnTx/>
                        <a:uFillTx/>
                        <a:latin typeface="+mn-lt"/>
                        <a:ea typeface="+mn-ea"/>
                        <a:cs typeface="+mn-cs"/>
                      </a:endParaRPr>
                    </a:p>
                  </a:txBody>
                  <a:tcPr marL="91446" marR="91446" marT="45708" marB="45708">
                    <a:solidFill>
                      <a:schemeClr val="bg2"/>
                    </a:solidFill>
                  </a:tcPr>
                </a:tc>
              </a:tr>
            </a:tbl>
          </a:graphicData>
        </a:graphic>
      </p:graphicFrame>
      <p:sp>
        <p:nvSpPr>
          <p:cNvPr id="6" name="Title 1"/>
          <p:cNvSpPr txBox="1">
            <a:spLocks/>
          </p:cNvSpPr>
          <p:nvPr/>
        </p:nvSpPr>
        <p:spPr>
          <a:xfrm>
            <a:off x="323528" y="116632"/>
            <a:ext cx="8371284" cy="28803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
        <p:nvSpPr>
          <p:cNvPr id="7" name="Slide Number Placeholder 2"/>
          <p:cNvSpPr txBox="1">
            <a:spLocks/>
          </p:cNvSpPr>
          <p:nvPr/>
        </p:nvSpPr>
        <p:spPr>
          <a:xfrm>
            <a:off x="8085212" y="6165304"/>
            <a:ext cx="609600" cy="432048"/>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smtClean="0"/>
          </a:p>
          <a:p>
            <a:r>
              <a:rPr lang="en-ZA" sz="1000" b="1" dirty="0"/>
              <a:t>4</a:t>
            </a:r>
            <a:r>
              <a:rPr lang="en-ZA" sz="1000" b="1" dirty="0" smtClean="0"/>
              <a:t>9</a:t>
            </a:r>
          </a:p>
        </p:txBody>
      </p:sp>
    </p:spTree>
    <p:extLst>
      <p:ext uri="{BB962C8B-B14F-4D97-AF65-F5344CB8AC3E}">
        <p14:creationId xmlns:p14="http://schemas.microsoft.com/office/powerpoint/2010/main" xmlns="" val="23229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09" y="153466"/>
            <a:ext cx="8229600" cy="710952"/>
          </a:xfrm>
        </p:spPr>
        <p:txBody>
          <a:bodyPr>
            <a:normAutofit/>
          </a:bodyPr>
          <a:lstStyle/>
          <a:p>
            <a:pPr algn="ctr"/>
            <a:r>
              <a:rPr lang="en-US" sz="3200" dirty="0">
                <a:solidFill>
                  <a:schemeClr val="accent2">
                    <a:lumMod val="75000"/>
                  </a:schemeClr>
                </a:solidFill>
                <a:latin typeface="+mj-lt"/>
                <a:ea typeface="Gill Sans BOLD"/>
                <a:cs typeface="Arial" pitchFamily="34" charset="0"/>
              </a:rPr>
              <a:t>KEY HIGHLIGHTS </a:t>
            </a:r>
            <a:endParaRPr lang="en-ZA" sz="3200" dirty="0">
              <a:solidFill>
                <a:schemeClr val="accent2">
                  <a:lumMod val="75000"/>
                </a:schemeClr>
              </a:solidFill>
              <a:latin typeface="+mj-lt"/>
            </a:endParaRPr>
          </a:p>
        </p:txBody>
      </p:sp>
      <p:sp>
        <p:nvSpPr>
          <p:cNvPr id="3" name="Content Placeholder 2"/>
          <p:cNvSpPr>
            <a:spLocks noGrp="1"/>
          </p:cNvSpPr>
          <p:nvPr>
            <p:ph idx="1"/>
          </p:nvPr>
        </p:nvSpPr>
        <p:spPr>
          <a:xfrm>
            <a:off x="323528" y="1340768"/>
            <a:ext cx="8568952" cy="4343400"/>
          </a:xfrm>
        </p:spPr>
        <p:txBody>
          <a:bodyPr>
            <a:normAutofit/>
          </a:bodyPr>
          <a:lstStyle/>
          <a:p>
            <a:pPr marL="0" indent="0" algn="just">
              <a:buNone/>
            </a:pPr>
            <a:r>
              <a:rPr lang="en-US" b="0" dirty="0">
                <a:solidFill>
                  <a:schemeClr val="tx1"/>
                </a:solidFill>
              </a:rPr>
              <a:t>Minister Nathi </a:t>
            </a:r>
            <a:r>
              <a:rPr lang="en-US" b="0" dirty="0" smtClean="0">
                <a:solidFill>
                  <a:schemeClr val="tx1"/>
                </a:solidFill>
              </a:rPr>
              <a:t>Mthethwa met </a:t>
            </a:r>
            <a:r>
              <a:rPr lang="en-US" b="0" dirty="0">
                <a:solidFill>
                  <a:schemeClr val="tx1"/>
                </a:solidFill>
              </a:rPr>
              <a:t>with Social Cohesion Advocates to discuss ways in which the country can strengthen nation-building and social </a:t>
            </a:r>
            <a:r>
              <a:rPr lang="en-US" b="0" dirty="0" smtClean="0">
                <a:solidFill>
                  <a:schemeClr val="tx1"/>
                </a:solidFill>
              </a:rPr>
              <a:t>cohesion, </a:t>
            </a:r>
            <a:r>
              <a:rPr lang="en-US" b="0" dirty="0">
                <a:solidFill>
                  <a:schemeClr val="tx1"/>
                </a:solidFill>
              </a:rPr>
              <a:t>and eradicate racism. </a:t>
            </a:r>
            <a:r>
              <a:rPr lang="en-US" b="0" dirty="0" smtClean="0">
                <a:solidFill>
                  <a:schemeClr val="tx1"/>
                </a:solidFill>
              </a:rPr>
              <a:t>The </a:t>
            </a:r>
            <a:r>
              <a:rPr lang="en-US" b="0" dirty="0">
                <a:solidFill>
                  <a:schemeClr val="tx1"/>
                </a:solidFill>
              </a:rPr>
              <a:t>event was well attended, with media showing a great interest. The </a:t>
            </a:r>
            <a:r>
              <a:rPr lang="en-US" b="0" dirty="0" smtClean="0">
                <a:solidFill>
                  <a:schemeClr val="tx1"/>
                </a:solidFill>
              </a:rPr>
              <a:t>discussions </a:t>
            </a:r>
            <a:r>
              <a:rPr lang="en-US" b="0" dirty="0">
                <a:solidFill>
                  <a:schemeClr val="tx1"/>
                </a:solidFill>
              </a:rPr>
              <a:t>charted a way forward for the development of </a:t>
            </a:r>
            <a:r>
              <a:rPr lang="en-US" b="0" dirty="0" smtClean="0">
                <a:solidFill>
                  <a:schemeClr val="tx1"/>
                </a:solidFill>
              </a:rPr>
              <a:t>sectorial </a:t>
            </a:r>
            <a:r>
              <a:rPr lang="en-US" b="0" dirty="0">
                <a:solidFill>
                  <a:schemeClr val="tx1"/>
                </a:solidFill>
              </a:rPr>
              <a:t>and national plans to build social cohesion, combat racism and eradicate discrimination in South Africa. </a:t>
            </a:r>
            <a:endParaRPr lang="en-ZA" b="0" dirty="0">
              <a:solidFill>
                <a:schemeClr val="tx1"/>
              </a:solidFill>
            </a:endParaRPr>
          </a:p>
          <a:p>
            <a:endParaRPr lang="en-ZA" sz="2000" dirty="0"/>
          </a:p>
        </p:txBody>
      </p:sp>
      <p:sp>
        <p:nvSpPr>
          <p:cNvPr id="4" name="Slide Number Placeholder 3"/>
          <p:cNvSpPr>
            <a:spLocks noGrp="1"/>
          </p:cNvSpPr>
          <p:nvPr>
            <p:ph type="sldNum" sz="quarter" idx="4"/>
          </p:nvPr>
        </p:nvSpPr>
        <p:spPr/>
        <p:txBody>
          <a:bodyPr/>
          <a:lstStyle/>
          <a:p>
            <a:r>
              <a:rPr lang="en-US" sz="1000" b="1" dirty="0"/>
              <a:t>5</a:t>
            </a:r>
            <a:endParaRPr lang="en-ZA" sz="1000" b="1" dirty="0" smtClean="0"/>
          </a:p>
        </p:txBody>
      </p:sp>
      <p:sp>
        <p:nvSpPr>
          <p:cNvPr id="5" name="Title 1"/>
          <p:cNvSpPr txBox="1">
            <a:spLocks/>
          </p:cNvSpPr>
          <p:nvPr/>
        </p:nvSpPr>
        <p:spPr>
          <a:xfrm>
            <a:off x="323528" y="841276"/>
            <a:ext cx="8229600" cy="71095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endParaRPr lang="en-ZA" dirty="0"/>
          </a:p>
        </p:txBody>
      </p:sp>
      <p:sp>
        <p:nvSpPr>
          <p:cNvPr id="6" name="Rectangle 5"/>
          <p:cNvSpPr/>
          <p:nvPr/>
        </p:nvSpPr>
        <p:spPr>
          <a:xfrm>
            <a:off x="611560" y="916107"/>
            <a:ext cx="7056784" cy="369332"/>
          </a:xfrm>
          <a:prstGeom prst="rect">
            <a:avLst/>
          </a:prstGeom>
        </p:spPr>
        <p:txBody>
          <a:bodyPr wrap="square">
            <a:spAutoFit/>
          </a:bodyPr>
          <a:lstStyle/>
          <a:p>
            <a:pPr algn="ctr"/>
            <a:r>
              <a:rPr lang="en-US" b="1" cap="all" dirty="0"/>
              <a:t>A dialogue on building the nation and eradicating racism</a:t>
            </a:r>
            <a:r>
              <a:rPr lang="en-US" cap="all" dirty="0"/>
              <a:t> </a:t>
            </a:r>
            <a:endParaRPr lang="en-ZA" cap="al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924944"/>
            <a:ext cx="4113981" cy="280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4" descr="Description: Description: C:\Users\obedma\Desktop\Minister's meeting with Stakehoolders\Pics\New folder\DSC_00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4062" y="2972569"/>
            <a:ext cx="3784401"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5724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3528" y="116632"/>
            <a:ext cx="8371284" cy="28803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2800" cap="all" dirty="0" smtClean="0">
                <a:solidFill>
                  <a:schemeClr val="accent2">
                    <a:lumMod val="50000"/>
                  </a:schemeClr>
                </a:solidFill>
                <a:latin typeface="+mj-lt"/>
              </a:rPr>
              <a:t>Explanation of Expenditure Variance </a:t>
            </a:r>
            <a:r>
              <a:rPr lang="en-ZA" sz="2800" cap="all" dirty="0" smtClean="0">
                <a:solidFill>
                  <a:schemeClr val="accent2">
                    <a:lumMod val="50000"/>
                  </a:schemeClr>
                </a:solidFill>
                <a:latin typeface="+mj-lt"/>
                <a:cs typeface="Arial" pitchFamily="34" charset="0"/>
              </a:rPr>
              <a:t>Per Economic Classification </a:t>
            </a:r>
            <a:endParaRPr lang="en-ZA" sz="2800" cap="all" dirty="0">
              <a:solidFill>
                <a:schemeClr val="accent2">
                  <a:lumMod val="50000"/>
                </a:schemeClr>
              </a:solidFill>
              <a:latin typeface="+mj-lt"/>
              <a:cs typeface="Arial" pitchFamily="34" charset="0"/>
            </a:endParaRPr>
          </a:p>
        </p:txBody>
      </p:sp>
      <p:sp>
        <p:nvSpPr>
          <p:cNvPr id="7" name="Slide Number Placeholder 2"/>
          <p:cNvSpPr txBox="1">
            <a:spLocks/>
          </p:cNvSpPr>
          <p:nvPr/>
        </p:nvSpPr>
        <p:spPr>
          <a:xfrm>
            <a:off x="8085212" y="6165304"/>
            <a:ext cx="609600" cy="432048"/>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smtClean="0"/>
          </a:p>
          <a:p>
            <a:r>
              <a:rPr lang="en-US" sz="1000" b="1" dirty="0"/>
              <a:t>5</a:t>
            </a:r>
            <a:r>
              <a:rPr lang="en-US" sz="1000" b="1" dirty="0" smtClean="0"/>
              <a:t>0</a:t>
            </a:r>
            <a:endParaRPr lang="en-ZA" sz="1000" b="1" dirty="0" smtClean="0"/>
          </a:p>
        </p:txBody>
      </p:sp>
      <p:graphicFrame>
        <p:nvGraphicFramePr>
          <p:cNvPr id="9" name="Content Placeholder 3"/>
          <p:cNvGraphicFramePr>
            <a:graphicFrameLocks noGrp="1"/>
          </p:cNvGraphicFramePr>
          <p:nvPr>
            <p:ph idx="1"/>
            <p:extLst>
              <p:ext uri="{D42A27DB-BD31-4B8C-83A1-F6EECF244321}">
                <p14:modId xmlns:p14="http://schemas.microsoft.com/office/powerpoint/2010/main" xmlns="" val="561827588"/>
              </p:ext>
            </p:extLst>
          </p:nvPr>
        </p:nvGraphicFramePr>
        <p:xfrm>
          <a:off x="323528" y="1196752"/>
          <a:ext cx="8464127" cy="4516605"/>
        </p:xfrm>
        <a:graphic>
          <a:graphicData uri="http://schemas.openxmlformats.org/drawingml/2006/table">
            <a:tbl>
              <a:tblPr firstRow="1" bandRow="1">
                <a:tableStyleId>{5C22544A-7EE6-4342-B048-85BDC9FD1C3A}</a:tableStyleId>
              </a:tblPr>
              <a:tblGrid>
                <a:gridCol w="1660270"/>
                <a:gridCol w="2526500"/>
                <a:gridCol w="4277357"/>
              </a:tblGrid>
              <a:tr h="435547">
                <a:tc>
                  <a:txBody>
                    <a:bodyPr/>
                    <a:lstStyle/>
                    <a:p>
                      <a:pPr algn="l"/>
                      <a:r>
                        <a:rPr lang="en-US" sz="1300" dirty="0" smtClean="0">
                          <a:latin typeface="+mn-lt"/>
                        </a:rPr>
                        <a:t>Economic</a:t>
                      </a:r>
                      <a:r>
                        <a:rPr lang="en-US" sz="1300" baseline="0" dirty="0" smtClean="0">
                          <a:latin typeface="+mn-lt"/>
                        </a:rPr>
                        <a:t>  </a:t>
                      </a:r>
                    </a:p>
                    <a:p>
                      <a:pPr algn="l"/>
                      <a:r>
                        <a:rPr lang="en-US" sz="1300" baseline="0" dirty="0" smtClean="0">
                          <a:latin typeface="+mn-lt"/>
                        </a:rPr>
                        <a:t>Classification</a:t>
                      </a:r>
                      <a:endParaRPr lang="en-US" sz="1300" dirty="0" smtClean="0">
                        <a:latin typeface="+mn-lt"/>
                      </a:endParaRPr>
                    </a:p>
                  </a:txBody>
                  <a:tcPr marL="91446" marR="91446" marT="45708" marB="45708">
                    <a:solidFill>
                      <a:srgbClr val="B77727"/>
                    </a:solidFill>
                  </a:tcPr>
                </a:tc>
                <a:tc>
                  <a:txBody>
                    <a:bodyPr/>
                    <a:lstStyle/>
                    <a:p>
                      <a:pPr algn="l"/>
                      <a:r>
                        <a:rPr lang="en-US" sz="1300" dirty="0" smtClean="0">
                          <a:latin typeface="+mn-lt"/>
                        </a:rPr>
                        <a:t>Description</a:t>
                      </a:r>
                      <a:r>
                        <a:rPr lang="en-US" sz="1300" baseline="0" dirty="0" smtClean="0">
                          <a:latin typeface="+mn-lt"/>
                        </a:rPr>
                        <a:t> of the line item</a:t>
                      </a:r>
                      <a:endParaRPr lang="en-US" sz="1300" dirty="0" smtClean="0">
                        <a:latin typeface="+mn-lt"/>
                      </a:endParaRPr>
                    </a:p>
                  </a:txBody>
                  <a:tcPr marL="91446" marR="91446" marT="45708" marB="45708">
                    <a:solidFill>
                      <a:srgbClr val="B77727"/>
                    </a:solidFill>
                  </a:tcPr>
                </a:tc>
                <a:tc>
                  <a:txBody>
                    <a:bodyPr/>
                    <a:lstStyle/>
                    <a:p>
                      <a:pPr algn="ctr"/>
                      <a:r>
                        <a:rPr lang="en-US" sz="1300" dirty="0" smtClean="0">
                          <a:latin typeface="+mn-lt"/>
                        </a:rPr>
                        <a:t>Reason</a:t>
                      </a:r>
                      <a:r>
                        <a:rPr lang="en-US" sz="1300" baseline="0" dirty="0" smtClean="0">
                          <a:latin typeface="+mn-lt"/>
                        </a:rPr>
                        <a:t> for variance</a:t>
                      </a:r>
                      <a:endParaRPr lang="en-US" sz="1300" dirty="0" smtClean="0">
                        <a:latin typeface="+mn-lt"/>
                      </a:endParaRPr>
                    </a:p>
                  </a:txBody>
                  <a:tcPr marL="91446" marR="91446" marT="45708" marB="45708">
                    <a:solidFill>
                      <a:srgbClr val="B77727"/>
                    </a:solidFill>
                  </a:tcPr>
                </a:tc>
              </a:tr>
              <a:tr h="4028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chemeClr val="tx1"/>
                          </a:solidFill>
                          <a:latin typeface="+mn-lt"/>
                        </a:rPr>
                        <a:t>Heritage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Software and other intangible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Payments for financial assets</a:t>
                      </a:r>
                    </a:p>
                    <a:p>
                      <a:pPr algn="l"/>
                      <a:endParaRPr lang="en-US" sz="1300" b="1" baseline="0" dirty="0" smtClean="0">
                        <a:solidFill>
                          <a:srgbClr val="FF0000"/>
                        </a:solidFill>
                        <a:latin typeface="+mn-lt"/>
                      </a:endParaRPr>
                    </a:p>
                    <a:p>
                      <a:pPr algn="l"/>
                      <a:r>
                        <a:rPr lang="en-US" sz="1300" b="1" baseline="0" dirty="0" smtClean="0">
                          <a:solidFill>
                            <a:srgbClr val="FF0000"/>
                          </a:solidFill>
                          <a:latin typeface="+mn-lt"/>
                        </a:rPr>
                        <a:t> </a:t>
                      </a:r>
                      <a:endParaRPr lang="en-ZA" sz="1300" b="1" dirty="0" smtClean="0">
                        <a:solidFill>
                          <a:srgbClr val="FF0000"/>
                        </a:solidFill>
                        <a:latin typeface="+mn-lt"/>
                      </a:endParaRPr>
                    </a:p>
                  </a:txBody>
                  <a:tcPr marL="91446" marR="9144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mn-lt"/>
                          <a:ea typeface="Calibri"/>
                          <a:cs typeface="Times New Roman"/>
                        </a:rPr>
                        <a:t>Heritage assets refers to assets of significant value for conservation of a historical and heritage purposes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dirty="0" smtClean="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This budget relates to the purchasing of machinery and equipment including IT equipment as well as acquisition of a building and other fixed structures</a:t>
                      </a:r>
                      <a:endParaRPr lang="en-US" sz="13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30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mn-lt"/>
                        </a:rPr>
                        <a:t>This item consists</a:t>
                      </a:r>
                      <a:r>
                        <a:rPr lang="en-US" sz="1300" baseline="0" dirty="0" smtClean="0">
                          <a:latin typeface="+mn-lt"/>
                        </a:rPr>
                        <a:t> mainly of transactions that create or increase a debtor’s outstanding amount.  These transactions are treated as expense items</a:t>
                      </a:r>
                      <a:endParaRPr lang="en-US" sz="1300" dirty="0" smtClean="0">
                        <a:latin typeface="+mn-lt"/>
                      </a:endParaRPr>
                    </a:p>
                  </a:txBody>
                  <a:tcPr marL="91446" marR="91446" marT="45708" marB="45708">
                    <a:solidFill>
                      <a:schemeClr val="bg2"/>
                    </a:solidFill>
                  </a:tcPr>
                </a:tc>
                <a:tc>
                  <a:txBody>
                    <a:bodyPr/>
                    <a:lstStyle/>
                    <a:p>
                      <a:pPr marL="28800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solidFill>
                            <a:schemeClr val="tx1"/>
                          </a:solidFill>
                          <a:latin typeface="+mn-lt"/>
                        </a:rPr>
                        <a:t>An expenditure of R283 thousand (49%) has been incurred as at 31 March 2016.</a:t>
                      </a:r>
                    </a:p>
                    <a:p>
                      <a:pPr marL="225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300" baseline="0" dirty="0" smtClean="0">
                        <a:solidFill>
                          <a:schemeClr val="tx1"/>
                        </a:solidFill>
                        <a:latin typeface="+mn-lt"/>
                      </a:endParaRPr>
                    </a:p>
                    <a:p>
                      <a:pPr marL="225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300" baseline="0" dirty="0" smtClean="0">
                        <a:solidFill>
                          <a:schemeClr val="tx1"/>
                        </a:solidFill>
                        <a:latin typeface="+mn-lt"/>
                      </a:endParaRPr>
                    </a:p>
                    <a:p>
                      <a:pPr marL="225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300" baseline="0" dirty="0" smtClean="0">
                        <a:solidFill>
                          <a:schemeClr val="tx1"/>
                        </a:solidFill>
                        <a:latin typeface="+mn-lt"/>
                      </a:endParaRPr>
                    </a:p>
                    <a:p>
                      <a:pPr marL="225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300" baseline="0" dirty="0" smtClean="0">
                        <a:solidFill>
                          <a:schemeClr val="tx1"/>
                        </a:solidFill>
                        <a:latin typeface="+mn-lt"/>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An amount of R6 million (94%) has been incurred as at 31 March 2016.</a:t>
                      </a:r>
                    </a:p>
                    <a:p>
                      <a:pPr marL="0" marR="0" lvl="0" indent="0" algn="just"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3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A variance of R377 thousand was due to the SITA invoicing the Department less than anticipated for NAARSA project.</a:t>
                      </a:r>
                    </a:p>
                    <a:p>
                      <a:pPr marL="225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300" baseline="0" dirty="0" smtClean="0">
                        <a:solidFill>
                          <a:schemeClr val="tx1"/>
                        </a:solidFill>
                        <a:latin typeface="+mn-lt"/>
                      </a:endParaRPr>
                    </a:p>
                    <a:p>
                      <a:pPr marL="285750" marR="0" lvl="0" indent="-285750" algn="just"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An amount of R559 thousand (100%) has been incurred as at 31 March 2016. </a:t>
                      </a:r>
                    </a:p>
                  </a:txBody>
                  <a:tcPr marL="91446" marR="91446" marT="45708" marB="45708">
                    <a:solidFill>
                      <a:schemeClr val="bg2"/>
                    </a:solidFill>
                  </a:tcPr>
                </a:tc>
              </a:tr>
            </a:tbl>
          </a:graphicData>
        </a:graphic>
      </p:graphicFrame>
    </p:spTree>
    <p:extLst>
      <p:ext uri="{BB962C8B-B14F-4D97-AF65-F5344CB8AC3E}">
        <p14:creationId xmlns:p14="http://schemas.microsoft.com/office/powerpoint/2010/main" xmlns="" val="598852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00201"/>
            <a:ext cx="7632848" cy="4343400"/>
          </a:xfrm>
        </p:spPr>
        <p:txBody>
          <a:bodyPr/>
          <a:lstStyle/>
          <a:p>
            <a:endParaRPr lang="en-ZA" dirty="0" smtClean="0"/>
          </a:p>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lvl="0" indent="0" algn="ctr" defTabSz="457200" eaLnBrk="0" fontAlgn="base" hangingPunct="0">
              <a:spcAft>
                <a:spcPct val="0"/>
              </a:spcAft>
              <a:buNone/>
              <a:defRPr/>
            </a:pPr>
            <a:endParaRPr lang="en-ZA" sz="3200" dirty="0" smtClean="0">
              <a:solidFill>
                <a:srgbClr val="F79646">
                  <a:lumMod val="50000"/>
                </a:srgbClr>
              </a:solidFill>
              <a:latin typeface="Gill Sans BOLD"/>
              <a:ea typeface="Gill Sans"/>
            </a:endParaRPr>
          </a:p>
          <a:p>
            <a:pPr marL="0" lvl="0" indent="0" algn="ctr" defTabSz="457200" eaLnBrk="0" fontAlgn="base" hangingPunct="0">
              <a:spcAft>
                <a:spcPct val="0"/>
              </a:spcAft>
              <a:buNone/>
              <a:defRPr/>
            </a:pPr>
            <a:r>
              <a:rPr lang="en-US" sz="4400" dirty="0" smtClean="0">
                <a:solidFill>
                  <a:srgbClr val="F79646">
                    <a:lumMod val="50000"/>
                  </a:srgbClr>
                </a:solidFill>
                <a:latin typeface="+mn-lt"/>
              </a:rPr>
              <a:t>THANK YOU</a:t>
            </a:r>
            <a:endParaRPr lang="en-ZA" sz="2400" dirty="0">
              <a:latin typeface="+mn-lt"/>
            </a:endParaRPr>
          </a:p>
        </p:txBody>
      </p:sp>
      <p:sp>
        <p:nvSpPr>
          <p:cNvPr id="3" name="Slide Number Placeholder 2"/>
          <p:cNvSpPr txBox="1">
            <a:spLocks/>
          </p:cNvSpPr>
          <p:nvPr/>
        </p:nvSpPr>
        <p:spPr>
          <a:xfrm>
            <a:off x="8085212" y="6165304"/>
            <a:ext cx="609600" cy="432048"/>
          </a:xfrm>
          <a:prstGeom prst="rect">
            <a:avLst/>
          </a:prstGeom>
        </p:spPr>
        <p:txBody>
          <a:bodyPr vert="horz" lIns="91440" tIns="45720" rIns="91440" bIns="45720" rtlCol="0" anchor="t"/>
          <a:lstStyle>
            <a:defPPr>
              <a:defRPr lang="en-US"/>
            </a:defPPr>
            <a:lvl1pPr marL="0" algn="r" defTabSz="914400" rtl="0" eaLnBrk="1" latinLnBrk="0" hangingPunct="1">
              <a:defRPr sz="800" b="0" u="none" kern="1200">
                <a:solidFill>
                  <a:srgbClr val="660066"/>
                </a:solidFill>
                <a:latin typeface="Verdan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smtClean="0"/>
          </a:p>
          <a:p>
            <a:r>
              <a:rPr lang="en-ZA" sz="1000" b="1" dirty="0"/>
              <a:t>5</a:t>
            </a:r>
            <a:r>
              <a:rPr lang="en-ZA" sz="1000" b="1" dirty="0" smtClean="0"/>
              <a:t>1</a:t>
            </a:r>
          </a:p>
        </p:txBody>
      </p:sp>
    </p:spTree>
    <p:extLst>
      <p:ext uri="{BB962C8B-B14F-4D97-AF65-F5344CB8AC3E}">
        <p14:creationId xmlns:p14="http://schemas.microsoft.com/office/powerpoint/2010/main" xmlns="" val="3118040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34" y="260648"/>
            <a:ext cx="8229600" cy="710952"/>
          </a:xfrm>
        </p:spPr>
        <p:txBody>
          <a:bodyPr>
            <a:normAutofit/>
          </a:bodyPr>
          <a:lstStyle/>
          <a:p>
            <a:pPr algn="ctr"/>
            <a:r>
              <a:rPr lang="en-US" sz="3200" dirty="0">
                <a:solidFill>
                  <a:schemeClr val="accent2">
                    <a:lumMod val="75000"/>
                  </a:schemeClr>
                </a:solidFill>
                <a:ea typeface="Gill Sans BOLD"/>
                <a:cs typeface="Arial" pitchFamily="34" charset="0"/>
              </a:rPr>
              <a:t>KEY HIGHLIGHTS </a:t>
            </a:r>
            <a:endParaRPr lang="en-ZA" sz="3200" dirty="0"/>
          </a:p>
        </p:txBody>
      </p:sp>
      <p:sp>
        <p:nvSpPr>
          <p:cNvPr id="3" name="Content Placeholder 2"/>
          <p:cNvSpPr>
            <a:spLocks noGrp="1"/>
          </p:cNvSpPr>
          <p:nvPr>
            <p:ph idx="1"/>
          </p:nvPr>
        </p:nvSpPr>
        <p:spPr>
          <a:xfrm>
            <a:off x="34427" y="1185292"/>
            <a:ext cx="8856984" cy="4343400"/>
          </a:xfrm>
        </p:spPr>
        <p:txBody>
          <a:bodyPr/>
          <a:lstStyle/>
          <a:p>
            <a:pPr algn="just"/>
            <a:endParaRPr lang="en-ZA" b="0" dirty="0" smtClean="0">
              <a:solidFill>
                <a:schemeClr val="tx1"/>
              </a:solidFill>
            </a:endParaRPr>
          </a:p>
          <a:p>
            <a:pPr marL="0" indent="0" algn="just">
              <a:buNone/>
            </a:pPr>
            <a:r>
              <a:rPr lang="en-ZA" b="0" dirty="0" smtClean="0">
                <a:solidFill>
                  <a:schemeClr val="tx1"/>
                </a:solidFill>
              </a:rPr>
              <a:t>On </a:t>
            </a:r>
            <a:r>
              <a:rPr lang="en-ZA" b="0" dirty="0">
                <a:solidFill>
                  <a:schemeClr val="tx1"/>
                </a:solidFill>
              </a:rPr>
              <a:t>Thursday, 31 March 2016, the Deputy Minister of Arts and Culture, Ms Rejoice Mabudafhasi, opened the newly built Bolokanang Community Library and launched the R120 million Mzansi Libraries Online in Petrusburg, Free State. Bolokanang Community Library was built at a cost of approximately </a:t>
            </a:r>
            <a:r>
              <a:rPr lang="en-ZA" b="0" dirty="0" smtClean="0">
                <a:solidFill>
                  <a:schemeClr val="tx1"/>
                </a:solidFill>
              </a:rPr>
              <a:t>R15 million </a:t>
            </a:r>
            <a:r>
              <a:rPr lang="en-ZA" b="0" dirty="0">
                <a:solidFill>
                  <a:schemeClr val="tx1"/>
                </a:solidFill>
              </a:rPr>
              <a:t>and it was developed as a dual purpose library which will be rendering services to the general community as well as to schools</a:t>
            </a:r>
            <a:r>
              <a:rPr lang="en-ZA" b="0" dirty="0" smtClean="0">
                <a:solidFill>
                  <a:schemeClr val="tx1"/>
                </a:solidFill>
              </a:rPr>
              <a:t>.</a:t>
            </a:r>
          </a:p>
          <a:p>
            <a:pPr marL="0" indent="0" algn="just">
              <a:buNone/>
            </a:pPr>
            <a:r>
              <a:rPr lang="en-ZA" b="0" dirty="0" smtClean="0"/>
              <a:t> </a:t>
            </a:r>
            <a:endParaRPr lang="en-ZA" b="0" dirty="0"/>
          </a:p>
        </p:txBody>
      </p:sp>
      <p:sp>
        <p:nvSpPr>
          <p:cNvPr id="4" name="Slide Number Placeholder 3"/>
          <p:cNvSpPr>
            <a:spLocks noGrp="1"/>
          </p:cNvSpPr>
          <p:nvPr>
            <p:ph type="sldNum" sz="quarter" idx="4"/>
          </p:nvPr>
        </p:nvSpPr>
        <p:spPr/>
        <p:txBody>
          <a:bodyPr/>
          <a:lstStyle/>
          <a:p>
            <a:r>
              <a:rPr lang="en-US" sz="1000" b="1" dirty="0"/>
              <a:t>6</a:t>
            </a:r>
            <a:endParaRPr lang="en-ZA" sz="1000" b="1"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526" y="3356992"/>
            <a:ext cx="4199901" cy="2786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3175" y="3356992"/>
            <a:ext cx="4179110" cy="2786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411760" y="912893"/>
            <a:ext cx="5256584" cy="369332"/>
          </a:xfrm>
          <a:prstGeom prst="rect">
            <a:avLst/>
          </a:prstGeom>
        </p:spPr>
        <p:txBody>
          <a:bodyPr wrap="square">
            <a:spAutoFit/>
          </a:bodyPr>
          <a:lstStyle/>
          <a:p>
            <a:r>
              <a:rPr lang="en-ZA" b="1" cap="all" dirty="0"/>
              <a:t>The Opening of Bolokanang Library</a:t>
            </a:r>
            <a:endParaRPr lang="en-ZA" cap="all" dirty="0"/>
          </a:p>
        </p:txBody>
      </p:sp>
    </p:spTree>
    <p:extLst>
      <p:ext uri="{BB962C8B-B14F-4D97-AF65-F5344CB8AC3E}">
        <p14:creationId xmlns:p14="http://schemas.microsoft.com/office/powerpoint/2010/main" xmlns="" val="24463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21" y="260648"/>
            <a:ext cx="8229600" cy="710952"/>
          </a:xfrm>
        </p:spPr>
        <p:txBody>
          <a:bodyPr>
            <a:normAutofit/>
          </a:bodyPr>
          <a:lstStyle/>
          <a:p>
            <a:pPr algn="ctr"/>
            <a:r>
              <a:rPr lang="en-US" sz="3200" dirty="0">
                <a:solidFill>
                  <a:schemeClr val="accent2">
                    <a:lumMod val="75000"/>
                  </a:schemeClr>
                </a:solidFill>
                <a:ea typeface="Gill Sans BOLD"/>
                <a:cs typeface="Arial" pitchFamily="34" charset="0"/>
              </a:rPr>
              <a:t>KEY HIGHLIGHTS </a:t>
            </a:r>
            <a:endParaRPr lang="en-ZA" sz="3200" dirty="0"/>
          </a:p>
        </p:txBody>
      </p:sp>
      <p:sp>
        <p:nvSpPr>
          <p:cNvPr id="3" name="Content Placeholder 2"/>
          <p:cNvSpPr>
            <a:spLocks noGrp="1"/>
          </p:cNvSpPr>
          <p:nvPr>
            <p:ph idx="1"/>
          </p:nvPr>
        </p:nvSpPr>
        <p:spPr>
          <a:xfrm>
            <a:off x="199328" y="1340768"/>
            <a:ext cx="8892480" cy="4962873"/>
          </a:xfrm>
        </p:spPr>
        <p:txBody>
          <a:bodyPr>
            <a:normAutofit/>
          </a:bodyPr>
          <a:lstStyle/>
          <a:p>
            <a:pPr marL="0" indent="0" algn="just">
              <a:buNone/>
            </a:pPr>
            <a:r>
              <a:rPr lang="en-ZA" b="0" dirty="0" smtClean="0">
                <a:solidFill>
                  <a:schemeClr val="tx1"/>
                </a:solidFill>
              </a:rPr>
              <a:t>The department hosted </a:t>
            </a:r>
            <a:r>
              <a:rPr lang="en-ZA" b="0" dirty="0">
                <a:solidFill>
                  <a:schemeClr val="tx1"/>
                </a:solidFill>
              </a:rPr>
              <a:t>yet another legendary author Dr Mongane Wally Serote on Saturday, </a:t>
            </a:r>
            <a:r>
              <a:rPr lang="en-ZA" b="0" dirty="0" smtClean="0">
                <a:solidFill>
                  <a:schemeClr val="tx1"/>
                </a:solidFill>
              </a:rPr>
              <a:t>27February </a:t>
            </a:r>
            <a:r>
              <a:rPr lang="en-ZA" b="0" dirty="0">
                <a:solidFill>
                  <a:schemeClr val="tx1"/>
                </a:solidFill>
              </a:rPr>
              <a:t>at Funda Centre, Soweto. Young artists from the centre were honoured by the presence of Dr Serote and engaged him </a:t>
            </a:r>
            <a:r>
              <a:rPr lang="en-ZA" b="0" dirty="0" smtClean="0">
                <a:solidFill>
                  <a:schemeClr val="tx1"/>
                </a:solidFill>
              </a:rPr>
              <a:t>in discussions. </a:t>
            </a:r>
            <a:r>
              <a:rPr lang="en-ZA" b="0" dirty="0">
                <a:solidFill>
                  <a:schemeClr val="tx1"/>
                </a:solidFill>
              </a:rPr>
              <a:t>The dedicated author and poet delved deep into the powerful tools that artists needed to make it as writers. The Master </a:t>
            </a:r>
            <a:r>
              <a:rPr lang="en-ZA" b="0" dirty="0" smtClean="0">
                <a:solidFill>
                  <a:schemeClr val="tx1"/>
                </a:solidFill>
              </a:rPr>
              <a:t>Class was </a:t>
            </a:r>
            <a:r>
              <a:rPr lang="en-ZA" b="0" dirty="0">
                <a:solidFill>
                  <a:schemeClr val="tx1"/>
                </a:solidFill>
              </a:rPr>
              <a:t>part of the Living Legends Legacy Programme launched in August 2015 by the Department of Arts and Culture to honour the living legends across all arts disciplines for their contribution in the Arts, Culture and Heritage sector. </a:t>
            </a:r>
          </a:p>
        </p:txBody>
      </p:sp>
      <p:sp>
        <p:nvSpPr>
          <p:cNvPr id="4" name="Slide Number Placeholder 3"/>
          <p:cNvSpPr>
            <a:spLocks noGrp="1"/>
          </p:cNvSpPr>
          <p:nvPr>
            <p:ph type="sldNum" sz="quarter" idx="4"/>
          </p:nvPr>
        </p:nvSpPr>
        <p:spPr/>
        <p:txBody>
          <a:bodyPr/>
          <a:lstStyle/>
          <a:p>
            <a:r>
              <a:rPr lang="en-US" sz="1000" b="1" dirty="0" smtClean="0"/>
              <a:t>7</a:t>
            </a:r>
            <a:endParaRPr lang="en-ZA" sz="1000" b="1" dirty="0" smtClean="0"/>
          </a:p>
        </p:txBody>
      </p:sp>
      <p:sp>
        <p:nvSpPr>
          <p:cNvPr id="5" name="Title 1"/>
          <p:cNvSpPr txBox="1">
            <a:spLocks/>
          </p:cNvSpPr>
          <p:nvPr/>
        </p:nvSpPr>
        <p:spPr>
          <a:xfrm>
            <a:off x="530768" y="768524"/>
            <a:ext cx="8229600" cy="71095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b="1" kern="1200">
                <a:solidFill>
                  <a:srgbClr val="800000"/>
                </a:solidFill>
                <a:latin typeface="Arial"/>
                <a:ea typeface="+mj-ea"/>
                <a:cs typeface="Arial"/>
              </a:defRPr>
            </a:lvl1pPr>
          </a:lstStyle>
          <a:p>
            <a:pPr algn="ctr"/>
            <a:r>
              <a:rPr lang="en-ZA" sz="1600" cap="all" dirty="0">
                <a:solidFill>
                  <a:schemeClr val="tx1"/>
                </a:solidFill>
              </a:rPr>
              <a:t>Arts  and Culture continues to host Living Legends Program (LLP</a:t>
            </a:r>
            <a:r>
              <a:rPr lang="en-ZA" sz="1800" cap="all" dirty="0">
                <a:solidFill>
                  <a:schemeClr val="tx1"/>
                </a:solidFill>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284984"/>
            <a:ext cx="3600400"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3256409"/>
            <a:ext cx="4176464" cy="2371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2151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10952"/>
          </a:xfrm>
        </p:spPr>
        <p:txBody>
          <a:bodyPr>
            <a:noAutofit/>
          </a:bodyPr>
          <a:lstStyle/>
          <a:p>
            <a:pPr algn="ctr"/>
            <a:r>
              <a:rPr lang="en-US" sz="3200" cap="all" dirty="0" smtClean="0">
                <a:solidFill>
                  <a:schemeClr val="accent2">
                    <a:lumMod val="75000"/>
                  </a:schemeClr>
                </a:solidFill>
                <a:latin typeface="+mj-lt"/>
              </a:rPr>
              <a:t>Comparative analysis of the fourth quarters</a:t>
            </a:r>
            <a:endParaRPr lang="en-ZA" sz="3200" cap="all" dirty="0">
              <a:solidFill>
                <a:schemeClr val="accent2">
                  <a:lumMod val="75000"/>
                </a:schemeClr>
              </a:solidFill>
              <a:latin typeface="+mj-lt"/>
            </a:endParaRPr>
          </a:p>
        </p:txBody>
      </p:sp>
      <p:sp>
        <p:nvSpPr>
          <p:cNvPr id="4" name="Slide Number Placeholder 3"/>
          <p:cNvSpPr>
            <a:spLocks noGrp="1"/>
          </p:cNvSpPr>
          <p:nvPr>
            <p:ph type="sldNum" sz="quarter" idx="4"/>
          </p:nvPr>
        </p:nvSpPr>
        <p:spPr/>
        <p:txBody>
          <a:bodyPr/>
          <a:lstStyle/>
          <a:p>
            <a:r>
              <a:rPr lang="en-US" sz="1000" b="1" dirty="0" smtClean="0"/>
              <a:t>9</a:t>
            </a:r>
            <a:endParaRPr lang="en-ZA" sz="1000" b="1"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237422298"/>
              </p:ext>
            </p:extLst>
          </p:nvPr>
        </p:nvGraphicFramePr>
        <p:xfrm>
          <a:off x="539552" y="1124744"/>
          <a:ext cx="8280920" cy="48188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38229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4230</TotalTime>
  <Words>4013</Words>
  <Application>Microsoft Office PowerPoint</Application>
  <PresentationFormat>On-screen Show (4:3)</PresentationFormat>
  <Paragraphs>1016</Paragraphs>
  <Slides>51</Slides>
  <Notes>11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fourth QUARTER PERFORMANCE REPORT </vt:lpstr>
      <vt:lpstr>PRESENTATION OUTLINE</vt:lpstr>
      <vt:lpstr>KEY HIGHLIGHTS </vt:lpstr>
      <vt:lpstr>KEY HIGHLIGHTS </vt:lpstr>
      <vt:lpstr>KEY HIGHLIGHTS </vt:lpstr>
      <vt:lpstr>KEY HIGHLIGHTS </vt:lpstr>
      <vt:lpstr>KEY HIGHLIGHTS </vt:lpstr>
      <vt:lpstr>Slide 8</vt:lpstr>
      <vt:lpstr>Comparative analysis of the fourth quarters</vt:lpstr>
      <vt:lpstr>Programme-specific performance for 2015-2016  </vt:lpstr>
      <vt:lpstr>Slide 11</vt:lpstr>
      <vt:lpstr>PROGRAMME 1: ADMINISTRATION</vt:lpstr>
      <vt:lpstr>PROGRAMME 1: ADMINISTRATION </vt:lpstr>
      <vt:lpstr>PROGRAMME 2: INSTITUTIONAL GOVERNANCE </vt:lpstr>
      <vt:lpstr>PROGRAMME 2: INSTITUTIONAL GOVERNANCE </vt:lpstr>
      <vt:lpstr>PROGRAMME 3: ARTS, CULTURE PROMOTION AND DEVELOPMENT   </vt:lpstr>
      <vt:lpstr>PROGRAMME 3: ARTS, CULTURE PROMOTION AND DEVELOPMENT   </vt:lpstr>
      <vt:lpstr>PROGRAMME 3: ARTS, CULTURE PROMOTION AND DEVELOPMENT   </vt:lpstr>
      <vt:lpstr>PROGRAMME 3: ARTS, CULTURE PROMOTION AND DEVELOPMENT    </vt:lpstr>
      <vt:lpstr>PROGRAMME 3: ARTS, CULTURE PROMOTION AND DEVELOPMENT </vt:lpstr>
      <vt:lpstr>PROGRAMME 3: ARTS, CULTURE PROMOTION AND DEVELOPMENT   </vt:lpstr>
      <vt:lpstr>PROGRAMME 4: HERITAGE PRESERVATION AND PROMOTION </vt:lpstr>
      <vt:lpstr>PROGRAMME 4: HERITAGE PRESERVATION AND PROMOTION </vt:lpstr>
      <vt:lpstr>PROGRAMME 4: HERITAGE PRESERVATION AND PROMOTION</vt:lpstr>
      <vt:lpstr>PROGRAMME 4: HERITAGE PRESERVATION AND PROMOTION</vt:lpstr>
      <vt:lpstr>PROGRAMME 4: HERITAGE PRESERVATION AND PROMOTION</vt:lpstr>
      <vt:lpstr>PROGRAMME 4: HERITAGE PRESERVATION AND PROMOTION</vt:lpstr>
      <vt:lpstr>PROGRAMME 4: HERITAGE PRESERVATION AND PROMOTION</vt:lpstr>
      <vt:lpstr>PROGRAMME 4: HERITAGE PRESERVATION AND PROMOTION</vt:lpstr>
      <vt:lpstr>ANNEXURE: NATIONAL SYMBOLS</vt:lpstr>
      <vt:lpstr>ANNEXURE: NATIONAL SYMBOLS</vt:lpstr>
      <vt:lpstr>Verification of Performance Information by Internal Audit</vt:lpstr>
      <vt:lpstr>EXPENDITURE REPORT ENDING 31 MARCH 2016</vt:lpstr>
      <vt:lpstr>EXPENDITURE REPORT ENDING 31 MARCH 2016</vt:lpstr>
      <vt:lpstr> </vt:lpstr>
      <vt:lpstr> </vt:lpstr>
      <vt:lpstr>  </vt:lpstr>
      <vt:lpstr>  </vt:lpstr>
      <vt:lpstr>  </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dc:creator>
  <cp:lastModifiedBy>PUMZA</cp:lastModifiedBy>
  <cp:revision>414</cp:revision>
  <cp:lastPrinted>2016-05-19T10:53:35Z</cp:lastPrinted>
  <dcterms:created xsi:type="dcterms:W3CDTF">2013-11-12T11:39:42Z</dcterms:created>
  <dcterms:modified xsi:type="dcterms:W3CDTF">2016-05-24T13:11:20Z</dcterms:modified>
</cp:coreProperties>
</file>