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2"/>
  </p:notesMasterIdLst>
  <p:handoutMasterIdLst>
    <p:handoutMasterId r:id="rId33"/>
  </p:handoutMasterIdLst>
  <p:sldIdLst>
    <p:sldId id="256" r:id="rId4"/>
    <p:sldId id="319" r:id="rId5"/>
    <p:sldId id="260" r:id="rId6"/>
    <p:sldId id="320" r:id="rId7"/>
    <p:sldId id="286" r:id="rId8"/>
    <p:sldId id="321" r:id="rId9"/>
    <p:sldId id="322" r:id="rId10"/>
    <p:sldId id="311" r:id="rId11"/>
    <p:sldId id="323" r:id="rId12"/>
    <p:sldId id="302" r:id="rId13"/>
    <p:sldId id="310" r:id="rId14"/>
    <p:sldId id="324" r:id="rId15"/>
    <p:sldId id="325" r:id="rId16"/>
    <p:sldId id="326" r:id="rId17"/>
    <p:sldId id="335" r:id="rId18"/>
    <p:sldId id="327" r:id="rId19"/>
    <p:sldId id="333" r:id="rId20"/>
    <p:sldId id="336" r:id="rId21"/>
    <p:sldId id="330" r:id="rId22"/>
    <p:sldId id="334" r:id="rId23"/>
    <p:sldId id="337" r:id="rId24"/>
    <p:sldId id="340" r:id="rId25"/>
    <p:sldId id="338" r:id="rId26"/>
    <p:sldId id="339" r:id="rId27"/>
    <p:sldId id="314" r:id="rId28"/>
    <p:sldId id="317" r:id="rId29"/>
    <p:sldId id="315" r:id="rId30"/>
    <p:sldId id="298" r:id="rId31"/>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42" autoAdjust="0"/>
    <p:restoredTop sz="94660"/>
  </p:normalViewPr>
  <p:slideViewPr>
    <p:cSldViewPr snapToGrid="0" snapToObjects="1">
      <p:cViewPr varScale="1">
        <p:scale>
          <a:sx n="110" d="100"/>
          <a:sy n="110" d="100"/>
        </p:scale>
        <p:origin x="-16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916BDD-B52F-45E3-860D-079B4F10535B}" type="doc">
      <dgm:prSet loTypeId="urn:microsoft.com/office/officeart/2005/8/layout/hProcess9" loCatId="process" qsTypeId="urn:microsoft.com/office/officeart/2005/8/quickstyle/simple1" qsCatId="simple" csTypeId="urn:microsoft.com/office/officeart/2005/8/colors/colorful1#1" csCatId="colorful" phldr="1"/>
      <dgm:spPr/>
    </dgm:pt>
    <dgm:pt modelId="{384048D8-9B29-41FF-95AB-1E3411920292}">
      <dgm:prSet phldrT="[Text]"/>
      <dgm:spPr/>
      <dgm:t>
        <a:bodyPr/>
        <a:lstStyle/>
        <a:p>
          <a:r>
            <a:rPr lang="en-ZA" b="1" dirty="0" smtClean="0"/>
            <a:t>CoI</a:t>
          </a:r>
          <a:endParaRPr lang="en-ZA" b="1" dirty="0"/>
        </a:p>
      </dgm:t>
    </dgm:pt>
    <dgm:pt modelId="{BB514600-E0F5-401F-B472-FA7890943C3A}" type="parTrans" cxnId="{5B91962D-C630-4171-AF88-4404D9457F1F}">
      <dgm:prSet/>
      <dgm:spPr/>
      <dgm:t>
        <a:bodyPr/>
        <a:lstStyle/>
        <a:p>
          <a:endParaRPr lang="en-ZA"/>
        </a:p>
      </dgm:t>
    </dgm:pt>
    <dgm:pt modelId="{94622EAF-3A4B-442E-873A-CD8D52B0F07B}" type="sibTrans" cxnId="{5B91962D-C630-4171-AF88-4404D9457F1F}">
      <dgm:prSet/>
      <dgm:spPr/>
      <dgm:t>
        <a:bodyPr/>
        <a:lstStyle/>
        <a:p>
          <a:endParaRPr lang="en-ZA"/>
        </a:p>
      </dgm:t>
    </dgm:pt>
    <dgm:pt modelId="{5619797E-759E-49DC-8AC5-4A5A1728D428}">
      <dgm:prSet phldrT="[Text]"/>
      <dgm:spPr/>
      <dgm:t>
        <a:bodyPr/>
        <a:lstStyle/>
        <a:p>
          <a:r>
            <a:rPr lang="en-ZA" b="1" dirty="0" smtClean="0"/>
            <a:t>Technical Advisory Committee</a:t>
          </a:r>
          <a:endParaRPr lang="en-ZA" b="1" dirty="0"/>
        </a:p>
      </dgm:t>
    </dgm:pt>
    <dgm:pt modelId="{916ECBB9-62ED-486F-9FC6-462690E50F02}" type="parTrans" cxnId="{2BFFADC5-8473-4E06-A0F5-D6BDEEF1A0D0}">
      <dgm:prSet/>
      <dgm:spPr/>
      <dgm:t>
        <a:bodyPr/>
        <a:lstStyle/>
        <a:p>
          <a:endParaRPr lang="en-ZA"/>
        </a:p>
      </dgm:t>
    </dgm:pt>
    <dgm:pt modelId="{04151278-27D6-4B59-94E8-277EF164F62D}" type="sibTrans" cxnId="{2BFFADC5-8473-4E06-A0F5-D6BDEEF1A0D0}">
      <dgm:prSet/>
      <dgm:spPr/>
      <dgm:t>
        <a:bodyPr/>
        <a:lstStyle/>
        <a:p>
          <a:endParaRPr lang="en-ZA"/>
        </a:p>
      </dgm:t>
    </dgm:pt>
    <dgm:pt modelId="{D5B18BC0-7AC4-4472-B52C-3C4968D44A55}">
      <dgm:prSet phldrT="[Text]"/>
      <dgm:spPr/>
      <dgm:t>
        <a:bodyPr/>
        <a:lstStyle/>
        <a:p>
          <a:r>
            <a:rPr lang="en-ZA" b="1" dirty="0" smtClean="0"/>
            <a:t>Inter-Ministerial Committee</a:t>
          </a:r>
          <a:endParaRPr lang="en-ZA" b="1" dirty="0"/>
        </a:p>
      </dgm:t>
    </dgm:pt>
    <dgm:pt modelId="{651DF77D-6457-48A2-95BA-AE27811B9AB7}" type="parTrans" cxnId="{54B078AB-CE5B-45D4-907C-11A419B7DE50}">
      <dgm:prSet/>
      <dgm:spPr/>
      <dgm:t>
        <a:bodyPr/>
        <a:lstStyle/>
        <a:p>
          <a:endParaRPr lang="en-ZA"/>
        </a:p>
      </dgm:t>
    </dgm:pt>
    <dgm:pt modelId="{E19BF9A6-F9DC-4A80-A177-D8FAEA87328F}" type="sibTrans" cxnId="{54B078AB-CE5B-45D4-907C-11A419B7DE50}">
      <dgm:prSet/>
      <dgm:spPr/>
      <dgm:t>
        <a:bodyPr/>
        <a:lstStyle/>
        <a:p>
          <a:endParaRPr lang="en-ZA"/>
        </a:p>
      </dgm:t>
    </dgm:pt>
    <dgm:pt modelId="{F5AC07B5-9EDA-47DE-850C-F468FE467F4F}">
      <dgm:prSet/>
      <dgm:spPr/>
      <dgm:t>
        <a:bodyPr/>
        <a:lstStyle/>
        <a:p>
          <a:r>
            <a:rPr lang="en-ZA" b="1" dirty="0" smtClean="0"/>
            <a:t>Cabinet</a:t>
          </a:r>
          <a:endParaRPr lang="en-ZA" b="1" dirty="0"/>
        </a:p>
      </dgm:t>
    </dgm:pt>
    <dgm:pt modelId="{164C185B-1253-4111-88F5-59E9499BCA6D}" type="parTrans" cxnId="{E970C3EF-FEFA-4FD2-AED7-A0780BC2EA57}">
      <dgm:prSet/>
      <dgm:spPr/>
      <dgm:t>
        <a:bodyPr/>
        <a:lstStyle/>
        <a:p>
          <a:endParaRPr lang="en-ZA"/>
        </a:p>
      </dgm:t>
    </dgm:pt>
    <dgm:pt modelId="{28056258-C04A-4839-9160-B6AF4DFBB3A3}" type="sibTrans" cxnId="{E970C3EF-FEFA-4FD2-AED7-A0780BC2EA57}">
      <dgm:prSet/>
      <dgm:spPr/>
      <dgm:t>
        <a:bodyPr/>
        <a:lstStyle/>
        <a:p>
          <a:endParaRPr lang="en-ZA"/>
        </a:p>
      </dgm:t>
    </dgm:pt>
    <dgm:pt modelId="{FCC986D3-38DF-454B-BE19-8AB45269D72C}">
      <dgm:prSet/>
      <dgm:spPr>
        <a:gradFill rotWithShape="0">
          <a:gsLst>
            <a:gs pos="0">
              <a:schemeClr val="accent2">
                <a:lumMod val="75000"/>
              </a:schemeClr>
            </a:gs>
            <a:gs pos="50000">
              <a:schemeClr val="accent2">
                <a:lumMod val="20000"/>
                <a:lumOff val="80000"/>
              </a:schemeClr>
            </a:gs>
            <a:gs pos="100000">
              <a:schemeClr val="accent2">
                <a:lumMod val="40000"/>
                <a:lumOff val="60000"/>
              </a:schemeClr>
            </a:gs>
          </a:gsLst>
          <a:lin ang="5400000" scaled="0"/>
        </a:gradFill>
        <a:ln>
          <a:solidFill>
            <a:schemeClr val="tx1"/>
          </a:solidFill>
        </a:ln>
      </dgm:spPr>
      <dgm:t>
        <a:bodyPr/>
        <a:lstStyle/>
        <a:p>
          <a:r>
            <a:rPr lang="en-ZA" b="1" i="1" dirty="0" smtClean="0">
              <a:solidFill>
                <a:schemeClr val="tx1"/>
              </a:solidFill>
            </a:rPr>
            <a:t>Stakeholder engagement</a:t>
          </a:r>
          <a:endParaRPr lang="en-ZA" b="1" i="1" dirty="0">
            <a:solidFill>
              <a:schemeClr val="tx1"/>
            </a:solidFill>
          </a:endParaRPr>
        </a:p>
      </dgm:t>
    </dgm:pt>
    <dgm:pt modelId="{358EDC2E-D4E1-45CA-A389-819B1D6A8E5A}" type="parTrans" cxnId="{9405D041-C120-4DD1-99B0-9246AD05E15B}">
      <dgm:prSet/>
      <dgm:spPr/>
      <dgm:t>
        <a:bodyPr/>
        <a:lstStyle/>
        <a:p>
          <a:endParaRPr lang="en-ZA"/>
        </a:p>
      </dgm:t>
    </dgm:pt>
    <dgm:pt modelId="{13D25BD1-2766-45FD-BC48-D5501036CDA2}" type="sibTrans" cxnId="{9405D041-C120-4DD1-99B0-9246AD05E15B}">
      <dgm:prSet/>
      <dgm:spPr/>
      <dgm:t>
        <a:bodyPr/>
        <a:lstStyle/>
        <a:p>
          <a:endParaRPr lang="en-ZA"/>
        </a:p>
      </dgm:t>
    </dgm:pt>
    <dgm:pt modelId="{0B88C30E-1326-4537-A333-C4B8C88FE686}" type="pres">
      <dgm:prSet presAssocID="{E1916BDD-B52F-45E3-860D-079B4F10535B}" presName="CompostProcess" presStyleCnt="0">
        <dgm:presLayoutVars>
          <dgm:dir/>
          <dgm:resizeHandles val="exact"/>
        </dgm:presLayoutVars>
      </dgm:prSet>
      <dgm:spPr/>
    </dgm:pt>
    <dgm:pt modelId="{A79CB498-9815-4459-8F89-44924892B2D6}" type="pres">
      <dgm:prSet presAssocID="{E1916BDD-B52F-45E3-860D-079B4F10535B}" presName="arrow" presStyleLbl="bgShp" presStyleIdx="0" presStyleCnt="1" custLinFactNeighborX="302"/>
      <dgm:spPr/>
      <dgm:t>
        <a:bodyPr/>
        <a:lstStyle/>
        <a:p>
          <a:endParaRPr lang="en-US"/>
        </a:p>
      </dgm:t>
    </dgm:pt>
    <dgm:pt modelId="{ECC39F8F-1D65-4F87-BC3D-FBF7AB4ABEF6}" type="pres">
      <dgm:prSet presAssocID="{E1916BDD-B52F-45E3-860D-079B4F10535B}" presName="linearProcess" presStyleCnt="0"/>
      <dgm:spPr/>
    </dgm:pt>
    <dgm:pt modelId="{27510831-1E0A-4A09-BDAF-34B2B09E93AC}" type="pres">
      <dgm:prSet presAssocID="{FCC986D3-38DF-454B-BE19-8AB45269D72C}" presName="textNode" presStyleLbl="node1" presStyleIdx="0" presStyleCnt="5" custScaleX="82277" custScaleY="81790">
        <dgm:presLayoutVars>
          <dgm:bulletEnabled val="1"/>
        </dgm:presLayoutVars>
      </dgm:prSet>
      <dgm:spPr/>
      <dgm:t>
        <a:bodyPr/>
        <a:lstStyle/>
        <a:p>
          <a:endParaRPr lang="en-ZA"/>
        </a:p>
      </dgm:t>
    </dgm:pt>
    <dgm:pt modelId="{8787FE09-0E97-4171-ABD2-B0B83509C28B}" type="pres">
      <dgm:prSet presAssocID="{13D25BD1-2766-45FD-BC48-D5501036CDA2}" presName="sibTrans" presStyleCnt="0"/>
      <dgm:spPr/>
    </dgm:pt>
    <dgm:pt modelId="{1D216DC7-4CFA-4C45-A2DF-9BD284146469}" type="pres">
      <dgm:prSet presAssocID="{384048D8-9B29-41FF-95AB-1E3411920292}" presName="textNode" presStyleLbl="node1" presStyleIdx="1" presStyleCnt="5">
        <dgm:presLayoutVars>
          <dgm:bulletEnabled val="1"/>
        </dgm:presLayoutVars>
      </dgm:prSet>
      <dgm:spPr/>
      <dgm:t>
        <a:bodyPr/>
        <a:lstStyle/>
        <a:p>
          <a:endParaRPr lang="en-ZA"/>
        </a:p>
      </dgm:t>
    </dgm:pt>
    <dgm:pt modelId="{38DBEADA-85AD-4E89-9F27-44CE06E351F0}" type="pres">
      <dgm:prSet presAssocID="{94622EAF-3A4B-442E-873A-CD8D52B0F07B}" presName="sibTrans" presStyleCnt="0"/>
      <dgm:spPr/>
    </dgm:pt>
    <dgm:pt modelId="{BE4D24F0-B7F2-49CC-BD01-82A25C7EE865}" type="pres">
      <dgm:prSet presAssocID="{5619797E-759E-49DC-8AC5-4A5A1728D428}" presName="textNode" presStyleLbl="node1" presStyleIdx="2" presStyleCnt="5">
        <dgm:presLayoutVars>
          <dgm:bulletEnabled val="1"/>
        </dgm:presLayoutVars>
      </dgm:prSet>
      <dgm:spPr/>
      <dgm:t>
        <a:bodyPr/>
        <a:lstStyle/>
        <a:p>
          <a:endParaRPr lang="en-ZA"/>
        </a:p>
      </dgm:t>
    </dgm:pt>
    <dgm:pt modelId="{DCCC283F-631B-4E64-ADB7-A38D834813F0}" type="pres">
      <dgm:prSet presAssocID="{04151278-27D6-4B59-94E8-277EF164F62D}" presName="sibTrans" presStyleCnt="0"/>
      <dgm:spPr/>
    </dgm:pt>
    <dgm:pt modelId="{04716C44-2533-4DD0-B434-4B41F91FBF3C}" type="pres">
      <dgm:prSet presAssocID="{D5B18BC0-7AC4-4472-B52C-3C4968D44A55}" presName="textNode" presStyleLbl="node1" presStyleIdx="3" presStyleCnt="5" custLinFactNeighborX="6667">
        <dgm:presLayoutVars>
          <dgm:bulletEnabled val="1"/>
        </dgm:presLayoutVars>
      </dgm:prSet>
      <dgm:spPr/>
      <dgm:t>
        <a:bodyPr/>
        <a:lstStyle/>
        <a:p>
          <a:endParaRPr lang="en-ZA"/>
        </a:p>
      </dgm:t>
    </dgm:pt>
    <dgm:pt modelId="{696EDF47-45B2-4C37-906E-87B01713C8B7}" type="pres">
      <dgm:prSet presAssocID="{E19BF9A6-F9DC-4A80-A177-D8FAEA87328F}" presName="sibTrans" presStyleCnt="0"/>
      <dgm:spPr/>
    </dgm:pt>
    <dgm:pt modelId="{59C91D15-43A5-4022-8430-9DDDAD28DCD1}" type="pres">
      <dgm:prSet presAssocID="{F5AC07B5-9EDA-47DE-850C-F468FE467F4F}" presName="textNode" presStyleLbl="node1" presStyleIdx="4" presStyleCnt="5">
        <dgm:presLayoutVars>
          <dgm:bulletEnabled val="1"/>
        </dgm:presLayoutVars>
      </dgm:prSet>
      <dgm:spPr/>
      <dgm:t>
        <a:bodyPr/>
        <a:lstStyle/>
        <a:p>
          <a:endParaRPr lang="en-ZA"/>
        </a:p>
      </dgm:t>
    </dgm:pt>
  </dgm:ptLst>
  <dgm:cxnLst>
    <dgm:cxn modelId="{5B91962D-C630-4171-AF88-4404D9457F1F}" srcId="{E1916BDD-B52F-45E3-860D-079B4F10535B}" destId="{384048D8-9B29-41FF-95AB-1E3411920292}" srcOrd="1" destOrd="0" parTransId="{BB514600-E0F5-401F-B472-FA7890943C3A}" sibTransId="{94622EAF-3A4B-442E-873A-CD8D52B0F07B}"/>
    <dgm:cxn modelId="{E970C3EF-FEFA-4FD2-AED7-A0780BC2EA57}" srcId="{E1916BDD-B52F-45E3-860D-079B4F10535B}" destId="{F5AC07B5-9EDA-47DE-850C-F468FE467F4F}" srcOrd="4" destOrd="0" parTransId="{164C185B-1253-4111-88F5-59E9499BCA6D}" sibTransId="{28056258-C04A-4839-9160-B6AF4DFBB3A3}"/>
    <dgm:cxn modelId="{0F0AA956-FFEF-2C4C-8824-1F3A8B637FB3}" type="presOf" srcId="{F5AC07B5-9EDA-47DE-850C-F468FE467F4F}" destId="{59C91D15-43A5-4022-8430-9DDDAD28DCD1}" srcOrd="0" destOrd="0" presId="urn:microsoft.com/office/officeart/2005/8/layout/hProcess9"/>
    <dgm:cxn modelId="{F14C4BFB-338E-8144-B81B-1B4140758D4F}" type="presOf" srcId="{5619797E-759E-49DC-8AC5-4A5A1728D428}" destId="{BE4D24F0-B7F2-49CC-BD01-82A25C7EE865}" srcOrd="0" destOrd="0" presId="urn:microsoft.com/office/officeart/2005/8/layout/hProcess9"/>
    <dgm:cxn modelId="{2BFFADC5-8473-4E06-A0F5-D6BDEEF1A0D0}" srcId="{E1916BDD-B52F-45E3-860D-079B4F10535B}" destId="{5619797E-759E-49DC-8AC5-4A5A1728D428}" srcOrd="2" destOrd="0" parTransId="{916ECBB9-62ED-486F-9FC6-462690E50F02}" sibTransId="{04151278-27D6-4B59-94E8-277EF164F62D}"/>
    <dgm:cxn modelId="{4652EAB0-A1D6-B249-BD67-A76A1716E5A2}" type="presOf" srcId="{384048D8-9B29-41FF-95AB-1E3411920292}" destId="{1D216DC7-4CFA-4C45-A2DF-9BD284146469}" srcOrd="0" destOrd="0" presId="urn:microsoft.com/office/officeart/2005/8/layout/hProcess9"/>
    <dgm:cxn modelId="{54B078AB-CE5B-45D4-907C-11A419B7DE50}" srcId="{E1916BDD-B52F-45E3-860D-079B4F10535B}" destId="{D5B18BC0-7AC4-4472-B52C-3C4968D44A55}" srcOrd="3" destOrd="0" parTransId="{651DF77D-6457-48A2-95BA-AE27811B9AB7}" sibTransId="{E19BF9A6-F9DC-4A80-A177-D8FAEA87328F}"/>
    <dgm:cxn modelId="{DFEE3991-4ADA-8146-82C4-4F41F5A2D03E}" type="presOf" srcId="{E1916BDD-B52F-45E3-860D-079B4F10535B}" destId="{0B88C30E-1326-4537-A333-C4B8C88FE686}" srcOrd="0" destOrd="0" presId="urn:microsoft.com/office/officeart/2005/8/layout/hProcess9"/>
    <dgm:cxn modelId="{9405D041-C120-4DD1-99B0-9246AD05E15B}" srcId="{E1916BDD-B52F-45E3-860D-079B4F10535B}" destId="{FCC986D3-38DF-454B-BE19-8AB45269D72C}" srcOrd="0" destOrd="0" parTransId="{358EDC2E-D4E1-45CA-A389-819B1D6A8E5A}" sibTransId="{13D25BD1-2766-45FD-BC48-D5501036CDA2}"/>
    <dgm:cxn modelId="{251117DF-A194-1F46-8553-8299AE399B4A}" type="presOf" srcId="{D5B18BC0-7AC4-4472-B52C-3C4968D44A55}" destId="{04716C44-2533-4DD0-B434-4B41F91FBF3C}" srcOrd="0" destOrd="0" presId="urn:microsoft.com/office/officeart/2005/8/layout/hProcess9"/>
    <dgm:cxn modelId="{10C6C587-2033-1247-B3D9-C00446187277}" type="presOf" srcId="{FCC986D3-38DF-454B-BE19-8AB45269D72C}" destId="{27510831-1E0A-4A09-BDAF-34B2B09E93AC}" srcOrd="0" destOrd="0" presId="urn:microsoft.com/office/officeart/2005/8/layout/hProcess9"/>
    <dgm:cxn modelId="{9E8CC9AC-ABD0-7742-99DB-58875B2F0FAF}" type="presParOf" srcId="{0B88C30E-1326-4537-A333-C4B8C88FE686}" destId="{A79CB498-9815-4459-8F89-44924892B2D6}" srcOrd="0" destOrd="0" presId="urn:microsoft.com/office/officeart/2005/8/layout/hProcess9"/>
    <dgm:cxn modelId="{6DEE7B77-3C08-9148-B2FF-DDA10639A11B}" type="presParOf" srcId="{0B88C30E-1326-4537-A333-C4B8C88FE686}" destId="{ECC39F8F-1D65-4F87-BC3D-FBF7AB4ABEF6}" srcOrd="1" destOrd="0" presId="urn:microsoft.com/office/officeart/2005/8/layout/hProcess9"/>
    <dgm:cxn modelId="{C86188D4-A642-FA49-8A14-3478CE10945B}" type="presParOf" srcId="{ECC39F8F-1D65-4F87-BC3D-FBF7AB4ABEF6}" destId="{27510831-1E0A-4A09-BDAF-34B2B09E93AC}" srcOrd="0" destOrd="0" presId="urn:microsoft.com/office/officeart/2005/8/layout/hProcess9"/>
    <dgm:cxn modelId="{32D2C2B1-A3B5-A249-A478-D43D3A75F6C7}" type="presParOf" srcId="{ECC39F8F-1D65-4F87-BC3D-FBF7AB4ABEF6}" destId="{8787FE09-0E97-4171-ABD2-B0B83509C28B}" srcOrd="1" destOrd="0" presId="urn:microsoft.com/office/officeart/2005/8/layout/hProcess9"/>
    <dgm:cxn modelId="{A3279572-214E-B941-ABBE-D5930118BF68}" type="presParOf" srcId="{ECC39F8F-1D65-4F87-BC3D-FBF7AB4ABEF6}" destId="{1D216DC7-4CFA-4C45-A2DF-9BD284146469}" srcOrd="2" destOrd="0" presId="urn:microsoft.com/office/officeart/2005/8/layout/hProcess9"/>
    <dgm:cxn modelId="{AEE4E509-84D6-8D46-BEAC-72D05CDDFEA4}" type="presParOf" srcId="{ECC39F8F-1D65-4F87-BC3D-FBF7AB4ABEF6}" destId="{38DBEADA-85AD-4E89-9F27-44CE06E351F0}" srcOrd="3" destOrd="0" presId="urn:microsoft.com/office/officeart/2005/8/layout/hProcess9"/>
    <dgm:cxn modelId="{CC4A4EFC-C80E-954A-878D-CB1326EAD3DD}" type="presParOf" srcId="{ECC39F8F-1D65-4F87-BC3D-FBF7AB4ABEF6}" destId="{BE4D24F0-B7F2-49CC-BD01-82A25C7EE865}" srcOrd="4" destOrd="0" presId="urn:microsoft.com/office/officeart/2005/8/layout/hProcess9"/>
    <dgm:cxn modelId="{ACF83879-0A78-664A-ACA1-FEA9E8FA3DC3}" type="presParOf" srcId="{ECC39F8F-1D65-4F87-BC3D-FBF7AB4ABEF6}" destId="{DCCC283F-631B-4E64-ADB7-A38D834813F0}" srcOrd="5" destOrd="0" presId="urn:microsoft.com/office/officeart/2005/8/layout/hProcess9"/>
    <dgm:cxn modelId="{E14495F8-F659-B146-A886-A02545BC988C}" type="presParOf" srcId="{ECC39F8F-1D65-4F87-BC3D-FBF7AB4ABEF6}" destId="{04716C44-2533-4DD0-B434-4B41F91FBF3C}" srcOrd="6" destOrd="0" presId="urn:microsoft.com/office/officeart/2005/8/layout/hProcess9"/>
    <dgm:cxn modelId="{9848D62F-A367-2341-81A4-6A12ECF5F1C9}" type="presParOf" srcId="{ECC39F8F-1D65-4F87-BC3D-FBF7AB4ABEF6}" destId="{696EDF47-45B2-4C37-906E-87B01713C8B7}" srcOrd="7" destOrd="0" presId="urn:microsoft.com/office/officeart/2005/8/layout/hProcess9"/>
    <dgm:cxn modelId="{3B72CCA9-AD10-824B-B09A-2B6FB5FCEDDE}" type="presParOf" srcId="{ECC39F8F-1D65-4F87-BC3D-FBF7AB4ABEF6}" destId="{59C91D15-43A5-4022-8430-9DDDAD28DCD1}"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US" smtClean="0"/>
              <a:t>CONFIDENTIAL</a:t>
            </a: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3E9B1F8-92AF-4B74-B3B5-1096FD607A31}" type="datetimeFigureOut">
              <a:rPr lang="en-US" smtClean="0"/>
              <a:pPr/>
              <a:t>5/26/2016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A88D19F-2EA3-43DF-A996-F167D9BD0EBB}" type="slidenum">
              <a:rPr lang="en-US" smtClean="0"/>
              <a:pPr/>
              <a:t>‹#›</a:t>
            </a:fld>
            <a:endParaRPr lang="en-US"/>
          </a:p>
        </p:txBody>
      </p:sp>
    </p:spTree>
    <p:extLst>
      <p:ext uri="{BB962C8B-B14F-4D97-AF65-F5344CB8AC3E}">
        <p14:creationId xmlns:p14="http://schemas.microsoft.com/office/powerpoint/2010/main" xmlns="" val="38267839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US" smtClean="0"/>
              <a:t>CONFIDENTIAL</a:t>
            </a: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4EE262-0C6C-4C64-9843-9E3CF495C30F}" type="datetimeFigureOut">
              <a:rPr lang="en-US" smtClean="0"/>
              <a:pPr/>
              <a:t>5/26/2016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F2FBB97-7EC8-4308-828E-24F018A90D07}" type="slidenum">
              <a:rPr lang="en-US" smtClean="0"/>
              <a:pPr/>
              <a:t>‹#›</a:t>
            </a:fld>
            <a:endParaRPr lang="en-US"/>
          </a:p>
        </p:txBody>
      </p:sp>
    </p:spTree>
    <p:extLst>
      <p:ext uri="{BB962C8B-B14F-4D97-AF65-F5344CB8AC3E}">
        <p14:creationId xmlns:p14="http://schemas.microsoft.com/office/powerpoint/2010/main" xmlns="" val="69705381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2FBB97-7EC8-4308-828E-24F018A90D07}"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CONFIDENTIAL</a:t>
            </a:r>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xmlns="" val="112437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CONFIDENTIAL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FBB97-7EC8-4308-828E-24F018A90D07}" type="slidenum">
              <a:rPr lang="en-US" smtClean="0"/>
              <a:pPr/>
              <a:t>2</a:t>
            </a:fld>
            <a:endParaRPr lang="en-US"/>
          </a:p>
        </p:txBody>
      </p:sp>
    </p:spTree>
    <p:extLst>
      <p:ext uri="{BB962C8B-B14F-4D97-AF65-F5344CB8AC3E}">
        <p14:creationId xmlns:p14="http://schemas.microsoft.com/office/powerpoint/2010/main" xmlns="" val="204373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06C2DA6-9E81-47F7-BAD0-1648CA06D719}" type="slidenum">
              <a:rPr lang="en-ZA" altLang="en-US">
                <a:solidFill>
                  <a:srgbClr val="000000"/>
                </a:solidFill>
              </a:rPr>
              <a:pPr eaLnBrk="1" hangingPunct="1">
                <a:spcBef>
                  <a:spcPct val="0"/>
                </a:spcBef>
              </a:pPr>
              <a:t>22</a:t>
            </a:fld>
            <a:endParaRPr lang="en-ZA" altLang="en-US">
              <a:solidFill>
                <a:srgbClr val="000000"/>
              </a:solidFill>
            </a:endParaRPr>
          </a:p>
        </p:txBody>
      </p:sp>
    </p:spTree>
    <p:extLst>
      <p:ext uri="{BB962C8B-B14F-4D97-AF65-F5344CB8AC3E}">
        <p14:creationId xmlns:p14="http://schemas.microsoft.com/office/powerpoint/2010/main" xmlns="" val="177504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410F785-F1B3-4E70-900C-B1A14D64CA91}" type="datetime1">
              <a:rPr lang="en-US" smtClean="0"/>
              <a:pPr>
                <a:defRPr/>
              </a:pPr>
              <a:t>5/26/2016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CONFIDENTIAL</a:t>
            </a:r>
            <a:endParaRPr lang="en-US"/>
          </a:p>
        </p:txBody>
      </p:sp>
      <p:sp>
        <p:nvSpPr>
          <p:cNvPr id="6" name="Slide Number Placeholder 5"/>
          <p:cNvSpPr>
            <a:spLocks noGrp="1"/>
          </p:cNvSpPr>
          <p:nvPr>
            <p:ph type="sldNum" sz="quarter" idx="12"/>
          </p:nvPr>
        </p:nvSpPr>
        <p:spPr/>
        <p:txBody>
          <a:bodyPr/>
          <a:lstStyle>
            <a:lvl1pPr>
              <a:defRPr/>
            </a:lvl1pPr>
          </a:lstStyle>
          <a:p>
            <a:pPr>
              <a:defRPr/>
            </a:pPr>
            <a:fld id="{B7417B43-6538-478A-9E07-8E40265FE73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C9B9B7-5571-4838-B439-320A40133B5D}" type="datetime1">
              <a:rPr lang="en-US" smtClean="0"/>
              <a:pPr>
                <a:defRPr/>
              </a:pPr>
              <a:t>5/26/2016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CONFIDENTIAL</a:t>
            </a:r>
            <a:endParaRPr lang="en-US"/>
          </a:p>
        </p:txBody>
      </p:sp>
      <p:sp>
        <p:nvSpPr>
          <p:cNvPr id="6" name="Slide Number Placeholder 5"/>
          <p:cNvSpPr>
            <a:spLocks noGrp="1"/>
          </p:cNvSpPr>
          <p:nvPr>
            <p:ph type="sldNum" sz="quarter" idx="12"/>
          </p:nvPr>
        </p:nvSpPr>
        <p:spPr/>
        <p:txBody>
          <a:bodyPr/>
          <a:lstStyle>
            <a:lvl1pPr>
              <a:defRPr/>
            </a:lvl1pPr>
          </a:lstStyle>
          <a:p>
            <a:pPr>
              <a:defRPr/>
            </a:pPr>
            <a:fld id="{9F0B836E-382C-4E94-974F-1DF31436EA3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F9AC78-BD96-47E8-8BCE-2112FA0E0659}" type="datetime1">
              <a:rPr lang="en-US" smtClean="0"/>
              <a:pPr>
                <a:defRPr/>
              </a:pPr>
              <a:t>5/26/2016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CONFIDENTIAL</a:t>
            </a:r>
            <a:endParaRPr lang="en-US"/>
          </a:p>
        </p:txBody>
      </p:sp>
      <p:sp>
        <p:nvSpPr>
          <p:cNvPr id="6" name="Slide Number Placeholder 5"/>
          <p:cNvSpPr>
            <a:spLocks noGrp="1"/>
          </p:cNvSpPr>
          <p:nvPr>
            <p:ph type="sldNum" sz="quarter" idx="12"/>
          </p:nvPr>
        </p:nvSpPr>
        <p:spPr/>
        <p:txBody>
          <a:bodyPr/>
          <a:lstStyle>
            <a:lvl1pPr>
              <a:defRPr/>
            </a:lvl1pPr>
          </a:lstStyle>
          <a:p>
            <a:pPr>
              <a:defRPr/>
            </a:pPr>
            <a:fld id="{0BC35051-F576-4277-A2BD-87503A78E60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AB4B9C-692C-4BB5-8354-6538456FEB03}" type="datetimeFigureOut">
              <a:rPr lang="en-US">
                <a:solidFill>
                  <a:prstClr val="black">
                    <a:tint val="75000"/>
                  </a:prstClr>
                </a:solidFill>
              </a:rPr>
              <a:pPr>
                <a:defRPr/>
              </a:pPr>
              <a:t>5/26/2016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21FAF9-9027-4618-99E6-4C22061D53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542471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051170-D738-40CD-A268-160117FB9DDF}" type="datetimeFigureOut">
              <a:rPr lang="en-US">
                <a:solidFill>
                  <a:prstClr val="black">
                    <a:tint val="75000"/>
                  </a:prstClr>
                </a:solidFill>
              </a:rPr>
              <a:pPr>
                <a:defRPr/>
              </a:pPr>
              <a:t>5/26/2016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5F65EC-AF08-4952-8EF9-7098A84252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65124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AF06A1-3B82-49BD-95F5-0DB338F9087E}" type="datetimeFigureOut">
              <a:rPr lang="en-US">
                <a:solidFill>
                  <a:prstClr val="black">
                    <a:tint val="75000"/>
                  </a:prstClr>
                </a:solidFill>
              </a:rPr>
              <a:pPr>
                <a:defRPr/>
              </a:pPr>
              <a:t>5/26/2016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E20081-51A2-4058-BAD4-9265AABD26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23014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273698E-8A76-4AAC-8B25-D18F53C6FF67}" type="datetimeFigureOut">
              <a:rPr lang="en-US">
                <a:solidFill>
                  <a:prstClr val="black">
                    <a:tint val="75000"/>
                  </a:prstClr>
                </a:solidFill>
              </a:rPr>
              <a:pPr>
                <a:defRPr/>
              </a:pPr>
              <a:t>5/26/2016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AF654B1-F2FA-4E9B-9300-0CB0B71DE1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702398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B1484F0-5F2F-4FA4-BA7E-E102EB1DF7B4}" type="datetimeFigureOut">
              <a:rPr lang="en-US">
                <a:solidFill>
                  <a:prstClr val="black">
                    <a:tint val="75000"/>
                  </a:prstClr>
                </a:solidFill>
              </a:rPr>
              <a:pPr>
                <a:defRPr/>
              </a:pPr>
              <a:t>5/26/2016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A560556-0E50-4512-B617-C22536C0E2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75274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960C516-2131-4ECB-B791-573E4519D918}" type="datetimeFigureOut">
              <a:rPr lang="en-US">
                <a:solidFill>
                  <a:prstClr val="black">
                    <a:tint val="75000"/>
                  </a:prstClr>
                </a:solidFill>
              </a:rPr>
              <a:pPr>
                <a:defRPr/>
              </a:pPr>
              <a:t>5/26/2016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4314555-5A79-4F59-ABAE-18D9222ED1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43410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2F9E37-61E6-48FF-8960-75CA4EDCFF09}" type="datetimeFigureOut">
              <a:rPr lang="en-US">
                <a:solidFill>
                  <a:prstClr val="black">
                    <a:tint val="75000"/>
                  </a:prstClr>
                </a:solidFill>
              </a:rPr>
              <a:pPr>
                <a:defRPr/>
              </a:pPr>
              <a:t>5/26/2016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D269DD6-97DC-4CCD-B98F-CBBF3A1EE0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072354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5667D6-559B-4E01-9532-D16D5EC40B66}" type="datetimeFigureOut">
              <a:rPr lang="en-US">
                <a:solidFill>
                  <a:prstClr val="black">
                    <a:tint val="75000"/>
                  </a:prstClr>
                </a:solidFill>
              </a:rPr>
              <a:pPr>
                <a:defRPr/>
              </a:pPr>
              <a:t>5/26/2016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998456-0691-4DAE-835F-45AAAA3640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1672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4021A-E0C7-453C-9775-CE51A0F91D8A}" type="datetime1">
              <a:rPr lang="en-US" smtClean="0"/>
              <a:pPr>
                <a:defRPr/>
              </a:pPr>
              <a:t>5/26/2016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CONFIDENTIAL</a:t>
            </a:r>
            <a:endParaRPr lang="en-US"/>
          </a:p>
        </p:txBody>
      </p:sp>
      <p:sp>
        <p:nvSpPr>
          <p:cNvPr id="6" name="Slide Number Placeholder 5"/>
          <p:cNvSpPr>
            <a:spLocks noGrp="1"/>
          </p:cNvSpPr>
          <p:nvPr>
            <p:ph type="sldNum" sz="quarter" idx="12"/>
          </p:nvPr>
        </p:nvSpPr>
        <p:spPr/>
        <p:txBody>
          <a:bodyPr/>
          <a:lstStyle>
            <a:lvl1pPr>
              <a:defRPr/>
            </a:lvl1pPr>
          </a:lstStyle>
          <a:p>
            <a:pPr>
              <a:defRPr/>
            </a:pPr>
            <a:fld id="{D639082A-525F-40C2-82E5-8C4E68053AC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E74DB2-7D29-4D19-94DC-B7D5ED5BD031}" type="datetimeFigureOut">
              <a:rPr lang="en-US">
                <a:solidFill>
                  <a:prstClr val="black">
                    <a:tint val="75000"/>
                  </a:prstClr>
                </a:solidFill>
              </a:rPr>
              <a:pPr>
                <a:defRPr/>
              </a:pPr>
              <a:t>5/26/2016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49BA7FF-04D9-462B-B62D-898FE89B89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444261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3061B9-76E1-450A-A320-5C2E268AFCF4}" type="datetimeFigureOut">
              <a:rPr lang="en-US">
                <a:solidFill>
                  <a:prstClr val="black">
                    <a:tint val="75000"/>
                  </a:prstClr>
                </a:solidFill>
              </a:rPr>
              <a:pPr>
                <a:defRPr/>
              </a:pPr>
              <a:t>5/26/2016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3E21CD-F708-4155-9975-D0A9F4B199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021463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D380A2-F6EB-49D2-A27F-15E164467328}" type="datetimeFigureOut">
              <a:rPr lang="en-US">
                <a:solidFill>
                  <a:prstClr val="black">
                    <a:tint val="75000"/>
                  </a:prstClr>
                </a:solidFill>
              </a:rPr>
              <a:pPr>
                <a:defRPr/>
              </a:pPr>
              <a:t>5/26/2016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CE8890-F131-479E-B8A7-10C6497556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89978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990600" y="912813"/>
            <a:ext cx="4103688" cy="1373187"/>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fld id="{64381E56-12AB-48A2-A3B2-4B4DC44A66F3}" type="datetime1">
              <a:rPr lang="en-US" smtClean="0">
                <a:solidFill>
                  <a:srgbClr val="000000"/>
                </a:solidFill>
              </a:rPr>
              <a:pPr>
                <a:defRPr/>
              </a:pPr>
              <a:t>5/26/2016</a:t>
            </a:fld>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C8C770C3-935A-49A0-BCB2-FE70DA981B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4225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2974E5F-0189-4DE8-B575-BC6FE8FFFDFB}" type="datetime1">
              <a:rPr lang="en-US" smtClean="0">
                <a:solidFill>
                  <a:srgbClr val="000000"/>
                </a:solidFill>
              </a:rPr>
              <a:pPr>
                <a:defRPr/>
              </a:pPr>
              <a:t>5/26/2016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CA6383-1174-4DFC-979C-20F586E631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2930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2FF246F-3B26-49E6-925E-CDD60AED3328}" type="datetime1">
              <a:rPr lang="en-US" smtClean="0">
                <a:solidFill>
                  <a:srgbClr val="000000"/>
                </a:solidFill>
              </a:rPr>
              <a:pPr>
                <a:defRPr/>
              </a:pPr>
              <a:t>5/26/2016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0AB23-1505-4F69-9634-29955BC25B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61956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ABB251C-32D5-4E85-A5BE-FD586F806A99}" type="datetime1">
              <a:rPr lang="en-US" smtClean="0">
                <a:solidFill>
                  <a:srgbClr val="000000"/>
                </a:solidFill>
              </a:rPr>
              <a:pPr>
                <a:defRPr/>
              </a:pPr>
              <a:t>5/26/2016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CC5394-58ED-4143-948B-B43251253B9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38906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E6F2E20-22E3-44E7-9D74-213CCA4A55CC}" type="datetime1">
              <a:rPr lang="en-US" smtClean="0">
                <a:solidFill>
                  <a:srgbClr val="000000"/>
                </a:solidFill>
              </a:rPr>
              <a:pPr>
                <a:defRPr/>
              </a:pPr>
              <a:t>5/26/2016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6C7EFAE-5948-44C4-969B-254108BB10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6539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BA334DB-02DA-405B-A588-F39892741153}" type="datetime1">
              <a:rPr lang="en-US" smtClean="0">
                <a:solidFill>
                  <a:srgbClr val="000000"/>
                </a:solidFill>
              </a:rPr>
              <a:pPr>
                <a:defRPr/>
              </a:pPr>
              <a:t>5/26/2016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B76DA7-EDD7-49F3-A79B-8E2E6466B5F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19771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9E09CC-6EAC-4F3A-8BB1-AFAF3F3F403F}" type="datetime1">
              <a:rPr lang="en-US" smtClean="0">
                <a:solidFill>
                  <a:srgbClr val="000000"/>
                </a:solidFill>
              </a:rPr>
              <a:pPr>
                <a:defRPr/>
              </a:pPr>
              <a:t>5/26/2016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79DB9B-E51D-4B7B-80E0-3F8166104B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12436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C22BC7-C1AD-472F-8E38-6F021B206348}" type="datetime1">
              <a:rPr lang="en-US" smtClean="0"/>
              <a:pPr>
                <a:defRPr/>
              </a:pPr>
              <a:t>5/26/2016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CONFIDENTIAL</a:t>
            </a:r>
            <a:endParaRPr lang="en-US"/>
          </a:p>
        </p:txBody>
      </p:sp>
      <p:sp>
        <p:nvSpPr>
          <p:cNvPr id="6" name="Slide Number Placeholder 5"/>
          <p:cNvSpPr>
            <a:spLocks noGrp="1"/>
          </p:cNvSpPr>
          <p:nvPr>
            <p:ph type="sldNum" sz="quarter" idx="12"/>
          </p:nvPr>
        </p:nvSpPr>
        <p:spPr/>
        <p:txBody>
          <a:bodyPr/>
          <a:lstStyle>
            <a:lvl1pPr>
              <a:defRPr/>
            </a:lvl1pPr>
          </a:lstStyle>
          <a:p>
            <a:pPr>
              <a:defRPr/>
            </a:pPr>
            <a:fld id="{6541690A-1D07-45B4-B473-435A2D1B4CB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506272A-B6AE-4D09-A5FA-8DCB0BA78B7A}" type="datetime1">
              <a:rPr lang="en-US" smtClean="0">
                <a:solidFill>
                  <a:srgbClr val="000000"/>
                </a:solidFill>
              </a:rPr>
              <a:pPr>
                <a:defRPr/>
              </a:pPr>
              <a:t>5/26/2016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ECBB98-19DE-4E99-8CB4-812979EA5C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68228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381AD42-505C-4F2A-B841-87B1F20F0D2C}" type="datetime1">
              <a:rPr lang="en-US" smtClean="0">
                <a:solidFill>
                  <a:srgbClr val="000000"/>
                </a:solidFill>
              </a:rPr>
              <a:pPr>
                <a:defRPr/>
              </a:pPr>
              <a:t>5/26/2016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552C7F-E16D-48CD-ACD6-207F6D99241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783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063DA7-749A-424A-A94F-6DFBFD2A03B2}" type="datetime1">
              <a:rPr lang="en-US" smtClean="0">
                <a:solidFill>
                  <a:srgbClr val="000000"/>
                </a:solidFill>
              </a:rPr>
              <a:pPr>
                <a:defRPr/>
              </a:pPr>
              <a:t>5/26/2016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38430B-FABD-4747-B1B0-FC00997AD6B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37614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DDDE2F7-7E56-4CD2-9539-FA1591D01536}" type="datetime1">
              <a:rPr lang="en-US" smtClean="0">
                <a:solidFill>
                  <a:srgbClr val="000000"/>
                </a:solidFill>
              </a:rPr>
              <a:pPr>
                <a:defRPr/>
              </a:pPr>
              <a:t>5/26/2016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2414A0-A881-412E-AAC5-87E724B9D9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9968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09B52F-D012-4B15-AA47-6C35FF0B76AA}" type="datetime1">
              <a:rPr lang="en-US" smtClean="0"/>
              <a:pPr>
                <a:defRPr/>
              </a:pPr>
              <a:t>5/26/2016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CONFIDENTIAL</a:t>
            </a:r>
            <a:endParaRPr lang="en-US"/>
          </a:p>
        </p:txBody>
      </p:sp>
      <p:sp>
        <p:nvSpPr>
          <p:cNvPr id="7" name="Slide Number Placeholder 5"/>
          <p:cNvSpPr>
            <a:spLocks noGrp="1"/>
          </p:cNvSpPr>
          <p:nvPr>
            <p:ph type="sldNum" sz="quarter" idx="12"/>
          </p:nvPr>
        </p:nvSpPr>
        <p:spPr/>
        <p:txBody>
          <a:bodyPr/>
          <a:lstStyle>
            <a:lvl1pPr>
              <a:defRPr/>
            </a:lvl1pPr>
          </a:lstStyle>
          <a:p>
            <a:pPr>
              <a:defRPr/>
            </a:pPr>
            <a:fld id="{B4BCE770-C1A6-444A-818E-058980A6B5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93F1DE-DDDA-46FA-A350-1DD8EE62E094}" type="datetime1">
              <a:rPr lang="en-US" smtClean="0"/>
              <a:pPr>
                <a:defRPr/>
              </a:pPr>
              <a:t>5/26/2016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CONFIDENTIAL</a:t>
            </a:r>
            <a:endParaRPr lang="en-US"/>
          </a:p>
        </p:txBody>
      </p:sp>
      <p:sp>
        <p:nvSpPr>
          <p:cNvPr id="9" name="Slide Number Placeholder 5"/>
          <p:cNvSpPr>
            <a:spLocks noGrp="1"/>
          </p:cNvSpPr>
          <p:nvPr>
            <p:ph type="sldNum" sz="quarter" idx="12"/>
          </p:nvPr>
        </p:nvSpPr>
        <p:spPr/>
        <p:txBody>
          <a:bodyPr/>
          <a:lstStyle>
            <a:lvl1pPr>
              <a:defRPr/>
            </a:lvl1pPr>
          </a:lstStyle>
          <a:p>
            <a:pPr>
              <a:defRPr/>
            </a:pPr>
            <a:fld id="{5D24FB9B-C89E-4F1E-8ABC-111EEEFE4AA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417BDBD-F6A5-4B2B-B4A0-07FC119ABB99}" type="datetime1">
              <a:rPr lang="en-US" smtClean="0"/>
              <a:pPr>
                <a:defRPr/>
              </a:pPr>
              <a:t>5/26/2016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CONFIDENTIAL</a:t>
            </a:r>
            <a:endParaRPr lang="en-US"/>
          </a:p>
        </p:txBody>
      </p:sp>
      <p:sp>
        <p:nvSpPr>
          <p:cNvPr id="5" name="Slide Number Placeholder 5"/>
          <p:cNvSpPr>
            <a:spLocks noGrp="1"/>
          </p:cNvSpPr>
          <p:nvPr>
            <p:ph type="sldNum" sz="quarter" idx="12"/>
          </p:nvPr>
        </p:nvSpPr>
        <p:spPr/>
        <p:txBody>
          <a:bodyPr/>
          <a:lstStyle>
            <a:lvl1pPr>
              <a:defRPr/>
            </a:lvl1pPr>
          </a:lstStyle>
          <a:p>
            <a:pPr>
              <a:defRPr/>
            </a:pPr>
            <a:fld id="{8F4C040F-9A9B-4310-A424-931BB7F69CA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CDC8C9-2572-44CF-86CC-CAF9254F32DE}" type="datetime1">
              <a:rPr lang="en-US" smtClean="0"/>
              <a:pPr>
                <a:defRPr/>
              </a:pPr>
              <a:t>5/26/2016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CONFIDENTIAL</a:t>
            </a:r>
            <a:endParaRPr lang="en-US"/>
          </a:p>
        </p:txBody>
      </p:sp>
      <p:sp>
        <p:nvSpPr>
          <p:cNvPr id="4" name="Slide Number Placeholder 5"/>
          <p:cNvSpPr>
            <a:spLocks noGrp="1"/>
          </p:cNvSpPr>
          <p:nvPr>
            <p:ph type="sldNum" sz="quarter" idx="12"/>
          </p:nvPr>
        </p:nvSpPr>
        <p:spPr/>
        <p:txBody>
          <a:bodyPr/>
          <a:lstStyle>
            <a:lvl1pPr>
              <a:defRPr/>
            </a:lvl1pPr>
          </a:lstStyle>
          <a:p>
            <a:pPr>
              <a:defRPr/>
            </a:pPr>
            <a:fld id="{7D4EFB26-F786-4493-AE89-3AB74DB6E7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6DF371-0462-48E5-B033-C65DB70F856F}" type="datetime1">
              <a:rPr lang="en-US" smtClean="0"/>
              <a:pPr>
                <a:defRPr/>
              </a:pPr>
              <a:t>5/26/2016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CONFIDENTIAL</a:t>
            </a:r>
            <a:endParaRPr lang="en-US"/>
          </a:p>
        </p:txBody>
      </p:sp>
      <p:sp>
        <p:nvSpPr>
          <p:cNvPr id="7" name="Slide Number Placeholder 5"/>
          <p:cNvSpPr>
            <a:spLocks noGrp="1"/>
          </p:cNvSpPr>
          <p:nvPr>
            <p:ph type="sldNum" sz="quarter" idx="12"/>
          </p:nvPr>
        </p:nvSpPr>
        <p:spPr/>
        <p:txBody>
          <a:bodyPr/>
          <a:lstStyle>
            <a:lvl1pPr>
              <a:defRPr/>
            </a:lvl1pPr>
          </a:lstStyle>
          <a:p>
            <a:pPr>
              <a:defRPr/>
            </a:pPr>
            <a:fld id="{A5CCF0ED-47C7-4BF4-8703-4D7B37D494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380FC2-D74B-498F-9655-B0C1D7460EAB}" type="datetime1">
              <a:rPr lang="en-US" smtClean="0"/>
              <a:pPr>
                <a:defRPr/>
              </a:pPr>
              <a:t>5/26/2016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CONFIDENTIAL</a:t>
            </a:r>
            <a:endParaRPr lang="en-US"/>
          </a:p>
        </p:txBody>
      </p:sp>
      <p:sp>
        <p:nvSpPr>
          <p:cNvPr id="7" name="Slide Number Placeholder 5"/>
          <p:cNvSpPr>
            <a:spLocks noGrp="1"/>
          </p:cNvSpPr>
          <p:nvPr>
            <p:ph type="sldNum" sz="quarter" idx="12"/>
          </p:nvPr>
        </p:nvSpPr>
        <p:spPr/>
        <p:txBody>
          <a:bodyPr/>
          <a:lstStyle>
            <a:lvl1pPr>
              <a:defRPr/>
            </a:lvl1pPr>
          </a:lstStyle>
          <a:p>
            <a:pPr>
              <a:defRPr/>
            </a:pPr>
            <a:fld id="{D6B8D747-3BA4-4278-B4B6-938618F0158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D5ED912-7D7E-455E-A333-3E66D9D5A8C3}" type="datetime1">
              <a:rPr lang="en-US" smtClean="0"/>
              <a:pPr>
                <a:defRPr/>
              </a:pPr>
              <a:t>5/26/2016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CONFIDENTIAL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192F43-B463-4356-875A-1C4C21B2AC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5A1F3D1-580B-4EC6-B02D-2A0252C251AE}" type="datetimeFigureOut">
              <a:rPr lang="en-US">
                <a:solidFill>
                  <a:prstClr val="black">
                    <a:tint val="75000"/>
                  </a:prstClr>
                </a:solidFill>
              </a:rPr>
              <a:pPr>
                <a:defRPr/>
              </a:pPr>
              <a:t>5/26/2016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E834FA4-86D9-4053-ACEB-28AE8E4612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68638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a:defRPr/>
            </a:pPr>
            <a:fld id="{69444F45-8C21-4FC2-A980-74AEA8FACCC2}" type="datetime1">
              <a:rPr lang="en-US" smtClean="0">
                <a:solidFill>
                  <a:srgbClr val="000000"/>
                </a:solidFill>
                <a:cs typeface="Arial" pitchFamily="34" charset="0"/>
              </a:rPr>
              <a:pPr defTabSz="914400">
                <a:defRPr/>
              </a:pPr>
              <a:t>5/26/2016</a:t>
            </a:fld>
            <a:endParaRPr lang="en-US" dirty="0">
              <a:solidFill>
                <a:srgbClr val="000000"/>
              </a:solidFill>
              <a:cs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a:defRPr/>
            </a:pPr>
            <a:endParaRPr lang="en-US" dirty="0">
              <a:solidFill>
                <a:srgbClr val="000000"/>
              </a:solidFill>
              <a:cs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a:defRPr/>
            </a:pPr>
            <a:fld id="{724DDF31-DAE4-4339-9BFF-12235B61B3D9}" type="slidenum">
              <a:rPr lang="en-US">
                <a:solidFill>
                  <a:srgbClr val="000000"/>
                </a:solidFill>
                <a:cs typeface="Arial" pitchFamily="34" charset="0"/>
              </a:rPr>
              <a:pPr defTabSz="914400">
                <a:defRPr/>
              </a:pPr>
              <a:t>‹#›</a:t>
            </a:fld>
            <a:endParaRPr lang="en-US" dirty="0">
              <a:solidFill>
                <a:srgbClr val="000000"/>
              </a:solidFill>
              <a:cs typeface="Arial" pitchFamily="34" charset="0"/>
            </a:endParaRPr>
          </a:p>
        </p:txBody>
      </p:sp>
      <p:pic>
        <p:nvPicPr>
          <p:cNvPr id="1031" name="Picture 7"/>
          <p:cNvPicPr>
            <a:picLocks noChangeAspect="1" noChangeArrowheads="1"/>
          </p:cNvPicPr>
          <p:nvPr userDrawn="1"/>
        </p:nvPicPr>
        <p:blipFill>
          <a:blip r:embed="rId13" cstate="print"/>
          <a:srcRect/>
          <a:stretch>
            <a:fillRect/>
          </a:stretch>
        </p:blipFill>
        <p:spPr bwMode="auto">
          <a:xfrm>
            <a:off x="152400" y="6096000"/>
            <a:ext cx="1824038" cy="609600"/>
          </a:xfrm>
          <a:prstGeom prst="rect">
            <a:avLst/>
          </a:prstGeom>
          <a:noFill/>
          <a:ln w="9525">
            <a:noFill/>
            <a:miter lim="800000"/>
            <a:headEnd/>
            <a:tailEnd/>
          </a:ln>
        </p:spPr>
      </p:pic>
    </p:spTree>
    <p:extLst>
      <p:ext uri="{BB962C8B-B14F-4D97-AF65-F5344CB8AC3E}">
        <p14:creationId xmlns:p14="http://schemas.microsoft.com/office/powerpoint/2010/main" xmlns="" val="3269718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citescop17jhb.co.za/" TargetMode="External"/><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192928" y="1915792"/>
            <a:ext cx="8617467" cy="1257280"/>
          </a:xfrm>
        </p:spPr>
        <p:txBody>
          <a:bodyPr/>
          <a:lstStyle/>
          <a:p>
            <a:pPr eaLnBrk="1" hangingPunct="1"/>
            <a:r>
              <a:rPr lang="en-ZA" altLang="en-US" sz="3200" dirty="0" smtClean="0">
                <a:solidFill>
                  <a:schemeClr val="bg1"/>
                </a:solidFill>
                <a:latin typeface="+mn-lt"/>
                <a:cs typeface="Arial"/>
              </a:rPr>
              <a:t>Portfolio Committee on Environmental Affairs</a:t>
            </a:r>
            <a:br>
              <a:rPr lang="en-ZA" altLang="en-US" sz="3200" dirty="0" smtClean="0">
                <a:solidFill>
                  <a:schemeClr val="bg1"/>
                </a:solidFill>
                <a:latin typeface="+mn-lt"/>
                <a:cs typeface="Arial"/>
              </a:rPr>
            </a:br>
            <a:r>
              <a:rPr lang="en-ZA" altLang="en-US" sz="3200" dirty="0" smtClean="0">
                <a:solidFill>
                  <a:schemeClr val="bg1"/>
                </a:solidFill>
                <a:latin typeface="+mn-lt"/>
                <a:cs typeface="Arial"/>
              </a:rPr>
              <a:t>April 2016</a:t>
            </a:r>
            <a:endParaRPr lang="en-US" altLang="en-US" sz="3200" dirty="0" smtClean="0">
              <a:solidFill>
                <a:schemeClr val="bg1"/>
              </a:solidFill>
              <a:latin typeface="+mn-lt"/>
              <a:cs typeface="Arial"/>
            </a:endParaRPr>
          </a:p>
        </p:txBody>
      </p:sp>
      <p:sp>
        <p:nvSpPr>
          <p:cNvPr id="2051" name="Subtitle 2"/>
          <p:cNvSpPr>
            <a:spLocks noGrp="1"/>
          </p:cNvSpPr>
          <p:nvPr>
            <p:ph type="subTitle" idx="1"/>
          </p:nvPr>
        </p:nvSpPr>
        <p:spPr>
          <a:xfrm>
            <a:off x="192928" y="849541"/>
            <a:ext cx="8617467" cy="725799"/>
          </a:xfrm>
        </p:spPr>
        <p:txBody>
          <a:bodyPr/>
          <a:lstStyle/>
          <a:p>
            <a:pPr eaLnBrk="1" hangingPunct="1"/>
            <a:r>
              <a:rPr lang="en-ZA" sz="4400" b="1" dirty="0" smtClean="0">
                <a:solidFill>
                  <a:srgbClr val="FFFFFF"/>
                </a:solidFill>
                <a:latin typeface="+mj-lt"/>
                <a:cs typeface="Arial"/>
              </a:rPr>
              <a:t>PREPARATIONS FOR CITES COP 17</a:t>
            </a:r>
          </a:p>
        </p:txBody>
      </p:sp>
      <p:sp>
        <p:nvSpPr>
          <p:cNvPr id="5" name="Slide Number Placeholder 4"/>
          <p:cNvSpPr>
            <a:spLocks noGrp="1"/>
          </p:cNvSpPr>
          <p:nvPr>
            <p:ph type="sldNum" sz="quarter" idx="12"/>
          </p:nvPr>
        </p:nvSpPr>
        <p:spPr/>
        <p:txBody>
          <a:bodyPr/>
          <a:lstStyle/>
          <a:p>
            <a:pPr>
              <a:defRPr/>
            </a:pPr>
            <a:fld id="{B7417B43-6538-478A-9E07-8E40265FE73A}" type="slidenum">
              <a:rPr lang="en-US" smtClean="0"/>
              <a:pPr>
                <a:defRPr/>
              </a:pPr>
              <a:t>1</a:t>
            </a:fld>
            <a:endParaRPr lang="en-US"/>
          </a:p>
        </p:txBody>
      </p:sp>
      <p:sp>
        <p:nvSpPr>
          <p:cNvPr id="6" name="Footer Placeholder 5"/>
          <p:cNvSpPr>
            <a:spLocks noGrp="1"/>
          </p:cNvSpPr>
          <p:nvPr>
            <p:ph type="ftr" sz="quarter" idx="11"/>
          </p:nvPr>
        </p:nvSpPr>
        <p:spPr/>
        <p:txBody>
          <a:bodyPr/>
          <a:lstStyle/>
          <a:p>
            <a:pPr>
              <a:defRPr/>
            </a:pPr>
            <a:r>
              <a:rPr lang="en-US" dirty="0" smtClean="0">
                <a:solidFill>
                  <a:schemeClr val="tx1"/>
                </a:solidFill>
                <a:latin typeface="Arial" pitchFamily="34" charset="0"/>
                <a:cs typeface="Arial" pitchFamily="34" charset="0"/>
              </a:rPr>
              <a:t>CONFIDENTIAL</a:t>
            </a:r>
            <a:endParaRPr lang="en-US"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217644" y="-55215"/>
            <a:ext cx="7079985" cy="787400"/>
          </a:xfrm>
        </p:spPr>
        <p:txBody>
          <a:bodyPr/>
          <a:lstStyle/>
          <a:p>
            <a:pPr eaLnBrk="1" hangingPunct="1"/>
            <a:r>
              <a:rPr lang="en-US" altLang="en-US" b="1" dirty="0" smtClean="0">
                <a:solidFill>
                  <a:srgbClr val="008000"/>
                </a:solidFill>
              </a:rPr>
              <a:t>PROPOSED SIDE EVENTS</a:t>
            </a:r>
          </a:p>
        </p:txBody>
      </p:sp>
      <p:sp>
        <p:nvSpPr>
          <p:cNvPr id="4" name="Rectangle 3"/>
          <p:cNvSpPr/>
          <p:nvPr/>
        </p:nvSpPr>
        <p:spPr>
          <a:xfrm>
            <a:off x="128854" y="574763"/>
            <a:ext cx="8870623" cy="4985980"/>
          </a:xfrm>
          <a:prstGeom prst="rect">
            <a:avLst/>
          </a:prstGeom>
          <a:solidFill>
            <a:schemeClr val="bg1"/>
          </a:solidFill>
        </p:spPr>
        <p:txBody>
          <a:bodyPr wrap="square">
            <a:spAutoFit/>
          </a:bodyPr>
          <a:lstStyle/>
          <a:p>
            <a:pPr marL="441325" lvl="2" indent="-349250">
              <a:spcBef>
                <a:spcPts val="600"/>
              </a:spcBef>
              <a:buFont typeface="+mj-lt"/>
              <a:buAutoNum type="arabicPeriod"/>
            </a:pPr>
            <a:r>
              <a:rPr lang="en-GB" sz="2400" dirty="0"/>
              <a:t>The role of the National Prosecuting Authority in prosecuting illegal wildlife trade (Focus area: Rhino) </a:t>
            </a:r>
            <a:endParaRPr lang="en-GB" sz="2400" dirty="0" smtClean="0"/>
          </a:p>
          <a:p>
            <a:pPr marL="441325" lvl="2" indent="-349250">
              <a:spcBef>
                <a:spcPts val="600"/>
              </a:spcBef>
              <a:buFont typeface="+mj-lt"/>
              <a:buAutoNum type="arabicPeriod"/>
            </a:pPr>
            <a:r>
              <a:rPr lang="en-GB" sz="2400" dirty="0" smtClean="0"/>
              <a:t>The </a:t>
            </a:r>
            <a:r>
              <a:rPr lang="en-GB" sz="2400" dirty="0"/>
              <a:t>role of </a:t>
            </a:r>
            <a:r>
              <a:rPr lang="en-US" sz="2400" dirty="0"/>
              <a:t>technology as an intervention to counter rhino </a:t>
            </a:r>
            <a:r>
              <a:rPr lang="en-US" sz="2400" dirty="0" smtClean="0"/>
              <a:t>poaching</a:t>
            </a:r>
            <a:endParaRPr lang="en-ZA" sz="2400" dirty="0"/>
          </a:p>
          <a:p>
            <a:pPr marL="441325" lvl="2" indent="-349250">
              <a:spcBef>
                <a:spcPts val="600"/>
              </a:spcBef>
              <a:buFont typeface="+mj-lt"/>
              <a:buAutoNum type="arabicPeriod"/>
            </a:pPr>
            <a:r>
              <a:rPr lang="en-GB" sz="2400" dirty="0"/>
              <a:t>The role of the Scientific Authority in science based decision making relating to legal international </a:t>
            </a:r>
            <a:r>
              <a:rPr lang="en-GB" sz="2400" dirty="0" smtClean="0"/>
              <a:t>trade</a:t>
            </a:r>
            <a:endParaRPr lang="en-ZA" sz="2400" dirty="0"/>
          </a:p>
          <a:p>
            <a:pPr marL="441325" lvl="2" indent="-349250">
              <a:spcBef>
                <a:spcPts val="600"/>
              </a:spcBef>
              <a:buFont typeface="+mj-lt"/>
              <a:buAutoNum type="arabicPeriod"/>
            </a:pPr>
            <a:r>
              <a:rPr lang="en-GB" sz="2400" dirty="0"/>
              <a:t>Collaboration between wildlife sector and government to ensure sustainable utilisation of wildlife </a:t>
            </a:r>
            <a:endParaRPr lang="en-GB" sz="2400" dirty="0" smtClean="0"/>
          </a:p>
          <a:p>
            <a:pPr marL="441325" lvl="2" indent="-349250">
              <a:spcBef>
                <a:spcPts val="600"/>
              </a:spcBef>
              <a:buFont typeface="+mj-lt"/>
              <a:buAutoNum type="arabicPeriod"/>
            </a:pPr>
            <a:r>
              <a:rPr lang="en-GB" sz="2400" dirty="0" smtClean="0"/>
              <a:t>Committee </a:t>
            </a:r>
            <a:r>
              <a:rPr lang="en-GB" sz="2400" dirty="0"/>
              <a:t>of Inquiry </a:t>
            </a:r>
            <a:r>
              <a:rPr lang="en-GB" sz="2400" dirty="0" smtClean="0"/>
              <a:t>process</a:t>
            </a:r>
            <a:endParaRPr lang="en-ZA" sz="2400" dirty="0"/>
          </a:p>
          <a:p>
            <a:pPr marL="441325" lvl="2" indent="-349250">
              <a:spcBef>
                <a:spcPts val="600"/>
              </a:spcBef>
              <a:buFont typeface="+mj-lt"/>
              <a:buAutoNum type="arabicPeriod"/>
            </a:pPr>
            <a:r>
              <a:rPr lang="en-GB" sz="2400" dirty="0"/>
              <a:t>Biodiversity Lab – Process and key outcomes </a:t>
            </a:r>
            <a:endParaRPr lang="en-GB" sz="2400" dirty="0" smtClean="0"/>
          </a:p>
          <a:p>
            <a:pPr marL="441325" lvl="2" indent="-349250">
              <a:spcBef>
                <a:spcPts val="600"/>
              </a:spcBef>
              <a:buFont typeface="+mj-lt"/>
              <a:buAutoNum type="arabicPeriod"/>
            </a:pPr>
            <a:r>
              <a:rPr lang="en-GB" sz="2400" dirty="0" smtClean="0"/>
              <a:t>GEF</a:t>
            </a:r>
            <a:r>
              <a:rPr lang="en-GB" sz="2400" dirty="0"/>
              <a:t>-UNEP Rhino programme – Progress and key deliverables </a:t>
            </a:r>
            <a:r>
              <a:rPr lang="en-GB" sz="2400" dirty="0" smtClean="0"/>
              <a:t>reached</a:t>
            </a:r>
            <a:endParaRPr lang="en-GB" sz="1900" i="1" dirty="0" smtClean="0"/>
          </a:p>
        </p:txBody>
      </p:sp>
    </p:spTree>
    <p:extLst>
      <p:ext uri="{BB962C8B-B14F-4D97-AF65-F5344CB8AC3E}">
        <p14:creationId xmlns:p14="http://schemas.microsoft.com/office/powerpoint/2010/main" xmlns="" val="1781545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217644" y="0"/>
            <a:ext cx="7079985" cy="787400"/>
          </a:xfrm>
        </p:spPr>
        <p:txBody>
          <a:bodyPr/>
          <a:lstStyle/>
          <a:p>
            <a:pPr eaLnBrk="1" hangingPunct="1"/>
            <a:r>
              <a:rPr lang="en-US" altLang="en-US" sz="4800" b="1" dirty="0" smtClean="0">
                <a:solidFill>
                  <a:srgbClr val="008000"/>
                </a:solidFill>
              </a:rPr>
              <a:t>PROPOSED SIDE EVENTS</a:t>
            </a:r>
          </a:p>
        </p:txBody>
      </p:sp>
      <p:sp>
        <p:nvSpPr>
          <p:cNvPr id="4" name="Rectangle 3"/>
          <p:cNvSpPr/>
          <p:nvPr/>
        </p:nvSpPr>
        <p:spPr>
          <a:xfrm>
            <a:off x="128854" y="685189"/>
            <a:ext cx="8870623" cy="5139868"/>
          </a:xfrm>
          <a:prstGeom prst="rect">
            <a:avLst/>
          </a:prstGeom>
          <a:solidFill>
            <a:schemeClr val="bg1"/>
          </a:solidFill>
        </p:spPr>
        <p:txBody>
          <a:bodyPr wrap="square">
            <a:spAutoFit/>
          </a:bodyPr>
          <a:lstStyle/>
          <a:p>
            <a:pPr marL="533400" indent="-533400">
              <a:spcBef>
                <a:spcPts val="600"/>
              </a:spcBef>
              <a:buAutoNum type="arabicPeriod" startAt="8"/>
            </a:pPr>
            <a:r>
              <a:rPr lang="en-GB" sz="2400" dirty="0" smtClean="0"/>
              <a:t>Environmental </a:t>
            </a:r>
            <a:r>
              <a:rPr lang="en-GB" sz="2400" dirty="0"/>
              <a:t>Management Inspectorate – showcasing successes and collaboration with other government </a:t>
            </a:r>
            <a:r>
              <a:rPr lang="en-GB" sz="2400" dirty="0" smtClean="0"/>
              <a:t>departments</a:t>
            </a:r>
            <a:endParaRPr lang="en-GB" sz="2400" i="1" dirty="0" smtClean="0"/>
          </a:p>
          <a:p>
            <a:pPr marL="533400" indent="-533400">
              <a:spcBef>
                <a:spcPts val="600"/>
              </a:spcBef>
              <a:buAutoNum type="arabicPeriod" startAt="8"/>
            </a:pPr>
            <a:r>
              <a:rPr lang="en-GB" sz="2400" dirty="0" smtClean="0"/>
              <a:t>Cooperation </a:t>
            </a:r>
            <a:r>
              <a:rPr lang="en-GB" sz="2400" dirty="0"/>
              <a:t>between South Africa and Mozambique - Implementation of </a:t>
            </a:r>
            <a:r>
              <a:rPr lang="en-GB" sz="2400" dirty="0" err="1" smtClean="0"/>
              <a:t>MoU</a:t>
            </a:r>
            <a:endParaRPr lang="en-ZA" sz="2400" dirty="0" smtClean="0"/>
          </a:p>
          <a:p>
            <a:pPr marL="533400" indent="-533400">
              <a:spcBef>
                <a:spcPts val="600"/>
              </a:spcBef>
              <a:buAutoNum type="arabicPeriod" startAt="8"/>
            </a:pPr>
            <a:r>
              <a:rPr lang="en-GB" sz="2400" dirty="0" smtClean="0"/>
              <a:t>CITES </a:t>
            </a:r>
            <a:r>
              <a:rPr lang="en-GB" sz="2400" dirty="0"/>
              <a:t>and livelihoods – Outcomes of </a:t>
            </a:r>
            <a:r>
              <a:rPr lang="en-GB" sz="2400" dirty="0" smtClean="0"/>
              <a:t>Workshop</a:t>
            </a:r>
          </a:p>
          <a:p>
            <a:pPr marL="533400" indent="-533400">
              <a:spcBef>
                <a:spcPts val="600"/>
              </a:spcBef>
              <a:buAutoNum type="arabicPeriod" startAt="8"/>
            </a:pPr>
            <a:r>
              <a:rPr lang="en-GB" sz="2400" dirty="0" smtClean="0"/>
              <a:t>Launch </a:t>
            </a:r>
            <a:r>
              <a:rPr lang="en-GB" sz="2400" dirty="0"/>
              <a:t>of the Rhino Conservation range States Action Plan </a:t>
            </a:r>
            <a:endParaRPr lang="en-GB" sz="2400" dirty="0" smtClean="0"/>
          </a:p>
          <a:p>
            <a:pPr marL="533400" indent="-533400">
              <a:spcBef>
                <a:spcPts val="600"/>
              </a:spcBef>
              <a:buAutoNum type="arabicPeriod" startAt="8"/>
            </a:pPr>
            <a:r>
              <a:rPr lang="en-GB" sz="2400" dirty="0" smtClean="0"/>
              <a:t>Cycad </a:t>
            </a:r>
            <a:r>
              <a:rPr lang="en-GB" sz="2400" dirty="0"/>
              <a:t>Conservation Actions – Cycad management strategy </a:t>
            </a:r>
            <a:endParaRPr lang="en-GB" sz="2400" dirty="0" smtClean="0"/>
          </a:p>
          <a:p>
            <a:pPr marL="533400" indent="-533400">
              <a:spcBef>
                <a:spcPts val="600"/>
              </a:spcBef>
              <a:buAutoNum type="arabicPeriod" startAt="8"/>
            </a:pPr>
            <a:r>
              <a:rPr lang="en-GB" sz="2400" dirty="0" smtClean="0"/>
              <a:t>Marine </a:t>
            </a:r>
            <a:r>
              <a:rPr lang="en-GB" sz="2400" dirty="0"/>
              <a:t>conservation priorities and activities in South </a:t>
            </a:r>
            <a:r>
              <a:rPr lang="en-GB" sz="2400" dirty="0" smtClean="0"/>
              <a:t>Africa</a:t>
            </a:r>
            <a:endParaRPr lang="en-ZA" sz="2400" dirty="0" smtClean="0"/>
          </a:p>
          <a:p>
            <a:pPr marL="533400" indent="-533400">
              <a:spcBef>
                <a:spcPts val="600"/>
              </a:spcBef>
              <a:buAutoNum type="arabicPeriod" startAt="8"/>
            </a:pPr>
            <a:r>
              <a:rPr lang="en-GB" sz="2400" dirty="0" smtClean="0"/>
              <a:t>Timber identification</a:t>
            </a:r>
          </a:p>
          <a:p>
            <a:pPr marL="533400" indent="-533400">
              <a:spcBef>
                <a:spcPts val="600"/>
              </a:spcBef>
              <a:buAutoNum type="arabicPeriod" startAt="8"/>
            </a:pPr>
            <a:r>
              <a:rPr lang="en-GB" sz="2400" dirty="0" smtClean="0"/>
              <a:t>People and Parks programme – Communities living adjacent to Protected Areas: Challenges and opportunities</a:t>
            </a:r>
          </a:p>
          <a:p>
            <a:pPr marL="533400" indent="-533400">
              <a:spcBef>
                <a:spcPts val="600"/>
              </a:spcBef>
              <a:buAutoNum type="arabicPeriod" startAt="8"/>
            </a:pPr>
            <a:r>
              <a:rPr lang="en-GB" sz="2400" dirty="0" smtClean="0"/>
              <a:t>SADC Side event/s – on some of key issues for SADC </a:t>
            </a:r>
            <a:endParaRPr lang="en-ZA" sz="2400" dirty="0"/>
          </a:p>
        </p:txBody>
      </p:sp>
    </p:spTree>
    <p:extLst>
      <p:ext uri="{BB962C8B-B14F-4D97-AF65-F5344CB8AC3E}">
        <p14:creationId xmlns:p14="http://schemas.microsoft.com/office/powerpoint/2010/main" xmlns="" val="2759157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217644" y="0"/>
            <a:ext cx="7079985" cy="787400"/>
          </a:xfrm>
        </p:spPr>
        <p:txBody>
          <a:bodyPr/>
          <a:lstStyle/>
          <a:p>
            <a:pPr eaLnBrk="1" hangingPunct="1"/>
            <a:r>
              <a:rPr lang="en-US" altLang="en-US" sz="4800" b="1" dirty="0" smtClean="0">
                <a:solidFill>
                  <a:srgbClr val="008000"/>
                </a:solidFill>
              </a:rPr>
              <a:t>EXHIBITION</a:t>
            </a:r>
          </a:p>
        </p:txBody>
      </p:sp>
      <p:sp>
        <p:nvSpPr>
          <p:cNvPr id="4" name="Rectangle 3"/>
          <p:cNvSpPr/>
          <p:nvPr/>
        </p:nvSpPr>
        <p:spPr>
          <a:xfrm>
            <a:off x="128854" y="837544"/>
            <a:ext cx="8870623" cy="3770263"/>
          </a:xfrm>
          <a:prstGeom prst="rect">
            <a:avLst/>
          </a:prstGeom>
          <a:solidFill>
            <a:schemeClr val="bg1"/>
          </a:solidFill>
        </p:spPr>
        <p:txBody>
          <a:bodyPr wrap="square">
            <a:spAutoFit/>
          </a:bodyPr>
          <a:lstStyle/>
          <a:p>
            <a:pPr marL="342900" indent="-342900">
              <a:spcBef>
                <a:spcPts val="600"/>
              </a:spcBef>
              <a:buFont typeface="Arial"/>
              <a:buChar char="•"/>
            </a:pPr>
            <a:r>
              <a:rPr lang="en-ZA" sz="2800" dirty="0" smtClean="0"/>
              <a:t>Exhibition space available</a:t>
            </a:r>
          </a:p>
          <a:p>
            <a:pPr marL="342900" indent="-342900">
              <a:spcBef>
                <a:spcPts val="600"/>
              </a:spcBef>
              <a:buFont typeface="Arial"/>
              <a:buChar char="•"/>
            </a:pPr>
            <a:r>
              <a:rPr lang="en-ZA" sz="2800" dirty="0" smtClean="0"/>
              <a:t>South African Pavilion (yellow)</a:t>
            </a:r>
          </a:p>
          <a:p>
            <a:pPr marL="342900" indent="-342900">
              <a:spcBef>
                <a:spcPts val="600"/>
              </a:spcBef>
              <a:buFont typeface="Arial"/>
              <a:buChar char="•"/>
            </a:pPr>
            <a:r>
              <a:rPr lang="en-ZA" sz="2800" dirty="0" smtClean="0"/>
              <a:t>Entities and provincial conservation authorities requested to express their interest in participating in the exhibition – Letters to be signed by Minister</a:t>
            </a:r>
          </a:p>
          <a:p>
            <a:pPr marL="342900" indent="-342900">
              <a:spcBef>
                <a:spcPts val="600"/>
              </a:spcBef>
              <a:buFont typeface="Arial"/>
              <a:buChar char="•"/>
            </a:pPr>
            <a:r>
              <a:rPr lang="en-ZA" sz="2800" dirty="0" smtClean="0"/>
              <a:t>Focus: Sustainable use as integral part of conservation and community participation and active involvement in conservation and the wildlife sector</a:t>
            </a:r>
          </a:p>
        </p:txBody>
      </p:sp>
    </p:spTree>
    <p:extLst>
      <p:ext uri="{BB962C8B-B14F-4D97-AF65-F5344CB8AC3E}">
        <p14:creationId xmlns:p14="http://schemas.microsoft.com/office/powerpoint/2010/main" xmlns="" val="3991728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868" y="51414"/>
            <a:ext cx="9074836" cy="6240248"/>
          </a:xfrm>
          <a:prstGeom prst="rect">
            <a:avLst/>
          </a:prstGeom>
        </p:spPr>
      </p:pic>
    </p:spTree>
    <p:extLst>
      <p:ext uri="{BB962C8B-B14F-4D97-AF65-F5344CB8AC3E}">
        <p14:creationId xmlns:p14="http://schemas.microsoft.com/office/powerpoint/2010/main" xmlns="" val="1879170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84076" y="0"/>
            <a:ext cx="8959924" cy="787400"/>
          </a:xfrm>
        </p:spPr>
        <p:txBody>
          <a:bodyPr/>
          <a:lstStyle/>
          <a:p>
            <a:pPr eaLnBrk="1" hangingPunct="1"/>
            <a:r>
              <a:rPr lang="en-US" altLang="en-US" sz="4800" b="1" dirty="0" smtClean="0">
                <a:solidFill>
                  <a:srgbClr val="008000"/>
                </a:solidFill>
              </a:rPr>
              <a:t>DELEGATION &amp; OBSERVERS</a:t>
            </a:r>
          </a:p>
        </p:txBody>
      </p:sp>
      <p:sp>
        <p:nvSpPr>
          <p:cNvPr id="3" name="TextBox 2"/>
          <p:cNvSpPr txBox="1"/>
          <p:nvPr/>
        </p:nvSpPr>
        <p:spPr>
          <a:xfrm>
            <a:off x="184076" y="787400"/>
            <a:ext cx="8762042" cy="4555094"/>
          </a:xfrm>
          <a:prstGeom prst="rect">
            <a:avLst/>
          </a:prstGeom>
          <a:noFill/>
        </p:spPr>
        <p:txBody>
          <a:bodyPr wrap="square" rtlCol="0">
            <a:spAutoFit/>
          </a:bodyPr>
          <a:lstStyle/>
          <a:p>
            <a:pPr marL="285750" indent="-285750">
              <a:spcBef>
                <a:spcPts val="600"/>
              </a:spcBef>
              <a:spcAft>
                <a:spcPts val="600"/>
              </a:spcAft>
              <a:buFont typeface="Arial"/>
              <a:buChar char="•"/>
            </a:pPr>
            <a:r>
              <a:rPr lang="en-US" sz="2800" dirty="0" smtClean="0"/>
              <a:t>Minister letter inviting Ministers of relevant government departments and Chairpersons of Boards of entities as well as Chairperson of the Portfolio Committee (members of the PC) to:</a:t>
            </a:r>
          </a:p>
          <a:p>
            <a:pPr marL="742950" lvl="1" indent="-285750">
              <a:spcBef>
                <a:spcPts val="600"/>
              </a:spcBef>
              <a:spcAft>
                <a:spcPts val="600"/>
              </a:spcAft>
              <a:buFont typeface="Arial"/>
              <a:buChar char="•"/>
            </a:pPr>
            <a:r>
              <a:rPr lang="en-US" sz="2800" dirty="0" smtClean="0"/>
              <a:t>Attend the Ministerial High Level Segment on 23 September 2016 and to indicate whether interested in attending the </a:t>
            </a:r>
            <a:r>
              <a:rPr lang="en-US" sz="2800" dirty="0" err="1" smtClean="0"/>
              <a:t>CoP</a:t>
            </a:r>
            <a:r>
              <a:rPr lang="en-US" sz="2800" dirty="0" smtClean="0"/>
              <a:t> (Minister of Environmental Affairs and Minister of International Relations and Cooperation to determine who will be provided with credentials)</a:t>
            </a:r>
          </a:p>
        </p:txBody>
      </p:sp>
    </p:spTree>
    <p:extLst>
      <p:ext uri="{BB962C8B-B14F-4D97-AF65-F5344CB8AC3E}">
        <p14:creationId xmlns:p14="http://schemas.microsoft.com/office/powerpoint/2010/main" xmlns="" val="171531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84076" y="0"/>
            <a:ext cx="8959924" cy="787400"/>
          </a:xfrm>
        </p:spPr>
        <p:txBody>
          <a:bodyPr/>
          <a:lstStyle/>
          <a:p>
            <a:pPr eaLnBrk="1" hangingPunct="1"/>
            <a:r>
              <a:rPr lang="en-US" altLang="en-US" sz="4800" b="1" dirty="0" smtClean="0">
                <a:solidFill>
                  <a:srgbClr val="008000"/>
                </a:solidFill>
              </a:rPr>
              <a:t>DELEGATION &amp; OBSERVERS</a:t>
            </a:r>
          </a:p>
        </p:txBody>
      </p:sp>
      <p:sp>
        <p:nvSpPr>
          <p:cNvPr id="3" name="TextBox 2"/>
          <p:cNvSpPr txBox="1"/>
          <p:nvPr/>
        </p:nvSpPr>
        <p:spPr>
          <a:xfrm>
            <a:off x="184076" y="787400"/>
            <a:ext cx="8762042" cy="4616648"/>
          </a:xfrm>
          <a:prstGeom prst="rect">
            <a:avLst/>
          </a:prstGeom>
          <a:noFill/>
        </p:spPr>
        <p:txBody>
          <a:bodyPr wrap="square" rtlCol="0">
            <a:spAutoFit/>
          </a:bodyPr>
          <a:lstStyle/>
          <a:p>
            <a:pPr marL="285750" indent="-285750">
              <a:spcBef>
                <a:spcPts val="600"/>
              </a:spcBef>
              <a:spcAft>
                <a:spcPts val="600"/>
              </a:spcAft>
              <a:buFont typeface="Arial"/>
              <a:buChar char="•"/>
            </a:pPr>
            <a:r>
              <a:rPr lang="en-US" sz="2400" dirty="0" smtClean="0"/>
              <a:t>Minister letter inviting relevant government departments entities and provincial conservation departments to:</a:t>
            </a:r>
          </a:p>
          <a:p>
            <a:pPr marL="742950" lvl="1" indent="-285750">
              <a:spcBef>
                <a:spcPts val="600"/>
              </a:spcBef>
              <a:spcAft>
                <a:spcPts val="600"/>
              </a:spcAft>
              <a:buFont typeface="Arial"/>
              <a:buChar char="•"/>
            </a:pPr>
            <a:r>
              <a:rPr lang="en-US" sz="2400" dirty="0" smtClean="0"/>
              <a:t>Nominate officials that will form part of delegation (Minister of Environmental Affairs and Minister of International Relations and Cooperation to determine who will be provided with credentials</a:t>
            </a:r>
          </a:p>
          <a:p>
            <a:pPr marL="742950" lvl="1" indent="-285750">
              <a:spcBef>
                <a:spcPts val="600"/>
              </a:spcBef>
              <a:spcAft>
                <a:spcPts val="600"/>
              </a:spcAft>
              <a:buFont typeface="Arial"/>
              <a:buChar char="•"/>
            </a:pPr>
            <a:r>
              <a:rPr lang="en-US" sz="2400" dirty="0" smtClean="0"/>
              <a:t>Officials can attend as observers – capacity building</a:t>
            </a:r>
          </a:p>
          <a:p>
            <a:pPr marL="742950" lvl="1" indent="-285750">
              <a:spcBef>
                <a:spcPts val="600"/>
              </a:spcBef>
              <a:spcAft>
                <a:spcPts val="600"/>
              </a:spcAft>
              <a:buFont typeface="Arial"/>
              <a:buChar char="•"/>
            </a:pPr>
            <a:r>
              <a:rPr lang="en-US" sz="2400" dirty="0" smtClean="0"/>
              <a:t>Identify conservation areas or areas of biodiversity importance to be marketed or included in possible site visits. Also identify opportunities to provide discounts to participants in terms of </a:t>
            </a:r>
            <a:r>
              <a:rPr lang="en-US" sz="2400" dirty="0" smtClean="0">
                <a:solidFill>
                  <a:schemeClr val="bg1"/>
                </a:solidFill>
              </a:rPr>
              <a:t>entrance fees, etc.</a:t>
            </a:r>
          </a:p>
        </p:txBody>
      </p:sp>
    </p:spTree>
    <p:extLst>
      <p:ext uri="{BB962C8B-B14F-4D97-AF65-F5344CB8AC3E}">
        <p14:creationId xmlns:p14="http://schemas.microsoft.com/office/powerpoint/2010/main" xmlns="" val="2325689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84076" y="301675"/>
            <a:ext cx="8762042" cy="787400"/>
          </a:xfrm>
        </p:spPr>
        <p:txBody>
          <a:bodyPr/>
          <a:lstStyle/>
          <a:p>
            <a:pPr eaLnBrk="1" hangingPunct="1"/>
            <a:r>
              <a:rPr lang="en-US" altLang="en-US" sz="4800" b="1" dirty="0">
                <a:solidFill>
                  <a:srgbClr val="008000"/>
                </a:solidFill>
              </a:rPr>
              <a:t>POSSIBLE AGENDA ITEMS / PROPOSALS</a:t>
            </a:r>
            <a:endParaRPr lang="en-US" altLang="en-US" sz="4800" b="1" dirty="0" smtClean="0">
              <a:solidFill>
                <a:srgbClr val="008000"/>
              </a:solidFill>
            </a:endParaRPr>
          </a:p>
        </p:txBody>
      </p:sp>
      <p:sp>
        <p:nvSpPr>
          <p:cNvPr id="3" name="TextBox 2"/>
          <p:cNvSpPr txBox="1"/>
          <p:nvPr/>
        </p:nvSpPr>
        <p:spPr>
          <a:xfrm>
            <a:off x="184076" y="1522857"/>
            <a:ext cx="8762042" cy="3847207"/>
          </a:xfrm>
          <a:prstGeom prst="rect">
            <a:avLst/>
          </a:prstGeom>
          <a:noFill/>
        </p:spPr>
        <p:txBody>
          <a:bodyPr wrap="square" rtlCol="0">
            <a:spAutoFit/>
          </a:bodyPr>
          <a:lstStyle/>
          <a:p>
            <a:pPr marL="0" indent="0">
              <a:buNone/>
            </a:pPr>
            <a:r>
              <a:rPr lang="en-ZA" sz="2800" b="1" dirty="0">
                <a:solidFill>
                  <a:srgbClr val="000000"/>
                </a:solidFill>
              </a:rPr>
              <a:t>NOTE: Deadline for submission of documents – 27 April 2016</a:t>
            </a:r>
          </a:p>
          <a:p>
            <a:pPr marL="0" indent="0">
              <a:buNone/>
            </a:pPr>
            <a:r>
              <a:rPr lang="en-ZA" sz="2800" b="1" dirty="0">
                <a:solidFill>
                  <a:srgbClr val="000000"/>
                </a:solidFill>
              </a:rPr>
              <a:t>RULES OF PROCEDURE</a:t>
            </a:r>
          </a:p>
          <a:p>
            <a:pPr marL="0" indent="0">
              <a:buNone/>
            </a:pPr>
            <a:r>
              <a:rPr lang="en-ZA" sz="2800" dirty="0">
                <a:solidFill>
                  <a:srgbClr val="000000"/>
                </a:solidFill>
              </a:rPr>
              <a:t>SADC will propose an amendment to the Rules of Procedure of the CoP to clarify provisions contained in Rule 26 (Majority) and Rule 30 (Amendment)</a:t>
            </a:r>
          </a:p>
          <a:p>
            <a:r>
              <a:rPr lang="en-ZA" sz="2800" dirty="0">
                <a:solidFill>
                  <a:srgbClr val="000000"/>
                </a:solidFill>
              </a:rPr>
              <a:t>Proposed amendments:</a:t>
            </a:r>
          </a:p>
          <a:p>
            <a:pPr lvl="1"/>
            <a:r>
              <a:rPr lang="en-ZA" sz="2400" dirty="0">
                <a:solidFill>
                  <a:srgbClr val="000000"/>
                </a:solidFill>
              </a:rPr>
              <a:t>Rule 26 (Majority)</a:t>
            </a:r>
          </a:p>
          <a:p>
            <a:pPr lvl="1"/>
            <a:r>
              <a:rPr lang="en-ZA" sz="2400" dirty="0">
                <a:solidFill>
                  <a:srgbClr val="000000"/>
                </a:solidFill>
              </a:rPr>
              <a:t>Rule 30 (Amendment)</a:t>
            </a:r>
          </a:p>
        </p:txBody>
      </p:sp>
    </p:spTree>
    <p:extLst>
      <p:ext uri="{BB962C8B-B14F-4D97-AF65-F5344CB8AC3E}">
        <p14:creationId xmlns:p14="http://schemas.microsoft.com/office/powerpoint/2010/main" xmlns="" val="1947967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84076" y="0"/>
            <a:ext cx="8762042" cy="787400"/>
          </a:xfrm>
        </p:spPr>
        <p:txBody>
          <a:bodyPr/>
          <a:lstStyle/>
          <a:p>
            <a:pPr eaLnBrk="1" hangingPunct="1"/>
            <a:r>
              <a:rPr lang="en-US" altLang="en-US" sz="4800" b="1" dirty="0">
                <a:solidFill>
                  <a:srgbClr val="008000"/>
                </a:solidFill>
              </a:rPr>
              <a:t>POSSIBLE </a:t>
            </a:r>
            <a:r>
              <a:rPr lang="en-US" altLang="en-US" sz="4800" b="1" dirty="0" smtClean="0">
                <a:solidFill>
                  <a:srgbClr val="008000"/>
                </a:solidFill>
              </a:rPr>
              <a:t>PROPOSALS</a:t>
            </a:r>
          </a:p>
        </p:txBody>
      </p:sp>
      <p:sp>
        <p:nvSpPr>
          <p:cNvPr id="3" name="TextBox 2"/>
          <p:cNvSpPr txBox="1"/>
          <p:nvPr/>
        </p:nvSpPr>
        <p:spPr>
          <a:xfrm>
            <a:off x="184076" y="931360"/>
            <a:ext cx="8762042" cy="5729773"/>
          </a:xfrm>
          <a:prstGeom prst="rect">
            <a:avLst/>
          </a:prstGeom>
          <a:solidFill>
            <a:schemeClr val="bg1"/>
          </a:solidFill>
        </p:spPr>
        <p:txBody>
          <a:bodyPr wrap="square" rtlCol="0">
            <a:spAutoFit/>
          </a:bodyPr>
          <a:lstStyle/>
          <a:p>
            <a:pPr>
              <a:spcBef>
                <a:spcPts val="1176"/>
              </a:spcBef>
            </a:pPr>
            <a:r>
              <a:rPr lang="en-US" sz="2800" dirty="0"/>
              <a:t>Proposals to amend the </a:t>
            </a:r>
            <a:r>
              <a:rPr lang="en-US" sz="2800" dirty="0" smtClean="0"/>
              <a:t>Appendices (Proposed by other Parties):</a:t>
            </a:r>
            <a:endParaRPr lang="en-US" sz="2800" dirty="0"/>
          </a:p>
          <a:p>
            <a:pPr marL="285750" indent="-342900">
              <a:spcBef>
                <a:spcPts val="200"/>
              </a:spcBef>
              <a:buFont typeface="Arial"/>
              <a:buChar char="•"/>
            </a:pPr>
            <a:r>
              <a:rPr lang="en-US" sz="2400" dirty="0" smtClean="0"/>
              <a:t>African lion to be transferred from Appendix II to </a:t>
            </a:r>
            <a:r>
              <a:rPr lang="en-US" sz="2400" dirty="0"/>
              <a:t>Appendix </a:t>
            </a:r>
            <a:r>
              <a:rPr lang="en-US" sz="2400" dirty="0" smtClean="0"/>
              <a:t>I (Niger, Rwanda, Togo, Chad)</a:t>
            </a:r>
            <a:endParaRPr lang="en-US" sz="2400" dirty="0"/>
          </a:p>
          <a:p>
            <a:pPr marL="285750" indent="-342900">
              <a:spcBef>
                <a:spcPts val="200"/>
              </a:spcBef>
              <a:buFont typeface="Arial"/>
              <a:buChar char="•"/>
            </a:pPr>
            <a:r>
              <a:rPr lang="en-US" sz="2400" dirty="0"/>
              <a:t>Pangolin: </a:t>
            </a:r>
            <a:r>
              <a:rPr lang="en-US" sz="2400" dirty="0" smtClean="0"/>
              <a:t>Transfer from App II to App </a:t>
            </a:r>
            <a:r>
              <a:rPr lang="en-US" sz="2400" dirty="0"/>
              <a:t>I (USA </a:t>
            </a:r>
            <a:r>
              <a:rPr lang="en-US" sz="2400" dirty="0" smtClean="0"/>
              <a:t>&amp; Niger &amp; South Africa)</a:t>
            </a:r>
            <a:endParaRPr lang="en-US" sz="2400" dirty="0"/>
          </a:p>
          <a:p>
            <a:pPr marL="285750" indent="-342900">
              <a:spcBef>
                <a:spcPts val="200"/>
              </a:spcBef>
              <a:buFont typeface="Arial"/>
              <a:buChar char="•"/>
            </a:pPr>
            <a:r>
              <a:rPr lang="en-US" sz="2400" dirty="0"/>
              <a:t>African grey Parrot: </a:t>
            </a:r>
            <a:r>
              <a:rPr lang="en-US" sz="2400" dirty="0" smtClean="0"/>
              <a:t>Transfer from App II to App </a:t>
            </a:r>
            <a:r>
              <a:rPr lang="en-US" sz="2400" dirty="0"/>
              <a:t>I (</a:t>
            </a:r>
            <a:r>
              <a:rPr lang="en-US" sz="2400" dirty="0" smtClean="0"/>
              <a:t>Gabon)</a:t>
            </a:r>
            <a:endParaRPr lang="en-US" sz="2400" dirty="0"/>
          </a:p>
          <a:p>
            <a:pPr marL="285750" indent="-342900">
              <a:spcBef>
                <a:spcPts val="200"/>
              </a:spcBef>
              <a:buFont typeface="Arial"/>
              <a:buChar char="•"/>
            </a:pPr>
            <a:r>
              <a:rPr lang="en-US" sz="2400" dirty="0"/>
              <a:t>African </a:t>
            </a:r>
            <a:r>
              <a:rPr lang="en-US" sz="2400" dirty="0" smtClean="0"/>
              <a:t>elephant: Transfer from App II (Populations of Botswana, Namibia, South African and Zimbabwe) to App I </a:t>
            </a:r>
            <a:endParaRPr lang="en-US" sz="2400" dirty="0"/>
          </a:p>
          <a:p>
            <a:pPr marL="342900" indent="-342900">
              <a:spcBef>
                <a:spcPts val="200"/>
              </a:spcBef>
              <a:buFont typeface="Arial"/>
              <a:buChar char="•"/>
            </a:pPr>
            <a:r>
              <a:rPr lang="en-US" sz="2400" dirty="0"/>
              <a:t>Shark proposals to list sharks in Appendix II (Silky shark &amp; Thresher shark</a:t>
            </a:r>
            <a:r>
              <a:rPr lang="en-US" sz="2400" dirty="0" smtClean="0"/>
              <a:t>) and </a:t>
            </a:r>
            <a:r>
              <a:rPr lang="en-US" sz="2400" dirty="0" err="1" smtClean="0"/>
              <a:t>Mobula</a:t>
            </a:r>
            <a:r>
              <a:rPr lang="en-US" sz="2400" dirty="0" smtClean="0"/>
              <a:t> ray (Sri Lanka and Fiji)</a:t>
            </a:r>
          </a:p>
          <a:p>
            <a:pPr marL="285750" indent="-342900">
              <a:spcBef>
                <a:spcPts val="200"/>
              </a:spcBef>
              <a:buFont typeface="Arial"/>
              <a:buChar char="•"/>
            </a:pPr>
            <a:r>
              <a:rPr lang="en-US" sz="2400" dirty="0" smtClean="0"/>
              <a:t>Peregrine falcon – Transfer from Appendix I to Appendix II (Canada)</a:t>
            </a:r>
          </a:p>
          <a:p>
            <a:pPr marL="285750" indent="-342900">
              <a:spcBef>
                <a:spcPts val="200"/>
              </a:spcBef>
              <a:buFont typeface="Arial"/>
              <a:buChar char="•"/>
            </a:pPr>
            <a:r>
              <a:rPr lang="en-US" sz="2400" dirty="0" smtClean="0"/>
              <a:t>Proposed resolution on domestic trade in elephant ivory – Gabon</a:t>
            </a:r>
          </a:p>
          <a:p>
            <a:pPr>
              <a:spcBef>
                <a:spcPts val="200"/>
              </a:spcBef>
            </a:pPr>
            <a:endParaRPr lang="en-US" sz="900" dirty="0"/>
          </a:p>
        </p:txBody>
      </p:sp>
    </p:spTree>
    <p:extLst>
      <p:ext uri="{BB962C8B-B14F-4D97-AF65-F5344CB8AC3E}">
        <p14:creationId xmlns:p14="http://schemas.microsoft.com/office/powerpoint/2010/main" xmlns="" val="430937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84076" y="-73620"/>
            <a:ext cx="8762042" cy="787400"/>
          </a:xfrm>
        </p:spPr>
        <p:txBody>
          <a:bodyPr/>
          <a:lstStyle/>
          <a:p>
            <a:pPr eaLnBrk="1" hangingPunct="1"/>
            <a:r>
              <a:rPr lang="en-US" altLang="en-US" sz="4800" b="1" dirty="0">
                <a:solidFill>
                  <a:srgbClr val="008000"/>
                </a:solidFill>
              </a:rPr>
              <a:t>POSSIBLE </a:t>
            </a:r>
            <a:r>
              <a:rPr lang="en-US" altLang="en-US" sz="4800" b="1" dirty="0" smtClean="0">
                <a:solidFill>
                  <a:srgbClr val="008000"/>
                </a:solidFill>
              </a:rPr>
              <a:t>PROPOSALS</a:t>
            </a:r>
          </a:p>
        </p:txBody>
      </p:sp>
      <p:sp>
        <p:nvSpPr>
          <p:cNvPr id="3" name="TextBox 2"/>
          <p:cNvSpPr txBox="1"/>
          <p:nvPr/>
        </p:nvSpPr>
        <p:spPr>
          <a:xfrm>
            <a:off x="184076" y="563267"/>
            <a:ext cx="8959924" cy="6170921"/>
          </a:xfrm>
          <a:prstGeom prst="rect">
            <a:avLst/>
          </a:prstGeom>
          <a:solidFill>
            <a:schemeClr val="bg1"/>
          </a:solidFill>
        </p:spPr>
        <p:txBody>
          <a:bodyPr wrap="square" rtlCol="0">
            <a:spAutoFit/>
          </a:bodyPr>
          <a:lstStyle/>
          <a:p>
            <a:pPr marL="176213" indent="-176213">
              <a:spcBef>
                <a:spcPts val="0"/>
              </a:spcBef>
            </a:pPr>
            <a:r>
              <a:rPr lang="en-US" sz="2800" dirty="0" smtClean="0"/>
              <a:t>South </a:t>
            </a:r>
            <a:r>
              <a:rPr lang="en-US" sz="2800" dirty="0"/>
              <a:t>Africa: </a:t>
            </a:r>
            <a:r>
              <a:rPr lang="en-US" sz="2300" dirty="0"/>
              <a:t>Proposals submitted by interested and affected </a:t>
            </a:r>
            <a:r>
              <a:rPr lang="en-US" sz="2300" dirty="0" smtClean="0"/>
              <a:t>parties, assessed by Scientific Authority &amp; IDSC &amp; Consulted with range States:</a:t>
            </a:r>
            <a:endParaRPr lang="en-US" sz="2300" dirty="0"/>
          </a:p>
          <a:p>
            <a:pPr marL="342900" indent="-342900">
              <a:spcBef>
                <a:spcPts val="600"/>
              </a:spcBef>
              <a:buFont typeface="Arial"/>
              <a:buChar char="•"/>
            </a:pPr>
            <a:r>
              <a:rPr lang="en-US" sz="2300" dirty="0"/>
              <a:t>Abalone – Proposed listing on Appendix II </a:t>
            </a:r>
            <a:r>
              <a:rPr lang="en-US" sz="2300" dirty="0" smtClean="0"/>
              <a:t> (focus </a:t>
            </a:r>
            <a:r>
              <a:rPr lang="en-US" sz="2300" dirty="0"/>
              <a:t>on dried specimens </a:t>
            </a:r>
            <a:r>
              <a:rPr lang="en-US" sz="2300" dirty="0" smtClean="0"/>
              <a:t>only) </a:t>
            </a:r>
          </a:p>
          <a:p>
            <a:pPr marL="276225">
              <a:spcBef>
                <a:spcPts val="600"/>
              </a:spcBef>
            </a:pPr>
            <a:r>
              <a:rPr lang="en-US" sz="2300" i="1" u="sng" dirty="0" smtClean="0"/>
              <a:t>Recommendation:</a:t>
            </a:r>
            <a:r>
              <a:rPr lang="en-US" sz="2300" dirty="0" smtClean="0"/>
              <a:t> Explore Appendix III listing</a:t>
            </a:r>
            <a:endParaRPr lang="en-US" sz="2300" dirty="0"/>
          </a:p>
          <a:p>
            <a:pPr marL="276225" indent="-276225">
              <a:spcBef>
                <a:spcPts val="600"/>
              </a:spcBef>
              <a:buFont typeface="Arial"/>
              <a:buChar char="•"/>
            </a:pPr>
            <a:r>
              <a:rPr lang="en-US" sz="2300" dirty="0"/>
              <a:t>Cape mountain zebra – Proposed to </a:t>
            </a:r>
            <a:r>
              <a:rPr lang="en-US" sz="2300" dirty="0" smtClean="0"/>
              <a:t>down-list </a:t>
            </a:r>
            <a:r>
              <a:rPr lang="en-US" sz="2300" dirty="0"/>
              <a:t>to Appendix II </a:t>
            </a:r>
            <a:r>
              <a:rPr lang="en-US" sz="2300" i="1" u="sng" dirty="0" smtClean="0"/>
              <a:t>Recommendation</a:t>
            </a:r>
            <a:r>
              <a:rPr lang="en-US" sz="2300" i="1" dirty="0" smtClean="0"/>
              <a:t>: </a:t>
            </a:r>
            <a:r>
              <a:rPr lang="en-US" sz="2300" dirty="0" smtClean="0"/>
              <a:t>To be submitted for consideration by CITES COP17 </a:t>
            </a:r>
          </a:p>
          <a:p>
            <a:pPr marL="342900" indent="-342900">
              <a:spcBef>
                <a:spcPts val="600"/>
              </a:spcBef>
              <a:buFont typeface="Arial"/>
              <a:buChar char="•"/>
            </a:pPr>
            <a:r>
              <a:rPr lang="en-US" sz="2300" i="1" dirty="0" err="1" smtClean="0"/>
              <a:t>Siphonochilus</a:t>
            </a:r>
            <a:r>
              <a:rPr lang="en-US" sz="2300" i="1" dirty="0" smtClean="0"/>
              <a:t> </a:t>
            </a:r>
            <a:r>
              <a:rPr lang="en-US" sz="2300" i="1" dirty="0" err="1"/>
              <a:t>aethiopicus</a:t>
            </a:r>
            <a:r>
              <a:rPr lang="en-US" sz="2300" dirty="0"/>
              <a:t> (wild ginger) – Proposed listing </a:t>
            </a:r>
            <a:r>
              <a:rPr lang="en-US" sz="2300" dirty="0" smtClean="0"/>
              <a:t>on Appendix II</a:t>
            </a:r>
          </a:p>
          <a:p>
            <a:pPr marL="276225" indent="-276225" defTabSz="349250">
              <a:spcBef>
                <a:spcPts val="600"/>
              </a:spcBef>
            </a:pPr>
            <a:r>
              <a:rPr lang="en-US" sz="2300" dirty="0"/>
              <a:t>	</a:t>
            </a:r>
            <a:r>
              <a:rPr lang="en-US" sz="2300" i="1" u="sng" dirty="0" smtClean="0"/>
              <a:t>Recommendation</a:t>
            </a:r>
            <a:r>
              <a:rPr lang="en-US" sz="2300" i="1" dirty="0" smtClean="0"/>
              <a:t>: </a:t>
            </a:r>
            <a:r>
              <a:rPr lang="en-US" sz="2300" dirty="0" smtClean="0"/>
              <a:t> To be submitted for consideration by CITES COP17</a:t>
            </a:r>
            <a:endParaRPr lang="en-US" sz="2300" dirty="0"/>
          </a:p>
          <a:p>
            <a:pPr marL="276225" indent="-276225" defTabSz="349250">
              <a:spcBef>
                <a:spcPts val="600"/>
              </a:spcBef>
              <a:buFont typeface="Arial"/>
              <a:buChar char="•"/>
            </a:pPr>
            <a:r>
              <a:rPr lang="en-US" sz="2300" dirty="0" smtClean="0"/>
              <a:t>Ground </a:t>
            </a:r>
            <a:r>
              <a:rPr lang="en-US" sz="2300" dirty="0"/>
              <a:t>hornbill – Proposed to list on Appendix </a:t>
            </a:r>
            <a:r>
              <a:rPr lang="en-US" sz="2300" dirty="0" smtClean="0"/>
              <a:t>II</a:t>
            </a:r>
            <a:endParaRPr lang="en-ZA" sz="2300" dirty="0"/>
          </a:p>
          <a:p>
            <a:pPr marL="276225" indent="-276225">
              <a:spcBef>
                <a:spcPts val="600"/>
              </a:spcBef>
            </a:pPr>
            <a:r>
              <a:rPr lang="en-ZA" sz="2300" dirty="0" smtClean="0"/>
              <a:t>	</a:t>
            </a:r>
            <a:r>
              <a:rPr lang="en-ZA" sz="2300" i="1" u="sng" dirty="0" smtClean="0"/>
              <a:t>Recommendation</a:t>
            </a:r>
            <a:r>
              <a:rPr lang="en-ZA" sz="2300" dirty="0"/>
              <a:t>:</a:t>
            </a:r>
            <a:r>
              <a:rPr lang="en-ZA" sz="2300" dirty="0" smtClean="0"/>
              <a:t> Enhance national regulation (lack of trade data)</a:t>
            </a:r>
            <a:endParaRPr lang="en-ZA" sz="2300" dirty="0"/>
          </a:p>
          <a:p>
            <a:pPr marL="276225" indent="-276225">
              <a:spcBef>
                <a:spcPts val="600"/>
              </a:spcBef>
              <a:buFont typeface="Arial"/>
              <a:buChar char="•"/>
            </a:pPr>
            <a:r>
              <a:rPr lang="en-ZA" sz="2300" dirty="0"/>
              <a:t>Aloe ferox – </a:t>
            </a:r>
            <a:r>
              <a:rPr lang="en-ZA" sz="2300" dirty="0" smtClean="0"/>
              <a:t>De-list from CITES Appendices: </a:t>
            </a:r>
          </a:p>
          <a:p>
            <a:pPr marL="276225" indent="-276225">
              <a:spcBef>
                <a:spcPts val="600"/>
              </a:spcBef>
            </a:pPr>
            <a:r>
              <a:rPr lang="en-ZA" sz="2300" dirty="0"/>
              <a:t>	</a:t>
            </a:r>
            <a:r>
              <a:rPr lang="en-ZA" sz="2300" i="1" u="sng" dirty="0" smtClean="0"/>
              <a:t>Recommendation:</a:t>
            </a:r>
            <a:r>
              <a:rPr lang="en-ZA" sz="2300" dirty="0" smtClean="0"/>
              <a:t> Explore annotation to exempt </a:t>
            </a:r>
            <a:r>
              <a:rPr lang="en-ZA" sz="2300" u="sng" dirty="0" smtClean="0"/>
              <a:t>products</a:t>
            </a:r>
            <a:r>
              <a:rPr lang="en-ZA" sz="2300" dirty="0" smtClean="0"/>
              <a:t> from CITES requirements at CoP18 </a:t>
            </a:r>
            <a:endParaRPr lang="en-US" sz="2300" dirty="0"/>
          </a:p>
        </p:txBody>
      </p:sp>
    </p:spTree>
    <p:extLst>
      <p:ext uri="{BB962C8B-B14F-4D97-AF65-F5344CB8AC3E}">
        <p14:creationId xmlns:p14="http://schemas.microsoft.com/office/powerpoint/2010/main" xmlns="" val="320664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2825" y="0"/>
            <a:ext cx="8927825" cy="603018"/>
          </a:xfrm>
        </p:spPr>
        <p:txBody>
          <a:bodyPr/>
          <a:lstStyle/>
          <a:p>
            <a:pPr eaLnBrk="1" hangingPunct="1"/>
            <a:r>
              <a:rPr lang="en-US" altLang="en-US" sz="4000" b="1" dirty="0" smtClean="0">
                <a:solidFill>
                  <a:srgbClr val="008000"/>
                </a:solidFill>
              </a:rPr>
              <a:t>POSSIBLE RESOLUTIONS</a:t>
            </a:r>
          </a:p>
        </p:txBody>
      </p:sp>
      <p:sp>
        <p:nvSpPr>
          <p:cNvPr id="3" name="Content Placeholder 2"/>
          <p:cNvSpPr>
            <a:spLocks noGrp="1"/>
          </p:cNvSpPr>
          <p:nvPr>
            <p:ph idx="1"/>
          </p:nvPr>
        </p:nvSpPr>
        <p:spPr>
          <a:xfrm>
            <a:off x="0" y="581850"/>
            <a:ext cx="8927825" cy="6233816"/>
          </a:xfrm>
          <a:solidFill>
            <a:schemeClr val="bg1"/>
          </a:solidFill>
        </p:spPr>
        <p:txBody>
          <a:bodyPr/>
          <a:lstStyle/>
          <a:p>
            <a:pPr marL="176213" indent="-176213">
              <a:spcBef>
                <a:spcPts val="1176"/>
              </a:spcBef>
            </a:pPr>
            <a:r>
              <a:rPr lang="en-US" sz="2800" dirty="0" smtClean="0"/>
              <a:t>Trade in hunting trophies of species listed in Appendix II</a:t>
            </a:r>
          </a:p>
          <a:p>
            <a:pPr marL="719138" lvl="1" indent="-319088">
              <a:spcBef>
                <a:spcPts val="1176"/>
              </a:spcBef>
            </a:pPr>
            <a:r>
              <a:rPr lang="en-GB" sz="2400" dirty="0"/>
              <a:t>S</a:t>
            </a:r>
            <a:r>
              <a:rPr lang="en-GB" sz="2400" dirty="0" smtClean="0"/>
              <a:t>eeks </a:t>
            </a:r>
            <a:r>
              <a:rPr lang="en-GB" sz="2400" dirty="0"/>
              <a:t>to clarify the uniform interpretation of the Convention with regards to hunting trophies, </a:t>
            </a:r>
            <a:endParaRPr lang="en-GB" sz="2400" dirty="0" smtClean="0"/>
          </a:p>
          <a:p>
            <a:pPr marL="719138" lvl="1" indent="-319088">
              <a:spcBef>
                <a:spcPts val="1176"/>
              </a:spcBef>
            </a:pPr>
            <a:r>
              <a:rPr lang="en-GB" sz="2400" dirty="0"/>
              <a:t>E</a:t>
            </a:r>
            <a:r>
              <a:rPr lang="en-GB" sz="2400" dirty="0" smtClean="0"/>
              <a:t>mphasising </a:t>
            </a:r>
            <a:r>
              <a:rPr lang="en-GB" sz="2400" dirty="0"/>
              <a:t>“the contribution of hunting to conservation, socio-economic beneficiation and to provide incentives for people to conserve wildlife</a:t>
            </a:r>
            <a:r>
              <a:rPr lang="en-ZA" sz="2400" dirty="0"/>
              <a:t> </a:t>
            </a:r>
            <a:endParaRPr lang="en-US" sz="2400" dirty="0" smtClean="0"/>
          </a:p>
          <a:p>
            <a:pPr marL="176213" indent="-176213">
              <a:spcBef>
                <a:spcPts val="1176"/>
              </a:spcBef>
            </a:pPr>
            <a:r>
              <a:rPr lang="en-US" sz="2800" dirty="0" smtClean="0"/>
              <a:t>Illegal Wildlife Trade</a:t>
            </a:r>
          </a:p>
          <a:p>
            <a:pPr marL="0" indent="0">
              <a:spcBef>
                <a:spcPts val="1176"/>
              </a:spcBef>
              <a:buNone/>
            </a:pPr>
            <a:r>
              <a:rPr lang="en-US" sz="2800" dirty="0"/>
              <a:t>	</a:t>
            </a:r>
            <a:r>
              <a:rPr lang="en-GB" sz="2400" dirty="0" smtClean="0"/>
              <a:t>Highlights </a:t>
            </a:r>
            <a:r>
              <a:rPr lang="en-GB" sz="2400" dirty="0"/>
              <a:t>the need for </a:t>
            </a:r>
            <a:endParaRPr lang="en-GB" sz="2400" dirty="0" smtClean="0"/>
          </a:p>
          <a:p>
            <a:pPr marL="804863" lvl="1" indent="-360363">
              <a:spcBef>
                <a:spcPts val="1176"/>
              </a:spcBef>
            </a:pPr>
            <a:r>
              <a:rPr lang="en-GB" sz="2400" dirty="0"/>
              <a:t>I</a:t>
            </a:r>
            <a:r>
              <a:rPr lang="en-GB" sz="2400" dirty="0" smtClean="0"/>
              <a:t>nternational </a:t>
            </a:r>
            <a:r>
              <a:rPr lang="en-GB" sz="2400" dirty="0"/>
              <a:t>cooperation, </a:t>
            </a:r>
            <a:endParaRPr lang="en-GB" sz="2400" dirty="0" smtClean="0"/>
          </a:p>
          <a:p>
            <a:pPr marL="804863" lvl="1" indent="-360363">
              <a:spcBef>
                <a:spcPts val="1176"/>
              </a:spcBef>
            </a:pPr>
            <a:r>
              <a:rPr lang="en-GB" sz="2400" dirty="0"/>
              <a:t>T</a:t>
            </a:r>
            <a:r>
              <a:rPr lang="en-GB" sz="2400" dirty="0" smtClean="0"/>
              <a:t>he </a:t>
            </a:r>
            <a:r>
              <a:rPr lang="en-GB" sz="2400" dirty="0"/>
              <a:t>sharing of best practices and enforcement resources, </a:t>
            </a:r>
            <a:endParaRPr lang="en-GB" sz="2400" dirty="0" smtClean="0"/>
          </a:p>
          <a:p>
            <a:pPr marL="804863" lvl="1" indent="-360363">
              <a:spcBef>
                <a:spcPts val="1176"/>
              </a:spcBef>
            </a:pPr>
            <a:r>
              <a:rPr lang="en-GB" sz="2400" dirty="0"/>
              <a:t>T</a:t>
            </a:r>
            <a:r>
              <a:rPr lang="en-GB" sz="2400" dirty="0" smtClean="0"/>
              <a:t>he </a:t>
            </a:r>
            <a:r>
              <a:rPr lang="en-GB" sz="2400" dirty="0"/>
              <a:t>mobilisation of funds for sustainable interventions in order to combat illegal wildlife trade</a:t>
            </a:r>
            <a:r>
              <a:rPr lang="en-ZA" sz="2400" dirty="0"/>
              <a:t> </a:t>
            </a:r>
            <a:r>
              <a:rPr lang="en-ZA" sz="2400" dirty="0" smtClean="0"/>
              <a:t>in CITES listed species</a:t>
            </a:r>
          </a:p>
          <a:p>
            <a:pPr marL="444500" lvl="1" indent="0">
              <a:spcBef>
                <a:spcPts val="1176"/>
              </a:spcBef>
              <a:buNone/>
            </a:pPr>
            <a:r>
              <a:rPr lang="en-ZA" sz="2400" dirty="0" smtClean="0"/>
              <a:t>While </a:t>
            </a:r>
            <a:r>
              <a:rPr lang="en-GB" sz="2400" dirty="0" smtClean="0"/>
              <a:t>emphasising </a:t>
            </a:r>
            <a:r>
              <a:rPr lang="en-GB" sz="2400" dirty="0"/>
              <a:t>the important role played by local communities</a:t>
            </a:r>
            <a:r>
              <a:rPr lang="en-ZA" sz="2400" dirty="0"/>
              <a:t> </a:t>
            </a:r>
            <a:endParaRPr lang="en-US" sz="2400" dirty="0"/>
          </a:p>
        </p:txBody>
      </p:sp>
    </p:spTree>
    <p:extLst>
      <p:ext uri="{BB962C8B-B14F-4D97-AF65-F5344CB8AC3E}">
        <p14:creationId xmlns:p14="http://schemas.microsoft.com/office/powerpoint/2010/main" xmlns="" val="2625822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787400"/>
          </a:xfrm>
        </p:spPr>
        <p:txBody>
          <a:bodyPr/>
          <a:lstStyle/>
          <a:p>
            <a:pPr eaLnBrk="1" hangingPunct="1"/>
            <a:r>
              <a:rPr lang="en-US" altLang="en-US" sz="4800" b="1" dirty="0" smtClean="0">
                <a:solidFill>
                  <a:srgbClr val="008000"/>
                </a:solidFill>
              </a:rPr>
              <a:t>OUTLINE</a:t>
            </a:r>
          </a:p>
        </p:txBody>
      </p:sp>
      <p:sp>
        <p:nvSpPr>
          <p:cNvPr id="3" name="Content Placeholder 2"/>
          <p:cNvSpPr>
            <a:spLocks noGrp="1"/>
          </p:cNvSpPr>
          <p:nvPr>
            <p:ph idx="1"/>
          </p:nvPr>
        </p:nvSpPr>
        <p:spPr>
          <a:xfrm>
            <a:off x="225083" y="816539"/>
            <a:ext cx="8785568" cy="4269455"/>
          </a:xfrm>
        </p:spPr>
        <p:txBody>
          <a:bodyPr/>
          <a:lstStyle/>
          <a:p>
            <a:r>
              <a:rPr lang="en-ZA" sz="2800" dirty="0" smtClean="0">
                <a:solidFill>
                  <a:srgbClr val="000000"/>
                </a:solidFill>
              </a:rPr>
              <a:t>Background</a:t>
            </a:r>
          </a:p>
          <a:p>
            <a:r>
              <a:rPr lang="en-ZA" sz="2800" dirty="0" smtClean="0">
                <a:solidFill>
                  <a:srgbClr val="000000"/>
                </a:solidFill>
              </a:rPr>
              <a:t>Logistical arrangements</a:t>
            </a:r>
          </a:p>
          <a:p>
            <a:r>
              <a:rPr lang="en-ZA" sz="2800" dirty="0" smtClean="0">
                <a:solidFill>
                  <a:srgbClr val="000000"/>
                </a:solidFill>
              </a:rPr>
              <a:t>Inter-departmental substance committee</a:t>
            </a:r>
          </a:p>
          <a:p>
            <a:r>
              <a:rPr lang="en-ZA" sz="2800" dirty="0" smtClean="0">
                <a:solidFill>
                  <a:srgbClr val="000000"/>
                </a:solidFill>
              </a:rPr>
              <a:t>Communication relating to the CoP</a:t>
            </a:r>
          </a:p>
          <a:p>
            <a:r>
              <a:rPr lang="en-ZA" sz="2800" dirty="0" smtClean="0">
                <a:solidFill>
                  <a:srgbClr val="000000"/>
                </a:solidFill>
              </a:rPr>
              <a:t>Side events</a:t>
            </a:r>
          </a:p>
          <a:p>
            <a:r>
              <a:rPr lang="en-ZA" sz="2800" dirty="0" smtClean="0">
                <a:solidFill>
                  <a:srgbClr val="000000"/>
                </a:solidFill>
              </a:rPr>
              <a:t>Exhibition</a:t>
            </a:r>
          </a:p>
          <a:p>
            <a:r>
              <a:rPr lang="en-ZA" sz="2800" dirty="0" smtClean="0">
                <a:solidFill>
                  <a:srgbClr val="000000"/>
                </a:solidFill>
              </a:rPr>
              <a:t>Delegation and observers</a:t>
            </a:r>
          </a:p>
          <a:p>
            <a:r>
              <a:rPr lang="en-ZA" sz="2800" dirty="0" smtClean="0">
                <a:solidFill>
                  <a:srgbClr val="000000"/>
                </a:solidFill>
              </a:rPr>
              <a:t>Possible proposals</a:t>
            </a:r>
          </a:p>
          <a:p>
            <a:r>
              <a:rPr lang="en-ZA" sz="2800" dirty="0" smtClean="0">
                <a:solidFill>
                  <a:schemeClr val="bg1"/>
                </a:solidFill>
              </a:rPr>
              <a:t>Ministerial meeting</a:t>
            </a:r>
          </a:p>
          <a:p>
            <a:endParaRPr lang="en-ZA" dirty="0" smtClean="0"/>
          </a:p>
        </p:txBody>
      </p:sp>
    </p:spTree>
    <p:extLst>
      <p:ext uri="{BB962C8B-B14F-4D97-AF65-F5344CB8AC3E}">
        <p14:creationId xmlns:p14="http://schemas.microsoft.com/office/powerpoint/2010/main" xmlns="" val="175248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84076" y="-65553"/>
            <a:ext cx="8762042" cy="787400"/>
          </a:xfrm>
        </p:spPr>
        <p:txBody>
          <a:bodyPr/>
          <a:lstStyle/>
          <a:p>
            <a:pPr eaLnBrk="1" hangingPunct="1"/>
            <a:r>
              <a:rPr lang="en-US" altLang="en-US" sz="4800" b="1" dirty="0">
                <a:solidFill>
                  <a:srgbClr val="008000"/>
                </a:solidFill>
              </a:rPr>
              <a:t>POSSIBLE DECISION</a:t>
            </a:r>
            <a:endParaRPr lang="en-US" altLang="en-US" sz="4800" b="1" dirty="0" smtClean="0">
              <a:solidFill>
                <a:srgbClr val="008000"/>
              </a:solidFill>
            </a:endParaRPr>
          </a:p>
        </p:txBody>
      </p:sp>
      <p:sp>
        <p:nvSpPr>
          <p:cNvPr id="3" name="TextBox 2"/>
          <p:cNvSpPr txBox="1"/>
          <p:nvPr/>
        </p:nvSpPr>
        <p:spPr>
          <a:xfrm>
            <a:off x="156508" y="664115"/>
            <a:ext cx="8762042" cy="4468915"/>
          </a:xfrm>
          <a:prstGeom prst="rect">
            <a:avLst/>
          </a:prstGeom>
          <a:noFill/>
        </p:spPr>
        <p:txBody>
          <a:bodyPr wrap="square" rtlCol="0">
            <a:spAutoFit/>
          </a:bodyPr>
          <a:lstStyle/>
          <a:p>
            <a:pPr marL="0" indent="0" algn="just" defTabSz="268288">
              <a:spcBef>
                <a:spcPts val="1776"/>
              </a:spcBef>
              <a:buNone/>
            </a:pPr>
            <a:r>
              <a:rPr lang="en-US" sz="2400" i="1" dirty="0"/>
              <a:t>C. Cycads (</a:t>
            </a:r>
            <a:r>
              <a:rPr lang="en-US" sz="2400" i="1" dirty="0" err="1"/>
              <a:t>Encephalartos</a:t>
            </a:r>
            <a:r>
              <a:rPr lang="en-US" sz="2400" i="1" dirty="0"/>
              <a:t> species)</a:t>
            </a:r>
          </a:p>
          <a:p>
            <a:pPr marL="0" indent="0" algn="just" defTabSz="268288">
              <a:spcBef>
                <a:spcPts val="1776"/>
              </a:spcBef>
              <a:buNone/>
            </a:pPr>
            <a:r>
              <a:rPr lang="en-US" sz="2400" dirty="0">
                <a:latin typeface="Arial"/>
                <a:cs typeface="Arial"/>
              </a:rPr>
              <a:t>Cycads are globally the most threatened group of plants, with &gt;60% classified by the International Union for the Conservation of Nature (IUCN). </a:t>
            </a:r>
          </a:p>
          <a:p>
            <a:pPr marL="0" indent="0" algn="just" defTabSz="268288">
              <a:spcBef>
                <a:spcPts val="1776"/>
              </a:spcBef>
              <a:buNone/>
            </a:pPr>
            <a:r>
              <a:rPr lang="en-US" sz="2400" dirty="0">
                <a:latin typeface="Arial"/>
                <a:cs typeface="Arial"/>
              </a:rPr>
              <a:t>Illegal trade – one of the major threats</a:t>
            </a:r>
          </a:p>
          <a:p>
            <a:pPr marL="0" indent="0" algn="just" defTabSz="268288">
              <a:spcBef>
                <a:spcPts val="1776"/>
              </a:spcBef>
              <a:buNone/>
            </a:pPr>
            <a:r>
              <a:rPr lang="en-US" sz="2400" dirty="0">
                <a:latin typeface="Arial"/>
                <a:cs typeface="Arial"/>
              </a:rPr>
              <a:t>The draft Decision, if adopted by the 17</a:t>
            </a:r>
            <a:r>
              <a:rPr lang="en-US" sz="2400" baseline="30000" dirty="0">
                <a:latin typeface="Arial"/>
                <a:cs typeface="Arial"/>
              </a:rPr>
              <a:t>th</a:t>
            </a:r>
            <a:r>
              <a:rPr lang="en-US" sz="2400" dirty="0">
                <a:latin typeface="Arial"/>
                <a:cs typeface="Arial"/>
              </a:rPr>
              <a:t> </a:t>
            </a:r>
            <a:r>
              <a:rPr lang="en-US" sz="2400" dirty="0" err="1">
                <a:latin typeface="Arial"/>
                <a:cs typeface="Arial"/>
              </a:rPr>
              <a:t>CoP</a:t>
            </a:r>
            <a:r>
              <a:rPr lang="en-US" sz="2400" dirty="0">
                <a:latin typeface="Arial"/>
                <a:cs typeface="Arial"/>
              </a:rPr>
              <a:t> to CITES, will assist in the process to obtain information relating to illegal trade, not only from South Africa, but also from other range States and improve coordination relating to investigations and information sharing </a:t>
            </a:r>
            <a:endParaRPr lang="en-ZA" sz="2400" dirty="0">
              <a:latin typeface="Arial"/>
              <a:cs typeface="Arial"/>
            </a:endParaRPr>
          </a:p>
        </p:txBody>
      </p:sp>
    </p:spTree>
    <p:extLst>
      <p:ext uri="{BB962C8B-B14F-4D97-AF65-F5344CB8AC3E}">
        <p14:creationId xmlns:p14="http://schemas.microsoft.com/office/powerpoint/2010/main" xmlns="" val="686623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84076" y="-65553"/>
            <a:ext cx="8762042" cy="787400"/>
          </a:xfrm>
        </p:spPr>
        <p:txBody>
          <a:bodyPr/>
          <a:lstStyle/>
          <a:p>
            <a:pPr eaLnBrk="1" hangingPunct="1"/>
            <a:r>
              <a:rPr lang="en-US" altLang="en-US" sz="4800" b="1" dirty="0" smtClean="0">
                <a:solidFill>
                  <a:srgbClr val="008000"/>
                </a:solidFill>
              </a:rPr>
              <a:t>DECISION MAKING MECHANISM</a:t>
            </a:r>
          </a:p>
        </p:txBody>
      </p:sp>
      <p:sp>
        <p:nvSpPr>
          <p:cNvPr id="3" name="TextBox 2"/>
          <p:cNvSpPr txBox="1"/>
          <p:nvPr/>
        </p:nvSpPr>
        <p:spPr>
          <a:xfrm>
            <a:off x="184076" y="702475"/>
            <a:ext cx="8762042" cy="6343273"/>
          </a:xfrm>
          <a:prstGeom prst="rect">
            <a:avLst/>
          </a:prstGeom>
          <a:solidFill>
            <a:schemeClr val="bg1"/>
          </a:solidFill>
        </p:spPr>
        <p:txBody>
          <a:bodyPr wrap="square" rtlCol="0">
            <a:spAutoFit/>
          </a:bodyPr>
          <a:lstStyle/>
          <a:p>
            <a:pPr marL="184150" indent="-184150" algn="just" defTabSz="268288">
              <a:lnSpc>
                <a:spcPct val="90000"/>
              </a:lnSpc>
              <a:spcBef>
                <a:spcPts val="700"/>
              </a:spcBef>
              <a:buFont typeface="Arial"/>
              <a:buChar char="•"/>
            </a:pPr>
            <a:r>
              <a:rPr lang="en-US" sz="2300" dirty="0" smtClean="0">
                <a:latin typeface="+mn-lt"/>
                <a:cs typeface="Arial"/>
              </a:rPr>
              <a:t>Decision emanating from CITES COP14 (2007):</a:t>
            </a:r>
          </a:p>
          <a:p>
            <a:pPr>
              <a:lnSpc>
                <a:spcPct val="90000"/>
              </a:lnSpc>
              <a:spcBef>
                <a:spcPts val="700"/>
              </a:spcBef>
            </a:pPr>
            <a:r>
              <a:rPr lang="en-US" sz="2000" b="1" dirty="0" smtClean="0"/>
              <a:t>“</a:t>
            </a:r>
            <a:r>
              <a:rPr lang="en-US" sz="2000" b="1" i="1" dirty="0" smtClean="0"/>
              <a:t>Directed </a:t>
            </a:r>
            <a:r>
              <a:rPr lang="en-US" sz="2000" b="1" i="1" dirty="0"/>
              <a:t>to the Standing Committee</a:t>
            </a:r>
            <a:endParaRPr lang="en-ZA" sz="2000" i="1" dirty="0"/>
          </a:p>
          <a:p>
            <a:pPr>
              <a:lnSpc>
                <a:spcPct val="90000"/>
              </a:lnSpc>
              <a:spcBef>
                <a:spcPts val="700"/>
              </a:spcBef>
            </a:pPr>
            <a:r>
              <a:rPr lang="en-US" sz="2000" i="1" dirty="0"/>
              <a:t>The Standing Committee, assisted by the Secretariat, shall propose for approval at the least at the 16th meeting of the Conference of the Parties a decision-making mechanism for a process of trade in ivory under the auspices of the Conference of the </a:t>
            </a:r>
            <a:r>
              <a:rPr lang="en-US" sz="2000" i="1" dirty="0" smtClean="0"/>
              <a:t>Parties”</a:t>
            </a:r>
            <a:endParaRPr lang="en-US" sz="900" dirty="0"/>
          </a:p>
          <a:p>
            <a:pPr marL="184150" indent="-184150">
              <a:lnSpc>
                <a:spcPct val="90000"/>
              </a:lnSpc>
              <a:spcBef>
                <a:spcPts val="700"/>
              </a:spcBef>
              <a:buFont typeface="Arial"/>
              <a:buChar char="•"/>
            </a:pPr>
            <a:r>
              <a:rPr lang="en-US" sz="2300" dirty="0" smtClean="0"/>
              <a:t>Decision referenced in the Annotation to Appendix II listing of the African elephant populations of Botswana, Namibia, South Africa and Zimbabwe</a:t>
            </a:r>
            <a:r>
              <a:rPr lang="en-ZA" sz="2300" dirty="0" smtClean="0"/>
              <a:t> </a:t>
            </a:r>
          </a:p>
          <a:p>
            <a:pPr marL="184150" indent="-184150">
              <a:lnSpc>
                <a:spcPct val="90000"/>
              </a:lnSpc>
              <a:spcBef>
                <a:spcPts val="700"/>
              </a:spcBef>
              <a:buFont typeface="Arial"/>
              <a:buChar char="•"/>
            </a:pPr>
            <a:r>
              <a:rPr lang="en-ZA" sz="2300" dirty="0" smtClean="0">
                <a:latin typeface="+mn-lt"/>
                <a:cs typeface="Arial"/>
              </a:rPr>
              <a:t>16</a:t>
            </a:r>
            <a:r>
              <a:rPr lang="en-ZA" sz="2300" baseline="30000" dirty="0" smtClean="0">
                <a:latin typeface="+mn-lt"/>
                <a:cs typeface="Arial"/>
              </a:rPr>
              <a:t>th</a:t>
            </a:r>
            <a:r>
              <a:rPr lang="en-ZA" sz="2300" dirty="0" smtClean="0">
                <a:latin typeface="+mn-lt"/>
                <a:cs typeface="Arial"/>
              </a:rPr>
              <a:t> COP to CITES: No document for discussion – New Decision adopted Decision 16.55</a:t>
            </a:r>
          </a:p>
          <a:p>
            <a:pPr marL="184150" indent="-184150">
              <a:lnSpc>
                <a:spcPct val="90000"/>
              </a:lnSpc>
              <a:spcBef>
                <a:spcPts val="700"/>
              </a:spcBef>
              <a:buFont typeface="Arial"/>
              <a:buChar char="•"/>
            </a:pPr>
            <a:r>
              <a:rPr lang="en-ZA" sz="2300" dirty="0" smtClean="0">
                <a:latin typeface="+mn-lt"/>
                <a:cs typeface="Arial"/>
              </a:rPr>
              <a:t>65</a:t>
            </a:r>
            <a:r>
              <a:rPr lang="en-ZA" sz="2300" baseline="30000" dirty="0" smtClean="0">
                <a:latin typeface="+mn-lt"/>
                <a:cs typeface="Arial"/>
              </a:rPr>
              <a:t>th</a:t>
            </a:r>
            <a:r>
              <a:rPr lang="en-ZA" sz="2300" dirty="0" smtClean="0">
                <a:latin typeface="+mn-lt"/>
                <a:cs typeface="Arial"/>
              </a:rPr>
              <a:t> SC meeting: Secretariat in collaboration with UNEP – to prepare a background doc (deadline: January 2015; Doc distributed only end of November 2015 – delays: no mechanism proposed by SC for CITES COP17)</a:t>
            </a:r>
            <a:endParaRPr lang="en-ZA" sz="2300" dirty="0">
              <a:latin typeface="+mn-lt"/>
              <a:cs typeface="Arial"/>
            </a:endParaRPr>
          </a:p>
          <a:p>
            <a:pPr marL="184150" indent="-184150">
              <a:lnSpc>
                <a:spcPct val="90000"/>
              </a:lnSpc>
              <a:spcBef>
                <a:spcPts val="700"/>
              </a:spcBef>
              <a:buFont typeface="Arial"/>
              <a:buChar char="•"/>
            </a:pPr>
            <a:r>
              <a:rPr lang="en-ZA" sz="2300" dirty="0" smtClean="0">
                <a:latin typeface="+mn-lt"/>
                <a:cs typeface="Arial"/>
              </a:rPr>
              <a:t>66</a:t>
            </a:r>
            <a:r>
              <a:rPr lang="en-ZA" sz="2300" baseline="30000" dirty="0" smtClean="0">
                <a:latin typeface="+mn-lt"/>
                <a:cs typeface="Arial"/>
              </a:rPr>
              <a:t>th</a:t>
            </a:r>
            <a:r>
              <a:rPr lang="en-ZA" sz="2300" dirty="0" smtClean="0">
                <a:latin typeface="+mn-lt"/>
                <a:cs typeface="Arial"/>
              </a:rPr>
              <a:t> Standing Committee: SC </a:t>
            </a:r>
            <a:r>
              <a:rPr lang="en-US" sz="2300" dirty="0" smtClean="0">
                <a:latin typeface="+mn-lt"/>
              </a:rPr>
              <a:t>unable </a:t>
            </a:r>
            <a:r>
              <a:rPr lang="en-US" sz="2300" dirty="0">
                <a:latin typeface="+mn-lt"/>
              </a:rPr>
              <a:t>to complete the work; and further requested CoP17 to seek guidance on whether the Working Group’s mandate should be </a:t>
            </a:r>
            <a:r>
              <a:rPr lang="en-US" sz="2300" dirty="0"/>
              <a:t>extended</a:t>
            </a:r>
            <a:r>
              <a:rPr lang="en-ZA" sz="2300" dirty="0"/>
              <a:t> </a:t>
            </a:r>
            <a:endParaRPr lang="en-ZA" sz="2300" dirty="0">
              <a:solidFill>
                <a:schemeClr val="bg1"/>
              </a:solidFill>
              <a:latin typeface="Arial"/>
              <a:cs typeface="Arial"/>
            </a:endParaRPr>
          </a:p>
        </p:txBody>
      </p:sp>
    </p:spTree>
    <p:extLst>
      <p:ext uri="{BB962C8B-B14F-4D97-AF65-F5344CB8AC3E}">
        <p14:creationId xmlns:p14="http://schemas.microsoft.com/office/powerpoint/2010/main" xmlns="" val="3559525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61925"/>
            <a:ext cx="8229600" cy="576263"/>
          </a:xfrm>
        </p:spPr>
        <p:txBody>
          <a:bodyPr/>
          <a:lstStyle/>
          <a:p>
            <a:pPr eaLnBrk="1" hangingPunct="1"/>
            <a:r>
              <a:rPr lang="en-US" altLang="en-US" sz="4800" b="1" dirty="0" smtClean="0">
                <a:solidFill>
                  <a:srgbClr val="008000"/>
                </a:solidFill>
              </a:rPr>
              <a:t>STRUCTURE</a:t>
            </a:r>
          </a:p>
        </p:txBody>
      </p:sp>
      <p:graphicFrame>
        <p:nvGraphicFramePr>
          <p:cNvPr id="2" name="Diagram 1"/>
          <p:cNvGraphicFramePr/>
          <p:nvPr>
            <p:extLst>
              <p:ext uri="{D42A27DB-BD31-4B8C-83A1-F6EECF244321}">
                <p14:modId xmlns:p14="http://schemas.microsoft.com/office/powerpoint/2010/main" xmlns="" val="3780082138"/>
              </p:ext>
            </p:extLst>
          </p:nvPr>
        </p:nvGraphicFramePr>
        <p:xfrm>
          <a:off x="475608" y="1186318"/>
          <a:ext cx="8391832" cy="4778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457200" y="1255713"/>
            <a:ext cx="1371600" cy="1325562"/>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ZA" sz="2000" b="1" i="1" dirty="0">
                <a:solidFill>
                  <a:prstClr val="black"/>
                </a:solidFill>
              </a:rPr>
              <a:t>Research</a:t>
            </a:r>
          </a:p>
        </p:txBody>
      </p:sp>
      <p:sp>
        <p:nvSpPr>
          <p:cNvPr id="6" name="Rounded Rectangle 5"/>
          <p:cNvSpPr/>
          <p:nvPr/>
        </p:nvSpPr>
        <p:spPr>
          <a:xfrm>
            <a:off x="506413" y="4562747"/>
            <a:ext cx="1322387" cy="1327150"/>
          </a:xfrm>
          <a:prstGeom prst="roundRect">
            <a:avLst/>
          </a:prstGeom>
          <a:gradFill>
            <a:gsLst>
              <a:gs pos="0">
                <a:srgbClr val="FFFF00"/>
              </a:gs>
              <a:gs pos="100000">
                <a:schemeClr val="bg1"/>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ZA" sz="2000" b="1" i="1" dirty="0">
                <a:solidFill>
                  <a:prstClr val="black"/>
                </a:solidFill>
              </a:rPr>
              <a:t>Existing info</a:t>
            </a:r>
          </a:p>
        </p:txBody>
      </p:sp>
      <p:cxnSp>
        <p:nvCxnSpPr>
          <p:cNvPr id="7" name="Straight Arrow Connector 6"/>
          <p:cNvCxnSpPr/>
          <p:nvPr/>
        </p:nvCxnSpPr>
        <p:spPr>
          <a:xfrm>
            <a:off x="1828800" y="2152650"/>
            <a:ext cx="481013" cy="4286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828800" y="3515057"/>
            <a:ext cx="481013" cy="0"/>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828800" y="4562747"/>
            <a:ext cx="441325" cy="390525"/>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66624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84076" y="-65553"/>
            <a:ext cx="8762042" cy="787400"/>
          </a:xfrm>
        </p:spPr>
        <p:txBody>
          <a:bodyPr/>
          <a:lstStyle/>
          <a:p>
            <a:pPr eaLnBrk="1" hangingPunct="1"/>
            <a:r>
              <a:rPr lang="en-US" altLang="en-US" sz="4800" b="1" dirty="0" smtClean="0">
                <a:solidFill>
                  <a:srgbClr val="008000"/>
                </a:solidFill>
              </a:rPr>
              <a:t>RHINO</a:t>
            </a:r>
          </a:p>
        </p:txBody>
      </p:sp>
      <p:sp>
        <p:nvSpPr>
          <p:cNvPr id="3" name="TextBox 2"/>
          <p:cNvSpPr txBox="1"/>
          <p:nvPr/>
        </p:nvSpPr>
        <p:spPr>
          <a:xfrm>
            <a:off x="184076" y="702475"/>
            <a:ext cx="8762042" cy="416781"/>
          </a:xfrm>
          <a:prstGeom prst="rect">
            <a:avLst/>
          </a:prstGeom>
          <a:solidFill>
            <a:schemeClr val="bg1"/>
          </a:solidFill>
        </p:spPr>
        <p:txBody>
          <a:bodyPr wrap="square" rtlCol="0">
            <a:spAutoFit/>
          </a:bodyPr>
          <a:lstStyle/>
          <a:p>
            <a:pPr marL="184150" indent="-184150" algn="just" defTabSz="268288">
              <a:lnSpc>
                <a:spcPct val="90000"/>
              </a:lnSpc>
              <a:spcBef>
                <a:spcPts val="700"/>
              </a:spcBef>
              <a:buFont typeface="Arial"/>
              <a:buChar char="•"/>
            </a:pPr>
            <a:endParaRPr lang="en-ZA" sz="2300" dirty="0">
              <a:solidFill>
                <a:schemeClr val="bg1"/>
              </a:solidFill>
              <a:latin typeface="Arial"/>
              <a:cs typeface="Arial"/>
            </a:endParaRPr>
          </a:p>
        </p:txBody>
      </p:sp>
      <p:sp>
        <p:nvSpPr>
          <p:cNvPr id="2" name="Rectangle 1"/>
          <p:cNvSpPr/>
          <p:nvPr/>
        </p:nvSpPr>
        <p:spPr>
          <a:xfrm>
            <a:off x="184076" y="546441"/>
            <a:ext cx="8762042" cy="5470728"/>
          </a:xfrm>
          <a:prstGeom prst="rect">
            <a:avLst/>
          </a:prstGeom>
        </p:spPr>
        <p:txBody>
          <a:bodyPr wrap="square">
            <a:spAutoFit/>
          </a:bodyPr>
          <a:lstStyle/>
          <a:p>
            <a:pPr marL="230188" indent="-273050" algn="just" eaLnBrk="1" hangingPunct="1">
              <a:spcBef>
                <a:spcPts val="300"/>
              </a:spcBef>
            </a:pPr>
            <a:r>
              <a:rPr lang="en-ZA" sz="2400" dirty="0" smtClean="0"/>
              <a:t>Committee of Inquiry:</a:t>
            </a:r>
          </a:p>
          <a:p>
            <a:pPr marL="342900" indent="-342900" algn="just" eaLnBrk="1" hangingPunct="1">
              <a:spcBef>
                <a:spcPts val="300"/>
              </a:spcBef>
              <a:buFont typeface="Arial"/>
              <a:buChar char="•"/>
            </a:pPr>
            <a:r>
              <a:rPr lang="en-ZA" sz="2400" dirty="0" smtClean="0"/>
              <a:t>Assessed </a:t>
            </a:r>
            <a:r>
              <a:rPr lang="en-ZA" sz="2400" dirty="0"/>
              <a:t>the current situation &amp; interventions implemented to date. Identified important trends;</a:t>
            </a:r>
          </a:p>
          <a:p>
            <a:pPr marL="342900" indent="-342900" algn="just" eaLnBrk="1" hangingPunct="1">
              <a:spcBef>
                <a:spcPts val="300"/>
              </a:spcBef>
              <a:buFont typeface="Arial"/>
              <a:buChar char="•"/>
            </a:pPr>
            <a:r>
              <a:rPr lang="en-ZA" sz="2400" dirty="0"/>
              <a:t>Process of stakeholder consultation, scenario planning, analysis of case studies a decision-tree analysis process; and</a:t>
            </a:r>
          </a:p>
          <a:p>
            <a:pPr marL="230188" indent="-273050" algn="just" eaLnBrk="1" hangingPunct="1">
              <a:spcBef>
                <a:spcPts val="300"/>
              </a:spcBef>
            </a:pPr>
            <a:r>
              <a:rPr lang="en-ZA" sz="2400" dirty="0"/>
              <a:t>Committee identified five key areas that require interventions:</a:t>
            </a:r>
          </a:p>
          <a:p>
            <a:pPr marL="700087" lvl="1" indent="-342900" algn="just" eaLnBrk="1" hangingPunct="1">
              <a:spcBef>
                <a:spcPts val="300"/>
              </a:spcBef>
              <a:buFont typeface="Arial"/>
              <a:buChar char="•"/>
            </a:pPr>
            <a:r>
              <a:rPr lang="en-ZA" sz="2200" dirty="0"/>
              <a:t>Security (law enforcement)</a:t>
            </a:r>
          </a:p>
          <a:p>
            <a:pPr marL="700087" lvl="1" indent="-342900" algn="just" eaLnBrk="1" hangingPunct="1">
              <a:spcBef>
                <a:spcPts val="300"/>
              </a:spcBef>
              <a:buFont typeface="Arial"/>
              <a:buChar char="•"/>
            </a:pPr>
            <a:r>
              <a:rPr lang="en-ZA" sz="2200" dirty="0"/>
              <a:t>Community empowerment</a:t>
            </a:r>
          </a:p>
          <a:p>
            <a:pPr marL="700087" lvl="1" indent="-342900" algn="just" eaLnBrk="1" hangingPunct="1">
              <a:spcBef>
                <a:spcPts val="300"/>
              </a:spcBef>
              <a:buFont typeface="Arial"/>
              <a:buChar char="•"/>
            </a:pPr>
            <a:r>
              <a:rPr lang="en-ZA" sz="2200" dirty="0"/>
              <a:t>Biological management</a:t>
            </a:r>
          </a:p>
          <a:p>
            <a:pPr marL="700087" lvl="1" indent="-342900" algn="just" eaLnBrk="1" hangingPunct="1">
              <a:spcBef>
                <a:spcPts val="300"/>
              </a:spcBef>
              <a:buFont typeface="Arial"/>
              <a:buChar char="•"/>
            </a:pPr>
            <a:r>
              <a:rPr lang="en-ZA" sz="2200" dirty="0"/>
              <a:t>Responsive legislation</a:t>
            </a:r>
          </a:p>
          <a:p>
            <a:pPr marL="700087" lvl="1" indent="-342900" algn="just" eaLnBrk="1" hangingPunct="1">
              <a:spcBef>
                <a:spcPts val="300"/>
              </a:spcBef>
              <a:buFont typeface="Arial"/>
              <a:buChar char="•"/>
            </a:pPr>
            <a:r>
              <a:rPr lang="en-ZA" sz="2200" dirty="0"/>
              <a:t>Demand management / reduction </a:t>
            </a:r>
          </a:p>
          <a:p>
            <a:pPr marL="257175" indent="-300038" algn="just" eaLnBrk="1" hangingPunct="1">
              <a:spcBef>
                <a:spcPts val="300"/>
              </a:spcBef>
            </a:pPr>
            <a:r>
              <a:rPr lang="en-ZA" sz="2400" dirty="0">
                <a:solidFill>
                  <a:schemeClr val="bg1"/>
                </a:solidFill>
              </a:rPr>
              <a:t>Committee also identified:</a:t>
            </a:r>
          </a:p>
          <a:p>
            <a:pPr marL="657225" lvl="1" indent="-300038" algn="just" eaLnBrk="1" hangingPunct="1">
              <a:spcBef>
                <a:spcPts val="300"/>
              </a:spcBef>
            </a:pPr>
            <a:r>
              <a:rPr lang="en-ZA" sz="2200" dirty="0" smtClean="0">
                <a:solidFill>
                  <a:schemeClr val="bg1"/>
                </a:solidFill>
              </a:rPr>
              <a:t>	4 </a:t>
            </a:r>
            <a:r>
              <a:rPr lang="en-ZA" sz="2200" dirty="0">
                <a:solidFill>
                  <a:schemeClr val="bg1"/>
                </a:solidFill>
              </a:rPr>
              <a:t>Options: Demand &amp; Funding</a:t>
            </a:r>
          </a:p>
          <a:p>
            <a:pPr marL="657225" lvl="1" indent="-300038" algn="just" eaLnBrk="1" hangingPunct="1">
              <a:spcBef>
                <a:spcPts val="300"/>
              </a:spcBef>
            </a:pPr>
            <a:r>
              <a:rPr lang="en-ZA" sz="2200" dirty="0" smtClean="0"/>
              <a:t>	3 </a:t>
            </a:r>
            <a:r>
              <a:rPr lang="en-ZA" sz="2200" dirty="0"/>
              <a:t>Possible trade models </a:t>
            </a:r>
            <a:endParaRPr lang="en-US" sz="2200" dirty="0"/>
          </a:p>
        </p:txBody>
      </p:sp>
    </p:spTree>
    <p:extLst>
      <p:ext uri="{BB962C8B-B14F-4D97-AF65-F5344CB8AC3E}">
        <p14:creationId xmlns:p14="http://schemas.microsoft.com/office/powerpoint/2010/main" xmlns="" val="1492621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84076" y="-65553"/>
            <a:ext cx="8762042" cy="787400"/>
          </a:xfrm>
        </p:spPr>
        <p:txBody>
          <a:bodyPr/>
          <a:lstStyle/>
          <a:p>
            <a:pPr eaLnBrk="1" hangingPunct="1"/>
            <a:r>
              <a:rPr lang="en-US" altLang="en-US" sz="4800" b="1" dirty="0" smtClean="0">
                <a:solidFill>
                  <a:srgbClr val="008000"/>
                </a:solidFill>
              </a:rPr>
              <a:t>RHINO</a:t>
            </a:r>
          </a:p>
        </p:txBody>
      </p:sp>
      <p:sp>
        <p:nvSpPr>
          <p:cNvPr id="3" name="TextBox 2"/>
          <p:cNvSpPr txBox="1"/>
          <p:nvPr/>
        </p:nvSpPr>
        <p:spPr>
          <a:xfrm>
            <a:off x="184076" y="702475"/>
            <a:ext cx="8762042" cy="416781"/>
          </a:xfrm>
          <a:prstGeom prst="rect">
            <a:avLst/>
          </a:prstGeom>
          <a:solidFill>
            <a:schemeClr val="bg1"/>
          </a:solidFill>
        </p:spPr>
        <p:txBody>
          <a:bodyPr wrap="square" rtlCol="0">
            <a:spAutoFit/>
          </a:bodyPr>
          <a:lstStyle/>
          <a:p>
            <a:pPr marL="184150" indent="-184150" algn="just" defTabSz="268288">
              <a:lnSpc>
                <a:spcPct val="90000"/>
              </a:lnSpc>
              <a:spcBef>
                <a:spcPts val="700"/>
              </a:spcBef>
              <a:buFont typeface="Arial"/>
              <a:buChar char="•"/>
            </a:pPr>
            <a:endParaRPr lang="en-ZA" sz="2300" dirty="0">
              <a:solidFill>
                <a:schemeClr val="bg1"/>
              </a:solidFill>
              <a:latin typeface="Arial"/>
              <a:cs typeface="Arial"/>
            </a:endParaRPr>
          </a:p>
        </p:txBody>
      </p:sp>
      <p:sp>
        <p:nvSpPr>
          <p:cNvPr id="4" name="Rectangle 3"/>
          <p:cNvSpPr/>
          <p:nvPr/>
        </p:nvSpPr>
        <p:spPr>
          <a:xfrm>
            <a:off x="184076" y="647442"/>
            <a:ext cx="8762042" cy="4817730"/>
          </a:xfrm>
          <a:prstGeom prst="rect">
            <a:avLst/>
          </a:prstGeom>
        </p:spPr>
        <p:txBody>
          <a:bodyPr wrap="square">
            <a:spAutoFit/>
          </a:bodyPr>
          <a:lstStyle/>
          <a:p>
            <a:pPr marL="0" lvl="1" algn="just">
              <a:lnSpc>
                <a:spcPct val="90000"/>
              </a:lnSpc>
              <a:spcBef>
                <a:spcPts val="1176"/>
              </a:spcBef>
            </a:pPr>
            <a:r>
              <a:rPr lang="en-ZA" sz="2800" dirty="0" smtClean="0"/>
              <a:t>RECOMMENDATIONS BY TAC AND IMC</a:t>
            </a:r>
          </a:p>
          <a:p>
            <a:pPr marL="180975" lvl="1" indent="-180975" algn="just">
              <a:lnSpc>
                <a:spcPct val="90000"/>
              </a:lnSpc>
              <a:spcBef>
                <a:spcPts val="1176"/>
              </a:spcBef>
              <a:buFont typeface="Arial" panose="020B0604020202020204" pitchFamily="34" charset="0"/>
              <a:buChar char="•"/>
            </a:pPr>
            <a:r>
              <a:rPr lang="en-ZA" sz="2800" dirty="0" smtClean="0"/>
              <a:t>The </a:t>
            </a:r>
            <a:r>
              <a:rPr lang="en-ZA" sz="2800" dirty="0"/>
              <a:t>ITAC &amp; IMC recommended that Option 1 and 2 were not considered feasible options to effectively address demand and funding.</a:t>
            </a:r>
          </a:p>
          <a:p>
            <a:pPr marL="180975" lvl="1" indent="-180975" algn="just">
              <a:lnSpc>
                <a:spcPct val="90000"/>
              </a:lnSpc>
              <a:spcBef>
                <a:spcPts val="1176"/>
              </a:spcBef>
              <a:buFont typeface="Arial" panose="020B0604020202020204" pitchFamily="34" charset="0"/>
              <a:buChar char="•"/>
            </a:pPr>
            <a:r>
              <a:rPr lang="en-ZA" sz="2800" dirty="0"/>
              <a:t>Option 3 recommended: </a:t>
            </a:r>
          </a:p>
          <a:p>
            <a:pPr marL="180975" lvl="1" indent="-180975" algn="just">
              <a:lnSpc>
                <a:spcPct val="90000"/>
              </a:lnSpc>
              <a:spcBef>
                <a:spcPts val="1176"/>
              </a:spcBef>
              <a:buFont typeface="Arial" panose="020B0604020202020204" pitchFamily="34" charset="0"/>
              <a:buChar char="•"/>
            </a:pPr>
            <a:r>
              <a:rPr lang="en-ZA" sz="2800" dirty="0"/>
              <a:t>Risks associated with Option 3, including that it could result in the loss of rhino value until the decision relating to a legal commercial international trade is re-considered and that although costs relating to anti-poaching interventions remain high, there are limited options in </a:t>
            </a:r>
            <a:r>
              <a:rPr lang="en-ZA" sz="2800" dirty="0">
                <a:solidFill>
                  <a:srgbClr val="FFFFFF"/>
                </a:solidFill>
              </a:rPr>
              <a:t>terms of alternative sources of funding. </a:t>
            </a:r>
          </a:p>
        </p:txBody>
      </p:sp>
      <p:sp>
        <p:nvSpPr>
          <p:cNvPr id="6" name="TextBox 5"/>
          <p:cNvSpPr txBox="1"/>
          <p:nvPr/>
        </p:nvSpPr>
        <p:spPr>
          <a:xfrm>
            <a:off x="2816372" y="5538792"/>
            <a:ext cx="6221786" cy="1384995"/>
          </a:xfrm>
          <a:prstGeom prst="rect">
            <a:avLst/>
          </a:prstGeom>
          <a:solidFill>
            <a:schemeClr val="bg1"/>
          </a:solidFill>
        </p:spPr>
        <p:txBody>
          <a:bodyPr wrap="square" rtlCol="0">
            <a:spAutoFit/>
          </a:bodyPr>
          <a:lstStyle/>
          <a:p>
            <a:r>
              <a:rPr lang="en-US" sz="2400" u="sng" dirty="0" smtClean="0"/>
              <a:t>CABINET APPROVED</a:t>
            </a:r>
            <a:r>
              <a:rPr lang="en-US" dirty="0" smtClean="0"/>
              <a:t> </a:t>
            </a:r>
          </a:p>
          <a:p>
            <a:pPr marL="285750" indent="-285750">
              <a:buFont typeface="Arial"/>
              <a:buChar char="•"/>
            </a:pPr>
            <a:r>
              <a:rPr lang="en-US" sz="2000" dirty="0" smtClean="0"/>
              <a:t>RECOMMENDATIONS RELATING TO 5 KEY AREAS </a:t>
            </a:r>
          </a:p>
          <a:p>
            <a:pPr marL="285750" indent="-285750">
              <a:buFont typeface="Arial"/>
              <a:buChar char="•"/>
            </a:pPr>
            <a:r>
              <a:rPr lang="en-US" sz="2000" dirty="0" smtClean="0"/>
              <a:t>OPTION 3 (No immediate intention to trade in rhino horn </a:t>
            </a:r>
            <a:endParaRPr lang="en-US" sz="2000" dirty="0"/>
          </a:p>
        </p:txBody>
      </p:sp>
    </p:spTree>
    <p:extLst>
      <p:ext uri="{BB962C8B-B14F-4D97-AF65-F5344CB8AC3E}">
        <p14:creationId xmlns:p14="http://schemas.microsoft.com/office/powerpoint/2010/main" xmlns="" val="1676974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217644" y="0"/>
            <a:ext cx="7079985" cy="787400"/>
          </a:xfrm>
        </p:spPr>
        <p:txBody>
          <a:bodyPr/>
          <a:lstStyle/>
          <a:p>
            <a:pPr eaLnBrk="1" hangingPunct="1"/>
            <a:r>
              <a:rPr lang="en-US" altLang="en-US" sz="4800" b="1" dirty="0" smtClean="0">
                <a:solidFill>
                  <a:srgbClr val="008000"/>
                </a:solidFill>
              </a:rPr>
              <a:t>MINISTERIAL MEETING</a:t>
            </a:r>
          </a:p>
        </p:txBody>
      </p:sp>
      <p:sp>
        <p:nvSpPr>
          <p:cNvPr id="3" name="TextBox 2"/>
          <p:cNvSpPr txBox="1"/>
          <p:nvPr/>
        </p:nvSpPr>
        <p:spPr>
          <a:xfrm>
            <a:off x="184076" y="695375"/>
            <a:ext cx="8762042" cy="4909036"/>
          </a:xfrm>
          <a:prstGeom prst="rect">
            <a:avLst/>
          </a:prstGeom>
          <a:noFill/>
        </p:spPr>
        <p:txBody>
          <a:bodyPr wrap="square" rtlCol="0">
            <a:spAutoFit/>
          </a:bodyPr>
          <a:lstStyle/>
          <a:p>
            <a:pPr marL="285750" indent="-285750">
              <a:spcBef>
                <a:spcPts val="600"/>
              </a:spcBef>
              <a:spcAft>
                <a:spcPts val="600"/>
              </a:spcAft>
              <a:buFont typeface="Arial"/>
              <a:buChar char="•"/>
            </a:pPr>
            <a:r>
              <a:rPr lang="en-US" sz="2400" dirty="0" smtClean="0"/>
              <a:t>23 September 2016 – Ministers could attend the Ministerial meeting as well as the opening ceremony of the 17</a:t>
            </a:r>
            <a:r>
              <a:rPr lang="en-US" sz="2400" baseline="30000" dirty="0" smtClean="0"/>
              <a:t>th</a:t>
            </a:r>
            <a:r>
              <a:rPr lang="en-US" sz="2400" dirty="0" smtClean="0"/>
              <a:t> </a:t>
            </a:r>
            <a:r>
              <a:rPr lang="en-US" sz="2400" dirty="0" err="1" smtClean="0"/>
              <a:t>CoP</a:t>
            </a:r>
            <a:r>
              <a:rPr lang="en-US" sz="2400" dirty="0" smtClean="0"/>
              <a:t> to CITES</a:t>
            </a:r>
          </a:p>
          <a:p>
            <a:pPr marL="285750" indent="-285750">
              <a:spcBef>
                <a:spcPts val="600"/>
              </a:spcBef>
              <a:spcAft>
                <a:spcPts val="600"/>
              </a:spcAft>
              <a:buFont typeface="Arial"/>
              <a:buChar char="•"/>
            </a:pPr>
            <a:r>
              <a:rPr lang="en-GB" sz="2400" b="1" dirty="0"/>
              <a:t>Nexus between Sustainable Development Goals &amp; CITES (Legal Wildlife Trade and Sustainable Use), and Illegal Wildlife Trade </a:t>
            </a:r>
            <a:endParaRPr lang="en-GB" sz="2400" b="1" dirty="0" smtClean="0"/>
          </a:p>
          <a:p>
            <a:pPr marL="285750" indent="-285750">
              <a:spcBef>
                <a:spcPts val="600"/>
              </a:spcBef>
              <a:spcAft>
                <a:spcPts val="600"/>
              </a:spcAft>
              <a:buFont typeface="Arial"/>
              <a:buChar char="•"/>
            </a:pPr>
            <a:r>
              <a:rPr lang="en-GB" sz="2400" i="1" dirty="0" smtClean="0"/>
              <a:t>Key questions / issues:</a:t>
            </a:r>
            <a:endParaRPr lang="en-ZA" sz="2400" i="1" dirty="0"/>
          </a:p>
          <a:p>
            <a:pPr lvl="0"/>
            <a:r>
              <a:rPr lang="en-ZA" sz="2400" dirty="0" smtClean="0"/>
              <a:t>A. </a:t>
            </a:r>
            <a:r>
              <a:rPr lang="en-US" sz="2400" dirty="0" smtClean="0"/>
              <a:t>What </a:t>
            </a:r>
            <a:r>
              <a:rPr lang="en-US" sz="2400" dirty="0"/>
              <a:t>are the intersecting issues at the nexus between:</a:t>
            </a:r>
            <a:endParaRPr lang="en-ZA" sz="2400" dirty="0"/>
          </a:p>
          <a:p>
            <a:pPr marL="717550" lvl="1" indent="-276225">
              <a:buFont typeface="Arial"/>
              <a:buChar char="•"/>
            </a:pPr>
            <a:r>
              <a:rPr lang="en-US" sz="2200" dirty="0" smtClean="0"/>
              <a:t>The </a:t>
            </a:r>
            <a:r>
              <a:rPr lang="en-US" sz="2200" dirty="0"/>
              <a:t>sustainable development goals, with special reference to Goal 15 and 17, </a:t>
            </a:r>
            <a:endParaRPr lang="en-ZA" sz="2200" dirty="0"/>
          </a:p>
          <a:p>
            <a:pPr marL="717550" lvl="1" indent="-276225">
              <a:buFont typeface="Arial"/>
              <a:buChar char="•"/>
            </a:pPr>
            <a:r>
              <a:rPr lang="en-US" sz="2200" dirty="0"/>
              <a:t>CITES as a Convention that aims to regulate legal international trade, and </a:t>
            </a:r>
            <a:endParaRPr lang="en-ZA" sz="2200" dirty="0"/>
          </a:p>
          <a:p>
            <a:pPr marL="717550" indent="-276225">
              <a:buFont typeface="Arial"/>
              <a:buChar char="•"/>
            </a:pPr>
            <a:r>
              <a:rPr lang="en-US" sz="2200" dirty="0"/>
              <a:t>Illegal wildlife trade that threatens species, ecosystems, socio-</a:t>
            </a:r>
            <a:r>
              <a:rPr lang="en-US" sz="2200" dirty="0">
                <a:solidFill>
                  <a:schemeClr val="bg1"/>
                </a:solidFill>
              </a:rPr>
              <a:t>economic development and national security</a:t>
            </a:r>
            <a:r>
              <a:rPr lang="en-ZA" sz="2200" dirty="0">
                <a:solidFill>
                  <a:schemeClr val="bg1"/>
                </a:solidFill>
              </a:rPr>
              <a:t> </a:t>
            </a:r>
            <a:endParaRPr lang="en-ZA" sz="2200" dirty="0" smtClean="0">
              <a:solidFill>
                <a:schemeClr val="bg1"/>
              </a:solidFill>
            </a:endParaRPr>
          </a:p>
        </p:txBody>
      </p:sp>
    </p:spTree>
    <p:extLst>
      <p:ext uri="{BB962C8B-B14F-4D97-AF65-F5344CB8AC3E}">
        <p14:creationId xmlns:p14="http://schemas.microsoft.com/office/powerpoint/2010/main" xmlns="" val="17197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217644" y="0"/>
            <a:ext cx="7079985" cy="787400"/>
          </a:xfrm>
        </p:spPr>
        <p:txBody>
          <a:bodyPr/>
          <a:lstStyle/>
          <a:p>
            <a:pPr eaLnBrk="1" hangingPunct="1"/>
            <a:r>
              <a:rPr lang="en-US" altLang="en-US" sz="4800" b="1" dirty="0" smtClean="0">
                <a:solidFill>
                  <a:srgbClr val="008000"/>
                </a:solidFill>
              </a:rPr>
              <a:t>MINISTERIAL MEETING</a:t>
            </a:r>
          </a:p>
        </p:txBody>
      </p:sp>
      <p:sp>
        <p:nvSpPr>
          <p:cNvPr id="3" name="TextBox 2"/>
          <p:cNvSpPr txBox="1"/>
          <p:nvPr/>
        </p:nvSpPr>
        <p:spPr>
          <a:xfrm>
            <a:off x="184076" y="787400"/>
            <a:ext cx="8762042" cy="5940087"/>
          </a:xfrm>
          <a:prstGeom prst="rect">
            <a:avLst/>
          </a:prstGeom>
          <a:solidFill>
            <a:schemeClr val="bg1"/>
          </a:solidFill>
        </p:spPr>
        <p:txBody>
          <a:bodyPr wrap="square" rtlCol="0">
            <a:spAutoFit/>
          </a:bodyPr>
          <a:lstStyle/>
          <a:p>
            <a:r>
              <a:rPr lang="en-ZA" sz="2400" dirty="0" smtClean="0"/>
              <a:t>B. I</a:t>
            </a:r>
            <a:r>
              <a:rPr lang="en-US" sz="2400" dirty="0" smtClean="0"/>
              <a:t>s there a need to reconcile / balance potential conflicts between:</a:t>
            </a:r>
            <a:endParaRPr lang="en-ZA" sz="2400" dirty="0" smtClean="0"/>
          </a:p>
          <a:p>
            <a:pPr marL="441325" lvl="2" indent="-257175">
              <a:spcBef>
                <a:spcPts val="1200"/>
              </a:spcBef>
              <a:buFont typeface="Courier New"/>
              <a:buChar char="o"/>
            </a:pPr>
            <a:r>
              <a:rPr lang="en-US" sz="2400" dirty="0" smtClean="0"/>
              <a:t>legal international trade that is facilitated through CITES, forms part of sustainable utilization of natural resources, is an important part of economic development for various countries, and form part of the SDGs; and </a:t>
            </a:r>
          </a:p>
          <a:p>
            <a:pPr marL="441325" lvl="2" indent="-257175">
              <a:spcBef>
                <a:spcPts val="1200"/>
              </a:spcBef>
              <a:buFont typeface="Courier New"/>
              <a:buChar char="o"/>
            </a:pPr>
            <a:r>
              <a:rPr lang="en-US" sz="2400" dirty="0"/>
              <a:t>Illegal wildlife trade, that seems to result in an increasing number of countries implementing stricter domestic measures relating to international trade and proposed bans on international trade,</a:t>
            </a:r>
          </a:p>
          <a:p>
            <a:pPr marL="1241425" lvl="3" indent="-342900">
              <a:buFont typeface="Wingdings" charset="2"/>
              <a:buChar char="ü"/>
            </a:pPr>
            <a:r>
              <a:rPr lang="en-US" sz="2400" dirty="0"/>
              <a:t> thereby closing markets for developing countries; </a:t>
            </a:r>
          </a:p>
          <a:p>
            <a:pPr marL="1241425" lvl="3" indent="-342900">
              <a:buFont typeface="Wingdings" charset="2"/>
              <a:buChar char="ü"/>
            </a:pPr>
            <a:r>
              <a:rPr lang="en-US" sz="2400" dirty="0"/>
              <a:t>resulting in lack of revenue generated from wildlife and wildlife products that are legally and sustainably utilized, </a:t>
            </a:r>
          </a:p>
          <a:p>
            <a:pPr marL="1241425" lvl="3" indent="-342900">
              <a:buFont typeface="Wingdings" charset="2"/>
              <a:buChar char="ü"/>
            </a:pPr>
            <a:r>
              <a:rPr lang="en-US" sz="2400" dirty="0"/>
              <a:t>loss of value associated with wildlife resources,</a:t>
            </a:r>
          </a:p>
          <a:p>
            <a:pPr marL="1241425" lvl="3" indent="-342900">
              <a:buFont typeface="Wingdings" charset="2"/>
              <a:buChar char="ü"/>
            </a:pPr>
            <a:r>
              <a:rPr lang="en-US" sz="2400" dirty="0"/>
              <a:t>impacts on livelihoods and </a:t>
            </a:r>
          </a:p>
          <a:p>
            <a:pPr marL="1241425" lvl="3" indent="-342900">
              <a:buFont typeface="Wingdings" charset="2"/>
              <a:buChar char="ü"/>
            </a:pPr>
            <a:r>
              <a:rPr lang="en-US" sz="2400" dirty="0"/>
              <a:t>loss of economic opportunities relating to sustainable utilization as an integral part of conservation management</a:t>
            </a:r>
            <a:r>
              <a:rPr lang="en-US" sz="2400" dirty="0" smtClean="0"/>
              <a:t>.</a:t>
            </a:r>
            <a:endParaRPr lang="en-ZA" sz="2400" dirty="0"/>
          </a:p>
        </p:txBody>
      </p:sp>
    </p:spTree>
    <p:extLst>
      <p:ext uri="{BB962C8B-B14F-4D97-AF65-F5344CB8AC3E}">
        <p14:creationId xmlns:p14="http://schemas.microsoft.com/office/powerpoint/2010/main" xmlns="" val="1136151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1217644" y="157641"/>
            <a:ext cx="7079985" cy="787400"/>
          </a:xfrm>
        </p:spPr>
        <p:txBody>
          <a:bodyPr/>
          <a:lstStyle/>
          <a:p>
            <a:pPr eaLnBrk="1" hangingPunct="1"/>
            <a:r>
              <a:rPr lang="en-US" altLang="en-US" sz="4800" b="1" dirty="0" smtClean="0">
                <a:solidFill>
                  <a:srgbClr val="008000"/>
                </a:solidFill>
              </a:rPr>
              <a:t>MINISTERIAL MEETING</a:t>
            </a:r>
          </a:p>
        </p:txBody>
      </p:sp>
      <p:sp>
        <p:nvSpPr>
          <p:cNvPr id="3" name="TextBox 2"/>
          <p:cNvSpPr txBox="1"/>
          <p:nvPr/>
        </p:nvSpPr>
        <p:spPr>
          <a:xfrm>
            <a:off x="184076" y="1045062"/>
            <a:ext cx="8762042" cy="3985706"/>
          </a:xfrm>
          <a:prstGeom prst="rect">
            <a:avLst/>
          </a:prstGeom>
          <a:noFill/>
        </p:spPr>
        <p:txBody>
          <a:bodyPr wrap="square" rtlCol="0">
            <a:spAutoFit/>
          </a:bodyPr>
          <a:lstStyle/>
          <a:p>
            <a:pPr marL="441325" lvl="3" indent="-441325" algn="just">
              <a:spcBef>
                <a:spcPts val="1200"/>
              </a:spcBef>
              <a:spcAft>
                <a:spcPts val="600"/>
              </a:spcAft>
              <a:tabLst>
                <a:tab pos="441325" algn="l"/>
              </a:tabLst>
            </a:pPr>
            <a:r>
              <a:rPr lang="en-US" sz="2000" dirty="0" smtClean="0"/>
              <a:t>C.	</a:t>
            </a:r>
            <a:r>
              <a:rPr lang="en-US" sz="2400" dirty="0" smtClean="0"/>
              <a:t>How </a:t>
            </a:r>
            <a:r>
              <a:rPr lang="en-US" sz="2400" dirty="0"/>
              <a:t>can government’s ensure that SDG targets relating to species and ecosystem protection and sustainable use as well as the means for implementation are achieved despite the challenges presented by illegal wildlife trade? </a:t>
            </a:r>
            <a:endParaRPr lang="en-US" sz="2400" dirty="0" smtClean="0"/>
          </a:p>
          <a:p>
            <a:pPr marL="457200" indent="-457200">
              <a:spcBef>
                <a:spcPts val="1200"/>
              </a:spcBef>
              <a:spcAft>
                <a:spcPts val="600"/>
              </a:spcAft>
              <a:buAutoNum type="alphaUcPeriod" startAt="4"/>
            </a:pPr>
            <a:r>
              <a:rPr lang="en-US" sz="2400" dirty="0" smtClean="0"/>
              <a:t>What </a:t>
            </a:r>
            <a:r>
              <a:rPr lang="en-US" sz="2400" dirty="0"/>
              <a:t>is the role of CITES? </a:t>
            </a:r>
            <a:r>
              <a:rPr lang="en-US" sz="2400" dirty="0" smtClean="0"/>
              <a:t>How does CITES advance the achievement of the SDGs and </a:t>
            </a:r>
            <a:r>
              <a:rPr lang="en-US" sz="2400" dirty="0"/>
              <a:t>is it the appropriate mechanism to use to effectively address illegal wildlife trade</a:t>
            </a:r>
            <a:r>
              <a:rPr lang="en-ZA" sz="2400" dirty="0"/>
              <a:t> </a:t>
            </a:r>
            <a:endParaRPr lang="en-ZA" sz="2400" dirty="0" smtClean="0"/>
          </a:p>
          <a:p>
            <a:pPr>
              <a:spcBef>
                <a:spcPts val="1200"/>
              </a:spcBef>
              <a:spcAft>
                <a:spcPts val="600"/>
              </a:spcAft>
            </a:pPr>
            <a:endParaRPr lang="en-US" sz="2000" dirty="0" smtClean="0"/>
          </a:p>
          <a:p>
            <a:pPr>
              <a:spcBef>
                <a:spcPts val="1200"/>
              </a:spcBef>
              <a:spcAft>
                <a:spcPts val="600"/>
              </a:spcAft>
            </a:pPr>
            <a:endParaRPr lang="en-US" sz="2000" dirty="0"/>
          </a:p>
        </p:txBody>
      </p:sp>
    </p:spTree>
    <p:extLst>
      <p:ext uri="{BB962C8B-B14F-4D97-AF65-F5344CB8AC3E}">
        <p14:creationId xmlns:p14="http://schemas.microsoft.com/office/powerpoint/2010/main" xmlns="" val="2292071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940861" y="2048100"/>
            <a:ext cx="7079985" cy="787400"/>
          </a:xfrm>
        </p:spPr>
        <p:txBody>
          <a:bodyPr/>
          <a:lstStyle/>
          <a:p>
            <a:pPr eaLnBrk="1" hangingPunct="1"/>
            <a:r>
              <a:rPr lang="en-US" altLang="en-US" sz="5400" b="1" dirty="0" smtClean="0">
                <a:solidFill>
                  <a:srgbClr val="008000"/>
                </a:solidFill>
              </a:rPr>
              <a:t>THANK YOU</a:t>
            </a:r>
          </a:p>
        </p:txBody>
      </p:sp>
    </p:spTree>
    <p:extLst>
      <p:ext uri="{BB962C8B-B14F-4D97-AF65-F5344CB8AC3E}">
        <p14:creationId xmlns:p14="http://schemas.microsoft.com/office/powerpoint/2010/main" xmlns="" val="3486506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96220"/>
            <a:ext cx="8229600" cy="787400"/>
          </a:xfrm>
        </p:spPr>
        <p:txBody>
          <a:bodyPr/>
          <a:lstStyle/>
          <a:p>
            <a:pPr eaLnBrk="1" hangingPunct="1"/>
            <a:r>
              <a:rPr lang="en-US" altLang="en-US" b="1" dirty="0" smtClean="0">
                <a:solidFill>
                  <a:srgbClr val="008000"/>
                </a:solidFill>
              </a:rPr>
              <a:t>BACKGROUND</a:t>
            </a:r>
          </a:p>
        </p:txBody>
      </p:sp>
      <p:sp>
        <p:nvSpPr>
          <p:cNvPr id="3" name="Content Placeholder 2"/>
          <p:cNvSpPr>
            <a:spLocks noGrp="1"/>
          </p:cNvSpPr>
          <p:nvPr>
            <p:ph idx="1"/>
          </p:nvPr>
        </p:nvSpPr>
        <p:spPr>
          <a:xfrm>
            <a:off x="225083" y="594962"/>
            <a:ext cx="8785568" cy="4269455"/>
          </a:xfrm>
        </p:spPr>
        <p:txBody>
          <a:bodyPr/>
          <a:lstStyle/>
          <a:p>
            <a:pPr marL="174625" indent="-174625" algn="just">
              <a:lnSpc>
                <a:spcPct val="110000"/>
              </a:lnSpc>
            </a:pPr>
            <a:r>
              <a:rPr lang="en-US" sz="2200" dirty="0">
                <a:latin typeface="Arial" panose="020B0604020202020204" pitchFamily="34" charset="0"/>
                <a:cs typeface="Arial" panose="020B0604020202020204" pitchFamily="34" charset="0"/>
              </a:rPr>
              <a:t>CITES aims to ensure that international trade in CITES listed species is sustainable and not detrimental to the survival of the species in the wild. </a:t>
            </a:r>
          </a:p>
          <a:p>
            <a:pPr marL="174625" indent="-174625" algn="just">
              <a:lnSpc>
                <a:spcPct val="110000"/>
              </a:lnSpc>
            </a:pPr>
            <a:r>
              <a:rPr lang="en-US" sz="2200" dirty="0">
                <a:latin typeface="Arial" panose="020B0604020202020204" pitchFamily="34" charset="0"/>
                <a:cs typeface="Arial" panose="020B0604020202020204" pitchFamily="34" charset="0"/>
              </a:rPr>
              <a:t>CITES listed species are categorized in three Appendices (Appendix I, II and III) according to the extent to which they are threatened. 35 000 species listed</a:t>
            </a:r>
          </a:p>
          <a:p>
            <a:pPr marL="174625" indent="-174625" algn="just">
              <a:lnSpc>
                <a:spcPct val="110000"/>
              </a:lnSpc>
            </a:pPr>
            <a:r>
              <a:rPr lang="en-US" sz="2200" dirty="0">
                <a:latin typeface="Arial" panose="020B0604020202020204" pitchFamily="34" charset="0"/>
                <a:cs typeface="Arial" panose="020B0604020202020204" pitchFamily="34" charset="0"/>
              </a:rPr>
              <a:t>CITES member countries and observers meet approximately every three years to review the implementation of the Convention. </a:t>
            </a:r>
          </a:p>
          <a:p>
            <a:pPr marL="174625" indent="-174625" algn="just">
              <a:lnSpc>
                <a:spcPct val="110000"/>
              </a:lnSpc>
            </a:pPr>
            <a:r>
              <a:rPr lang="en-US" sz="2200" dirty="0">
                <a:latin typeface="Arial" panose="020B0604020202020204" pitchFamily="34" charset="0"/>
                <a:cs typeface="Arial" panose="020B0604020202020204" pitchFamily="34" charset="0"/>
              </a:rPr>
              <a:t>At such meetings, member countries also consider and adopt amendments to the lists of species in Appendices I and II.  </a:t>
            </a:r>
          </a:p>
          <a:p>
            <a:pPr marL="174625" indent="-174625" algn="just">
              <a:lnSpc>
                <a:spcPct val="110000"/>
              </a:lnSpc>
            </a:pPr>
            <a:r>
              <a:rPr lang="en-US" sz="2200" dirty="0">
                <a:latin typeface="Arial" panose="020B0604020202020204" pitchFamily="34" charset="0"/>
                <a:cs typeface="Arial" panose="020B0604020202020204" pitchFamily="34" charset="0"/>
              </a:rPr>
              <a:t>South Africa ratified CITES in 1975 and is one of the 182 current </a:t>
            </a:r>
            <a:r>
              <a:rPr lang="en-US" sz="2200" dirty="0">
                <a:solidFill>
                  <a:schemeClr val="bg1"/>
                </a:solidFill>
                <a:latin typeface="Arial" panose="020B0604020202020204" pitchFamily="34" charset="0"/>
                <a:cs typeface="Arial" panose="020B0604020202020204" pitchFamily="34" charset="0"/>
              </a:rPr>
              <a:t>signatories to CITES</a:t>
            </a:r>
            <a:endParaRPr lang="en-ZA" sz="2200" dirty="0" smtClean="0">
              <a:solidFill>
                <a:schemeClr val="bg1"/>
              </a:solidFill>
            </a:endParaRPr>
          </a:p>
        </p:txBody>
      </p:sp>
    </p:spTree>
    <p:extLst>
      <p:ext uri="{BB962C8B-B14F-4D97-AF65-F5344CB8AC3E}">
        <p14:creationId xmlns:p14="http://schemas.microsoft.com/office/powerpoint/2010/main" xmlns="" val="1024427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96220"/>
            <a:ext cx="8229600" cy="787400"/>
          </a:xfrm>
        </p:spPr>
        <p:txBody>
          <a:bodyPr/>
          <a:lstStyle/>
          <a:p>
            <a:pPr eaLnBrk="1" hangingPunct="1"/>
            <a:r>
              <a:rPr lang="en-US" altLang="en-US" b="1" dirty="0" smtClean="0">
                <a:solidFill>
                  <a:srgbClr val="008000"/>
                </a:solidFill>
              </a:rPr>
              <a:t>HOSTING</a:t>
            </a:r>
          </a:p>
        </p:txBody>
      </p:sp>
      <p:sp>
        <p:nvSpPr>
          <p:cNvPr id="3" name="Content Placeholder 2"/>
          <p:cNvSpPr>
            <a:spLocks noGrp="1"/>
          </p:cNvSpPr>
          <p:nvPr>
            <p:ph idx="1"/>
          </p:nvPr>
        </p:nvSpPr>
        <p:spPr>
          <a:xfrm>
            <a:off x="225083" y="594962"/>
            <a:ext cx="8785568" cy="4269455"/>
          </a:xfrm>
        </p:spPr>
        <p:txBody>
          <a:bodyPr/>
          <a:lstStyle/>
          <a:p>
            <a:pPr>
              <a:spcBef>
                <a:spcPts val="1272"/>
              </a:spcBef>
            </a:pPr>
            <a:r>
              <a:rPr lang="en-ZA" dirty="0">
                <a:solidFill>
                  <a:srgbClr val="000000"/>
                </a:solidFill>
              </a:rPr>
              <a:t>Host city – City of Johannesburg</a:t>
            </a:r>
          </a:p>
          <a:p>
            <a:pPr>
              <a:spcBef>
                <a:spcPts val="1272"/>
              </a:spcBef>
            </a:pPr>
            <a:r>
              <a:rPr lang="en-ZA" dirty="0">
                <a:solidFill>
                  <a:srgbClr val="000000"/>
                </a:solidFill>
              </a:rPr>
              <a:t>Venue: Sandton Convention Centre</a:t>
            </a:r>
            <a:endParaRPr lang="en-ZA" sz="2800" dirty="0">
              <a:solidFill>
                <a:srgbClr val="000000"/>
              </a:solidFill>
            </a:endParaRPr>
          </a:p>
          <a:p>
            <a:pPr>
              <a:spcBef>
                <a:spcPts val="1272"/>
              </a:spcBef>
            </a:pPr>
            <a:r>
              <a:rPr lang="en-ZA" dirty="0">
                <a:solidFill>
                  <a:srgbClr val="000000"/>
                </a:solidFill>
              </a:rPr>
              <a:t>Date – 17</a:t>
            </a:r>
            <a:r>
              <a:rPr lang="en-ZA" baseline="30000" dirty="0">
                <a:solidFill>
                  <a:srgbClr val="000000"/>
                </a:solidFill>
              </a:rPr>
              <a:t>th</a:t>
            </a:r>
            <a:r>
              <a:rPr lang="en-ZA" dirty="0">
                <a:solidFill>
                  <a:srgbClr val="000000"/>
                </a:solidFill>
              </a:rPr>
              <a:t> CoP to CITES:</a:t>
            </a:r>
          </a:p>
          <a:p>
            <a:pPr marL="0" indent="0">
              <a:spcBef>
                <a:spcPts val="1272"/>
              </a:spcBef>
              <a:buNone/>
            </a:pPr>
            <a:r>
              <a:rPr lang="en-ZA" dirty="0">
                <a:solidFill>
                  <a:srgbClr val="000000"/>
                </a:solidFill>
              </a:rPr>
              <a:t>	</a:t>
            </a:r>
            <a:r>
              <a:rPr lang="en-ZA" sz="2800" dirty="0">
                <a:solidFill>
                  <a:srgbClr val="000000"/>
                </a:solidFill>
              </a:rPr>
              <a:t>24 September 2016 – 5 October 2016</a:t>
            </a:r>
          </a:p>
          <a:p>
            <a:pPr>
              <a:spcBef>
                <a:spcPts val="1272"/>
              </a:spcBef>
            </a:pPr>
            <a:r>
              <a:rPr lang="en-ZA" dirty="0">
                <a:solidFill>
                  <a:srgbClr val="000000"/>
                </a:solidFill>
              </a:rPr>
              <a:t>Standing Committee Meetings: </a:t>
            </a:r>
          </a:p>
          <a:p>
            <a:pPr marL="0" indent="0">
              <a:spcBef>
                <a:spcPts val="1272"/>
              </a:spcBef>
              <a:buNone/>
            </a:pPr>
            <a:r>
              <a:rPr lang="en-ZA" dirty="0">
                <a:solidFill>
                  <a:srgbClr val="000000"/>
                </a:solidFill>
              </a:rPr>
              <a:t>	</a:t>
            </a:r>
            <a:r>
              <a:rPr lang="en-ZA" sz="2800" dirty="0">
                <a:solidFill>
                  <a:srgbClr val="000000"/>
                </a:solidFill>
              </a:rPr>
              <a:t>23 September 2016 &amp; 5 October 2016</a:t>
            </a:r>
          </a:p>
          <a:p>
            <a:pPr>
              <a:spcBef>
                <a:spcPts val="1272"/>
              </a:spcBef>
            </a:pPr>
            <a:r>
              <a:rPr lang="en-ZA" dirty="0">
                <a:solidFill>
                  <a:srgbClr val="000000"/>
                </a:solidFill>
              </a:rPr>
              <a:t>People and Parks </a:t>
            </a:r>
            <a:r>
              <a:rPr lang="en-ZA" dirty="0" smtClean="0">
                <a:solidFill>
                  <a:srgbClr val="000000"/>
                </a:solidFill>
              </a:rPr>
              <a:t>Conference – prior to CoP</a:t>
            </a:r>
            <a:endParaRPr lang="en-ZA" dirty="0">
              <a:solidFill>
                <a:srgbClr val="000000"/>
              </a:solidFill>
            </a:endParaRPr>
          </a:p>
        </p:txBody>
      </p:sp>
    </p:spTree>
    <p:extLst>
      <p:ext uri="{BB962C8B-B14F-4D97-AF65-F5344CB8AC3E}">
        <p14:creationId xmlns:p14="http://schemas.microsoft.com/office/powerpoint/2010/main" xmlns="" val="3880697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6470"/>
            <a:ext cx="8229600" cy="787400"/>
          </a:xfrm>
        </p:spPr>
        <p:txBody>
          <a:bodyPr/>
          <a:lstStyle/>
          <a:p>
            <a:pPr eaLnBrk="1" hangingPunct="1"/>
            <a:r>
              <a:rPr lang="en-US" altLang="en-US" b="1" dirty="0" smtClean="0">
                <a:solidFill>
                  <a:srgbClr val="008000"/>
                </a:solidFill>
              </a:rPr>
              <a:t>LOGISTICAL ARRANGEMENTS: LOC</a:t>
            </a:r>
          </a:p>
        </p:txBody>
      </p:sp>
      <p:sp>
        <p:nvSpPr>
          <p:cNvPr id="3" name="Content Placeholder 2"/>
          <p:cNvSpPr>
            <a:spLocks noGrp="1"/>
          </p:cNvSpPr>
          <p:nvPr>
            <p:ph idx="1"/>
          </p:nvPr>
        </p:nvSpPr>
        <p:spPr>
          <a:xfrm>
            <a:off x="82825" y="883419"/>
            <a:ext cx="8927826" cy="3257607"/>
          </a:xfrm>
        </p:spPr>
        <p:txBody>
          <a:bodyPr/>
          <a:lstStyle/>
          <a:p>
            <a:pPr marL="0" indent="0">
              <a:spcBef>
                <a:spcPts val="1272"/>
              </a:spcBef>
              <a:buNone/>
            </a:pPr>
            <a:r>
              <a:rPr lang="en-US" dirty="0"/>
              <a:t>Local </a:t>
            </a:r>
            <a:r>
              <a:rPr lang="en-US" dirty="0" err="1"/>
              <a:t>Organising</a:t>
            </a:r>
            <a:r>
              <a:rPr lang="en-US" dirty="0"/>
              <a:t> </a:t>
            </a:r>
            <a:r>
              <a:rPr lang="en-US" dirty="0" smtClean="0"/>
              <a:t>Committee (LOC) </a:t>
            </a:r>
            <a:r>
              <a:rPr lang="en-US" dirty="0"/>
              <a:t>– </a:t>
            </a:r>
            <a:r>
              <a:rPr lang="en-US" dirty="0" smtClean="0"/>
              <a:t>established in 2015:</a:t>
            </a:r>
          </a:p>
          <a:p>
            <a:r>
              <a:rPr lang="en-GB" sz="2800" dirty="0" smtClean="0"/>
              <a:t>Responsible to coordinate all:</a:t>
            </a:r>
          </a:p>
          <a:p>
            <a:pPr lvl="1"/>
            <a:r>
              <a:rPr lang="en-GB" sz="2400" dirty="0" smtClean="0"/>
              <a:t>logistical </a:t>
            </a:r>
            <a:r>
              <a:rPr lang="en-GB" sz="2400" dirty="0"/>
              <a:t>and </a:t>
            </a:r>
            <a:endParaRPr lang="en-GB" sz="2400" dirty="0" smtClean="0"/>
          </a:p>
          <a:p>
            <a:pPr lvl="1"/>
            <a:r>
              <a:rPr lang="en-GB" sz="2400" dirty="0" smtClean="0"/>
              <a:t>security preparations – SAPS has categorised the event as a Medium Risk and the Event Safety and Security Planning Committee will prepare a specific safety and security plan (SAPS categorisation of event: Medium risk)</a:t>
            </a:r>
            <a:endParaRPr lang="en-US" dirty="0"/>
          </a:p>
          <a:p>
            <a:r>
              <a:rPr lang="en-ZA" sz="2800" dirty="0" smtClean="0"/>
              <a:t>Monthly meetings  </a:t>
            </a:r>
          </a:p>
          <a:p>
            <a:pPr marL="0" indent="0">
              <a:buNone/>
            </a:pPr>
            <a:endParaRPr lang="en-ZA" sz="2400" dirty="0" smtClean="0"/>
          </a:p>
        </p:txBody>
      </p:sp>
    </p:spTree>
    <p:extLst>
      <p:ext uri="{BB962C8B-B14F-4D97-AF65-F5344CB8AC3E}">
        <p14:creationId xmlns:p14="http://schemas.microsoft.com/office/powerpoint/2010/main" xmlns="" val="1982186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96019"/>
            <a:ext cx="8229600" cy="787400"/>
          </a:xfrm>
        </p:spPr>
        <p:txBody>
          <a:bodyPr/>
          <a:lstStyle/>
          <a:p>
            <a:pPr eaLnBrk="1" hangingPunct="1"/>
            <a:r>
              <a:rPr lang="en-US" altLang="en-US" b="1" dirty="0">
                <a:solidFill>
                  <a:srgbClr val="008000"/>
                </a:solidFill>
              </a:rPr>
              <a:t>INTER-DEPARTMENTAL SUBSTANCE COMMITTEE </a:t>
            </a:r>
            <a:endParaRPr lang="en-US" altLang="en-US" b="1" dirty="0" smtClean="0">
              <a:solidFill>
                <a:srgbClr val="008000"/>
              </a:solidFill>
            </a:endParaRPr>
          </a:p>
        </p:txBody>
      </p:sp>
      <p:sp>
        <p:nvSpPr>
          <p:cNvPr id="3" name="Content Placeholder 2"/>
          <p:cNvSpPr>
            <a:spLocks noGrp="1"/>
          </p:cNvSpPr>
          <p:nvPr>
            <p:ph idx="1"/>
          </p:nvPr>
        </p:nvSpPr>
        <p:spPr>
          <a:xfrm>
            <a:off x="82825" y="1285745"/>
            <a:ext cx="8927826" cy="4042987"/>
          </a:xfrm>
        </p:spPr>
        <p:txBody>
          <a:bodyPr/>
          <a:lstStyle/>
          <a:p>
            <a:pPr>
              <a:spcBef>
                <a:spcPts val="672"/>
              </a:spcBef>
            </a:pPr>
            <a:r>
              <a:rPr lang="en-US" sz="2400" dirty="0"/>
              <a:t>Responsible for: The development of position paper (content matters – NOTE: Technical nature of the Convention) </a:t>
            </a:r>
          </a:p>
          <a:p>
            <a:pPr>
              <a:spcBef>
                <a:spcPts val="672"/>
              </a:spcBef>
            </a:pPr>
            <a:r>
              <a:rPr lang="en-US" sz="2400" dirty="0"/>
              <a:t>Representatives: DEA (B&amp;C, LACE, O&amp;C, EAS, EP), Scientific Authority (SANBI), </a:t>
            </a:r>
            <a:r>
              <a:rPr lang="en-US" sz="2400" dirty="0" err="1"/>
              <a:t>SANParks</a:t>
            </a:r>
            <a:r>
              <a:rPr lang="en-US" sz="2400" dirty="0"/>
              <a:t>, Agriculture, Forestry and Fisheries (DAFF), International Relations and Cooperation (DIRCO), Rural Development and Land Reform (DRDLR), Science and Technology (DST), </a:t>
            </a:r>
            <a:r>
              <a:rPr lang="en-US" sz="2400" dirty="0" smtClean="0"/>
              <a:t>SAPS, SARS, NPA, Provincial </a:t>
            </a:r>
            <a:r>
              <a:rPr lang="en-US" sz="2400" dirty="0"/>
              <a:t>Conservation Departments.</a:t>
            </a:r>
          </a:p>
          <a:p>
            <a:pPr>
              <a:spcBef>
                <a:spcPts val="672"/>
              </a:spcBef>
            </a:pPr>
            <a:r>
              <a:rPr lang="en-US" sz="2400" dirty="0"/>
              <a:t>First </a:t>
            </a:r>
            <a:r>
              <a:rPr lang="en-US" sz="2400" dirty="0" smtClean="0"/>
              <a:t>meetings: </a:t>
            </a:r>
            <a:r>
              <a:rPr lang="en-US" sz="2400" dirty="0"/>
              <a:t>8 December </a:t>
            </a:r>
            <a:r>
              <a:rPr lang="en-US" sz="2400" dirty="0" smtClean="0"/>
              <a:t>2015 and 10 March 2016</a:t>
            </a:r>
            <a:endParaRPr lang="en-US" sz="2400" dirty="0"/>
          </a:p>
          <a:p>
            <a:pPr>
              <a:spcBef>
                <a:spcPts val="672"/>
              </a:spcBef>
            </a:pPr>
            <a:r>
              <a:rPr lang="en-US" sz="2400" dirty="0" smtClean="0"/>
              <a:t>Additional </a:t>
            </a:r>
            <a:r>
              <a:rPr lang="en-US" sz="2400" dirty="0"/>
              <a:t>meetings scheduled for 2016</a:t>
            </a:r>
            <a:r>
              <a:rPr lang="en-US" sz="2400" dirty="0" smtClean="0"/>
              <a:t>: </a:t>
            </a:r>
            <a:r>
              <a:rPr lang="en-US" sz="2400" dirty="0"/>
              <a:t>10 May 2016,   </a:t>
            </a:r>
            <a:r>
              <a:rPr lang="en-US" sz="2400" dirty="0">
                <a:solidFill>
                  <a:schemeClr val="bg1"/>
                </a:solidFill>
              </a:rPr>
              <a:t>6 June 2016, 7 July 2016, 23 August 2016</a:t>
            </a:r>
          </a:p>
          <a:p>
            <a:pPr marL="0" indent="0">
              <a:buNone/>
            </a:pPr>
            <a:endParaRPr lang="en-ZA" sz="2400" dirty="0" smtClean="0">
              <a:solidFill>
                <a:schemeClr val="bg1"/>
              </a:solidFill>
            </a:endParaRPr>
          </a:p>
        </p:txBody>
      </p:sp>
    </p:spTree>
    <p:extLst>
      <p:ext uri="{BB962C8B-B14F-4D97-AF65-F5344CB8AC3E}">
        <p14:creationId xmlns:p14="http://schemas.microsoft.com/office/powerpoint/2010/main" xmlns="" val="941434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7177"/>
            <a:ext cx="8229600" cy="787400"/>
          </a:xfrm>
        </p:spPr>
        <p:txBody>
          <a:bodyPr/>
          <a:lstStyle/>
          <a:p>
            <a:pPr eaLnBrk="1" hangingPunct="1"/>
            <a:r>
              <a:rPr lang="en-US" altLang="en-US" b="1" dirty="0" smtClean="0">
                <a:solidFill>
                  <a:srgbClr val="008000"/>
                </a:solidFill>
              </a:rPr>
              <a:t>COMMUNICATION</a:t>
            </a:r>
          </a:p>
        </p:txBody>
      </p:sp>
      <p:sp>
        <p:nvSpPr>
          <p:cNvPr id="3" name="Content Placeholder 2"/>
          <p:cNvSpPr>
            <a:spLocks noGrp="1"/>
          </p:cNvSpPr>
          <p:nvPr>
            <p:ph idx="1"/>
          </p:nvPr>
        </p:nvSpPr>
        <p:spPr>
          <a:xfrm>
            <a:off x="82825" y="710223"/>
            <a:ext cx="8927826" cy="3906490"/>
          </a:xfrm>
        </p:spPr>
        <p:txBody>
          <a:bodyPr/>
          <a:lstStyle/>
          <a:p>
            <a:pPr>
              <a:spcBef>
                <a:spcPts val="1200"/>
              </a:spcBef>
              <a:buFont typeface="Arial"/>
              <a:buChar char="•"/>
            </a:pPr>
            <a:r>
              <a:rPr lang="en-US" sz="3600" dirty="0" smtClean="0"/>
              <a:t>Communication </a:t>
            </a:r>
            <a:r>
              <a:rPr lang="en-US" sz="3600" dirty="0"/>
              <a:t>strategy approved</a:t>
            </a:r>
          </a:p>
          <a:p>
            <a:pPr>
              <a:spcBef>
                <a:spcPts val="1200"/>
              </a:spcBef>
              <a:buFont typeface="Arial"/>
              <a:buChar char="•"/>
            </a:pPr>
            <a:r>
              <a:rPr lang="en-US" sz="3600" dirty="0" smtClean="0"/>
              <a:t>Legacy </a:t>
            </a:r>
            <a:r>
              <a:rPr lang="en-US" sz="3600" dirty="0" err="1"/>
              <a:t>programme</a:t>
            </a:r>
            <a:r>
              <a:rPr lang="en-US" sz="3600" dirty="0"/>
              <a:t> - Sustainable Use &amp; community involvement</a:t>
            </a:r>
          </a:p>
          <a:p>
            <a:pPr marL="800100" lvl="1" indent="-342900">
              <a:spcBef>
                <a:spcPts val="1200"/>
              </a:spcBef>
              <a:buFont typeface="Arial"/>
              <a:buChar char="•"/>
            </a:pPr>
            <a:r>
              <a:rPr lang="en-US" sz="3200" dirty="0"/>
              <a:t>Three pronged: Showcase, develop, </a:t>
            </a:r>
            <a:r>
              <a:rPr lang="en-US" sz="3200" dirty="0" smtClean="0"/>
              <a:t>sponsor</a:t>
            </a:r>
            <a:endParaRPr lang="en-US" sz="3200" dirty="0"/>
          </a:p>
          <a:p>
            <a:pPr marL="800100" lvl="1" indent="-342900">
              <a:spcBef>
                <a:spcPts val="1200"/>
              </a:spcBef>
              <a:buFont typeface="Arial"/>
              <a:buChar char="•"/>
            </a:pPr>
            <a:r>
              <a:rPr lang="en-US" sz="3200" dirty="0"/>
              <a:t>Main focus - legacy: Youth Conservation </a:t>
            </a:r>
            <a:r>
              <a:rPr lang="en-US" sz="3200" dirty="0" err="1"/>
              <a:t>Programme</a:t>
            </a:r>
            <a:r>
              <a:rPr lang="en-US" sz="3200" dirty="0"/>
              <a:t> </a:t>
            </a:r>
          </a:p>
          <a:p>
            <a:pPr marL="0" indent="0">
              <a:buNone/>
            </a:pPr>
            <a:endParaRPr lang="en-ZA" dirty="0" smtClean="0">
              <a:solidFill>
                <a:schemeClr val="bg1"/>
              </a:solidFill>
            </a:endParaRPr>
          </a:p>
        </p:txBody>
      </p:sp>
    </p:spTree>
    <p:extLst>
      <p:ext uri="{BB962C8B-B14F-4D97-AF65-F5344CB8AC3E}">
        <p14:creationId xmlns:p14="http://schemas.microsoft.com/office/powerpoint/2010/main" xmlns="" val="403245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904296" y="0"/>
            <a:ext cx="3751879" cy="787400"/>
          </a:xfrm>
        </p:spPr>
        <p:txBody>
          <a:bodyPr/>
          <a:lstStyle/>
          <a:p>
            <a:pPr eaLnBrk="1" hangingPunct="1"/>
            <a:r>
              <a:rPr lang="en-US" altLang="en-US" sz="4800" b="1" dirty="0" smtClean="0">
                <a:solidFill>
                  <a:srgbClr val="008000"/>
                </a:solidFill>
              </a:rPr>
              <a:t>LOGO</a:t>
            </a:r>
          </a:p>
        </p:txBody>
      </p:sp>
      <p:pic>
        <p:nvPicPr>
          <p:cNvPr id="3" name="Picture 2"/>
          <p:cNvPicPr>
            <a:picLocks noChangeAspect="1"/>
          </p:cNvPicPr>
          <p:nvPr/>
        </p:nvPicPr>
        <p:blipFill rotWithShape="1">
          <a:blip r:embed="rId3"/>
          <a:srcRect l="19768" t="20065" r="6773" b="7797"/>
          <a:stretch/>
        </p:blipFill>
        <p:spPr>
          <a:xfrm>
            <a:off x="134683" y="740773"/>
            <a:ext cx="6702486" cy="4653105"/>
          </a:xfrm>
          <a:prstGeom prst="rect">
            <a:avLst/>
          </a:prstGeom>
        </p:spPr>
      </p:pic>
      <p:sp>
        <p:nvSpPr>
          <p:cNvPr id="5" name="Content Placeholder 3"/>
          <p:cNvSpPr>
            <a:spLocks noGrp="1"/>
          </p:cNvSpPr>
          <p:nvPr>
            <p:ph idx="1"/>
          </p:nvPr>
        </p:nvSpPr>
        <p:spPr>
          <a:xfrm>
            <a:off x="6695658" y="56373"/>
            <a:ext cx="2448341" cy="6801627"/>
          </a:xfrm>
          <a:solidFill>
            <a:schemeClr val="accent3">
              <a:lumMod val="40000"/>
              <a:lumOff val="60000"/>
            </a:schemeClr>
          </a:solidFill>
        </p:spPr>
        <p:txBody>
          <a:bodyPr>
            <a:noAutofit/>
          </a:bodyPr>
          <a:lstStyle/>
          <a:p>
            <a:pPr marL="173038" indent="-173038">
              <a:spcAft>
                <a:spcPts val="600"/>
              </a:spcAft>
            </a:pPr>
            <a:r>
              <a:rPr lang="en-US" sz="1500" dirty="0">
                <a:solidFill>
                  <a:schemeClr val="tx1">
                    <a:lumMod val="85000"/>
                    <a:lumOff val="15000"/>
                  </a:schemeClr>
                </a:solidFill>
              </a:rPr>
              <a:t>B</a:t>
            </a:r>
            <a:r>
              <a:rPr lang="en-US" sz="1500" dirty="0" smtClean="0">
                <a:solidFill>
                  <a:schemeClr val="tx1">
                    <a:lumMod val="85000"/>
                    <a:lumOff val="15000"/>
                  </a:schemeClr>
                </a:solidFill>
              </a:rPr>
              <a:t>uilt </a:t>
            </a:r>
            <a:r>
              <a:rPr lang="en-US" sz="1500" dirty="0">
                <a:solidFill>
                  <a:schemeClr val="tx1">
                    <a:lumMod val="85000"/>
                    <a:lumOff val="15000"/>
                  </a:schemeClr>
                </a:solidFill>
              </a:rPr>
              <a:t>from some of Africa’s endangered species  forming the </a:t>
            </a:r>
            <a:r>
              <a:rPr lang="en-ZA" sz="1500" dirty="0">
                <a:solidFill>
                  <a:schemeClr val="tx1">
                    <a:lumMod val="85000"/>
                    <a:lumOff val="15000"/>
                  </a:schemeClr>
                </a:solidFill>
              </a:rPr>
              <a:t>recognisable</a:t>
            </a:r>
            <a:r>
              <a:rPr lang="en-US" sz="1500" dirty="0">
                <a:solidFill>
                  <a:schemeClr val="tx1">
                    <a:lumMod val="85000"/>
                    <a:lumOff val="15000"/>
                  </a:schemeClr>
                </a:solidFill>
              </a:rPr>
              <a:t> and powerful shape of the White Rhinoceros.  This illustrates the interconnected nature of our South African ecosystem. </a:t>
            </a:r>
          </a:p>
          <a:p>
            <a:pPr marL="173038" indent="-173038">
              <a:spcAft>
                <a:spcPts val="600"/>
              </a:spcAft>
            </a:pPr>
            <a:r>
              <a:rPr lang="en-US" sz="1500" dirty="0">
                <a:solidFill>
                  <a:schemeClr val="tx1">
                    <a:lumMod val="85000"/>
                    <a:lumOff val="15000"/>
                  </a:schemeClr>
                </a:solidFill>
              </a:rPr>
              <a:t>Human silhouettes are incorporated to </a:t>
            </a:r>
            <a:r>
              <a:rPr lang="en-US" sz="1500" dirty="0" err="1">
                <a:solidFill>
                  <a:schemeClr val="tx1">
                    <a:lumMod val="85000"/>
                    <a:lumOff val="15000"/>
                  </a:schemeClr>
                </a:solidFill>
              </a:rPr>
              <a:t>emphasise</a:t>
            </a:r>
            <a:r>
              <a:rPr lang="en-US" sz="1500" dirty="0">
                <a:solidFill>
                  <a:schemeClr val="tx1">
                    <a:lumMod val="85000"/>
                    <a:lumOff val="15000"/>
                  </a:schemeClr>
                </a:solidFill>
              </a:rPr>
              <a:t> the crucial role that people play in the ecosystem and the preservation thereof.    </a:t>
            </a:r>
          </a:p>
          <a:p>
            <a:pPr marL="173038" indent="-173038">
              <a:spcAft>
                <a:spcPts val="600"/>
              </a:spcAft>
            </a:pPr>
            <a:r>
              <a:rPr lang="en-US" sz="1500" dirty="0">
                <a:solidFill>
                  <a:schemeClr val="tx1">
                    <a:lumMod val="85000"/>
                    <a:lumOff val="15000"/>
                  </a:schemeClr>
                </a:solidFill>
              </a:rPr>
              <a:t>Africa, as the heart, speaks to the importance of all species across the continent. </a:t>
            </a:r>
          </a:p>
          <a:p>
            <a:pPr marL="173038" indent="-173038">
              <a:spcAft>
                <a:spcPts val="600"/>
              </a:spcAft>
            </a:pPr>
            <a:r>
              <a:rPr lang="en-US" sz="1500" dirty="0">
                <a:solidFill>
                  <a:schemeClr val="tx1">
                    <a:lumMod val="85000"/>
                    <a:lumOff val="15000"/>
                  </a:schemeClr>
                </a:solidFill>
              </a:rPr>
              <a:t>The </a:t>
            </a:r>
            <a:r>
              <a:rPr lang="en-US" sz="1500" dirty="0" err="1">
                <a:solidFill>
                  <a:schemeClr val="tx1">
                    <a:lumMod val="85000"/>
                    <a:lumOff val="15000"/>
                  </a:schemeClr>
                </a:solidFill>
              </a:rPr>
              <a:t>colour</a:t>
            </a:r>
            <a:r>
              <a:rPr lang="en-US" sz="1500" dirty="0">
                <a:solidFill>
                  <a:schemeClr val="tx1">
                    <a:lumMod val="85000"/>
                    <a:lumOff val="15000"/>
                  </a:schemeClr>
                </a:solidFill>
              </a:rPr>
              <a:t> scheme of the logo is inspired by the hues present in African seasons: spring green, summer gold, autumn orange and winter burgundy, combined with the shades of the iconic sunsets that all Africans experience.   </a:t>
            </a:r>
          </a:p>
        </p:txBody>
      </p:sp>
      <p:sp>
        <p:nvSpPr>
          <p:cNvPr id="2" name="Rectangle 1"/>
          <p:cNvSpPr/>
          <p:nvPr/>
        </p:nvSpPr>
        <p:spPr>
          <a:xfrm>
            <a:off x="2632328" y="5380672"/>
            <a:ext cx="4063330" cy="1477328"/>
          </a:xfrm>
          <a:prstGeom prst="rect">
            <a:avLst/>
          </a:prstGeom>
        </p:spPr>
        <p:txBody>
          <a:bodyPr wrap="square">
            <a:spAutoFit/>
          </a:bodyPr>
          <a:lstStyle/>
          <a:p>
            <a:pPr algn="ctr">
              <a:spcAft>
                <a:spcPts val="1200"/>
              </a:spcAft>
            </a:pPr>
            <a:r>
              <a:rPr lang="en-US" sz="1500" b="1" dirty="0">
                <a:solidFill>
                  <a:schemeClr val="tx1">
                    <a:lumMod val="85000"/>
                    <a:lumOff val="15000"/>
                  </a:schemeClr>
                </a:solidFill>
              </a:rPr>
              <a:t>The overall White rhinoceros, </a:t>
            </a:r>
            <a:r>
              <a:rPr lang="en-US" sz="1500" b="1" dirty="0" err="1">
                <a:solidFill>
                  <a:schemeClr val="tx1">
                    <a:lumMod val="85000"/>
                    <a:lumOff val="15000"/>
                  </a:schemeClr>
                </a:solidFill>
              </a:rPr>
              <a:t>symbolises</a:t>
            </a:r>
            <a:r>
              <a:rPr lang="en-US" sz="1500" b="1" dirty="0">
                <a:solidFill>
                  <a:schemeClr val="tx1">
                    <a:lumMod val="85000"/>
                    <a:lumOff val="15000"/>
                  </a:schemeClr>
                </a:solidFill>
              </a:rPr>
              <a:t> not only that South Africa is home to the largest population of rhinos in the world, but also the conservation successes the country has achieved by growing its population from approximately 50 animals in 1895 to more than 18 000 today. </a:t>
            </a:r>
          </a:p>
        </p:txBody>
      </p:sp>
    </p:spTree>
    <p:extLst>
      <p:ext uri="{BB962C8B-B14F-4D97-AF65-F5344CB8AC3E}">
        <p14:creationId xmlns:p14="http://schemas.microsoft.com/office/powerpoint/2010/main" xmlns="" val="238230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376" y="567100"/>
            <a:ext cx="8845891" cy="1143000"/>
          </a:xfrm>
        </p:spPr>
        <p:txBody>
          <a:bodyPr>
            <a:normAutofit/>
          </a:bodyPr>
          <a:lstStyle/>
          <a:p>
            <a:r>
              <a:rPr lang="en-US" sz="2000" dirty="0" smtClean="0"/>
              <a:t>A website has been developed as an information and news portal.  It will contain sections for delegates, exhibitors and day visitors</a:t>
            </a:r>
            <a:endParaRPr lang="en-US" sz="2000" dirty="0"/>
          </a:p>
        </p:txBody>
      </p:sp>
      <p:pic>
        <p:nvPicPr>
          <p:cNvPr id="4" name="Content Placeholder 3" descr="Screen Clipping"/>
          <p:cNvPicPr>
            <a:picLocks noGrp="1" noChangeAspect="1"/>
          </p:cNvPicPr>
          <p:nvPr>
            <p:ph idx="4294967295"/>
          </p:nvPr>
        </p:nvPicPr>
        <p:blipFill>
          <a:blip r:embed="rId2">
            <a:extLst>
              <a:ext uri="{28A0092B-C50C-407E-A947-70E740481C1C}">
                <a14:useLocalDpi xmlns:a14="http://schemas.microsoft.com/office/drawing/2010/main" xmlns="" val="0"/>
              </a:ext>
            </a:extLst>
          </a:blip>
          <a:stretch>
            <a:fillRect/>
          </a:stretch>
        </p:blipFill>
        <p:spPr>
          <a:xfrm>
            <a:off x="139377" y="1847402"/>
            <a:ext cx="9037617" cy="4021949"/>
          </a:xfrm>
        </p:spPr>
      </p:pic>
      <p:sp>
        <p:nvSpPr>
          <p:cNvPr id="5" name="Rectangle 4"/>
          <p:cNvSpPr/>
          <p:nvPr/>
        </p:nvSpPr>
        <p:spPr>
          <a:xfrm>
            <a:off x="1915102" y="1745992"/>
            <a:ext cx="3283143" cy="369332"/>
          </a:xfrm>
          <a:prstGeom prst="rect">
            <a:avLst/>
          </a:prstGeom>
        </p:spPr>
        <p:txBody>
          <a:bodyPr wrap="none">
            <a:spAutoFit/>
          </a:bodyPr>
          <a:lstStyle/>
          <a:p>
            <a:r>
              <a:rPr lang="en-US" dirty="0">
                <a:hlinkClick r:id="rId3"/>
              </a:rPr>
              <a:t>http://www.citescop17jhb.co.za/</a:t>
            </a:r>
            <a:endParaRPr lang="en-US" dirty="0"/>
          </a:p>
        </p:txBody>
      </p:sp>
      <p:sp>
        <p:nvSpPr>
          <p:cNvPr id="6" name="Title 1"/>
          <p:cNvSpPr txBox="1">
            <a:spLocks/>
          </p:cNvSpPr>
          <p:nvPr/>
        </p:nvSpPr>
        <p:spPr>
          <a:xfrm>
            <a:off x="457200" y="-77177"/>
            <a:ext cx="8229600" cy="7874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altLang="en-US" b="1" dirty="0" smtClean="0">
                <a:solidFill>
                  <a:srgbClr val="008000"/>
                </a:solidFill>
              </a:rPr>
              <a:t>WEBSITE</a:t>
            </a:r>
          </a:p>
        </p:txBody>
      </p:sp>
    </p:spTree>
    <p:extLst>
      <p:ext uri="{BB962C8B-B14F-4D97-AF65-F5344CB8AC3E}">
        <p14:creationId xmlns:p14="http://schemas.microsoft.com/office/powerpoint/2010/main" xmlns="" val="2825855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3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3440</TotalTime>
  <Words>1940</Words>
  <Application>Microsoft Office PowerPoint</Application>
  <PresentationFormat>On-screen Show (4:3)</PresentationFormat>
  <Paragraphs>189</Paragraphs>
  <Slides>28</Slides>
  <Notes>3</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1_Office Theme</vt:lpstr>
      <vt:lpstr>13_Default Design</vt:lpstr>
      <vt:lpstr>Portfolio Committee on Environmental Affairs April 2016</vt:lpstr>
      <vt:lpstr>OUTLINE</vt:lpstr>
      <vt:lpstr>BACKGROUND</vt:lpstr>
      <vt:lpstr>HOSTING</vt:lpstr>
      <vt:lpstr>LOGISTICAL ARRANGEMENTS: LOC</vt:lpstr>
      <vt:lpstr>INTER-DEPARTMENTAL SUBSTANCE COMMITTEE </vt:lpstr>
      <vt:lpstr>COMMUNICATION</vt:lpstr>
      <vt:lpstr>LOGO</vt:lpstr>
      <vt:lpstr>A website has been developed as an information and news portal.  It will contain sections for delegates, exhibitors and day visitors</vt:lpstr>
      <vt:lpstr>PROPOSED SIDE EVENTS</vt:lpstr>
      <vt:lpstr>PROPOSED SIDE EVENTS</vt:lpstr>
      <vt:lpstr>EXHIBITION</vt:lpstr>
      <vt:lpstr>Slide 13</vt:lpstr>
      <vt:lpstr>DELEGATION &amp; OBSERVERS</vt:lpstr>
      <vt:lpstr>DELEGATION &amp; OBSERVERS</vt:lpstr>
      <vt:lpstr>POSSIBLE AGENDA ITEMS / PROPOSALS</vt:lpstr>
      <vt:lpstr>POSSIBLE PROPOSALS</vt:lpstr>
      <vt:lpstr>POSSIBLE PROPOSALS</vt:lpstr>
      <vt:lpstr>POSSIBLE RESOLUTIONS</vt:lpstr>
      <vt:lpstr>POSSIBLE DECISION</vt:lpstr>
      <vt:lpstr>DECISION MAKING MECHANISM</vt:lpstr>
      <vt:lpstr>STRUCTURE</vt:lpstr>
      <vt:lpstr>RHINO</vt:lpstr>
      <vt:lpstr>RHINO</vt:lpstr>
      <vt:lpstr>MINISTERIAL MEETING</vt:lpstr>
      <vt:lpstr>MINISTERIAL MEETING</vt:lpstr>
      <vt:lpstr>MINISTERIAL MEETING</vt:lpstr>
      <vt:lpstr>THANK YOU</vt:lpstr>
    </vt:vector>
  </TitlesOfParts>
  <Company>Environmental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PUMZA</cp:lastModifiedBy>
  <cp:revision>215</cp:revision>
  <cp:lastPrinted>2016-05-03T16:21:50Z</cp:lastPrinted>
  <dcterms:created xsi:type="dcterms:W3CDTF">2014-01-14T11:52:39Z</dcterms:created>
  <dcterms:modified xsi:type="dcterms:W3CDTF">2016-05-26T09:59:29Z</dcterms:modified>
</cp:coreProperties>
</file>