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3" r:id="rId3"/>
    <p:sldId id="282" r:id="rId4"/>
    <p:sldId id="257" r:id="rId5"/>
    <p:sldId id="261" r:id="rId6"/>
    <p:sldId id="262" r:id="rId7"/>
    <p:sldId id="285" r:id="rId8"/>
    <p:sldId id="263" r:id="rId9"/>
    <p:sldId id="264" r:id="rId10"/>
    <p:sldId id="265" r:id="rId11"/>
    <p:sldId id="266" r:id="rId12"/>
    <p:sldId id="286" r:id="rId13"/>
    <p:sldId id="270" r:id="rId14"/>
    <p:sldId id="269" r:id="rId15"/>
    <p:sldId id="287" r:id="rId16"/>
    <p:sldId id="278" r:id="rId17"/>
    <p:sldId id="275" r:id="rId18"/>
    <p:sldId id="276" r:id="rId19"/>
    <p:sldId id="279" r:id="rId20"/>
    <p:sldId id="259" r:id="rId21"/>
    <p:sldId id="281" r:id="rId22"/>
    <p:sldId id="260"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C00"/>
    <a:srgbClr val="005300"/>
    <a:srgbClr val="003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34" autoAdjust="0"/>
    <p:restoredTop sz="94660"/>
  </p:normalViewPr>
  <p:slideViewPr>
    <p:cSldViewPr snapToGrid="0" snapToObjects="1">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BAFD77-82C8-614A-8E7A-50E0B00609D4}" type="datetimeFigureOut">
              <a:rPr lang="en-US" smtClean="0"/>
              <a:pPr/>
              <a:t>5/20/2016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dirty="0"/>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6076F-F6CE-446D-A9DD-9A2DEFDC5FEB}" type="datetime1">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BE0CB-B549-47EB-B52B-0D9B4515DE2F}" type="datetime1">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AB981-ACED-4F68-9E94-EC045310A944}" type="datetime1">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374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2EF99-14B5-49C5-AB28-F106C63A797E}" type="datetime1">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0476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ED631-DC58-4D54-ABA3-1C10C9DEE192}" type="datetime1">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264A46-E86C-4ADC-97DA-D2D92F999820}" type="datetime1">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55D7B-F941-4B8C-9E98-7A4BC24A7E3A}" type="datetime1">
              <a:rPr lang="en-US" smtClean="0"/>
              <a:pPr/>
              <a:t>5/20/2016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7FD70-1AEF-45D1-9B51-71A210C93E78}" type="datetime1">
              <a:rPr lang="en-US" smtClean="0"/>
              <a:pPr/>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1A1C4-971C-44F8-9AA4-4E4C4776FF0A}" type="datetime1">
              <a:rPr lang="en-US" smtClean="0"/>
              <a:pPr/>
              <a:t>5/20/2016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8E9A3-7ED8-4D03-A1E4-00B5975FF103}" type="datetime1">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185EA-A6C5-4534-AC27-EEEC7DD9F509}" type="datetime1">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B14D-6B4E-4F4C-B698-ED5D71663850}" type="datetime1">
              <a:rPr lang="en-US" smtClean="0"/>
              <a:pPr/>
              <a:t>5/20/2016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411172" y="2334152"/>
            <a:ext cx="4522887" cy="2431435"/>
          </a:xfrm>
          <a:prstGeom prst="rect">
            <a:avLst/>
          </a:prstGeom>
          <a:noFill/>
        </p:spPr>
        <p:txBody>
          <a:bodyPr wrap="square" rtlCol="0">
            <a:spAutoFit/>
          </a:bodyPr>
          <a:lstStyle/>
          <a:p>
            <a:r>
              <a:rPr lang="en-ZA" sz="2800" b="1" dirty="0" smtClean="0">
                <a:solidFill>
                  <a:srgbClr val="005300"/>
                </a:solidFill>
                <a:latin typeface="Arial" panose="020B0604020202020204" pitchFamily="34" charset="0"/>
                <a:cs typeface="Arial" panose="020B0604020202020204" pitchFamily="34" charset="0"/>
              </a:rPr>
              <a:t>APPOINTMENTS</a:t>
            </a:r>
            <a:r>
              <a:rPr lang="en-ZA" sz="2800" b="1" dirty="0">
                <a:solidFill>
                  <a:srgbClr val="005300"/>
                </a:solidFill>
                <a:latin typeface="Arial" panose="020B0604020202020204" pitchFamily="34" charset="0"/>
                <a:cs typeface="Arial" panose="020B0604020202020204" pitchFamily="34" charset="0"/>
              </a:rPr>
              <a:t>:  NATIONAL COUNCIL FOR CORRECTIONAL SERVICES (NCCS)</a:t>
            </a:r>
            <a:endParaRPr lang="en-ZA" sz="2800" dirty="0">
              <a:solidFill>
                <a:srgbClr val="005300"/>
              </a:solidFill>
              <a:latin typeface="Arial" panose="020B0604020202020204" pitchFamily="34" charset="0"/>
              <a:cs typeface="Arial" panose="020B0604020202020204" pitchFamily="34" charset="0"/>
            </a:endParaRPr>
          </a:p>
          <a:p>
            <a:r>
              <a:rPr lang="en-US" sz="4000" dirty="0" smtClean="0">
                <a:solidFill>
                  <a:srgbClr val="005300"/>
                </a:solidFill>
                <a:latin typeface="Arial Black"/>
                <a:cs typeface="Arial Black"/>
              </a:rPr>
              <a:t> </a:t>
            </a:r>
            <a:endParaRPr lang="en-US" sz="4000" dirty="0">
              <a:solidFill>
                <a:srgbClr val="005300"/>
              </a:solidFill>
              <a:latin typeface="Arial Black"/>
              <a:cs typeface="Arial Black"/>
            </a:endParaRPr>
          </a:p>
        </p:txBody>
      </p:sp>
      <p:sp>
        <p:nvSpPr>
          <p:cNvPr id="8" name="TextBox 7"/>
          <p:cNvSpPr txBox="1"/>
          <p:nvPr/>
        </p:nvSpPr>
        <p:spPr>
          <a:xfrm>
            <a:off x="411174" y="3165554"/>
            <a:ext cx="3380744" cy="2215991"/>
          </a:xfrm>
          <a:prstGeom prst="rect">
            <a:avLst/>
          </a:prstGeom>
          <a:noFill/>
        </p:spPr>
        <p:txBody>
          <a:bodyPr wrap="square" rtlCol="0">
            <a:spAutoFit/>
          </a:bodyPr>
          <a:lstStyle/>
          <a:p>
            <a:endParaRPr lang="en-ZA" sz="2000" b="1" dirty="0" smtClean="0"/>
          </a:p>
          <a:p>
            <a:endParaRPr lang="en-ZA" sz="2000" b="1" dirty="0"/>
          </a:p>
          <a:p>
            <a:endParaRPr lang="en-ZA" sz="2000" b="1" dirty="0" smtClean="0"/>
          </a:p>
          <a:p>
            <a:r>
              <a:rPr lang="en-ZA" sz="2000" b="1" dirty="0" smtClean="0">
                <a:solidFill>
                  <a:srgbClr val="004C00"/>
                </a:solidFill>
                <a:latin typeface="Arial" panose="020B0604020202020204" pitchFamily="34" charset="0"/>
                <a:cs typeface="Arial" panose="020B0604020202020204" pitchFamily="34" charset="0"/>
              </a:rPr>
              <a:t>PROPOSED </a:t>
            </a:r>
            <a:r>
              <a:rPr lang="en-ZA" sz="2000" b="1" dirty="0">
                <a:solidFill>
                  <a:srgbClr val="004C00"/>
                </a:solidFill>
                <a:latin typeface="Arial" panose="020B0604020202020204" pitchFamily="34" charset="0"/>
                <a:cs typeface="Arial" panose="020B0604020202020204" pitchFamily="34" charset="0"/>
              </a:rPr>
              <a:t>POTENTIAL </a:t>
            </a:r>
            <a:r>
              <a:rPr lang="en-ZA" sz="2000" b="1" dirty="0" smtClean="0">
                <a:solidFill>
                  <a:srgbClr val="004C00"/>
                </a:solidFill>
                <a:latin typeface="Arial" panose="020B0604020202020204" pitchFamily="34" charset="0"/>
                <a:cs typeface="Arial" panose="020B0604020202020204" pitchFamily="34" charset="0"/>
              </a:rPr>
              <a:t>CANDIDATES</a:t>
            </a:r>
          </a:p>
          <a:p>
            <a:endParaRPr lang="en-ZA" sz="2000" dirty="0">
              <a:solidFill>
                <a:srgbClr val="004C00"/>
              </a:solidFill>
              <a:latin typeface="Arial" panose="020B0604020202020204" pitchFamily="34" charset="0"/>
              <a:cs typeface="Arial" panose="020B0604020202020204" pitchFamily="34" charset="0"/>
            </a:endParaRPr>
          </a:p>
          <a:p>
            <a:r>
              <a:rPr lang="en-US" dirty="0" smtClean="0">
                <a:solidFill>
                  <a:srgbClr val="005300"/>
                </a:solidFill>
              </a:rPr>
              <a:t>(</a:t>
            </a:r>
          </a:p>
        </p:txBody>
      </p:sp>
      <p:sp>
        <p:nvSpPr>
          <p:cNvPr id="9" name="Rectangle 8"/>
          <p:cNvSpPr/>
          <p:nvPr/>
        </p:nvSpPr>
        <p:spPr>
          <a:xfrm>
            <a:off x="432883" y="4701439"/>
            <a:ext cx="2133918" cy="646331"/>
          </a:xfrm>
          <a:prstGeom prst="rect">
            <a:avLst/>
          </a:prstGeom>
        </p:spPr>
        <p:txBody>
          <a:bodyPr wrap="none">
            <a:spAutoFit/>
          </a:bodyPr>
          <a:lstStyle/>
          <a:p>
            <a:r>
              <a:rPr lang="en-US" b="1" dirty="0"/>
              <a:t> </a:t>
            </a:r>
            <a:endParaRPr lang="en-US" b="1" dirty="0" smtClean="0"/>
          </a:p>
          <a:p>
            <a:r>
              <a:rPr lang="en-US" dirty="0" smtClean="0">
                <a:solidFill>
                  <a:srgbClr val="004C00"/>
                </a:solidFill>
                <a:latin typeface="Arial" panose="020B0604020202020204" pitchFamily="34" charset="0"/>
                <a:cs typeface="Arial" panose="020B0604020202020204" pitchFamily="34" charset="0"/>
              </a:rPr>
              <a:t>17 &amp; 18 May 2016)</a:t>
            </a:r>
          </a:p>
        </p:txBody>
      </p:sp>
      <p:sp>
        <p:nvSpPr>
          <p:cNvPr id="2" name="Slide Number Placeholder 1"/>
          <p:cNvSpPr>
            <a:spLocks noGrp="1"/>
          </p:cNvSpPr>
          <p:nvPr>
            <p:ph type="sldNum" sz="quarter" idx="12"/>
          </p:nvPr>
        </p:nvSpPr>
        <p:spPr/>
        <p:txBody>
          <a:bodyPr/>
          <a:lstStyle/>
          <a:p>
            <a:fld id="{DCB3B80B-23E3-3948-A741-EEB7CB22DD0C}" type="slidenum">
              <a:rPr lang="en-US" smtClean="0"/>
              <a:pPr/>
              <a:t>1</a:t>
            </a:fld>
            <a:endParaRPr lang="en-US" dirty="0"/>
          </a:p>
        </p:txBody>
      </p:sp>
    </p:spTree>
    <p:extLst>
      <p:ext uri="{BB962C8B-B14F-4D97-AF65-F5344CB8AC3E}">
        <p14:creationId xmlns:p14="http://schemas.microsoft.com/office/powerpoint/2010/main" xmlns="" val="3443745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smtClean="0">
                <a:solidFill>
                  <a:srgbClr val="005300"/>
                </a:solidFill>
                <a:cs typeface="Arial Black"/>
              </a:rPr>
              <a:t>Cont. </a:t>
            </a:r>
            <a:r>
              <a:rPr lang="en-US" sz="4000" dirty="0" smtClean="0">
                <a:solidFill>
                  <a:srgbClr val="005300"/>
                </a:solidFill>
                <a:cs typeface="Arial Black"/>
              </a:rPr>
              <a:t>POTENTIAL CANDIDATES</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442546"/>
            <a:ext cx="7378700" cy="2031325"/>
          </a:xfrm>
          <a:prstGeom prst="rect">
            <a:avLst/>
          </a:prstGeom>
        </p:spPr>
        <p:txBody>
          <a:bodyPr wrap="square">
            <a:spAutoFit/>
          </a:bodyPr>
          <a:lstStyle/>
          <a:p>
            <a:pPr marL="285750" lvl="0" indent="-285750" algn="just">
              <a:buFont typeface="Wingdings" panose="05000000000000000000" pitchFamily="2" charset="2"/>
              <a:buChar char="§"/>
            </a:pPr>
            <a:r>
              <a:rPr lang="en-ZA" dirty="0"/>
              <a:t>Weskoppies Psychiatric Hospital : Clinical Psychology Intern (January 2010 – December 2010)</a:t>
            </a:r>
          </a:p>
          <a:p>
            <a:pPr marL="285750" lvl="0" indent="-285750" algn="just">
              <a:buFont typeface="Wingdings" panose="05000000000000000000" pitchFamily="2" charset="2"/>
              <a:buChar char="§"/>
            </a:pPr>
            <a:r>
              <a:rPr lang="en-ZA" dirty="0"/>
              <a:t>Department of Correctional Services : Clinical psychologist (January 2011 – April 2014</a:t>
            </a:r>
            <a:r>
              <a:rPr lang="en-ZA" dirty="0" smtClean="0"/>
              <a:t>)</a:t>
            </a:r>
          </a:p>
          <a:p>
            <a:pPr lvl="0" algn="just"/>
            <a:endParaRPr lang="en-ZA" dirty="0"/>
          </a:p>
          <a:p>
            <a:pPr algn="just"/>
            <a:r>
              <a:rPr lang="en-ZA" dirty="0" smtClean="0"/>
              <a:t>He </a:t>
            </a:r>
            <a:r>
              <a:rPr lang="en-ZA" dirty="0"/>
              <a:t>has been appointed as a member of the NCCS as from 1 June 2015 for a period of twelve (12) months.</a:t>
            </a:r>
          </a:p>
        </p:txBody>
      </p:sp>
      <p:sp>
        <p:nvSpPr>
          <p:cNvPr id="7" name="Slide Number Placeholder 6"/>
          <p:cNvSpPr>
            <a:spLocks noGrp="1"/>
          </p:cNvSpPr>
          <p:nvPr>
            <p:ph type="sldNum" sz="quarter" idx="12"/>
          </p:nvPr>
        </p:nvSpPr>
        <p:spPr/>
        <p:txBody>
          <a:bodyPr/>
          <a:lstStyle/>
          <a:p>
            <a:fld id="{DCB3B80B-23E3-3948-A741-EEB7CB22DD0C}" type="slidenum">
              <a:rPr lang="en-US" smtClean="0"/>
              <a:pPr/>
              <a:t>10</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a:solidFill>
                  <a:srgbClr val="005300"/>
                </a:solidFill>
                <a:cs typeface="Arial Black"/>
              </a:rPr>
              <a:t>C</a:t>
            </a:r>
            <a:r>
              <a:rPr lang="en-US" sz="2800" dirty="0" smtClean="0">
                <a:solidFill>
                  <a:srgbClr val="005300"/>
                </a:solidFill>
                <a:cs typeface="Arial Black"/>
              </a:rPr>
              <a:t>ont. </a:t>
            </a:r>
            <a:r>
              <a:rPr lang="en-US" sz="4000" dirty="0">
                <a:solidFill>
                  <a:srgbClr val="005300"/>
                </a:solidFill>
                <a:cs typeface="Arial Black"/>
              </a:rPr>
              <a:t>POTENTIAL CANDIDATES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278037"/>
            <a:ext cx="7378700" cy="5078313"/>
          </a:xfrm>
          <a:prstGeom prst="rect">
            <a:avLst/>
          </a:prstGeom>
        </p:spPr>
        <p:txBody>
          <a:bodyPr wrap="square">
            <a:spAutoFit/>
          </a:bodyPr>
          <a:lstStyle/>
          <a:p>
            <a:pPr algn="just"/>
            <a:r>
              <a:rPr lang="en-ZA" b="1" dirty="0" smtClean="0"/>
              <a:t>1.2	Ms </a:t>
            </a:r>
            <a:r>
              <a:rPr lang="en-ZA" b="1" dirty="0"/>
              <a:t>T S Monyamane</a:t>
            </a:r>
            <a:endParaRPr lang="en-ZA" dirty="0"/>
          </a:p>
          <a:p>
            <a:pPr algn="just"/>
            <a:r>
              <a:rPr lang="en-ZA" dirty="0"/>
              <a:t> </a:t>
            </a:r>
          </a:p>
          <a:p>
            <a:pPr algn="just"/>
            <a:r>
              <a:rPr lang="en-ZA" dirty="0" smtClean="0"/>
              <a:t>Ms </a:t>
            </a:r>
            <a:r>
              <a:rPr lang="en-ZA" dirty="0"/>
              <a:t>Monyamane has a Masters in Clinical Psychology from the University of Johannesburg.  She is an independent practitioner. </a:t>
            </a:r>
          </a:p>
          <a:p>
            <a:pPr algn="just"/>
            <a:r>
              <a:rPr lang="en-ZA" dirty="0"/>
              <a:t> </a:t>
            </a:r>
          </a:p>
          <a:p>
            <a:pPr algn="just"/>
            <a:r>
              <a:rPr lang="en-ZA" dirty="0"/>
              <a:t>Experience:</a:t>
            </a:r>
          </a:p>
          <a:p>
            <a:pPr algn="just"/>
            <a:r>
              <a:rPr lang="en-ZA" dirty="0"/>
              <a:t> </a:t>
            </a:r>
          </a:p>
          <a:p>
            <a:pPr marL="285750" lvl="0" indent="-285750" algn="just">
              <a:buFont typeface="Wingdings" panose="05000000000000000000" pitchFamily="2" charset="2"/>
              <a:buChar char="§"/>
            </a:pPr>
            <a:r>
              <a:rPr lang="en-ZA" dirty="0"/>
              <a:t>The South African Depression and Anxiety Group:  Telephonic Counselling, Rural Outreach, Schools programme – Teen Suicide Prevention and Presentations on depression, anxiety and suicide to old age homes, Hospice and palliative care associations and Mental healthcare and other healthcare professionals (2005 -2008).</a:t>
            </a:r>
          </a:p>
          <a:p>
            <a:pPr marL="285750" lvl="0" indent="-285750" algn="just">
              <a:buFont typeface="Wingdings" panose="05000000000000000000" pitchFamily="2" charset="2"/>
              <a:buChar char="§"/>
            </a:pPr>
            <a:r>
              <a:rPr lang="en-ZA" dirty="0"/>
              <a:t>The Smile Foundation:  Responsible for Parents’ workshops, nurses debriefing workshop, counselling for vulnerable at-risk children and caregivers, patient support during smile (surgery) week (November 2012 to date). </a:t>
            </a:r>
          </a:p>
          <a:p>
            <a:pPr algn="just"/>
            <a:r>
              <a:rPr lang="en-ZA" dirty="0"/>
              <a:t>She has been appointed as a member of the NCCS as from 1 June 2015 for a period of twelve (12) months.</a:t>
            </a:r>
          </a:p>
        </p:txBody>
      </p:sp>
      <p:sp>
        <p:nvSpPr>
          <p:cNvPr id="7" name="Slide Number Placeholder 6"/>
          <p:cNvSpPr>
            <a:spLocks noGrp="1"/>
          </p:cNvSpPr>
          <p:nvPr>
            <p:ph type="sldNum" sz="quarter" idx="12"/>
          </p:nvPr>
        </p:nvSpPr>
        <p:spPr/>
        <p:txBody>
          <a:bodyPr/>
          <a:lstStyle/>
          <a:p>
            <a:fld id="{DCB3B80B-23E3-3948-A741-EEB7CB22DD0C}" type="slidenum">
              <a:rPr lang="en-US" smtClean="0"/>
              <a:pPr/>
              <a:t>11</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a:solidFill>
                  <a:srgbClr val="005300"/>
                </a:solidFill>
                <a:cs typeface="Arial Black"/>
              </a:rPr>
              <a:t>C</a:t>
            </a:r>
            <a:r>
              <a:rPr lang="en-US" sz="2800" dirty="0" smtClean="0">
                <a:solidFill>
                  <a:srgbClr val="005300"/>
                </a:solidFill>
                <a:cs typeface="Arial Black"/>
              </a:rPr>
              <a:t>ont. </a:t>
            </a:r>
            <a:r>
              <a:rPr lang="en-US" sz="4000" dirty="0">
                <a:solidFill>
                  <a:srgbClr val="005300"/>
                </a:solidFill>
                <a:cs typeface="Arial Black"/>
              </a:rPr>
              <a:t>POTENTIAL CANDIDATES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278037"/>
            <a:ext cx="7378700" cy="5078313"/>
          </a:xfrm>
          <a:prstGeom prst="rect">
            <a:avLst/>
          </a:prstGeom>
        </p:spPr>
        <p:txBody>
          <a:bodyPr wrap="square">
            <a:spAutoFit/>
          </a:bodyPr>
          <a:lstStyle/>
          <a:p>
            <a:pPr algn="just"/>
            <a:r>
              <a:rPr lang="en-ZA" b="1" dirty="0" smtClean="0"/>
              <a:t>1.3	Ms L U Z Rataemane</a:t>
            </a:r>
          </a:p>
          <a:p>
            <a:pPr algn="just"/>
            <a:endParaRPr lang="en-ZA" dirty="0"/>
          </a:p>
          <a:p>
            <a:pPr lvl="0"/>
            <a:endParaRPr lang="en-GB" dirty="0" smtClean="0"/>
          </a:p>
          <a:p>
            <a:pPr lvl="0"/>
            <a:r>
              <a:rPr lang="en-GB" dirty="0" smtClean="0"/>
              <a:t>Ms Rataemane has </a:t>
            </a:r>
            <a:r>
              <a:rPr lang="en-GB" dirty="0"/>
              <a:t>an M Phil in Health Psychology from the University of Surrey, Guildford, UK and an MSc in Clinical Psychology from the same institution</a:t>
            </a:r>
            <a:r>
              <a:rPr lang="en-GB" dirty="0" smtClean="0"/>
              <a:t>.</a:t>
            </a:r>
          </a:p>
          <a:p>
            <a:pPr lvl="0"/>
            <a:endParaRPr lang="en-GB" dirty="0"/>
          </a:p>
          <a:p>
            <a:pPr lvl="0"/>
            <a:r>
              <a:rPr lang="en-GB" dirty="0" smtClean="0"/>
              <a:t>Experience: </a:t>
            </a:r>
            <a:endParaRPr lang="en-ZA" dirty="0"/>
          </a:p>
          <a:p>
            <a:pPr marL="285750" lvl="0" indent="-285750">
              <a:buFont typeface="Arial" panose="020B0604020202020204" pitchFamily="34" charset="0"/>
              <a:buChar char="•"/>
            </a:pPr>
            <a:r>
              <a:rPr lang="en-GB" dirty="0"/>
              <a:t>She is a qualified clinical psychologist and self-employed.</a:t>
            </a:r>
            <a:endParaRPr lang="en-ZA" dirty="0"/>
          </a:p>
          <a:p>
            <a:pPr marL="285750" lvl="0" indent="-285750">
              <a:buFont typeface="Arial" panose="020B0604020202020204" pitchFamily="34" charset="0"/>
              <a:buChar char="•"/>
            </a:pPr>
            <a:r>
              <a:rPr lang="en-GB" dirty="0" smtClean="0"/>
              <a:t>In </a:t>
            </a:r>
            <a:r>
              <a:rPr lang="en-GB" dirty="0"/>
              <a:t>view of the priority areas on which the NCCS should focus it is felt that due to vast and extensive experience as a clinical psychologist and NCCS member she can continue to add value to this Council. </a:t>
            </a:r>
            <a:endParaRPr lang="en-ZA" dirty="0"/>
          </a:p>
          <a:p>
            <a:pPr marL="285750" lvl="0" indent="-285750">
              <a:buFont typeface="Arial" panose="020B0604020202020204" pitchFamily="34" charset="0"/>
              <a:buChar char="•"/>
            </a:pPr>
            <a:r>
              <a:rPr lang="en-GB" dirty="0"/>
              <a:t>Ms Rataemane will therefore reinforce the psychological expertise which I feel is particularly critical for the function of the NCCS</a:t>
            </a:r>
            <a:r>
              <a:rPr lang="en-GB" dirty="0" smtClean="0"/>
              <a:t>.</a:t>
            </a:r>
          </a:p>
          <a:p>
            <a:pPr lvl="0"/>
            <a:endParaRPr lang="en-GB" dirty="0"/>
          </a:p>
          <a:p>
            <a:r>
              <a:rPr lang="en-GB" dirty="0"/>
              <a:t>She was an active member of the NCCS from 2010 – 2015.</a:t>
            </a:r>
            <a:endParaRPr lang="en-ZA" dirty="0"/>
          </a:p>
          <a:p>
            <a:pPr lvl="0"/>
            <a:endParaRPr lang="en-ZA" dirty="0"/>
          </a:p>
          <a:p>
            <a:pPr algn="just"/>
            <a:endParaRPr lang="en-ZA"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12</a:t>
            </a:fld>
            <a:endParaRPr lang="en-US" dirty="0"/>
          </a:p>
        </p:txBody>
      </p:sp>
    </p:spTree>
    <p:extLst>
      <p:ext uri="{BB962C8B-B14F-4D97-AF65-F5344CB8AC3E}">
        <p14:creationId xmlns:p14="http://schemas.microsoft.com/office/powerpoint/2010/main" xmlns="" val="171510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927100" y="1155701"/>
            <a:ext cx="7327900" cy="646331"/>
          </a:xfrm>
          <a:prstGeom prst="rect">
            <a:avLst/>
          </a:prstGeom>
        </p:spPr>
        <p:txBody>
          <a:bodyPr wrap="square">
            <a:spAutoFit/>
          </a:bodyPr>
          <a:lstStyle/>
          <a:p>
            <a:r>
              <a:rPr lang="en-ZA" b="1" dirty="0" smtClean="0"/>
              <a:t>2.	</a:t>
            </a:r>
            <a:r>
              <a:rPr lang="en-ZA" b="1" u="sng" dirty="0" smtClean="0"/>
              <a:t>Representative </a:t>
            </a:r>
            <a:r>
              <a:rPr lang="en-ZA" b="1" u="sng" dirty="0"/>
              <a:t>of non-governmental organizations working within the </a:t>
            </a:r>
            <a:r>
              <a:rPr lang="en-ZA" b="1" dirty="0" smtClean="0"/>
              <a:t>	</a:t>
            </a:r>
            <a:r>
              <a:rPr lang="en-ZA" b="1" u="sng" dirty="0" smtClean="0"/>
              <a:t>field </a:t>
            </a:r>
            <a:r>
              <a:rPr lang="en-ZA" b="1" u="sng" dirty="0"/>
              <a:t>of Correctional Services</a:t>
            </a:r>
            <a:endParaRPr lang="en-ZA" u="sng" dirty="0"/>
          </a:p>
        </p:txBody>
      </p:sp>
      <p:sp>
        <p:nvSpPr>
          <p:cNvPr id="7" name="Rectangle 6"/>
          <p:cNvSpPr/>
          <p:nvPr/>
        </p:nvSpPr>
        <p:spPr>
          <a:xfrm>
            <a:off x="876300" y="2002221"/>
            <a:ext cx="7235057" cy="3139321"/>
          </a:xfrm>
          <a:prstGeom prst="rect">
            <a:avLst/>
          </a:prstGeom>
        </p:spPr>
        <p:txBody>
          <a:bodyPr wrap="square">
            <a:spAutoFit/>
          </a:bodyPr>
          <a:lstStyle/>
          <a:p>
            <a:pPr algn="just"/>
            <a:r>
              <a:rPr lang="en-ZA" b="1" dirty="0" smtClean="0"/>
              <a:t>2.1	Adv. </a:t>
            </a:r>
            <a:r>
              <a:rPr lang="en-ZA" b="1" dirty="0"/>
              <a:t>K A Mahumani</a:t>
            </a:r>
            <a:endParaRPr lang="en-ZA" dirty="0"/>
          </a:p>
          <a:p>
            <a:pPr algn="just"/>
            <a:r>
              <a:rPr lang="en-ZA" dirty="0"/>
              <a:t> </a:t>
            </a:r>
          </a:p>
          <a:p>
            <a:pPr algn="just"/>
            <a:r>
              <a:rPr lang="en-ZA" dirty="0" smtClean="0"/>
              <a:t>Adv. </a:t>
            </a:r>
            <a:r>
              <a:rPr lang="en-ZA" dirty="0"/>
              <a:t>Mahumani has a Masters of Law (LLM) degree from the University of the North and Potchefstroom University.  </a:t>
            </a:r>
          </a:p>
          <a:p>
            <a:pPr algn="just"/>
            <a:r>
              <a:rPr lang="en-ZA" dirty="0"/>
              <a:t> </a:t>
            </a:r>
          </a:p>
          <a:p>
            <a:pPr algn="just"/>
            <a:r>
              <a:rPr lang="en-ZA" dirty="0" smtClean="0"/>
              <a:t>Adv. </a:t>
            </a:r>
            <a:r>
              <a:rPr lang="en-ZA" dirty="0"/>
              <a:t>Mahumani is a retired magistrate and is currently serving as the Chairperson of CONTRALESA.  This organization has previous experience working with various government departments and institutions, including the Department of Correctional Services where they assist with the various community service initiatives for the benefit of parolees.  </a:t>
            </a:r>
          </a:p>
          <a:p>
            <a:r>
              <a:rPr lang="en-ZA" dirty="0"/>
              <a:t>  </a:t>
            </a:r>
          </a:p>
        </p:txBody>
      </p:sp>
      <p:sp>
        <p:nvSpPr>
          <p:cNvPr id="9" name="Slide Number Placeholder 8"/>
          <p:cNvSpPr>
            <a:spLocks noGrp="1"/>
          </p:cNvSpPr>
          <p:nvPr>
            <p:ph type="sldNum" sz="quarter" idx="12"/>
          </p:nvPr>
        </p:nvSpPr>
        <p:spPr/>
        <p:txBody>
          <a:bodyPr/>
          <a:lstStyle/>
          <a:p>
            <a:fld id="{DCB3B80B-23E3-3948-A741-EEB7CB22DD0C}" type="slidenum">
              <a:rPr lang="en-US" smtClean="0"/>
              <a:pPr/>
              <a:t>13</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710559"/>
            <a:ext cx="7378700" cy="2585323"/>
          </a:xfrm>
          <a:prstGeom prst="rect">
            <a:avLst/>
          </a:prstGeom>
        </p:spPr>
        <p:txBody>
          <a:bodyPr wrap="square">
            <a:spAutoFit/>
          </a:bodyPr>
          <a:lstStyle/>
          <a:p>
            <a:r>
              <a:rPr lang="en-ZA" dirty="0" smtClean="0"/>
              <a:t>Adv. K A Mahumani: Cont.</a:t>
            </a:r>
          </a:p>
          <a:p>
            <a:endParaRPr lang="en-ZA" dirty="0"/>
          </a:p>
          <a:p>
            <a:r>
              <a:rPr lang="en-ZA" dirty="0" smtClean="0"/>
              <a:t>Experience</a:t>
            </a:r>
            <a:r>
              <a:rPr lang="en-ZA" dirty="0"/>
              <a:t>:</a:t>
            </a:r>
          </a:p>
          <a:p>
            <a:r>
              <a:rPr lang="en-ZA" dirty="0"/>
              <a:t> </a:t>
            </a:r>
          </a:p>
          <a:p>
            <a:pPr marL="285750" lvl="0" indent="-285750">
              <a:buFont typeface="Wingdings" panose="05000000000000000000" pitchFamily="2" charset="2"/>
              <a:buChar char="§"/>
            </a:pPr>
            <a:r>
              <a:rPr lang="en-ZA" dirty="0"/>
              <a:t>Clerk of the Court (1977 – 1980).</a:t>
            </a:r>
          </a:p>
          <a:p>
            <a:pPr marL="285750" lvl="0" indent="-285750">
              <a:buFont typeface="Wingdings" panose="05000000000000000000" pitchFamily="2" charset="2"/>
              <a:buChar char="§"/>
            </a:pPr>
            <a:r>
              <a:rPr lang="en-ZA" dirty="0"/>
              <a:t>Court Interpreter (1981 – 1982).</a:t>
            </a:r>
          </a:p>
          <a:p>
            <a:pPr marL="285750" lvl="0" indent="-285750">
              <a:buFont typeface="Wingdings" panose="05000000000000000000" pitchFamily="2" charset="2"/>
              <a:buChar char="§"/>
            </a:pPr>
            <a:r>
              <a:rPr lang="en-ZA" dirty="0"/>
              <a:t>Public Prosecutor (1983 – 1987).</a:t>
            </a:r>
          </a:p>
          <a:p>
            <a:pPr marL="285750" lvl="0" indent="-285750">
              <a:buFont typeface="Wingdings" panose="05000000000000000000" pitchFamily="2" charset="2"/>
              <a:buChar char="§"/>
            </a:pPr>
            <a:r>
              <a:rPr lang="en-ZA" dirty="0"/>
              <a:t>Magistrate (Head of Office) Modimolle (1988 – 2000).</a:t>
            </a:r>
          </a:p>
          <a:p>
            <a:pPr marL="285750" lvl="0" indent="-285750">
              <a:buFont typeface="Wingdings" panose="05000000000000000000" pitchFamily="2" charset="2"/>
              <a:buChar char="§"/>
            </a:pPr>
            <a:r>
              <a:rPr lang="en-ZA" dirty="0"/>
              <a:t>Senior Magistrate of Modimolle Region (2000 – May 2015).</a:t>
            </a:r>
          </a:p>
        </p:txBody>
      </p:sp>
      <p:sp>
        <p:nvSpPr>
          <p:cNvPr id="7" name="Slide Number Placeholder 6"/>
          <p:cNvSpPr>
            <a:spLocks noGrp="1"/>
          </p:cNvSpPr>
          <p:nvPr>
            <p:ph type="sldNum" sz="quarter" idx="12"/>
          </p:nvPr>
        </p:nvSpPr>
        <p:spPr/>
        <p:txBody>
          <a:bodyPr/>
          <a:lstStyle/>
          <a:p>
            <a:fld id="{DCB3B80B-23E3-3948-A741-EEB7CB22DD0C}" type="slidenum">
              <a:rPr lang="en-US" smtClean="0"/>
              <a:pPr/>
              <a:t>14</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927100" y="1155701"/>
            <a:ext cx="7327900" cy="646331"/>
          </a:xfrm>
          <a:prstGeom prst="rect">
            <a:avLst/>
          </a:prstGeom>
        </p:spPr>
        <p:txBody>
          <a:bodyPr wrap="square">
            <a:spAutoFit/>
          </a:bodyPr>
          <a:lstStyle/>
          <a:p>
            <a:r>
              <a:rPr lang="en-ZA" b="1" dirty="0" smtClean="0"/>
              <a:t>2.	</a:t>
            </a:r>
            <a:r>
              <a:rPr lang="en-ZA" b="1" u="sng" dirty="0" smtClean="0"/>
              <a:t>Representative </a:t>
            </a:r>
            <a:r>
              <a:rPr lang="en-ZA" b="1" u="sng" dirty="0"/>
              <a:t>of non-governmental organizations working within the </a:t>
            </a:r>
            <a:r>
              <a:rPr lang="en-ZA" b="1" dirty="0" smtClean="0"/>
              <a:t>	</a:t>
            </a:r>
            <a:r>
              <a:rPr lang="en-ZA" b="1" u="sng" dirty="0" smtClean="0"/>
              <a:t>field </a:t>
            </a:r>
            <a:r>
              <a:rPr lang="en-ZA" b="1" u="sng" dirty="0"/>
              <a:t>of Correctional Services</a:t>
            </a:r>
            <a:endParaRPr lang="en-ZA" u="sng" dirty="0"/>
          </a:p>
        </p:txBody>
      </p:sp>
      <p:sp>
        <p:nvSpPr>
          <p:cNvPr id="7" name="Rectangle 6"/>
          <p:cNvSpPr/>
          <p:nvPr/>
        </p:nvSpPr>
        <p:spPr>
          <a:xfrm>
            <a:off x="876300" y="2002221"/>
            <a:ext cx="7235057" cy="4308872"/>
          </a:xfrm>
          <a:prstGeom prst="rect">
            <a:avLst/>
          </a:prstGeom>
        </p:spPr>
        <p:txBody>
          <a:bodyPr wrap="square">
            <a:spAutoFit/>
          </a:bodyPr>
          <a:lstStyle/>
          <a:p>
            <a:pPr algn="just"/>
            <a:r>
              <a:rPr lang="en-ZA" sz="1600" b="1" dirty="0" smtClean="0"/>
              <a:t>2.2. Rev J P Clayton</a:t>
            </a:r>
            <a:endParaRPr lang="en-ZA" sz="1600" dirty="0"/>
          </a:p>
          <a:p>
            <a:pPr algn="just"/>
            <a:r>
              <a:rPr lang="en-ZA" sz="1600" dirty="0"/>
              <a:t> </a:t>
            </a:r>
            <a:endParaRPr lang="en-ZA" sz="1600" dirty="0" smtClean="0"/>
          </a:p>
          <a:p>
            <a:pPr algn="just"/>
            <a:r>
              <a:rPr lang="en-ZA" sz="1600" dirty="0" smtClean="0"/>
              <a:t>Rev Clayton has an Theological Studies (Four years) Baptist Seminary, Cape Town and a Restorative Justice International Diploma from the Queens University in Canada.  He has also done a number of rehabilitation programmes with the Department of Correctional Services. </a:t>
            </a:r>
          </a:p>
          <a:p>
            <a:pPr algn="just"/>
            <a:endParaRPr lang="en-ZA" sz="1600" dirty="0" smtClean="0"/>
          </a:p>
          <a:p>
            <a:pPr algn="just"/>
            <a:r>
              <a:rPr lang="en-ZA" sz="1600" dirty="0" smtClean="0"/>
              <a:t>Experience:</a:t>
            </a:r>
          </a:p>
          <a:p>
            <a:pPr algn="just"/>
            <a:endParaRPr lang="en-ZA" sz="1600" dirty="0"/>
          </a:p>
          <a:p>
            <a:pPr marL="285750" lvl="0" indent="-285750">
              <a:buFont typeface="Arial" panose="020B0604020202020204" pitchFamily="34" charset="0"/>
              <a:buChar char="•"/>
            </a:pPr>
            <a:r>
              <a:rPr lang="en-GB" sz="1600" dirty="0"/>
              <a:t>Rev Clayton had been considered a strong candidate under the Category NGO’s involved in Correctional Systems.  </a:t>
            </a:r>
            <a:endParaRPr lang="en-ZA" sz="1600" dirty="0"/>
          </a:p>
          <a:p>
            <a:pPr marL="285750" lvl="0" indent="-285750">
              <a:buFont typeface="Arial" panose="020B0604020202020204" pitchFamily="34" charset="0"/>
              <a:buChar char="•"/>
            </a:pPr>
            <a:r>
              <a:rPr lang="en-GB" sz="1600" dirty="0"/>
              <a:t>He is an ex-offender and currently the Executive Director of Hope Prison Ministry. </a:t>
            </a:r>
            <a:endParaRPr lang="en-ZA" sz="1600" dirty="0"/>
          </a:p>
          <a:p>
            <a:pPr marL="285750" lvl="0" indent="-285750">
              <a:buFont typeface="Arial" panose="020B0604020202020204" pitchFamily="34" charset="0"/>
              <a:buChar char="•"/>
            </a:pPr>
            <a:r>
              <a:rPr lang="en-GB" sz="1600" dirty="0"/>
              <a:t>He is actively involved in Restorative Justice and Victim Offender Dialogue. </a:t>
            </a:r>
            <a:endParaRPr lang="en-ZA" sz="1600" dirty="0"/>
          </a:p>
          <a:p>
            <a:pPr marL="285750" lvl="0" indent="-285750">
              <a:buFont typeface="Arial" panose="020B0604020202020204" pitchFamily="34" charset="0"/>
              <a:buChar char="•"/>
            </a:pPr>
            <a:r>
              <a:rPr lang="en-GB" sz="1600" dirty="0"/>
              <a:t>The fact that he was previously incarcerated and has been a law abiding citizen since 1991 he will bring a meaningful perspective to engagements on the value of rehabilitation and restorative justice. </a:t>
            </a:r>
            <a:endParaRPr lang="en-ZA" sz="1600" dirty="0"/>
          </a:p>
          <a:p>
            <a:r>
              <a:rPr lang="en-ZA" dirty="0"/>
              <a:t>  </a:t>
            </a:r>
          </a:p>
        </p:txBody>
      </p:sp>
      <p:sp>
        <p:nvSpPr>
          <p:cNvPr id="9" name="Slide Number Placeholder 8"/>
          <p:cNvSpPr>
            <a:spLocks noGrp="1"/>
          </p:cNvSpPr>
          <p:nvPr>
            <p:ph type="sldNum" sz="quarter" idx="12"/>
          </p:nvPr>
        </p:nvSpPr>
        <p:spPr/>
        <p:txBody>
          <a:bodyPr/>
          <a:lstStyle/>
          <a:p>
            <a:fld id="{DCB3B80B-23E3-3948-A741-EEB7CB22DD0C}" type="slidenum">
              <a:rPr lang="en-US" smtClean="0"/>
              <a:pPr/>
              <a:t>15</a:t>
            </a:fld>
            <a:endParaRPr lang="en-US" dirty="0"/>
          </a:p>
        </p:txBody>
      </p:sp>
    </p:spTree>
    <p:extLst>
      <p:ext uri="{BB962C8B-B14F-4D97-AF65-F5344CB8AC3E}">
        <p14:creationId xmlns:p14="http://schemas.microsoft.com/office/powerpoint/2010/main" xmlns="" val="2639091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876300" y="1117600"/>
            <a:ext cx="7378700" cy="38100"/>
          </a:xfrm>
          <a:prstGeom prst="rect">
            <a:avLst/>
          </a:prstGeom>
        </p:spPr>
      </p:pic>
      <p:sp>
        <p:nvSpPr>
          <p:cNvPr id="7" name="TextBox 6"/>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85497" y="1268216"/>
            <a:ext cx="7378700" cy="4555093"/>
          </a:xfrm>
          <a:prstGeom prst="rect">
            <a:avLst/>
          </a:prstGeom>
        </p:spPr>
        <p:txBody>
          <a:bodyPr wrap="square">
            <a:spAutoFit/>
          </a:bodyPr>
          <a:lstStyle/>
          <a:p>
            <a:r>
              <a:rPr lang="en-ZA" b="1" dirty="0" smtClean="0"/>
              <a:t>3. </a:t>
            </a:r>
            <a:r>
              <a:rPr lang="en-ZA" sz="1600" b="1" u="sng" dirty="0" smtClean="0"/>
              <a:t>Academics with expertise in criminal law, criminology, penology or restorative justice</a:t>
            </a:r>
          </a:p>
          <a:p>
            <a:endParaRPr lang="en-ZA" sz="1600" b="1" dirty="0" smtClean="0"/>
          </a:p>
          <a:p>
            <a:r>
              <a:rPr lang="en-ZA" sz="1600" b="1" dirty="0" smtClean="0"/>
              <a:t>3.1	Ms </a:t>
            </a:r>
            <a:r>
              <a:rPr lang="en-ZA" sz="1600" b="1" dirty="0"/>
              <a:t>A </a:t>
            </a:r>
            <a:r>
              <a:rPr lang="en-ZA" sz="1600" b="1" dirty="0" smtClean="0"/>
              <a:t>Vilakazi</a:t>
            </a:r>
          </a:p>
          <a:p>
            <a:endParaRPr lang="en-ZA" sz="1600" dirty="0"/>
          </a:p>
          <a:p>
            <a:pPr algn="just"/>
            <a:r>
              <a:rPr lang="en-ZA" sz="1600" dirty="0" smtClean="0"/>
              <a:t>Ms </a:t>
            </a:r>
            <a:r>
              <a:rPr lang="en-ZA" sz="1600" dirty="0"/>
              <a:t>Vilakazi has </a:t>
            </a:r>
            <a:r>
              <a:rPr lang="en-ZA" sz="1600" dirty="0" smtClean="0"/>
              <a:t>a Bachelor of Laws (LLB) Degree from the University of Johannesburg.  </a:t>
            </a:r>
          </a:p>
          <a:p>
            <a:pPr algn="just"/>
            <a:endParaRPr lang="en-ZA" sz="1600" dirty="0"/>
          </a:p>
          <a:p>
            <a:pPr algn="just"/>
            <a:r>
              <a:rPr lang="en-ZA" sz="1600" dirty="0"/>
              <a:t>She is currently a practising attorney and Director of Buthelezi Vilakazi Inc.  She specializes in Criminal Law, Labour matters, Family Law, Evictions and Deceased Estate.  </a:t>
            </a:r>
            <a:endParaRPr lang="en-ZA" sz="1600" dirty="0" smtClean="0"/>
          </a:p>
          <a:p>
            <a:pPr algn="just"/>
            <a:endParaRPr lang="en-ZA" sz="1600" dirty="0"/>
          </a:p>
          <a:p>
            <a:pPr algn="just"/>
            <a:r>
              <a:rPr lang="en-ZA" sz="1600" dirty="0"/>
              <a:t>Experience: </a:t>
            </a:r>
            <a:endParaRPr lang="en-ZA" sz="1600" dirty="0" smtClean="0"/>
          </a:p>
          <a:p>
            <a:pPr algn="just"/>
            <a:endParaRPr lang="en-ZA" sz="1600" dirty="0"/>
          </a:p>
          <a:p>
            <a:pPr algn="just"/>
            <a:r>
              <a:rPr lang="en-ZA" sz="1600" dirty="0"/>
              <a:t>She attended to High Court, Magistrate Court, Labour Court, Bargaining Council and CCMA litigation:</a:t>
            </a:r>
          </a:p>
          <a:p>
            <a:pPr marL="285750" lvl="0" indent="-285750" algn="just">
              <a:buFont typeface="Wingdings" panose="05000000000000000000" pitchFamily="2" charset="2"/>
              <a:buChar char="§"/>
            </a:pPr>
            <a:r>
              <a:rPr lang="en-ZA" sz="1600" dirty="0"/>
              <a:t>Attended to both high court and magistrate court litigation on behalf of various Europ Assistance Pty Ltd clients, Europ Assistance (Pty)Ltd as a legal cost insurance provider enlisted Amanda Vilakazi attorneys services on behalf of their client for purposes of legal advice, legal opinion, litigation and general legal services.</a:t>
            </a:r>
          </a:p>
        </p:txBody>
      </p:sp>
      <p:sp>
        <p:nvSpPr>
          <p:cNvPr id="3" name="Slide Number Placeholder 2"/>
          <p:cNvSpPr>
            <a:spLocks noGrp="1"/>
          </p:cNvSpPr>
          <p:nvPr>
            <p:ph type="sldNum" sz="quarter" idx="12"/>
          </p:nvPr>
        </p:nvSpPr>
        <p:spPr/>
        <p:txBody>
          <a:bodyPr/>
          <a:lstStyle/>
          <a:p>
            <a:fld id="{DCB3B80B-23E3-3948-A741-EEB7CB22DD0C}" type="slidenum">
              <a:rPr lang="en-US" smtClean="0"/>
              <a:pPr/>
              <a:t>16</a:t>
            </a:fld>
            <a:endParaRPr lang="en-US" dirty="0"/>
          </a:p>
        </p:txBody>
      </p:sp>
    </p:spTree>
    <p:extLst>
      <p:ext uri="{BB962C8B-B14F-4D97-AF65-F5344CB8AC3E}">
        <p14:creationId xmlns:p14="http://schemas.microsoft.com/office/powerpoint/2010/main" xmlns="" val="188544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876300" y="1117600"/>
            <a:ext cx="7378700" cy="38100"/>
          </a:xfrm>
          <a:prstGeom prst="rect">
            <a:avLst/>
          </a:prstGeom>
        </p:spPr>
      </p:pic>
      <p:sp>
        <p:nvSpPr>
          <p:cNvPr id="7" name="TextBox 6"/>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320941"/>
            <a:ext cx="2000869" cy="923330"/>
          </a:xfrm>
          <a:prstGeom prst="rect">
            <a:avLst/>
          </a:prstGeom>
        </p:spPr>
        <p:txBody>
          <a:bodyPr wrap="none">
            <a:spAutoFit/>
          </a:bodyPr>
          <a:lstStyle/>
          <a:p>
            <a:r>
              <a:rPr lang="en-ZA" dirty="0" smtClean="0"/>
              <a:t>Ms A Vilakazi: cont.</a:t>
            </a:r>
          </a:p>
          <a:p>
            <a:endParaRPr lang="en-ZA" dirty="0" smtClean="0"/>
          </a:p>
          <a:p>
            <a:r>
              <a:rPr lang="en-ZA" dirty="0" smtClean="0"/>
              <a:t>Experience </a:t>
            </a:r>
            <a:endParaRPr lang="en-ZA" dirty="0"/>
          </a:p>
        </p:txBody>
      </p:sp>
      <p:sp>
        <p:nvSpPr>
          <p:cNvPr id="3" name="Rectangle 2"/>
          <p:cNvSpPr/>
          <p:nvPr/>
        </p:nvSpPr>
        <p:spPr>
          <a:xfrm>
            <a:off x="876300" y="2268690"/>
            <a:ext cx="7277537" cy="3970318"/>
          </a:xfrm>
          <a:prstGeom prst="rect">
            <a:avLst/>
          </a:prstGeom>
        </p:spPr>
        <p:txBody>
          <a:bodyPr wrap="square">
            <a:spAutoFit/>
          </a:bodyPr>
          <a:lstStyle/>
          <a:p>
            <a:pPr marL="285750" lvl="0" indent="-285750" algn="just">
              <a:buFont typeface="Wingdings" panose="05000000000000000000" pitchFamily="2" charset="2"/>
              <a:buChar char="§"/>
            </a:pPr>
            <a:r>
              <a:rPr lang="en-ZA" dirty="0"/>
              <a:t>Represented South African Building and Allied Workers Union (SABAWO) in an application before the Labour Court for an order to have the trade unions name reinstated into the register of trade unions and to overturn the decision of the labour registrar in cancellation of the trade’s union registration in terms of section 111 of the Labour Relations Act. </a:t>
            </a:r>
          </a:p>
          <a:p>
            <a:pPr marL="285750" lvl="0" indent="-285750" algn="just">
              <a:buFont typeface="Wingdings" panose="05000000000000000000" pitchFamily="2" charset="2"/>
              <a:buChar char="§"/>
            </a:pPr>
            <a:r>
              <a:rPr lang="en-ZA" dirty="0"/>
              <a:t>Rendered employment law services to Shapla investments (Pty) Ltd.  Advised client on restructuring exercise, on section 197 arrangements, on employment equity, affirmative action and discrimination disputes as well as litigation and strategic advice </a:t>
            </a:r>
            <a:r>
              <a:rPr lang="en-ZA" dirty="0" smtClean="0"/>
              <a:t>on </a:t>
            </a:r>
            <a:r>
              <a:rPr lang="en-ZA" dirty="0"/>
              <a:t>those issues.</a:t>
            </a:r>
          </a:p>
          <a:p>
            <a:pPr marL="285750" lvl="0" indent="-285750" algn="just">
              <a:buFont typeface="Wingdings" panose="05000000000000000000" pitchFamily="2" charset="2"/>
              <a:buChar char="§"/>
            </a:pPr>
            <a:r>
              <a:rPr lang="en-ZA" dirty="0"/>
              <a:t>Drafting of contracts of employment and resolution of disputes on those contracts and fixed term contracts.</a:t>
            </a:r>
          </a:p>
          <a:p>
            <a:pPr marL="285750" lvl="0" indent="-285750" algn="just">
              <a:buFont typeface="Wingdings" panose="05000000000000000000" pitchFamily="2" charset="2"/>
              <a:buChar char="§"/>
            </a:pPr>
            <a:r>
              <a:rPr lang="en-ZA" dirty="0"/>
              <a:t>Attended to labour court reviews and appeals in the various courts.</a:t>
            </a:r>
          </a:p>
          <a:p>
            <a:pPr marL="285750" lvl="0" indent="-285750" algn="just">
              <a:buFont typeface="Wingdings" panose="05000000000000000000" pitchFamily="2" charset="2"/>
              <a:buChar char="§"/>
            </a:pPr>
            <a:r>
              <a:rPr lang="en-ZA" dirty="0"/>
              <a:t>Represented client at the CCMA and Bargaining Council in unfair dismissal disputes.</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17</a:t>
            </a:fld>
            <a:endParaRPr lang="en-US" dirty="0"/>
          </a:p>
        </p:txBody>
      </p:sp>
    </p:spTree>
    <p:extLst>
      <p:ext uri="{BB962C8B-B14F-4D97-AF65-F5344CB8AC3E}">
        <p14:creationId xmlns:p14="http://schemas.microsoft.com/office/powerpoint/2010/main" xmlns="" val="188544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876300" y="1117600"/>
            <a:ext cx="7378700" cy="38100"/>
          </a:xfrm>
          <a:prstGeom prst="rect">
            <a:avLst/>
          </a:prstGeom>
        </p:spPr>
      </p:pic>
      <p:sp>
        <p:nvSpPr>
          <p:cNvPr id="7" name="TextBox 6"/>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226348"/>
            <a:ext cx="2000869" cy="923330"/>
          </a:xfrm>
          <a:prstGeom prst="rect">
            <a:avLst/>
          </a:prstGeom>
        </p:spPr>
        <p:txBody>
          <a:bodyPr wrap="none">
            <a:spAutoFit/>
          </a:bodyPr>
          <a:lstStyle/>
          <a:p>
            <a:r>
              <a:rPr lang="en-ZA" dirty="0"/>
              <a:t>Ms A Vilakazi: </a:t>
            </a:r>
            <a:r>
              <a:rPr lang="en-ZA" dirty="0" smtClean="0"/>
              <a:t>cont.</a:t>
            </a:r>
          </a:p>
          <a:p>
            <a:endParaRPr lang="en-ZA" dirty="0" smtClean="0"/>
          </a:p>
          <a:p>
            <a:r>
              <a:rPr lang="en-ZA" dirty="0" smtClean="0"/>
              <a:t>Experience </a:t>
            </a:r>
            <a:endParaRPr lang="en-ZA" dirty="0"/>
          </a:p>
        </p:txBody>
      </p:sp>
      <p:sp>
        <p:nvSpPr>
          <p:cNvPr id="3" name="Rectangle 2"/>
          <p:cNvSpPr/>
          <p:nvPr/>
        </p:nvSpPr>
        <p:spPr>
          <a:xfrm>
            <a:off x="871045" y="2277209"/>
            <a:ext cx="7378700" cy="3416320"/>
          </a:xfrm>
          <a:prstGeom prst="rect">
            <a:avLst/>
          </a:prstGeom>
        </p:spPr>
        <p:txBody>
          <a:bodyPr wrap="square">
            <a:spAutoFit/>
          </a:bodyPr>
          <a:lstStyle/>
          <a:p>
            <a:pPr marL="285750" lvl="0" indent="-285750" algn="just">
              <a:buFont typeface="Wingdings" panose="05000000000000000000" pitchFamily="2" charset="2"/>
              <a:buChar char="§"/>
            </a:pPr>
            <a:r>
              <a:rPr lang="en-ZA" dirty="0"/>
              <a:t>Drafting, interpreting of and advising clients on disciplinary codes and advice on all Labour statutes including the BCEA, EEA, Protected Disclosures Act, Pension Funds Act and Workmen Compensation Act.</a:t>
            </a:r>
          </a:p>
          <a:p>
            <a:pPr marL="285750" lvl="0" indent="-285750" algn="just">
              <a:buFont typeface="Wingdings" panose="05000000000000000000" pitchFamily="2" charset="2"/>
              <a:buChar char="§"/>
            </a:pPr>
            <a:r>
              <a:rPr lang="en-ZA" dirty="0"/>
              <a:t>Dealt with incapacity disputes and litigation for client and general employment law advice.</a:t>
            </a:r>
          </a:p>
          <a:p>
            <a:pPr marL="285750" lvl="0" indent="-285750" algn="just">
              <a:buFont typeface="Wingdings" panose="05000000000000000000" pitchFamily="2" charset="2"/>
              <a:buChar char="§"/>
            </a:pPr>
            <a:r>
              <a:rPr lang="en-ZA" dirty="0"/>
              <a:t>Attended to debt review for client, our debt review department provides the following services to the consumer and to credit provider:- Advise &amp; litigation on reckless credit agreements, advise &amp; litigation on debt restructuring, attending to section 86(10) notices, attending to section 129 notices, attending to sequestration litigation. </a:t>
            </a:r>
          </a:p>
          <a:p>
            <a:pPr marL="285750" indent="-285750" algn="just">
              <a:buFont typeface="Wingdings" panose="05000000000000000000" pitchFamily="2" charset="2"/>
              <a:buChar char="§"/>
            </a:pPr>
            <a:r>
              <a:rPr lang="en-ZA" dirty="0"/>
              <a:t>She has been appointed as a member of the NCCS as from 1 June 2015 for a period of twelve (12) months.</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18</a:t>
            </a:fld>
            <a:endParaRPr lang="en-US" dirty="0"/>
          </a:p>
        </p:txBody>
      </p:sp>
    </p:spTree>
    <p:extLst>
      <p:ext uri="{BB962C8B-B14F-4D97-AF65-F5344CB8AC3E}">
        <p14:creationId xmlns:p14="http://schemas.microsoft.com/office/powerpoint/2010/main" xmlns="" val="1885448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876300" y="1117600"/>
            <a:ext cx="7378700" cy="38100"/>
          </a:xfrm>
          <a:prstGeom prst="rect">
            <a:avLst/>
          </a:prstGeom>
        </p:spPr>
      </p:pic>
      <p:sp>
        <p:nvSpPr>
          <p:cNvPr id="7" name="TextBox 6"/>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299" y="1263724"/>
            <a:ext cx="7378701" cy="5078313"/>
          </a:xfrm>
          <a:prstGeom prst="rect">
            <a:avLst/>
          </a:prstGeom>
        </p:spPr>
        <p:txBody>
          <a:bodyPr wrap="square">
            <a:spAutoFit/>
          </a:bodyPr>
          <a:lstStyle/>
          <a:p>
            <a:pPr algn="just"/>
            <a:r>
              <a:rPr lang="en-ZA" b="1" dirty="0" smtClean="0"/>
              <a:t>3.2	Dr </a:t>
            </a:r>
            <a:r>
              <a:rPr lang="en-ZA" b="1" dirty="0"/>
              <a:t>V </a:t>
            </a:r>
            <a:r>
              <a:rPr lang="en-ZA" b="1" dirty="0" smtClean="0"/>
              <a:t>Chetty</a:t>
            </a:r>
          </a:p>
          <a:p>
            <a:pPr algn="just"/>
            <a:endParaRPr lang="en-ZA" dirty="0"/>
          </a:p>
          <a:p>
            <a:pPr algn="just"/>
            <a:r>
              <a:rPr lang="en-ZA" dirty="0"/>
              <a:t>Dr Chetty holds </a:t>
            </a:r>
            <a:r>
              <a:rPr lang="en-ZA" dirty="0" smtClean="0"/>
              <a:t>has a Doctorate </a:t>
            </a:r>
            <a:r>
              <a:rPr lang="en-ZA" dirty="0"/>
              <a:t>in </a:t>
            </a:r>
            <a:r>
              <a:rPr lang="en-ZA" dirty="0" smtClean="0"/>
              <a:t>Criminology from the University of Durban-Westville. </a:t>
            </a:r>
          </a:p>
          <a:p>
            <a:pPr algn="just"/>
            <a:endParaRPr lang="en-ZA" dirty="0"/>
          </a:p>
          <a:p>
            <a:pPr algn="just"/>
            <a:r>
              <a:rPr lang="en-ZA" dirty="0"/>
              <a:t>Dr Chetty is a retired lecturer from the University of Durban Westville</a:t>
            </a:r>
            <a:r>
              <a:rPr lang="en-ZA" dirty="0" smtClean="0"/>
              <a:t>.</a:t>
            </a:r>
          </a:p>
          <a:p>
            <a:pPr algn="just"/>
            <a:endParaRPr lang="en-ZA" dirty="0"/>
          </a:p>
          <a:p>
            <a:pPr algn="just"/>
            <a:r>
              <a:rPr lang="en-ZA" dirty="0"/>
              <a:t>Experience: </a:t>
            </a:r>
            <a:endParaRPr lang="en-ZA" dirty="0" smtClean="0"/>
          </a:p>
          <a:p>
            <a:pPr algn="just"/>
            <a:endParaRPr lang="en-ZA" dirty="0"/>
          </a:p>
          <a:p>
            <a:pPr algn="just"/>
            <a:r>
              <a:rPr lang="en-ZA" dirty="0"/>
              <a:t>She has more than thirty one (31) years’ experience as a lecturer in the field of Criminology.  She has participated in various organizations throughout her career, including but not limited to: </a:t>
            </a:r>
          </a:p>
          <a:p>
            <a:pPr marL="285750" lvl="0" indent="-285750" algn="just">
              <a:buFont typeface="Wingdings" panose="05000000000000000000" pitchFamily="2" charset="2"/>
              <a:buChar char="§"/>
            </a:pPr>
            <a:r>
              <a:rPr lang="en-ZA" dirty="0"/>
              <a:t>South African Society for the Prevention of Child Abuse and Neglect.</a:t>
            </a:r>
          </a:p>
          <a:p>
            <a:pPr marL="285750" lvl="0" indent="-285750" algn="just">
              <a:buFont typeface="Wingdings" panose="05000000000000000000" pitchFamily="2" charset="2"/>
              <a:buChar char="§"/>
            </a:pPr>
            <a:r>
              <a:rPr lang="en-ZA" dirty="0"/>
              <a:t>Advice Desk for Abused Women.</a:t>
            </a:r>
          </a:p>
          <a:p>
            <a:pPr marL="285750" lvl="0" indent="-285750" algn="just">
              <a:buFont typeface="Wingdings" panose="05000000000000000000" pitchFamily="2" charset="2"/>
              <a:buChar char="§"/>
            </a:pPr>
            <a:r>
              <a:rPr lang="en-ZA" dirty="0"/>
              <a:t>Street Children Resource Association.</a:t>
            </a:r>
          </a:p>
          <a:p>
            <a:pPr marL="285750" lvl="0" indent="-285750" algn="just">
              <a:buFont typeface="Wingdings" panose="05000000000000000000" pitchFamily="2" charset="2"/>
              <a:buChar char="§"/>
            </a:pPr>
            <a:r>
              <a:rPr lang="en-ZA" dirty="0"/>
              <a:t>Criminological Society of South Africa.</a:t>
            </a:r>
          </a:p>
          <a:p>
            <a:pPr marL="285750" lvl="0" indent="-285750" algn="just">
              <a:buFont typeface="Wingdings" panose="05000000000000000000" pitchFamily="2" charset="2"/>
              <a:buChar char="§"/>
            </a:pPr>
            <a:r>
              <a:rPr lang="en-ZA" dirty="0"/>
              <a:t>Durban Children Society.</a:t>
            </a:r>
          </a:p>
          <a:p>
            <a:pPr marL="285750" indent="-285750" algn="just">
              <a:buFont typeface="Wingdings" panose="05000000000000000000" pitchFamily="2" charset="2"/>
              <a:buChar char="§"/>
            </a:pPr>
            <a:r>
              <a:rPr lang="en-ZA" dirty="0"/>
              <a:t>President of the Durban Morningside Rotary Club</a:t>
            </a:r>
          </a:p>
        </p:txBody>
      </p:sp>
      <p:sp>
        <p:nvSpPr>
          <p:cNvPr id="3" name="Slide Number Placeholder 2"/>
          <p:cNvSpPr>
            <a:spLocks noGrp="1"/>
          </p:cNvSpPr>
          <p:nvPr>
            <p:ph type="sldNum" sz="quarter" idx="12"/>
          </p:nvPr>
        </p:nvSpPr>
        <p:spPr/>
        <p:txBody>
          <a:bodyPr/>
          <a:lstStyle/>
          <a:p>
            <a:fld id="{DCB3B80B-23E3-3948-A741-EEB7CB22DD0C}" type="slidenum">
              <a:rPr lang="en-US" smtClean="0"/>
              <a:pPr/>
              <a:t>19</a:t>
            </a:fld>
            <a:endParaRPr lang="en-US" dirty="0"/>
          </a:p>
        </p:txBody>
      </p:sp>
    </p:spTree>
    <p:extLst>
      <p:ext uri="{BB962C8B-B14F-4D97-AF65-F5344CB8AC3E}">
        <p14:creationId xmlns:p14="http://schemas.microsoft.com/office/powerpoint/2010/main" xmlns="" val="25127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707894"/>
          </a:xfrm>
          <a:prstGeom prst="rect">
            <a:avLst/>
          </a:prstGeom>
          <a:noFill/>
        </p:spPr>
        <p:txBody>
          <a:bodyPr wrap="square" rtlCol="0">
            <a:spAutoFit/>
          </a:bodyPr>
          <a:lstStyle/>
          <a:p>
            <a:r>
              <a:rPr lang="en-US" sz="4000" dirty="0" smtClean="0">
                <a:solidFill>
                  <a:srgbClr val="005300"/>
                </a:solidFill>
                <a:cs typeface="Arial Black"/>
              </a:rPr>
              <a:t>CONTENT</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4616648"/>
          </a:xfrm>
          <a:prstGeom prst="rect">
            <a:avLst/>
          </a:prstGeom>
        </p:spPr>
        <p:txBody>
          <a:bodyPr wrap="square">
            <a:spAutoFit/>
          </a:bodyPr>
          <a:lstStyle/>
          <a:p>
            <a:endParaRPr lang="en-ZA" dirty="0"/>
          </a:p>
          <a:p>
            <a:pPr marL="285750" indent="-285750" algn="just">
              <a:lnSpc>
                <a:spcPct val="200000"/>
              </a:lnSpc>
              <a:buFont typeface="Arial" panose="020B0604020202020204" pitchFamily="34" charset="0"/>
              <a:buChar char="•"/>
            </a:pPr>
            <a:r>
              <a:rPr lang="en-ZA" sz="2000" dirty="0" smtClean="0">
                <a:latin typeface="+mj-lt"/>
              </a:rPr>
              <a:t>Purpose</a:t>
            </a:r>
          </a:p>
          <a:p>
            <a:pPr marL="285750" indent="-285750" algn="just">
              <a:lnSpc>
                <a:spcPct val="200000"/>
              </a:lnSpc>
              <a:buFont typeface="Arial" panose="020B0604020202020204" pitchFamily="34" charset="0"/>
              <a:buChar char="•"/>
            </a:pPr>
            <a:r>
              <a:rPr lang="en-ZA" sz="2000" dirty="0" smtClean="0">
                <a:latin typeface="+mj-lt"/>
              </a:rPr>
              <a:t>Background</a:t>
            </a:r>
          </a:p>
          <a:p>
            <a:pPr marL="285750" indent="-285750" algn="just">
              <a:lnSpc>
                <a:spcPct val="200000"/>
              </a:lnSpc>
              <a:buFont typeface="Arial" panose="020B0604020202020204" pitchFamily="34" charset="0"/>
              <a:buChar char="•"/>
            </a:pPr>
            <a:r>
              <a:rPr lang="en-ZA" sz="2000" dirty="0" smtClean="0">
                <a:latin typeface="+mj-lt"/>
              </a:rPr>
              <a:t>Statutory Requirements</a:t>
            </a:r>
          </a:p>
          <a:p>
            <a:pPr marL="285750" indent="-285750" algn="just">
              <a:lnSpc>
                <a:spcPct val="200000"/>
              </a:lnSpc>
              <a:buFont typeface="Arial" panose="020B0604020202020204" pitchFamily="34" charset="0"/>
              <a:buChar char="•"/>
            </a:pPr>
            <a:r>
              <a:rPr lang="en-ZA" sz="2000" dirty="0" smtClean="0">
                <a:latin typeface="+mj-lt"/>
              </a:rPr>
              <a:t>Call for Nominations</a:t>
            </a:r>
          </a:p>
          <a:p>
            <a:pPr marL="285750" indent="-285750" algn="just">
              <a:lnSpc>
                <a:spcPct val="200000"/>
              </a:lnSpc>
              <a:buFont typeface="Arial" panose="020B0604020202020204" pitchFamily="34" charset="0"/>
              <a:buChar char="•"/>
            </a:pPr>
            <a:r>
              <a:rPr lang="en-ZA" sz="2000" dirty="0" smtClean="0">
                <a:latin typeface="+mj-lt"/>
              </a:rPr>
              <a:t>Criteria used to shortlist potential candidates</a:t>
            </a:r>
          </a:p>
          <a:p>
            <a:pPr marL="285750" indent="-285750" algn="just">
              <a:lnSpc>
                <a:spcPct val="200000"/>
              </a:lnSpc>
              <a:buFont typeface="Arial" panose="020B0604020202020204" pitchFamily="34" charset="0"/>
              <a:buChar char="•"/>
            </a:pPr>
            <a:r>
              <a:rPr lang="en-ZA" sz="2000" dirty="0" smtClean="0">
                <a:latin typeface="+mj-lt"/>
              </a:rPr>
              <a:t>Potential candidates for appointment</a:t>
            </a:r>
          </a:p>
          <a:p>
            <a:pPr marL="285750" indent="-285750" algn="just">
              <a:buFont typeface="Arial" panose="020B0604020202020204" pitchFamily="34" charset="0"/>
              <a:buChar char="•"/>
            </a:pPr>
            <a:endParaRPr lang="en-ZA" dirty="0" smtClean="0">
              <a:solidFill>
                <a:srgbClr val="FF0000"/>
              </a:solidFill>
              <a:latin typeface="+mj-lt"/>
            </a:endParaRPr>
          </a:p>
          <a:p>
            <a:pPr marL="285750" indent="-285750" algn="just">
              <a:buFont typeface="Arial" panose="020B0604020202020204" pitchFamily="34" charset="0"/>
              <a:buChar char="•"/>
            </a:pPr>
            <a:endParaRPr lang="en-ZA" dirty="0">
              <a:solidFill>
                <a:srgbClr val="FF0000"/>
              </a:solidFill>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2</a:t>
            </a:fld>
            <a:endParaRPr lang="en-US" dirty="0"/>
          </a:p>
        </p:txBody>
      </p:sp>
    </p:spTree>
    <p:extLst>
      <p:ext uri="{BB962C8B-B14F-4D97-AF65-F5344CB8AC3E}">
        <p14:creationId xmlns:p14="http://schemas.microsoft.com/office/powerpoint/2010/main" xmlns="" val="2552201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sp>
        <p:nvSpPr>
          <p:cNvPr id="12" name="TextBox 11"/>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a:solidFill>
                  <a:srgbClr val="005300"/>
                </a:solidFill>
                <a:cs typeface="Arial Black"/>
              </a:rPr>
              <a:t>POTENTIAL CANDIDATES</a:t>
            </a:r>
          </a:p>
        </p:txBody>
      </p:sp>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273645"/>
            <a:ext cx="1846468" cy="1200329"/>
          </a:xfrm>
          <a:prstGeom prst="rect">
            <a:avLst/>
          </a:prstGeom>
        </p:spPr>
        <p:txBody>
          <a:bodyPr wrap="none">
            <a:spAutoFit/>
          </a:bodyPr>
          <a:lstStyle/>
          <a:p>
            <a:r>
              <a:rPr lang="en-ZA" dirty="0"/>
              <a:t>Dr </a:t>
            </a:r>
            <a:r>
              <a:rPr lang="en-ZA" dirty="0" smtClean="0"/>
              <a:t>V Chetty: cont.</a:t>
            </a:r>
          </a:p>
          <a:p>
            <a:endParaRPr lang="en-ZA" dirty="0" smtClean="0"/>
          </a:p>
          <a:p>
            <a:r>
              <a:rPr lang="en-ZA" dirty="0" smtClean="0"/>
              <a:t>Experience</a:t>
            </a:r>
          </a:p>
          <a:p>
            <a:r>
              <a:rPr lang="en-ZA" dirty="0" smtClean="0"/>
              <a:t> </a:t>
            </a:r>
            <a:endParaRPr lang="en-ZA" dirty="0"/>
          </a:p>
        </p:txBody>
      </p:sp>
      <p:sp>
        <p:nvSpPr>
          <p:cNvPr id="3" name="Rectangle 2"/>
          <p:cNvSpPr/>
          <p:nvPr/>
        </p:nvSpPr>
        <p:spPr>
          <a:xfrm>
            <a:off x="866665" y="2396496"/>
            <a:ext cx="7378700" cy="1200329"/>
          </a:xfrm>
          <a:prstGeom prst="rect">
            <a:avLst/>
          </a:prstGeom>
        </p:spPr>
        <p:txBody>
          <a:bodyPr wrap="square">
            <a:spAutoFit/>
          </a:bodyPr>
          <a:lstStyle/>
          <a:p>
            <a:pPr marL="285750" lvl="0" indent="-285750" algn="just">
              <a:buFont typeface="Wingdings" panose="05000000000000000000" pitchFamily="2" charset="2"/>
              <a:buChar char="§"/>
            </a:pPr>
            <a:r>
              <a:rPr lang="en-ZA" dirty="0"/>
              <a:t>Member of the Criminology and Criminal Justice SGB</a:t>
            </a:r>
          </a:p>
          <a:p>
            <a:pPr marL="285750" lvl="0" indent="-285750" algn="just">
              <a:buFont typeface="Wingdings" panose="05000000000000000000" pitchFamily="2" charset="2"/>
              <a:buChar char="§"/>
            </a:pPr>
            <a:r>
              <a:rPr lang="en-ZA" dirty="0"/>
              <a:t>Member of the Editorial Board:  Acta Criminologica</a:t>
            </a:r>
          </a:p>
          <a:p>
            <a:pPr marL="285750" indent="-285750" algn="just">
              <a:buFont typeface="Wingdings" panose="05000000000000000000" pitchFamily="2" charset="2"/>
              <a:buChar char="§"/>
            </a:pPr>
            <a:r>
              <a:rPr lang="en-ZA" dirty="0"/>
              <a:t>She has been appointed as a member of the NCCS as from 1 June 2015 for a period of twelve (12) months.</a:t>
            </a:r>
          </a:p>
        </p:txBody>
      </p:sp>
      <p:sp>
        <p:nvSpPr>
          <p:cNvPr id="4" name="Slide Number Placeholder 3"/>
          <p:cNvSpPr>
            <a:spLocks noGrp="1"/>
          </p:cNvSpPr>
          <p:nvPr>
            <p:ph type="sldNum" sz="quarter" idx="12"/>
          </p:nvPr>
        </p:nvSpPr>
        <p:spPr/>
        <p:txBody>
          <a:bodyPr/>
          <a:lstStyle/>
          <a:p>
            <a:fld id="{DCB3B80B-23E3-3948-A741-EEB7CB22DD0C}" type="slidenum">
              <a:rPr lang="en-US" smtClean="0"/>
              <a:pPr/>
              <a:t>20</a:t>
            </a:fld>
            <a:endParaRPr lang="en-US" dirty="0"/>
          </a:p>
        </p:txBody>
      </p:sp>
    </p:spTree>
    <p:extLst>
      <p:ext uri="{BB962C8B-B14F-4D97-AF65-F5344CB8AC3E}">
        <p14:creationId xmlns:p14="http://schemas.microsoft.com/office/powerpoint/2010/main" xmlns="" val="1307322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sp>
        <p:nvSpPr>
          <p:cNvPr id="12" name="TextBox 11"/>
          <p:cNvSpPr txBox="1"/>
          <p:nvPr/>
        </p:nvSpPr>
        <p:spPr>
          <a:xfrm>
            <a:off x="927100" y="271596"/>
            <a:ext cx="7327900" cy="707894"/>
          </a:xfrm>
          <a:prstGeom prst="rect">
            <a:avLst/>
          </a:prstGeom>
          <a:noFill/>
        </p:spPr>
        <p:txBody>
          <a:bodyPr wrap="square" rtlCol="0">
            <a:spAutoFit/>
          </a:bodyPr>
          <a:lstStyle/>
          <a:p>
            <a:r>
              <a:rPr lang="en-US" sz="2800" dirty="0" smtClean="0">
                <a:solidFill>
                  <a:srgbClr val="005300"/>
                </a:solidFill>
                <a:cs typeface="Arial Black"/>
              </a:rPr>
              <a:t>Cont. </a:t>
            </a:r>
            <a:r>
              <a:rPr lang="en-US" sz="4000" dirty="0" smtClean="0">
                <a:solidFill>
                  <a:srgbClr val="005300"/>
                </a:solidFill>
                <a:cs typeface="Arial Black"/>
              </a:rPr>
              <a:t>POTENTIAL CANDIDATES</a:t>
            </a:r>
            <a:endParaRPr lang="en-US" sz="4000" dirty="0">
              <a:solidFill>
                <a:srgbClr val="005300"/>
              </a:solidFill>
              <a:cs typeface="Arial Black"/>
            </a:endParaRPr>
          </a:p>
        </p:txBody>
      </p:sp>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7614" y="1347044"/>
            <a:ext cx="7378700" cy="4247317"/>
          </a:xfrm>
          <a:prstGeom prst="rect">
            <a:avLst/>
          </a:prstGeom>
        </p:spPr>
        <p:txBody>
          <a:bodyPr wrap="square">
            <a:spAutoFit/>
          </a:bodyPr>
          <a:lstStyle/>
          <a:p>
            <a:pPr algn="just"/>
            <a:r>
              <a:rPr lang="en-ZA" b="1" u="sng" dirty="0" smtClean="0"/>
              <a:t>4.	Experts </a:t>
            </a:r>
            <a:r>
              <a:rPr lang="en-ZA" b="1" u="sng" dirty="0"/>
              <a:t>in community justice </a:t>
            </a:r>
            <a:r>
              <a:rPr lang="en-ZA" b="1" u="sng" dirty="0" smtClean="0"/>
              <a:t>systems</a:t>
            </a:r>
          </a:p>
          <a:p>
            <a:pPr algn="just"/>
            <a:endParaRPr lang="en-ZA" b="1" dirty="0" smtClean="0"/>
          </a:p>
          <a:p>
            <a:pPr algn="just"/>
            <a:r>
              <a:rPr lang="en-ZA" b="1" dirty="0" smtClean="0"/>
              <a:t>4.1	Mr M </a:t>
            </a:r>
            <a:r>
              <a:rPr lang="en-ZA" b="1" dirty="0" err="1" smtClean="0"/>
              <a:t>Nkopo</a:t>
            </a:r>
            <a:endParaRPr lang="en-ZA" b="1" dirty="0" smtClean="0"/>
          </a:p>
          <a:p>
            <a:pPr algn="just"/>
            <a:endParaRPr lang="en-ZA" b="1" dirty="0"/>
          </a:p>
          <a:p>
            <a:pPr lvl="0"/>
            <a:r>
              <a:rPr lang="en-ZA" b="1" dirty="0" smtClean="0"/>
              <a:t>	</a:t>
            </a:r>
            <a:r>
              <a:rPr lang="en-ZA" dirty="0" smtClean="0"/>
              <a:t>Mr M </a:t>
            </a:r>
            <a:r>
              <a:rPr lang="en-ZA" dirty="0" err="1" smtClean="0"/>
              <a:t>Nkopo</a:t>
            </a:r>
            <a:r>
              <a:rPr lang="en-ZA" dirty="0" smtClean="0"/>
              <a:t> has a </a:t>
            </a:r>
            <a:r>
              <a:rPr lang="en-GB" dirty="0" smtClean="0"/>
              <a:t>Law </a:t>
            </a:r>
            <a:r>
              <a:rPr lang="en-GB" dirty="0"/>
              <a:t>Degree from Humboldt University in </a:t>
            </a:r>
            <a:r>
              <a:rPr lang="en-GB" dirty="0" smtClean="0"/>
              <a:t>Berlin,</a:t>
            </a:r>
          </a:p>
          <a:p>
            <a:pPr lvl="0"/>
            <a:r>
              <a:rPr lang="en-GB" dirty="0"/>
              <a:t>	</a:t>
            </a:r>
            <a:r>
              <a:rPr lang="en-GB" dirty="0" smtClean="0"/>
              <a:t>Germany </a:t>
            </a:r>
            <a:r>
              <a:rPr lang="en-GB" dirty="0"/>
              <a:t>and an LLB from Thames University </a:t>
            </a:r>
            <a:endParaRPr lang="en-GB" dirty="0" smtClean="0"/>
          </a:p>
          <a:p>
            <a:pPr lvl="0"/>
            <a:endParaRPr lang="en-ZA" dirty="0"/>
          </a:p>
          <a:p>
            <a:pPr lvl="0"/>
            <a:r>
              <a:rPr lang="en-GB" dirty="0" smtClean="0"/>
              <a:t>	Experience:</a:t>
            </a:r>
          </a:p>
          <a:p>
            <a:pPr lvl="0"/>
            <a:endParaRPr lang="en-GB" dirty="0" smtClean="0"/>
          </a:p>
          <a:p>
            <a:pPr marL="285750" lvl="0" indent="-285750">
              <a:buFont typeface="Arial" panose="020B0604020202020204" pitchFamily="34" charset="0"/>
              <a:buChar char="•"/>
            </a:pPr>
            <a:r>
              <a:rPr lang="en-GB" dirty="0" smtClean="0"/>
              <a:t>He has </a:t>
            </a:r>
            <a:r>
              <a:rPr lang="en-GB" dirty="0"/>
              <a:t>a specific interest in the welfare of prisoners from foreign </a:t>
            </a:r>
            <a:r>
              <a:rPr lang="en-GB" dirty="0" smtClean="0"/>
              <a:t>countries.</a:t>
            </a:r>
          </a:p>
          <a:p>
            <a:pPr marL="285750" lvl="0" indent="-285750">
              <a:buFont typeface="Arial" panose="020B0604020202020204" pitchFamily="34" charset="0"/>
              <a:buChar char="•"/>
            </a:pPr>
            <a:r>
              <a:rPr lang="en-GB" dirty="0" smtClean="0"/>
              <a:t>He is has extensive previous experience as an attorney.</a:t>
            </a:r>
          </a:p>
          <a:p>
            <a:pPr marL="285750" lvl="0" indent="-285750">
              <a:buFont typeface="Arial" panose="020B0604020202020204" pitchFamily="34" charset="0"/>
              <a:buChar char="•"/>
            </a:pPr>
            <a:endParaRPr lang="en-ZA" dirty="0"/>
          </a:p>
          <a:p>
            <a:r>
              <a:rPr lang="en-GB" dirty="0"/>
              <a:t> </a:t>
            </a:r>
            <a:endParaRPr lang="en-ZA" dirty="0"/>
          </a:p>
          <a:p>
            <a:pPr algn="just"/>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21</a:t>
            </a:fld>
            <a:endParaRPr lang="en-US" dirty="0"/>
          </a:p>
        </p:txBody>
      </p:sp>
    </p:spTree>
    <p:extLst>
      <p:ext uri="{BB962C8B-B14F-4D97-AF65-F5344CB8AC3E}">
        <p14:creationId xmlns:p14="http://schemas.microsoft.com/office/powerpoint/2010/main" xmlns="" val="2533449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smtClean="0">
                <a:solidFill>
                  <a:schemeClr val="bg1"/>
                </a:solidFill>
                <a:cs typeface="Arial Black"/>
              </a:rPr>
              <a:t>Thank You</a:t>
            </a:r>
            <a:endParaRPr lang="en-US" sz="4000" dirty="0">
              <a:solidFill>
                <a:schemeClr val="bg1"/>
              </a:solidFill>
              <a:cs typeface="Arial Black"/>
            </a:endParaRPr>
          </a:p>
        </p:txBody>
      </p:sp>
      <p:sp>
        <p:nvSpPr>
          <p:cNvPr id="13" name="TextBox 12"/>
          <p:cNvSpPr txBox="1"/>
          <p:nvPr/>
        </p:nvSpPr>
        <p:spPr>
          <a:xfrm>
            <a:off x="1079500" y="423996"/>
            <a:ext cx="4522887" cy="707894"/>
          </a:xfrm>
          <a:prstGeom prst="rect">
            <a:avLst/>
          </a:prstGeom>
          <a:noFill/>
        </p:spPr>
        <p:txBody>
          <a:bodyPr wrap="square" rtlCol="0">
            <a:spAutoFit/>
          </a:bodyPr>
          <a:lstStyle/>
          <a:p>
            <a:r>
              <a:rPr lang="en-US" sz="4000" dirty="0" smtClean="0">
                <a:solidFill>
                  <a:srgbClr val="005300"/>
                </a:solidFill>
                <a:cs typeface="Arial Black"/>
              </a:rPr>
              <a:t>Thank You</a:t>
            </a:r>
            <a:endParaRPr lang="en-US" sz="4000" dirty="0">
              <a:solidFill>
                <a:srgbClr val="005300"/>
              </a:solidFill>
              <a:cs typeface="Arial Black"/>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22</a:t>
            </a:fld>
            <a:endParaRPr lang="en-US" dirty="0"/>
          </a:p>
        </p:txBody>
      </p:sp>
    </p:spTree>
    <p:extLst>
      <p:ext uri="{BB962C8B-B14F-4D97-AF65-F5344CB8AC3E}">
        <p14:creationId xmlns:p14="http://schemas.microsoft.com/office/powerpoint/2010/main" xmlns="" val="281644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707894"/>
          </a:xfrm>
          <a:prstGeom prst="rect">
            <a:avLst/>
          </a:prstGeom>
          <a:noFill/>
        </p:spPr>
        <p:txBody>
          <a:bodyPr wrap="square" rtlCol="0">
            <a:spAutoFit/>
          </a:bodyPr>
          <a:lstStyle/>
          <a:p>
            <a:r>
              <a:rPr lang="en-US" sz="4000" dirty="0" smtClean="0">
                <a:solidFill>
                  <a:srgbClr val="005300"/>
                </a:solidFill>
                <a:cs typeface="Arial Black"/>
              </a:rPr>
              <a:t>PURPOSE</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2723823"/>
          </a:xfrm>
          <a:prstGeom prst="rect">
            <a:avLst/>
          </a:prstGeom>
        </p:spPr>
        <p:txBody>
          <a:bodyPr wrap="square">
            <a:spAutoFit/>
          </a:bodyPr>
          <a:lstStyle/>
          <a:p>
            <a:endParaRPr lang="en-ZA" dirty="0" smtClean="0"/>
          </a:p>
          <a:p>
            <a:endParaRPr lang="en-ZA" dirty="0"/>
          </a:p>
          <a:p>
            <a:pPr algn="just">
              <a:lnSpc>
                <a:spcPct val="150000"/>
              </a:lnSpc>
            </a:pPr>
            <a:r>
              <a:rPr lang="en-ZA" dirty="0" smtClean="0">
                <a:latin typeface="+mj-lt"/>
              </a:rPr>
              <a:t>To present and consult with the Portfolio and Select Committees on the potential candidates for appointment to serve on the National </a:t>
            </a:r>
            <a:r>
              <a:rPr lang="en-ZA" dirty="0">
                <a:latin typeface="+mj-lt"/>
              </a:rPr>
              <a:t>Council for Correctional Services (NCCS</a:t>
            </a:r>
            <a:r>
              <a:rPr lang="en-ZA" dirty="0" smtClean="0">
                <a:latin typeface="+mj-lt"/>
              </a:rPr>
              <a:t>) as public representatives in line with the requirements of Section 83(3)(h) of the Correctional Services Act, 1998 (Act No 111 of 1998)  </a:t>
            </a:r>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3</a:t>
            </a:fld>
            <a:endParaRPr lang="en-US" dirty="0"/>
          </a:p>
        </p:txBody>
      </p:sp>
    </p:spTree>
    <p:extLst>
      <p:ext uri="{BB962C8B-B14F-4D97-AF65-F5344CB8AC3E}">
        <p14:creationId xmlns:p14="http://schemas.microsoft.com/office/powerpoint/2010/main" xmlns="" val="4079508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707894"/>
          </a:xfrm>
          <a:prstGeom prst="rect">
            <a:avLst/>
          </a:prstGeom>
          <a:noFill/>
        </p:spPr>
        <p:txBody>
          <a:bodyPr wrap="square" rtlCol="0">
            <a:spAutoFit/>
          </a:bodyPr>
          <a:lstStyle/>
          <a:p>
            <a:r>
              <a:rPr lang="en-US" sz="4000" dirty="0" smtClean="0">
                <a:solidFill>
                  <a:srgbClr val="005300"/>
                </a:solidFill>
                <a:cs typeface="Arial Black"/>
              </a:rPr>
              <a:t>BACKGROUND</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3554819"/>
          </a:xfrm>
          <a:prstGeom prst="rect">
            <a:avLst/>
          </a:prstGeom>
        </p:spPr>
        <p:txBody>
          <a:bodyPr wrap="square">
            <a:spAutoFit/>
          </a:bodyPr>
          <a:lstStyle/>
          <a:p>
            <a:endParaRPr lang="en-ZA" dirty="0" smtClean="0"/>
          </a:p>
          <a:p>
            <a:endParaRPr lang="en-ZA" dirty="0"/>
          </a:p>
          <a:p>
            <a:pPr algn="just">
              <a:lnSpc>
                <a:spcPct val="150000"/>
              </a:lnSpc>
            </a:pPr>
            <a:r>
              <a:rPr lang="en-ZA" dirty="0" smtClean="0">
                <a:latin typeface="+mj-lt"/>
              </a:rPr>
              <a:t>In </a:t>
            </a:r>
            <a:r>
              <a:rPr lang="en-ZA" dirty="0">
                <a:latin typeface="+mj-lt"/>
              </a:rPr>
              <a:t>terms of Section 83 of the Correctional Services Act, Act 111 of 1998, the Minister must appoint a National Council for Correctional Services (NCCS).  The primary function of the NCCS is to advise the Minister in developing policy with regard to the correctional system and the sentencing process.  In terms of Section 77 of the Correctional Services Act, Act 111 of 1998, the NCCS is also acting as the Correctional Supervision and Parole Review Board to review Correctional Supervision and Parole Board (CSPB) decisions</a:t>
            </a:r>
            <a:r>
              <a:rPr lang="en-ZA" dirty="0"/>
              <a:t>.  </a:t>
            </a:r>
          </a:p>
        </p:txBody>
      </p:sp>
      <p:sp>
        <p:nvSpPr>
          <p:cNvPr id="3" name="Slide Number Placeholder 2"/>
          <p:cNvSpPr>
            <a:spLocks noGrp="1"/>
          </p:cNvSpPr>
          <p:nvPr>
            <p:ph type="sldNum" sz="quarter" idx="12"/>
          </p:nvPr>
        </p:nvSpPr>
        <p:spPr/>
        <p:txBody>
          <a:bodyPr/>
          <a:lstStyle/>
          <a:p>
            <a:fld id="{DCB3B80B-23E3-3948-A741-EEB7CB22DD0C}" type="slidenum">
              <a:rPr lang="en-US" smtClean="0"/>
              <a:pPr/>
              <a:t>4</a:t>
            </a:fld>
            <a:endParaRPr lang="en-US" dirty="0"/>
          </a:p>
        </p:txBody>
      </p:sp>
    </p:spTree>
    <p:extLst>
      <p:ext uri="{BB962C8B-B14F-4D97-AF65-F5344CB8AC3E}">
        <p14:creationId xmlns:p14="http://schemas.microsoft.com/office/powerpoint/2010/main" xmlns="" val="181614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6861066" cy="707886"/>
          </a:xfrm>
          <a:prstGeom prst="rect">
            <a:avLst/>
          </a:prstGeom>
          <a:noFill/>
        </p:spPr>
        <p:txBody>
          <a:bodyPr wrap="square" rtlCol="0">
            <a:spAutoFit/>
          </a:bodyPr>
          <a:lstStyle/>
          <a:p>
            <a:r>
              <a:rPr lang="en-US" sz="4000" dirty="0" smtClean="0">
                <a:solidFill>
                  <a:srgbClr val="005300"/>
                </a:solidFill>
                <a:cs typeface="Arial Black"/>
              </a:rPr>
              <a:t>STATUTORY REQUIREMENTS</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2413338"/>
            <a:ext cx="7378700" cy="1711366"/>
          </a:xfrm>
          <a:prstGeom prst="rect">
            <a:avLst/>
          </a:prstGeom>
        </p:spPr>
        <p:txBody>
          <a:bodyPr wrap="square">
            <a:spAutoFit/>
          </a:bodyPr>
          <a:lstStyle/>
          <a:p>
            <a:pPr algn="just">
              <a:lnSpc>
                <a:spcPct val="150000"/>
              </a:lnSpc>
            </a:pPr>
            <a:r>
              <a:rPr lang="en-ZA" dirty="0"/>
              <a:t>In terms of Section 83(2)(h) of the Correctional Services Act, Act 111 of 1998, as amended, the Minister must appoint four or more persons, not in the full-time service of the State, appointed as representatives of the Public in consultation with the relevant Parliamentary Committees. </a:t>
            </a:r>
          </a:p>
        </p:txBody>
      </p:sp>
      <p:sp>
        <p:nvSpPr>
          <p:cNvPr id="7" name="Slide Number Placeholder 6"/>
          <p:cNvSpPr>
            <a:spLocks noGrp="1"/>
          </p:cNvSpPr>
          <p:nvPr>
            <p:ph type="sldNum" sz="quarter" idx="12"/>
          </p:nvPr>
        </p:nvSpPr>
        <p:spPr/>
        <p:txBody>
          <a:bodyPr/>
          <a:lstStyle/>
          <a:p>
            <a:fld id="{DCB3B80B-23E3-3948-A741-EEB7CB22DD0C}" type="slidenum">
              <a:rPr lang="en-US" smtClean="0"/>
              <a:pPr/>
              <a:t>5</a:t>
            </a:fld>
            <a:endParaRPr lang="en-US" dirty="0"/>
          </a:p>
        </p:txBody>
      </p:sp>
    </p:spTree>
    <p:extLst>
      <p:ext uri="{BB962C8B-B14F-4D97-AF65-F5344CB8AC3E}">
        <p14:creationId xmlns:p14="http://schemas.microsoft.com/office/powerpoint/2010/main" xmlns="" val="397080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94"/>
          </a:xfrm>
          <a:prstGeom prst="rect">
            <a:avLst/>
          </a:prstGeom>
          <a:noFill/>
        </p:spPr>
        <p:txBody>
          <a:bodyPr wrap="square" rtlCol="0">
            <a:spAutoFit/>
          </a:bodyPr>
          <a:lstStyle/>
          <a:p>
            <a:r>
              <a:rPr lang="en-US" sz="4000" dirty="0" smtClean="0">
                <a:solidFill>
                  <a:srgbClr val="005300"/>
                </a:solidFill>
                <a:cs typeface="Arial Black"/>
              </a:rPr>
              <a:t>CALL FOR NOMINATIONS</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305342"/>
            <a:ext cx="7378700" cy="4801314"/>
          </a:xfrm>
          <a:prstGeom prst="rect">
            <a:avLst/>
          </a:prstGeom>
        </p:spPr>
        <p:txBody>
          <a:bodyPr wrap="square">
            <a:spAutoFit/>
          </a:bodyPr>
          <a:lstStyle/>
          <a:p>
            <a:r>
              <a:rPr lang="en-ZA" b="1" dirty="0" smtClean="0"/>
              <a:t>Chronological </a:t>
            </a:r>
            <a:r>
              <a:rPr lang="en-ZA" b="1" dirty="0"/>
              <a:t>exposition of the process followed:</a:t>
            </a:r>
          </a:p>
          <a:p>
            <a:endParaRPr lang="en-ZA" u="sng" dirty="0" smtClean="0"/>
          </a:p>
          <a:p>
            <a:r>
              <a:rPr lang="en-ZA" u="sng" dirty="0" smtClean="0"/>
              <a:t>21 </a:t>
            </a:r>
            <a:r>
              <a:rPr lang="en-ZA" u="sng" dirty="0"/>
              <a:t>February 2016</a:t>
            </a:r>
            <a:endParaRPr lang="en-ZA" dirty="0"/>
          </a:p>
          <a:p>
            <a:pPr algn="just"/>
            <a:r>
              <a:rPr lang="en-ZA" dirty="0"/>
              <a:t>An advert was placed in the Sunday media calling for nominations for persons to serve on the NCCS as required by the Act.  The closing date for the call for nominations was 7 March 2016.  Only fifteen (15) Curriculum Vitae’s were received.  </a:t>
            </a:r>
          </a:p>
          <a:p>
            <a:endParaRPr lang="en-ZA" u="sng" dirty="0" smtClean="0"/>
          </a:p>
          <a:p>
            <a:r>
              <a:rPr lang="en-ZA" u="sng" dirty="0" smtClean="0"/>
              <a:t>5 </a:t>
            </a:r>
            <a:r>
              <a:rPr lang="en-ZA" u="sng" dirty="0"/>
              <a:t>April 2016</a:t>
            </a:r>
            <a:endParaRPr lang="en-ZA" dirty="0"/>
          </a:p>
          <a:p>
            <a:pPr algn="just"/>
            <a:r>
              <a:rPr lang="en-ZA" dirty="0"/>
              <a:t>The call for nominations was re-advertised with a closing date of 15 April 2016. A total of twenty seven (27) persons applied.</a:t>
            </a:r>
          </a:p>
          <a:p>
            <a:endParaRPr lang="en-ZA" b="1" dirty="0" smtClean="0"/>
          </a:p>
          <a:p>
            <a:r>
              <a:rPr lang="en-ZA" b="1" dirty="0" smtClean="0"/>
              <a:t>The </a:t>
            </a:r>
            <a:r>
              <a:rPr lang="en-ZA" b="1" dirty="0"/>
              <a:t>total number of applications/nominations received was therefore forty two (42</a:t>
            </a:r>
            <a:r>
              <a:rPr lang="en-ZA" b="1" dirty="0" smtClean="0"/>
              <a:t>).</a:t>
            </a:r>
          </a:p>
          <a:p>
            <a:endParaRPr lang="en-ZA" b="1" dirty="0"/>
          </a:p>
          <a:p>
            <a:r>
              <a:rPr lang="en-ZA" b="1" dirty="0" smtClean="0"/>
              <a:t>Of the forty two (42) applications, ten (10)  were from existing members.</a:t>
            </a:r>
          </a:p>
          <a:p>
            <a:endParaRPr lang="en-ZA" b="1"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6</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94"/>
          </a:xfrm>
          <a:prstGeom prst="rect">
            <a:avLst/>
          </a:prstGeom>
          <a:noFill/>
        </p:spPr>
        <p:txBody>
          <a:bodyPr wrap="square" rtlCol="0">
            <a:spAutoFit/>
          </a:bodyPr>
          <a:lstStyle/>
          <a:p>
            <a:r>
              <a:rPr lang="en-US" sz="4000" dirty="0" smtClean="0">
                <a:solidFill>
                  <a:srgbClr val="005300"/>
                </a:solidFill>
                <a:cs typeface="Arial Black"/>
              </a:rPr>
              <a:t>CONSULTATION</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305342"/>
            <a:ext cx="7378700" cy="2862322"/>
          </a:xfrm>
          <a:prstGeom prst="rect">
            <a:avLst/>
          </a:prstGeom>
        </p:spPr>
        <p:txBody>
          <a:bodyPr wrap="square">
            <a:spAutoFit/>
          </a:bodyPr>
          <a:lstStyle/>
          <a:p>
            <a:r>
              <a:rPr lang="en-ZA" b="1" dirty="0" smtClean="0"/>
              <a:t>Chronological exposition of the process followed:</a:t>
            </a:r>
          </a:p>
          <a:p>
            <a:endParaRPr lang="en-ZA" u="sng" dirty="0" smtClean="0"/>
          </a:p>
          <a:p>
            <a:r>
              <a:rPr lang="en-ZA" u="sng" dirty="0" smtClean="0"/>
              <a:t>11 and 12 May 2016</a:t>
            </a:r>
          </a:p>
          <a:p>
            <a:endParaRPr lang="en-ZA" u="sng" dirty="0"/>
          </a:p>
          <a:p>
            <a:endParaRPr lang="en-ZA" u="sng" dirty="0" smtClean="0"/>
          </a:p>
          <a:p>
            <a:r>
              <a:rPr lang="en-ZA" dirty="0" smtClean="0"/>
              <a:t>Letters were sent to both Chairpersons of the Portfolio and Select Committees requesting inputs regarding the preliminary list of proposed candidates. </a:t>
            </a:r>
          </a:p>
          <a:p>
            <a:endParaRPr lang="en-ZA" dirty="0"/>
          </a:p>
          <a:p>
            <a:r>
              <a:rPr lang="en-ZA" dirty="0" smtClean="0"/>
              <a:t>Following this consultation process inputs were received and considered.</a:t>
            </a:r>
            <a:endParaRPr lang="en-ZA"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7</a:t>
            </a:fld>
            <a:endParaRPr lang="en-US" dirty="0"/>
          </a:p>
        </p:txBody>
      </p:sp>
    </p:spTree>
    <p:extLst>
      <p:ext uri="{BB962C8B-B14F-4D97-AF65-F5344CB8AC3E}">
        <p14:creationId xmlns:p14="http://schemas.microsoft.com/office/powerpoint/2010/main" xmlns="" val="3194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954107"/>
          </a:xfrm>
          <a:prstGeom prst="rect">
            <a:avLst/>
          </a:prstGeom>
          <a:noFill/>
        </p:spPr>
        <p:txBody>
          <a:bodyPr wrap="square" rtlCol="0">
            <a:spAutoFit/>
          </a:bodyPr>
          <a:lstStyle/>
          <a:p>
            <a:r>
              <a:rPr lang="en-US" sz="2800" dirty="0" smtClean="0">
                <a:solidFill>
                  <a:srgbClr val="005300"/>
                </a:solidFill>
                <a:cs typeface="Arial Black"/>
              </a:rPr>
              <a:t>CRITERIA USED TO SHORTLIST POTENTIAL </a:t>
            </a:r>
            <a:r>
              <a:rPr lang="en-US" sz="2800" dirty="0" smtClean="0">
                <a:cs typeface="Arial Black"/>
              </a:rPr>
              <a:t>CANDIDATES</a:t>
            </a:r>
            <a:endParaRPr lang="en-US" sz="2800" dirty="0">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300" y="1225704"/>
            <a:ext cx="7378700" cy="5355312"/>
          </a:xfrm>
          <a:prstGeom prst="rect">
            <a:avLst/>
          </a:prstGeom>
        </p:spPr>
        <p:txBody>
          <a:bodyPr wrap="square">
            <a:spAutoFit/>
          </a:bodyPr>
          <a:lstStyle/>
          <a:p>
            <a:endParaRPr lang="en-ZA" dirty="0" smtClean="0"/>
          </a:p>
          <a:p>
            <a:pPr algn="just"/>
            <a:r>
              <a:rPr lang="en-ZA" dirty="0" smtClean="0"/>
              <a:t>1 </a:t>
            </a:r>
            <a:r>
              <a:rPr lang="en-ZA" dirty="0"/>
              <a:t>	</a:t>
            </a:r>
            <a:r>
              <a:rPr lang="en-ZA" sz="1600" u="sng" dirty="0"/>
              <a:t>Basic criteria</a:t>
            </a:r>
            <a:endParaRPr lang="en-ZA" sz="1600" dirty="0"/>
          </a:p>
          <a:p>
            <a:pPr algn="just"/>
            <a:r>
              <a:rPr lang="en-ZA" sz="1600" dirty="0" smtClean="0"/>
              <a:t>	1.1 </a:t>
            </a:r>
            <a:r>
              <a:rPr lang="en-ZA" sz="1600" dirty="0"/>
              <a:t>	Candidate was nominated.</a:t>
            </a:r>
          </a:p>
          <a:p>
            <a:pPr algn="just"/>
            <a:r>
              <a:rPr lang="en-ZA" sz="1600" dirty="0" smtClean="0"/>
              <a:t>	1.2</a:t>
            </a:r>
            <a:r>
              <a:rPr lang="en-ZA" sz="1600" dirty="0"/>
              <a:t>	Candidate accepted the nomination.</a:t>
            </a:r>
          </a:p>
          <a:p>
            <a:pPr algn="just"/>
            <a:r>
              <a:rPr lang="en-ZA" sz="1600" dirty="0"/>
              <a:t> </a:t>
            </a:r>
          </a:p>
          <a:p>
            <a:pPr algn="just"/>
            <a:r>
              <a:rPr lang="en-ZA" sz="1600" dirty="0" smtClean="0"/>
              <a:t>2.</a:t>
            </a:r>
            <a:r>
              <a:rPr lang="en-ZA" sz="1600" dirty="0"/>
              <a:t>	Candidate not in fulltime service of the state; or</a:t>
            </a:r>
          </a:p>
          <a:p>
            <a:pPr algn="just"/>
            <a:r>
              <a:rPr lang="en-ZA" sz="1600" dirty="0"/>
              <a:t> </a:t>
            </a:r>
          </a:p>
          <a:p>
            <a:pPr algn="just"/>
            <a:r>
              <a:rPr lang="en-ZA" sz="1600" dirty="0" smtClean="0"/>
              <a:t>3. </a:t>
            </a:r>
            <a:r>
              <a:rPr lang="en-ZA" sz="1600" dirty="0"/>
              <a:t>	Experts in clinical psychology; or</a:t>
            </a:r>
          </a:p>
          <a:p>
            <a:pPr algn="just"/>
            <a:r>
              <a:rPr lang="en-ZA" sz="1600" dirty="0"/>
              <a:t> </a:t>
            </a:r>
          </a:p>
          <a:p>
            <a:pPr algn="just"/>
            <a:r>
              <a:rPr lang="en-ZA" sz="1600" dirty="0" smtClean="0"/>
              <a:t>4.</a:t>
            </a:r>
            <a:r>
              <a:rPr lang="en-ZA" sz="1600" dirty="0"/>
              <a:t>	Representative of non-governmental organizations working within the </a:t>
            </a:r>
            <a:r>
              <a:rPr lang="en-ZA" sz="1600" dirty="0" smtClean="0"/>
              <a:t>	field </a:t>
            </a:r>
            <a:r>
              <a:rPr lang="en-ZA" sz="1600" dirty="0"/>
              <a:t>of Correctional Services; or</a:t>
            </a:r>
          </a:p>
          <a:p>
            <a:pPr algn="just"/>
            <a:r>
              <a:rPr lang="en-ZA" sz="1600" dirty="0"/>
              <a:t> </a:t>
            </a:r>
          </a:p>
          <a:p>
            <a:pPr algn="just"/>
            <a:r>
              <a:rPr lang="en-ZA" sz="1600" dirty="0" smtClean="0"/>
              <a:t>5.</a:t>
            </a:r>
            <a:r>
              <a:rPr lang="en-ZA" sz="1600" dirty="0"/>
              <a:t>	Academics with expertise in criminal law, criminology, penology or 	restorative </a:t>
            </a:r>
            <a:r>
              <a:rPr lang="en-ZA" sz="1600" dirty="0" smtClean="0"/>
              <a:t>justice; </a:t>
            </a:r>
            <a:r>
              <a:rPr lang="en-ZA" sz="1600" dirty="0"/>
              <a:t>or</a:t>
            </a:r>
          </a:p>
          <a:p>
            <a:pPr algn="just"/>
            <a:r>
              <a:rPr lang="en-ZA" sz="1600" dirty="0"/>
              <a:t> </a:t>
            </a:r>
          </a:p>
          <a:p>
            <a:pPr marL="342900" indent="-342900" algn="just">
              <a:buAutoNum type="arabicPeriod" startAt="6"/>
            </a:pPr>
            <a:r>
              <a:rPr lang="en-ZA" sz="1600" dirty="0" smtClean="0"/>
              <a:t>Experts </a:t>
            </a:r>
            <a:r>
              <a:rPr lang="en-ZA" sz="1600" dirty="0"/>
              <a:t>in community justice. </a:t>
            </a:r>
          </a:p>
          <a:p>
            <a:pPr marL="342900" indent="-342900" algn="just">
              <a:buAutoNum type="arabicPeriod" startAt="6"/>
            </a:pPr>
            <a:endParaRPr lang="en-ZA" sz="1600" dirty="0" smtClean="0"/>
          </a:p>
          <a:p>
            <a:pPr marL="342900" indent="-342900" algn="just">
              <a:buAutoNum type="arabicPeriod" startAt="6"/>
            </a:pPr>
            <a:r>
              <a:rPr lang="en-ZA" sz="1600" dirty="0" smtClean="0"/>
              <a:t>Gender, transformation and skills transfer imperatives.</a:t>
            </a:r>
          </a:p>
          <a:p>
            <a:pPr marL="342900" indent="-342900" algn="just">
              <a:buAutoNum type="arabicPeriod" startAt="6"/>
            </a:pPr>
            <a:endParaRPr lang="en-ZA" sz="1600" dirty="0"/>
          </a:p>
          <a:p>
            <a:pPr marL="342900" indent="-342900" algn="just">
              <a:buAutoNum type="arabicPeriod" startAt="6"/>
            </a:pPr>
            <a:r>
              <a:rPr lang="en-ZA" sz="1600" dirty="0" smtClean="0"/>
              <a:t>Inputs from preliminary consultation process.</a:t>
            </a:r>
          </a:p>
          <a:p>
            <a:pPr marL="342900" indent="-342900" algn="just">
              <a:buAutoNum type="arabicPeriod" startAt="6"/>
            </a:pPr>
            <a:endParaRPr lang="en-ZA"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8</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707886"/>
          </a:xfrm>
          <a:prstGeom prst="rect">
            <a:avLst/>
          </a:prstGeom>
          <a:noFill/>
        </p:spPr>
        <p:txBody>
          <a:bodyPr wrap="square" rtlCol="0">
            <a:spAutoFit/>
          </a:bodyPr>
          <a:lstStyle/>
          <a:p>
            <a:r>
              <a:rPr lang="en-US" sz="4000" dirty="0" smtClean="0">
                <a:solidFill>
                  <a:srgbClr val="005300"/>
                </a:solidFill>
                <a:cs typeface="Arial Black"/>
              </a:rPr>
              <a:t>POTENTIAL CANDIDATES</a:t>
            </a:r>
            <a:endParaRPr lang="en-US" sz="40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76300" y="1582341"/>
            <a:ext cx="7378700" cy="646331"/>
          </a:xfrm>
          <a:prstGeom prst="rect">
            <a:avLst/>
          </a:prstGeom>
        </p:spPr>
        <p:txBody>
          <a:bodyPr wrap="square">
            <a:spAutoFit/>
          </a:bodyPr>
          <a:lstStyle/>
          <a:p>
            <a:endParaRPr lang="en-ZA" dirty="0" smtClean="0"/>
          </a:p>
          <a:p>
            <a:endParaRPr lang="en-ZA" dirty="0"/>
          </a:p>
        </p:txBody>
      </p:sp>
      <p:sp>
        <p:nvSpPr>
          <p:cNvPr id="3" name="Rectangle 2"/>
          <p:cNvSpPr/>
          <p:nvPr/>
        </p:nvSpPr>
        <p:spPr>
          <a:xfrm>
            <a:off x="876299" y="1282796"/>
            <a:ext cx="7537231" cy="4524315"/>
          </a:xfrm>
          <a:prstGeom prst="rect">
            <a:avLst/>
          </a:prstGeom>
        </p:spPr>
        <p:txBody>
          <a:bodyPr wrap="square">
            <a:spAutoFit/>
          </a:bodyPr>
          <a:lstStyle/>
          <a:p>
            <a:pPr algn="just"/>
            <a:r>
              <a:rPr lang="en-ZA" dirty="0" smtClean="0"/>
              <a:t>Based </a:t>
            </a:r>
            <a:r>
              <a:rPr lang="en-ZA" dirty="0"/>
              <a:t>on the applications and the selection criteria met, Minister proposes the following potential candidates for appointment on the NCCS.</a:t>
            </a:r>
          </a:p>
          <a:p>
            <a:pPr algn="just"/>
            <a:r>
              <a:rPr lang="en-ZA" dirty="0"/>
              <a:t> </a:t>
            </a:r>
          </a:p>
          <a:p>
            <a:pPr algn="just"/>
            <a:r>
              <a:rPr lang="en-ZA" dirty="0" smtClean="0"/>
              <a:t>1 </a:t>
            </a:r>
            <a:r>
              <a:rPr lang="en-ZA" dirty="0"/>
              <a:t>	</a:t>
            </a:r>
            <a:r>
              <a:rPr lang="en-ZA" b="1" u="sng" dirty="0"/>
              <a:t>Experts in clinical psychology</a:t>
            </a:r>
            <a:endParaRPr lang="en-ZA" dirty="0"/>
          </a:p>
          <a:p>
            <a:pPr algn="just"/>
            <a:r>
              <a:rPr lang="en-ZA" dirty="0"/>
              <a:t>	</a:t>
            </a:r>
            <a:endParaRPr lang="en-ZA" dirty="0" smtClean="0"/>
          </a:p>
          <a:p>
            <a:pPr algn="just"/>
            <a:r>
              <a:rPr lang="en-ZA" dirty="0" smtClean="0"/>
              <a:t>1.1 	</a:t>
            </a:r>
            <a:r>
              <a:rPr lang="en-ZA" b="1" dirty="0" smtClean="0"/>
              <a:t>Mr I L de Klerk</a:t>
            </a:r>
            <a:endParaRPr lang="en-ZA" dirty="0" smtClean="0"/>
          </a:p>
          <a:p>
            <a:pPr algn="just"/>
            <a:r>
              <a:rPr lang="en-ZA" dirty="0"/>
              <a:t> </a:t>
            </a:r>
          </a:p>
          <a:p>
            <a:pPr algn="just"/>
            <a:r>
              <a:rPr lang="en-ZA" dirty="0" smtClean="0"/>
              <a:t>Mr </a:t>
            </a:r>
            <a:r>
              <a:rPr lang="en-ZA" dirty="0"/>
              <a:t>De Klerk has a Masters in Psychology from the University of Free State.  He is currently in private practice.</a:t>
            </a:r>
          </a:p>
          <a:p>
            <a:pPr algn="just"/>
            <a:r>
              <a:rPr lang="en-ZA" dirty="0"/>
              <a:t> </a:t>
            </a:r>
          </a:p>
          <a:p>
            <a:pPr algn="just"/>
            <a:r>
              <a:rPr lang="en-ZA" dirty="0"/>
              <a:t>Experience:</a:t>
            </a:r>
          </a:p>
          <a:p>
            <a:pPr algn="just"/>
            <a:r>
              <a:rPr lang="en-ZA" dirty="0"/>
              <a:t> </a:t>
            </a:r>
          </a:p>
          <a:p>
            <a:pPr marL="285750" lvl="0" indent="-285750" algn="just">
              <a:buFont typeface="Wingdings" panose="05000000000000000000" pitchFamily="2" charset="2"/>
              <a:buChar char="§"/>
            </a:pPr>
            <a:r>
              <a:rPr lang="en-ZA" dirty="0"/>
              <a:t>Unitas Hospital :  Radiographer assistant (December 2003 – June 2006)</a:t>
            </a:r>
          </a:p>
          <a:p>
            <a:pPr marL="285750" lvl="0" indent="-285750" algn="just">
              <a:buFont typeface="Wingdings" panose="05000000000000000000" pitchFamily="2" charset="2"/>
              <a:buChar char="§"/>
            </a:pPr>
            <a:r>
              <a:rPr lang="en-ZA" dirty="0"/>
              <a:t>Vista Clinic : Reintegration centre, Ward Administrator (June 2005 – August 2008)</a:t>
            </a:r>
          </a:p>
          <a:p>
            <a:pPr marL="285750" lvl="0" indent="-285750" algn="just">
              <a:buFont typeface="Wingdings" panose="05000000000000000000" pitchFamily="2" charset="2"/>
              <a:buChar char="§"/>
            </a:pPr>
            <a:r>
              <a:rPr lang="en-ZA" dirty="0"/>
              <a:t>Synovate SA : Junior Research Executive (September 2008 – January 2009</a:t>
            </a:r>
            <a:r>
              <a:rPr lang="en-ZA" dirty="0" smtClean="0"/>
              <a:t>)</a:t>
            </a:r>
            <a:endParaRPr lang="en-ZA"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9</a:t>
            </a:fld>
            <a:endParaRPr lang="en-US" dirty="0"/>
          </a:p>
        </p:txBody>
      </p:sp>
    </p:spTree>
    <p:extLst>
      <p:ext uri="{BB962C8B-B14F-4D97-AF65-F5344CB8AC3E}">
        <p14:creationId xmlns:p14="http://schemas.microsoft.com/office/powerpoint/2010/main" xmlns="" val="3585122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TotalTime>
  <Words>952</Words>
  <Application>Microsoft Office PowerPoint</Application>
  <PresentationFormat>On-screen Show (4:3)</PresentationFormat>
  <Paragraphs>232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39</cp:revision>
  <cp:lastPrinted>2016-05-12T08:07:23Z</cp:lastPrinted>
  <dcterms:created xsi:type="dcterms:W3CDTF">2016-05-03T08:35:15Z</dcterms:created>
  <dcterms:modified xsi:type="dcterms:W3CDTF">2016-05-20T12:58:29Z</dcterms:modified>
</cp:coreProperties>
</file>