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 id="2147483692" r:id="rId4"/>
    <p:sldMasterId id="2147483704"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 id="2147483836" r:id="rId16"/>
    <p:sldMasterId id="2147483848" r:id="rId17"/>
    <p:sldMasterId id="2147483860" r:id="rId18"/>
    <p:sldMasterId id="2147483872" r:id="rId19"/>
  </p:sldMasterIdLst>
  <p:notesMasterIdLst>
    <p:notesMasterId r:id="rId93"/>
  </p:notesMasterIdLst>
  <p:handoutMasterIdLst>
    <p:handoutMasterId r:id="rId94"/>
  </p:handoutMasterIdLst>
  <p:sldIdLst>
    <p:sldId id="341" r:id="rId20"/>
    <p:sldId id="342" r:id="rId21"/>
    <p:sldId id="409" r:id="rId22"/>
    <p:sldId id="410" r:id="rId23"/>
    <p:sldId id="411" r:id="rId24"/>
    <p:sldId id="412" r:id="rId25"/>
    <p:sldId id="413" r:id="rId26"/>
    <p:sldId id="414" r:id="rId27"/>
    <p:sldId id="415" r:id="rId28"/>
    <p:sldId id="416" r:id="rId29"/>
    <p:sldId id="417" r:id="rId30"/>
    <p:sldId id="418" r:id="rId31"/>
    <p:sldId id="359" r:id="rId32"/>
    <p:sldId id="408" r:id="rId33"/>
    <p:sldId id="397" r:id="rId34"/>
    <p:sldId id="398" r:id="rId35"/>
    <p:sldId id="399" r:id="rId36"/>
    <p:sldId id="400" r:id="rId37"/>
    <p:sldId id="401" r:id="rId38"/>
    <p:sldId id="402" r:id="rId39"/>
    <p:sldId id="403" r:id="rId40"/>
    <p:sldId id="404" r:id="rId41"/>
    <p:sldId id="405" r:id="rId42"/>
    <p:sldId id="406" r:id="rId43"/>
    <p:sldId id="407" r:id="rId44"/>
    <p:sldId id="360" r:id="rId45"/>
    <p:sldId id="395" r:id="rId46"/>
    <p:sldId id="396" r:id="rId47"/>
    <p:sldId id="317" r:id="rId48"/>
    <p:sldId id="318" r:id="rId49"/>
    <p:sldId id="343" r:id="rId50"/>
    <p:sldId id="319" r:id="rId51"/>
    <p:sldId id="333" r:id="rId52"/>
    <p:sldId id="355" r:id="rId53"/>
    <p:sldId id="321" r:id="rId54"/>
    <p:sldId id="335" r:id="rId55"/>
    <p:sldId id="322" r:id="rId56"/>
    <p:sldId id="323" r:id="rId57"/>
    <p:sldId id="324" r:id="rId58"/>
    <p:sldId id="325" r:id="rId59"/>
    <p:sldId id="336" r:id="rId60"/>
    <p:sldId id="334" r:id="rId61"/>
    <p:sldId id="337" r:id="rId62"/>
    <p:sldId id="327" r:id="rId63"/>
    <p:sldId id="338" r:id="rId64"/>
    <p:sldId id="328" r:id="rId65"/>
    <p:sldId id="329" r:id="rId66"/>
    <p:sldId id="330" r:id="rId67"/>
    <p:sldId id="339" r:id="rId68"/>
    <p:sldId id="331" r:id="rId69"/>
    <p:sldId id="340" r:id="rId70"/>
    <p:sldId id="277" r:id="rId71"/>
    <p:sldId id="302" r:id="rId72"/>
    <p:sldId id="332" r:id="rId73"/>
    <p:sldId id="311" r:id="rId74"/>
    <p:sldId id="380" r:id="rId75"/>
    <p:sldId id="382" r:id="rId76"/>
    <p:sldId id="383" r:id="rId77"/>
    <p:sldId id="381" r:id="rId78"/>
    <p:sldId id="378" r:id="rId79"/>
    <p:sldId id="379" r:id="rId80"/>
    <p:sldId id="377" r:id="rId81"/>
    <p:sldId id="373" r:id="rId82"/>
    <p:sldId id="374" r:id="rId83"/>
    <p:sldId id="375" r:id="rId84"/>
    <p:sldId id="376" r:id="rId85"/>
    <p:sldId id="357" r:id="rId86"/>
    <p:sldId id="293" r:id="rId87"/>
    <p:sldId id="421" r:id="rId88"/>
    <p:sldId id="356" r:id="rId89"/>
    <p:sldId id="419" r:id="rId90"/>
    <p:sldId id="420" r:id="rId91"/>
    <p:sldId id="384" r:id="rId92"/>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5DE32A-41B0-4C9B-8260-AFE1EA65FFD3}">
          <p14:sldIdLst>
            <p14:sldId id="341"/>
            <p14:sldId id="342"/>
            <p14:sldId id="409"/>
            <p14:sldId id="410"/>
            <p14:sldId id="411"/>
            <p14:sldId id="412"/>
            <p14:sldId id="413"/>
            <p14:sldId id="414"/>
            <p14:sldId id="415"/>
            <p14:sldId id="416"/>
            <p14:sldId id="417"/>
            <p14:sldId id="418"/>
            <p14:sldId id="359"/>
            <p14:sldId id="408"/>
            <p14:sldId id="397"/>
            <p14:sldId id="398"/>
            <p14:sldId id="399"/>
            <p14:sldId id="400"/>
            <p14:sldId id="401"/>
            <p14:sldId id="402"/>
            <p14:sldId id="403"/>
            <p14:sldId id="404"/>
            <p14:sldId id="405"/>
            <p14:sldId id="406"/>
            <p14:sldId id="407"/>
            <p14:sldId id="360"/>
            <p14:sldId id="395"/>
            <p14:sldId id="396"/>
            <p14:sldId id="317"/>
            <p14:sldId id="318"/>
            <p14:sldId id="343"/>
            <p14:sldId id="319"/>
            <p14:sldId id="333"/>
            <p14:sldId id="355"/>
            <p14:sldId id="321"/>
            <p14:sldId id="335"/>
            <p14:sldId id="322"/>
            <p14:sldId id="323"/>
            <p14:sldId id="324"/>
            <p14:sldId id="325"/>
            <p14:sldId id="336"/>
            <p14:sldId id="334"/>
            <p14:sldId id="337"/>
            <p14:sldId id="327"/>
            <p14:sldId id="338"/>
            <p14:sldId id="328"/>
            <p14:sldId id="329"/>
            <p14:sldId id="330"/>
            <p14:sldId id="339"/>
            <p14:sldId id="331"/>
            <p14:sldId id="340"/>
            <p14:sldId id="277"/>
            <p14:sldId id="302"/>
            <p14:sldId id="332"/>
            <p14:sldId id="311"/>
            <p14:sldId id="380"/>
            <p14:sldId id="382"/>
            <p14:sldId id="383"/>
            <p14:sldId id="381"/>
            <p14:sldId id="378"/>
            <p14:sldId id="379"/>
            <p14:sldId id="377"/>
            <p14:sldId id="373"/>
            <p14:sldId id="374"/>
            <p14:sldId id="375"/>
            <p14:sldId id="376"/>
            <p14:sldId id="357"/>
            <p14:sldId id="293"/>
            <p14:sldId id="421"/>
            <p14:sldId id="356"/>
            <p14:sldId id="419"/>
            <p14:sldId id="420"/>
            <p14:sldId id="384"/>
          </p14:sldIdLst>
        </p14:section>
      </p14:sectionLst>
    </p:ext>
    <p:ext uri="{EFAFB233-063F-42B5-8137-9DF3F51BA10A}">
      <p15:sldGuideLst xmlns:p15="http://schemas.microsoft.com/office/powerpoint/2012/main" xmlns="">
        <p15:guide id="1" orient="horz" pos="2381">
          <p15:clr>
            <a:srgbClr val="A4A3A4"/>
          </p15:clr>
        </p15:guide>
        <p15:guide id="2" pos="336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5" autoAdjust="0"/>
    <p:restoredTop sz="94660"/>
  </p:normalViewPr>
  <p:slideViewPr>
    <p:cSldViewPr snapToGrid="0">
      <p:cViewPr varScale="1">
        <p:scale>
          <a:sx n="67" d="100"/>
          <a:sy n="67" d="100"/>
        </p:scale>
        <p:origin x="-1002" y="-102"/>
      </p:cViewPr>
      <p:guideLst>
        <p:guide orient="horz" pos="2381"/>
        <p:guide pos="3367"/>
      </p:guideLst>
    </p:cSldViewPr>
  </p:slideViewPr>
  <p:notesTextViewPr>
    <p:cViewPr>
      <p:scale>
        <a:sx n="1" d="1"/>
        <a:sy n="1" d="1"/>
      </p:scale>
      <p:origin x="0" y="0"/>
    </p:cViewPr>
  </p:notesTextViewPr>
  <p:notesViewPr>
    <p:cSldViewPr snapToGrid="0">
      <p:cViewPr varScale="1">
        <p:scale>
          <a:sx n="117" d="100"/>
          <a:sy n="117" d="100"/>
        </p:scale>
        <p:origin x="149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836" y="0"/>
            <a:ext cx="2945659" cy="498631"/>
          </a:xfrm>
          <a:prstGeom prst="rect">
            <a:avLst/>
          </a:prstGeom>
        </p:spPr>
        <p:txBody>
          <a:bodyPr vert="horz" lIns="91440" tIns="45720" rIns="91440" bIns="45720" rtlCol="0"/>
          <a:lstStyle>
            <a:lvl1pPr algn="r">
              <a:defRPr sz="1200"/>
            </a:lvl1pPr>
          </a:lstStyle>
          <a:p>
            <a:fld id="{277ADDFC-0FEF-4766-BBED-2C7196F19804}" type="datetimeFigureOut">
              <a:rPr lang="en-ZA" smtClean="0"/>
              <a:t>2016/05/16</a:t>
            </a:fld>
            <a:endParaRPr lang="en-ZA"/>
          </a:p>
        </p:txBody>
      </p:sp>
      <p:sp>
        <p:nvSpPr>
          <p:cNvPr id="4" name="Footer Placeholder 3"/>
          <p:cNvSpPr>
            <a:spLocks noGrp="1"/>
          </p:cNvSpPr>
          <p:nvPr>
            <p:ph type="ftr" sz="quarter" idx="2"/>
          </p:nvPr>
        </p:nvSpPr>
        <p:spPr>
          <a:xfrm>
            <a:off x="0" y="9428011"/>
            <a:ext cx="2945659" cy="498629"/>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836" y="9428011"/>
            <a:ext cx="2945659" cy="498629"/>
          </a:xfrm>
          <a:prstGeom prst="rect">
            <a:avLst/>
          </a:prstGeom>
        </p:spPr>
        <p:txBody>
          <a:bodyPr vert="horz" lIns="91440" tIns="45720" rIns="91440" bIns="45720" rtlCol="0" anchor="b"/>
          <a:lstStyle>
            <a:lvl1pPr algn="r">
              <a:defRPr sz="1200"/>
            </a:lvl1pPr>
          </a:lstStyle>
          <a:p>
            <a:fld id="{69F0303B-D908-468D-9339-8E1524E7943D}" type="slidenum">
              <a:rPr lang="en-ZA" smtClean="0"/>
              <a:t>‹#›</a:t>
            </a:fld>
            <a:endParaRPr lang="en-ZA"/>
          </a:p>
        </p:txBody>
      </p:sp>
    </p:spTree>
    <p:extLst>
      <p:ext uri="{BB962C8B-B14F-4D97-AF65-F5344CB8AC3E}">
        <p14:creationId xmlns:p14="http://schemas.microsoft.com/office/powerpoint/2010/main" val="1383014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A74B3D6-FE1E-49DE-B7F7-CCD62E604F7E}" type="datetimeFigureOut">
              <a:rPr lang="en-US" smtClean="0"/>
              <a:t>5/16/2016</a:t>
            </a:fld>
            <a:endParaRPr lang="en-US"/>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7C872FF-B1A9-4953-B9B4-74976DB2DCB5}" type="slidenum">
              <a:rPr lang="en-US" smtClean="0"/>
              <a:t>‹#›</a:t>
            </a:fld>
            <a:endParaRPr lang="en-US"/>
          </a:p>
        </p:txBody>
      </p:sp>
    </p:spTree>
    <p:extLst>
      <p:ext uri="{BB962C8B-B14F-4D97-AF65-F5344CB8AC3E}">
        <p14:creationId xmlns:p14="http://schemas.microsoft.com/office/powerpoint/2010/main" val="231199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30C68C-CCEB-42C5-BA22-7BAFF850F5BC}" type="slidenum">
              <a:rPr lang="en-ZA" smtClean="0"/>
              <a:t>3</a:t>
            </a:fld>
            <a:endParaRPr lang="en-ZA" dirty="0"/>
          </a:p>
        </p:txBody>
      </p:sp>
    </p:spTree>
    <p:extLst>
      <p:ext uri="{BB962C8B-B14F-4D97-AF65-F5344CB8AC3E}">
        <p14:creationId xmlns:p14="http://schemas.microsoft.com/office/powerpoint/2010/main" val="357898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30C68C-CCEB-42C5-BA22-7BAFF850F5BC}" type="slidenum">
              <a:rPr lang="en-ZA" smtClean="0"/>
              <a:t>4</a:t>
            </a:fld>
            <a:endParaRPr lang="en-ZA" dirty="0"/>
          </a:p>
        </p:txBody>
      </p:sp>
    </p:spTree>
    <p:extLst>
      <p:ext uri="{BB962C8B-B14F-4D97-AF65-F5344CB8AC3E}">
        <p14:creationId xmlns:p14="http://schemas.microsoft.com/office/powerpoint/2010/main" val="357898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7C872FF-B1A9-4953-B9B4-74976DB2DCB5}" type="slidenum">
              <a:rPr lang="en-US" smtClean="0"/>
              <a:t>6</a:t>
            </a:fld>
            <a:endParaRPr lang="en-US" dirty="0"/>
          </a:p>
        </p:txBody>
      </p:sp>
    </p:spTree>
    <p:extLst>
      <p:ext uri="{BB962C8B-B14F-4D97-AF65-F5344CB8AC3E}">
        <p14:creationId xmlns:p14="http://schemas.microsoft.com/office/powerpoint/2010/main" val="298746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0FA5D7-7DA8-4B9C-A8A4-656506707353}" type="slidenum">
              <a:rPr lang="en-ZA" smtClean="0"/>
              <a:t>57</a:t>
            </a:fld>
            <a:endParaRPr lang="en-ZA" dirty="0"/>
          </a:p>
        </p:txBody>
      </p:sp>
    </p:spTree>
    <p:extLst>
      <p:ext uri="{BB962C8B-B14F-4D97-AF65-F5344CB8AC3E}">
        <p14:creationId xmlns:p14="http://schemas.microsoft.com/office/powerpoint/2010/main" val="404713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0FA5D7-7DA8-4B9C-A8A4-656506707353}" type="slidenum">
              <a:rPr lang="en-ZA" smtClean="0"/>
              <a:t>58</a:t>
            </a:fld>
            <a:endParaRPr lang="en-ZA" dirty="0"/>
          </a:p>
        </p:txBody>
      </p:sp>
    </p:spTree>
    <p:extLst>
      <p:ext uri="{BB962C8B-B14F-4D97-AF65-F5344CB8AC3E}">
        <p14:creationId xmlns:p14="http://schemas.microsoft.com/office/powerpoint/2010/main" val="200311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6BA79123-57AB-4875-BC8F-12DCD0FC95B4}" type="datetime1">
              <a:rPr lang="en-ZA" smtClean="0"/>
              <a:t>2016/05/16</a:t>
            </a:fld>
            <a:endParaRPr lang="en-ZA"/>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en-ZA"/>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4E1FDF6A-A672-4035-AB22-32A7F6481DD5}" type="slidenum">
              <a:rPr lang="en-ZA" smtClean="0"/>
              <a:t>‹#›</a:t>
            </a:fld>
            <a:endParaRPr lang="en-ZA"/>
          </a:p>
        </p:txBody>
      </p:sp>
    </p:spTree>
    <p:extLst>
      <p:ext uri="{BB962C8B-B14F-4D97-AF65-F5344CB8AC3E}">
        <p14:creationId xmlns:p14="http://schemas.microsoft.com/office/powerpoint/2010/main" val="39810553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631261D0-0A02-4C6C-865E-E4296AF3DAF3}" type="datetime1">
              <a:rPr lang="en-ZA" smtClean="0"/>
              <a:t>2016/05/16</a:t>
            </a:fld>
            <a:endParaRPr lang="en-ZA"/>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9464373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8179F48-5829-4305-8900-217277627B90}"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80891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A823B7C9-37FE-4C9D-94FD-1D0F28230FC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18162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C6E4F7C-B706-4F92-B474-155E38DD975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157492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4D5A839-FEF7-41F0-BFFA-24B6D6977C59}"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622428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E8B37E3-0B5F-4599-9BB6-78F0354FAF50}"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649021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A4BAE202-A771-4588-B94F-BA2AA311171E}"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3134852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11E7C11C-13B9-447D-A4CD-4E72D0F0B3C0}"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088042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C21B349D-1C6E-4DD3-BEBB-254E9DCE563F}"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492206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856D86C-D8F5-42B4-9958-7ECDEF9A0C89}"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310276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6BF8A05-C821-488E-AD17-2445049BC45F}"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45395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E4D2017-7BAC-4FBF-8801-5BEFE6D382D5}" type="datetime1">
              <a:rPr lang="en-ZA" smtClean="0"/>
              <a:t>2016/05/16</a:t>
            </a:fld>
            <a:endParaRPr lang="en-ZA"/>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29146353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920C470-14DD-494B-A2F7-96CCA33B8653}"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7312022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C7F7D91-3A1D-4992-AA99-964BAEFF1434}"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917851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9390563-3FB8-4313-84B2-2B5FCE8E585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8492167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B31068D3-7839-4F8F-AAFE-36CA0D88115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484206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EB07E16-A4BD-4DD5-9301-F9C76A8AB547}"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708187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26F2962-AAC3-46C6-99A6-C5CF2E642268}"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788552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270D37BB-09EA-49DD-8C29-DC63E181358B}"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8749560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59472140-8E9C-4001-A398-D74DAA5958BE}"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723187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D0001E32-7286-47E2-9D88-73BB52600B20}"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0713209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476D3497-38E8-4B3B-8B39-10509DA31FA7}"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46623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EFAE692-FB0F-4BE0-97DC-2EAD6EE3826C}" type="datetime1">
              <a:rPr lang="en-ZA" smtClean="0"/>
              <a:t>2016/05/16</a:t>
            </a:fld>
            <a:endParaRPr lang="en-ZA"/>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37099181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9C4F29FB-2BC3-4893-A980-1BB830CA3A79}"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884173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1206740-1972-4683-B40A-83AFFAAF36F6}"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09430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939D61FE-0D3B-46E5-9D0D-DE4DF2C8B4FB}"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577752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E0D5906B-F4CE-4E6B-A3BF-A211A72752A5}"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193412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D09D2EB-E7CF-4BA1-83DC-6DD29B3919B7}"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992754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E52B15E3-24D0-4C1B-A2A3-A553DF30CDE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035668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99B2C4EB-F620-4A8A-864D-5854E8435EFA}"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943483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6CC5FBF0-2F6A-4BEF-8545-F55679CE3DF6}"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1613920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A335CE9A-7C0D-42FE-90E3-0E502A1B846F}"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828848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05CA59CB-A906-4650-8365-335A27B3EF5C}"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19964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A7325B2-BE3A-4DAB-BDA3-253B6903724C}"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36455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85060DEF-5F7B-4351-A738-D5EA92F0758D}"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1657497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596B7185-961E-4FBB-8F08-F2630153075E}"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47169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38561C8-A011-4968-AAED-16799B431DD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32115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4AE39B0-EF00-4260-BE04-5BBB2E03772B}"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287043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C6F27EF2-CD34-4E84-8533-AA4EEE47B83E}"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09235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AF8CA22-DAE3-43F7-B148-7D7DA67EB598}"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239480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DB2BD40-7835-46C5-A7EB-B8A1C8100A36}"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9000884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58A40CE1-2B2F-4C8B-BD8F-97C36E3CF43C}"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2891979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BF40503B-03A1-4DEF-8C08-12F0EC70F912}"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223651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944AF20C-572B-4AD9-8ADA-5D28E369A82F}"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2504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E12A4AD2-8A6E-478A-9D24-E2341458A2D6}"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143758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4AA410C6-88D0-4BB6-8371-6F43812DFFAE}"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75533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0660E2AD-331B-4717-B1FE-4EC331C6E783}"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8618102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0D5C53A-845C-4224-A3FB-06E1A6525F57}"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3538742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793E4CD-DFA0-48AA-A26F-E11ED51AFD80}"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942383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160285B-5F5B-4057-A5E4-5B518DEDCE04}"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90908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FBD6334-BE62-4222-B871-32F96C59697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9144653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4732969-7E83-4162-BCB3-F7A6DE64956E}"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122601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AB933365-951D-4D9B-8152-BEFA49551AC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9143998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3E32DD68-0DEB-414E-A65F-818E556F0066}"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8450942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D119E3EC-0281-455B-9301-B96AA20725AD}"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677628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958F131C-4A93-4B47-B546-B7A4B8A45962}"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530571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FB94B0D3-1344-4929-9126-A89D754670E8}"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234095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5470B50C-061C-4DA1-BE53-95D7ADC01790}"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245829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F15E442F-A91C-4A0F-8167-7FD5A1C5E8AE}"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119869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46F44066-5523-4056-8DD4-BF5819264832}"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871773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0535E02-AFAB-4DB7-B3C3-8665B7475427}"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7683775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CD010978-A054-4024-8DCA-5CC673F3A703}"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9582814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9AC6187-57A9-4062-878A-9CB1B005C9AC}"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67653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C0423DA-62CB-4648-AE68-5A45E71529E5}"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0917182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61EB415-6964-415E-BC13-CBD3E46E3422}"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2826945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5E942828-78D4-4AED-B81C-EE2E0B9AA037}"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08304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74829ECC-E523-420A-930C-3891231DC855}"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086431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79BA773B-36DA-4EE3-A27C-ED1565C333FC}"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217720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1E6917C4-D022-4B0B-9B43-EE3D68BDB3FF}"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4981012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02534D05-B683-4A1D-848C-C30E8BA0A465}"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2708319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D18CE3F5-29B3-4ABD-8AF3-23886CDA5CA2}"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319770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D71CCAD-A828-4037-BDA2-F64F24322F2D}"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35706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AB0A5EF6-EE48-43AB-A5AE-CA48CC434221}"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0917613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5F58FCA-CF1D-402F-B991-F3C1008316D1}"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966142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63194037-9DD2-4CA2-A28F-CEE5DA485BD2}"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180512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5564195-4F5C-4788-A384-A79315FEE64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6638364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A9C7377-929F-44D8-B834-A48EF0FC1853}"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05495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797BD2C9-8387-41D3-8BB6-71E8394906D3}"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738083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F34343A-3E6B-4589-94F1-A55AC9645BFD}"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957735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3726BD9F-1DB4-457F-A915-4473BEEFD209}"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8498959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646042E9-EFBB-4C49-B67A-2D386D9A5EB7}"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3686158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26E9A36C-D372-4441-A4B2-157657AD22D4}"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773787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42D00C76-2E4C-4EF1-BDBD-86659B39E5D8}"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1282368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6897A58-F603-4AE1-8BE2-818004E5A40E}"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7223434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AD4B63C-6E4B-4E14-B1A4-061909A542C2}"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611686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C9AB515-1BCC-4950-82AA-199137297B9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829327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75DFA67-FF3D-4DA3-9260-AB6A111E53D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94730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9D5DD1C-EAB1-45EC-ADE9-83273EB3C099}"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38540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9A719484-44C0-4E5B-B1F2-D741049B15E4}"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403764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5517F3A-4194-4EBC-B1C5-280C884B6743}"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576243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B2A5A5F-F433-4CC9-989E-368DA63C69C8}"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5234720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560E2366-56DA-4C0A-AB2F-804DAC005D4A}"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1126566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DF9C2133-1F97-41CE-9E7A-ECE7091D13AA}"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651325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51B83DBF-2049-470A-AC9F-13890C8A8C4C}"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66348011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F32AC6CC-F9B2-4337-8D96-A02D7A822827}"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663875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A7A18E03-662F-4459-A5C3-6A1F29A99FE2}"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1458476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59B8D87-CECB-41BD-B93F-D39D4C65324A}"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411609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F0D4C92-0513-4F7F-B499-02EE73C836B4}"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079579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2B35B0F9-2E8C-4CFA-95DE-076F3309D110}"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52032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4065B7CF-BE0C-4098-B90C-671859692A6B}"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2520343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A0EAB39-D71C-4D24-89D6-A54B975CACF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656322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77A6C40B-D219-49C2-8AE7-99082CF72565}"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2176876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4563B966-2A1E-4936-9D9A-35709813C18D}"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0377947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E74CF44A-4D67-44B9-BB87-A5400C81A1C6}"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6693153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A7A26672-497D-46C4-B4EC-FBCE6424ADEE}"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686388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DE4B6144-8DDA-4E23-8E73-F2EA5187C273}"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4709067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8BDA36A-7C23-46D9-9022-CACBB347EC96}"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335930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09524A9C-B5E5-49D3-AFCD-CCABD435508F}"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3069311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20A728AD-8166-429C-BCB5-E3E6BE56C430}"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7084304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BF070B73-2FC8-4994-BFB4-DC9A349A0E68}"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27550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6BF525D1-CCEF-436D-82A9-D4C56755A789}" type="datetime1">
              <a:rPr lang="en-ZA" smtClean="0"/>
              <a:t>2016/05/16</a:t>
            </a:fld>
            <a:endParaRPr lang="en-ZA"/>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1936330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36BAE92E-817D-40CF-87D3-DFF45A1854AF}"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5453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C8AD1FD5-B4A4-483B-819E-964255A5C6C8}"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92857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2F4E01FB-A01A-4357-98A1-AC47C80B8435}"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20181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DA69320-5502-4F72-B7DF-16C937E03E22}"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11388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9D5CD02-85C3-4B98-A9C0-06746BDBB4C7}"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987880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A5DAD3A-7F13-4A15-AF8A-8486D77D7ED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72979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733E7C3-B491-4BC3-A05F-93783A5A6E9A}"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008608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04423F58-B14C-47CA-82C8-E6820A40A6DB}"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99918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391B5A60-B125-4F9E-B689-A34102AB8223}"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845469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6B451A5D-BEE7-4C3C-AC5D-EB1001A25CAE}"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0734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B1383F66-A70C-4BD6-94AE-3AD0EA034D90}" type="datetime1">
              <a:rPr lang="en-ZA" smtClean="0"/>
              <a:t>2016/05/16</a:t>
            </a:fld>
            <a:endParaRPr lang="en-ZA"/>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940289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66724D68-C51F-43EF-9E84-48037709B46F}"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09356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2903B87A-6B3A-47D1-9EB1-38C216945DC2}"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793824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07E8FAAC-8093-4146-852D-FF8622319633}"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60468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73D25AB-B2B1-43E0-AFA4-D4F029CC13F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496566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714AD47E-F303-4B5A-97F7-FFECEDC4AF89}"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64562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43B6F67-C46E-4871-A870-6CA56C63440A}"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265672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CC50C7C1-6C80-4133-8BB4-F05B692CFF5B}"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961617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6256C82F-9E1E-4FDC-9D96-BBFD64B54E71}"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1871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FCEA1CE7-0857-4AB7-882F-2A564C98E587}"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62864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0734CED5-EDE1-4C2C-86CB-FD5DB251F8CA}"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0401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ACE6E4BC-322B-4296-8AEA-292B5E9E2233}" type="datetime1">
              <a:rPr lang="en-ZA" smtClean="0"/>
              <a:t>2016/05/16</a:t>
            </a:fld>
            <a:endParaRPr lang="en-ZA"/>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1360599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586BE505-FA85-4545-8967-7FCCEB605040}"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16930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2E4B795E-08B9-4C5E-A175-AE50682960EF}"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731329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B4641B2-B485-4C7B-8777-37E5FC52548A}"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61208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9422920F-241A-48E3-B7BF-735EDAECC50B}"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11141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E20A882B-55F8-49A8-898C-DF4725675EE7}"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179577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DC36B6D-DBA4-4F6C-A2BD-43C77C1E49BE}"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432985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33848ADF-E8F1-4934-998C-86E101D51192}"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599389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32DDFDD-E303-4B48-8CC8-6E2421F6062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191511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9C945396-BAEC-430B-A99C-C305D719C57C}"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07316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AD3262B8-D9F8-4E19-996C-BD490CA4E5B3}"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35664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D2051F24-7A2E-414C-92E3-4F9A608CEDDC}" type="datetime1">
              <a:rPr lang="en-ZA" smtClean="0"/>
              <a:t>2016/05/16</a:t>
            </a:fld>
            <a:endParaRPr lang="en-ZA"/>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3566146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F9ADED00-85E0-4B5F-AFDE-CC4C7B1D176A}"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14261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18A558D2-3001-48B0-BEF2-FE2752489A68}"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01231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627B0BC0-8502-4BB3-819C-F41A2B600FC3}"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49905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95FBE8C-7AB2-4465-AC9E-2039489DB9D8}"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54208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33A29262-22FF-43F9-B6F6-BD06860FA38A}"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955019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11A14683-86C5-4ABE-B5DA-64C0AB23BF09}"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042232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7D1B5876-52DE-4132-8DFB-08E0E7DA1C7A}"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79566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A5E23BD-AEF0-44FF-9A80-42B2318D7066}"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07012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6F56C55-0467-4EC9-B3C2-F0BB15896400}"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762189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E5F1B96A-6900-441F-8E87-B798BA041CD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22065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115B5767-F3FA-420A-97E6-DD658F5265C4}" type="datetime1">
              <a:rPr lang="en-ZA" smtClean="0"/>
              <a:t>2016/05/16</a:t>
            </a:fld>
            <a:endParaRPr lang="en-ZA"/>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858035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B8865A0-0D1D-438F-B23B-63EF7052E86F}"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55734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599B9DFE-8EFA-47ED-B4FA-6425C4CB6A4B}"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195115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E4632949-8D00-4094-B53A-C762DE95C054}"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822628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5E2730A3-9445-406E-824C-7A04D3442A76}"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428231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60768A86-319C-43A7-877D-6CF884174F7B}"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1383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3663E8FF-29D8-48F1-B6EB-E32C3C8FE004}"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770694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89C6BFB-C22E-4708-90E4-E75FE65AB6F8}"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969212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8CBF780C-3D79-4AEC-895D-ECD1FF6BCBFA}"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504160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398F33BC-2711-4296-B3E1-E21DDDE660F3}"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541452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0DD7A11F-379D-4E11-930E-CC4E339B9F6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6979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2D0A9072-9334-4209-93EE-0C76D34F250A}" type="datetime1">
              <a:rPr lang="en-ZA" smtClean="0"/>
              <a:t>2016/05/16</a:t>
            </a:fld>
            <a:endParaRPr lang="en-ZA"/>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2937495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36C7E5D4-2119-43E2-8828-2B16D6E3393D}"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2773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DEEB3EF-4908-4D8C-8543-C04B8AFDF4CD}"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04009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923D2F16-A68F-4222-B97E-D34C4A43CED0}" type="datetime1">
              <a:rPr lang="en-ZA" smtClean="0">
                <a:solidFill>
                  <a:prstClr val="black"/>
                </a:solidFill>
              </a:rPr>
              <a:t>2016/05/16</a:t>
            </a:fld>
            <a:endParaRPr lang="en-ZA">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066794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B22B5C59-8205-40F6-9C6B-35309DFB3649}" type="datetime1">
              <a:rPr lang="en-ZA" smtClean="0">
                <a:solidFill>
                  <a:prstClr val="black"/>
                </a:solidFill>
              </a:rPr>
              <a:t>2016/05/16</a:t>
            </a:fld>
            <a:endParaRPr lang="en-ZA">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197912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48780F07-0669-4E99-A0B6-2CB030D87040}" type="datetime1">
              <a:rPr lang="en-ZA" smtClean="0">
                <a:solidFill>
                  <a:prstClr val="black"/>
                </a:solidFill>
              </a:rPr>
              <a:t>2016/05/16</a:t>
            </a:fld>
            <a:endParaRPr lang="en-ZA">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672711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5BD3BD83-FA06-457F-A83F-73056782BB79}"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936007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8F0BFBAF-45DB-4D79-A565-BFDC201E5913}" type="datetime1">
              <a:rPr lang="en-ZA" smtClean="0">
                <a:solidFill>
                  <a:prstClr val="black"/>
                </a:solidFill>
              </a:rPr>
              <a:t>2016/05/16</a:t>
            </a:fld>
            <a:endParaRPr lang="en-ZA">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9492007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43DACC86-9685-40D6-8ACB-9FDD737BA2B4}"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662440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CF208982-49CE-450D-B05A-C891D6B40D4F}" type="datetime1">
              <a:rPr lang="en-ZA" smtClean="0">
                <a:solidFill>
                  <a:prstClr val="black"/>
                </a:solidFill>
              </a:rPr>
              <a:t>2016/05/16</a:t>
            </a:fld>
            <a:endParaRPr lang="en-ZA">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3395688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6CD59D2-EF90-4FE7-8141-2A199B9DAAB2}"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03297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C2A7B11F-13AB-4638-A366-AF31213538C9}" type="datetime1">
              <a:rPr lang="en-ZA" smtClean="0"/>
              <a:t>2016/05/16</a:t>
            </a:fld>
            <a:endParaRPr lang="en-ZA"/>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80067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7A165C33-7937-49F9-BDD9-ED948A968BCB}"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036371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6F3ABC56-088B-4106-B1CF-49AFEC043DDE}"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3919435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4E763717-93EB-4A4D-B213-37A7D39CE6D4}"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67427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273BBF58-0249-428A-8A69-DA34BC7F2CFC}"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390450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2A6BF231-46B5-4728-9896-93A18BEBEDE5}"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05728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9B19C429-851B-46B1-9E4D-221B7275981B}"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934368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659E9C1-4B55-4E0B-A3A7-98CE59C5B425}"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192430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0796D92B-BFB8-4B0A-AB21-90F648768000}"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0550411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616C37AB-52FD-4DA6-8B23-53B5A78CA442}"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56852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93592F0E-694B-4452-A905-CE50264E474B}"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36092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C91BB1C4-C6B4-4D6A-A58F-E45256F4F068}" type="datetime1">
              <a:rPr lang="en-ZA" smtClean="0"/>
              <a:t>2016/05/16</a:t>
            </a:fld>
            <a:endParaRPr lang="en-ZA"/>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a:p>
        </p:txBody>
      </p:sp>
    </p:spTree>
    <p:extLst>
      <p:ext uri="{BB962C8B-B14F-4D97-AF65-F5344CB8AC3E}">
        <p14:creationId xmlns:p14="http://schemas.microsoft.com/office/powerpoint/2010/main" val="4113672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F827CA3B-5D9A-47FD-AED6-128393EB01F3}"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867055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F55F1C1-3033-4308-9E65-AF6C7553E7BD}"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37975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C5CC99E5-3783-4D19-8D2B-5B49D46958ED}"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649088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3059ADB9-E965-4EE6-990B-F6A2F095603D}"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122821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0185802C-4847-44F6-ABE9-81A01A73798D}" type="datetime1">
              <a:rPr lang="en-ZA" smtClean="0">
                <a:solidFill>
                  <a:prstClr val="black"/>
                </a:solidFill>
              </a:rPr>
              <a:t>2016/05/16</a:t>
            </a:fld>
            <a:endParaRPr lang="en-ZA" dirty="0">
              <a:solidFill>
                <a:prstClr val="black"/>
              </a:solidFill>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62280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DF3CC5FE-2503-4CC5-9470-8A8A785891A6}" type="datetime1">
              <a:rPr lang="en-ZA" smtClean="0">
                <a:solidFill>
                  <a:prstClr val="black"/>
                </a:solidFill>
              </a:rPr>
              <a:t>2016/05/16</a:t>
            </a:fld>
            <a:endParaRPr lang="en-ZA" dirty="0">
              <a:solidFill>
                <a:prstClr val="black"/>
              </a:solidFill>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582053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AAB01BE1-1400-4835-AAFC-74A55E835335}" type="datetime1">
              <a:rPr lang="en-ZA" smtClean="0">
                <a:solidFill>
                  <a:prstClr val="black"/>
                </a:solidFill>
              </a:rPr>
              <a:t>2016/05/16</a:t>
            </a:fld>
            <a:endParaRPr lang="en-ZA" dirty="0">
              <a:solidFill>
                <a:prstClr val="black"/>
              </a:solidFill>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6399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CCA09123-0238-4B39-92F9-5646727211EF}"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603790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7AC5E131-84F4-4A58-9775-BC2C2F878D24}" type="datetime1">
              <a:rPr lang="en-ZA" smtClean="0">
                <a:solidFill>
                  <a:prstClr val="black"/>
                </a:solidFill>
              </a:rPr>
              <a:t>2016/05/16</a:t>
            </a:fld>
            <a:endParaRPr lang="en-ZA" dirty="0">
              <a:solidFill>
                <a:prstClr val="black"/>
              </a:solidFill>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2107564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50CD4C5F-B306-4604-B21D-7697A7F09DE3}" type="datetime1">
              <a:rPr lang="en-ZA" smtClean="0">
                <a:solidFill>
                  <a:prstClr val="black"/>
                </a:solidFill>
              </a:rPr>
              <a:t>2016/05/16</a:t>
            </a:fld>
            <a:endParaRPr lang="en-ZA" dirty="0">
              <a:solidFill>
                <a:prstClr val="black"/>
              </a:solidFill>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185404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3.jp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jp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3.jp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3.jp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3.jp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3.jp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3.jp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4"/>
            <a:tile tx="0" ty="0" sx="100000" sy="100000" flip="none" algn="tl"/>
          </a:blipFill>
        </p:spPr>
      </p:pic>
    </p:spTree>
    <p:extLst>
      <p:ext uri="{BB962C8B-B14F-4D97-AF65-F5344CB8AC3E}">
        <p14:creationId xmlns:p14="http://schemas.microsoft.com/office/powerpoint/2010/main" val="1405639976"/>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142170777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30961185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1026002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65518341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73253628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31337701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110607016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54300089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42410214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51853359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8821308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2700416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4533603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11171488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423132486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34362045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11199516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2244783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6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9.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4.xml"/></Relationships>
</file>

<file path=ppt/slides/_rels/slide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3290" y="1980980"/>
            <a:ext cx="8233315" cy="1200329"/>
          </a:xfrm>
          <a:prstGeom prst="rect">
            <a:avLst/>
          </a:prstGeom>
          <a:noFill/>
        </p:spPr>
        <p:txBody>
          <a:bodyPr wrap="square" rtlCol="0">
            <a:spAutoFit/>
          </a:bodyPr>
          <a:lstStyle/>
          <a:p>
            <a:pPr algn="ctr"/>
            <a:r>
              <a:rPr lang="en-ZA" sz="2400" b="1" dirty="0">
                <a:latin typeface="Arial" pitchFamily="34" charset="0"/>
                <a:cs typeface="Arial" pitchFamily="34" charset="0"/>
              </a:rPr>
              <a:t/>
            </a:r>
            <a:br>
              <a:rPr lang="en-ZA" sz="2400" b="1" dirty="0">
                <a:latin typeface="Arial" pitchFamily="34" charset="0"/>
                <a:cs typeface="Arial" pitchFamily="34" charset="0"/>
              </a:rPr>
            </a:br>
            <a:r>
              <a:rPr lang="en-ZA" sz="2400" b="1" dirty="0">
                <a:latin typeface="Arial" pitchFamily="34" charset="0"/>
                <a:cs typeface="Arial" pitchFamily="34" charset="0"/>
              </a:rPr>
              <a:t/>
            </a:r>
            <a:br>
              <a:rPr lang="en-ZA" sz="2400" b="1" dirty="0">
                <a:latin typeface="Arial" pitchFamily="34" charset="0"/>
                <a:cs typeface="Arial" pitchFamily="34" charset="0"/>
              </a:rPr>
            </a:br>
            <a:endParaRPr lang="en-ZA" sz="24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18186" y="1481244"/>
            <a:ext cx="9865217" cy="3200876"/>
          </a:xfrm>
          <a:prstGeom prst="rect">
            <a:avLst/>
          </a:prstGeom>
          <a:noFill/>
        </p:spPr>
        <p:txBody>
          <a:bodyPr wrap="square" rtlCol="0">
            <a:spAutoFit/>
          </a:bodyPr>
          <a:lstStyle/>
          <a:p>
            <a:pPr algn="r"/>
            <a:r>
              <a:rPr lang="en-ZA" sz="2800" b="1" dirty="0" smtClean="0">
                <a:latin typeface="Arial" pitchFamily="34" charset="0"/>
                <a:cs typeface="Arial" pitchFamily="34" charset="0"/>
              </a:rPr>
              <a:t>2015/16  EC BUDGET OUTCOME</a:t>
            </a:r>
            <a:r>
              <a:rPr lang="en-ZA" sz="2800" b="1" dirty="0">
                <a:latin typeface="Arial" pitchFamily="34" charset="0"/>
                <a:cs typeface="Arial" pitchFamily="34" charset="0"/>
              </a:rPr>
              <a:t/>
            </a:r>
            <a:br>
              <a:rPr lang="en-ZA" sz="2800" b="1" dirty="0">
                <a:latin typeface="Arial" pitchFamily="34" charset="0"/>
                <a:cs typeface="Arial" pitchFamily="34" charset="0"/>
              </a:rPr>
            </a:br>
            <a:r>
              <a:rPr lang="en-ZA" sz="2800" b="1" dirty="0">
                <a:latin typeface="Arial" pitchFamily="34" charset="0"/>
                <a:cs typeface="Arial" pitchFamily="34" charset="0"/>
              </a:rPr>
              <a:t/>
            </a:r>
            <a:br>
              <a:rPr lang="en-ZA" sz="2800" b="1" dirty="0">
                <a:latin typeface="Arial" pitchFamily="34" charset="0"/>
                <a:cs typeface="Arial" pitchFamily="34" charset="0"/>
              </a:rPr>
            </a:br>
            <a:r>
              <a:rPr lang="en-ZA" sz="2800" b="1" dirty="0">
                <a:latin typeface="Arial" pitchFamily="34" charset="0"/>
                <a:cs typeface="Arial" pitchFamily="34" charset="0"/>
              </a:rPr>
              <a:t>PRESENTATION TO </a:t>
            </a:r>
            <a:r>
              <a:rPr lang="en-ZA" sz="2800" b="1" dirty="0" smtClean="0">
                <a:latin typeface="Arial" pitchFamily="34" charset="0"/>
                <a:cs typeface="Arial" pitchFamily="34" charset="0"/>
              </a:rPr>
              <a:t>SELECT COMMITTEE ON FINANCE</a:t>
            </a:r>
            <a:r>
              <a:rPr lang="en-ZA" sz="2800" b="1" dirty="0">
                <a:latin typeface="Arial" pitchFamily="34" charset="0"/>
                <a:cs typeface="Arial" pitchFamily="34" charset="0"/>
              </a:rPr>
              <a:t/>
            </a:r>
            <a:br>
              <a:rPr lang="en-ZA" sz="2800" b="1" dirty="0">
                <a:latin typeface="Arial" pitchFamily="34" charset="0"/>
                <a:cs typeface="Arial" pitchFamily="34" charset="0"/>
              </a:rPr>
            </a:br>
            <a:r>
              <a:rPr lang="en-ZA" sz="2800" b="1" dirty="0">
                <a:latin typeface="Arial" pitchFamily="34" charset="0"/>
                <a:cs typeface="Arial" pitchFamily="34" charset="0"/>
              </a:rPr>
              <a:t/>
            </a:r>
            <a:br>
              <a:rPr lang="en-ZA" sz="2800" b="1" dirty="0">
                <a:latin typeface="Arial" pitchFamily="34" charset="0"/>
                <a:cs typeface="Arial" pitchFamily="34" charset="0"/>
              </a:rPr>
            </a:br>
            <a:r>
              <a:rPr lang="en-ZA" sz="2800" b="1" dirty="0" smtClean="0">
                <a:latin typeface="Arial" pitchFamily="34" charset="0"/>
                <a:cs typeface="Arial" pitchFamily="34" charset="0"/>
              </a:rPr>
              <a:t>18 </a:t>
            </a:r>
            <a:r>
              <a:rPr lang="en-US" sz="2800" b="1" dirty="0" smtClean="0">
                <a:latin typeface="Arial" pitchFamily="34" charset="0"/>
                <a:cs typeface="Arial" pitchFamily="34" charset="0"/>
              </a:rPr>
              <a:t>MAY 2016</a:t>
            </a:r>
            <a:r>
              <a:rPr lang="en-US" sz="2400" b="1" dirty="0">
                <a:latin typeface="Arial" pitchFamily="34" charset="0"/>
                <a:cs typeface="Arial" pitchFamily="34" charset="0"/>
              </a:rPr>
              <a:t/>
            </a:r>
            <a:br>
              <a:rPr lang="en-US" sz="2400" b="1" dirty="0">
                <a:latin typeface="Arial" pitchFamily="34" charset="0"/>
                <a:cs typeface="Arial" pitchFamily="34" charset="0"/>
              </a:rPr>
            </a:br>
            <a:r>
              <a:rPr lang="en-ZA" sz="2000" b="1" dirty="0">
                <a:latin typeface="Arial" pitchFamily="34" charset="0"/>
                <a:cs typeface="Arial" pitchFamily="34" charset="0"/>
              </a:rPr>
              <a:t/>
            </a:r>
            <a:br>
              <a:rPr lang="en-ZA" sz="2000" b="1" dirty="0">
                <a:latin typeface="Arial" pitchFamily="34" charset="0"/>
                <a:cs typeface="Arial" pitchFamily="34" charset="0"/>
              </a:rPr>
            </a:br>
            <a:r>
              <a:rPr lang="en-ZA" sz="2400" b="1" dirty="0">
                <a:solidFill>
                  <a:schemeClr val="accent5">
                    <a:lumMod val="50000"/>
                  </a:schemeClr>
                </a:solidFill>
                <a:latin typeface="Arial" pitchFamily="34" charset="0"/>
                <a:cs typeface="Arial" pitchFamily="34" charset="0"/>
              </a:rPr>
              <a:t/>
            </a:r>
            <a:br>
              <a:rPr lang="en-ZA" sz="2400" b="1" dirty="0">
                <a:solidFill>
                  <a:schemeClr val="accent5">
                    <a:lumMod val="50000"/>
                  </a:schemeClr>
                </a:solidFill>
                <a:latin typeface="Arial" pitchFamily="34" charset="0"/>
                <a:cs typeface="Arial" pitchFamily="34" charset="0"/>
              </a:rPr>
            </a:br>
            <a:r>
              <a:rPr lang="en-ZA" dirty="0" smtClean="0">
                <a:solidFill>
                  <a:schemeClr val="accent4">
                    <a:lumMod val="50000"/>
                  </a:schemeClr>
                </a:solidFill>
                <a:latin typeface="Arial" panose="020B0604020202020204" pitchFamily="34" charset="0"/>
                <a:cs typeface="Arial" panose="020B0604020202020204" pitchFamily="34" charset="0"/>
              </a:rPr>
              <a:t> </a:t>
            </a:r>
            <a:endParaRPr lang="en-ZA" dirty="0">
              <a:solidFill>
                <a:schemeClr val="accent4">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E1FDF6A-A672-4035-AB22-32A7F6481DD5}" type="slidenum">
              <a:rPr lang="en-ZA" smtClean="0"/>
              <a:t>1</a:t>
            </a:fld>
            <a:endParaRPr lang="en-ZA"/>
          </a:p>
        </p:txBody>
      </p:sp>
    </p:spTree>
    <p:extLst>
      <p:ext uri="{BB962C8B-B14F-4D97-AF65-F5344CB8AC3E}">
        <p14:creationId xmlns:p14="http://schemas.microsoft.com/office/powerpoint/2010/main" val="78099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A3D4F6-16A1-45B6-9552-77C2E80A16ED}" type="slidenum">
              <a:rPr lang="en-ZA" smtClean="0">
                <a:solidFill>
                  <a:prstClr val="black"/>
                </a:solidFill>
              </a:rPr>
              <a:pPr/>
              <a:t>10</a:t>
            </a:fld>
            <a:endParaRPr lang="en-ZA">
              <a:solidFill>
                <a:prstClr val="black"/>
              </a:solidFill>
            </a:endParaRPr>
          </a:p>
        </p:txBody>
      </p:sp>
      <p:sp>
        <p:nvSpPr>
          <p:cNvPr id="5" name="Rectangle 4"/>
          <p:cNvSpPr/>
          <p:nvPr/>
        </p:nvSpPr>
        <p:spPr>
          <a:xfrm>
            <a:off x="329938" y="317352"/>
            <a:ext cx="10152668" cy="4339650"/>
          </a:xfrm>
          <a:prstGeom prst="rect">
            <a:avLst/>
          </a:prstGeom>
        </p:spPr>
        <p:txBody>
          <a:bodyPr wrap="square">
            <a:spAutoFit/>
          </a:bodyPr>
          <a:lstStyle/>
          <a:p>
            <a:pPr marL="612000" lvl="1" indent="-285750" algn="just">
              <a:lnSpc>
                <a:spcPct val="150000"/>
              </a:lnSpc>
              <a:spcBef>
                <a:spcPts val="0"/>
              </a:spcBef>
              <a:buClr>
                <a:prstClr val="black"/>
              </a:buClr>
              <a:buFont typeface="Wingdings" panose="05000000000000000000" pitchFamily="2" charset="2"/>
              <a:buChar char="q"/>
              <a:defRPr/>
            </a:pPr>
            <a:endParaRPr lang="en-US" sz="1400" dirty="0">
              <a:solidFill>
                <a:prstClr val="black"/>
              </a:solidFill>
              <a:latin typeface="Arial" pitchFamily="34" charset="0"/>
              <a:cs typeface="Arial" pitchFamily="34" charset="0"/>
            </a:endParaRPr>
          </a:p>
          <a:p>
            <a:pPr marL="504000" lvl="1" indent="-342900" algn="just">
              <a:spcBef>
                <a:spcPts val="0"/>
              </a:spcBef>
              <a:buClr>
                <a:prstClr val="black"/>
              </a:buClr>
              <a:buFont typeface="Arial" charset="0"/>
              <a:buChar char="•"/>
              <a:defRPr/>
            </a:pPr>
            <a:r>
              <a:rPr lang="en-US" sz="2000" b="1" dirty="0">
                <a:solidFill>
                  <a:prstClr val="black"/>
                </a:solidFill>
                <a:latin typeface="Arial" pitchFamily="34" charset="0"/>
                <a:cs typeface="Arial" pitchFamily="34" charset="0"/>
              </a:rPr>
              <a:t>Working with DTI to Transform and Optimise Provincial IDZ Performance</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New SEZ Act and Regulations aimed at improving efficiency and effectiveness of SEZ’s in country. </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Province in conjunction with </a:t>
            </a:r>
            <a:r>
              <a:rPr lang="en-US" sz="1400" dirty="0" err="1">
                <a:solidFill>
                  <a:prstClr val="black"/>
                </a:solidFill>
                <a:latin typeface="Arial" pitchFamily="34" charset="0"/>
                <a:cs typeface="Arial" pitchFamily="34" charset="0"/>
              </a:rPr>
              <a:t>Dti</a:t>
            </a:r>
            <a:r>
              <a:rPr lang="en-US" sz="1400" dirty="0">
                <a:solidFill>
                  <a:prstClr val="black"/>
                </a:solidFill>
                <a:latin typeface="Arial" pitchFamily="34" charset="0"/>
                <a:cs typeface="Arial" pitchFamily="34" charset="0"/>
              </a:rPr>
              <a:t> in process of Transforming the two provincial IDZ’s into fully fledged SEZs.</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err="1">
                <a:solidFill>
                  <a:prstClr val="black"/>
                </a:solidFill>
                <a:latin typeface="Arial" pitchFamily="34" charset="0"/>
                <a:cs typeface="Arial" pitchFamily="34" charset="0"/>
              </a:rPr>
              <a:t>Dti</a:t>
            </a:r>
            <a:r>
              <a:rPr lang="en-US" sz="1400" dirty="0">
                <a:solidFill>
                  <a:prstClr val="black"/>
                </a:solidFill>
                <a:latin typeface="Arial" pitchFamily="34" charset="0"/>
                <a:cs typeface="Arial" pitchFamily="34" charset="0"/>
              </a:rPr>
              <a:t> 2015/16 MTEF Approved Funding  for Pipeline projects (EL IDZ/SEZ  - R331.2 million, </a:t>
            </a:r>
            <a:r>
              <a:rPr lang="en-US" sz="1400" dirty="0" err="1">
                <a:solidFill>
                  <a:prstClr val="black"/>
                </a:solidFill>
                <a:latin typeface="Arial" pitchFamily="34" charset="0"/>
                <a:cs typeface="Arial" pitchFamily="34" charset="0"/>
              </a:rPr>
              <a:t>Coega</a:t>
            </a:r>
            <a:r>
              <a:rPr lang="en-US" sz="1400" dirty="0">
                <a:solidFill>
                  <a:prstClr val="black"/>
                </a:solidFill>
                <a:latin typeface="Arial" pitchFamily="34" charset="0"/>
                <a:cs typeface="Arial" pitchFamily="34" charset="0"/>
              </a:rPr>
              <a:t> IDZ/SEZ R365.3 million)</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Further R104.4 million for 2016/17 MTEF projects  for </a:t>
            </a:r>
            <a:r>
              <a:rPr lang="en-US" sz="1400" dirty="0" err="1">
                <a:solidFill>
                  <a:prstClr val="black"/>
                </a:solidFill>
                <a:latin typeface="Arial" pitchFamily="34" charset="0"/>
                <a:cs typeface="Arial" pitchFamily="34" charset="0"/>
              </a:rPr>
              <a:t>Coega</a:t>
            </a:r>
            <a:r>
              <a:rPr lang="en-US" sz="1400" dirty="0">
                <a:solidFill>
                  <a:prstClr val="black"/>
                </a:solidFill>
                <a:latin typeface="Arial" pitchFamily="34" charset="0"/>
                <a:cs typeface="Arial" pitchFamily="34" charset="0"/>
              </a:rPr>
              <a:t> awaiting official confirmation and receipt of funds from </a:t>
            </a:r>
            <a:r>
              <a:rPr lang="en-US" sz="1400" dirty="0" err="1">
                <a:solidFill>
                  <a:prstClr val="black"/>
                </a:solidFill>
                <a:latin typeface="Arial" pitchFamily="34" charset="0"/>
                <a:cs typeface="Arial" pitchFamily="34" charset="0"/>
              </a:rPr>
              <a:t>Dti</a:t>
            </a:r>
            <a:r>
              <a:rPr lang="en-US" sz="1400" dirty="0">
                <a:solidFill>
                  <a:prstClr val="black"/>
                </a:solidFill>
                <a:latin typeface="Arial" pitchFamily="34" charset="0"/>
                <a:cs typeface="Arial" pitchFamily="34" charset="0"/>
              </a:rPr>
              <a:t>.</a:t>
            </a:r>
          </a:p>
          <a:p>
            <a:pPr marL="504000" lvl="1" indent="-342900" algn="just">
              <a:spcBef>
                <a:spcPts val="0"/>
              </a:spcBef>
              <a:buClr>
                <a:prstClr val="black"/>
              </a:buClr>
              <a:buFont typeface="Arial" charset="0"/>
              <a:buChar char="•"/>
              <a:defRPr/>
            </a:pPr>
            <a:endParaRPr lang="en-US" sz="2000" b="1" dirty="0" smtClean="0">
              <a:solidFill>
                <a:prstClr val="black"/>
              </a:solidFill>
              <a:latin typeface="Arial" pitchFamily="34" charset="0"/>
              <a:cs typeface="Arial" pitchFamily="34" charset="0"/>
            </a:endParaRPr>
          </a:p>
          <a:p>
            <a:pPr marL="504000" lvl="1" indent="-342900" algn="just">
              <a:spcBef>
                <a:spcPts val="0"/>
              </a:spcBef>
              <a:buClr>
                <a:prstClr val="black"/>
              </a:buClr>
              <a:buFont typeface="Arial" charset="0"/>
              <a:buChar char="•"/>
              <a:defRPr/>
            </a:pPr>
            <a:r>
              <a:rPr lang="en-US" sz="2000" b="1" dirty="0" smtClean="0">
                <a:solidFill>
                  <a:prstClr val="black"/>
                </a:solidFill>
                <a:latin typeface="Arial" pitchFamily="34" charset="0"/>
                <a:cs typeface="Arial" pitchFamily="34" charset="0"/>
              </a:rPr>
              <a:t>Industrial </a:t>
            </a:r>
            <a:r>
              <a:rPr lang="en-US" sz="2000" b="1" dirty="0">
                <a:solidFill>
                  <a:prstClr val="black"/>
                </a:solidFill>
                <a:latin typeface="Arial" pitchFamily="34" charset="0"/>
                <a:cs typeface="Arial" pitchFamily="34" charset="0"/>
              </a:rPr>
              <a:t>Parks Revival and </a:t>
            </a:r>
            <a:r>
              <a:rPr lang="en-US" sz="2000" b="1" dirty="0" smtClean="0">
                <a:solidFill>
                  <a:prstClr val="black"/>
                </a:solidFill>
                <a:latin typeface="Arial" pitchFamily="34" charset="0"/>
                <a:cs typeface="Arial" pitchFamily="34" charset="0"/>
              </a:rPr>
              <a:t>Development</a:t>
            </a:r>
          </a:p>
          <a:p>
            <a:pPr marL="161100" lvl="1" algn="just">
              <a:spcBef>
                <a:spcPts val="0"/>
              </a:spcBef>
              <a:buClr>
                <a:prstClr val="black"/>
              </a:buClr>
              <a:defRPr/>
            </a:pPr>
            <a:endParaRPr lang="en-US" sz="2000" b="1" dirty="0">
              <a:solidFill>
                <a:prstClr val="black"/>
              </a:solidFill>
              <a:latin typeface="Arial" pitchFamily="34" charset="0"/>
              <a:cs typeface="Arial" pitchFamily="34" charset="0"/>
            </a:endParaRPr>
          </a:p>
          <a:p>
            <a:pPr marL="612000" lvl="1" indent="-285750" algn="just">
              <a:lnSpc>
                <a:spcPct val="10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Phase 1 upgrades of provincial industrial parks (Queensdustria in Queenstown (R22.5 million, and Vulindlela Heights in Mthatha (R22.7 million). To be achieved through </a:t>
            </a:r>
            <a:r>
              <a:rPr lang="en-US" sz="1400" dirty="0" err="1">
                <a:solidFill>
                  <a:prstClr val="black"/>
                </a:solidFill>
                <a:latin typeface="Arial" pitchFamily="34" charset="0"/>
                <a:cs typeface="Arial" pitchFamily="34" charset="0"/>
              </a:rPr>
              <a:t>Dti’s</a:t>
            </a:r>
            <a:r>
              <a:rPr lang="en-US" sz="1400" dirty="0">
                <a:solidFill>
                  <a:prstClr val="black"/>
                </a:solidFill>
                <a:latin typeface="Arial" pitchFamily="34" charset="0"/>
                <a:cs typeface="Arial" pitchFamily="34" charset="0"/>
              </a:rPr>
              <a:t> Infrastructure Investment Support </a:t>
            </a:r>
            <a:r>
              <a:rPr lang="en-US" sz="1400" dirty="0" err="1" smtClean="0">
                <a:solidFill>
                  <a:prstClr val="black"/>
                </a:solidFill>
                <a:latin typeface="Arial" pitchFamily="34" charset="0"/>
                <a:cs typeface="Arial" pitchFamily="34" charset="0"/>
              </a:rPr>
              <a:t>Programme</a:t>
            </a:r>
            <a:endParaRPr lang="en-US" sz="1400" dirty="0" smtClean="0">
              <a:solidFill>
                <a:prstClr val="black"/>
              </a:solidFill>
              <a:latin typeface="Arial" pitchFamily="34" charset="0"/>
              <a:cs typeface="Arial" pitchFamily="34" charset="0"/>
            </a:endParaRPr>
          </a:p>
          <a:p>
            <a:pPr marL="326250" lvl="1" algn="just">
              <a:lnSpc>
                <a:spcPct val="100000"/>
              </a:lnSpc>
              <a:spcBef>
                <a:spcPts val="0"/>
              </a:spcBef>
              <a:buClr>
                <a:prstClr val="black"/>
              </a:buClr>
              <a:defRPr/>
            </a:pPr>
            <a:endParaRPr lang="en-US" sz="1400" dirty="0">
              <a:solidFill>
                <a:prstClr val="black"/>
              </a:solidFill>
              <a:latin typeface="Arial" pitchFamily="34" charset="0"/>
              <a:cs typeface="Arial" pitchFamily="34" charset="0"/>
            </a:endParaRPr>
          </a:p>
          <a:p>
            <a:pPr marL="612000" lvl="1" indent="-285750" algn="just">
              <a:lnSpc>
                <a:spcPct val="10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Eastern Cape Development Corporation currently tasked with improving security infrastructure in Fort Jackson near East London at R6 million</a:t>
            </a:r>
          </a:p>
        </p:txBody>
      </p:sp>
      <p:sp>
        <p:nvSpPr>
          <p:cNvPr id="6" name="Rectangle 5"/>
          <p:cNvSpPr/>
          <p:nvPr/>
        </p:nvSpPr>
        <p:spPr>
          <a:xfrm>
            <a:off x="0" y="-71524"/>
            <a:ext cx="10691813" cy="400110"/>
          </a:xfrm>
          <a:prstGeom prst="rect">
            <a:avLst/>
          </a:prstGeom>
        </p:spPr>
        <p:txBody>
          <a:bodyPr wrap="square">
            <a:spAutoFit/>
          </a:bodyPr>
          <a:lstStyle/>
          <a:p>
            <a:pPr lvl="0">
              <a:defRPr/>
            </a:pPr>
            <a:r>
              <a:rPr lang="en-US" sz="2000" b="1" dirty="0">
                <a:solidFill>
                  <a:srgbClr val="F79646">
                    <a:lumMod val="50000"/>
                  </a:srgbClr>
                </a:solidFill>
                <a:latin typeface="Arial" pitchFamily="34" charset="0"/>
                <a:cs typeface="Arial" pitchFamily="34" charset="0"/>
              </a:rPr>
              <a:t>EFFORTS TO PROMOTE REGIONAL ECONOMIC GROWTH AND EMPLOYMENT </a:t>
            </a:r>
            <a:r>
              <a:rPr lang="en-US" sz="2000" b="1" dirty="0" smtClean="0">
                <a:solidFill>
                  <a:srgbClr val="F79646">
                    <a:lumMod val="50000"/>
                  </a:srgbClr>
                </a:solidFill>
                <a:latin typeface="Arial" pitchFamily="34" charset="0"/>
                <a:cs typeface="Arial" pitchFamily="34" charset="0"/>
              </a:rPr>
              <a:t>(3 </a:t>
            </a:r>
            <a:r>
              <a:rPr lang="en-US" sz="2000" b="1" dirty="0">
                <a:solidFill>
                  <a:srgbClr val="F79646">
                    <a:lumMod val="50000"/>
                  </a:srgbClr>
                </a:solidFill>
                <a:latin typeface="Arial" pitchFamily="34" charset="0"/>
                <a:cs typeface="Arial" pitchFamily="34" charset="0"/>
              </a:rPr>
              <a:t>of </a:t>
            </a:r>
            <a:r>
              <a:rPr lang="en-US" sz="2000" b="1" dirty="0" smtClean="0">
                <a:solidFill>
                  <a:srgbClr val="F79646">
                    <a:lumMod val="50000"/>
                  </a:srgbClr>
                </a:solidFill>
                <a:latin typeface="Arial" pitchFamily="34" charset="0"/>
                <a:cs typeface="Arial" pitchFamily="34" charset="0"/>
              </a:rPr>
              <a:t>5)</a:t>
            </a:r>
            <a:endParaRPr lang="en-US" sz="2000" b="1" dirty="0">
              <a:solidFill>
                <a:srgbClr val="F79646">
                  <a:lumMod val="50000"/>
                </a:srgbClr>
              </a:solidFill>
              <a:latin typeface="Arial" pitchFamily="34" charset="0"/>
              <a:cs typeface="Arial" pitchFamily="34" charset="0"/>
            </a:endParaRPr>
          </a:p>
        </p:txBody>
      </p:sp>
      <p:sp>
        <p:nvSpPr>
          <p:cNvPr id="7" name="Slide Number Placeholder 1"/>
          <p:cNvSpPr txBox="1">
            <a:spLocks/>
          </p:cNvSpPr>
          <p:nvPr/>
        </p:nvSpPr>
        <p:spPr>
          <a:xfrm>
            <a:off x="9807176" y="7030536"/>
            <a:ext cx="653774" cy="401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A3D4F6-16A1-45B6-9552-77C2E80A16ED}" type="slidenum">
              <a:rPr lang="en-ZA" sz="2400" b="1" smtClean="0">
                <a:solidFill>
                  <a:schemeClr val="bg1"/>
                </a:solidFill>
              </a:rPr>
              <a:pPr/>
              <a:t>10</a:t>
            </a:fld>
            <a:endParaRPr lang="en-ZA" sz="2400" b="1" dirty="0">
              <a:solidFill>
                <a:schemeClr val="bg1"/>
              </a:solidFill>
            </a:endParaRPr>
          </a:p>
        </p:txBody>
      </p:sp>
    </p:spTree>
    <p:extLst>
      <p:ext uri="{BB962C8B-B14F-4D97-AF65-F5344CB8AC3E}">
        <p14:creationId xmlns:p14="http://schemas.microsoft.com/office/powerpoint/2010/main" val="318160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3634" y="7007225"/>
            <a:ext cx="753165" cy="401638"/>
          </a:xfrm>
        </p:spPr>
        <p:txBody>
          <a:bodyPr/>
          <a:lstStyle/>
          <a:p>
            <a:fld id="{A1A3D4F6-16A1-45B6-9552-77C2E80A16ED}" type="slidenum">
              <a:rPr lang="en-ZA" sz="2400" b="1" smtClean="0">
                <a:solidFill>
                  <a:schemeClr val="bg1"/>
                </a:solidFill>
              </a:rPr>
              <a:t>11</a:t>
            </a:fld>
            <a:endParaRPr lang="en-ZA" sz="2400" b="1" dirty="0">
              <a:solidFill>
                <a:schemeClr val="bg1"/>
              </a:solidFill>
            </a:endParaRPr>
          </a:p>
        </p:txBody>
      </p:sp>
      <p:sp>
        <p:nvSpPr>
          <p:cNvPr id="4" name="Rectangle 3"/>
          <p:cNvSpPr/>
          <p:nvPr/>
        </p:nvSpPr>
        <p:spPr>
          <a:xfrm>
            <a:off x="130296" y="251642"/>
            <a:ext cx="10484695" cy="5552873"/>
          </a:xfrm>
          <a:prstGeom prst="rect">
            <a:avLst/>
          </a:prstGeom>
        </p:spPr>
        <p:txBody>
          <a:bodyPr wrap="square" lIns="104210" tIns="52105" rIns="104210" bIns="52105">
            <a:spAutoFit/>
          </a:bodyPr>
          <a:lstStyle/>
          <a:p>
            <a:pPr marL="754063" lvl="1" algn="just">
              <a:buClr>
                <a:prstClr val="black"/>
              </a:buClr>
              <a:defRPr/>
            </a:pPr>
            <a:endParaRPr lang="en-US" dirty="0">
              <a:solidFill>
                <a:prstClr val="black"/>
              </a:solidFill>
              <a:latin typeface="Arial" pitchFamily="34" charset="0"/>
              <a:cs typeface="Arial" pitchFamily="34" charset="0"/>
            </a:endParaRPr>
          </a:p>
          <a:p>
            <a:pPr marL="504000" indent="-342900" algn="just">
              <a:lnSpc>
                <a:spcPct val="90000"/>
              </a:lnSpc>
              <a:buClr>
                <a:prstClr val="black"/>
              </a:buClr>
              <a:buFont typeface="Arial" charset="0"/>
              <a:buChar char="•"/>
              <a:defRPr/>
            </a:pPr>
            <a:r>
              <a:rPr lang="en-US" sz="2000" b="1" dirty="0">
                <a:solidFill>
                  <a:prstClr val="black"/>
                </a:solidFill>
                <a:latin typeface="Arial" pitchFamily="34" charset="0"/>
                <a:cs typeface="Arial" pitchFamily="34" charset="0"/>
              </a:rPr>
              <a:t> Tourism Development</a:t>
            </a:r>
          </a:p>
          <a:p>
            <a:pPr marL="754063" lvl="1" algn="just">
              <a:buClr>
                <a:prstClr val="black"/>
              </a:buClr>
              <a:defRPr/>
            </a:pPr>
            <a:endParaRPr lang="en-US" dirty="0">
              <a:solidFill>
                <a:prstClr val="black"/>
              </a:solidFill>
              <a:latin typeface="Arial" pitchFamily="34" charset="0"/>
              <a:cs typeface="Arial" pitchFamily="34" charset="0"/>
            </a:endParaRPr>
          </a:p>
          <a:p>
            <a:pPr marL="612000" lvl="1" indent="-285750" algn="just">
              <a:lnSpc>
                <a:spcPct val="150000"/>
              </a:lnSpc>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In 2013/14 and 2014/15 MTEF’s the provincial government allocated R30 million and R26 million respectively for Infrastructure development including  refurbishment of accommodation facilities in the reserves;</a:t>
            </a:r>
          </a:p>
          <a:p>
            <a:pPr marL="612000" lvl="1" indent="-285750" algn="just">
              <a:lnSpc>
                <a:spcPct val="150000"/>
              </a:lnSpc>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Furthermore, for the 2016/17 MTEF R21.6 million has been made available for the construction and maintenance of access roads to the following provincial nature reserves; great fish, Dwesa, Mkhambati and Silaka. </a:t>
            </a:r>
          </a:p>
          <a:p>
            <a:pPr marL="754063" lvl="1" algn="just">
              <a:buClr>
                <a:prstClr val="black"/>
              </a:buClr>
              <a:defRPr/>
            </a:pPr>
            <a:endParaRPr lang="en-US" dirty="0">
              <a:solidFill>
                <a:prstClr val="black"/>
              </a:solidFill>
              <a:latin typeface="Arial" pitchFamily="34" charset="0"/>
              <a:cs typeface="Arial" pitchFamily="34" charset="0"/>
            </a:endParaRPr>
          </a:p>
          <a:p>
            <a:pPr marL="504000" indent="-342900" algn="just">
              <a:lnSpc>
                <a:spcPct val="90000"/>
              </a:lnSpc>
              <a:buClr>
                <a:prstClr val="black"/>
              </a:buClr>
              <a:buFont typeface="Arial" charset="0"/>
              <a:buChar char="•"/>
              <a:defRPr/>
            </a:pPr>
            <a:r>
              <a:rPr lang="en-US" sz="2000" b="1" dirty="0">
                <a:solidFill>
                  <a:prstClr val="black"/>
                </a:solidFill>
                <a:latin typeface="Arial" pitchFamily="34" charset="0"/>
                <a:cs typeface="Arial" pitchFamily="34" charset="0"/>
              </a:rPr>
              <a:t>SME and local industrial business development  </a:t>
            </a:r>
            <a:endParaRPr lang="en-ZA" sz="2000" b="1" dirty="0">
              <a:solidFill>
                <a:prstClr val="black"/>
              </a:solidFill>
              <a:latin typeface="Arial" pitchFamily="34" charset="0"/>
              <a:cs typeface="Arial" pitchFamily="34" charset="0"/>
            </a:endParaRPr>
          </a:p>
          <a:p>
            <a:pPr marL="1100138" lvl="1" indent="-346075" algn="just">
              <a:buClr>
                <a:prstClr val="black"/>
              </a:buClr>
              <a:buFont typeface="Courier New" panose="02070309020205020404" pitchFamily="49" charset="0"/>
              <a:buChar char="o"/>
              <a:defRPr/>
            </a:pPr>
            <a:endParaRPr lang="en-US" dirty="0">
              <a:solidFill>
                <a:prstClr val="black"/>
              </a:solidFill>
              <a:latin typeface="Arial" pitchFamily="34" charset="0"/>
              <a:cs typeface="Arial" pitchFamily="34" charset="0"/>
            </a:endParaRPr>
          </a:p>
          <a:p>
            <a:pPr marL="612000" lvl="1" indent="-285750" algn="just">
              <a:lnSpc>
                <a:spcPct val="150000"/>
              </a:lnSpc>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Promote local industries that have </a:t>
            </a:r>
            <a:r>
              <a:rPr lang="en-US" sz="1400" dirty="0" smtClean="0">
                <a:solidFill>
                  <a:prstClr val="black"/>
                </a:solidFill>
                <a:latin typeface="Arial" pitchFamily="34" charset="0"/>
                <a:cs typeface="Arial" pitchFamily="34" charset="0"/>
              </a:rPr>
              <a:t>capacity/potential  </a:t>
            </a:r>
            <a:r>
              <a:rPr lang="en-US" sz="1400" dirty="0">
                <a:solidFill>
                  <a:prstClr val="black"/>
                </a:solidFill>
                <a:latin typeface="Arial" pitchFamily="34" charset="0"/>
                <a:cs typeface="Arial" pitchFamily="34" charset="0"/>
              </a:rPr>
              <a:t>to </a:t>
            </a:r>
            <a:r>
              <a:rPr lang="en-US" sz="1400" dirty="0" smtClean="0">
                <a:solidFill>
                  <a:prstClr val="black"/>
                </a:solidFill>
                <a:latin typeface="Arial" pitchFamily="34" charset="0"/>
                <a:cs typeface="Arial" pitchFamily="34" charset="0"/>
              </a:rPr>
              <a:t>be competitive </a:t>
            </a:r>
            <a:r>
              <a:rPr lang="en-US" sz="1400" dirty="0">
                <a:solidFill>
                  <a:prstClr val="black"/>
                </a:solidFill>
                <a:latin typeface="Arial" pitchFamily="34" charset="0"/>
                <a:cs typeface="Arial" pitchFamily="34" charset="0"/>
              </a:rPr>
              <a:t>through provincial government procurement targeting</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Textiles and clothing;</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Construction and build environment material (cement, bricks, roof tiles, fencing, wooden poles and plant hire)</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Medical supplies and drugs</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School furniture</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Learner Teacher Support Material – LTSM</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Fleet services</a:t>
            </a:r>
          </a:p>
          <a:p>
            <a:pPr marL="1080000" lvl="3" indent="-285750" algn="just">
              <a:buClr>
                <a:prstClr val="black"/>
              </a:buClr>
              <a:buFont typeface="Courier New" panose="02070309020205020404" pitchFamily="49" charset="0"/>
              <a:buChar char="o"/>
              <a:defRPr/>
            </a:pPr>
            <a:r>
              <a:rPr lang="en-US" altLang="en-US" sz="1400" dirty="0">
                <a:solidFill>
                  <a:prstClr val="black"/>
                </a:solidFill>
                <a:latin typeface="Arial" pitchFamily="34" charset="0"/>
                <a:cs typeface="Arial" pitchFamily="34" charset="0"/>
              </a:rPr>
              <a:t>Food (School nutrition and hospital food)</a:t>
            </a:r>
          </a:p>
          <a:p>
            <a:pPr marL="1565275" lvl="3" indent="-171450" algn="just">
              <a:buClr>
                <a:prstClr val="black"/>
              </a:buClr>
              <a:buFont typeface="Wingdings" panose="05000000000000000000" pitchFamily="2" charset="2"/>
              <a:buChar char="q"/>
              <a:defRPr/>
            </a:pPr>
            <a:endParaRPr lang="en-US" altLang="en-US" sz="1100" dirty="0">
              <a:solidFill>
                <a:prstClr val="black"/>
              </a:solidFill>
              <a:latin typeface="Arial" pitchFamily="34" charset="0"/>
              <a:cs typeface="Arial" pitchFamily="34" charset="0"/>
            </a:endParaRPr>
          </a:p>
          <a:p>
            <a:pPr marL="1565275" lvl="3" indent="-171450" algn="just">
              <a:buClr>
                <a:prstClr val="black"/>
              </a:buClr>
              <a:buFont typeface="Wingdings" panose="05000000000000000000" pitchFamily="2" charset="2"/>
              <a:buChar char="q"/>
              <a:defRPr/>
            </a:pPr>
            <a:endParaRPr lang="en-US" altLang="en-US" sz="1100" dirty="0">
              <a:solidFill>
                <a:prstClr val="black"/>
              </a:solidFill>
              <a:latin typeface="Arial" pitchFamily="34" charset="0"/>
              <a:cs typeface="Arial" pitchFamily="34" charset="0"/>
            </a:endParaRPr>
          </a:p>
        </p:txBody>
      </p:sp>
      <p:sp>
        <p:nvSpPr>
          <p:cNvPr id="3" name="Rectangle 2"/>
          <p:cNvSpPr/>
          <p:nvPr/>
        </p:nvSpPr>
        <p:spPr>
          <a:xfrm>
            <a:off x="0" y="-71524"/>
            <a:ext cx="10691813" cy="400110"/>
          </a:xfrm>
          <a:prstGeom prst="rect">
            <a:avLst/>
          </a:prstGeom>
        </p:spPr>
        <p:txBody>
          <a:bodyPr wrap="square">
            <a:spAutoFit/>
          </a:bodyPr>
          <a:lstStyle/>
          <a:p>
            <a:pPr lvl="0">
              <a:defRPr/>
            </a:pPr>
            <a:r>
              <a:rPr lang="en-US" sz="2000" b="1" dirty="0">
                <a:solidFill>
                  <a:srgbClr val="F79646">
                    <a:lumMod val="50000"/>
                  </a:srgbClr>
                </a:solidFill>
                <a:latin typeface="Arial" pitchFamily="34" charset="0"/>
                <a:cs typeface="Arial" pitchFamily="34" charset="0"/>
              </a:rPr>
              <a:t>EFFORTS TO PROMOTE REGIONAL ECONOMIC GROWTH AND EMPLOYMENT </a:t>
            </a:r>
            <a:r>
              <a:rPr lang="en-US" sz="2000" b="1" dirty="0" smtClean="0">
                <a:solidFill>
                  <a:srgbClr val="F79646">
                    <a:lumMod val="50000"/>
                  </a:srgbClr>
                </a:solidFill>
                <a:latin typeface="Arial" pitchFamily="34" charset="0"/>
                <a:cs typeface="Arial" pitchFamily="34" charset="0"/>
              </a:rPr>
              <a:t>(4 </a:t>
            </a:r>
            <a:r>
              <a:rPr lang="en-US" sz="2000" b="1" dirty="0">
                <a:solidFill>
                  <a:srgbClr val="F79646">
                    <a:lumMod val="50000"/>
                  </a:srgbClr>
                </a:solidFill>
                <a:latin typeface="Arial" pitchFamily="34" charset="0"/>
                <a:cs typeface="Arial" pitchFamily="34" charset="0"/>
              </a:rPr>
              <a:t>of </a:t>
            </a:r>
            <a:r>
              <a:rPr lang="en-US" sz="2000" b="1" dirty="0" smtClean="0">
                <a:solidFill>
                  <a:srgbClr val="F79646">
                    <a:lumMod val="50000"/>
                  </a:srgbClr>
                </a:solidFill>
                <a:latin typeface="Arial" pitchFamily="34" charset="0"/>
                <a:cs typeface="Arial" pitchFamily="34" charset="0"/>
              </a:rPr>
              <a:t>5)</a:t>
            </a:r>
            <a:endParaRPr lang="en-US" sz="2000" b="1"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344597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62661" y="6917773"/>
            <a:ext cx="1071217" cy="401638"/>
          </a:xfrm>
        </p:spPr>
        <p:txBody>
          <a:bodyPr/>
          <a:lstStyle/>
          <a:p>
            <a:pPr defTabSz="914400"/>
            <a:fld id="{A1A3D4F6-16A1-45B6-9552-77C2E80A16ED}" type="slidenum">
              <a:rPr lang="en-ZA" sz="2400" b="1" smtClean="0">
                <a:solidFill>
                  <a:schemeClr val="bg1"/>
                </a:solidFill>
              </a:rPr>
              <a:pPr defTabSz="914400"/>
              <a:t>12</a:t>
            </a:fld>
            <a:endParaRPr lang="en-ZA" sz="2400" b="1" dirty="0">
              <a:solidFill>
                <a:schemeClr val="bg1"/>
              </a:solidFill>
            </a:endParaRPr>
          </a:p>
        </p:txBody>
      </p:sp>
      <p:sp>
        <p:nvSpPr>
          <p:cNvPr id="3" name="Rectangle 2"/>
          <p:cNvSpPr/>
          <p:nvPr/>
        </p:nvSpPr>
        <p:spPr>
          <a:xfrm>
            <a:off x="1" y="338554"/>
            <a:ext cx="10691812" cy="5532284"/>
          </a:xfrm>
          <a:prstGeom prst="rect">
            <a:avLst/>
          </a:prstGeom>
        </p:spPr>
        <p:txBody>
          <a:bodyPr wrap="square">
            <a:spAutoFit/>
          </a:bodyPr>
          <a:lstStyle/>
          <a:p>
            <a:pPr marL="504000" indent="-342900" algn="just">
              <a:lnSpc>
                <a:spcPct val="90000"/>
              </a:lnSpc>
              <a:buClr>
                <a:prstClr val="black"/>
              </a:buClr>
              <a:buFont typeface="Arial" charset="0"/>
              <a:buChar char="•"/>
              <a:defRPr/>
            </a:pPr>
            <a:r>
              <a:rPr lang="en-US" altLang="en-US" sz="2000" b="1" dirty="0">
                <a:solidFill>
                  <a:prstClr val="black"/>
                </a:solidFill>
                <a:latin typeface="Arial" pitchFamily="34" charset="0"/>
                <a:cs typeface="Arial" pitchFamily="34" charset="0"/>
              </a:rPr>
              <a:t>Scaling up of EPWP – Phase 3 Implementation</a:t>
            </a:r>
          </a:p>
          <a:p>
            <a:pPr marL="754063" lvl="1" algn="just">
              <a:buClr>
                <a:prstClr val="black"/>
              </a:buClr>
              <a:defRPr/>
            </a:pPr>
            <a:endParaRPr lang="en-US" altLang="en-US" sz="1050" dirty="0">
              <a:solidFill>
                <a:prstClr val="black"/>
              </a:solidFill>
              <a:latin typeface="Arial" pitchFamily="34" charset="0"/>
              <a:cs typeface="Arial" pitchFamily="34" charset="0"/>
            </a:endParaRPr>
          </a:p>
          <a:p>
            <a:pPr marL="612000" lvl="1" indent="-285750" algn="just">
              <a:lnSpc>
                <a:spcPct val="150000"/>
              </a:lnSpc>
              <a:buClr>
                <a:prstClr val="black"/>
              </a:buClr>
              <a:buFont typeface="Wingdings" panose="05000000000000000000" pitchFamily="2" charset="2"/>
              <a:buChar char="q"/>
              <a:defRPr/>
            </a:pPr>
            <a:r>
              <a:rPr lang="en-US" altLang="en-US" sz="1400" dirty="0">
                <a:solidFill>
                  <a:prstClr val="black"/>
                </a:solidFill>
                <a:latin typeface="Arial" pitchFamily="34" charset="0"/>
                <a:cs typeface="Arial" pitchFamily="34" charset="0"/>
              </a:rPr>
              <a:t>Province is one of the best performing provinces in the Phase 1 and 2 rollout of the EPWP programme;</a:t>
            </a:r>
          </a:p>
          <a:p>
            <a:pPr marL="612000" lvl="1" indent="-285750" algn="just">
              <a:lnSpc>
                <a:spcPct val="150000"/>
              </a:lnSpc>
              <a:buClr>
                <a:prstClr val="black"/>
              </a:buClr>
              <a:buFont typeface="Wingdings" panose="05000000000000000000" pitchFamily="2" charset="2"/>
              <a:buChar char="q"/>
              <a:defRPr/>
            </a:pPr>
            <a:r>
              <a:rPr lang="en-US" altLang="en-US" sz="1400" dirty="0">
                <a:solidFill>
                  <a:prstClr val="black"/>
                </a:solidFill>
                <a:latin typeface="Arial" pitchFamily="34" charset="0"/>
                <a:cs typeface="Arial" pitchFamily="34" charset="0"/>
              </a:rPr>
              <a:t>Over the medium-term R1.8 billion for EPWP Phase 3 rollout has been earmarked targeting 50 000 work opportunities, the training of 900 artisans and the development of 150 emerging contractors </a:t>
            </a:r>
          </a:p>
          <a:p>
            <a:pPr marL="1565275" lvl="3" indent="-171450" algn="just">
              <a:buClr>
                <a:prstClr val="black"/>
              </a:buClr>
              <a:buFont typeface="Wingdings" panose="05000000000000000000" pitchFamily="2" charset="2"/>
              <a:buChar char="q"/>
              <a:defRPr/>
            </a:pPr>
            <a:endParaRPr lang="en-US" altLang="en-US" sz="1100" dirty="0">
              <a:solidFill>
                <a:prstClr val="black"/>
              </a:solidFill>
              <a:latin typeface="Arial" pitchFamily="34" charset="0"/>
              <a:cs typeface="Arial" pitchFamily="34" charset="0"/>
            </a:endParaRPr>
          </a:p>
          <a:p>
            <a:pPr marL="504000" indent="-342900" algn="just">
              <a:lnSpc>
                <a:spcPct val="90000"/>
              </a:lnSpc>
              <a:buClr>
                <a:prstClr val="black"/>
              </a:buClr>
              <a:buFont typeface="Arial" charset="0"/>
              <a:buChar char="•"/>
              <a:defRPr/>
            </a:pPr>
            <a:r>
              <a:rPr lang="en-US" altLang="en-US" sz="2000" b="1" dirty="0" smtClean="0">
                <a:solidFill>
                  <a:prstClr val="black"/>
                </a:solidFill>
                <a:latin typeface="Arial" pitchFamily="34" charset="0"/>
                <a:cs typeface="Arial" pitchFamily="34" charset="0"/>
              </a:rPr>
              <a:t>Public Infrastructure </a:t>
            </a:r>
            <a:r>
              <a:rPr lang="en-US" altLang="en-US" sz="2000" b="1" dirty="0">
                <a:solidFill>
                  <a:prstClr val="black"/>
                </a:solidFill>
                <a:latin typeface="Arial" pitchFamily="34" charset="0"/>
                <a:cs typeface="Arial" pitchFamily="34" charset="0"/>
              </a:rPr>
              <a:t>Development</a:t>
            </a:r>
          </a:p>
          <a:p>
            <a:pPr marL="754063" lvl="1" algn="just">
              <a:buClr>
                <a:prstClr val="black"/>
              </a:buClr>
              <a:defRPr/>
            </a:pPr>
            <a:endParaRPr lang="en-US" altLang="en-US" dirty="0">
              <a:solidFill>
                <a:prstClr val="black"/>
              </a:solidFill>
              <a:latin typeface="Arial" pitchFamily="34" charset="0"/>
              <a:cs typeface="Arial" pitchFamily="34" charset="0"/>
            </a:endParaRPr>
          </a:p>
          <a:p>
            <a:pPr marL="612000" lvl="1" indent="-285750" algn="just">
              <a:lnSpc>
                <a:spcPct val="150000"/>
              </a:lnSpc>
              <a:buClr>
                <a:prstClr val="black"/>
              </a:buClr>
              <a:buFont typeface="Wingdings" panose="05000000000000000000" pitchFamily="2" charset="2"/>
              <a:buChar char="q"/>
              <a:defRPr/>
            </a:pPr>
            <a:r>
              <a:rPr lang="en-US" altLang="en-US" sz="1400" dirty="0">
                <a:solidFill>
                  <a:prstClr val="black"/>
                </a:solidFill>
                <a:latin typeface="Arial" pitchFamily="34" charset="0"/>
                <a:cs typeface="Arial" pitchFamily="34" charset="0"/>
              </a:rPr>
              <a:t>Introduction and the rollout of the Strategic Framework for Improved Infrastructure Service Delivery and Rapid Response Team (Collaborative effort between Office of the Premier, Provincial Treasury, and Provincial Roads and Public Works.</a:t>
            </a:r>
          </a:p>
          <a:p>
            <a:pPr marL="754063" lvl="1" algn="just">
              <a:buClr>
                <a:prstClr val="black"/>
              </a:buClr>
              <a:defRPr/>
            </a:pPr>
            <a:endParaRPr lang="en-US" altLang="en-US" dirty="0">
              <a:solidFill>
                <a:prstClr val="black"/>
              </a:solidFill>
              <a:latin typeface="Arial" pitchFamily="34" charset="0"/>
              <a:cs typeface="Arial" pitchFamily="34" charset="0"/>
            </a:endParaRPr>
          </a:p>
          <a:p>
            <a:pPr marL="504000" indent="-342900" algn="just">
              <a:lnSpc>
                <a:spcPct val="90000"/>
              </a:lnSpc>
              <a:buClr>
                <a:prstClr val="black"/>
              </a:buClr>
              <a:buFont typeface="Arial" charset="0"/>
              <a:buChar char="•"/>
              <a:defRPr/>
            </a:pPr>
            <a:r>
              <a:rPr lang="en-US" altLang="en-US" sz="2000" b="1" dirty="0">
                <a:solidFill>
                  <a:prstClr val="black"/>
                </a:solidFill>
                <a:latin typeface="Arial" pitchFamily="34" charset="0"/>
                <a:cs typeface="Arial" pitchFamily="34" charset="0"/>
              </a:rPr>
              <a:t>Improving Governance and the Role of Provincial Public Entities</a:t>
            </a:r>
          </a:p>
          <a:p>
            <a:pPr marL="754063" lvl="1" algn="just">
              <a:buClr>
                <a:prstClr val="black"/>
              </a:buClr>
              <a:defRPr/>
            </a:pPr>
            <a:endParaRPr lang="en-US" altLang="en-US" sz="200" dirty="0">
              <a:solidFill>
                <a:prstClr val="black"/>
              </a:solidFill>
              <a:latin typeface="Arial" pitchFamily="34" charset="0"/>
              <a:cs typeface="Arial" pitchFamily="34" charset="0"/>
            </a:endParaRPr>
          </a:p>
          <a:p>
            <a:pPr marL="612000" lvl="1" indent="-285750" algn="just">
              <a:lnSpc>
                <a:spcPct val="150000"/>
              </a:lnSpc>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The province </a:t>
            </a:r>
            <a:r>
              <a:rPr lang="en-US" sz="1400" dirty="0" smtClean="0">
                <a:solidFill>
                  <a:prstClr val="black"/>
                </a:solidFill>
                <a:latin typeface="Arial" pitchFamily="34" charset="0"/>
                <a:cs typeface="Arial" pitchFamily="34" charset="0"/>
              </a:rPr>
              <a:t>will benefit </a:t>
            </a:r>
            <a:r>
              <a:rPr lang="en-US" sz="1400" dirty="0">
                <a:solidFill>
                  <a:prstClr val="black"/>
                </a:solidFill>
                <a:latin typeface="Arial" pitchFamily="34" charset="0"/>
                <a:cs typeface="Arial" pitchFamily="34" charset="0"/>
              </a:rPr>
              <a:t>more from:</a:t>
            </a:r>
          </a:p>
          <a:p>
            <a:pPr marL="1080000" lvl="3" indent="-285750" algn="just">
              <a:buClr>
                <a:prstClr val="black"/>
              </a:buClr>
              <a:buFont typeface="Courier New" panose="02070309020205020404" pitchFamily="49" charset="0"/>
              <a:buChar char="o"/>
              <a:defRPr/>
            </a:pPr>
            <a:r>
              <a:rPr lang="en-US" sz="1400" dirty="0">
                <a:solidFill>
                  <a:prstClr val="black"/>
                </a:solidFill>
                <a:latin typeface="Arial" pitchFamily="34" charset="0"/>
                <a:cs typeface="Arial" pitchFamily="34" charset="0"/>
              </a:rPr>
              <a:t>The improved effectiveness and efficiencies in public entities.</a:t>
            </a:r>
          </a:p>
          <a:p>
            <a:pPr marL="1080000" lvl="3" indent="-285750" algn="just">
              <a:buClr>
                <a:prstClr val="black"/>
              </a:buClr>
              <a:buFont typeface="Courier New" panose="02070309020205020404" pitchFamily="49" charset="0"/>
              <a:buChar char="o"/>
              <a:defRPr/>
            </a:pPr>
            <a:r>
              <a:rPr lang="en-US" sz="1400" dirty="0">
                <a:solidFill>
                  <a:prstClr val="black"/>
                </a:solidFill>
                <a:latin typeface="Arial" pitchFamily="34" charset="0"/>
                <a:cs typeface="Arial" pitchFamily="34" charset="0"/>
              </a:rPr>
              <a:t>Rationalization of entities and streamline objectives for impact.</a:t>
            </a:r>
          </a:p>
          <a:p>
            <a:pPr marL="1080000" lvl="3" indent="-285750" algn="just">
              <a:buClr>
                <a:prstClr val="black"/>
              </a:buClr>
              <a:buFont typeface="Courier New" panose="02070309020205020404" pitchFamily="49" charset="0"/>
              <a:buChar char="o"/>
              <a:defRPr/>
            </a:pPr>
            <a:r>
              <a:rPr lang="en-ZA" sz="1400" dirty="0" smtClean="0">
                <a:solidFill>
                  <a:prstClr val="black"/>
                </a:solidFill>
                <a:latin typeface="Arial" pitchFamily="34" charset="0"/>
                <a:cs typeface="Arial" pitchFamily="34" charset="0"/>
              </a:rPr>
              <a:t>Manage </a:t>
            </a:r>
            <a:r>
              <a:rPr lang="en-ZA" sz="1400" dirty="0">
                <a:solidFill>
                  <a:prstClr val="black"/>
                </a:solidFill>
                <a:latin typeface="Arial" pitchFamily="34" charset="0"/>
                <a:cs typeface="Arial" pitchFamily="34" charset="0"/>
              </a:rPr>
              <a:t>the high payment to both senior managers and non-executive boards (National Treasury have developed guidelines on the remuneration of Boards and senior managers in entities (awaiting signature by the Minister of Finance). National treasury undertaking a national review of  the value of spend on DFI’s</a:t>
            </a:r>
            <a:r>
              <a:rPr lang="en-ZA" sz="1400" dirty="0" smtClean="0">
                <a:solidFill>
                  <a:prstClr val="black"/>
                </a:solidFill>
                <a:latin typeface="Arial" pitchFamily="34" charset="0"/>
                <a:cs typeface="Arial" pitchFamily="34" charset="0"/>
              </a:rPr>
              <a:t>.</a:t>
            </a:r>
          </a:p>
          <a:p>
            <a:pPr marL="1080000" lvl="3" indent="-285750" algn="just">
              <a:buClr>
                <a:prstClr val="black"/>
              </a:buClr>
              <a:buFont typeface="Courier New" panose="02070309020205020404" pitchFamily="49" charset="0"/>
              <a:buChar char="o"/>
              <a:defRPr/>
            </a:pPr>
            <a:r>
              <a:rPr lang="en-US" sz="1400" dirty="0">
                <a:latin typeface="Arial" pitchFamily="34" charset="0"/>
                <a:cs typeface="Arial" pitchFamily="34" charset="0"/>
              </a:rPr>
              <a:t>Reduction of number of board members</a:t>
            </a:r>
            <a:endParaRPr lang="en-ZA" sz="1400" dirty="0">
              <a:latin typeface="Arial" pitchFamily="34" charset="0"/>
              <a:cs typeface="Arial" pitchFamily="34" charset="0"/>
            </a:endParaRPr>
          </a:p>
          <a:p>
            <a:pPr marL="1080000" lvl="3" indent="-285750" algn="just">
              <a:buClr>
                <a:prstClr val="black"/>
              </a:buClr>
              <a:buFont typeface="Courier New" panose="02070309020205020404" pitchFamily="49" charset="0"/>
              <a:buChar char="o"/>
              <a:defRPr/>
            </a:pPr>
            <a:r>
              <a:rPr lang="en-US" sz="1400" dirty="0" smtClean="0">
                <a:solidFill>
                  <a:prstClr val="black"/>
                </a:solidFill>
                <a:latin typeface="Arial" pitchFamily="34" charset="0"/>
                <a:cs typeface="Arial" pitchFamily="34" charset="0"/>
              </a:rPr>
              <a:t>Finalize </a:t>
            </a:r>
            <a:r>
              <a:rPr lang="en-US" sz="1400" dirty="0">
                <a:solidFill>
                  <a:prstClr val="black"/>
                </a:solidFill>
                <a:latin typeface="Arial" pitchFamily="34" charset="0"/>
                <a:cs typeface="Arial" pitchFamily="34" charset="0"/>
              </a:rPr>
              <a:t>the transition of the IDZs to SEZs to lure investors through increased incentives.</a:t>
            </a:r>
          </a:p>
          <a:p>
            <a:pPr marL="284162" algn="just">
              <a:buClr>
                <a:schemeClr val="tx1"/>
              </a:buClr>
              <a:defRPr/>
            </a:pPr>
            <a:r>
              <a:rPr lang="en-US" sz="1600" dirty="0">
                <a:solidFill>
                  <a:prstClr val="black"/>
                </a:solidFill>
                <a:latin typeface="Arial" pitchFamily="34" charset="0"/>
                <a:cs typeface="Arial" pitchFamily="34" charset="0"/>
              </a:rPr>
              <a:t> </a:t>
            </a:r>
          </a:p>
        </p:txBody>
      </p:sp>
      <p:sp>
        <p:nvSpPr>
          <p:cNvPr id="5" name="Rectangle 4"/>
          <p:cNvSpPr/>
          <p:nvPr/>
        </p:nvSpPr>
        <p:spPr>
          <a:xfrm>
            <a:off x="1" y="0"/>
            <a:ext cx="10691812" cy="400110"/>
          </a:xfrm>
          <a:prstGeom prst="rect">
            <a:avLst/>
          </a:prstGeom>
        </p:spPr>
        <p:txBody>
          <a:bodyPr wrap="square">
            <a:spAutoFit/>
          </a:bodyPr>
          <a:lstStyle/>
          <a:p>
            <a:pPr lvl="0">
              <a:defRPr/>
            </a:pPr>
            <a:r>
              <a:rPr lang="en-US" sz="2000" b="1" dirty="0">
                <a:solidFill>
                  <a:srgbClr val="F79646">
                    <a:lumMod val="50000"/>
                  </a:srgbClr>
                </a:solidFill>
                <a:latin typeface="Arial" pitchFamily="34" charset="0"/>
                <a:cs typeface="Arial" pitchFamily="34" charset="0"/>
              </a:rPr>
              <a:t>EFFORTS TO PROMOTE REGIONAL ECONOMIC GROWTH AND EMPLOYMENT </a:t>
            </a:r>
            <a:r>
              <a:rPr lang="en-US" sz="2000" b="1" dirty="0" smtClean="0">
                <a:solidFill>
                  <a:srgbClr val="F79646">
                    <a:lumMod val="50000"/>
                  </a:srgbClr>
                </a:solidFill>
                <a:latin typeface="Arial" pitchFamily="34" charset="0"/>
                <a:cs typeface="Arial" pitchFamily="34" charset="0"/>
              </a:rPr>
              <a:t>(5 </a:t>
            </a:r>
            <a:r>
              <a:rPr lang="en-US" sz="2000" b="1" dirty="0">
                <a:solidFill>
                  <a:srgbClr val="F79646">
                    <a:lumMod val="50000"/>
                  </a:srgbClr>
                </a:solidFill>
                <a:latin typeface="Arial" pitchFamily="34" charset="0"/>
                <a:cs typeface="Arial" pitchFamily="34" charset="0"/>
              </a:rPr>
              <a:t>of </a:t>
            </a:r>
            <a:r>
              <a:rPr lang="en-US" sz="2000" b="1" dirty="0" smtClean="0">
                <a:solidFill>
                  <a:srgbClr val="F79646">
                    <a:lumMod val="50000"/>
                  </a:srgbClr>
                </a:solidFill>
                <a:latin typeface="Arial" pitchFamily="34" charset="0"/>
                <a:cs typeface="Arial" pitchFamily="34" charset="0"/>
              </a:rPr>
              <a:t>5)</a:t>
            </a:r>
            <a:endParaRPr lang="en-US" sz="2000" b="1"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168573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498" y="3225372"/>
            <a:ext cx="9591869" cy="954107"/>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2015/16 OWN REVENUE COLLECTION STATUS  AND CHALLENGES </a:t>
            </a:r>
            <a:endParaRPr lang="en-US" altLang="en-US" sz="28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13</a:t>
            </a:fld>
            <a:endParaRPr lang="en-ZA" sz="2400" b="1" dirty="0">
              <a:solidFill>
                <a:prstClr val="white"/>
              </a:solidFill>
            </a:endParaRPr>
          </a:p>
        </p:txBody>
      </p:sp>
    </p:spTree>
    <p:extLst>
      <p:ext uri="{BB962C8B-B14F-4D97-AF65-F5344CB8AC3E}">
        <p14:creationId xmlns:p14="http://schemas.microsoft.com/office/powerpoint/2010/main" val="3617376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2" y="0"/>
            <a:ext cx="9221787" cy="450215"/>
          </a:xfrm>
        </p:spPr>
        <p:txBody>
          <a:bodyPr/>
          <a:lstStyle/>
          <a:p>
            <a:pPr lvl="0"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REVENUE COLLECTION 2015/16 (1 </a:t>
            </a:r>
            <a:r>
              <a:rPr lang="en-ZA" sz="2400" b="1" dirty="0">
                <a:solidFill>
                  <a:srgbClr val="F79646">
                    <a:lumMod val="50000"/>
                  </a:srgbClr>
                </a:solidFill>
                <a:latin typeface="Arial" pitchFamily="34" charset="0"/>
                <a:ea typeface="+mn-ea"/>
                <a:cs typeface="Arial" pitchFamily="34" charset="0"/>
              </a:rPr>
              <a:t>of </a:t>
            </a:r>
            <a:r>
              <a:rPr lang="en-ZA" sz="2400" b="1" dirty="0" smtClean="0">
                <a:solidFill>
                  <a:srgbClr val="F79646">
                    <a:lumMod val="50000"/>
                  </a:srgbClr>
                </a:solidFill>
                <a:latin typeface="Arial" pitchFamily="34" charset="0"/>
                <a:ea typeface="+mn-ea"/>
                <a:cs typeface="Arial" pitchFamily="34" charset="0"/>
              </a:rPr>
              <a:t>2)</a:t>
            </a:r>
            <a:endParaRPr lang="en-ZA" sz="2000" dirty="0">
              <a:solidFill>
                <a:srgbClr val="94734E">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14</a:t>
            </a:fld>
            <a:endParaRPr lang="en-ZA" sz="2400" b="1" dirty="0">
              <a:solidFill>
                <a:prstClr val="white"/>
              </a:solidFill>
            </a:endParaRPr>
          </a:p>
        </p:txBody>
      </p:sp>
      <p:pic>
        <p:nvPicPr>
          <p:cNvPr id="4" name="Picture 3"/>
          <p:cNvPicPr>
            <a:picLocks noChangeAspect="1"/>
          </p:cNvPicPr>
          <p:nvPr/>
        </p:nvPicPr>
        <p:blipFill>
          <a:blip r:embed="rId2"/>
          <a:stretch>
            <a:fillRect/>
          </a:stretch>
        </p:blipFill>
        <p:spPr>
          <a:xfrm>
            <a:off x="304800" y="648393"/>
            <a:ext cx="10099040" cy="4756727"/>
          </a:xfrm>
          <a:prstGeom prst="rect">
            <a:avLst/>
          </a:prstGeom>
        </p:spPr>
      </p:pic>
    </p:spTree>
    <p:extLst>
      <p:ext uri="{BB962C8B-B14F-4D97-AF65-F5344CB8AC3E}">
        <p14:creationId xmlns:p14="http://schemas.microsoft.com/office/powerpoint/2010/main" val="403637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0" y="194159"/>
            <a:ext cx="9221787" cy="450215"/>
          </a:xfrm>
        </p:spPr>
        <p:txBody>
          <a:bodyPr/>
          <a:lstStyle/>
          <a:p>
            <a:pPr lvl="0" algn="ctr">
              <a:lnSpc>
                <a:spcPct val="100000"/>
              </a:lnSpc>
              <a:spcBef>
                <a:spcPts val="0"/>
              </a:spcBef>
              <a:defRPr/>
            </a:pPr>
            <a:r>
              <a:rPr lang="en-ZA" sz="2400" b="1" dirty="0">
                <a:solidFill>
                  <a:srgbClr val="F79646">
                    <a:lumMod val="50000"/>
                  </a:srgbClr>
                </a:solidFill>
                <a:latin typeface="Arial" pitchFamily="34" charset="0"/>
                <a:cs typeface="Arial" pitchFamily="34" charset="0"/>
              </a:rPr>
              <a:t>REVENUE </a:t>
            </a:r>
            <a:r>
              <a:rPr lang="en-ZA" sz="2400" b="1" dirty="0" smtClean="0">
                <a:solidFill>
                  <a:srgbClr val="F79646">
                    <a:lumMod val="50000"/>
                  </a:srgbClr>
                </a:solidFill>
                <a:latin typeface="Arial" pitchFamily="34" charset="0"/>
                <a:cs typeface="Arial" pitchFamily="34" charset="0"/>
              </a:rPr>
              <a:t>COLLECTION 2015/16 </a:t>
            </a:r>
            <a:r>
              <a:rPr lang="en-ZA" sz="2400" b="1" dirty="0" smtClean="0">
                <a:solidFill>
                  <a:srgbClr val="F79646">
                    <a:lumMod val="50000"/>
                  </a:srgbClr>
                </a:solidFill>
                <a:latin typeface="Arial" pitchFamily="34" charset="0"/>
                <a:ea typeface="+mn-ea"/>
                <a:cs typeface="Arial" pitchFamily="34" charset="0"/>
              </a:rPr>
              <a:t>(2 </a:t>
            </a:r>
            <a:r>
              <a:rPr lang="en-ZA" sz="2400" b="1" dirty="0">
                <a:solidFill>
                  <a:srgbClr val="F79646">
                    <a:lumMod val="50000"/>
                  </a:srgbClr>
                </a:solidFill>
                <a:latin typeface="Arial" pitchFamily="34" charset="0"/>
                <a:ea typeface="+mn-ea"/>
                <a:cs typeface="Arial" pitchFamily="34" charset="0"/>
              </a:rPr>
              <a:t>of </a:t>
            </a:r>
            <a:r>
              <a:rPr lang="en-ZA" sz="2400" b="1" dirty="0" smtClean="0">
                <a:solidFill>
                  <a:srgbClr val="F79646">
                    <a:lumMod val="50000"/>
                  </a:srgbClr>
                </a:solidFill>
                <a:latin typeface="Arial" pitchFamily="34" charset="0"/>
                <a:ea typeface="+mn-ea"/>
                <a:cs typeface="Arial" pitchFamily="34" charset="0"/>
              </a:rPr>
              <a:t>2)</a:t>
            </a:r>
            <a:endParaRPr lang="en-ZA" sz="2000" dirty="0">
              <a:solidFill>
                <a:srgbClr val="94734E">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15</a:t>
            </a:fld>
            <a:endParaRPr lang="en-ZA" sz="2400" b="1" dirty="0">
              <a:solidFill>
                <a:prstClr val="white"/>
              </a:solidFill>
            </a:endParaRPr>
          </a:p>
        </p:txBody>
      </p:sp>
      <p:sp>
        <p:nvSpPr>
          <p:cNvPr id="4" name="Rectangle 3"/>
          <p:cNvSpPr/>
          <p:nvPr/>
        </p:nvSpPr>
        <p:spPr>
          <a:xfrm>
            <a:off x="21564" y="894564"/>
            <a:ext cx="10607040" cy="4708981"/>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The net </a:t>
            </a:r>
            <a:r>
              <a:rPr lang="en-ZA" sz="2200" dirty="0">
                <a:solidFill>
                  <a:prstClr val="black"/>
                </a:solidFill>
                <a:latin typeface="Arial" panose="020B0604020202020204" pitchFamily="34" charset="0"/>
                <a:cs typeface="Arial" panose="020B0604020202020204" pitchFamily="34" charset="0"/>
              </a:rPr>
              <a:t>preliminary over collection on own receipts amounts to R270.342 million and is mainly due to the following departments</a:t>
            </a:r>
            <a:r>
              <a:rPr lang="en-ZA" sz="2200"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spcAft>
                <a:spcPts val="1200"/>
              </a:spcAft>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Provincial </a:t>
            </a:r>
            <a:r>
              <a:rPr lang="en-ZA" sz="2200" dirty="0">
                <a:solidFill>
                  <a:prstClr val="black"/>
                </a:solidFill>
                <a:latin typeface="Arial" panose="020B0604020202020204" pitchFamily="34" charset="0"/>
                <a:cs typeface="Arial" panose="020B0604020202020204" pitchFamily="34" charset="0"/>
              </a:rPr>
              <a:t>Treasury (PT) over collection of R261.688 </a:t>
            </a:r>
            <a:r>
              <a:rPr lang="en-ZA" sz="2200" dirty="0" smtClean="0">
                <a:solidFill>
                  <a:prstClr val="black"/>
                </a:solidFill>
                <a:latin typeface="Arial" panose="020B0604020202020204" pitchFamily="34" charset="0"/>
                <a:cs typeface="Arial" panose="020B0604020202020204" pitchFamily="34" charset="0"/>
              </a:rPr>
              <a:t>million due </a:t>
            </a:r>
            <a:r>
              <a:rPr lang="en-ZA" sz="2200" dirty="0">
                <a:solidFill>
                  <a:prstClr val="black"/>
                </a:solidFill>
                <a:latin typeface="Arial" panose="020B0604020202020204" pitchFamily="34" charset="0"/>
                <a:cs typeface="Arial" panose="020B0604020202020204" pitchFamily="34" charset="0"/>
              </a:rPr>
              <a:t>to interest received from provincial bank accounts and exchequer investments</a:t>
            </a:r>
            <a:r>
              <a:rPr lang="en-ZA" sz="2200"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spcAft>
                <a:spcPts val="1200"/>
              </a:spcAft>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Economic </a:t>
            </a:r>
            <a:r>
              <a:rPr lang="en-ZA" sz="2200" dirty="0">
                <a:solidFill>
                  <a:prstClr val="black"/>
                </a:solidFill>
                <a:latin typeface="Arial" panose="020B0604020202020204" pitchFamily="34" charset="0"/>
                <a:cs typeface="Arial" panose="020B0604020202020204" pitchFamily="34" charset="0"/>
              </a:rPr>
              <a:t>Development, Environmental Affairs and Tourism (DEDEAT) over collection of R39.750 million is mainly due to the surrender of surplus funds by Eastern Cape Development Corporation (ECDC); and </a:t>
            </a:r>
            <a:endParaRPr lang="en-ZA" sz="2200" dirty="0" smtClean="0">
              <a:solidFill>
                <a:prstClr val="black"/>
              </a:solidFill>
              <a:latin typeface="Arial" panose="020B0604020202020204" pitchFamily="34" charset="0"/>
              <a:cs typeface="Arial" panose="020B0604020202020204" pitchFamily="34" charset="0"/>
            </a:endParaRPr>
          </a:p>
          <a:p>
            <a:pPr marL="285750" indent="-285750" algn="just">
              <a:spcBef>
                <a:spcPts val="1200"/>
              </a:spcBef>
              <a:spcAft>
                <a:spcPts val="1200"/>
              </a:spcAft>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Education </a:t>
            </a:r>
            <a:r>
              <a:rPr lang="en-ZA" sz="2200" dirty="0">
                <a:solidFill>
                  <a:prstClr val="black"/>
                </a:solidFill>
                <a:latin typeface="Arial" panose="020B0604020202020204" pitchFamily="34" charset="0"/>
                <a:cs typeface="Arial" panose="020B0604020202020204" pitchFamily="34" charset="0"/>
              </a:rPr>
              <a:t>over collection of R27.589 million is mainly due to staff debt recoveries that cannot be anticipated. </a:t>
            </a:r>
          </a:p>
          <a:p>
            <a:pPr>
              <a:spcBef>
                <a:spcPts val="1200"/>
              </a:spcBef>
              <a:spcAft>
                <a:spcPts val="1200"/>
              </a:spcAft>
            </a:pPr>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06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1" y="-27305"/>
            <a:ext cx="9221787" cy="450215"/>
          </a:xfrm>
        </p:spPr>
        <p:txBody>
          <a:bodyPr/>
          <a:lstStyle/>
          <a:p>
            <a:pPr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CAPACITY TO MAXIMISE REVENUE (1 OF 2)</a:t>
            </a:r>
            <a:endParaRPr lang="en-ZA" sz="24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16</a:t>
            </a:fld>
            <a:endParaRPr lang="en-ZA" sz="2400" b="1" dirty="0">
              <a:solidFill>
                <a:prstClr val="white"/>
              </a:solidFill>
            </a:endParaRPr>
          </a:p>
        </p:txBody>
      </p:sp>
      <p:sp>
        <p:nvSpPr>
          <p:cNvPr id="4" name="Rectangle 3"/>
          <p:cNvSpPr/>
          <p:nvPr/>
        </p:nvSpPr>
        <p:spPr>
          <a:xfrm>
            <a:off x="0" y="498324"/>
            <a:ext cx="10607040" cy="5724644"/>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The MEC for Finance has committed in the 2016 Budget Speech that a provincial budget strategy over the 2016 MTEF should enhance fiscal space and enable economic growth.  This strategy takes into account own revenue generation that is significantly more than the R1.182 billion that is tabled in the 2016/17 Estimates of Provincial Revenue and Expenditure (EPRE).</a:t>
            </a: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 Provincial </a:t>
            </a:r>
            <a:r>
              <a:rPr lang="en-ZA" dirty="0">
                <a:solidFill>
                  <a:prstClr val="black"/>
                </a:solidFill>
                <a:latin typeface="Arial" panose="020B0604020202020204" pitchFamily="34" charset="0"/>
                <a:cs typeface="Arial" panose="020B0604020202020204" pitchFamily="34" charset="0"/>
              </a:rPr>
              <a:t>Revenue Generation Strategy was </a:t>
            </a:r>
            <a:r>
              <a:rPr lang="en-ZA" dirty="0" smtClean="0">
                <a:solidFill>
                  <a:prstClr val="black"/>
                </a:solidFill>
                <a:latin typeface="Arial" panose="020B0604020202020204" pitchFamily="34" charset="0"/>
                <a:cs typeface="Arial" panose="020B0604020202020204" pitchFamily="34" charset="0"/>
              </a:rPr>
              <a:t>submitted </a:t>
            </a:r>
            <a:r>
              <a:rPr lang="en-ZA" dirty="0">
                <a:solidFill>
                  <a:prstClr val="black"/>
                </a:solidFill>
                <a:latin typeface="Arial" panose="020B0604020202020204" pitchFamily="34" charset="0"/>
                <a:cs typeface="Arial" panose="020B0604020202020204" pitchFamily="34" charset="0"/>
              </a:rPr>
              <a:t>in 2015/16 to the Provincial Management Meeting for implementation by </a:t>
            </a:r>
            <a:r>
              <a:rPr lang="en-ZA" dirty="0" smtClean="0">
                <a:solidFill>
                  <a:prstClr val="black"/>
                </a:solidFill>
                <a:latin typeface="Arial" panose="020B0604020202020204" pitchFamily="34" charset="0"/>
                <a:cs typeface="Arial" panose="020B0604020202020204" pitchFamily="34" charset="0"/>
              </a:rPr>
              <a:t>departments </a:t>
            </a:r>
            <a:r>
              <a:rPr lang="en-ZA" dirty="0">
                <a:solidFill>
                  <a:prstClr val="black"/>
                </a:solidFill>
                <a:latin typeface="Arial" panose="020B0604020202020204" pitchFamily="34" charset="0"/>
                <a:cs typeface="Arial" panose="020B0604020202020204" pitchFamily="34" charset="0"/>
              </a:rPr>
              <a:t>from </a:t>
            </a:r>
            <a:r>
              <a:rPr lang="en-ZA" dirty="0" smtClean="0">
                <a:solidFill>
                  <a:prstClr val="black"/>
                </a:solidFill>
                <a:latin typeface="Arial" panose="020B0604020202020204" pitchFamily="34" charset="0"/>
                <a:cs typeface="Arial" panose="020B0604020202020204" pitchFamily="34" charset="0"/>
              </a:rPr>
              <a:t>the 2015 </a:t>
            </a:r>
            <a:r>
              <a:rPr lang="en-ZA" dirty="0">
                <a:solidFill>
                  <a:prstClr val="black"/>
                </a:solidFill>
                <a:latin typeface="Arial" panose="020B0604020202020204" pitchFamily="34" charset="0"/>
                <a:cs typeface="Arial" panose="020B0604020202020204" pitchFamily="34" charset="0"/>
              </a:rPr>
              <a:t>MTEF onward.  </a:t>
            </a:r>
            <a:r>
              <a:rPr lang="en-ZA" dirty="0" smtClean="0">
                <a:solidFill>
                  <a:prstClr val="black"/>
                </a:solidFill>
                <a:latin typeface="Arial" panose="020B0604020202020204" pitchFamily="34" charset="0"/>
                <a:cs typeface="Arial" panose="020B0604020202020204" pitchFamily="34" charset="0"/>
              </a:rPr>
              <a:t>Departments </a:t>
            </a:r>
            <a:r>
              <a:rPr lang="en-ZA" dirty="0">
                <a:solidFill>
                  <a:prstClr val="black"/>
                </a:solidFill>
                <a:latin typeface="Arial" panose="020B0604020202020204" pitchFamily="34" charset="0"/>
                <a:cs typeface="Arial" panose="020B0604020202020204" pitchFamily="34" charset="0"/>
              </a:rPr>
              <a:t>did not put </a:t>
            </a:r>
            <a:r>
              <a:rPr lang="en-ZA" dirty="0" smtClean="0">
                <a:solidFill>
                  <a:prstClr val="black"/>
                </a:solidFill>
                <a:latin typeface="Arial" panose="020B0604020202020204" pitchFamily="34" charset="0"/>
                <a:cs typeface="Arial" panose="020B0604020202020204" pitchFamily="34" charset="0"/>
              </a:rPr>
              <a:t>proper revenue </a:t>
            </a:r>
            <a:r>
              <a:rPr lang="en-ZA" dirty="0">
                <a:solidFill>
                  <a:prstClr val="black"/>
                </a:solidFill>
                <a:latin typeface="Arial" panose="020B0604020202020204" pitchFamily="34" charset="0"/>
                <a:cs typeface="Arial" panose="020B0604020202020204" pitchFamily="34" charset="0"/>
              </a:rPr>
              <a:t>plans in place to increase own revenue and no </a:t>
            </a:r>
            <a:r>
              <a:rPr lang="en-ZA" dirty="0" smtClean="0">
                <a:solidFill>
                  <a:prstClr val="black"/>
                </a:solidFill>
                <a:latin typeface="Arial" panose="020B0604020202020204" pitchFamily="34" charset="0"/>
                <a:cs typeface="Arial" panose="020B0604020202020204" pitchFamily="34" charset="0"/>
              </a:rPr>
              <a:t>significant improvement has </a:t>
            </a:r>
            <a:r>
              <a:rPr lang="en-ZA" dirty="0">
                <a:solidFill>
                  <a:prstClr val="black"/>
                </a:solidFill>
                <a:latin typeface="Arial" panose="020B0604020202020204" pitchFamily="34" charset="0"/>
                <a:cs typeface="Arial" panose="020B0604020202020204" pitchFamily="34" charset="0"/>
              </a:rPr>
              <a:t>been achieved</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spcAft>
                <a:spcPts val="1200"/>
              </a:spcAf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The </a:t>
            </a:r>
            <a:r>
              <a:rPr lang="en-ZA" dirty="0" smtClean="0">
                <a:solidFill>
                  <a:prstClr val="black"/>
                </a:solidFill>
                <a:latin typeface="Arial" panose="020B0604020202020204" pitchFamily="34" charset="0"/>
                <a:cs typeface="Arial" panose="020B0604020202020204" pitchFamily="34" charset="0"/>
              </a:rPr>
              <a:t>Department </a:t>
            </a:r>
            <a:r>
              <a:rPr lang="en-ZA" dirty="0">
                <a:solidFill>
                  <a:prstClr val="black"/>
                </a:solidFill>
                <a:latin typeface="Arial" panose="020B0604020202020204" pitchFamily="34" charset="0"/>
                <a:cs typeface="Arial" panose="020B0604020202020204" pitchFamily="34" charset="0"/>
              </a:rPr>
              <a:t>of Transport </a:t>
            </a:r>
            <a:r>
              <a:rPr lang="en-ZA" dirty="0" smtClean="0">
                <a:solidFill>
                  <a:prstClr val="black"/>
                </a:solidFill>
                <a:latin typeface="Arial" panose="020B0604020202020204" pitchFamily="34" charset="0"/>
                <a:cs typeface="Arial" panose="020B0604020202020204" pitchFamily="34" charset="0"/>
              </a:rPr>
              <a:t>(DOT) has to </a:t>
            </a:r>
            <a:r>
              <a:rPr lang="en-ZA" dirty="0">
                <a:solidFill>
                  <a:prstClr val="black"/>
                </a:solidFill>
                <a:latin typeface="Arial" panose="020B0604020202020204" pitchFamily="34" charset="0"/>
                <a:cs typeface="Arial" panose="020B0604020202020204" pitchFamily="34" charset="0"/>
              </a:rPr>
              <a:t>utilise its dedicated revenue management directorate to maximise revenue collections by fast tracking the placement of </a:t>
            </a:r>
            <a:r>
              <a:rPr lang="en-ZA" dirty="0" smtClean="0">
                <a:solidFill>
                  <a:prstClr val="black"/>
                </a:solidFill>
                <a:latin typeface="Arial" panose="020B0604020202020204" pitchFamily="34" charset="0"/>
                <a:cs typeface="Arial" panose="020B0604020202020204" pitchFamily="34" charset="0"/>
              </a:rPr>
              <a:t>weighbridges and collect fines at the </a:t>
            </a:r>
            <a:r>
              <a:rPr lang="en-ZA" dirty="0">
                <a:solidFill>
                  <a:prstClr val="black"/>
                </a:solidFill>
                <a:latin typeface="Arial" panose="020B0604020202020204" pitchFamily="34" charset="0"/>
                <a:cs typeface="Arial" panose="020B0604020202020204" pitchFamily="34" charset="0"/>
              </a:rPr>
              <a:t>2 existing and </a:t>
            </a:r>
            <a:r>
              <a:rPr lang="en-ZA" dirty="0" smtClean="0">
                <a:solidFill>
                  <a:prstClr val="black"/>
                </a:solidFill>
                <a:latin typeface="Arial" panose="020B0604020202020204" pitchFamily="34" charset="0"/>
                <a:cs typeface="Arial" panose="020B0604020202020204" pitchFamily="34" charset="0"/>
              </a:rPr>
              <a:t>3 additional weighbridges</a:t>
            </a:r>
            <a:r>
              <a:rPr lang="en-ZA" dirty="0">
                <a:solidFill>
                  <a:prstClr val="black"/>
                </a:solidFill>
                <a:latin typeface="Arial" panose="020B0604020202020204" pitchFamily="34" charset="0"/>
                <a:cs typeface="Arial" panose="020B0604020202020204" pitchFamily="34" charset="0"/>
              </a:rPr>
              <a:t>.  The reduction of agency fees on motor vehicle licence fees </a:t>
            </a:r>
            <a:r>
              <a:rPr lang="en-ZA" dirty="0" smtClean="0">
                <a:solidFill>
                  <a:prstClr val="black"/>
                </a:solidFill>
                <a:latin typeface="Arial" panose="020B0604020202020204" pitchFamily="34" charset="0"/>
                <a:cs typeface="Arial" panose="020B0604020202020204" pitchFamily="34" charset="0"/>
              </a:rPr>
              <a:t>can enlarge </a:t>
            </a:r>
            <a:r>
              <a:rPr lang="en-ZA" dirty="0">
                <a:solidFill>
                  <a:prstClr val="black"/>
                </a:solidFill>
                <a:latin typeface="Arial" panose="020B0604020202020204" pitchFamily="34" charset="0"/>
                <a:cs typeface="Arial" panose="020B0604020202020204" pitchFamily="34" charset="0"/>
              </a:rPr>
              <a:t>revenue, while the annual increase of motor vehicle licence fees </a:t>
            </a:r>
            <a:r>
              <a:rPr lang="en-ZA" dirty="0" smtClean="0">
                <a:solidFill>
                  <a:prstClr val="black"/>
                </a:solidFill>
                <a:latin typeface="Arial" panose="020B0604020202020204" pitchFamily="34" charset="0"/>
                <a:cs typeface="Arial" panose="020B0604020202020204" pitchFamily="34" charset="0"/>
              </a:rPr>
              <a:t>will </a:t>
            </a:r>
            <a:r>
              <a:rPr lang="en-ZA" dirty="0">
                <a:solidFill>
                  <a:prstClr val="black"/>
                </a:solidFill>
                <a:latin typeface="Arial" panose="020B0604020202020204" pitchFamily="34" charset="0"/>
                <a:cs typeface="Arial" panose="020B0604020202020204" pitchFamily="34" charset="0"/>
              </a:rPr>
              <a:t>enhance </a:t>
            </a:r>
            <a:r>
              <a:rPr lang="en-ZA" dirty="0" smtClean="0">
                <a:solidFill>
                  <a:prstClr val="black"/>
                </a:solidFill>
                <a:latin typeface="Arial" panose="020B0604020202020204" pitchFamily="34" charset="0"/>
                <a:cs typeface="Arial" panose="020B0604020202020204" pitchFamily="34" charset="0"/>
              </a:rPr>
              <a:t>revenue (increase higher for categories exceeding 3500 kg).</a:t>
            </a: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Health contributes significant </a:t>
            </a:r>
            <a:r>
              <a:rPr lang="en-ZA" dirty="0">
                <a:solidFill>
                  <a:prstClr val="black"/>
                </a:solidFill>
                <a:latin typeface="Arial" panose="020B0604020202020204" pitchFamily="34" charset="0"/>
                <a:cs typeface="Arial" panose="020B0604020202020204" pitchFamily="34" charset="0"/>
              </a:rPr>
              <a:t>own revenue </a:t>
            </a:r>
            <a:r>
              <a:rPr lang="en-ZA" dirty="0" smtClean="0">
                <a:solidFill>
                  <a:prstClr val="black"/>
                </a:solidFill>
                <a:latin typeface="Arial" panose="020B0604020202020204" pitchFamily="34" charset="0"/>
                <a:cs typeface="Arial" panose="020B0604020202020204" pitchFamily="34" charset="0"/>
              </a:rPr>
              <a:t>and the dedicated </a:t>
            </a:r>
            <a:r>
              <a:rPr lang="en-ZA" dirty="0">
                <a:solidFill>
                  <a:prstClr val="black"/>
                </a:solidFill>
                <a:latin typeface="Arial" panose="020B0604020202020204" pitchFamily="34" charset="0"/>
                <a:cs typeface="Arial" panose="020B0604020202020204" pitchFamily="34" charset="0"/>
              </a:rPr>
              <a:t>revenue management </a:t>
            </a:r>
            <a:r>
              <a:rPr lang="en-ZA" dirty="0" smtClean="0">
                <a:solidFill>
                  <a:prstClr val="black"/>
                </a:solidFill>
                <a:latin typeface="Arial" panose="020B0604020202020204" pitchFamily="34" charset="0"/>
                <a:cs typeface="Arial" panose="020B0604020202020204" pitchFamily="34" charset="0"/>
              </a:rPr>
              <a:t>directorate assists with processing medical claims at hospitals. Health has </a:t>
            </a:r>
            <a:r>
              <a:rPr lang="en-ZA" dirty="0">
                <a:solidFill>
                  <a:prstClr val="black"/>
                </a:solidFill>
                <a:latin typeface="Arial" panose="020B0604020202020204" pitchFamily="34" charset="0"/>
                <a:cs typeface="Arial" panose="020B0604020202020204" pitchFamily="34" charset="0"/>
              </a:rPr>
              <a:t>increased the roll-out of electronic billing </a:t>
            </a:r>
            <a:r>
              <a:rPr lang="en-ZA" dirty="0" smtClean="0">
                <a:solidFill>
                  <a:prstClr val="black"/>
                </a:solidFill>
                <a:latin typeface="Arial" panose="020B0604020202020204" pitchFamily="34" charset="0"/>
                <a:cs typeface="Arial" panose="020B0604020202020204" pitchFamily="34" charset="0"/>
              </a:rPr>
              <a:t>from 8 to 13 </a:t>
            </a:r>
            <a:r>
              <a:rPr lang="en-ZA" dirty="0">
                <a:solidFill>
                  <a:prstClr val="black"/>
                </a:solidFill>
                <a:latin typeface="Arial" panose="020B0604020202020204" pitchFamily="34" charset="0"/>
                <a:cs typeface="Arial" panose="020B0604020202020204" pitchFamily="34" charset="0"/>
              </a:rPr>
              <a:t>hospital sites in </a:t>
            </a:r>
            <a:r>
              <a:rPr lang="en-ZA" dirty="0" smtClean="0">
                <a:solidFill>
                  <a:prstClr val="black"/>
                </a:solidFill>
                <a:latin typeface="Arial" panose="020B0604020202020204" pitchFamily="34" charset="0"/>
                <a:cs typeface="Arial" panose="020B0604020202020204" pitchFamily="34" charset="0"/>
              </a:rPr>
              <a:t>2015/16, </a:t>
            </a:r>
            <a:r>
              <a:rPr lang="en-ZA" dirty="0">
                <a:solidFill>
                  <a:prstClr val="black"/>
                </a:solidFill>
                <a:latin typeface="Arial" panose="020B0604020202020204" pitchFamily="34" charset="0"/>
                <a:cs typeface="Arial" panose="020B0604020202020204" pitchFamily="34" charset="0"/>
              </a:rPr>
              <a:t>while </a:t>
            </a:r>
            <a:r>
              <a:rPr lang="en-ZA" dirty="0" smtClean="0">
                <a:solidFill>
                  <a:prstClr val="black"/>
                </a:solidFill>
                <a:latin typeface="Arial" panose="020B0604020202020204" pitchFamily="34" charset="0"/>
                <a:cs typeface="Arial" panose="020B0604020202020204" pitchFamily="34" charset="0"/>
              </a:rPr>
              <a:t>recoveries of </a:t>
            </a:r>
            <a:r>
              <a:rPr lang="en-ZA" dirty="0">
                <a:solidFill>
                  <a:prstClr val="black"/>
                </a:solidFill>
                <a:latin typeface="Arial" panose="020B0604020202020204" pitchFamily="34" charset="0"/>
                <a:cs typeface="Arial" panose="020B0604020202020204" pitchFamily="34" charset="0"/>
              </a:rPr>
              <a:t>outstanding </a:t>
            </a:r>
            <a:r>
              <a:rPr lang="en-ZA" dirty="0" smtClean="0">
                <a:solidFill>
                  <a:prstClr val="black"/>
                </a:solidFill>
                <a:latin typeface="Arial" panose="020B0604020202020204" pitchFamily="34" charset="0"/>
                <a:cs typeface="Arial" panose="020B0604020202020204" pitchFamily="34" charset="0"/>
              </a:rPr>
              <a:t>fees </a:t>
            </a:r>
            <a:r>
              <a:rPr lang="en-ZA" dirty="0">
                <a:solidFill>
                  <a:prstClr val="black"/>
                </a:solidFill>
                <a:latin typeface="Arial" panose="020B0604020202020204" pitchFamily="34" charset="0"/>
                <a:cs typeface="Arial" panose="020B0604020202020204" pitchFamily="34" charset="0"/>
              </a:rPr>
              <a:t>from medical schemes </a:t>
            </a:r>
            <a:r>
              <a:rPr lang="en-ZA" dirty="0" smtClean="0">
                <a:solidFill>
                  <a:prstClr val="black"/>
                </a:solidFill>
                <a:latin typeface="Arial" panose="020B0604020202020204" pitchFamily="34" charset="0"/>
                <a:cs typeface="Arial" panose="020B0604020202020204" pitchFamily="34" charset="0"/>
              </a:rPr>
              <a:t>is continuing with task teams set up to monitor </a:t>
            </a:r>
            <a:r>
              <a:rPr lang="en-ZA" dirty="0">
                <a:solidFill>
                  <a:prstClr val="black"/>
                </a:solidFill>
                <a:latin typeface="Arial" panose="020B0604020202020204" pitchFamily="34" charset="0"/>
                <a:cs typeface="Arial" panose="020B0604020202020204" pitchFamily="34" charset="0"/>
              </a:rPr>
              <a:t>regular processing </a:t>
            </a:r>
            <a:r>
              <a:rPr lang="en-ZA" dirty="0" smtClean="0">
                <a:solidFill>
                  <a:prstClr val="black"/>
                </a:solidFill>
                <a:latin typeface="Arial" panose="020B0604020202020204" pitchFamily="34" charset="0"/>
                <a:cs typeface="Arial" panose="020B0604020202020204" pitchFamily="34" charset="0"/>
              </a:rPr>
              <a:t>of medical claims.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60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1" y="-27305"/>
            <a:ext cx="9221787" cy="450215"/>
          </a:xfrm>
        </p:spPr>
        <p:txBody>
          <a:bodyPr/>
          <a:lstStyle/>
          <a:p>
            <a:pPr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CAPACITY TO MAXIMISE REVENUE (2 OF 2)</a:t>
            </a:r>
            <a:endParaRPr lang="en-ZA" sz="24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17</a:t>
            </a:fld>
            <a:endParaRPr lang="en-ZA" sz="2400" b="1" dirty="0">
              <a:solidFill>
                <a:prstClr val="white"/>
              </a:solidFill>
            </a:endParaRPr>
          </a:p>
        </p:txBody>
      </p:sp>
      <p:sp>
        <p:nvSpPr>
          <p:cNvPr id="4" name="Rectangle 3"/>
          <p:cNvSpPr/>
          <p:nvPr/>
        </p:nvSpPr>
        <p:spPr>
          <a:xfrm>
            <a:off x="0" y="498324"/>
            <a:ext cx="10607040" cy="5447645"/>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n-ZA" sz="2200" dirty="0" smtClean="0">
                <a:solidFill>
                  <a:prstClr val="black"/>
                </a:solidFill>
                <a:latin typeface="Arial" panose="020B0604020202020204" pitchFamily="34" charset="0"/>
                <a:cs typeface="Arial" panose="020B0604020202020204" pitchFamily="34" charset="0"/>
              </a:rPr>
              <a:t>Economic </a:t>
            </a:r>
            <a:r>
              <a:rPr lang="en-ZA" sz="2200" dirty="0">
                <a:solidFill>
                  <a:prstClr val="black"/>
                </a:solidFill>
                <a:latin typeface="Arial" panose="020B0604020202020204" pitchFamily="34" charset="0"/>
                <a:cs typeface="Arial" panose="020B0604020202020204" pitchFamily="34" charset="0"/>
              </a:rPr>
              <a:t>Development, Environmental Affairs and Tourism (DEDEAT) does not have a dedicated revenue unit and collections are mainly done through the Eastern Cape Gambling and Betting Board (ECGBB) and the Eastern Cape Liquor Board (ECLB).  The ECGBB has expanded the bingo halls from 6 to 10 </a:t>
            </a:r>
            <a:r>
              <a:rPr lang="en-ZA" sz="2200" dirty="0" smtClean="0">
                <a:solidFill>
                  <a:prstClr val="black"/>
                </a:solidFill>
                <a:latin typeface="Arial" panose="020B0604020202020204" pitchFamily="34" charset="0"/>
                <a:cs typeface="Arial" panose="020B0604020202020204" pitchFamily="34" charset="0"/>
              </a:rPr>
              <a:t>and </a:t>
            </a:r>
            <a:r>
              <a:rPr lang="en-ZA" sz="2200" dirty="0">
                <a:solidFill>
                  <a:prstClr val="black"/>
                </a:solidFill>
                <a:latin typeface="Arial" panose="020B0604020202020204" pitchFamily="34" charset="0"/>
                <a:cs typeface="Arial" panose="020B0604020202020204" pitchFamily="34" charset="0"/>
              </a:rPr>
              <a:t>the ECLB has increased tariffs in 2015/16 </a:t>
            </a:r>
            <a:r>
              <a:rPr lang="en-ZA" sz="2200" dirty="0" smtClean="0">
                <a:solidFill>
                  <a:prstClr val="black"/>
                </a:solidFill>
                <a:latin typeface="Arial" panose="020B0604020202020204" pitchFamily="34" charset="0"/>
                <a:cs typeface="Arial" panose="020B0604020202020204" pitchFamily="34" charset="0"/>
              </a:rPr>
              <a:t>and thus improved </a:t>
            </a:r>
            <a:r>
              <a:rPr lang="en-ZA" sz="2200" dirty="0">
                <a:solidFill>
                  <a:prstClr val="black"/>
                </a:solidFill>
                <a:latin typeface="Arial" panose="020B0604020202020204" pitchFamily="34" charset="0"/>
                <a:cs typeface="Arial" panose="020B0604020202020204" pitchFamily="34" charset="0"/>
              </a:rPr>
              <a:t>own revenue</a:t>
            </a:r>
            <a:r>
              <a:rPr lang="en-ZA" sz="2200"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spcAft>
                <a:spcPts val="1200"/>
              </a:spcAft>
              <a:buFont typeface="Arial" panose="020B0604020202020204" pitchFamily="34" charset="0"/>
              <a:buChar char="•"/>
            </a:pPr>
            <a:r>
              <a:rPr lang="en-ZA" sz="2200" dirty="0">
                <a:solidFill>
                  <a:prstClr val="black"/>
                </a:solidFill>
                <a:latin typeface="Arial" panose="020B0604020202020204" pitchFamily="34" charset="0"/>
                <a:cs typeface="Arial" panose="020B0604020202020204" pitchFamily="34" charset="0"/>
              </a:rPr>
              <a:t>The Department of Roads and Public Works (DRPW) has a dedicated revenue management </a:t>
            </a:r>
            <a:r>
              <a:rPr lang="en-ZA" sz="2200" dirty="0" smtClean="0">
                <a:solidFill>
                  <a:prstClr val="black"/>
                </a:solidFill>
                <a:latin typeface="Arial" panose="020B0604020202020204" pitchFamily="34" charset="0"/>
                <a:cs typeface="Arial" panose="020B0604020202020204" pitchFamily="34" charset="0"/>
              </a:rPr>
              <a:t>unit while </a:t>
            </a:r>
            <a:r>
              <a:rPr lang="en-ZA" sz="2200" dirty="0">
                <a:solidFill>
                  <a:prstClr val="black"/>
                </a:solidFill>
                <a:latin typeface="Arial" panose="020B0604020202020204" pitchFamily="34" charset="0"/>
                <a:cs typeface="Arial" panose="020B0604020202020204" pitchFamily="34" charset="0"/>
              </a:rPr>
              <a:t>revenue assistance is also provided by the property management </a:t>
            </a:r>
            <a:r>
              <a:rPr lang="en-ZA" sz="2200" dirty="0" smtClean="0">
                <a:solidFill>
                  <a:prstClr val="black"/>
                </a:solidFill>
                <a:latin typeface="Arial" panose="020B0604020202020204" pitchFamily="34" charset="0"/>
                <a:cs typeface="Arial" panose="020B0604020202020204" pitchFamily="34" charset="0"/>
              </a:rPr>
              <a:t>unit.  </a:t>
            </a:r>
            <a:r>
              <a:rPr lang="en-ZA" sz="2200" dirty="0">
                <a:solidFill>
                  <a:prstClr val="black"/>
                </a:solidFill>
                <a:latin typeface="Arial" panose="020B0604020202020204" pitchFamily="34" charset="0"/>
                <a:cs typeface="Arial" panose="020B0604020202020204" pitchFamily="34" charset="0"/>
              </a:rPr>
              <a:t>DRPW has </a:t>
            </a:r>
            <a:r>
              <a:rPr lang="en-ZA" sz="2200" dirty="0" smtClean="0">
                <a:solidFill>
                  <a:prstClr val="black"/>
                </a:solidFill>
                <a:latin typeface="Arial" panose="020B0604020202020204" pitchFamily="34" charset="0"/>
                <a:cs typeface="Arial" panose="020B0604020202020204" pitchFamily="34" charset="0"/>
              </a:rPr>
              <a:t>approved </a:t>
            </a:r>
            <a:r>
              <a:rPr lang="en-ZA" sz="2200" dirty="0">
                <a:solidFill>
                  <a:prstClr val="black"/>
                </a:solidFill>
                <a:latin typeface="Arial" panose="020B0604020202020204" pitchFamily="34" charset="0"/>
                <a:cs typeface="Arial" panose="020B0604020202020204" pitchFamily="34" charset="0"/>
              </a:rPr>
              <a:t>a detailed revenue strategy that focuses on optimal tariff review and revenue maximisation on property management.  </a:t>
            </a:r>
            <a:r>
              <a:rPr lang="en-ZA" sz="2200" dirty="0" smtClean="0">
                <a:solidFill>
                  <a:prstClr val="black"/>
                </a:solidFill>
                <a:latin typeface="Arial" panose="020B0604020202020204" pitchFamily="34" charset="0"/>
                <a:cs typeface="Arial" panose="020B0604020202020204" pitchFamily="34" charset="0"/>
              </a:rPr>
              <a:t>Revenue </a:t>
            </a:r>
            <a:r>
              <a:rPr lang="en-ZA" sz="2200" dirty="0">
                <a:solidFill>
                  <a:prstClr val="black"/>
                </a:solidFill>
                <a:latin typeface="Arial" panose="020B0604020202020204" pitchFamily="34" charset="0"/>
                <a:cs typeface="Arial" panose="020B0604020202020204" pitchFamily="34" charset="0"/>
              </a:rPr>
              <a:t>enhancement involve </a:t>
            </a:r>
            <a:r>
              <a:rPr lang="en-ZA" sz="2200" dirty="0" smtClean="0">
                <a:solidFill>
                  <a:prstClr val="black"/>
                </a:solidFill>
                <a:latin typeface="Arial" panose="020B0604020202020204" pitchFamily="34" charset="0"/>
                <a:cs typeface="Arial" panose="020B0604020202020204" pitchFamily="34" charset="0"/>
              </a:rPr>
              <a:t>maximising the </a:t>
            </a:r>
            <a:r>
              <a:rPr lang="en-ZA" sz="2200" dirty="0">
                <a:solidFill>
                  <a:prstClr val="black"/>
                </a:solidFill>
                <a:latin typeface="Arial" panose="020B0604020202020204" pitchFamily="34" charset="0"/>
                <a:cs typeface="Arial" panose="020B0604020202020204" pitchFamily="34" charset="0"/>
              </a:rPr>
              <a:t>return on </a:t>
            </a:r>
            <a:r>
              <a:rPr lang="en-ZA" sz="2200" dirty="0" smtClean="0">
                <a:solidFill>
                  <a:prstClr val="black"/>
                </a:solidFill>
                <a:latin typeface="Arial" panose="020B0604020202020204" pitchFamily="34" charset="0"/>
                <a:cs typeface="Arial" panose="020B0604020202020204" pitchFamily="34" charset="0"/>
              </a:rPr>
              <a:t>investment.</a:t>
            </a:r>
          </a:p>
          <a:p>
            <a:pPr marL="285750" indent="-285750" algn="just">
              <a:spcBef>
                <a:spcPts val="1200"/>
              </a:spcBef>
              <a:spcAft>
                <a:spcPts val="1200"/>
              </a:spcAft>
              <a:buFont typeface="Arial" panose="020B0604020202020204" pitchFamily="34" charset="0"/>
              <a:buChar char="•"/>
            </a:pPr>
            <a:r>
              <a:rPr lang="en-ZA" sz="2200" dirty="0">
                <a:solidFill>
                  <a:prstClr val="black"/>
                </a:solidFill>
                <a:latin typeface="Arial" panose="020B0604020202020204" pitchFamily="34" charset="0"/>
                <a:cs typeface="Arial" panose="020B0604020202020204" pitchFamily="34" charset="0"/>
              </a:rPr>
              <a:t>The other departments, except the Department of Rural Development and Agrarian Reform (DRDAR) do not have dedicated revenue units and perform the revenue functions as part of the budget management responsibilities and this is reflected in the minimal contributions to own revenue.</a:t>
            </a:r>
          </a:p>
        </p:txBody>
      </p:sp>
    </p:spTree>
    <p:extLst>
      <p:ext uri="{BB962C8B-B14F-4D97-AF65-F5344CB8AC3E}">
        <p14:creationId xmlns:p14="http://schemas.microsoft.com/office/powerpoint/2010/main" val="246298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1" y="-27305"/>
            <a:ext cx="9221787" cy="450215"/>
          </a:xfrm>
        </p:spPr>
        <p:txBody>
          <a:bodyPr/>
          <a:lstStyle/>
          <a:p>
            <a:pPr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REVENUE MAXIMISATION AT DEPARTMENTS (1 OF 6)</a:t>
            </a:r>
            <a:endParaRPr lang="en-ZA" sz="24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18</a:t>
            </a:fld>
            <a:endParaRPr lang="en-ZA" sz="2400" b="1" dirty="0">
              <a:solidFill>
                <a:prstClr val="white"/>
              </a:solidFill>
            </a:endParaRPr>
          </a:p>
        </p:txBody>
      </p:sp>
      <p:sp>
        <p:nvSpPr>
          <p:cNvPr id="4" name="Rectangle 3"/>
          <p:cNvSpPr/>
          <p:nvPr/>
        </p:nvSpPr>
        <p:spPr>
          <a:xfrm>
            <a:off x="0" y="498324"/>
            <a:ext cx="10607040" cy="5632311"/>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n-ZA" sz="2000" dirty="0" smtClean="0">
                <a:solidFill>
                  <a:prstClr val="black"/>
                </a:solidFill>
                <a:latin typeface="Arial" panose="020B0604020202020204" pitchFamily="34" charset="0"/>
                <a:cs typeface="Arial" panose="020B0604020202020204" pitchFamily="34" charset="0"/>
              </a:rPr>
              <a:t>DOT submitted </a:t>
            </a:r>
            <a:r>
              <a:rPr lang="en-ZA" sz="2000" dirty="0">
                <a:solidFill>
                  <a:prstClr val="black"/>
                </a:solidFill>
                <a:latin typeface="Arial" panose="020B0604020202020204" pitchFamily="34" charset="0"/>
                <a:cs typeface="Arial" panose="020B0604020202020204" pitchFamily="34" charset="0"/>
              </a:rPr>
              <a:t>their revenue strategy but it does not provide a plan of how </a:t>
            </a:r>
            <a:r>
              <a:rPr lang="en-ZA" sz="2000" dirty="0" smtClean="0">
                <a:solidFill>
                  <a:prstClr val="black"/>
                </a:solidFill>
                <a:latin typeface="Arial" panose="020B0604020202020204" pitchFamily="34" charset="0"/>
                <a:cs typeface="Arial" panose="020B0604020202020204" pitchFamily="34" charset="0"/>
              </a:rPr>
              <a:t>it intends </a:t>
            </a:r>
            <a:r>
              <a:rPr lang="en-ZA" sz="2000" dirty="0">
                <a:solidFill>
                  <a:prstClr val="black"/>
                </a:solidFill>
                <a:latin typeface="Arial" panose="020B0604020202020204" pitchFamily="34" charset="0"/>
                <a:cs typeface="Arial" panose="020B0604020202020204" pitchFamily="34" charset="0"/>
              </a:rPr>
              <a:t>to address the maximisation </a:t>
            </a:r>
            <a:r>
              <a:rPr lang="en-ZA" sz="2000" dirty="0" smtClean="0">
                <a:solidFill>
                  <a:prstClr val="black"/>
                </a:solidFill>
                <a:latin typeface="Arial" panose="020B0604020202020204" pitchFamily="34" charset="0"/>
                <a:cs typeface="Arial" panose="020B0604020202020204" pitchFamily="34" charset="0"/>
              </a:rPr>
              <a:t>of revenue as outlined in the provincial </a:t>
            </a:r>
            <a:r>
              <a:rPr lang="en-ZA" sz="2000" dirty="0">
                <a:solidFill>
                  <a:prstClr val="black"/>
                </a:solidFill>
                <a:latin typeface="Arial" panose="020B0604020202020204" pitchFamily="34" charset="0"/>
                <a:cs typeface="Arial" panose="020B0604020202020204" pitchFamily="34" charset="0"/>
              </a:rPr>
              <a:t>revenue </a:t>
            </a:r>
            <a:r>
              <a:rPr lang="en-ZA" sz="2000" dirty="0" smtClean="0">
                <a:solidFill>
                  <a:prstClr val="black"/>
                </a:solidFill>
                <a:latin typeface="Arial" panose="020B0604020202020204" pitchFamily="34" charset="0"/>
                <a:cs typeface="Arial" panose="020B0604020202020204" pitchFamily="34" charset="0"/>
              </a:rPr>
              <a:t>strategy.</a:t>
            </a:r>
          </a:p>
          <a:p>
            <a:pPr marL="285750" indent="-285750" algn="just">
              <a:spcBef>
                <a:spcPts val="1200"/>
              </a:spcBef>
              <a:spcAft>
                <a:spcPts val="1200"/>
              </a:spcAft>
              <a:buFont typeface="Arial" panose="020B0604020202020204" pitchFamily="34" charset="0"/>
              <a:buChar char="•"/>
            </a:pPr>
            <a:r>
              <a:rPr lang="en-ZA" sz="2000" dirty="0" smtClean="0">
                <a:solidFill>
                  <a:prstClr val="black"/>
                </a:solidFill>
                <a:latin typeface="Arial" panose="020B0604020202020204" pitchFamily="34" charset="0"/>
                <a:cs typeface="Arial" panose="020B0604020202020204" pitchFamily="34" charset="0"/>
              </a:rPr>
              <a:t>Due to significant collection </a:t>
            </a:r>
            <a:r>
              <a:rPr lang="en-ZA" sz="2000" dirty="0" smtClean="0">
                <a:latin typeface="Arial" panose="020B0604020202020204" pitchFamily="34" charset="0"/>
                <a:cs typeface="Arial" panose="020B0604020202020204" pitchFamily="34" charset="0"/>
              </a:rPr>
              <a:t>potential, PT is progressing well with engagement </a:t>
            </a:r>
            <a:r>
              <a:rPr lang="en-ZA" sz="2000" dirty="0" smtClean="0">
                <a:solidFill>
                  <a:prstClr val="black"/>
                </a:solidFill>
                <a:latin typeface="Arial" panose="020B0604020202020204" pitchFamily="34" charset="0"/>
                <a:cs typeface="Arial" panose="020B0604020202020204" pitchFamily="34" charset="0"/>
              </a:rPr>
              <a:t>and will outline the higher revenue targets compared to the 2016/17 EPRE estimates.</a:t>
            </a:r>
          </a:p>
          <a:p>
            <a:pPr marL="285750" indent="-285750" algn="just">
              <a:spcBef>
                <a:spcPts val="1200"/>
              </a:spcBef>
              <a:spcAft>
                <a:spcPts val="1200"/>
              </a:spcAft>
              <a:buFont typeface="Arial" panose="020B0604020202020204" pitchFamily="34" charset="0"/>
              <a:buChar char="•"/>
            </a:pPr>
            <a:r>
              <a:rPr lang="en-ZA" sz="2000" dirty="0" smtClean="0">
                <a:solidFill>
                  <a:prstClr val="black"/>
                </a:solidFill>
                <a:latin typeface="Arial" panose="020B0604020202020204" pitchFamily="34" charset="0"/>
                <a:cs typeface="Arial" panose="020B0604020202020204" pitchFamily="34" charset="0"/>
              </a:rPr>
              <a:t>Calculations for the </a:t>
            </a:r>
            <a:r>
              <a:rPr lang="en-ZA" sz="2000" dirty="0">
                <a:solidFill>
                  <a:prstClr val="black"/>
                </a:solidFill>
                <a:latin typeface="Arial" panose="020B0604020202020204" pitchFamily="34" charset="0"/>
                <a:cs typeface="Arial" panose="020B0604020202020204" pitchFamily="34" charset="0"/>
              </a:rPr>
              <a:t>increase </a:t>
            </a:r>
            <a:r>
              <a:rPr lang="en-ZA" sz="2000" dirty="0" smtClean="0">
                <a:solidFill>
                  <a:prstClr val="black"/>
                </a:solidFill>
                <a:latin typeface="Arial" panose="020B0604020202020204" pitchFamily="34" charset="0"/>
                <a:cs typeface="Arial" panose="020B0604020202020204" pitchFamily="34" charset="0"/>
              </a:rPr>
              <a:t>of Motor Vehicle Licence Fees (MVLF) results in the increase from R590 </a:t>
            </a:r>
            <a:r>
              <a:rPr lang="en-ZA" sz="2000" dirty="0">
                <a:solidFill>
                  <a:prstClr val="black"/>
                </a:solidFill>
                <a:latin typeface="Arial" panose="020B0604020202020204" pitchFamily="34" charset="0"/>
                <a:cs typeface="Arial" panose="020B0604020202020204" pitchFamily="34" charset="0"/>
              </a:rPr>
              <a:t>million to R719 </a:t>
            </a:r>
            <a:r>
              <a:rPr lang="en-ZA" sz="2000" dirty="0" smtClean="0">
                <a:solidFill>
                  <a:prstClr val="black"/>
                </a:solidFill>
                <a:latin typeface="Arial" panose="020B0604020202020204" pitchFamily="34" charset="0"/>
                <a:cs typeface="Arial" panose="020B0604020202020204" pitchFamily="34" charset="0"/>
              </a:rPr>
              <a:t>million by utilising e-</a:t>
            </a:r>
            <a:r>
              <a:rPr lang="en-ZA" sz="2000" dirty="0" err="1" smtClean="0">
                <a:solidFill>
                  <a:prstClr val="black"/>
                </a:solidFill>
                <a:latin typeface="Arial" panose="020B0604020202020204" pitchFamily="34" charset="0"/>
                <a:cs typeface="Arial" panose="020B0604020202020204" pitchFamily="34" charset="0"/>
              </a:rPr>
              <a:t>Natis</a:t>
            </a:r>
            <a:r>
              <a:rPr lang="en-ZA" sz="2000" dirty="0" smtClean="0">
                <a:solidFill>
                  <a:prstClr val="black"/>
                </a:solidFill>
                <a:latin typeface="Arial" panose="020B0604020202020204" pitchFamily="34" charset="0"/>
                <a:cs typeface="Arial" panose="020B0604020202020204" pitchFamily="34" charset="0"/>
              </a:rPr>
              <a:t> data for </a:t>
            </a:r>
            <a:r>
              <a:rPr lang="en-ZA" sz="2000" dirty="0">
                <a:solidFill>
                  <a:prstClr val="black"/>
                </a:solidFill>
                <a:latin typeface="Arial" panose="020B0604020202020204" pitchFamily="34" charset="0"/>
                <a:cs typeface="Arial" panose="020B0604020202020204" pitchFamily="34" charset="0"/>
              </a:rPr>
              <a:t>registered vehicles and </a:t>
            </a:r>
            <a:r>
              <a:rPr lang="en-ZA" sz="2000" dirty="0" smtClean="0">
                <a:solidFill>
                  <a:prstClr val="black"/>
                </a:solidFill>
                <a:latin typeface="Arial" panose="020B0604020202020204" pitchFamily="34" charset="0"/>
                <a:cs typeface="Arial" panose="020B0604020202020204" pitchFamily="34" charset="0"/>
              </a:rPr>
              <a:t>gazetted </a:t>
            </a:r>
            <a:r>
              <a:rPr lang="en-ZA" sz="2000" dirty="0">
                <a:solidFill>
                  <a:prstClr val="black"/>
                </a:solidFill>
                <a:latin typeface="Arial" panose="020B0604020202020204" pitchFamily="34" charset="0"/>
                <a:cs typeface="Arial" panose="020B0604020202020204" pitchFamily="34" charset="0"/>
              </a:rPr>
              <a:t>approved tariffs </a:t>
            </a:r>
            <a:r>
              <a:rPr lang="en-ZA" sz="2000" dirty="0" smtClean="0">
                <a:solidFill>
                  <a:prstClr val="black"/>
                </a:solidFill>
                <a:latin typeface="Arial" panose="020B0604020202020204" pitchFamily="34" charset="0"/>
                <a:cs typeface="Arial" panose="020B0604020202020204" pitchFamily="34" charset="0"/>
              </a:rPr>
              <a:t>of 1</a:t>
            </a:r>
            <a:r>
              <a:rPr lang="en-ZA" sz="2000" dirty="0">
                <a:solidFill>
                  <a:prstClr val="black"/>
                </a:solidFill>
                <a:latin typeface="Arial" panose="020B0604020202020204" pitchFamily="34" charset="0"/>
                <a:cs typeface="Arial" panose="020B0604020202020204" pitchFamily="34" charset="0"/>
              </a:rPr>
              <a:t> April </a:t>
            </a:r>
            <a:r>
              <a:rPr lang="en-ZA" sz="2000" dirty="0" smtClean="0">
                <a:solidFill>
                  <a:prstClr val="black"/>
                </a:solidFill>
                <a:latin typeface="Arial" panose="020B0604020202020204" pitchFamily="34" charset="0"/>
                <a:cs typeface="Arial" panose="020B0604020202020204" pitchFamily="34" charset="0"/>
              </a:rPr>
              <a:t>2016. The </a:t>
            </a:r>
            <a:r>
              <a:rPr lang="en-ZA" sz="2000" dirty="0">
                <a:solidFill>
                  <a:prstClr val="black"/>
                </a:solidFill>
                <a:latin typeface="Arial" panose="020B0604020202020204" pitchFamily="34" charset="0"/>
                <a:cs typeface="Arial" panose="020B0604020202020204" pitchFamily="34" charset="0"/>
              </a:rPr>
              <a:t>filing function </a:t>
            </a:r>
            <a:r>
              <a:rPr lang="en-ZA" sz="2000" dirty="0" smtClean="0">
                <a:solidFill>
                  <a:prstClr val="black"/>
                </a:solidFill>
                <a:latin typeface="Arial" panose="020B0604020202020204" pitchFamily="34" charset="0"/>
                <a:cs typeface="Arial" panose="020B0604020202020204" pitchFamily="34" charset="0"/>
              </a:rPr>
              <a:t>can be done </a:t>
            </a:r>
            <a:r>
              <a:rPr lang="en-ZA" sz="2000" dirty="0">
                <a:solidFill>
                  <a:prstClr val="black"/>
                </a:solidFill>
                <a:latin typeface="Arial" panose="020B0604020202020204" pitchFamily="34" charset="0"/>
                <a:cs typeface="Arial" panose="020B0604020202020204" pitchFamily="34" charset="0"/>
              </a:rPr>
              <a:t>internally and </a:t>
            </a:r>
            <a:r>
              <a:rPr lang="en-ZA" sz="2000" dirty="0" smtClean="0">
                <a:solidFill>
                  <a:prstClr val="black"/>
                </a:solidFill>
                <a:latin typeface="Arial" panose="020B0604020202020204" pitchFamily="34" charset="0"/>
                <a:cs typeface="Arial" panose="020B0604020202020204" pitchFamily="34" charset="0"/>
              </a:rPr>
              <a:t>agency </a:t>
            </a:r>
            <a:r>
              <a:rPr lang="en-ZA" sz="2000" dirty="0">
                <a:solidFill>
                  <a:prstClr val="black"/>
                </a:solidFill>
                <a:latin typeface="Arial" panose="020B0604020202020204" pitchFamily="34" charset="0"/>
                <a:cs typeface="Arial" panose="020B0604020202020204" pitchFamily="34" charset="0"/>
              </a:rPr>
              <a:t>fees </a:t>
            </a:r>
            <a:r>
              <a:rPr lang="en-ZA" sz="2000" dirty="0" smtClean="0">
                <a:solidFill>
                  <a:prstClr val="black"/>
                </a:solidFill>
                <a:latin typeface="Arial" panose="020B0604020202020204" pitchFamily="34" charset="0"/>
                <a:cs typeface="Arial" panose="020B0604020202020204" pitchFamily="34" charset="0"/>
              </a:rPr>
              <a:t>can </a:t>
            </a:r>
            <a:r>
              <a:rPr lang="en-ZA" sz="2000" dirty="0">
                <a:solidFill>
                  <a:prstClr val="black"/>
                </a:solidFill>
                <a:latin typeface="Arial" panose="020B0604020202020204" pitchFamily="34" charset="0"/>
                <a:cs typeface="Arial" panose="020B0604020202020204" pitchFamily="34" charset="0"/>
              </a:rPr>
              <a:t>further decrease by R8 million or 5% of the </a:t>
            </a:r>
            <a:r>
              <a:rPr lang="en-ZA" sz="2000" dirty="0" smtClean="0">
                <a:solidFill>
                  <a:prstClr val="black"/>
                </a:solidFill>
                <a:latin typeface="Arial" panose="020B0604020202020204" pitchFamily="34" charset="0"/>
                <a:cs typeface="Arial" panose="020B0604020202020204" pitchFamily="34" charset="0"/>
              </a:rPr>
              <a:t>current agency </a:t>
            </a:r>
            <a:r>
              <a:rPr lang="en-ZA" sz="2000" dirty="0">
                <a:solidFill>
                  <a:prstClr val="black"/>
                </a:solidFill>
                <a:latin typeface="Arial" panose="020B0604020202020204" pitchFamily="34" charset="0"/>
                <a:cs typeface="Arial" panose="020B0604020202020204" pitchFamily="34" charset="0"/>
              </a:rPr>
              <a:t>fee of 19%. </a:t>
            </a:r>
          </a:p>
          <a:p>
            <a:pPr marL="285750" indent="-285750" algn="just">
              <a:spcBef>
                <a:spcPts val="1200"/>
              </a:spcBef>
              <a:spcAft>
                <a:spcPts val="1200"/>
              </a:spcAft>
              <a:buFont typeface="Arial" panose="020B0604020202020204" pitchFamily="34" charset="0"/>
              <a:buChar char="•"/>
            </a:pPr>
            <a:r>
              <a:rPr lang="en-ZA" sz="2000" dirty="0" smtClean="0">
                <a:solidFill>
                  <a:prstClr val="black"/>
                </a:solidFill>
                <a:latin typeface="Arial" panose="020B0604020202020204" pitchFamily="34" charset="0"/>
                <a:cs typeface="Arial" panose="020B0604020202020204" pitchFamily="34" charset="0"/>
              </a:rPr>
              <a:t>Collections </a:t>
            </a:r>
            <a:r>
              <a:rPr lang="en-ZA" sz="2000" dirty="0">
                <a:solidFill>
                  <a:prstClr val="black"/>
                </a:solidFill>
                <a:latin typeface="Arial" panose="020B0604020202020204" pitchFamily="34" charset="0"/>
                <a:cs typeface="Arial" panose="020B0604020202020204" pitchFamily="34" charset="0"/>
              </a:rPr>
              <a:t>from fines </a:t>
            </a:r>
            <a:r>
              <a:rPr lang="en-ZA" sz="2000" dirty="0" smtClean="0">
                <a:solidFill>
                  <a:prstClr val="black"/>
                </a:solidFill>
                <a:latin typeface="Arial" panose="020B0604020202020204" pitchFamily="34" charset="0"/>
                <a:cs typeface="Arial" panose="020B0604020202020204" pitchFamily="34" charset="0"/>
              </a:rPr>
              <a:t>do </a:t>
            </a:r>
            <a:r>
              <a:rPr lang="en-ZA" sz="2000" dirty="0">
                <a:solidFill>
                  <a:prstClr val="black"/>
                </a:solidFill>
                <a:latin typeface="Arial" panose="020B0604020202020204" pitchFamily="34" charset="0"/>
                <a:cs typeface="Arial" panose="020B0604020202020204" pitchFamily="34" charset="0"/>
              </a:rPr>
              <a:t>not reflect the increase in vehicles over festive </a:t>
            </a:r>
            <a:r>
              <a:rPr lang="en-ZA" sz="2000" dirty="0" smtClean="0">
                <a:solidFill>
                  <a:prstClr val="black"/>
                </a:solidFill>
                <a:latin typeface="Arial" panose="020B0604020202020204" pitchFamily="34" charset="0"/>
                <a:cs typeface="Arial" panose="020B0604020202020204" pitchFamily="34" charset="0"/>
              </a:rPr>
              <a:t>or other </a:t>
            </a:r>
            <a:r>
              <a:rPr lang="en-ZA" sz="2000" dirty="0">
                <a:solidFill>
                  <a:prstClr val="black"/>
                </a:solidFill>
                <a:latin typeface="Arial" panose="020B0604020202020204" pitchFamily="34" charset="0"/>
                <a:cs typeface="Arial" panose="020B0604020202020204" pitchFamily="34" charset="0"/>
              </a:rPr>
              <a:t>busy periods. </a:t>
            </a:r>
            <a:r>
              <a:rPr lang="en-ZA" sz="2000" dirty="0" smtClean="0">
                <a:solidFill>
                  <a:prstClr val="black"/>
                </a:solidFill>
                <a:latin typeface="Arial" panose="020B0604020202020204" pitchFamily="34" charset="0"/>
                <a:cs typeface="Arial" panose="020B0604020202020204" pitchFamily="34" charset="0"/>
              </a:rPr>
              <a:t>DOT </a:t>
            </a:r>
            <a:r>
              <a:rPr lang="en-ZA" sz="2000" dirty="0">
                <a:solidFill>
                  <a:prstClr val="black"/>
                </a:solidFill>
                <a:latin typeface="Arial" panose="020B0604020202020204" pitchFamily="34" charset="0"/>
                <a:cs typeface="Arial" panose="020B0604020202020204" pitchFamily="34" charset="0"/>
              </a:rPr>
              <a:t>has </a:t>
            </a:r>
            <a:r>
              <a:rPr lang="en-ZA" sz="2000" dirty="0" smtClean="0">
                <a:solidFill>
                  <a:prstClr val="black"/>
                </a:solidFill>
                <a:latin typeface="Arial" panose="020B0604020202020204" pitchFamily="34" charset="0"/>
                <a:cs typeface="Arial" panose="020B0604020202020204" pitchFamily="34" charset="0"/>
              </a:rPr>
              <a:t>confirmed that it has established </a:t>
            </a:r>
            <a:r>
              <a:rPr lang="en-ZA" sz="2000" dirty="0">
                <a:solidFill>
                  <a:prstClr val="black"/>
                </a:solidFill>
                <a:latin typeface="Arial" panose="020B0604020202020204" pitchFamily="34" charset="0"/>
                <a:cs typeface="Arial" panose="020B0604020202020204" pitchFamily="34" charset="0"/>
              </a:rPr>
              <a:t>a back office to deal with outstanding traffic fines.  </a:t>
            </a:r>
            <a:r>
              <a:rPr lang="en-ZA" sz="2000" dirty="0" smtClean="0">
                <a:solidFill>
                  <a:prstClr val="black"/>
                </a:solidFill>
                <a:latin typeface="Arial" panose="020B0604020202020204" pitchFamily="34" charset="0"/>
                <a:cs typeface="Arial" panose="020B0604020202020204" pitchFamily="34" charset="0"/>
              </a:rPr>
              <a:t>In addition, the impact of fines at weighbridges have not contributed to the level according to the number of heavy duty vehicles that are overloaded.</a:t>
            </a:r>
          </a:p>
          <a:p>
            <a:pPr marL="285750" indent="-285750" algn="just">
              <a:spcBef>
                <a:spcPts val="1200"/>
              </a:spcBef>
              <a:spcAft>
                <a:spcPts val="1200"/>
              </a:spcAft>
              <a:buFont typeface="Arial" panose="020B0604020202020204" pitchFamily="34" charset="0"/>
              <a:buChar char="•"/>
            </a:pPr>
            <a:r>
              <a:rPr lang="en-ZA" sz="2000" dirty="0" smtClean="0">
                <a:solidFill>
                  <a:prstClr val="black"/>
                </a:solidFill>
                <a:latin typeface="Arial" panose="020B0604020202020204" pitchFamily="34" charset="0"/>
                <a:cs typeface="Arial" panose="020B0604020202020204" pitchFamily="34" charset="0"/>
              </a:rPr>
              <a:t>Provisionally</a:t>
            </a:r>
            <a:r>
              <a:rPr lang="en-ZA" sz="2000" dirty="0">
                <a:solidFill>
                  <a:prstClr val="black"/>
                </a:solidFill>
                <a:latin typeface="Arial" panose="020B0604020202020204" pitchFamily="34" charset="0"/>
                <a:cs typeface="Arial" panose="020B0604020202020204" pitchFamily="34" charset="0"/>
              </a:rPr>
              <a:t>, </a:t>
            </a:r>
            <a:r>
              <a:rPr lang="en-ZA" sz="2000" dirty="0" smtClean="0">
                <a:solidFill>
                  <a:prstClr val="black"/>
                </a:solidFill>
                <a:latin typeface="Arial" panose="020B0604020202020204" pitchFamily="34" charset="0"/>
                <a:cs typeface="Arial" panose="020B0604020202020204" pitchFamily="34" charset="0"/>
              </a:rPr>
              <a:t>DOT can </a:t>
            </a:r>
            <a:r>
              <a:rPr lang="en-ZA" sz="2000" dirty="0">
                <a:solidFill>
                  <a:prstClr val="black"/>
                </a:solidFill>
                <a:latin typeface="Arial" panose="020B0604020202020204" pitchFamily="34" charset="0"/>
                <a:cs typeface="Arial" panose="020B0604020202020204" pitchFamily="34" charset="0"/>
              </a:rPr>
              <a:t>increase revenue by an additional R128 </a:t>
            </a:r>
            <a:r>
              <a:rPr lang="en-ZA" sz="2000" dirty="0" smtClean="0">
                <a:solidFill>
                  <a:prstClr val="black"/>
                </a:solidFill>
                <a:latin typeface="Arial" panose="020B0604020202020204" pitchFamily="34" charset="0"/>
                <a:cs typeface="Arial" panose="020B0604020202020204" pitchFamily="34" charset="0"/>
              </a:rPr>
              <a:t>million from </a:t>
            </a:r>
            <a:r>
              <a:rPr lang="en-ZA" sz="2000" dirty="0">
                <a:solidFill>
                  <a:prstClr val="black"/>
                </a:solidFill>
                <a:latin typeface="Arial" panose="020B0604020202020204" pitchFamily="34" charset="0"/>
                <a:cs typeface="Arial" panose="020B0604020202020204" pitchFamily="34" charset="0"/>
              </a:rPr>
              <a:t>R632 million </a:t>
            </a:r>
            <a:r>
              <a:rPr lang="en-ZA" sz="2000" dirty="0" smtClean="0">
                <a:solidFill>
                  <a:prstClr val="black"/>
                </a:solidFill>
                <a:latin typeface="Arial" panose="020B0604020202020204" pitchFamily="34" charset="0"/>
                <a:cs typeface="Arial" panose="020B0604020202020204" pitchFamily="34" charset="0"/>
              </a:rPr>
              <a:t>to R760 million in the 2016/17 Adjustments Estimate.</a:t>
            </a:r>
            <a:endParaRPr lang="en-ZA"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20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1" y="-27305"/>
            <a:ext cx="9221787" cy="450215"/>
          </a:xfrm>
        </p:spPr>
        <p:txBody>
          <a:bodyPr/>
          <a:lstStyle/>
          <a:p>
            <a:pPr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REVENUE MAXIMISATION AT DEPARTMENTS (2 OF 6)</a:t>
            </a:r>
            <a:endParaRPr lang="en-ZA" sz="24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19</a:t>
            </a:fld>
            <a:endParaRPr lang="en-ZA" sz="2400" b="1" dirty="0">
              <a:solidFill>
                <a:prstClr val="white"/>
              </a:solidFill>
            </a:endParaRPr>
          </a:p>
        </p:txBody>
      </p:sp>
      <p:sp>
        <p:nvSpPr>
          <p:cNvPr id="4" name="Rectangle 3"/>
          <p:cNvSpPr/>
          <p:nvPr/>
        </p:nvSpPr>
        <p:spPr>
          <a:xfrm>
            <a:off x="0" y="498324"/>
            <a:ext cx="10607040" cy="5550237"/>
          </a:xfrm>
          <a:prstGeom prst="rect">
            <a:avLst/>
          </a:prstGeom>
        </p:spPr>
        <p:txBody>
          <a:bodyPr wrap="square">
            <a:spAutoFit/>
          </a:bodyPr>
          <a:lstStyle/>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Department </a:t>
            </a:r>
            <a:r>
              <a:rPr lang="en-ZA" dirty="0">
                <a:solidFill>
                  <a:prstClr val="black"/>
                </a:solidFill>
                <a:latin typeface="Arial" panose="020B0604020202020204" pitchFamily="34" charset="0"/>
                <a:cs typeface="Arial" panose="020B0604020202020204" pitchFamily="34" charset="0"/>
              </a:rPr>
              <a:t>of Health </a:t>
            </a:r>
            <a:r>
              <a:rPr lang="en-ZA" dirty="0" smtClean="0">
                <a:solidFill>
                  <a:prstClr val="black"/>
                </a:solidFill>
                <a:latin typeface="Arial" panose="020B0604020202020204" pitchFamily="34" charset="0"/>
                <a:cs typeface="Arial" panose="020B0604020202020204" pitchFamily="34" charset="0"/>
              </a:rPr>
              <a:t>(DOH) has </a:t>
            </a:r>
            <a:r>
              <a:rPr lang="en-ZA" dirty="0">
                <a:solidFill>
                  <a:prstClr val="black"/>
                </a:solidFill>
                <a:latin typeface="Arial" panose="020B0604020202020204" pitchFamily="34" charset="0"/>
                <a:cs typeface="Arial" panose="020B0604020202020204" pitchFamily="34" charset="0"/>
              </a:rPr>
              <a:t>identified the Cecilia </a:t>
            </a:r>
            <a:r>
              <a:rPr lang="en-ZA" dirty="0" err="1">
                <a:solidFill>
                  <a:prstClr val="black"/>
                </a:solidFill>
                <a:latin typeface="Arial" panose="020B0604020202020204" pitchFamily="34" charset="0"/>
                <a:cs typeface="Arial" panose="020B0604020202020204" pitchFamily="34" charset="0"/>
              </a:rPr>
              <a:t>Makiwane</a:t>
            </a:r>
            <a:r>
              <a:rPr lang="en-ZA" dirty="0">
                <a:solidFill>
                  <a:prstClr val="black"/>
                </a:solidFill>
                <a:latin typeface="Arial" panose="020B0604020202020204" pitchFamily="34" charset="0"/>
                <a:cs typeface="Arial" panose="020B0604020202020204" pitchFamily="34" charset="0"/>
              </a:rPr>
              <a:t> Hospital (CMH) and Frere Hospital as best practice models to replicate the electronic billing and collection system.  </a:t>
            </a:r>
            <a:endParaRPr lang="en-ZA" dirty="0" smtClean="0">
              <a:solidFill>
                <a:prstClr val="black"/>
              </a:solidFill>
              <a:latin typeface="Arial" panose="020B0604020202020204" pitchFamily="34" charset="0"/>
              <a:cs typeface="Arial" panose="020B0604020202020204" pitchFamily="34" charset="0"/>
            </a:endParaRP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Roll </a:t>
            </a:r>
            <a:r>
              <a:rPr lang="en-ZA" dirty="0">
                <a:solidFill>
                  <a:prstClr val="black"/>
                </a:solidFill>
                <a:latin typeface="Arial" panose="020B0604020202020204" pitchFamily="34" charset="0"/>
                <a:cs typeface="Arial" panose="020B0604020202020204" pitchFamily="34" charset="0"/>
              </a:rPr>
              <a:t>out of the electronic system will allow for Patient registration; Admissions; Transfers and Discharges; Master Patient Index; Billing; Management Reporting; Web Services; Training and Enhanced capability of screening of patients for means test through </a:t>
            </a:r>
            <a:r>
              <a:rPr lang="en-ZA" dirty="0" err="1">
                <a:solidFill>
                  <a:prstClr val="black"/>
                </a:solidFill>
                <a:latin typeface="Arial" panose="020B0604020202020204" pitchFamily="34" charset="0"/>
                <a:cs typeface="Arial" panose="020B0604020202020204" pitchFamily="34" charset="0"/>
              </a:rPr>
              <a:t>TransUnion</a:t>
            </a:r>
            <a:r>
              <a:rPr lang="en-ZA" dirty="0">
                <a:solidFill>
                  <a:prstClr val="black"/>
                </a:solidFill>
                <a:latin typeface="Arial" panose="020B0604020202020204" pitchFamily="34" charset="0"/>
                <a:cs typeface="Arial" panose="020B0604020202020204" pitchFamily="34" charset="0"/>
              </a:rPr>
              <a:t> verification system.  Targeted hospitals are Livingston; Dora </a:t>
            </a:r>
            <a:r>
              <a:rPr lang="en-ZA" dirty="0" err="1">
                <a:solidFill>
                  <a:prstClr val="black"/>
                </a:solidFill>
                <a:latin typeface="Arial" panose="020B0604020202020204" pitchFamily="34" charset="0"/>
                <a:cs typeface="Arial" panose="020B0604020202020204" pitchFamily="34" charset="0"/>
              </a:rPr>
              <a:t>Nginza</a:t>
            </a:r>
            <a:r>
              <a:rPr lang="en-ZA" dirty="0">
                <a:solidFill>
                  <a:prstClr val="black"/>
                </a:solidFill>
                <a:latin typeface="Arial" panose="020B0604020202020204" pitchFamily="34" charset="0"/>
                <a:cs typeface="Arial" panose="020B0604020202020204" pitchFamily="34" charset="0"/>
              </a:rPr>
              <a:t>; </a:t>
            </a:r>
            <a:r>
              <a:rPr lang="en-ZA" dirty="0" err="1">
                <a:solidFill>
                  <a:prstClr val="black"/>
                </a:solidFill>
                <a:latin typeface="Arial" panose="020B0604020202020204" pitchFamily="34" charset="0"/>
                <a:cs typeface="Arial" panose="020B0604020202020204" pitchFamily="34" charset="0"/>
              </a:rPr>
              <a:t>Mthatha</a:t>
            </a:r>
            <a:r>
              <a:rPr lang="en-ZA" dirty="0">
                <a:solidFill>
                  <a:prstClr val="black"/>
                </a:solidFill>
                <a:latin typeface="Arial" panose="020B0604020202020204" pitchFamily="34" charset="0"/>
                <a:cs typeface="Arial" panose="020B0604020202020204" pitchFamily="34" charset="0"/>
              </a:rPr>
              <a:t> General and Academic; Frontier; and St Elizabeth</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DOH collects substantial own revenue and PT is in a positive engagement to set higher revenue </a:t>
            </a:r>
            <a:r>
              <a:rPr lang="en-ZA" dirty="0">
                <a:latin typeface="Arial" panose="020B0604020202020204" pitchFamily="34" charset="0"/>
                <a:cs typeface="Arial" panose="020B0604020202020204" pitchFamily="34" charset="0"/>
              </a:rPr>
              <a:t>target compared to the 2016/17 </a:t>
            </a:r>
            <a:r>
              <a:rPr lang="en-ZA" dirty="0" smtClean="0">
                <a:latin typeface="Arial" panose="020B0604020202020204" pitchFamily="34" charset="0"/>
                <a:cs typeface="Arial" panose="020B0604020202020204" pitchFamily="34" charset="0"/>
              </a:rPr>
              <a:t>EPRE. </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Increase is based on the population numbers and takes into account the risk-adjusted </a:t>
            </a:r>
            <a:r>
              <a:rPr lang="en-ZA" dirty="0">
                <a:solidFill>
                  <a:prstClr val="black"/>
                </a:solidFill>
                <a:latin typeface="Arial" panose="020B0604020202020204" pitchFamily="34" charset="0"/>
                <a:cs typeface="Arial" panose="020B0604020202020204" pitchFamily="34" charset="0"/>
              </a:rPr>
              <a:t>share </a:t>
            </a:r>
            <a:r>
              <a:rPr lang="en-ZA" dirty="0" smtClean="0">
                <a:solidFill>
                  <a:prstClr val="black"/>
                </a:solidFill>
                <a:latin typeface="Arial" panose="020B0604020202020204" pitchFamily="34" charset="0"/>
                <a:cs typeface="Arial" panose="020B0604020202020204" pitchFamily="34" charset="0"/>
              </a:rPr>
              <a:t>that informs the provincial equitable share funding.  </a:t>
            </a:r>
            <a:r>
              <a:rPr lang="en-ZA" dirty="0">
                <a:solidFill>
                  <a:prstClr val="black"/>
                </a:solidFill>
                <a:latin typeface="Arial" panose="020B0604020202020204" pitchFamily="34" charset="0"/>
                <a:cs typeface="Arial" panose="020B0604020202020204" pitchFamily="34" charset="0"/>
              </a:rPr>
              <a:t>The </a:t>
            </a:r>
            <a:r>
              <a:rPr lang="en-ZA" dirty="0" smtClean="0">
                <a:solidFill>
                  <a:prstClr val="black"/>
                </a:solidFill>
                <a:latin typeface="Arial" panose="020B0604020202020204" pitchFamily="34" charset="0"/>
                <a:cs typeface="Arial" panose="020B0604020202020204" pitchFamily="34" charset="0"/>
              </a:rPr>
              <a:t>targeted patient fee increase for DOH is </a:t>
            </a:r>
            <a:r>
              <a:rPr lang="en-ZA" dirty="0">
                <a:solidFill>
                  <a:prstClr val="black"/>
                </a:solidFill>
                <a:latin typeface="Arial" panose="020B0604020202020204" pitchFamily="34" charset="0"/>
                <a:cs typeface="Arial" panose="020B0604020202020204" pitchFamily="34" charset="0"/>
              </a:rPr>
              <a:t>calculated at R142 </a:t>
            </a:r>
            <a:r>
              <a:rPr lang="en-ZA" dirty="0" smtClean="0">
                <a:solidFill>
                  <a:prstClr val="black"/>
                </a:solidFill>
                <a:latin typeface="Arial" panose="020B0604020202020204" pitchFamily="34" charset="0"/>
                <a:cs typeface="Arial" panose="020B0604020202020204" pitchFamily="34" charset="0"/>
              </a:rPr>
              <a:t>million.  </a:t>
            </a:r>
            <a:r>
              <a:rPr lang="en-ZA" dirty="0">
                <a:solidFill>
                  <a:prstClr val="black"/>
                </a:solidFill>
                <a:latin typeface="Arial" panose="020B0604020202020204" pitchFamily="34" charset="0"/>
                <a:cs typeface="Arial" panose="020B0604020202020204" pitchFamily="34" charset="0"/>
              </a:rPr>
              <a:t>The  recovery of outstanding patient fees from medical schemes is continuing with task teams set up to monitor regular processing of medical </a:t>
            </a:r>
            <a:r>
              <a:rPr lang="en-ZA" dirty="0" smtClean="0">
                <a:solidFill>
                  <a:prstClr val="black"/>
                </a:solidFill>
                <a:latin typeface="Arial" panose="020B0604020202020204" pitchFamily="34" charset="0"/>
                <a:cs typeface="Arial" panose="020B0604020202020204" pitchFamily="34" charset="0"/>
              </a:rPr>
              <a:t>claims and this should contribute an additional R100 million.</a:t>
            </a:r>
          </a:p>
          <a:p>
            <a:pPr marL="285750" indent="-285750" algn="just">
              <a:spcBef>
                <a:spcPts val="1000"/>
              </a:spcBef>
              <a:spcAft>
                <a:spcPts val="1000"/>
              </a:spcAf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Provisionally, </a:t>
            </a:r>
            <a:r>
              <a:rPr lang="en-ZA" dirty="0" smtClean="0">
                <a:solidFill>
                  <a:prstClr val="black"/>
                </a:solidFill>
                <a:latin typeface="Arial" panose="020B0604020202020204" pitchFamily="34" charset="0"/>
                <a:cs typeface="Arial" panose="020B0604020202020204" pitchFamily="34" charset="0"/>
              </a:rPr>
              <a:t>DOH </a:t>
            </a:r>
            <a:r>
              <a:rPr lang="en-ZA" dirty="0">
                <a:solidFill>
                  <a:prstClr val="black"/>
                </a:solidFill>
                <a:latin typeface="Arial" panose="020B0604020202020204" pitchFamily="34" charset="0"/>
                <a:cs typeface="Arial" panose="020B0604020202020204" pitchFamily="34" charset="0"/>
              </a:rPr>
              <a:t>can increase revenue by an additional </a:t>
            </a:r>
            <a:r>
              <a:rPr lang="en-ZA" dirty="0" smtClean="0">
                <a:solidFill>
                  <a:prstClr val="black"/>
                </a:solidFill>
                <a:latin typeface="Arial" panose="020B0604020202020204" pitchFamily="34" charset="0"/>
                <a:cs typeface="Arial" panose="020B0604020202020204" pitchFamily="34" charset="0"/>
              </a:rPr>
              <a:t>R242</a:t>
            </a:r>
            <a:r>
              <a:rPr lang="en-ZA" dirty="0">
                <a:solidFill>
                  <a:prstClr val="black"/>
                </a:solidFill>
                <a:latin typeface="Arial" panose="020B0604020202020204" pitchFamily="34" charset="0"/>
                <a:cs typeface="Arial" panose="020B0604020202020204" pitchFamily="34" charset="0"/>
              </a:rPr>
              <a:t> million from </a:t>
            </a:r>
            <a:r>
              <a:rPr lang="en-ZA" dirty="0" smtClean="0">
                <a:solidFill>
                  <a:prstClr val="black"/>
                </a:solidFill>
                <a:latin typeface="Arial" panose="020B0604020202020204" pitchFamily="34" charset="0"/>
                <a:cs typeface="Arial" panose="020B0604020202020204" pitchFamily="34" charset="0"/>
              </a:rPr>
              <a:t>the R165 </a:t>
            </a:r>
            <a:r>
              <a:rPr lang="en-ZA" dirty="0">
                <a:solidFill>
                  <a:prstClr val="black"/>
                </a:solidFill>
                <a:latin typeface="Arial" panose="020B0604020202020204" pitchFamily="34" charset="0"/>
                <a:cs typeface="Arial" panose="020B0604020202020204" pitchFamily="34" charset="0"/>
              </a:rPr>
              <a:t>million to </a:t>
            </a:r>
            <a:r>
              <a:rPr lang="en-ZA" dirty="0" smtClean="0">
                <a:solidFill>
                  <a:prstClr val="black"/>
                </a:solidFill>
                <a:latin typeface="Arial" panose="020B0604020202020204" pitchFamily="34" charset="0"/>
                <a:cs typeface="Arial" panose="020B0604020202020204" pitchFamily="34" charset="0"/>
              </a:rPr>
              <a:t>R407 million </a:t>
            </a:r>
            <a:r>
              <a:rPr lang="en-ZA" dirty="0">
                <a:solidFill>
                  <a:prstClr val="black"/>
                </a:solidFill>
                <a:latin typeface="Arial" panose="020B0604020202020204" pitchFamily="34" charset="0"/>
                <a:cs typeface="Arial" panose="020B0604020202020204" pitchFamily="34" charset="0"/>
              </a:rPr>
              <a:t>in </a:t>
            </a:r>
            <a:r>
              <a:rPr lang="en-ZA" dirty="0" smtClean="0">
                <a:solidFill>
                  <a:prstClr val="black"/>
                </a:solidFill>
                <a:latin typeface="Arial" panose="020B0604020202020204" pitchFamily="34" charset="0"/>
                <a:cs typeface="Arial" panose="020B0604020202020204" pitchFamily="34" charset="0"/>
              </a:rPr>
              <a:t>the 2016/17 </a:t>
            </a:r>
            <a:r>
              <a:rPr lang="en-ZA" dirty="0">
                <a:solidFill>
                  <a:prstClr val="black"/>
                </a:solidFill>
                <a:latin typeface="Arial" panose="020B0604020202020204" pitchFamily="34" charset="0"/>
                <a:cs typeface="Arial" panose="020B0604020202020204" pitchFamily="34" charset="0"/>
              </a:rPr>
              <a:t>Adjustments Estimate.</a:t>
            </a:r>
            <a:endParaRPr lang="en-ZA"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6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245" y="856437"/>
            <a:ext cx="9922599" cy="6186309"/>
          </a:xfrm>
          <a:prstGeom prst="rect">
            <a:avLst/>
          </a:prstGeom>
          <a:noFill/>
        </p:spPr>
        <p:txBody>
          <a:bodyPr wrap="square" rtlCol="0">
            <a:spAutoFit/>
          </a:bodyPr>
          <a:lstStyle/>
          <a:p>
            <a:pPr marL="720725" indent="-720725" algn="just">
              <a:lnSpc>
                <a:spcPct val="200000"/>
              </a:lnSpc>
              <a:buClr>
                <a:schemeClr val="tx1"/>
              </a:buClr>
              <a:buFont typeface="Wingdings" panose="05000000000000000000" pitchFamily="2" charset="2"/>
              <a:buChar char="v"/>
              <a:tabLst>
                <a:tab pos="90488" algn="l"/>
              </a:tabLst>
            </a:pPr>
            <a:r>
              <a:rPr lang="en-US" sz="2000" b="1" dirty="0">
                <a:latin typeface="Arial" panose="020B0604020202020204" pitchFamily="34" charset="0"/>
                <a:cs typeface="Arial" panose="020B0604020202020204" pitchFamily="34" charset="0"/>
              </a:rPr>
              <a:t>Global and National </a:t>
            </a:r>
            <a:r>
              <a:rPr lang="en-US" sz="2000" b="1" dirty="0" smtClean="0">
                <a:latin typeface="Arial" panose="020B0604020202020204" pitchFamily="34" charset="0"/>
                <a:cs typeface="Arial" panose="020B0604020202020204" pitchFamily="34" charset="0"/>
              </a:rPr>
              <a:t>Economic Context</a:t>
            </a:r>
            <a:endParaRPr lang="en-US" altLang="en-US" sz="2000" b="1" dirty="0">
              <a:latin typeface="Arial" panose="020B0604020202020204" pitchFamily="34" charset="0"/>
              <a:cs typeface="Arial" panose="020B0604020202020204" pitchFamily="34" charset="0"/>
            </a:endParaRP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US" altLang="en-US" sz="2000" b="1" dirty="0" smtClean="0">
                <a:latin typeface="Arial" panose="020B0604020202020204" pitchFamily="34" charset="0"/>
                <a:cs typeface="Arial" panose="020B0604020202020204" pitchFamily="34" charset="0"/>
              </a:rPr>
              <a:t>EC Provincial Economic Growth </a:t>
            </a: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US" altLang="en-US" sz="2000" b="1" dirty="0" smtClean="0">
                <a:latin typeface="Arial" panose="020B0604020202020204" pitchFamily="34" charset="0"/>
                <a:cs typeface="Arial" panose="020B0604020202020204" pitchFamily="34" charset="0"/>
              </a:rPr>
              <a:t>2015/16 Own Revenue Collection Status and Challenges </a:t>
            </a:r>
          </a:p>
          <a:p>
            <a:pPr marL="720725" indent="-720725" algn="just">
              <a:lnSpc>
                <a:spcPct val="200000"/>
              </a:lnSpc>
              <a:buClr>
                <a:schemeClr val="tx1"/>
              </a:buClr>
              <a:buFont typeface="Wingdings" panose="05000000000000000000" pitchFamily="2" charset="2"/>
              <a:buChar char="v"/>
              <a:tabLst>
                <a:tab pos="90488" algn="l"/>
              </a:tabLst>
            </a:pPr>
            <a:r>
              <a:rPr lang="en-ZA" sz="2000" b="1" dirty="0" smtClean="0">
                <a:latin typeface="Arial" panose="020B0604020202020204" pitchFamily="34" charset="0"/>
                <a:cs typeface="Arial" panose="020B0604020202020204" pitchFamily="34" charset="0"/>
              </a:rPr>
              <a:t>2015/16 Expenditure Preliminary Outcome and Departmental analysis</a:t>
            </a:r>
          </a:p>
          <a:p>
            <a:pPr marL="720725" indent="-720725" algn="just">
              <a:lnSpc>
                <a:spcPct val="200000"/>
              </a:lnSpc>
              <a:buClr>
                <a:schemeClr val="tx1"/>
              </a:buClr>
              <a:buFont typeface="Wingdings" panose="05000000000000000000" pitchFamily="2" charset="2"/>
              <a:buChar char="v"/>
              <a:tabLst>
                <a:tab pos="90488" algn="l"/>
              </a:tabLst>
            </a:pPr>
            <a:r>
              <a:rPr lang="en-ZA" altLang="en-US" sz="2000" b="1" dirty="0" smtClean="0">
                <a:latin typeface="Arial" panose="020B0604020202020204" pitchFamily="34" charset="0"/>
                <a:cs typeface="Arial" panose="020B0604020202020204" pitchFamily="34" charset="0"/>
              </a:rPr>
              <a:t>Infrastructure Spending on economic and social infrastructure </a:t>
            </a:r>
            <a:endParaRPr lang="en-US" altLang="en-US" sz="2000" b="1" dirty="0">
              <a:latin typeface="Arial" panose="020B0604020202020204" pitchFamily="34" charset="0"/>
              <a:cs typeface="Arial" panose="020B0604020202020204" pitchFamily="34" charset="0"/>
            </a:endParaRP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ZA" sz="2000" b="1" dirty="0" smtClean="0">
                <a:latin typeface="Arial" panose="020B0604020202020204" pitchFamily="34" charset="0"/>
                <a:cs typeface="Arial" panose="020B0604020202020204" pitchFamily="34" charset="0"/>
              </a:rPr>
              <a:t>Bank Balances</a:t>
            </a:r>
            <a:endParaRPr lang="en-ZA" sz="2000" b="1" dirty="0" smtClean="0">
              <a:solidFill>
                <a:srgbClr val="FF0000"/>
              </a:solidFill>
              <a:latin typeface="Arial" panose="020B0604020202020204" pitchFamily="34" charset="0"/>
              <a:cs typeface="Arial" panose="020B0604020202020204" pitchFamily="34" charset="0"/>
            </a:endParaRP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ZA" sz="2000" b="1" dirty="0" smtClean="0">
                <a:latin typeface="Arial" panose="020B0604020202020204" pitchFamily="34" charset="0"/>
                <a:cs typeface="Arial" panose="020B0604020202020204" pitchFamily="34" charset="0"/>
              </a:rPr>
              <a:t>Accruals </a:t>
            </a: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ZA" sz="2000" b="1" dirty="0" smtClean="0">
                <a:latin typeface="Arial" panose="020B0604020202020204" pitchFamily="34" charset="0"/>
                <a:cs typeface="Arial" panose="020B0604020202020204" pitchFamily="34" charset="0"/>
              </a:rPr>
              <a:t>Unauthorised, irregular, fruitless and wasteful expenditure </a:t>
            </a:r>
          </a:p>
          <a:p>
            <a:pPr marL="720725" indent="-720725" algn="just">
              <a:lnSpc>
                <a:spcPct val="200000"/>
              </a:lnSpc>
              <a:spcBef>
                <a:spcPts val="0"/>
              </a:spcBef>
              <a:buClr>
                <a:schemeClr val="tx1"/>
              </a:buClr>
              <a:buFont typeface="Wingdings" panose="05000000000000000000" pitchFamily="2" charset="2"/>
              <a:buChar char="v"/>
              <a:tabLst>
                <a:tab pos="90488" algn="l"/>
              </a:tabLst>
            </a:pPr>
            <a:r>
              <a:rPr lang="en-US" sz="2000" b="1" dirty="0" smtClean="0">
                <a:latin typeface="Arial" panose="020B0604020202020204" pitchFamily="34" charset="0"/>
                <a:cs typeface="Arial" panose="020B0604020202020204" pitchFamily="34" charset="0"/>
              </a:rPr>
              <a:t>Recommendations</a:t>
            </a:r>
            <a:endParaRPr lang="en-ZA" sz="2000" b="1" cap="all" dirty="0">
              <a:latin typeface="Arial" panose="020B0604020202020204" pitchFamily="34" charset="0"/>
              <a:cs typeface="Arial" panose="020B0604020202020204" pitchFamily="34" charset="0"/>
            </a:endParaRPr>
          </a:p>
          <a:p>
            <a:endParaRPr lang="en-ZA" dirty="0">
              <a:solidFill>
                <a:srgbClr val="FFC000">
                  <a:lumMod val="50000"/>
                </a:srgbClr>
              </a:solidFill>
              <a:latin typeface="Arial" panose="020B0604020202020204" pitchFamily="34" charset="0"/>
              <a:cs typeface="Arial" panose="020B0604020202020204" pitchFamily="34" charset="0"/>
            </a:endParaRPr>
          </a:p>
          <a:p>
            <a:pPr marL="342900" indent="-342900">
              <a:buFontTx/>
              <a:buAutoNum type="arabicPeriod"/>
            </a:pPr>
            <a:endParaRPr lang="en-ZA" dirty="0" smtClean="0">
              <a:solidFill>
                <a:srgbClr val="FFC000">
                  <a:lumMod val="50000"/>
                </a:srgbClr>
              </a:solidFill>
              <a:latin typeface="Arial" panose="020B0604020202020204" pitchFamily="34" charset="0"/>
              <a:cs typeface="Arial" panose="020B0604020202020204" pitchFamily="34" charset="0"/>
            </a:endParaRPr>
          </a:p>
        </p:txBody>
      </p:sp>
      <p:sp>
        <p:nvSpPr>
          <p:cNvPr id="3" name="Rectangle 2"/>
          <p:cNvSpPr/>
          <p:nvPr/>
        </p:nvSpPr>
        <p:spPr>
          <a:xfrm>
            <a:off x="548640" y="119559"/>
            <a:ext cx="6888480" cy="523220"/>
          </a:xfrm>
          <a:prstGeom prst="rect">
            <a:avLst/>
          </a:prstGeom>
        </p:spPr>
        <p:txBody>
          <a:bodyPr wrap="square">
            <a:spAutoFit/>
          </a:bodyPr>
          <a:lstStyle/>
          <a:p>
            <a:r>
              <a:rPr lang="en-ZA" sz="2800" b="1" cap="all" dirty="0">
                <a:solidFill>
                  <a:srgbClr val="F79646">
                    <a:lumMod val="50000"/>
                  </a:srgbClr>
                </a:solidFill>
                <a:latin typeface="Arial" pitchFamily="34" charset="0"/>
                <a:cs typeface="Arial" pitchFamily="34" charset="0"/>
              </a:rPr>
              <a:t>PRESENTATION OUTLINE</a:t>
            </a: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2</a:t>
            </a:fld>
            <a:endParaRPr lang="en-ZA" sz="2400" b="1" dirty="0">
              <a:solidFill>
                <a:prstClr val="white"/>
              </a:solidFill>
            </a:endParaRPr>
          </a:p>
        </p:txBody>
      </p:sp>
    </p:spTree>
    <p:extLst>
      <p:ext uri="{BB962C8B-B14F-4D97-AF65-F5344CB8AC3E}">
        <p14:creationId xmlns:p14="http://schemas.microsoft.com/office/powerpoint/2010/main" val="644468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91" y="-27305"/>
            <a:ext cx="9221787" cy="450215"/>
          </a:xfrm>
        </p:spPr>
        <p:txBody>
          <a:bodyPr/>
          <a:lstStyle/>
          <a:p>
            <a:pPr algn="ctr">
              <a:lnSpc>
                <a:spcPct val="100000"/>
              </a:lnSpc>
              <a:spcBef>
                <a:spcPts val="0"/>
              </a:spcBef>
              <a:defRPr/>
            </a:pPr>
            <a:r>
              <a:rPr lang="en-ZA" sz="2400" b="1" dirty="0" smtClean="0">
                <a:solidFill>
                  <a:srgbClr val="F79646">
                    <a:lumMod val="50000"/>
                  </a:srgbClr>
                </a:solidFill>
                <a:latin typeface="Arial" pitchFamily="34" charset="0"/>
                <a:ea typeface="+mn-ea"/>
                <a:cs typeface="Arial" pitchFamily="34" charset="0"/>
              </a:rPr>
              <a:t>REVENUE MAXIMISATION AT DEPARTMENTS (3 OF 6)</a:t>
            </a:r>
            <a:endParaRPr lang="en-ZA" sz="24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20</a:t>
            </a:fld>
            <a:endParaRPr lang="en-ZA" sz="2400" b="1" dirty="0">
              <a:solidFill>
                <a:prstClr val="white"/>
              </a:solidFill>
            </a:endParaRPr>
          </a:p>
        </p:txBody>
      </p:sp>
      <p:sp>
        <p:nvSpPr>
          <p:cNvPr id="4" name="Rectangle 3"/>
          <p:cNvSpPr/>
          <p:nvPr/>
        </p:nvSpPr>
        <p:spPr>
          <a:xfrm>
            <a:off x="21564" y="422910"/>
            <a:ext cx="10607040" cy="6124754"/>
          </a:xfrm>
          <a:prstGeom prst="rect">
            <a:avLst/>
          </a:prstGeom>
        </p:spPr>
        <p:txBody>
          <a:bodyPr wrap="square">
            <a:spAutoFit/>
          </a:bodyPr>
          <a:lstStyle/>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DEDEAT </a:t>
            </a:r>
            <a:r>
              <a:rPr lang="en-ZA" dirty="0">
                <a:solidFill>
                  <a:prstClr val="black"/>
                </a:solidFill>
                <a:latin typeface="Arial" panose="020B0604020202020204" pitchFamily="34" charset="0"/>
                <a:cs typeface="Arial" panose="020B0604020202020204" pitchFamily="34" charset="0"/>
              </a:rPr>
              <a:t>does not collect revenue </a:t>
            </a:r>
            <a:r>
              <a:rPr lang="en-ZA" dirty="0" smtClean="0">
                <a:solidFill>
                  <a:prstClr val="black"/>
                </a:solidFill>
                <a:latin typeface="Arial" panose="020B0604020202020204" pitchFamily="34" charset="0"/>
                <a:cs typeface="Arial" panose="020B0604020202020204" pitchFamily="34" charset="0"/>
              </a:rPr>
              <a:t>optimally </a:t>
            </a:r>
            <a:r>
              <a:rPr lang="en-ZA" dirty="0">
                <a:solidFill>
                  <a:prstClr val="black"/>
                </a:solidFill>
                <a:latin typeface="Arial" panose="020B0604020202020204" pitchFamily="34" charset="0"/>
                <a:cs typeface="Arial" panose="020B0604020202020204" pitchFamily="34" charset="0"/>
              </a:rPr>
              <a:t>and the </a:t>
            </a:r>
            <a:r>
              <a:rPr lang="en-ZA" dirty="0" smtClean="0">
                <a:solidFill>
                  <a:prstClr val="black"/>
                </a:solidFill>
                <a:latin typeface="Arial" panose="020B0604020202020204" pitchFamily="34" charset="0"/>
                <a:cs typeface="Arial" panose="020B0604020202020204" pitchFamily="34" charset="0"/>
              </a:rPr>
              <a:t>revenue </a:t>
            </a:r>
            <a:r>
              <a:rPr lang="en-ZA" dirty="0">
                <a:solidFill>
                  <a:prstClr val="black"/>
                </a:solidFill>
                <a:latin typeface="Arial" panose="020B0604020202020204" pitchFamily="34" charset="0"/>
                <a:cs typeface="Arial" panose="020B0604020202020204" pitchFamily="34" charset="0"/>
              </a:rPr>
              <a:t>plan mentions </a:t>
            </a:r>
            <a:r>
              <a:rPr lang="en-ZA" dirty="0" smtClean="0">
                <a:solidFill>
                  <a:prstClr val="black"/>
                </a:solidFill>
                <a:latin typeface="Arial" panose="020B0604020202020204" pitchFamily="34" charset="0"/>
                <a:cs typeface="Arial" panose="020B0604020202020204" pitchFamily="34" charset="0"/>
              </a:rPr>
              <a:t>responsibilities </a:t>
            </a:r>
            <a:r>
              <a:rPr lang="en-ZA" dirty="0">
                <a:solidFill>
                  <a:prstClr val="black"/>
                </a:solidFill>
                <a:latin typeface="Arial" panose="020B0604020202020204" pitchFamily="34" charset="0"/>
                <a:cs typeface="Arial" panose="020B0604020202020204" pitchFamily="34" charset="0"/>
              </a:rPr>
              <a:t>of monitoring and evaluation of entities.  However, only the ECGBB and ECLB are listed as revenue sources, </a:t>
            </a:r>
            <a:r>
              <a:rPr lang="en-ZA" dirty="0" smtClean="0">
                <a:solidFill>
                  <a:prstClr val="black"/>
                </a:solidFill>
                <a:latin typeface="Arial" panose="020B0604020202020204" pitchFamily="34" charset="0"/>
                <a:cs typeface="Arial" panose="020B0604020202020204" pitchFamily="34" charset="0"/>
              </a:rPr>
              <a:t>and EC Parks and Tourism Agency (ECPTA) is omitted even though the entity contribute substantial own </a:t>
            </a:r>
            <a:r>
              <a:rPr lang="en-ZA" dirty="0">
                <a:solidFill>
                  <a:prstClr val="black"/>
                </a:solidFill>
                <a:latin typeface="Arial" panose="020B0604020202020204" pitchFamily="34" charset="0"/>
                <a:cs typeface="Arial" panose="020B0604020202020204" pitchFamily="34" charset="0"/>
              </a:rPr>
              <a:t>revenue. No specifics are available on revenue </a:t>
            </a:r>
            <a:r>
              <a:rPr lang="en-ZA" dirty="0" smtClean="0">
                <a:solidFill>
                  <a:prstClr val="black"/>
                </a:solidFill>
                <a:latin typeface="Arial" panose="020B0604020202020204" pitchFamily="34" charset="0"/>
                <a:cs typeface="Arial" panose="020B0604020202020204" pitchFamily="34" charset="0"/>
              </a:rPr>
              <a:t>maximisation in the revenue plan.</a:t>
            </a:r>
          </a:p>
          <a:p>
            <a:pPr marL="285750" indent="-285750" algn="just">
              <a:spcBef>
                <a:spcPts val="1200"/>
              </a:spcBef>
              <a:spcAft>
                <a:spcPts val="1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DEDEAT collects </a:t>
            </a:r>
            <a:r>
              <a:rPr lang="en-ZA" dirty="0">
                <a:latin typeface="Arial" panose="020B0604020202020204" pitchFamily="34" charset="0"/>
                <a:cs typeface="Arial" panose="020B0604020202020204" pitchFamily="34" charset="0"/>
              </a:rPr>
              <a:t>substantial own revenue and PT </a:t>
            </a:r>
            <a:r>
              <a:rPr lang="en-ZA" dirty="0" smtClean="0">
                <a:latin typeface="Arial" panose="020B0604020202020204" pitchFamily="34" charset="0"/>
                <a:cs typeface="Arial" panose="020B0604020202020204" pitchFamily="34" charset="0"/>
              </a:rPr>
              <a:t>is engaging to set </a:t>
            </a:r>
            <a:r>
              <a:rPr lang="en-ZA" dirty="0">
                <a:latin typeface="Arial" panose="020B0604020202020204" pitchFamily="34" charset="0"/>
                <a:cs typeface="Arial" panose="020B0604020202020204" pitchFamily="34" charset="0"/>
              </a:rPr>
              <a:t>higher revenue target compared to the 2016/17 EPRE. </a:t>
            </a:r>
            <a:endParaRPr lang="en-ZA" dirty="0" smtClean="0">
              <a:latin typeface="Arial" panose="020B0604020202020204" pitchFamily="34" charset="0"/>
              <a:cs typeface="Arial" panose="020B0604020202020204" pitchFamily="34" charset="0"/>
            </a:endParaRP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Increase in own revenue calculations accounts for the </a:t>
            </a:r>
            <a:r>
              <a:rPr lang="en-ZA" dirty="0">
                <a:solidFill>
                  <a:prstClr val="black"/>
                </a:solidFill>
                <a:latin typeface="Arial" panose="020B0604020202020204" pitchFamily="34" charset="0"/>
                <a:cs typeface="Arial" panose="020B0604020202020204" pitchFamily="34" charset="0"/>
              </a:rPr>
              <a:t>ECLB increasing the estimated R19 million revenue by R10 </a:t>
            </a:r>
            <a:r>
              <a:rPr lang="en-ZA" dirty="0" smtClean="0">
                <a:solidFill>
                  <a:prstClr val="black"/>
                </a:solidFill>
                <a:latin typeface="Arial" panose="020B0604020202020204" pitchFamily="34" charset="0"/>
                <a:cs typeface="Arial" panose="020B0604020202020204" pitchFamily="34" charset="0"/>
              </a:rPr>
              <a:t>million, which is based on the past achievement of employing additional </a:t>
            </a:r>
            <a:r>
              <a:rPr lang="en-ZA" dirty="0">
                <a:solidFill>
                  <a:prstClr val="black"/>
                </a:solidFill>
                <a:latin typeface="Arial" panose="020B0604020202020204" pitchFamily="34" charset="0"/>
                <a:cs typeface="Arial" panose="020B0604020202020204" pitchFamily="34" charset="0"/>
              </a:rPr>
              <a:t>inspectors. </a:t>
            </a:r>
            <a:endParaRPr lang="en-ZA" dirty="0" smtClean="0">
              <a:solidFill>
                <a:prstClr val="black"/>
              </a:solidFill>
              <a:latin typeface="Arial" panose="020B0604020202020204" pitchFamily="34" charset="0"/>
              <a:cs typeface="Arial" panose="020B0604020202020204" pitchFamily="34" charset="0"/>
            </a:endParaRP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DEDEAT was instructed that the R21</a:t>
            </a:r>
            <a:r>
              <a:rPr lang="en-ZA" dirty="0">
                <a:solidFill>
                  <a:prstClr val="black"/>
                </a:solidFill>
                <a:latin typeface="Arial" panose="020B0604020202020204" pitchFamily="34" charset="0"/>
                <a:cs typeface="Arial" panose="020B0604020202020204" pitchFamily="34" charset="0"/>
              </a:rPr>
              <a:t> million revenue that the </a:t>
            </a:r>
            <a:r>
              <a:rPr lang="en-ZA" dirty="0" smtClean="0">
                <a:solidFill>
                  <a:prstClr val="black"/>
                </a:solidFill>
                <a:latin typeface="Arial" panose="020B0604020202020204" pitchFamily="34" charset="0"/>
                <a:cs typeface="Arial" panose="020B0604020202020204" pitchFamily="34" charset="0"/>
              </a:rPr>
              <a:t>ECPTA has indicated to retain should be </a:t>
            </a:r>
            <a:r>
              <a:rPr lang="en-ZA" dirty="0">
                <a:solidFill>
                  <a:prstClr val="black"/>
                </a:solidFill>
                <a:latin typeface="Arial" panose="020B0604020202020204" pitchFamily="34" charset="0"/>
                <a:cs typeface="Arial" panose="020B0604020202020204" pitchFamily="34" charset="0"/>
              </a:rPr>
              <a:t>paid </a:t>
            </a:r>
            <a:r>
              <a:rPr lang="en-ZA" dirty="0" smtClean="0">
                <a:solidFill>
                  <a:prstClr val="black"/>
                </a:solidFill>
                <a:latin typeface="Arial" panose="020B0604020202020204" pitchFamily="34" charset="0"/>
                <a:cs typeface="Arial" panose="020B0604020202020204" pitchFamily="34" charset="0"/>
              </a:rPr>
              <a:t>into </a:t>
            </a:r>
            <a:r>
              <a:rPr lang="en-ZA" dirty="0">
                <a:solidFill>
                  <a:prstClr val="black"/>
                </a:solidFill>
                <a:latin typeface="Arial" panose="020B0604020202020204" pitchFamily="34" charset="0"/>
                <a:cs typeface="Arial" panose="020B0604020202020204" pitchFamily="34" charset="0"/>
              </a:rPr>
              <a:t>the Provincial Revenue </a:t>
            </a:r>
            <a:r>
              <a:rPr lang="en-ZA" dirty="0" smtClean="0">
                <a:solidFill>
                  <a:prstClr val="black"/>
                </a:solidFill>
                <a:latin typeface="Arial" panose="020B0604020202020204" pitchFamily="34" charset="0"/>
                <a:cs typeface="Arial" panose="020B0604020202020204" pitchFamily="34" charset="0"/>
              </a:rPr>
              <a:t>Fund from April</a:t>
            </a:r>
            <a:r>
              <a:rPr lang="en-ZA" dirty="0">
                <a:solidFill>
                  <a:prstClr val="black"/>
                </a:solidFill>
                <a:latin typeface="Arial" panose="020B0604020202020204" pitchFamily="34" charset="0"/>
                <a:cs typeface="Arial" panose="020B0604020202020204" pitchFamily="34" charset="0"/>
              </a:rPr>
              <a:t> 2016 onward</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Tourism </a:t>
            </a:r>
            <a:r>
              <a:rPr lang="en-ZA" dirty="0">
                <a:solidFill>
                  <a:prstClr val="black"/>
                </a:solidFill>
                <a:latin typeface="Arial" panose="020B0604020202020204" pitchFamily="34" charset="0"/>
                <a:cs typeface="Arial" panose="020B0604020202020204" pitchFamily="34" charset="0"/>
              </a:rPr>
              <a:t>tariffs needs to be maximised in total, </a:t>
            </a:r>
            <a:r>
              <a:rPr lang="en-ZA" dirty="0" smtClean="0">
                <a:solidFill>
                  <a:prstClr val="black"/>
                </a:solidFill>
                <a:latin typeface="Arial" panose="020B0604020202020204" pitchFamily="34" charset="0"/>
                <a:cs typeface="Arial" panose="020B0604020202020204" pitchFamily="34" charset="0"/>
              </a:rPr>
              <a:t>and hunting </a:t>
            </a:r>
            <a:r>
              <a:rPr lang="en-ZA" dirty="0">
                <a:solidFill>
                  <a:prstClr val="black"/>
                </a:solidFill>
                <a:latin typeface="Arial" panose="020B0604020202020204" pitchFamily="34" charset="0"/>
                <a:cs typeface="Arial" panose="020B0604020202020204" pitchFamily="34" charset="0"/>
              </a:rPr>
              <a:t>revenue alone can generate an additional R5 million by increasing the tariffs more realistically.  </a:t>
            </a:r>
            <a:endParaRPr lang="en-ZA" dirty="0" smtClean="0">
              <a:solidFill>
                <a:prstClr val="black"/>
              </a:solidFill>
              <a:latin typeface="Arial" panose="020B0604020202020204" pitchFamily="34" charset="0"/>
              <a:cs typeface="Arial" panose="020B0604020202020204" pitchFamily="34" charset="0"/>
            </a:endParaRPr>
          </a:p>
          <a:p>
            <a:pPr marL="285750" indent="-285750" algn="just">
              <a:spcBef>
                <a:spcPts val="1200"/>
              </a:spcBef>
              <a:spcAft>
                <a:spcPts val="12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Provisionally </a:t>
            </a:r>
            <a:r>
              <a:rPr lang="en-ZA" dirty="0">
                <a:solidFill>
                  <a:prstClr val="black"/>
                </a:solidFill>
                <a:latin typeface="Arial" panose="020B0604020202020204" pitchFamily="34" charset="0"/>
                <a:cs typeface="Arial" panose="020B0604020202020204" pitchFamily="34" charset="0"/>
              </a:rPr>
              <a:t>DEDEAT </a:t>
            </a:r>
            <a:r>
              <a:rPr lang="en-ZA" dirty="0" smtClean="0">
                <a:solidFill>
                  <a:prstClr val="black"/>
                </a:solidFill>
                <a:latin typeface="Arial" panose="020B0604020202020204" pitchFamily="34" charset="0"/>
                <a:cs typeface="Arial" panose="020B0604020202020204" pitchFamily="34" charset="0"/>
              </a:rPr>
              <a:t>can </a:t>
            </a:r>
            <a:r>
              <a:rPr lang="en-ZA" dirty="0">
                <a:solidFill>
                  <a:prstClr val="black"/>
                </a:solidFill>
                <a:latin typeface="Arial" panose="020B0604020202020204" pitchFamily="34" charset="0"/>
                <a:cs typeface="Arial" panose="020B0604020202020204" pitchFamily="34" charset="0"/>
              </a:rPr>
              <a:t>increase revenue by an additional </a:t>
            </a:r>
            <a:r>
              <a:rPr lang="en-ZA" dirty="0" smtClean="0">
                <a:solidFill>
                  <a:prstClr val="black"/>
                </a:solidFill>
                <a:latin typeface="Arial" panose="020B0604020202020204" pitchFamily="34" charset="0"/>
                <a:cs typeface="Arial" panose="020B0604020202020204" pitchFamily="34" charset="0"/>
              </a:rPr>
              <a:t>R36</a:t>
            </a:r>
            <a:r>
              <a:rPr lang="en-ZA" dirty="0">
                <a:solidFill>
                  <a:prstClr val="black"/>
                </a:solidFill>
                <a:latin typeface="Arial" panose="020B0604020202020204" pitchFamily="34" charset="0"/>
                <a:cs typeface="Arial" panose="020B0604020202020204" pitchFamily="34" charset="0"/>
              </a:rPr>
              <a:t> million from </a:t>
            </a:r>
            <a:r>
              <a:rPr lang="en-ZA" dirty="0" smtClean="0">
                <a:solidFill>
                  <a:prstClr val="black"/>
                </a:solidFill>
                <a:latin typeface="Arial" panose="020B0604020202020204" pitchFamily="34" charset="0"/>
                <a:cs typeface="Arial" panose="020B0604020202020204" pitchFamily="34" charset="0"/>
              </a:rPr>
              <a:t>R181 </a:t>
            </a:r>
            <a:r>
              <a:rPr lang="en-ZA" dirty="0">
                <a:solidFill>
                  <a:prstClr val="black"/>
                </a:solidFill>
                <a:latin typeface="Arial" panose="020B0604020202020204" pitchFamily="34" charset="0"/>
                <a:cs typeface="Arial" panose="020B0604020202020204" pitchFamily="34" charset="0"/>
              </a:rPr>
              <a:t>million to </a:t>
            </a:r>
            <a:r>
              <a:rPr lang="en-ZA" dirty="0" smtClean="0">
                <a:solidFill>
                  <a:prstClr val="black"/>
                </a:solidFill>
                <a:latin typeface="Arial" panose="020B0604020202020204" pitchFamily="34" charset="0"/>
                <a:cs typeface="Arial" panose="020B0604020202020204" pitchFamily="34" charset="0"/>
              </a:rPr>
              <a:t>R217 million </a:t>
            </a:r>
            <a:r>
              <a:rPr lang="en-ZA" dirty="0">
                <a:solidFill>
                  <a:prstClr val="black"/>
                </a:solidFill>
                <a:latin typeface="Arial" panose="020B0604020202020204" pitchFamily="34" charset="0"/>
                <a:cs typeface="Arial" panose="020B0604020202020204" pitchFamily="34" charset="0"/>
              </a:rPr>
              <a:t>in the 2016/17 Adjustments </a:t>
            </a:r>
            <a:r>
              <a:rPr lang="en-ZA" dirty="0" smtClean="0">
                <a:solidFill>
                  <a:prstClr val="black"/>
                </a:solidFill>
                <a:latin typeface="Arial" panose="020B0604020202020204" pitchFamily="34" charset="0"/>
                <a:cs typeface="Arial" panose="020B0604020202020204" pitchFamily="34" charset="0"/>
              </a:rPr>
              <a:t>Estimate.</a:t>
            </a:r>
            <a:endParaRPr lang="en-ZA" dirty="0">
              <a:solidFill>
                <a:prstClr val="black"/>
              </a:solidFill>
              <a:latin typeface="Arial" panose="020B0604020202020204" pitchFamily="34" charset="0"/>
              <a:cs typeface="Arial" panose="020B0604020202020204" pitchFamily="34" charset="0"/>
            </a:endParaRPr>
          </a:p>
          <a:p>
            <a:pPr marL="285750" indent="-285750" algn="just">
              <a:spcBef>
                <a:spcPts val="1200"/>
              </a:spcBef>
              <a:spcAft>
                <a:spcPts val="1200"/>
              </a:spcAft>
              <a:buFont typeface="Arial" panose="020B0604020202020204" pitchFamily="34" charset="0"/>
              <a:buChar char="•"/>
            </a:pPr>
            <a:endParaRPr lang="en-ZA"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95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8427" y="6954857"/>
            <a:ext cx="603747" cy="401638"/>
          </a:xfrm>
        </p:spPr>
        <p:txBody>
          <a:bodyPr/>
          <a:lstStyle/>
          <a:p>
            <a:pPr>
              <a:defRPr/>
            </a:pPr>
            <a:fld id="{0C680B50-5BD1-4905-910A-027046A179D6}" type="slidenum">
              <a:rPr lang="en-ZA" sz="2400" b="1" smtClean="0">
                <a:solidFill>
                  <a:prstClr val="white"/>
                </a:solidFill>
              </a:rPr>
              <a:pPr>
                <a:defRPr/>
              </a:pPr>
              <a:t>21</a:t>
            </a:fld>
            <a:endParaRPr lang="en-ZA" sz="2400" b="1" dirty="0">
              <a:solidFill>
                <a:prstClr val="white"/>
              </a:solidFill>
            </a:endParaRPr>
          </a:p>
        </p:txBody>
      </p:sp>
      <p:sp>
        <p:nvSpPr>
          <p:cNvPr id="3" name="TextBox 2"/>
          <p:cNvSpPr txBox="1"/>
          <p:nvPr/>
        </p:nvSpPr>
        <p:spPr>
          <a:xfrm>
            <a:off x="305229" y="604817"/>
            <a:ext cx="10079567" cy="336689"/>
          </a:xfrm>
          <a:prstGeom prst="rect">
            <a:avLst/>
          </a:prstGeom>
          <a:noFill/>
        </p:spPr>
        <p:txBody>
          <a:bodyPr wrap="square" lIns="98291" tIns="49146" rIns="98291" bIns="49146" rtlCol="0">
            <a:spAutoFit/>
          </a:bodyPr>
          <a:lstStyle/>
          <a:p>
            <a:pPr marL="307145" indent="-307145" algn="just" defTabSz="982859">
              <a:spcBef>
                <a:spcPts val="661"/>
              </a:spcBef>
              <a:spcAft>
                <a:spcPts val="661"/>
              </a:spcAft>
              <a:buFont typeface="Wingdings" panose="05000000000000000000" pitchFamily="2" charset="2"/>
              <a:buChar char="q"/>
            </a:pPr>
            <a:endParaRPr lang="en-US" sz="1543" dirty="0">
              <a:solidFill>
                <a:prstClr val="black"/>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06123" y="26433"/>
            <a:ext cx="10079567" cy="451021"/>
          </a:xfrm>
          <a:prstGeom prst="rect">
            <a:avLst/>
          </a:prstGeom>
          <a:noFill/>
          <a:ln w="9525">
            <a:noFill/>
            <a:miter lim="800000"/>
            <a:headEnd/>
            <a:tailEnd/>
          </a:ln>
        </p:spPr>
        <p:txBody>
          <a:bodyPr vert="horz" wrap="square" lIns="98291" tIns="49146" rIns="98291" bIns="4914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61671"/>
            <a:r>
              <a:rPr lang="en-US" sz="2400" b="1" dirty="0">
                <a:solidFill>
                  <a:srgbClr val="F79646">
                    <a:lumMod val="50000"/>
                  </a:srgbClr>
                </a:solidFill>
                <a:latin typeface="Arial" pitchFamily="34" charset="0"/>
                <a:cs typeface="Arial" pitchFamily="34" charset="0"/>
              </a:rPr>
              <a:t>REVENUE MAXIMISATION AT DEPARTMENTS (4 - </a:t>
            </a:r>
            <a:r>
              <a:rPr lang="en-US" sz="2400" b="1" dirty="0" smtClean="0">
                <a:solidFill>
                  <a:srgbClr val="F79646">
                    <a:lumMod val="50000"/>
                  </a:srgbClr>
                </a:solidFill>
                <a:latin typeface="Arial" pitchFamily="34" charset="0"/>
                <a:cs typeface="Arial" pitchFamily="34" charset="0"/>
              </a:rPr>
              <a:t>6)</a:t>
            </a:r>
            <a:endParaRPr lang="en-ZA" sz="2400" b="1" dirty="0">
              <a:solidFill>
                <a:srgbClr val="F79646">
                  <a:lumMod val="50000"/>
                </a:srgbClr>
              </a:solidFill>
              <a:latin typeface="Arial" pitchFamily="34" charset="0"/>
              <a:cs typeface="Arial" pitchFamily="34" charset="0"/>
            </a:endParaRPr>
          </a:p>
        </p:txBody>
      </p:sp>
      <p:pic>
        <p:nvPicPr>
          <p:cNvPr id="8" name="Picture 7"/>
          <p:cNvPicPr>
            <a:picLocks noChangeAspect="1"/>
          </p:cNvPicPr>
          <p:nvPr/>
        </p:nvPicPr>
        <p:blipFill>
          <a:blip r:embed="rId2"/>
          <a:stretch>
            <a:fillRect/>
          </a:stretch>
        </p:blipFill>
        <p:spPr>
          <a:xfrm>
            <a:off x="60960" y="1068869"/>
            <a:ext cx="10525759" cy="4307840"/>
          </a:xfrm>
          <a:prstGeom prst="rect">
            <a:avLst/>
          </a:prstGeom>
        </p:spPr>
      </p:pic>
    </p:spTree>
    <p:extLst>
      <p:ext uri="{BB962C8B-B14F-4D97-AF65-F5344CB8AC3E}">
        <p14:creationId xmlns:p14="http://schemas.microsoft.com/office/powerpoint/2010/main" val="2133347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8427" y="6954857"/>
            <a:ext cx="593808" cy="401638"/>
          </a:xfrm>
        </p:spPr>
        <p:txBody>
          <a:bodyPr/>
          <a:lstStyle/>
          <a:p>
            <a:pPr>
              <a:defRPr/>
            </a:pPr>
            <a:fld id="{0C680B50-5BD1-4905-910A-027046A179D6}" type="slidenum">
              <a:rPr lang="en-ZA" sz="2400" b="1" smtClean="0">
                <a:solidFill>
                  <a:prstClr val="white"/>
                </a:solidFill>
              </a:rPr>
              <a:pPr>
                <a:defRPr/>
              </a:pPr>
              <a:t>22</a:t>
            </a:fld>
            <a:endParaRPr lang="en-ZA" sz="2400" b="1" dirty="0">
              <a:solidFill>
                <a:prstClr val="white"/>
              </a:solidFill>
            </a:endParaRPr>
          </a:p>
        </p:txBody>
      </p:sp>
      <p:sp>
        <p:nvSpPr>
          <p:cNvPr id="3" name="TextBox 2"/>
          <p:cNvSpPr txBox="1"/>
          <p:nvPr/>
        </p:nvSpPr>
        <p:spPr>
          <a:xfrm>
            <a:off x="1" y="477454"/>
            <a:ext cx="10566400" cy="5793118"/>
          </a:xfrm>
          <a:prstGeom prst="rect">
            <a:avLst/>
          </a:prstGeom>
          <a:noFill/>
        </p:spPr>
        <p:txBody>
          <a:bodyPr wrap="square" lIns="98291" tIns="49146" rIns="98291" bIns="49146" rtlCol="0">
            <a:spAutoFit/>
          </a:bodyPr>
          <a:lstStyle/>
          <a:p>
            <a:pPr marL="285750" indent="-285750" algn="just">
              <a:spcBef>
                <a:spcPts val="1000"/>
              </a:spcBef>
              <a:spcAft>
                <a:spcPts val="10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Departments have been communicated in writing of the higher revenue targets which will be adjusted in the </a:t>
            </a:r>
            <a:r>
              <a:rPr lang="en-ZA" dirty="0">
                <a:solidFill>
                  <a:prstClr val="black"/>
                </a:solidFill>
                <a:latin typeface="Arial" panose="020B0604020202020204" pitchFamily="34" charset="0"/>
                <a:cs typeface="Arial" panose="020B0604020202020204" pitchFamily="34" charset="0"/>
              </a:rPr>
              <a:t>2016/17 Adjustments Estimate</a:t>
            </a:r>
            <a:r>
              <a:rPr lang="en-US" dirty="0" smtClean="0">
                <a:solidFill>
                  <a:prstClr val="black"/>
                </a:solidFill>
                <a:latin typeface="Arial" panose="020B0604020202020204" pitchFamily="34" charset="0"/>
                <a:cs typeface="Arial" panose="020B0604020202020204" pitchFamily="34" charset="0"/>
              </a:rPr>
              <a:t>.  The under-achievement of targets will result in the reduction of the budget allocation.</a:t>
            </a:r>
          </a:p>
          <a:p>
            <a:pPr marL="285750" indent="-285750" algn="just">
              <a:spcBef>
                <a:spcPts val="1000"/>
              </a:spcBef>
              <a:spcAft>
                <a:spcPts val="1000"/>
              </a:spcAft>
              <a:buFont typeface="Arial" panose="020B0604020202020204" pitchFamily="34" charset="0"/>
              <a:buChar char="•"/>
            </a:pPr>
            <a:r>
              <a:rPr lang="en-US" b="1" dirty="0" smtClean="0">
                <a:solidFill>
                  <a:prstClr val="black"/>
                </a:solidFill>
                <a:latin typeface="Arial" panose="020B0604020202020204" pitchFamily="34" charset="0"/>
                <a:cs typeface="Arial" panose="020B0604020202020204" pitchFamily="34" charset="0"/>
              </a:rPr>
              <a:t>Total revenue increase </a:t>
            </a:r>
            <a:r>
              <a:rPr lang="en-US" b="1" dirty="0">
                <a:solidFill>
                  <a:prstClr val="black"/>
                </a:solidFill>
                <a:latin typeface="Arial" panose="020B0604020202020204" pitchFamily="34" charset="0"/>
                <a:cs typeface="Arial" panose="020B0604020202020204" pitchFamily="34" charset="0"/>
              </a:rPr>
              <a:t>calculated is currently </a:t>
            </a:r>
            <a:r>
              <a:rPr lang="en-US" b="1" dirty="0" smtClean="0">
                <a:solidFill>
                  <a:prstClr val="black"/>
                </a:solidFill>
                <a:latin typeface="Arial" panose="020B0604020202020204" pitchFamily="34" charset="0"/>
                <a:cs typeface="Arial" panose="020B0604020202020204" pitchFamily="34" charset="0"/>
              </a:rPr>
              <a:t>R406 </a:t>
            </a:r>
            <a:r>
              <a:rPr lang="en-US" b="1" dirty="0">
                <a:solidFill>
                  <a:prstClr val="black"/>
                </a:solidFill>
                <a:latin typeface="Arial" panose="020B0604020202020204" pitchFamily="34" charset="0"/>
                <a:cs typeface="Arial" panose="020B0604020202020204" pitchFamily="34" charset="0"/>
              </a:rPr>
              <a:t>million </a:t>
            </a:r>
            <a:r>
              <a:rPr lang="en-US" dirty="0">
                <a:solidFill>
                  <a:prstClr val="black"/>
                </a:solidFill>
                <a:latin typeface="Arial" panose="020B0604020202020204" pitchFamily="34" charset="0"/>
                <a:cs typeface="Arial" panose="020B0604020202020204" pitchFamily="34" charset="0"/>
              </a:rPr>
              <a:t>for the 3 departments </a:t>
            </a:r>
            <a:r>
              <a:rPr lang="en-US" dirty="0" smtClean="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DOT, Health and DEDEAT), which increases the revenue target from R1.182 billion to </a:t>
            </a:r>
            <a:r>
              <a:rPr lang="en-US" b="1" dirty="0" smtClean="0">
                <a:solidFill>
                  <a:prstClr val="black"/>
                </a:solidFill>
                <a:latin typeface="Arial" panose="020B0604020202020204" pitchFamily="34" charset="0"/>
                <a:cs typeface="Arial" panose="020B0604020202020204" pitchFamily="34" charset="0"/>
              </a:rPr>
              <a:t>R1.588 </a:t>
            </a:r>
            <a:r>
              <a:rPr lang="en-US" b="1" dirty="0">
                <a:solidFill>
                  <a:prstClr val="black"/>
                </a:solidFill>
                <a:latin typeface="Arial" panose="020B0604020202020204" pitchFamily="34" charset="0"/>
                <a:cs typeface="Arial" panose="020B0604020202020204" pitchFamily="34" charset="0"/>
              </a:rPr>
              <a:t>billion</a:t>
            </a:r>
            <a:r>
              <a:rPr lang="en-US"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The 2016/17 Adjustments Estimate will be utilised to adjust the increase in revenue.</a:t>
            </a:r>
          </a:p>
          <a:p>
            <a:pPr marL="285750" indent="-285750" algn="just">
              <a:spcBef>
                <a:spcPts val="1000"/>
              </a:spcBef>
              <a:spcAft>
                <a:spcPts val="10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Own revenue target for the 2016/17 financial year is set at R2 billion and further maximisation exercises are being conducted to ensure that </a:t>
            </a:r>
            <a:r>
              <a:rPr lang="en-US" dirty="0">
                <a:solidFill>
                  <a:srgbClr val="000000"/>
                </a:solidFill>
                <a:latin typeface="Arial" panose="020B0604020202020204" pitchFamily="34" charset="0"/>
                <a:cs typeface="Arial" panose="020B0604020202020204" pitchFamily="34" charset="0"/>
              </a:rPr>
              <a:t>the R2 </a:t>
            </a:r>
            <a:r>
              <a:rPr lang="en-US" dirty="0" smtClean="0">
                <a:solidFill>
                  <a:srgbClr val="000000"/>
                </a:solidFill>
                <a:latin typeface="Arial" panose="020B0604020202020204" pitchFamily="34" charset="0"/>
                <a:cs typeface="Arial" panose="020B0604020202020204" pitchFamily="34" charset="0"/>
              </a:rPr>
              <a:t>billion target is met.</a:t>
            </a:r>
          </a:p>
          <a:p>
            <a:pPr marL="285750" indent="-285750" algn="just">
              <a:spcBef>
                <a:spcPts val="1000"/>
              </a:spcBef>
              <a:spcAft>
                <a:spcPts val="1000"/>
              </a:spcAf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Once-off </a:t>
            </a:r>
            <a:r>
              <a:rPr lang="en-US" dirty="0">
                <a:solidFill>
                  <a:srgbClr val="000000"/>
                </a:solidFill>
                <a:latin typeface="Arial" panose="020B0604020202020204" pitchFamily="34" charset="0"/>
                <a:cs typeface="Arial" panose="020B0604020202020204" pitchFamily="34" charset="0"/>
              </a:rPr>
              <a:t>collections such as interest earned, sale of capital assets and recoveries of surpluses by public entities have not been included in the revenue estimates.</a:t>
            </a:r>
          </a:p>
          <a:p>
            <a:pPr marL="285750" indent="-285750" algn="just">
              <a:spcBef>
                <a:spcPts val="1000"/>
              </a:spcBef>
              <a:spcAft>
                <a:spcPts val="10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As </a:t>
            </a:r>
            <a:r>
              <a:rPr lang="en-US" dirty="0">
                <a:solidFill>
                  <a:prstClr val="black"/>
                </a:solidFill>
                <a:latin typeface="Arial" panose="020B0604020202020204" pitchFamily="34" charset="0"/>
                <a:cs typeface="Arial" panose="020B0604020202020204" pitchFamily="34" charset="0"/>
              </a:rPr>
              <a:t>an incentive, </a:t>
            </a:r>
            <a:r>
              <a:rPr lang="en-ZA" dirty="0">
                <a:solidFill>
                  <a:prstClr val="black"/>
                </a:solidFill>
                <a:latin typeface="Arial" panose="020B0604020202020204" pitchFamily="34" charset="0"/>
                <a:cs typeface="Arial" panose="020B0604020202020204" pitchFamily="34" charset="0"/>
              </a:rPr>
              <a:t>revenue retention at a certain level (proposed at </a:t>
            </a:r>
            <a:r>
              <a:rPr lang="en-ZA" dirty="0" smtClean="0">
                <a:solidFill>
                  <a:prstClr val="black"/>
                </a:solidFill>
                <a:latin typeface="Arial" panose="020B0604020202020204" pitchFamily="34" charset="0"/>
                <a:cs typeface="Arial" panose="020B0604020202020204" pitchFamily="34" charset="0"/>
              </a:rPr>
              <a:t>30%) </a:t>
            </a:r>
            <a:r>
              <a:rPr lang="en-ZA" dirty="0">
                <a:solidFill>
                  <a:prstClr val="black"/>
                </a:solidFill>
                <a:latin typeface="Arial" panose="020B0604020202020204" pitchFamily="34" charset="0"/>
                <a:cs typeface="Arial" panose="020B0604020202020204" pitchFamily="34" charset="0"/>
              </a:rPr>
              <a:t>may be considered to encourage departments to improve collections</a:t>
            </a:r>
            <a:r>
              <a:rPr lang="en-ZA" dirty="0" smtClean="0">
                <a:solidFill>
                  <a:prstClr val="black"/>
                </a:solidFill>
                <a:latin typeface="Arial" panose="020B0604020202020204" pitchFamily="34" charset="0"/>
                <a:cs typeface="Arial" panose="020B0604020202020204" pitchFamily="34" charset="0"/>
              </a:rPr>
              <a:t>.  The Revenue retention will only be considered once an accurate baseline has been determined.</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In addition, Treasury is in the process of approaching a researcher to investigate the potential for new sources of revenue which may further augment the fiscus.</a:t>
            </a:r>
          </a:p>
        </p:txBody>
      </p:sp>
      <p:sp>
        <p:nvSpPr>
          <p:cNvPr id="4" name="Title 1"/>
          <p:cNvSpPr txBox="1">
            <a:spLocks/>
          </p:cNvSpPr>
          <p:nvPr/>
        </p:nvSpPr>
        <p:spPr bwMode="auto">
          <a:xfrm>
            <a:off x="306123" y="26433"/>
            <a:ext cx="10079567" cy="451021"/>
          </a:xfrm>
          <a:prstGeom prst="rect">
            <a:avLst/>
          </a:prstGeom>
          <a:noFill/>
          <a:ln w="9525">
            <a:noFill/>
            <a:miter lim="800000"/>
            <a:headEnd/>
            <a:tailEnd/>
          </a:ln>
        </p:spPr>
        <p:txBody>
          <a:bodyPr vert="horz" wrap="square" lIns="98291" tIns="49146" rIns="98291" bIns="4914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61671"/>
            <a:r>
              <a:rPr lang="en-US" sz="2400" b="1" dirty="0">
                <a:solidFill>
                  <a:srgbClr val="F79646">
                    <a:lumMod val="50000"/>
                  </a:srgbClr>
                </a:solidFill>
                <a:latin typeface="Arial" pitchFamily="34" charset="0"/>
                <a:cs typeface="Arial" pitchFamily="34" charset="0"/>
              </a:rPr>
              <a:t>REVENUE MAXIMISATION AT DEPARTMENTS </a:t>
            </a:r>
            <a:r>
              <a:rPr lang="en-US" sz="2400" b="1" dirty="0" smtClean="0">
                <a:solidFill>
                  <a:srgbClr val="F79646">
                    <a:lumMod val="50000"/>
                  </a:srgbClr>
                </a:solidFill>
                <a:latin typeface="Arial" pitchFamily="34" charset="0"/>
                <a:cs typeface="Arial" pitchFamily="34" charset="0"/>
              </a:rPr>
              <a:t>(5 </a:t>
            </a:r>
            <a:r>
              <a:rPr lang="en-US" sz="2400" b="1" dirty="0">
                <a:solidFill>
                  <a:srgbClr val="F79646">
                    <a:lumMod val="50000"/>
                  </a:srgbClr>
                </a:solidFill>
                <a:latin typeface="Arial" pitchFamily="34" charset="0"/>
                <a:cs typeface="Arial" pitchFamily="34" charset="0"/>
              </a:rPr>
              <a:t>- </a:t>
            </a:r>
            <a:r>
              <a:rPr lang="en-US" sz="2400" b="1" dirty="0" smtClean="0">
                <a:solidFill>
                  <a:srgbClr val="F79646">
                    <a:lumMod val="50000"/>
                  </a:srgbClr>
                </a:solidFill>
                <a:latin typeface="Arial" pitchFamily="34" charset="0"/>
                <a:cs typeface="Arial" pitchFamily="34" charset="0"/>
              </a:rPr>
              <a:t>6)</a:t>
            </a:r>
            <a:endParaRPr lang="en-ZA" sz="2400" b="1"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773953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8427" y="6954857"/>
            <a:ext cx="713077" cy="401638"/>
          </a:xfrm>
        </p:spPr>
        <p:txBody>
          <a:bodyPr/>
          <a:lstStyle/>
          <a:p>
            <a:pPr>
              <a:defRPr/>
            </a:pPr>
            <a:fld id="{0C680B50-5BD1-4905-910A-027046A179D6}" type="slidenum">
              <a:rPr lang="en-ZA" sz="2400" b="1" smtClean="0">
                <a:solidFill>
                  <a:prstClr val="white"/>
                </a:solidFill>
              </a:rPr>
              <a:pPr>
                <a:defRPr/>
              </a:pPr>
              <a:t>23</a:t>
            </a:fld>
            <a:endParaRPr lang="en-ZA" sz="2400" b="1" dirty="0">
              <a:solidFill>
                <a:prstClr val="white"/>
              </a:solidFill>
            </a:endParaRPr>
          </a:p>
        </p:txBody>
      </p:sp>
      <p:sp>
        <p:nvSpPr>
          <p:cNvPr id="3" name="TextBox 2"/>
          <p:cNvSpPr txBox="1"/>
          <p:nvPr/>
        </p:nvSpPr>
        <p:spPr>
          <a:xfrm>
            <a:off x="1" y="477454"/>
            <a:ext cx="10566400" cy="5813637"/>
          </a:xfrm>
          <a:prstGeom prst="rect">
            <a:avLst/>
          </a:prstGeom>
          <a:noFill/>
        </p:spPr>
        <p:txBody>
          <a:bodyPr wrap="square" lIns="98291" tIns="49146" rIns="98291" bIns="49146" rtlCol="0">
            <a:spAutoFit/>
          </a:bodyPr>
          <a:lstStyle/>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Monitoring and evaluation of revenue collections will take place by utilising PT officials that are located in districts to investigate, support and report on predetermined criteria set for revenue.</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These criteria range from monitoring revenue administration in terms of staffing as well as the revenue management processes which include steps in the identification of revenue sources, collection stages, segregation of </a:t>
            </a:r>
            <a:r>
              <a:rPr lang="en-ZA" smtClean="0">
                <a:solidFill>
                  <a:prstClr val="black"/>
                </a:solidFill>
                <a:latin typeface="Arial" panose="020B0604020202020204" pitchFamily="34" charset="0"/>
                <a:cs typeface="Arial" panose="020B0604020202020204" pitchFamily="34" charset="0"/>
              </a:rPr>
              <a:t>duties, </a:t>
            </a:r>
            <a:r>
              <a:rPr lang="en-ZA" dirty="0" smtClean="0">
                <a:solidFill>
                  <a:prstClr val="black"/>
                </a:solidFill>
                <a:latin typeface="Arial" panose="020B0604020202020204" pitchFamily="34" charset="0"/>
                <a:cs typeface="Arial" panose="020B0604020202020204" pitchFamily="34" charset="0"/>
              </a:rPr>
              <a:t>banking, accounting for debtors, recovery of debts, safeguarding and reporting of collections.</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Scrutinising of revenue will be applied with the monitoring and evaluation of agency fees collections at the DOT, the billing </a:t>
            </a:r>
            <a:r>
              <a:rPr lang="en-ZA" dirty="0">
                <a:solidFill>
                  <a:prstClr val="black"/>
                </a:solidFill>
                <a:latin typeface="Arial" panose="020B0604020202020204" pitchFamily="34" charset="0"/>
                <a:cs typeface="Arial" panose="020B0604020202020204" pitchFamily="34" charset="0"/>
              </a:rPr>
              <a:t>and </a:t>
            </a:r>
            <a:r>
              <a:rPr lang="en-ZA" dirty="0" smtClean="0">
                <a:solidFill>
                  <a:prstClr val="black"/>
                </a:solidFill>
                <a:latin typeface="Arial" panose="020B0604020202020204" pitchFamily="34" charset="0"/>
                <a:cs typeface="Arial" panose="020B0604020202020204" pitchFamily="34" charset="0"/>
              </a:rPr>
              <a:t>collections at hospitals, the collections at casinos and monitoring of liquor outlets, as well as the </a:t>
            </a:r>
            <a:r>
              <a:rPr lang="en-ZA" dirty="0">
                <a:solidFill>
                  <a:prstClr val="black"/>
                </a:solidFill>
                <a:latin typeface="Arial" panose="020B0604020202020204" pitchFamily="34" charset="0"/>
                <a:cs typeface="Arial" panose="020B0604020202020204" pitchFamily="34" charset="0"/>
              </a:rPr>
              <a:t>state </a:t>
            </a:r>
            <a:r>
              <a:rPr lang="en-ZA" dirty="0" smtClean="0">
                <a:solidFill>
                  <a:prstClr val="black"/>
                </a:solidFill>
                <a:latin typeface="Arial" panose="020B0604020202020204" pitchFamily="34" charset="0"/>
                <a:cs typeface="Arial" panose="020B0604020202020204" pitchFamily="34" charset="0"/>
              </a:rPr>
              <a:t>and potential </a:t>
            </a:r>
            <a:r>
              <a:rPr lang="en-ZA" dirty="0">
                <a:solidFill>
                  <a:prstClr val="black"/>
                </a:solidFill>
                <a:latin typeface="Arial" panose="020B0604020202020204" pitchFamily="34" charset="0"/>
                <a:cs typeface="Arial" panose="020B0604020202020204" pitchFamily="34" charset="0"/>
              </a:rPr>
              <a:t>of </a:t>
            </a:r>
            <a:r>
              <a:rPr lang="en-ZA" dirty="0" smtClean="0">
                <a:solidFill>
                  <a:prstClr val="black"/>
                </a:solidFill>
                <a:latin typeface="Arial" panose="020B0604020202020204" pitchFamily="34" charset="0"/>
                <a:cs typeface="Arial" panose="020B0604020202020204" pitchFamily="34" charset="0"/>
              </a:rPr>
              <a:t>nature reserves the ECPTA is responsible for.</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Steering </a:t>
            </a:r>
            <a:r>
              <a:rPr lang="en-ZA" dirty="0">
                <a:solidFill>
                  <a:prstClr val="black"/>
                </a:solidFill>
                <a:latin typeface="Arial" panose="020B0604020202020204" pitchFamily="34" charset="0"/>
                <a:cs typeface="Arial" panose="020B0604020202020204" pitchFamily="34" charset="0"/>
              </a:rPr>
              <a:t>committee meetings </a:t>
            </a:r>
            <a:r>
              <a:rPr lang="en-ZA" dirty="0" smtClean="0">
                <a:solidFill>
                  <a:prstClr val="black"/>
                </a:solidFill>
                <a:latin typeface="Arial" panose="020B0604020202020204" pitchFamily="34" charset="0"/>
                <a:cs typeface="Arial" panose="020B0604020202020204" pitchFamily="34" charset="0"/>
              </a:rPr>
              <a:t>will be held on a monthly basis with the PT district officials and the findings will be communicated to departments as an early warning to address collection gaps.</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 findings will be communicated to management structures at the Provincial Management Meeting (PMM) and EXCO assistance will be sought to address areas where no progress is made.</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Revenue Maximisation support </a:t>
            </a:r>
            <a:r>
              <a:rPr lang="en-ZA" dirty="0">
                <a:solidFill>
                  <a:prstClr val="black"/>
                </a:solidFill>
                <a:latin typeface="Arial" panose="020B0604020202020204" pitchFamily="34" charset="0"/>
                <a:cs typeface="Arial" panose="020B0604020202020204" pitchFamily="34" charset="0"/>
              </a:rPr>
              <a:t>was </a:t>
            </a:r>
            <a:r>
              <a:rPr lang="en-ZA" dirty="0" smtClean="0">
                <a:solidFill>
                  <a:prstClr val="black"/>
                </a:solidFill>
                <a:latin typeface="Arial" panose="020B0604020202020204" pitchFamily="34" charset="0"/>
                <a:cs typeface="Arial" panose="020B0604020202020204" pitchFamily="34" charset="0"/>
              </a:rPr>
              <a:t>previously obtained from the </a:t>
            </a:r>
            <a:r>
              <a:rPr lang="en-ZA" dirty="0">
                <a:solidFill>
                  <a:prstClr val="black"/>
                </a:solidFill>
                <a:latin typeface="Arial" panose="020B0604020202020204" pitchFamily="34" charset="0"/>
                <a:cs typeface="Arial" panose="020B0604020202020204" pitchFamily="34" charset="0"/>
              </a:rPr>
              <a:t>Provincial Management Meeting on 18 April </a:t>
            </a:r>
            <a:r>
              <a:rPr lang="en-ZA" dirty="0" smtClean="0">
                <a:solidFill>
                  <a:prstClr val="black"/>
                </a:solidFill>
                <a:latin typeface="Arial" panose="020B0604020202020204" pitchFamily="34" charset="0"/>
                <a:cs typeface="Arial" panose="020B0604020202020204" pitchFamily="34" charset="0"/>
              </a:rPr>
              <a:t>2016 and the proposals were presented to EXCO on 4 May 2016 to ensure that the own revenue initiatives are implemented by departments. </a:t>
            </a:r>
            <a:endParaRPr lang="en-US" dirty="0">
              <a:solidFill>
                <a:prstClr val="black"/>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06123" y="26433"/>
            <a:ext cx="10079567" cy="451021"/>
          </a:xfrm>
          <a:prstGeom prst="rect">
            <a:avLst/>
          </a:prstGeom>
          <a:noFill/>
          <a:ln w="9525">
            <a:noFill/>
            <a:miter lim="800000"/>
            <a:headEnd/>
            <a:tailEnd/>
          </a:ln>
        </p:spPr>
        <p:txBody>
          <a:bodyPr vert="horz" wrap="square" lIns="98291" tIns="49146" rIns="98291" bIns="4914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861671"/>
            <a:r>
              <a:rPr lang="en-US" sz="2400" b="1" dirty="0">
                <a:solidFill>
                  <a:srgbClr val="F79646">
                    <a:lumMod val="50000"/>
                  </a:srgbClr>
                </a:solidFill>
                <a:latin typeface="Arial" pitchFamily="34" charset="0"/>
                <a:cs typeface="Arial" pitchFamily="34" charset="0"/>
              </a:rPr>
              <a:t>REVENUE MAXIMISATION AT DEPARTMENTS </a:t>
            </a:r>
            <a:r>
              <a:rPr lang="en-US" sz="2400" b="1" dirty="0" smtClean="0">
                <a:solidFill>
                  <a:srgbClr val="F79646">
                    <a:lumMod val="50000"/>
                  </a:srgbClr>
                </a:solidFill>
                <a:latin typeface="Arial" pitchFamily="34" charset="0"/>
                <a:cs typeface="Arial" pitchFamily="34" charset="0"/>
              </a:rPr>
              <a:t>(6 </a:t>
            </a:r>
            <a:r>
              <a:rPr lang="en-US" sz="2400" b="1" dirty="0">
                <a:solidFill>
                  <a:srgbClr val="F79646">
                    <a:lumMod val="50000"/>
                  </a:srgbClr>
                </a:solidFill>
                <a:latin typeface="Arial" pitchFamily="34" charset="0"/>
                <a:cs typeface="Arial" pitchFamily="34" charset="0"/>
              </a:rPr>
              <a:t>- </a:t>
            </a:r>
            <a:r>
              <a:rPr lang="en-US" sz="2400" b="1" dirty="0" smtClean="0">
                <a:solidFill>
                  <a:srgbClr val="F79646">
                    <a:lumMod val="50000"/>
                  </a:srgbClr>
                </a:solidFill>
                <a:latin typeface="Arial" pitchFamily="34" charset="0"/>
                <a:cs typeface="Arial" pitchFamily="34" charset="0"/>
              </a:rPr>
              <a:t>6)</a:t>
            </a:r>
            <a:endParaRPr lang="en-ZA" sz="2400" b="1"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153656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0" y="238703"/>
            <a:ext cx="10607039" cy="450215"/>
          </a:xfrm>
        </p:spPr>
        <p:txBody>
          <a:bodyPr/>
          <a:lstStyle/>
          <a:p>
            <a:pPr algn="ctr">
              <a:lnSpc>
                <a:spcPct val="100000"/>
              </a:lnSpc>
              <a:spcBef>
                <a:spcPts val="0"/>
              </a:spcBef>
              <a:defRPr/>
            </a:pPr>
            <a:r>
              <a:rPr lang="en-ZA" sz="2000" b="1" dirty="0" smtClean="0">
                <a:solidFill>
                  <a:srgbClr val="F79646">
                    <a:lumMod val="50000"/>
                  </a:srgbClr>
                </a:solidFill>
                <a:latin typeface="Arial" pitchFamily="34" charset="0"/>
                <a:ea typeface="+mn-ea"/>
                <a:cs typeface="Arial" pitchFamily="34" charset="0"/>
              </a:rPr>
              <a:t>ADDITIONAL REVENUE STREAMS (1 OF 2)</a:t>
            </a:r>
            <a:endParaRPr lang="en-ZA" sz="20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24</a:t>
            </a:fld>
            <a:endParaRPr lang="en-ZA" sz="2400" b="1" dirty="0">
              <a:solidFill>
                <a:prstClr val="white"/>
              </a:solidFill>
            </a:endParaRPr>
          </a:p>
        </p:txBody>
      </p:sp>
      <p:sp>
        <p:nvSpPr>
          <p:cNvPr id="4" name="Rectangle 3"/>
          <p:cNvSpPr/>
          <p:nvPr/>
        </p:nvSpPr>
        <p:spPr>
          <a:xfrm>
            <a:off x="0" y="688918"/>
            <a:ext cx="10670249" cy="4719241"/>
          </a:xfrm>
          <a:prstGeom prst="rect">
            <a:avLst/>
          </a:prstGeom>
        </p:spPr>
        <p:txBody>
          <a:bodyPr wrap="square">
            <a:spAutoFit/>
          </a:bodyPr>
          <a:lstStyle/>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 </a:t>
            </a:r>
            <a:r>
              <a:rPr lang="en-ZA" dirty="0">
                <a:solidFill>
                  <a:prstClr val="black"/>
                </a:solidFill>
                <a:latin typeface="Arial" panose="020B0604020202020204" pitchFamily="34" charset="0"/>
                <a:cs typeface="Arial" panose="020B0604020202020204" pitchFamily="34" charset="0"/>
              </a:rPr>
              <a:t>Provincial Management Meeting (PMM) </a:t>
            </a:r>
            <a:r>
              <a:rPr lang="en-ZA" dirty="0" smtClean="0">
                <a:solidFill>
                  <a:prstClr val="black"/>
                </a:solidFill>
                <a:latin typeface="Arial" panose="020B0604020202020204" pitchFamily="34" charset="0"/>
                <a:cs typeface="Arial" panose="020B0604020202020204" pitchFamily="34" charset="0"/>
              </a:rPr>
              <a:t>was </a:t>
            </a:r>
            <a:r>
              <a:rPr lang="en-ZA" dirty="0">
                <a:solidFill>
                  <a:prstClr val="black"/>
                </a:solidFill>
                <a:latin typeface="Arial" panose="020B0604020202020204" pitchFamily="34" charset="0"/>
                <a:cs typeface="Arial" panose="020B0604020202020204" pitchFamily="34" charset="0"/>
              </a:rPr>
              <a:t>in agreement with the provincial initiative to generate more own revenue and proposals were identified for ensuring that the revenue is enhanced.  The following were resolved</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There is scope </a:t>
            </a:r>
            <a:r>
              <a:rPr lang="en-ZA" dirty="0">
                <a:solidFill>
                  <a:prstClr val="black"/>
                </a:solidFill>
                <a:latin typeface="Arial" panose="020B0604020202020204" pitchFamily="34" charset="0"/>
                <a:cs typeface="Arial" panose="020B0604020202020204" pitchFamily="34" charset="0"/>
              </a:rPr>
              <a:t>for new revenue streams beyond improving efficiencies on </a:t>
            </a:r>
            <a:r>
              <a:rPr lang="en-ZA" dirty="0" smtClean="0">
                <a:solidFill>
                  <a:prstClr val="black"/>
                </a:solidFill>
                <a:latin typeface="Arial" panose="020B0604020202020204" pitchFamily="34" charset="0"/>
                <a:cs typeface="Arial" panose="020B0604020202020204" pitchFamily="34" charset="0"/>
              </a:rPr>
              <a:t>traditional </a:t>
            </a:r>
            <a:r>
              <a:rPr lang="en-ZA" dirty="0">
                <a:solidFill>
                  <a:prstClr val="black"/>
                </a:solidFill>
                <a:latin typeface="Arial" panose="020B0604020202020204" pitchFamily="34" charset="0"/>
                <a:cs typeface="Arial" panose="020B0604020202020204" pitchFamily="34" charset="0"/>
              </a:rPr>
              <a:t>streams</a:t>
            </a:r>
            <a:r>
              <a:rPr lang="en-ZA" dirty="0" smtClean="0">
                <a:solidFill>
                  <a:prstClr val="black"/>
                </a:solidFill>
                <a:latin typeface="Arial" panose="020B0604020202020204" pitchFamily="34" charset="0"/>
                <a:cs typeface="Arial" panose="020B0604020202020204" pitchFamily="34" charset="0"/>
              </a:rPr>
              <a:t>. Provincial </a:t>
            </a:r>
            <a:r>
              <a:rPr lang="en-ZA" dirty="0">
                <a:solidFill>
                  <a:prstClr val="black"/>
                </a:solidFill>
                <a:latin typeface="Arial" panose="020B0604020202020204" pitchFamily="34" charset="0"/>
                <a:cs typeface="Arial" panose="020B0604020202020204" pitchFamily="34" charset="0"/>
              </a:rPr>
              <a:t>Treasury needs to hold workshops with the departments and public entities in a bid to improve awareness and revenue collection</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DOT has indicated that air </a:t>
            </a:r>
            <a:r>
              <a:rPr lang="en-ZA" dirty="0">
                <a:solidFill>
                  <a:prstClr val="black"/>
                </a:solidFill>
                <a:latin typeface="Arial" panose="020B0604020202020204" pitchFamily="34" charset="0"/>
                <a:cs typeface="Arial" panose="020B0604020202020204" pitchFamily="34" charset="0"/>
              </a:rPr>
              <a:t>landing in </a:t>
            </a:r>
            <a:r>
              <a:rPr lang="en-ZA" dirty="0" smtClean="0">
                <a:solidFill>
                  <a:prstClr val="black"/>
                </a:solidFill>
                <a:latin typeface="Arial" panose="020B0604020202020204" pitchFamily="34" charset="0"/>
                <a:cs typeface="Arial" panose="020B0604020202020204" pitchFamily="34" charset="0"/>
              </a:rPr>
              <a:t>private </a:t>
            </a:r>
            <a:r>
              <a:rPr lang="en-ZA" dirty="0">
                <a:solidFill>
                  <a:prstClr val="black"/>
                </a:solidFill>
                <a:latin typeface="Arial" panose="020B0604020202020204" pitchFamily="34" charset="0"/>
                <a:cs typeface="Arial" panose="020B0604020202020204" pitchFamily="34" charset="0"/>
              </a:rPr>
              <a:t>farms </a:t>
            </a:r>
            <a:r>
              <a:rPr lang="en-ZA" dirty="0" smtClean="0">
                <a:solidFill>
                  <a:prstClr val="black"/>
                </a:solidFill>
                <a:latin typeface="Arial" panose="020B0604020202020204" pitchFamily="34" charset="0"/>
                <a:cs typeface="Arial" panose="020B0604020202020204" pitchFamily="34" charset="0"/>
              </a:rPr>
              <a:t>can be </a:t>
            </a:r>
            <a:r>
              <a:rPr lang="en-ZA" dirty="0">
                <a:solidFill>
                  <a:prstClr val="black"/>
                </a:solidFill>
                <a:latin typeface="Arial" panose="020B0604020202020204" pitchFamily="34" charset="0"/>
                <a:cs typeface="Arial" panose="020B0604020202020204" pitchFamily="34" charset="0"/>
              </a:rPr>
              <a:t>considered as a new revenue </a:t>
            </a:r>
            <a:r>
              <a:rPr lang="en-ZA" dirty="0" smtClean="0">
                <a:solidFill>
                  <a:prstClr val="black"/>
                </a:solidFill>
                <a:latin typeface="Arial" panose="020B0604020202020204" pitchFamily="34" charset="0"/>
                <a:cs typeface="Arial" panose="020B0604020202020204" pitchFamily="34" charset="0"/>
              </a:rPr>
              <a:t>source.</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DOH has </a:t>
            </a:r>
            <a:r>
              <a:rPr lang="en-ZA" dirty="0">
                <a:solidFill>
                  <a:prstClr val="black"/>
                </a:solidFill>
                <a:latin typeface="Arial" panose="020B0604020202020204" pitchFamily="34" charset="0"/>
                <a:cs typeface="Arial" panose="020B0604020202020204" pitchFamily="34" charset="0"/>
              </a:rPr>
              <a:t>stated that its electronic billing system will eventually be expanded to all hospitals in the province and this will enhance revenue collection for the province.  However the bandwidth was noted as a challenge for rolling out the electronic billing system</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DEDEAT can </a:t>
            </a:r>
            <a:r>
              <a:rPr lang="en-ZA" dirty="0" smtClean="0">
                <a:solidFill>
                  <a:prstClr val="black"/>
                </a:solidFill>
                <a:latin typeface="Arial" panose="020B0604020202020204" pitchFamily="34" charset="0"/>
                <a:cs typeface="Arial" panose="020B0604020202020204" pitchFamily="34" charset="0"/>
              </a:rPr>
              <a:t>collect </a:t>
            </a:r>
            <a:r>
              <a:rPr lang="en-ZA" dirty="0">
                <a:solidFill>
                  <a:prstClr val="black"/>
                </a:solidFill>
                <a:latin typeface="Arial" panose="020B0604020202020204" pitchFamily="34" charset="0"/>
                <a:cs typeface="Arial" panose="020B0604020202020204" pitchFamily="34" charset="0"/>
              </a:rPr>
              <a:t>more from its current revenue sources, which is casino, liquor and horse racing taxes if there is more investment in entities.  There is a </a:t>
            </a:r>
            <a:r>
              <a:rPr lang="en-ZA" dirty="0" smtClean="0">
                <a:solidFill>
                  <a:prstClr val="black"/>
                </a:solidFill>
                <a:latin typeface="Arial" panose="020B0604020202020204" pitchFamily="34" charset="0"/>
                <a:cs typeface="Arial" panose="020B0604020202020204" pitchFamily="34" charset="0"/>
              </a:rPr>
              <a:t>more potential from game </a:t>
            </a:r>
            <a:r>
              <a:rPr lang="en-ZA" dirty="0">
                <a:solidFill>
                  <a:prstClr val="black"/>
                </a:solidFill>
                <a:latin typeface="Arial" panose="020B0604020202020204" pitchFamily="34" charset="0"/>
                <a:cs typeface="Arial" panose="020B0604020202020204" pitchFamily="34" charset="0"/>
              </a:rPr>
              <a:t>auctions which is managed by the ECPTA</a:t>
            </a:r>
            <a:r>
              <a:rPr lang="en-ZA" dirty="0" smtClean="0">
                <a:solidFill>
                  <a:prstClr val="black"/>
                </a:solidFill>
                <a:latin typeface="Arial" panose="020B0604020202020204" pitchFamily="34" charset="0"/>
                <a:cs typeface="Arial" panose="020B0604020202020204" pitchFamily="34" charset="0"/>
              </a:rPr>
              <a:t>.</a:t>
            </a: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930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4" y="188825"/>
            <a:ext cx="10607039" cy="450215"/>
          </a:xfrm>
        </p:spPr>
        <p:txBody>
          <a:bodyPr/>
          <a:lstStyle/>
          <a:p>
            <a:pPr algn="ctr">
              <a:lnSpc>
                <a:spcPct val="100000"/>
              </a:lnSpc>
              <a:spcBef>
                <a:spcPts val="0"/>
              </a:spcBef>
              <a:defRPr/>
            </a:pPr>
            <a:r>
              <a:rPr lang="en-ZA" sz="2000" b="1" dirty="0">
                <a:solidFill>
                  <a:srgbClr val="F79646">
                    <a:lumMod val="50000"/>
                  </a:srgbClr>
                </a:solidFill>
                <a:latin typeface="Arial" pitchFamily="34" charset="0"/>
                <a:ea typeface="+mn-ea"/>
                <a:cs typeface="Arial" pitchFamily="34" charset="0"/>
              </a:rPr>
              <a:t>ADDITIONAL REVENUE STREAMS (</a:t>
            </a:r>
            <a:r>
              <a:rPr lang="en-ZA" sz="2000" b="1" dirty="0" smtClean="0">
                <a:solidFill>
                  <a:srgbClr val="F79646">
                    <a:lumMod val="50000"/>
                  </a:srgbClr>
                </a:solidFill>
                <a:latin typeface="Arial" pitchFamily="34" charset="0"/>
                <a:ea typeface="+mn-ea"/>
                <a:cs typeface="Arial" pitchFamily="34" charset="0"/>
              </a:rPr>
              <a:t>2 OF 2)</a:t>
            </a:r>
            <a:endParaRPr lang="en-ZA" sz="20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304799" y="644374"/>
            <a:ext cx="10176681" cy="5623390"/>
          </a:xfrm>
        </p:spPr>
        <p:txBody>
          <a:bodyPr/>
          <a:lstStyle/>
          <a:p>
            <a:pPr marL="0" lvl="0" indent="0" algn="just" fontAlgn="base">
              <a:spcAft>
                <a:spcPct val="0"/>
              </a:spcAft>
              <a:buNone/>
              <a:defRPr/>
            </a:pPr>
            <a:endParaRPr lang="en-US" sz="1800" dirty="0"/>
          </a:p>
          <a:p>
            <a:pPr algn="just" fontAlgn="base">
              <a:spcAft>
                <a:spcPct val="0"/>
              </a:spcAft>
              <a:defRPr/>
            </a:pPr>
            <a:endParaRPr lang="en-US" altLang="en-US" sz="1800" dirty="0">
              <a:solidFill>
                <a:prstClr val="black"/>
              </a:solidFill>
              <a:latin typeface="Arial" charset="0"/>
              <a:cs typeface="Arial" charset="0"/>
            </a:endParaRPr>
          </a:p>
        </p:txBody>
      </p:sp>
      <p:sp>
        <p:nvSpPr>
          <p:cNvPr id="5"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25</a:t>
            </a:fld>
            <a:endParaRPr lang="en-ZA" sz="2400" b="1" dirty="0">
              <a:solidFill>
                <a:prstClr val="white"/>
              </a:solidFill>
            </a:endParaRPr>
          </a:p>
        </p:txBody>
      </p:sp>
      <p:sp>
        <p:nvSpPr>
          <p:cNvPr id="4" name="Rectangle 3"/>
          <p:cNvSpPr/>
          <p:nvPr/>
        </p:nvSpPr>
        <p:spPr>
          <a:xfrm>
            <a:off x="0" y="821921"/>
            <a:ext cx="10670249" cy="4488408"/>
          </a:xfrm>
          <a:prstGeom prst="rect">
            <a:avLst/>
          </a:prstGeom>
        </p:spPr>
        <p:txBody>
          <a:bodyPr wrap="square">
            <a:spAutoFit/>
          </a:bodyPr>
          <a:lstStyle/>
          <a:p>
            <a:pPr marL="285750" indent="-285750" algn="just">
              <a:spcBef>
                <a:spcPts val="1000"/>
              </a:spcBef>
              <a:spcAft>
                <a:spcPts val="1000"/>
              </a:spcAf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The Department of Human Settlements indicated that follow-up meetings should take place with the deeds office on provincial properties registered which could potentially contribute to an increase in own revenue.</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The </a:t>
            </a:r>
            <a:r>
              <a:rPr lang="en-ZA" dirty="0">
                <a:solidFill>
                  <a:prstClr val="black"/>
                </a:solidFill>
                <a:latin typeface="Arial" panose="020B0604020202020204" pitchFamily="34" charset="0"/>
                <a:cs typeface="Arial" panose="020B0604020202020204" pitchFamily="34" charset="0"/>
              </a:rPr>
              <a:t>Department of Roads and Public Works has further potential revenue streams at properties </a:t>
            </a:r>
            <a:r>
              <a:rPr lang="en-ZA" dirty="0" smtClean="0">
                <a:solidFill>
                  <a:prstClr val="black"/>
                </a:solidFill>
                <a:latin typeface="Arial" panose="020B0604020202020204" pitchFamily="34" charset="0"/>
                <a:cs typeface="Arial" panose="020B0604020202020204" pitchFamily="34" charset="0"/>
              </a:rPr>
              <a:t>if </a:t>
            </a:r>
            <a:r>
              <a:rPr lang="en-ZA" dirty="0">
                <a:solidFill>
                  <a:prstClr val="black"/>
                </a:solidFill>
                <a:latin typeface="Arial" panose="020B0604020202020204" pitchFamily="34" charset="0"/>
                <a:cs typeface="Arial" panose="020B0604020202020204" pitchFamily="34" charset="0"/>
              </a:rPr>
              <a:t>investment </a:t>
            </a:r>
            <a:r>
              <a:rPr lang="en-ZA" dirty="0" smtClean="0">
                <a:solidFill>
                  <a:prstClr val="black"/>
                </a:solidFill>
                <a:latin typeface="Arial" panose="020B0604020202020204" pitchFamily="34" charset="0"/>
                <a:cs typeface="Arial" panose="020B0604020202020204" pitchFamily="34" charset="0"/>
              </a:rPr>
              <a:t>is made</a:t>
            </a:r>
            <a:r>
              <a:rPr lang="en-ZA" dirty="0">
                <a:solidFill>
                  <a:prstClr val="black"/>
                </a:solidFill>
                <a:latin typeface="Arial" panose="020B0604020202020204" pitchFamily="34" charset="0"/>
                <a:cs typeface="Arial" panose="020B0604020202020204" pitchFamily="34" charset="0"/>
              </a:rPr>
              <a:t>.  </a:t>
            </a:r>
            <a:r>
              <a:rPr lang="en-ZA" dirty="0" smtClean="0">
                <a:solidFill>
                  <a:prstClr val="black"/>
                </a:solidFill>
                <a:latin typeface="Arial" panose="020B0604020202020204" pitchFamily="34" charset="0"/>
                <a:cs typeface="Arial" panose="020B0604020202020204" pitchFamily="34" charset="0"/>
              </a:rPr>
              <a:t>Cellular </a:t>
            </a:r>
            <a:r>
              <a:rPr lang="en-ZA" dirty="0">
                <a:solidFill>
                  <a:prstClr val="black"/>
                </a:solidFill>
                <a:latin typeface="Arial" panose="020B0604020202020204" pitchFamily="34" charset="0"/>
                <a:cs typeface="Arial" panose="020B0604020202020204" pitchFamily="34" charset="0"/>
              </a:rPr>
              <a:t>mast and parking fees are new revenue sources </a:t>
            </a:r>
            <a:r>
              <a:rPr lang="en-ZA" dirty="0" smtClean="0">
                <a:solidFill>
                  <a:prstClr val="black"/>
                </a:solidFill>
                <a:latin typeface="Arial" panose="020B0604020202020204" pitchFamily="34" charset="0"/>
                <a:cs typeface="Arial" panose="020B0604020202020204" pitchFamily="34" charset="0"/>
              </a:rPr>
              <a:t>and </a:t>
            </a:r>
            <a:r>
              <a:rPr lang="en-ZA" dirty="0">
                <a:solidFill>
                  <a:prstClr val="black"/>
                </a:solidFill>
                <a:latin typeface="Arial" panose="020B0604020202020204" pitchFamily="34" charset="0"/>
                <a:cs typeface="Arial" panose="020B0604020202020204" pitchFamily="34" charset="0"/>
              </a:rPr>
              <a:t>the department will make a significant </a:t>
            </a:r>
            <a:r>
              <a:rPr lang="en-ZA" dirty="0" smtClean="0">
                <a:solidFill>
                  <a:prstClr val="black"/>
                </a:solidFill>
                <a:latin typeface="Arial" panose="020B0604020202020204" pitchFamily="34" charset="0"/>
                <a:cs typeface="Arial" panose="020B0604020202020204" pitchFamily="34" charset="0"/>
              </a:rPr>
              <a:t>contributions </a:t>
            </a:r>
            <a:r>
              <a:rPr lang="en-ZA" dirty="0">
                <a:solidFill>
                  <a:prstClr val="black"/>
                </a:solidFill>
                <a:latin typeface="Arial" panose="020B0604020202020204" pitchFamily="34" charset="0"/>
                <a:cs typeface="Arial" panose="020B0604020202020204" pitchFamily="34" charset="0"/>
              </a:rPr>
              <a:t>to provincial own revenue</a:t>
            </a:r>
            <a:r>
              <a:rPr lang="en-ZA" dirty="0" smtClean="0">
                <a:solidFill>
                  <a:prstClr val="black"/>
                </a:solidFill>
                <a:latin typeface="Arial" panose="020B0604020202020204" pitchFamily="34" charset="0"/>
                <a:cs typeface="Arial" panose="020B0604020202020204" pitchFamily="34" charset="0"/>
              </a:rPr>
              <a:t>.</a:t>
            </a:r>
          </a:p>
          <a:p>
            <a:pPr marL="285750" indent="-285750" algn="just">
              <a:spcBef>
                <a:spcPts val="1000"/>
              </a:spcBef>
              <a:spcAft>
                <a:spcPts val="1000"/>
              </a:spcAft>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Significant </a:t>
            </a:r>
            <a:r>
              <a:rPr lang="en-ZA" dirty="0">
                <a:solidFill>
                  <a:prstClr val="black"/>
                </a:solidFill>
                <a:latin typeface="Arial" panose="020B0604020202020204" pitchFamily="34" charset="0"/>
                <a:cs typeface="Arial" panose="020B0604020202020204" pitchFamily="34" charset="0"/>
              </a:rPr>
              <a:t>capital investment will have to be </a:t>
            </a:r>
            <a:r>
              <a:rPr lang="en-ZA" dirty="0" smtClean="0">
                <a:solidFill>
                  <a:prstClr val="black"/>
                </a:solidFill>
                <a:latin typeface="Arial" panose="020B0604020202020204" pitchFamily="34" charset="0"/>
                <a:cs typeface="Arial" panose="020B0604020202020204" pitchFamily="34" charset="0"/>
              </a:rPr>
              <a:t>made to overcome challenges such as, bandwidth affecting Health with the electronic </a:t>
            </a:r>
            <a:r>
              <a:rPr lang="en-ZA" dirty="0">
                <a:solidFill>
                  <a:prstClr val="black"/>
                </a:solidFill>
                <a:latin typeface="Arial" panose="020B0604020202020204" pitchFamily="34" charset="0"/>
                <a:cs typeface="Arial" panose="020B0604020202020204" pitchFamily="34" charset="0"/>
              </a:rPr>
              <a:t>billing system, weighbridges, marketing the province, improving infrastructure in reserves to improve access to tourists, enforcing and policing liquor and gambling laws, management of game for better value in auctions, Geographic Information System (GIS) for better coordination and identification of revenue streams, maintaining properties for market related rental, fleet management and billing systems</a:t>
            </a:r>
            <a:r>
              <a:rPr lang="en-ZA" dirty="0" smtClean="0">
                <a:solidFill>
                  <a:prstClr val="black"/>
                </a:solidFill>
                <a:latin typeface="Arial" panose="020B0604020202020204" pitchFamily="34" charset="0"/>
                <a:cs typeface="Arial" panose="020B0604020202020204" pitchFamily="34" charset="0"/>
              </a:rPr>
              <a:t>.</a:t>
            </a:r>
          </a:p>
          <a:p>
            <a:pPr algn="just">
              <a:spcBef>
                <a:spcPts val="1200"/>
              </a:spcBef>
              <a:spcAft>
                <a:spcPts val="1200"/>
              </a:spcAft>
            </a:pP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619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498" y="3225372"/>
            <a:ext cx="9591869"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2015/16 EXPENDITURE PRELIMINARY OUTCOME </a:t>
            </a:r>
            <a:endParaRPr lang="en-US" altLang="en-US" sz="28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26</a:t>
            </a:fld>
            <a:endParaRPr lang="en-ZA" sz="2400" b="1" dirty="0">
              <a:solidFill>
                <a:prstClr val="white"/>
              </a:solidFill>
            </a:endParaRPr>
          </a:p>
        </p:txBody>
      </p:sp>
    </p:spTree>
    <p:extLst>
      <p:ext uri="{BB962C8B-B14F-4D97-AF65-F5344CB8AC3E}">
        <p14:creationId xmlns:p14="http://schemas.microsoft.com/office/powerpoint/2010/main" val="3617376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66" y="199994"/>
            <a:ext cx="9922599" cy="400110"/>
          </a:xfrm>
          <a:noFill/>
        </p:spPr>
        <p:txBody>
          <a:bodyPr wrap="square" rtlCol="0">
            <a:spAutoFit/>
          </a:bodyPr>
          <a:lstStyle/>
          <a:p>
            <a:pPr lvl="0" algn="ctr">
              <a:lnSpc>
                <a:spcPct val="100000"/>
              </a:lnSpc>
              <a:spcBef>
                <a:spcPts val="0"/>
              </a:spcBef>
              <a:defRPr/>
            </a:pPr>
            <a:r>
              <a:rPr lang="en-US" sz="2000" b="1" dirty="0">
                <a:solidFill>
                  <a:srgbClr val="F79646">
                    <a:lumMod val="50000"/>
                  </a:srgbClr>
                </a:solidFill>
                <a:latin typeface="Arial" pitchFamily="34" charset="0"/>
                <a:ea typeface="+mn-ea"/>
                <a:cs typeface="Arial" pitchFamily="34" charset="0"/>
              </a:rPr>
              <a:t>SUMMARY OF PROVINCIAL EXPENDITURE BY </a:t>
            </a:r>
            <a:r>
              <a:rPr lang="en-US" sz="2000" b="1" dirty="0" smtClean="0">
                <a:solidFill>
                  <a:srgbClr val="F79646">
                    <a:lumMod val="50000"/>
                  </a:srgbClr>
                </a:solidFill>
                <a:latin typeface="Arial" pitchFamily="34" charset="0"/>
                <a:ea typeface="+mn-ea"/>
                <a:cs typeface="Arial" pitchFamily="34" charset="0"/>
              </a:rPr>
              <a:t>VOTE (1 – 2) </a:t>
            </a:r>
            <a:endParaRPr lang="en-ZA" sz="1800" dirty="0">
              <a:solidFill>
                <a:srgbClr val="94734E">
                  <a:lumMod val="50000"/>
                </a:srgbClr>
              </a:solidFill>
              <a:latin typeface="Arial" pitchFamily="34" charset="0"/>
              <a:ea typeface="+mn-ea"/>
              <a:cs typeface="Arial" pitchFamily="34" charset="0"/>
            </a:endParaRPr>
          </a:p>
        </p:txBody>
      </p:sp>
      <p:sp>
        <p:nvSpPr>
          <p:cNvPr id="4" name="Slide Number Placeholder 3"/>
          <p:cNvSpPr>
            <a:spLocks noGrp="1"/>
          </p:cNvSpPr>
          <p:nvPr>
            <p:ph type="sldNum" sz="quarter" idx="12"/>
          </p:nvPr>
        </p:nvSpPr>
        <p:spPr>
          <a:xfrm>
            <a:off x="8066088" y="7007225"/>
            <a:ext cx="2405062" cy="401638"/>
          </a:xfrm>
        </p:spPr>
        <p:txBody>
          <a:bodyPr/>
          <a:lstStyle/>
          <a:p>
            <a:pPr algn="ctr"/>
            <a:fld id="{A1A3D4F6-16A1-45B6-9552-77C2E80A16ED}" type="slidenum">
              <a:rPr lang="en-ZA" sz="2400" b="1" smtClean="0">
                <a:solidFill>
                  <a:prstClr val="white"/>
                </a:solidFill>
              </a:rPr>
              <a:pPr algn="ctr"/>
              <a:t>27</a:t>
            </a:fld>
            <a:endParaRPr lang="en-ZA" sz="2400" b="1" dirty="0">
              <a:solidFill>
                <a:prstClr val="white"/>
              </a:solidFill>
            </a:endParaRPr>
          </a:p>
        </p:txBody>
      </p:sp>
      <p:pic>
        <p:nvPicPr>
          <p:cNvPr id="205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66" y="600104"/>
            <a:ext cx="9844104" cy="556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36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07" y="219266"/>
            <a:ext cx="9922599" cy="400110"/>
          </a:xfrm>
          <a:noFill/>
        </p:spPr>
        <p:txBody>
          <a:bodyPr wrap="square" rtlCol="0">
            <a:spAutoFit/>
          </a:bodyPr>
          <a:lstStyle/>
          <a:p>
            <a:pPr lvl="0" algn="ctr">
              <a:lnSpc>
                <a:spcPct val="100000"/>
              </a:lnSpc>
              <a:spcBef>
                <a:spcPts val="0"/>
              </a:spcBef>
              <a:defRPr/>
            </a:pPr>
            <a:r>
              <a:rPr lang="en-US" sz="2000" b="1" dirty="0">
                <a:solidFill>
                  <a:srgbClr val="F79646">
                    <a:lumMod val="50000"/>
                  </a:srgbClr>
                </a:solidFill>
                <a:latin typeface="Arial" pitchFamily="34" charset="0"/>
                <a:ea typeface="+mn-ea"/>
                <a:cs typeface="Arial" pitchFamily="34" charset="0"/>
              </a:rPr>
              <a:t>SUMMARY OF PROVINCIAL EXPENDITURE BY </a:t>
            </a:r>
            <a:r>
              <a:rPr lang="en-US" sz="2000" b="1" dirty="0" smtClean="0">
                <a:solidFill>
                  <a:srgbClr val="F79646">
                    <a:lumMod val="50000"/>
                  </a:srgbClr>
                </a:solidFill>
                <a:latin typeface="Arial" pitchFamily="34" charset="0"/>
                <a:ea typeface="+mn-ea"/>
                <a:cs typeface="Arial" pitchFamily="34" charset="0"/>
              </a:rPr>
              <a:t>VOTE  (2 – 2) </a:t>
            </a:r>
            <a:endParaRPr lang="en-ZA" sz="1800" dirty="0">
              <a:solidFill>
                <a:srgbClr val="94734E">
                  <a:lumMod val="50000"/>
                </a:srgbClr>
              </a:solidFill>
              <a:latin typeface="Arial" pitchFamily="34" charset="0"/>
              <a:ea typeface="+mn-ea"/>
              <a:cs typeface="Arial" pitchFamily="34" charset="0"/>
            </a:endParaRPr>
          </a:p>
        </p:txBody>
      </p:sp>
      <p:sp>
        <p:nvSpPr>
          <p:cNvPr id="4" name="Slide Number Placeholder 3"/>
          <p:cNvSpPr>
            <a:spLocks noGrp="1"/>
          </p:cNvSpPr>
          <p:nvPr>
            <p:ph type="sldNum" sz="quarter" idx="12"/>
          </p:nvPr>
        </p:nvSpPr>
        <p:spPr>
          <a:xfrm>
            <a:off x="8066088" y="7007225"/>
            <a:ext cx="2405062" cy="401638"/>
          </a:xfrm>
        </p:spPr>
        <p:txBody>
          <a:bodyPr/>
          <a:lstStyle/>
          <a:p>
            <a:pPr algn="ctr"/>
            <a:fld id="{A1A3D4F6-16A1-45B6-9552-77C2E80A16ED}" type="slidenum">
              <a:rPr lang="en-ZA" sz="2400" b="1" smtClean="0">
                <a:solidFill>
                  <a:prstClr val="white"/>
                </a:solidFill>
              </a:rPr>
              <a:pPr algn="ctr"/>
              <a:t>28</a:t>
            </a:fld>
            <a:endParaRPr lang="en-ZA" sz="2400" b="1" dirty="0">
              <a:solidFill>
                <a:prstClr val="white"/>
              </a:solidFill>
            </a:endParaRPr>
          </a:p>
        </p:txBody>
      </p:sp>
      <p:sp>
        <p:nvSpPr>
          <p:cNvPr id="3" name="Rectangle 2"/>
          <p:cNvSpPr/>
          <p:nvPr/>
        </p:nvSpPr>
        <p:spPr>
          <a:xfrm>
            <a:off x="359881" y="753626"/>
            <a:ext cx="9953725" cy="38318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dirty="0" smtClean="0">
                <a:latin typeface="Arial" panose="020B0604020202020204" pitchFamily="34" charset="0"/>
                <a:ea typeface="Times New Roman"/>
                <a:cs typeface="Arial" panose="020B0604020202020204" pitchFamily="34" charset="0"/>
              </a:rPr>
              <a:t>Province </a:t>
            </a:r>
            <a:r>
              <a:rPr lang="en-ZA" dirty="0">
                <a:latin typeface="Arial" panose="020B0604020202020204" pitchFamily="34" charset="0"/>
                <a:ea typeface="Times New Roman"/>
                <a:cs typeface="Arial" panose="020B0604020202020204" pitchFamily="34" charset="0"/>
              </a:rPr>
              <a:t>preliminary spent R64.705 billion or 97.6 per cent of its adjusted budget of </a:t>
            </a:r>
            <a:r>
              <a:rPr lang="en-ZA" dirty="0" smtClean="0">
                <a:latin typeface="Arial" panose="020B0604020202020204" pitchFamily="34" charset="0"/>
                <a:ea typeface="Times New Roman"/>
                <a:cs typeface="Arial" panose="020B0604020202020204" pitchFamily="34" charset="0"/>
              </a:rPr>
              <a:t>     R66.311 </a:t>
            </a:r>
            <a:r>
              <a:rPr lang="en-ZA" dirty="0">
                <a:latin typeface="Arial" panose="020B0604020202020204" pitchFamily="34" charset="0"/>
                <a:ea typeface="Times New Roman"/>
                <a:cs typeface="Arial" panose="020B0604020202020204" pitchFamily="34" charset="0"/>
              </a:rPr>
              <a:t>billion with </a:t>
            </a:r>
            <a:r>
              <a:rPr lang="en-ZA" dirty="0" smtClean="0">
                <a:latin typeface="Arial" panose="020B0604020202020204" pitchFamily="34" charset="0"/>
                <a:ea typeface="Times New Roman"/>
                <a:cs typeface="Arial" panose="020B0604020202020204" pitchFamily="34" charset="0"/>
              </a:rPr>
              <a:t>under </a:t>
            </a:r>
            <a:r>
              <a:rPr lang="en-ZA" dirty="0">
                <a:latin typeface="Arial" panose="020B0604020202020204" pitchFamily="34" charset="0"/>
                <a:ea typeface="Times New Roman"/>
                <a:cs typeface="Arial" panose="020B0604020202020204" pitchFamily="34" charset="0"/>
              </a:rPr>
              <a:t>spending </a:t>
            </a:r>
            <a:r>
              <a:rPr lang="en-ZA" dirty="0" smtClean="0">
                <a:latin typeface="Arial" panose="020B0604020202020204" pitchFamily="34" charset="0"/>
                <a:ea typeface="Times New Roman"/>
                <a:cs typeface="Arial" panose="020B0604020202020204" pitchFamily="34" charset="0"/>
              </a:rPr>
              <a:t>amounting </a:t>
            </a:r>
            <a:r>
              <a:rPr lang="en-ZA" dirty="0">
                <a:latin typeface="Arial" panose="020B0604020202020204" pitchFamily="34" charset="0"/>
                <a:ea typeface="Times New Roman"/>
                <a:cs typeface="Arial" panose="020B0604020202020204" pitchFamily="34" charset="0"/>
              </a:rPr>
              <a:t>to R1.605 billion when comparing </a:t>
            </a:r>
            <a:r>
              <a:rPr lang="en-ZA" dirty="0" smtClean="0">
                <a:latin typeface="Arial" panose="020B0604020202020204" pitchFamily="34" charset="0"/>
                <a:ea typeface="Times New Roman"/>
                <a:cs typeface="Arial" panose="020B0604020202020204" pitchFamily="34" charset="0"/>
              </a:rPr>
              <a:t>total </a:t>
            </a:r>
            <a:r>
              <a:rPr lang="en-ZA" dirty="0">
                <a:latin typeface="Arial" panose="020B0604020202020204" pitchFamily="34" charset="0"/>
                <a:ea typeface="Times New Roman"/>
                <a:cs typeface="Arial" panose="020B0604020202020204" pitchFamily="34" charset="0"/>
              </a:rPr>
              <a:t>spending against </a:t>
            </a:r>
            <a:r>
              <a:rPr lang="en-ZA" dirty="0" smtClean="0">
                <a:latin typeface="Arial" panose="020B0604020202020204" pitchFamily="34" charset="0"/>
                <a:ea typeface="Times New Roman"/>
                <a:cs typeface="Arial" panose="020B0604020202020204" pitchFamily="34" charset="0"/>
              </a:rPr>
              <a:t>adjusted budget.</a:t>
            </a:r>
          </a:p>
          <a:p>
            <a:pPr marL="285750" indent="-285750" algn="just">
              <a:lnSpc>
                <a:spcPct val="150000"/>
              </a:lnSpc>
              <a:buFont typeface="Arial" panose="020B0604020202020204" pitchFamily="34" charset="0"/>
              <a:buChar char="•"/>
            </a:pPr>
            <a:r>
              <a:rPr lang="en-ZA" dirty="0" smtClean="0">
                <a:latin typeface="Arial" panose="020B0604020202020204" pitchFamily="34" charset="0"/>
                <a:ea typeface="Times New Roman"/>
                <a:cs typeface="Arial" panose="020B0604020202020204" pitchFamily="34" charset="0"/>
              </a:rPr>
              <a:t>All departments </a:t>
            </a:r>
            <a:r>
              <a:rPr lang="en-ZA" dirty="0">
                <a:latin typeface="Arial" panose="020B0604020202020204" pitchFamily="34" charset="0"/>
                <a:ea typeface="Times New Roman"/>
                <a:cs typeface="Arial" panose="020B0604020202020204" pitchFamily="34" charset="0"/>
              </a:rPr>
              <a:t>have under </a:t>
            </a:r>
            <a:r>
              <a:rPr lang="en-ZA" dirty="0" smtClean="0">
                <a:latin typeface="Arial" panose="020B0604020202020204" pitchFamily="34" charset="0"/>
                <a:ea typeface="Times New Roman"/>
                <a:cs typeface="Arial" panose="020B0604020202020204" pitchFamily="34" charset="0"/>
              </a:rPr>
              <a:t>spent of which the following are the main contributors:</a:t>
            </a:r>
          </a:p>
          <a:p>
            <a:pPr marL="719138" indent="-446088" algn="just">
              <a:lnSpc>
                <a:spcPct val="150000"/>
              </a:lnSpc>
              <a:buFont typeface="Courier New" panose="02070309020205020404" pitchFamily="49" charset="0"/>
              <a:buChar char="o"/>
            </a:pPr>
            <a:r>
              <a:rPr lang="en-ZA" dirty="0" smtClean="0">
                <a:latin typeface="Arial" panose="020B0604020202020204" pitchFamily="34" charset="0"/>
                <a:ea typeface="Times New Roman"/>
                <a:cs typeface="Arial" panose="020B0604020202020204" pitchFamily="34" charset="0"/>
              </a:rPr>
              <a:t>Education by </a:t>
            </a:r>
            <a:r>
              <a:rPr lang="en-ZA" dirty="0">
                <a:latin typeface="Arial" panose="020B0604020202020204" pitchFamily="34" charset="0"/>
                <a:ea typeface="Times New Roman"/>
                <a:cs typeface="Arial" panose="020B0604020202020204" pitchFamily="34" charset="0"/>
              </a:rPr>
              <a:t>R1.068 </a:t>
            </a:r>
            <a:r>
              <a:rPr lang="en-ZA" dirty="0" smtClean="0">
                <a:latin typeface="Arial" panose="020B0604020202020204" pitchFamily="34" charset="0"/>
                <a:ea typeface="Times New Roman"/>
                <a:cs typeface="Arial" panose="020B0604020202020204" pitchFamily="34" charset="0"/>
              </a:rPr>
              <a:t>billion;</a:t>
            </a:r>
          </a:p>
          <a:p>
            <a:pPr marL="719138" indent="-446088" algn="just">
              <a:lnSpc>
                <a:spcPct val="150000"/>
              </a:lnSpc>
              <a:buFont typeface="Courier New" panose="02070309020205020404" pitchFamily="49" charset="0"/>
              <a:buChar char="o"/>
            </a:pPr>
            <a:r>
              <a:rPr lang="en-ZA" dirty="0" smtClean="0">
                <a:latin typeface="Arial" panose="020B0604020202020204" pitchFamily="34" charset="0"/>
                <a:ea typeface="Times New Roman"/>
                <a:cs typeface="Arial" panose="020B0604020202020204" pitchFamily="34" charset="0"/>
              </a:rPr>
              <a:t>Provincial Treasury (PT) by </a:t>
            </a:r>
            <a:r>
              <a:rPr lang="en-ZA" dirty="0">
                <a:latin typeface="Arial" panose="020B0604020202020204" pitchFamily="34" charset="0"/>
                <a:ea typeface="Times New Roman"/>
                <a:cs typeface="Arial" panose="020B0604020202020204" pitchFamily="34" charset="0"/>
              </a:rPr>
              <a:t>R222.602 </a:t>
            </a:r>
            <a:r>
              <a:rPr lang="en-ZA" dirty="0" smtClean="0">
                <a:latin typeface="Arial" panose="020B0604020202020204" pitchFamily="34" charset="0"/>
                <a:ea typeface="Times New Roman"/>
                <a:cs typeface="Arial" panose="020B0604020202020204" pitchFamily="34" charset="0"/>
              </a:rPr>
              <a:t>million;</a:t>
            </a:r>
          </a:p>
          <a:p>
            <a:pPr marL="719138" indent="-446088" algn="just">
              <a:lnSpc>
                <a:spcPct val="150000"/>
              </a:lnSpc>
              <a:buFont typeface="Courier New" panose="02070309020205020404" pitchFamily="49" charset="0"/>
              <a:buChar char="o"/>
            </a:pPr>
            <a:r>
              <a:rPr lang="en-ZA" dirty="0" smtClean="0">
                <a:latin typeface="Arial" panose="020B0604020202020204" pitchFamily="34" charset="0"/>
                <a:ea typeface="Times New Roman"/>
                <a:cs typeface="Arial" panose="020B0604020202020204" pitchFamily="34" charset="0"/>
              </a:rPr>
              <a:t>Health by R106.368 million; and </a:t>
            </a:r>
          </a:p>
          <a:p>
            <a:pPr marL="719138" indent="-446088" algn="just">
              <a:lnSpc>
                <a:spcPct val="150000"/>
              </a:lnSpc>
              <a:buFont typeface="Courier New" panose="02070309020205020404" pitchFamily="49" charset="0"/>
              <a:buChar char="o"/>
            </a:pPr>
            <a:r>
              <a:rPr lang="en-ZA" dirty="0" smtClean="0">
                <a:latin typeface="Arial" panose="020B0604020202020204" pitchFamily="34" charset="0"/>
                <a:ea typeface="Times New Roman"/>
                <a:cs typeface="Arial" panose="020B0604020202020204" pitchFamily="34" charset="0"/>
              </a:rPr>
              <a:t>Economic Development, Environmental Affairs and Tourism (DEDEAT) by             R81.703 million;</a:t>
            </a:r>
          </a:p>
        </p:txBody>
      </p:sp>
    </p:spTree>
    <p:extLst>
      <p:ext uri="{BB962C8B-B14F-4D97-AF65-F5344CB8AC3E}">
        <p14:creationId xmlns:p14="http://schemas.microsoft.com/office/powerpoint/2010/main" val="185934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145402"/>
            <a:ext cx="10372299" cy="400110"/>
          </a:xfrm>
          <a:noFill/>
        </p:spPr>
        <p:txBody>
          <a:bodyPr wrap="square" rtlCol="0">
            <a:spAutoFit/>
          </a:bodyPr>
          <a:lstStyle/>
          <a:p>
            <a:pPr lvl="0" algn="ctr">
              <a:lnSpc>
                <a:spcPct val="100000"/>
              </a:lnSpc>
              <a:spcBef>
                <a:spcPts val="0"/>
              </a:spcBef>
              <a:defRPr/>
            </a:pPr>
            <a:r>
              <a:rPr lang="en-US" sz="2000" b="1" dirty="0">
                <a:solidFill>
                  <a:srgbClr val="F79646">
                    <a:lumMod val="50000"/>
                  </a:srgbClr>
                </a:solidFill>
                <a:latin typeface="Arial" pitchFamily="34" charset="0"/>
                <a:ea typeface="+mn-ea"/>
                <a:cs typeface="Arial" pitchFamily="34" charset="0"/>
              </a:rPr>
              <a:t>SUMMARY OF PROVINCIAL EXPENDITURE </a:t>
            </a:r>
            <a:r>
              <a:rPr lang="en-US" sz="2000" b="1" dirty="0" smtClean="0">
                <a:solidFill>
                  <a:srgbClr val="F79646">
                    <a:lumMod val="50000"/>
                  </a:srgbClr>
                </a:solidFill>
                <a:latin typeface="Arial" pitchFamily="34" charset="0"/>
                <a:ea typeface="+mn-ea"/>
                <a:cs typeface="Arial" pitchFamily="34" charset="0"/>
              </a:rPr>
              <a:t>BY ECONOMIC CLASSIFICATION (1 – 2)</a:t>
            </a:r>
            <a:endParaRPr lang="en-ZA" sz="1800" dirty="0">
              <a:solidFill>
                <a:srgbClr val="94734E">
                  <a:lumMod val="50000"/>
                </a:srgbClr>
              </a:solidFill>
              <a:latin typeface="Arial" pitchFamily="34" charset="0"/>
              <a:ea typeface="+mn-ea"/>
              <a:cs typeface="Arial" pitchFamily="34" charset="0"/>
            </a:endParaRPr>
          </a:p>
        </p:txBody>
      </p:sp>
      <p:sp>
        <p:nvSpPr>
          <p:cNvPr id="4" name="Slide Number Placeholder 3"/>
          <p:cNvSpPr>
            <a:spLocks noGrp="1"/>
          </p:cNvSpPr>
          <p:nvPr>
            <p:ph type="sldNum" sz="quarter" idx="12"/>
          </p:nvPr>
        </p:nvSpPr>
        <p:spPr>
          <a:xfrm>
            <a:off x="8066088" y="7007225"/>
            <a:ext cx="2405062" cy="401638"/>
          </a:xfrm>
        </p:spPr>
        <p:txBody>
          <a:bodyPr/>
          <a:lstStyle/>
          <a:p>
            <a:pPr algn="ctr"/>
            <a:fld id="{A1A3D4F6-16A1-45B6-9552-77C2E80A16ED}" type="slidenum">
              <a:rPr lang="en-ZA" sz="2400" b="1" smtClean="0">
                <a:solidFill>
                  <a:prstClr val="white"/>
                </a:solidFill>
              </a:rPr>
              <a:pPr algn="ctr"/>
              <a:t>29</a:t>
            </a:fld>
            <a:endParaRPr lang="en-ZA" sz="2400" b="1" dirty="0">
              <a:solidFill>
                <a:prstClr val="white"/>
              </a:solidFill>
            </a:endParaRPr>
          </a:p>
        </p:txBody>
      </p:sp>
      <p:pic>
        <p:nvPicPr>
          <p:cNvPr id="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74" y="572587"/>
            <a:ext cx="10006280" cy="568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11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936332" cy="380010"/>
          </a:xfrm>
          <a:prstGeom prst="rect">
            <a:avLst/>
          </a:prstGeom>
        </p:spPr>
        <p:txBody>
          <a:bodyPr lIns="104287" tIns="52144" rIns="104287" bIns="52144"/>
          <a:lstStyle>
            <a:lvl1pPr algn="ctr" rtl="0" eaLnBrk="0" fontAlgn="base" hangingPunct="0">
              <a:spcBef>
                <a:spcPct val="0"/>
              </a:spcBef>
              <a:spcAft>
                <a:spcPct val="0"/>
              </a:spcAft>
              <a:defRPr sz="3500" kern="1200" cap="all">
                <a:solidFill>
                  <a:srgbClr val="9E4934"/>
                </a:solidFill>
                <a:latin typeface="+mj-lt"/>
                <a:ea typeface="+mj-ea"/>
                <a:cs typeface="+mj-cs"/>
              </a:defRPr>
            </a:lvl1pPr>
            <a:lvl2pPr algn="ctr" rtl="0" eaLnBrk="0" fontAlgn="base" hangingPunct="0">
              <a:spcBef>
                <a:spcPct val="0"/>
              </a:spcBef>
              <a:spcAft>
                <a:spcPct val="0"/>
              </a:spcAft>
              <a:defRPr sz="3500">
                <a:solidFill>
                  <a:srgbClr val="9E4934"/>
                </a:solidFill>
                <a:latin typeface="Book Antiqua" pitchFamily="18" charset="0"/>
              </a:defRPr>
            </a:lvl2pPr>
            <a:lvl3pPr algn="ctr" rtl="0" eaLnBrk="0" fontAlgn="base" hangingPunct="0">
              <a:spcBef>
                <a:spcPct val="0"/>
              </a:spcBef>
              <a:spcAft>
                <a:spcPct val="0"/>
              </a:spcAft>
              <a:defRPr sz="3500">
                <a:solidFill>
                  <a:srgbClr val="9E4934"/>
                </a:solidFill>
                <a:latin typeface="Book Antiqua" pitchFamily="18" charset="0"/>
              </a:defRPr>
            </a:lvl3pPr>
            <a:lvl4pPr algn="ctr" rtl="0" eaLnBrk="0" fontAlgn="base" hangingPunct="0">
              <a:spcBef>
                <a:spcPct val="0"/>
              </a:spcBef>
              <a:spcAft>
                <a:spcPct val="0"/>
              </a:spcAft>
              <a:defRPr sz="3500">
                <a:solidFill>
                  <a:srgbClr val="9E4934"/>
                </a:solidFill>
                <a:latin typeface="Book Antiqua" pitchFamily="18" charset="0"/>
              </a:defRPr>
            </a:lvl4pPr>
            <a:lvl5pPr algn="ctr" rtl="0" eaLnBrk="0" fontAlgn="base" hangingPunct="0">
              <a:spcBef>
                <a:spcPct val="0"/>
              </a:spcBef>
              <a:spcAft>
                <a:spcPct val="0"/>
              </a:spcAft>
              <a:defRPr sz="3500">
                <a:solidFill>
                  <a:srgbClr val="9E4934"/>
                </a:solidFill>
                <a:latin typeface="Book Antiqua" pitchFamily="18" charset="0"/>
              </a:defRPr>
            </a:lvl5pPr>
            <a:lvl6pPr marL="457200" algn="ctr" rtl="0" fontAlgn="base">
              <a:spcBef>
                <a:spcPct val="0"/>
              </a:spcBef>
              <a:spcAft>
                <a:spcPct val="0"/>
              </a:spcAft>
              <a:defRPr sz="3500">
                <a:solidFill>
                  <a:srgbClr val="9E4934"/>
                </a:solidFill>
                <a:latin typeface="Book Antiqua" pitchFamily="18" charset="0"/>
              </a:defRPr>
            </a:lvl6pPr>
            <a:lvl7pPr marL="914400" algn="ctr" rtl="0" fontAlgn="base">
              <a:spcBef>
                <a:spcPct val="0"/>
              </a:spcBef>
              <a:spcAft>
                <a:spcPct val="0"/>
              </a:spcAft>
              <a:defRPr sz="3500">
                <a:solidFill>
                  <a:srgbClr val="9E4934"/>
                </a:solidFill>
                <a:latin typeface="Book Antiqua" pitchFamily="18" charset="0"/>
              </a:defRPr>
            </a:lvl7pPr>
            <a:lvl8pPr marL="1371600" algn="ctr" rtl="0" fontAlgn="base">
              <a:spcBef>
                <a:spcPct val="0"/>
              </a:spcBef>
              <a:spcAft>
                <a:spcPct val="0"/>
              </a:spcAft>
              <a:defRPr sz="3500">
                <a:solidFill>
                  <a:srgbClr val="9E4934"/>
                </a:solidFill>
                <a:latin typeface="Book Antiqua" pitchFamily="18" charset="0"/>
              </a:defRPr>
            </a:lvl8pPr>
            <a:lvl9pPr marL="1828800" algn="ctr" rtl="0" fontAlgn="base">
              <a:spcBef>
                <a:spcPct val="0"/>
              </a:spcBef>
              <a:spcAft>
                <a:spcPct val="0"/>
              </a:spcAft>
              <a:defRPr sz="3500">
                <a:solidFill>
                  <a:srgbClr val="9E4934"/>
                </a:solidFill>
                <a:latin typeface="Book Antiqua" pitchFamily="18" charset="0"/>
              </a:defRPr>
            </a:lvl9pPr>
          </a:lstStyle>
          <a:p>
            <a:pPr defTabSz="914400">
              <a:defRPr/>
            </a:pPr>
            <a:r>
              <a:rPr lang="en-US" sz="2000" b="1" dirty="0">
                <a:solidFill>
                  <a:srgbClr val="F79646">
                    <a:lumMod val="50000"/>
                  </a:srgbClr>
                </a:solidFill>
                <a:latin typeface="Arial" pitchFamily="34" charset="0"/>
                <a:ea typeface="+mn-ea"/>
                <a:cs typeface="Arial" pitchFamily="34" charset="0"/>
              </a:rPr>
              <a:t>Global and National ECONOMIC CONTEXT</a:t>
            </a:r>
          </a:p>
        </p:txBody>
      </p:sp>
      <p:sp>
        <p:nvSpPr>
          <p:cNvPr id="8" name="Text Placeholder 7"/>
          <p:cNvSpPr>
            <a:spLocks noGrp="1"/>
          </p:cNvSpPr>
          <p:nvPr>
            <p:ph type="body" sz="half" idx="2"/>
          </p:nvPr>
        </p:nvSpPr>
        <p:spPr>
          <a:xfrm>
            <a:off x="263950" y="924640"/>
            <a:ext cx="3742441" cy="5268769"/>
          </a:xfrm>
        </p:spPr>
        <p:txBody>
          <a:bodyPr/>
          <a:lstStyle/>
          <a:p>
            <a:pPr marL="285750" indent="-285750" algn="just" defTabSz="914400">
              <a:buFont typeface="Wingdings" panose="05000000000000000000" pitchFamily="2" charset="2"/>
              <a:buChar char="§"/>
            </a:pPr>
            <a:r>
              <a:rPr lang="en-US" altLang="en-US" sz="1400" dirty="0" smtClean="0">
                <a:solidFill>
                  <a:prstClr val="black"/>
                </a:solidFill>
                <a:latin typeface="Arial" panose="020B0604020202020204" pitchFamily="34" charset="0"/>
                <a:cs typeface="Arial" panose="020B0604020202020204" pitchFamily="34" charset="0"/>
              </a:rPr>
              <a:t>South Africa currently experiencing low levels of economic growth. </a:t>
            </a:r>
          </a:p>
          <a:p>
            <a:pPr marL="285750" indent="-285750" algn="just" defTabSz="914400">
              <a:buFont typeface="Wingdings" panose="05000000000000000000" pitchFamily="2" charset="2"/>
              <a:buChar char="§"/>
            </a:pPr>
            <a:r>
              <a:rPr lang="en-US" altLang="en-US" sz="1400" dirty="0" smtClean="0">
                <a:solidFill>
                  <a:prstClr val="black"/>
                </a:solidFill>
                <a:latin typeface="Arial" panose="020B0604020202020204" pitchFamily="34" charset="0"/>
                <a:cs typeface="Arial" panose="020B0604020202020204" pitchFamily="34" charset="0"/>
              </a:rPr>
              <a:t>Low growth environment expected to persist over the medium-term with the national  economic growth forecasted to be 0.9 per cent  in 2016 and marginally improving to 1.7 per cent in 2017. </a:t>
            </a:r>
          </a:p>
          <a:p>
            <a:pPr marL="285750" indent="-285750" algn="just" defTabSz="914400">
              <a:buFont typeface="Wingdings" panose="05000000000000000000" pitchFamily="2" charset="2"/>
              <a:buChar char="§"/>
            </a:pPr>
            <a:r>
              <a:rPr lang="en-US" sz="1400" dirty="0" smtClean="0">
                <a:solidFill>
                  <a:prstClr val="black"/>
                </a:solidFill>
                <a:latin typeface="Arial" panose="020B0604020202020204" pitchFamily="34" charset="0"/>
                <a:cs typeface="Arial" panose="020B0604020202020204" pitchFamily="34" charset="0"/>
              </a:rPr>
              <a:t>Country’s economic growth rate, remains below that of comparable emerging markets – including Sub-Saharan Africa. </a:t>
            </a:r>
          </a:p>
          <a:p>
            <a:pPr marL="285538" indent="-285538" algn="just">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weak </a:t>
            </a:r>
            <a:r>
              <a:rPr lang="en-ZA" sz="1400" dirty="0" smtClean="0">
                <a:latin typeface="Arial" panose="020B0604020202020204" pitchFamily="34" charset="0"/>
                <a:cs typeface="Arial" panose="020B0604020202020204" pitchFamily="34" charset="0"/>
              </a:rPr>
              <a:t>economic performance and outlook for SA economy due </a:t>
            </a:r>
            <a:r>
              <a:rPr lang="en-ZA" sz="1400" dirty="0">
                <a:latin typeface="Arial" panose="020B0604020202020204" pitchFamily="34" charset="0"/>
                <a:cs typeface="Arial" panose="020B0604020202020204" pitchFamily="34" charset="0"/>
              </a:rPr>
              <a:t>to a combination of factors both structural and cyclical.</a:t>
            </a:r>
          </a:p>
          <a:p>
            <a:pPr marL="285538" indent="-285538" algn="just">
              <a:buFont typeface="Wingdings" panose="05000000000000000000" pitchFamily="2" charset="2"/>
              <a:buChar char="§"/>
            </a:pPr>
            <a:r>
              <a:rPr lang="en-ZA" sz="1400" i="1" dirty="0" smtClean="0">
                <a:latin typeface="Arial" panose="020B0604020202020204" pitchFamily="34" charset="0"/>
                <a:cs typeface="Arial" panose="020B0604020202020204" pitchFamily="34" charset="0"/>
              </a:rPr>
              <a:t>Structural challenges:</a:t>
            </a:r>
            <a:endParaRPr lang="en-ZA" sz="1400" i="1" dirty="0">
              <a:latin typeface="Arial" panose="020B0604020202020204" pitchFamily="34" charset="0"/>
              <a:cs typeface="Arial" panose="020B0604020202020204" pitchFamily="34" charset="0"/>
            </a:endParaRPr>
          </a:p>
          <a:p>
            <a:pPr marL="742400" indent="-285538" algn="just">
              <a:lnSpc>
                <a:spcPct val="100000"/>
              </a:lnSpc>
              <a:spcBef>
                <a:spcPts val="0"/>
              </a:spcBef>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Delayed investment </a:t>
            </a:r>
            <a:r>
              <a:rPr lang="en-ZA" sz="1400" dirty="0">
                <a:latin typeface="Arial" panose="020B0604020202020204" pitchFamily="34" charset="0"/>
                <a:cs typeface="Arial" panose="020B0604020202020204" pitchFamily="34" charset="0"/>
              </a:rPr>
              <a:t>in energy and electricity generation and distribution; and</a:t>
            </a:r>
          </a:p>
          <a:p>
            <a:pPr marL="742400" indent="-285538" algn="just">
              <a:lnSpc>
                <a:spcPct val="100000"/>
              </a:lnSpc>
              <a:spcBef>
                <a:spcPts val="0"/>
              </a:spcBef>
              <a:buFont typeface="Courier New" panose="02070309020205020404" pitchFamily="49" charset="0"/>
              <a:buChar char="o"/>
            </a:pPr>
            <a:r>
              <a:rPr lang="en-ZA" sz="1400" dirty="0" smtClean="0">
                <a:latin typeface="Arial" panose="020B0604020202020204" pitchFamily="34" charset="0"/>
                <a:cs typeface="Arial" panose="020B0604020202020204" pitchFamily="34" charset="0"/>
              </a:rPr>
              <a:t>Transport and logistics infrastructure major </a:t>
            </a:r>
            <a:r>
              <a:rPr lang="en-ZA" sz="1400" dirty="0">
                <a:latin typeface="Arial" panose="020B0604020202020204" pitchFamily="34" charset="0"/>
                <a:cs typeface="Arial" panose="020B0604020202020204" pitchFamily="34" charset="0"/>
              </a:rPr>
              <a:t>bottlenecks </a:t>
            </a:r>
            <a:r>
              <a:rPr lang="en-ZA" sz="1400" dirty="0" smtClean="0">
                <a:latin typeface="Arial" panose="020B0604020202020204" pitchFamily="34" charset="0"/>
                <a:cs typeface="Arial" panose="020B0604020202020204" pitchFamily="34" charset="0"/>
              </a:rPr>
              <a:t>constraining the short </a:t>
            </a:r>
            <a:r>
              <a:rPr lang="en-ZA" sz="1400" dirty="0">
                <a:latin typeface="Arial" panose="020B0604020202020204" pitchFamily="34" charset="0"/>
                <a:cs typeface="Arial" panose="020B0604020202020204" pitchFamily="34" charset="0"/>
              </a:rPr>
              <a:t>to medium growth outlook of the </a:t>
            </a:r>
            <a:r>
              <a:rPr lang="en-ZA" sz="1400" dirty="0" smtClean="0">
                <a:latin typeface="Arial" panose="020B0604020202020204" pitchFamily="34" charset="0"/>
                <a:cs typeface="Arial" panose="020B0604020202020204" pitchFamily="34" charset="0"/>
              </a:rPr>
              <a:t>domestic economy.</a:t>
            </a:r>
            <a:endParaRPr lang="en-ZA" sz="9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9993168" y="6987347"/>
            <a:ext cx="855610" cy="401638"/>
          </a:xfrm>
        </p:spPr>
        <p:txBody>
          <a:bodyPr/>
          <a:lstStyle/>
          <a:p>
            <a:pPr defTabSz="914400"/>
            <a:fld id="{A1A3D4F6-16A1-45B6-9552-77C2E80A16ED}" type="slidenum">
              <a:rPr lang="en-ZA" sz="2400" b="1" smtClean="0">
                <a:solidFill>
                  <a:schemeClr val="bg1"/>
                </a:solidFill>
              </a:rPr>
              <a:pPr defTabSz="914400"/>
              <a:t>3</a:t>
            </a:fld>
            <a:endParaRPr lang="en-ZA" sz="2400" b="1" dirty="0">
              <a:solidFill>
                <a:schemeClr val="bg1"/>
              </a:solidFill>
            </a:endParaRPr>
          </a:p>
        </p:txBody>
      </p:sp>
      <p:pic>
        <p:nvPicPr>
          <p:cNvPr id="5" name="Picture 4"/>
          <p:cNvPicPr>
            <a:picLocks noChangeAspect="1"/>
          </p:cNvPicPr>
          <p:nvPr/>
        </p:nvPicPr>
        <p:blipFill>
          <a:blip r:embed="rId3"/>
          <a:stretch>
            <a:fillRect/>
          </a:stretch>
        </p:blipFill>
        <p:spPr>
          <a:xfrm>
            <a:off x="4251489" y="1026830"/>
            <a:ext cx="6169484" cy="4695239"/>
          </a:xfrm>
          <a:prstGeom prst="rect">
            <a:avLst/>
          </a:prstGeom>
        </p:spPr>
      </p:pic>
    </p:spTree>
    <p:extLst>
      <p:ext uri="{BB962C8B-B14F-4D97-AF65-F5344CB8AC3E}">
        <p14:creationId xmlns:p14="http://schemas.microsoft.com/office/powerpoint/2010/main" val="435340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43" y="565041"/>
            <a:ext cx="10350323" cy="4662815"/>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ZA" dirty="0" smtClean="0">
                <a:latin typeface="Arial" panose="020B0604020202020204" pitchFamily="34" charset="0"/>
                <a:ea typeface="Times New Roman"/>
                <a:cs typeface="Arial" panose="020B0604020202020204" pitchFamily="34" charset="0"/>
              </a:rPr>
              <a:t>Bulk </a:t>
            </a:r>
            <a:r>
              <a:rPr lang="en-ZA" dirty="0">
                <a:latin typeface="Arial" panose="020B0604020202020204" pitchFamily="34" charset="0"/>
                <a:ea typeface="Times New Roman"/>
                <a:cs typeface="Arial" panose="020B0604020202020204" pitchFamily="34" charset="0"/>
              </a:rPr>
              <a:t>of </a:t>
            </a:r>
            <a:r>
              <a:rPr lang="en-ZA" dirty="0" smtClean="0">
                <a:latin typeface="Arial" panose="020B0604020202020204" pitchFamily="34" charset="0"/>
                <a:ea typeface="Times New Roman"/>
                <a:cs typeface="Arial" panose="020B0604020202020204" pitchFamily="34" charset="0"/>
              </a:rPr>
              <a:t>the preliminary under </a:t>
            </a:r>
            <a:r>
              <a:rPr lang="en-ZA" dirty="0">
                <a:latin typeface="Arial" panose="020B0604020202020204" pitchFamily="34" charset="0"/>
                <a:ea typeface="Times New Roman"/>
                <a:cs typeface="Arial" panose="020B0604020202020204" pitchFamily="34" charset="0"/>
              </a:rPr>
              <a:t>spending of R1.605 billion was on:</a:t>
            </a:r>
          </a:p>
          <a:p>
            <a:pPr marL="622300" lvl="0" indent="-282575" algn="just">
              <a:lnSpc>
                <a:spcPct val="150000"/>
              </a:lnSpc>
              <a:buFont typeface="Courier New" panose="02070309020205020404" pitchFamily="49" charset="0"/>
              <a:buChar char="o"/>
            </a:pPr>
            <a:r>
              <a:rPr lang="en-ZA" b="1" dirty="0">
                <a:latin typeface="Arial" panose="020B0604020202020204" pitchFamily="34" charset="0"/>
                <a:ea typeface="Times New Roman"/>
                <a:cs typeface="Arial" panose="020B0604020202020204" pitchFamily="34" charset="0"/>
              </a:rPr>
              <a:t>Compensation of Employees</a:t>
            </a:r>
            <a:r>
              <a:rPr lang="en-ZA" dirty="0">
                <a:latin typeface="Arial" panose="020B0604020202020204" pitchFamily="34" charset="0"/>
                <a:ea typeface="Times New Roman"/>
                <a:cs typeface="Arial" panose="020B0604020202020204" pitchFamily="34" charset="0"/>
              </a:rPr>
              <a:t> by R670.914 million and is mainly on Education at </a:t>
            </a:r>
            <a:r>
              <a:rPr lang="en-ZA" dirty="0" smtClean="0">
                <a:latin typeface="Arial" panose="020B0604020202020204" pitchFamily="34" charset="0"/>
                <a:ea typeface="Times New Roman"/>
                <a:cs typeface="Arial" panose="020B0604020202020204" pitchFamily="34" charset="0"/>
              </a:rPr>
              <a:t>R637.724 </a:t>
            </a:r>
            <a:r>
              <a:rPr lang="en-ZA" dirty="0">
                <a:latin typeface="Arial" panose="020B0604020202020204" pitchFamily="34" charset="0"/>
                <a:ea typeface="Times New Roman"/>
                <a:cs typeface="Arial" panose="020B0604020202020204" pitchFamily="34" charset="0"/>
              </a:rPr>
              <a:t>million</a:t>
            </a:r>
            <a:r>
              <a:rPr lang="en-ZA" dirty="0" smtClean="0">
                <a:latin typeface="Arial" panose="020B0604020202020204" pitchFamily="34" charset="0"/>
                <a:ea typeface="Times New Roman"/>
                <a:cs typeface="Arial" panose="020B0604020202020204" pitchFamily="34" charset="0"/>
              </a:rPr>
              <a:t>, Office of the Premier (OTP) </a:t>
            </a:r>
            <a:r>
              <a:rPr lang="en-ZA" dirty="0">
                <a:latin typeface="Arial" panose="020B0604020202020204" pitchFamily="34" charset="0"/>
                <a:ea typeface="Times New Roman"/>
                <a:cs typeface="Arial" panose="020B0604020202020204" pitchFamily="34" charset="0"/>
              </a:rPr>
              <a:t>at R10.197 million and PT at R9.318 </a:t>
            </a:r>
            <a:r>
              <a:rPr lang="en-ZA" dirty="0" smtClean="0">
                <a:latin typeface="Arial" panose="020B0604020202020204" pitchFamily="34" charset="0"/>
                <a:ea typeface="Times New Roman"/>
                <a:cs typeface="Arial" panose="020B0604020202020204" pitchFamily="34" charset="0"/>
              </a:rPr>
              <a:t>million;</a:t>
            </a:r>
          </a:p>
          <a:p>
            <a:pPr marL="622300" lvl="0" indent="-282575" algn="just">
              <a:lnSpc>
                <a:spcPct val="150000"/>
              </a:lnSpc>
              <a:buFont typeface="Courier New" panose="02070309020205020404" pitchFamily="49" charset="0"/>
              <a:buChar char="o"/>
            </a:pPr>
            <a:r>
              <a:rPr lang="en-ZA" b="1" dirty="0" smtClean="0">
                <a:latin typeface="Arial" panose="020B0604020202020204" pitchFamily="34" charset="0"/>
                <a:ea typeface="Times New Roman"/>
                <a:cs typeface="Arial" panose="020B0604020202020204" pitchFamily="34" charset="0"/>
              </a:rPr>
              <a:t>Goods </a:t>
            </a:r>
            <a:r>
              <a:rPr lang="en-ZA" b="1" dirty="0">
                <a:latin typeface="Arial" panose="020B0604020202020204" pitchFamily="34" charset="0"/>
                <a:ea typeface="Times New Roman"/>
                <a:cs typeface="Arial" panose="020B0604020202020204" pitchFamily="34" charset="0"/>
              </a:rPr>
              <a:t>and Services</a:t>
            </a:r>
            <a:r>
              <a:rPr lang="en-ZA" dirty="0">
                <a:latin typeface="Arial" panose="020B0604020202020204" pitchFamily="34" charset="0"/>
                <a:ea typeface="Times New Roman"/>
                <a:cs typeface="Arial" panose="020B0604020202020204" pitchFamily="34" charset="0"/>
              </a:rPr>
              <a:t> by R523.576 million and is mainly on Health at R319.906 million, Education at R217.247 million, DEDEAT at R25.962 million and PT at R21.989 </a:t>
            </a:r>
            <a:r>
              <a:rPr lang="en-ZA" dirty="0" smtClean="0">
                <a:latin typeface="Arial" panose="020B0604020202020204" pitchFamily="34" charset="0"/>
                <a:ea typeface="Times New Roman"/>
                <a:cs typeface="Arial" panose="020B0604020202020204" pitchFamily="34" charset="0"/>
              </a:rPr>
              <a:t>million;</a:t>
            </a:r>
          </a:p>
          <a:p>
            <a:pPr marL="622300" indent="-282575" algn="just">
              <a:lnSpc>
                <a:spcPct val="150000"/>
              </a:lnSpc>
              <a:buFont typeface="Courier New" panose="02070309020205020404" pitchFamily="49" charset="0"/>
              <a:buChar char="o"/>
            </a:pPr>
            <a:r>
              <a:rPr lang="en-ZA" b="1" dirty="0">
                <a:latin typeface="Arial" panose="020B0604020202020204" pitchFamily="34" charset="0"/>
                <a:ea typeface="Times New Roman"/>
                <a:cs typeface="Arial" panose="020B0604020202020204" pitchFamily="34" charset="0"/>
              </a:rPr>
              <a:t>Payment for Capital Assets </a:t>
            </a:r>
            <a:r>
              <a:rPr lang="en-ZA" dirty="0">
                <a:latin typeface="Arial" panose="020B0604020202020204" pitchFamily="34" charset="0"/>
                <a:ea typeface="Times New Roman"/>
                <a:cs typeface="Arial" panose="020B0604020202020204" pitchFamily="34" charset="0"/>
              </a:rPr>
              <a:t>by R394.245 million and is mainly on Education at </a:t>
            </a:r>
            <a:r>
              <a:rPr lang="en-ZA" dirty="0" smtClean="0">
                <a:latin typeface="Arial" panose="020B0604020202020204" pitchFamily="34" charset="0"/>
                <a:ea typeface="Times New Roman"/>
                <a:cs typeface="Arial" panose="020B0604020202020204" pitchFamily="34" charset="0"/>
              </a:rPr>
              <a:t>R205.523 </a:t>
            </a:r>
            <a:r>
              <a:rPr lang="en-ZA" dirty="0">
                <a:latin typeface="Arial" panose="020B0604020202020204" pitchFamily="34" charset="0"/>
                <a:ea typeface="Times New Roman"/>
                <a:cs typeface="Arial" panose="020B0604020202020204" pitchFamily="34" charset="0"/>
              </a:rPr>
              <a:t>million, Health at R46.925 million, DEDEAT at R35.434 million and Sports, Recreation, Arts and Culture (DSRAC) at R27.434 </a:t>
            </a:r>
            <a:r>
              <a:rPr lang="en-ZA" dirty="0" smtClean="0">
                <a:latin typeface="Arial" panose="020B0604020202020204" pitchFamily="34" charset="0"/>
                <a:ea typeface="Times New Roman"/>
                <a:cs typeface="Arial" panose="020B0604020202020204" pitchFamily="34" charset="0"/>
              </a:rPr>
              <a:t>million; and </a:t>
            </a:r>
            <a:endParaRPr lang="en-ZA" dirty="0">
              <a:latin typeface="Arial" panose="020B0604020202020204" pitchFamily="34" charset="0"/>
              <a:ea typeface="Times New Roman"/>
              <a:cs typeface="Arial" panose="020B0604020202020204" pitchFamily="34" charset="0"/>
            </a:endParaRPr>
          </a:p>
          <a:p>
            <a:pPr marL="622300" lvl="0" indent="-282575" algn="just">
              <a:lnSpc>
                <a:spcPct val="150000"/>
              </a:lnSpc>
              <a:buFont typeface="Courier New" panose="02070309020205020404" pitchFamily="49" charset="0"/>
              <a:buChar char="o"/>
            </a:pPr>
            <a:r>
              <a:rPr lang="en-ZA" b="1" dirty="0" smtClean="0">
                <a:latin typeface="Arial" panose="020B0604020202020204" pitchFamily="34" charset="0"/>
                <a:ea typeface="Times New Roman"/>
                <a:cs typeface="Arial" panose="020B0604020202020204" pitchFamily="34" charset="0"/>
              </a:rPr>
              <a:t>Transfers </a:t>
            </a:r>
            <a:r>
              <a:rPr lang="en-ZA" b="1" dirty="0">
                <a:latin typeface="Arial" panose="020B0604020202020204" pitchFamily="34" charset="0"/>
                <a:ea typeface="Times New Roman"/>
                <a:cs typeface="Arial" panose="020B0604020202020204" pitchFamily="34" charset="0"/>
              </a:rPr>
              <a:t>and Subsidies</a:t>
            </a:r>
            <a:r>
              <a:rPr lang="en-ZA" dirty="0">
                <a:latin typeface="Arial" panose="020B0604020202020204" pitchFamily="34" charset="0"/>
                <a:ea typeface="Times New Roman"/>
                <a:cs typeface="Arial" panose="020B0604020202020204" pitchFamily="34" charset="0"/>
              </a:rPr>
              <a:t> by R24.522 million and is mainly on </a:t>
            </a:r>
            <a:r>
              <a:rPr lang="en-ZA" dirty="0" smtClean="0">
                <a:latin typeface="Arial" panose="020B0604020202020204" pitchFamily="34" charset="0"/>
                <a:ea typeface="Times New Roman"/>
                <a:cs typeface="Arial" panose="020B0604020202020204" pitchFamily="34" charset="0"/>
              </a:rPr>
              <a:t>PT at </a:t>
            </a:r>
            <a:r>
              <a:rPr lang="en-ZA" dirty="0">
                <a:latin typeface="Arial" panose="020B0604020202020204" pitchFamily="34" charset="0"/>
                <a:ea typeface="Times New Roman"/>
                <a:cs typeface="Arial" panose="020B0604020202020204" pitchFamily="34" charset="0"/>
              </a:rPr>
              <a:t>R191.188 million, </a:t>
            </a:r>
            <a:r>
              <a:rPr lang="en-ZA" dirty="0" smtClean="0">
                <a:latin typeface="Arial" panose="020B0604020202020204" pitchFamily="34" charset="0"/>
                <a:ea typeface="Times New Roman"/>
                <a:cs typeface="Arial" panose="020B0604020202020204" pitchFamily="34" charset="0"/>
              </a:rPr>
              <a:t>Roads and Public Works (DRPW) </a:t>
            </a:r>
            <a:r>
              <a:rPr lang="en-ZA" dirty="0">
                <a:latin typeface="Arial" panose="020B0604020202020204" pitchFamily="34" charset="0"/>
                <a:ea typeface="Times New Roman"/>
                <a:cs typeface="Arial" panose="020B0604020202020204" pitchFamily="34" charset="0"/>
              </a:rPr>
              <a:t>at R23.371 million and DEDEAT at R15.046 million which is offset against the Health over spending of R227.703 </a:t>
            </a:r>
            <a:r>
              <a:rPr lang="en-ZA" dirty="0" smtClean="0">
                <a:latin typeface="Arial" panose="020B0604020202020204" pitchFamily="34" charset="0"/>
                <a:ea typeface="Times New Roman"/>
                <a:cs typeface="Arial" panose="020B0604020202020204" pitchFamily="34" charset="0"/>
              </a:rPr>
              <a:t>million.</a:t>
            </a:r>
          </a:p>
        </p:txBody>
      </p:sp>
      <p:sp>
        <p:nvSpPr>
          <p:cNvPr id="3" name="Rectangle 2"/>
          <p:cNvSpPr/>
          <p:nvPr/>
        </p:nvSpPr>
        <p:spPr>
          <a:xfrm>
            <a:off x="204717" y="164931"/>
            <a:ext cx="10358650" cy="400110"/>
          </a:xfrm>
          <a:prstGeom prst="rect">
            <a:avLst/>
          </a:prstGeom>
        </p:spPr>
        <p:txBody>
          <a:bodyPr wrap="square">
            <a:spAutoFit/>
          </a:bodyPr>
          <a:lstStyle/>
          <a:p>
            <a:pPr lvl="0" algn="ctr" fontAlgn="base">
              <a:spcBef>
                <a:spcPct val="0"/>
              </a:spcBef>
              <a:spcAft>
                <a:spcPct val="0"/>
              </a:spcAft>
            </a:pPr>
            <a:r>
              <a:rPr lang="en-US" altLang="en-US" sz="2000" b="1" dirty="0">
                <a:solidFill>
                  <a:srgbClr val="984807"/>
                </a:solidFill>
                <a:latin typeface="Arial" charset="0"/>
                <a:cs typeface="Arial" charset="0"/>
              </a:rPr>
              <a:t>SUMMARY OF PROVINCIAL EXPENDITURE BY ECONOMIC CLASSIFICATION </a:t>
            </a:r>
            <a:r>
              <a:rPr lang="en-US" altLang="en-US" sz="2000" b="1" dirty="0" smtClean="0">
                <a:solidFill>
                  <a:srgbClr val="984807"/>
                </a:solidFill>
                <a:latin typeface="Arial" charset="0"/>
                <a:cs typeface="Arial" charset="0"/>
              </a:rPr>
              <a:t>(2 – 2)</a:t>
            </a:r>
            <a:endParaRPr lang="en-ZA" altLang="en-US" sz="20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30</a:t>
            </a:fld>
            <a:endParaRPr lang="en-ZA" sz="2400" b="1" dirty="0">
              <a:solidFill>
                <a:prstClr val="white"/>
              </a:solidFill>
            </a:endParaRPr>
          </a:p>
        </p:txBody>
      </p:sp>
    </p:spTree>
    <p:extLst>
      <p:ext uri="{BB962C8B-B14F-4D97-AF65-F5344CB8AC3E}">
        <p14:creationId xmlns:p14="http://schemas.microsoft.com/office/powerpoint/2010/main" val="1318038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498" y="3225372"/>
            <a:ext cx="9591869"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DEPARTMENTAL EXPENDITURE ANALYSIS</a:t>
            </a:r>
            <a:endParaRPr lang="en-ZA" altLang="en-US" sz="28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31</a:t>
            </a:fld>
            <a:endParaRPr lang="en-ZA" sz="2400" b="1" dirty="0">
              <a:solidFill>
                <a:prstClr val="white"/>
              </a:solidFill>
            </a:endParaRPr>
          </a:p>
        </p:txBody>
      </p:sp>
    </p:spTree>
    <p:extLst>
      <p:ext uri="{BB962C8B-B14F-4D97-AF65-F5344CB8AC3E}">
        <p14:creationId xmlns:p14="http://schemas.microsoft.com/office/powerpoint/2010/main" val="1010535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4666"/>
            <a:ext cx="10691813" cy="5424562"/>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ZA" sz="1650" dirty="0" smtClean="0">
                <a:latin typeface="Arial" panose="020B0604020202020204" pitchFamily="34" charset="0"/>
                <a:ea typeface="Times New Roman"/>
                <a:cs typeface="Arial" panose="020B0604020202020204" pitchFamily="34" charset="0"/>
              </a:rPr>
              <a:t>Overall department </a:t>
            </a:r>
            <a:r>
              <a:rPr lang="en-ZA" sz="1650" dirty="0">
                <a:latin typeface="Arial" panose="020B0604020202020204" pitchFamily="34" charset="0"/>
                <a:ea typeface="Times New Roman"/>
                <a:cs typeface="Arial" panose="020B0604020202020204" pitchFamily="34" charset="0"/>
              </a:rPr>
              <a:t>preliminary spent R28.093 billion or 96.3 per cent of its adjusted budget of </a:t>
            </a:r>
            <a:r>
              <a:rPr lang="en-ZA" sz="1650" dirty="0" smtClean="0">
                <a:latin typeface="Arial" panose="020B0604020202020204" pitchFamily="34" charset="0"/>
                <a:ea typeface="Times New Roman"/>
                <a:cs typeface="Arial" panose="020B0604020202020204" pitchFamily="34" charset="0"/>
              </a:rPr>
              <a:t>R29.691 </a:t>
            </a:r>
            <a:r>
              <a:rPr lang="en-ZA" sz="1650" dirty="0">
                <a:latin typeface="Arial" panose="020B0604020202020204" pitchFamily="34" charset="0"/>
                <a:ea typeface="Times New Roman"/>
                <a:cs typeface="Arial" panose="020B0604020202020204" pitchFamily="34" charset="0"/>
              </a:rPr>
              <a:t>billion with an under expenditure of R1.068 </a:t>
            </a:r>
            <a:r>
              <a:rPr lang="en-ZA" sz="1650" dirty="0" smtClean="0">
                <a:latin typeface="Arial" panose="020B0604020202020204" pitchFamily="34" charset="0"/>
                <a:ea typeface="Times New Roman"/>
                <a:cs typeface="Arial" panose="020B0604020202020204" pitchFamily="34" charset="0"/>
              </a:rPr>
              <a:t>billion.</a:t>
            </a:r>
            <a:endParaRPr lang="en-ZA" sz="1650" dirty="0">
              <a:latin typeface="Arial" panose="020B0604020202020204" pitchFamily="34" charset="0"/>
              <a:ea typeface="Times New Roman"/>
              <a:cs typeface="Arial" panose="020B0604020202020204" pitchFamily="34" charset="0"/>
            </a:endParaRPr>
          </a:p>
          <a:p>
            <a:pPr marL="342900" lvl="0" indent="-342900" algn="just">
              <a:lnSpc>
                <a:spcPct val="150000"/>
              </a:lnSpc>
              <a:buFont typeface="Arial" panose="020B0604020202020204" pitchFamily="34" charset="0"/>
              <a:buChar char="•"/>
            </a:pPr>
            <a:r>
              <a:rPr lang="en-ZA" sz="1650" b="1" dirty="0" smtClean="0">
                <a:latin typeface="Arial" panose="020B0604020202020204" pitchFamily="34" charset="0"/>
                <a:ea typeface="Times New Roman"/>
                <a:cs typeface="Arial" panose="020B0604020202020204" pitchFamily="34" charset="0"/>
              </a:rPr>
              <a:t>Compensation </a:t>
            </a:r>
            <a:r>
              <a:rPr lang="en-ZA" sz="1650" b="1" dirty="0">
                <a:latin typeface="Arial" panose="020B0604020202020204" pitchFamily="34" charset="0"/>
                <a:ea typeface="Times New Roman"/>
                <a:cs typeface="Arial" panose="020B0604020202020204" pitchFamily="34" charset="0"/>
              </a:rPr>
              <a:t>of </a:t>
            </a:r>
            <a:r>
              <a:rPr lang="en-ZA" sz="1650" b="1" dirty="0" smtClean="0">
                <a:latin typeface="Arial" panose="020B0604020202020204" pitchFamily="34" charset="0"/>
                <a:ea typeface="Times New Roman"/>
                <a:cs typeface="Arial" panose="020B0604020202020204" pitchFamily="34" charset="0"/>
              </a:rPr>
              <a:t>Employees</a:t>
            </a:r>
            <a:r>
              <a:rPr lang="en-ZA" sz="1650" dirty="0">
                <a:latin typeface="Arial" panose="020B0604020202020204" pitchFamily="34" charset="0"/>
                <a:ea typeface="Times New Roman"/>
                <a:cs typeface="Arial" panose="020B0604020202020204" pitchFamily="34" charset="0"/>
              </a:rPr>
              <a:t> </a:t>
            </a:r>
            <a:r>
              <a:rPr lang="en-ZA" sz="1650" dirty="0" smtClean="0">
                <a:latin typeface="Arial" panose="020B0604020202020204" pitchFamily="34" charset="0"/>
                <a:ea typeface="Times New Roman"/>
                <a:cs typeface="Arial" panose="020B0604020202020204" pitchFamily="34" charset="0"/>
              </a:rPr>
              <a:t>under </a:t>
            </a:r>
            <a:r>
              <a:rPr lang="en-ZA" sz="1650" dirty="0">
                <a:latin typeface="Arial" panose="020B0604020202020204" pitchFamily="34" charset="0"/>
                <a:ea typeface="Times New Roman"/>
                <a:cs typeface="Arial" panose="020B0604020202020204" pitchFamily="34" charset="0"/>
              </a:rPr>
              <a:t>expenditure of R637.724 million </a:t>
            </a:r>
            <a:r>
              <a:rPr lang="en-ZA" sz="1650" dirty="0" smtClean="0">
                <a:latin typeface="Arial" panose="020B0604020202020204" pitchFamily="34" charset="0"/>
                <a:ea typeface="Times New Roman"/>
                <a:cs typeface="Arial" panose="020B0604020202020204" pitchFamily="34" charset="0"/>
              </a:rPr>
              <a:t>(mainly within Public </a:t>
            </a:r>
            <a:r>
              <a:rPr lang="en-ZA" sz="1650" dirty="0">
                <a:latin typeface="Arial" panose="020B0604020202020204" pitchFamily="34" charset="0"/>
                <a:ea typeface="Times New Roman"/>
                <a:cs typeface="Arial" panose="020B0604020202020204" pitchFamily="34" charset="0"/>
              </a:rPr>
              <a:t>Ordinary </a:t>
            </a:r>
            <a:r>
              <a:rPr lang="en-ZA" sz="1650" dirty="0" smtClean="0">
                <a:latin typeface="Arial" panose="020B0604020202020204" pitchFamily="34" charset="0"/>
                <a:ea typeface="Times New Roman"/>
                <a:cs typeface="Arial" panose="020B0604020202020204" pitchFamily="34" charset="0"/>
              </a:rPr>
              <a:t>Schools at R406.9 million and Administration at R207.1 million) is </a:t>
            </a:r>
            <a:r>
              <a:rPr lang="en-ZA" sz="1650" dirty="0">
                <a:latin typeface="Arial" panose="020B0604020202020204" pitchFamily="34" charset="0"/>
                <a:ea typeface="Times New Roman"/>
                <a:cs typeface="Arial" panose="020B0604020202020204" pitchFamily="34" charset="0"/>
              </a:rPr>
              <a:t>largely due to </a:t>
            </a:r>
            <a:r>
              <a:rPr lang="en-ZA" sz="1650" dirty="0" smtClean="0">
                <a:latin typeface="Arial" panose="020B0604020202020204" pitchFamily="34" charset="0"/>
                <a:ea typeface="Times New Roman"/>
                <a:cs typeface="Arial" panose="020B0604020202020204" pitchFamily="34" charset="0"/>
              </a:rPr>
              <a:t>high </a:t>
            </a:r>
            <a:r>
              <a:rPr lang="en-ZA" sz="1650" dirty="0">
                <a:latin typeface="Arial" panose="020B0604020202020204" pitchFamily="34" charset="0"/>
                <a:ea typeface="Times New Roman"/>
                <a:cs typeface="Arial" panose="020B0604020202020204" pitchFamily="34" charset="0"/>
              </a:rPr>
              <a:t>vacancy rate in schools which is caused by a large number of educators leaving the public service, delays in the filling of both educator and non-educator </a:t>
            </a:r>
            <a:r>
              <a:rPr lang="en-ZA" sz="1650" dirty="0" smtClean="0">
                <a:latin typeface="Arial" panose="020B0604020202020204" pitchFamily="34" charset="0"/>
                <a:ea typeface="Times New Roman"/>
                <a:cs typeface="Arial" panose="020B0604020202020204" pitchFamily="34" charset="0"/>
              </a:rPr>
              <a:t>posts </a:t>
            </a:r>
            <a:r>
              <a:rPr lang="en-ZA" sz="1650" dirty="0">
                <a:latin typeface="Arial" panose="020B0604020202020204" pitchFamily="34" charset="0"/>
                <a:ea typeface="Times New Roman"/>
                <a:cs typeface="Arial" panose="020B0604020202020204" pitchFamily="34" charset="0"/>
              </a:rPr>
              <a:t>and </a:t>
            </a:r>
            <a:r>
              <a:rPr lang="en-ZA" sz="1650" dirty="0" smtClean="0">
                <a:latin typeface="Arial" panose="020B0604020202020204" pitchFamily="34" charset="0"/>
                <a:ea typeface="Times New Roman"/>
                <a:cs typeface="Arial" panose="020B0604020202020204" pitchFamily="34" charset="0"/>
              </a:rPr>
              <a:t>delays. In order to address these challenges the department has:</a:t>
            </a:r>
          </a:p>
          <a:p>
            <a:pPr marL="738188" lvl="2" indent="-398463"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Issued bulletins for  the principals, deputy principals and HOD posts;</a:t>
            </a:r>
          </a:p>
          <a:p>
            <a:pPr marL="738188" lvl="2" indent="-398463"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Furthermore, the redeployment and placement of graduate bursary programme holders; and </a:t>
            </a:r>
          </a:p>
          <a:p>
            <a:pPr marL="738188" lvl="2" indent="-398463"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Department has set up central Processing Centre to improve turnaround times for appointment and payment of educators and non educators; and</a:t>
            </a:r>
          </a:p>
          <a:p>
            <a:pPr marL="738188" lvl="2" indent="-398463"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In mitigating the impact of Maths and Science teacher shortages, the department is reviewing contracts of foreign educators from one year to longer term contract management.    </a:t>
            </a:r>
          </a:p>
          <a:p>
            <a:pPr marL="354013" lvl="0" indent="-354013" algn="just">
              <a:lnSpc>
                <a:spcPct val="150000"/>
              </a:lnSpc>
              <a:buFont typeface="Arial" panose="020B0604020202020204" pitchFamily="34" charset="0"/>
              <a:buChar char="•"/>
            </a:pPr>
            <a:r>
              <a:rPr lang="en-US" sz="1650" dirty="0" smtClean="0">
                <a:latin typeface="Arial" panose="020B0604020202020204" pitchFamily="34" charset="0"/>
                <a:ea typeface="Times New Roman"/>
                <a:cs typeface="Arial" panose="020B0604020202020204" pitchFamily="34" charset="0"/>
              </a:rPr>
              <a:t>PT </a:t>
            </a:r>
            <a:r>
              <a:rPr lang="en-US" sz="1650" dirty="0">
                <a:latin typeface="Arial" panose="020B0604020202020204" pitchFamily="34" charset="0"/>
                <a:ea typeface="Times New Roman"/>
                <a:cs typeface="Arial" panose="020B0604020202020204" pitchFamily="34" charset="0"/>
              </a:rPr>
              <a:t>analysis of </a:t>
            </a:r>
            <a:r>
              <a:rPr lang="en-US" sz="1650" dirty="0" err="1">
                <a:latin typeface="Arial" panose="020B0604020202020204" pitchFamily="34" charset="0"/>
                <a:ea typeface="Times New Roman"/>
                <a:cs typeface="Arial" panose="020B0604020202020204" pitchFamily="34" charset="0"/>
              </a:rPr>
              <a:t>Persal</a:t>
            </a:r>
            <a:r>
              <a:rPr lang="en-US" sz="1650" dirty="0">
                <a:latin typeface="Arial" panose="020B0604020202020204" pitchFamily="34" charset="0"/>
                <a:ea typeface="Times New Roman"/>
                <a:cs typeface="Arial" panose="020B0604020202020204" pitchFamily="34" charset="0"/>
              </a:rPr>
              <a:t> data as at 31 March 2016 reveals that 4 929 </a:t>
            </a:r>
            <a:r>
              <a:rPr lang="en-US" sz="1650" dirty="0" smtClean="0">
                <a:latin typeface="Arial" panose="020B0604020202020204" pitchFamily="34" charset="0"/>
                <a:ea typeface="Times New Roman"/>
                <a:cs typeface="Arial" panose="020B0604020202020204" pitchFamily="34" charset="0"/>
              </a:rPr>
              <a:t>educators </a:t>
            </a:r>
            <a:r>
              <a:rPr lang="en-US" sz="1650" dirty="0">
                <a:latin typeface="Arial" panose="020B0604020202020204" pitchFamily="34" charset="0"/>
                <a:ea typeface="Times New Roman"/>
                <a:cs typeface="Arial" panose="020B0604020202020204" pitchFamily="34" charset="0"/>
              </a:rPr>
              <a:t>left the system from April 2015 to March 2016 or on average, 411 per month.</a:t>
            </a:r>
            <a:r>
              <a:rPr lang="en-ZA" sz="1650" dirty="0">
                <a:latin typeface="Arial" panose="020B0604020202020204" pitchFamily="34" charset="0"/>
                <a:ea typeface="Times New Roman"/>
                <a:cs typeface="Arial" panose="020B0604020202020204" pitchFamily="34" charset="0"/>
              </a:rPr>
              <a:t> </a:t>
            </a:r>
          </a:p>
        </p:txBody>
      </p:sp>
      <p:sp>
        <p:nvSpPr>
          <p:cNvPr id="3" name="Rectangle 2"/>
          <p:cNvSpPr/>
          <p:nvPr/>
        </p:nvSpPr>
        <p:spPr>
          <a:xfrm>
            <a:off x="298579" y="0"/>
            <a:ext cx="10184823" cy="369332"/>
          </a:xfrm>
          <a:prstGeom prst="rect">
            <a:avLst/>
          </a:prstGeom>
        </p:spPr>
        <p:txBody>
          <a:bodyPr wrap="square">
            <a:spAutoFit/>
          </a:bodyPr>
          <a:lstStyle/>
          <a:p>
            <a:pPr lvl="0" algn="ctr" fontAlgn="base">
              <a:spcBef>
                <a:spcPct val="0"/>
              </a:spcBef>
              <a:spcAft>
                <a:spcPct val="0"/>
              </a:spcAft>
            </a:pPr>
            <a:r>
              <a:rPr lang="en-US" altLang="en-US" b="1" dirty="0" smtClean="0">
                <a:solidFill>
                  <a:srgbClr val="984807"/>
                </a:solidFill>
                <a:latin typeface="Arial" charset="0"/>
                <a:cs typeface="Arial" charset="0"/>
              </a:rPr>
              <a:t>EDUCATION (1 – 3)</a:t>
            </a:r>
            <a:endParaRPr lang="en-ZA" altLang="en-US"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32</a:t>
            </a:fld>
            <a:endParaRPr lang="en-ZA" sz="2400" b="1" dirty="0">
              <a:solidFill>
                <a:prstClr val="white"/>
              </a:solidFill>
            </a:endParaRPr>
          </a:p>
        </p:txBody>
      </p:sp>
    </p:spTree>
    <p:extLst>
      <p:ext uri="{BB962C8B-B14F-4D97-AF65-F5344CB8AC3E}">
        <p14:creationId xmlns:p14="http://schemas.microsoft.com/office/powerpoint/2010/main" val="2056499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12" y="761636"/>
            <a:ext cx="10272736" cy="5690019"/>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ZA" sz="1650" b="1" dirty="0">
                <a:latin typeface="Arial" panose="020B0604020202020204" pitchFamily="34" charset="0"/>
                <a:ea typeface="Times New Roman"/>
                <a:cs typeface="Arial" panose="020B0604020202020204" pitchFamily="34" charset="0"/>
              </a:rPr>
              <a:t>Goods and Services</a:t>
            </a:r>
            <a:r>
              <a:rPr lang="en-ZA" sz="1650" dirty="0">
                <a:latin typeface="Arial" panose="020B0604020202020204" pitchFamily="34" charset="0"/>
                <a:ea typeface="Times New Roman"/>
                <a:cs typeface="Arial" panose="020B0604020202020204" pitchFamily="34" charset="0"/>
              </a:rPr>
              <a:t> under expenditure of R218.247 (mainly within Administration at R215.545 million, Public Ordinary School Education at R106.8 million and Early Childhood Development (ECD) at R80.5 million) is mainly due to the following:</a:t>
            </a:r>
          </a:p>
          <a:p>
            <a:pPr marL="796925" lvl="1" indent="-457200" algn="just">
              <a:lnSpc>
                <a:spcPct val="150000"/>
              </a:lnSpc>
              <a:buFont typeface="Wingdings" panose="05000000000000000000" pitchFamily="2" charset="2"/>
              <a:buChar char="Ø"/>
            </a:pPr>
            <a:r>
              <a:rPr lang="en-ZA" sz="1650" dirty="0">
                <a:latin typeface="Arial" panose="020B0604020202020204" pitchFamily="34" charset="0"/>
                <a:ea typeface="Times New Roman"/>
                <a:cs typeface="Arial" panose="020B0604020202020204" pitchFamily="34" charset="0"/>
              </a:rPr>
              <a:t>Outstanding commitments and invoices not processed in time for Leaner and Teacher Support Material;</a:t>
            </a:r>
          </a:p>
          <a:p>
            <a:pPr marL="796925" lvl="0" indent="-457200"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Poor </a:t>
            </a:r>
            <a:r>
              <a:rPr lang="en-ZA" sz="1650" dirty="0">
                <a:latin typeface="Arial" panose="020B0604020202020204" pitchFamily="34" charset="0"/>
                <a:ea typeface="Times New Roman"/>
                <a:cs typeface="Arial" panose="020B0604020202020204" pitchFamily="34" charset="0"/>
              </a:rPr>
              <a:t>planning around procurement of office furniture and Early Childhood Development Grade R furniture due to a supplier appointed through the National tender process who indicated an inability to deliver; </a:t>
            </a:r>
            <a:r>
              <a:rPr lang="en-ZA" sz="1650" dirty="0" smtClean="0">
                <a:latin typeface="Arial" panose="020B0604020202020204" pitchFamily="34" charset="0"/>
                <a:ea typeface="Times New Roman"/>
                <a:cs typeface="Arial" panose="020B0604020202020204" pitchFamily="34" charset="0"/>
              </a:rPr>
              <a:t>and</a:t>
            </a:r>
          </a:p>
          <a:p>
            <a:pPr marL="796925" indent="-457200" algn="just">
              <a:lnSpc>
                <a:spcPct val="150000"/>
              </a:lnSpc>
              <a:buFont typeface="Wingdings" panose="05000000000000000000" pitchFamily="2" charset="2"/>
              <a:buChar char="Ø"/>
            </a:pPr>
            <a:r>
              <a:rPr lang="en-ZA" sz="1650" dirty="0" smtClean="0">
                <a:latin typeface="Arial" panose="020B0604020202020204" pitchFamily="34" charset="0"/>
                <a:ea typeface="Times New Roman"/>
                <a:cs typeface="Arial" panose="020B0604020202020204" pitchFamily="34" charset="0"/>
              </a:rPr>
              <a:t>A </a:t>
            </a:r>
            <a:r>
              <a:rPr lang="en-ZA" sz="1650" dirty="0">
                <a:latin typeface="Arial" panose="020B0604020202020204" pitchFamily="34" charset="0"/>
                <a:ea typeface="Times New Roman"/>
                <a:cs typeface="Arial" panose="020B0604020202020204" pitchFamily="34" charset="0"/>
              </a:rPr>
              <a:t>withdrawal of one of the suppliers on the national tender, placed a burden on the remaining suppliers to deliver furniture on time for </a:t>
            </a:r>
            <a:r>
              <a:rPr lang="en-ZA" sz="1650" dirty="0" smtClean="0">
                <a:latin typeface="Arial" panose="020B0604020202020204" pitchFamily="34" charset="0"/>
                <a:ea typeface="Times New Roman"/>
                <a:cs typeface="Arial" panose="020B0604020202020204" pitchFamily="34" charset="0"/>
              </a:rPr>
              <a:t>payment.</a:t>
            </a:r>
          </a:p>
          <a:p>
            <a:pPr marL="365125" indent="-365125" algn="just">
              <a:lnSpc>
                <a:spcPct val="150000"/>
              </a:lnSpc>
              <a:buFont typeface="Arial" panose="020B0604020202020204" pitchFamily="34" charset="0"/>
              <a:buChar char="•"/>
            </a:pPr>
            <a:r>
              <a:rPr lang="en-ZA" sz="1650" dirty="0" smtClean="0">
                <a:latin typeface="Arial" panose="020B0604020202020204" pitchFamily="34" charset="0"/>
                <a:ea typeface="Times New Roman"/>
                <a:cs typeface="Arial" panose="020B0604020202020204" pitchFamily="34" charset="0"/>
              </a:rPr>
              <a:t>In </a:t>
            </a:r>
            <a:r>
              <a:rPr lang="en-ZA" sz="1650" dirty="0">
                <a:latin typeface="Arial" panose="020B0604020202020204" pitchFamily="34" charset="0"/>
                <a:ea typeface="Times New Roman"/>
                <a:cs typeface="Arial" panose="020B0604020202020204" pitchFamily="34" charset="0"/>
              </a:rPr>
              <a:t>respect of the school furniture delivery, Provincial Treasury have engaged the department of education to consider  opting for the National Tender (National Treasury end July 2016</a:t>
            </a:r>
            <a:r>
              <a:rPr lang="en-ZA" sz="1650" dirty="0" smtClean="0">
                <a:latin typeface="Arial" panose="020B0604020202020204" pitchFamily="34" charset="0"/>
                <a:ea typeface="Times New Roman"/>
                <a:cs typeface="Arial" panose="020B0604020202020204" pitchFamily="34" charset="0"/>
              </a:rPr>
              <a:t>)</a:t>
            </a:r>
          </a:p>
          <a:p>
            <a:pPr marL="249238" algn="just">
              <a:lnSpc>
                <a:spcPct val="150000"/>
              </a:lnSpc>
            </a:pPr>
            <a:endParaRPr lang="en-ZA" sz="1650" b="1" dirty="0">
              <a:latin typeface="Arial" panose="020B0604020202020204" pitchFamily="34" charset="0"/>
              <a:ea typeface="Times New Roman"/>
              <a:cs typeface="Arial" panose="020B0604020202020204" pitchFamily="34" charset="0"/>
            </a:endParaRPr>
          </a:p>
          <a:p>
            <a:pPr marL="360362" lvl="0" algn="just"/>
            <a:endParaRPr lang="en-ZA" dirty="0">
              <a:latin typeface="Arial" panose="020B0604020202020204" pitchFamily="34" charset="0"/>
              <a:ea typeface="Times New Roman"/>
              <a:cs typeface="Arial" panose="020B0604020202020204" pitchFamily="34" charset="0"/>
            </a:endParaRPr>
          </a:p>
          <a:p>
            <a:pPr marL="336550" lvl="0" algn="just">
              <a:lnSpc>
                <a:spcPct val="150000"/>
              </a:lnSpc>
            </a:pPr>
            <a:endParaRPr lang="en-ZA" sz="1600" dirty="0">
              <a:latin typeface="Arial" panose="020B0604020202020204" pitchFamily="34" charset="0"/>
              <a:ea typeface="Times New Roman"/>
              <a:cs typeface="Arial" panose="020B0604020202020204" pitchFamily="34" charset="0"/>
            </a:endParaRPr>
          </a:p>
        </p:txBody>
      </p:sp>
      <p:sp>
        <p:nvSpPr>
          <p:cNvPr id="3" name="Rectangle 2"/>
          <p:cNvSpPr/>
          <p:nvPr/>
        </p:nvSpPr>
        <p:spPr>
          <a:xfrm>
            <a:off x="518160" y="213327"/>
            <a:ext cx="9387840" cy="400110"/>
          </a:xfrm>
          <a:prstGeom prst="rect">
            <a:avLst/>
          </a:prstGeom>
        </p:spPr>
        <p:txBody>
          <a:bodyPr wrap="square">
            <a:spAutoFit/>
          </a:bodyPr>
          <a:lstStyle/>
          <a:p>
            <a:pPr algn="ctr" fontAlgn="base">
              <a:spcBef>
                <a:spcPct val="0"/>
              </a:spcBef>
              <a:spcAft>
                <a:spcPct val="0"/>
              </a:spcAft>
            </a:pPr>
            <a:r>
              <a:rPr lang="en-US" altLang="en-US" sz="2000" b="1" dirty="0" smtClean="0">
                <a:solidFill>
                  <a:srgbClr val="984807"/>
                </a:solidFill>
                <a:latin typeface="Arial" charset="0"/>
                <a:cs typeface="Arial" charset="0"/>
              </a:rPr>
              <a:t>EDUCATION (2 </a:t>
            </a:r>
            <a:r>
              <a:rPr lang="en-US" altLang="en-US" sz="2000" b="1" dirty="0">
                <a:solidFill>
                  <a:srgbClr val="984807"/>
                </a:solidFill>
                <a:latin typeface="Arial" charset="0"/>
                <a:cs typeface="Arial" charset="0"/>
              </a:rPr>
              <a:t>– </a:t>
            </a:r>
            <a:r>
              <a:rPr lang="en-US" altLang="en-US" sz="2000" b="1" dirty="0" smtClean="0">
                <a:solidFill>
                  <a:srgbClr val="984807"/>
                </a:solidFill>
                <a:latin typeface="Arial" charset="0"/>
                <a:cs typeface="Arial" charset="0"/>
              </a:rPr>
              <a:t>3)</a:t>
            </a:r>
            <a:endParaRPr lang="en-ZA" altLang="en-US" sz="20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33</a:t>
            </a:fld>
            <a:endParaRPr lang="en-ZA" sz="2400" b="1" dirty="0">
              <a:solidFill>
                <a:prstClr val="white"/>
              </a:solidFill>
            </a:endParaRPr>
          </a:p>
        </p:txBody>
      </p:sp>
    </p:spTree>
    <p:extLst>
      <p:ext uri="{BB962C8B-B14F-4D97-AF65-F5344CB8AC3E}">
        <p14:creationId xmlns:p14="http://schemas.microsoft.com/office/powerpoint/2010/main" val="128604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25" y="613436"/>
            <a:ext cx="10272736" cy="383181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ZA" b="1" dirty="0">
                <a:latin typeface="Arial" panose="020B0604020202020204" pitchFamily="34" charset="0"/>
                <a:ea typeface="Times New Roman"/>
                <a:cs typeface="Arial" panose="020B0604020202020204" pitchFamily="34" charset="0"/>
              </a:rPr>
              <a:t>Transfers and Subsidies</a:t>
            </a:r>
            <a:r>
              <a:rPr lang="en-ZA" dirty="0">
                <a:latin typeface="Arial" panose="020B0604020202020204" pitchFamily="34" charset="0"/>
                <a:ea typeface="Times New Roman"/>
                <a:cs typeface="Arial" panose="020B0604020202020204" pitchFamily="34" charset="0"/>
              </a:rPr>
              <a:t> under expenditure of R7.940 million (mainly within Infrastructure development at R17.2 million and ECD at R7.7 million) is due to the transfer not processed to municipalities whereby the supporting documentation was not received on time resulting from internal provincial logistics.</a:t>
            </a:r>
          </a:p>
          <a:p>
            <a:pPr marL="342900" lvl="0" indent="-342900" algn="just">
              <a:lnSpc>
                <a:spcPct val="150000"/>
              </a:lnSpc>
              <a:buFont typeface="Arial" panose="020B0604020202020204" pitchFamily="34" charset="0"/>
              <a:buChar char="•"/>
            </a:pPr>
            <a:r>
              <a:rPr lang="en-ZA" b="1" dirty="0" smtClean="0">
                <a:latin typeface="Arial" panose="020B0604020202020204" pitchFamily="34" charset="0"/>
                <a:ea typeface="Times New Roman"/>
                <a:cs typeface="Arial" panose="020B0604020202020204" pitchFamily="34" charset="0"/>
              </a:rPr>
              <a:t>Payments </a:t>
            </a:r>
            <a:r>
              <a:rPr lang="en-ZA" b="1" dirty="0">
                <a:latin typeface="Arial" panose="020B0604020202020204" pitchFamily="34" charset="0"/>
                <a:ea typeface="Times New Roman"/>
                <a:cs typeface="Arial" panose="020B0604020202020204" pitchFamily="34" charset="0"/>
              </a:rPr>
              <a:t>for Capital </a:t>
            </a:r>
            <a:r>
              <a:rPr lang="en-ZA" b="1" dirty="0" smtClean="0">
                <a:latin typeface="Arial" panose="020B0604020202020204" pitchFamily="34" charset="0"/>
                <a:ea typeface="Times New Roman"/>
                <a:cs typeface="Arial" panose="020B0604020202020204" pitchFamily="34" charset="0"/>
              </a:rPr>
              <a:t>Assets</a:t>
            </a:r>
            <a:r>
              <a:rPr lang="en-ZA" dirty="0" smtClean="0">
                <a:latin typeface="Arial" panose="020B0604020202020204" pitchFamily="34" charset="0"/>
                <a:ea typeface="Times New Roman"/>
                <a:cs typeface="Arial" panose="020B0604020202020204" pitchFamily="34" charset="0"/>
              </a:rPr>
              <a:t> under </a:t>
            </a:r>
            <a:r>
              <a:rPr lang="en-ZA" dirty="0">
                <a:latin typeface="Arial" panose="020B0604020202020204" pitchFamily="34" charset="0"/>
                <a:ea typeface="Times New Roman"/>
                <a:cs typeface="Arial" panose="020B0604020202020204" pitchFamily="34" charset="0"/>
              </a:rPr>
              <a:t>expenditure of R205.523 </a:t>
            </a:r>
            <a:r>
              <a:rPr lang="en-ZA" dirty="0" smtClean="0">
                <a:latin typeface="Arial" panose="020B0604020202020204" pitchFamily="34" charset="0"/>
                <a:ea typeface="Times New Roman"/>
                <a:cs typeface="Arial" panose="020B0604020202020204" pitchFamily="34" charset="0"/>
              </a:rPr>
              <a:t>million (mainly </a:t>
            </a:r>
            <a:r>
              <a:rPr lang="en-ZA" dirty="0">
                <a:latin typeface="Arial" panose="020B0604020202020204" pitchFamily="34" charset="0"/>
                <a:ea typeface="Times New Roman"/>
                <a:cs typeface="Arial" panose="020B0604020202020204" pitchFamily="34" charset="0"/>
              </a:rPr>
              <a:t>within </a:t>
            </a:r>
            <a:r>
              <a:rPr lang="en-ZA" dirty="0" smtClean="0">
                <a:latin typeface="Arial" panose="020B0604020202020204" pitchFamily="34" charset="0"/>
                <a:ea typeface="Times New Roman"/>
                <a:cs typeface="Arial" panose="020B0604020202020204" pitchFamily="34" charset="0"/>
              </a:rPr>
              <a:t>Infrastructure Development at  R179.2 million</a:t>
            </a:r>
            <a:r>
              <a:rPr lang="en-ZA" dirty="0">
                <a:latin typeface="Arial" panose="020B0604020202020204" pitchFamily="34" charset="0"/>
                <a:ea typeface="Times New Roman"/>
                <a:cs typeface="Arial" panose="020B0604020202020204" pitchFamily="34" charset="0"/>
              </a:rPr>
              <a:t>) is accounted for under </a:t>
            </a:r>
            <a:r>
              <a:rPr lang="en-ZA" dirty="0" smtClean="0">
                <a:latin typeface="Arial" panose="020B0604020202020204" pitchFamily="34" charset="0"/>
                <a:ea typeface="Times New Roman"/>
                <a:cs typeface="Arial" panose="020B0604020202020204" pitchFamily="34" charset="0"/>
              </a:rPr>
              <a:t>is </a:t>
            </a:r>
            <a:r>
              <a:rPr lang="en-ZA" dirty="0">
                <a:latin typeface="Arial" panose="020B0604020202020204" pitchFamily="34" charset="0"/>
                <a:ea typeface="Times New Roman"/>
                <a:cs typeface="Arial" panose="020B0604020202020204" pitchFamily="34" charset="0"/>
              </a:rPr>
              <a:t>mainly evident under the item Buildings due to incorrect journals passed against Contractors under Goods and Services from the interdepartmental </a:t>
            </a:r>
            <a:r>
              <a:rPr lang="en-ZA" dirty="0" smtClean="0">
                <a:latin typeface="Arial" panose="020B0604020202020204" pitchFamily="34" charset="0"/>
                <a:ea typeface="Times New Roman"/>
                <a:cs typeface="Arial" panose="020B0604020202020204" pitchFamily="34" charset="0"/>
              </a:rPr>
              <a:t>account. </a:t>
            </a:r>
            <a:r>
              <a:rPr lang="en-US" dirty="0">
                <a:latin typeface="Arial" panose="020B0604020202020204" pitchFamily="34" charset="0"/>
                <a:ea typeface="Times New Roman"/>
                <a:cs typeface="Arial" panose="020B0604020202020204" pitchFamily="34" charset="0"/>
              </a:rPr>
              <a:t>The department has done the journals to correctly account for the expenditure on these </a:t>
            </a:r>
            <a:r>
              <a:rPr lang="en-US" dirty="0" smtClean="0">
                <a:latin typeface="Arial" panose="020B0604020202020204" pitchFamily="34" charset="0"/>
                <a:ea typeface="Times New Roman"/>
                <a:cs typeface="Arial" panose="020B0604020202020204" pitchFamily="34" charset="0"/>
              </a:rPr>
              <a:t>items.</a:t>
            </a:r>
            <a:endParaRPr lang="en-ZA" dirty="0" smtClean="0">
              <a:latin typeface="Arial" panose="020B0604020202020204" pitchFamily="34" charset="0"/>
              <a:ea typeface="Times New Roman"/>
              <a:cs typeface="Arial" panose="020B0604020202020204" pitchFamily="34" charset="0"/>
            </a:endParaRPr>
          </a:p>
        </p:txBody>
      </p:sp>
      <p:sp>
        <p:nvSpPr>
          <p:cNvPr id="3" name="Rectangle 2"/>
          <p:cNvSpPr/>
          <p:nvPr/>
        </p:nvSpPr>
        <p:spPr>
          <a:xfrm>
            <a:off x="518160" y="114632"/>
            <a:ext cx="9387840" cy="400110"/>
          </a:xfrm>
          <a:prstGeom prst="rect">
            <a:avLst/>
          </a:prstGeom>
        </p:spPr>
        <p:txBody>
          <a:bodyPr wrap="square">
            <a:spAutoFit/>
          </a:bodyPr>
          <a:lstStyle/>
          <a:p>
            <a:pPr algn="ctr" fontAlgn="base">
              <a:spcBef>
                <a:spcPct val="0"/>
              </a:spcBef>
              <a:spcAft>
                <a:spcPct val="0"/>
              </a:spcAft>
            </a:pPr>
            <a:r>
              <a:rPr lang="en-US" altLang="en-US" sz="2000" b="1" dirty="0" smtClean="0">
                <a:solidFill>
                  <a:srgbClr val="984807"/>
                </a:solidFill>
                <a:latin typeface="Arial" charset="0"/>
                <a:cs typeface="Arial" charset="0"/>
              </a:rPr>
              <a:t>EDUCATION (3 </a:t>
            </a:r>
            <a:r>
              <a:rPr lang="en-US" altLang="en-US" sz="2000" b="1" dirty="0">
                <a:solidFill>
                  <a:srgbClr val="984807"/>
                </a:solidFill>
                <a:latin typeface="Arial" charset="0"/>
                <a:cs typeface="Arial" charset="0"/>
              </a:rPr>
              <a:t>– </a:t>
            </a:r>
            <a:r>
              <a:rPr lang="en-US" altLang="en-US" sz="2000" b="1" dirty="0" smtClean="0">
                <a:solidFill>
                  <a:srgbClr val="984807"/>
                </a:solidFill>
                <a:latin typeface="Arial" charset="0"/>
                <a:cs typeface="Arial" charset="0"/>
              </a:rPr>
              <a:t>3)</a:t>
            </a:r>
            <a:endParaRPr lang="en-ZA" altLang="en-US" sz="20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34</a:t>
            </a:fld>
            <a:endParaRPr lang="en-ZA" b="1" dirty="0">
              <a:solidFill>
                <a:prstClr val="white"/>
              </a:solidFill>
            </a:endParaRPr>
          </a:p>
        </p:txBody>
      </p:sp>
    </p:spTree>
    <p:extLst>
      <p:ext uri="{BB962C8B-B14F-4D97-AF65-F5344CB8AC3E}">
        <p14:creationId xmlns:p14="http://schemas.microsoft.com/office/powerpoint/2010/main" val="1294701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69" y="504667"/>
            <a:ext cx="10136221" cy="5078313"/>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ZA" dirty="0" smtClean="0">
                <a:latin typeface="Arial" panose="020B0604020202020204" pitchFamily="34" charset="0"/>
                <a:ea typeface="Times New Roman"/>
                <a:cs typeface="Arial" panose="020B0604020202020204" pitchFamily="34" charset="0"/>
              </a:rPr>
              <a:t>Overall department preliminary spent </a:t>
            </a:r>
            <a:r>
              <a:rPr lang="en-ZA" dirty="0">
                <a:latin typeface="Arial" panose="020B0604020202020204" pitchFamily="34" charset="0"/>
                <a:ea typeface="Times New Roman"/>
                <a:cs typeface="Arial" panose="020B0604020202020204" pitchFamily="34" charset="0"/>
              </a:rPr>
              <a:t>R18.917 billion or 99.4 per cent of its adjusted budget of </a:t>
            </a:r>
            <a:r>
              <a:rPr lang="en-ZA" dirty="0" smtClean="0">
                <a:latin typeface="Arial" panose="020B0604020202020204" pitchFamily="34" charset="0"/>
                <a:ea typeface="Times New Roman"/>
                <a:cs typeface="Arial" panose="020B0604020202020204" pitchFamily="34" charset="0"/>
              </a:rPr>
              <a:t>        R19.023 </a:t>
            </a:r>
            <a:r>
              <a:rPr lang="en-ZA" dirty="0">
                <a:latin typeface="Arial" panose="020B0604020202020204" pitchFamily="34" charset="0"/>
                <a:ea typeface="Times New Roman"/>
                <a:cs typeface="Arial" panose="020B0604020202020204" pitchFamily="34" charset="0"/>
              </a:rPr>
              <a:t>billion with an under expenditure of R106.368 </a:t>
            </a:r>
            <a:r>
              <a:rPr lang="en-ZA" dirty="0" smtClean="0">
                <a:latin typeface="Arial" panose="020B0604020202020204" pitchFamily="34" charset="0"/>
                <a:ea typeface="Times New Roman"/>
                <a:cs typeface="Arial" panose="020B0604020202020204" pitchFamily="34" charset="0"/>
              </a:rPr>
              <a:t>million.</a:t>
            </a:r>
            <a:endParaRPr lang="en-ZA" dirty="0">
              <a:latin typeface="Arial" panose="020B0604020202020204" pitchFamily="34" charset="0"/>
              <a:ea typeface="Times New Roman"/>
              <a:cs typeface="Arial" panose="020B0604020202020204" pitchFamily="34" charset="0"/>
            </a:endParaRPr>
          </a:p>
          <a:p>
            <a:pPr marL="342900" lvl="0" indent="-342900" algn="just">
              <a:lnSpc>
                <a:spcPct val="150000"/>
              </a:lnSpc>
              <a:buFont typeface="Arial" panose="020B0604020202020204" pitchFamily="34" charset="0"/>
              <a:buChar char="•"/>
            </a:pPr>
            <a:r>
              <a:rPr lang="en-ZA" b="1" dirty="0" smtClean="0">
                <a:latin typeface="Arial" panose="020B0604020202020204" pitchFamily="34" charset="0"/>
                <a:ea typeface="Times New Roman"/>
                <a:cs typeface="Arial" panose="020B0604020202020204" pitchFamily="34" charset="0"/>
              </a:rPr>
              <a:t>Compensation of Employees</a:t>
            </a:r>
            <a:r>
              <a:rPr lang="en-ZA" dirty="0" smtClean="0">
                <a:latin typeface="Arial" panose="020B0604020202020204" pitchFamily="34" charset="0"/>
                <a:ea typeface="Times New Roman"/>
                <a:cs typeface="Arial" panose="020B0604020202020204" pitchFamily="34" charset="0"/>
              </a:rPr>
              <a:t> over expenditure of R26.582 million </a:t>
            </a:r>
            <a:r>
              <a:rPr lang="en-ZA" dirty="0">
                <a:latin typeface="Arial" panose="020B0604020202020204" pitchFamily="34" charset="0"/>
                <a:ea typeface="Times New Roman"/>
                <a:cs typeface="Arial" panose="020B0604020202020204" pitchFamily="34" charset="0"/>
              </a:rPr>
              <a:t>(mainly within Administration at R35 million, Emergency Medical Services (EMS) at R50.9 million and Health Sciences and Training at R21.5 </a:t>
            </a:r>
            <a:r>
              <a:rPr lang="en-ZA" dirty="0" smtClean="0">
                <a:latin typeface="Arial" panose="020B0604020202020204" pitchFamily="34" charset="0"/>
                <a:ea typeface="Times New Roman"/>
                <a:cs typeface="Arial" panose="020B0604020202020204" pitchFamily="34" charset="0"/>
              </a:rPr>
              <a:t>million</a:t>
            </a:r>
            <a:r>
              <a:rPr lang="en-US" smtClean="0">
                <a:latin typeface="Arial" panose="020B0604020202020204" pitchFamily="34" charset="0"/>
                <a:ea typeface="Times New Roman"/>
                <a:cs typeface="Arial" panose="020B0604020202020204" pitchFamily="34" charset="0"/>
              </a:rPr>
              <a:t> </a:t>
            </a:r>
            <a:r>
              <a:rPr lang="en-US" dirty="0">
                <a:latin typeface="Arial" panose="020B0604020202020204" pitchFamily="34" charset="0"/>
                <a:ea typeface="Times New Roman"/>
                <a:cs typeface="Arial" panose="020B0604020202020204" pitchFamily="34" charset="0"/>
              </a:rPr>
              <a:t>is mainly due to additional 300 EMS personnel that were appointed in 2015/16 comprising of EMS management teams, paramedics, emergency care officers and call takers and also due to payment of HR accruals.</a:t>
            </a:r>
            <a:endParaRPr lang="en-ZA" dirty="0" smtClean="0">
              <a:latin typeface="Arial" panose="020B0604020202020204" pitchFamily="34" charset="0"/>
              <a:ea typeface="Times New Roman"/>
              <a:cs typeface="Arial" panose="020B0604020202020204" pitchFamily="34" charset="0"/>
            </a:endParaRPr>
          </a:p>
          <a:p>
            <a:pPr marL="342900" lvl="0" indent="-342900" algn="just">
              <a:lnSpc>
                <a:spcPct val="150000"/>
              </a:lnSpc>
              <a:buFont typeface="Arial" panose="020B0604020202020204" pitchFamily="34" charset="0"/>
              <a:buChar char="•"/>
            </a:pPr>
            <a:r>
              <a:rPr lang="en-ZA" b="1" dirty="0" smtClean="0">
                <a:latin typeface="Arial" panose="020B0604020202020204" pitchFamily="34" charset="0"/>
                <a:ea typeface="Times New Roman"/>
                <a:cs typeface="Arial" panose="020B0604020202020204" pitchFamily="34" charset="0"/>
              </a:rPr>
              <a:t>Goods </a:t>
            </a:r>
            <a:r>
              <a:rPr lang="en-ZA" b="1" dirty="0">
                <a:latin typeface="Arial" panose="020B0604020202020204" pitchFamily="34" charset="0"/>
                <a:ea typeface="Times New Roman"/>
                <a:cs typeface="Arial" panose="020B0604020202020204" pitchFamily="34" charset="0"/>
              </a:rPr>
              <a:t>and </a:t>
            </a:r>
            <a:r>
              <a:rPr lang="en-ZA" b="1" dirty="0" smtClean="0">
                <a:latin typeface="Arial" panose="020B0604020202020204" pitchFamily="34" charset="0"/>
                <a:ea typeface="Times New Roman"/>
                <a:cs typeface="Arial" panose="020B0604020202020204" pitchFamily="34" charset="0"/>
              </a:rPr>
              <a:t>Services</a:t>
            </a:r>
            <a:r>
              <a:rPr lang="en-ZA" dirty="0">
                <a:latin typeface="Arial" panose="020B0604020202020204" pitchFamily="34" charset="0"/>
                <a:ea typeface="Times New Roman"/>
                <a:cs typeface="Arial" panose="020B0604020202020204" pitchFamily="34" charset="0"/>
              </a:rPr>
              <a:t> </a:t>
            </a:r>
            <a:r>
              <a:rPr lang="en-ZA" dirty="0" smtClean="0">
                <a:latin typeface="Arial" panose="020B0604020202020204" pitchFamily="34" charset="0"/>
                <a:ea typeface="Times New Roman"/>
                <a:cs typeface="Arial" panose="020B0604020202020204" pitchFamily="34" charset="0"/>
              </a:rPr>
              <a:t>under </a:t>
            </a:r>
            <a:r>
              <a:rPr lang="en-ZA" dirty="0">
                <a:latin typeface="Arial" panose="020B0604020202020204" pitchFamily="34" charset="0"/>
                <a:ea typeface="Times New Roman"/>
                <a:cs typeface="Arial" panose="020B0604020202020204" pitchFamily="34" charset="0"/>
              </a:rPr>
              <a:t>expenditure of R319.906 </a:t>
            </a:r>
            <a:r>
              <a:rPr lang="en-ZA" dirty="0" smtClean="0">
                <a:latin typeface="Arial" panose="020B0604020202020204" pitchFamily="34" charset="0"/>
                <a:ea typeface="Times New Roman"/>
                <a:cs typeface="Arial" panose="020B0604020202020204" pitchFamily="34" charset="0"/>
              </a:rPr>
              <a:t>million (</a:t>
            </a:r>
            <a:r>
              <a:rPr lang="en-ZA" dirty="0">
                <a:latin typeface="Arial" panose="020B0604020202020204" pitchFamily="34" charset="0"/>
                <a:ea typeface="Times New Roman"/>
                <a:cs typeface="Arial" panose="020B0604020202020204" pitchFamily="34" charset="0"/>
              </a:rPr>
              <a:t>mainly within Administration </a:t>
            </a:r>
            <a:r>
              <a:rPr lang="en-ZA" dirty="0" smtClean="0">
                <a:latin typeface="Arial" panose="020B0604020202020204" pitchFamily="34" charset="0"/>
                <a:ea typeface="Times New Roman"/>
                <a:cs typeface="Arial" panose="020B0604020202020204" pitchFamily="34" charset="0"/>
              </a:rPr>
              <a:t>at      R40.4 million, District Health Services at R113 million </a:t>
            </a:r>
            <a:r>
              <a:rPr lang="en-ZA" dirty="0">
                <a:latin typeface="Arial" panose="020B0604020202020204" pitchFamily="34" charset="0"/>
                <a:ea typeface="Times New Roman"/>
                <a:cs typeface="Arial" panose="020B0604020202020204" pitchFamily="34" charset="0"/>
              </a:rPr>
              <a:t>and </a:t>
            </a:r>
            <a:r>
              <a:rPr lang="en-ZA" dirty="0" smtClean="0">
                <a:latin typeface="Arial" panose="020B0604020202020204" pitchFamily="34" charset="0"/>
                <a:ea typeface="Times New Roman"/>
                <a:cs typeface="Arial" panose="020B0604020202020204" pitchFamily="34" charset="0"/>
              </a:rPr>
              <a:t>EMS at R138 </a:t>
            </a:r>
            <a:r>
              <a:rPr lang="en-ZA" dirty="0">
                <a:latin typeface="Arial" panose="020B0604020202020204" pitchFamily="34" charset="0"/>
                <a:ea typeface="Times New Roman"/>
                <a:cs typeface="Arial" panose="020B0604020202020204" pitchFamily="34" charset="0"/>
              </a:rPr>
              <a:t>million) is due to </a:t>
            </a:r>
            <a:r>
              <a:rPr lang="en-ZA" dirty="0" smtClean="0">
                <a:latin typeface="Arial" panose="020B0604020202020204" pitchFamily="34" charset="0"/>
                <a:ea typeface="Times New Roman"/>
                <a:cs typeface="Arial" panose="020B0604020202020204" pitchFamily="34" charset="0"/>
              </a:rPr>
              <a:t>absorption </a:t>
            </a:r>
            <a:r>
              <a:rPr lang="en-ZA" dirty="0">
                <a:latin typeface="Arial" panose="020B0604020202020204" pitchFamily="34" charset="0"/>
                <a:ea typeface="Times New Roman"/>
                <a:cs typeface="Arial" panose="020B0604020202020204" pitchFamily="34" charset="0"/>
              </a:rPr>
              <a:t>of medico legal pressures through the Goods and Services budget. </a:t>
            </a:r>
            <a:r>
              <a:rPr lang="en-ZA" dirty="0" smtClean="0">
                <a:latin typeface="Arial" panose="020B0604020202020204" pitchFamily="34" charset="0"/>
                <a:ea typeface="Times New Roman"/>
                <a:cs typeface="Arial" panose="020B0604020202020204" pitchFamily="34" charset="0"/>
              </a:rPr>
              <a:t>Department </a:t>
            </a:r>
            <a:r>
              <a:rPr lang="en-ZA" dirty="0">
                <a:latin typeface="Arial" panose="020B0604020202020204" pitchFamily="34" charset="0"/>
                <a:ea typeface="Times New Roman"/>
                <a:cs typeface="Arial" panose="020B0604020202020204" pitchFamily="34" charset="0"/>
              </a:rPr>
              <a:t>stopped its payments during </a:t>
            </a:r>
            <a:r>
              <a:rPr lang="en-ZA" dirty="0" smtClean="0">
                <a:latin typeface="Arial" panose="020B0604020202020204" pitchFamily="34" charset="0"/>
                <a:ea typeface="Times New Roman"/>
                <a:cs typeface="Arial" panose="020B0604020202020204" pitchFamily="34" charset="0"/>
              </a:rPr>
              <a:t>March </a:t>
            </a:r>
            <a:r>
              <a:rPr lang="en-ZA" dirty="0">
                <a:latin typeface="Arial" panose="020B0604020202020204" pitchFamily="34" charset="0"/>
                <a:ea typeface="Times New Roman"/>
                <a:cs typeface="Arial" panose="020B0604020202020204" pitchFamily="34" charset="0"/>
              </a:rPr>
              <a:t>in order to accommodate the medico legal pressures. This will result in </a:t>
            </a:r>
            <a:r>
              <a:rPr lang="en-ZA" dirty="0" smtClean="0">
                <a:latin typeface="Arial" panose="020B0604020202020204" pitchFamily="34" charset="0"/>
                <a:ea typeface="Times New Roman"/>
                <a:cs typeface="Arial" panose="020B0604020202020204" pitchFamily="34" charset="0"/>
              </a:rPr>
              <a:t>department </a:t>
            </a:r>
            <a:r>
              <a:rPr lang="en-ZA" dirty="0">
                <a:latin typeface="Arial" panose="020B0604020202020204" pitchFamily="34" charset="0"/>
                <a:ea typeface="Times New Roman"/>
                <a:cs typeface="Arial" panose="020B0604020202020204" pitchFamily="34" charset="0"/>
              </a:rPr>
              <a:t>carrying a high level of accruals into </a:t>
            </a:r>
            <a:r>
              <a:rPr lang="en-ZA" dirty="0" smtClean="0">
                <a:latin typeface="Arial" panose="020B0604020202020204" pitchFamily="34" charset="0"/>
                <a:ea typeface="Times New Roman"/>
                <a:cs typeface="Arial" panose="020B0604020202020204" pitchFamily="34" charset="0"/>
              </a:rPr>
              <a:t>next </a:t>
            </a:r>
            <a:r>
              <a:rPr lang="en-ZA" dirty="0">
                <a:latin typeface="Arial" panose="020B0604020202020204" pitchFamily="34" charset="0"/>
                <a:ea typeface="Times New Roman"/>
                <a:cs typeface="Arial" panose="020B0604020202020204" pitchFamily="34" charset="0"/>
              </a:rPr>
              <a:t>financial year</a:t>
            </a:r>
            <a:r>
              <a:rPr lang="en-ZA" dirty="0" smtClean="0">
                <a:latin typeface="Arial" panose="020B0604020202020204" pitchFamily="34" charset="0"/>
                <a:ea typeface="Times New Roman"/>
                <a:cs typeface="Arial" panose="020B0604020202020204" pitchFamily="34" charset="0"/>
              </a:rPr>
              <a:t>.</a:t>
            </a:r>
          </a:p>
        </p:txBody>
      </p:sp>
      <p:sp>
        <p:nvSpPr>
          <p:cNvPr id="3" name="Rectangle 2"/>
          <p:cNvSpPr/>
          <p:nvPr/>
        </p:nvSpPr>
        <p:spPr>
          <a:xfrm>
            <a:off x="518160" y="51516"/>
            <a:ext cx="9387840" cy="400110"/>
          </a:xfrm>
          <a:prstGeom prst="rect">
            <a:avLst/>
          </a:prstGeom>
        </p:spPr>
        <p:txBody>
          <a:bodyPr wrap="square">
            <a:spAutoFit/>
          </a:bodyPr>
          <a:lstStyle/>
          <a:p>
            <a:pPr lvl="0" algn="ctr" fontAlgn="base">
              <a:spcBef>
                <a:spcPct val="0"/>
              </a:spcBef>
              <a:spcAft>
                <a:spcPct val="0"/>
              </a:spcAft>
            </a:pPr>
            <a:r>
              <a:rPr lang="en-US" altLang="en-US" sz="2000" b="1" dirty="0" smtClean="0">
                <a:solidFill>
                  <a:srgbClr val="984807"/>
                </a:solidFill>
                <a:latin typeface="Arial" charset="0"/>
                <a:cs typeface="Arial" charset="0"/>
              </a:rPr>
              <a:t>HEALTH (1 – 2)</a:t>
            </a:r>
            <a:endParaRPr lang="en-US"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35</a:t>
            </a:fld>
            <a:endParaRPr lang="en-ZA" sz="2400" b="1" dirty="0">
              <a:solidFill>
                <a:prstClr val="white"/>
              </a:solidFill>
            </a:endParaRPr>
          </a:p>
        </p:txBody>
      </p:sp>
    </p:spTree>
    <p:extLst>
      <p:ext uri="{BB962C8B-B14F-4D97-AF65-F5344CB8AC3E}">
        <p14:creationId xmlns:p14="http://schemas.microsoft.com/office/powerpoint/2010/main" val="930802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69" y="745859"/>
            <a:ext cx="10136221" cy="590931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ZA" b="1" dirty="0">
                <a:latin typeface="Arial" panose="020B0604020202020204" pitchFamily="34" charset="0"/>
                <a:ea typeface="Times New Roman"/>
                <a:cs typeface="Arial" panose="020B0604020202020204" pitchFamily="34" charset="0"/>
              </a:rPr>
              <a:t>Transfers and Subsidies</a:t>
            </a:r>
            <a:r>
              <a:rPr lang="en-ZA" dirty="0">
                <a:latin typeface="Arial" panose="020B0604020202020204" pitchFamily="34" charset="0"/>
                <a:ea typeface="Times New Roman"/>
                <a:cs typeface="Arial" panose="020B0604020202020204" pitchFamily="34" charset="0"/>
              </a:rPr>
              <a:t> over expenditure of R227.703 million (mainly within District Health Services at R81.7 million and Provincial Hospital Services at R169.8 million) is as a result of medico legal pressures against  these hospitals.</a:t>
            </a:r>
          </a:p>
          <a:p>
            <a:pPr marL="342900" lvl="0" indent="-342900" algn="just">
              <a:lnSpc>
                <a:spcPct val="150000"/>
              </a:lnSpc>
              <a:buFont typeface="Arial" panose="020B0604020202020204" pitchFamily="34" charset="0"/>
              <a:buChar char="•"/>
            </a:pPr>
            <a:r>
              <a:rPr lang="en-ZA" dirty="0" smtClean="0">
                <a:latin typeface="Arial" panose="020B0604020202020204" pitchFamily="34" charset="0"/>
                <a:ea typeface="Times New Roman"/>
                <a:cs typeface="Arial" panose="020B0604020202020204" pitchFamily="34" charset="0"/>
              </a:rPr>
              <a:t>In 2015/16, </a:t>
            </a:r>
            <a:r>
              <a:rPr lang="en-US" dirty="0" smtClean="0">
                <a:latin typeface="Arial" panose="020B0604020202020204" pitchFamily="34" charset="0"/>
                <a:ea typeface="Times New Roman"/>
                <a:cs typeface="Arial" panose="020B0604020202020204" pitchFamily="34" charset="0"/>
              </a:rPr>
              <a:t>45 </a:t>
            </a:r>
            <a:r>
              <a:rPr lang="en-US" dirty="0">
                <a:latin typeface="Arial" panose="020B0604020202020204" pitchFamily="34" charset="0"/>
                <a:ea typeface="Times New Roman"/>
                <a:cs typeface="Arial" panose="020B0604020202020204" pitchFamily="34" charset="0"/>
              </a:rPr>
              <a:t>medico legal </a:t>
            </a:r>
            <a:r>
              <a:rPr lang="en-US" dirty="0" smtClean="0">
                <a:latin typeface="Arial" panose="020B0604020202020204" pitchFamily="34" charset="0"/>
                <a:ea typeface="Times New Roman"/>
                <a:cs typeface="Arial" panose="020B0604020202020204" pitchFamily="34" charset="0"/>
              </a:rPr>
              <a:t>claims/cases amounting </a:t>
            </a:r>
            <a:r>
              <a:rPr lang="en-US" dirty="0">
                <a:latin typeface="Arial" panose="020B0604020202020204" pitchFamily="34" charset="0"/>
                <a:ea typeface="Times New Roman"/>
                <a:cs typeface="Arial" panose="020B0604020202020204" pitchFamily="34" charset="0"/>
              </a:rPr>
              <a:t>to R240.217 </a:t>
            </a:r>
            <a:r>
              <a:rPr lang="en-US" dirty="0" smtClean="0">
                <a:latin typeface="Arial" panose="020B0604020202020204" pitchFamily="34" charset="0"/>
                <a:ea typeface="Times New Roman"/>
                <a:cs typeface="Arial" panose="020B0604020202020204" pitchFamily="34" charset="0"/>
              </a:rPr>
              <a:t>million were </a:t>
            </a:r>
            <a:r>
              <a:rPr lang="en-ZA" dirty="0" smtClean="0">
                <a:latin typeface="Arial" panose="020B0604020202020204" pitchFamily="34" charset="0"/>
                <a:ea typeface="Times New Roman"/>
                <a:cs typeface="Arial" panose="020B0604020202020204" pitchFamily="34" charset="0"/>
              </a:rPr>
              <a:t>paid </a:t>
            </a:r>
            <a:r>
              <a:rPr lang="en-ZA" dirty="0">
                <a:latin typeface="Arial" panose="020B0604020202020204" pitchFamily="34" charset="0"/>
                <a:ea typeface="Times New Roman"/>
                <a:cs typeface="Arial" panose="020B0604020202020204" pitchFamily="34" charset="0"/>
              </a:rPr>
              <a:t>by the </a:t>
            </a:r>
            <a:r>
              <a:rPr lang="en-ZA" dirty="0" smtClean="0">
                <a:latin typeface="Arial" panose="020B0604020202020204" pitchFamily="34" charset="0"/>
                <a:ea typeface="Times New Roman"/>
                <a:cs typeface="Arial" panose="020B0604020202020204" pitchFamily="34" charset="0"/>
              </a:rPr>
              <a:t>department. Also contingent </a:t>
            </a:r>
            <a:r>
              <a:rPr lang="en-ZA" dirty="0">
                <a:latin typeface="Arial" panose="020B0604020202020204" pitchFamily="34" charset="0"/>
                <a:ea typeface="Times New Roman"/>
                <a:cs typeface="Arial" panose="020B0604020202020204" pitchFamily="34" charset="0"/>
              </a:rPr>
              <a:t>liabilities have increased since </a:t>
            </a:r>
            <a:r>
              <a:rPr lang="en-ZA" dirty="0" smtClean="0">
                <a:latin typeface="Arial" panose="020B0604020202020204" pitchFamily="34" charset="0"/>
                <a:ea typeface="Times New Roman"/>
                <a:cs typeface="Arial" panose="020B0604020202020204" pitchFamily="34" charset="0"/>
              </a:rPr>
              <a:t>2014/15 from </a:t>
            </a:r>
            <a:r>
              <a:rPr lang="en-ZA" dirty="0">
                <a:latin typeface="Arial" panose="020B0604020202020204" pitchFamily="34" charset="0"/>
                <a:ea typeface="Times New Roman"/>
                <a:cs typeface="Arial" panose="020B0604020202020204" pitchFamily="34" charset="0"/>
              </a:rPr>
              <a:t>R8.211 billion to an estimated R12.235 billion </a:t>
            </a:r>
            <a:r>
              <a:rPr lang="en-ZA" dirty="0" smtClean="0">
                <a:latin typeface="Arial" panose="020B0604020202020204" pitchFamily="34" charset="0"/>
                <a:ea typeface="Times New Roman"/>
                <a:cs typeface="Arial" panose="020B0604020202020204" pitchFamily="34" charset="0"/>
              </a:rPr>
              <a:t>resulting from medico legal claims. As a remedial step the </a:t>
            </a:r>
            <a:r>
              <a:rPr lang="en-ZA" dirty="0">
                <a:latin typeface="Arial" panose="020B0604020202020204" pitchFamily="34" charset="0"/>
                <a:ea typeface="Times New Roman"/>
                <a:cs typeface="Arial" panose="020B0604020202020204" pitchFamily="34" charset="0"/>
              </a:rPr>
              <a:t>department has appointed a medico legal ombudsman to deal with these litigation </a:t>
            </a:r>
            <a:r>
              <a:rPr lang="en-ZA" dirty="0" smtClean="0">
                <a:latin typeface="Arial" panose="020B0604020202020204" pitchFamily="34" charset="0"/>
                <a:ea typeface="Times New Roman"/>
                <a:cs typeface="Arial" panose="020B0604020202020204" pitchFamily="34" charset="0"/>
              </a:rPr>
              <a:t>claims in order to reduce it going forward.</a:t>
            </a:r>
          </a:p>
          <a:p>
            <a:pPr marL="342900" lvl="0" indent="-342900" algn="just">
              <a:lnSpc>
                <a:spcPct val="150000"/>
              </a:lnSpc>
              <a:buFont typeface="Arial" panose="020B0604020202020204" pitchFamily="34" charset="0"/>
              <a:buChar char="•"/>
            </a:pPr>
            <a:r>
              <a:rPr lang="en-ZA" b="1" dirty="0" smtClean="0">
                <a:latin typeface="Arial" panose="020B0604020202020204" pitchFamily="34" charset="0"/>
                <a:ea typeface="Times New Roman"/>
                <a:cs typeface="Arial" panose="020B0604020202020204" pitchFamily="34" charset="0"/>
              </a:rPr>
              <a:t>Payments </a:t>
            </a:r>
            <a:r>
              <a:rPr lang="en-ZA" b="1" dirty="0">
                <a:latin typeface="Arial" panose="020B0604020202020204" pitchFamily="34" charset="0"/>
                <a:ea typeface="Times New Roman"/>
                <a:cs typeface="Arial" panose="020B0604020202020204" pitchFamily="34" charset="0"/>
              </a:rPr>
              <a:t>for Capital Assets</a:t>
            </a:r>
            <a:r>
              <a:rPr lang="en-ZA" dirty="0">
                <a:latin typeface="Arial" panose="020B0604020202020204" pitchFamily="34" charset="0"/>
                <a:ea typeface="Times New Roman"/>
                <a:cs typeface="Arial" panose="020B0604020202020204" pitchFamily="34" charset="0"/>
              </a:rPr>
              <a:t> under expenditure of R46.925 million (mainly within EMS at R38 million and Central Hospital Services at R20 million) is mainly due to delayed deliveries of medical equipment at newly built clinics that were due for practical completion such as </a:t>
            </a:r>
            <a:r>
              <a:rPr lang="en-ZA" dirty="0" err="1">
                <a:latin typeface="Arial" panose="020B0604020202020204" pitchFamily="34" charset="0"/>
                <a:ea typeface="Times New Roman"/>
                <a:cs typeface="Arial" panose="020B0604020202020204" pitchFamily="34" charset="0"/>
              </a:rPr>
              <a:t>Centuli</a:t>
            </a:r>
            <a:r>
              <a:rPr lang="en-ZA" dirty="0">
                <a:latin typeface="Arial" panose="020B0604020202020204" pitchFamily="34" charset="0"/>
                <a:ea typeface="Times New Roman"/>
                <a:cs typeface="Arial" panose="020B0604020202020204" pitchFamily="34" charset="0"/>
              </a:rPr>
              <a:t>, </a:t>
            </a:r>
            <a:r>
              <a:rPr lang="en-ZA" dirty="0" err="1">
                <a:latin typeface="Arial" panose="020B0604020202020204" pitchFamily="34" charset="0"/>
                <a:ea typeface="Times New Roman"/>
                <a:cs typeface="Arial" panose="020B0604020202020204" pitchFamily="34" charset="0"/>
              </a:rPr>
              <a:t>Tikitiki</a:t>
            </a:r>
            <a:r>
              <a:rPr lang="en-ZA" dirty="0">
                <a:latin typeface="Arial" panose="020B0604020202020204" pitchFamily="34" charset="0"/>
                <a:ea typeface="Times New Roman"/>
                <a:cs typeface="Arial" panose="020B0604020202020204" pitchFamily="34" charset="0"/>
              </a:rPr>
              <a:t> and </a:t>
            </a:r>
            <a:r>
              <a:rPr lang="en-ZA" dirty="0" err="1">
                <a:latin typeface="Arial" panose="020B0604020202020204" pitchFamily="34" charset="0"/>
                <a:ea typeface="Times New Roman"/>
                <a:cs typeface="Arial" panose="020B0604020202020204" pitchFamily="34" charset="0"/>
              </a:rPr>
              <a:t>Bumbane</a:t>
            </a:r>
            <a:r>
              <a:rPr lang="en-ZA" dirty="0">
                <a:latin typeface="Arial" panose="020B0604020202020204" pitchFamily="34" charset="0"/>
                <a:ea typeface="Times New Roman"/>
                <a:cs typeface="Arial" panose="020B0604020202020204" pitchFamily="34" charset="0"/>
              </a:rPr>
              <a:t>. Delays were due to lead time resulting from importing the equipment. Department applied for a roll over of unspent funds. </a:t>
            </a:r>
          </a:p>
          <a:p>
            <a:pPr marL="336550" lvl="0" algn="just">
              <a:lnSpc>
                <a:spcPct val="150000"/>
              </a:lnSpc>
            </a:pPr>
            <a:endParaRPr lang="en-ZA" dirty="0">
              <a:latin typeface="Arial" panose="020B0604020202020204" pitchFamily="34" charset="0"/>
              <a:ea typeface="Times New Roman"/>
              <a:cs typeface="Arial" panose="020B0604020202020204" pitchFamily="34" charset="0"/>
            </a:endParaRPr>
          </a:p>
        </p:txBody>
      </p:sp>
      <p:sp>
        <p:nvSpPr>
          <p:cNvPr id="3" name="Rectangle 2"/>
          <p:cNvSpPr/>
          <p:nvPr/>
        </p:nvSpPr>
        <p:spPr>
          <a:xfrm>
            <a:off x="518159" y="203916"/>
            <a:ext cx="9387840" cy="400110"/>
          </a:xfrm>
          <a:prstGeom prst="rect">
            <a:avLst/>
          </a:prstGeom>
        </p:spPr>
        <p:txBody>
          <a:bodyPr wrap="square">
            <a:spAutoFit/>
          </a:bodyPr>
          <a:lstStyle/>
          <a:p>
            <a:pPr algn="ctr" fontAlgn="base">
              <a:spcBef>
                <a:spcPct val="0"/>
              </a:spcBef>
              <a:spcAft>
                <a:spcPct val="0"/>
              </a:spcAft>
            </a:pPr>
            <a:r>
              <a:rPr lang="en-US" altLang="en-US" sz="2000" b="1" dirty="0" smtClean="0">
                <a:solidFill>
                  <a:srgbClr val="984807"/>
                </a:solidFill>
                <a:latin typeface="Arial" charset="0"/>
                <a:cs typeface="Arial" charset="0"/>
              </a:rPr>
              <a:t>HEALTH (2 </a:t>
            </a:r>
            <a:r>
              <a:rPr lang="en-US" altLang="en-US" sz="2000" b="1" dirty="0">
                <a:solidFill>
                  <a:srgbClr val="984807"/>
                </a:solidFill>
                <a:latin typeface="Arial" charset="0"/>
                <a:cs typeface="Arial" charset="0"/>
              </a:rPr>
              <a:t>– 2</a:t>
            </a:r>
            <a:r>
              <a:rPr lang="en-US" altLang="en-US" sz="2000" b="1" dirty="0" smtClean="0">
                <a:solidFill>
                  <a:srgbClr val="984807"/>
                </a:solidFill>
                <a:latin typeface="Arial" charset="0"/>
                <a:cs typeface="Arial" charset="0"/>
              </a:rPr>
              <a:t>)</a:t>
            </a:r>
            <a:endParaRPr lang="en-US"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36</a:t>
            </a:fld>
            <a:endParaRPr lang="en-ZA" sz="2400" b="1" dirty="0">
              <a:solidFill>
                <a:prstClr val="white"/>
              </a:solidFill>
            </a:endParaRPr>
          </a:p>
        </p:txBody>
      </p:sp>
    </p:spTree>
    <p:extLst>
      <p:ext uri="{BB962C8B-B14F-4D97-AF65-F5344CB8AC3E}">
        <p14:creationId xmlns:p14="http://schemas.microsoft.com/office/powerpoint/2010/main" val="4146524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375" y="374352"/>
            <a:ext cx="10249664" cy="5724644"/>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department </a:t>
            </a:r>
            <a:r>
              <a:rPr lang="en-ZA" sz="1600" dirty="0">
                <a:latin typeface="Arial" panose="020B0604020202020204" pitchFamily="34" charset="0"/>
                <a:cs typeface="Arial" panose="020B0604020202020204" pitchFamily="34" charset="0"/>
              </a:rPr>
              <a:t>preliminary spent R2.254 billion or 99.7 per cent of its adjusted budget of R2.261 billion with an under expenditure of R7.645 </a:t>
            </a:r>
            <a:r>
              <a:rPr lang="en-ZA" sz="1600" dirty="0" smtClean="0">
                <a:latin typeface="Arial" panose="020B0604020202020204" pitchFamily="34" charset="0"/>
                <a:cs typeface="Arial" panose="020B0604020202020204" pitchFamily="34" charset="0"/>
              </a:rPr>
              <a:t>million. </a:t>
            </a: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Compensation </a:t>
            </a:r>
            <a:r>
              <a:rPr lang="en-ZA" sz="1600" b="1" dirty="0">
                <a:latin typeface="Arial" panose="020B0604020202020204" pitchFamily="34" charset="0"/>
                <a:cs typeface="Arial" panose="020B0604020202020204" pitchFamily="34" charset="0"/>
              </a:rPr>
              <a:t>of </a:t>
            </a:r>
            <a:r>
              <a:rPr lang="en-ZA" sz="1600" b="1" dirty="0" smtClean="0">
                <a:latin typeface="Arial" panose="020B0604020202020204" pitchFamily="34" charset="0"/>
                <a:cs typeface="Arial" panose="020B0604020202020204" pitchFamily="34" charset="0"/>
              </a:rPr>
              <a:t>Employees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R4.354 </a:t>
            </a:r>
            <a:r>
              <a:rPr lang="en-ZA" sz="1600" dirty="0" smtClean="0">
                <a:latin typeface="Arial" panose="020B0604020202020204" pitchFamily="34" charset="0"/>
                <a:cs typeface="Arial" panose="020B0604020202020204" pitchFamily="34" charset="0"/>
              </a:rPr>
              <a:t>million (</a:t>
            </a:r>
            <a:r>
              <a:rPr lang="en-ZA" sz="1600" dirty="0">
                <a:latin typeface="Arial" panose="020B0604020202020204" pitchFamily="34" charset="0"/>
                <a:cs typeface="Arial" panose="020B0604020202020204" pitchFamily="34" charset="0"/>
              </a:rPr>
              <a:t>mainly </a:t>
            </a:r>
            <a:r>
              <a:rPr lang="en-ZA" sz="1600" dirty="0" smtClean="0">
                <a:latin typeface="Arial" panose="020B0604020202020204" pitchFamily="34" charset="0"/>
                <a:cs typeface="Arial" panose="020B0604020202020204" pitchFamily="34" charset="0"/>
              </a:rPr>
              <a:t>within Restorative Services at R10.5 </a:t>
            </a:r>
            <a:r>
              <a:rPr lang="en-ZA" sz="1600" dirty="0">
                <a:latin typeface="Arial" panose="020B0604020202020204" pitchFamily="34" charset="0"/>
                <a:cs typeface="Arial" panose="020B0604020202020204" pitchFamily="34" charset="0"/>
              </a:rPr>
              <a:t>million and </a:t>
            </a:r>
            <a:r>
              <a:rPr lang="en-ZA" sz="1600" dirty="0" smtClean="0">
                <a:latin typeface="Arial" panose="020B0604020202020204" pitchFamily="34" charset="0"/>
                <a:cs typeface="Arial" panose="020B0604020202020204" pitchFamily="34" charset="0"/>
              </a:rPr>
              <a:t>Development and Research at R7.3 million) is </a:t>
            </a:r>
            <a:r>
              <a:rPr lang="en-ZA" sz="1600" dirty="0">
                <a:latin typeface="Arial" panose="020B0604020202020204" pitchFamily="34" charset="0"/>
                <a:cs typeface="Arial" panose="020B0604020202020204" pitchFamily="34" charset="0"/>
              </a:rPr>
              <a:t>mainly due to </a:t>
            </a:r>
            <a:r>
              <a:rPr lang="en-ZA" sz="1600" dirty="0" smtClean="0">
                <a:latin typeface="Arial" panose="020B0604020202020204" pitchFamily="34" charset="0"/>
                <a:cs typeface="Arial" panose="020B0604020202020204" pitchFamily="34" charset="0"/>
              </a:rPr>
              <a:t>non-filling </a:t>
            </a:r>
            <a:r>
              <a:rPr lang="en-ZA" sz="1600" dirty="0">
                <a:latin typeface="Arial" panose="020B0604020202020204" pitchFamily="34" charset="0"/>
                <a:cs typeface="Arial" panose="020B0604020202020204" pitchFamily="34" charset="0"/>
              </a:rPr>
              <a:t>of some replacements posts due to </a:t>
            </a: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department </a:t>
            </a:r>
            <a:r>
              <a:rPr lang="en-ZA" sz="1600" dirty="0" smtClean="0">
                <a:latin typeface="Arial" panose="020B0604020202020204" pitchFamily="34" charset="0"/>
                <a:cs typeface="Arial" panose="020B0604020202020204" pitchFamily="34" charset="0"/>
              </a:rPr>
              <a:t>aligning personnel </a:t>
            </a:r>
            <a:r>
              <a:rPr lang="en-ZA" sz="1600" dirty="0">
                <a:latin typeface="Arial" panose="020B0604020202020204" pitchFamily="34" charset="0"/>
                <a:cs typeface="Arial" panose="020B0604020202020204" pitchFamily="34" charset="0"/>
              </a:rPr>
              <a:t>to </a:t>
            </a:r>
            <a:r>
              <a:rPr lang="en-ZA" sz="1600" dirty="0" smtClean="0">
                <a:latin typeface="Arial" panose="020B0604020202020204" pitchFamily="34" charset="0"/>
                <a:cs typeface="Arial" panose="020B0604020202020204" pitchFamily="34" charset="0"/>
              </a:rPr>
              <a:t>new structure.</a:t>
            </a: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Payments </a:t>
            </a:r>
            <a:r>
              <a:rPr lang="en-ZA" sz="1600" b="1" dirty="0">
                <a:latin typeface="Arial" panose="020B0604020202020204" pitchFamily="34" charset="0"/>
                <a:cs typeface="Arial" panose="020B0604020202020204" pitchFamily="34" charset="0"/>
              </a:rPr>
              <a:t>for Capital </a:t>
            </a:r>
            <a:r>
              <a:rPr lang="en-ZA" sz="1600" b="1" dirty="0" smtClean="0">
                <a:latin typeface="Arial" panose="020B0604020202020204" pitchFamily="34" charset="0"/>
                <a:cs typeface="Arial" panose="020B0604020202020204" pitchFamily="34" charset="0"/>
              </a:rPr>
              <a:t>Assets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R2.253 </a:t>
            </a:r>
            <a:r>
              <a:rPr lang="en-ZA" sz="1600" dirty="0" smtClean="0">
                <a:latin typeface="Arial" panose="020B0604020202020204" pitchFamily="34" charset="0"/>
                <a:cs typeface="Arial" panose="020B0604020202020204" pitchFamily="34" charset="0"/>
              </a:rPr>
              <a:t>million (</a:t>
            </a:r>
            <a:r>
              <a:rPr lang="en-ZA" sz="1600" dirty="0">
                <a:latin typeface="Arial" panose="020B0604020202020204" pitchFamily="34" charset="0"/>
                <a:cs typeface="Arial" panose="020B0604020202020204" pitchFamily="34" charset="0"/>
              </a:rPr>
              <a:t>mainly within </a:t>
            </a:r>
            <a:r>
              <a:rPr lang="en-ZA" sz="1600" dirty="0" smtClean="0">
                <a:latin typeface="Arial" panose="020B0604020202020204" pitchFamily="34" charset="0"/>
                <a:cs typeface="Arial" panose="020B0604020202020204" pitchFamily="34" charset="0"/>
              </a:rPr>
              <a:t>Administration at   R854 thousand and Social Welfare Services at R1.5 million) is </a:t>
            </a:r>
            <a:r>
              <a:rPr lang="en-ZA" sz="1600" dirty="0">
                <a:latin typeface="Arial" panose="020B0604020202020204" pitchFamily="34" charset="0"/>
                <a:cs typeface="Arial" panose="020B0604020202020204" pitchFamily="34" charset="0"/>
              </a:rPr>
              <a:t>mainly due to delays in the payment of the supplier for the Burgersdorp Secure Centre project as a result of misplacement of payment certificates by </a:t>
            </a:r>
            <a:r>
              <a:rPr lang="en-ZA" sz="1600" dirty="0" smtClean="0">
                <a:latin typeface="Arial" panose="020B0604020202020204" pitchFamily="34" charset="0"/>
                <a:cs typeface="Arial" panose="020B0604020202020204" pitchFamily="34" charset="0"/>
              </a:rPr>
              <a:t>implementing </a:t>
            </a:r>
            <a:r>
              <a:rPr lang="en-ZA" sz="1600" dirty="0">
                <a:latin typeface="Arial" panose="020B0604020202020204" pitchFamily="34" charset="0"/>
                <a:cs typeface="Arial" panose="020B0604020202020204" pitchFamily="34" charset="0"/>
              </a:rPr>
              <a:t>agent</a:t>
            </a:r>
            <a:r>
              <a:rPr lang="en-ZA" sz="1600" dirty="0" smtClean="0">
                <a:latin typeface="Arial" panose="020B0604020202020204" pitchFamily="34" charset="0"/>
                <a:cs typeface="Arial" panose="020B0604020202020204" pitchFamily="34" charset="0"/>
              </a:rPr>
              <a:t>.</a:t>
            </a:r>
          </a:p>
          <a:p>
            <a:pPr lvl="0" algn="ctr">
              <a:lnSpc>
                <a:spcPct val="150000"/>
              </a:lnSpc>
            </a:pPr>
            <a:r>
              <a:rPr lang="en-ZA" sz="2000" b="1" dirty="0" smtClean="0">
                <a:solidFill>
                  <a:srgbClr val="984807"/>
                </a:solidFill>
                <a:latin typeface="Arial" charset="0"/>
                <a:cs typeface="Arial" charset="0"/>
              </a:rPr>
              <a:t>PROVINCIAL LEGISLATURE</a:t>
            </a:r>
          </a:p>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Provincial </a:t>
            </a:r>
            <a:r>
              <a:rPr lang="en-ZA" sz="1600" dirty="0">
                <a:latin typeface="Arial" panose="020B0604020202020204" pitchFamily="34" charset="0"/>
                <a:cs typeface="Arial" panose="020B0604020202020204" pitchFamily="34" charset="0"/>
              </a:rPr>
              <a:t>Legislature preliminary spent R471.308 million or 99.4 per cent of its adjusted budget of R474.229 million with an under expenditure of </a:t>
            </a:r>
            <a:r>
              <a:rPr lang="en-ZA" sz="1600" dirty="0" smtClean="0">
                <a:latin typeface="Arial" panose="020B0604020202020204" pitchFamily="34" charset="0"/>
                <a:cs typeface="Arial" panose="020B0604020202020204" pitchFamily="34" charset="0"/>
              </a:rPr>
              <a:t>R2.921 million.</a:t>
            </a: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Goods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Services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R6.638 </a:t>
            </a:r>
            <a:r>
              <a:rPr lang="en-ZA" sz="1600" dirty="0" smtClean="0">
                <a:latin typeface="Arial" panose="020B0604020202020204" pitchFamily="34" charset="0"/>
                <a:cs typeface="Arial" panose="020B0604020202020204" pitchFamily="34" charset="0"/>
              </a:rPr>
              <a:t>million (mainly within Parliamentary services at          R4.4 million and Administration at R1.4 million) </a:t>
            </a:r>
            <a:r>
              <a:rPr lang="en-ZA" sz="1600" dirty="0">
                <a:latin typeface="Arial" panose="020B0604020202020204" pitchFamily="34" charset="0"/>
                <a:cs typeface="Arial" panose="020B0604020202020204" pitchFamily="34" charset="0"/>
              </a:rPr>
              <a:t>is due to delays in </a:t>
            </a:r>
            <a:r>
              <a:rPr lang="en-ZA" sz="1600" dirty="0" smtClean="0">
                <a:latin typeface="Arial" panose="020B0604020202020204" pitchFamily="34" charset="0"/>
                <a:cs typeface="Arial" panose="020B0604020202020204" pitchFamily="34" charset="0"/>
              </a:rPr>
              <a:t>submission </a:t>
            </a:r>
            <a:r>
              <a:rPr lang="en-ZA" sz="1600" dirty="0">
                <a:latin typeface="Arial" panose="020B0604020202020204" pitchFamily="34" charset="0"/>
                <a:cs typeface="Arial" panose="020B0604020202020204" pitchFamily="34" charset="0"/>
              </a:rPr>
              <a:t>of invoices mainly for travelling by service providers</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0"/>
            <a:ext cx="9387840" cy="400110"/>
          </a:xfrm>
          <a:prstGeom prst="rect">
            <a:avLst/>
          </a:prstGeom>
        </p:spPr>
        <p:txBody>
          <a:bodyPr wrap="square">
            <a:spAutoFit/>
          </a:bodyPr>
          <a:lstStyle/>
          <a:p>
            <a:pPr lvl="0" algn="ctr" fontAlgn="base">
              <a:spcBef>
                <a:spcPct val="0"/>
              </a:spcBef>
              <a:spcAft>
                <a:spcPct val="0"/>
              </a:spcAft>
            </a:pPr>
            <a:r>
              <a:rPr lang="en-US" altLang="en-US" sz="2000" b="1" dirty="0" smtClean="0">
                <a:solidFill>
                  <a:srgbClr val="984807"/>
                </a:solidFill>
                <a:latin typeface="Arial" charset="0"/>
                <a:cs typeface="Arial" charset="0"/>
              </a:rPr>
              <a:t>SOCIAL DEVELOPMENT</a:t>
            </a:r>
            <a:endParaRPr lang="en-US"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37</a:t>
            </a:fld>
            <a:endParaRPr lang="en-ZA" sz="2400" b="1" dirty="0">
              <a:solidFill>
                <a:prstClr val="white"/>
              </a:solidFill>
            </a:endParaRPr>
          </a:p>
        </p:txBody>
      </p:sp>
    </p:spTree>
    <p:extLst>
      <p:ext uri="{BB962C8B-B14F-4D97-AF65-F5344CB8AC3E}">
        <p14:creationId xmlns:p14="http://schemas.microsoft.com/office/powerpoint/2010/main" val="448763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430114"/>
            <a:ext cx="10136221" cy="5632311"/>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department </a:t>
            </a:r>
            <a:r>
              <a:rPr lang="en-ZA" sz="1600" dirty="0">
                <a:latin typeface="Arial" panose="020B0604020202020204" pitchFamily="34" charset="0"/>
                <a:cs typeface="Arial" panose="020B0604020202020204" pitchFamily="34" charset="0"/>
              </a:rPr>
              <a:t>preliminary spent R646.327 million or 96.2 per cent of its adjusted budget of </a:t>
            </a:r>
            <a:r>
              <a:rPr lang="en-ZA" sz="1600" dirty="0" smtClean="0">
                <a:latin typeface="Arial" panose="020B0604020202020204" pitchFamily="34" charset="0"/>
                <a:cs typeface="Arial" panose="020B0604020202020204" pitchFamily="34" charset="0"/>
              </a:rPr>
              <a:t>    R671.672 </a:t>
            </a:r>
            <a:r>
              <a:rPr lang="en-ZA" sz="1600" dirty="0">
                <a:latin typeface="Arial" panose="020B0604020202020204" pitchFamily="34" charset="0"/>
                <a:cs typeface="Arial" panose="020B0604020202020204" pitchFamily="34" charset="0"/>
              </a:rPr>
              <a:t>million with </a:t>
            </a:r>
            <a:r>
              <a:rPr lang="en-ZA" sz="1600" dirty="0" smtClean="0">
                <a:latin typeface="Arial" panose="020B0604020202020204" pitchFamily="34" charset="0"/>
                <a:cs typeface="Arial" panose="020B0604020202020204" pitchFamily="34" charset="0"/>
              </a:rPr>
              <a:t>an </a:t>
            </a:r>
            <a:r>
              <a:rPr lang="en-ZA" sz="1600" dirty="0">
                <a:latin typeface="Arial" panose="020B0604020202020204" pitchFamily="34" charset="0"/>
                <a:cs typeface="Arial" panose="020B0604020202020204" pitchFamily="34" charset="0"/>
              </a:rPr>
              <a:t>under expenditure of R25.345 </a:t>
            </a:r>
            <a:r>
              <a:rPr lang="en-ZA" sz="1600" dirty="0" smtClean="0">
                <a:latin typeface="Arial" panose="020B0604020202020204" pitchFamily="34" charset="0"/>
                <a:cs typeface="Arial" panose="020B0604020202020204" pitchFamily="34" charset="0"/>
              </a:rPr>
              <a:t>million.</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Compensation of </a:t>
            </a:r>
            <a:r>
              <a:rPr lang="en-ZA" sz="1600" b="1" dirty="0" smtClean="0">
                <a:latin typeface="Arial" panose="020B0604020202020204" pitchFamily="34" charset="0"/>
                <a:cs typeface="Arial" panose="020B0604020202020204" pitchFamily="34" charset="0"/>
              </a:rPr>
              <a:t>Employees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R10.197 million </a:t>
            </a:r>
            <a:r>
              <a:rPr lang="en-ZA" sz="1600" dirty="0" smtClean="0">
                <a:latin typeface="Arial" panose="020B0604020202020204" pitchFamily="34" charset="0"/>
                <a:cs typeface="Arial" panose="020B0604020202020204" pitchFamily="34" charset="0"/>
              </a:rPr>
              <a:t>(mainly within Policy </a:t>
            </a:r>
            <a:r>
              <a:rPr lang="en-ZA" sz="1600" dirty="0">
                <a:latin typeface="Arial" panose="020B0604020202020204" pitchFamily="34" charset="0"/>
                <a:cs typeface="Arial" panose="020B0604020202020204" pitchFamily="34" charset="0"/>
              </a:rPr>
              <a:t>and Governance </a:t>
            </a:r>
            <a:r>
              <a:rPr lang="en-ZA" sz="1600" dirty="0" smtClean="0">
                <a:latin typeface="Arial" panose="020B0604020202020204" pitchFamily="34" charset="0"/>
                <a:cs typeface="Arial" panose="020B0604020202020204" pitchFamily="34" charset="0"/>
              </a:rPr>
              <a:t>  at R4.4 million, Executive </a:t>
            </a:r>
            <a:r>
              <a:rPr lang="en-ZA" sz="1600" dirty="0">
                <a:latin typeface="Arial" panose="020B0604020202020204" pitchFamily="34" charset="0"/>
                <a:cs typeface="Arial" panose="020B0604020202020204" pitchFamily="34" charset="0"/>
              </a:rPr>
              <a:t>Support </a:t>
            </a:r>
            <a:r>
              <a:rPr lang="en-ZA" sz="1600" dirty="0" smtClean="0">
                <a:latin typeface="Arial" panose="020B0604020202020204" pitchFamily="34" charset="0"/>
                <a:cs typeface="Arial" panose="020B0604020202020204" pitchFamily="34" charset="0"/>
              </a:rPr>
              <a:t>Services at R2.5 million </a:t>
            </a:r>
            <a:r>
              <a:rPr lang="en-ZA" sz="1600" dirty="0">
                <a:latin typeface="Arial" panose="020B0604020202020204" pitchFamily="34" charset="0"/>
                <a:cs typeface="Arial" panose="020B0604020202020204" pitchFamily="34" charset="0"/>
              </a:rPr>
              <a:t>and </a:t>
            </a:r>
            <a:r>
              <a:rPr lang="en-ZA" sz="1600" dirty="0" smtClean="0">
                <a:latin typeface="Arial" panose="020B0604020202020204" pitchFamily="34" charset="0"/>
                <a:cs typeface="Arial" panose="020B0604020202020204" pitchFamily="34" charset="0"/>
              </a:rPr>
              <a:t>Institutional </a:t>
            </a:r>
            <a:r>
              <a:rPr lang="en-ZA" sz="1600" dirty="0">
                <a:latin typeface="Arial" panose="020B0604020202020204" pitchFamily="34" charset="0"/>
                <a:cs typeface="Arial" panose="020B0604020202020204" pitchFamily="34" charset="0"/>
              </a:rPr>
              <a:t>Development and Organisational Support </a:t>
            </a:r>
            <a:r>
              <a:rPr lang="en-ZA" sz="1600" dirty="0" smtClean="0">
                <a:latin typeface="Arial" panose="020B0604020202020204" pitchFamily="34" charset="0"/>
                <a:cs typeface="Arial" panose="020B0604020202020204" pitchFamily="34" charset="0"/>
              </a:rPr>
              <a:t>at R1.7 </a:t>
            </a:r>
            <a:r>
              <a:rPr lang="en-ZA" sz="1600" dirty="0">
                <a:latin typeface="Arial" panose="020B0604020202020204" pitchFamily="34" charset="0"/>
                <a:cs typeface="Arial" panose="020B0604020202020204" pitchFamily="34" charset="0"/>
              </a:rPr>
              <a:t>million</a:t>
            </a:r>
            <a:r>
              <a:rPr lang="en-ZA" sz="1600" dirty="0" smtClean="0">
                <a:latin typeface="Arial" panose="020B0604020202020204" pitchFamily="34" charset="0"/>
                <a:cs typeface="Arial" panose="020B0604020202020204" pitchFamily="34" charset="0"/>
              </a:rPr>
              <a:t>) is </a:t>
            </a:r>
            <a:r>
              <a:rPr lang="en-ZA" sz="1600" dirty="0">
                <a:latin typeface="Arial" panose="020B0604020202020204" pitchFamily="34" charset="0"/>
                <a:cs typeface="Arial" panose="020B0604020202020204" pitchFamily="34" charset="0"/>
              </a:rPr>
              <a:t>mainly due to </a:t>
            </a:r>
            <a:r>
              <a:rPr lang="en-ZA" sz="1600" dirty="0" smtClean="0">
                <a:latin typeface="Arial" panose="020B0604020202020204" pitchFamily="34" charset="0"/>
                <a:cs typeface="Arial" panose="020B0604020202020204" pitchFamily="34" charset="0"/>
              </a:rPr>
              <a:t>non-filling </a:t>
            </a:r>
            <a:r>
              <a:rPr lang="en-ZA" sz="1600" dirty="0">
                <a:latin typeface="Arial" panose="020B0604020202020204" pitchFamily="34" charset="0"/>
                <a:cs typeface="Arial" panose="020B0604020202020204" pitchFamily="34" charset="0"/>
              </a:rPr>
              <a:t>of replacement posts </a:t>
            </a:r>
            <a:r>
              <a:rPr lang="en-ZA" sz="1600" dirty="0" smtClean="0">
                <a:latin typeface="Arial" panose="020B0604020202020204" pitchFamily="34" charset="0"/>
                <a:cs typeface="Arial" panose="020B0604020202020204" pitchFamily="34" charset="0"/>
              </a:rPr>
              <a:t>resulting from reconfiguration </a:t>
            </a:r>
            <a:r>
              <a:rPr lang="en-ZA" sz="1600" dirty="0">
                <a:latin typeface="Arial" panose="020B0604020202020204" pitchFamily="34" charset="0"/>
                <a:cs typeface="Arial" panose="020B0604020202020204" pitchFamily="34" charset="0"/>
              </a:rPr>
              <a:t>of </a:t>
            </a:r>
            <a:r>
              <a:rPr lang="en-ZA" sz="1600" dirty="0" smtClean="0">
                <a:latin typeface="Arial" panose="020B0604020202020204" pitchFamily="34" charset="0"/>
                <a:cs typeface="Arial" panose="020B0604020202020204" pitchFamily="34" charset="0"/>
              </a:rPr>
              <a:t>organisational </a:t>
            </a:r>
            <a:r>
              <a:rPr lang="en-ZA" sz="1600" dirty="0">
                <a:latin typeface="Arial" panose="020B0604020202020204" pitchFamily="34" charset="0"/>
                <a:cs typeface="Arial" panose="020B0604020202020204" pitchFamily="34" charset="0"/>
              </a:rPr>
              <a:t>structure.</a:t>
            </a: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Goods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Services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R13.258 million (mainly within </a:t>
            </a:r>
            <a:r>
              <a:rPr lang="en-ZA" sz="1600" dirty="0" smtClean="0">
                <a:latin typeface="Arial" panose="020B0604020202020204" pitchFamily="34" charset="0"/>
                <a:cs typeface="Arial" panose="020B0604020202020204" pitchFamily="34" charset="0"/>
              </a:rPr>
              <a:t>Administration at R7.2 </a:t>
            </a:r>
            <a:r>
              <a:rPr lang="en-ZA" sz="1600" dirty="0">
                <a:latin typeface="Arial" panose="020B0604020202020204" pitchFamily="34" charset="0"/>
                <a:cs typeface="Arial" panose="020B0604020202020204" pitchFamily="34" charset="0"/>
              </a:rPr>
              <a:t>million and Institutional Development and Organisational </a:t>
            </a:r>
            <a:r>
              <a:rPr lang="en-ZA" sz="1600" dirty="0" smtClean="0">
                <a:latin typeface="Arial" panose="020B0604020202020204" pitchFamily="34" charset="0"/>
                <a:cs typeface="Arial" panose="020B0604020202020204" pitchFamily="34" charset="0"/>
              </a:rPr>
              <a:t>Support at R3.3 </a:t>
            </a:r>
            <a:r>
              <a:rPr lang="en-ZA" sz="1600" dirty="0">
                <a:latin typeface="Arial" panose="020B0604020202020204" pitchFamily="34" charset="0"/>
                <a:cs typeface="Arial" panose="020B0604020202020204" pitchFamily="34" charset="0"/>
              </a:rPr>
              <a:t>million) is mainly due to the </a:t>
            </a:r>
            <a:r>
              <a:rPr lang="en-ZA" sz="1600" dirty="0" smtClean="0">
                <a:latin typeface="Arial" panose="020B0604020202020204" pitchFamily="34" charset="0"/>
                <a:cs typeface="Arial" panose="020B0604020202020204" pitchFamily="34" charset="0"/>
              </a:rPr>
              <a:t>following:</a:t>
            </a:r>
          </a:p>
          <a:p>
            <a:pPr marL="633413" lvl="0" indent="-352425"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Magwa Tea Estate </a:t>
            </a:r>
            <a:r>
              <a:rPr lang="en-ZA" sz="1600" dirty="0" smtClean="0">
                <a:latin typeface="Arial" panose="020B0604020202020204" pitchFamily="34" charset="0"/>
                <a:cs typeface="Arial" panose="020B0604020202020204" pitchFamily="34" charset="0"/>
              </a:rPr>
              <a:t>project </a:t>
            </a:r>
            <a:r>
              <a:rPr lang="en-ZA" sz="1600" dirty="0">
                <a:latin typeface="Arial" panose="020B0604020202020204" pitchFamily="34" charset="0"/>
                <a:cs typeface="Arial" panose="020B0604020202020204" pitchFamily="34" charset="0"/>
              </a:rPr>
              <a:t>was delayed due to the appointment of the project administrator that had to be rectified by the court to be </a:t>
            </a:r>
            <a:r>
              <a:rPr lang="en-ZA" sz="1600" dirty="0" smtClean="0">
                <a:latin typeface="Arial" panose="020B0604020202020204" pitchFamily="34" charset="0"/>
                <a:cs typeface="Arial" panose="020B0604020202020204" pitchFamily="34" charset="0"/>
              </a:rPr>
              <a:t>effective, which was </a:t>
            </a:r>
            <a:r>
              <a:rPr lang="en-ZA" sz="1600" dirty="0">
                <a:latin typeface="Arial" panose="020B0604020202020204" pitchFamily="34" charset="0"/>
                <a:cs typeface="Arial" panose="020B0604020202020204" pitchFamily="34" charset="0"/>
              </a:rPr>
              <a:t>subsequently appointed on </a:t>
            </a:r>
            <a:r>
              <a:rPr lang="en-ZA" sz="1600" dirty="0" smtClean="0">
                <a:latin typeface="Arial" panose="020B0604020202020204" pitchFamily="34" charset="0"/>
                <a:cs typeface="Arial" panose="020B0604020202020204" pitchFamily="34" charset="0"/>
              </a:rPr>
              <a:t>16 </a:t>
            </a:r>
            <a:r>
              <a:rPr lang="en-ZA" sz="1600" dirty="0">
                <a:latin typeface="Arial" panose="020B0604020202020204" pitchFamily="34" charset="0"/>
                <a:cs typeface="Arial" panose="020B0604020202020204" pitchFamily="34" charset="0"/>
              </a:rPr>
              <a:t>February </a:t>
            </a:r>
            <a:r>
              <a:rPr lang="en-ZA" sz="1600" dirty="0" smtClean="0">
                <a:latin typeface="Arial" panose="020B0604020202020204" pitchFamily="34" charset="0"/>
                <a:cs typeface="Arial" panose="020B0604020202020204" pitchFamily="34" charset="0"/>
              </a:rPr>
              <a:t>2016; and</a:t>
            </a:r>
          </a:p>
          <a:p>
            <a:pPr marL="633413" lvl="0" indent="-352425"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Human </a:t>
            </a:r>
            <a:r>
              <a:rPr lang="en-ZA" sz="1600" dirty="0">
                <a:latin typeface="Arial" panose="020B0604020202020204" pitchFamily="34" charset="0"/>
                <a:cs typeface="Arial" panose="020B0604020202020204" pitchFamily="34" charset="0"/>
              </a:rPr>
              <a:t>Resource Planning and Implementation Strategy project was delayed due to </a:t>
            </a:r>
            <a:r>
              <a:rPr lang="en-ZA" sz="1600" dirty="0" smtClean="0">
                <a:latin typeface="Arial" panose="020B0604020202020204" pitchFamily="34" charset="0"/>
                <a:cs typeface="Arial" panose="020B0604020202020204" pitchFamily="34" charset="0"/>
              </a:rPr>
              <a:t>lack </a:t>
            </a:r>
            <a:r>
              <a:rPr lang="en-ZA" sz="1600" dirty="0">
                <a:latin typeface="Arial" panose="020B0604020202020204" pitchFamily="34" charset="0"/>
                <a:cs typeface="Arial" panose="020B0604020202020204" pitchFamily="34" charset="0"/>
              </a:rPr>
              <a:t>of proper planning in respect of the procurement </a:t>
            </a:r>
            <a:r>
              <a:rPr lang="en-ZA" sz="1600" dirty="0" smtClean="0">
                <a:latin typeface="Arial" panose="020B0604020202020204" pitchFamily="34" charset="0"/>
                <a:cs typeface="Arial" panose="020B0604020202020204" pitchFamily="34" charset="0"/>
              </a:rPr>
              <a:t>processes.</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Payments for Capital </a:t>
            </a:r>
            <a:r>
              <a:rPr lang="en-ZA" sz="1600" b="1" dirty="0" smtClean="0">
                <a:latin typeface="Arial" panose="020B0604020202020204" pitchFamily="34" charset="0"/>
                <a:cs typeface="Arial" panose="020B0604020202020204" pitchFamily="34" charset="0"/>
              </a:rPr>
              <a:t>Assets</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under expenditure of R1.578 </a:t>
            </a:r>
            <a:r>
              <a:rPr lang="en-ZA" sz="1600" dirty="0" smtClean="0">
                <a:latin typeface="Arial" panose="020B0604020202020204" pitchFamily="34" charset="0"/>
                <a:cs typeface="Arial" panose="020B0604020202020204" pitchFamily="34" charset="0"/>
              </a:rPr>
              <a:t>million </a:t>
            </a:r>
            <a:r>
              <a:rPr lang="en-ZA" sz="1600" dirty="0">
                <a:latin typeface="Arial" panose="020B0604020202020204" pitchFamily="34" charset="0"/>
                <a:cs typeface="Arial" panose="020B0604020202020204" pitchFamily="34" charset="0"/>
              </a:rPr>
              <a:t>(mainly within Institutional Development and Organisational </a:t>
            </a:r>
            <a:r>
              <a:rPr lang="en-ZA" sz="1600" dirty="0" smtClean="0">
                <a:latin typeface="Arial" panose="020B0604020202020204" pitchFamily="34" charset="0"/>
                <a:cs typeface="Arial" panose="020B0604020202020204" pitchFamily="34" charset="0"/>
              </a:rPr>
              <a:t>Support at R1.3 million) is due </a:t>
            </a:r>
            <a:r>
              <a:rPr lang="en-ZA" sz="1600" dirty="0">
                <a:latin typeface="Arial" panose="020B0604020202020204" pitchFamily="34" charset="0"/>
                <a:cs typeface="Arial" panose="020B0604020202020204" pitchFamily="34" charset="0"/>
              </a:rPr>
              <a:t>to the moratorium placed on the implementation of </a:t>
            </a:r>
            <a:r>
              <a:rPr lang="en-ZA" sz="1600" dirty="0" smtClean="0">
                <a:latin typeface="Arial" panose="020B0604020202020204" pitchFamily="34" charset="0"/>
                <a:cs typeface="Arial" panose="020B0604020202020204" pitchFamily="34" charset="0"/>
              </a:rPr>
              <a:t>Information </a:t>
            </a:r>
            <a:r>
              <a:rPr lang="en-ZA" sz="1600" dirty="0">
                <a:latin typeface="Arial" panose="020B0604020202020204" pitchFamily="34" charset="0"/>
                <a:cs typeface="Arial" panose="020B0604020202020204" pitchFamily="34" charset="0"/>
              </a:rPr>
              <a:t>and Communications Technology (ICT) infrastructure plan</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51516"/>
            <a:ext cx="9387840" cy="400110"/>
          </a:xfrm>
          <a:prstGeom prst="rect">
            <a:avLst/>
          </a:prstGeom>
        </p:spPr>
        <p:txBody>
          <a:bodyPr wrap="square">
            <a:spAutoFit/>
          </a:bodyPr>
          <a:lstStyle/>
          <a:p>
            <a:pPr lvl="0" algn="ctr" fontAlgn="base">
              <a:spcBef>
                <a:spcPct val="0"/>
              </a:spcBef>
              <a:spcAft>
                <a:spcPct val="0"/>
              </a:spcAft>
            </a:pPr>
            <a:r>
              <a:rPr lang="en-US" altLang="en-US" sz="2000" b="1" dirty="0" smtClean="0">
                <a:solidFill>
                  <a:srgbClr val="984807"/>
                </a:solidFill>
                <a:latin typeface="Arial" charset="0"/>
                <a:cs typeface="Arial" charset="0"/>
              </a:rPr>
              <a:t>OFFICE OF THE PREMIER</a:t>
            </a:r>
            <a:endParaRPr lang="en-US"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38</a:t>
            </a:fld>
            <a:endParaRPr lang="en-ZA" sz="2400" b="1" dirty="0">
              <a:solidFill>
                <a:prstClr val="white"/>
              </a:solidFill>
            </a:endParaRPr>
          </a:p>
        </p:txBody>
      </p:sp>
    </p:spTree>
    <p:extLst>
      <p:ext uri="{BB962C8B-B14F-4D97-AF65-F5344CB8AC3E}">
        <p14:creationId xmlns:p14="http://schemas.microsoft.com/office/powerpoint/2010/main" val="2384767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3" y="520267"/>
            <a:ext cx="10137180" cy="5632311"/>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department </a:t>
            </a:r>
            <a:r>
              <a:rPr lang="en-ZA" sz="1600" dirty="0">
                <a:latin typeface="Arial" panose="020B0604020202020204" pitchFamily="34" charset="0"/>
                <a:cs typeface="Arial" panose="020B0604020202020204" pitchFamily="34" charset="0"/>
              </a:rPr>
              <a:t>preliminary spent R4.345 billion or 99.2 per cent of its adjusted budget of </a:t>
            </a:r>
            <a:r>
              <a:rPr lang="en-ZA" sz="1600" dirty="0" smtClean="0">
                <a:latin typeface="Arial" panose="020B0604020202020204" pitchFamily="34" charset="0"/>
                <a:cs typeface="Arial" panose="020B0604020202020204" pitchFamily="34" charset="0"/>
              </a:rPr>
              <a:t>R4.381 </a:t>
            </a:r>
            <a:r>
              <a:rPr lang="en-ZA" sz="1600" dirty="0">
                <a:latin typeface="Arial" panose="020B0604020202020204" pitchFamily="34" charset="0"/>
                <a:cs typeface="Arial" panose="020B0604020202020204" pitchFamily="34" charset="0"/>
              </a:rPr>
              <a:t>billion with an under expenditure of R35.560 </a:t>
            </a:r>
            <a:r>
              <a:rPr lang="en-ZA" sz="1600" dirty="0" smtClean="0">
                <a:latin typeface="Arial" panose="020B0604020202020204" pitchFamily="34" charset="0"/>
                <a:cs typeface="Arial" panose="020B0604020202020204" pitchFamily="34" charset="0"/>
              </a:rPr>
              <a:t>million. </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Goods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services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R6.758 </a:t>
            </a:r>
            <a:r>
              <a:rPr lang="en-ZA" sz="1600" dirty="0" smtClean="0">
                <a:latin typeface="Arial" panose="020B0604020202020204" pitchFamily="34" charset="0"/>
                <a:cs typeface="Arial" panose="020B0604020202020204" pitchFamily="34" charset="0"/>
              </a:rPr>
              <a:t>million </a:t>
            </a:r>
            <a:r>
              <a:rPr lang="en-ZA" sz="1600" dirty="0">
                <a:latin typeface="Arial" panose="020B0604020202020204" pitchFamily="34" charset="0"/>
                <a:cs typeface="Arial" panose="020B0604020202020204" pitchFamily="34" charset="0"/>
              </a:rPr>
              <a:t>(mainly within Expanded Public Works </a:t>
            </a:r>
            <a:r>
              <a:rPr lang="en-ZA" sz="1600" dirty="0" smtClean="0">
                <a:latin typeface="Arial" panose="020B0604020202020204" pitchFamily="34" charset="0"/>
                <a:cs typeface="Arial" panose="020B0604020202020204" pitchFamily="34" charset="0"/>
              </a:rPr>
              <a:t>Programme at R30.7 million) </a:t>
            </a:r>
            <a:r>
              <a:rPr lang="en-ZA" sz="1600" dirty="0">
                <a:latin typeface="Arial" panose="020B0604020202020204" pitchFamily="34" charset="0"/>
                <a:cs typeface="Arial" panose="020B0604020202020204" pitchFamily="34" charset="0"/>
              </a:rPr>
              <a:t>is due to delays in </a:t>
            </a:r>
            <a:r>
              <a:rPr lang="en-ZA" sz="1600" dirty="0" smtClean="0">
                <a:latin typeface="Arial" panose="020B0604020202020204" pitchFamily="34" charset="0"/>
                <a:cs typeface="Arial" panose="020B0604020202020204" pitchFamily="34" charset="0"/>
              </a:rPr>
              <a:t>registration </a:t>
            </a:r>
            <a:r>
              <a:rPr lang="en-ZA" sz="1600" dirty="0">
                <a:latin typeface="Arial" panose="020B0604020202020204" pitchFamily="34" charset="0"/>
                <a:cs typeface="Arial" panose="020B0604020202020204" pitchFamily="34" charset="0"/>
              </a:rPr>
              <a:t>of </a:t>
            </a:r>
            <a:r>
              <a:rPr lang="en-ZA" sz="1600" dirty="0" smtClean="0">
                <a:latin typeface="Arial" panose="020B0604020202020204" pitchFamily="34" charset="0"/>
                <a:cs typeface="Arial" panose="020B0604020202020204" pitchFamily="34" charset="0"/>
              </a:rPr>
              <a:t>appointed </a:t>
            </a:r>
            <a:r>
              <a:rPr lang="en-ZA" sz="1600" dirty="0">
                <a:latin typeface="Arial" panose="020B0604020202020204" pitchFamily="34" charset="0"/>
                <a:cs typeface="Arial" panose="020B0604020202020204" pitchFamily="34" charset="0"/>
              </a:rPr>
              <a:t>service provider for </a:t>
            </a:r>
            <a:r>
              <a:rPr lang="en-ZA" sz="1600" dirty="0" smtClean="0">
                <a:latin typeface="Arial" panose="020B0604020202020204" pitchFamily="34" charset="0"/>
                <a:cs typeface="Arial" panose="020B0604020202020204" pitchFamily="34" charset="0"/>
              </a:rPr>
              <a:t>management </a:t>
            </a:r>
            <a:r>
              <a:rPr lang="en-ZA" sz="1600" dirty="0">
                <a:latin typeface="Arial" panose="020B0604020202020204" pitchFamily="34" charset="0"/>
                <a:cs typeface="Arial" panose="020B0604020202020204" pitchFamily="34" charset="0"/>
              </a:rPr>
              <a:t>of the Hlumisa Savings Club for Household Contractors.</a:t>
            </a: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Transfers and </a:t>
            </a:r>
            <a:r>
              <a:rPr lang="en-ZA" sz="1600" b="1" dirty="0" smtClean="0">
                <a:latin typeface="Arial" panose="020B0604020202020204" pitchFamily="34" charset="0"/>
                <a:cs typeface="Arial" panose="020B0604020202020204" pitchFamily="34" charset="0"/>
              </a:rPr>
              <a:t>Subsidies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R23.371 </a:t>
            </a:r>
            <a:r>
              <a:rPr lang="en-ZA" sz="1600" dirty="0" smtClean="0">
                <a:latin typeface="Arial" panose="020B0604020202020204" pitchFamily="34" charset="0"/>
                <a:cs typeface="Arial" panose="020B0604020202020204" pitchFamily="34" charset="0"/>
              </a:rPr>
              <a:t>million </a:t>
            </a:r>
            <a:r>
              <a:rPr lang="en-ZA" sz="1600" dirty="0">
                <a:latin typeface="Arial" panose="020B0604020202020204" pitchFamily="34" charset="0"/>
                <a:cs typeface="Arial" panose="020B0604020202020204" pitchFamily="34" charset="0"/>
              </a:rPr>
              <a:t>(mainly within Public Works </a:t>
            </a:r>
            <a:r>
              <a:rPr lang="en-ZA" sz="1600" dirty="0" smtClean="0">
                <a:latin typeface="Arial" panose="020B0604020202020204" pitchFamily="34" charset="0"/>
                <a:cs typeface="Arial" panose="020B0604020202020204" pitchFamily="34" charset="0"/>
              </a:rPr>
              <a:t>Infrastructure at R23 million)) </a:t>
            </a:r>
            <a:r>
              <a:rPr lang="en-ZA" sz="1600" dirty="0">
                <a:latin typeface="Arial" panose="020B0604020202020204" pitchFamily="34" charset="0"/>
                <a:cs typeface="Arial" panose="020B0604020202020204" pitchFamily="34" charset="0"/>
              </a:rPr>
              <a:t>is due to insufficient information accompanying </a:t>
            </a:r>
            <a:r>
              <a:rPr lang="en-ZA" sz="1600" dirty="0" smtClean="0">
                <a:latin typeface="Arial" panose="020B0604020202020204" pitchFamily="34" charset="0"/>
                <a:cs typeface="Arial" panose="020B0604020202020204" pitchFamily="34" charset="0"/>
              </a:rPr>
              <a:t>invoices </a:t>
            </a:r>
            <a:r>
              <a:rPr lang="en-ZA" sz="1600" dirty="0">
                <a:latin typeface="Arial" panose="020B0604020202020204" pitchFamily="34" charset="0"/>
                <a:cs typeface="Arial" panose="020B0604020202020204" pitchFamily="34" charset="0"/>
              </a:rPr>
              <a:t>submitted by </a:t>
            </a:r>
            <a:r>
              <a:rPr lang="en-ZA" sz="1600" dirty="0" smtClean="0">
                <a:latin typeface="Arial" panose="020B0604020202020204" pitchFamily="34" charset="0"/>
                <a:cs typeface="Arial" panose="020B0604020202020204" pitchFamily="34" charset="0"/>
              </a:rPr>
              <a:t>municipalities </a:t>
            </a:r>
            <a:r>
              <a:rPr lang="en-ZA" sz="1600" dirty="0">
                <a:latin typeface="Arial" panose="020B0604020202020204" pitchFamily="34" charset="0"/>
                <a:cs typeface="Arial" panose="020B0604020202020204" pitchFamily="34" charset="0"/>
              </a:rPr>
              <a:t>in respect of rates and taxes and these could not be processed as they would have resulted in an audit query of paying without sufficient information. </a:t>
            </a:r>
            <a:r>
              <a:rPr lang="en-ZA" sz="1600" dirty="0" smtClean="0">
                <a:latin typeface="Arial" panose="020B0604020202020204" pitchFamily="34" charset="0"/>
                <a:cs typeface="Arial" panose="020B0604020202020204" pitchFamily="34" charset="0"/>
              </a:rPr>
              <a:t>Department </a:t>
            </a:r>
            <a:r>
              <a:rPr lang="en-ZA" sz="1600" dirty="0">
                <a:latin typeface="Arial" panose="020B0604020202020204" pitchFamily="34" charset="0"/>
                <a:cs typeface="Arial" panose="020B0604020202020204" pitchFamily="34" charset="0"/>
              </a:rPr>
              <a:t>is in constant consultation with the affected municipalities to provide </a:t>
            </a:r>
            <a:r>
              <a:rPr lang="en-ZA" sz="1600" dirty="0" smtClean="0">
                <a:latin typeface="Arial" panose="020B0604020202020204" pitchFamily="34" charset="0"/>
                <a:cs typeface="Arial" panose="020B0604020202020204" pitchFamily="34" charset="0"/>
              </a:rPr>
              <a:t>required </a:t>
            </a:r>
            <a:r>
              <a:rPr lang="en-ZA" sz="1600" dirty="0">
                <a:latin typeface="Arial" panose="020B0604020202020204" pitchFamily="34" charset="0"/>
                <a:cs typeface="Arial" panose="020B0604020202020204" pitchFamily="34" charset="0"/>
              </a:rPr>
              <a:t>information. </a:t>
            </a: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Payments for Capital </a:t>
            </a:r>
            <a:r>
              <a:rPr lang="en-ZA" sz="1600" b="1" dirty="0" smtClean="0">
                <a:latin typeface="Arial" panose="020B0604020202020204" pitchFamily="34" charset="0"/>
                <a:cs typeface="Arial" panose="020B0604020202020204" pitchFamily="34" charset="0"/>
              </a:rPr>
              <a:t>Assets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R5.435 million (mainly within Administration </a:t>
            </a:r>
            <a:r>
              <a:rPr lang="en-ZA" sz="1600" dirty="0" smtClean="0">
                <a:latin typeface="Arial" panose="020B0604020202020204" pitchFamily="34" charset="0"/>
                <a:cs typeface="Arial" panose="020B0604020202020204" pitchFamily="34" charset="0"/>
              </a:rPr>
              <a:t>at       R11.4 </a:t>
            </a:r>
            <a:r>
              <a:rPr lang="en-ZA" sz="1600" dirty="0">
                <a:latin typeface="Arial" panose="020B0604020202020204" pitchFamily="34" charset="0"/>
                <a:cs typeface="Arial" panose="020B0604020202020204" pitchFamily="34" charset="0"/>
              </a:rPr>
              <a:t>million and </a:t>
            </a:r>
            <a:r>
              <a:rPr lang="en-ZA" sz="1600" dirty="0" smtClean="0">
                <a:latin typeface="Arial" panose="020B0604020202020204" pitchFamily="34" charset="0"/>
                <a:cs typeface="Arial" panose="020B0604020202020204" pitchFamily="34" charset="0"/>
              </a:rPr>
              <a:t>Public </a:t>
            </a:r>
            <a:r>
              <a:rPr lang="en-ZA" sz="1600" dirty="0">
                <a:latin typeface="Arial" panose="020B0604020202020204" pitchFamily="34" charset="0"/>
                <a:cs typeface="Arial" panose="020B0604020202020204" pitchFamily="34" charset="0"/>
              </a:rPr>
              <a:t>Works </a:t>
            </a:r>
            <a:r>
              <a:rPr lang="en-ZA" sz="1600" dirty="0" smtClean="0">
                <a:latin typeface="Arial" panose="020B0604020202020204" pitchFamily="34" charset="0"/>
                <a:cs typeface="Arial" panose="020B0604020202020204" pitchFamily="34" charset="0"/>
              </a:rPr>
              <a:t>Infrastructure at R35.8 million) </a:t>
            </a:r>
            <a:r>
              <a:rPr lang="en-ZA" sz="1600" dirty="0">
                <a:latin typeface="Arial" panose="020B0604020202020204" pitchFamily="34" charset="0"/>
                <a:cs typeface="Arial" panose="020B0604020202020204" pitchFamily="34" charset="0"/>
              </a:rPr>
              <a:t>is due to the late delivery of procured furniture and computers as well as not meeting the target for the required office equipment and computers as planned. F</a:t>
            </a:r>
            <a:r>
              <a:rPr lang="en-ZA" sz="1600" dirty="0" smtClean="0">
                <a:latin typeface="Arial" panose="020B0604020202020204" pitchFamily="34" charset="0"/>
                <a:cs typeface="Arial" panose="020B0604020202020204" pitchFamily="34" charset="0"/>
              </a:rPr>
              <a:t>irst </a:t>
            </a:r>
            <a:r>
              <a:rPr lang="en-ZA" sz="1600" dirty="0">
                <a:latin typeface="Arial" panose="020B0604020202020204" pitchFamily="34" charset="0"/>
                <a:cs typeface="Arial" panose="020B0604020202020204" pitchFamily="34" charset="0"/>
              </a:rPr>
              <a:t>phase of delivery was expected to be in January 2016 but was only delivered in middle of </a:t>
            </a:r>
            <a:r>
              <a:rPr lang="en-ZA" sz="1600" dirty="0" smtClean="0">
                <a:latin typeface="Arial" panose="020B0604020202020204" pitchFamily="34" charset="0"/>
                <a:cs typeface="Arial" panose="020B0604020202020204" pitchFamily="34" charset="0"/>
              </a:rPr>
              <a:t>     March </a:t>
            </a:r>
            <a:r>
              <a:rPr lang="en-ZA" sz="1600" dirty="0">
                <a:latin typeface="Arial" panose="020B0604020202020204" pitchFamily="34" charset="0"/>
                <a:cs typeface="Arial" panose="020B0604020202020204" pitchFamily="34" charset="0"/>
              </a:rPr>
              <a:t>2016</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51516"/>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ROADS AND PUBLIC WORKS (DRPW)</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39</a:t>
            </a:fld>
            <a:endParaRPr lang="en-ZA" sz="2400" b="1" dirty="0">
              <a:solidFill>
                <a:prstClr val="white"/>
              </a:solidFill>
            </a:endParaRPr>
          </a:p>
        </p:txBody>
      </p:sp>
    </p:spTree>
    <p:extLst>
      <p:ext uri="{BB962C8B-B14F-4D97-AF65-F5344CB8AC3E}">
        <p14:creationId xmlns:p14="http://schemas.microsoft.com/office/powerpoint/2010/main" val="364019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936332" cy="380010"/>
          </a:xfrm>
          <a:prstGeom prst="rect">
            <a:avLst/>
          </a:prstGeom>
        </p:spPr>
        <p:txBody>
          <a:bodyPr lIns="104287" tIns="52144" rIns="104287" bIns="52144"/>
          <a:lstStyle>
            <a:lvl1pPr algn="ctr" rtl="0" eaLnBrk="0" fontAlgn="base" hangingPunct="0">
              <a:spcBef>
                <a:spcPct val="0"/>
              </a:spcBef>
              <a:spcAft>
                <a:spcPct val="0"/>
              </a:spcAft>
              <a:defRPr sz="3500" kern="1200" cap="all">
                <a:solidFill>
                  <a:srgbClr val="9E4934"/>
                </a:solidFill>
                <a:latin typeface="+mj-lt"/>
                <a:ea typeface="+mj-ea"/>
                <a:cs typeface="+mj-cs"/>
              </a:defRPr>
            </a:lvl1pPr>
            <a:lvl2pPr algn="ctr" rtl="0" eaLnBrk="0" fontAlgn="base" hangingPunct="0">
              <a:spcBef>
                <a:spcPct val="0"/>
              </a:spcBef>
              <a:spcAft>
                <a:spcPct val="0"/>
              </a:spcAft>
              <a:defRPr sz="3500">
                <a:solidFill>
                  <a:srgbClr val="9E4934"/>
                </a:solidFill>
                <a:latin typeface="Book Antiqua" pitchFamily="18" charset="0"/>
              </a:defRPr>
            </a:lvl2pPr>
            <a:lvl3pPr algn="ctr" rtl="0" eaLnBrk="0" fontAlgn="base" hangingPunct="0">
              <a:spcBef>
                <a:spcPct val="0"/>
              </a:spcBef>
              <a:spcAft>
                <a:spcPct val="0"/>
              </a:spcAft>
              <a:defRPr sz="3500">
                <a:solidFill>
                  <a:srgbClr val="9E4934"/>
                </a:solidFill>
                <a:latin typeface="Book Antiqua" pitchFamily="18" charset="0"/>
              </a:defRPr>
            </a:lvl3pPr>
            <a:lvl4pPr algn="ctr" rtl="0" eaLnBrk="0" fontAlgn="base" hangingPunct="0">
              <a:spcBef>
                <a:spcPct val="0"/>
              </a:spcBef>
              <a:spcAft>
                <a:spcPct val="0"/>
              </a:spcAft>
              <a:defRPr sz="3500">
                <a:solidFill>
                  <a:srgbClr val="9E4934"/>
                </a:solidFill>
                <a:latin typeface="Book Antiqua" pitchFamily="18" charset="0"/>
              </a:defRPr>
            </a:lvl4pPr>
            <a:lvl5pPr algn="ctr" rtl="0" eaLnBrk="0" fontAlgn="base" hangingPunct="0">
              <a:spcBef>
                <a:spcPct val="0"/>
              </a:spcBef>
              <a:spcAft>
                <a:spcPct val="0"/>
              </a:spcAft>
              <a:defRPr sz="3500">
                <a:solidFill>
                  <a:srgbClr val="9E4934"/>
                </a:solidFill>
                <a:latin typeface="Book Antiqua" pitchFamily="18" charset="0"/>
              </a:defRPr>
            </a:lvl5pPr>
            <a:lvl6pPr marL="457200" algn="ctr" rtl="0" fontAlgn="base">
              <a:spcBef>
                <a:spcPct val="0"/>
              </a:spcBef>
              <a:spcAft>
                <a:spcPct val="0"/>
              </a:spcAft>
              <a:defRPr sz="3500">
                <a:solidFill>
                  <a:srgbClr val="9E4934"/>
                </a:solidFill>
                <a:latin typeface="Book Antiqua" pitchFamily="18" charset="0"/>
              </a:defRPr>
            </a:lvl6pPr>
            <a:lvl7pPr marL="914400" algn="ctr" rtl="0" fontAlgn="base">
              <a:spcBef>
                <a:spcPct val="0"/>
              </a:spcBef>
              <a:spcAft>
                <a:spcPct val="0"/>
              </a:spcAft>
              <a:defRPr sz="3500">
                <a:solidFill>
                  <a:srgbClr val="9E4934"/>
                </a:solidFill>
                <a:latin typeface="Book Antiqua" pitchFamily="18" charset="0"/>
              </a:defRPr>
            </a:lvl7pPr>
            <a:lvl8pPr marL="1371600" algn="ctr" rtl="0" fontAlgn="base">
              <a:spcBef>
                <a:spcPct val="0"/>
              </a:spcBef>
              <a:spcAft>
                <a:spcPct val="0"/>
              </a:spcAft>
              <a:defRPr sz="3500">
                <a:solidFill>
                  <a:srgbClr val="9E4934"/>
                </a:solidFill>
                <a:latin typeface="Book Antiqua" pitchFamily="18" charset="0"/>
              </a:defRPr>
            </a:lvl8pPr>
            <a:lvl9pPr marL="1828800" algn="ctr" rtl="0" fontAlgn="base">
              <a:spcBef>
                <a:spcPct val="0"/>
              </a:spcBef>
              <a:spcAft>
                <a:spcPct val="0"/>
              </a:spcAft>
              <a:defRPr sz="3500">
                <a:solidFill>
                  <a:srgbClr val="9E4934"/>
                </a:solidFill>
                <a:latin typeface="Book Antiqua" pitchFamily="18" charset="0"/>
              </a:defRPr>
            </a:lvl9pPr>
          </a:lstStyle>
          <a:p>
            <a:pPr eaLnBrk="1" hangingPunct="1">
              <a:defRPr/>
            </a:pPr>
            <a:r>
              <a:rPr lang="en-US" sz="2000" b="1" dirty="0">
                <a:solidFill>
                  <a:srgbClr val="F79646">
                    <a:lumMod val="50000"/>
                  </a:srgbClr>
                </a:solidFill>
                <a:latin typeface="Arial" pitchFamily="34" charset="0"/>
                <a:ea typeface="+mn-ea"/>
                <a:cs typeface="Arial" pitchFamily="34" charset="0"/>
              </a:rPr>
              <a:t>National ECONOMIC outlook (cont’d)</a:t>
            </a:r>
          </a:p>
        </p:txBody>
      </p:sp>
      <p:sp>
        <p:nvSpPr>
          <p:cNvPr id="2" name="Slide Number Placeholder 1"/>
          <p:cNvSpPr>
            <a:spLocks noGrp="1"/>
          </p:cNvSpPr>
          <p:nvPr>
            <p:ph type="sldNum" sz="quarter" idx="12"/>
          </p:nvPr>
        </p:nvSpPr>
        <p:spPr>
          <a:xfrm>
            <a:off x="9579627" y="7017164"/>
            <a:ext cx="713409" cy="401638"/>
          </a:xfrm>
        </p:spPr>
        <p:txBody>
          <a:bodyPr/>
          <a:lstStyle/>
          <a:p>
            <a:pPr defTabSz="914400"/>
            <a:fld id="{A1A3D4F6-16A1-45B6-9552-77C2E80A16ED}" type="slidenum">
              <a:rPr lang="en-ZA" sz="2400" b="1" smtClean="0">
                <a:solidFill>
                  <a:schemeClr val="bg1"/>
                </a:solidFill>
              </a:rPr>
              <a:pPr defTabSz="914400"/>
              <a:t>4</a:t>
            </a:fld>
            <a:endParaRPr lang="en-ZA" sz="2400" b="1" dirty="0">
              <a:solidFill>
                <a:schemeClr val="bg1"/>
              </a:solidFill>
            </a:endParaRPr>
          </a:p>
        </p:txBody>
      </p:sp>
      <p:sp>
        <p:nvSpPr>
          <p:cNvPr id="5" name="Rectangle 4"/>
          <p:cNvSpPr/>
          <p:nvPr/>
        </p:nvSpPr>
        <p:spPr>
          <a:xfrm>
            <a:off x="144108" y="712519"/>
            <a:ext cx="10306178" cy="5632311"/>
          </a:xfrm>
          <a:prstGeom prst="rect">
            <a:avLst/>
          </a:prstGeom>
        </p:spPr>
        <p:txBody>
          <a:bodyPr wrap="square">
            <a:spAutoFit/>
          </a:bodyPr>
          <a:lstStyle/>
          <a:p>
            <a:pPr marL="345819" indent="-234776" algn="just">
              <a:buFont typeface="Wingdings" panose="05000000000000000000" pitchFamily="2" charset="2"/>
              <a:buChar char="§"/>
            </a:pPr>
            <a:r>
              <a:rPr lang="en-ZA" i="1" dirty="0">
                <a:latin typeface="Arial" panose="020B0604020202020204" pitchFamily="34" charset="0"/>
                <a:cs typeface="Arial" panose="020B0604020202020204" pitchFamily="34" charset="0"/>
              </a:rPr>
              <a:t>Cyclical constraints:</a:t>
            </a:r>
          </a:p>
          <a:p>
            <a:pPr marL="740813" indent="-283951" algn="just">
              <a:buFont typeface="Courier New" panose="02070309020205020404" pitchFamily="49" charset="0"/>
              <a:buChar char="o"/>
            </a:pPr>
            <a:r>
              <a:rPr lang="en-ZA" dirty="0">
                <a:latin typeface="Arial" panose="020B0604020202020204" pitchFamily="34" charset="0"/>
                <a:cs typeface="Arial" panose="020B0604020202020204" pitchFamily="34" charset="0"/>
              </a:rPr>
              <a:t>Weak global demand and commodity prices that are negatively impacting on the country’s export performance</a:t>
            </a:r>
            <a:r>
              <a:rPr lang="en-ZA" dirty="0" smtClean="0">
                <a:latin typeface="Arial" panose="020B0604020202020204" pitchFamily="34" charset="0"/>
                <a:cs typeface="Arial" panose="020B0604020202020204" pitchFamily="34" charset="0"/>
              </a:rPr>
              <a:t>.</a:t>
            </a:r>
          </a:p>
          <a:p>
            <a:pPr marL="740813" indent="-283951" algn="just">
              <a:buFont typeface="Courier New" panose="02070309020205020404" pitchFamily="49" charset="0"/>
              <a:buChar char="o"/>
            </a:pPr>
            <a:endParaRPr lang="en-ZA" dirty="0">
              <a:latin typeface="Arial" panose="020B0604020202020204" pitchFamily="34" charset="0"/>
              <a:cs typeface="Arial" panose="020B0604020202020204" pitchFamily="34" charset="0"/>
            </a:endParaRPr>
          </a:p>
          <a:p>
            <a:pPr marL="740813" indent="-283951" algn="just">
              <a:buFont typeface="Courier New" panose="02070309020205020404" pitchFamily="49" charset="0"/>
              <a:buChar char="o"/>
            </a:pPr>
            <a:r>
              <a:rPr lang="en-ZA" dirty="0">
                <a:latin typeface="Arial" panose="020B0604020202020204" pitchFamily="34" charset="0"/>
                <a:cs typeface="Arial" panose="020B0604020202020204" pitchFamily="34" charset="0"/>
              </a:rPr>
              <a:t>Low levels of consumer and business confidence. </a:t>
            </a:r>
            <a:r>
              <a:rPr lang="en-US" dirty="0">
                <a:solidFill>
                  <a:prstClr val="black"/>
                </a:solidFill>
                <a:latin typeface="Arial" panose="020B0604020202020204" pitchFamily="34" charset="0"/>
                <a:cs typeface="Arial" panose="020B0604020202020204" pitchFamily="34" charset="0"/>
              </a:rPr>
              <a:t>Household debt levels still at elevated </a:t>
            </a:r>
            <a:r>
              <a:rPr lang="en-US" dirty="0" smtClean="0">
                <a:solidFill>
                  <a:prstClr val="black"/>
                </a:solidFill>
                <a:latin typeface="Arial" panose="020B0604020202020204" pitchFamily="34" charset="0"/>
                <a:cs typeface="Arial" panose="020B0604020202020204" pitchFamily="34" charset="0"/>
              </a:rPr>
              <a:t>levels.</a:t>
            </a:r>
          </a:p>
          <a:p>
            <a:pPr marL="740813" indent="-283951" algn="just">
              <a:buFont typeface="Courier New" panose="02070309020205020404" pitchFamily="49" charset="0"/>
              <a:buChar char="o"/>
            </a:pPr>
            <a:endParaRPr lang="en-US" dirty="0">
              <a:solidFill>
                <a:prstClr val="black"/>
              </a:solidFill>
              <a:latin typeface="Arial" panose="020B0604020202020204" pitchFamily="34" charset="0"/>
              <a:cs typeface="Arial" panose="020B0604020202020204" pitchFamily="34" charset="0"/>
            </a:endParaRPr>
          </a:p>
          <a:p>
            <a:pPr marL="740813" indent="-283951" algn="just">
              <a:buFont typeface="Courier New" panose="02070309020205020404" pitchFamily="49" charset="0"/>
              <a:buChar char="o"/>
            </a:pPr>
            <a:r>
              <a:rPr lang="en-US" dirty="0">
                <a:solidFill>
                  <a:prstClr val="black"/>
                </a:solidFill>
                <a:latin typeface="Arial" panose="020B0604020202020204" pitchFamily="34" charset="0"/>
                <a:cs typeface="Arial" panose="020B0604020202020204" pitchFamily="34" charset="0"/>
              </a:rPr>
              <a:t>Drought – the worst to hit country in 20 years is n</a:t>
            </a:r>
            <a:r>
              <a:rPr lang="en-US" dirty="0" smtClean="0">
                <a:solidFill>
                  <a:prstClr val="black"/>
                </a:solidFill>
                <a:latin typeface="Arial" panose="020B0604020202020204" pitchFamily="34" charset="0"/>
                <a:cs typeface="Arial" panose="020B0604020202020204" pitchFamily="34" charset="0"/>
              </a:rPr>
              <a:t>egatively affected  </a:t>
            </a:r>
            <a:r>
              <a:rPr lang="en-US" dirty="0">
                <a:solidFill>
                  <a:prstClr val="black"/>
                </a:solidFill>
                <a:latin typeface="Arial" panose="020B0604020202020204" pitchFamily="34" charset="0"/>
                <a:cs typeface="Arial" panose="020B0604020202020204" pitchFamily="34" charset="0"/>
              </a:rPr>
              <a:t>economic </a:t>
            </a:r>
            <a:r>
              <a:rPr lang="en-US" dirty="0" smtClean="0">
                <a:solidFill>
                  <a:prstClr val="black"/>
                </a:solidFill>
                <a:latin typeface="Arial" panose="020B0604020202020204" pitchFamily="34" charset="0"/>
                <a:cs typeface="Arial" panose="020B0604020202020204" pitchFamily="34" charset="0"/>
              </a:rPr>
              <a:t>growth in 2015 and expected to spillover to 2016 (by various estimates reducing </a:t>
            </a:r>
            <a:r>
              <a:rPr lang="en-US" dirty="0">
                <a:solidFill>
                  <a:prstClr val="black"/>
                </a:solidFill>
                <a:latin typeface="Arial" panose="020B0604020202020204" pitchFamily="34" charset="0"/>
                <a:cs typeface="Arial" panose="020B0604020202020204" pitchFamily="34" charset="0"/>
              </a:rPr>
              <a:t>GDP growth by as much as 0.5 percentage points in </a:t>
            </a:r>
            <a:r>
              <a:rPr lang="en-US" dirty="0" smtClean="0">
                <a:solidFill>
                  <a:prstClr val="black"/>
                </a:solidFill>
                <a:latin typeface="Arial" panose="020B0604020202020204" pitchFamily="34" charset="0"/>
                <a:cs typeface="Arial" panose="020B0604020202020204" pitchFamily="34" charset="0"/>
              </a:rPr>
              <a:t>2015).</a:t>
            </a:r>
          </a:p>
          <a:p>
            <a:pPr marL="740813" indent="-283951" algn="just">
              <a:buFont typeface="Courier New" panose="02070309020205020404" pitchFamily="49" charset="0"/>
              <a:buChar char="o"/>
            </a:pPr>
            <a:endParaRPr lang="en-US" dirty="0" smtClean="0">
              <a:solidFill>
                <a:prstClr val="black"/>
              </a:solidFill>
              <a:latin typeface="Arial" panose="020B0604020202020204" pitchFamily="34" charset="0"/>
              <a:cs typeface="Arial" panose="020B0604020202020204" pitchFamily="34" charset="0"/>
            </a:endParaRPr>
          </a:p>
          <a:p>
            <a:pPr marL="285750" indent="-285750" algn="just" defTabSz="914400">
              <a:buFont typeface="Wingdings" panose="05000000000000000000" pitchFamily="2" charset="2"/>
              <a:buChar char="§"/>
            </a:pPr>
            <a:r>
              <a:rPr lang="en-ZA" dirty="0" smtClean="0">
                <a:solidFill>
                  <a:prstClr val="black"/>
                </a:solidFill>
                <a:latin typeface="Arial" panose="020B0604020202020204" pitchFamily="34" charset="0"/>
                <a:cs typeface="Arial" panose="020B0604020202020204" pitchFamily="34" charset="0"/>
              </a:rPr>
              <a:t>Furthermore</a:t>
            </a:r>
            <a:r>
              <a:rPr lang="en-ZA" dirty="0">
                <a:solidFill>
                  <a:prstClr val="black"/>
                </a:solidFill>
                <a:latin typeface="Arial" panose="020B0604020202020204" pitchFamily="34" charset="0"/>
                <a:cs typeface="Arial" panose="020B0604020202020204" pitchFamily="34" charset="0"/>
              </a:rPr>
              <a:t>, recent weakness of the Rand has not significantly boosted export growth as would have been expected due to the confluence of these structural and cyclical </a:t>
            </a:r>
            <a:r>
              <a:rPr lang="en-ZA" dirty="0" smtClean="0">
                <a:solidFill>
                  <a:prstClr val="black"/>
                </a:solidFill>
                <a:latin typeface="Arial" panose="020B0604020202020204" pitchFamily="34" charset="0"/>
                <a:cs typeface="Arial" panose="020B0604020202020204" pitchFamily="34" charset="0"/>
              </a:rPr>
              <a:t>challenges.</a:t>
            </a:r>
          </a:p>
          <a:p>
            <a:pPr marL="285750" indent="-285750" algn="just" defTabSz="914400">
              <a:buFont typeface="Wingdings" panose="05000000000000000000" pitchFamily="2" charset="2"/>
              <a:buChar char="§"/>
            </a:pPr>
            <a:endParaRPr lang="en-ZA" dirty="0">
              <a:solidFill>
                <a:prstClr val="black"/>
              </a:solidFill>
              <a:latin typeface="Arial" panose="020B0604020202020204" pitchFamily="34" charset="0"/>
              <a:cs typeface="Arial" panose="020B0604020202020204" pitchFamily="34" charset="0"/>
            </a:endParaRPr>
          </a:p>
          <a:p>
            <a:pPr marL="285750" indent="-285750" algn="just" defTabSz="914400">
              <a:buFont typeface="Wingdings" panose="05000000000000000000" pitchFamily="2" charset="2"/>
              <a:buChar char="§"/>
            </a:pPr>
            <a:r>
              <a:rPr lang="en-ZA" dirty="0" smtClean="0">
                <a:solidFill>
                  <a:prstClr val="black"/>
                </a:solidFill>
                <a:latin typeface="Arial" panose="020B0604020202020204" pitchFamily="34" charset="0"/>
                <a:cs typeface="Arial" panose="020B0604020202020204" pitchFamily="34" charset="0"/>
              </a:rPr>
              <a:t>Rand weakness and drought driving CPI up leading to interest rate increases       slowing economic growth</a:t>
            </a:r>
          </a:p>
          <a:p>
            <a:pPr marL="285750" indent="-285750" algn="just" defTabSz="914400">
              <a:buFont typeface="Wingdings" panose="05000000000000000000" pitchFamily="2" charset="2"/>
              <a:buChar char="§"/>
            </a:pPr>
            <a:endParaRPr lang="en-ZA" dirty="0">
              <a:solidFill>
                <a:prstClr val="black"/>
              </a:solidFill>
              <a:latin typeface="Arial" panose="020B0604020202020204" pitchFamily="34" charset="0"/>
              <a:cs typeface="Arial" panose="020B0604020202020204" pitchFamily="34" charset="0"/>
            </a:endParaRPr>
          </a:p>
          <a:p>
            <a:pPr marL="285750" indent="-285750" algn="just" defTabSz="914400">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Economic </a:t>
            </a:r>
            <a:r>
              <a:rPr lang="en-US" dirty="0">
                <a:solidFill>
                  <a:prstClr val="black"/>
                </a:solidFill>
                <a:latin typeface="Arial" panose="020B0604020202020204" pitchFamily="34" charset="0"/>
                <a:cs typeface="Arial" panose="020B0604020202020204" pitchFamily="34" charset="0"/>
              </a:rPr>
              <a:t>growth of at least 5% - 7</a:t>
            </a:r>
            <a:r>
              <a:rPr lang="en-US" dirty="0" smtClean="0">
                <a:solidFill>
                  <a:prstClr val="black"/>
                </a:solidFill>
                <a:latin typeface="Arial" panose="020B0604020202020204" pitchFamily="34" charset="0"/>
                <a:cs typeface="Arial" panose="020B0604020202020204" pitchFamily="34" charset="0"/>
              </a:rPr>
              <a:t>% (as per NDP) </a:t>
            </a:r>
            <a:r>
              <a:rPr lang="en-US" dirty="0">
                <a:solidFill>
                  <a:prstClr val="black"/>
                </a:solidFill>
                <a:latin typeface="Arial" panose="020B0604020202020204" pitchFamily="34" charset="0"/>
                <a:cs typeface="Arial" panose="020B0604020202020204" pitchFamily="34" charset="0"/>
              </a:rPr>
              <a:t>necessary to make inroads into the country’s unemployment crisis </a:t>
            </a:r>
            <a:r>
              <a:rPr lang="en-US" dirty="0" smtClean="0">
                <a:solidFill>
                  <a:prstClr val="black"/>
                </a:solidFill>
                <a:latin typeface="Arial" panose="020B0604020202020204" pitchFamily="34" charset="0"/>
                <a:cs typeface="Arial" panose="020B0604020202020204" pitchFamily="34" charset="0"/>
              </a:rPr>
              <a:t>and so </a:t>
            </a:r>
            <a:r>
              <a:rPr lang="en-US" dirty="0">
                <a:solidFill>
                  <a:prstClr val="black"/>
                </a:solidFill>
                <a:latin typeface="Arial" panose="020B0604020202020204" pitchFamily="34" charset="0"/>
                <a:cs typeface="Arial" panose="020B0604020202020204" pitchFamily="34" charset="0"/>
              </a:rPr>
              <a:t>begin to address </a:t>
            </a:r>
            <a:r>
              <a:rPr lang="en-US" dirty="0" smtClean="0">
                <a:solidFill>
                  <a:prstClr val="black"/>
                </a:solidFill>
                <a:latin typeface="Arial" panose="020B0604020202020204" pitchFamily="34" charset="0"/>
                <a:cs typeface="Arial" panose="020B0604020202020204" pitchFamily="34" charset="0"/>
              </a:rPr>
              <a:t>the perennial challenges of poverty </a:t>
            </a:r>
            <a:r>
              <a:rPr lang="en-US" dirty="0">
                <a:solidFill>
                  <a:prstClr val="black"/>
                </a:solidFill>
                <a:latin typeface="Arial" panose="020B0604020202020204" pitchFamily="34" charset="0"/>
                <a:cs typeface="Arial" panose="020B0604020202020204" pitchFamily="34" charset="0"/>
              </a:rPr>
              <a:t>and </a:t>
            </a:r>
            <a:r>
              <a:rPr lang="en-US" dirty="0" smtClean="0">
                <a:solidFill>
                  <a:prstClr val="black"/>
                </a:solidFill>
                <a:latin typeface="Arial" panose="020B0604020202020204" pitchFamily="34" charset="0"/>
                <a:cs typeface="Arial" panose="020B0604020202020204" pitchFamily="34" charset="0"/>
              </a:rPr>
              <a:t>inequality.</a:t>
            </a:r>
            <a:endParaRPr lang="en-US" dirty="0">
              <a:solidFill>
                <a:prstClr val="black"/>
              </a:solidFill>
              <a:latin typeface="Arial" panose="020B0604020202020204" pitchFamily="34" charset="0"/>
              <a:cs typeface="Arial" panose="020B0604020202020204" pitchFamily="34" charset="0"/>
            </a:endParaRPr>
          </a:p>
          <a:p>
            <a:pPr marL="285750" indent="-285750" algn="just" defTabSz="914400">
              <a:buFont typeface="Wingdings" panose="05000000000000000000" pitchFamily="2" charset="2"/>
              <a:buChar char="§"/>
            </a:pPr>
            <a:endParaRPr lang="en-ZA" dirty="0">
              <a:solidFill>
                <a:prstClr val="black"/>
              </a:solidFill>
              <a:latin typeface="Arial" panose="020B0604020202020204" pitchFamily="34" charset="0"/>
              <a:cs typeface="Arial" panose="020B0604020202020204" pitchFamily="34" charset="0"/>
            </a:endParaRPr>
          </a:p>
        </p:txBody>
      </p:sp>
      <p:sp>
        <p:nvSpPr>
          <p:cNvPr id="3" name="Right Arrow 2"/>
          <p:cNvSpPr/>
          <p:nvPr/>
        </p:nvSpPr>
        <p:spPr>
          <a:xfrm>
            <a:off x="9002597" y="4656841"/>
            <a:ext cx="358219" cy="15082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7050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657" y="750483"/>
            <a:ext cx="10136221" cy="3831818"/>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dirty="0" smtClean="0">
                <a:latin typeface="Arial" panose="020B0604020202020204" pitchFamily="34" charset="0"/>
                <a:cs typeface="Arial" panose="020B0604020202020204" pitchFamily="34" charset="0"/>
              </a:rPr>
              <a:t>Overall department </a:t>
            </a:r>
            <a:r>
              <a:rPr lang="en-ZA" dirty="0">
                <a:latin typeface="Arial" panose="020B0604020202020204" pitchFamily="34" charset="0"/>
                <a:cs typeface="Arial" panose="020B0604020202020204" pitchFamily="34" charset="0"/>
              </a:rPr>
              <a:t>preliminary spent R968.075 million or 99.2 per cent of its adjusted budget of </a:t>
            </a:r>
            <a:r>
              <a:rPr lang="en-ZA" dirty="0" smtClean="0">
                <a:latin typeface="Arial" panose="020B0604020202020204" pitchFamily="34" charset="0"/>
                <a:cs typeface="Arial" panose="020B0604020202020204" pitchFamily="34" charset="0"/>
              </a:rPr>
              <a:t>     R975.802 </a:t>
            </a:r>
            <a:r>
              <a:rPr lang="en-ZA" dirty="0">
                <a:latin typeface="Arial" panose="020B0604020202020204" pitchFamily="34" charset="0"/>
                <a:cs typeface="Arial" panose="020B0604020202020204" pitchFamily="34" charset="0"/>
              </a:rPr>
              <a:t>million with an under expenditure of R7.727 </a:t>
            </a:r>
            <a:r>
              <a:rPr lang="en-ZA" dirty="0" smtClean="0">
                <a:latin typeface="Arial" panose="020B0604020202020204" pitchFamily="34" charset="0"/>
                <a:cs typeface="Arial" panose="020B0604020202020204" pitchFamily="34" charset="0"/>
              </a:rPr>
              <a:t>million.</a:t>
            </a:r>
            <a:endParaRPr lang="en-ZA"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Compensation </a:t>
            </a:r>
            <a:r>
              <a:rPr lang="en-ZA" b="1" dirty="0">
                <a:latin typeface="Arial" panose="020B0604020202020204" pitchFamily="34" charset="0"/>
                <a:cs typeface="Arial" panose="020B0604020202020204" pitchFamily="34" charset="0"/>
              </a:rPr>
              <a:t>of </a:t>
            </a:r>
            <a:r>
              <a:rPr lang="en-ZA" b="1" dirty="0" smtClean="0">
                <a:latin typeface="Arial" panose="020B0604020202020204" pitchFamily="34" charset="0"/>
                <a:cs typeface="Arial" panose="020B0604020202020204" pitchFamily="34" charset="0"/>
              </a:rPr>
              <a:t>Employees </a:t>
            </a:r>
            <a:r>
              <a:rPr lang="en-ZA" dirty="0" smtClean="0">
                <a:latin typeface="Arial" panose="020B0604020202020204" pitchFamily="34" charset="0"/>
                <a:cs typeface="Arial" panose="020B0604020202020204" pitchFamily="34" charset="0"/>
              </a:rPr>
              <a:t>over </a:t>
            </a:r>
            <a:r>
              <a:rPr lang="en-ZA" dirty="0">
                <a:latin typeface="Arial" panose="020B0604020202020204" pitchFamily="34" charset="0"/>
                <a:cs typeface="Arial" panose="020B0604020202020204" pitchFamily="34" charset="0"/>
              </a:rPr>
              <a:t>expenditure of R3.884 million (mainly within Traditional Institutional Management </a:t>
            </a:r>
            <a:r>
              <a:rPr lang="en-ZA" dirty="0" smtClean="0">
                <a:latin typeface="Arial" panose="020B0604020202020204" pitchFamily="34" charset="0"/>
                <a:cs typeface="Arial" panose="020B0604020202020204" pitchFamily="34" charset="0"/>
              </a:rPr>
              <a:t>at R4.1 million) </a:t>
            </a:r>
            <a:r>
              <a:rPr lang="en-ZA" dirty="0">
                <a:latin typeface="Arial" panose="020B0604020202020204" pitchFamily="34" charset="0"/>
                <a:cs typeface="Arial" panose="020B0604020202020204" pitchFamily="34" charset="0"/>
              </a:rPr>
              <a:t>is mainly due to under budgeting in respect of </a:t>
            </a:r>
            <a:r>
              <a:rPr lang="en-ZA" dirty="0" smtClean="0">
                <a:latin typeface="Arial" panose="020B0604020202020204" pitchFamily="34" charset="0"/>
                <a:cs typeface="Arial" panose="020B0604020202020204" pitchFamily="34" charset="0"/>
              </a:rPr>
              <a:t>implementation </a:t>
            </a:r>
            <a:r>
              <a:rPr lang="en-ZA" dirty="0">
                <a:latin typeface="Arial" panose="020B0604020202020204" pitchFamily="34" charset="0"/>
                <a:cs typeface="Arial" panose="020B0604020202020204" pitchFamily="34" charset="0"/>
              </a:rPr>
              <a:t>of housing allowance benefits as well as </a:t>
            </a:r>
            <a:r>
              <a:rPr lang="en-ZA" dirty="0" smtClean="0">
                <a:latin typeface="Arial" panose="020B0604020202020204" pitchFamily="34" charset="0"/>
                <a:cs typeface="Arial" panose="020B0604020202020204" pitchFamily="34" charset="0"/>
              </a:rPr>
              <a:t>implementation </a:t>
            </a:r>
            <a:r>
              <a:rPr lang="en-ZA" dirty="0">
                <a:latin typeface="Arial" panose="020B0604020202020204" pitchFamily="34" charset="0"/>
                <a:cs typeface="Arial" panose="020B0604020202020204" pitchFamily="34" charset="0"/>
              </a:rPr>
              <a:t>of back pay increase of salaries for Traditional Leaders as per </a:t>
            </a:r>
            <a:r>
              <a:rPr lang="en-ZA" dirty="0" smtClean="0">
                <a:latin typeface="Arial" panose="020B0604020202020204" pitchFamily="34" charset="0"/>
                <a:cs typeface="Arial" panose="020B0604020202020204" pitchFamily="34" charset="0"/>
              </a:rPr>
              <a:t>Presidential </a:t>
            </a:r>
            <a:r>
              <a:rPr lang="en-ZA" dirty="0">
                <a:latin typeface="Arial" panose="020B0604020202020204" pitchFamily="34" charset="0"/>
                <a:cs typeface="Arial" panose="020B0604020202020204" pitchFamily="34" charset="0"/>
              </a:rPr>
              <a:t>determination. </a:t>
            </a:r>
          </a:p>
          <a:p>
            <a:pPr marL="285750" lvl="0" indent="-285750" algn="just">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Goods and </a:t>
            </a:r>
            <a:r>
              <a:rPr lang="en-ZA" b="1" dirty="0" smtClean="0">
                <a:latin typeface="Arial" panose="020B0604020202020204" pitchFamily="34" charset="0"/>
                <a:cs typeface="Arial" panose="020B0604020202020204" pitchFamily="34" charset="0"/>
              </a:rPr>
              <a:t>Services </a:t>
            </a:r>
            <a:r>
              <a:rPr lang="en-ZA" dirty="0" smtClean="0">
                <a:latin typeface="Arial" panose="020B0604020202020204" pitchFamily="34" charset="0"/>
                <a:cs typeface="Arial" panose="020B0604020202020204" pitchFamily="34" charset="0"/>
              </a:rPr>
              <a:t>under </a:t>
            </a:r>
            <a:r>
              <a:rPr lang="en-ZA" dirty="0">
                <a:latin typeface="Arial" panose="020B0604020202020204" pitchFamily="34" charset="0"/>
                <a:cs typeface="Arial" panose="020B0604020202020204" pitchFamily="34" charset="0"/>
              </a:rPr>
              <a:t>expenditure of R6.143 million (mainly within Administration </a:t>
            </a:r>
            <a:r>
              <a:rPr lang="en-ZA" dirty="0" smtClean="0">
                <a:latin typeface="Arial" panose="020B0604020202020204" pitchFamily="34" charset="0"/>
                <a:cs typeface="Arial" panose="020B0604020202020204" pitchFamily="34" charset="0"/>
              </a:rPr>
              <a:t>at    R4.6 million) is </a:t>
            </a:r>
            <a:r>
              <a:rPr lang="en-ZA" dirty="0">
                <a:latin typeface="Arial" panose="020B0604020202020204" pitchFamily="34" charset="0"/>
                <a:cs typeface="Arial" panose="020B0604020202020204" pitchFamily="34" charset="0"/>
              </a:rPr>
              <a:t>mainly due to unpaid suppliers on acquisition of minor assets, operating payments and legal costs as a result of un-invoiced work at year end</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
        <p:nvSpPr>
          <p:cNvPr id="3" name="Rectangle 2"/>
          <p:cNvSpPr/>
          <p:nvPr/>
        </p:nvSpPr>
        <p:spPr>
          <a:xfrm>
            <a:off x="632847" y="23083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CO-OPERATIVE GOVERNANCE AND TRADITIONAL AFFAIRS (1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40</a:t>
            </a:fld>
            <a:endParaRPr lang="en-ZA" sz="2400" b="1" dirty="0">
              <a:solidFill>
                <a:prstClr val="white"/>
              </a:solidFill>
            </a:endParaRPr>
          </a:p>
        </p:txBody>
      </p:sp>
    </p:spTree>
    <p:extLst>
      <p:ext uri="{BB962C8B-B14F-4D97-AF65-F5344CB8AC3E}">
        <p14:creationId xmlns:p14="http://schemas.microsoft.com/office/powerpoint/2010/main" val="2734605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979" y="715313"/>
            <a:ext cx="10136221" cy="466281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Transfers and Subsidies </a:t>
            </a:r>
            <a:r>
              <a:rPr lang="en-ZA" dirty="0" smtClean="0">
                <a:latin typeface="Arial" panose="020B0604020202020204" pitchFamily="34" charset="0"/>
                <a:cs typeface="Arial" panose="020B0604020202020204" pitchFamily="34" charset="0"/>
              </a:rPr>
              <a:t>under expenditure of R3.087 million (mainly within Local Governance at R1 million and Development and Planning at R1.9 million) is due to unpaid leave gratuities caused by lack of sufficient information on traditional leaders’ files, non-transferring of funds which were earmarked for the amalgamation of identified municipalities and non-transferring of payments for Chris Hani water intervention project resulting from non-submission of required documentation and invoices as project is moving slow.</a:t>
            </a:r>
          </a:p>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Payment for Capital Assets: </a:t>
            </a:r>
            <a:r>
              <a:rPr lang="en-ZA" dirty="0" smtClean="0">
                <a:latin typeface="Arial" panose="020B0604020202020204" pitchFamily="34" charset="0"/>
                <a:cs typeface="Arial" panose="020B0604020202020204" pitchFamily="34" charset="0"/>
              </a:rPr>
              <a:t>under expenditure of R2.389 million (mainly within Administration at R1.1 million) is due to non-processing of payments relating to construction of Provincial Disaster Management Centre resulting from identified defects in the building that were to be addressed before payment can be made.</a:t>
            </a:r>
          </a:p>
          <a:p>
            <a:pPr marL="336550" lvl="0" algn="just">
              <a:lnSpc>
                <a:spcPct val="150000"/>
              </a:lnSpc>
            </a:pPr>
            <a:endParaRPr lang="en-ZA" dirty="0">
              <a:latin typeface="Arial" panose="020B0604020202020204" pitchFamily="34" charset="0"/>
              <a:ea typeface="Times New Roman"/>
              <a:cs typeface="Arial" panose="020B0604020202020204" pitchFamily="34" charset="0"/>
            </a:endParaRPr>
          </a:p>
        </p:txBody>
      </p:sp>
      <p:sp>
        <p:nvSpPr>
          <p:cNvPr id="3" name="Rectangle 2"/>
          <p:cNvSpPr/>
          <p:nvPr/>
        </p:nvSpPr>
        <p:spPr>
          <a:xfrm>
            <a:off x="553329" y="268311"/>
            <a:ext cx="9387840" cy="400110"/>
          </a:xfrm>
          <a:prstGeom prst="rect">
            <a:avLst/>
          </a:prstGeom>
        </p:spPr>
        <p:txBody>
          <a:bodyPr wrap="square">
            <a:spAutoFit/>
          </a:bodyPr>
          <a:lstStyle/>
          <a:p>
            <a:pPr algn="ctr" fontAlgn="base">
              <a:spcBef>
                <a:spcPct val="0"/>
              </a:spcBef>
              <a:spcAft>
                <a:spcPct val="0"/>
              </a:spcAft>
            </a:pPr>
            <a:r>
              <a:rPr lang="en-ZA" altLang="en-US" sz="2000" b="1" dirty="0" smtClean="0">
                <a:solidFill>
                  <a:srgbClr val="984807"/>
                </a:solidFill>
                <a:latin typeface="Arial" charset="0"/>
                <a:cs typeface="Arial" charset="0"/>
              </a:rPr>
              <a:t>CO-OPERATIVE GOVERNANCE AND TRADITIONAL AFFAIRS (2 </a:t>
            </a:r>
            <a:r>
              <a:rPr lang="en-ZA" altLang="en-US" sz="2000" b="1" dirty="0">
                <a:solidFill>
                  <a:srgbClr val="984807"/>
                </a:solidFill>
                <a:latin typeface="Arial" charset="0"/>
                <a:cs typeface="Arial" charset="0"/>
              </a:rPr>
              <a:t>– 2</a:t>
            </a:r>
            <a:r>
              <a:rPr lang="en-ZA" altLang="en-US" sz="2000" b="1" dirty="0" smtClean="0">
                <a:solidFill>
                  <a:srgbClr val="984807"/>
                </a:solidFill>
                <a:latin typeface="Arial" charset="0"/>
                <a:cs typeface="Arial" charset="0"/>
              </a:rPr>
              <a:t>)</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41</a:t>
            </a:fld>
            <a:endParaRPr lang="en-ZA" sz="2400" b="1" dirty="0">
              <a:solidFill>
                <a:prstClr val="white"/>
              </a:solidFill>
            </a:endParaRPr>
          </a:p>
        </p:txBody>
      </p:sp>
    </p:spTree>
    <p:extLst>
      <p:ext uri="{BB962C8B-B14F-4D97-AF65-F5344CB8AC3E}">
        <p14:creationId xmlns:p14="http://schemas.microsoft.com/office/powerpoint/2010/main" val="740975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400110"/>
            <a:ext cx="10136221" cy="5537670"/>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700" dirty="0" smtClean="0">
                <a:latin typeface="Arial" panose="020B0604020202020204" pitchFamily="34" charset="0"/>
                <a:cs typeface="Arial" panose="020B0604020202020204" pitchFamily="34" charset="0"/>
              </a:rPr>
              <a:t>Overall department </a:t>
            </a:r>
            <a:r>
              <a:rPr lang="en-ZA" sz="1700" dirty="0">
                <a:latin typeface="Arial" panose="020B0604020202020204" pitchFamily="34" charset="0"/>
                <a:cs typeface="Arial" panose="020B0604020202020204" pitchFamily="34" charset="0"/>
              </a:rPr>
              <a:t>preliminary spent R1.957 billion or 98.7 per cent of its adjusted budget of </a:t>
            </a:r>
            <a:r>
              <a:rPr lang="en-ZA" sz="1700" dirty="0" smtClean="0">
                <a:latin typeface="Arial" panose="020B0604020202020204" pitchFamily="34" charset="0"/>
                <a:cs typeface="Arial" panose="020B0604020202020204" pitchFamily="34" charset="0"/>
              </a:rPr>
              <a:t>  R1.982 </a:t>
            </a:r>
            <a:r>
              <a:rPr lang="en-ZA" sz="1700" dirty="0">
                <a:latin typeface="Arial" panose="020B0604020202020204" pitchFamily="34" charset="0"/>
                <a:cs typeface="Arial" panose="020B0604020202020204" pitchFamily="34" charset="0"/>
              </a:rPr>
              <a:t>billion with an under expenditure of R24.932 </a:t>
            </a:r>
            <a:r>
              <a:rPr lang="en-ZA" sz="1700" dirty="0" smtClean="0">
                <a:latin typeface="Arial" panose="020B0604020202020204" pitchFamily="34" charset="0"/>
                <a:cs typeface="Arial" panose="020B0604020202020204" pitchFamily="34" charset="0"/>
              </a:rPr>
              <a:t>million. </a:t>
            </a:r>
            <a:endParaRPr lang="en-ZA" sz="17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700" b="1" dirty="0" smtClean="0">
                <a:latin typeface="Arial" panose="020B0604020202020204" pitchFamily="34" charset="0"/>
                <a:cs typeface="Arial" panose="020B0604020202020204" pitchFamily="34" charset="0"/>
              </a:rPr>
              <a:t>Compensation </a:t>
            </a:r>
            <a:r>
              <a:rPr lang="en-ZA" sz="1700" b="1" dirty="0">
                <a:latin typeface="Arial" panose="020B0604020202020204" pitchFamily="34" charset="0"/>
                <a:cs typeface="Arial" panose="020B0604020202020204" pitchFamily="34" charset="0"/>
              </a:rPr>
              <a:t>of </a:t>
            </a:r>
            <a:r>
              <a:rPr lang="en-ZA" sz="1700" b="1" dirty="0" smtClean="0">
                <a:latin typeface="Arial" panose="020B0604020202020204" pitchFamily="34" charset="0"/>
                <a:cs typeface="Arial" panose="020B0604020202020204" pitchFamily="34" charset="0"/>
              </a:rPr>
              <a:t>Employees</a:t>
            </a:r>
            <a:r>
              <a:rPr lang="en-ZA" sz="1700" dirty="0">
                <a:latin typeface="Arial" panose="020B0604020202020204" pitchFamily="34" charset="0"/>
                <a:cs typeface="Arial" panose="020B0604020202020204" pitchFamily="34" charset="0"/>
              </a:rPr>
              <a:t> </a:t>
            </a:r>
            <a:r>
              <a:rPr lang="en-ZA" sz="1700" dirty="0" smtClean="0">
                <a:latin typeface="Arial" panose="020B0604020202020204" pitchFamily="34" charset="0"/>
                <a:cs typeface="Arial" panose="020B0604020202020204" pitchFamily="34" charset="0"/>
              </a:rPr>
              <a:t>under </a:t>
            </a:r>
            <a:r>
              <a:rPr lang="en-ZA" sz="1700" dirty="0">
                <a:latin typeface="Arial" panose="020B0604020202020204" pitchFamily="34" charset="0"/>
                <a:cs typeface="Arial" panose="020B0604020202020204" pitchFamily="34" charset="0"/>
              </a:rPr>
              <a:t>expenditure of R3.334 million </a:t>
            </a:r>
            <a:r>
              <a:rPr lang="en-ZA" sz="1700" dirty="0" smtClean="0">
                <a:latin typeface="Arial" panose="020B0604020202020204" pitchFamily="34" charset="0"/>
                <a:cs typeface="Arial" panose="020B0604020202020204" pitchFamily="34" charset="0"/>
              </a:rPr>
              <a:t>(mainly </a:t>
            </a:r>
            <a:r>
              <a:rPr lang="en-ZA" sz="1700" dirty="0">
                <a:latin typeface="Arial" panose="020B0604020202020204" pitchFamily="34" charset="0"/>
                <a:cs typeface="Arial" panose="020B0604020202020204" pitchFamily="34" charset="0"/>
              </a:rPr>
              <a:t>within </a:t>
            </a:r>
            <a:r>
              <a:rPr lang="en-ZA" sz="1700" dirty="0" smtClean="0">
                <a:latin typeface="Arial" panose="020B0604020202020204" pitchFamily="34" charset="0"/>
                <a:cs typeface="Arial" panose="020B0604020202020204" pitchFamily="34" charset="0"/>
              </a:rPr>
              <a:t>Farmer </a:t>
            </a:r>
            <a:r>
              <a:rPr lang="en-ZA" sz="1700" dirty="0">
                <a:latin typeface="Arial" panose="020B0604020202020204" pitchFamily="34" charset="0"/>
                <a:cs typeface="Arial" panose="020B0604020202020204" pitchFamily="34" charset="0"/>
              </a:rPr>
              <a:t>Support and Development </a:t>
            </a:r>
            <a:r>
              <a:rPr lang="en-ZA" sz="1700" dirty="0" smtClean="0">
                <a:latin typeface="Arial" panose="020B0604020202020204" pitchFamily="34" charset="0"/>
                <a:cs typeface="Arial" panose="020B0604020202020204" pitchFamily="34" charset="0"/>
              </a:rPr>
              <a:t>at R1.2 million) is </a:t>
            </a:r>
            <a:r>
              <a:rPr lang="en-ZA" sz="1700" dirty="0">
                <a:latin typeface="Arial" panose="020B0604020202020204" pitchFamily="34" charset="0"/>
                <a:cs typeface="Arial" panose="020B0604020202020204" pitchFamily="34" charset="0"/>
              </a:rPr>
              <a:t>mainly due to delays in </a:t>
            </a:r>
            <a:r>
              <a:rPr lang="en-ZA" sz="1700" dirty="0" smtClean="0">
                <a:latin typeface="Arial" panose="020B0604020202020204" pitchFamily="34" charset="0"/>
                <a:cs typeface="Arial" panose="020B0604020202020204" pitchFamily="34" charset="0"/>
              </a:rPr>
              <a:t>filling </a:t>
            </a:r>
            <a:r>
              <a:rPr lang="en-ZA" sz="1700" dirty="0">
                <a:latin typeface="Arial" panose="020B0604020202020204" pitchFamily="34" charset="0"/>
                <a:cs typeface="Arial" panose="020B0604020202020204" pitchFamily="34" charset="0"/>
              </a:rPr>
              <a:t>of replacement posts owing to a reprioritization process which was undertaken by the department to prioritize the filling of critical posts given that it did not have a funded Annual Recruitment Plan. This process took longer than anticipated as </a:t>
            </a:r>
            <a:r>
              <a:rPr lang="en-ZA" sz="1700" dirty="0" smtClean="0">
                <a:latin typeface="Arial" panose="020B0604020202020204" pitchFamily="34" charset="0"/>
                <a:cs typeface="Arial" panose="020B0604020202020204" pitchFamily="34" charset="0"/>
              </a:rPr>
              <a:t>department </a:t>
            </a:r>
            <a:r>
              <a:rPr lang="en-ZA" sz="1700" dirty="0">
                <a:latin typeface="Arial" panose="020B0604020202020204" pitchFamily="34" charset="0"/>
                <a:cs typeface="Arial" panose="020B0604020202020204" pitchFamily="34" charset="0"/>
              </a:rPr>
              <a:t>only relied on attritions which occurred throughout year.</a:t>
            </a:r>
          </a:p>
          <a:p>
            <a:pPr marL="285750" lvl="0" indent="-285750" algn="just">
              <a:lnSpc>
                <a:spcPct val="150000"/>
              </a:lnSpc>
              <a:buFont typeface="Arial" panose="020B0604020202020204" pitchFamily="34" charset="0"/>
              <a:buChar char="•"/>
            </a:pPr>
            <a:r>
              <a:rPr lang="en-ZA" sz="1700" b="1" dirty="0" smtClean="0">
                <a:latin typeface="Arial" panose="020B0604020202020204" pitchFamily="34" charset="0"/>
                <a:cs typeface="Arial" panose="020B0604020202020204" pitchFamily="34" charset="0"/>
              </a:rPr>
              <a:t>Goods and Services</a:t>
            </a:r>
            <a:r>
              <a:rPr lang="en-ZA" sz="1700" dirty="0" smtClean="0">
                <a:latin typeface="Arial" panose="020B0604020202020204" pitchFamily="34" charset="0"/>
                <a:cs typeface="Arial" panose="020B0604020202020204" pitchFamily="34" charset="0"/>
              </a:rPr>
              <a:t> under expenditure of R14.545 </a:t>
            </a:r>
            <a:r>
              <a:rPr lang="en-ZA" sz="1700" dirty="0">
                <a:latin typeface="Arial" panose="020B0604020202020204" pitchFamily="34" charset="0"/>
                <a:cs typeface="Arial" panose="020B0604020202020204" pitchFamily="34" charset="0"/>
              </a:rPr>
              <a:t>million (mainly within Farmer </a:t>
            </a:r>
            <a:r>
              <a:rPr lang="en-ZA" sz="1700" dirty="0" smtClean="0">
                <a:latin typeface="Arial" panose="020B0604020202020204" pitchFamily="34" charset="0"/>
                <a:cs typeface="Arial" panose="020B0604020202020204" pitchFamily="34" charset="0"/>
              </a:rPr>
              <a:t>Support and Development at R10.7 million, Agricultural Economics at R2.6 million and Structured Agricultural Education and Training at R2.3 million) is mainly due to non-delivery of drought supplies such as livestock feed, therefore payments could not be processed as projected. This was due to a huge demand for feed and other drought related deliverables which created huge pressure on the few suppliers that were identified through emergency procurement process (and this led to suppliers not meeting the delivery timeframes).</a:t>
            </a:r>
            <a:endParaRPr lang="en-ZA" sz="1700" dirty="0">
              <a:latin typeface="Arial" panose="020B0604020202020204" pitchFamily="34" charset="0"/>
              <a:cs typeface="Arial" panose="020B0604020202020204" pitchFamily="34" charset="0"/>
            </a:endParaRPr>
          </a:p>
        </p:txBody>
      </p:sp>
      <p:sp>
        <p:nvSpPr>
          <p:cNvPr id="3" name="Rectangle 2"/>
          <p:cNvSpPr/>
          <p:nvPr/>
        </p:nvSpPr>
        <p:spPr>
          <a:xfrm>
            <a:off x="518160" y="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RURAL DEVELOPMENT AND AGRARIAN REFORM (1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42</a:t>
            </a:fld>
            <a:endParaRPr lang="en-ZA" sz="2400" b="1" dirty="0">
              <a:solidFill>
                <a:prstClr val="white"/>
              </a:solidFill>
            </a:endParaRPr>
          </a:p>
        </p:txBody>
      </p:sp>
    </p:spTree>
    <p:extLst>
      <p:ext uri="{BB962C8B-B14F-4D97-AF65-F5344CB8AC3E}">
        <p14:creationId xmlns:p14="http://schemas.microsoft.com/office/powerpoint/2010/main" val="3360589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593295"/>
            <a:ext cx="10136221" cy="466281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Payments </a:t>
            </a:r>
            <a:r>
              <a:rPr lang="en-ZA" b="1" dirty="0">
                <a:latin typeface="Arial" panose="020B0604020202020204" pitchFamily="34" charset="0"/>
                <a:cs typeface="Arial" panose="020B0604020202020204" pitchFamily="34" charset="0"/>
              </a:rPr>
              <a:t>of capital </a:t>
            </a:r>
            <a:r>
              <a:rPr lang="en-ZA" b="1" dirty="0" smtClean="0">
                <a:latin typeface="Arial" panose="020B0604020202020204" pitchFamily="34" charset="0"/>
                <a:cs typeface="Arial" panose="020B0604020202020204" pitchFamily="34" charset="0"/>
              </a:rPr>
              <a:t>assets</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under </a:t>
            </a:r>
            <a:r>
              <a:rPr lang="en-ZA" dirty="0">
                <a:latin typeface="Arial" panose="020B0604020202020204" pitchFamily="34" charset="0"/>
                <a:cs typeface="Arial" panose="020B0604020202020204" pitchFamily="34" charset="0"/>
              </a:rPr>
              <a:t>expenditure of R6.866 million (mainly within Structured Agricultural Education and Training </a:t>
            </a:r>
            <a:r>
              <a:rPr lang="en-ZA" dirty="0" smtClean="0">
                <a:latin typeface="Arial" panose="020B0604020202020204" pitchFamily="34" charset="0"/>
                <a:cs typeface="Arial" panose="020B0604020202020204" pitchFamily="34" charset="0"/>
              </a:rPr>
              <a:t>at R3 million, </a:t>
            </a:r>
            <a:r>
              <a:rPr lang="en-ZA" dirty="0">
                <a:latin typeface="Arial" panose="020B0604020202020204" pitchFamily="34" charset="0"/>
                <a:cs typeface="Arial" panose="020B0604020202020204" pitchFamily="34" charset="0"/>
              </a:rPr>
              <a:t>Farmer Support and Development </a:t>
            </a:r>
            <a:r>
              <a:rPr lang="en-ZA" dirty="0" smtClean="0">
                <a:latin typeface="Arial" panose="020B0604020202020204" pitchFamily="34" charset="0"/>
                <a:cs typeface="Arial" panose="020B0604020202020204" pitchFamily="34" charset="0"/>
              </a:rPr>
              <a:t>at         R1.8 million </a:t>
            </a:r>
            <a:r>
              <a:rPr lang="en-ZA" dirty="0">
                <a:latin typeface="Arial" panose="020B0604020202020204" pitchFamily="34" charset="0"/>
                <a:cs typeface="Arial" panose="020B0604020202020204" pitchFamily="34" charset="0"/>
              </a:rPr>
              <a:t>and </a:t>
            </a:r>
            <a:r>
              <a:rPr lang="en-ZA" dirty="0" smtClean="0">
                <a:latin typeface="Arial" panose="020B0604020202020204" pitchFamily="34" charset="0"/>
                <a:cs typeface="Arial" panose="020B0604020202020204" pitchFamily="34" charset="0"/>
              </a:rPr>
              <a:t>Administration at R1 </a:t>
            </a:r>
            <a:r>
              <a:rPr lang="en-ZA" dirty="0">
                <a:latin typeface="Arial" panose="020B0604020202020204" pitchFamily="34" charset="0"/>
                <a:cs typeface="Arial" panose="020B0604020202020204" pitchFamily="34" charset="0"/>
              </a:rPr>
              <a:t>million) is mainly due to the following:</a:t>
            </a:r>
          </a:p>
          <a:p>
            <a:pPr marL="719138" lvl="0" indent="-438150" algn="just">
              <a:lnSpc>
                <a:spcPct val="150000"/>
              </a:lnSpc>
              <a:buFont typeface="Courier New" panose="02070309020205020404" pitchFamily="49" charset="0"/>
              <a:buChar char="o"/>
              <a:tabLst>
                <a:tab pos="719138" algn="l"/>
              </a:tabLst>
            </a:pPr>
            <a:r>
              <a:rPr lang="en-ZA" dirty="0" smtClean="0">
                <a:latin typeface="Arial" panose="020B0604020202020204" pitchFamily="34" charset="0"/>
                <a:cs typeface="Arial" panose="020B0604020202020204" pitchFamily="34" charset="0"/>
              </a:rPr>
              <a:t>Delays </a:t>
            </a:r>
            <a:r>
              <a:rPr lang="en-ZA" dirty="0">
                <a:latin typeface="Arial" panose="020B0604020202020204" pitchFamily="34" charset="0"/>
                <a:cs typeface="Arial" panose="020B0604020202020204" pitchFamily="34" charset="0"/>
              </a:rPr>
              <a:t>in </a:t>
            </a:r>
            <a:r>
              <a:rPr lang="en-ZA" dirty="0" smtClean="0">
                <a:latin typeface="Arial" panose="020B0604020202020204" pitchFamily="34" charset="0"/>
                <a:cs typeface="Arial" panose="020B0604020202020204" pitchFamily="34" charset="0"/>
              </a:rPr>
              <a:t>construction </a:t>
            </a:r>
            <a:r>
              <a:rPr lang="en-ZA" dirty="0">
                <a:latin typeface="Arial" panose="020B0604020202020204" pitchFamily="34" charset="0"/>
                <a:cs typeface="Arial" panose="020B0604020202020204" pitchFamily="34" charset="0"/>
              </a:rPr>
              <a:t>of </a:t>
            </a:r>
            <a:r>
              <a:rPr lang="en-ZA" dirty="0" err="1" smtClean="0">
                <a:latin typeface="Arial" panose="020B0604020202020204" pitchFamily="34" charset="0"/>
                <a:cs typeface="Arial" panose="020B0604020202020204" pitchFamily="34" charset="0"/>
              </a:rPr>
              <a:t>Fonteinkloof</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stock-water project owing to late delivery of materials by </a:t>
            </a:r>
            <a:r>
              <a:rPr lang="en-ZA" dirty="0" smtClean="0">
                <a:latin typeface="Arial" panose="020B0604020202020204" pitchFamily="34" charset="0"/>
                <a:cs typeface="Arial" panose="020B0604020202020204" pitchFamily="34" charset="0"/>
              </a:rPr>
              <a:t>suppliers;</a:t>
            </a:r>
          </a:p>
          <a:p>
            <a:pPr marL="719138" lvl="0" indent="-438150" algn="just">
              <a:lnSpc>
                <a:spcPct val="150000"/>
              </a:lnSpc>
              <a:buFont typeface="Courier New" panose="02070309020205020404" pitchFamily="49" charset="0"/>
              <a:buChar char="o"/>
              <a:tabLst>
                <a:tab pos="719138" algn="l"/>
              </a:tabLst>
            </a:pPr>
            <a:r>
              <a:rPr lang="en-ZA" dirty="0" smtClean="0">
                <a:latin typeface="Arial" panose="020B0604020202020204" pitchFamily="34" charset="0"/>
                <a:cs typeface="Arial" panose="020B0604020202020204" pitchFamily="34" charset="0"/>
              </a:rPr>
              <a:t>Retention </a:t>
            </a:r>
            <a:r>
              <a:rPr lang="en-ZA" dirty="0">
                <a:latin typeface="Arial" panose="020B0604020202020204" pitchFamily="34" charset="0"/>
                <a:cs typeface="Arial" panose="020B0604020202020204" pitchFamily="34" charset="0"/>
              </a:rPr>
              <a:t>fees for infrastructure projects such as poultry project in Sarah Baartman and KSD wool-clip in OR Tambo could not be paid as projected as these were completed late in 2015/16 owing to late delivery of materials by suppliers; </a:t>
            </a:r>
            <a:r>
              <a:rPr lang="en-ZA" dirty="0" smtClean="0">
                <a:latin typeface="Arial" panose="020B0604020202020204" pitchFamily="34" charset="0"/>
                <a:cs typeface="Arial" panose="020B0604020202020204" pitchFamily="34" charset="0"/>
              </a:rPr>
              <a:t>and</a:t>
            </a:r>
          </a:p>
          <a:p>
            <a:pPr marL="719138" lvl="0" indent="-438150" algn="just">
              <a:lnSpc>
                <a:spcPct val="150000"/>
              </a:lnSpc>
              <a:buFont typeface="Courier New" panose="02070309020205020404" pitchFamily="49" charset="0"/>
              <a:buChar char="o"/>
              <a:tabLst>
                <a:tab pos="719138" algn="l"/>
              </a:tabLst>
            </a:pPr>
            <a:r>
              <a:rPr lang="en-ZA" dirty="0" smtClean="0">
                <a:latin typeface="Arial" panose="020B0604020202020204" pitchFamily="34" charset="0"/>
                <a:cs typeface="Arial" panose="020B0604020202020204" pitchFamily="34" charset="0"/>
              </a:rPr>
              <a:t>Water </a:t>
            </a:r>
            <a:r>
              <a:rPr lang="en-ZA" dirty="0">
                <a:latin typeface="Arial" panose="020B0604020202020204" pitchFamily="34" charset="0"/>
                <a:cs typeface="Arial" panose="020B0604020202020204" pitchFamily="34" charset="0"/>
              </a:rPr>
              <a:t>tanks for </a:t>
            </a:r>
            <a:r>
              <a:rPr lang="en-ZA" dirty="0" smtClean="0">
                <a:latin typeface="Arial" panose="020B0604020202020204" pitchFamily="34" charset="0"/>
                <a:cs typeface="Arial" panose="020B0604020202020204" pitchFamily="34" charset="0"/>
              </a:rPr>
              <a:t>drought </a:t>
            </a:r>
            <a:r>
              <a:rPr lang="en-ZA" dirty="0">
                <a:latin typeface="Arial" panose="020B0604020202020204" pitchFamily="34" charset="0"/>
                <a:cs typeface="Arial" panose="020B0604020202020204" pitchFamily="34" charset="0"/>
              </a:rPr>
              <a:t>relief interventions could not be procured due to shortage of supplies</a:t>
            </a:r>
            <a:r>
              <a:rPr lang="en-ZA" dirty="0" smtClean="0">
                <a:latin typeface="Arial" panose="020B0604020202020204" pitchFamily="34" charset="0"/>
                <a:cs typeface="Arial" panose="020B0604020202020204" pitchFamily="34" charset="0"/>
              </a:rPr>
              <a:t>.</a:t>
            </a:r>
          </a:p>
          <a:p>
            <a:pPr marL="280988" lvl="0" algn="just">
              <a:lnSpc>
                <a:spcPct val="150000"/>
              </a:lnSpc>
              <a:tabLst>
                <a:tab pos="719138" algn="l"/>
              </a:tabLst>
            </a:pPr>
            <a:endParaRPr lang="en-ZA" dirty="0">
              <a:latin typeface="Arial" panose="020B0604020202020204" pitchFamily="34" charset="0"/>
              <a:cs typeface="Arial" panose="020B0604020202020204" pitchFamily="34" charset="0"/>
            </a:endParaRPr>
          </a:p>
        </p:txBody>
      </p:sp>
      <p:sp>
        <p:nvSpPr>
          <p:cNvPr id="3" name="Rectangle 2"/>
          <p:cNvSpPr/>
          <p:nvPr/>
        </p:nvSpPr>
        <p:spPr>
          <a:xfrm>
            <a:off x="518160" y="64395"/>
            <a:ext cx="9387840" cy="400110"/>
          </a:xfrm>
          <a:prstGeom prst="rect">
            <a:avLst/>
          </a:prstGeom>
        </p:spPr>
        <p:txBody>
          <a:bodyPr wrap="square">
            <a:spAutoFit/>
          </a:bodyPr>
          <a:lstStyle/>
          <a:p>
            <a:pPr algn="ctr" fontAlgn="base">
              <a:spcBef>
                <a:spcPct val="0"/>
              </a:spcBef>
              <a:spcAft>
                <a:spcPct val="0"/>
              </a:spcAft>
            </a:pPr>
            <a:r>
              <a:rPr lang="en-ZA" altLang="en-US" sz="2000" b="1" dirty="0" smtClean="0">
                <a:solidFill>
                  <a:srgbClr val="984807"/>
                </a:solidFill>
                <a:latin typeface="Arial" charset="0"/>
                <a:cs typeface="Arial" charset="0"/>
              </a:rPr>
              <a:t>RURAL DEVELOPMENT AND AGRARIAN REFORM (2 </a:t>
            </a:r>
            <a:r>
              <a:rPr lang="en-ZA" altLang="en-US" sz="2000" b="1" dirty="0">
                <a:solidFill>
                  <a:srgbClr val="984807"/>
                </a:solidFill>
                <a:latin typeface="Arial" charset="0"/>
                <a:cs typeface="Arial" charset="0"/>
              </a:rPr>
              <a:t>– 2</a:t>
            </a:r>
            <a:r>
              <a:rPr lang="en-ZA" altLang="en-US" sz="2000" b="1" dirty="0" smtClean="0">
                <a:solidFill>
                  <a:srgbClr val="984807"/>
                </a:solidFill>
                <a:latin typeface="Arial" charset="0"/>
                <a:cs typeface="Arial" charset="0"/>
              </a:rPr>
              <a:t>)</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43</a:t>
            </a:fld>
            <a:endParaRPr lang="en-ZA" sz="2400" b="1" dirty="0">
              <a:solidFill>
                <a:prstClr val="white"/>
              </a:solidFill>
            </a:endParaRPr>
          </a:p>
        </p:txBody>
      </p:sp>
    </p:spTree>
    <p:extLst>
      <p:ext uri="{BB962C8B-B14F-4D97-AF65-F5344CB8AC3E}">
        <p14:creationId xmlns:p14="http://schemas.microsoft.com/office/powerpoint/2010/main" val="3965753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50" y="570141"/>
            <a:ext cx="10098543" cy="514525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700" dirty="0" smtClean="0">
                <a:latin typeface="Arial" panose="020B0604020202020204" pitchFamily="34" charset="0"/>
                <a:cs typeface="Arial" panose="020B0604020202020204" pitchFamily="34" charset="0"/>
              </a:rPr>
              <a:t>Overall department </a:t>
            </a:r>
            <a:r>
              <a:rPr lang="en-ZA" sz="1700" dirty="0">
                <a:latin typeface="Arial" panose="020B0604020202020204" pitchFamily="34" charset="0"/>
                <a:cs typeface="Arial" panose="020B0604020202020204" pitchFamily="34" charset="0"/>
              </a:rPr>
              <a:t>preliminary spent R1.160 billion or 93.4 per cent of its adjusted budget </a:t>
            </a:r>
            <a:r>
              <a:rPr lang="en-ZA" sz="1700" dirty="0" smtClean="0">
                <a:latin typeface="Arial" panose="020B0604020202020204" pitchFamily="34" charset="0"/>
                <a:cs typeface="Arial" panose="020B0604020202020204" pitchFamily="34" charset="0"/>
              </a:rPr>
              <a:t>of    R1.241 </a:t>
            </a:r>
            <a:r>
              <a:rPr lang="en-ZA" sz="1700" dirty="0">
                <a:latin typeface="Arial" panose="020B0604020202020204" pitchFamily="34" charset="0"/>
                <a:cs typeface="Arial" panose="020B0604020202020204" pitchFamily="34" charset="0"/>
              </a:rPr>
              <a:t>billion with an under expenditure of R81.703 </a:t>
            </a:r>
            <a:r>
              <a:rPr lang="en-ZA" sz="1700" dirty="0" smtClean="0">
                <a:latin typeface="Arial" panose="020B0604020202020204" pitchFamily="34" charset="0"/>
                <a:cs typeface="Arial" panose="020B0604020202020204" pitchFamily="34" charset="0"/>
              </a:rPr>
              <a:t>million. </a:t>
            </a:r>
            <a:endParaRPr lang="en-ZA" sz="17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700" b="1" dirty="0" smtClean="0">
                <a:latin typeface="Arial" panose="020B0604020202020204" pitchFamily="34" charset="0"/>
                <a:cs typeface="Arial" panose="020B0604020202020204" pitchFamily="34" charset="0"/>
              </a:rPr>
              <a:t>Compensation </a:t>
            </a:r>
            <a:r>
              <a:rPr lang="en-ZA" sz="1700" b="1" dirty="0">
                <a:latin typeface="Arial" panose="020B0604020202020204" pitchFamily="34" charset="0"/>
                <a:cs typeface="Arial" panose="020B0604020202020204" pitchFamily="34" charset="0"/>
              </a:rPr>
              <a:t>of </a:t>
            </a:r>
            <a:r>
              <a:rPr lang="en-ZA" sz="1700" b="1" dirty="0" smtClean="0">
                <a:latin typeface="Arial" panose="020B0604020202020204" pitchFamily="34" charset="0"/>
                <a:cs typeface="Arial" panose="020B0604020202020204" pitchFamily="34" charset="0"/>
              </a:rPr>
              <a:t>Employees </a:t>
            </a:r>
            <a:r>
              <a:rPr lang="en-ZA" sz="1700" dirty="0" smtClean="0">
                <a:latin typeface="Arial" panose="020B0604020202020204" pitchFamily="34" charset="0"/>
                <a:cs typeface="Arial" panose="020B0604020202020204" pitchFamily="34" charset="0"/>
              </a:rPr>
              <a:t>under </a:t>
            </a:r>
            <a:r>
              <a:rPr lang="en-ZA" sz="1700" dirty="0">
                <a:latin typeface="Arial" panose="020B0604020202020204" pitchFamily="34" charset="0"/>
                <a:cs typeface="Arial" panose="020B0604020202020204" pitchFamily="34" charset="0"/>
              </a:rPr>
              <a:t>expenditure of R5.260 </a:t>
            </a:r>
            <a:r>
              <a:rPr lang="en-ZA" sz="1700" dirty="0" smtClean="0">
                <a:latin typeface="Arial" panose="020B0604020202020204" pitchFamily="34" charset="0"/>
                <a:cs typeface="Arial" panose="020B0604020202020204" pitchFamily="34" charset="0"/>
              </a:rPr>
              <a:t>million (</a:t>
            </a:r>
            <a:r>
              <a:rPr lang="en-ZA" sz="1700" dirty="0">
                <a:latin typeface="Arial" panose="020B0604020202020204" pitchFamily="34" charset="0"/>
                <a:cs typeface="Arial" panose="020B0604020202020204" pitchFamily="34" charset="0"/>
              </a:rPr>
              <a:t>mainly within </a:t>
            </a:r>
            <a:r>
              <a:rPr lang="en-ZA" sz="1700" dirty="0" smtClean="0">
                <a:latin typeface="Arial" panose="020B0604020202020204" pitchFamily="34" charset="0"/>
                <a:cs typeface="Arial" panose="020B0604020202020204" pitchFamily="34" charset="0"/>
              </a:rPr>
              <a:t>Administration at        R3.3 </a:t>
            </a:r>
            <a:r>
              <a:rPr lang="en-ZA" sz="1700" dirty="0">
                <a:latin typeface="Arial" panose="020B0604020202020204" pitchFamily="34" charset="0"/>
                <a:cs typeface="Arial" panose="020B0604020202020204" pitchFamily="34" charset="0"/>
              </a:rPr>
              <a:t>million </a:t>
            </a:r>
            <a:r>
              <a:rPr lang="en-ZA" sz="1700" dirty="0" smtClean="0">
                <a:latin typeface="Arial" panose="020B0604020202020204" pitchFamily="34" charset="0"/>
                <a:cs typeface="Arial" panose="020B0604020202020204" pitchFamily="34" charset="0"/>
              </a:rPr>
              <a:t>and Environmental Affairs at</a:t>
            </a:r>
            <a:r>
              <a:rPr lang="fr-FR" sz="1700" dirty="0" smtClean="0">
                <a:latin typeface="Arial" panose="020B0604020202020204" pitchFamily="34" charset="0"/>
                <a:cs typeface="Arial" panose="020B0604020202020204" pitchFamily="34" charset="0"/>
              </a:rPr>
              <a:t> R2.2 </a:t>
            </a:r>
            <a:r>
              <a:rPr lang="fr-FR" sz="1700" dirty="0">
                <a:latin typeface="Arial" panose="020B0604020202020204" pitchFamily="34" charset="0"/>
                <a:cs typeface="Arial" panose="020B0604020202020204" pitchFamily="34" charset="0"/>
              </a:rPr>
              <a:t>million) </a:t>
            </a:r>
            <a:r>
              <a:rPr lang="en-ZA" sz="1700" dirty="0">
                <a:latin typeface="Arial" panose="020B0604020202020204" pitchFamily="34" charset="0"/>
                <a:cs typeface="Arial" panose="020B0604020202020204" pitchFamily="34" charset="0"/>
              </a:rPr>
              <a:t>is due to </a:t>
            </a:r>
            <a:r>
              <a:rPr lang="en-ZA" sz="1700" dirty="0" smtClean="0">
                <a:latin typeface="Arial" panose="020B0604020202020204" pitchFamily="34" charset="0"/>
                <a:cs typeface="Arial" panose="020B0604020202020204" pitchFamily="34" charset="0"/>
              </a:rPr>
              <a:t>reversal </a:t>
            </a:r>
            <a:r>
              <a:rPr lang="en-ZA" sz="1700" dirty="0">
                <a:latin typeface="Arial" panose="020B0604020202020204" pitchFamily="34" charset="0"/>
                <a:cs typeface="Arial" panose="020B0604020202020204" pitchFamily="34" charset="0"/>
              </a:rPr>
              <a:t>of salary upgrades owing to </a:t>
            </a:r>
            <a:r>
              <a:rPr lang="en-ZA" sz="1700" dirty="0" smtClean="0">
                <a:latin typeface="Arial" panose="020B0604020202020204" pitchFamily="34" charset="0"/>
                <a:cs typeface="Arial" panose="020B0604020202020204" pitchFamily="34" charset="0"/>
              </a:rPr>
              <a:t>improper </a:t>
            </a:r>
            <a:r>
              <a:rPr lang="en-ZA" sz="1700" dirty="0">
                <a:latin typeface="Arial" panose="020B0604020202020204" pitchFamily="34" charset="0"/>
                <a:cs typeface="Arial" panose="020B0604020202020204" pitchFamily="34" charset="0"/>
              </a:rPr>
              <a:t>implementation of Resolution 1 of 2012. Payments for performance bonuses were significantly less than </a:t>
            </a:r>
            <a:r>
              <a:rPr lang="en-ZA" sz="1700" dirty="0" smtClean="0">
                <a:latin typeface="Arial" panose="020B0604020202020204" pitchFamily="34" charset="0"/>
                <a:cs typeface="Arial" panose="020B0604020202020204" pitchFamily="34" charset="0"/>
              </a:rPr>
              <a:t>budgeted, which also contributed. </a:t>
            </a:r>
            <a:r>
              <a:rPr lang="en-ZA" sz="1700" dirty="0">
                <a:latin typeface="Arial" panose="020B0604020202020204" pitchFamily="34" charset="0"/>
                <a:cs typeface="Arial" panose="020B0604020202020204" pitchFamily="34" charset="0"/>
              </a:rPr>
              <a:t>Furthermore, terminations within </a:t>
            </a:r>
            <a:r>
              <a:rPr lang="en-ZA" sz="1700" dirty="0" smtClean="0">
                <a:latin typeface="Arial" panose="020B0604020202020204" pitchFamily="34" charset="0"/>
                <a:cs typeface="Arial" panose="020B0604020202020204" pitchFamily="34" charset="0"/>
              </a:rPr>
              <a:t>Administration </a:t>
            </a:r>
            <a:r>
              <a:rPr lang="en-ZA" sz="1700" dirty="0">
                <a:latin typeface="Arial" panose="020B0604020202020204" pitchFamily="34" charset="0"/>
                <a:cs typeface="Arial" panose="020B0604020202020204" pitchFamily="34" charset="0"/>
              </a:rPr>
              <a:t>Programme have not been replaced in line with </a:t>
            </a:r>
            <a:r>
              <a:rPr lang="en-ZA" sz="1700" dirty="0" smtClean="0">
                <a:latin typeface="Arial" panose="020B0604020202020204" pitchFamily="34" charset="0"/>
                <a:cs typeface="Arial" panose="020B0604020202020204" pitchFamily="34" charset="0"/>
              </a:rPr>
              <a:t>OTP </a:t>
            </a:r>
            <a:r>
              <a:rPr lang="en-ZA" sz="1700" dirty="0">
                <a:latin typeface="Arial" panose="020B0604020202020204" pitchFamily="34" charset="0"/>
                <a:cs typeface="Arial" panose="020B0604020202020204" pitchFamily="34" charset="0"/>
              </a:rPr>
              <a:t>Instruction Note 1 of </a:t>
            </a:r>
            <a:r>
              <a:rPr lang="en-ZA" sz="1700" dirty="0" smtClean="0">
                <a:latin typeface="Arial" panose="020B0604020202020204" pitchFamily="34" charset="0"/>
                <a:cs typeface="Arial" panose="020B0604020202020204" pitchFamily="34" charset="0"/>
              </a:rPr>
              <a:t>2015/16. </a:t>
            </a:r>
            <a:endParaRPr lang="en-ZA" sz="17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700" b="1" dirty="0">
                <a:latin typeface="Arial" panose="020B0604020202020204" pitchFamily="34" charset="0"/>
                <a:cs typeface="Arial" panose="020B0604020202020204" pitchFamily="34" charset="0"/>
              </a:rPr>
              <a:t>Goods and </a:t>
            </a:r>
            <a:r>
              <a:rPr lang="en-ZA" sz="1700" b="1" dirty="0" smtClean="0">
                <a:latin typeface="Arial" panose="020B0604020202020204" pitchFamily="34" charset="0"/>
                <a:cs typeface="Arial" panose="020B0604020202020204" pitchFamily="34" charset="0"/>
              </a:rPr>
              <a:t>Services</a:t>
            </a:r>
            <a:r>
              <a:rPr lang="en-ZA" sz="1700" dirty="0">
                <a:latin typeface="Arial" panose="020B0604020202020204" pitchFamily="34" charset="0"/>
                <a:cs typeface="Arial" panose="020B0604020202020204" pitchFamily="34" charset="0"/>
              </a:rPr>
              <a:t> </a:t>
            </a:r>
            <a:r>
              <a:rPr lang="en-ZA" sz="1700" dirty="0" smtClean="0">
                <a:latin typeface="Arial" panose="020B0604020202020204" pitchFamily="34" charset="0"/>
                <a:cs typeface="Arial" panose="020B0604020202020204" pitchFamily="34" charset="0"/>
              </a:rPr>
              <a:t>under </a:t>
            </a:r>
            <a:r>
              <a:rPr lang="en-ZA" sz="1700" dirty="0">
                <a:latin typeface="Arial" panose="020B0604020202020204" pitchFamily="34" charset="0"/>
                <a:cs typeface="Arial" panose="020B0604020202020204" pitchFamily="34" charset="0"/>
              </a:rPr>
              <a:t>expenditure of R25.962 </a:t>
            </a:r>
            <a:r>
              <a:rPr lang="en-ZA" sz="1700" dirty="0" smtClean="0">
                <a:latin typeface="Arial" panose="020B0604020202020204" pitchFamily="34" charset="0"/>
                <a:cs typeface="Arial" panose="020B0604020202020204" pitchFamily="34" charset="0"/>
              </a:rPr>
              <a:t>million (</a:t>
            </a:r>
            <a:r>
              <a:rPr lang="en-ZA" sz="1700" dirty="0">
                <a:latin typeface="Arial" panose="020B0604020202020204" pitchFamily="34" charset="0"/>
                <a:cs typeface="Arial" panose="020B0604020202020204" pitchFamily="34" charset="0"/>
              </a:rPr>
              <a:t>mainly within </a:t>
            </a:r>
            <a:r>
              <a:rPr lang="en-ZA" sz="1700" dirty="0" smtClean="0">
                <a:latin typeface="Arial" panose="020B0604020202020204" pitchFamily="34" charset="0"/>
                <a:cs typeface="Arial" panose="020B0604020202020204" pitchFamily="34" charset="0"/>
              </a:rPr>
              <a:t>Economic </a:t>
            </a:r>
            <a:r>
              <a:rPr lang="en-ZA" sz="1700" dirty="0">
                <a:latin typeface="Arial" panose="020B0604020202020204" pitchFamily="34" charset="0"/>
                <a:cs typeface="Arial" panose="020B0604020202020204" pitchFamily="34" charset="0"/>
              </a:rPr>
              <a:t>Development and </a:t>
            </a:r>
            <a:r>
              <a:rPr lang="en-ZA" sz="1700" dirty="0" smtClean="0">
                <a:latin typeface="Arial" panose="020B0604020202020204" pitchFamily="34" charset="0"/>
                <a:cs typeface="Arial" panose="020B0604020202020204" pitchFamily="34" charset="0"/>
              </a:rPr>
              <a:t>Tourism at R16.6 million, </a:t>
            </a:r>
            <a:r>
              <a:rPr lang="fr-FR" sz="1700" dirty="0" smtClean="0">
                <a:latin typeface="Arial" panose="020B0604020202020204" pitchFamily="34" charset="0"/>
                <a:cs typeface="Arial" panose="020B0604020202020204" pitchFamily="34" charset="0"/>
              </a:rPr>
              <a:t>Administration at R6.1 million and </a:t>
            </a:r>
            <a:r>
              <a:rPr lang="fr-FR" sz="1700" dirty="0">
                <a:latin typeface="Arial" panose="020B0604020202020204" pitchFamily="34" charset="0"/>
                <a:cs typeface="Arial" panose="020B0604020202020204" pitchFamily="34" charset="0"/>
              </a:rPr>
              <a:t>Environnemental Affairs </a:t>
            </a:r>
            <a:r>
              <a:rPr lang="fr-FR" sz="1700" dirty="0" smtClean="0">
                <a:latin typeface="Arial" panose="020B0604020202020204" pitchFamily="34" charset="0"/>
                <a:cs typeface="Arial" panose="020B0604020202020204" pitchFamily="34" charset="0"/>
              </a:rPr>
              <a:t>at          R3.5 million)</a:t>
            </a:r>
            <a:r>
              <a:rPr lang="en-ZA" sz="1700" dirty="0" smtClean="0">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is mainly due to administrative challenges (errors/discrepancies) on invoices received from in-house travel agency thus resulting in delays in processing of payment. Outsourced services for social infrastructure implementation by Coega were not paid owing to incomplete supporting documentation. Also </a:t>
            </a:r>
            <a:r>
              <a:rPr lang="en-ZA" sz="1700" dirty="0" smtClean="0">
                <a:latin typeface="Arial" panose="020B0604020202020204" pitchFamily="34" charset="0"/>
                <a:cs typeface="Arial" panose="020B0604020202020204" pitchFamily="34" charset="0"/>
              </a:rPr>
              <a:t>decline </a:t>
            </a:r>
            <a:r>
              <a:rPr lang="en-ZA" sz="1700" dirty="0">
                <a:latin typeface="Arial" panose="020B0604020202020204" pitchFamily="34" charset="0"/>
                <a:cs typeface="Arial" panose="020B0604020202020204" pitchFamily="34" charset="0"/>
              </a:rPr>
              <a:t>in the utilization of government vehicles resulted in savings</a:t>
            </a:r>
            <a:r>
              <a:rPr lang="en-ZA" sz="1700" dirty="0" smtClean="0">
                <a:latin typeface="Arial" panose="020B0604020202020204" pitchFamily="34" charset="0"/>
                <a:cs typeface="Arial" panose="020B0604020202020204" pitchFamily="34" charset="0"/>
              </a:rPr>
              <a:t>.</a:t>
            </a:r>
            <a:endParaRPr lang="en-ZA" sz="1700" dirty="0">
              <a:latin typeface="Arial" panose="020B0604020202020204" pitchFamily="34" charset="0"/>
              <a:cs typeface="Arial" panose="020B0604020202020204" pitchFamily="34" charset="0"/>
            </a:endParaRPr>
          </a:p>
        </p:txBody>
      </p:sp>
      <p:sp>
        <p:nvSpPr>
          <p:cNvPr id="3" name="Rectangle 2"/>
          <p:cNvSpPr/>
          <p:nvPr/>
        </p:nvSpPr>
        <p:spPr>
          <a:xfrm>
            <a:off x="466643" y="77274"/>
            <a:ext cx="9849333"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ECONOMIC DEVELOPMENT, ENVIRONMENTAL AFFAIRS AND TOURISM (1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44</a:t>
            </a:fld>
            <a:endParaRPr lang="en-ZA" sz="2400" b="1" dirty="0">
              <a:solidFill>
                <a:prstClr val="white"/>
              </a:solidFill>
            </a:endParaRPr>
          </a:p>
        </p:txBody>
      </p:sp>
    </p:spTree>
    <p:extLst>
      <p:ext uri="{BB962C8B-B14F-4D97-AF65-F5344CB8AC3E}">
        <p14:creationId xmlns:p14="http://schemas.microsoft.com/office/powerpoint/2010/main" val="19762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17" y="1091736"/>
            <a:ext cx="10098543" cy="3739998"/>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Transfers </a:t>
            </a:r>
            <a:r>
              <a:rPr lang="en-ZA" b="1" dirty="0">
                <a:latin typeface="Arial" panose="020B0604020202020204" pitchFamily="34" charset="0"/>
                <a:cs typeface="Arial" panose="020B0604020202020204" pitchFamily="34" charset="0"/>
              </a:rPr>
              <a:t>and </a:t>
            </a:r>
            <a:r>
              <a:rPr lang="en-ZA" b="1" dirty="0" smtClean="0">
                <a:latin typeface="Arial" panose="020B0604020202020204" pitchFamily="34" charset="0"/>
                <a:cs typeface="Arial" panose="020B0604020202020204" pitchFamily="34" charset="0"/>
              </a:rPr>
              <a:t>Subsidies</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under </a:t>
            </a:r>
            <a:r>
              <a:rPr lang="en-ZA" dirty="0">
                <a:latin typeface="Arial" panose="020B0604020202020204" pitchFamily="34" charset="0"/>
                <a:cs typeface="Arial" panose="020B0604020202020204" pitchFamily="34" charset="0"/>
              </a:rPr>
              <a:t>expenditure of R15.046 </a:t>
            </a:r>
            <a:r>
              <a:rPr lang="en-ZA" dirty="0" smtClean="0">
                <a:latin typeface="Arial" panose="020B0604020202020204" pitchFamily="34" charset="0"/>
                <a:cs typeface="Arial" panose="020B0604020202020204" pitchFamily="34" charset="0"/>
              </a:rPr>
              <a:t>million (</a:t>
            </a:r>
            <a:r>
              <a:rPr lang="en-ZA" dirty="0">
                <a:latin typeface="Arial" panose="020B0604020202020204" pitchFamily="34" charset="0"/>
                <a:cs typeface="Arial" panose="020B0604020202020204" pitchFamily="34" charset="0"/>
              </a:rPr>
              <a:t>mainly within Economic Development and Tourism </a:t>
            </a:r>
            <a:r>
              <a:rPr lang="en-ZA" dirty="0" smtClean="0">
                <a:latin typeface="Arial" panose="020B0604020202020204" pitchFamily="34" charset="0"/>
                <a:cs typeface="Arial" panose="020B0604020202020204" pitchFamily="34" charset="0"/>
              </a:rPr>
              <a:t>at R14.9 million) is </a:t>
            </a:r>
            <a:r>
              <a:rPr lang="en-ZA" dirty="0">
                <a:latin typeface="Arial" panose="020B0604020202020204" pitchFamily="34" charset="0"/>
                <a:cs typeface="Arial" panose="020B0604020202020204" pitchFamily="34" charset="0"/>
              </a:rPr>
              <a:t>mainly due to </a:t>
            </a:r>
            <a:r>
              <a:rPr lang="en-ZA" dirty="0" smtClean="0">
                <a:latin typeface="Arial" panose="020B0604020202020204" pitchFamily="34" charset="0"/>
                <a:cs typeface="Arial" panose="020B0604020202020204" pitchFamily="34" charset="0"/>
              </a:rPr>
              <a:t>department </a:t>
            </a:r>
            <a:r>
              <a:rPr lang="en-ZA" dirty="0">
                <a:latin typeface="Arial" panose="020B0604020202020204" pitchFamily="34" charset="0"/>
                <a:cs typeface="Arial" panose="020B0604020202020204" pitchFamily="34" charset="0"/>
              </a:rPr>
              <a:t>having insufficient cash whereby only R55 million of </a:t>
            </a:r>
            <a:r>
              <a:rPr lang="en-ZA" dirty="0" smtClean="0">
                <a:latin typeface="Arial" panose="020B0604020202020204" pitchFamily="34" charset="0"/>
                <a:cs typeface="Arial" panose="020B0604020202020204" pitchFamily="34" charset="0"/>
              </a:rPr>
              <a:t>R70 </a:t>
            </a:r>
            <a:r>
              <a:rPr lang="en-ZA" dirty="0">
                <a:latin typeface="Arial" panose="020B0604020202020204" pitchFamily="34" charset="0"/>
                <a:cs typeface="Arial" panose="020B0604020202020204" pitchFamily="34" charset="0"/>
              </a:rPr>
              <a:t>million budget was transferred to Nelson Mandela Bay Municipality for Social Infrastructure projects. </a:t>
            </a:r>
          </a:p>
          <a:p>
            <a:pPr marL="285750" lvl="0" indent="-285750" algn="just">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Payment of Capital </a:t>
            </a:r>
            <a:r>
              <a:rPr lang="en-ZA" b="1" dirty="0" smtClean="0">
                <a:latin typeface="Arial" panose="020B0604020202020204" pitchFamily="34" charset="0"/>
                <a:cs typeface="Arial" panose="020B0604020202020204" pitchFamily="34" charset="0"/>
              </a:rPr>
              <a:t>Assets</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under </a:t>
            </a:r>
            <a:r>
              <a:rPr lang="en-ZA" dirty="0">
                <a:latin typeface="Arial" panose="020B0604020202020204" pitchFamily="34" charset="0"/>
                <a:cs typeface="Arial" panose="020B0604020202020204" pitchFamily="34" charset="0"/>
              </a:rPr>
              <a:t>expenditure of R35.434 </a:t>
            </a:r>
            <a:r>
              <a:rPr lang="en-ZA" dirty="0" smtClean="0">
                <a:latin typeface="Arial" panose="020B0604020202020204" pitchFamily="34" charset="0"/>
                <a:cs typeface="Arial" panose="020B0604020202020204" pitchFamily="34" charset="0"/>
              </a:rPr>
              <a:t>million (mainly within </a:t>
            </a:r>
            <a:r>
              <a:rPr lang="en-ZA" dirty="0">
                <a:latin typeface="Arial" panose="020B0604020202020204" pitchFamily="34" charset="0"/>
                <a:cs typeface="Arial" panose="020B0604020202020204" pitchFamily="34" charset="0"/>
              </a:rPr>
              <a:t>Economic Development and </a:t>
            </a:r>
            <a:r>
              <a:rPr lang="en-ZA" dirty="0" smtClean="0">
                <a:latin typeface="Arial" panose="020B0604020202020204" pitchFamily="34" charset="0"/>
                <a:cs typeface="Arial" panose="020B0604020202020204" pitchFamily="34" charset="0"/>
              </a:rPr>
              <a:t>Tourism at R33.8 million) is </a:t>
            </a:r>
            <a:r>
              <a:rPr lang="en-ZA" dirty="0">
                <a:latin typeface="Arial" panose="020B0604020202020204" pitchFamily="34" charset="0"/>
                <a:cs typeface="Arial" panose="020B0604020202020204" pitchFamily="34" charset="0"/>
              </a:rPr>
              <a:t>due to delays in </a:t>
            </a:r>
            <a:r>
              <a:rPr lang="en-ZA" dirty="0" smtClean="0">
                <a:latin typeface="Arial" panose="020B0604020202020204" pitchFamily="34" charset="0"/>
                <a:cs typeface="Arial" panose="020B0604020202020204" pitchFamily="34" charset="0"/>
              </a:rPr>
              <a:t>processing </a:t>
            </a:r>
            <a:r>
              <a:rPr lang="en-ZA" dirty="0">
                <a:latin typeface="Arial" panose="020B0604020202020204" pitchFamily="34" charset="0"/>
                <a:cs typeface="Arial" panose="020B0604020202020204" pitchFamily="34" charset="0"/>
              </a:rPr>
              <a:t>of payments for </a:t>
            </a:r>
            <a:r>
              <a:rPr lang="en-ZA" dirty="0" smtClean="0">
                <a:latin typeface="Arial" panose="020B0604020202020204" pitchFamily="34" charset="0"/>
                <a:cs typeface="Arial" panose="020B0604020202020204" pitchFamily="34" charset="0"/>
              </a:rPr>
              <a:t>implementation </a:t>
            </a:r>
            <a:r>
              <a:rPr lang="en-ZA" dirty="0">
                <a:latin typeface="Arial" panose="020B0604020202020204" pitchFamily="34" charset="0"/>
                <a:cs typeface="Arial" panose="020B0604020202020204" pitchFamily="34" charset="0"/>
              </a:rPr>
              <a:t>of social infrastructure by Coega owing to </a:t>
            </a:r>
            <a:r>
              <a:rPr lang="en-ZA" dirty="0" smtClean="0">
                <a:latin typeface="Arial" panose="020B0604020202020204" pitchFamily="34" charset="0"/>
                <a:cs typeface="Arial" panose="020B0604020202020204" pitchFamily="34" charset="0"/>
              </a:rPr>
              <a:t>non-submission </a:t>
            </a:r>
            <a:r>
              <a:rPr lang="en-ZA" dirty="0">
                <a:latin typeface="Arial" panose="020B0604020202020204" pitchFamily="34" charset="0"/>
                <a:cs typeface="Arial" panose="020B0604020202020204" pitchFamily="34" charset="0"/>
              </a:rPr>
              <a:t>of credible documentation.</a:t>
            </a:r>
          </a:p>
          <a:p>
            <a:pPr marL="336550" lvl="0" algn="just">
              <a:lnSpc>
                <a:spcPct val="150000"/>
              </a:lnSpc>
            </a:pPr>
            <a:endParaRPr lang="en-ZA" sz="1600" dirty="0">
              <a:latin typeface="Arial" panose="020B0604020202020204" pitchFamily="34" charset="0"/>
              <a:ea typeface="Times New Roman"/>
              <a:cs typeface="Arial" panose="020B0604020202020204" pitchFamily="34" charset="0"/>
            </a:endParaRPr>
          </a:p>
        </p:txBody>
      </p:sp>
      <p:sp>
        <p:nvSpPr>
          <p:cNvPr id="3" name="Rectangle 2"/>
          <p:cNvSpPr/>
          <p:nvPr/>
        </p:nvSpPr>
        <p:spPr>
          <a:xfrm>
            <a:off x="415127" y="288290"/>
            <a:ext cx="9849333" cy="400110"/>
          </a:xfrm>
          <a:prstGeom prst="rect">
            <a:avLst/>
          </a:prstGeom>
        </p:spPr>
        <p:txBody>
          <a:bodyPr wrap="square">
            <a:spAutoFit/>
          </a:bodyPr>
          <a:lstStyle/>
          <a:p>
            <a:pPr algn="ctr" fontAlgn="base">
              <a:spcBef>
                <a:spcPct val="0"/>
              </a:spcBef>
              <a:spcAft>
                <a:spcPct val="0"/>
              </a:spcAft>
            </a:pPr>
            <a:r>
              <a:rPr lang="en-ZA" altLang="en-US" sz="2000" b="1" dirty="0" smtClean="0">
                <a:solidFill>
                  <a:srgbClr val="984807"/>
                </a:solidFill>
                <a:latin typeface="Arial" charset="0"/>
                <a:cs typeface="Arial" charset="0"/>
              </a:rPr>
              <a:t>ECONOMIC DEVELOPMENT, ENVIRONMENTAL AFFAIRS AND </a:t>
            </a:r>
            <a:r>
              <a:rPr lang="en-ZA" altLang="en-US" sz="2000" b="1" dirty="0">
                <a:solidFill>
                  <a:srgbClr val="984807"/>
                </a:solidFill>
                <a:latin typeface="Arial" charset="0"/>
                <a:cs typeface="Arial" charset="0"/>
              </a:rPr>
              <a:t>TOURISM </a:t>
            </a:r>
            <a:r>
              <a:rPr lang="en-ZA" altLang="en-US" sz="2000" b="1" dirty="0" smtClean="0">
                <a:solidFill>
                  <a:srgbClr val="984807"/>
                </a:solidFill>
                <a:latin typeface="Arial" charset="0"/>
                <a:cs typeface="Arial" charset="0"/>
              </a:rPr>
              <a:t>(2 </a:t>
            </a:r>
            <a:r>
              <a:rPr lang="en-ZA" altLang="en-US" sz="2000" b="1" dirty="0">
                <a:solidFill>
                  <a:srgbClr val="984807"/>
                </a:solidFill>
                <a:latin typeface="Arial" charset="0"/>
                <a:cs typeface="Arial" charset="0"/>
              </a:rPr>
              <a:t>– 2</a:t>
            </a:r>
            <a:r>
              <a:rPr lang="en-ZA" altLang="en-US" sz="2000" b="1" dirty="0" smtClean="0">
                <a:solidFill>
                  <a:srgbClr val="984807"/>
                </a:solidFill>
                <a:latin typeface="Arial" charset="0"/>
                <a:cs typeface="Arial" charset="0"/>
              </a:rPr>
              <a:t>)</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45</a:t>
            </a:fld>
            <a:endParaRPr lang="en-ZA" sz="2400" b="1" dirty="0">
              <a:solidFill>
                <a:prstClr val="white"/>
              </a:solidFill>
            </a:endParaRPr>
          </a:p>
        </p:txBody>
      </p:sp>
    </p:spTree>
    <p:extLst>
      <p:ext uri="{BB962C8B-B14F-4D97-AF65-F5344CB8AC3E}">
        <p14:creationId xmlns:p14="http://schemas.microsoft.com/office/powerpoint/2010/main" val="2445799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676" y="423538"/>
            <a:ext cx="10247008" cy="5632311"/>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500" dirty="0" smtClean="0">
                <a:latin typeface="Arial" panose="020B0604020202020204" pitchFamily="34" charset="0"/>
                <a:cs typeface="Arial" panose="020B0604020202020204" pitchFamily="34" charset="0"/>
              </a:rPr>
              <a:t>Overall department </a:t>
            </a:r>
            <a:r>
              <a:rPr lang="en-ZA" sz="1500" dirty="0">
                <a:latin typeface="Arial" panose="020B0604020202020204" pitchFamily="34" charset="0"/>
                <a:cs typeface="Arial" panose="020B0604020202020204" pitchFamily="34" charset="0"/>
              </a:rPr>
              <a:t>preliminary spent R1.710 billion or 99.8 per cent of its adjusted budget of R1.713 billion with an under expenditure of R2.964 </a:t>
            </a:r>
            <a:r>
              <a:rPr lang="en-ZA" sz="1500" dirty="0" smtClean="0">
                <a:latin typeface="Arial" panose="020B0604020202020204" pitchFamily="34" charset="0"/>
                <a:cs typeface="Arial" panose="020B0604020202020204" pitchFamily="34" charset="0"/>
              </a:rPr>
              <a:t>million.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500" b="1" dirty="0">
                <a:latin typeface="Arial" panose="020B0604020202020204" pitchFamily="34" charset="0"/>
                <a:cs typeface="Arial" panose="020B0604020202020204" pitchFamily="34" charset="0"/>
              </a:rPr>
              <a:t>Goods and </a:t>
            </a:r>
            <a:r>
              <a:rPr lang="en-ZA" sz="1500" b="1" dirty="0" smtClean="0">
                <a:latin typeface="Arial" panose="020B0604020202020204" pitchFamily="34" charset="0"/>
                <a:cs typeface="Arial" panose="020B0604020202020204" pitchFamily="34" charset="0"/>
              </a:rPr>
              <a:t>Services</a:t>
            </a:r>
            <a:r>
              <a:rPr lang="en-ZA" sz="1500" dirty="0">
                <a:latin typeface="Arial" panose="020B0604020202020204" pitchFamily="34" charset="0"/>
                <a:cs typeface="Arial" panose="020B0604020202020204" pitchFamily="34" charset="0"/>
              </a:rPr>
              <a:t> </a:t>
            </a:r>
            <a:r>
              <a:rPr lang="en-ZA" sz="1500" dirty="0" smtClean="0">
                <a:latin typeface="Arial" panose="020B0604020202020204" pitchFamily="34" charset="0"/>
                <a:cs typeface="Arial" panose="020B0604020202020204" pitchFamily="34" charset="0"/>
              </a:rPr>
              <a:t>under </a:t>
            </a:r>
            <a:r>
              <a:rPr lang="en-ZA" sz="1500" dirty="0">
                <a:latin typeface="Arial" panose="020B0604020202020204" pitchFamily="34" charset="0"/>
                <a:cs typeface="Arial" panose="020B0604020202020204" pitchFamily="34" charset="0"/>
              </a:rPr>
              <a:t>expenditure of R862 thousand </a:t>
            </a:r>
            <a:r>
              <a:rPr lang="en-ZA" sz="1500" dirty="0" smtClean="0">
                <a:latin typeface="Arial" panose="020B0604020202020204" pitchFamily="34" charset="0"/>
                <a:cs typeface="Arial" panose="020B0604020202020204" pitchFamily="34" charset="0"/>
              </a:rPr>
              <a:t>is mainly on Administration at </a:t>
            </a:r>
            <a:r>
              <a:rPr lang="en-ZA" sz="1500" dirty="0">
                <a:latin typeface="Arial" panose="020B0604020202020204" pitchFamily="34" charset="0"/>
                <a:cs typeface="Arial" panose="020B0604020202020204" pitchFamily="34" charset="0"/>
              </a:rPr>
              <a:t>R502 thousand and Transport Infrastructure </a:t>
            </a:r>
            <a:r>
              <a:rPr lang="en-ZA" sz="1500" dirty="0" smtClean="0">
                <a:latin typeface="Arial" panose="020B0604020202020204" pitchFamily="34" charset="0"/>
                <a:cs typeface="Arial" panose="020B0604020202020204" pitchFamily="34" charset="0"/>
              </a:rPr>
              <a:t>at R559 thousand. </a:t>
            </a:r>
            <a:r>
              <a:rPr lang="en-ZA" sz="1500" dirty="0">
                <a:latin typeface="Arial" panose="020B0604020202020204" pitchFamily="34" charset="0"/>
                <a:cs typeface="Arial" panose="020B0604020202020204" pitchFamily="34" charset="0"/>
              </a:rPr>
              <a:t>However, </a:t>
            </a:r>
            <a:r>
              <a:rPr lang="en-ZA" sz="1500" dirty="0" smtClean="0">
                <a:latin typeface="Arial" panose="020B0604020202020204" pitchFamily="34" charset="0"/>
                <a:cs typeface="Arial" panose="020B0604020202020204" pitchFamily="34" charset="0"/>
              </a:rPr>
              <a:t>the item </a:t>
            </a:r>
            <a:r>
              <a:rPr lang="en-ZA" sz="1500" dirty="0">
                <a:latin typeface="Arial" panose="020B0604020202020204" pitchFamily="34" charset="0"/>
                <a:cs typeface="Arial" panose="020B0604020202020204" pitchFamily="34" charset="0"/>
              </a:rPr>
              <a:t>Transport provided departmental activity </a:t>
            </a:r>
            <a:r>
              <a:rPr lang="en-ZA" sz="1500" dirty="0" smtClean="0">
                <a:latin typeface="Arial" panose="020B0604020202020204" pitchFamily="34" charset="0"/>
                <a:cs typeface="Arial" panose="020B0604020202020204" pitchFamily="34" charset="0"/>
              </a:rPr>
              <a:t>in Transport Operations programme </a:t>
            </a:r>
            <a:r>
              <a:rPr lang="en-ZA" sz="1500" dirty="0">
                <a:latin typeface="Arial" panose="020B0604020202020204" pitchFamily="34" charset="0"/>
                <a:cs typeface="Arial" panose="020B0604020202020204" pitchFamily="34" charset="0"/>
              </a:rPr>
              <a:t>over spent by R7.615 million as a result of </a:t>
            </a:r>
            <a:r>
              <a:rPr lang="en-ZA" sz="1500" dirty="0" smtClean="0">
                <a:latin typeface="Arial" panose="020B0604020202020204" pitchFamily="34" charset="0"/>
                <a:cs typeface="Arial" panose="020B0604020202020204" pitchFamily="34" charset="0"/>
              </a:rPr>
              <a:t>increase </a:t>
            </a:r>
            <a:r>
              <a:rPr lang="en-ZA" sz="1500" dirty="0">
                <a:latin typeface="Arial" panose="020B0604020202020204" pitchFamily="34" charset="0"/>
                <a:cs typeface="Arial" panose="020B0604020202020204" pitchFamily="34" charset="0"/>
              </a:rPr>
              <a:t>in </a:t>
            </a:r>
            <a:r>
              <a:rPr lang="en-ZA" sz="1500" dirty="0" smtClean="0">
                <a:latin typeface="Arial" panose="020B0604020202020204" pitchFamily="34" charset="0"/>
                <a:cs typeface="Arial" panose="020B0604020202020204" pitchFamily="34" charset="0"/>
              </a:rPr>
              <a:t>number </a:t>
            </a:r>
            <a:r>
              <a:rPr lang="en-ZA" sz="1500" dirty="0">
                <a:latin typeface="Arial" panose="020B0604020202020204" pitchFamily="34" charset="0"/>
                <a:cs typeface="Arial" panose="020B0604020202020204" pitchFamily="34" charset="0"/>
              </a:rPr>
              <a:t>of learners transported from 65 000 to 68 000. </a:t>
            </a:r>
            <a:r>
              <a:rPr lang="en-ZA" sz="1500" dirty="0" smtClean="0">
                <a:latin typeface="Arial" panose="020B0604020202020204" pitchFamily="34" charset="0"/>
                <a:cs typeface="Arial" panose="020B0604020202020204" pitchFamily="34" charset="0"/>
              </a:rPr>
              <a:t>This over </a:t>
            </a:r>
            <a:r>
              <a:rPr lang="en-ZA" sz="1500" dirty="0">
                <a:latin typeface="Arial" panose="020B0604020202020204" pitchFamily="34" charset="0"/>
                <a:cs typeface="Arial" panose="020B0604020202020204" pitchFamily="34" charset="0"/>
              </a:rPr>
              <a:t>expenditure is set off by under expenditure mainly in Catering, Advertising, and Fleet services (including government motor transport) as result of the department over budgeting for these items as well as Property payments due to delays in the renewing of the month-to-month contract on </a:t>
            </a:r>
            <a:r>
              <a:rPr lang="en-ZA" sz="1500" dirty="0" smtClean="0">
                <a:latin typeface="Arial" panose="020B0604020202020204" pitchFamily="34" charset="0"/>
                <a:cs typeface="Arial" panose="020B0604020202020204" pitchFamily="34" charset="0"/>
              </a:rPr>
              <a:t>time.</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500" b="1" dirty="0">
                <a:latin typeface="Arial" panose="020B0604020202020204" pitchFamily="34" charset="0"/>
                <a:cs typeface="Arial" panose="020B0604020202020204" pitchFamily="34" charset="0"/>
              </a:rPr>
              <a:t>Transfers and </a:t>
            </a:r>
            <a:r>
              <a:rPr lang="en-ZA" sz="1500" b="1" dirty="0" smtClean="0">
                <a:latin typeface="Arial" panose="020B0604020202020204" pitchFamily="34" charset="0"/>
                <a:cs typeface="Arial" panose="020B0604020202020204" pitchFamily="34" charset="0"/>
              </a:rPr>
              <a:t>Subsidies</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under expenditure of R1.583 </a:t>
            </a:r>
            <a:r>
              <a:rPr lang="en-ZA" sz="1500" dirty="0" smtClean="0">
                <a:latin typeface="Arial" panose="020B0604020202020204" pitchFamily="34" charset="0"/>
                <a:cs typeface="Arial" panose="020B0604020202020204" pitchFamily="34" charset="0"/>
              </a:rPr>
              <a:t>million (mainly within </a:t>
            </a:r>
            <a:r>
              <a:rPr lang="en-ZA" sz="1500" dirty="0">
                <a:latin typeface="Arial" panose="020B0604020202020204" pitchFamily="34" charset="0"/>
                <a:cs typeface="Arial" panose="020B0604020202020204" pitchFamily="34" charset="0"/>
              </a:rPr>
              <a:t>Transport Operations </a:t>
            </a:r>
            <a:r>
              <a:rPr lang="en-ZA" sz="1500" dirty="0" smtClean="0">
                <a:latin typeface="Arial" panose="020B0604020202020204" pitchFamily="34" charset="0"/>
                <a:cs typeface="Arial" panose="020B0604020202020204" pitchFamily="34" charset="0"/>
              </a:rPr>
              <a:t>at R1.5 million) </a:t>
            </a:r>
            <a:r>
              <a:rPr lang="en-ZA" sz="1500" dirty="0">
                <a:latin typeface="Arial" panose="020B0604020202020204" pitchFamily="34" charset="0"/>
                <a:cs typeface="Arial" panose="020B0604020202020204" pitchFamily="34" charset="0"/>
              </a:rPr>
              <a:t>is mainly due to challenges experienced with the taxi industry resulting in delays </a:t>
            </a:r>
            <a:r>
              <a:rPr lang="en-ZA" sz="1500" dirty="0" smtClean="0">
                <a:latin typeface="Arial" panose="020B0604020202020204" pitchFamily="34" charset="0"/>
                <a:cs typeface="Arial" panose="020B0604020202020204" pitchFamily="34" charset="0"/>
              </a:rPr>
              <a:t>with the </a:t>
            </a:r>
            <a:r>
              <a:rPr lang="en-ZA" sz="1500" dirty="0">
                <a:latin typeface="Arial" panose="020B0604020202020204" pitchFamily="34" charset="0"/>
                <a:cs typeface="Arial" panose="020B0604020202020204" pitchFamily="34" charset="0"/>
              </a:rPr>
              <a:t>rolling out of </a:t>
            </a:r>
            <a:r>
              <a:rPr lang="en-ZA" sz="1500" dirty="0" smtClean="0">
                <a:latin typeface="Arial" panose="020B0604020202020204" pitchFamily="34" charset="0"/>
                <a:cs typeface="Arial" panose="020B0604020202020204" pitchFamily="34" charset="0"/>
              </a:rPr>
              <a:t>15 </a:t>
            </a:r>
            <a:r>
              <a:rPr lang="en-ZA" sz="1500" dirty="0">
                <a:latin typeface="Arial" panose="020B0604020202020204" pitchFamily="34" charset="0"/>
                <a:cs typeface="Arial" panose="020B0604020202020204" pitchFamily="34" charset="0"/>
              </a:rPr>
              <a:t>buses for Phase 3 of AB350. AB350 was supposed to start operating 3 buses in the </a:t>
            </a:r>
            <a:r>
              <a:rPr lang="en-ZA" sz="1500" dirty="0" err="1">
                <a:latin typeface="Arial" panose="020B0604020202020204" pitchFamily="34" charset="0"/>
                <a:cs typeface="Arial" panose="020B0604020202020204" pitchFamily="34" charset="0"/>
              </a:rPr>
              <a:t>Sterkspruit</a:t>
            </a:r>
            <a:r>
              <a:rPr lang="en-ZA" sz="1500" dirty="0">
                <a:latin typeface="Arial" panose="020B0604020202020204" pitchFamily="34" charset="0"/>
                <a:cs typeface="Arial" panose="020B0604020202020204" pitchFamily="34" charset="0"/>
              </a:rPr>
              <a:t> area, but they were prevented from doing so by </a:t>
            </a:r>
            <a:r>
              <a:rPr lang="en-ZA" sz="1500" dirty="0" smtClean="0">
                <a:latin typeface="Arial" panose="020B0604020202020204" pitchFamily="34" charset="0"/>
                <a:cs typeface="Arial" panose="020B0604020202020204" pitchFamily="34" charset="0"/>
              </a:rPr>
              <a:t>‘elements’ </a:t>
            </a:r>
            <a:r>
              <a:rPr lang="en-ZA" sz="1500" dirty="0">
                <a:latin typeface="Arial" panose="020B0604020202020204" pitchFamily="34" charset="0"/>
                <a:cs typeface="Arial" panose="020B0604020202020204" pitchFamily="34" charset="0"/>
              </a:rPr>
              <a:t>from </a:t>
            </a:r>
            <a:r>
              <a:rPr lang="en-ZA" sz="1500" dirty="0" smtClean="0">
                <a:latin typeface="Arial" panose="020B0604020202020204" pitchFamily="34" charset="0"/>
                <a:cs typeface="Arial" panose="020B0604020202020204" pitchFamily="34" charset="0"/>
              </a:rPr>
              <a:t>community </a:t>
            </a:r>
            <a:r>
              <a:rPr lang="en-ZA" sz="1500" dirty="0">
                <a:latin typeface="Arial" panose="020B0604020202020204" pitchFamily="34" charset="0"/>
                <a:cs typeface="Arial" panose="020B0604020202020204" pitchFamily="34" charset="0"/>
              </a:rPr>
              <a:t>which included a bus that was burnt </a:t>
            </a:r>
            <a:r>
              <a:rPr lang="en-ZA" sz="1500" dirty="0" smtClean="0">
                <a:latin typeface="Arial" panose="020B0604020202020204" pitchFamily="34" charset="0"/>
                <a:cs typeface="Arial" panose="020B0604020202020204" pitchFamily="34" charset="0"/>
              </a:rPr>
              <a:t>and </a:t>
            </a:r>
            <a:r>
              <a:rPr lang="en-ZA" sz="1500" dirty="0">
                <a:latin typeface="Arial" panose="020B0604020202020204" pitchFamily="34" charset="0"/>
                <a:cs typeface="Arial" panose="020B0604020202020204" pitchFamily="34" charset="0"/>
              </a:rPr>
              <a:t>another was severely damaged through stoning resulting in AB350 withdrawing the </a:t>
            </a:r>
            <a:r>
              <a:rPr lang="en-ZA" sz="1500" dirty="0" smtClean="0">
                <a:latin typeface="Arial" panose="020B0604020202020204" pitchFamily="34" charset="0"/>
                <a:cs typeface="Arial" panose="020B0604020202020204" pitchFamily="34" charset="0"/>
              </a:rPr>
              <a:t>third bus</a:t>
            </a:r>
            <a:r>
              <a:rPr lang="en-ZA" sz="1500" dirty="0">
                <a:latin typeface="Arial" panose="020B0604020202020204" pitchFamily="34" charset="0"/>
                <a:cs typeface="Arial" panose="020B0604020202020204" pitchFamily="34" charset="0"/>
              </a:rPr>
              <a:t>. </a:t>
            </a:r>
          </a:p>
          <a:p>
            <a:pPr marL="285750" lvl="0" indent="-285750" algn="just">
              <a:lnSpc>
                <a:spcPct val="150000"/>
              </a:lnSpc>
              <a:buFont typeface="Arial" panose="020B0604020202020204" pitchFamily="34" charset="0"/>
              <a:buChar char="•"/>
            </a:pPr>
            <a:r>
              <a:rPr lang="en-ZA" sz="1500" b="1" dirty="0">
                <a:latin typeface="Arial" panose="020B0604020202020204" pitchFamily="34" charset="0"/>
                <a:cs typeface="Arial" panose="020B0604020202020204" pitchFamily="34" charset="0"/>
              </a:rPr>
              <a:t>Payments for Capital </a:t>
            </a:r>
            <a:r>
              <a:rPr lang="en-ZA" sz="1500" b="1" dirty="0" smtClean="0">
                <a:latin typeface="Arial" panose="020B0604020202020204" pitchFamily="34" charset="0"/>
                <a:cs typeface="Arial" panose="020B0604020202020204" pitchFamily="34" charset="0"/>
              </a:rPr>
              <a:t>Assets</a:t>
            </a:r>
            <a:r>
              <a:rPr lang="en-ZA" sz="1500" dirty="0" smtClean="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under expenditure of R1.024 </a:t>
            </a:r>
            <a:r>
              <a:rPr lang="en-ZA" sz="1500" dirty="0" smtClean="0">
                <a:latin typeface="Arial" panose="020B0604020202020204" pitchFamily="34" charset="0"/>
                <a:cs typeface="Arial" panose="020B0604020202020204" pitchFamily="34" charset="0"/>
              </a:rPr>
              <a:t>million (mainly within </a:t>
            </a:r>
            <a:r>
              <a:rPr lang="en-ZA" sz="1500" dirty="0">
                <a:latin typeface="Arial" panose="020B0604020202020204" pitchFamily="34" charset="0"/>
                <a:cs typeface="Arial" panose="020B0604020202020204" pitchFamily="34" charset="0"/>
              </a:rPr>
              <a:t>Transport </a:t>
            </a:r>
            <a:r>
              <a:rPr lang="en-ZA" sz="1500" dirty="0" smtClean="0">
                <a:latin typeface="Arial" panose="020B0604020202020204" pitchFamily="34" charset="0"/>
                <a:cs typeface="Arial" panose="020B0604020202020204" pitchFamily="34" charset="0"/>
              </a:rPr>
              <a:t>Operations at                 R724 thousand) </a:t>
            </a:r>
            <a:r>
              <a:rPr lang="en-ZA" sz="1500" dirty="0">
                <a:latin typeface="Arial" panose="020B0604020202020204" pitchFamily="34" charset="0"/>
                <a:cs typeface="Arial" panose="020B0604020202020204" pitchFamily="34" charset="0"/>
              </a:rPr>
              <a:t>is mainly due to some invoices for photocopiers and cellular phones that were not received on time. In addition, leasing of </a:t>
            </a:r>
            <a:r>
              <a:rPr lang="en-ZA" sz="1500" dirty="0" smtClean="0">
                <a:latin typeface="Arial" panose="020B0604020202020204" pitchFamily="34" charset="0"/>
                <a:cs typeface="Arial" panose="020B0604020202020204" pitchFamily="34" charset="0"/>
              </a:rPr>
              <a:t>fire-fighting </a:t>
            </a:r>
            <a:r>
              <a:rPr lang="en-ZA" sz="1500" dirty="0">
                <a:latin typeface="Arial" panose="020B0604020202020204" pitchFamily="34" charset="0"/>
                <a:cs typeface="Arial" panose="020B0604020202020204" pitchFamily="34" charset="0"/>
              </a:rPr>
              <a:t>vehicles and office furniture were over budgeted for</a:t>
            </a:r>
            <a:r>
              <a:rPr lang="en-ZA" sz="1500" dirty="0" smtClean="0">
                <a:latin typeface="Arial" panose="020B0604020202020204" pitchFamily="34" charset="0"/>
                <a:cs typeface="Arial" panose="020B0604020202020204" pitchFamily="34" charset="0"/>
              </a:rPr>
              <a:t>.</a:t>
            </a:r>
            <a:endParaRPr lang="en-ZA" sz="1500" dirty="0">
              <a:latin typeface="Arial" panose="020B0604020202020204" pitchFamily="34" charset="0"/>
              <a:cs typeface="Arial" panose="020B0604020202020204" pitchFamily="34" charset="0"/>
            </a:endParaRPr>
          </a:p>
        </p:txBody>
      </p:sp>
      <p:sp>
        <p:nvSpPr>
          <p:cNvPr id="3" name="Rectangle 2"/>
          <p:cNvSpPr/>
          <p:nvPr/>
        </p:nvSpPr>
        <p:spPr>
          <a:xfrm>
            <a:off x="518160" y="38637"/>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TRANSPORT</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46</a:t>
            </a:fld>
            <a:endParaRPr lang="en-ZA" sz="2400" b="1" dirty="0">
              <a:solidFill>
                <a:prstClr val="white"/>
              </a:solidFill>
            </a:endParaRPr>
          </a:p>
        </p:txBody>
      </p:sp>
    </p:spTree>
    <p:extLst>
      <p:ext uri="{BB962C8B-B14F-4D97-AF65-F5344CB8AC3E}">
        <p14:creationId xmlns:p14="http://schemas.microsoft.com/office/powerpoint/2010/main" val="1023368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926751"/>
            <a:ext cx="10247008" cy="2585323"/>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dirty="0" smtClean="0">
                <a:latin typeface="Arial" panose="020B0604020202020204" pitchFamily="34" charset="0"/>
                <a:cs typeface="Arial" panose="020B0604020202020204" pitchFamily="34" charset="0"/>
              </a:rPr>
              <a:t>Overall department </a:t>
            </a:r>
            <a:r>
              <a:rPr lang="en-ZA" dirty="0">
                <a:latin typeface="Arial" panose="020B0604020202020204" pitchFamily="34" charset="0"/>
                <a:cs typeface="Arial" panose="020B0604020202020204" pitchFamily="34" charset="0"/>
              </a:rPr>
              <a:t>preliminary spent R2.799 billion or 99.8 per cent of its adjusted budget of </a:t>
            </a:r>
            <a:r>
              <a:rPr lang="en-ZA" dirty="0" smtClean="0">
                <a:latin typeface="Arial" panose="020B0604020202020204" pitchFamily="34" charset="0"/>
                <a:cs typeface="Arial" panose="020B0604020202020204" pitchFamily="34" charset="0"/>
              </a:rPr>
              <a:t>        R2.804 </a:t>
            </a:r>
            <a:r>
              <a:rPr lang="en-ZA" dirty="0">
                <a:latin typeface="Arial" panose="020B0604020202020204" pitchFamily="34" charset="0"/>
                <a:cs typeface="Arial" panose="020B0604020202020204" pitchFamily="34" charset="0"/>
              </a:rPr>
              <a:t>billion with an under expenditure of R4.794 </a:t>
            </a:r>
            <a:r>
              <a:rPr lang="en-ZA" dirty="0" smtClean="0">
                <a:latin typeface="Arial" panose="020B0604020202020204" pitchFamily="34" charset="0"/>
                <a:cs typeface="Arial" panose="020B0604020202020204" pitchFamily="34" charset="0"/>
              </a:rPr>
              <a:t>million. </a:t>
            </a:r>
            <a:endParaRPr lang="en-ZA"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b="1" dirty="0" smtClean="0">
                <a:latin typeface="Arial" panose="020B0604020202020204" pitchFamily="34" charset="0"/>
                <a:cs typeface="Arial" panose="020B0604020202020204" pitchFamily="34" charset="0"/>
              </a:rPr>
              <a:t>Transfers </a:t>
            </a:r>
            <a:r>
              <a:rPr lang="en-ZA" b="1" dirty="0">
                <a:latin typeface="Arial" panose="020B0604020202020204" pitchFamily="34" charset="0"/>
                <a:cs typeface="Arial" panose="020B0604020202020204" pitchFamily="34" charset="0"/>
              </a:rPr>
              <a:t>and </a:t>
            </a:r>
            <a:r>
              <a:rPr lang="en-ZA" b="1" dirty="0" smtClean="0">
                <a:latin typeface="Arial" panose="020B0604020202020204" pitchFamily="34" charset="0"/>
                <a:cs typeface="Arial" panose="020B0604020202020204" pitchFamily="34" charset="0"/>
              </a:rPr>
              <a:t>Subsidies</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under </a:t>
            </a:r>
            <a:r>
              <a:rPr lang="en-ZA" dirty="0">
                <a:latin typeface="Arial" panose="020B0604020202020204" pitchFamily="34" charset="0"/>
                <a:cs typeface="Arial" panose="020B0604020202020204" pitchFamily="34" charset="0"/>
              </a:rPr>
              <a:t>expenditure of R4.540 </a:t>
            </a:r>
            <a:r>
              <a:rPr lang="en-ZA" dirty="0" smtClean="0">
                <a:latin typeface="Arial" panose="020B0604020202020204" pitchFamily="34" charset="0"/>
                <a:cs typeface="Arial" panose="020B0604020202020204" pitchFamily="34" charset="0"/>
              </a:rPr>
              <a:t>million (mainly within Housing Development at R4.1 million) </a:t>
            </a:r>
            <a:r>
              <a:rPr lang="en-ZA" dirty="0">
                <a:latin typeface="Arial" panose="020B0604020202020204" pitchFamily="34" charset="0"/>
                <a:cs typeface="Arial" panose="020B0604020202020204" pitchFamily="34" charset="0"/>
              </a:rPr>
              <a:t>is due to services that were rendered and authorised on BAS but were not disbursed as the system had already closed for the last payment run</a:t>
            </a:r>
            <a:r>
              <a:rPr lang="en-ZA" dirty="0" smtClean="0">
                <a:latin typeface="Arial" panose="020B0604020202020204" pitchFamily="34" charset="0"/>
                <a:cs typeface="Arial" panose="020B0604020202020204" pitchFamily="34" charset="0"/>
              </a:rPr>
              <a:t>.</a:t>
            </a:r>
          </a:p>
          <a:p>
            <a:pPr lvl="0" algn="just">
              <a:lnSpc>
                <a:spcPct val="150000"/>
              </a:lnSpc>
            </a:pPr>
            <a:endParaRPr lang="en-ZA" dirty="0" smtClean="0"/>
          </a:p>
        </p:txBody>
      </p:sp>
      <p:sp>
        <p:nvSpPr>
          <p:cNvPr id="3" name="Rectangle 2"/>
          <p:cNvSpPr/>
          <p:nvPr/>
        </p:nvSpPr>
        <p:spPr>
          <a:xfrm>
            <a:off x="565052" y="320199"/>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HUMAN SETTLEMENTS</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47</a:t>
            </a:fld>
            <a:endParaRPr lang="en-ZA" sz="2400" b="1" dirty="0">
              <a:solidFill>
                <a:prstClr val="white"/>
              </a:solidFill>
            </a:endParaRPr>
          </a:p>
        </p:txBody>
      </p:sp>
    </p:spTree>
    <p:extLst>
      <p:ext uri="{BB962C8B-B14F-4D97-AF65-F5344CB8AC3E}">
        <p14:creationId xmlns:p14="http://schemas.microsoft.com/office/powerpoint/2010/main" val="1341076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544" y="495792"/>
            <a:ext cx="10247008" cy="5262979"/>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department </a:t>
            </a:r>
            <a:r>
              <a:rPr lang="en-ZA" sz="1600" dirty="0">
                <a:latin typeface="Arial" panose="020B0604020202020204" pitchFamily="34" charset="0"/>
                <a:cs typeface="Arial" panose="020B0604020202020204" pitchFamily="34" charset="0"/>
              </a:rPr>
              <a:t>preliminary spent R492.330 million or 68.9 per cent of its adjusted budget of </a:t>
            </a:r>
            <a:r>
              <a:rPr lang="en-ZA" sz="1600" dirty="0" smtClean="0">
                <a:latin typeface="Arial" panose="020B0604020202020204" pitchFamily="34" charset="0"/>
                <a:cs typeface="Arial" panose="020B0604020202020204" pitchFamily="34" charset="0"/>
              </a:rPr>
              <a:t>      R714.932 </a:t>
            </a:r>
            <a:r>
              <a:rPr lang="en-ZA" sz="1600" dirty="0">
                <a:latin typeface="Arial" panose="020B0604020202020204" pitchFamily="34" charset="0"/>
                <a:cs typeface="Arial" panose="020B0604020202020204" pitchFamily="34" charset="0"/>
              </a:rPr>
              <a:t>million with an under expenditure of R222.602 </a:t>
            </a:r>
            <a:r>
              <a:rPr lang="en-ZA" sz="1600" dirty="0" smtClean="0">
                <a:latin typeface="Arial" panose="020B0604020202020204" pitchFamily="34" charset="0"/>
                <a:cs typeface="Arial" panose="020B0604020202020204" pitchFamily="34" charset="0"/>
              </a:rPr>
              <a:t>million.</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Compensation of Employees</a:t>
            </a:r>
            <a:r>
              <a:rPr lang="en-ZA" sz="1600" dirty="0" smtClean="0">
                <a:latin typeface="Arial" panose="020B0604020202020204" pitchFamily="34" charset="0"/>
                <a:cs typeface="Arial" panose="020B0604020202020204" pitchFamily="34" charset="0"/>
              </a:rPr>
              <a:t> under expenditure of R9.318 million (mainly within Administration at         R3.4 million, Financial Governance at R1.8 million and Sustainable Resource Management at R1.7 million) is mainly due to staff exiting the department as well as vacant posts that were not filled as planned resulting from recruitment processes not commencing timeously. </a:t>
            </a: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Goods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services</a:t>
            </a:r>
            <a:r>
              <a:rPr lang="en-ZA" sz="1600" dirty="0" smtClean="0">
                <a:latin typeface="Arial" panose="020B0604020202020204" pitchFamily="34" charset="0"/>
                <a:cs typeface="Arial" panose="020B0604020202020204" pitchFamily="34" charset="0"/>
              </a:rPr>
              <a:t> under </a:t>
            </a:r>
            <a:r>
              <a:rPr lang="en-ZA" sz="1600" dirty="0">
                <a:latin typeface="Arial" panose="020B0604020202020204" pitchFamily="34" charset="0"/>
                <a:cs typeface="Arial" panose="020B0604020202020204" pitchFamily="34" charset="0"/>
              </a:rPr>
              <a:t>expenditure of R21.989 million (mainly within Administration </a:t>
            </a:r>
            <a:r>
              <a:rPr lang="en-ZA" sz="1600" dirty="0" smtClean="0">
                <a:latin typeface="Arial" panose="020B0604020202020204" pitchFamily="34" charset="0"/>
                <a:cs typeface="Arial" panose="020B0604020202020204" pitchFamily="34" charset="0"/>
              </a:rPr>
              <a:t>at R13.9 million, </a:t>
            </a:r>
            <a:r>
              <a:rPr lang="en-ZA" sz="1600" dirty="0">
                <a:latin typeface="Arial" panose="020B0604020202020204" pitchFamily="34" charset="0"/>
                <a:cs typeface="Arial" panose="020B0604020202020204" pitchFamily="34" charset="0"/>
              </a:rPr>
              <a:t>Financial Governance </a:t>
            </a:r>
            <a:r>
              <a:rPr lang="en-ZA" sz="1600" dirty="0" smtClean="0">
                <a:latin typeface="Arial" panose="020B0604020202020204" pitchFamily="34" charset="0"/>
                <a:cs typeface="Arial" panose="020B0604020202020204" pitchFamily="34" charset="0"/>
              </a:rPr>
              <a:t>at R5.7 </a:t>
            </a:r>
            <a:r>
              <a:rPr lang="en-ZA" sz="1600" dirty="0">
                <a:latin typeface="Arial" panose="020B0604020202020204" pitchFamily="34" charset="0"/>
                <a:cs typeface="Arial" panose="020B0604020202020204" pitchFamily="34" charset="0"/>
              </a:rPr>
              <a:t>million and Sustainable Resource </a:t>
            </a:r>
            <a:r>
              <a:rPr lang="en-ZA" sz="1600" dirty="0" smtClean="0">
                <a:latin typeface="Arial" panose="020B0604020202020204" pitchFamily="34" charset="0"/>
                <a:cs typeface="Arial" panose="020B0604020202020204" pitchFamily="34" charset="0"/>
              </a:rPr>
              <a:t>Management at R1.4 million) is </a:t>
            </a:r>
            <a:r>
              <a:rPr lang="en-ZA" sz="1600" dirty="0">
                <a:latin typeface="Arial" panose="020B0604020202020204" pitchFamily="34" charset="0"/>
                <a:cs typeface="Arial" panose="020B0604020202020204" pitchFamily="34" charset="0"/>
              </a:rPr>
              <a:t>mainly due to </a:t>
            </a:r>
            <a:r>
              <a:rPr lang="en-ZA" sz="1600" dirty="0" smtClean="0">
                <a:latin typeface="Arial" panose="020B0604020202020204" pitchFamily="34" charset="0"/>
                <a:cs typeface="Arial" panose="020B0604020202020204" pitchFamily="34" charset="0"/>
              </a:rPr>
              <a:t>following:</a:t>
            </a:r>
          </a:p>
          <a:p>
            <a:pPr marL="633413" lvl="0" indent="-352425"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Provision </a:t>
            </a:r>
            <a:r>
              <a:rPr lang="en-ZA" sz="1600" dirty="0">
                <a:latin typeface="Arial" panose="020B0604020202020204" pitchFamily="34" charset="0"/>
                <a:cs typeface="Arial" panose="020B0604020202020204" pitchFamily="34" charset="0"/>
              </a:rPr>
              <a:t>made for Public Entity Mandate Reviews which was not paid as </a:t>
            </a:r>
            <a:r>
              <a:rPr lang="en-ZA" sz="1600" dirty="0" smtClean="0">
                <a:latin typeface="Arial" panose="020B0604020202020204" pitchFamily="34" charset="0"/>
                <a:cs typeface="Arial" panose="020B0604020202020204" pitchFamily="34" charset="0"/>
              </a:rPr>
              <a:t>projected;</a:t>
            </a:r>
          </a:p>
          <a:p>
            <a:pPr marL="633413" lvl="0" indent="-352425"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Organisational </a:t>
            </a:r>
            <a:r>
              <a:rPr lang="en-ZA" sz="1600" dirty="0">
                <a:latin typeface="Arial" panose="020B0604020202020204" pitchFamily="34" charset="0"/>
                <a:cs typeface="Arial" panose="020B0604020202020204" pitchFamily="34" charset="0"/>
              </a:rPr>
              <a:t>Development projects were not conducted as anticipated as </a:t>
            </a:r>
            <a:r>
              <a:rPr lang="en-ZA" sz="1600" dirty="0" smtClean="0">
                <a:latin typeface="Arial" panose="020B0604020202020204" pitchFamily="34" charset="0"/>
                <a:cs typeface="Arial" panose="020B0604020202020204" pitchFamily="34" charset="0"/>
              </a:rPr>
              <a:t>Project </a:t>
            </a:r>
            <a:r>
              <a:rPr lang="en-ZA" sz="1600" dirty="0">
                <a:latin typeface="Arial" panose="020B0604020202020204" pitchFamily="34" charset="0"/>
                <a:cs typeface="Arial" panose="020B0604020202020204" pitchFamily="34" charset="0"/>
              </a:rPr>
              <a:t>Leader </a:t>
            </a:r>
            <a:r>
              <a:rPr lang="en-ZA" sz="1600" dirty="0" smtClean="0">
                <a:latin typeface="Arial" panose="020B0604020202020204" pitchFamily="34" charset="0"/>
                <a:cs typeface="Arial" panose="020B0604020202020204" pitchFamily="34" charset="0"/>
              </a:rPr>
              <a:t>left the department;</a:t>
            </a:r>
          </a:p>
          <a:p>
            <a:pPr marL="633413" lvl="0" indent="-352425"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ICT Audit and Risk Management Trainings were lower than </a:t>
            </a:r>
            <a:r>
              <a:rPr lang="en-ZA" sz="1600" dirty="0" smtClean="0">
                <a:latin typeface="Arial" panose="020B0604020202020204" pitchFamily="34" charset="0"/>
                <a:cs typeface="Arial" panose="020B0604020202020204" pitchFamily="34" charset="0"/>
              </a:rPr>
              <a:t>projected; and</a:t>
            </a:r>
          </a:p>
          <a:p>
            <a:pPr marL="633413" lvl="0" indent="-352425" algn="just">
              <a:lnSpc>
                <a:spcPct val="150000"/>
              </a:lnSpc>
              <a:buFont typeface="Courier New" panose="02070309020205020404" pitchFamily="49" charset="0"/>
              <a:buChar char="o"/>
            </a:pPr>
            <a:r>
              <a:rPr lang="en-ZA" sz="1600" dirty="0">
                <a:latin typeface="Arial" panose="020B0604020202020204" pitchFamily="34" charset="0"/>
                <a:cs typeface="Arial" panose="020B0604020202020204" pitchFamily="34" charset="0"/>
              </a:rPr>
              <a:t>E</a:t>
            </a:r>
            <a:r>
              <a:rPr lang="en-ZA" sz="1600" dirty="0" smtClean="0">
                <a:latin typeface="Arial" panose="020B0604020202020204" pitchFamily="34" charset="0"/>
                <a:cs typeface="Arial" panose="020B0604020202020204" pitchFamily="34" charset="0"/>
              </a:rPr>
              <a:t>xpiry </a:t>
            </a:r>
            <a:r>
              <a:rPr lang="en-ZA" sz="1600" dirty="0">
                <a:latin typeface="Arial" panose="020B0604020202020204" pitchFamily="34" charset="0"/>
                <a:cs typeface="Arial" panose="020B0604020202020204" pitchFamily="34" charset="0"/>
              </a:rPr>
              <a:t>of </a:t>
            </a:r>
            <a:r>
              <a:rPr lang="en-ZA" sz="1600" dirty="0" smtClean="0">
                <a:latin typeface="Arial" panose="020B0604020202020204" pitchFamily="34" charset="0"/>
                <a:cs typeface="Arial" panose="020B0604020202020204" pitchFamily="34" charset="0"/>
              </a:rPr>
              <a:t>contract </a:t>
            </a:r>
            <a:r>
              <a:rPr lang="en-ZA" sz="1600" dirty="0">
                <a:latin typeface="Arial" panose="020B0604020202020204" pitchFamily="34" charset="0"/>
                <a:cs typeface="Arial" panose="020B0604020202020204" pitchFamily="34" charset="0"/>
              </a:rPr>
              <a:t>for one of </a:t>
            </a:r>
            <a:r>
              <a:rPr lang="en-ZA" sz="1600" dirty="0" smtClean="0">
                <a:latin typeface="Arial" panose="020B0604020202020204" pitchFamily="34" charset="0"/>
                <a:cs typeface="Arial" panose="020B0604020202020204" pitchFamily="34" charset="0"/>
              </a:rPr>
              <a:t>consultants </a:t>
            </a:r>
            <a:r>
              <a:rPr lang="en-ZA" sz="1600" dirty="0">
                <a:latin typeface="Arial" panose="020B0604020202020204" pitchFamily="34" charset="0"/>
                <a:cs typeface="Arial" panose="020B0604020202020204" pitchFamily="34" charset="0"/>
              </a:rPr>
              <a:t>in respect of </a:t>
            </a:r>
            <a:r>
              <a:rPr lang="en-ZA" sz="1600" dirty="0" smtClean="0">
                <a:latin typeface="Arial" panose="020B0604020202020204" pitchFamily="34" charset="0"/>
                <a:cs typeface="Arial" panose="020B0604020202020204" pitchFamily="34" charset="0"/>
              </a:rPr>
              <a:t>Education intervention. </a:t>
            </a: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6824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PROVINCIAL TREASURY (1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48</a:t>
            </a:fld>
            <a:endParaRPr lang="en-ZA" sz="2400" b="1" dirty="0">
              <a:solidFill>
                <a:prstClr val="white"/>
              </a:solidFill>
            </a:endParaRPr>
          </a:p>
        </p:txBody>
      </p:sp>
    </p:spTree>
    <p:extLst>
      <p:ext uri="{BB962C8B-B14F-4D97-AF65-F5344CB8AC3E}">
        <p14:creationId xmlns:p14="http://schemas.microsoft.com/office/powerpoint/2010/main" val="958737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544" y="495792"/>
            <a:ext cx="10247008" cy="452431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Transfers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Subsidies</a:t>
            </a:r>
            <a:r>
              <a:rPr lang="en-ZA" sz="1600" dirty="0" smtClean="0">
                <a:latin typeface="Arial" panose="020B0604020202020204" pitchFamily="34" charset="0"/>
                <a:cs typeface="Arial" panose="020B0604020202020204" pitchFamily="34" charset="0"/>
              </a:rPr>
              <a:t> under </a:t>
            </a:r>
            <a:r>
              <a:rPr lang="en-ZA" sz="1600" dirty="0">
                <a:latin typeface="Arial" panose="020B0604020202020204" pitchFamily="34" charset="0"/>
                <a:cs typeface="Arial" panose="020B0604020202020204" pitchFamily="34" charset="0"/>
              </a:rPr>
              <a:t>expenditure of R191.188 million </a:t>
            </a:r>
            <a:r>
              <a:rPr lang="en-ZA" sz="1600" dirty="0" smtClean="0">
                <a:latin typeface="Arial" panose="020B0604020202020204" pitchFamily="34" charset="0"/>
                <a:cs typeface="Arial" panose="020B0604020202020204" pitchFamily="34" charset="0"/>
              </a:rPr>
              <a:t>is mainly </a:t>
            </a:r>
            <a:r>
              <a:rPr lang="en-ZA" sz="1600" dirty="0">
                <a:latin typeface="Arial" panose="020B0604020202020204" pitchFamily="34" charset="0"/>
                <a:cs typeface="Arial" panose="020B0604020202020204" pitchFamily="34" charset="0"/>
              </a:rPr>
              <a:t>in Municipal Financial Governance </a:t>
            </a:r>
            <a:r>
              <a:rPr lang="en-ZA" sz="1600" dirty="0" smtClean="0">
                <a:latin typeface="Arial" panose="020B0604020202020204" pitchFamily="34" charset="0"/>
                <a:cs typeface="Arial" panose="020B0604020202020204" pitchFamily="34" charset="0"/>
              </a:rPr>
              <a:t>programme and is due </a:t>
            </a:r>
            <a:r>
              <a:rPr lang="en-ZA" sz="1600" dirty="0">
                <a:latin typeface="Arial" panose="020B0604020202020204" pitchFamily="34" charset="0"/>
                <a:cs typeface="Arial" panose="020B0604020202020204" pitchFamily="34" charset="0"/>
              </a:rPr>
              <a:t>to </a:t>
            </a:r>
            <a:r>
              <a:rPr lang="en-ZA" sz="1600" dirty="0" smtClean="0">
                <a:latin typeface="Arial" panose="020B0604020202020204" pitchFamily="34" charset="0"/>
                <a:cs typeface="Arial" panose="020B0604020202020204" pitchFamily="34" charset="0"/>
              </a:rPr>
              <a:t>following</a:t>
            </a:r>
            <a:r>
              <a:rPr lang="en-ZA" sz="1600" dirty="0">
                <a:latin typeface="Arial" panose="020B0604020202020204" pitchFamily="34" charset="0"/>
                <a:cs typeface="Arial" panose="020B0604020202020204" pitchFamily="34" charset="0"/>
              </a:rPr>
              <a:t>:</a:t>
            </a:r>
          </a:p>
          <a:p>
            <a:pPr marL="719138" lvl="0" indent="-438150"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Ntabankulu </a:t>
            </a:r>
            <a:r>
              <a:rPr lang="en-ZA" sz="1600" dirty="0">
                <a:latin typeface="Arial" panose="020B0604020202020204" pitchFamily="34" charset="0"/>
                <a:cs typeface="Arial" panose="020B0604020202020204" pitchFamily="34" charset="0"/>
              </a:rPr>
              <a:t>Municipality (surfacing of internal streets) is due to delays in the formation of </a:t>
            </a:r>
            <a:r>
              <a:rPr lang="en-ZA" sz="1600" dirty="0" smtClean="0">
                <a:latin typeface="Arial" panose="020B0604020202020204" pitchFamily="34" charset="0"/>
                <a:cs typeface="Arial" panose="020B0604020202020204" pitchFamily="34" charset="0"/>
              </a:rPr>
              <a:t>steering </a:t>
            </a:r>
            <a:r>
              <a:rPr lang="en-ZA" sz="1600" dirty="0">
                <a:latin typeface="Arial" panose="020B0604020202020204" pitchFamily="34" charset="0"/>
                <a:cs typeface="Arial" panose="020B0604020202020204" pitchFamily="34" charset="0"/>
              </a:rPr>
              <a:t>committee and consultation with communities and various </a:t>
            </a:r>
            <a:r>
              <a:rPr lang="en-ZA" sz="1600" dirty="0" smtClean="0">
                <a:latin typeface="Arial" panose="020B0604020202020204" pitchFamily="34" charset="0"/>
                <a:cs typeface="Arial" panose="020B0604020202020204" pitchFamily="34" charset="0"/>
              </a:rPr>
              <a:t>stakeholders</a:t>
            </a:r>
            <a:r>
              <a:rPr lang="en-ZA" sz="1600" dirty="0">
                <a:latin typeface="Arial" panose="020B0604020202020204" pitchFamily="34" charset="0"/>
                <a:cs typeface="Arial" panose="020B0604020202020204" pitchFamily="34" charset="0"/>
              </a:rPr>
              <a:t>;</a:t>
            </a:r>
            <a:endParaRPr lang="en-ZA" sz="1600" dirty="0" smtClean="0">
              <a:latin typeface="Arial" panose="020B0604020202020204" pitchFamily="34" charset="0"/>
              <a:cs typeface="Arial" panose="020B0604020202020204" pitchFamily="34" charset="0"/>
            </a:endParaRPr>
          </a:p>
          <a:p>
            <a:pPr marL="719138" lvl="0" indent="-438150"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Electrification </a:t>
            </a:r>
            <a:r>
              <a:rPr lang="en-ZA" sz="1600" dirty="0">
                <a:latin typeface="Arial" panose="020B0604020202020204" pitchFamily="34" charset="0"/>
                <a:cs typeface="Arial" panose="020B0604020202020204" pitchFamily="34" charset="0"/>
              </a:rPr>
              <a:t>project in King </a:t>
            </a:r>
            <a:r>
              <a:rPr lang="en-ZA" sz="1600" dirty="0" err="1">
                <a:latin typeface="Arial" panose="020B0604020202020204" pitchFamily="34" charset="0"/>
                <a:cs typeface="Arial" panose="020B0604020202020204" pitchFamily="34" charset="0"/>
              </a:rPr>
              <a:t>Sabata</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Dalindyebo</a:t>
            </a:r>
            <a:r>
              <a:rPr lang="en-ZA" sz="1600" dirty="0">
                <a:latin typeface="Arial" panose="020B0604020202020204" pitchFamily="34" charset="0"/>
                <a:cs typeface="Arial" panose="020B0604020202020204" pitchFamily="34" charset="0"/>
              </a:rPr>
              <a:t> Municipality is due to delays in the formation of </a:t>
            </a:r>
            <a:r>
              <a:rPr lang="en-ZA" sz="1600" dirty="0" smtClean="0">
                <a:latin typeface="Arial" panose="020B0604020202020204" pitchFamily="34" charset="0"/>
                <a:cs typeface="Arial" panose="020B0604020202020204" pitchFamily="34" charset="0"/>
              </a:rPr>
              <a:t>steering </a:t>
            </a:r>
            <a:r>
              <a:rPr lang="en-ZA" sz="1600" dirty="0">
                <a:latin typeface="Arial" panose="020B0604020202020204" pitchFamily="34" charset="0"/>
                <a:cs typeface="Arial" panose="020B0604020202020204" pitchFamily="34" charset="0"/>
              </a:rPr>
              <a:t>committee and consultation with communities and various </a:t>
            </a:r>
            <a:r>
              <a:rPr lang="en-ZA" sz="1600" dirty="0" smtClean="0">
                <a:latin typeface="Arial" panose="020B0604020202020204" pitchFamily="34" charset="0"/>
                <a:cs typeface="Arial" panose="020B0604020202020204" pitchFamily="34" charset="0"/>
              </a:rPr>
              <a:t>stakeholders</a:t>
            </a:r>
            <a:r>
              <a:rPr lang="en-ZA" sz="1600" dirty="0">
                <a:latin typeface="Arial" panose="020B0604020202020204" pitchFamily="34" charset="0"/>
                <a:cs typeface="Arial" panose="020B0604020202020204" pitchFamily="34" charset="0"/>
              </a:rPr>
              <a:t>;</a:t>
            </a:r>
            <a:endParaRPr lang="en-ZA" sz="1600" dirty="0" smtClean="0">
              <a:latin typeface="Arial" panose="020B0604020202020204" pitchFamily="34" charset="0"/>
              <a:cs typeface="Arial" panose="020B0604020202020204" pitchFamily="34" charset="0"/>
            </a:endParaRPr>
          </a:p>
          <a:p>
            <a:pPr marL="719138" lvl="0" indent="-438150"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Joe </a:t>
            </a:r>
            <a:r>
              <a:rPr lang="en-ZA" sz="1600" dirty="0" err="1">
                <a:latin typeface="Arial" panose="020B0604020202020204" pitchFamily="34" charset="0"/>
                <a:cs typeface="Arial" panose="020B0604020202020204" pitchFamily="34" charset="0"/>
              </a:rPr>
              <a:t>Gqabi</a:t>
            </a:r>
            <a:r>
              <a:rPr lang="en-ZA" sz="1600" dirty="0">
                <a:latin typeface="Arial" panose="020B0604020202020204" pitchFamily="34" charset="0"/>
                <a:cs typeface="Arial" panose="020B0604020202020204" pitchFamily="34" charset="0"/>
              </a:rPr>
              <a:t> District Municipality drought water relief projects covers 3 municipalities namely </a:t>
            </a:r>
            <a:r>
              <a:rPr lang="en-ZA" sz="1600" dirty="0" err="1">
                <a:latin typeface="Arial" panose="020B0604020202020204" pitchFamily="34" charset="0"/>
                <a:cs typeface="Arial" panose="020B0604020202020204" pitchFamily="34" charset="0"/>
              </a:rPr>
              <a:t>Maletswai</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Senqu</a:t>
            </a:r>
            <a:r>
              <a:rPr lang="en-ZA" sz="1600" dirty="0">
                <a:latin typeface="Arial" panose="020B0604020202020204" pitchFamily="34" charset="0"/>
                <a:cs typeface="Arial" panose="020B0604020202020204" pitchFamily="34" charset="0"/>
              </a:rPr>
              <a:t> and </a:t>
            </a:r>
            <a:r>
              <a:rPr lang="en-ZA" sz="1600" dirty="0" err="1">
                <a:latin typeface="Arial" panose="020B0604020202020204" pitchFamily="34" charset="0"/>
                <a:cs typeface="Arial" panose="020B0604020202020204" pitchFamily="34" charset="0"/>
              </a:rPr>
              <a:t>Gariep</a:t>
            </a:r>
            <a:r>
              <a:rPr lang="en-ZA" sz="1600" dirty="0">
                <a:latin typeface="Arial" panose="020B0604020202020204" pitchFamily="34" charset="0"/>
                <a:cs typeface="Arial" panose="020B0604020202020204" pitchFamily="34" charset="0"/>
              </a:rPr>
              <a:t> for stabilising the water system. </a:t>
            </a:r>
            <a:r>
              <a:rPr lang="en-ZA" sz="1600" dirty="0" smtClean="0">
                <a:latin typeface="Arial" panose="020B0604020202020204" pitchFamily="34" charset="0"/>
                <a:cs typeface="Arial" panose="020B0604020202020204" pitchFamily="34" charset="0"/>
              </a:rPr>
              <a:t>There are delays </a:t>
            </a:r>
            <a:r>
              <a:rPr lang="en-ZA" sz="1600" dirty="0">
                <a:latin typeface="Arial" panose="020B0604020202020204" pitchFamily="34" charset="0"/>
                <a:cs typeface="Arial" panose="020B0604020202020204" pitchFamily="34" charset="0"/>
              </a:rPr>
              <a:t>in the formation of </a:t>
            </a:r>
            <a:r>
              <a:rPr lang="en-ZA" sz="1600" dirty="0" smtClean="0">
                <a:latin typeface="Arial" panose="020B0604020202020204" pitchFamily="34" charset="0"/>
                <a:cs typeface="Arial" panose="020B0604020202020204" pitchFamily="34" charset="0"/>
              </a:rPr>
              <a:t>steering </a:t>
            </a:r>
            <a:r>
              <a:rPr lang="en-ZA" sz="1600" dirty="0">
                <a:latin typeface="Arial" panose="020B0604020202020204" pitchFamily="34" charset="0"/>
                <a:cs typeface="Arial" panose="020B0604020202020204" pitchFamily="34" charset="0"/>
              </a:rPr>
              <a:t>committee and consultation with communities and various stakeholders which led </a:t>
            </a:r>
            <a:r>
              <a:rPr lang="en-ZA" sz="1600" dirty="0" smtClean="0">
                <a:latin typeface="Arial" panose="020B0604020202020204" pitchFamily="34" charset="0"/>
                <a:cs typeface="Arial" panose="020B0604020202020204" pitchFamily="34" charset="0"/>
              </a:rPr>
              <a:t>late </a:t>
            </a:r>
            <a:r>
              <a:rPr lang="en-ZA" sz="1600" dirty="0">
                <a:latin typeface="Arial" panose="020B0604020202020204" pitchFamily="34" charset="0"/>
                <a:cs typeface="Arial" panose="020B0604020202020204" pitchFamily="34" charset="0"/>
              </a:rPr>
              <a:t>implementation of these </a:t>
            </a:r>
            <a:r>
              <a:rPr lang="en-ZA" sz="1600" dirty="0" smtClean="0">
                <a:latin typeface="Arial" panose="020B0604020202020204" pitchFamily="34" charset="0"/>
                <a:cs typeface="Arial" panose="020B0604020202020204" pitchFamily="34" charset="0"/>
              </a:rPr>
              <a:t>projects; and</a:t>
            </a:r>
          </a:p>
          <a:p>
            <a:pPr marL="719138" lvl="0" indent="-438150" algn="just">
              <a:lnSpc>
                <a:spcPct val="150000"/>
              </a:lnSpc>
              <a:buFont typeface="Courier New" panose="02070309020205020404" pitchFamily="49" charset="0"/>
              <a:buChar char="o"/>
            </a:pPr>
            <a:r>
              <a:rPr lang="en-ZA" sz="1600" dirty="0" smtClean="0">
                <a:latin typeface="Arial" panose="020B0604020202020204" pitchFamily="34" charset="0"/>
                <a:cs typeface="Arial" panose="020B0604020202020204" pitchFamily="34" charset="0"/>
              </a:rPr>
              <a:t>Change </a:t>
            </a:r>
            <a:r>
              <a:rPr lang="en-ZA" sz="1600" dirty="0">
                <a:latin typeface="Arial" panose="020B0604020202020204" pitchFamily="34" charset="0"/>
                <a:cs typeface="Arial" panose="020B0604020202020204" pitchFamily="34" charset="0"/>
              </a:rPr>
              <a:t>of scope by </a:t>
            </a:r>
            <a:r>
              <a:rPr lang="en-ZA" sz="1600" dirty="0" err="1">
                <a:latin typeface="Arial" panose="020B0604020202020204" pitchFamily="34" charset="0"/>
                <a:cs typeface="Arial" panose="020B0604020202020204" pitchFamily="34" charset="0"/>
              </a:rPr>
              <a:t>Mbashe</a:t>
            </a:r>
            <a:r>
              <a:rPr lang="en-ZA" sz="1600" dirty="0">
                <a:latin typeface="Arial" panose="020B0604020202020204" pitchFamily="34" charset="0"/>
                <a:cs typeface="Arial" panose="020B0604020202020204" pitchFamily="34" charset="0"/>
              </a:rPr>
              <a:t> Local Municipality from </a:t>
            </a:r>
            <a:r>
              <a:rPr lang="en-ZA" sz="1600" dirty="0" smtClean="0">
                <a:latin typeface="Arial" panose="020B0604020202020204" pitchFamily="34" charset="0"/>
                <a:cs typeface="Arial" panose="020B0604020202020204" pitchFamily="34" charset="0"/>
              </a:rPr>
              <a:t>initial </a:t>
            </a:r>
            <a:r>
              <a:rPr lang="en-ZA" sz="1600" dirty="0">
                <a:latin typeface="Arial" panose="020B0604020202020204" pitchFamily="34" charset="0"/>
                <a:cs typeface="Arial" panose="020B0604020202020204" pitchFamily="34" charset="0"/>
              </a:rPr>
              <a:t>planned projects led to delays in designs and environmental assessment. </a:t>
            </a:r>
            <a:endParaRPr lang="en-ZA" sz="1600" dirty="0">
              <a:latin typeface="Arial" panose="020B0604020202020204" pitchFamily="34" charset="0"/>
              <a:ea typeface="Times New Roman"/>
              <a:cs typeface="Arial" panose="020B0604020202020204" pitchFamily="34" charset="0"/>
            </a:endParaRPr>
          </a:p>
        </p:txBody>
      </p:sp>
      <p:sp>
        <p:nvSpPr>
          <p:cNvPr id="3" name="Rectangle 2"/>
          <p:cNvSpPr/>
          <p:nvPr/>
        </p:nvSpPr>
        <p:spPr>
          <a:xfrm>
            <a:off x="518160" y="6824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PROVINCIAL TREASURY (2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49</a:t>
            </a:fld>
            <a:endParaRPr lang="en-ZA" sz="2400" b="1" dirty="0">
              <a:solidFill>
                <a:prstClr val="white"/>
              </a:solidFill>
            </a:endParaRPr>
          </a:p>
        </p:txBody>
      </p:sp>
    </p:spTree>
    <p:extLst>
      <p:ext uri="{BB962C8B-B14F-4D97-AF65-F5344CB8AC3E}">
        <p14:creationId xmlns:p14="http://schemas.microsoft.com/office/powerpoint/2010/main" val="492115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939130" y="7017164"/>
            <a:ext cx="614017" cy="401638"/>
          </a:xfrm>
        </p:spPr>
        <p:txBody>
          <a:bodyPr/>
          <a:lstStyle/>
          <a:p>
            <a:fld id="{A1A3D4F6-16A1-45B6-9552-77C2E80A16ED}" type="slidenum">
              <a:rPr lang="en-ZA" sz="2400" b="1" smtClean="0">
                <a:solidFill>
                  <a:schemeClr val="bg1"/>
                </a:solidFill>
              </a:rPr>
              <a:t>5</a:t>
            </a:fld>
            <a:endParaRPr lang="en-ZA" sz="2400" b="1" dirty="0">
              <a:solidFill>
                <a:schemeClr val="bg1"/>
              </a:solidFill>
            </a:endParaRPr>
          </a:p>
        </p:txBody>
      </p:sp>
      <p:sp>
        <p:nvSpPr>
          <p:cNvPr id="3" name="Rectangle 2"/>
          <p:cNvSpPr/>
          <p:nvPr/>
        </p:nvSpPr>
        <p:spPr>
          <a:xfrm>
            <a:off x="253282" y="2816695"/>
            <a:ext cx="10221581" cy="646331"/>
          </a:xfrm>
          <a:prstGeom prst="rect">
            <a:avLst/>
          </a:prstGeom>
        </p:spPr>
        <p:txBody>
          <a:bodyPr wrap="none">
            <a:spAutoFit/>
          </a:bodyPr>
          <a:lstStyle/>
          <a:p>
            <a:pPr algn="ctr"/>
            <a:r>
              <a:rPr lang="en-ZA" sz="3600" b="1" cap="all" dirty="0">
                <a:solidFill>
                  <a:schemeClr val="accent2"/>
                </a:solidFill>
                <a:latin typeface="Arial" panose="020B0604020202020204" pitchFamily="34" charset="0"/>
                <a:cs typeface="Arial" panose="020B0604020202020204" pitchFamily="34" charset="0"/>
              </a:rPr>
              <a:t>EC </a:t>
            </a:r>
            <a:r>
              <a:rPr lang="en-ZA" sz="3600" b="1" cap="all" dirty="0" smtClean="0">
                <a:solidFill>
                  <a:schemeClr val="accent2"/>
                </a:solidFill>
                <a:latin typeface="Arial" panose="020B0604020202020204" pitchFamily="34" charset="0"/>
                <a:cs typeface="Arial" panose="020B0604020202020204" pitchFamily="34" charset="0"/>
              </a:rPr>
              <a:t>Economic growth and Employment</a:t>
            </a:r>
            <a:endParaRPr lang="en-US" sz="3600" dirty="0"/>
          </a:p>
        </p:txBody>
      </p:sp>
      <p:sp>
        <p:nvSpPr>
          <p:cNvPr id="4" name="TextBox 3"/>
          <p:cNvSpPr txBox="1"/>
          <p:nvPr/>
        </p:nvSpPr>
        <p:spPr>
          <a:xfrm>
            <a:off x="0" y="6314989"/>
            <a:ext cx="691978" cy="369332"/>
          </a:xfrm>
          <a:prstGeom prst="rect">
            <a:avLst/>
          </a:prstGeom>
          <a:noFill/>
        </p:spPr>
        <p:txBody>
          <a:bodyPr wrap="square" rtlCol="0">
            <a:spAutoFit/>
          </a:bodyPr>
          <a:lstStyle/>
          <a:p>
            <a:pPr algn="ctr"/>
            <a:r>
              <a:rPr lang="en-US" b="1" dirty="0" smtClean="0">
                <a:cs typeface="Arial" panose="020B0604020202020204" pitchFamily="34" charset="0"/>
              </a:rPr>
              <a:t>4.</a:t>
            </a:r>
            <a:endParaRPr lang="en-US" b="1" dirty="0">
              <a:cs typeface="Arial" panose="020B0604020202020204" pitchFamily="34" charset="0"/>
            </a:endParaRPr>
          </a:p>
        </p:txBody>
      </p:sp>
    </p:spTree>
    <p:extLst>
      <p:ext uri="{BB962C8B-B14F-4D97-AF65-F5344CB8AC3E}">
        <p14:creationId xmlns:p14="http://schemas.microsoft.com/office/powerpoint/2010/main" val="1454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481998"/>
            <a:ext cx="10247008" cy="4524315"/>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Overall department </a:t>
            </a:r>
            <a:r>
              <a:rPr lang="en-ZA" sz="1600" dirty="0">
                <a:latin typeface="Arial" panose="020B0604020202020204" pitchFamily="34" charset="0"/>
                <a:cs typeface="Arial" panose="020B0604020202020204" pitchFamily="34" charset="0"/>
              </a:rPr>
              <a:t>preliminary spent R804.945 million or 98.6 per cent of its adjusted budget of </a:t>
            </a:r>
            <a:r>
              <a:rPr lang="en-ZA" sz="1600" dirty="0" smtClean="0">
                <a:latin typeface="Arial" panose="020B0604020202020204" pitchFamily="34" charset="0"/>
                <a:cs typeface="Arial" panose="020B0604020202020204" pitchFamily="34" charset="0"/>
              </a:rPr>
              <a:t>      R816.920 </a:t>
            </a:r>
            <a:r>
              <a:rPr lang="en-ZA" sz="1600" dirty="0">
                <a:latin typeface="Arial" panose="020B0604020202020204" pitchFamily="34" charset="0"/>
                <a:cs typeface="Arial" panose="020B0604020202020204" pitchFamily="34" charset="0"/>
              </a:rPr>
              <a:t>million with an under expenditure of R11.345 </a:t>
            </a:r>
            <a:r>
              <a:rPr lang="en-ZA" sz="1600" dirty="0" smtClean="0">
                <a:latin typeface="Arial" panose="020B0604020202020204" pitchFamily="34" charset="0"/>
                <a:cs typeface="Arial" panose="020B0604020202020204" pitchFamily="34" charset="0"/>
              </a:rPr>
              <a:t>million.</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Compensation </a:t>
            </a:r>
            <a:r>
              <a:rPr lang="en-ZA" sz="1600" b="1" dirty="0">
                <a:latin typeface="Arial" panose="020B0604020202020204" pitchFamily="34" charset="0"/>
                <a:cs typeface="Arial" panose="020B0604020202020204" pitchFamily="34" charset="0"/>
              </a:rPr>
              <a:t>of </a:t>
            </a:r>
            <a:r>
              <a:rPr lang="en-ZA" sz="1600" b="1" dirty="0" smtClean="0">
                <a:latin typeface="Arial" panose="020B0604020202020204" pitchFamily="34" charset="0"/>
                <a:cs typeface="Arial" panose="020B0604020202020204" pitchFamily="34" charset="0"/>
              </a:rPr>
              <a:t>Employees</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over expenditure of R5.511 million (mainly within Administration </a:t>
            </a:r>
            <a:r>
              <a:rPr lang="en-ZA" sz="1600" dirty="0" smtClean="0">
                <a:latin typeface="Arial" panose="020B0604020202020204" pitchFamily="34" charset="0"/>
                <a:cs typeface="Arial" panose="020B0604020202020204" pitchFamily="34" charset="0"/>
              </a:rPr>
              <a:t>at          R10.7 million) </a:t>
            </a:r>
            <a:r>
              <a:rPr lang="en-ZA" sz="1600" dirty="0">
                <a:latin typeface="Arial" panose="020B0604020202020204" pitchFamily="34" charset="0"/>
                <a:cs typeface="Arial" panose="020B0604020202020204" pitchFamily="34" charset="0"/>
              </a:rPr>
              <a:t>was due to </a:t>
            </a:r>
            <a:r>
              <a:rPr lang="en-ZA" sz="1600" dirty="0" smtClean="0">
                <a:latin typeface="Arial" panose="020B0604020202020204" pitchFamily="34" charset="0"/>
                <a:cs typeface="Arial" panose="020B0604020202020204" pitchFamily="34" charset="0"/>
              </a:rPr>
              <a:t>Occupation Specific Dispensation (OSD) payment as well as back pay for 3 scientists paid under this programme.</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Goods </a:t>
            </a:r>
            <a:r>
              <a:rPr lang="en-ZA" sz="1600" b="1" dirty="0">
                <a:latin typeface="Arial" panose="020B0604020202020204" pitchFamily="34" charset="0"/>
                <a:cs typeface="Arial" panose="020B0604020202020204" pitchFamily="34" charset="0"/>
              </a:rPr>
              <a:t>and </a:t>
            </a:r>
            <a:r>
              <a:rPr lang="en-ZA" sz="1600" b="1" dirty="0" smtClean="0">
                <a:latin typeface="Arial" panose="020B0604020202020204" pitchFamily="34" charset="0"/>
                <a:cs typeface="Arial" panose="020B0604020202020204" pitchFamily="34" charset="0"/>
              </a:rPr>
              <a:t>Services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over </a:t>
            </a:r>
            <a:r>
              <a:rPr lang="en-ZA" sz="1600" dirty="0">
                <a:latin typeface="Arial" panose="020B0604020202020204" pitchFamily="34" charset="0"/>
                <a:cs typeface="Arial" panose="020B0604020202020204" pitchFamily="34" charset="0"/>
              </a:rPr>
              <a:t>expenditure of R11.820 million (mainly within Libraries and Archives </a:t>
            </a:r>
            <a:r>
              <a:rPr lang="en-ZA" sz="1600" dirty="0" smtClean="0">
                <a:latin typeface="Arial" panose="020B0604020202020204" pitchFamily="34" charset="0"/>
                <a:cs typeface="Arial" panose="020B0604020202020204" pitchFamily="34" charset="0"/>
              </a:rPr>
              <a:t>Services            at R16.7 million) </a:t>
            </a:r>
            <a:r>
              <a:rPr lang="en-ZA" sz="1600" dirty="0">
                <a:latin typeface="Arial" panose="020B0604020202020204" pitchFamily="34" charset="0"/>
                <a:cs typeface="Arial" panose="020B0604020202020204" pitchFamily="34" charset="0"/>
              </a:rPr>
              <a:t>is due to </a:t>
            </a:r>
            <a:r>
              <a:rPr lang="en-ZA" sz="1600" dirty="0" smtClean="0">
                <a:latin typeface="Arial" panose="020B0604020202020204" pitchFamily="34" charset="0"/>
                <a:cs typeface="Arial" panose="020B0604020202020204" pitchFamily="34" charset="0"/>
              </a:rPr>
              <a:t>payment </a:t>
            </a:r>
            <a:r>
              <a:rPr lang="en-ZA" sz="1600" dirty="0">
                <a:latin typeface="Arial" panose="020B0604020202020204" pitchFamily="34" charset="0"/>
                <a:cs typeface="Arial" panose="020B0604020202020204" pitchFamily="34" charset="0"/>
              </a:rPr>
              <a:t>of Microsoft licences that was under budgeted and ICT equipment for public libraries that was not budgeted for.</a:t>
            </a: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Transfers and </a:t>
            </a:r>
            <a:r>
              <a:rPr lang="en-ZA" sz="1600" b="1" dirty="0" smtClean="0">
                <a:latin typeface="Arial" panose="020B0604020202020204" pitchFamily="34" charset="0"/>
                <a:cs typeface="Arial" panose="020B0604020202020204" pitchFamily="34" charset="0"/>
              </a:rPr>
              <a:t>Subsidies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R1.401 million (mainly within Libraries and Archives </a:t>
            </a:r>
            <a:r>
              <a:rPr lang="en-ZA" sz="1600" dirty="0" smtClean="0">
                <a:latin typeface="Arial" panose="020B0604020202020204" pitchFamily="34" charset="0"/>
                <a:cs typeface="Arial" panose="020B0604020202020204" pitchFamily="34" charset="0"/>
              </a:rPr>
              <a:t>Services at R1.3 million) </a:t>
            </a:r>
            <a:r>
              <a:rPr lang="en-ZA" sz="1600" dirty="0">
                <a:latin typeface="Arial" panose="020B0604020202020204" pitchFamily="34" charset="0"/>
                <a:cs typeface="Arial" panose="020B0604020202020204" pitchFamily="34" charset="0"/>
              </a:rPr>
              <a:t>is due to lack of coordination by the programme managers emanating from non-submission of compliance documents such as the Annual Report, previous year financial statements and Business plans to the department in order for the funds to be transferred</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6824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SPORT, RECREATION, ARTS AND CULTURE (1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50</a:t>
            </a:fld>
            <a:endParaRPr lang="en-ZA" sz="2400" b="1" dirty="0">
              <a:solidFill>
                <a:prstClr val="white"/>
              </a:solidFill>
            </a:endParaRPr>
          </a:p>
        </p:txBody>
      </p:sp>
    </p:spTree>
    <p:extLst>
      <p:ext uri="{BB962C8B-B14F-4D97-AF65-F5344CB8AC3E}">
        <p14:creationId xmlns:p14="http://schemas.microsoft.com/office/powerpoint/2010/main" val="1949730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2" y="481998"/>
            <a:ext cx="10247008" cy="4616648"/>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n-ZA" sz="1600" b="1" dirty="0" smtClean="0">
                <a:latin typeface="Arial" panose="020B0604020202020204" pitchFamily="34" charset="0"/>
                <a:cs typeface="Arial" panose="020B0604020202020204" pitchFamily="34" charset="0"/>
              </a:rPr>
              <a:t>Payment </a:t>
            </a:r>
            <a:r>
              <a:rPr lang="en-ZA" sz="1600" b="1" dirty="0">
                <a:latin typeface="Arial" panose="020B0604020202020204" pitchFamily="34" charset="0"/>
                <a:cs typeface="Arial" panose="020B0604020202020204" pitchFamily="34" charset="0"/>
              </a:rPr>
              <a:t>of Capital </a:t>
            </a:r>
            <a:r>
              <a:rPr lang="en-ZA" sz="1600" b="1" dirty="0" smtClean="0">
                <a:latin typeface="Arial" panose="020B0604020202020204" pitchFamily="34" charset="0"/>
                <a:cs typeface="Arial" panose="020B0604020202020204" pitchFamily="34" charset="0"/>
              </a:rPr>
              <a:t>Assets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R27.434 million (mainly within Libraries and Archives </a:t>
            </a:r>
            <a:r>
              <a:rPr lang="en-ZA" sz="1600" dirty="0" smtClean="0">
                <a:latin typeface="Arial" panose="020B0604020202020204" pitchFamily="34" charset="0"/>
                <a:cs typeface="Arial" panose="020B0604020202020204" pitchFamily="34" charset="0"/>
              </a:rPr>
              <a:t>Services at R24.5 million) </a:t>
            </a:r>
            <a:r>
              <a:rPr lang="en-ZA" sz="1600" dirty="0">
                <a:latin typeface="Arial" panose="020B0604020202020204" pitchFamily="34" charset="0"/>
                <a:cs typeface="Arial" panose="020B0604020202020204" pitchFamily="34" charset="0"/>
              </a:rPr>
              <a:t>is due </a:t>
            </a:r>
            <a:r>
              <a:rPr lang="en-ZA" sz="1600" dirty="0" smtClean="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contractor </a:t>
            </a:r>
            <a:r>
              <a:rPr lang="en-US" sz="1600" dirty="0">
                <a:latin typeface="Arial" panose="020B0604020202020204" pitchFamily="34" charset="0"/>
                <a:cs typeface="Arial" panose="020B0604020202020204" pitchFamily="34" charset="0"/>
              </a:rPr>
              <a:t>that was appointed for </a:t>
            </a:r>
            <a:r>
              <a:rPr lang="en-US" sz="1600" dirty="0" err="1">
                <a:latin typeface="Arial" panose="020B0604020202020204" pitchFamily="34" charset="0"/>
                <a:cs typeface="Arial" panose="020B0604020202020204" pitchFamily="34" charset="0"/>
              </a:rPr>
              <a:t>Kareedo</a:t>
            </a:r>
            <a:r>
              <a:rPr lang="en-US" sz="1600" dirty="0">
                <a:latin typeface="Arial" panose="020B0604020202020204" pitchFamily="34" charset="0"/>
                <a:cs typeface="Arial" panose="020B0604020202020204" pitchFamily="34" charset="0"/>
              </a:rPr>
              <a:t> project </a:t>
            </a:r>
            <a:r>
              <a:rPr lang="en-US" sz="1600" dirty="0" smtClean="0">
                <a:latin typeface="Arial" panose="020B0604020202020204" pitchFamily="34" charset="0"/>
                <a:cs typeface="Arial" panose="020B0604020202020204" pitchFamily="34" charset="0"/>
              </a:rPr>
              <a:t>that was </a:t>
            </a:r>
            <a:r>
              <a:rPr lang="en-US" sz="1600" dirty="0">
                <a:latin typeface="Arial" panose="020B0604020202020204" pitchFamily="34" charset="0"/>
                <a:cs typeface="Arial" panose="020B0604020202020204" pitchFamily="34" charset="0"/>
              </a:rPr>
              <a:t>unable to move the rock on site in order to remove water underneath as a result the contract was terminated and re-advertised </a:t>
            </a:r>
            <a:r>
              <a:rPr lang="en-ZA" sz="1600" dirty="0" smtClean="0">
                <a:latin typeface="Arial" panose="020B0604020202020204" pitchFamily="34" charset="0"/>
                <a:cs typeface="Arial" panose="020B0604020202020204" pitchFamily="34" charset="0"/>
              </a:rPr>
              <a:t>as </a:t>
            </a:r>
            <a:r>
              <a:rPr lang="en-ZA" sz="1600" dirty="0">
                <a:latin typeface="Arial" panose="020B0604020202020204" pitchFamily="34" charset="0"/>
                <a:cs typeface="Arial" panose="020B0604020202020204" pitchFamily="34" charset="0"/>
              </a:rPr>
              <a:t>well as the community protest emanating from the appointment of steering Committee members for the Ngqeleni project. </a:t>
            </a:r>
            <a:endParaRPr lang="en-ZA" sz="1600" dirty="0" smtClean="0">
              <a:latin typeface="Arial" panose="020B0604020202020204" pitchFamily="34" charset="0"/>
              <a:cs typeface="Arial" panose="020B0604020202020204" pitchFamily="34" charset="0"/>
            </a:endParaRPr>
          </a:p>
          <a:p>
            <a:pPr lvl="0" algn="ctr">
              <a:lnSpc>
                <a:spcPct val="150000"/>
              </a:lnSpc>
            </a:pPr>
            <a:r>
              <a:rPr lang="en-ZA" sz="2000" b="1" dirty="0">
                <a:solidFill>
                  <a:srgbClr val="984807"/>
                </a:solidFill>
                <a:latin typeface="Arial" charset="0"/>
                <a:cs typeface="Arial" charset="0"/>
              </a:rPr>
              <a:t>SAFETY AND LIAISON </a:t>
            </a:r>
          </a:p>
          <a:p>
            <a:pPr marL="285750" lvl="0" indent="-28575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Overall </a:t>
            </a:r>
            <a:r>
              <a:rPr lang="en-ZA" sz="1600" dirty="0" smtClean="0">
                <a:latin typeface="Arial" panose="020B0604020202020204" pitchFamily="34" charset="0"/>
                <a:cs typeface="Arial" panose="020B0604020202020204" pitchFamily="34" charset="0"/>
              </a:rPr>
              <a:t>department </a:t>
            </a:r>
            <a:r>
              <a:rPr lang="en-ZA" sz="1600" dirty="0">
                <a:latin typeface="Arial" panose="020B0604020202020204" pitchFamily="34" charset="0"/>
                <a:cs typeface="Arial" panose="020B0604020202020204" pitchFamily="34" charset="0"/>
              </a:rPr>
              <a:t>preliminary spent R83.366 million or 95.8 per cent of its adjusted budget </a:t>
            </a:r>
            <a:r>
              <a:rPr lang="en-ZA" sz="1600" dirty="0" smtClean="0">
                <a:latin typeface="Arial" panose="020B0604020202020204" pitchFamily="34" charset="0"/>
                <a:cs typeface="Arial" panose="020B0604020202020204" pitchFamily="34" charset="0"/>
              </a:rPr>
              <a:t>of                   </a:t>
            </a:r>
            <a:r>
              <a:rPr lang="en-ZA" sz="1600" dirty="0">
                <a:latin typeface="Arial" panose="020B0604020202020204" pitchFamily="34" charset="0"/>
                <a:cs typeface="Arial" panose="020B0604020202020204" pitchFamily="34" charset="0"/>
              </a:rPr>
              <a:t>R86.992 million with an under expenditure of R3.626 </a:t>
            </a:r>
            <a:r>
              <a:rPr lang="en-ZA" sz="1600" dirty="0" smtClean="0">
                <a:latin typeface="Arial" panose="020B0604020202020204" pitchFamily="34" charset="0"/>
                <a:cs typeface="Arial" panose="020B0604020202020204" pitchFamily="34" charset="0"/>
              </a:rPr>
              <a:t>million. </a:t>
            </a:r>
            <a:endParaRPr lang="en-ZA" sz="16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ZA" sz="1600" b="1" dirty="0">
                <a:latin typeface="Arial" panose="020B0604020202020204" pitchFamily="34" charset="0"/>
                <a:cs typeface="Arial" panose="020B0604020202020204" pitchFamily="34" charset="0"/>
              </a:rPr>
              <a:t>Goods and </a:t>
            </a:r>
            <a:r>
              <a:rPr lang="en-ZA" sz="1600" b="1" dirty="0" smtClean="0">
                <a:latin typeface="Arial" panose="020B0604020202020204" pitchFamily="34" charset="0"/>
                <a:cs typeface="Arial" panose="020B0604020202020204" pitchFamily="34" charset="0"/>
              </a:rPr>
              <a:t>Services</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under </a:t>
            </a:r>
            <a:r>
              <a:rPr lang="en-ZA" sz="1600" dirty="0">
                <a:latin typeface="Arial" panose="020B0604020202020204" pitchFamily="34" charset="0"/>
                <a:cs typeface="Arial" panose="020B0604020202020204" pitchFamily="34" charset="0"/>
              </a:rPr>
              <a:t>expenditure of R2.142 million </a:t>
            </a:r>
            <a:r>
              <a:rPr lang="en-ZA" sz="1600" dirty="0" smtClean="0">
                <a:latin typeface="Arial" panose="020B0604020202020204" pitchFamily="34" charset="0"/>
                <a:cs typeface="Arial" panose="020B0604020202020204" pitchFamily="34" charset="0"/>
              </a:rPr>
              <a:t>(mainly within Administration at R1.7 million</a:t>
            </a:r>
            <a:r>
              <a:rPr lang="en-ZA" sz="1600" dirty="0">
                <a:latin typeface="Arial" panose="020B0604020202020204" pitchFamily="34" charset="0"/>
                <a:cs typeface="Arial" panose="020B0604020202020204" pitchFamily="34" charset="0"/>
              </a:rPr>
              <a:t>) is due to provision made for </a:t>
            </a:r>
            <a:r>
              <a:rPr lang="en-ZA" sz="1600" dirty="0" smtClean="0">
                <a:latin typeface="Arial" panose="020B0604020202020204" pitchFamily="34" charset="0"/>
                <a:cs typeface="Arial" panose="020B0604020202020204" pitchFamily="34" charset="0"/>
              </a:rPr>
              <a:t>relocation </a:t>
            </a:r>
            <a:r>
              <a:rPr lang="en-ZA" sz="1600" dirty="0">
                <a:latin typeface="Arial" panose="020B0604020202020204" pitchFamily="34" charset="0"/>
                <a:cs typeface="Arial" panose="020B0604020202020204" pitchFamily="34" charset="0"/>
              </a:rPr>
              <a:t>of department’s head offices to King Williams Town which did not materialize during the financial year.</a:t>
            </a:r>
          </a:p>
          <a:p>
            <a:pPr marL="285750" lvl="0" indent="-285750" algn="just">
              <a:lnSpc>
                <a:spcPct val="150000"/>
              </a:lnSpc>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p:txBody>
      </p:sp>
      <p:sp>
        <p:nvSpPr>
          <p:cNvPr id="3" name="Rectangle 2"/>
          <p:cNvSpPr/>
          <p:nvPr/>
        </p:nvSpPr>
        <p:spPr>
          <a:xfrm>
            <a:off x="518160" y="68240"/>
            <a:ext cx="9387840" cy="400110"/>
          </a:xfrm>
          <a:prstGeom prst="rect">
            <a:avLst/>
          </a:prstGeom>
        </p:spPr>
        <p:txBody>
          <a:bodyPr wrap="square">
            <a:spAutoFit/>
          </a:bodyPr>
          <a:lstStyle/>
          <a:p>
            <a:pPr lvl="0" algn="ctr" fontAlgn="base">
              <a:spcBef>
                <a:spcPct val="0"/>
              </a:spcBef>
              <a:spcAft>
                <a:spcPct val="0"/>
              </a:spcAft>
            </a:pPr>
            <a:r>
              <a:rPr lang="en-ZA" altLang="en-US" sz="2000" b="1" dirty="0" smtClean="0">
                <a:solidFill>
                  <a:srgbClr val="984807"/>
                </a:solidFill>
                <a:latin typeface="Arial" charset="0"/>
                <a:cs typeface="Arial" charset="0"/>
              </a:rPr>
              <a:t>SPORT, RECREATION, ARTS AND CULTURE  (2 – 2)</a:t>
            </a:r>
            <a:endParaRPr lang="en-ZA" altLang="en-US" sz="2000" b="1" dirty="0">
              <a:solidFill>
                <a:srgbClr val="98480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51</a:t>
            </a:fld>
            <a:endParaRPr lang="en-ZA" sz="2400" b="1" dirty="0">
              <a:solidFill>
                <a:prstClr val="white"/>
              </a:solidFill>
            </a:endParaRPr>
          </a:p>
        </p:txBody>
      </p:sp>
    </p:spTree>
    <p:extLst>
      <p:ext uri="{BB962C8B-B14F-4D97-AF65-F5344CB8AC3E}">
        <p14:creationId xmlns:p14="http://schemas.microsoft.com/office/powerpoint/2010/main" val="2820260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244" y="565041"/>
            <a:ext cx="9922599" cy="458074"/>
          </a:xfrm>
          <a:prstGeom prst="rect">
            <a:avLst/>
          </a:prstGeom>
          <a:noFill/>
        </p:spPr>
        <p:txBody>
          <a:bodyPr wrap="square" rtlCol="0">
            <a:spAutoFit/>
          </a:bodyPr>
          <a:lstStyle/>
          <a:p>
            <a:pPr marL="285750" lvl="0" indent="-285750" algn="just">
              <a:lnSpc>
                <a:spcPct val="150000"/>
              </a:lnSpc>
              <a:spcAft>
                <a:spcPts val="0"/>
              </a:spcAft>
              <a:buFont typeface="Arial" panose="020B0604020202020204" pitchFamily="34" charset="0"/>
              <a:buChar char="•"/>
            </a:pPr>
            <a:endParaRPr lang="en-ZA" dirty="0">
              <a:latin typeface="Times New Roman"/>
              <a:ea typeface="Times New Roman"/>
            </a:endParaRPr>
          </a:p>
        </p:txBody>
      </p:sp>
      <p:sp>
        <p:nvSpPr>
          <p:cNvPr id="3" name="Rectangle 2"/>
          <p:cNvSpPr/>
          <p:nvPr/>
        </p:nvSpPr>
        <p:spPr>
          <a:xfrm>
            <a:off x="451286" y="0"/>
            <a:ext cx="9387840" cy="400110"/>
          </a:xfrm>
          <a:prstGeom prst="rect">
            <a:avLst/>
          </a:prstGeom>
        </p:spPr>
        <p:txBody>
          <a:bodyPr wrap="square">
            <a:spAutoFit/>
          </a:bodyPr>
          <a:lstStyle/>
          <a:p>
            <a:pPr lvl="0" algn="ctr" fontAlgn="base">
              <a:spcBef>
                <a:spcPct val="0"/>
              </a:spcBef>
              <a:spcAft>
                <a:spcPct val="0"/>
              </a:spcAft>
            </a:pPr>
            <a:r>
              <a:rPr lang="en-US" altLang="en-US" sz="2000" b="1" dirty="0" smtClean="0">
                <a:solidFill>
                  <a:srgbClr val="984807"/>
                </a:solidFill>
                <a:latin typeface="Arial" charset="0"/>
                <a:cs typeface="Arial" charset="0"/>
              </a:rPr>
              <a:t>CONDITIONAL GRANTS PERFORMANCE (1 – 4)</a:t>
            </a:r>
            <a:endParaRPr lang="en-ZA" altLang="en-US" sz="20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52</a:t>
            </a:fld>
            <a:endParaRPr lang="en-ZA" sz="2400" b="1" dirty="0">
              <a:solidFill>
                <a:prstClr val="white"/>
              </a:solidFill>
            </a:endParaRPr>
          </a:p>
        </p:txBody>
      </p:sp>
      <p:pic>
        <p:nvPicPr>
          <p:cNvPr id="10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9" y="400110"/>
            <a:ext cx="9772484" cy="583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799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3" y="113665"/>
            <a:ext cx="9221787" cy="433441"/>
          </a:xfrm>
        </p:spPr>
        <p:txBody>
          <a:bodyPr/>
          <a:lstStyle/>
          <a:p>
            <a:pPr lvl="0" algn="ctr" fontAlgn="base">
              <a:lnSpc>
                <a:spcPct val="100000"/>
              </a:lnSpc>
              <a:spcAft>
                <a:spcPct val="0"/>
              </a:spcAft>
            </a:pPr>
            <a:r>
              <a:rPr lang="en-US" altLang="en-US" sz="2000" b="1" dirty="0">
                <a:solidFill>
                  <a:srgbClr val="984807"/>
                </a:solidFill>
                <a:latin typeface="Arial" charset="0"/>
                <a:cs typeface="Arial" charset="0"/>
              </a:rPr>
              <a:t>CONDITIONAL GRANTS PERFORMANCE (</a:t>
            </a:r>
            <a:r>
              <a:rPr lang="en-US" altLang="en-US" sz="2000" b="1" dirty="0" smtClean="0">
                <a:solidFill>
                  <a:srgbClr val="984807"/>
                </a:solidFill>
                <a:latin typeface="Arial" charset="0"/>
                <a:cs typeface="Arial" charset="0"/>
              </a:rPr>
              <a:t>2 – 4)</a:t>
            </a:r>
            <a:endParaRPr lang="en-ZA" altLang="en-US" sz="2000" dirty="0">
              <a:solidFill>
                <a:srgbClr val="4A3A27"/>
              </a:solidFill>
              <a:latin typeface="Arial" charset="0"/>
              <a:ea typeface="+mn-ea"/>
              <a:cs typeface="Arial" charset="0"/>
            </a:endParaRPr>
          </a:p>
        </p:txBody>
      </p:sp>
      <p:sp>
        <p:nvSpPr>
          <p:cNvPr id="3" name="Rectangle 2"/>
          <p:cNvSpPr/>
          <p:nvPr/>
        </p:nvSpPr>
        <p:spPr>
          <a:xfrm>
            <a:off x="314607" y="547106"/>
            <a:ext cx="10057689" cy="5909310"/>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n-ZA" sz="1400" dirty="0" smtClean="0">
                <a:latin typeface="Arial" panose="020B0604020202020204" pitchFamily="34" charset="0"/>
                <a:ea typeface="Calibri"/>
                <a:cs typeface="Arial" panose="020B0604020202020204" pitchFamily="34" charset="0"/>
              </a:rPr>
              <a:t>Overall Province </a:t>
            </a:r>
            <a:r>
              <a:rPr lang="en-ZA" sz="1400" dirty="0">
                <a:latin typeface="Arial" panose="020B0604020202020204" pitchFamily="34" charset="0"/>
                <a:ea typeface="Calibri"/>
                <a:cs typeface="Arial" panose="020B0604020202020204" pitchFamily="34" charset="0"/>
              </a:rPr>
              <a:t>preliminary spent R9.945 billion or 98.2 per cent of its adjusted budget of R10.132 billion for conditional grants with an under expenditure of R184.368 million at financial year end.</a:t>
            </a:r>
            <a:r>
              <a:rPr lang="en-US" sz="1400" dirty="0" smtClean="0">
                <a:latin typeface="Arial" panose="020B0604020202020204" pitchFamily="34" charset="0"/>
                <a:ea typeface="Calibri"/>
                <a:cs typeface="Arial" panose="020B0604020202020204" pitchFamily="34" charset="0"/>
              </a:rPr>
              <a:t>.</a:t>
            </a:r>
          </a:p>
          <a:p>
            <a:pPr marL="285750" lvl="0" indent="-285750" algn="just">
              <a:lnSpc>
                <a:spcPct val="150000"/>
              </a:lnSpc>
              <a:spcAft>
                <a:spcPts val="0"/>
              </a:spcAft>
              <a:buFont typeface="Arial" panose="020B0604020202020204" pitchFamily="34" charset="0"/>
              <a:buChar char="•"/>
            </a:pPr>
            <a:r>
              <a:rPr lang="en-ZA" sz="1400" dirty="0">
                <a:latin typeface="Arial" panose="020B0604020202020204" pitchFamily="34" charset="0"/>
                <a:ea typeface="Calibri"/>
                <a:cs typeface="Arial" panose="020B0604020202020204" pitchFamily="34" charset="0"/>
              </a:rPr>
              <a:t>C</a:t>
            </a:r>
            <a:r>
              <a:rPr lang="en-ZA" sz="1400" dirty="0" smtClean="0">
                <a:latin typeface="Arial" panose="020B0604020202020204" pitchFamily="34" charset="0"/>
                <a:ea typeface="Calibri"/>
                <a:cs typeface="Arial" panose="020B0604020202020204" pitchFamily="34" charset="0"/>
              </a:rPr>
              <a:t>onditional </a:t>
            </a:r>
            <a:r>
              <a:rPr lang="en-ZA" sz="1400" dirty="0">
                <a:latin typeface="Arial" panose="020B0604020202020204" pitchFamily="34" charset="0"/>
                <a:ea typeface="Calibri"/>
                <a:cs typeface="Arial" panose="020B0604020202020204" pitchFamily="34" charset="0"/>
              </a:rPr>
              <a:t>grants contributing to </a:t>
            </a:r>
            <a:r>
              <a:rPr lang="en-ZA" sz="1400" dirty="0" smtClean="0">
                <a:latin typeface="Arial" panose="020B0604020202020204" pitchFamily="34" charset="0"/>
                <a:ea typeface="Calibri"/>
                <a:cs typeface="Arial" panose="020B0604020202020204" pitchFamily="34" charset="0"/>
              </a:rPr>
              <a:t>under </a:t>
            </a:r>
            <a:r>
              <a:rPr lang="en-ZA" sz="1400" dirty="0">
                <a:latin typeface="Arial" panose="020B0604020202020204" pitchFamily="34" charset="0"/>
                <a:ea typeface="Calibri"/>
                <a:cs typeface="Arial" panose="020B0604020202020204" pitchFamily="34" charset="0"/>
              </a:rPr>
              <a:t>expenditure are the following:</a:t>
            </a:r>
          </a:p>
          <a:p>
            <a:pPr marL="633413" lvl="0" indent="-360363" algn="just">
              <a:lnSpc>
                <a:spcPct val="150000"/>
              </a:lnSpc>
              <a:spcAft>
                <a:spcPts val="0"/>
              </a:spcAft>
              <a:buFont typeface="Courier New" panose="02070309020205020404" pitchFamily="49" charset="0"/>
              <a:buChar char="o"/>
            </a:pPr>
            <a:r>
              <a:rPr lang="en-ZA" sz="1400" b="1" dirty="0" smtClean="0">
                <a:latin typeface="Arial" panose="020B0604020202020204" pitchFamily="34" charset="0"/>
                <a:ea typeface="Calibri"/>
                <a:cs typeface="Arial" panose="020B0604020202020204" pitchFamily="34" charset="0"/>
              </a:rPr>
              <a:t>Comprehensive </a:t>
            </a:r>
            <a:r>
              <a:rPr lang="en-ZA" sz="1400" b="1" dirty="0">
                <a:latin typeface="Arial" panose="020B0604020202020204" pitchFamily="34" charset="0"/>
                <a:ea typeface="Calibri"/>
                <a:cs typeface="Arial" panose="020B0604020202020204" pitchFamily="34" charset="0"/>
              </a:rPr>
              <a:t>HIV and AIDS grant</a:t>
            </a:r>
            <a:r>
              <a:rPr lang="en-ZA" sz="1400" dirty="0">
                <a:latin typeface="Arial" panose="020B0604020202020204" pitchFamily="34" charset="0"/>
                <a:ea typeface="Calibri"/>
                <a:cs typeface="Arial" panose="020B0604020202020204" pitchFamily="34" charset="0"/>
              </a:rPr>
              <a:t> </a:t>
            </a:r>
            <a:r>
              <a:rPr lang="en-ZA" sz="1400" dirty="0" smtClean="0">
                <a:latin typeface="Arial" panose="020B0604020202020204" pitchFamily="34" charset="0"/>
                <a:ea typeface="Calibri"/>
                <a:cs typeface="Arial" panose="020B0604020202020204" pitchFamily="34" charset="0"/>
              </a:rPr>
              <a:t>spent 95.1 per cent and under </a:t>
            </a:r>
            <a:r>
              <a:rPr lang="en-ZA" sz="1400" dirty="0">
                <a:latin typeface="Arial" panose="020B0604020202020204" pitchFamily="34" charset="0"/>
                <a:ea typeface="Calibri"/>
                <a:cs typeface="Arial" panose="020B0604020202020204" pitchFamily="34" charset="0"/>
              </a:rPr>
              <a:t>expenditure of R77.995 million is due to funds paid against equitable share instead of the grant. Subsequently, the department has </a:t>
            </a:r>
            <a:r>
              <a:rPr lang="en-ZA" sz="1400" dirty="0" smtClean="0">
                <a:latin typeface="Arial" panose="020B0604020202020204" pitchFamily="34" charset="0"/>
                <a:ea typeface="Calibri"/>
                <a:cs typeface="Arial" panose="020B0604020202020204" pitchFamily="34" charset="0"/>
              </a:rPr>
              <a:t>passed </a:t>
            </a:r>
            <a:r>
              <a:rPr lang="en-ZA" sz="1400" dirty="0">
                <a:latin typeface="Arial" panose="020B0604020202020204" pitchFamily="34" charset="0"/>
                <a:ea typeface="Calibri"/>
                <a:cs typeface="Arial" panose="020B0604020202020204" pitchFamily="34" charset="0"/>
              </a:rPr>
              <a:t>the journal to correct </a:t>
            </a:r>
            <a:r>
              <a:rPr lang="en-ZA" sz="1400" dirty="0" smtClean="0">
                <a:latin typeface="Arial" panose="020B0604020202020204" pitchFamily="34" charset="0"/>
                <a:ea typeface="Calibri"/>
                <a:cs typeface="Arial" panose="020B0604020202020204" pitchFamily="34" charset="0"/>
              </a:rPr>
              <a:t>this.</a:t>
            </a:r>
          </a:p>
          <a:p>
            <a:pPr marL="633413" lvl="0" indent="-360363" algn="just">
              <a:lnSpc>
                <a:spcPct val="150000"/>
              </a:lnSpc>
              <a:spcAft>
                <a:spcPts val="0"/>
              </a:spcAft>
              <a:buFont typeface="Courier New" panose="02070309020205020404" pitchFamily="49" charset="0"/>
              <a:buChar char="o"/>
            </a:pPr>
            <a:r>
              <a:rPr lang="en-ZA" sz="1400" b="1" dirty="0" smtClean="0">
                <a:latin typeface="Arial" panose="020B0604020202020204" pitchFamily="34" charset="0"/>
                <a:ea typeface="Calibri"/>
                <a:cs typeface="Arial" panose="020B0604020202020204" pitchFamily="34" charset="0"/>
              </a:rPr>
              <a:t>National </a:t>
            </a:r>
            <a:r>
              <a:rPr lang="en-ZA" sz="1400" b="1" dirty="0">
                <a:latin typeface="Arial" panose="020B0604020202020204" pitchFamily="34" charset="0"/>
                <a:ea typeface="Calibri"/>
                <a:cs typeface="Arial" panose="020B0604020202020204" pitchFamily="34" charset="0"/>
              </a:rPr>
              <a:t>Tertiary Services grant</a:t>
            </a:r>
            <a:r>
              <a:rPr lang="en-ZA" sz="1400" dirty="0">
                <a:latin typeface="Arial" panose="020B0604020202020204" pitchFamily="34" charset="0"/>
                <a:ea typeface="Calibri"/>
                <a:cs typeface="Arial" panose="020B0604020202020204" pitchFamily="34" charset="0"/>
              </a:rPr>
              <a:t> spent </a:t>
            </a:r>
            <a:r>
              <a:rPr lang="en-ZA" sz="1400" dirty="0" smtClean="0">
                <a:latin typeface="Arial" panose="020B0604020202020204" pitchFamily="34" charset="0"/>
                <a:ea typeface="Calibri"/>
                <a:cs typeface="Arial" panose="020B0604020202020204" pitchFamily="34" charset="0"/>
              </a:rPr>
              <a:t>92.5 </a:t>
            </a:r>
            <a:r>
              <a:rPr lang="en-ZA" sz="1400" dirty="0">
                <a:latin typeface="Arial" panose="020B0604020202020204" pitchFamily="34" charset="0"/>
                <a:ea typeface="Calibri"/>
                <a:cs typeface="Arial" panose="020B0604020202020204" pitchFamily="34" charset="0"/>
              </a:rPr>
              <a:t>per cent and under expenditure of R62.922 million is due to a misallocation of Compensation of Employees expenditure against equitable share instead of the grant as well as delays in the payment of capital commitments. There has not been movement on the capital expenditure from last month as payments were withheld through the Provincial Cost Containment Committee (PCCC) process. The Compensation of Employees expenditure </a:t>
            </a:r>
            <a:r>
              <a:rPr lang="en-ZA" sz="1400" dirty="0" smtClean="0">
                <a:latin typeface="Arial" panose="020B0604020202020204" pitchFamily="34" charset="0"/>
                <a:ea typeface="Calibri"/>
                <a:cs typeface="Arial" panose="020B0604020202020204" pitchFamily="34" charset="0"/>
              </a:rPr>
              <a:t>was </a:t>
            </a:r>
            <a:r>
              <a:rPr lang="en-ZA" sz="1400" dirty="0">
                <a:latin typeface="Arial" panose="020B0604020202020204" pitchFamily="34" charset="0"/>
                <a:ea typeface="Calibri"/>
                <a:cs typeface="Arial" panose="020B0604020202020204" pitchFamily="34" charset="0"/>
              </a:rPr>
              <a:t>corrected by processing the necessary journals and the department </a:t>
            </a:r>
            <a:r>
              <a:rPr lang="en-ZA" sz="1400" dirty="0" err="1" smtClean="0">
                <a:latin typeface="Arial" panose="020B0604020202020204" pitchFamily="34" charset="0"/>
                <a:ea typeface="Calibri"/>
                <a:cs typeface="Arial" panose="020B0604020202020204" pitchFamily="34" charset="0"/>
              </a:rPr>
              <a:t>madea</a:t>
            </a:r>
            <a:r>
              <a:rPr lang="en-ZA" sz="1400" dirty="0" smtClean="0">
                <a:latin typeface="Arial" panose="020B0604020202020204" pitchFamily="34" charset="0"/>
                <a:ea typeface="Calibri"/>
                <a:cs typeface="Arial" panose="020B0604020202020204" pitchFamily="34" charset="0"/>
              </a:rPr>
              <a:t> </a:t>
            </a:r>
            <a:r>
              <a:rPr lang="en-ZA" sz="1400" dirty="0">
                <a:latin typeface="Arial" panose="020B0604020202020204" pitchFamily="34" charset="0"/>
                <a:ea typeface="Calibri"/>
                <a:cs typeface="Arial" panose="020B0604020202020204" pitchFamily="34" charset="0"/>
              </a:rPr>
              <a:t>formal request for a roll-over of approximately R19 million for </a:t>
            </a:r>
            <a:r>
              <a:rPr lang="en-ZA" sz="1400" dirty="0" smtClean="0">
                <a:latin typeface="Arial" panose="020B0604020202020204" pitchFamily="34" charset="0"/>
                <a:ea typeface="Calibri"/>
                <a:cs typeface="Arial" panose="020B0604020202020204" pitchFamily="34" charset="0"/>
              </a:rPr>
              <a:t>capital </a:t>
            </a:r>
            <a:r>
              <a:rPr lang="en-ZA" sz="1400" dirty="0">
                <a:latin typeface="Arial" panose="020B0604020202020204" pitchFamily="34" charset="0"/>
                <a:ea typeface="Calibri"/>
                <a:cs typeface="Arial" panose="020B0604020202020204" pitchFamily="34" charset="0"/>
              </a:rPr>
              <a:t>commitments. </a:t>
            </a:r>
            <a:endParaRPr lang="en-ZA" sz="1400" dirty="0" smtClean="0">
              <a:latin typeface="Arial" panose="020B0604020202020204" pitchFamily="34" charset="0"/>
              <a:ea typeface="Calibri"/>
              <a:cs typeface="Arial" panose="020B0604020202020204" pitchFamily="34" charset="0"/>
            </a:endParaRPr>
          </a:p>
          <a:p>
            <a:pPr marL="633413" lvl="0" indent="-360363" algn="just">
              <a:lnSpc>
                <a:spcPct val="150000"/>
              </a:lnSpc>
              <a:spcAft>
                <a:spcPts val="0"/>
              </a:spcAft>
              <a:buFont typeface="Courier New" panose="02070309020205020404" pitchFamily="49" charset="0"/>
              <a:buChar char="o"/>
            </a:pPr>
            <a:r>
              <a:rPr lang="en-ZA" sz="1400" b="1" dirty="0" smtClean="0">
                <a:latin typeface="Arial" panose="020B0604020202020204" pitchFamily="34" charset="0"/>
                <a:ea typeface="Calibri"/>
                <a:cs typeface="Arial" panose="020B0604020202020204" pitchFamily="34" charset="0"/>
              </a:rPr>
              <a:t>Comprehensive Agricultural Support Programme grant</a:t>
            </a:r>
            <a:r>
              <a:rPr lang="en-ZA" sz="1400" dirty="0" smtClean="0">
                <a:latin typeface="Arial" panose="020B0604020202020204" pitchFamily="34" charset="0"/>
                <a:ea typeface="Calibri"/>
                <a:cs typeface="Arial" panose="020B0604020202020204" pitchFamily="34" charset="0"/>
              </a:rPr>
              <a:t> </a:t>
            </a:r>
            <a:r>
              <a:rPr lang="en-ZA" sz="1400" dirty="0">
                <a:latin typeface="Arial" panose="020B0604020202020204" pitchFamily="34" charset="0"/>
                <a:ea typeface="Calibri"/>
                <a:cs typeface="Arial" panose="020B0604020202020204" pitchFamily="34" charset="0"/>
              </a:rPr>
              <a:t>spent </a:t>
            </a:r>
            <a:r>
              <a:rPr lang="en-ZA" sz="1400" dirty="0" smtClean="0">
                <a:latin typeface="Arial" panose="020B0604020202020204" pitchFamily="34" charset="0"/>
                <a:ea typeface="Calibri"/>
                <a:cs typeface="Arial" panose="020B0604020202020204" pitchFamily="34" charset="0"/>
              </a:rPr>
              <a:t>94.9 </a:t>
            </a:r>
            <a:r>
              <a:rPr lang="en-ZA" sz="1400" dirty="0">
                <a:latin typeface="Arial" panose="020B0604020202020204" pitchFamily="34" charset="0"/>
                <a:ea typeface="Calibri"/>
                <a:cs typeface="Arial" panose="020B0604020202020204" pitchFamily="34" charset="0"/>
              </a:rPr>
              <a:t>per cent and under </a:t>
            </a:r>
            <a:r>
              <a:rPr lang="en-ZA" sz="1400" dirty="0" smtClean="0">
                <a:latin typeface="Arial" panose="020B0604020202020204" pitchFamily="34" charset="0"/>
                <a:ea typeface="Calibri"/>
                <a:cs typeface="Arial" panose="020B0604020202020204" pitchFamily="34" charset="0"/>
              </a:rPr>
              <a:t>expenditure of         R13.264 million is mainly due to: </a:t>
            </a:r>
          </a:p>
          <a:p>
            <a:pPr marL="895350" lvl="0" indent="-261938" algn="just">
              <a:lnSpc>
                <a:spcPct val="150000"/>
              </a:lnSpc>
              <a:spcAft>
                <a:spcPts val="0"/>
              </a:spcAft>
              <a:buFont typeface="Wingdings" panose="05000000000000000000" pitchFamily="2" charset="2"/>
              <a:buChar char="Ø"/>
            </a:pPr>
            <a:r>
              <a:rPr lang="en-ZA" sz="1400" dirty="0" smtClean="0">
                <a:latin typeface="Arial" panose="020B0604020202020204" pitchFamily="34" charset="0"/>
                <a:ea typeface="Calibri"/>
                <a:cs typeface="Arial" panose="020B0604020202020204" pitchFamily="34" charset="0"/>
              </a:rPr>
              <a:t>Crop projects is due to funds that were redirected towards drought relief programme as per Department of Agriculture Forestry and Fisheries (DAFF) directive owing to suppliers not delivering drought relief supplies timeously for payments to be processed.  This was due to a huge demand for feed and other drought related deliverables and it created huge pressure on the few suppliers that were identified through emergency procurement process; and </a:t>
            </a:r>
          </a:p>
        </p:txBody>
      </p:sp>
      <p:sp>
        <p:nvSpPr>
          <p:cNvPr id="4" name="Slide Number Placeholder 4"/>
          <p:cNvSpPr>
            <a:spLocks noGrp="1"/>
          </p:cNvSpPr>
          <p:nvPr>
            <p:ph type="sldNum" sz="quarter" idx="12"/>
          </p:nvPr>
        </p:nvSpPr>
        <p:spPr>
          <a:xfrm>
            <a:off x="8037840" y="7007225"/>
            <a:ext cx="2405062" cy="401638"/>
          </a:xfrm>
        </p:spPr>
        <p:txBody>
          <a:bodyPr/>
          <a:lstStyle/>
          <a:p>
            <a:pPr algn="ctr"/>
            <a:fld id="{A1A3D4F6-16A1-45B6-9552-77C2E80A16ED}" type="slidenum">
              <a:rPr lang="en-ZA" sz="2400" b="1" smtClean="0">
                <a:solidFill>
                  <a:prstClr val="white"/>
                </a:solidFill>
              </a:rPr>
              <a:pPr algn="ctr"/>
              <a:t>53</a:t>
            </a:fld>
            <a:endParaRPr lang="en-ZA" sz="2400" b="1" dirty="0">
              <a:solidFill>
                <a:prstClr val="white"/>
              </a:solidFill>
            </a:endParaRPr>
          </a:p>
        </p:txBody>
      </p:sp>
    </p:spTree>
    <p:extLst>
      <p:ext uri="{BB962C8B-B14F-4D97-AF65-F5344CB8AC3E}">
        <p14:creationId xmlns:p14="http://schemas.microsoft.com/office/powerpoint/2010/main" val="425487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3" y="113665"/>
            <a:ext cx="9221787" cy="556895"/>
          </a:xfrm>
        </p:spPr>
        <p:txBody>
          <a:bodyPr/>
          <a:lstStyle/>
          <a:p>
            <a:pPr lvl="0" algn="ctr" fontAlgn="base">
              <a:lnSpc>
                <a:spcPct val="100000"/>
              </a:lnSpc>
              <a:spcAft>
                <a:spcPct val="0"/>
              </a:spcAft>
            </a:pPr>
            <a:r>
              <a:rPr lang="en-US" altLang="en-US" sz="2000" b="1" dirty="0">
                <a:solidFill>
                  <a:srgbClr val="984807"/>
                </a:solidFill>
                <a:latin typeface="Arial" charset="0"/>
                <a:cs typeface="Arial" charset="0"/>
              </a:rPr>
              <a:t>CONDITIONAL GRANTS PERFORMANCE (</a:t>
            </a:r>
            <a:r>
              <a:rPr lang="en-US" altLang="en-US" sz="2000" b="1" dirty="0" smtClean="0">
                <a:solidFill>
                  <a:srgbClr val="984807"/>
                </a:solidFill>
                <a:latin typeface="Arial" charset="0"/>
                <a:cs typeface="Arial" charset="0"/>
              </a:rPr>
              <a:t>3 – 4)</a:t>
            </a:r>
            <a:endParaRPr lang="en-ZA" altLang="en-US" sz="2000" dirty="0">
              <a:solidFill>
                <a:srgbClr val="4A3A27"/>
              </a:solidFill>
              <a:latin typeface="Arial" charset="0"/>
              <a:ea typeface="+mn-ea"/>
              <a:cs typeface="Arial" charset="0"/>
            </a:endParaRPr>
          </a:p>
        </p:txBody>
      </p:sp>
      <p:sp>
        <p:nvSpPr>
          <p:cNvPr id="3" name="Rectangle 2"/>
          <p:cNvSpPr/>
          <p:nvPr/>
        </p:nvSpPr>
        <p:spPr>
          <a:xfrm>
            <a:off x="126373" y="492481"/>
            <a:ext cx="10134468" cy="5840060"/>
          </a:xfrm>
          <a:prstGeom prst="rect">
            <a:avLst/>
          </a:prstGeom>
        </p:spPr>
        <p:txBody>
          <a:bodyPr wrap="square">
            <a:spAutoFit/>
          </a:bodyPr>
          <a:lstStyle/>
          <a:p>
            <a:pPr marL="895350" lvl="0" indent="-360363" algn="just">
              <a:lnSpc>
                <a:spcPct val="150000"/>
              </a:lnSpc>
              <a:spcAft>
                <a:spcPts val="0"/>
              </a:spcAft>
              <a:buFont typeface="Wingdings" panose="05000000000000000000" pitchFamily="2" charset="2"/>
              <a:buChar char="Ø"/>
            </a:pPr>
            <a:r>
              <a:rPr lang="en-ZA" sz="1550" dirty="0" smtClean="0">
                <a:latin typeface="Arial" panose="020B0604020202020204" pitchFamily="34" charset="0"/>
                <a:ea typeface="Calibri"/>
                <a:cs typeface="Arial" panose="020B0604020202020204" pitchFamily="34" charset="0"/>
              </a:rPr>
              <a:t>Infrastructure projects is due to delays in construction of the </a:t>
            </a:r>
            <a:r>
              <a:rPr lang="en-ZA" sz="1550" dirty="0" err="1" smtClean="0">
                <a:latin typeface="Arial" panose="020B0604020202020204" pitchFamily="34" charset="0"/>
                <a:ea typeface="Calibri"/>
                <a:cs typeface="Arial" panose="020B0604020202020204" pitchFamily="34" charset="0"/>
              </a:rPr>
              <a:t>Fonteinkloof</a:t>
            </a:r>
            <a:r>
              <a:rPr lang="en-ZA" sz="1550" dirty="0" smtClean="0">
                <a:latin typeface="Arial" panose="020B0604020202020204" pitchFamily="34" charset="0"/>
                <a:ea typeface="Calibri"/>
                <a:cs typeface="Arial" panose="020B0604020202020204" pitchFamily="34" charset="0"/>
              </a:rPr>
              <a:t> stock-water project owing to late delivery of materials by suppliers, retention fees for some infrastructure projects such as poultry project in Sarah </a:t>
            </a:r>
            <a:r>
              <a:rPr lang="en-ZA" sz="1550" dirty="0" err="1" smtClean="0">
                <a:latin typeface="Arial" panose="020B0604020202020204" pitchFamily="34" charset="0"/>
                <a:ea typeface="Calibri"/>
                <a:cs typeface="Arial" panose="020B0604020202020204" pitchFamily="34" charset="0"/>
              </a:rPr>
              <a:t>Baartman</a:t>
            </a:r>
            <a:r>
              <a:rPr lang="en-ZA" sz="1550" dirty="0" smtClean="0">
                <a:latin typeface="Arial" panose="020B0604020202020204" pitchFamily="34" charset="0"/>
                <a:ea typeface="Calibri"/>
                <a:cs typeface="Arial" panose="020B0604020202020204" pitchFamily="34" charset="0"/>
              </a:rPr>
              <a:t> and King </a:t>
            </a:r>
            <a:r>
              <a:rPr lang="en-ZA" sz="1550" dirty="0" err="1" smtClean="0">
                <a:latin typeface="Arial" panose="020B0604020202020204" pitchFamily="34" charset="0"/>
                <a:ea typeface="Calibri"/>
                <a:cs typeface="Arial" panose="020B0604020202020204" pitchFamily="34" charset="0"/>
              </a:rPr>
              <a:t>Sabata</a:t>
            </a:r>
            <a:r>
              <a:rPr lang="en-ZA" sz="1550" dirty="0" smtClean="0">
                <a:latin typeface="Arial" panose="020B0604020202020204" pitchFamily="34" charset="0"/>
                <a:ea typeface="Calibri"/>
                <a:cs typeface="Arial" panose="020B0604020202020204" pitchFamily="34" charset="0"/>
              </a:rPr>
              <a:t> </a:t>
            </a:r>
            <a:r>
              <a:rPr lang="en-ZA" sz="1550" dirty="0" err="1" smtClean="0">
                <a:latin typeface="Arial" panose="020B0604020202020204" pitchFamily="34" charset="0"/>
                <a:ea typeface="Calibri"/>
                <a:cs typeface="Arial" panose="020B0604020202020204" pitchFamily="34" charset="0"/>
              </a:rPr>
              <a:t>Dalindyebo</a:t>
            </a:r>
            <a:r>
              <a:rPr lang="en-ZA" sz="1550" dirty="0" smtClean="0">
                <a:latin typeface="Arial" panose="020B0604020202020204" pitchFamily="34" charset="0"/>
                <a:ea typeface="Calibri"/>
                <a:cs typeface="Arial" panose="020B0604020202020204" pitchFamily="34" charset="0"/>
              </a:rPr>
              <a:t> (KSD) wool-clip in OR Tambo which could not be completed owing to late delivery of materials by suppliers as well as unavailability of water tanks as part of drought relief interventions due to shortage of supplies. Department requested these funds to be rolled over. </a:t>
            </a:r>
          </a:p>
          <a:p>
            <a:pPr marL="534988" lvl="0" indent="-261938" algn="just">
              <a:lnSpc>
                <a:spcPct val="150000"/>
              </a:lnSpc>
              <a:spcAft>
                <a:spcPts val="0"/>
              </a:spcAft>
              <a:buFont typeface="Courier New" panose="02070309020205020404" pitchFamily="49" charset="0"/>
              <a:buChar char="o"/>
            </a:pPr>
            <a:r>
              <a:rPr lang="en-ZA" sz="1550" b="1" dirty="0">
                <a:latin typeface="Arial" panose="020B0604020202020204" pitchFamily="34" charset="0"/>
                <a:ea typeface="Calibri"/>
                <a:cs typeface="Arial" panose="020B0604020202020204" pitchFamily="34" charset="0"/>
              </a:rPr>
              <a:t>Health Facility Revitalisation grant </a:t>
            </a:r>
            <a:r>
              <a:rPr lang="en-ZA" sz="1600" dirty="0">
                <a:latin typeface="Arial" panose="020B0604020202020204" pitchFamily="34" charset="0"/>
                <a:ea typeface="Calibri"/>
                <a:cs typeface="Arial" panose="020B0604020202020204" pitchFamily="34" charset="0"/>
              </a:rPr>
              <a:t>spent </a:t>
            </a:r>
            <a:r>
              <a:rPr lang="en-ZA" sz="1600" dirty="0" smtClean="0">
                <a:latin typeface="Arial" panose="020B0604020202020204" pitchFamily="34" charset="0"/>
                <a:ea typeface="Calibri"/>
                <a:cs typeface="Arial" panose="020B0604020202020204" pitchFamily="34" charset="0"/>
              </a:rPr>
              <a:t>98.1 </a:t>
            </a:r>
            <a:r>
              <a:rPr lang="en-ZA" sz="1600" dirty="0">
                <a:latin typeface="Arial" panose="020B0604020202020204" pitchFamily="34" charset="0"/>
                <a:ea typeface="Calibri"/>
                <a:cs typeface="Arial" panose="020B0604020202020204" pitchFamily="34" charset="0"/>
              </a:rPr>
              <a:t>per cent and </a:t>
            </a:r>
            <a:r>
              <a:rPr lang="en-ZA" sz="1550" dirty="0" smtClean="0">
                <a:latin typeface="Arial" panose="020B0604020202020204" pitchFamily="34" charset="0"/>
                <a:ea typeface="Calibri"/>
                <a:cs typeface="Arial" panose="020B0604020202020204" pitchFamily="34" charset="0"/>
              </a:rPr>
              <a:t>under </a:t>
            </a:r>
            <a:r>
              <a:rPr lang="en-ZA" sz="1550" dirty="0">
                <a:latin typeface="Arial" panose="020B0604020202020204" pitchFamily="34" charset="0"/>
                <a:ea typeface="Calibri"/>
                <a:cs typeface="Arial" panose="020B0604020202020204" pitchFamily="34" charset="0"/>
              </a:rPr>
              <a:t>expenditure of R11.599 million was mainly due to slow progress of projects at Flagstaff Community Health Centre and </a:t>
            </a:r>
            <a:r>
              <a:rPr lang="en-ZA" sz="1550" dirty="0" err="1">
                <a:latin typeface="Arial" panose="020B0604020202020204" pitchFamily="34" charset="0"/>
                <a:ea typeface="Calibri"/>
                <a:cs typeface="Arial" panose="020B0604020202020204" pitchFamily="34" charset="0"/>
              </a:rPr>
              <a:t>Madwaleni</a:t>
            </a:r>
            <a:r>
              <a:rPr lang="en-ZA" sz="1550" dirty="0">
                <a:latin typeface="Arial" panose="020B0604020202020204" pitchFamily="34" charset="0"/>
                <a:ea typeface="Calibri"/>
                <a:cs typeface="Arial" panose="020B0604020202020204" pitchFamily="34" charset="0"/>
              </a:rPr>
              <a:t> Gateway Clinic due to poor performance of </a:t>
            </a:r>
            <a:r>
              <a:rPr lang="en-ZA" sz="1550" dirty="0" smtClean="0">
                <a:latin typeface="Arial" panose="020B0604020202020204" pitchFamily="34" charset="0"/>
                <a:ea typeface="Calibri"/>
                <a:cs typeface="Arial" panose="020B0604020202020204" pitchFamily="34" charset="0"/>
              </a:rPr>
              <a:t>respective </a:t>
            </a:r>
            <a:r>
              <a:rPr lang="en-ZA" sz="1550" dirty="0">
                <a:latin typeface="Arial" panose="020B0604020202020204" pitchFamily="34" charset="0"/>
                <a:ea typeface="Calibri"/>
                <a:cs typeface="Arial" panose="020B0604020202020204" pitchFamily="34" charset="0"/>
              </a:rPr>
              <a:t>contractors. L</a:t>
            </a:r>
            <a:r>
              <a:rPr lang="en-ZA" sz="1550" dirty="0" smtClean="0">
                <a:latin typeface="Arial" panose="020B0604020202020204" pitchFamily="34" charset="0"/>
                <a:ea typeface="Calibri"/>
                <a:cs typeface="Arial" panose="020B0604020202020204" pitchFamily="34" charset="0"/>
              </a:rPr>
              <a:t>ate </a:t>
            </a:r>
            <a:r>
              <a:rPr lang="en-ZA" sz="1550" dirty="0">
                <a:latin typeface="Arial" panose="020B0604020202020204" pitchFamily="34" charset="0"/>
                <a:ea typeface="Calibri"/>
                <a:cs typeface="Arial" panose="020B0604020202020204" pitchFamily="34" charset="0"/>
              </a:rPr>
              <a:t>commencement of work due to delays in </a:t>
            </a:r>
            <a:r>
              <a:rPr lang="en-ZA" sz="1550" dirty="0" smtClean="0">
                <a:latin typeface="Arial" panose="020B0604020202020204" pitchFamily="34" charset="0"/>
                <a:ea typeface="Calibri"/>
                <a:cs typeface="Arial" panose="020B0604020202020204" pitchFamily="34" charset="0"/>
              </a:rPr>
              <a:t>procurement </a:t>
            </a:r>
            <a:r>
              <a:rPr lang="en-ZA" sz="1550" dirty="0">
                <a:latin typeface="Arial" panose="020B0604020202020204" pitchFamily="34" charset="0"/>
                <a:ea typeface="Calibri"/>
                <a:cs typeface="Arial" panose="020B0604020202020204" pitchFamily="34" charset="0"/>
              </a:rPr>
              <a:t>processes for the projects at </a:t>
            </a:r>
            <a:r>
              <a:rPr lang="en-ZA" sz="1550" dirty="0" err="1">
                <a:latin typeface="Arial" panose="020B0604020202020204" pitchFamily="34" charset="0"/>
                <a:ea typeface="Calibri"/>
                <a:cs typeface="Arial" panose="020B0604020202020204" pitchFamily="34" charset="0"/>
              </a:rPr>
              <a:t>Siphetu</a:t>
            </a:r>
            <a:r>
              <a:rPr lang="en-ZA" sz="1550" dirty="0">
                <a:latin typeface="Arial" panose="020B0604020202020204" pitchFamily="34" charset="0"/>
                <a:ea typeface="Calibri"/>
                <a:cs typeface="Arial" panose="020B0604020202020204" pitchFamily="34" charset="0"/>
              </a:rPr>
              <a:t> Hospital (Phase II), </a:t>
            </a:r>
            <a:r>
              <a:rPr lang="en-ZA" sz="1550" dirty="0" err="1">
                <a:latin typeface="Arial" panose="020B0604020202020204" pitchFamily="34" charset="0"/>
                <a:ea typeface="Calibri"/>
                <a:cs typeface="Arial" panose="020B0604020202020204" pitchFamily="34" charset="0"/>
              </a:rPr>
              <a:t>Khutsong</a:t>
            </a:r>
            <a:r>
              <a:rPr lang="en-ZA" sz="1550" dirty="0">
                <a:latin typeface="Arial" panose="020B0604020202020204" pitchFamily="34" charset="0"/>
                <a:ea typeface="Calibri"/>
                <a:cs typeface="Arial" panose="020B0604020202020204" pitchFamily="34" charset="0"/>
              </a:rPr>
              <a:t> Hospital (Phase II), Nessie Knight (Phase II), </a:t>
            </a:r>
            <a:r>
              <a:rPr lang="en-ZA" sz="1550" dirty="0" err="1">
                <a:latin typeface="Arial" panose="020B0604020202020204" pitchFamily="34" charset="0"/>
                <a:ea typeface="Calibri"/>
                <a:cs typeface="Arial" panose="020B0604020202020204" pitchFamily="34" charset="0"/>
              </a:rPr>
              <a:t>Mjanyana</a:t>
            </a:r>
            <a:r>
              <a:rPr lang="en-ZA" sz="1550" dirty="0">
                <a:latin typeface="Arial" panose="020B0604020202020204" pitchFamily="34" charset="0"/>
                <a:ea typeface="Calibri"/>
                <a:cs typeface="Arial" panose="020B0604020202020204" pitchFamily="34" charset="0"/>
              </a:rPr>
              <a:t> and St Lucy's Hospitals also </a:t>
            </a:r>
            <a:r>
              <a:rPr lang="en-ZA" sz="1550" dirty="0" smtClean="0">
                <a:latin typeface="Arial" panose="020B0604020202020204" pitchFamily="34" charset="0"/>
                <a:ea typeface="Calibri"/>
                <a:cs typeface="Arial" panose="020B0604020202020204" pitchFamily="34" charset="0"/>
              </a:rPr>
              <a:t>contributed.</a:t>
            </a:r>
          </a:p>
          <a:p>
            <a:pPr marL="534988" lvl="0" indent="-261938" algn="just">
              <a:lnSpc>
                <a:spcPct val="150000"/>
              </a:lnSpc>
              <a:spcAft>
                <a:spcPts val="0"/>
              </a:spcAft>
              <a:buFont typeface="Courier New" panose="02070309020205020404" pitchFamily="49" charset="0"/>
              <a:buChar char="o"/>
            </a:pPr>
            <a:r>
              <a:rPr lang="en-ZA" sz="1550" b="1" dirty="0" smtClean="0">
                <a:latin typeface="Arial" panose="020B0604020202020204" pitchFamily="34" charset="0"/>
                <a:ea typeface="Calibri"/>
                <a:cs typeface="Arial" panose="020B0604020202020204" pitchFamily="34" charset="0"/>
              </a:rPr>
              <a:t>Maths</a:t>
            </a:r>
            <a:r>
              <a:rPr lang="en-ZA" sz="1550" b="1" dirty="0">
                <a:latin typeface="Arial" panose="020B0604020202020204" pitchFamily="34" charset="0"/>
                <a:ea typeface="Calibri"/>
                <a:cs typeface="Arial" panose="020B0604020202020204" pitchFamily="34" charset="0"/>
              </a:rPr>
              <a:t>, Science and Technology grant</a:t>
            </a:r>
            <a:r>
              <a:rPr lang="en-ZA" sz="1550" dirty="0">
                <a:latin typeface="Arial" panose="020B0604020202020204" pitchFamily="34" charset="0"/>
                <a:ea typeface="Calibri"/>
                <a:cs typeface="Arial" panose="020B0604020202020204" pitchFamily="34" charset="0"/>
              </a:rPr>
              <a:t> </a:t>
            </a:r>
            <a:r>
              <a:rPr lang="en-ZA" sz="1600" dirty="0">
                <a:latin typeface="Arial" panose="020B0604020202020204" pitchFamily="34" charset="0"/>
                <a:ea typeface="Calibri"/>
                <a:cs typeface="Arial" panose="020B0604020202020204" pitchFamily="34" charset="0"/>
              </a:rPr>
              <a:t>spent </a:t>
            </a:r>
            <a:r>
              <a:rPr lang="en-ZA" sz="1600" dirty="0" smtClean="0">
                <a:latin typeface="Arial" panose="020B0604020202020204" pitchFamily="34" charset="0"/>
                <a:ea typeface="Calibri"/>
                <a:cs typeface="Arial" panose="020B0604020202020204" pitchFamily="34" charset="0"/>
              </a:rPr>
              <a:t>72 </a:t>
            </a:r>
            <a:r>
              <a:rPr lang="en-ZA" sz="1600" dirty="0">
                <a:latin typeface="Arial" panose="020B0604020202020204" pitchFamily="34" charset="0"/>
                <a:ea typeface="Calibri"/>
                <a:cs typeface="Arial" panose="020B0604020202020204" pitchFamily="34" charset="0"/>
              </a:rPr>
              <a:t>per cent and </a:t>
            </a:r>
            <a:r>
              <a:rPr lang="en-ZA" sz="1550" dirty="0" smtClean="0">
                <a:latin typeface="Arial" panose="020B0604020202020204" pitchFamily="34" charset="0"/>
                <a:ea typeface="Calibri"/>
                <a:cs typeface="Arial" panose="020B0604020202020204" pitchFamily="34" charset="0"/>
              </a:rPr>
              <a:t>under </a:t>
            </a:r>
            <a:r>
              <a:rPr lang="en-ZA" sz="1550" dirty="0">
                <a:latin typeface="Arial" panose="020B0604020202020204" pitchFamily="34" charset="0"/>
                <a:ea typeface="Calibri"/>
                <a:cs typeface="Arial" panose="020B0604020202020204" pitchFamily="34" charset="0"/>
              </a:rPr>
              <a:t>expenditure of R10.236 million is due to payments which were not made as planned resulting from delays in procurement processes relating to </a:t>
            </a:r>
            <a:r>
              <a:rPr lang="en-ZA" sz="1550" dirty="0" smtClean="0">
                <a:latin typeface="Arial" panose="020B0604020202020204" pitchFamily="34" charset="0"/>
                <a:ea typeface="Calibri"/>
                <a:cs typeface="Arial" panose="020B0604020202020204" pitchFamily="34" charset="0"/>
              </a:rPr>
              <a:t>    2 </a:t>
            </a:r>
            <a:r>
              <a:rPr lang="en-ZA" sz="1550" dirty="0">
                <a:latin typeface="Arial" panose="020B0604020202020204" pitchFamily="34" charset="0"/>
                <a:ea typeface="Calibri"/>
                <a:cs typeface="Arial" panose="020B0604020202020204" pitchFamily="34" charset="0"/>
              </a:rPr>
              <a:t>tenders for workshop materials, equipment and machinery tools and consumables for Technical Subjects which were only awarded and orders issued in February 2016. The department </a:t>
            </a:r>
            <a:r>
              <a:rPr lang="en-ZA" sz="1550" dirty="0" smtClean="0">
                <a:latin typeface="Arial" panose="020B0604020202020204" pitchFamily="34" charset="0"/>
                <a:ea typeface="Calibri"/>
                <a:cs typeface="Arial" panose="020B0604020202020204" pitchFamily="34" charset="0"/>
              </a:rPr>
              <a:t>requested </a:t>
            </a:r>
            <a:r>
              <a:rPr lang="en-ZA" sz="1550" dirty="0">
                <a:latin typeface="Arial" panose="020B0604020202020204" pitchFamily="34" charset="0"/>
                <a:ea typeface="Calibri"/>
                <a:cs typeface="Arial" panose="020B0604020202020204" pitchFamily="34" charset="0"/>
              </a:rPr>
              <a:t>these funds to be rolled over to 2016/17</a:t>
            </a:r>
            <a:r>
              <a:rPr lang="en-ZA" sz="1550" dirty="0" smtClean="0">
                <a:latin typeface="Arial" panose="020B0604020202020204" pitchFamily="34" charset="0"/>
                <a:ea typeface="Calibri"/>
                <a:cs typeface="Arial" panose="020B0604020202020204" pitchFamily="34" charset="0"/>
              </a:rPr>
              <a:t>.</a:t>
            </a:r>
          </a:p>
        </p:txBody>
      </p:sp>
      <p:sp>
        <p:nvSpPr>
          <p:cNvPr id="4" name="Slide Number Placeholder 4"/>
          <p:cNvSpPr>
            <a:spLocks noGrp="1"/>
          </p:cNvSpPr>
          <p:nvPr>
            <p:ph type="sldNum" sz="quarter" idx="12"/>
          </p:nvPr>
        </p:nvSpPr>
        <p:spPr>
          <a:xfrm>
            <a:off x="8037840" y="7007225"/>
            <a:ext cx="2405062" cy="401638"/>
          </a:xfrm>
        </p:spPr>
        <p:txBody>
          <a:bodyPr/>
          <a:lstStyle/>
          <a:p>
            <a:pPr algn="ctr"/>
            <a:fld id="{A1A3D4F6-16A1-45B6-9552-77C2E80A16ED}" type="slidenum">
              <a:rPr lang="en-ZA" sz="2400" b="1" smtClean="0">
                <a:solidFill>
                  <a:prstClr val="white"/>
                </a:solidFill>
              </a:rPr>
              <a:pPr algn="ctr"/>
              <a:t>54</a:t>
            </a:fld>
            <a:endParaRPr lang="en-ZA" sz="2400" b="1" dirty="0">
              <a:solidFill>
                <a:prstClr val="white"/>
              </a:solidFill>
            </a:endParaRPr>
          </a:p>
        </p:txBody>
      </p:sp>
    </p:spTree>
    <p:extLst>
      <p:ext uri="{BB962C8B-B14F-4D97-AF65-F5344CB8AC3E}">
        <p14:creationId xmlns:p14="http://schemas.microsoft.com/office/powerpoint/2010/main" val="1294103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3" y="113666"/>
            <a:ext cx="9221787" cy="391302"/>
          </a:xfrm>
        </p:spPr>
        <p:txBody>
          <a:bodyPr/>
          <a:lstStyle/>
          <a:p>
            <a:pPr lvl="0" algn="ctr" fontAlgn="base">
              <a:lnSpc>
                <a:spcPct val="100000"/>
              </a:lnSpc>
              <a:spcAft>
                <a:spcPct val="0"/>
              </a:spcAft>
            </a:pPr>
            <a:r>
              <a:rPr lang="en-US" altLang="en-US" sz="2000" b="1" dirty="0">
                <a:solidFill>
                  <a:srgbClr val="984807"/>
                </a:solidFill>
                <a:latin typeface="Arial" charset="0"/>
                <a:cs typeface="Arial" charset="0"/>
              </a:rPr>
              <a:t>CONDITIONAL GRANTS PERFORMANCE </a:t>
            </a:r>
            <a:r>
              <a:rPr lang="en-US" altLang="en-US" sz="2000" b="1" dirty="0" smtClean="0">
                <a:solidFill>
                  <a:srgbClr val="984807"/>
                </a:solidFill>
                <a:latin typeface="Arial" charset="0"/>
                <a:cs typeface="Arial" charset="0"/>
              </a:rPr>
              <a:t> (4 – 4)</a:t>
            </a:r>
            <a:endParaRPr lang="en-ZA" altLang="en-US" sz="2000" dirty="0">
              <a:solidFill>
                <a:srgbClr val="4A3A27"/>
              </a:solidFill>
              <a:latin typeface="Arial" charset="0"/>
              <a:ea typeface="+mn-ea"/>
              <a:cs typeface="Arial" charset="0"/>
            </a:endParaRPr>
          </a:p>
        </p:txBody>
      </p:sp>
      <p:sp>
        <p:nvSpPr>
          <p:cNvPr id="3" name="Rectangle 2"/>
          <p:cNvSpPr/>
          <p:nvPr/>
        </p:nvSpPr>
        <p:spPr>
          <a:xfrm>
            <a:off x="361506" y="628825"/>
            <a:ext cx="9902955" cy="5078313"/>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n-ZA" dirty="0">
                <a:latin typeface="Arial" panose="020B0604020202020204" pitchFamily="34" charset="0"/>
                <a:ea typeface="Calibri"/>
                <a:cs typeface="Arial" panose="020B0604020202020204" pitchFamily="34" charset="0"/>
              </a:rPr>
              <a:t>The following grants </a:t>
            </a:r>
            <a:r>
              <a:rPr lang="en-ZA" dirty="0" smtClean="0">
                <a:latin typeface="Arial" panose="020B0604020202020204" pitchFamily="34" charset="0"/>
                <a:ea typeface="Calibri"/>
                <a:cs typeface="Arial" panose="020B0604020202020204" pitchFamily="34" charset="0"/>
              </a:rPr>
              <a:t>spent 100 per cent of its adjusted budget but is reflecting </a:t>
            </a:r>
            <a:r>
              <a:rPr lang="en-ZA" dirty="0">
                <a:latin typeface="Arial" panose="020B0604020202020204" pitchFamily="34" charset="0"/>
                <a:ea typeface="Calibri"/>
                <a:cs typeface="Arial" panose="020B0604020202020204" pitchFamily="34" charset="0"/>
              </a:rPr>
              <a:t>an over expenditure during this </a:t>
            </a:r>
            <a:r>
              <a:rPr lang="en-ZA" dirty="0" smtClean="0">
                <a:latin typeface="Arial" panose="020B0604020202020204" pitchFamily="34" charset="0"/>
                <a:ea typeface="Calibri"/>
                <a:cs typeface="Arial" panose="020B0604020202020204" pitchFamily="34" charset="0"/>
              </a:rPr>
              <a:t>period due to:</a:t>
            </a:r>
            <a:endParaRPr lang="en-ZA" dirty="0">
              <a:latin typeface="Arial" panose="020B0604020202020204" pitchFamily="34" charset="0"/>
              <a:ea typeface="Calibri"/>
              <a:cs typeface="Arial" panose="020B0604020202020204" pitchFamily="34" charset="0"/>
            </a:endParaRPr>
          </a:p>
          <a:p>
            <a:pPr marL="534988" lvl="0" indent="-285750" algn="just">
              <a:lnSpc>
                <a:spcPct val="150000"/>
              </a:lnSpc>
              <a:spcAft>
                <a:spcPts val="0"/>
              </a:spcAft>
              <a:buFont typeface="Courier New" panose="02070309020205020404" pitchFamily="49" charset="0"/>
              <a:buChar char="o"/>
            </a:pPr>
            <a:r>
              <a:rPr lang="en-ZA" b="1" dirty="0">
                <a:latin typeface="Arial" panose="020B0604020202020204" pitchFamily="34" charset="0"/>
                <a:ea typeface="Calibri"/>
                <a:cs typeface="Arial" panose="020B0604020202020204" pitchFamily="34" charset="0"/>
              </a:rPr>
              <a:t>Provincial Roads Maintenance grant</a:t>
            </a:r>
            <a:r>
              <a:rPr lang="en-ZA" dirty="0">
                <a:latin typeface="Arial" panose="020B0604020202020204" pitchFamily="34" charset="0"/>
                <a:ea typeface="Calibri"/>
                <a:cs typeface="Arial" panose="020B0604020202020204" pitchFamily="34" charset="0"/>
              </a:rPr>
              <a:t> over expenditure of R5.686 million is due to payments processed against the grant instead of equitable share budget. </a:t>
            </a:r>
            <a:r>
              <a:rPr lang="en-US" dirty="0">
                <a:latin typeface="Arial" panose="020B0604020202020204" pitchFamily="34" charset="0"/>
                <a:ea typeface="Calibri"/>
                <a:cs typeface="Arial" panose="020B0604020202020204" pitchFamily="34" charset="0"/>
              </a:rPr>
              <a:t>The department has done the journals to correct this variance</a:t>
            </a:r>
            <a:r>
              <a:rPr lang="en-ZA" dirty="0">
                <a:latin typeface="Arial" panose="020B0604020202020204" pitchFamily="34" charset="0"/>
                <a:ea typeface="Calibri"/>
                <a:cs typeface="Arial" panose="020B0604020202020204" pitchFamily="34" charset="0"/>
              </a:rPr>
              <a:t>.</a:t>
            </a:r>
          </a:p>
          <a:p>
            <a:pPr marL="534988" lvl="0" indent="-285750" algn="just">
              <a:lnSpc>
                <a:spcPct val="150000"/>
              </a:lnSpc>
              <a:spcAft>
                <a:spcPts val="0"/>
              </a:spcAft>
              <a:buFont typeface="Courier New" panose="02070309020205020404" pitchFamily="49" charset="0"/>
              <a:buChar char="o"/>
            </a:pPr>
            <a:r>
              <a:rPr lang="en-ZA" b="1" dirty="0" smtClean="0">
                <a:latin typeface="Arial" panose="020B0604020202020204" pitchFamily="34" charset="0"/>
                <a:ea typeface="Calibri"/>
                <a:cs typeface="Arial" panose="020B0604020202020204" pitchFamily="34" charset="0"/>
              </a:rPr>
              <a:t>Education </a:t>
            </a:r>
            <a:r>
              <a:rPr lang="en-ZA" b="1" dirty="0">
                <a:latin typeface="Arial" panose="020B0604020202020204" pitchFamily="34" charset="0"/>
                <a:ea typeface="Calibri"/>
                <a:cs typeface="Arial" panose="020B0604020202020204" pitchFamily="34" charset="0"/>
              </a:rPr>
              <a:t>Infrastructure grant</a:t>
            </a:r>
            <a:r>
              <a:rPr lang="en-ZA" dirty="0">
                <a:latin typeface="Arial" panose="020B0604020202020204" pitchFamily="34" charset="0"/>
                <a:ea typeface="Calibri"/>
                <a:cs typeface="Arial" panose="020B0604020202020204" pitchFamily="34" charset="0"/>
              </a:rPr>
              <a:t> over expenditure of R3.224 million is due to equitable share expenditure that was incorrectly recorded against conditional grant funding. </a:t>
            </a:r>
            <a:r>
              <a:rPr lang="en-US" dirty="0" smtClean="0">
                <a:latin typeface="Arial" panose="020B0604020202020204" pitchFamily="34" charset="0"/>
                <a:ea typeface="Calibri"/>
                <a:cs typeface="Arial" panose="020B0604020202020204" pitchFamily="34" charset="0"/>
              </a:rPr>
              <a:t>The </a:t>
            </a:r>
            <a:r>
              <a:rPr lang="en-US" dirty="0">
                <a:latin typeface="Arial" panose="020B0604020202020204" pitchFamily="34" charset="0"/>
                <a:ea typeface="Calibri"/>
                <a:cs typeface="Arial" panose="020B0604020202020204" pitchFamily="34" charset="0"/>
              </a:rPr>
              <a:t>department has done the journals to correct this </a:t>
            </a:r>
            <a:r>
              <a:rPr lang="en-US" dirty="0" smtClean="0">
                <a:latin typeface="Arial" panose="020B0604020202020204" pitchFamily="34" charset="0"/>
                <a:ea typeface="Calibri"/>
                <a:cs typeface="Arial" panose="020B0604020202020204" pitchFamily="34" charset="0"/>
              </a:rPr>
              <a:t>variance.</a:t>
            </a:r>
            <a:endParaRPr lang="en-ZA" dirty="0" smtClean="0">
              <a:latin typeface="Arial" panose="020B0604020202020204" pitchFamily="34" charset="0"/>
              <a:ea typeface="Calibri"/>
              <a:cs typeface="Arial" panose="020B0604020202020204" pitchFamily="34" charset="0"/>
            </a:endParaRPr>
          </a:p>
          <a:p>
            <a:pPr marL="534988" lvl="0" indent="-285750" algn="just">
              <a:lnSpc>
                <a:spcPct val="150000"/>
              </a:lnSpc>
              <a:spcAft>
                <a:spcPts val="0"/>
              </a:spcAft>
              <a:buFont typeface="Courier New" panose="02070309020205020404" pitchFamily="49" charset="0"/>
              <a:buChar char="o"/>
            </a:pPr>
            <a:r>
              <a:rPr lang="en-ZA" b="1" dirty="0" smtClean="0">
                <a:latin typeface="Arial" panose="020B0604020202020204" pitchFamily="34" charset="0"/>
                <a:ea typeface="Calibri"/>
                <a:cs typeface="Arial" panose="020B0604020202020204" pitchFamily="34" charset="0"/>
              </a:rPr>
              <a:t>Social </a:t>
            </a:r>
            <a:r>
              <a:rPr lang="en-ZA" b="1" dirty="0">
                <a:latin typeface="Arial" panose="020B0604020202020204" pitchFamily="34" charset="0"/>
                <a:ea typeface="Calibri"/>
                <a:cs typeface="Arial" panose="020B0604020202020204" pitchFamily="34" charset="0"/>
              </a:rPr>
              <a:t>Sector Expanded Public Works Programme Incentive grant</a:t>
            </a:r>
            <a:r>
              <a:rPr lang="en-ZA" dirty="0">
                <a:latin typeface="Arial" panose="020B0604020202020204" pitchFamily="34" charset="0"/>
                <a:ea typeface="Calibri"/>
                <a:cs typeface="Arial" panose="020B0604020202020204" pitchFamily="34" charset="0"/>
              </a:rPr>
              <a:t> for Provinces was exceeded by R2.564 million due to Community Health Workers (CHWs) being erroneously paid from the grant instead of the equitable share. </a:t>
            </a:r>
            <a:r>
              <a:rPr lang="en-US" dirty="0">
                <a:latin typeface="Arial" panose="020B0604020202020204" pitchFamily="34" charset="0"/>
                <a:ea typeface="Calibri"/>
                <a:cs typeface="Arial" panose="020B0604020202020204" pitchFamily="34" charset="0"/>
              </a:rPr>
              <a:t>The department has done the journals to correct this variance</a:t>
            </a:r>
            <a:r>
              <a:rPr lang="en-ZA" dirty="0" smtClean="0">
                <a:latin typeface="Arial" panose="020B0604020202020204" pitchFamily="34" charset="0"/>
                <a:ea typeface="Calibri"/>
                <a:cs typeface="Arial" panose="020B0604020202020204" pitchFamily="34" charset="0"/>
              </a:rPr>
              <a:t>.</a:t>
            </a:r>
          </a:p>
        </p:txBody>
      </p:sp>
      <p:sp>
        <p:nvSpPr>
          <p:cNvPr id="4" name="Slide Number Placeholder 4"/>
          <p:cNvSpPr>
            <a:spLocks noGrp="1"/>
          </p:cNvSpPr>
          <p:nvPr>
            <p:ph type="sldNum" sz="quarter" idx="12"/>
          </p:nvPr>
        </p:nvSpPr>
        <p:spPr>
          <a:xfrm>
            <a:off x="8037840" y="7007225"/>
            <a:ext cx="2405062" cy="401638"/>
          </a:xfrm>
        </p:spPr>
        <p:txBody>
          <a:bodyPr/>
          <a:lstStyle/>
          <a:p>
            <a:pPr algn="ctr"/>
            <a:fld id="{A1A3D4F6-16A1-45B6-9552-77C2E80A16ED}" type="slidenum">
              <a:rPr lang="en-ZA" sz="2400" b="1" smtClean="0">
                <a:solidFill>
                  <a:prstClr val="white"/>
                </a:solidFill>
              </a:rPr>
              <a:pPr algn="ctr"/>
              <a:t>55</a:t>
            </a:fld>
            <a:endParaRPr lang="en-ZA" sz="2400" b="1" dirty="0">
              <a:solidFill>
                <a:prstClr val="white"/>
              </a:solidFill>
            </a:endParaRPr>
          </a:p>
        </p:txBody>
      </p:sp>
    </p:spTree>
    <p:extLst>
      <p:ext uri="{BB962C8B-B14F-4D97-AF65-F5344CB8AC3E}">
        <p14:creationId xmlns:p14="http://schemas.microsoft.com/office/powerpoint/2010/main" val="39205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967" y="3038759"/>
            <a:ext cx="10579845" cy="830997"/>
          </a:xfrm>
          <a:prstGeom prst="rect">
            <a:avLst/>
          </a:prstGeom>
        </p:spPr>
        <p:txBody>
          <a:bodyPr wrap="square">
            <a:spAutoFit/>
          </a:bodyPr>
          <a:lstStyle/>
          <a:p>
            <a:pPr lvl="0" algn="ctr" fontAlgn="base">
              <a:spcBef>
                <a:spcPct val="0"/>
              </a:spcBef>
              <a:spcAft>
                <a:spcPct val="0"/>
              </a:spcAft>
            </a:pPr>
            <a:r>
              <a:rPr lang="en-US" altLang="en-US" sz="2400" b="1" dirty="0" smtClean="0">
                <a:solidFill>
                  <a:srgbClr val="984807"/>
                </a:solidFill>
                <a:latin typeface="Arial" charset="0"/>
                <a:cs typeface="Arial" charset="0"/>
              </a:rPr>
              <a:t>INFRASTRUCTURE SPENDING ON ECONOMIC AND SOCIAL INFRASTRUCTURE</a:t>
            </a:r>
            <a:endParaRPr lang="en-ZA" altLang="en-US" sz="24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56</a:t>
            </a:fld>
            <a:endParaRPr lang="en-ZA" sz="2400" b="1" dirty="0">
              <a:solidFill>
                <a:prstClr val="white"/>
              </a:solidFill>
            </a:endParaRPr>
          </a:p>
        </p:txBody>
      </p:sp>
    </p:spTree>
    <p:extLst>
      <p:ext uri="{BB962C8B-B14F-4D97-AF65-F5344CB8AC3E}">
        <p14:creationId xmlns:p14="http://schemas.microsoft.com/office/powerpoint/2010/main" val="1700627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8022074" y="7007225"/>
            <a:ext cx="2405062" cy="401638"/>
          </a:xfrm>
        </p:spPr>
        <p:txBody>
          <a:bodyPr/>
          <a:lstStyle/>
          <a:p>
            <a:pPr algn="ctr"/>
            <a:fld id="{A1A3D4F6-16A1-45B6-9552-77C2E80A16ED}" type="slidenum">
              <a:rPr lang="en-ZA" sz="2400" b="1" smtClean="0">
                <a:solidFill>
                  <a:prstClr val="white"/>
                </a:solidFill>
              </a:rPr>
              <a:pPr algn="ctr"/>
              <a:t>57</a:t>
            </a:fld>
            <a:endParaRPr lang="en-ZA" sz="2400" b="1" dirty="0">
              <a:solidFill>
                <a:prstClr val="white"/>
              </a:solidFill>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8" y="634483"/>
            <a:ext cx="9741159" cy="553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5"/>
          <p:cNvSpPr>
            <a:spLocks noGrp="1"/>
          </p:cNvSpPr>
          <p:nvPr>
            <p:ph type="title"/>
          </p:nvPr>
        </p:nvSpPr>
        <p:spPr>
          <a:xfrm>
            <a:off x="755224" y="55984"/>
            <a:ext cx="9221787" cy="558472"/>
          </a:xfrm>
        </p:spPr>
        <p:txBody>
          <a:bodyPr/>
          <a:lstStyle/>
          <a:p>
            <a:pPr algn="ctr"/>
            <a:r>
              <a:rPr lang="en-US" altLang="en-US" sz="2200" b="1" dirty="0">
                <a:solidFill>
                  <a:srgbClr val="984807"/>
                </a:solidFill>
                <a:latin typeface="Arial" charset="0"/>
                <a:cs typeface="Arial" charset="0"/>
              </a:rPr>
              <a:t>INFRASTRUCTURE  </a:t>
            </a:r>
            <a:r>
              <a:rPr lang="en-US" altLang="en-US" sz="2200" b="1" dirty="0" smtClean="0">
                <a:solidFill>
                  <a:srgbClr val="984807"/>
                </a:solidFill>
                <a:latin typeface="Arial" charset="0"/>
                <a:cs typeface="Arial" charset="0"/>
              </a:rPr>
              <a:t>PERFORMANCE (1 – 2)</a:t>
            </a:r>
            <a:endParaRPr lang="en-ZA" sz="2200" b="1" dirty="0">
              <a:solidFill>
                <a:srgbClr val="984807"/>
              </a:solidFill>
              <a:latin typeface="Arial" charset="0"/>
              <a:cs typeface="Arial" charset="0"/>
            </a:endParaRPr>
          </a:p>
        </p:txBody>
      </p:sp>
    </p:spTree>
    <p:extLst>
      <p:ext uri="{BB962C8B-B14F-4D97-AF65-F5344CB8AC3E}">
        <p14:creationId xmlns:p14="http://schemas.microsoft.com/office/powerpoint/2010/main" val="2115524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224" y="55984"/>
            <a:ext cx="9221787" cy="558472"/>
          </a:xfrm>
        </p:spPr>
        <p:txBody>
          <a:bodyPr/>
          <a:lstStyle/>
          <a:p>
            <a:pPr algn="ctr"/>
            <a:r>
              <a:rPr lang="en-US" altLang="en-US" sz="2200" b="1" dirty="0">
                <a:solidFill>
                  <a:srgbClr val="984807"/>
                </a:solidFill>
                <a:latin typeface="Arial" charset="0"/>
                <a:cs typeface="Arial" charset="0"/>
              </a:rPr>
              <a:t>INFRASTRUCTURE  </a:t>
            </a:r>
            <a:r>
              <a:rPr lang="en-US" altLang="en-US" sz="2200" b="1" dirty="0" smtClean="0">
                <a:solidFill>
                  <a:srgbClr val="984807"/>
                </a:solidFill>
                <a:latin typeface="Arial" charset="0"/>
                <a:cs typeface="Arial" charset="0"/>
              </a:rPr>
              <a:t>PERFORMANCE (2 – 2)</a:t>
            </a:r>
            <a:endParaRPr lang="en-ZA" sz="2200" b="1" dirty="0">
              <a:solidFill>
                <a:srgbClr val="984807"/>
              </a:solidFill>
              <a:latin typeface="Arial" charset="0"/>
              <a:cs typeface="Arial" charset="0"/>
            </a:endParaRPr>
          </a:p>
        </p:txBody>
      </p:sp>
      <p:sp>
        <p:nvSpPr>
          <p:cNvPr id="7" name="Content Placeholder 6"/>
          <p:cNvSpPr>
            <a:spLocks noGrp="1"/>
          </p:cNvSpPr>
          <p:nvPr>
            <p:ph idx="1"/>
          </p:nvPr>
        </p:nvSpPr>
        <p:spPr>
          <a:xfrm>
            <a:off x="157655" y="410668"/>
            <a:ext cx="10332971" cy="6052044"/>
          </a:xfrm>
        </p:spPr>
        <p:txBody>
          <a:bodyPr/>
          <a:lstStyle/>
          <a:p>
            <a:pPr marL="174625" indent="-174625" algn="just">
              <a:lnSpc>
                <a:spcPct val="150000"/>
              </a:lnSpc>
              <a:spcBef>
                <a:spcPts val="0"/>
              </a:spcBef>
            </a:pPr>
            <a:r>
              <a:rPr lang="en-US" sz="1700" dirty="0">
                <a:latin typeface="Arial"/>
              </a:rPr>
              <a:t>The preliminary expenditure reflected as at 31 March 2016 shows the provincial infrastructure spending at R7.447 billion or 98.9 per cent of the adjusted budget of R7.532 billion resulting in an under </a:t>
            </a:r>
            <a:r>
              <a:rPr lang="en-US" sz="1700" dirty="0" smtClean="0">
                <a:latin typeface="Arial"/>
              </a:rPr>
              <a:t>expenditure of R85.683 </a:t>
            </a:r>
            <a:r>
              <a:rPr lang="en-US" sz="1700" dirty="0">
                <a:latin typeface="Arial"/>
              </a:rPr>
              <a:t>million</a:t>
            </a:r>
            <a:r>
              <a:rPr lang="en-US" sz="1700" dirty="0" smtClean="0">
                <a:latin typeface="Arial"/>
              </a:rPr>
              <a:t>.</a:t>
            </a:r>
          </a:p>
          <a:p>
            <a:pPr marL="174625" indent="-174625" algn="just">
              <a:lnSpc>
                <a:spcPct val="150000"/>
              </a:lnSpc>
              <a:spcBef>
                <a:spcPts val="0"/>
              </a:spcBef>
            </a:pPr>
            <a:r>
              <a:rPr lang="en-US" sz="1700" dirty="0" smtClean="0">
                <a:latin typeface="Arial"/>
              </a:rPr>
              <a:t>The </a:t>
            </a:r>
            <a:r>
              <a:rPr lang="en-US" sz="1700" dirty="0">
                <a:latin typeface="Arial"/>
              </a:rPr>
              <a:t>departments that are underspending are </a:t>
            </a:r>
            <a:r>
              <a:rPr lang="en-US" sz="1700" dirty="0" smtClean="0">
                <a:latin typeface="Arial"/>
              </a:rPr>
              <a:t>Provincial Treasury (PT) </a:t>
            </a:r>
            <a:r>
              <a:rPr lang="en-US" sz="1700" dirty="0">
                <a:latin typeface="Arial"/>
              </a:rPr>
              <a:t>(70.6 per cent), </a:t>
            </a:r>
            <a:r>
              <a:rPr lang="en-US" sz="1700" dirty="0" smtClean="0">
                <a:latin typeface="Arial"/>
              </a:rPr>
              <a:t>Department of Sport, Recreation, Arts and Culture (DSRAC) </a:t>
            </a:r>
            <a:r>
              <a:rPr lang="en-US" sz="1700" dirty="0">
                <a:latin typeface="Arial"/>
              </a:rPr>
              <a:t>(64.4 per cent) and </a:t>
            </a:r>
            <a:r>
              <a:rPr lang="en-US" sz="1700" dirty="0" smtClean="0">
                <a:latin typeface="Arial"/>
              </a:rPr>
              <a:t>Department of Rural Development and Agrarian Reform (DRDAR) </a:t>
            </a:r>
            <a:r>
              <a:rPr lang="en-US" sz="1700" dirty="0">
                <a:latin typeface="Arial"/>
              </a:rPr>
              <a:t>(87.1 per cent) and </a:t>
            </a:r>
            <a:r>
              <a:rPr lang="en-US" sz="1700" dirty="0" smtClean="0">
                <a:latin typeface="Arial"/>
              </a:rPr>
              <a:t>Cooperative Governance and Traditional Affairs COGTA </a:t>
            </a:r>
            <a:r>
              <a:rPr lang="en-US" sz="1700" dirty="0">
                <a:latin typeface="Arial"/>
              </a:rPr>
              <a:t>(84.9 per cent). </a:t>
            </a:r>
            <a:endParaRPr lang="en-US" sz="1700" dirty="0" smtClean="0">
              <a:latin typeface="Arial"/>
            </a:endParaRPr>
          </a:p>
          <a:p>
            <a:pPr marL="174625" indent="-174625" algn="just">
              <a:lnSpc>
                <a:spcPct val="150000"/>
              </a:lnSpc>
              <a:spcBef>
                <a:spcPts val="0"/>
              </a:spcBef>
            </a:pPr>
            <a:r>
              <a:rPr lang="en-US" sz="1700" dirty="0" smtClean="0">
                <a:latin typeface="Arial"/>
              </a:rPr>
              <a:t>The </a:t>
            </a:r>
            <a:r>
              <a:rPr lang="en-US" sz="1700" dirty="0">
                <a:latin typeface="Arial"/>
              </a:rPr>
              <a:t>departments that are over spending are DRPW (101.8 per cent), Social Development (103.3 per cent) and Transport (103.1 per cent</a:t>
            </a:r>
            <a:r>
              <a:rPr lang="en-US" sz="1700" dirty="0" smtClean="0">
                <a:latin typeface="Arial"/>
              </a:rPr>
              <a:t>).</a:t>
            </a:r>
          </a:p>
          <a:p>
            <a:pPr marL="174625" indent="-174625" algn="just">
              <a:lnSpc>
                <a:spcPct val="150000"/>
              </a:lnSpc>
              <a:spcBef>
                <a:spcPts val="0"/>
              </a:spcBef>
            </a:pPr>
            <a:r>
              <a:rPr lang="en-US" sz="1700" dirty="0">
                <a:latin typeface="Arial"/>
              </a:rPr>
              <a:t>In terms of the Social Infrastructure (Education, Health, Social Development, Sports Recreation Arts and Culture, Safety and liaison) the province spent R4.927 billion</a:t>
            </a:r>
            <a:r>
              <a:rPr lang="en-US" sz="1700" dirty="0" smtClean="0">
                <a:latin typeface="Arial"/>
              </a:rPr>
              <a:t>.</a:t>
            </a:r>
            <a:endParaRPr lang="en-US" sz="1700" dirty="0">
              <a:latin typeface="Arial"/>
            </a:endParaRPr>
          </a:p>
          <a:p>
            <a:pPr marL="174625" indent="-174625" algn="just">
              <a:lnSpc>
                <a:spcPct val="150000"/>
              </a:lnSpc>
              <a:spcBef>
                <a:spcPts val="0"/>
              </a:spcBef>
            </a:pPr>
            <a:r>
              <a:rPr lang="en-US" sz="1700" dirty="0">
                <a:latin typeface="Arial"/>
              </a:rPr>
              <a:t>In terms of the Economic Infrastructure (Roads and Public Works, Rural Development and Agrarian Reform, Social Development and Transport) the province spent R2.393 billion</a:t>
            </a:r>
            <a:r>
              <a:rPr lang="en-US" sz="1700" dirty="0" smtClean="0">
                <a:latin typeface="Arial"/>
              </a:rPr>
              <a:t>.</a:t>
            </a:r>
          </a:p>
          <a:p>
            <a:pPr marL="174625" indent="-174625" algn="just">
              <a:lnSpc>
                <a:spcPct val="150000"/>
              </a:lnSpc>
              <a:spcBef>
                <a:spcPts val="0"/>
              </a:spcBef>
            </a:pPr>
            <a:r>
              <a:rPr lang="en-US" sz="1700" dirty="0" smtClean="0">
                <a:latin typeface="Arial"/>
              </a:rPr>
              <a:t>PT spent R112.8 million for the implementation of social infrastructure projects </a:t>
            </a:r>
            <a:r>
              <a:rPr lang="en-US" sz="1700" dirty="0" err="1" smtClean="0">
                <a:latin typeface="Arial"/>
              </a:rPr>
              <a:t>ie.rural</a:t>
            </a:r>
            <a:r>
              <a:rPr lang="en-US" sz="1700" dirty="0" smtClean="0">
                <a:latin typeface="Arial"/>
              </a:rPr>
              <a:t> access roads, R61 bypass, KSD electrification and Joe </a:t>
            </a:r>
            <a:r>
              <a:rPr lang="en-US" sz="1700" dirty="0" err="1" smtClean="0">
                <a:latin typeface="Arial"/>
              </a:rPr>
              <a:t>Gqabi</a:t>
            </a:r>
            <a:r>
              <a:rPr lang="en-US" sz="1700" dirty="0" smtClean="0">
                <a:latin typeface="Arial"/>
              </a:rPr>
              <a:t> Water Relief projects.</a:t>
            </a:r>
            <a:endParaRPr lang="en-US" sz="1700" dirty="0">
              <a:latin typeface="Arial"/>
            </a:endParaRPr>
          </a:p>
          <a:p>
            <a:pPr marL="174625" indent="-174625" algn="just">
              <a:lnSpc>
                <a:spcPct val="150000"/>
              </a:lnSpc>
              <a:spcBef>
                <a:spcPts val="0"/>
              </a:spcBef>
            </a:pPr>
            <a:endParaRPr lang="en-US" sz="1700" dirty="0">
              <a:latin typeface="Arial"/>
            </a:endParaRPr>
          </a:p>
          <a:p>
            <a:pPr marL="174625" indent="-174625" algn="just">
              <a:lnSpc>
                <a:spcPct val="150000"/>
              </a:lnSpc>
              <a:spcBef>
                <a:spcPts val="0"/>
              </a:spcBef>
            </a:pPr>
            <a:endParaRPr lang="en-ZA" sz="1700" dirty="0">
              <a:latin typeface="Arial"/>
            </a:endParaRPr>
          </a:p>
        </p:txBody>
      </p:sp>
      <p:sp>
        <p:nvSpPr>
          <p:cNvPr id="5" name="Slide Number Placeholder 4"/>
          <p:cNvSpPr>
            <a:spLocks noGrp="1"/>
          </p:cNvSpPr>
          <p:nvPr>
            <p:ph type="sldNum" sz="quarter" idx="12"/>
          </p:nvPr>
        </p:nvSpPr>
        <p:spPr/>
        <p:txBody>
          <a:bodyPr/>
          <a:lstStyle/>
          <a:p>
            <a:fld id="{A1A3D4F6-16A1-45B6-9552-77C2E80A16ED}" type="slidenum">
              <a:rPr lang="en-ZA" smtClean="0"/>
              <a:t>58</a:t>
            </a:fld>
            <a:endParaRPr lang="en-ZA" dirty="0"/>
          </a:p>
        </p:txBody>
      </p:sp>
      <p:sp>
        <p:nvSpPr>
          <p:cNvPr id="8" name="Slide Number Placeholder 4"/>
          <p:cNvSpPr txBox="1">
            <a:spLocks/>
          </p:cNvSpPr>
          <p:nvPr/>
        </p:nvSpPr>
        <p:spPr>
          <a:xfrm>
            <a:off x="8022074" y="7007225"/>
            <a:ext cx="2405062" cy="401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A3D4F6-16A1-45B6-9552-77C2E80A16ED}" type="slidenum">
              <a:rPr lang="en-ZA" sz="2400" b="1" smtClean="0">
                <a:solidFill>
                  <a:prstClr val="white"/>
                </a:solidFill>
              </a:rPr>
              <a:pPr algn="ctr"/>
              <a:t>58</a:t>
            </a:fld>
            <a:endParaRPr lang="en-ZA" sz="2400" b="1" dirty="0">
              <a:solidFill>
                <a:prstClr val="white"/>
              </a:solidFill>
            </a:endParaRPr>
          </a:p>
        </p:txBody>
      </p:sp>
    </p:spTree>
    <p:extLst>
      <p:ext uri="{BB962C8B-B14F-4D97-AF65-F5344CB8AC3E}">
        <p14:creationId xmlns:p14="http://schemas.microsoft.com/office/powerpoint/2010/main" val="267027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3038759"/>
            <a:ext cx="10300995"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BANK BALANCES </a:t>
            </a:r>
            <a:endParaRPr lang="en-ZA" altLang="en-US" sz="28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59</a:t>
            </a:fld>
            <a:endParaRPr lang="en-ZA" sz="2400" b="1" dirty="0">
              <a:solidFill>
                <a:prstClr val="white"/>
              </a:solidFill>
            </a:endParaRPr>
          </a:p>
        </p:txBody>
      </p:sp>
    </p:spTree>
    <p:extLst>
      <p:ext uri="{BB962C8B-B14F-4D97-AF65-F5344CB8AC3E}">
        <p14:creationId xmlns:p14="http://schemas.microsoft.com/office/powerpoint/2010/main" val="102885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93"/>
            <a:ext cx="10340555" cy="707817"/>
          </a:xfrm>
          <a:prstGeom prst="rect">
            <a:avLst/>
          </a:prstGeom>
          <a:noFill/>
        </p:spPr>
        <p:txBody>
          <a:bodyPr wrap="square" lIns="91371" tIns="45686" rIns="91371" bIns="45686" rtlCol="0">
            <a:spAutoFit/>
          </a:bodyPr>
          <a:lstStyle/>
          <a:p>
            <a:r>
              <a:rPr lang="en-ZA" sz="2000" b="1" cap="all" dirty="0">
                <a:solidFill>
                  <a:schemeClr val="accent2"/>
                </a:solidFill>
                <a:latin typeface="Arial" panose="020B0604020202020204" pitchFamily="34" charset="0"/>
                <a:cs typeface="Arial" panose="020B0604020202020204" pitchFamily="34" charset="0"/>
              </a:rPr>
              <a:t>EC Economic Growth and Employment</a:t>
            </a:r>
          </a:p>
          <a:p>
            <a:endParaRPr lang="en-ZA" sz="2000" b="1" dirty="0">
              <a:solidFill>
                <a:schemeClr val="accent2"/>
              </a:solidFill>
              <a:latin typeface="Arial" panose="020B0604020202020204" pitchFamily="34" charset="0"/>
              <a:cs typeface="Arial" panose="020B0604020202020204" pitchFamily="34" charset="0"/>
            </a:endParaRPr>
          </a:p>
        </p:txBody>
      </p:sp>
      <p:sp>
        <p:nvSpPr>
          <p:cNvPr id="9" name="Text Placeholder 8"/>
          <p:cNvSpPr>
            <a:spLocks noGrp="1"/>
          </p:cNvSpPr>
          <p:nvPr>
            <p:ph type="body" sz="half" idx="2"/>
          </p:nvPr>
        </p:nvSpPr>
        <p:spPr>
          <a:xfrm>
            <a:off x="0" y="721510"/>
            <a:ext cx="4681330" cy="5593479"/>
          </a:xfrm>
        </p:spPr>
        <p:txBody>
          <a:bodyPr/>
          <a:lstStyle/>
          <a:p>
            <a:pPr marL="285750" indent="-285750"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Long-term economic growth </a:t>
            </a:r>
            <a:r>
              <a:rPr lang="en-ZA" dirty="0">
                <a:latin typeface="Arial" panose="020B0604020202020204" pitchFamily="34" charset="0"/>
                <a:cs typeface="Arial" panose="020B0604020202020204" pitchFamily="34" charset="0"/>
              </a:rPr>
              <a:t>and employment levels in the province consistently lower </a:t>
            </a:r>
            <a:r>
              <a:rPr lang="en-ZA" dirty="0" smtClean="0">
                <a:latin typeface="Arial" panose="020B0604020202020204" pitchFamily="34" charset="0"/>
                <a:cs typeface="Arial" panose="020B0604020202020204" pitchFamily="34" charset="0"/>
              </a:rPr>
              <a:t>than national </a:t>
            </a:r>
            <a:r>
              <a:rPr lang="en-ZA" dirty="0">
                <a:latin typeface="Arial" panose="020B0604020202020204" pitchFamily="34" charset="0"/>
                <a:cs typeface="Arial" panose="020B0604020202020204" pitchFamily="34" charset="0"/>
              </a:rPr>
              <a:t>averages.</a:t>
            </a:r>
          </a:p>
          <a:p>
            <a:pPr marL="742608" lvl="1" indent="-285750"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EC records </a:t>
            </a:r>
            <a:r>
              <a:rPr lang="en-ZA" dirty="0">
                <a:latin typeface="Arial" panose="020B0604020202020204" pitchFamily="34" charset="0"/>
                <a:cs typeface="Arial" panose="020B0604020202020204" pitchFamily="34" charset="0"/>
              </a:rPr>
              <a:t>some of the highest quarterly unemployment rates in the country (mostly affecting  youth, rural,  and female </a:t>
            </a:r>
            <a:r>
              <a:rPr lang="en-ZA" dirty="0" smtClean="0">
                <a:latin typeface="Arial" panose="020B0604020202020204" pitchFamily="34" charset="0"/>
                <a:cs typeface="Arial" panose="020B0604020202020204" pitchFamily="34" charset="0"/>
              </a:rPr>
              <a:t>groups).</a:t>
            </a:r>
          </a:p>
          <a:p>
            <a:pPr lvl="1" algn="just"/>
            <a:endParaRPr lang="en-ZA" dirty="0">
              <a:latin typeface="Arial" panose="020B0604020202020204" pitchFamily="34" charset="0"/>
              <a:cs typeface="Arial" panose="020B0604020202020204" pitchFamily="34" charset="0"/>
            </a:endParaRPr>
          </a:p>
          <a:p>
            <a:pPr marL="742396" lvl="1" indent="-285538"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Moderate to weak growth in employment likely to be main factor  influencing outward-migration of the working age population in the province.  </a:t>
            </a:r>
          </a:p>
          <a:p>
            <a:pPr marL="285538" indent="-285538"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Skills profile of those remaining within province are quite low.</a:t>
            </a:r>
            <a:endParaRPr lang="en-ZA" sz="1050" b="1" dirty="0">
              <a:latin typeface="Arial" panose="020B0604020202020204" pitchFamily="34" charset="0"/>
              <a:cs typeface="Arial" panose="020B0604020202020204" pitchFamily="34" charset="0"/>
            </a:endParaRPr>
          </a:p>
          <a:p>
            <a:pPr marL="285538" indent="-285538" algn="just">
              <a:buFont typeface="Wingdings" panose="05000000000000000000" pitchFamily="2" charset="2"/>
              <a:buChar char="§"/>
            </a:pPr>
            <a:r>
              <a:rPr lang="en-ZA" dirty="0">
                <a:latin typeface="Arial" panose="020B0604020202020204" pitchFamily="34" charset="0"/>
                <a:cs typeface="Arial" panose="020B0604020202020204" pitchFamily="34" charset="0"/>
              </a:rPr>
              <a:t>Poverty, illiteracy and total household income </a:t>
            </a:r>
            <a:r>
              <a:rPr lang="en-ZA" dirty="0" smtClean="0">
                <a:latin typeface="Arial" panose="020B0604020202020204" pitchFamily="34" charset="0"/>
                <a:cs typeface="Arial" panose="020B0604020202020204" pitchFamily="34" charset="0"/>
              </a:rPr>
              <a:t>indicators are worse </a:t>
            </a:r>
            <a:r>
              <a:rPr lang="en-ZA" dirty="0">
                <a:latin typeface="Arial" panose="020B0604020202020204" pitchFamily="34" charset="0"/>
                <a:cs typeface="Arial" panose="020B0604020202020204" pitchFamily="34" charset="0"/>
              </a:rPr>
              <a:t>in the EC when compared to other regions in the country.</a:t>
            </a:r>
          </a:p>
          <a:p>
            <a:pPr marL="285538" lvl="1" indent="-285538" algn="just">
              <a:spcBef>
                <a:spcPts val="1000"/>
              </a:spcBef>
              <a:buFont typeface="Wingdings" panose="05000000000000000000" pitchFamily="2" charset="2"/>
              <a:buChar char="§"/>
            </a:pPr>
            <a:r>
              <a:rPr lang="en-ZA" sz="1600" dirty="0">
                <a:latin typeface="Arial" panose="020B0604020202020204" pitchFamily="34" charset="0"/>
                <a:cs typeface="Arial" panose="020B0604020202020204" pitchFamily="34" charset="0"/>
              </a:rPr>
              <a:t>Spatially the burden of unemployment and poverty </a:t>
            </a:r>
            <a:r>
              <a:rPr lang="en-ZA" sz="1600" dirty="0" smtClean="0">
                <a:latin typeface="Arial" panose="020B0604020202020204" pitchFamily="34" charset="0"/>
                <a:cs typeface="Arial" panose="020B0604020202020204" pitchFamily="34" charset="0"/>
              </a:rPr>
              <a:t>is still </a:t>
            </a:r>
            <a:r>
              <a:rPr lang="en-ZA" sz="1600" dirty="0">
                <a:latin typeface="Arial" panose="020B0604020202020204" pitchFamily="34" charset="0"/>
                <a:cs typeface="Arial" panose="020B0604020202020204" pitchFamily="34" charset="0"/>
              </a:rPr>
              <a:t>most prevalent in the former homelands regions (Ciskei and Transkei). </a:t>
            </a:r>
            <a:endParaRPr lang="en-ZA" sz="1600" dirty="0" smtClean="0">
              <a:latin typeface="Arial" panose="020B0604020202020204" pitchFamily="34" charset="0"/>
              <a:cs typeface="Arial" panose="020B0604020202020204" pitchFamily="34" charset="0"/>
            </a:endParaRPr>
          </a:p>
          <a:p>
            <a:pPr marL="0" lvl="1" algn="just">
              <a:spcBef>
                <a:spcPts val="1000"/>
              </a:spcBef>
            </a:pPr>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742396" lvl="1" indent="-285538"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This requires an emphasis on addressing both spatial and structural inequalities in the provincial economy.</a:t>
            </a:r>
          </a:p>
          <a:p>
            <a:endParaRPr lang="en-ZA" sz="1000" dirty="0"/>
          </a:p>
        </p:txBody>
      </p:sp>
      <p:sp>
        <p:nvSpPr>
          <p:cNvPr id="4" name="Slide Number Placeholder 3"/>
          <p:cNvSpPr>
            <a:spLocks noGrp="1"/>
          </p:cNvSpPr>
          <p:nvPr>
            <p:ph type="sldNum" sz="quarter" idx="12"/>
          </p:nvPr>
        </p:nvSpPr>
        <p:spPr>
          <a:xfrm>
            <a:off x="9770165" y="7027103"/>
            <a:ext cx="653774" cy="401638"/>
          </a:xfrm>
        </p:spPr>
        <p:txBody>
          <a:bodyPr/>
          <a:lstStyle/>
          <a:p>
            <a:fld id="{A1A3D4F6-16A1-45B6-9552-77C2E80A16ED}" type="slidenum">
              <a:rPr lang="en-ZA" sz="2400" smtClean="0">
                <a:solidFill>
                  <a:schemeClr val="bg1"/>
                </a:solidFill>
              </a:rPr>
              <a:pPr/>
              <a:t>6</a:t>
            </a:fld>
            <a:endParaRPr lang="en-ZA" sz="24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28953119"/>
              </p:ext>
            </p:extLst>
          </p:nvPr>
        </p:nvGraphicFramePr>
        <p:xfrm>
          <a:off x="5167485" y="3859575"/>
          <a:ext cx="5147346" cy="2455410"/>
        </p:xfrm>
        <a:graphic>
          <a:graphicData uri="http://schemas.openxmlformats.org/drawingml/2006/table">
            <a:tbl>
              <a:tblPr>
                <a:tableStyleId>{5C22544A-7EE6-4342-B048-85BDC9FD1C3A}</a:tableStyleId>
              </a:tblPr>
              <a:tblGrid>
                <a:gridCol w="805280"/>
                <a:gridCol w="748126"/>
                <a:gridCol w="718788"/>
                <a:gridCol w="718788"/>
                <a:gridCol w="718788"/>
                <a:gridCol w="718788"/>
                <a:gridCol w="718788"/>
              </a:tblGrid>
              <a:tr h="345973">
                <a:tc gridSpan="7">
                  <a:txBody>
                    <a:bodyPr/>
                    <a:lstStyle/>
                    <a:p>
                      <a:pPr marL="0" algn="l" defTabSz="914400" rtl="0" eaLnBrk="1" fontAlgn="ctr" latinLnBrk="0" hangingPunct="1"/>
                      <a:r>
                        <a:rPr lang="en-ZA" sz="1100" b="1" u="none" strike="noStrike" kern="1200" dirty="0">
                          <a:solidFill>
                            <a:schemeClr val="dk1"/>
                          </a:solidFill>
                          <a:effectLst/>
                          <a:latin typeface="Arial" panose="020B0604020202020204" pitchFamily="34" charset="0"/>
                          <a:ea typeface="+mn-ea"/>
                          <a:cs typeface="Arial" panose="020B0604020202020204" pitchFamily="34" charset="0"/>
                        </a:rPr>
                        <a:t>Official unemployment rate (%)</a:t>
                      </a:r>
                    </a:p>
                  </a:txBody>
                  <a:tcPr marL="7620" marR="7620" marT="7620" marB="0" anchor="b">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5973">
                <a:tc>
                  <a:txBody>
                    <a:bodyPr/>
                    <a:lstStyle/>
                    <a:p>
                      <a:pPr marL="0" algn="l" defTabSz="914400" rtl="0" eaLnBrk="1" fontAlgn="ctr" latinLnBrk="0" hangingPunct="1"/>
                      <a:r>
                        <a:rPr lang="en-ZA" sz="900" u="none" strike="noStrike" kern="1200" dirty="0">
                          <a:solidFill>
                            <a:schemeClr val="dk1"/>
                          </a:solidFill>
                          <a:effectLst/>
                          <a:latin typeface="+mn-lt"/>
                          <a:ea typeface="+mn-ea"/>
                          <a:cs typeface="+mn-cs"/>
                        </a:rPr>
                        <a:t>Province</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Q1 </a:t>
                      </a:r>
                      <a:r>
                        <a:rPr lang="en-ZA" sz="900" b="1" u="none" strike="noStrike" dirty="0">
                          <a:effectLst/>
                        </a:rPr>
                        <a:t>2014</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Q1 </a:t>
                      </a:r>
                      <a:r>
                        <a:rPr lang="en-ZA" sz="900" b="1" u="none" strike="noStrike" dirty="0">
                          <a:effectLst/>
                        </a:rPr>
                        <a:t>2015</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Q2 </a:t>
                      </a:r>
                      <a:r>
                        <a:rPr lang="en-ZA" sz="900" b="1" u="none" strike="noStrike" dirty="0">
                          <a:effectLst/>
                        </a:rPr>
                        <a:t>2015</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Q3 </a:t>
                      </a:r>
                      <a:r>
                        <a:rPr lang="en-ZA" sz="900" b="1" u="none" strike="noStrike" dirty="0">
                          <a:effectLst/>
                        </a:rPr>
                        <a:t>2015</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Q4 </a:t>
                      </a:r>
                      <a:r>
                        <a:rPr lang="en-ZA" sz="900" b="1" u="none" strike="noStrike" dirty="0">
                          <a:effectLst/>
                        </a:rPr>
                        <a:t>2015</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b="1" u="none" strike="noStrike" dirty="0" smtClean="0">
                          <a:effectLst/>
                        </a:rPr>
                        <a:t>Q1 </a:t>
                      </a:r>
                      <a:r>
                        <a:rPr lang="en-ZA" sz="900" b="1" u="none" strike="noStrike" dirty="0">
                          <a:effectLst/>
                        </a:rPr>
                        <a:t>2016</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158">
                <a:tc>
                  <a:txBody>
                    <a:bodyPr/>
                    <a:lstStyle/>
                    <a:p>
                      <a:pPr algn="l" fontAlgn="t"/>
                      <a:r>
                        <a:rPr lang="en-ZA" sz="900" u="none" strike="noStrike" dirty="0">
                          <a:effectLst/>
                        </a:rPr>
                        <a:t>Western Cape</a:t>
                      </a:r>
                      <a:endParaRPr lang="en-ZA" sz="900" b="1"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noFill/>
                  </a:tcPr>
                </a:tc>
                <a:tc>
                  <a:txBody>
                    <a:bodyPr/>
                    <a:lstStyle/>
                    <a:p>
                      <a:pPr algn="r" fontAlgn="ctr"/>
                      <a:r>
                        <a:rPr lang="en-ZA" sz="900" u="none" strike="noStrike" dirty="0">
                          <a:effectLst/>
                        </a:rPr>
                        <a:t>20.9</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r" fontAlgn="ctr"/>
                      <a:r>
                        <a:rPr lang="en-ZA" sz="900" u="none" strike="noStrike" dirty="0">
                          <a:effectLst/>
                        </a:rPr>
                        <a:t>21.0</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noFill/>
                  </a:tcPr>
                </a:tc>
                <a:tc>
                  <a:txBody>
                    <a:bodyPr/>
                    <a:lstStyle/>
                    <a:p>
                      <a:pPr algn="r" fontAlgn="b"/>
                      <a:r>
                        <a:rPr lang="en-ZA" sz="900" u="none" strike="noStrike" dirty="0">
                          <a:effectLst/>
                        </a:rPr>
                        <a:t>21.7</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fontAlgn="b"/>
                      <a:r>
                        <a:rPr lang="en-ZA" sz="900" u="none" strike="noStrike" dirty="0">
                          <a:effectLst/>
                        </a:rPr>
                        <a:t>20.6</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fontAlgn="b"/>
                      <a:r>
                        <a:rPr lang="en-ZA" sz="900" u="none" strike="noStrike" dirty="0">
                          <a:effectLst/>
                        </a:rPr>
                        <a:t>19.4</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fontAlgn="b"/>
                      <a:r>
                        <a:rPr lang="en-ZA" sz="900" u="none" strike="noStrike" dirty="0">
                          <a:effectLst/>
                        </a:rPr>
                        <a:t>20.9</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r>
              <a:tr h="158158">
                <a:tc>
                  <a:txBody>
                    <a:bodyPr/>
                    <a:lstStyle/>
                    <a:p>
                      <a:pPr algn="l" fontAlgn="t"/>
                      <a:r>
                        <a:rPr lang="en-ZA" sz="900" u="none" strike="noStrike" dirty="0">
                          <a:effectLst/>
                        </a:rPr>
                        <a:t>Eastern Cape</a:t>
                      </a:r>
                      <a:endParaRPr lang="en-ZA" sz="900" b="1" i="0" u="none" strike="noStrike" dirty="0">
                        <a:solidFill>
                          <a:srgbClr val="000000"/>
                        </a:solidFill>
                        <a:effectLst/>
                        <a:latin typeface="Arial" panose="020B0604020202020204" pitchFamily="34" charset="0"/>
                      </a:endParaRPr>
                    </a:p>
                  </a:txBody>
                  <a:tcPr marL="7620" marR="7620" marT="7620" marB="0">
                    <a:solidFill>
                      <a:srgbClr val="FFC000"/>
                    </a:solidFill>
                  </a:tcPr>
                </a:tc>
                <a:tc>
                  <a:txBody>
                    <a:bodyPr/>
                    <a:lstStyle/>
                    <a:p>
                      <a:pPr algn="r" fontAlgn="ctr"/>
                      <a:r>
                        <a:rPr lang="en-ZA" sz="900" u="none" strike="noStrike" dirty="0">
                          <a:effectLst/>
                        </a:rPr>
                        <a:t>29.4</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C000"/>
                    </a:solidFill>
                  </a:tcPr>
                </a:tc>
                <a:tc>
                  <a:txBody>
                    <a:bodyPr/>
                    <a:lstStyle/>
                    <a:p>
                      <a:pPr algn="r" fontAlgn="ctr"/>
                      <a:r>
                        <a:rPr lang="en-ZA" sz="900" u="none" strike="noStrike" dirty="0">
                          <a:effectLst/>
                        </a:rPr>
                        <a:t>29.6</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C000"/>
                    </a:solidFill>
                  </a:tcPr>
                </a:tc>
                <a:tc>
                  <a:txBody>
                    <a:bodyPr/>
                    <a:lstStyle/>
                    <a:p>
                      <a:pPr algn="r" fontAlgn="b"/>
                      <a:r>
                        <a:rPr lang="en-ZA" sz="900" u="none" strike="noStrike" dirty="0">
                          <a:effectLst/>
                        </a:rPr>
                        <a:t>29.1</a:t>
                      </a:r>
                      <a:endParaRPr lang="en-ZA" sz="900" b="0" i="0" u="none" strike="noStrike" dirty="0">
                        <a:solidFill>
                          <a:srgbClr val="000000"/>
                        </a:solidFill>
                        <a:effectLst/>
                        <a:latin typeface="Arial" panose="020B0604020202020204" pitchFamily="34" charset="0"/>
                      </a:endParaRPr>
                    </a:p>
                  </a:txBody>
                  <a:tcPr marL="7620" marR="7620" marT="7620" marB="0" anchor="b">
                    <a:solidFill>
                      <a:srgbClr val="FFC000"/>
                    </a:solidFill>
                  </a:tcPr>
                </a:tc>
                <a:tc>
                  <a:txBody>
                    <a:bodyPr/>
                    <a:lstStyle/>
                    <a:p>
                      <a:pPr algn="r" fontAlgn="b"/>
                      <a:r>
                        <a:rPr lang="en-ZA" sz="900" u="none" strike="noStrike" dirty="0">
                          <a:effectLst/>
                        </a:rPr>
                        <a:t>29.2</a:t>
                      </a:r>
                      <a:endParaRPr lang="en-ZA" sz="900" b="0" i="0" u="none" strike="noStrike" dirty="0">
                        <a:solidFill>
                          <a:srgbClr val="000000"/>
                        </a:solidFill>
                        <a:effectLst/>
                        <a:latin typeface="Arial" panose="020B0604020202020204" pitchFamily="34" charset="0"/>
                      </a:endParaRPr>
                    </a:p>
                  </a:txBody>
                  <a:tcPr marL="7620" marR="7620" marT="7620" marB="0" anchor="b">
                    <a:solidFill>
                      <a:srgbClr val="FFC000"/>
                    </a:solidFill>
                  </a:tcPr>
                </a:tc>
                <a:tc>
                  <a:txBody>
                    <a:bodyPr/>
                    <a:lstStyle/>
                    <a:p>
                      <a:pPr algn="r" fontAlgn="b"/>
                      <a:r>
                        <a:rPr lang="en-ZA" sz="900" u="none" strike="noStrike" dirty="0">
                          <a:effectLst/>
                        </a:rPr>
                        <a:t>27.4</a:t>
                      </a:r>
                      <a:endParaRPr lang="en-ZA" sz="900" b="0" i="0" u="none" strike="noStrike" dirty="0">
                        <a:solidFill>
                          <a:srgbClr val="000000"/>
                        </a:solidFill>
                        <a:effectLst/>
                        <a:latin typeface="Arial" panose="020B0604020202020204" pitchFamily="34" charset="0"/>
                      </a:endParaRPr>
                    </a:p>
                  </a:txBody>
                  <a:tcPr marL="7620" marR="7620" marT="7620" marB="0" anchor="b">
                    <a:solidFill>
                      <a:srgbClr val="FFC000"/>
                    </a:solidFill>
                  </a:tcPr>
                </a:tc>
                <a:tc>
                  <a:txBody>
                    <a:bodyPr/>
                    <a:lstStyle/>
                    <a:p>
                      <a:pPr algn="r" fontAlgn="b"/>
                      <a:r>
                        <a:rPr lang="en-ZA" sz="900" u="none" strike="noStrike" dirty="0">
                          <a:effectLst/>
                        </a:rPr>
                        <a:t>28.6</a:t>
                      </a:r>
                      <a:endParaRPr lang="en-ZA" sz="900" b="0" i="0" u="none" strike="noStrike" dirty="0">
                        <a:solidFill>
                          <a:srgbClr val="000000"/>
                        </a:solidFill>
                        <a:effectLst/>
                        <a:latin typeface="Arial" panose="020B0604020202020204" pitchFamily="34" charset="0"/>
                      </a:endParaRPr>
                    </a:p>
                  </a:txBody>
                  <a:tcPr marL="7620" marR="7620" marT="7620" marB="0" anchor="b">
                    <a:solidFill>
                      <a:srgbClr val="FFC000"/>
                    </a:solidFill>
                  </a:tcPr>
                </a:tc>
              </a:tr>
              <a:tr h="158158">
                <a:tc>
                  <a:txBody>
                    <a:bodyPr/>
                    <a:lstStyle/>
                    <a:p>
                      <a:pPr algn="l" fontAlgn="t"/>
                      <a:r>
                        <a:rPr lang="en-ZA" sz="900" u="none" strike="noStrike" dirty="0">
                          <a:effectLst/>
                        </a:rPr>
                        <a:t>Northern Cape</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29.0</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34.1</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32.7</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35</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25.8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27.8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Free State</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34.7</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30.4</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31.4</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31.5</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29.8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33.9</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KwaZulu Natal</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20.7</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23.6</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20.4</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20.5</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20.5</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23.2</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North West</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27.7</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28.4</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25.2</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25.4</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23.9</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28.1</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Gauteng</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25.8</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28.4</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26.8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28.6</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27.6</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30.1</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Mpumalanga</a:t>
                      </a:r>
                      <a:endParaRPr lang="en-ZA" sz="900" b="1"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ctr"/>
                      <a:r>
                        <a:rPr lang="en-ZA" sz="900" u="none" strike="noStrike" dirty="0">
                          <a:effectLst/>
                        </a:rPr>
                        <a:t>30.4</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28.4</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dirty="0">
                          <a:effectLst/>
                        </a:rPr>
                        <a:t>27.2</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26.2</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25.7</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29.8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58158">
                <a:tc>
                  <a:txBody>
                    <a:bodyPr/>
                    <a:lstStyle/>
                    <a:p>
                      <a:pPr algn="l" fontAlgn="t"/>
                      <a:r>
                        <a:rPr lang="en-ZA" sz="900" u="none" strike="noStrike" dirty="0">
                          <a:effectLst/>
                        </a:rPr>
                        <a:t>Limpopo</a:t>
                      </a:r>
                      <a:endParaRPr lang="en-ZA" sz="900" b="1" i="0" u="none" strike="noStrike" dirty="0">
                        <a:solidFill>
                          <a:srgbClr val="000000"/>
                        </a:solidFill>
                        <a:effectLst/>
                        <a:latin typeface="Arial" panose="020B0604020202020204" pitchFamily="34" charset="0"/>
                      </a:endParaRPr>
                    </a:p>
                  </a:txBody>
                  <a:tcPr marL="7620" marR="7620" marT="7620" marB="0">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18.4</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18.9</a:t>
                      </a:r>
                      <a:endParaRPr lang="en-ZA" sz="900" b="0" i="0" u="none" strike="noStrike" dirty="0">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18.8</a:t>
                      </a:r>
                      <a:endParaRPr lang="en-ZA" sz="900" b="0" i="0" u="none" strike="noStrike" dirty="0">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19.8</a:t>
                      </a:r>
                      <a:endParaRPr lang="en-ZA" sz="900" b="0" i="0" u="none" strike="noStrike" dirty="0">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18.2</a:t>
                      </a:r>
                      <a:endParaRPr lang="en-ZA" sz="900" b="0" i="0" u="none" strike="noStrike" dirty="0">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r>
              <a:tr h="166067">
                <a:tc>
                  <a:txBody>
                    <a:bodyPr/>
                    <a:lstStyle/>
                    <a:p>
                      <a:pPr algn="l" fontAlgn="t"/>
                      <a:r>
                        <a:rPr lang="en-ZA" sz="900" u="none" strike="noStrike" dirty="0">
                          <a:effectLst/>
                        </a:rPr>
                        <a:t>South Africa</a:t>
                      </a:r>
                      <a:endParaRPr lang="en-ZA" sz="900" b="1"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25.2</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26.4</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25.0</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25.5</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24.5</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26.7</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975">
                <a:tc gridSpan="2">
                  <a:txBody>
                    <a:bodyPr/>
                    <a:lstStyle/>
                    <a:p>
                      <a:pPr algn="l" fontAlgn="b"/>
                      <a:r>
                        <a:rPr lang="fr-FR" sz="800" u="none" strike="noStrike" dirty="0">
                          <a:effectLst/>
                        </a:rPr>
                        <a:t>Source: Stats SA QLFS 2016</a:t>
                      </a:r>
                      <a:endParaRPr lang="fr-FR" sz="800" b="0" i="1"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hMerge="1">
                  <a:txBody>
                    <a:bodyPr/>
                    <a:lstStyle/>
                    <a:p>
                      <a:endParaRPr lang="en-ZA"/>
                    </a:p>
                  </a:txBody>
                  <a:tcPr/>
                </a:tc>
                <a:tc>
                  <a:txBody>
                    <a:bodyPr/>
                    <a:lstStyle/>
                    <a:p>
                      <a:pPr algn="l" fontAlgn="b"/>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51494688"/>
              </p:ext>
            </p:extLst>
          </p:nvPr>
        </p:nvGraphicFramePr>
        <p:xfrm>
          <a:off x="5104290" y="721509"/>
          <a:ext cx="5236264" cy="2926663"/>
        </p:xfrm>
        <a:graphic>
          <a:graphicData uri="http://schemas.openxmlformats.org/drawingml/2006/table">
            <a:tbl>
              <a:tblPr>
                <a:tableStyleId>{5C22544A-7EE6-4342-B048-85BDC9FD1C3A}</a:tableStyleId>
              </a:tblPr>
              <a:tblGrid>
                <a:gridCol w="1257256"/>
                <a:gridCol w="663168"/>
                <a:gridCol w="663168"/>
                <a:gridCol w="663168"/>
                <a:gridCol w="663168"/>
                <a:gridCol w="663168"/>
                <a:gridCol w="663168"/>
              </a:tblGrid>
              <a:tr h="382462">
                <a:tc gridSpan="6">
                  <a:txBody>
                    <a:bodyPr/>
                    <a:lstStyle/>
                    <a:p>
                      <a:pPr algn="l" rtl="0" fontAlgn="ctr"/>
                      <a:r>
                        <a:rPr lang="en-ZA" sz="1100" b="1" u="none" strike="noStrike" dirty="0">
                          <a:effectLst/>
                        </a:rPr>
                        <a:t>Regional Economic Growth - At constant 2010 prices </a:t>
                      </a:r>
                      <a:r>
                        <a:rPr lang="en-ZA" sz="1100" b="1" u="none" strike="noStrike" dirty="0" smtClean="0">
                          <a:effectLst/>
                        </a:rPr>
                        <a:t>– annual percentage </a:t>
                      </a:r>
                      <a:r>
                        <a:rPr lang="en-ZA" sz="1100" b="1" u="none" strike="noStrike" dirty="0">
                          <a:effectLst/>
                        </a:rPr>
                        <a:t>changes</a:t>
                      </a:r>
                      <a:endParaRPr lang="en-ZA" sz="1100" b="1"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r>
              <a:tr h="207860">
                <a:tc>
                  <a:txBody>
                    <a:bodyPr/>
                    <a:lstStyle/>
                    <a:p>
                      <a:pPr algn="l" rtl="0" fontAlgn="ctr"/>
                      <a:r>
                        <a:rPr lang="en-ZA" sz="1100" b="1" u="none" strike="noStrike" dirty="0">
                          <a:effectLst/>
                        </a:rPr>
                        <a:t>Province</a:t>
                      </a:r>
                      <a:endParaRPr lang="en-ZA" sz="11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1996</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2000</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2005</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2009</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2014</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b="1" u="none" strike="noStrike" dirty="0">
                          <a:effectLst/>
                        </a:rPr>
                        <a:t>2015 </a:t>
                      </a:r>
                      <a:r>
                        <a:rPr lang="en-ZA" sz="900" b="1" u="none" strike="noStrike" baseline="30000" dirty="0">
                          <a:effectLst/>
                        </a:rPr>
                        <a:t>1</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545">
                <a:tc>
                  <a:txBody>
                    <a:bodyPr/>
                    <a:lstStyle/>
                    <a:p>
                      <a:pPr algn="l" rtl="0" fontAlgn="b"/>
                      <a:r>
                        <a:rPr lang="en-ZA" sz="900" u="none" strike="noStrike">
                          <a:effectLst/>
                        </a:rPr>
                        <a:t>Western Cape</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rtl="0" fontAlgn="b"/>
                      <a:r>
                        <a:rPr lang="en-ZA" sz="900" u="none" strike="noStrike">
                          <a:effectLst/>
                        </a:rPr>
                        <a:t>3.6</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rtl="0" fontAlgn="b"/>
                      <a:r>
                        <a:rPr lang="en-ZA" sz="900" u="none" strike="noStrike">
                          <a:effectLst/>
                        </a:rPr>
                        <a:t>4.1</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rtl="0" fontAlgn="b"/>
                      <a:r>
                        <a:rPr lang="en-ZA" sz="900" u="none" strike="noStrike">
                          <a:effectLst/>
                        </a:rPr>
                        <a:t>6</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rtl="0" fontAlgn="b"/>
                      <a:r>
                        <a:rPr lang="en-ZA" sz="900" u="none" strike="noStrike" dirty="0">
                          <a:effectLst/>
                        </a:rPr>
                        <a:t>-1.4</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rtl="0" fontAlgn="b"/>
                      <a:r>
                        <a:rPr lang="en-ZA" sz="900" u="none" strike="noStrike">
                          <a:effectLst/>
                        </a:rPr>
                        <a:t>1.9</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r" fontAlgn="b"/>
                      <a:r>
                        <a:rPr lang="en-ZA" sz="900" u="none" strike="noStrike" dirty="0">
                          <a:effectLst/>
                        </a:rPr>
                        <a:t>1.2</a:t>
                      </a:r>
                      <a:endParaRPr lang="en-ZA" sz="900" b="1"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r>
              <a:tr h="199545">
                <a:tc>
                  <a:txBody>
                    <a:bodyPr/>
                    <a:lstStyle/>
                    <a:p>
                      <a:pPr algn="l" rtl="0" fontAlgn="b"/>
                      <a:r>
                        <a:rPr lang="en-ZA" sz="900" u="none" strike="noStrike" dirty="0">
                          <a:effectLst/>
                        </a:rPr>
                        <a:t>Eastern Cape</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a:effectLst/>
                        </a:rPr>
                        <a:t>3.5</a:t>
                      </a:r>
                      <a:endParaRPr lang="en-ZA" sz="900" b="0" i="0" u="none" strike="noStrike">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a:effectLst/>
                        </a:rPr>
                        <a:t>4.2</a:t>
                      </a:r>
                      <a:endParaRPr lang="en-ZA" sz="900" b="0" i="0" u="none" strike="noStrike">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dirty="0">
                          <a:effectLst/>
                        </a:rPr>
                        <a:t>5</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dirty="0">
                          <a:effectLst/>
                        </a:rPr>
                        <a:t>-1</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a:effectLst/>
                        </a:rPr>
                        <a:t>0.9</a:t>
                      </a:r>
                      <a:endParaRPr lang="en-ZA" sz="900" b="0" i="0" u="none" strike="noStrike">
                        <a:solidFill>
                          <a:srgbClr val="000000"/>
                        </a:solidFill>
                        <a:effectLst/>
                        <a:latin typeface="Arial" panose="020B0604020202020204" pitchFamily="34" charset="0"/>
                      </a:endParaRPr>
                    </a:p>
                  </a:txBody>
                  <a:tcPr marL="7620" marR="7620" marT="7620" marB="0" anchor="b">
                    <a:solidFill>
                      <a:schemeClr val="accent4"/>
                    </a:solidFill>
                  </a:tcPr>
                </a:tc>
                <a:tc>
                  <a:txBody>
                    <a:bodyPr/>
                    <a:lstStyle/>
                    <a:p>
                      <a:pPr algn="r" rtl="0" fontAlgn="b"/>
                      <a:r>
                        <a:rPr lang="en-ZA" sz="900" u="none" strike="noStrike" dirty="0">
                          <a:effectLst/>
                        </a:rPr>
                        <a:t>1.0</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4"/>
                    </a:solidFill>
                  </a:tcPr>
                </a:tc>
              </a:tr>
              <a:tr h="199545">
                <a:tc>
                  <a:txBody>
                    <a:bodyPr/>
                    <a:lstStyle/>
                    <a:p>
                      <a:pPr algn="l" rtl="0" fontAlgn="b"/>
                      <a:r>
                        <a:rPr lang="en-ZA" sz="900" u="none" strike="noStrike" dirty="0">
                          <a:effectLst/>
                        </a:rPr>
                        <a:t>Northern Cape</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dirty="0">
                          <a:effectLst/>
                        </a:rPr>
                        <a:t>2.9</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dirty="0">
                          <a:effectLst/>
                        </a:rPr>
                        <a:t>1.8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dirty="0">
                          <a:effectLst/>
                        </a:rPr>
                        <a:t>3.3</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dirty="0">
                          <a:effectLst/>
                        </a:rPr>
                        <a:t>-2.3</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dirty="0">
                          <a:effectLst/>
                        </a:rPr>
                        <a:t>2.8</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0.4</a:t>
                      </a:r>
                      <a:endParaRPr lang="en-ZA" sz="900" b="1" i="0" u="none" strike="noStrike" dirty="0">
                        <a:solidFill>
                          <a:srgbClr val="000000"/>
                        </a:solidFill>
                        <a:effectLst/>
                        <a:latin typeface="Arial" panose="020B0604020202020204" pitchFamily="34" charset="0"/>
                      </a:endParaRPr>
                    </a:p>
                  </a:txBody>
                  <a:tcPr marL="7620" marR="7620" marT="7620" marB="0" anchor="b">
                    <a:noFill/>
                  </a:tcPr>
                </a:tc>
              </a:tr>
              <a:tr h="199545">
                <a:tc>
                  <a:txBody>
                    <a:bodyPr/>
                    <a:lstStyle/>
                    <a:p>
                      <a:pPr algn="l" rtl="0" fontAlgn="b"/>
                      <a:r>
                        <a:rPr lang="en-ZA" sz="900" u="none" strike="noStrike">
                          <a:effectLst/>
                        </a:rPr>
                        <a:t>Free State</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4.6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1.5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4.2</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1.7</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1.0</a:t>
                      </a:r>
                      <a:endParaRPr lang="en-ZA" sz="900" b="1" i="0" u="none" strike="noStrike">
                        <a:solidFill>
                          <a:srgbClr val="000000"/>
                        </a:solidFill>
                        <a:effectLst/>
                        <a:latin typeface="Arial" panose="020B0604020202020204" pitchFamily="34" charset="0"/>
                      </a:endParaRPr>
                    </a:p>
                  </a:txBody>
                  <a:tcPr marL="7620" marR="7620" marT="7620" marB="0" anchor="b">
                    <a:noFill/>
                  </a:tcPr>
                </a:tc>
              </a:tr>
              <a:tr h="199545">
                <a:tc>
                  <a:txBody>
                    <a:bodyPr/>
                    <a:lstStyle/>
                    <a:p>
                      <a:pPr algn="l" rtl="0" fontAlgn="b"/>
                      <a:r>
                        <a:rPr lang="en-ZA" sz="900" u="none" strike="noStrike">
                          <a:effectLst/>
                        </a:rPr>
                        <a:t>KwaZulu-Natal</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5.6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4.3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5.7</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-1.4</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2.1</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0.9</a:t>
                      </a:r>
                      <a:endParaRPr lang="en-ZA" sz="900" b="1" i="0" u="none" strike="noStrike">
                        <a:solidFill>
                          <a:srgbClr val="000000"/>
                        </a:solidFill>
                        <a:effectLst/>
                        <a:latin typeface="Arial" panose="020B0604020202020204" pitchFamily="34" charset="0"/>
                      </a:endParaRPr>
                    </a:p>
                  </a:txBody>
                  <a:tcPr marL="7620" marR="7620" marT="7620" marB="0" anchor="b">
                    <a:noFill/>
                  </a:tcPr>
                </a:tc>
              </a:tr>
              <a:tr h="199545">
                <a:tc>
                  <a:txBody>
                    <a:bodyPr/>
                    <a:lstStyle/>
                    <a:p>
                      <a:pPr algn="l" rtl="0" fontAlgn="b"/>
                      <a:r>
                        <a:rPr lang="en-ZA" sz="900" u="none" strike="noStrike">
                          <a:effectLst/>
                        </a:rPr>
                        <a:t>North West</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5.2</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0.5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4.5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-2.9</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-3.8</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1.7</a:t>
                      </a:r>
                      <a:endParaRPr lang="en-ZA" sz="900" b="1" i="0" u="none" strike="noStrike">
                        <a:solidFill>
                          <a:srgbClr val="000000"/>
                        </a:solidFill>
                        <a:effectLst/>
                        <a:latin typeface="Arial" panose="020B0604020202020204" pitchFamily="34" charset="0"/>
                      </a:endParaRPr>
                    </a:p>
                  </a:txBody>
                  <a:tcPr marL="7620" marR="7620" marT="7620" marB="0" anchor="b">
                    <a:noFill/>
                  </a:tcPr>
                </a:tc>
              </a:tr>
              <a:tr h="199545">
                <a:tc>
                  <a:txBody>
                    <a:bodyPr/>
                    <a:lstStyle/>
                    <a:p>
                      <a:pPr algn="l" rtl="0" fontAlgn="b"/>
                      <a:r>
                        <a:rPr lang="en-ZA" sz="900" u="none" strike="noStrike">
                          <a:effectLst/>
                        </a:rPr>
                        <a:t>Gauteng</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5.3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5.5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-1.4</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2.1</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1.8</a:t>
                      </a:r>
                      <a:endParaRPr lang="en-ZA" sz="900" b="1" i="0" u="none" strike="noStrike">
                        <a:solidFill>
                          <a:srgbClr val="000000"/>
                        </a:solidFill>
                        <a:effectLst/>
                        <a:latin typeface="Arial" panose="020B0604020202020204" pitchFamily="34" charset="0"/>
                      </a:endParaRPr>
                    </a:p>
                  </a:txBody>
                  <a:tcPr marL="7620" marR="7620" marT="7620" marB="0" anchor="b">
                    <a:noFill/>
                  </a:tcPr>
                </a:tc>
              </a:tr>
              <a:tr h="199545">
                <a:tc>
                  <a:txBody>
                    <a:bodyPr/>
                    <a:lstStyle/>
                    <a:p>
                      <a:pPr algn="l" rtl="0" fontAlgn="b"/>
                      <a:r>
                        <a:rPr lang="en-ZA" sz="900" u="none" strike="noStrike">
                          <a:effectLst/>
                        </a:rPr>
                        <a:t>Mpumalanga</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6.2</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4.4</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-1.4</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rtl="0" fontAlgn="b"/>
                      <a:r>
                        <a:rPr lang="en-ZA" sz="900" u="none" strike="noStrike">
                          <a:effectLst/>
                        </a:rPr>
                        <a:t>2.7</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0.8</a:t>
                      </a:r>
                      <a:endParaRPr lang="en-ZA" sz="900" b="1" i="0" u="none" strike="noStrike">
                        <a:solidFill>
                          <a:srgbClr val="000000"/>
                        </a:solidFill>
                        <a:effectLst/>
                        <a:latin typeface="Arial" panose="020B0604020202020204" pitchFamily="34" charset="0"/>
                      </a:endParaRPr>
                    </a:p>
                  </a:txBody>
                  <a:tcPr marL="7620" marR="7620" marT="7620" marB="0" anchor="b">
                    <a:noFill/>
                  </a:tcPr>
                </a:tc>
              </a:tr>
              <a:tr h="207860">
                <a:tc>
                  <a:txBody>
                    <a:bodyPr/>
                    <a:lstStyle/>
                    <a:p>
                      <a:pPr algn="l" rtl="0" fontAlgn="b"/>
                      <a:r>
                        <a:rPr lang="en-ZA" sz="900" u="none" strike="noStrike">
                          <a:effectLst/>
                        </a:rPr>
                        <a:t>Limpopo</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rtl="0" fontAlgn="b"/>
                      <a:r>
                        <a:rPr lang="en-ZA" sz="900" u="none" strike="noStrike">
                          <a:effectLst/>
                        </a:rPr>
                        <a:t>0.8</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rtl="0" fontAlgn="b"/>
                      <a:r>
                        <a:rPr lang="en-ZA" sz="900" u="none" strike="noStrike">
                          <a:effectLst/>
                        </a:rPr>
                        <a:t>0</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rtl="0" fontAlgn="b"/>
                      <a:r>
                        <a:rPr lang="en-ZA" sz="900" u="none" strike="noStrike">
                          <a:effectLst/>
                        </a:rPr>
                        <a:t>4</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rtl="0" fontAlgn="b"/>
                      <a:r>
                        <a:rPr lang="en-ZA" sz="900" u="none" strike="noStrike">
                          <a:effectLst/>
                        </a:rPr>
                        <a:t>-1.6</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rtl="0" fontAlgn="b"/>
                      <a:r>
                        <a:rPr lang="en-ZA" sz="900" u="none" strike="noStrike">
                          <a:effectLst/>
                        </a:rPr>
                        <a:t>0.8</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a:effectLst/>
                        </a:rPr>
                        <a:t>0.9</a:t>
                      </a:r>
                      <a:endParaRPr lang="en-ZA" sz="900" b="1"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r>
              <a:tr h="207860">
                <a:tc>
                  <a:txBody>
                    <a:bodyPr/>
                    <a:lstStyle/>
                    <a:p>
                      <a:pPr algn="l" rtl="0" fontAlgn="ctr"/>
                      <a:r>
                        <a:rPr lang="en-ZA" sz="900" u="none" strike="noStrike" dirty="0">
                          <a:effectLst/>
                        </a:rPr>
                        <a:t>South Africa</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4.3</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4.2</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5.3</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-1.5</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1.5</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n-ZA" sz="900" u="none" strike="noStrike" dirty="0">
                          <a:effectLst/>
                        </a:rPr>
                        <a:t>1.3</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261">
                <a:tc gridSpan="6">
                  <a:txBody>
                    <a:bodyPr/>
                    <a:lstStyle/>
                    <a:p>
                      <a:pPr algn="l" rtl="0" fontAlgn="t"/>
                      <a:r>
                        <a:rPr lang="en-ZA" sz="800" u="none" strike="noStrike">
                          <a:effectLst/>
                        </a:rPr>
                        <a:t>1. Note: Provincial Growth Figures for 2015 are Estimates from Quantec Research </a:t>
                      </a:r>
                      <a:br>
                        <a:rPr lang="en-ZA" sz="800" u="none" strike="noStrike">
                          <a:effectLst/>
                        </a:rPr>
                      </a:br>
                      <a:r>
                        <a:rPr lang="en-ZA" sz="800" u="none" strike="noStrike">
                          <a:effectLst/>
                        </a:rPr>
                        <a:t>Source: Stats SA (2015 Q4 GDP Release)</a:t>
                      </a:r>
                      <a:endParaRPr lang="en-ZA" sz="800" b="0" i="1" u="none" strike="noStrike">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1817696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2761" y="128267"/>
            <a:ext cx="5080238" cy="523220"/>
          </a:xfrm>
          <a:prstGeom prst="rect">
            <a:avLst/>
          </a:prstGeom>
        </p:spPr>
        <p:txBody>
          <a:bodyPr wrap="none">
            <a:spAutoFit/>
          </a:bodyPr>
          <a:lstStyle/>
          <a:p>
            <a:pPr algn="ctr">
              <a:defRPr/>
            </a:pPr>
            <a:r>
              <a:rPr lang="en-US" sz="2400" b="1" dirty="0" smtClean="0">
                <a:solidFill>
                  <a:srgbClr val="984807"/>
                </a:solidFill>
                <a:latin typeface="Arial" charset="0"/>
                <a:ea typeface="+mj-ea"/>
                <a:cs typeface="Arial" charset="0"/>
              </a:rPr>
              <a:t>BANK BALANCES 2015/16  (1 - 2</a:t>
            </a:r>
            <a:r>
              <a:rPr lang="en-US" sz="2800" b="1" dirty="0" smtClean="0">
                <a:solidFill>
                  <a:srgbClr val="4472C4">
                    <a:lumMod val="50000"/>
                  </a:srgbClr>
                </a:solidFill>
                <a:latin typeface="Arial" pitchFamily="34" charset="0"/>
                <a:cs typeface="Arial" panose="020B0604020202020204" pitchFamily="34" charset="0"/>
              </a:rPr>
              <a:t>)</a:t>
            </a:r>
            <a:endParaRPr lang="en-US" sz="2800" b="1" dirty="0">
              <a:solidFill>
                <a:srgbClr val="4472C4">
                  <a:lumMod val="50000"/>
                </a:srgbClr>
              </a:solidFill>
              <a:latin typeface="Arial" pitchFamily="34" charset="0"/>
              <a:cs typeface="Arial" panose="020B0604020202020204" pitchFamily="34" charset="0"/>
            </a:endParaRPr>
          </a:p>
        </p:txBody>
      </p:sp>
      <p:sp>
        <p:nvSpPr>
          <p:cNvPr id="3" name="Rectangle 2"/>
          <p:cNvSpPr/>
          <p:nvPr/>
        </p:nvSpPr>
        <p:spPr>
          <a:xfrm>
            <a:off x="520504" y="651487"/>
            <a:ext cx="9495693" cy="5793894"/>
          </a:xfrm>
          <a:prstGeom prst="rect">
            <a:avLst/>
          </a:prstGeom>
        </p:spPr>
        <p:txBody>
          <a:bodyPr wrap="square">
            <a:spAutoFit/>
          </a:bodyPr>
          <a:lstStyle/>
          <a:p>
            <a:pPr marL="342900" indent="-342900" algn="jus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The </a:t>
            </a:r>
            <a:r>
              <a:rPr lang="en-US" sz="2000" dirty="0" smtClean="0">
                <a:solidFill>
                  <a:prstClr val="black"/>
                </a:solidFill>
                <a:latin typeface="Arial" panose="020B0604020202020204" pitchFamily="34" charset="0"/>
                <a:cs typeface="Arial" panose="020B0604020202020204" pitchFamily="34" charset="0"/>
              </a:rPr>
              <a:t>table below shows that the Provincial </a:t>
            </a:r>
            <a:r>
              <a:rPr lang="en-US" sz="2000" dirty="0">
                <a:solidFill>
                  <a:prstClr val="black"/>
                </a:solidFill>
                <a:latin typeface="Arial" panose="020B0604020202020204" pitchFamily="34" charset="0"/>
                <a:cs typeface="Arial" panose="020B0604020202020204" pitchFamily="34" charset="0"/>
              </a:rPr>
              <a:t>Revenue Fund (PRF) closed the </a:t>
            </a:r>
            <a:r>
              <a:rPr lang="en-US" sz="2000" dirty="0" smtClean="0">
                <a:solidFill>
                  <a:prstClr val="black"/>
                </a:solidFill>
                <a:latin typeface="Arial" panose="020B0604020202020204" pitchFamily="34" charset="0"/>
                <a:cs typeface="Arial" panose="020B0604020202020204" pitchFamily="34" charset="0"/>
              </a:rPr>
              <a:t>2015/16 third quarter (31 December 2015) with a positive balance </a:t>
            </a:r>
            <a:r>
              <a:rPr lang="en-US" sz="2000" dirty="0">
                <a:solidFill>
                  <a:prstClr val="black"/>
                </a:solidFill>
                <a:latin typeface="Arial" panose="020B0604020202020204" pitchFamily="34" charset="0"/>
                <a:cs typeface="Arial" panose="020B0604020202020204" pitchFamily="34" charset="0"/>
              </a:rPr>
              <a:t>of </a:t>
            </a:r>
            <a:r>
              <a:rPr lang="en-US" sz="2000" dirty="0" smtClean="0">
                <a:solidFill>
                  <a:prstClr val="black"/>
                </a:solidFill>
                <a:latin typeface="Arial" panose="020B0604020202020204" pitchFamily="34" charset="0"/>
                <a:cs typeface="Arial" panose="020B0604020202020204" pitchFamily="34" charset="0"/>
              </a:rPr>
              <a:t>R7.764 </a:t>
            </a:r>
            <a:r>
              <a:rPr lang="en-US" sz="2000" dirty="0">
                <a:solidFill>
                  <a:prstClr val="black"/>
                </a:solidFill>
                <a:latin typeface="Arial" panose="020B0604020202020204" pitchFamily="34" charset="0"/>
                <a:cs typeface="Arial" panose="020B0604020202020204" pitchFamily="34" charset="0"/>
              </a:rPr>
              <a:t>billion. </a:t>
            </a:r>
            <a:endParaRPr lang="en-US" sz="200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This </a:t>
            </a:r>
            <a:r>
              <a:rPr lang="en-US" sz="2000" dirty="0">
                <a:solidFill>
                  <a:prstClr val="black"/>
                </a:solidFill>
                <a:latin typeface="Arial" panose="020B0604020202020204" pitchFamily="34" charset="0"/>
                <a:cs typeface="Arial" panose="020B0604020202020204" pitchFamily="34" charset="0"/>
              </a:rPr>
              <a:t>balance is made up of PRF non - voted savings and </a:t>
            </a:r>
            <a:r>
              <a:rPr lang="en-US" sz="2000" dirty="0" smtClean="0">
                <a:solidFill>
                  <a:prstClr val="black"/>
                </a:solidFill>
                <a:latin typeface="Arial" panose="020B0604020202020204" pitchFamily="34" charset="0"/>
                <a:cs typeface="Arial" panose="020B0604020202020204" pitchFamily="34" charset="0"/>
              </a:rPr>
              <a:t>unspent voted </a:t>
            </a:r>
            <a:r>
              <a:rPr lang="en-US" sz="2000" dirty="0">
                <a:solidFill>
                  <a:prstClr val="black"/>
                </a:solidFill>
                <a:latin typeface="Arial" panose="020B0604020202020204" pitchFamily="34" charset="0"/>
                <a:cs typeface="Arial" panose="020B0604020202020204" pitchFamily="34" charset="0"/>
              </a:rPr>
              <a:t>funds for the 2015/16 financial year, broken down (in terms of Bank accounts) as follows</a:t>
            </a:r>
            <a:r>
              <a:rPr lang="en-US" sz="2000" dirty="0" smtClean="0">
                <a:solidFill>
                  <a:prstClr val="black"/>
                </a:solidFill>
                <a:latin typeface="Arial" panose="020B0604020202020204" pitchFamily="34" charset="0"/>
                <a:cs typeface="Arial" panose="020B0604020202020204" pitchFamily="34" charset="0"/>
              </a:rPr>
              <a:t>:</a:t>
            </a:r>
          </a:p>
          <a:p>
            <a:pPr algn="just"/>
            <a:endParaRPr lang="en-US" sz="1000" dirty="0">
              <a:solidFill>
                <a:prstClr val="black"/>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IGCC </a:t>
            </a:r>
            <a:r>
              <a:rPr lang="en-US" sz="2000" dirty="0">
                <a:solidFill>
                  <a:prstClr val="black"/>
                </a:solidFill>
                <a:latin typeface="Arial" panose="020B0604020202020204" pitchFamily="34" charset="0"/>
                <a:cs typeface="Arial" panose="020B0604020202020204" pitchFamily="34" charset="0"/>
              </a:rPr>
              <a:t>(Reserve Bank)	</a:t>
            </a:r>
            <a:r>
              <a:rPr lang="en-US" sz="2000" dirty="0" smtClean="0">
                <a:solidFill>
                  <a:prstClr val="black"/>
                </a:solidFill>
                <a:latin typeface="Arial" panose="020B0604020202020204" pitchFamily="34" charset="0"/>
                <a:cs typeface="Arial" panose="020B0604020202020204" pitchFamily="34" charset="0"/>
              </a:rPr>
              <a:t>R 3.730 </a:t>
            </a:r>
            <a:r>
              <a:rPr lang="en-US" sz="2000" dirty="0">
                <a:solidFill>
                  <a:prstClr val="black"/>
                </a:solidFill>
                <a:latin typeface="Arial" panose="020B0604020202020204" pitchFamily="34" charset="0"/>
                <a:cs typeface="Arial" panose="020B0604020202020204" pitchFamily="34" charset="0"/>
              </a:rPr>
              <a:t>billion</a:t>
            </a:r>
            <a:r>
              <a:rPr lang="en-US" sz="2000" dirty="0" smtClean="0">
                <a:solidFill>
                  <a:prstClr val="black"/>
                </a:solidFill>
                <a:latin typeface="Arial" panose="020B0604020202020204" pitchFamily="34" charset="0"/>
                <a:cs typeface="Arial" panose="020B0604020202020204" pitchFamily="34" charset="0"/>
              </a:rPr>
              <a:t>;</a:t>
            </a:r>
          </a:p>
          <a:p>
            <a:pPr marL="1257300" lvl="2" indent="-342900" algn="just">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Investments			R 3.515 billion;</a:t>
            </a:r>
            <a:endParaRPr lang="en-US" sz="2000" dirty="0">
              <a:solidFill>
                <a:prstClr val="black"/>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Exchequer </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R 0.197 </a:t>
            </a:r>
            <a:r>
              <a:rPr lang="en-US" sz="2000" dirty="0">
                <a:solidFill>
                  <a:prstClr val="black"/>
                </a:solidFill>
                <a:latin typeface="Arial" panose="020B0604020202020204" pitchFamily="34" charset="0"/>
                <a:cs typeface="Arial" panose="020B0604020202020204" pitchFamily="34" charset="0"/>
              </a:rPr>
              <a:t>million; and</a:t>
            </a:r>
          </a:p>
          <a:p>
            <a:pPr marL="1257300" lvl="2" indent="-342900" algn="just">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PMG accounts</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R 0.322 million</a:t>
            </a:r>
          </a:p>
          <a:p>
            <a:pPr lvl="2" algn="just"/>
            <a:endParaRPr lang="en-US" sz="1050" dirty="0" smtClean="0">
              <a:solidFill>
                <a:prstClr val="black"/>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The </a:t>
            </a:r>
            <a:r>
              <a:rPr lang="en-US" sz="2000" dirty="0">
                <a:solidFill>
                  <a:prstClr val="black"/>
                </a:solidFill>
                <a:latin typeface="Arial" panose="020B0604020202020204" pitchFamily="34" charset="0"/>
                <a:cs typeface="Arial" panose="020B0604020202020204" pitchFamily="34" charset="0"/>
              </a:rPr>
              <a:t>end of fourth quarter </a:t>
            </a:r>
            <a:r>
              <a:rPr lang="en-US" sz="2000" dirty="0" smtClean="0">
                <a:solidFill>
                  <a:prstClr val="black"/>
                </a:solidFill>
                <a:latin typeface="Arial" panose="020B0604020202020204" pitchFamily="34" charset="0"/>
                <a:cs typeface="Arial" panose="020B0604020202020204" pitchFamily="34" charset="0"/>
              </a:rPr>
              <a:t>PRF closing </a:t>
            </a:r>
            <a:r>
              <a:rPr lang="en-US" sz="2000" dirty="0">
                <a:solidFill>
                  <a:prstClr val="black"/>
                </a:solidFill>
                <a:latin typeface="Arial" panose="020B0604020202020204" pitchFamily="34" charset="0"/>
                <a:cs typeface="Arial" panose="020B0604020202020204" pitchFamily="34" charset="0"/>
              </a:rPr>
              <a:t>balance (31 March 2016) was  R7.511 billion. This is broken down (in terms of bank accounts) as follows</a:t>
            </a:r>
            <a:r>
              <a:rPr lang="en-US" sz="2000" dirty="0" smtClean="0">
                <a:solidFill>
                  <a:prstClr val="black"/>
                </a:solidFill>
                <a:latin typeface="Arial" panose="020B0604020202020204" pitchFamily="34" charset="0"/>
                <a:cs typeface="Arial" panose="020B0604020202020204" pitchFamily="34" charset="0"/>
              </a:rPr>
              <a:t>:</a:t>
            </a:r>
          </a:p>
          <a:p>
            <a:pPr algn="just"/>
            <a:endParaRPr lang="en-US" sz="1000" dirty="0">
              <a:solidFill>
                <a:prstClr val="black"/>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IGCC (Reserve Bank)	</a:t>
            </a:r>
            <a:r>
              <a:rPr lang="en-US" sz="2000" dirty="0" smtClean="0">
                <a:solidFill>
                  <a:prstClr val="black"/>
                </a:solidFill>
                <a:latin typeface="Arial" panose="020B0604020202020204" pitchFamily="34" charset="0"/>
                <a:cs typeface="Arial" panose="020B0604020202020204" pitchFamily="34" charset="0"/>
              </a:rPr>
              <a:t>R 5.979 </a:t>
            </a:r>
            <a:r>
              <a:rPr lang="en-US" sz="2000" dirty="0">
                <a:solidFill>
                  <a:prstClr val="black"/>
                </a:solidFill>
                <a:latin typeface="Arial" panose="020B0604020202020204" pitchFamily="34" charset="0"/>
                <a:cs typeface="Arial" panose="020B0604020202020204" pitchFamily="34" charset="0"/>
              </a:rPr>
              <a:t>billion</a:t>
            </a:r>
            <a:r>
              <a:rPr lang="en-US" sz="2000" dirty="0" smtClean="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Exchequer 			</a:t>
            </a:r>
            <a:r>
              <a:rPr lang="en-US" sz="2000" dirty="0" smtClean="0">
                <a:solidFill>
                  <a:prstClr val="black"/>
                </a:solidFill>
                <a:latin typeface="Arial" panose="020B0604020202020204" pitchFamily="34" charset="0"/>
                <a:cs typeface="Arial" panose="020B0604020202020204" pitchFamily="34" charset="0"/>
              </a:rPr>
              <a:t>R 0.615 </a:t>
            </a:r>
            <a:r>
              <a:rPr lang="en-US" sz="2000" dirty="0">
                <a:solidFill>
                  <a:prstClr val="black"/>
                </a:solidFill>
                <a:latin typeface="Arial" panose="020B0604020202020204" pitchFamily="34" charset="0"/>
                <a:cs typeface="Arial" panose="020B0604020202020204" pitchFamily="34" charset="0"/>
              </a:rPr>
              <a:t>million; and</a:t>
            </a:r>
          </a:p>
          <a:p>
            <a:pPr marL="1257300" lvl="2" indent="-342900" algn="jus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PMG accounts	 	</a:t>
            </a:r>
            <a:r>
              <a:rPr lang="en-US" sz="2000" dirty="0" smtClean="0">
                <a:solidFill>
                  <a:prstClr val="black"/>
                </a:solidFill>
                <a:latin typeface="Arial" panose="020B0604020202020204" pitchFamily="34" charset="0"/>
                <a:cs typeface="Arial" panose="020B0604020202020204" pitchFamily="34" charset="0"/>
              </a:rPr>
              <a:t>R 0.917 million</a:t>
            </a:r>
          </a:p>
          <a:p>
            <a:pPr lvl="2" algn="just"/>
            <a:endParaRPr lang="en-US" sz="1200" dirty="0">
              <a:solidFill>
                <a:prstClr val="black"/>
              </a:solidFill>
              <a:latin typeface="Arial" panose="020B0604020202020204" pitchFamily="34" charset="0"/>
              <a:cs typeface="Arial" panose="020B0604020202020204" pitchFamily="34" charset="0"/>
            </a:endParaRPr>
          </a:p>
          <a:p>
            <a:pPr algn="ctr"/>
            <a:r>
              <a:rPr lang="en-US" sz="2000" b="1" dirty="0">
                <a:solidFill>
                  <a:prstClr val="black"/>
                </a:solidFill>
                <a:latin typeface="Arial" panose="020B0604020202020204" pitchFamily="34" charset="0"/>
                <a:cs typeface="Arial" panose="020B0604020202020204" pitchFamily="34" charset="0"/>
              </a:rPr>
              <a:t>The Province does not have Overdraft Facility</a:t>
            </a:r>
          </a:p>
        </p:txBody>
      </p:sp>
      <p:sp>
        <p:nvSpPr>
          <p:cNvPr id="4" name="Slide Number Placeholder 4"/>
          <p:cNvSpPr>
            <a:spLocks noGrp="1"/>
          </p:cNvSpPr>
          <p:nvPr>
            <p:ph type="sldNum" sz="quarter" idx="12"/>
          </p:nvPr>
        </p:nvSpPr>
        <p:spPr>
          <a:xfrm>
            <a:off x="8037840" y="7007225"/>
            <a:ext cx="2405062" cy="401638"/>
          </a:xfrm>
        </p:spPr>
        <p:txBody>
          <a:bodyPr/>
          <a:lstStyle/>
          <a:p>
            <a:pPr algn="ctr"/>
            <a:fld id="{A1A3D4F6-16A1-45B6-9552-77C2E80A16ED}" type="slidenum">
              <a:rPr lang="en-ZA" sz="2400" b="1" smtClean="0">
                <a:solidFill>
                  <a:prstClr val="white"/>
                </a:solidFill>
              </a:rPr>
              <a:pPr algn="ctr"/>
              <a:t>60</a:t>
            </a:fld>
            <a:endParaRPr lang="en-ZA" sz="2400" b="1" dirty="0">
              <a:solidFill>
                <a:prstClr val="white"/>
              </a:solidFill>
            </a:endParaRPr>
          </a:p>
        </p:txBody>
      </p:sp>
    </p:spTree>
    <p:extLst>
      <p:ext uri="{BB962C8B-B14F-4D97-AF65-F5344CB8AC3E}">
        <p14:creationId xmlns:p14="http://schemas.microsoft.com/office/powerpoint/2010/main" val="755427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609102"/>
            <a:ext cx="10374283" cy="3605908"/>
          </a:xfrm>
          <a:prstGeom prst="rect">
            <a:avLst/>
          </a:prstGeom>
        </p:spPr>
      </p:pic>
      <p:sp>
        <p:nvSpPr>
          <p:cNvPr id="5" name="Slide Number Placeholder 4"/>
          <p:cNvSpPr>
            <a:spLocks noGrp="1"/>
          </p:cNvSpPr>
          <p:nvPr>
            <p:ph type="sldNum" sz="quarter" idx="12"/>
          </p:nvPr>
        </p:nvSpPr>
        <p:spPr>
          <a:xfrm>
            <a:off x="8037840" y="7007225"/>
            <a:ext cx="2405062" cy="401638"/>
          </a:xfrm>
        </p:spPr>
        <p:txBody>
          <a:bodyPr/>
          <a:lstStyle/>
          <a:p>
            <a:pPr algn="ctr"/>
            <a:fld id="{A1A3D4F6-16A1-45B6-9552-77C2E80A16ED}" type="slidenum">
              <a:rPr lang="en-ZA" sz="2400" b="1" smtClean="0">
                <a:solidFill>
                  <a:prstClr val="white"/>
                </a:solidFill>
              </a:rPr>
              <a:pPr algn="ctr"/>
              <a:t>61</a:t>
            </a:fld>
            <a:endParaRPr lang="en-ZA" sz="2400" b="1" dirty="0">
              <a:solidFill>
                <a:prstClr val="white"/>
              </a:solidFill>
            </a:endParaRPr>
          </a:p>
        </p:txBody>
      </p:sp>
      <p:sp>
        <p:nvSpPr>
          <p:cNvPr id="6" name="Rectangle 5"/>
          <p:cNvSpPr/>
          <p:nvPr/>
        </p:nvSpPr>
        <p:spPr>
          <a:xfrm>
            <a:off x="698270" y="23778"/>
            <a:ext cx="8495606" cy="523220"/>
          </a:xfrm>
          <a:prstGeom prst="rect">
            <a:avLst/>
          </a:prstGeom>
        </p:spPr>
        <p:txBody>
          <a:bodyPr wrap="square">
            <a:spAutoFit/>
          </a:bodyPr>
          <a:lstStyle/>
          <a:p>
            <a:pPr algn="ctr">
              <a:defRPr/>
            </a:pPr>
            <a:r>
              <a:rPr lang="en-US" sz="2400" b="1" dirty="0" smtClean="0">
                <a:solidFill>
                  <a:srgbClr val="984807"/>
                </a:solidFill>
                <a:latin typeface="Arial" charset="0"/>
                <a:ea typeface="+mj-ea"/>
                <a:cs typeface="Arial" charset="0"/>
              </a:rPr>
              <a:t>BANK BALANCES 2015/16  (2 - 2</a:t>
            </a:r>
            <a:r>
              <a:rPr lang="en-US" sz="2800" b="1" dirty="0" smtClean="0">
                <a:solidFill>
                  <a:srgbClr val="4472C4">
                    <a:lumMod val="50000"/>
                  </a:srgbClr>
                </a:solidFill>
                <a:latin typeface="Arial" pitchFamily="34" charset="0"/>
                <a:cs typeface="Arial" panose="020B0604020202020204" pitchFamily="34" charset="0"/>
              </a:rPr>
              <a:t>)</a:t>
            </a:r>
            <a:endParaRPr lang="en-US" sz="2800" b="1" dirty="0">
              <a:solidFill>
                <a:srgbClr val="4472C4">
                  <a:lumMod val="50000"/>
                </a:srgbClr>
              </a:solidFill>
              <a:latin typeface="Arial" pitchFamily="34" charset="0"/>
              <a:cs typeface="Arial" panose="020B0604020202020204" pitchFamily="34" charset="0"/>
            </a:endParaRPr>
          </a:p>
        </p:txBody>
      </p:sp>
      <p:sp>
        <p:nvSpPr>
          <p:cNvPr id="2" name="TextBox 1"/>
          <p:cNvSpPr txBox="1"/>
          <p:nvPr/>
        </p:nvSpPr>
        <p:spPr>
          <a:xfrm>
            <a:off x="182879" y="4248261"/>
            <a:ext cx="10374283"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R2 billion is earmarked  for the  fiscal cliff and socio-economic infrastructure in the province;</a:t>
            </a:r>
          </a:p>
          <a:p>
            <a:pPr marL="285750" indent="-285750">
              <a:buFont typeface="Arial" panose="020B0604020202020204" pitchFamily="34" charset="0"/>
              <a:buChar char="•"/>
            </a:pPr>
            <a:r>
              <a:rPr lang="en-US" dirty="0" smtClean="0"/>
              <a:t>In 2016/17 MTEF, </a:t>
            </a:r>
            <a:r>
              <a:rPr lang="en-US" dirty="0"/>
              <a:t>R3.480 billion has been allocated for access roads in rural areas, electrification, water  intervention initiatives in the province; </a:t>
            </a:r>
          </a:p>
          <a:p>
            <a:pPr marL="285750" indent="-285750">
              <a:buFont typeface="Arial" panose="020B0604020202020204" pitchFamily="34" charset="0"/>
              <a:buChar char="•"/>
            </a:pPr>
            <a:r>
              <a:rPr lang="en-US" dirty="0" smtClean="0"/>
              <a:t>There is high employee attrition rate in the province while contingent </a:t>
            </a:r>
            <a:r>
              <a:rPr lang="en-US" dirty="0"/>
              <a:t>employee benefits </a:t>
            </a:r>
            <a:r>
              <a:rPr lang="en-US" dirty="0" smtClean="0"/>
              <a:t>amount </a:t>
            </a:r>
            <a:r>
              <a:rPr lang="en-US" dirty="0"/>
              <a:t>to R6.586 billion</a:t>
            </a:r>
          </a:p>
          <a:p>
            <a:pPr marL="285750" indent="-285750">
              <a:buFont typeface="Arial" panose="020B0604020202020204" pitchFamily="34" charset="0"/>
              <a:buChar char="•"/>
            </a:pPr>
            <a:r>
              <a:rPr lang="en-US" dirty="0"/>
              <a:t>However, R196 million under preliminary</a:t>
            </a:r>
            <a:r>
              <a:rPr lang="en-US" dirty="0" smtClean="0"/>
              <a:t> expenditure for conditional grants will be surrendered to the National Revenue Fund and or applied for provincial roll over. </a:t>
            </a:r>
            <a:endParaRPr lang="en-US" dirty="0"/>
          </a:p>
        </p:txBody>
      </p:sp>
    </p:spTree>
    <p:extLst>
      <p:ext uri="{BB962C8B-B14F-4D97-AF65-F5344CB8AC3E}">
        <p14:creationId xmlns:p14="http://schemas.microsoft.com/office/powerpoint/2010/main" val="3493649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3038759"/>
            <a:ext cx="10300995" cy="523220"/>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ACCRUALS</a:t>
            </a:r>
            <a:endParaRPr lang="en-ZA" altLang="en-US" sz="28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62</a:t>
            </a:fld>
            <a:endParaRPr lang="en-ZA" sz="2400" b="1" dirty="0">
              <a:solidFill>
                <a:prstClr val="white"/>
              </a:solidFill>
            </a:endParaRPr>
          </a:p>
        </p:txBody>
      </p:sp>
    </p:spTree>
    <p:extLst>
      <p:ext uri="{BB962C8B-B14F-4D97-AF65-F5344CB8AC3E}">
        <p14:creationId xmlns:p14="http://schemas.microsoft.com/office/powerpoint/2010/main" val="13084861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6" y="123460"/>
            <a:ext cx="9944467" cy="6424836"/>
          </a:xfrm>
          <a:prstGeom prst="rect">
            <a:avLst/>
          </a:prstGeom>
        </p:spPr>
        <p:txBody>
          <a:bodyPr wrap="square">
            <a:spAutoFit/>
          </a:bodyPr>
          <a:lstStyle/>
          <a:p>
            <a:pPr algn="ctr" fontAlgn="base">
              <a:spcBef>
                <a:spcPct val="0"/>
              </a:spcBef>
              <a:spcAft>
                <a:spcPct val="0"/>
              </a:spcAft>
              <a:defRPr/>
            </a:pPr>
            <a:r>
              <a:rPr lang="en-US" sz="2000" b="1" dirty="0" smtClean="0">
                <a:solidFill>
                  <a:srgbClr val="984807"/>
                </a:solidFill>
                <a:latin typeface="Arial" charset="0"/>
                <a:ea typeface="+mj-ea"/>
                <a:cs typeface="Arial" charset="0"/>
              </a:rPr>
              <a:t>ACCRUALS </a:t>
            </a:r>
            <a:r>
              <a:rPr lang="en-US" sz="2000" b="1" dirty="0">
                <a:solidFill>
                  <a:srgbClr val="984807"/>
                </a:solidFill>
                <a:latin typeface="Arial" charset="0"/>
                <a:ea typeface="+mj-ea"/>
                <a:cs typeface="Arial" charset="0"/>
              </a:rPr>
              <a:t>2015/16 </a:t>
            </a:r>
            <a:r>
              <a:rPr lang="en-US" sz="2000" b="1" dirty="0" smtClean="0">
                <a:solidFill>
                  <a:srgbClr val="984807"/>
                </a:solidFill>
                <a:latin typeface="Arial" charset="0"/>
                <a:ea typeface="+mj-ea"/>
                <a:cs typeface="Arial" charset="0"/>
              </a:rPr>
              <a:t>(1 - 4)</a:t>
            </a:r>
            <a:endParaRPr lang="en-US" sz="2000" b="1" dirty="0">
              <a:solidFill>
                <a:srgbClr val="984807"/>
              </a:solidFill>
              <a:latin typeface="Arial" charset="0"/>
              <a:ea typeface="+mj-ea"/>
              <a:cs typeface="Arial" charset="0"/>
            </a:endParaRPr>
          </a:p>
          <a:p>
            <a:pPr algn="ctr" fontAlgn="base">
              <a:spcBef>
                <a:spcPct val="0"/>
              </a:spcBef>
              <a:spcAft>
                <a:spcPct val="0"/>
              </a:spcAft>
              <a:defRPr/>
            </a:pPr>
            <a:endParaRPr lang="en-US" sz="100" b="1" dirty="0">
              <a:solidFill>
                <a:prstClr val="black"/>
              </a:solidFill>
              <a:latin typeface="Century Gothic"/>
              <a:cs typeface="Arial" panose="020B0604020202020204" pitchFamily="34" charset="0"/>
            </a:endParaRPr>
          </a:p>
          <a:p>
            <a:pPr algn="ctr" fontAlgn="base">
              <a:spcBef>
                <a:spcPct val="0"/>
              </a:spcBef>
              <a:spcAft>
                <a:spcPct val="0"/>
              </a:spcAft>
              <a:defRPr/>
            </a:pPr>
            <a:endParaRPr lang="en-US" sz="1050" b="1" dirty="0">
              <a:solidFill>
                <a:prstClr val="black"/>
              </a:solidFill>
              <a:latin typeface="Century Gothic" panose="020B0502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A</a:t>
            </a:r>
            <a:r>
              <a:rPr lang="en-US" sz="2200" dirty="0" smtClean="0">
                <a:solidFill>
                  <a:prstClr val="black"/>
                </a:solidFill>
                <a:latin typeface="Arial" panose="020B0604020202020204" pitchFamily="34" charset="0"/>
                <a:cs typeface="Arial" panose="020B0604020202020204" pitchFamily="34" charset="0"/>
              </a:rPr>
              <a:t>s </a:t>
            </a:r>
            <a:r>
              <a:rPr lang="en-US" sz="2200" dirty="0">
                <a:solidFill>
                  <a:prstClr val="black"/>
                </a:solidFill>
                <a:latin typeface="Arial" panose="020B0604020202020204" pitchFamily="34" charset="0"/>
                <a:cs typeface="Arial" panose="020B0604020202020204" pitchFamily="34" charset="0"/>
              </a:rPr>
              <a:t>at end December 2015 </a:t>
            </a:r>
            <a:r>
              <a:rPr lang="en-US" sz="2200" dirty="0" smtClean="0">
                <a:solidFill>
                  <a:prstClr val="black"/>
                </a:solidFill>
                <a:latin typeface="Arial" panose="020B0604020202020204" pitchFamily="34" charset="0"/>
                <a:cs typeface="Arial" panose="020B0604020202020204" pitchFamily="34" charset="0"/>
              </a:rPr>
              <a:t>(Quarter Three), </a:t>
            </a:r>
            <a:r>
              <a:rPr lang="en-US" sz="2200" dirty="0">
                <a:solidFill>
                  <a:prstClr val="black"/>
                </a:solidFill>
                <a:latin typeface="Arial" panose="020B0604020202020204" pitchFamily="34" charset="0"/>
                <a:cs typeface="Arial" panose="020B0604020202020204" pitchFamily="34" charset="0"/>
              </a:rPr>
              <a:t>the  value of </a:t>
            </a:r>
            <a:r>
              <a:rPr lang="en-US" sz="2200" dirty="0" smtClean="0">
                <a:solidFill>
                  <a:prstClr val="black"/>
                </a:solidFill>
                <a:latin typeface="Arial" panose="020B0604020202020204" pitchFamily="34" charset="0"/>
                <a:cs typeface="Arial" panose="020B0604020202020204" pitchFamily="34" charset="0"/>
              </a:rPr>
              <a:t>Accruals amounted </a:t>
            </a:r>
            <a:r>
              <a:rPr lang="en-US" sz="2200" dirty="0">
                <a:solidFill>
                  <a:prstClr val="black"/>
                </a:solidFill>
                <a:latin typeface="Arial" panose="020B0604020202020204" pitchFamily="34" charset="0"/>
                <a:cs typeface="Arial" panose="020B0604020202020204" pitchFamily="34" charset="0"/>
              </a:rPr>
              <a:t>to R1,3 </a:t>
            </a:r>
            <a:r>
              <a:rPr lang="en-US" sz="2200" dirty="0" smtClean="0">
                <a:solidFill>
                  <a:prstClr val="black"/>
                </a:solidFill>
                <a:latin typeface="Arial" panose="020B0604020202020204" pitchFamily="34" charset="0"/>
                <a:cs typeface="Arial" panose="020B0604020202020204" pitchFamily="34" charset="0"/>
              </a:rPr>
              <a:t>billion as per Interim </a:t>
            </a:r>
            <a:r>
              <a:rPr lang="en-US" sz="2200" dirty="0">
                <a:solidFill>
                  <a:prstClr val="black"/>
                </a:solidFill>
                <a:latin typeface="Arial" panose="020B0604020202020204" pitchFamily="34" charset="0"/>
                <a:cs typeface="Arial" panose="020B0604020202020204" pitchFamily="34" charset="0"/>
              </a:rPr>
              <a:t>Financial Statements (IFS) </a:t>
            </a:r>
            <a:r>
              <a:rPr lang="en-US" sz="2200" dirty="0" smtClean="0">
                <a:solidFill>
                  <a:prstClr val="black"/>
                </a:solidFill>
                <a:latin typeface="Arial" panose="020B0604020202020204" pitchFamily="34" charset="0"/>
                <a:cs typeface="Arial" panose="020B0604020202020204" pitchFamily="34" charset="0"/>
              </a:rPr>
              <a:t>submitted by Depts.</a:t>
            </a:r>
          </a:p>
          <a:p>
            <a:pPr algn="just"/>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As at 31 March 2016 (Quarter Four), the </a:t>
            </a:r>
            <a:r>
              <a:rPr lang="en-US" sz="2200" dirty="0">
                <a:latin typeface="Arial" panose="020B0604020202020204" pitchFamily="34" charset="0"/>
                <a:cs typeface="Arial" panose="020B0604020202020204" pitchFamily="34" charset="0"/>
              </a:rPr>
              <a:t>un- </a:t>
            </a:r>
            <a:r>
              <a:rPr lang="en-US" sz="2200" dirty="0" smtClean="0">
                <a:latin typeface="Arial" panose="020B0604020202020204" pitchFamily="34" charset="0"/>
                <a:cs typeface="Arial" panose="020B0604020202020204" pitchFamily="34" charset="0"/>
              </a:rPr>
              <a:t>audited (preliminary) </a:t>
            </a:r>
            <a:r>
              <a:rPr lang="en-US" sz="2200" dirty="0">
                <a:latin typeface="Arial" panose="020B0604020202020204" pitchFamily="34" charset="0"/>
                <a:cs typeface="Arial" panose="020B0604020202020204" pitchFamily="34" charset="0"/>
              </a:rPr>
              <a:t>value of </a:t>
            </a:r>
            <a:r>
              <a:rPr lang="en-US" sz="2200" dirty="0" smtClean="0">
                <a:latin typeface="Arial" panose="020B0604020202020204" pitchFamily="34" charset="0"/>
                <a:cs typeface="Arial" panose="020B0604020202020204" pitchFamily="34" charset="0"/>
              </a:rPr>
              <a:t>LOGIS and Annexure C ( Instruction Note 34) </a:t>
            </a:r>
            <a:r>
              <a:rPr lang="en-US" sz="2200" dirty="0">
                <a:latin typeface="Arial" panose="020B0604020202020204" pitchFamily="34" charset="0"/>
                <a:cs typeface="Arial" panose="020B0604020202020204" pitchFamily="34" charset="0"/>
              </a:rPr>
              <a:t>accruals </a:t>
            </a:r>
            <a:r>
              <a:rPr lang="en-US" sz="2200" dirty="0" smtClean="0">
                <a:latin typeface="Arial" panose="020B0604020202020204" pitchFamily="34" charset="0"/>
                <a:cs typeface="Arial" panose="020B0604020202020204" pitchFamily="34" charset="0"/>
              </a:rPr>
              <a:t>amounted </a:t>
            </a:r>
            <a:r>
              <a:rPr lang="en-US" sz="2200" dirty="0">
                <a:latin typeface="Arial" panose="020B0604020202020204" pitchFamily="34" charset="0"/>
                <a:cs typeface="Arial" panose="020B0604020202020204" pitchFamily="34" charset="0"/>
              </a:rPr>
              <a:t>to </a:t>
            </a:r>
            <a:r>
              <a:rPr lang="en-US" sz="2200" dirty="0" smtClean="0">
                <a:latin typeface="Arial" panose="020B0604020202020204" pitchFamily="34" charset="0"/>
                <a:cs typeface="Arial" panose="020B0604020202020204" pitchFamily="34" charset="0"/>
              </a:rPr>
              <a:t>R778 355 million.</a:t>
            </a:r>
          </a:p>
          <a:p>
            <a:pPr algn="just"/>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 The tables below shows an age analysis of these accruals for both quarters:</a:t>
            </a:r>
          </a:p>
          <a:p>
            <a:pPr marL="1257300" lvl="2" indent="-342900" algn="jus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Table 1		Third Quarter age analysis (IFS)</a:t>
            </a:r>
          </a:p>
          <a:p>
            <a:pPr marL="1257300" lvl="2" indent="-342900" algn="jus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Table 2		Fourth Quarter analysis (Preliminary figures)</a:t>
            </a:r>
          </a:p>
          <a:p>
            <a:pPr algn="just"/>
            <a:endParaRPr lang="en-US" sz="2200" dirty="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r>
              <a:rPr lang="en-US" sz="2200" dirty="0" smtClean="0">
                <a:solidFill>
                  <a:prstClr val="black"/>
                </a:solidFill>
                <a:latin typeface="Arial" panose="020B0604020202020204" pitchFamily="34" charset="0"/>
                <a:cs typeface="Arial" panose="020B0604020202020204" pitchFamily="34" charset="0"/>
              </a:rPr>
              <a:t>R757 million was within 30 days for third quarter and R129 million for Fourth Quarter (these exclude the Annexure C statistics).</a:t>
            </a:r>
          </a:p>
          <a:p>
            <a:pPr algn="just" fontAlgn="base">
              <a:spcBef>
                <a:spcPct val="0"/>
              </a:spcBef>
              <a:spcAft>
                <a:spcPct val="0"/>
              </a:spcAft>
              <a:defRPr/>
            </a:pPr>
            <a:endParaRPr lang="en-US" sz="2200" dirty="0" smtClean="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9551504" y="7017164"/>
            <a:ext cx="703470" cy="401638"/>
          </a:xfrm>
        </p:spPr>
        <p:txBody>
          <a:bodyPr/>
          <a:lstStyle/>
          <a:p>
            <a:fld id="{A1A3D4F6-16A1-45B6-9552-77C2E80A16ED}" type="slidenum">
              <a:rPr lang="en-ZA" sz="2400" smtClean="0">
                <a:solidFill>
                  <a:schemeClr val="bg1"/>
                </a:solidFill>
              </a:rPr>
              <a:pPr/>
              <a:t>63</a:t>
            </a:fld>
            <a:endParaRPr lang="en-ZA" sz="2400" dirty="0">
              <a:solidFill>
                <a:schemeClr val="bg1"/>
              </a:solidFill>
            </a:endParaRPr>
          </a:p>
        </p:txBody>
      </p:sp>
    </p:spTree>
    <p:extLst>
      <p:ext uri="{BB962C8B-B14F-4D97-AF65-F5344CB8AC3E}">
        <p14:creationId xmlns:p14="http://schemas.microsoft.com/office/powerpoint/2010/main" val="1479171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279" y="527689"/>
            <a:ext cx="9949933" cy="5549554"/>
          </a:xfrm>
          <a:prstGeom prst="rect">
            <a:avLst/>
          </a:prstGeom>
        </p:spPr>
      </p:pic>
      <p:sp>
        <p:nvSpPr>
          <p:cNvPr id="5" name="Title 1"/>
          <p:cNvSpPr txBox="1">
            <a:spLocks/>
          </p:cNvSpPr>
          <p:nvPr/>
        </p:nvSpPr>
        <p:spPr>
          <a:xfrm>
            <a:off x="765493" y="113666"/>
            <a:ext cx="9221787" cy="391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pPr>
            <a:r>
              <a:rPr lang="en-US" altLang="en-US" sz="2000" b="1" dirty="0">
                <a:solidFill>
                  <a:srgbClr val="984807"/>
                </a:solidFill>
                <a:latin typeface="Arial" charset="0"/>
                <a:cs typeface="Arial" charset="0"/>
              </a:rPr>
              <a:t>ACCRUALS 2015/16 </a:t>
            </a:r>
            <a:r>
              <a:rPr lang="en-US" altLang="en-US" sz="2000" b="1" dirty="0" smtClean="0">
                <a:solidFill>
                  <a:srgbClr val="984807"/>
                </a:solidFill>
                <a:latin typeface="Arial" charset="0"/>
                <a:cs typeface="Arial" charset="0"/>
              </a:rPr>
              <a:t>(2 </a:t>
            </a:r>
            <a:r>
              <a:rPr lang="en-US" altLang="en-US" sz="2000" b="1" dirty="0">
                <a:solidFill>
                  <a:srgbClr val="984807"/>
                </a:solidFill>
                <a:latin typeface="Arial" charset="0"/>
                <a:cs typeface="Arial" charset="0"/>
              </a:rPr>
              <a:t>- 4)</a:t>
            </a:r>
          </a:p>
        </p:txBody>
      </p:sp>
      <p:sp>
        <p:nvSpPr>
          <p:cNvPr id="6" name="Slide Number Placeholder 4"/>
          <p:cNvSpPr txBox="1">
            <a:spLocks/>
          </p:cNvSpPr>
          <p:nvPr/>
        </p:nvSpPr>
        <p:spPr>
          <a:xfrm>
            <a:off x="8037840" y="7007225"/>
            <a:ext cx="2405062" cy="401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A3D4F6-16A1-45B6-9552-77C2E80A16ED}" type="slidenum">
              <a:rPr lang="en-ZA" sz="2400" b="1" smtClean="0">
                <a:solidFill>
                  <a:prstClr val="white"/>
                </a:solidFill>
              </a:rPr>
              <a:pPr algn="ctr"/>
              <a:t>64</a:t>
            </a:fld>
            <a:endParaRPr lang="en-ZA" sz="2400" b="1" dirty="0">
              <a:solidFill>
                <a:prstClr val="white"/>
              </a:solidFill>
            </a:endParaRPr>
          </a:p>
        </p:txBody>
      </p:sp>
      <p:sp>
        <p:nvSpPr>
          <p:cNvPr id="2" name="Slide Number Placeholder 1"/>
          <p:cNvSpPr>
            <a:spLocks noGrp="1"/>
          </p:cNvSpPr>
          <p:nvPr>
            <p:ph type="sldNum" sz="quarter" idx="12"/>
          </p:nvPr>
        </p:nvSpPr>
        <p:spPr/>
        <p:txBody>
          <a:bodyPr/>
          <a:lstStyle/>
          <a:p>
            <a:fld id="{A1A3D4F6-16A1-45B6-9552-77C2E80A16ED}" type="slidenum">
              <a:rPr lang="en-ZA" smtClean="0">
                <a:solidFill>
                  <a:prstClr val="black"/>
                </a:solidFill>
              </a:rPr>
              <a:pPr/>
              <a:t>64</a:t>
            </a:fld>
            <a:endParaRPr lang="en-ZA">
              <a:solidFill>
                <a:prstClr val="black"/>
              </a:solidFill>
            </a:endParaRPr>
          </a:p>
        </p:txBody>
      </p:sp>
    </p:spTree>
    <p:extLst>
      <p:ext uri="{BB962C8B-B14F-4D97-AF65-F5344CB8AC3E}">
        <p14:creationId xmlns:p14="http://schemas.microsoft.com/office/powerpoint/2010/main" val="1060336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948" y="528544"/>
            <a:ext cx="10142806" cy="5781822"/>
          </a:xfrm>
          <a:prstGeom prst="rect">
            <a:avLst/>
          </a:prstGeom>
        </p:spPr>
      </p:pic>
      <p:sp>
        <p:nvSpPr>
          <p:cNvPr id="4" name="Title 1"/>
          <p:cNvSpPr txBox="1">
            <a:spLocks/>
          </p:cNvSpPr>
          <p:nvPr/>
        </p:nvSpPr>
        <p:spPr>
          <a:xfrm>
            <a:off x="765493" y="113666"/>
            <a:ext cx="9221787" cy="391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pPr>
            <a:r>
              <a:rPr lang="en-US" altLang="en-US" sz="2000" b="1" dirty="0">
                <a:solidFill>
                  <a:srgbClr val="984807"/>
                </a:solidFill>
                <a:latin typeface="Arial" charset="0"/>
                <a:cs typeface="Arial" charset="0"/>
              </a:rPr>
              <a:t>ACCRUALS 2015/16 </a:t>
            </a:r>
            <a:r>
              <a:rPr lang="en-US" altLang="en-US" sz="2000" b="1" dirty="0" smtClean="0">
                <a:solidFill>
                  <a:srgbClr val="984807"/>
                </a:solidFill>
                <a:latin typeface="Arial" charset="0"/>
                <a:cs typeface="Arial" charset="0"/>
              </a:rPr>
              <a:t>(3 </a:t>
            </a:r>
            <a:r>
              <a:rPr lang="en-US" altLang="en-US" sz="2000" b="1" dirty="0">
                <a:solidFill>
                  <a:srgbClr val="984807"/>
                </a:solidFill>
                <a:latin typeface="Arial" charset="0"/>
                <a:cs typeface="Arial" charset="0"/>
              </a:rPr>
              <a:t>- 4)</a:t>
            </a:r>
          </a:p>
        </p:txBody>
      </p:sp>
      <p:sp>
        <p:nvSpPr>
          <p:cNvPr id="5" name="Slide Number Placeholder 4"/>
          <p:cNvSpPr txBox="1">
            <a:spLocks/>
          </p:cNvSpPr>
          <p:nvPr/>
        </p:nvSpPr>
        <p:spPr>
          <a:xfrm>
            <a:off x="8037840" y="7007225"/>
            <a:ext cx="2405062" cy="401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A3D4F6-16A1-45B6-9552-77C2E80A16ED}" type="slidenum">
              <a:rPr lang="en-ZA" sz="2400" b="1" smtClean="0">
                <a:solidFill>
                  <a:prstClr val="white"/>
                </a:solidFill>
              </a:rPr>
              <a:pPr algn="ctr"/>
              <a:t>65</a:t>
            </a:fld>
            <a:endParaRPr lang="en-ZA" sz="2400" b="1" dirty="0">
              <a:solidFill>
                <a:prstClr val="white"/>
              </a:solidFill>
            </a:endParaRPr>
          </a:p>
        </p:txBody>
      </p:sp>
      <p:sp>
        <p:nvSpPr>
          <p:cNvPr id="2" name="Slide Number Placeholder 1"/>
          <p:cNvSpPr>
            <a:spLocks noGrp="1"/>
          </p:cNvSpPr>
          <p:nvPr>
            <p:ph type="sldNum" sz="quarter" idx="12"/>
          </p:nvPr>
        </p:nvSpPr>
        <p:spPr/>
        <p:txBody>
          <a:bodyPr/>
          <a:lstStyle/>
          <a:p>
            <a:fld id="{A1A3D4F6-16A1-45B6-9552-77C2E80A16ED}" type="slidenum">
              <a:rPr lang="en-ZA" smtClean="0">
                <a:solidFill>
                  <a:prstClr val="black"/>
                </a:solidFill>
              </a:rPr>
              <a:pPr/>
              <a:t>65</a:t>
            </a:fld>
            <a:endParaRPr lang="en-ZA">
              <a:solidFill>
                <a:prstClr val="black"/>
              </a:solidFill>
            </a:endParaRPr>
          </a:p>
        </p:txBody>
      </p:sp>
    </p:spTree>
    <p:extLst>
      <p:ext uri="{BB962C8B-B14F-4D97-AF65-F5344CB8AC3E}">
        <p14:creationId xmlns:p14="http://schemas.microsoft.com/office/powerpoint/2010/main" val="18124061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7" y="1020634"/>
            <a:ext cx="9944467" cy="4862870"/>
          </a:xfrm>
          <a:prstGeom prst="rect">
            <a:avLst/>
          </a:prstGeom>
        </p:spPr>
        <p:txBody>
          <a:bodyPr wrap="square">
            <a:spAutoFit/>
          </a:bodyPr>
          <a:lstStyle/>
          <a:p>
            <a:pPr algn="just" fontAlgn="base">
              <a:spcBef>
                <a:spcPct val="0"/>
              </a:spcBef>
              <a:spcAft>
                <a:spcPct val="0"/>
              </a:spcAft>
              <a:defRPr/>
            </a:pPr>
            <a:endParaRPr lang="en-US" sz="1400" dirty="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The bulk of the Fourth Quarter (un-audited LOGIS accruals) are from Health Department (</a:t>
            </a:r>
            <a:r>
              <a:rPr lang="en-US" sz="2200" dirty="0">
                <a:latin typeface="Arial" panose="020B0604020202020204" pitchFamily="34" charset="0"/>
                <a:cs typeface="Arial" panose="020B0604020202020204" pitchFamily="34" charset="0"/>
              </a:rPr>
              <a:t>35</a:t>
            </a:r>
            <a:r>
              <a:rPr lang="en-US" sz="2200" dirty="0">
                <a:solidFill>
                  <a:prstClr val="black"/>
                </a:solidFill>
                <a:latin typeface="Arial" panose="020B0604020202020204" pitchFamily="34" charset="0"/>
                <a:cs typeface="Arial" panose="020B0604020202020204" pitchFamily="34" charset="0"/>
              </a:rPr>
              <a:t>%), Roads &amp; Public Works (22%) and DEDEAT (22</a:t>
            </a:r>
            <a:r>
              <a:rPr lang="en-US" sz="2200" dirty="0" smtClean="0">
                <a:solidFill>
                  <a:prstClr val="black"/>
                </a:solidFill>
                <a:latin typeface="Arial" panose="020B0604020202020204" pitchFamily="34" charset="0"/>
                <a:cs typeface="Arial" panose="020B0604020202020204" pitchFamily="34" charset="0"/>
              </a:rPr>
              <a:t>%).</a:t>
            </a:r>
          </a:p>
          <a:p>
            <a:pPr algn="just" fontAlgn="base">
              <a:spcBef>
                <a:spcPct val="0"/>
              </a:spcBef>
              <a:spcAft>
                <a:spcPct val="0"/>
              </a:spcAft>
              <a:defRPr/>
            </a:pPr>
            <a:endParaRPr lang="en-US" sz="2200" dirty="0">
              <a:solidFill>
                <a:prstClr val="black"/>
              </a:solidFill>
              <a:latin typeface="Arial" panose="020B0604020202020204" pitchFamily="34" charset="0"/>
              <a:cs typeface="Arial" panose="020B0604020202020204" pitchFamily="34" charset="0"/>
            </a:endParaRPr>
          </a:p>
          <a:p>
            <a:pPr algn="just" fontAlgn="base">
              <a:spcBef>
                <a:spcPct val="0"/>
              </a:spcBef>
              <a:spcAft>
                <a:spcPct val="0"/>
              </a:spcAft>
              <a:defRPr/>
            </a:pPr>
            <a:endParaRPr lang="en-US" sz="2200" dirty="0" smtClean="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r>
              <a:rPr lang="en-US" sz="2200" dirty="0" smtClean="0">
                <a:solidFill>
                  <a:prstClr val="black"/>
                </a:solidFill>
                <a:latin typeface="Arial" panose="020B0604020202020204" pitchFamily="34" charset="0"/>
                <a:cs typeface="Arial" panose="020B0604020202020204" pitchFamily="34" charset="0"/>
              </a:rPr>
              <a:t>Accruals </a:t>
            </a:r>
            <a:r>
              <a:rPr lang="en-US" sz="2200" dirty="0">
                <a:solidFill>
                  <a:prstClr val="black"/>
                </a:solidFill>
                <a:latin typeface="Arial" panose="020B0604020202020204" pitchFamily="34" charset="0"/>
                <a:cs typeface="Arial" panose="020B0604020202020204" pitchFamily="34" charset="0"/>
              </a:rPr>
              <a:t>&amp; Payables put a strain on the budget and cash flows of the current financial year and may be indicative of financial instability</a:t>
            </a:r>
            <a:r>
              <a:rPr lang="en-US" sz="2200" dirty="0" smtClean="0">
                <a:solidFill>
                  <a:prstClr val="black"/>
                </a:solidFill>
                <a:latin typeface="Arial" panose="020B0604020202020204" pitchFamily="34" charset="0"/>
                <a:cs typeface="Arial" panose="020B0604020202020204" pitchFamily="34" charset="0"/>
              </a:rPr>
              <a:t>.</a:t>
            </a:r>
          </a:p>
          <a:p>
            <a:pPr algn="just" fontAlgn="base">
              <a:spcBef>
                <a:spcPct val="0"/>
              </a:spcBef>
              <a:spcAft>
                <a:spcPct val="0"/>
              </a:spcAft>
              <a:defRPr/>
            </a:pPr>
            <a:endParaRPr lang="en-US" sz="2200" dirty="0" smtClean="0">
              <a:solidFill>
                <a:prstClr val="black"/>
              </a:solidFill>
              <a:latin typeface="Arial" panose="020B0604020202020204" pitchFamily="34" charset="0"/>
              <a:cs typeface="Arial" panose="020B0604020202020204" pitchFamily="34" charset="0"/>
            </a:endParaRPr>
          </a:p>
          <a:p>
            <a:pPr algn="just" fontAlgn="base">
              <a:spcBef>
                <a:spcPct val="0"/>
              </a:spcBef>
              <a:spcAft>
                <a:spcPct val="0"/>
              </a:spcAft>
              <a:defRPr/>
            </a:pPr>
            <a:endParaRPr lang="en-US" sz="2200" dirty="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r>
              <a:rPr lang="en-US" sz="2200" dirty="0">
                <a:solidFill>
                  <a:prstClr val="black"/>
                </a:solidFill>
                <a:latin typeface="Arial" panose="020B0604020202020204" pitchFamily="34" charset="0"/>
                <a:cs typeface="Arial" panose="020B0604020202020204" pitchFamily="34" charset="0"/>
              </a:rPr>
              <a:t>This may lead to the </a:t>
            </a:r>
            <a:r>
              <a:rPr lang="en-US" sz="2200" dirty="0" smtClean="0">
                <a:solidFill>
                  <a:prstClr val="black"/>
                </a:solidFill>
                <a:latin typeface="Arial" panose="020B0604020202020204" pitchFamily="34" charset="0"/>
                <a:cs typeface="Arial" panose="020B0604020202020204" pitchFamily="34" charset="0"/>
              </a:rPr>
              <a:t>departments </a:t>
            </a:r>
            <a:r>
              <a:rPr lang="en-US" sz="2200" dirty="0">
                <a:solidFill>
                  <a:prstClr val="black"/>
                </a:solidFill>
                <a:latin typeface="Arial" panose="020B0604020202020204" pitchFamily="34" charset="0"/>
                <a:cs typeface="Arial" panose="020B0604020202020204" pitchFamily="34" charset="0"/>
              </a:rPr>
              <a:t>not </a:t>
            </a:r>
            <a:r>
              <a:rPr lang="en-US" sz="2200" dirty="0" smtClean="0">
                <a:solidFill>
                  <a:prstClr val="black"/>
                </a:solidFill>
                <a:latin typeface="Arial" panose="020B0604020202020204" pitchFamily="34" charset="0"/>
                <a:cs typeface="Arial" panose="020B0604020202020204" pitchFamily="34" charset="0"/>
              </a:rPr>
              <a:t>being able </a:t>
            </a:r>
            <a:r>
              <a:rPr lang="en-US" sz="2200" dirty="0">
                <a:solidFill>
                  <a:prstClr val="black"/>
                </a:solidFill>
                <a:latin typeface="Arial" panose="020B0604020202020204" pitchFamily="34" charset="0"/>
                <a:cs typeface="Arial" panose="020B0604020202020204" pitchFamily="34" charset="0"/>
              </a:rPr>
              <a:t>to meet </a:t>
            </a:r>
            <a:r>
              <a:rPr lang="en-US" sz="2200" dirty="0" smtClean="0">
                <a:solidFill>
                  <a:prstClr val="black"/>
                </a:solidFill>
                <a:latin typeface="Arial" panose="020B0604020202020204" pitchFamily="34" charset="0"/>
                <a:cs typeface="Arial" panose="020B0604020202020204" pitchFamily="34" charset="0"/>
              </a:rPr>
              <a:t>their </a:t>
            </a:r>
            <a:r>
              <a:rPr lang="en-US" sz="2200" dirty="0">
                <a:solidFill>
                  <a:prstClr val="black"/>
                </a:solidFill>
                <a:latin typeface="Arial" panose="020B0604020202020204" pitchFamily="34" charset="0"/>
                <a:cs typeface="Arial" panose="020B0604020202020204" pitchFamily="34" charset="0"/>
              </a:rPr>
              <a:t>future service delivery obligations as a result of departments using the current year’s budget to settle the prior year debts.</a:t>
            </a:r>
          </a:p>
          <a:p>
            <a:pPr marL="285750" indent="-285750" algn="just" fontAlgn="base">
              <a:spcBef>
                <a:spcPct val="0"/>
              </a:spcBef>
              <a:spcAft>
                <a:spcPct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endParaRPr lang="en-US" sz="2400" dirty="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 typeface="Arial" panose="020B0604020202020204" pitchFamily="34" charset="0"/>
              <a:buChar char="•"/>
              <a:defRPr/>
            </a:pPr>
            <a:endParaRPr lang="en-US" sz="1000" i="1" dirty="0">
              <a:solidFill>
                <a:prstClr val="black"/>
              </a:solidFill>
              <a:latin typeface="Century Gothic" panose="020B0502020202020204" pitchFamily="34" charset="0"/>
              <a:cs typeface="Arial" charset="0"/>
            </a:endParaRPr>
          </a:p>
        </p:txBody>
      </p:sp>
      <p:sp>
        <p:nvSpPr>
          <p:cNvPr id="2" name="Slide Number Placeholder 1"/>
          <p:cNvSpPr>
            <a:spLocks noGrp="1"/>
          </p:cNvSpPr>
          <p:nvPr>
            <p:ph type="sldNum" sz="quarter" idx="12"/>
          </p:nvPr>
        </p:nvSpPr>
        <p:spPr>
          <a:xfrm>
            <a:off x="211100" y="6317909"/>
            <a:ext cx="368373" cy="401638"/>
          </a:xfrm>
        </p:spPr>
        <p:txBody>
          <a:bodyPr/>
          <a:lstStyle/>
          <a:p>
            <a:fld id="{A1A3D4F6-16A1-45B6-9552-77C2E80A16ED}" type="slidenum">
              <a:rPr lang="en-ZA" b="1" smtClean="0"/>
              <a:t>66</a:t>
            </a:fld>
            <a:endParaRPr lang="en-ZA" b="1" dirty="0"/>
          </a:p>
        </p:txBody>
      </p:sp>
      <p:sp>
        <p:nvSpPr>
          <p:cNvPr id="4" name="Title 1"/>
          <p:cNvSpPr txBox="1">
            <a:spLocks/>
          </p:cNvSpPr>
          <p:nvPr/>
        </p:nvSpPr>
        <p:spPr>
          <a:xfrm>
            <a:off x="765493" y="309317"/>
            <a:ext cx="9221787" cy="391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pPr>
            <a:r>
              <a:rPr lang="en-US" altLang="en-US" sz="2000" b="1" dirty="0">
                <a:solidFill>
                  <a:srgbClr val="984807"/>
                </a:solidFill>
                <a:latin typeface="Arial" charset="0"/>
                <a:cs typeface="Arial" charset="0"/>
              </a:rPr>
              <a:t>ACCRUALS 2015/16 </a:t>
            </a:r>
            <a:r>
              <a:rPr lang="en-US" altLang="en-US" sz="2000" b="1" dirty="0" smtClean="0">
                <a:solidFill>
                  <a:srgbClr val="984807"/>
                </a:solidFill>
                <a:latin typeface="Arial" charset="0"/>
                <a:cs typeface="Arial" charset="0"/>
              </a:rPr>
              <a:t>(4 </a:t>
            </a:r>
            <a:r>
              <a:rPr lang="en-US" altLang="en-US" sz="2000" b="1" dirty="0">
                <a:solidFill>
                  <a:srgbClr val="984807"/>
                </a:solidFill>
                <a:latin typeface="Arial" charset="0"/>
                <a:cs typeface="Arial" charset="0"/>
              </a:rPr>
              <a:t>- 4)</a:t>
            </a:r>
          </a:p>
        </p:txBody>
      </p:sp>
      <p:sp>
        <p:nvSpPr>
          <p:cNvPr id="5" name="Slide Number Placeholder 4"/>
          <p:cNvSpPr txBox="1">
            <a:spLocks/>
          </p:cNvSpPr>
          <p:nvPr/>
        </p:nvSpPr>
        <p:spPr>
          <a:xfrm>
            <a:off x="8037840" y="7007225"/>
            <a:ext cx="2405062" cy="401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A3D4F6-16A1-45B6-9552-77C2E80A16ED}" type="slidenum">
              <a:rPr lang="en-ZA" sz="2400" b="1" smtClean="0">
                <a:solidFill>
                  <a:prstClr val="white"/>
                </a:solidFill>
              </a:rPr>
              <a:pPr algn="ctr"/>
              <a:t>66</a:t>
            </a:fld>
            <a:endParaRPr lang="en-ZA" sz="2400" b="1" dirty="0">
              <a:solidFill>
                <a:prstClr val="white"/>
              </a:solidFill>
            </a:endParaRPr>
          </a:p>
        </p:txBody>
      </p:sp>
    </p:spTree>
    <p:extLst>
      <p:ext uri="{BB962C8B-B14F-4D97-AF65-F5344CB8AC3E}">
        <p14:creationId xmlns:p14="http://schemas.microsoft.com/office/powerpoint/2010/main" val="19049250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3038759"/>
            <a:ext cx="10300995" cy="954107"/>
          </a:xfrm>
          <a:prstGeom prst="rect">
            <a:avLst/>
          </a:prstGeom>
        </p:spPr>
        <p:txBody>
          <a:bodyPr wrap="square">
            <a:spAutoFit/>
          </a:bodyPr>
          <a:lstStyle/>
          <a:p>
            <a:pPr lvl="0" algn="ctr" fontAlgn="base">
              <a:spcBef>
                <a:spcPct val="0"/>
              </a:spcBef>
              <a:spcAft>
                <a:spcPct val="0"/>
              </a:spcAft>
            </a:pPr>
            <a:r>
              <a:rPr lang="en-US" altLang="en-US" sz="2800" b="1" dirty="0" smtClean="0">
                <a:solidFill>
                  <a:srgbClr val="984807"/>
                </a:solidFill>
                <a:latin typeface="Arial" charset="0"/>
                <a:cs typeface="Arial" charset="0"/>
              </a:rPr>
              <a:t>IRREGULAR, FRUITLESS &amp; WASTEFULL AND UNAUTHORISED EXPENDITURE</a:t>
            </a:r>
            <a:endParaRPr lang="en-ZA" altLang="en-US" sz="2800" dirty="0">
              <a:solidFill>
                <a:srgbClr val="4A3A27"/>
              </a:solidFill>
              <a:latin typeface="Arial" charset="0"/>
              <a:cs typeface="Arial" charset="0"/>
            </a:endParaRPr>
          </a:p>
        </p:txBody>
      </p:sp>
      <p:sp>
        <p:nvSpPr>
          <p:cNvPr id="4" name="Slide Number Placeholder 4"/>
          <p:cNvSpPr>
            <a:spLocks noGrp="1"/>
          </p:cNvSpPr>
          <p:nvPr>
            <p:ph type="sldNum" sz="quarter" idx="12"/>
          </p:nvPr>
        </p:nvSpPr>
        <p:spPr>
          <a:xfrm>
            <a:off x="8085138" y="7007225"/>
            <a:ext cx="2405062" cy="401638"/>
          </a:xfrm>
        </p:spPr>
        <p:txBody>
          <a:bodyPr/>
          <a:lstStyle/>
          <a:p>
            <a:pPr algn="ctr"/>
            <a:fld id="{A1A3D4F6-16A1-45B6-9552-77C2E80A16ED}" type="slidenum">
              <a:rPr lang="en-ZA" sz="2400" b="1" smtClean="0">
                <a:solidFill>
                  <a:prstClr val="white"/>
                </a:solidFill>
              </a:rPr>
              <a:pPr algn="ctr"/>
              <a:t>67</a:t>
            </a:fld>
            <a:endParaRPr lang="en-ZA" sz="2400" b="1" dirty="0">
              <a:solidFill>
                <a:prstClr val="white"/>
              </a:solidFill>
            </a:endParaRPr>
          </a:p>
        </p:txBody>
      </p:sp>
    </p:spTree>
    <p:extLst>
      <p:ext uri="{BB962C8B-B14F-4D97-AF65-F5344CB8AC3E}">
        <p14:creationId xmlns:p14="http://schemas.microsoft.com/office/powerpoint/2010/main" val="1675702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62" y="65379"/>
            <a:ext cx="9221787" cy="356797"/>
          </a:xfrm>
        </p:spPr>
        <p:txBody>
          <a:bodyPr/>
          <a:lstStyle/>
          <a:p>
            <a:pPr lvl="0" algn="ctr" fontAlgn="base">
              <a:lnSpc>
                <a:spcPct val="100000"/>
              </a:lnSpc>
              <a:spcAft>
                <a:spcPct val="0"/>
              </a:spcAft>
            </a:pPr>
            <a:r>
              <a:rPr lang="en-US" altLang="en-US" sz="2400" b="1" dirty="0" smtClean="0">
                <a:solidFill>
                  <a:srgbClr val="984807"/>
                </a:solidFill>
                <a:latin typeface="Arial" charset="0"/>
                <a:ea typeface="+mn-ea"/>
                <a:cs typeface="Arial" charset="0"/>
              </a:rPr>
              <a:t>(1 – 3)</a:t>
            </a:r>
            <a:endParaRPr lang="en-ZA" altLang="en-US" sz="2400" dirty="0">
              <a:solidFill>
                <a:srgbClr val="4A3A27"/>
              </a:solidFill>
              <a:latin typeface="Arial" charset="0"/>
              <a:ea typeface="+mn-ea"/>
              <a:cs typeface="Arial" charset="0"/>
            </a:endParaRPr>
          </a:p>
        </p:txBody>
      </p:sp>
      <p:sp>
        <p:nvSpPr>
          <p:cNvPr id="5" name="Slide Number Placeholder 4"/>
          <p:cNvSpPr>
            <a:spLocks noGrp="1"/>
          </p:cNvSpPr>
          <p:nvPr>
            <p:ph type="sldNum" sz="quarter" idx="12"/>
          </p:nvPr>
        </p:nvSpPr>
        <p:spPr>
          <a:xfrm>
            <a:off x="8022074" y="7007225"/>
            <a:ext cx="2405062" cy="401638"/>
          </a:xfrm>
        </p:spPr>
        <p:txBody>
          <a:bodyPr/>
          <a:lstStyle/>
          <a:p>
            <a:pPr algn="ctr"/>
            <a:fld id="{A1A3D4F6-16A1-45B6-9552-77C2E80A16ED}" type="slidenum">
              <a:rPr lang="en-ZA" sz="2400" b="1" smtClean="0">
                <a:solidFill>
                  <a:prstClr val="white"/>
                </a:solidFill>
              </a:rPr>
              <a:pPr algn="ctr"/>
              <a:t>68</a:t>
            </a:fld>
            <a:endParaRPr lang="en-ZA" sz="2400" b="1" dirty="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 y="401638"/>
            <a:ext cx="10058399" cy="588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523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62" y="65379"/>
            <a:ext cx="9221787" cy="356797"/>
          </a:xfrm>
        </p:spPr>
        <p:txBody>
          <a:bodyPr/>
          <a:lstStyle/>
          <a:p>
            <a:pPr lvl="0" algn="ctr" fontAlgn="base">
              <a:lnSpc>
                <a:spcPct val="100000"/>
              </a:lnSpc>
              <a:spcAft>
                <a:spcPct val="0"/>
              </a:spcAft>
            </a:pPr>
            <a:r>
              <a:rPr lang="en-US" altLang="en-US" sz="2400" b="1" dirty="0" smtClean="0">
                <a:solidFill>
                  <a:srgbClr val="984807"/>
                </a:solidFill>
                <a:latin typeface="Arial" charset="0"/>
                <a:ea typeface="+mn-ea"/>
                <a:cs typeface="Arial" charset="0"/>
              </a:rPr>
              <a:t>(2 – 3)</a:t>
            </a:r>
            <a:endParaRPr lang="en-ZA" altLang="en-US" sz="2400" dirty="0">
              <a:solidFill>
                <a:srgbClr val="4A3A27"/>
              </a:solidFill>
              <a:latin typeface="Arial" charset="0"/>
              <a:ea typeface="+mn-ea"/>
              <a:cs typeface="Arial" charset="0"/>
            </a:endParaRPr>
          </a:p>
        </p:txBody>
      </p:sp>
      <p:sp>
        <p:nvSpPr>
          <p:cNvPr id="5" name="Slide Number Placeholder 4"/>
          <p:cNvSpPr>
            <a:spLocks noGrp="1"/>
          </p:cNvSpPr>
          <p:nvPr>
            <p:ph type="sldNum" sz="quarter" idx="12"/>
          </p:nvPr>
        </p:nvSpPr>
        <p:spPr>
          <a:xfrm>
            <a:off x="8022074" y="7007225"/>
            <a:ext cx="2405062" cy="401638"/>
          </a:xfrm>
        </p:spPr>
        <p:txBody>
          <a:bodyPr/>
          <a:lstStyle/>
          <a:p>
            <a:pPr algn="ctr"/>
            <a:fld id="{A1A3D4F6-16A1-45B6-9552-77C2E80A16ED}" type="slidenum">
              <a:rPr lang="en-ZA" sz="2400" b="1" smtClean="0">
                <a:solidFill>
                  <a:prstClr val="white"/>
                </a:solidFill>
              </a:rPr>
              <a:pPr algn="ctr"/>
              <a:t>69</a:t>
            </a:fld>
            <a:endParaRPr lang="en-ZA" sz="2400" b="1"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1" y="443779"/>
            <a:ext cx="10241279" cy="569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86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44"/>
            <a:ext cx="10691813" cy="3223891"/>
          </a:xfrm>
          <a:prstGeom prst="rect">
            <a:avLst/>
          </a:prstGeom>
          <a:noFill/>
        </p:spPr>
        <p:txBody>
          <a:bodyPr wrap="square" lIns="91371" tIns="45686" rIns="91371" bIns="45686" rtlCol="0">
            <a:spAutoFit/>
          </a:bodyPr>
          <a:lstStyle/>
          <a:p>
            <a:r>
              <a:rPr lang="en-ZA" sz="1950" b="1" dirty="0" smtClean="0">
                <a:solidFill>
                  <a:srgbClr val="F79646">
                    <a:lumMod val="50000"/>
                  </a:srgbClr>
                </a:solidFill>
                <a:latin typeface="Arial" pitchFamily="34" charset="0"/>
                <a:cs typeface="Arial" pitchFamily="34" charset="0"/>
              </a:rPr>
              <a:t>STRUCTURAL COMPOSITION OF REGIONAL GROSS VALUE ADDED (GVA, % OF TOTAL)</a:t>
            </a:r>
          </a:p>
          <a:p>
            <a:pPr algn="just"/>
            <a:endParaRPr lang="en-ZA" sz="800" b="1" cap="all" dirty="0">
              <a:solidFill>
                <a:schemeClr val="accent2"/>
              </a:solidFill>
              <a:latin typeface="Arial" panose="020B0604020202020204" pitchFamily="34" charset="0"/>
              <a:cs typeface="Arial" panose="020B0604020202020204" pitchFamily="34" charset="0"/>
            </a:endParaRPr>
          </a:p>
          <a:p>
            <a:pPr algn="just"/>
            <a:endParaRPr lang="en-ZA" sz="1000" b="1" dirty="0">
              <a:latin typeface="Arial" panose="020B0604020202020204" pitchFamily="34" charset="0"/>
              <a:cs typeface="Arial" panose="020B0604020202020204" pitchFamily="34" charset="0"/>
            </a:endParaRPr>
          </a:p>
          <a:p>
            <a:pPr algn="just"/>
            <a:endParaRPr lang="en-ZA" sz="3000" b="1" dirty="0">
              <a:solidFill>
                <a:schemeClr val="accent2"/>
              </a:solidFill>
              <a:latin typeface="Arial" panose="020B0604020202020204" pitchFamily="34" charset="0"/>
              <a:cs typeface="Arial" panose="020B0604020202020204" pitchFamily="34" charset="0"/>
            </a:endParaRPr>
          </a:p>
          <a:p>
            <a:pPr algn="just"/>
            <a:endParaRPr lang="en-ZA" sz="3000" b="1" dirty="0">
              <a:solidFill>
                <a:schemeClr val="accent2"/>
              </a:solidFill>
              <a:latin typeface="Arial" panose="020B0604020202020204" pitchFamily="34" charset="0"/>
              <a:cs typeface="Arial" panose="020B0604020202020204" pitchFamily="34" charset="0"/>
            </a:endParaRPr>
          </a:p>
          <a:p>
            <a:pPr algn="just"/>
            <a:endParaRPr lang="en-ZA" sz="3000" b="1" dirty="0">
              <a:solidFill>
                <a:schemeClr val="accent2"/>
              </a:solidFill>
              <a:latin typeface="Arial" panose="020B0604020202020204" pitchFamily="34" charset="0"/>
              <a:cs typeface="Arial" panose="020B0604020202020204" pitchFamily="34" charset="0"/>
            </a:endParaRPr>
          </a:p>
          <a:p>
            <a:pPr algn="just"/>
            <a:endParaRPr lang="en-ZA" sz="3000" b="1" dirty="0">
              <a:solidFill>
                <a:schemeClr val="accent2"/>
              </a:solidFill>
              <a:latin typeface="Arial" panose="020B0604020202020204" pitchFamily="34" charset="0"/>
              <a:cs typeface="Arial" panose="020B0604020202020204" pitchFamily="34" charset="0"/>
            </a:endParaRPr>
          </a:p>
          <a:p>
            <a:pPr algn="just"/>
            <a:endParaRPr lang="en-ZA" sz="900" b="1" i="1" dirty="0">
              <a:latin typeface="Arial" panose="020B0604020202020204" pitchFamily="34" charset="0"/>
              <a:cs typeface="Arial" panose="020B0604020202020204" pitchFamily="34" charset="0"/>
            </a:endParaRPr>
          </a:p>
          <a:p>
            <a:pPr algn="just"/>
            <a:endParaRPr lang="en-ZA" sz="900" b="1" i="1" dirty="0">
              <a:latin typeface="Arial" panose="020B0604020202020204" pitchFamily="34" charset="0"/>
              <a:cs typeface="Arial" panose="020B0604020202020204" pitchFamily="34" charset="0"/>
            </a:endParaRPr>
          </a:p>
          <a:p>
            <a:pPr algn="just"/>
            <a:endParaRPr lang="en-ZA" sz="900" b="1" i="1" dirty="0">
              <a:latin typeface="Arial" panose="020B0604020202020204" pitchFamily="34" charset="0"/>
              <a:cs typeface="Arial" panose="020B0604020202020204" pitchFamily="34" charset="0"/>
            </a:endParaRPr>
          </a:p>
          <a:p>
            <a:pPr algn="just"/>
            <a:endParaRPr lang="en-ZA" sz="100" b="1" i="1" dirty="0">
              <a:latin typeface="Arial" panose="020B0604020202020204" pitchFamily="34" charset="0"/>
              <a:cs typeface="Arial" panose="020B0604020202020204" pitchFamily="34" charset="0"/>
            </a:endParaRPr>
          </a:p>
          <a:p>
            <a:pPr marL="456858" indent="-456858" algn="just">
              <a:buClr>
                <a:schemeClr val="tx1"/>
              </a:buClr>
              <a:buFont typeface="Wingdings" panose="05000000000000000000" pitchFamily="2" charset="2"/>
              <a:buChar char="§"/>
            </a:pPr>
            <a:endParaRPr lang="en-ZA" b="1" dirty="0" smtClean="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0" y="934952"/>
            <a:ext cx="4286992" cy="5380037"/>
          </a:xfrm>
        </p:spPr>
        <p:txBody>
          <a:bodyPr/>
          <a:lstStyle/>
          <a:p>
            <a:pPr marL="285750" indent="-285750" algn="just">
              <a:buFont typeface="Wingdings" panose="05000000000000000000" pitchFamily="2" charset="2"/>
              <a:buChar char="§"/>
            </a:pPr>
            <a:r>
              <a:rPr lang="en-ZA" dirty="0">
                <a:latin typeface="Arial" panose="020B0604020202020204" pitchFamily="34" charset="0"/>
                <a:cs typeface="Arial" panose="020B0604020202020204" pitchFamily="34" charset="0"/>
              </a:rPr>
              <a:t>A breakdown of the sectoral composition of </a:t>
            </a:r>
            <a:r>
              <a:rPr lang="en-ZA" dirty="0" smtClean="0">
                <a:latin typeface="Arial" panose="020B0604020202020204" pitchFamily="34" charset="0"/>
                <a:cs typeface="Arial" panose="020B0604020202020204" pitchFamily="34" charset="0"/>
              </a:rPr>
              <a:t>economic output in the </a:t>
            </a:r>
            <a:r>
              <a:rPr lang="en-ZA" dirty="0">
                <a:latin typeface="Arial" panose="020B0604020202020204" pitchFamily="34" charset="0"/>
                <a:cs typeface="Arial" panose="020B0604020202020204" pitchFamily="34" charset="0"/>
              </a:rPr>
              <a:t>EC </a:t>
            </a:r>
            <a:r>
              <a:rPr lang="en-ZA" dirty="0" smtClean="0">
                <a:latin typeface="Arial" panose="020B0604020202020204" pitchFamily="34" charset="0"/>
                <a:cs typeface="Arial" panose="020B0604020202020204" pitchFamily="34" charset="0"/>
              </a:rPr>
              <a:t>reveals </a:t>
            </a:r>
            <a:r>
              <a:rPr lang="en-ZA" dirty="0">
                <a:latin typeface="Arial" panose="020B0604020202020204" pitchFamily="34" charset="0"/>
                <a:cs typeface="Arial" panose="020B0604020202020204" pitchFamily="34" charset="0"/>
              </a:rPr>
              <a:t>some </a:t>
            </a:r>
            <a:r>
              <a:rPr lang="en-ZA" dirty="0" smtClean="0">
                <a:latin typeface="Arial" panose="020B0604020202020204" pitchFamily="34" charset="0"/>
                <a:cs typeface="Arial" panose="020B0604020202020204" pitchFamily="34" charset="0"/>
              </a:rPr>
              <a:t>structural challenges within </a:t>
            </a:r>
            <a:r>
              <a:rPr lang="en-ZA" dirty="0">
                <a:latin typeface="Arial" panose="020B0604020202020204" pitchFamily="34" charset="0"/>
                <a:cs typeface="Arial" panose="020B0604020202020204" pitchFamily="34" charset="0"/>
              </a:rPr>
              <a:t>the regional economy:</a:t>
            </a:r>
          </a:p>
          <a:p>
            <a:pPr marL="285538" indent="-285538" algn="just">
              <a:buFont typeface="Wingdings" panose="05000000000000000000" pitchFamily="2" charset="2"/>
              <a:buChar char="§"/>
            </a:pPr>
            <a:endParaRPr lang="en-ZA" sz="200" b="1" dirty="0">
              <a:latin typeface="Arial" panose="020B0604020202020204" pitchFamily="34" charset="0"/>
              <a:cs typeface="Arial" panose="020B0604020202020204" pitchFamily="34" charset="0"/>
            </a:endParaRPr>
          </a:p>
          <a:p>
            <a:pPr marL="742396" lvl="1" indent="-285538"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Government Services (community and social services sector) </a:t>
            </a:r>
            <a:r>
              <a:rPr lang="en-ZA" dirty="0">
                <a:latin typeface="Arial" panose="020B0604020202020204" pitchFamily="34" charset="0"/>
                <a:cs typeface="Arial" panose="020B0604020202020204" pitchFamily="34" charset="0"/>
              </a:rPr>
              <a:t>is the largest </a:t>
            </a:r>
            <a:r>
              <a:rPr lang="en-ZA" dirty="0" smtClean="0">
                <a:latin typeface="Arial" panose="020B0604020202020204" pitchFamily="34" charset="0"/>
                <a:cs typeface="Arial" panose="020B0604020202020204" pitchFamily="34" charset="0"/>
              </a:rPr>
              <a:t>sector in terms of output and employment. Indicative of the under-development </a:t>
            </a:r>
            <a:r>
              <a:rPr lang="en-ZA" dirty="0">
                <a:latin typeface="Arial" panose="020B0604020202020204" pitchFamily="34" charset="0"/>
                <a:cs typeface="Arial" panose="020B0604020202020204" pitchFamily="34" charset="0"/>
              </a:rPr>
              <a:t>of local industry</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marL="742396" lvl="1" indent="-285538" algn="just">
              <a:buFont typeface="Wingdings" panose="05000000000000000000" pitchFamily="2" charset="2"/>
              <a:buChar char="§"/>
            </a:pPr>
            <a:r>
              <a:rPr lang="en-ZA" dirty="0">
                <a:latin typeface="Arial" panose="020B0604020202020204" pitchFamily="34" charset="0"/>
                <a:cs typeface="Arial" panose="020B0604020202020204" pitchFamily="34" charset="0"/>
              </a:rPr>
              <a:t>The </a:t>
            </a:r>
            <a:r>
              <a:rPr lang="en-ZA" dirty="0" smtClean="0">
                <a:latin typeface="Arial" panose="020B0604020202020204" pitchFamily="34" charset="0"/>
                <a:cs typeface="Arial" panose="020B0604020202020204" pitchFamily="34" charset="0"/>
              </a:rPr>
              <a:t>agriculture sector </a:t>
            </a:r>
            <a:r>
              <a:rPr lang="en-ZA" dirty="0">
                <a:latin typeface="Arial" panose="020B0604020202020204" pitchFamily="34" charset="0"/>
                <a:cs typeface="Arial" panose="020B0604020202020204" pitchFamily="34" charset="0"/>
              </a:rPr>
              <a:t>remains largely </a:t>
            </a:r>
            <a:r>
              <a:rPr lang="en-ZA" dirty="0" smtClean="0">
                <a:latin typeface="Arial" panose="020B0604020202020204" pitchFamily="34" charset="0"/>
                <a:cs typeface="Arial" panose="020B0604020202020204" pitchFamily="34" charset="0"/>
              </a:rPr>
              <a:t>under-developed.</a:t>
            </a:r>
            <a:endParaRPr lang="en-ZA" dirty="0">
              <a:latin typeface="Arial" panose="020B0604020202020204" pitchFamily="34" charset="0"/>
              <a:cs typeface="Arial" panose="020B0604020202020204" pitchFamily="34" charset="0"/>
            </a:endParaRPr>
          </a:p>
          <a:p>
            <a:pPr marL="742396" lvl="1" indent="-285538"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The provincial manufacturing </a:t>
            </a:r>
            <a:r>
              <a:rPr lang="en-ZA" dirty="0">
                <a:latin typeface="Arial" panose="020B0604020202020204" pitchFamily="34" charset="0"/>
                <a:cs typeface="Arial" panose="020B0604020202020204" pitchFamily="34" charset="0"/>
              </a:rPr>
              <a:t>base </a:t>
            </a:r>
            <a:r>
              <a:rPr lang="en-ZA" dirty="0" smtClean="0">
                <a:latin typeface="Arial" panose="020B0604020202020204" pitchFamily="34" charset="0"/>
                <a:cs typeface="Arial" panose="020B0604020202020204" pitchFamily="34" charset="0"/>
              </a:rPr>
              <a:t>has </a:t>
            </a:r>
            <a:r>
              <a:rPr lang="en-ZA" dirty="0">
                <a:latin typeface="Arial" panose="020B0604020202020204" pitchFamily="34" charset="0"/>
                <a:cs typeface="Arial" panose="020B0604020202020204" pitchFamily="34" charset="0"/>
              </a:rPr>
              <a:t>been declining.</a:t>
            </a:r>
          </a:p>
          <a:p>
            <a:pPr marL="285750" indent="-285750"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Need </a:t>
            </a:r>
            <a:r>
              <a:rPr lang="en-ZA" dirty="0">
                <a:latin typeface="Arial" panose="020B0604020202020204" pitchFamily="34" charset="0"/>
                <a:cs typeface="Arial" panose="020B0604020202020204" pitchFamily="34" charset="0"/>
              </a:rPr>
              <a:t>to diversify the provincial industrial base whose production and exports are highly vulnerable to or influenced by global economic events.</a:t>
            </a:r>
          </a:p>
          <a:p>
            <a:pPr marL="285750" indent="-285750" algn="just">
              <a:buFont typeface="Wingdings" panose="05000000000000000000" pitchFamily="2" charset="2"/>
              <a:buChar char="§"/>
            </a:pPr>
            <a:r>
              <a:rPr lang="en-ZA" dirty="0" smtClean="0">
                <a:latin typeface="Arial" panose="020B0604020202020204" pitchFamily="34" charset="0"/>
                <a:cs typeface="Arial" panose="020B0604020202020204" pitchFamily="34" charset="0"/>
              </a:rPr>
              <a:t>Need </a:t>
            </a:r>
            <a:r>
              <a:rPr lang="en-ZA" dirty="0">
                <a:latin typeface="Arial" panose="020B0604020202020204" pitchFamily="34" charset="0"/>
                <a:cs typeface="Arial" panose="020B0604020202020204" pitchFamily="34" charset="0"/>
              </a:rPr>
              <a:t>to </a:t>
            </a:r>
            <a:r>
              <a:rPr lang="en-ZA" dirty="0" smtClean="0">
                <a:latin typeface="Arial" panose="020B0604020202020204" pitchFamily="34" charset="0"/>
                <a:cs typeface="Arial" panose="020B0604020202020204" pitchFamily="34" charset="0"/>
              </a:rPr>
              <a:t>optimise the performance and resourcing of the provincial </a:t>
            </a:r>
            <a:r>
              <a:rPr lang="en-ZA" dirty="0">
                <a:latin typeface="Arial" panose="020B0604020202020204" pitchFamily="34" charset="0"/>
                <a:cs typeface="Arial" panose="020B0604020202020204" pitchFamily="34" charset="0"/>
              </a:rPr>
              <a:t>industrial </a:t>
            </a:r>
            <a:r>
              <a:rPr lang="en-ZA" dirty="0" smtClean="0">
                <a:latin typeface="Arial" panose="020B0604020202020204" pitchFamily="34" charset="0"/>
                <a:cs typeface="Arial" panose="020B0604020202020204" pitchFamily="34" charset="0"/>
              </a:rPr>
              <a:t>development zones (or SEZ), industrial parks </a:t>
            </a:r>
            <a:r>
              <a:rPr lang="en-ZA" dirty="0">
                <a:latin typeface="Arial" panose="020B0604020202020204" pitchFamily="34" charset="0"/>
                <a:cs typeface="Arial" panose="020B0604020202020204" pitchFamily="34" charset="0"/>
              </a:rPr>
              <a:t>and job strategies in terms of scale and impact.</a:t>
            </a:r>
          </a:p>
          <a:p>
            <a:pPr algn="just"/>
            <a:endParaRPr lang="en-ZA" dirty="0"/>
          </a:p>
        </p:txBody>
      </p:sp>
      <p:pic>
        <p:nvPicPr>
          <p:cNvPr id="8" name="Picture 7"/>
          <p:cNvPicPr>
            <a:picLocks noChangeAspect="1"/>
          </p:cNvPicPr>
          <p:nvPr/>
        </p:nvPicPr>
        <p:blipFill>
          <a:blip r:embed="rId2"/>
          <a:stretch>
            <a:fillRect/>
          </a:stretch>
        </p:blipFill>
        <p:spPr>
          <a:xfrm>
            <a:off x="4430598" y="934952"/>
            <a:ext cx="5948313" cy="2378558"/>
          </a:xfrm>
          <a:prstGeom prst="rect">
            <a:avLst/>
          </a:prstGeom>
        </p:spPr>
      </p:pic>
      <p:sp>
        <p:nvSpPr>
          <p:cNvPr id="4" name="Slide Number Placeholder 3"/>
          <p:cNvSpPr>
            <a:spLocks noGrp="1"/>
          </p:cNvSpPr>
          <p:nvPr>
            <p:ph type="sldNum" sz="quarter" idx="12"/>
          </p:nvPr>
        </p:nvSpPr>
        <p:spPr>
          <a:xfrm>
            <a:off x="9869557" y="6997286"/>
            <a:ext cx="653774" cy="401638"/>
          </a:xfrm>
        </p:spPr>
        <p:txBody>
          <a:bodyPr/>
          <a:lstStyle/>
          <a:p>
            <a:fld id="{A1A3D4F6-16A1-45B6-9552-77C2E80A16ED}" type="slidenum">
              <a:rPr lang="en-ZA" sz="2400" b="1" smtClean="0">
                <a:solidFill>
                  <a:schemeClr val="bg1"/>
                </a:solidFill>
              </a:rPr>
              <a:pPr/>
              <a:t>7</a:t>
            </a:fld>
            <a:endParaRPr lang="en-ZA"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17030220"/>
              </p:ext>
            </p:extLst>
          </p:nvPr>
        </p:nvGraphicFramePr>
        <p:xfrm>
          <a:off x="4421168" y="3672690"/>
          <a:ext cx="5881680" cy="2558423"/>
        </p:xfrm>
        <a:graphic>
          <a:graphicData uri="http://schemas.openxmlformats.org/drawingml/2006/table">
            <a:tbl>
              <a:tblPr>
                <a:tableStyleId>{5C22544A-7EE6-4342-B048-85BDC9FD1C3A}</a:tableStyleId>
              </a:tblPr>
              <a:tblGrid>
                <a:gridCol w="1448650"/>
                <a:gridCol w="633290"/>
                <a:gridCol w="633290"/>
                <a:gridCol w="633290"/>
                <a:gridCol w="633290"/>
                <a:gridCol w="633290"/>
                <a:gridCol w="633290"/>
                <a:gridCol w="633290"/>
              </a:tblGrid>
              <a:tr h="169995">
                <a:tc gridSpan="8">
                  <a:txBody>
                    <a:bodyPr/>
                    <a:lstStyle/>
                    <a:p>
                      <a:pPr algn="l" fontAlgn="b"/>
                      <a:r>
                        <a:rPr lang="en-ZA" sz="900" b="1" u="none" strike="noStrike" dirty="0">
                          <a:effectLst/>
                          <a:latin typeface="Arial" panose="020B0604020202020204" pitchFamily="34" charset="0"/>
                          <a:cs typeface="Arial" panose="020B0604020202020204" pitchFamily="34" charset="0"/>
                        </a:rPr>
                        <a:t>EC Employment by Industry / sector (thousands)</a:t>
                      </a:r>
                      <a:endParaRPr lang="en-ZA" sz="9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9995">
                <a:tc>
                  <a:txBody>
                    <a:bodyPr/>
                    <a:lstStyle/>
                    <a:p>
                      <a:pPr algn="l" fontAlgn="b"/>
                      <a:r>
                        <a:rPr lang="en-ZA" sz="900" u="none" strike="noStrike" dirty="0">
                          <a:effectLst/>
                        </a:rPr>
                        <a:t>Industry / sector</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2009 Q1</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2014 Q1</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2015 Q1</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2015 Q2</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2015 Q3</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2015 Q4</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2016 Q1</a:t>
                      </a:r>
                      <a:endParaRPr lang="en-ZA" sz="9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495">
                <a:tc>
                  <a:txBody>
                    <a:bodyPr/>
                    <a:lstStyle/>
                    <a:p>
                      <a:pPr algn="l" fontAlgn="b"/>
                      <a:r>
                        <a:rPr lang="en-ZA" sz="900" u="none" strike="noStrike" dirty="0">
                          <a:effectLst/>
                        </a:rPr>
                        <a:t>Agriculture</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r" fontAlgn="ctr"/>
                      <a:r>
                        <a:rPr lang="en-ZA" sz="900" u="none" strike="noStrike" dirty="0">
                          <a:effectLst/>
                        </a:rPr>
                        <a:t>82</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solidFill>
                  </a:tcPr>
                </a:tc>
                <a:tc>
                  <a:txBody>
                    <a:bodyPr/>
                    <a:lstStyle/>
                    <a:p>
                      <a:pPr algn="r" fontAlgn="ctr"/>
                      <a:r>
                        <a:rPr lang="en-ZA" sz="900" u="none" strike="noStrike" dirty="0">
                          <a:effectLst/>
                        </a:rPr>
                        <a:t>66</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solidFill>
                  </a:tcPr>
                </a:tc>
                <a:tc>
                  <a:txBody>
                    <a:bodyPr/>
                    <a:lstStyle/>
                    <a:p>
                      <a:pPr algn="r" fontAlgn="ctr"/>
                      <a:r>
                        <a:rPr lang="en-ZA" sz="900" u="none" strike="noStrike" dirty="0">
                          <a:effectLst/>
                        </a:rPr>
                        <a:t>72</a:t>
                      </a:r>
                      <a:endParaRPr lang="en-ZA" sz="9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solidFill>
                      <a:schemeClr val="accent2"/>
                    </a:solidFill>
                  </a:tcPr>
                </a:tc>
                <a:tc>
                  <a:txBody>
                    <a:bodyPr/>
                    <a:lstStyle/>
                    <a:p>
                      <a:pPr algn="r" fontAlgn="b"/>
                      <a:r>
                        <a:rPr lang="en-ZA" sz="900" u="none" strike="noStrike" dirty="0">
                          <a:effectLst/>
                        </a:rPr>
                        <a:t>84</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r" fontAlgn="b"/>
                      <a:r>
                        <a:rPr lang="en-ZA" sz="900" u="none" strike="noStrike" dirty="0">
                          <a:effectLst/>
                        </a:rPr>
                        <a:t>88</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r" fontAlgn="b"/>
                      <a:r>
                        <a:rPr lang="en-ZA" sz="900" u="none" strike="noStrike" dirty="0">
                          <a:effectLst/>
                        </a:rPr>
                        <a:t>89</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c>
                  <a:txBody>
                    <a:bodyPr/>
                    <a:lstStyle/>
                    <a:p>
                      <a:pPr algn="r" fontAlgn="b"/>
                      <a:r>
                        <a:rPr lang="en-ZA" sz="900" u="none" strike="noStrike" dirty="0">
                          <a:effectLst/>
                        </a:rPr>
                        <a:t>95</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accent2"/>
                    </a:solidFill>
                  </a:tcPr>
                </a:tc>
              </a:tr>
              <a:tr h="161495">
                <a:tc>
                  <a:txBody>
                    <a:bodyPr/>
                    <a:lstStyle/>
                    <a:p>
                      <a:pPr algn="l" fontAlgn="t"/>
                      <a:r>
                        <a:rPr lang="en-ZA" sz="900" u="none" strike="noStrike">
                          <a:effectLst/>
                        </a:rPr>
                        <a:t>Mining and quarrying</a:t>
                      </a:r>
                      <a:endParaRPr lang="en-ZA" sz="900" b="0" i="0" u="none" strike="noStrike">
                        <a:solidFill>
                          <a:srgbClr val="000000"/>
                        </a:solidFill>
                        <a:effectLst/>
                        <a:latin typeface="Arial" panose="020B0604020202020204" pitchFamily="34" charset="0"/>
                      </a:endParaRPr>
                    </a:p>
                  </a:txBody>
                  <a:tcPr marL="7620" marR="7620" marT="7620" marB="0">
                    <a:noFill/>
                  </a:tcPr>
                </a:tc>
                <a:tc>
                  <a:txBody>
                    <a:bodyPr/>
                    <a:lstStyle/>
                    <a:p>
                      <a:pPr algn="r" fontAlgn="b"/>
                      <a:r>
                        <a:rPr lang="en-ZA" sz="900" u="none" strike="noStrike">
                          <a:effectLst/>
                        </a:rPr>
                        <a:t>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a:effectLst/>
                        </a:rPr>
                        <a:t>2</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0.3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0.3</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2</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1</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4</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61495">
                <a:tc>
                  <a:txBody>
                    <a:bodyPr/>
                    <a:lstStyle/>
                    <a:p>
                      <a:pPr algn="l" fontAlgn="t"/>
                      <a:r>
                        <a:rPr lang="en-ZA" sz="900" u="none" strike="noStrike" dirty="0">
                          <a:effectLst/>
                        </a:rPr>
                        <a:t>Manufacturing</a:t>
                      </a:r>
                      <a:endParaRPr lang="en-ZA" sz="900" b="0" i="0" u="none" strike="noStrike" dirty="0">
                        <a:solidFill>
                          <a:srgbClr val="000000"/>
                        </a:solidFill>
                        <a:effectLst/>
                        <a:latin typeface="Arial" panose="020B0604020202020204" pitchFamily="34" charset="0"/>
                      </a:endParaRPr>
                    </a:p>
                  </a:txBody>
                  <a:tcPr marL="7620" marR="7620" marT="7620" marB="0">
                    <a:solidFill>
                      <a:schemeClr val="accent2"/>
                    </a:solidFill>
                  </a:tcPr>
                </a:tc>
                <a:tc>
                  <a:txBody>
                    <a:bodyPr/>
                    <a:lstStyle/>
                    <a:p>
                      <a:pPr algn="r" fontAlgn="b"/>
                      <a:r>
                        <a:rPr lang="en-ZA" sz="900" u="none" strike="noStrike" dirty="0">
                          <a:effectLst/>
                        </a:rPr>
                        <a:t>191</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2"/>
                    </a:solidFill>
                  </a:tcPr>
                </a:tc>
                <a:tc>
                  <a:txBody>
                    <a:bodyPr/>
                    <a:lstStyle/>
                    <a:p>
                      <a:pPr algn="r" fontAlgn="ctr"/>
                      <a:r>
                        <a:rPr lang="en-ZA" sz="900" u="none" strike="noStrike" dirty="0">
                          <a:effectLst/>
                        </a:rPr>
                        <a:t>148</a:t>
                      </a:r>
                      <a:endParaRPr lang="en-ZA" sz="900" b="0" i="0" u="none" strike="noStrike" dirty="0">
                        <a:solidFill>
                          <a:srgbClr val="000000"/>
                        </a:solidFill>
                        <a:effectLst/>
                        <a:latin typeface="Arial" panose="020B0604020202020204" pitchFamily="34" charset="0"/>
                      </a:endParaRPr>
                    </a:p>
                  </a:txBody>
                  <a:tcPr marL="7620" marR="7620" marT="7620" marB="0" anchor="ctr">
                    <a:solidFill>
                      <a:schemeClr val="accent2"/>
                    </a:solidFill>
                  </a:tcPr>
                </a:tc>
                <a:tc>
                  <a:txBody>
                    <a:bodyPr/>
                    <a:lstStyle/>
                    <a:p>
                      <a:pPr algn="r" fontAlgn="ctr"/>
                      <a:r>
                        <a:rPr lang="en-ZA" sz="900" u="none" strike="noStrike" dirty="0">
                          <a:effectLst/>
                        </a:rPr>
                        <a:t>133</a:t>
                      </a:r>
                      <a:endParaRPr lang="en-ZA" sz="900" b="0" i="0" u="none" strike="noStrike" dirty="0">
                        <a:solidFill>
                          <a:srgbClr val="000000"/>
                        </a:solidFill>
                        <a:effectLst/>
                        <a:latin typeface="Arial" panose="020B0604020202020204" pitchFamily="34" charset="0"/>
                      </a:endParaRPr>
                    </a:p>
                  </a:txBody>
                  <a:tcPr marL="7620" marR="7620" marT="7620" marB="0" anchor="ctr">
                    <a:solidFill>
                      <a:schemeClr val="accent2"/>
                    </a:solidFill>
                  </a:tcPr>
                </a:tc>
                <a:tc>
                  <a:txBody>
                    <a:bodyPr/>
                    <a:lstStyle/>
                    <a:p>
                      <a:pPr algn="r" fontAlgn="b"/>
                      <a:r>
                        <a:rPr lang="en-ZA" sz="900" u="none" strike="noStrike" dirty="0">
                          <a:effectLst/>
                        </a:rPr>
                        <a:t>138</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2"/>
                    </a:solidFill>
                  </a:tcPr>
                </a:tc>
                <a:tc>
                  <a:txBody>
                    <a:bodyPr/>
                    <a:lstStyle/>
                    <a:p>
                      <a:pPr algn="r" fontAlgn="b"/>
                      <a:r>
                        <a:rPr lang="en-ZA" sz="900" u="none" strike="noStrike" dirty="0">
                          <a:effectLst/>
                        </a:rPr>
                        <a:t>134</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2"/>
                    </a:solidFill>
                  </a:tcPr>
                </a:tc>
                <a:tc>
                  <a:txBody>
                    <a:bodyPr/>
                    <a:lstStyle/>
                    <a:p>
                      <a:pPr algn="r" fontAlgn="b"/>
                      <a:r>
                        <a:rPr lang="en-ZA" sz="900" u="none" strike="noStrike" dirty="0">
                          <a:effectLst/>
                        </a:rPr>
                        <a:t>119</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2"/>
                    </a:solidFill>
                  </a:tcPr>
                </a:tc>
                <a:tc>
                  <a:txBody>
                    <a:bodyPr/>
                    <a:lstStyle/>
                    <a:p>
                      <a:pPr algn="r" fontAlgn="b"/>
                      <a:r>
                        <a:rPr lang="en-ZA" sz="900" u="none" strike="noStrike" dirty="0">
                          <a:effectLst/>
                        </a:rPr>
                        <a:t>121</a:t>
                      </a:r>
                      <a:endParaRPr lang="en-ZA" sz="900" b="0" i="0" u="none" strike="noStrike" dirty="0">
                        <a:solidFill>
                          <a:srgbClr val="000000"/>
                        </a:solidFill>
                        <a:effectLst/>
                        <a:latin typeface="Arial" panose="020B0604020202020204" pitchFamily="34" charset="0"/>
                      </a:endParaRPr>
                    </a:p>
                  </a:txBody>
                  <a:tcPr marL="7620" marR="7620" marT="7620" marB="0" anchor="b">
                    <a:solidFill>
                      <a:schemeClr val="accent2"/>
                    </a:solidFill>
                  </a:tcPr>
                </a:tc>
              </a:tr>
              <a:tr h="161495">
                <a:tc>
                  <a:txBody>
                    <a:bodyPr/>
                    <a:lstStyle/>
                    <a:p>
                      <a:pPr algn="l" fontAlgn="t"/>
                      <a:r>
                        <a:rPr lang="en-ZA" sz="900" u="none" strike="noStrike" dirty="0">
                          <a:effectLst/>
                        </a:rPr>
                        <a:t>Utilities</a:t>
                      </a:r>
                      <a:endParaRPr lang="en-ZA" sz="900" b="0"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b"/>
                      <a:r>
                        <a:rPr lang="en-ZA" sz="900" u="none" strike="noStrike">
                          <a:effectLst/>
                        </a:rPr>
                        <a:t>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dirty="0">
                          <a:effectLst/>
                        </a:rPr>
                        <a:t>5</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8</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3</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7</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dirty="0">
                          <a:effectLst/>
                        </a:rPr>
                        <a:t>7</a:t>
                      </a:r>
                      <a:endParaRPr lang="en-ZA" sz="900" b="0" i="0" u="none" strike="noStrike" dirty="0">
                        <a:solidFill>
                          <a:srgbClr val="000000"/>
                        </a:solidFill>
                        <a:effectLst/>
                        <a:latin typeface="Arial" panose="020B0604020202020204" pitchFamily="34" charset="0"/>
                      </a:endParaRPr>
                    </a:p>
                  </a:txBody>
                  <a:tcPr marL="7620" marR="7620" marT="7620" marB="0" anchor="b">
                    <a:noFill/>
                  </a:tcPr>
                </a:tc>
              </a:tr>
              <a:tr h="161495">
                <a:tc>
                  <a:txBody>
                    <a:bodyPr/>
                    <a:lstStyle/>
                    <a:p>
                      <a:pPr algn="l" fontAlgn="t"/>
                      <a:r>
                        <a:rPr lang="en-ZA" sz="900" u="none" strike="noStrike" dirty="0">
                          <a:effectLst/>
                        </a:rPr>
                        <a:t>Construction</a:t>
                      </a:r>
                      <a:endParaRPr lang="en-ZA" sz="900" b="0"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b"/>
                      <a:r>
                        <a:rPr lang="en-ZA" sz="900" u="none" strike="noStrike">
                          <a:effectLst/>
                        </a:rPr>
                        <a:t>91</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a:effectLst/>
                        </a:rPr>
                        <a:t>122</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150</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170</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175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166</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b"/>
                      <a:r>
                        <a:rPr lang="en-ZA" sz="900" u="none" strike="noStrike">
                          <a:effectLst/>
                        </a:rPr>
                        <a:t>142</a:t>
                      </a:r>
                      <a:endParaRPr lang="en-ZA" sz="900" b="0" i="0" u="none" strike="noStrike">
                        <a:solidFill>
                          <a:srgbClr val="000000"/>
                        </a:solidFill>
                        <a:effectLst/>
                        <a:latin typeface="Arial" panose="020B0604020202020204" pitchFamily="34" charset="0"/>
                      </a:endParaRPr>
                    </a:p>
                  </a:txBody>
                  <a:tcPr marL="7620" marR="7620" marT="7620" marB="0" anchor="b">
                    <a:noFill/>
                  </a:tcPr>
                </a:tc>
              </a:tr>
              <a:tr h="161495">
                <a:tc>
                  <a:txBody>
                    <a:bodyPr/>
                    <a:lstStyle/>
                    <a:p>
                      <a:pPr algn="l" fontAlgn="b"/>
                      <a:r>
                        <a:rPr lang="en-ZA" sz="900" u="none" strike="noStrike">
                          <a:effectLst/>
                        </a:rPr>
                        <a:t>Trade</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a:effectLst/>
                        </a:rPr>
                        <a:t>310</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dirty="0">
                          <a:effectLst/>
                        </a:rPr>
                        <a:t>287</a:t>
                      </a:r>
                      <a:endParaRPr lang="en-ZA" sz="900" b="0" i="0" u="none" strike="noStrike" dirty="0">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292</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297</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269</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306</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292</a:t>
                      </a:r>
                      <a:endParaRPr lang="en-ZA" sz="900" b="0" i="0" u="none" strike="noStrike">
                        <a:solidFill>
                          <a:srgbClr val="000000"/>
                        </a:solidFill>
                        <a:effectLst/>
                        <a:latin typeface="Arial" panose="020B0604020202020204" pitchFamily="34" charset="0"/>
                      </a:endParaRPr>
                    </a:p>
                  </a:txBody>
                  <a:tcPr marL="7620" marR="7620" marT="7620" marB="0" anchor="b">
                    <a:noFill/>
                  </a:tcPr>
                </a:tc>
              </a:tr>
              <a:tr h="161495">
                <a:tc>
                  <a:txBody>
                    <a:bodyPr/>
                    <a:lstStyle/>
                    <a:p>
                      <a:pPr algn="l" fontAlgn="t"/>
                      <a:r>
                        <a:rPr lang="en-ZA" sz="900" u="none" strike="noStrike" dirty="0">
                          <a:effectLst/>
                        </a:rPr>
                        <a:t>Transport</a:t>
                      </a:r>
                      <a:endParaRPr lang="en-ZA" sz="900" b="0"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b"/>
                      <a:r>
                        <a:rPr lang="en-ZA" sz="900" u="none" strike="noStrike">
                          <a:effectLst/>
                        </a:rPr>
                        <a:t>67</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a:effectLst/>
                        </a:rPr>
                        <a:t>85</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69</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62</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58</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67</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70</a:t>
                      </a:r>
                      <a:endParaRPr lang="en-ZA" sz="900" b="0" i="0" u="none" strike="noStrike">
                        <a:solidFill>
                          <a:srgbClr val="000000"/>
                        </a:solidFill>
                        <a:effectLst/>
                        <a:latin typeface="Arial" panose="020B0604020202020204" pitchFamily="34" charset="0"/>
                      </a:endParaRPr>
                    </a:p>
                  </a:txBody>
                  <a:tcPr marL="7620" marR="7620" marT="7620" marB="0" anchor="b">
                    <a:noFill/>
                  </a:tcPr>
                </a:tc>
              </a:tr>
              <a:tr h="161495">
                <a:tc>
                  <a:txBody>
                    <a:bodyPr/>
                    <a:lstStyle/>
                    <a:p>
                      <a:pPr algn="l" fontAlgn="t"/>
                      <a:r>
                        <a:rPr lang="en-ZA" sz="900" u="none" strike="noStrike">
                          <a:effectLst/>
                        </a:rPr>
                        <a:t>Finance</a:t>
                      </a:r>
                      <a:endParaRPr lang="en-ZA" sz="900" b="0" i="0" u="none" strike="noStrike">
                        <a:solidFill>
                          <a:srgbClr val="000000"/>
                        </a:solidFill>
                        <a:effectLst/>
                        <a:latin typeface="Arial" panose="020B0604020202020204" pitchFamily="34" charset="0"/>
                      </a:endParaRPr>
                    </a:p>
                  </a:txBody>
                  <a:tcPr marL="7620" marR="7620" marT="7620" marB="0">
                    <a:noFill/>
                  </a:tcPr>
                </a:tc>
                <a:tc>
                  <a:txBody>
                    <a:bodyPr/>
                    <a:lstStyle/>
                    <a:p>
                      <a:pPr algn="r" fontAlgn="b"/>
                      <a:r>
                        <a:rPr lang="en-ZA" sz="900" u="none" strike="noStrike">
                          <a:effectLst/>
                        </a:rPr>
                        <a:t>105</a:t>
                      </a:r>
                      <a:endParaRPr lang="en-ZA" sz="900" b="0" i="0" u="none" strike="noStrike">
                        <a:solidFill>
                          <a:srgbClr val="000000"/>
                        </a:solidFill>
                        <a:effectLst/>
                        <a:latin typeface="Arial" panose="020B0604020202020204" pitchFamily="34" charset="0"/>
                      </a:endParaRPr>
                    </a:p>
                  </a:txBody>
                  <a:tcPr marL="7620" marR="7620" marT="7620" marB="0" anchor="b">
                    <a:noFill/>
                  </a:tcPr>
                </a:tc>
                <a:tc>
                  <a:txBody>
                    <a:bodyPr/>
                    <a:lstStyle/>
                    <a:p>
                      <a:pPr algn="r" fontAlgn="ctr"/>
                      <a:r>
                        <a:rPr lang="en-ZA" sz="900" u="none" strike="noStrike">
                          <a:effectLst/>
                        </a:rPr>
                        <a:t>115</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128</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123</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133</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ctr"/>
                      <a:r>
                        <a:rPr lang="en-ZA" sz="900" u="none" strike="noStrike">
                          <a:effectLst/>
                        </a:rPr>
                        <a:t>134</a:t>
                      </a:r>
                      <a:endParaRPr lang="en-ZA" sz="900" b="0" i="0" u="none" strike="noStrike">
                        <a:solidFill>
                          <a:srgbClr val="000000"/>
                        </a:solidFill>
                        <a:effectLst/>
                        <a:latin typeface="Arial" panose="020B0604020202020204" pitchFamily="34" charset="0"/>
                      </a:endParaRPr>
                    </a:p>
                  </a:txBody>
                  <a:tcPr marL="7620" marR="7620" marT="7620" marB="0" anchor="ctr">
                    <a:noFill/>
                  </a:tcPr>
                </a:tc>
                <a:tc>
                  <a:txBody>
                    <a:bodyPr/>
                    <a:lstStyle/>
                    <a:p>
                      <a:pPr algn="r" fontAlgn="b"/>
                      <a:r>
                        <a:rPr lang="en-ZA" sz="900" u="none" strike="noStrike">
                          <a:effectLst/>
                        </a:rPr>
                        <a:t>111</a:t>
                      </a:r>
                      <a:endParaRPr lang="en-ZA" sz="900" b="0" i="0" u="none" strike="noStrike">
                        <a:solidFill>
                          <a:srgbClr val="000000"/>
                        </a:solidFill>
                        <a:effectLst/>
                        <a:latin typeface="Arial" panose="020B0604020202020204" pitchFamily="34" charset="0"/>
                      </a:endParaRPr>
                    </a:p>
                  </a:txBody>
                  <a:tcPr marL="7620" marR="7620" marT="7620" marB="0" anchor="b">
                    <a:noFill/>
                  </a:tcPr>
                </a:tc>
              </a:tr>
              <a:tr h="314491">
                <a:tc>
                  <a:txBody>
                    <a:bodyPr/>
                    <a:lstStyle/>
                    <a:p>
                      <a:pPr algn="l" fontAlgn="t"/>
                      <a:r>
                        <a:rPr lang="en-ZA" sz="900" u="none" strike="noStrike" dirty="0">
                          <a:effectLst/>
                        </a:rPr>
                        <a:t>Community and social services</a:t>
                      </a:r>
                      <a:endParaRPr lang="en-ZA" sz="900" b="0" i="0" u="none" strike="noStrike" dirty="0">
                        <a:solidFill>
                          <a:srgbClr val="000000"/>
                        </a:solidFill>
                        <a:effectLst/>
                        <a:latin typeface="Arial" panose="020B0604020202020204" pitchFamily="34" charset="0"/>
                      </a:endParaRPr>
                    </a:p>
                  </a:txBody>
                  <a:tcPr marL="7620" marR="7620" marT="7620" marB="0">
                    <a:solidFill>
                      <a:srgbClr val="FFFF00"/>
                    </a:solidFill>
                  </a:tcPr>
                </a:tc>
                <a:tc>
                  <a:txBody>
                    <a:bodyPr/>
                    <a:lstStyle/>
                    <a:p>
                      <a:pPr algn="r" fontAlgn="b"/>
                      <a:r>
                        <a:rPr lang="en-ZA" sz="900" u="none" strike="noStrike" dirty="0">
                          <a:effectLst/>
                        </a:rPr>
                        <a:t>301</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ctr"/>
                      <a:r>
                        <a:rPr lang="en-ZA" sz="900" u="none" strike="noStrike" dirty="0">
                          <a:effectLst/>
                        </a:rPr>
                        <a:t>388</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ctr"/>
                      <a:r>
                        <a:rPr lang="en-ZA" sz="900" u="none" strike="noStrike" dirty="0">
                          <a:effectLst/>
                        </a:rPr>
                        <a:t>386</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ctr"/>
                      <a:r>
                        <a:rPr lang="en-ZA" sz="900" u="none" strike="noStrike" dirty="0">
                          <a:effectLst/>
                        </a:rPr>
                        <a:t>386</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ctr"/>
                      <a:r>
                        <a:rPr lang="en-ZA" sz="900" u="none" strike="noStrike" dirty="0">
                          <a:effectLst/>
                        </a:rPr>
                        <a:t>392</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ctr"/>
                      <a:r>
                        <a:rPr lang="en-ZA" sz="900" u="none" strike="noStrike" dirty="0">
                          <a:effectLst/>
                        </a:rPr>
                        <a:t>384</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c>
                  <a:txBody>
                    <a:bodyPr/>
                    <a:lstStyle/>
                    <a:p>
                      <a:pPr algn="r" fontAlgn="b"/>
                      <a:r>
                        <a:rPr lang="en-ZA" sz="900" u="none" strike="noStrike" dirty="0">
                          <a:effectLst/>
                        </a:rPr>
                        <a:t>403</a:t>
                      </a:r>
                      <a:endParaRPr lang="en-ZA" sz="900" b="0" i="0" u="none" strike="noStrike" dirty="0">
                        <a:solidFill>
                          <a:srgbClr val="000000"/>
                        </a:solidFill>
                        <a:effectLst/>
                        <a:latin typeface="Arial" panose="020B0604020202020204" pitchFamily="34" charset="0"/>
                      </a:endParaRPr>
                    </a:p>
                  </a:txBody>
                  <a:tcPr marL="7620" marR="7620" marT="7620" marB="0" anchor="ctr">
                    <a:solidFill>
                      <a:srgbClr val="FFFF00"/>
                    </a:solidFill>
                  </a:tcPr>
                </a:tc>
              </a:tr>
              <a:tr h="203994">
                <a:tc>
                  <a:txBody>
                    <a:bodyPr/>
                    <a:lstStyle/>
                    <a:p>
                      <a:pPr algn="l" fontAlgn="t"/>
                      <a:r>
                        <a:rPr lang="en-ZA" sz="900" u="none" strike="noStrike">
                          <a:effectLst/>
                        </a:rPr>
                        <a:t>Private households</a:t>
                      </a:r>
                      <a:endParaRPr lang="en-ZA" sz="900" b="0" i="0" u="none" strike="noStrike">
                        <a:solidFill>
                          <a:srgbClr val="000000"/>
                        </a:solidFill>
                        <a:effectLst/>
                        <a:latin typeface="Arial" panose="020B0604020202020204" pitchFamily="34" charset="0"/>
                      </a:endParaRPr>
                    </a:p>
                  </a:txBody>
                  <a:tcPr marL="7620" marR="7620" marT="7620" marB="0">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a:effectLst/>
                        </a:rPr>
                        <a:t>147</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113</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a:effectLst/>
                        </a:rPr>
                        <a:t>119</a:t>
                      </a:r>
                      <a:endParaRPr lang="en-ZA" sz="900" b="0" i="0" u="none" strike="noStrike">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102</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115</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ctr"/>
                      <a:r>
                        <a:rPr lang="en-ZA" sz="900" u="none" strike="noStrike" dirty="0">
                          <a:effectLst/>
                        </a:rPr>
                        <a:t>138</a:t>
                      </a:r>
                      <a:endParaRPr lang="en-ZA" sz="9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a:effectLst/>
                        </a:rPr>
                        <a:t>122</a:t>
                      </a:r>
                      <a:endParaRPr lang="en-ZA" sz="900" b="0" i="0" u="none" strike="noStrike">
                        <a:solidFill>
                          <a:srgbClr val="000000"/>
                        </a:solidFill>
                        <a:effectLst/>
                        <a:latin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r>
              <a:tr h="203994">
                <a:tc>
                  <a:txBody>
                    <a:bodyPr/>
                    <a:lstStyle/>
                    <a:p>
                      <a:pPr algn="l" fontAlgn="t"/>
                      <a:r>
                        <a:rPr lang="en-ZA" sz="900" u="none" strike="noStrike" dirty="0">
                          <a:effectLst/>
                        </a:rPr>
                        <a:t>Total</a:t>
                      </a:r>
                      <a:endParaRPr lang="en-ZA" sz="9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1 301</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1 332</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1 358</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1 366</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a:effectLst/>
                        </a:rPr>
                        <a:t>1 372</a:t>
                      </a:r>
                      <a:endParaRPr lang="en-ZA" sz="900" b="0" i="0" u="none" strike="noStrike">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1 411</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900" u="none" strike="noStrike" dirty="0">
                          <a:effectLst/>
                        </a:rPr>
                        <a:t>1 367</a:t>
                      </a:r>
                      <a:endParaRPr lang="en-ZA" sz="900" b="0" i="0" u="none" strike="noStrike" dirty="0">
                        <a:solidFill>
                          <a:srgbClr val="000000"/>
                        </a:solidFill>
                        <a:effectLst/>
                        <a:latin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994">
                <a:tc>
                  <a:txBody>
                    <a:bodyPr/>
                    <a:lstStyle/>
                    <a:p>
                      <a:pPr algn="l" fontAlgn="t"/>
                      <a:r>
                        <a:rPr lang="fr-FR" sz="800" u="none" strike="noStrike">
                          <a:effectLst/>
                        </a:rPr>
                        <a:t>Source: Stats SA QLFS 2016 Q1</a:t>
                      </a:r>
                      <a:endParaRPr lang="fr-FR" sz="800" b="0" i="1" u="none" strike="noStrike">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4582129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00" y="0"/>
            <a:ext cx="9221787" cy="356797"/>
          </a:xfrm>
        </p:spPr>
        <p:txBody>
          <a:bodyPr/>
          <a:lstStyle/>
          <a:p>
            <a:pPr lvl="0" algn="ctr" fontAlgn="base">
              <a:lnSpc>
                <a:spcPct val="100000"/>
              </a:lnSpc>
              <a:spcAft>
                <a:spcPct val="0"/>
              </a:spcAft>
            </a:pPr>
            <a:r>
              <a:rPr lang="en-US" altLang="en-US" sz="2000" b="1" dirty="0" smtClean="0">
                <a:solidFill>
                  <a:srgbClr val="984807"/>
                </a:solidFill>
                <a:latin typeface="Arial" charset="0"/>
                <a:ea typeface="+mn-ea"/>
                <a:cs typeface="Arial" charset="0"/>
              </a:rPr>
              <a:t>(3 – 3)</a:t>
            </a:r>
            <a:endParaRPr lang="en-ZA" altLang="en-US" sz="2000" dirty="0">
              <a:solidFill>
                <a:srgbClr val="4A3A27"/>
              </a:solidFill>
              <a:latin typeface="Arial" charset="0"/>
              <a:ea typeface="+mn-ea"/>
              <a:cs typeface="Arial" charset="0"/>
            </a:endParaRPr>
          </a:p>
        </p:txBody>
      </p:sp>
      <p:sp>
        <p:nvSpPr>
          <p:cNvPr id="4" name="Rectangle 3"/>
          <p:cNvSpPr/>
          <p:nvPr/>
        </p:nvSpPr>
        <p:spPr>
          <a:xfrm>
            <a:off x="286852" y="361955"/>
            <a:ext cx="10140284" cy="6468694"/>
          </a:xfrm>
          <a:prstGeom prst="rect">
            <a:avLst/>
          </a:prstGeom>
        </p:spPr>
        <p:txBody>
          <a:bodyPr wrap="square">
            <a:spAutoFit/>
          </a:bodyPr>
          <a:lstStyle/>
          <a:p>
            <a:pPr marL="342900" lvl="0" indent="-342900" algn="just">
              <a:lnSpc>
                <a:spcPct val="150000"/>
              </a:lnSpc>
              <a:spcAft>
                <a:spcPts val="600"/>
              </a:spcAft>
              <a:buFont typeface="Symbol" panose="05050102010706020507" pitchFamily="18" charset="2"/>
              <a:buChar char=""/>
            </a:pPr>
            <a:r>
              <a:rPr lang="en-US" sz="1700" dirty="0">
                <a:latin typeface="Arial" panose="020B0604020202020204" pitchFamily="34" charset="0"/>
                <a:ea typeface="Times New Roman" panose="02020603050405020304" pitchFamily="18" charset="0"/>
                <a:cs typeface="Arial" panose="020B0604020202020204" pitchFamily="34" charset="0"/>
              </a:rPr>
              <a:t>As at 31 March 2015 </a:t>
            </a:r>
            <a:r>
              <a:rPr lang="en-US" sz="1700" dirty="0" smtClean="0">
                <a:latin typeface="Arial" panose="020B0604020202020204" pitchFamily="34" charset="0"/>
                <a:ea typeface="Times New Roman" panose="02020603050405020304" pitchFamily="18" charset="0"/>
                <a:cs typeface="Arial" panose="020B0604020202020204" pitchFamily="34" charset="0"/>
              </a:rPr>
              <a:t>irregular </a:t>
            </a:r>
            <a:r>
              <a:rPr lang="en-US" sz="1700" dirty="0">
                <a:latin typeface="Arial" panose="020B0604020202020204" pitchFamily="34" charset="0"/>
                <a:ea typeface="Times New Roman" panose="02020603050405020304" pitchFamily="18" charset="0"/>
                <a:cs typeface="Arial" panose="020B0604020202020204" pitchFamily="34" charset="0"/>
              </a:rPr>
              <a:t>expenditure balance for </a:t>
            </a:r>
            <a:r>
              <a:rPr lang="en-US" sz="1700" dirty="0" smtClean="0">
                <a:latin typeface="Arial" panose="020B0604020202020204" pitchFamily="34" charset="0"/>
                <a:ea typeface="Times New Roman" panose="02020603050405020304" pitchFamily="18" charset="0"/>
                <a:cs typeface="Arial" panose="020B0604020202020204" pitchFamily="34" charset="0"/>
              </a:rPr>
              <a:t>Province </a:t>
            </a:r>
            <a:r>
              <a:rPr lang="en-US" sz="1700" dirty="0">
                <a:latin typeface="Arial" panose="020B0604020202020204" pitchFamily="34" charset="0"/>
                <a:ea typeface="Times New Roman" panose="02020603050405020304" pitchFamily="18" charset="0"/>
                <a:cs typeface="Arial" panose="020B0604020202020204" pitchFamily="34" charset="0"/>
              </a:rPr>
              <a:t>stood at </a:t>
            </a:r>
            <a:r>
              <a:rPr lang="en-US" sz="1700" dirty="0" smtClean="0">
                <a:latin typeface="Arial" panose="020B0604020202020204" pitchFamily="34" charset="0"/>
                <a:ea typeface="Times New Roman" panose="02020603050405020304" pitchFamily="18" charset="0"/>
                <a:cs typeface="Arial" panose="020B0604020202020204" pitchFamily="34" charset="0"/>
              </a:rPr>
              <a:t>R5.2 </a:t>
            </a:r>
            <a:r>
              <a:rPr lang="en-US" sz="1700" dirty="0">
                <a:latin typeface="Arial" panose="020B0604020202020204" pitchFamily="34" charset="0"/>
                <a:ea typeface="Times New Roman" panose="02020603050405020304" pitchFamily="18" charset="0"/>
                <a:cs typeface="Arial" panose="020B0604020202020204" pitchFamily="34" charset="0"/>
              </a:rPr>
              <a:t>billion with </a:t>
            </a:r>
            <a:r>
              <a:rPr lang="en-US" sz="1700" dirty="0" smtClean="0">
                <a:latin typeface="Arial" panose="020B0604020202020204" pitchFamily="34" charset="0"/>
                <a:ea typeface="Times New Roman" panose="02020603050405020304" pitchFamily="18" charset="0"/>
                <a:cs typeface="Arial" panose="020B0604020202020204" pitchFamily="34" charset="0"/>
              </a:rPr>
              <a:t>key </a:t>
            </a:r>
            <a:r>
              <a:rPr lang="en-US" sz="1700" dirty="0">
                <a:latin typeface="Arial" panose="020B0604020202020204" pitchFamily="34" charset="0"/>
                <a:ea typeface="Times New Roman" panose="02020603050405020304" pitchFamily="18" charset="0"/>
                <a:cs typeface="Arial" panose="020B0604020202020204" pitchFamily="34" charset="0"/>
              </a:rPr>
              <a:t>provincial contributors being </a:t>
            </a:r>
            <a:r>
              <a:rPr lang="en-US" sz="1700" dirty="0" smtClean="0">
                <a:latin typeface="Arial" panose="020B0604020202020204" pitchFamily="34" charset="0"/>
                <a:ea typeface="Times New Roman" panose="02020603050405020304" pitchFamily="18" charset="0"/>
                <a:cs typeface="Arial" panose="020B0604020202020204" pitchFamily="34" charset="0"/>
              </a:rPr>
              <a:t>DRPW, Health, Education </a:t>
            </a:r>
            <a:r>
              <a:rPr lang="en-US" sz="1700" dirty="0">
                <a:latin typeface="Arial" panose="020B0604020202020204" pitchFamily="34" charset="0"/>
                <a:ea typeface="Times New Roman" panose="02020603050405020304" pitchFamily="18" charset="0"/>
                <a:cs typeface="Arial" panose="020B0604020202020204" pitchFamily="34" charset="0"/>
              </a:rPr>
              <a:t>and Social </a:t>
            </a:r>
            <a:r>
              <a:rPr lang="en-US" sz="1700" dirty="0" smtClean="0">
                <a:latin typeface="Arial" panose="020B0604020202020204" pitchFamily="34" charset="0"/>
                <a:ea typeface="Times New Roman" panose="02020603050405020304" pitchFamily="18" charset="0"/>
                <a:cs typeface="Arial" panose="020B0604020202020204" pitchFamily="34" charset="0"/>
              </a:rPr>
              <a:t>Development.  </a:t>
            </a:r>
            <a:endParaRPr lang="en-US" sz="17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600"/>
              </a:spcAft>
              <a:buFont typeface="Symbol" panose="05050102010706020507" pitchFamily="18" charset="2"/>
              <a:buChar char=""/>
            </a:pPr>
            <a:r>
              <a:rPr lang="en-US" sz="1700" dirty="0">
                <a:latin typeface="Arial" panose="020B0604020202020204" pitchFamily="34" charset="0"/>
                <a:ea typeface="Times New Roman" panose="02020603050405020304" pitchFamily="18" charset="0"/>
                <a:cs typeface="Arial" panose="020B0604020202020204" pitchFamily="34" charset="0"/>
              </a:rPr>
              <a:t>This irregular expenditure is attributed mainly to non-compliance with supply chain management (SCM) prescripts and poor document management. </a:t>
            </a:r>
          </a:p>
          <a:p>
            <a:pPr marL="342900" lvl="0" indent="-342900" algn="just">
              <a:lnSpc>
                <a:spcPct val="150000"/>
              </a:lnSpc>
              <a:spcAft>
                <a:spcPts val="600"/>
              </a:spcAft>
              <a:buFont typeface="Symbol" panose="05050102010706020507" pitchFamily="18" charset="2"/>
              <a:buChar char=""/>
            </a:pPr>
            <a:r>
              <a:rPr lang="en-US" sz="1700" dirty="0">
                <a:latin typeface="Arial" panose="020B0604020202020204" pitchFamily="34" charset="0"/>
                <a:ea typeface="Times New Roman" panose="02020603050405020304" pitchFamily="18" charset="0"/>
                <a:cs typeface="Arial" panose="020B0604020202020204" pitchFamily="34" charset="0"/>
              </a:rPr>
              <a:t>Weak internal control systems in departments further result in irregular expenditure not being detected timely.</a:t>
            </a:r>
          </a:p>
          <a:p>
            <a:pPr marL="342900" lvl="0" indent="-342900" algn="just">
              <a:lnSpc>
                <a:spcPct val="150000"/>
              </a:lnSpc>
              <a:spcAft>
                <a:spcPts val="600"/>
              </a:spcAft>
              <a:buFont typeface="Symbol" panose="05050102010706020507" pitchFamily="18" charset="2"/>
              <a:buChar char=""/>
            </a:pPr>
            <a:r>
              <a:rPr lang="en-US" sz="1700" dirty="0" smtClean="0">
                <a:latin typeface="Arial" panose="020B0604020202020204" pitchFamily="34" charset="0"/>
                <a:ea typeface="Times New Roman" panose="02020603050405020304" pitchFamily="18" charset="0"/>
                <a:cs typeface="Arial" panose="020B0604020202020204" pitchFamily="34" charset="0"/>
              </a:rPr>
              <a:t>PT developed </a:t>
            </a:r>
            <a:r>
              <a:rPr lang="en-US" sz="1700" dirty="0">
                <a:latin typeface="Arial" panose="020B0604020202020204" pitchFamily="34" charset="0"/>
                <a:ea typeface="Times New Roman" panose="02020603050405020304" pitchFamily="18" charset="0"/>
                <a:cs typeface="Arial" panose="020B0604020202020204" pitchFamily="34" charset="0"/>
              </a:rPr>
              <a:t>a project plan to actively monitor and assist, provincial departments to manage </a:t>
            </a:r>
            <a:r>
              <a:rPr lang="en-US" sz="1700" dirty="0" smtClean="0">
                <a:latin typeface="Arial" panose="020B0604020202020204" pitchFamily="34" charset="0"/>
                <a:ea typeface="Times New Roman" panose="02020603050405020304" pitchFamily="18" charset="0"/>
                <a:cs typeface="Arial" panose="020B0604020202020204" pitchFamily="34" charset="0"/>
              </a:rPr>
              <a:t>disclosure </a:t>
            </a:r>
            <a:r>
              <a:rPr lang="en-US" sz="1700" dirty="0">
                <a:latin typeface="Arial" panose="020B0604020202020204" pitchFamily="34" charset="0"/>
                <a:ea typeface="Times New Roman" panose="02020603050405020304" pitchFamily="18" charset="0"/>
                <a:cs typeface="Arial" panose="020B0604020202020204" pitchFamily="34" charset="0"/>
              </a:rPr>
              <a:t>and condonation of irregular expenditure in their financial records.</a:t>
            </a:r>
          </a:p>
          <a:p>
            <a:pPr marL="342900" lvl="0" indent="-342900" algn="just">
              <a:lnSpc>
                <a:spcPct val="150000"/>
              </a:lnSpc>
              <a:spcAft>
                <a:spcPts val="600"/>
              </a:spcAft>
              <a:buFont typeface="Symbol" panose="05050102010706020507" pitchFamily="18" charset="2"/>
              <a:buChar char=""/>
            </a:pPr>
            <a:r>
              <a:rPr lang="en-US" sz="1700" dirty="0">
                <a:latin typeface="Arial" panose="020B0604020202020204" pitchFamily="34" charset="0"/>
                <a:ea typeface="Times New Roman" panose="02020603050405020304" pitchFamily="18" charset="0"/>
                <a:cs typeface="Arial" panose="020B0604020202020204" pitchFamily="34" charset="0"/>
              </a:rPr>
              <a:t>R3.7 billion has been submitted to </a:t>
            </a:r>
            <a:r>
              <a:rPr lang="en-US" sz="1700" dirty="0" smtClean="0">
                <a:latin typeface="Arial" panose="020B0604020202020204" pitchFamily="34" charset="0"/>
                <a:ea typeface="Times New Roman" panose="02020603050405020304" pitchFamily="18" charset="0"/>
                <a:cs typeface="Arial" panose="020B0604020202020204" pitchFamily="34" charset="0"/>
              </a:rPr>
              <a:t>National Treasury and </a:t>
            </a:r>
            <a:r>
              <a:rPr lang="en-US" sz="1700" dirty="0">
                <a:latin typeface="Arial" panose="020B0604020202020204" pitchFamily="34" charset="0"/>
                <a:ea typeface="Times New Roman" panose="02020603050405020304" pitchFamily="18" charset="0"/>
                <a:cs typeface="Arial" panose="020B0604020202020204" pitchFamily="34" charset="0"/>
              </a:rPr>
              <a:t>DPSA for condonation as they are the relevant authority whilst </a:t>
            </a:r>
            <a:r>
              <a:rPr lang="en-US" sz="1700" dirty="0" smtClean="0">
                <a:latin typeface="Arial" panose="020B0604020202020204" pitchFamily="34" charset="0"/>
                <a:ea typeface="Times New Roman" panose="02020603050405020304" pitchFamily="18" charset="0"/>
                <a:cs typeface="Arial" panose="020B0604020202020204" pitchFamily="34" charset="0"/>
              </a:rPr>
              <a:t>R743 </a:t>
            </a:r>
            <a:r>
              <a:rPr lang="en-US" sz="1700" dirty="0">
                <a:latin typeface="Arial" panose="020B0604020202020204" pitchFamily="34" charset="0"/>
                <a:ea typeface="Times New Roman" panose="02020603050405020304" pitchFamily="18" charset="0"/>
                <a:cs typeface="Arial" panose="020B0604020202020204" pitchFamily="34" charset="0"/>
              </a:rPr>
              <a:t>million has been condoned by </a:t>
            </a:r>
            <a:r>
              <a:rPr lang="en-US" sz="1700" dirty="0" smtClean="0">
                <a:latin typeface="Arial" panose="020B0604020202020204" pitchFamily="34" charset="0"/>
                <a:ea typeface="Times New Roman" panose="02020603050405020304" pitchFamily="18" charset="0"/>
                <a:cs typeface="Arial" panose="020B0604020202020204" pitchFamily="34" charset="0"/>
              </a:rPr>
              <a:t>respective </a:t>
            </a:r>
            <a:r>
              <a:rPr lang="en-US" sz="1700" dirty="0">
                <a:latin typeface="Arial" panose="020B0604020202020204" pitchFamily="34" charset="0"/>
                <a:ea typeface="Times New Roman" panose="02020603050405020304" pitchFamily="18" charset="0"/>
                <a:cs typeface="Arial" panose="020B0604020202020204" pitchFamily="34" charset="0"/>
              </a:rPr>
              <a:t>accounting officers.</a:t>
            </a:r>
          </a:p>
          <a:p>
            <a:pPr marL="342900" lvl="0" indent="-342900" algn="just">
              <a:lnSpc>
                <a:spcPct val="150000"/>
              </a:lnSpc>
              <a:spcAft>
                <a:spcPts val="600"/>
              </a:spcAft>
              <a:buFont typeface="Symbol" panose="05050102010706020507" pitchFamily="18" charset="2"/>
              <a:buChar char=""/>
            </a:pPr>
            <a:r>
              <a:rPr lang="en-US" sz="1700" dirty="0" smtClean="0">
                <a:latin typeface="Arial" panose="020B0604020202020204" pitchFamily="34" charset="0"/>
                <a:ea typeface="Times New Roman" panose="02020603050405020304" pitchFamily="18" charset="0"/>
                <a:cs typeface="Arial" panose="020B0604020202020204" pitchFamily="34" charset="0"/>
              </a:rPr>
              <a:t>Currently busy </a:t>
            </a:r>
            <a:r>
              <a:rPr lang="en-US" sz="1700" dirty="0">
                <a:latin typeface="Arial" panose="020B0604020202020204" pitchFamily="34" charset="0"/>
                <a:ea typeface="Times New Roman" panose="02020603050405020304" pitchFamily="18" charset="0"/>
                <a:cs typeface="Arial" panose="020B0604020202020204" pitchFamily="34" charset="0"/>
              </a:rPr>
              <a:t>increasing capacity of </a:t>
            </a:r>
            <a:r>
              <a:rPr lang="en-US" sz="1700" dirty="0" smtClean="0">
                <a:latin typeface="Arial" panose="020B0604020202020204" pitchFamily="34" charset="0"/>
                <a:ea typeface="Times New Roman" panose="02020603050405020304" pitchFamily="18" charset="0"/>
                <a:cs typeface="Arial" panose="020B0604020202020204" pitchFamily="34" charset="0"/>
              </a:rPr>
              <a:t>governance </a:t>
            </a:r>
            <a:r>
              <a:rPr lang="en-US" sz="1700" dirty="0">
                <a:latin typeface="Arial" panose="020B0604020202020204" pitchFamily="34" charset="0"/>
                <a:ea typeface="Times New Roman" panose="02020603050405020304" pitchFamily="18" charset="0"/>
                <a:cs typeface="Arial" panose="020B0604020202020204" pitchFamily="34" charset="0"/>
              </a:rPr>
              <a:t>structures </a:t>
            </a:r>
            <a:r>
              <a:rPr lang="en-US" sz="1700" dirty="0" smtClean="0">
                <a:latin typeface="Arial" panose="020B0604020202020204" pitchFamily="34" charset="0"/>
                <a:ea typeface="Times New Roman" panose="02020603050405020304" pitchFamily="18" charset="0"/>
                <a:cs typeface="Arial" panose="020B0604020202020204" pitchFamily="34" charset="0"/>
              </a:rPr>
              <a:t>i.e. </a:t>
            </a:r>
            <a:r>
              <a:rPr lang="en-US" sz="1700" dirty="0">
                <a:latin typeface="Arial" panose="020B0604020202020204" pitchFamily="34" charset="0"/>
                <a:ea typeface="Times New Roman" panose="02020603050405020304" pitchFamily="18" charset="0"/>
                <a:cs typeface="Arial" panose="020B0604020202020204" pitchFamily="34" charset="0"/>
              </a:rPr>
              <a:t>audit committees and internal audits to assist accounting officers to address internal control deficiencies to ensure compliance with </a:t>
            </a:r>
            <a:r>
              <a:rPr lang="en-US" sz="1700" dirty="0" smtClean="0">
                <a:latin typeface="Arial" panose="020B0604020202020204" pitchFamily="34" charset="0"/>
                <a:ea typeface="Times New Roman" panose="02020603050405020304" pitchFamily="18" charset="0"/>
                <a:cs typeface="Arial" panose="020B0604020202020204" pitchFamily="34" charset="0"/>
              </a:rPr>
              <a:t>prescripts</a:t>
            </a:r>
            <a:r>
              <a:rPr lang="en-US" sz="17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50000"/>
              </a:lnSpc>
              <a:spcAft>
                <a:spcPts val="600"/>
              </a:spcAft>
              <a:buFont typeface="Symbol" panose="05050102010706020507" pitchFamily="18" charset="2"/>
              <a:buChar char=""/>
            </a:pPr>
            <a:r>
              <a:rPr lang="en-US" sz="1700" dirty="0">
                <a:latin typeface="Arial" panose="020B0604020202020204" pitchFamily="34" charset="0"/>
                <a:ea typeface="Times New Roman" panose="02020603050405020304" pitchFamily="18" charset="0"/>
                <a:cs typeface="Arial" panose="020B0604020202020204" pitchFamily="34" charset="0"/>
              </a:rPr>
              <a:t>Interacting with CFOs </a:t>
            </a:r>
            <a:r>
              <a:rPr lang="en-US" sz="1700" dirty="0" smtClean="0">
                <a:latin typeface="Arial" panose="020B0604020202020204" pitchFamily="34" charset="0"/>
                <a:ea typeface="Times New Roman" panose="02020603050405020304" pitchFamily="18" charset="0"/>
                <a:cs typeface="Arial" panose="020B0604020202020204" pitchFamily="34" charset="0"/>
              </a:rPr>
              <a:t>by setting </a:t>
            </a:r>
            <a:r>
              <a:rPr lang="en-US" sz="1700" dirty="0">
                <a:latin typeface="Arial" panose="020B0604020202020204" pitchFamily="34" charset="0"/>
                <a:ea typeface="Times New Roman" panose="02020603050405020304" pitchFamily="18" charset="0"/>
                <a:cs typeface="Arial" panose="020B0604020202020204" pitchFamily="34" charset="0"/>
              </a:rPr>
              <a:t>a tone that there is zero tolerance for poor performance.</a:t>
            </a:r>
          </a:p>
          <a:p>
            <a:pPr marL="342900" lvl="0" indent="-342900" algn="just">
              <a:lnSpc>
                <a:spcPct val="150000"/>
              </a:lnSpc>
              <a:spcAft>
                <a:spcPts val="600"/>
              </a:spcAft>
              <a:buFont typeface="Symbol" panose="05050102010706020507" pitchFamily="18" charset="2"/>
              <a:buChar char=""/>
            </a:pPr>
            <a:endParaRPr lang="en-US" sz="17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a:xfrm>
            <a:off x="8022074" y="7007225"/>
            <a:ext cx="2405062" cy="401638"/>
          </a:xfrm>
        </p:spPr>
        <p:txBody>
          <a:bodyPr/>
          <a:lstStyle/>
          <a:p>
            <a:pPr algn="ctr"/>
            <a:fld id="{A1A3D4F6-16A1-45B6-9552-77C2E80A16ED}" type="slidenum">
              <a:rPr lang="en-ZA" sz="2400" b="1" smtClean="0">
                <a:solidFill>
                  <a:prstClr val="white"/>
                </a:solidFill>
              </a:rPr>
              <a:pPr algn="ctr"/>
              <a:t>70</a:t>
            </a:fld>
            <a:endParaRPr lang="en-ZA" sz="2400" b="1" dirty="0">
              <a:solidFill>
                <a:prstClr val="white"/>
              </a:solidFill>
            </a:endParaRPr>
          </a:p>
        </p:txBody>
      </p:sp>
    </p:spTree>
    <p:extLst>
      <p:ext uri="{BB962C8B-B14F-4D97-AF65-F5344CB8AC3E}">
        <p14:creationId xmlns:p14="http://schemas.microsoft.com/office/powerpoint/2010/main" val="26459816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0"/>
            <a:ext cx="9196705" cy="415636"/>
          </a:xfrm>
        </p:spPr>
        <p:txBody>
          <a:bodyPr/>
          <a:lstStyle/>
          <a:p>
            <a:pPr algn="ctr">
              <a:defRPr/>
            </a:pPr>
            <a:r>
              <a:rPr lang="en-ZA" sz="2000" b="1" dirty="0" smtClean="0">
                <a:solidFill>
                  <a:srgbClr val="F79646">
                    <a:lumMod val="50000"/>
                  </a:srgbClr>
                </a:solidFill>
                <a:latin typeface="Arial" pitchFamily="34" charset="0"/>
                <a:ea typeface="+mn-ea"/>
                <a:cs typeface="Arial" pitchFamily="34" charset="0"/>
              </a:rPr>
              <a:t>CONCLUSION (1 - 2) </a:t>
            </a:r>
            <a:endParaRPr lang="en-ZA" sz="20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299257" y="332509"/>
            <a:ext cx="9861753" cy="5298325"/>
          </a:xfrm>
        </p:spPr>
        <p:txBody>
          <a:bodyPr/>
          <a:lstStyle/>
          <a:p>
            <a:pPr algn="just"/>
            <a:r>
              <a:rPr lang="en-ZA" sz="2000" dirty="0" smtClean="0">
                <a:latin typeface="Arial" panose="020B0604020202020204" pitchFamily="34" charset="0"/>
                <a:cs typeface="Arial" panose="020B0604020202020204" pitchFamily="34" charset="0"/>
              </a:rPr>
              <a:t>Provincial government is concerned with the low levels of industrialisation and beneficiation in the province;</a:t>
            </a:r>
          </a:p>
          <a:p>
            <a:pPr algn="just"/>
            <a:r>
              <a:rPr lang="en-ZA" sz="2000" dirty="0" smtClean="0">
                <a:latin typeface="Arial" panose="020B0604020202020204" pitchFamily="34" charset="0"/>
                <a:cs typeface="Arial" panose="020B0604020202020204" pitchFamily="34" charset="0"/>
              </a:rPr>
              <a:t>Skills development that responds to the needs of market remains a challenge in the province; </a:t>
            </a:r>
          </a:p>
          <a:p>
            <a:pPr algn="just"/>
            <a:r>
              <a:rPr lang="en-ZA" sz="2000" dirty="0" smtClean="0">
                <a:latin typeface="Arial" panose="020B0604020202020204" pitchFamily="34" charset="0"/>
                <a:cs typeface="Arial" panose="020B0604020202020204" pitchFamily="34" charset="0"/>
              </a:rPr>
              <a:t>The  existing intergovernmental fiscal framework limits province’s ability to fund economic development projects; </a:t>
            </a:r>
          </a:p>
          <a:p>
            <a:pPr algn="just"/>
            <a:r>
              <a:rPr lang="en-ZA" sz="2000" dirty="0" smtClean="0">
                <a:latin typeface="Arial" panose="020B0604020202020204" pitchFamily="34" charset="0"/>
                <a:cs typeface="Arial" panose="020B0604020202020204" pitchFamily="34" charset="0"/>
              </a:rPr>
              <a:t>The new SEZ Act and Regulations will likely exert excessive fiscal burden to provinces (i.e. the co-funding arrangement); and</a:t>
            </a:r>
          </a:p>
          <a:p>
            <a:pPr algn="just"/>
            <a:r>
              <a:rPr lang="en-ZA" sz="2000" dirty="0" smtClean="0">
                <a:latin typeface="Arial" panose="020B0604020202020204" pitchFamily="34" charset="0"/>
                <a:cs typeface="Arial" panose="020B0604020202020204" pitchFamily="34" charset="0"/>
              </a:rPr>
              <a:t>The policies and legislation on land administration on communal  land continue to hold back both public and private investment in the economy including  agriculture development.  </a:t>
            </a:r>
          </a:p>
          <a:p>
            <a:pPr algn="just"/>
            <a:r>
              <a:rPr lang="en-ZA" sz="2000" dirty="0">
                <a:latin typeface="Arial" panose="020B0604020202020204" pitchFamily="34" charset="0"/>
                <a:cs typeface="Arial" panose="020B0604020202020204" pitchFamily="34" charset="0"/>
              </a:rPr>
              <a:t>The Provincial Own Revenue Strategy should be updated, taking into account hospitals (patient fees), boarding schools (boarding fees), weighbridges (fines), state properties (rentals), and rehabilitation centres; </a:t>
            </a:r>
            <a:endParaRPr lang="en-ZA" sz="2000" dirty="0" smtClean="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The updated strategy could be short and long term and needs to take into account the lessons learnt in the existing revenue generation strategy that was approved in the 2015/16 financial year with regards to improving revenue management in the province; </a:t>
            </a:r>
          </a:p>
          <a:p>
            <a:pPr algn="just"/>
            <a:endParaRPr lang="en-ZA" sz="2200" dirty="0">
              <a:latin typeface="Arial" panose="020B0604020202020204" pitchFamily="34" charset="0"/>
              <a:cs typeface="Arial" panose="020B0604020202020204" pitchFamily="34" charset="0"/>
            </a:endParaRPr>
          </a:p>
          <a:p>
            <a:pPr algn="just"/>
            <a:endParaRPr lang="en-ZA" sz="2400" dirty="0" smtClean="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054547" y="7007225"/>
            <a:ext cx="1260061" cy="401638"/>
          </a:xfrm>
        </p:spPr>
        <p:txBody>
          <a:bodyPr/>
          <a:lstStyle/>
          <a:p>
            <a:pPr defTabSz="914400"/>
            <a:fld id="{A1A3D4F6-16A1-45B6-9552-77C2E80A16ED}" type="slidenum">
              <a:rPr lang="en-ZA" sz="2400" b="1" smtClean="0">
                <a:solidFill>
                  <a:schemeClr val="bg1"/>
                </a:solidFill>
              </a:rPr>
              <a:pPr defTabSz="914400"/>
              <a:t>71</a:t>
            </a:fld>
            <a:endParaRPr lang="en-ZA" sz="2400" b="1" dirty="0">
              <a:solidFill>
                <a:schemeClr val="bg1"/>
              </a:solidFill>
            </a:endParaRPr>
          </a:p>
        </p:txBody>
      </p:sp>
    </p:spTree>
    <p:extLst>
      <p:ext uri="{BB962C8B-B14F-4D97-AF65-F5344CB8AC3E}">
        <p14:creationId xmlns:p14="http://schemas.microsoft.com/office/powerpoint/2010/main" val="8231286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0"/>
            <a:ext cx="9196705" cy="415636"/>
          </a:xfrm>
        </p:spPr>
        <p:txBody>
          <a:bodyPr/>
          <a:lstStyle/>
          <a:p>
            <a:pPr algn="ctr">
              <a:defRPr/>
            </a:pPr>
            <a:r>
              <a:rPr lang="en-ZA" sz="2000" b="1" dirty="0" smtClean="0">
                <a:solidFill>
                  <a:srgbClr val="F79646">
                    <a:lumMod val="50000"/>
                  </a:srgbClr>
                </a:solidFill>
                <a:latin typeface="Arial" pitchFamily="34" charset="0"/>
                <a:ea typeface="+mn-ea"/>
                <a:cs typeface="Arial" pitchFamily="34" charset="0"/>
              </a:rPr>
              <a:t>CONCLUSION (2 – 2) </a:t>
            </a:r>
            <a:endParaRPr lang="en-ZA" sz="20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299257" y="249382"/>
            <a:ext cx="9861753" cy="5298325"/>
          </a:xfrm>
        </p:spPr>
        <p:txBody>
          <a:bodyPr/>
          <a:lstStyle/>
          <a:p>
            <a:pPr algn="just">
              <a:spcBef>
                <a:spcPts val="600"/>
              </a:spcBef>
              <a:spcAft>
                <a:spcPts val="1000"/>
              </a:spcAft>
            </a:pPr>
            <a:r>
              <a:rPr lang="en-ZA" sz="2000" dirty="0" smtClean="0">
                <a:latin typeface="Arial" panose="020B0604020202020204" pitchFamily="34" charset="0"/>
                <a:cs typeface="Arial" panose="020B0604020202020204" pitchFamily="34" charset="0"/>
              </a:rPr>
              <a:t>Provincial </a:t>
            </a:r>
            <a:r>
              <a:rPr lang="en-ZA" sz="2000" dirty="0">
                <a:latin typeface="Arial" panose="020B0604020202020204" pitchFamily="34" charset="0"/>
                <a:cs typeface="Arial" panose="020B0604020202020204" pitchFamily="34" charset="0"/>
              </a:rPr>
              <a:t>Treasury </a:t>
            </a:r>
            <a:r>
              <a:rPr lang="en-ZA" sz="2000" dirty="0" smtClean="0">
                <a:latin typeface="Arial" panose="020B0604020202020204" pitchFamily="34" charset="0"/>
                <a:cs typeface="Arial" panose="020B0604020202020204" pitchFamily="34" charset="0"/>
              </a:rPr>
              <a:t>(PT) will </a:t>
            </a:r>
            <a:r>
              <a:rPr lang="en-ZA" sz="2000" dirty="0">
                <a:latin typeface="Arial" panose="020B0604020202020204" pitchFamily="34" charset="0"/>
                <a:cs typeface="Arial" panose="020B0604020202020204" pitchFamily="34" charset="0"/>
              </a:rPr>
              <a:t>continue with the </a:t>
            </a:r>
            <a:r>
              <a:rPr lang="en-ZA" sz="2000" dirty="0" smtClean="0">
                <a:latin typeface="Arial" panose="020B0604020202020204" pitchFamily="34" charset="0"/>
                <a:cs typeface="Arial" panose="020B0604020202020204" pitchFamily="34" charset="0"/>
              </a:rPr>
              <a:t>commissioning </a:t>
            </a:r>
            <a:r>
              <a:rPr lang="en-ZA" sz="2000" dirty="0">
                <a:latin typeface="Arial" panose="020B0604020202020204" pitchFamily="34" charset="0"/>
                <a:cs typeface="Arial" panose="020B0604020202020204" pitchFamily="34" charset="0"/>
              </a:rPr>
              <a:t>of a study on the provincial government own revenue </a:t>
            </a:r>
            <a:r>
              <a:rPr lang="en-ZA" sz="2000" dirty="0" smtClean="0">
                <a:latin typeface="Arial" panose="020B0604020202020204" pitchFamily="34" charset="0"/>
                <a:cs typeface="Arial" panose="020B0604020202020204" pitchFamily="34" charset="0"/>
              </a:rPr>
              <a:t>potential</a:t>
            </a:r>
            <a:r>
              <a:rPr lang="en-ZA" sz="2000" dirty="0">
                <a:latin typeface="Arial" panose="020B0604020202020204" pitchFamily="34" charset="0"/>
                <a:cs typeface="Arial" panose="020B0604020202020204" pitchFamily="34" charset="0"/>
              </a:rPr>
              <a:t>;</a:t>
            </a:r>
            <a:endParaRPr lang="en-ZA" sz="2000" dirty="0" smtClean="0">
              <a:latin typeface="Arial" panose="020B0604020202020204" pitchFamily="34" charset="0"/>
              <a:cs typeface="Arial" panose="020B0604020202020204" pitchFamily="34" charset="0"/>
            </a:endParaRPr>
          </a:p>
          <a:p>
            <a:pPr algn="just">
              <a:spcBef>
                <a:spcPts val="600"/>
              </a:spcBef>
              <a:spcAft>
                <a:spcPts val="1000"/>
              </a:spcAft>
            </a:pPr>
            <a:r>
              <a:rPr lang="en-ZA" sz="2000" dirty="0" smtClean="0">
                <a:latin typeface="Arial" panose="020B0604020202020204" pitchFamily="34" charset="0"/>
                <a:cs typeface="Arial" panose="020B0604020202020204" pitchFamily="34" charset="0"/>
              </a:rPr>
              <a:t>The under expenditure in some departments remains a concern and as such the following remedial steps have been initiated: </a:t>
            </a:r>
          </a:p>
          <a:p>
            <a:pPr marL="714375" indent="-447675" algn="just">
              <a:spcBef>
                <a:spcPts val="600"/>
              </a:spcBef>
              <a:spcAft>
                <a:spcPts val="1000"/>
              </a:spcAft>
              <a:buFont typeface="Courier New" panose="02070309020205020404" pitchFamily="49" charset="0"/>
              <a:buChar char="o"/>
            </a:pPr>
            <a:r>
              <a:rPr lang="en-ZA" sz="2000" dirty="0" smtClean="0">
                <a:latin typeface="Arial" panose="020B0604020202020204" pitchFamily="34" charset="0"/>
                <a:cs typeface="Arial" panose="020B0604020202020204" pitchFamily="34" charset="0"/>
              </a:rPr>
              <a:t>Sitting of the Sub-Cabinet Budget Committee to focus on the infrastructure delivery</a:t>
            </a:r>
          </a:p>
          <a:p>
            <a:pPr marL="714375" indent="-447675" algn="just">
              <a:spcBef>
                <a:spcPts val="600"/>
              </a:spcBef>
              <a:spcAft>
                <a:spcPts val="1000"/>
              </a:spcAft>
              <a:buFont typeface="Courier New" panose="02070309020205020404" pitchFamily="49" charset="0"/>
              <a:buChar char="o"/>
            </a:pPr>
            <a:r>
              <a:rPr lang="en-ZA" sz="2000" dirty="0" smtClean="0">
                <a:latin typeface="Arial" panose="020B0604020202020204" pitchFamily="34" charset="0"/>
                <a:cs typeface="Arial" panose="020B0604020202020204" pitchFamily="34" charset="0"/>
              </a:rPr>
              <a:t>Establishment of a Rapid Response Team to unblock infrastructure blockages especially in the planning, procurement, implementation and close out stages</a:t>
            </a:r>
          </a:p>
          <a:p>
            <a:pPr marL="714375" indent="-447675" algn="just">
              <a:spcBef>
                <a:spcPts val="600"/>
              </a:spcBef>
              <a:spcAft>
                <a:spcPts val="1000"/>
              </a:spcAft>
              <a:buFont typeface="Courier New" panose="02070309020205020404" pitchFamily="49" charset="0"/>
              <a:buChar char="o"/>
            </a:pPr>
            <a:r>
              <a:rPr lang="en-ZA" sz="2000" dirty="0" smtClean="0">
                <a:latin typeface="Arial" panose="020B0604020202020204" pitchFamily="34" charset="0"/>
                <a:cs typeface="Arial" panose="020B0604020202020204" pitchFamily="34" charset="0"/>
              </a:rPr>
              <a:t>Accelerate the procurement of infrastructure projects through Standard Framework Agreements and transversal contracts</a:t>
            </a:r>
          </a:p>
          <a:p>
            <a:pPr algn="just">
              <a:spcBef>
                <a:spcPts val="600"/>
              </a:spcBef>
            </a:pPr>
            <a:r>
              <a:rPr lang="en-ZA" sz="2000" dirty="0" smtClean="0">
                <a:latin typeface="Arial" panose="020B0604020202020204" pitchFamily="34" charset="0"/>
                <a:cs typeface="Arial" panose="020B0604020202020204" pitchFamily="34" charset="0"/>
              </a:rPr>
              <a:t>As an addition to cost containment measures and efficiency gains in Compensation of employees, the Province has centralised the </a:t>
            </a:r>
            <a:r>
              <a:rPr lang="en-ZA" sz="2000" dirty="0" err="1" smtClean="0">
                <a:latin typeface="Arial" panose="020B0604020202020204" pitchFamily="34" charset="0"/>
                <a:cs typeface="Arial" panose="020B0604020202020204" pitchFamily="34" charset="0"/>
              </a:rPr>
              <a:t>Persal</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a</a:t>
            </a:r>
            <a:r>
              <a:rPr lang="en-ZA" sz="2000" dirty="0" smtClean="0">
                <a:latin typeface="Arial" panose="020B0604020202020204" pitchFamily="34" charset="0"/>
                <a:cs typeface="Arial" panose="020B0604020202020204" pitchFamily="34" charset="0"/>
              </a:rPr>
              <a:t>ppointment authorisation, approval and advertisements  of vacant posts. Furthermore, an in depth analysis of service delivery models and organograms is being undertaken to stabilise personnel costs through the Provincial Co-ordinating Management Team</a:t>
            </a:r>
          </a:p>
          <a:p>
            <a:pPr algn="just">
              <a:spcBef>
                <a:spcPts val="600"/>
              </a:spcBef>
            </a:pPr>
            <a:r>
              <a:rPr lang="en-ZA" sz="2000" dirty="0" smtClean="0">
                <a:latin typeface="Arial" panose="020B0604020202020204" pitchFamily="34" charset="0"/>
                <a:cs typeface="Arial" panose="020B0604020202020204" pitchFamily="34" charset="0"/>
              </a:rPr>
              <a:t>Lastly, the Province introduced the Accountability Model as well as Financial Pledges to be signed by Programme Managers, CFOs, Accounting Officers and MECs to ensure credible spending</a:t>
            </a: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054547" y="7007225"/>
            <a:ext cx="1260061" cy="401638"/>
          </a:xfrm>
        </p:spPr>
        <p:txBody>
          <a:bodyPr/>
          <a:lstStyle/>
          <a:p>
            <a:pPr defTabSz="914400"/>
            <a:fld id="{A1A3D4F6-16A1-45B6-9552-77C2E80A16ED}" type="slidenum">
              <a:rPr lang="en-ZA" sz="2400" b="1" smtClean="0">
                <a:solidFill>
                  <a:schemeClr val="bg1"/>
                </a:solidFill>
              </a:rPr>
              <a:pPr defTabSz="914400"/>
              <a:t>72</a:t>
            </a:fld>
            <a:endParaRPr lang="en-ZA" sz="2400" b="1" dirty="0">
              <a:solidFill>
                <a:schemeClr val="bg1"/>
              </a:solidFill>
            </a:endParaRPr>
          </a:p>
        </p:txBody>
      </p:sp>
    </p:spTree>
    <p:extLst>
      <p:ext uri="{BB962C8B-B14F-4D97-AF65-F5344CB8AC3E}">
        <p14:creationId xmlns:p14="http://schemas.microsoft.com/office/powerpoint/2010/main" val="35537287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013" y="2181915"/>
            <a:ext cx="9221787" cy="1356415"/>
          </a:xfrm>
        </p:spPr>
        <p:txBody>
          <a:bodyPr/>
          <a:lstStyle/>
          <a:p>
            <a:pPr marL="0" indent="0" algn="ctr">
              <a:buNone/>
            </a:pPr>
            <a:r>
              <a:rPr lang="en-ZA" sz="5400" b="1" dirty="0" smtClean="0"/>
              <a:t>THANK YOU!!!</a:t>
            </a:r>
            <a:endParaRPr lang="en-ZA" sz="5400" b="1" dirty="0"/>
          </a:p>
        </p:txBody>
      </p:sp>
      <p:sp>
        <p:nvSpPr>
          <p:cNvPr id="4" name="Slide Number Placeholder 3"/>
          <p:cNvSpPr>
            <a:spLocks noGrp="1"/>
          </p:cNvSpPr>
          <p:nvPr>
            <p:ph type="sldNum" sz="quarter" idx="12"/>
          </p:nvPr>
        </p:nvSpPr>
        <p:spPr/>
        <p:txBody>
          <a:bodyPr/>
          <a:lstStyle/>
          <a:p>
            <a:fld id="{A1A3D4F6-16A1-45B6-9552-77C2E80A16ED}" type="slidenum">
              <a:rPr lang="en-ZA" smtClean="0">
                <a:solidFill>
                  <a:prstClr val="black"/>
                </a:solidFill>
              </a:rPr>
              <a:pPr/>
              <a:t>73</a:t>
            </a:fld>
            <a:endParaRPr lang="en-ZA">
              <a:solidFill>
                <a:prstClr val="black"/>
              </a:solidFill>
            </a:endParaRPr>
          </a:p>
        </p:txBody>
      </p:sp>
    </p:spTree>
    <p:extLst>
      <p:ext uri="{BB962C8B-B14F-4D97-AF65-F5344CB8AC3E}">
        <p14:creationId xmlns:p14="http://schemas.microsoft.com/office/powerpoint/2010/main" val="258986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07176" y="6997286"/>
            <a:ext cx="653774" cy="401638"/>
          </a:xfrm>
        </p:spPr>
        <p:txBody>
          <a:bodyPr/>
          <a:lstStyle/>
          <a:p>
            <a:fld id="{A1A3D4F6-16A1-45B6-9552-77C2E80A16ED}" type="slidenum">
              <a:rPr lang="en-ZA" sz="2400" b="1" smtClean="0">
                <a:solidFill>
                  <a:schemeClr val="bg1"/>
                </a:solidFill>
              </a:rPr>
              <a:t>8</a:t>
            </a:fld>
            <a:endParaRPr lang="en-ZA" sz="2400" b="1" dirty="0">
              <a:solidFill>
                <a:schemeClr val="bg1"/>
              </a:solidFill>
            </a:endParaRPr>
          </a:p>
        </p:txBody>
      </p:sp>
      <p:sp>
        <p:nvSpPr>
          <p:cNvPr id="4" name="Content Placeholder 2"/>
          <p:cNvSpPr txBox="1">
            <a:spLocks/>
          </p:cNvSpPr>
          <p:nvPr/>
        </p:nvSpPr>
        <p:spPr>
          <a:xfrm>
            <a:off x="50471" y="372673"/>
            <a:ext cx="10605051" cy="6045809"/>
          </a:xfrm>
          <a:prstGeom prst="rect">
            <a:avLst/>
          </a:prstGeom>
        </p:spPr>
        <p:txBody>
          <a:bodyPr lIns="104210" tIns="52105" rIns="104210" bIns="52105"/>
          <a:lst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928B70"/>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7706B"/>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94734E"/>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504000" indent="-342900" algn="just" eaLnBrk="1" fontAlgn="auto" hangingPunct="1">
              <a:spcBef>
                <a:spcPts val="0"/>
              </a:spcBef>
              <a:spcAft>
                <a:spcPts val="0"/>
              </a:spcAft>
              <a:buClr>
                <a:prstClr val="black"/>
              </a:buClr>
              <a:defRPr/>
            </a:pPr>
            <a:r>
              <a:rPr lang="en-US" sz="2000" b="1" dirty="0" smtClean="0">
                <a:solidFill>
                  <a:prstClr val="black"/>
                </a:solidFill>
                <a:latin typeface="Arial" pitchFamily="34" charset="0"/>
                <a:cs typeface="Arial" pitchFamily="34" charset="0"/>
              </a:rPr>
              <a:t>Protecting and Accelerating Agriculture Sector Development</a:t>
            </a:r>
            <a:endParaRPr lang="en-US" sz="2000" dirty="0" smtClean="0">
              <a:solidFill>
                <a:prstClr val="black"/>
              </a:solidFill>
              <a:latin typeface="Arial" pitchFamily="34" charset="0"/>
              <a:cs typeface="Arial" pitchFamily="34" charset="0"/>
            </a:endParaRPr>
          </a:p>
          <a:p>
            <a:pPr marL="612000" lvl="1" indent="-285750" algn="just" eaLnBrk="1" fontAlgn="auto" hangingPunct="1">
              <a:lnSpc>
                <a:spcPct val="150000"/>
              </a:lnSpc>
              <a:spcBef>
                <a:spcPts val="0"/>
              </a:spcBef>
              <a:spcAft>
                <a:spcPts val="0"/>
              </a:spcAft>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In conjunction with DRDLA , rollout of </a:t>
            </a:r>
            <a:r>
              <a:rPr lang="en-US" sz="1400" dirty="0" err="1" smtClean="0">
                <a:solidFill>
                  <a:prstClr val="black"/>
                </a:solidFill>
                <a:latin typeface="Arial" pitchFamily="34" charset="0"/>
                <a:cs typeface="Arial" pitchFamily="34" charset="0"/>
              </a:rPr>
              <a:t>Agri</a:t>
            </a:r>
            <a:r>
              <a:rPr lang="en-US" sz="1400" dirty="0" smtClean="0">
                <a:solidFill>
                  <a:prstClr val="black"/>
                </a:solidFill>
                <a:latin typeface="Arial" pitchFamily="34" charset="0"/>
                <a:cs typeface="Arial" pitchFamily="34" charset="0"/>
              </a:rPr>
              <a:t>-Parks across the province linking farmers to </a:t>
            </a:r>
            <a:r>
              <a:rPr lang="en-US" sz="1400" dirty="0" err="1" smtClean="0">
                <a:solidFill>
                  <a:prstClr val="black"/>
                </a:solidFill>
                <a:latin typeface="Arial" pitchFamily="34" charset="0"/>
                <a:cs typeface="Arial" pitchFamily="34" charset="0"/>
              </a:rPr>
              <a:t>agri</a:t>
            </a:r>
            <a:r>
              <a:rPr lang="en-US" sz="1400" dirty="0" smtClean="0">
                <a:solidFill>
                  <a:prstClr val="black"/>
                </a:solidFill>
                <a:latin typeface="Arial" pitchFamily="34" charset="0"/>
                <a:cs typeface="Arial" pitchFamily="34" charset="0"/>
              </a:rPr>
              <a:t>-value chains and export markets,</a:t>
            </a:r>
          </a:p>
          <a:p>
            <a:pPr marL="612000" lvl="1" indent="-285750" algn="just" eaLnBrk="1" fontAlgn="auto" hangingPunct="1">
              <a:lnSpc>
                <a:spcPct val="150000"/>
              </a:lnSpc>
              <a:spcBef>
                <a:spcPts val="0"/>
              </a:spcBef>
              <a:spcAft>
                <a:spcPts val="0"/>
              </a:spcAft>
              <a:buClr>
                <a:prstClr val="black"/>
              </a:buClr>
              <a:buFont typeface="Wingdings" panose="05000000000000000000" pitchFamily="2" charset="2"/>
              <a:buChar char="q"/>
              <a:defRPr/>
            </a:pPr>
            <a:r>
              <a:rPr lang="en-ZA" sz="1400" dirty="0">
                <a:solidFill>
                  <a:schemeClr val="tx1"/>
                </a:solidFill>
                <a:latin typeface="Arial" pitchFamily="34" charset="0"/>
                <a:cs typeface="Arial" pitchFamily="34" charset="0"/>
              </a:rPr>
              <a:t>Total budget for Rural Development and Agrarian Reform in 2016/17 is R2.2 billion which represents a 12.1% increase from the revised budget of R1.97 billion in </a:t>
            </a:r>
            <a:r>
              <a:rPr lang="en-ZA" sz="1400" dirty="0" smtClean="0">
                <a:solidFill>
                  <a:schemeClr val="tx1"/>
                </a:solidFill>
                <a:latin typeface="Arial" pitchFamily="34" charset="0"/>
                <a:cs typeface="Arial" pitchFamily="34" charset="0"/>
              </a:rPr>
              <a:t>2015/16 of which:</a:t>
            </a:r>
            <a:endParaRPr lang="en-US" sz="1400" dirty="0">
              <a:solidFill>
                <a:schemeClr val="tx1"/>
              </a:solidFill>
              <a:latin typeface="Arial" pitchFamily="34" charset="0"/>
              <a:cs typeface="Arial" pitchFamily="34" charset="0"/>
            </a:endParaRPr>
          </a:p>
          <a:p>
            <a:pPr marL="1081088" lvl="1" indent="-366713" algn="just" eaLnBrk="1" fontAlgn="auto" hangingPunct="1">
              <a:lnSpc>
                <a:spcPct val="150000"/>
              </a:lnSpc>
              <a:spcBef>
                <a:spcPts val="0"/>
              </a:spcBef>
              <a:spcAft>
                <a:spcPts val="0"/>
              </a:spcAft>
              <a:buClr>
                <a:prstClr val="black"/>
              </a:buClr>
              <a:buFont typeface="Arial" panose="020B0604020202020204" pitchFamily="34" charset="0"/>
              <a:buChar char="•"/>
              <a:defRPr/>
            </a:pPr>
            <a:r>
              <a:rPr lang="en-US" sz="1400" dirty="0">
                <a:solidFill>
                  <a:schemeClr val="tx1"/>
                </a:solidFill>
                <a:latin typeface="Arial" pitchFamily="34" charset="0"/>
                <a:cs typeface="Arial" pitchFamily="34" charset="0"/>
              </a:rPr>
              <a:t>R830.6 million set aside for the Comprehensive Agricultural Support Programme (CASP) over the medium-term to assist emerging farmers with crop production inputs and mechanization services,</a:t>
            </a:r>
          </a:p>
          <a:p>
            <a:pPr marL="1081088" lvl="1" indent="-366713" algn="just" eaLnBrk="1" fontAlgn="auto" hangingPunct="1">
              <a:lnSpc>
                <a:spcPct val="150000"/>
              </a:lnSpc>
              <a:spcBef>
                <a:spcPts val="0"/>
              </a:spcBef>
              <a:spcAft>
                <a:spcPts val="0"/>
              </a:spcAft>
              <a:buClr>
                <a:prstClr val="black"/>
              </a:buClr>
              <a:buFont typeface="Arial" panose="020B0604020202020204" pitchFamily="34" charset="0"/>
              <a:buChar char="•"/>
              <a:defRPr/>
            </a:pPr>
            <a:r>
              <a:rPr lang="en-US" sz="1400" dirty="0">
                <a:solidFill>
                  <a:schemeClr val="tx1"/>
                </a:solidFill>
                <a:latin typeface="Arial" pitchFamily="34" charset="0"/>
                <a:cs typeface="Arial" pitchFamily="34" charset="0"/>
              </a:rPr>
              <a:t>An additional R95 million for 2016/17 has been set aside for Drought </a:t>
            </a:r>
            <a:r>
              <a:rPr lang="en-US" sz="1400" dirty="0" smtClean="0">
                <a:solidFill>
                  <a:schemeClr val="tx1"/>
                </a:solidFill>
                <a:latin typeface="Arial" pitchFamily="34" charset="0"/>
                <a:cs typeface="Arial" pitchFamily="34" charset="0"/>
              </a:rPr>
              <a:t>Relief</a:t>
            </a:r>
            <a:r>
              <a:rPr lang="en-US" sz="1400" dirty="0">
                <a:solidFill>
                  <a:schemeClr val="tx1"/>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is from equitable share;</a:t>
            </a:r>
            <a:endParaRPr lang="en-US" sz="1400" dirty="0">
              <a:solidFill>
                <a:schemeClr val="tx1"/>
              </a:solidFill>
              <a:latin typeface="Arial" pitchFamily="34" charset="0"/>
              <a:cs typeface="Arial" pitchFamily="34" charset="0"/>
            </a:endParaRPr>
          </a:p>
          <a:p>
            <a:pPr marL="1081088" lvl="1" indent="-366713" algn="just" eaLnBrk="1" fontAlgn="auto" hangingPunct="1">
              <a:lnSpc>
                <a:spcPct val="150000"/>
              </a:lnSpc>
              <a:spcBef>
                <a:spcPts val="0"/>
              </a:spcBef>
              <a:spcAft>
                <a:spcPts val="0"/>
              </a:spcAft>
              <a:buClr>
                <a:prstClr val="black"/>
              </a:buClr>
              <a:buFont typeface="Arial" panose="020B0604020202020204" pitchFamily="34" charset="0"/>
              <a:buChar char="•"/>
              <a:defRPr/>
            </a:pPr>
            <a:r>
              <a:rPr lang="en-US" sz="1400" dirty="0">
                <a:solidFill>
                  <a:schemeClr val="tx1"/>
                </a:solidFill>
                <a:latin typeface="Arial" pitchFamily="34" charset="0"/>
                <a:cs typeface="Arial" pitchFamily="34" charset="0"/>
              </a:rPr>
              <a:t>Furthermore, </a:t>
            </a:r>
            <a:r>
              <a:rPr lang="en-US" sz="1400" dirty="0" smtClean="0">
                <a:solidFill>
                  <a:schemeClr val="tx1"/>
                </a:solidFill>
                <a:latin typeface="Arial" pitchFamily="34" charset="0"/>
                <a:cs typeface="Arial" pitchFamily="34" charset="0"/>
              </a:rPr>
              <a:t> of the baseline of R609.4 million, an </a:t>
            </a:r>
            <a:r>
              <a:rPr lang="en-US" sz="1400" dirty="0">
                <a:solidFill>
                  <a:schemeClr val="tx1"/>
                </a:solidFill>
                <a:latin typeface="Arial" pitchFamily="34" charset="0"/>
                <a:cs typeface="Arial" pitchFamily="34" charset="0"/>
              </a:rPr>
              <a:t>additional </a:t>
            </a:r>
            <a:r>
              <a:rPr lang="en-US" sz="1400" dirty="0" smtClean="0">
                <a:solidFill>
                  <a:schemeClr val="tx1"/>
                </a:solidFill>
                <a:latin typeface="Arial" pitchFamily="34" charset="0"/>
                <a:cs typeface="Arial" pitchFamily="34" charset="0"/>
              </a:rPr>
              <a:t> amount of </a:t>
            </a:r>
            <a:r>
              <a:rPr lang="en-ZA" sz="1400" dirty="0" smtClean="0">
                <a:solidFill>
                  <a:schemeClr val="tx1"/>
                </a:solidFill>
                <a:latin typeface="Arial" pitchFamily="34" charset="0"/>
                <a:cs typeface="Arial" pitchFamily="34" charset="0"/>
              </a:rPr>
              <a:t>R245.7 </a:t>
            </a:r>
            <a:r>
              <a:rPr lang="en-ZA" sz="1400" dirty="0">
                <a:solidFill>
                  <a:schemeClr val="tx1"/>
                </a:solidFill>
                <a:latin typeface="Arial" pitchFamily="34" charset="0"/>
                <a:cs typeface="Arial" pitchFamily="34" charset="0"/>
              </a:rPr>
              <a:t>million of Provincial Equitable Share over the 2016 MTEF is for primary agricultural development </a:t>
            </a:r>
            <a:r>
              <a:rPr lang="en-ZA" sz="1400" dirty="0" smtClean="0">
                <a:solidFill>
                  <a:schemeClr val="tx1"/>
                </a:solidFill>
                <a:latin typeface="Arial" pitchFamily="34" charset="0"/>
                <a:cs typeface="Arial" pitchFamily="34" charset="0"/>
              </a:rPr>
              <a:t>and for agro-processing (Provincial Red-Hubs).</a:t>
            </a:r>
          </a:p>
          <a:p>
            <a:pPr marL="504000" indent="-342900" algn="just" eaLnBrk="1" fontAlgn="auto" hangingPunct="1">
              <a:spcBef>
                <a:spcPts val="0"/>
              </a:spcBef>
              <a:spcAft>
                <a:spcPts val="0"/>
              </a:spcAft>
              <a:buClr>
                <a:prstClr val="black"/>
              </a:buClr>
              <a:defRPr/>
            </a:pPr>
            <a:r>
              <a:rPr lang="en-US" sz="2000" b="1" dirty="0" smtClean="0">
                <a:solidFill>
                  <a:prstClr val="black"/>
                </a:solidFill>
                <a:latin typeface="Arial" pitchFamily="34" charset="0"/>
                <a:cs typeface="Arial" pitchFamily="34" charset="0"/>
              </a:rPr>
              <a:t>Focusing Government </a:t>
            </a:r>
            <a:r>
              <a:rPr lang="en-US" sz="2000" b="1" dirty="0">
                <a:solidFill>
                  <a:prstClr val="black"/>
                </a:solidFill>
                <a:latin typeface="Arial" pitchFamily="34" charset="0"/>
                <a:cs typeface="Arial" pitchFamily="34" charset="0"/>
              </a:rPr>
              <a:t>Support on Sectors that Exhibit Strong Comparative Advantage in the </a:t>
            </a:r>
            <a:r>
              <a:rPr lang="en-US" sz="2000" b="1" dirty="0" smtClean="0">
                <a:solidFill>
                  <a:prstClr val="black"/>
                </a:solidFill>
                <a:latin typeface="Arial" pitchFamily="34" charset="0"/>
                <a:cs typeface="Arial" pitchFamily="34" charset="0"/>
              </a:rPr>
              <a:t>Province </a:t>
            </a:r>
            <a:r>
              <a:rPr lang="en-US" sz="2000" b="1" dirty="0">
                <a:solidFill>
                  <a:prstClr val="black"/>
                </a:solidFill>
                <a:latin typeface="Arial" pitchFamily="34" charset="0"/>
                <a:cs typeface="Arial" pitchFamily="34" charset="0"/>
              </a:rPr>
              <a:t>which includes</a:t>
            </a:r>
            <a:r>
              <a:rPr lang="en-US" sz="2000" dirty="0">
                <a:solidFill>
                  <a:prstClr val="black"/>
                </a:solidFill>
                <a:latin typeface="Arial" pitchFamily="34" charset="0"/>
                <a:cs typeface="Arial" pitchFamily="34" charset="0"/>
              </a:rPr>
              <a:t>:</a:t>
            </a:r>
          </a:p>
          <a:p>
            <a:pPr marL="612000" lvl="1" indent="-285750" algn="just" eaLnBrk="1" fontAlgn="auto" hangingPunct="1">
              <a:lnSpc>
                <a:spcPct val="150000"/>
              </a:lnSpc>
              <a:spcBef>
                <a:spcPts val="0"/>
              </a:spcBef>
              <a:spcAft>
                <a:spcPts val="0"/>
              </a:spcAft>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Improving competitiveness of provincial manufacturing through:</a:t>
            </a:r>
          </a:p>
          <a:p>
            <a:pPr marL="1100138" lvl="1" indent="-346075" algn="just" eaLnBrk="1" fontAlgn="auto" hangingPunct="1">
              <a:spcBef>
                <a:spcPts val="0"/>
              </a:spcBef>
              <a:spcAft>
                <a:spcPts val="0"/>
              </a:spcAft>
              <a:buClr>
                <a:prstClr val="black"/>
              </a:buClr>
              <a:buFont typeface="Arial" panose="020B0604020202020204" pitchFamily="34" charset="0"/>
              <a:buChar char="•"/>
              <a:defRPr/>
            </a:pPr>
            <a:r>
              <a:rPr lang="en-US" sz="1400" dirty="0" smtClean="0">
                <a:solidFill>
                  <a:prstClr val="black"/>
                </a:solidFill>
                <a:latin typeface="Arial" pitchFamily="34" charset="0"/>
                <a:cs typeface="Arial" pitchFamily="34" charset="0"/>
              </a:rPr>
              <a:t>R10 million has been allocated for skills development initiatives  tailored for the auto sector (MBSA Learning Academy and VW Eastern Cape Skills Development Project)</a:t>
            </a:r>
          </a:p>
          <a:p>
            <a:pPr marL="1100138" lvl="1" indent="-346075" algn="just" eaLnBrk="1" fontAlgn="auto" hangingPunct="1">
              <a:lnSpc>
                <a:spcPct val="150000"/>
              </a:lnSpc>
              <a:spcBef>
                <a:spcPts val="0"/>
              </a:spcBef>
              <a:spcAft>
                <a:spcPts val="0"/>
              </a:spcAft>
              <a:buClr>
                <a:prstClr val="black"/>
              </a:buClr>
              <a:buFont typeface="Arial" panose="020B0604020202020204" pitchFamily="34" charset="0"/>
              <a:buChar char="•"/>
              <a:defRPr/>
            </a:pPr>
            <a:r>
              <a:rPr lang="en-US" sz="1400" dirty="0">
                <a:solidFill>
                  <a:prstClr val="black"/>
                </a:solidFill>
                <a:latin typeface="Arial" pitchFamily="34" charset="0"/>
                <a:cs typeface="Arial" pitchFamily="34" charset="0"/>
              </a:rPr>
              <a:t>The EC auto sector continues to invest in local production </a:t>
            </a:r>
            <a:r>
              <a:rPr lang="en-US" sz="1400" dirty="0" smtClean="0">
                <a:solidFill>
                  <a:prstClr val="black"/>
                </a:solidFill>
                <a:latin typeface="Arial" pitchFamily="34" charset="0"/>
                <a:cs typeface="Arial" pitchFamily="34" charset="0"/>
              </a:rPr>
              <a:t>capacity. at </a:t>
            </a:r>
            <a:r>
              <a:rPr lang="en-US" sz="1400" dirty="0">
                <a:solidFill>
                  <a:prstClr val="black"/>
                </a:solidFill>
                <a:latin typeface="Arial" pitchFamily="34" charset="0"/>
                <a:cs typeface="Arial" pitchFamily="34" charset="0"/>
              </a:rPr>
              <a:t>least R4.5 billion expected from VW by 2017 for Polo model </a:t>
            </a:r>
            <a:r>
              <a:rPr lang="en-US" sz="1400" dirty="0" smtClean="0">
                <a:solidFill>
                  <a:prstClr val="black"/>
                </a:solidFill>
                <a:latin typeface="Arial" pitchFamily="34" charset="0"/>
                <a:cs typeface="Arial" pitchFamily="34" charset="0"/>
              </a:rPr>
              <a:t>production;  </a:t>
            </a:r>
            <a:r>
              <a:rPr lang="en-US" sz="1400" dirty="0">
                <a:solidFill>
                  <a:prstClr val="black"/>
                </a:solidFill>
                <a:latin typeface="Arial" pitchFamily="34" charset="0"/>
                <a:cs typeface="Arial" pitchFamily="34" charset="0"/>
              </a:rPr>
              <a:t>MBSA has already invested about R5.5 billion between 2011 - 2015 for the production of the C-Class in their  EL </a:t>
            </a:r>
            <a:r>
              <a:rPr lang="en-US" sz="1400" dirty="0" smtClean="0">
                <a:solidFill>
                  <a:prstClr val="black"/>
                </a:solidFill>
                <a:latin typeface="Arial" pitchFamily="34" charset="0"/>
                <a:cs typeface="Arial" pitchFamily="34" charset="0"/>
              </a:rPr>
              <a:t>plant.</a:t>
            </a:r>
            <a:endParaRPr lang="en-US" sz="1400" dirty="0">
              <a:solidFill>
                <a:prstClr val="black"/>
              </a:solidFill>
              <a:latin typeface="Arial" pitchFamily="34" charset="0"/>
              <a:cs typeface="Arial" pitchFamily="34" charset="0"/>
            </a:endParaRPr>
          </a:p>
          <a:p>
            <a:pPr marL="1039813" lvl="1" indent="-285750" algn="just" eaLnBrk="1" fontAlgn="auto" hangingPunct="1">
              <a:lnSpc>
                <a:spcPct val="150000"/>
              </a:lnSpc>
              <a:spcBef>
                <a:spcPts val="0"/>
              </a:spcBef>
              <a:spcAft>
                <a:spcPts val="0"/>
              </a:spcAft>
              <a:buClr>
                <a:prstClr val="black"/>
              </a:buClr>
              <a:buFont typeface="Wingdings" panose="05000000000000000000" pitchFamily="2" charset="2"/>
              <a:buChar char="q"/>
              <a:defRPr/>
            </a:pPr>
            <a:endParaRPr lang="en-US" sz="1600" dirty="0">
              <a:solidFill>
                <a:prstClr val="black"/>
              </a:solidFill>
              <a:latin typeface="Arial" pitchFamily="34" charset="0"/>
              <a:cs typeface="Arial" pitchFamily="34" charset="0"/>
            </a:endParaRPr>
          </a:p>
          <a:p>
            <a:pPr marL="754063" lvl="1" indent="0" algn="just" eaLnBrk="1" fontAlgn="auto" hangingPunct="1">
              <a:spcBef>
                <a:spcPts val="0"/>
              </a:spcBef>
              <a:spcAft>
                <a:spcPts val="0"/>
              </a:spcAft>
              <a:buClr>
                <a:prstClr val="black"/>
              </a:buClr>
              <a:buNone/>
              <a:defRPr/>
            </a:pPr>
            <a:endParaRPr lang="en-US" sz="1600" dirty="0" smtClean="0">
              <a:solidFill>
                <a:prstClr val="black"/>
              </a:solidFill>
              <a:latin typeface="Arial" pitchFamily="34" charset="0"/>
              <a:cs typeface="Arial" pitchFamily="34" charset="0"/>
            </a:endParaRPr>
          </a:p>
        </p:txBody>
      </p:sp>
      <p:sp>
        <p:nvSpPr>
          <p:cNvPr id="7" name="TextBox 6"/>
          <p:cNvSpPr txBox="1">
            <a:spLocks noChangeAspect="1"/>
          </p:cNvSpPr>
          <p:nvPr/>
        </p:nvSpPr>
        <p:spPr>
          <a:xfrm>
            <a:off x="100944" y="27672"/>
            <a:ext cx="10504107" cy="690003"/>
          </a:xfrm>
          <a:prstGeom prst="rect">
            <a:avLst/>
          </a:prstGeom>
          <a:noFill/>
        </p:spPr>
        <p:txBody>
          <a:bodyPr wrap="square" lIns="104210" tIns="52105" rIns="104210" bIns="52105" anchor="b">
            <a:spAutoFit/>
          </a:bodyPr>
          <a:lstStyle/>
          <a:p>
            <a:pPr lvl="0">
              <a:defRPr/>
            </a:pPr>
            <a:r>
              <a:rPr lang="en-US" b="1" dirty="0">
                <a:solidFill>
                  <a:srgbClr val="F79646">
                    <a:lumMod val="50000"/>
                  </a:srgbClr>
                </a:solidFill>
                <a:latin typeface="Arial" pitchFamily="34" charset="0"/>
                <a:cs typeface="Arial" pitchFamily="34" charset="0"/>
              </a:rPr>
              <a:t>EFFORTS TO PROMOTE REGIONAL ECONOMIC GROWTH AND EMPLOYMENT (1 of </a:t>
            </a:r>
            <a:r>
              <a:rPr lang="en-US" b="1" dirty="0" smtClean="0">
                <a:solidFill>
                  <a:srgbClr val="F79646">
                    <a:lumMod val="50000"/>
                  </a:srgbClr>
                </a:solidFill>
                <a:latin typeface="Arial" pitchFamily="34" charset="0"/>
                <a:cs typeface="Arial" pitchFamily="34" charset="0"/>
              </a:rPr>
              <a:t>5)</a:t>
            </a:r>
            <a:endParaRPr lang="en-US" b="1" dirty="0">
              <a:solidFill>
                <a:srgbClr val="F79646">
                  <a:lumMod val="50000"/>
                </a:srgbClr>
              </a:solidFill>
              <a:latin typeface="Arial" pitchFamily="34" charset="0"/>
              <a:cs typeface="Arial" pitchFamily="34" charset="0"/>
            </a:endParaRPr>
          </a:p>
          <a:p>
            <a:pPr>
              <a:defRPr/>
            </a:pPr>
            <a:r>
              <a:rPr lang="en-US" sz="2000" b="1" dirty="0" smtClean="0">
                <a:solidFill>
                  <a:schemeClr val="accent2"/>
                </a:solidFill>
                <a:latin typeface="Arial" pitchFamily="34" charset="0"/>
                <a:cs typeface="Arial" pitchFamily="34" charset="0"/>
              </a:rPr>
              <a:t> </a:t>
            </a:r>
            <a:endParaRPr lang="en-ZA" sz="2000" b="1" cap="all" dirty="0">
              <a:solidFill>
                <a:schemeClr val="accent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14607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71"/>
            <a:ext cx="10691813" cy="430407"/>
          </a:xfrm>
        </p:spPr>
        <p:txBody>
          <a:bodyPr/>
          <a:lstStyle/>
          <a:p>
            <a:pPr lvl="0"/>
            <a:r>
              <a:rPr lang="en-US" sz="2000" b="1" dirty="0">
                <a:solidFill>
                  <a:srgbClr val="F79646">
                    <a:lumMod val="50000"/>
                  </a:srgbClr>
                </a:solidFill>
                <a:latin typeface="Arial" pitchFamily="34" charset="0"/>
                <a:ea typeface="+mn-ea"/>
                <a:cs typeface="Arial" pitchFamily="34" charset="0"/>
              </a:rPr>
              <a:t>EFFORTS TO PROMOTE REGIONAL ECONOMIC GROWTH AND  EMPLOYMENT (2 of </a:t>
            </a:r>
            <a:r>
              <a:rPr lang="en-US" sz="2000" b="1" dirty="0" smtClean="0">
                <a:solidFill>
                  <a:srgbClr val="F79646">
                    <a:lumMod val="50000"/>
                  </a:srgbClr>
                </a:solidFill>
                <a:latin typeface="Arial" pitchFamily="34" charset="0"/>
                <a:ea typeface="+mn-ea"/>
                <a:cs typeface="Arial" pitchFamily="34" charset="0"/>
              </a:rPr>
              <a:t>5)</a:t>
            </a:r>
            <a:r>
              <a:rPr lang="en-US" sz="2000" b="1" dirty="0">
                <a:solidFill>
                  <a:srgbClr val="F79646">
                    <a:lumMod val="50000"/>
                  </a:srgbClr>
                </a:solidFill>
                <a:latin typeface="Arial" pitchFamily="34" charset="0"/>
                <a:ea typeface="+mn-ea"/>
                <a:cs typeface="Arial" pitchFamily="34" charset="0"/>
              </a:rPr>
              <a:t/>
            </a:r>
            <a:br>
              <a:rPr lang="en-US" sz="2000" b="1" dirty="0">
                <a:solidFill>
                  <a:srgbClr val="F79646">
                    <a:lumMod val="50000"/>
                  </a:srgbClr>
                </a:solidFill>
                <a:latin typeface="Arial" pitchFamily="34" charset="0"/>
                <a:ea typeface="+mn-ea"/>
                <a:cs typeface="Arial" pitchFamily="34" charset="0"/>
              </a:rPr>
            </a:br>
            <a:endParaRPr lang="en-US" sz="2000" b="1" dirty="0">
              <a:solidFill>
                <a:srgbClr val="F79646">
                  <a:lumMod val="50000"/>
                </a:srgbClr>
              </a:solidFill>
              <a:latin typeface="Arial" pitchFamily="34" charset="0"/>
              <a:ea typeface="+mn-ea"/>
              <a:cs typeface="Arial" pitchFamily="34" charset="0"/>
            </a:endParaRPr>
          </a:p>
        </p:txBody>
      </p:sp>
      <p:sp>
        <p:nvSpPr>
          <p:cNvPr id="3" name="Content Placeholder 2"/>
          <p:cNvSpPr>
            <a:spLocks noGrp="1"/>
          </p:cNvSpPr>
          <p:nvPr>
            <p:ph idx="1"/>
          </p:nvPr>
        </p:nvSpPr>
        <p:spPr>
          <a:xfrm>
            <a:off x="0" y="405594"/>
            <a:ext cx="10691813" cy="6052930"/>
          </a:xfrm>
        </p:spPr>
        <p:txBody>
          <a:bodyPr/>
          <a:lstStyle/>
          <a:p>
            <a:pPr marL="504000" indent="-342900" algn="just">
              <a:spcBef>
                <a:spcPts val="0"/>
              </a:spcBef>
              <a:buClr>
                <a:prstClr val="black"/>
              </a:buClr>
              <a:buFont typeface="Arial" charset="0"/>
              <a:buChar char="•"/>
              <a:defRPr/>
            </a:pPr>
            <a:r>
              <a:rPr lang="en-US" sz="2000" b="1" dirty="0">
                <a:solidFill>
                  <a:prstClr val="black"/>
                </a:solidFill>
                <a:latin typeface="Arial" pitchFamily="34" charset="0"/>
                <a:cs typeface="Arial" pitchFamily="34" charset="0"/>
              </a:rPr>
              <a:t>Leveraging on </a:t>
            </a:r>
            <a:r>
              <a:rPr lang="en-US" sz="2000" b="1" dirty="0" smtClean="0">
                <a:solidFill>
                  <a:prstClr val="black"/>
                </a:solidFill>
                <a:latin typeface="Arial" pitchFamily="34" charset="0"/>
                <a:cs typeface="Arial" pitchFamily="34" charset="0"/>
              </a:rPr>
              <a:t>National </a:t>
            </a:r>
            <a:r>
              <a:rPr lang="en-US" sz="2000" b="1" dirty="0">
                <a:solidFill>
                  <a:prstClr val="black"/>
                </a:solidFill>
                <a:latin typeface="Arial" pitchFamily="34" charset="0"/>
                <a:cs typeface="Arial" pitchFamily="34" charset="0"/>
              </a:rPr>
              <a:t>G</a:t>
            </a:r>
            <a:r>
              <a:rPr lang="en-US" sz="2000" b="1" dirty="0" smtClean="0">
                <a:solidFill>
                  <a:prstClr val="black"/>
                </a:solidFill>
                <a:latin typeface="Arial" pitchFamily="34" charset="0"/>
                <a:cs typeface="Arial" pitchFamily="34" charset="0"/>
              </a:rPr>
              <a:t>overnment’s </a:t>
            </a:r>
            <a:r>
              <a:rPr lang="en-US" sz="2000" b="1" dirty="0">
                <a:solidFill>
                  <a:prstClr val="black"/>
                </a:solidFill>
                <a:latin typeface="Arial" pitchFamily="34" charset="0"/>
                <a:cs typeface="Arial" pitchFamily="34" charset="0"/>
              </a:rPr>
              <a:t>Operation Phakisa - Ocean Economy </a:t>
            </a:r>
            <a:r>
              <a:rPr lang="en-US" sz="2000" b="1" dirty="0" smtClean="0">
                <a:solidFill>
                  <a:prstClr val="black"/>
                </a:solidFill>
                <a:latin typeface="Arial" pitchFamily="34" charset="0"/>
                <a:cs typeface="Arial" pitchFamily="34" charset="0"/>
              </a:rPr>
              <a:t>Initiatives </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Port </a:t>
            </a:r>
            <a:r>
              <a:rPr lang="en-US" sz="1400" dirty="0">
                <a:solidFill>
                  <a:prstClr val="black"/>
                </a:solidFill>
                <a:latin typeface="Arial" pitchFamily="34" charset="0"/>
                <a:cs typeface="Arial" pitchFamily="34" charset="0"/>
              </a:rPr>
              <a:t>development and </a:t>
            </a:r>
            <a:r>
              <a:rPr lang="en-US" sz="1400" dirty="0" smtClean="0">
                <a:solidFill>
                  <a:prstClr val="black"/>
                </a:solidFill>
                <a:latin typeface="Arial" pitchFamily="34" charset="0"/>
                <a:cs typeface="Arial" pitchFamily="34" charset="0"/>
              </a:rPr>
              <a:t>Ship </a:t>
            </a:r>
            <a:r>
              <a:rPr lang="en-US" sz="1400" dirty="0">
                <a:solidFill>
                  <a:prstClr val="black"/>
                </a:solidFill>
                <a:latin typeface="Arial" pitchFamily="34" charset="0"/>
                <a:cs typeface="Arial" pitchFamily="34" charset="0"/>
              </a:rPr>
              <a:t>R</a:t>
            </a:r>
            <a:r>
              <a:rPr lang="en-US" sz="1400" dirty="0" smtClean="0">
                <a:solidFill>
                  <a:prstClr val="black"/>
                </a:solidFill>
                <a:latin typeface="Arial" pitchFamily="34" charset="0"/>
                <a:cs typeface="Arial" pitchFamily="34" charset="0"/>
              </a:rPr>
              <a:t>epairs Capacity </a:t>
            </a:r>
            <a:r>
              <a:rPr lang="en-US" sz="1400" dirty="0">
                <a:solidFill>
                  <a:prstClr val="black"/>
                </a:solidFill>
                <a:latin typeface="Arial" pitchFamily="34" charset="0"/>
                <a:cs typeface="Arial" pitchFamily="34" charset="0"/>
              </a:rPr>
              <a:t>in PE (R186 million spent by the National Ports Authority to date), </a:t>
            </a:r>
            <a:endParaRPr lang="en-US" sz="1400" dirty="0" smtClean="0">
              <a:solidFill>
                <a:prstClr val="black"/>
              </a:solidFill>
              <a:latin typeface="Arial" pitchFamily="34" charset="0"/>
              <a:cs typeface="Arial" pitchFamily="34" charset="0"/>
            </a:endParaRPr>
          </a:p>
          <a:p>
            <a:pPr marL="612000" lvl="1" indent="-285750" algn="just">
              <a:lnSpc>
                <a:spcPct val="150000"/>
              </a:lnSpc>
              <a:spcBef>
                <a:spcPts val="0"/>
              </a:spcBef>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EC to benefit </a:t>
            </a:r>
            <a:r>
              <a:rPr lang="en-US" sz="1400" dirty="0">
                <a:solidFill>
                  <a:prstClr val="black"/>
                </a:solidFill>
                <a:latin typeface="Arial" pitchFamily="34" charset="0"/>
                <a:cs typeface="Arial" pitchFamily="34" charset="0"/>
              </a:rPr>
              <a:t>from </a:t>
            </a:r>
            <a:r>
              <a:rPr lang="en-US" sz="1400" dirty="0" smtClean="0">
                <a:solidFill>
                  <a:prstClr val="black"/>
                </a:solidFill>
                <a:latin typeface="Arial" pitchFamily="34" charset="0"/>
                <a:cs typeface="Arial" pitchFamily="34" charset="0"/>
              </a:rPr>
              <a:t>more </a:t>
            </a:r>
            <a:r>
              <a:rPr lang="en-US" sz="1400" dirty="0">
                <a:solidFill>
                  <a:prstClr val="black"/>
                </a:solidFill>
                <a:latin typeface="Arial" pitchFamily="34" charset="0"/>
                <a:cs typeface="Arial" pitchFamily="34" charset="0"/>
              </a:rPr>
              <a:t>than R400 million invested by government and private sector on Fish </a:t>
            </a:r>
            <a:r>
              <a:rPr lang="en-US" sz="1400" dirty="0" smtClean="0">
                <a:solidFill>
                  <a:prstClr val="black"/>
                </a:solidFill>
                <a:latin typeface="Arial" pitchFamily="34" charset="0"/>
                <a:cs typeface="Arial" pitchFamily="34" charset="0"/>
              </a:rPr>
              <a:t>Farming </a:t>
            </a:r>
            <a:r>
              <a:rPr lang="en-US" sz="1400" dirty="0">
                <a:solidFill>
                  <a:prstClr val="black"/>
                </a:solidFill>
                <a:latin typeface="Arial" pitchFamily="34" charset="0"/>
                <a:cs typeface="Arial" pitchFamily="34" charset="0"/>
              </a:rPr>
              <a:t>and Aquaculture Development across the country (e.g. </a:t>
            </a:r>
            <a:r>
              <a:rPr lang="en-ZA" sz="1400" dirty="0">
                <a:solidFill>
                  <a:prstClr val="black"/>
                </a:solidFill>
                <a:latin typeface="Arial" pitchFamily="34" charset="0"/>
                <a:cs typeface="Arial" pitchFamily="34" charset="0"/>
              </a:rPr>
              <a:t>Siyazama Aquaculture Cooperative in Hamburg selling its first harvest of dusky kob to the Cape Town Fish Market at the V and A Waterfront Cape Town</a:t>
            </a:r>
            <a:r>
              <a:rPr lang="en-ZA"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marL="504000" indent="-342900" algn="just">
              <a:spcBef>
                <a:spcPts val="0"/>
              </a:spcBef>
              <a:buClr>
                <a:prstClr val="black"/>
              </a:buClr>
              <a:buFont typeface="Arial" charset="0"/>
              <a:buChar char="•"/>
              <a:defRPr/>
            </a:pPr>
            <a:endParaRPr lang="en-US" sz="2000" b="1" dirty="0" smtClean="0">
              <a:solidFill>
                <a:prstClr val="black"/>
              </a:solidFill>
              <a:latin typeface="Arial" pitchFamily="34" charset="0"/>
              <a:cs typeface="Arial" pitchFamily="34" charset="0"/>
            </a:endParaRPr>
          </a:p>
          <a:p>
            <a:pPr marL="504000" indent="-342900" algn="just">
              <a:spcBef>
                <a:spcPts val="0"/>
              </a:spcBef>
              <a:buClr>
                <a:prstClr val="black"/>
              </a:buClr>
              <a:buFont typeface="Arial" charset="0"/>
              <a:buChar char="•"/>
              <a:defRPr/>
            </a:pPr>
            <a:r>
              <a:rPr lang="en-US" sz="2000" b="1" dirty="0" smtClean="0">
                <a:solidFill>
                  <a:prstClr val="black"/>
                </a:solidFill>
                <a:latin typeface="Arial" pitchFamily="34" charset="0"/>
                <a:cs typeface="Arial" pitchFamily="34" charset="0"/>
              </a:rPr>
              <a:t>Leveraging </a:t>
            </a:r>
            <a:r>
              <a:rPr lang="en-US" sz="2000" b="1" dirty="0">
                <a:solidFill>
                  <a:prstClr val="black"/>
                </a:solidFill>
                <a:latin typeface="Arial" pitchFamily="34" charset="0"/>
                <a:cs typeface="Arial" pitchFamily="34" charset="0"/>
              </a:rPr>
              <a:t>and Deriving </a:t>
            </a:r>
            <a:r>
              <a:rPr lang="en-US" sz="2000" b="1" dirty="0" smtClean="0">
                <a:solidFill>
                  <a:prstClr val="black"/>
                </a:solidFill>
                <a:latin typeface="Arial" pitchFamily="34" charset="0"/>
                <a:cs typeface="Arial" pitchFamily="34" charset="0"/>
              </a:rPr>
              <a:t>Economic </a:t>
            </a:r>
            <a:r>
              <a:rPr lang="en-US" sz="2000" b="1" dirty="0">
                <a:solidFill>
                  <a:prstClr val="black"/>
                </a:solidFill>
                <a:latin typeface="Arial" pitchFamily="34" charset="0"/>
                <a:cs typeface="Arial" pitchFamily="34" charset="0"/>
              </a:rPr>
              <a:t>Benefits through Promoting Local Content Requirements </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Attracting more Private Investment for the province within </a:t>
            </a:r>
            <a:r>
              <a:rPr lang="en-US" sz="1400" dirty="0">
                <a:solidFill>
                  <a:prstClr val="black"/>
                </a:solidFill>
                <a:latin typeface="Arial" pitchFamily="34" charset="0"/>
                <a:cs typeface="Arial" pitchFamily="34" charset="0"/>
              </a:rPr>
              <a:t>the Renewable Energy Programme and </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Nuclear </a:t>
            </a:r>
            <a:r>
              <a:rPr lang="en-US" sz="1400" dirty="0">
                <a:solidFill>
                  <a:prstClr val="black"/>
                </a:solidFill>
                <a:latin typeface="Arial" pitchFamily="34" charset="0"/>
                <a:cs typeface="Arial" pitchFamily="34" charset="0"/>
              </a:rPr>
              <a:t>Energy Programme (one of the proposed potential sites for Nuclear Plant is Tysspunt in Koukamma municipality</a:t>
            </a:r>
            <a:r>
              <a:rPr lang="en-US" sz="1400" dirty="0" smtClean="0">
                <a:solidFill>
                  <a:prstClr val="black"/>
                </a:solidFill>
                <a:latin typeface="Arial" pitchFamily="34" charset="0"/>
                <a:cs typeface="Arial" pitchFamily="34" charset="0"/>
              </a:rPr>
              <a:t>)</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smtClean="0">
                <a:solidFill>
                  <a:prstClr val="black"/>
                </a:solidFill>
                <a:latin typeface="Arial" pitchFamily="34" charset="0"/>
                <a:cs typeface="Arial" pitchFamily="34" charset="0"/>
              </a:rPr>
              <a:t>Policy on local economic development in order to promote provincial production and growth</a:t>
            </a:r>
          </a:p>
          <a:p>
            <a:pPr marL="161100" lvl="1" indent="0" algn="just">
              <a:spcBef>
                <a:spcPts val="0"/>
              </a:spcBef>
              <a:buClr>
                <a:prstClr val="black"/>
              </a:buClr>
              <a:buNone/>
              <a:defRPr/>
            </a:pPr>
            <a:endParaRPr lang="en-US" sz="2000" b="1" dirty="0" smtClean="0">
              <a:solidFill>
                <a:prstClr val="black"/>
              </a:solidFill>
              <a:latin typeface="Arial" pitchFamily="34" charset="0"/>
              <a:cs typeface="Arial" pitchFamily="34" charset="0"/>
            </a:endParaRPr>
          </a:p>
          <a:p>
            <a:pPr marL="504000" lvl="1" indent="-342900" algn="just">
              <a:spcBef>
                <a:spcPts val="0"/>
              </a:spcBef>
              <a:buClr>
                <a:prstClr val="black"/>
              </a:buClr>
              <a:buFont typeface="Arial" charset="0"/>
              <a:buChar char="•"/>
              <a:defRPr/>
            </a:pPr>
            <a:r>
              <a:rPr lang="en-US" sz="2000" b="1" dirty="0" smtClean="0">
                <a:solidFill>
                  <a:prstClr val="black"/>
                </a:solidFill>
                <a:latin typeface="Arial" pitchFamily="34" charset="0"/>
                <a:cs typeface="Arial" pitchFamily="34" charset="0"/>
              </a:rPr>
              <a:t>Small </a:t>
            </a:r>
            <a:r>
              <a:rPr lang="en-US" sz="2000" b="1" dirty="0">
                <a:solidFill>
                  <a:prstClr val="black"/>
                </a:solidFill>
                <a:latin typeface="Arial" pitchFamily="34" charset="0"/>
                <a:cs typeface="Arial" pitchFamily="34" charset="0"/>
              </a:rPr>
              <a:t>Town Revitalisation and Enhancing Provincial Support to Municipalities</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R1.2 billion over the 2015/16  medium-term was allocated for social infrastructure in some municipalities </a:t>
            </a:r>
          </a:p>
          <a:p>
            <a:pPr marL="1100138" lvl="1" indent="-346075" algn="just">
              <a:spcBef>
                <a:spcPts val="0"/>
              </a:spcBef>
              <a:buClr>
                <a:prstClr val="black"/>
              </a:buClr>
              <a:defRPr/>
            </a:pPr>
            <a:r>
              <a:rPr lang="en-US" sz="1300" dirty="0">
                <a:solidFill>
                  <a:prstClr val="black"/>
                </a:solidFill>
                <a:latin typeface="Arial" pitchFamily="34" charset="0"/>
                <a:cs typeface="Arial" pitchFamily="34" charset="0"/>
              </a:rPr>
              <a:t>Progress to date </a:t>
            </a:r>
            <a:r>
              <a:rPr lang="en-US" sz="1300" dirty="0" smtClean="0">
                <a:solidFill>
                  <a:prstClr val="black"/>
                </a:solidFill>
                <a:latin typeface="Arial" pitchFamily="34" charset="0"/>
                <a:cs typeface="Arial" pitchFamily="34" charset="0"/>
              </a:rPr>
              <a:t>includes the  </a:t>
            </a:r>
            <a:r>
              <a:rPr lang="en-US" sz="1300" dirty="0">
                <a:solidFill>
                  <a:prstClr val="black"/>
                </a:solidFill>
                <a:latin typeface="Arial" pitchFamily="34" charset="0"/>
                <a:cs typeface="Arial" pitchFamily="34" charset="0"/>
              </a:rPr>
              <a:t>KSD R61 bypass, KSD Western Side Electrification, Roads and Storm Water Projects in Ntabankulu,</a:t>
            </a:r>
          </a:p>
          <a:p>
            <a:pPr marL="612000" lvl="1" indent="-285750" algn="just">
              <a:lnSpc>
                <a:spcPct val="150000"/>
              </a:lnSpc>
              <a:spcBef>
                <a:spcPts val="0"/>
              </a:spcBef>
              <a:buClr>
                <a:prstClr val="black"/>
              </a:buClr>
              <a:buFont typeface="Wingdings" panose="05000000000000000000" pitchFamily="2" charset="2"/>
              <a:buChar char="q"/>
              <a:defRPr/>
            </a:pPr>
            <a:r>
              <a:rPr lang="en-US" sz="1400" dirty="0">
                <a:solidFill>
                  <a:prstClr val="black"/>
                </a:solidFill>
                <a:latin typeface="Arial" pitchFamily="34" charset="0"/>
                <a:cs typeface="Arial" pitchFamily="34" charset="0"/>
              </a:rPr>
              <a:t>For </a:t>
            </a:r>
            <a:r>
              <a:rPr lang="en-US" sz="1400" dirty="0" smtClean="0">
                <a:solidFill>
                  <a:prstClr val="black"/>
                </a:solidFill>
                <a:latin typeface="Arial" pitchFamily="34" charset="0"/>
                <a:cs typeface="Arial" pitchFamily="34" charset="0"/>
              </a:rPr>
              <a:t> the 2016/17 </a:t>
            </a:r>
            <a:r>
              <a:rPr lang="en-US" sz="1400" dirty="0">
                <a:solidFill>
                  <a:prstClr val="black"/>
                </a:solidFill>
                <a:latin typeface="Arial" pitchFamily="34" charset="0"/>
                <a:cs typeface="Arial" pitchFamily="34" charset="0"/>
              </a:rPr>
              <a:t>medium-term </a:t>
            </a:r>
          </a:p>
          <a:p>
            <a:pPr marL="1100138" lvl="1" indent="-346075" algn="just">
              <a:spcBef>
                <a:spcPts val="0"/>
              </a:spcBef>
              <a:buClr>
                <a:prstClr val="black"/>
              </a:buClr>
              <a:defRPr/>
            </a:pPr>
            <a:r>
              <a:rPr lang="en-US" sz="1300" dirty="0">
                <a:solidFill>
                  <a:prstClr val="black"/>
                </a:solidFill>
                <a:latin typeface="Arial" pitchFamily="34" charset="0"/>
                <a:cs typeface="Arial" pitchFamily="34" charset="0"/>
              </a:rPr>
              <a:t>R162 Million set aside for infrastructure development to revitalize Port St Johns in the Wild Coast</a:t>
            </a:r>
            <a:r>
              <a:rPr lang="en-US" sz="1300" dirty="0" smtClean="0">
                <a:solidFill>
                  <a:prstClr val="black"/>
                </a:solidFill>
                <a:latin typeface="Arial" pitchFamily="34" charset="0"/>
                <a:cs typeface="Arial" pitchFamily="34" charset="0"/>
              </a:rPr>
              <a:t>.</a:t>
            </a:r>
          </a:p>
          <a:p>
            <a:pPr marL="1100138" lvl="1" indent="-346075" algn="just">
              <a:spcBef>
                <a:spcPts val="0"/>
              </a:spcBef>
              <a:buClr>
                <a:prstClr val="black"/>
              </a:buClr>
              <a:defRPr/>
            </a:pPr>
            <a:r>
              <a:rPr lang="en-US" sz="1300" dirty="0" smtClean="0">
                <a:solidFill>
                  <a:prstClr val="black"/>
                </a:solidFill>
                <a:latin typeface="Arial" pitchFamily="34" charset="0"/>
                <a:cs typeface="Arial" pitchFamily="34" charset="0"/>
              </a:rPr>
              <a:t>R106.8 </a:t>
            </a:r>
            <a:r>
              <a:rPr lang="en-US" sz="1300" dirty="0">
                <a:solidFill>
                  <a:prstClr val="black"/>
                </a:solidFill>
                <a:latin typeface="Arial" pitchFamily="34" charset="0"/>
                <a:cs typeface="Arial" pitchFamily="34" charset="0"/>
              </a:rPr>
              <a:t>million for the </a:t>
            </a:r>
            <a:r>
              <a:rPr lang="en-US" sz="1300" dirty="0" smtClean="0">
                <a:solidFill>
                  <a:prstClr val="black"/>
                </a:solidFill>
                <a:latin typeface="Arial" pitchFamily="34" charset="0"/>
                <a:cs typeface="Arial" pitchFamily="34" charset="0"/>
              </a:rPr>
              <a:t>electrification </a:t>
            </a:r>
            <a:r>
              <a:rPr lang="en-US" sz="1300" dirty="0">
                <a:solidFill>
                  <a:prstClr val="black"/>
                </a:solidFill>
                <a:latin typeface="Arial" pitchFamily="34" charset="0"/>
                <a:cs typeface="Arial" pitchFamily="34" charset="0"/>
              </a:rPr>
              <a:t>and reticulation of households in Ntabankulu, </a:t>
            </a:r>
            <a:r>
              <a:rPr lang="en-US" sz="1300" dirty="0" err="1">
                <a:solidFill>
                  <a:prstClr val="black"/>
                </a:solidFill>
                <a:latin typeface="Arial" pitchFamily="34" charset="0"/>
                <a:cs typeface="Arial" pitchFamily="34" charset="0"/>
              </a:rPr>
              <a:t>Mbizana</a:t>
            </a:r>
            <a:r>
              <a:rPr lang="en-US" sz="1300" dirty="0">
                <a:solidFill>
                  <a:prstClr val="black"/>
                </a:solidFill>
                <a:latin typeface="Arial" pitchFamily="34" charset="0"/>
                <a:cs typeface="Arial" pitchFamily="34" charset="0"/>
              </a:rPr>
              <a:t>, </a:t>
            </a:r>
            <a:r>
              <a:rPr lang="en-US" sz="1300" dirty="0" err="1">
                <a:solidFill>
                  <a:prstClr val="black"/>
                </a:solidFill>
                <a:latin typeface="Arial" pitchFamily="34" charset="0"/>
                <a:cs typeface="Arial" pitchFamily="34" charset="0"/>
              </a:rPr>
              <a:t>Intsika</a:t>
            </a:r>
            <a:r>
              <a:rPr lang="en-US" sz="1300" dirty="0">
                <a:solidFill>
                  <a:prstClr val="black"/>
                </a:solidFill>
                <a:latin typeface="Arial" pitchFamily="34" charset="0"/>
                <a:cs typeface="Arial" pitchFamily="34" charset="0"/>
              </a:rPr>
              <a:t> </a:t>
            </a:r>
            <a:r>
              <a:rPr lang="en-US" sz="1300" dirty="0" err="1">
                <a:solidFill>
                  <a:prstClr val="black"/>
                </a:solidFill>
                <a:latin typeface="Arial" pitchFamily="34" charset="0"/>
                <a:cs typeface="Arial" pitchFamily="34" charset="0"/>
              </a:rPr>
              <a:t>Yethu</a:t>
            </a:r>
            <a:r>
              <a:rPr lang="en-US" sz="1300" dirty="0">
                <a:solidFill>
                  <a:prstClr val="black"/>
                </a:solidFill>
                <a:latin typeface="Arial" pitchFamily="34" charset="0"/>
                <a:cs typeface="Arial" pitchFamily="34" charset="0"/>
              </a:rPr>
              <a:t>. </a:t>
            </a:r>
            <a:r>
              <a:rPr lang="en-US" sz="1300" dirty="0" err="1">
                <a:solidFill>
                  <a:prstClr val="black"/>
                </a:solidFill>
                <a:latin typeface="Arial" pitchFamily="34" charset="0"/>
                <a:cs typeface="Arial" pitchFamily="34" charset="0"/>
              </a:rPr>
              <a:t>Mbashe</a:t>
            </a:r>
            <a:r>
              <a:rPr lang="en-US" sz="1300" dirty="0">
                <a:solidFill>
                  <a:prstClr val="black"/>
                </a:solidFill>
                <a:latin typeface="Arial" pitchFamily="34" charset="0"/>
                <a:cs typeface="Arial" pitchFamily="34" charset="0"/>
              </a:rPr>
              <a:t>, </a:t>
            </a:r>
            <a:r>
              <a:rPr lang="en-US" sz="1300" dirty="0" err="1">
                <a:solidFill>
                  <a:prstClr val="black"/>
                </a:solidFill>
                <a:latin typeface="Arial" pitchFamily="34" charset="0"/>
                <a:cs typeface="Arial" pitchFamily="34" charset="0"/>
              </a:rPr>
              <a:t>Matatiele</a:t>
            </a:r>
            <a:r>
              <a:rPr lang="en-US" sz="1300" dirty="0">
                <a:solidFill>
                  <a:prstClr val="black"/>
                </a:solidFill>
                <a:latin typeface="Arial" pitchFamily="34" charset="0"/>
                <a:cs typeface="Arial" pitchFamily="34" charset="0"/>
              </a:rPr>
              <a:t>, KSD, and </a:t>
            </a:r>
            <a:r>
              <a:rPr lang="en-US" sz="1300" dirty="0" err="1">
                <a:solidFill>
                  <a:prstClr val="black"/>
                </a:solidFill>
                <a:latin typeface="Arial" pitchFamily="34" charset="0"/>
                <a:cs typeface="Arial" pitchFamily="34" charset="0"/>
              </a:rPr>
              <a:t>Elundini</a:t>
            </a:r>
            <a:endParaRPr lang="en-US" sz="1300" dirty="0">
              <a:solidFill>
                <a:prstClr val="black"/>
              </a:solidFill>
              <a:latin typeface="Arial" pitchFamily="34" charset="0"/>
              <a:cs typeface="Arial" pitchFamily="34" charset="0"/>
            </a:endParaRPr>
          </a:p>
          <a:p>
            <a:pPr marL="1565275" lvl="3" indent="-171450" algn="just">
              <a:buClr>
                <a:prstClr val="black"/>
              </a:buClr>
              <a:buFont typeface="Wingdings" panose="05000000000000000000" pitchFamily="2" charset="2"/>
              <a:buChar char="q"/>
              <a:defRPr/>
            </a:pPr>
            <a:endParaRPr lang="en-US" sz="1050" dirty="0">
              <a:solidFill>
                <a:prstClr val="black"/>
              </a:solidFill>
              <a:latin typeface="Arial" pitchFamily="34" charset="0"/>
              <a:cs typeface="Arial" pitchFamily="34" charset="0"/>
            </a:endParaRPr>
          </a:p>
          <a:p>
            <a:endParaRPr lang="en-US" dirty="0"/>
          </a:p>
        </p:txBody>
      </p:sp>
      <p:sp>
        <p:nvSpPr>
          <p:cNvPr id="5" name="Slide Number Placeholder 4"/>
          <p:cNvSpPr>
            <a:spLocks noGrp="1"/>
          </p:cNvSpPr>
          <p:nvPr>
            <p:ph type="sldNum" sz="quarter" idx="12"/>
          </p:nvPr>
        </p:nvSpPr>
        <p:spPr>
          <a:xfrm>
            <a:off x="9719987" y="7007225"/>
            <a:ext cx="971826" cy="401638"/>
          </a:xfrm>
        </p:spPr>
        <p:txBody>
          <a:bodyPr/>
          <a:lstStyle/>
          <a:p>
            <a:fld id="{A1A3D4F6-16A1-45B6-9552-77C2E80A16ED}" type="slidenum">
              <a:rPr lang="en-ZA" sz="2400" b="1" smtClean="0">
                <a:solidFill>
                  <a:schemeClr val="bg1"/>
                </a:solidFill>
              </a:rPr>
              <a:pPr/>
              <a:t>9</a:t>
            </a:fld>
            <a:endParaRPr lang="en-ZA" sz="2400" b="1" dirty="0">
              <a:solidFill>
                <a:schemeClr val="bg1"/>
              </a:solidFill>
            </a:endParaRPr>
          </a:p>
        </p:txBody>
      </p:sp>
    </p:spTree>
    <p:extLst>
      <p:ext uri="{BB962C8B-B14F-4D97-AF65-F5344CB8AC3E}">
        <p14:creationId xmlns:p14="http://schemas.microsoft.com/office/powerpoint/2010/main" val="1677329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4430</TotalTime>
  <Words>8615</Words>
  <Application>Microsoft Office PowerPoint</Application>
  <PresentationFormat>Custom</PresentationFormat>
  <Paragraphs>758</Paragraphs>
  <Slides>73</Slides>
  <Notes>5</Notes>
  <HiddenSlides>0</HiddenSlides>
  <MMClips>0</MMClips>
  <ScaleCrop>false</ScaleCrop>
  <HeadingPairs>
    <vt:vector size="4" baseType="variant">
      <vt:variant>
        <vt:lpstr>Theme</vt:lpstr>
      </vt:variant>
      <vt:variant>
        <vt:i4>19</vt:i4>
      </vt:variant>
      <vt:variant>
        <vt:lpstr>Slide Titles</vt:lpstr>
      </vt:variant>
      <vt:variant>
        <vt:i4>73</vt:i4>
      </vt:variant>
    </vt:vector>
  </HeadingPairs>
  <TitlesOfParts>
    <vt:vector size="92" baseType="lpstr">
      <vt:lpstr>Office Theme</vt:lpstr>
      <vt:lpstr>Custom Design</vt:lpstr>
      <vt:lpstr>1_Custom Design</vt:lpstr>
      <vt:lpstr>2_Custom Design</vt:lpstr>
      <vt:lpstr>9_Custom Design</vt:lpstr>
      <vt:lpstr>3_Custom Design</vt:lpstr>
      <vt:lpstr>4_Custom Design</vt:lpstr>
      <vt:lpstr>5_Custom Design</vt:lpstr>
      <vt:lpstr>7_Custom Design</vt:lpstr>
      <vt:lpstr>6_Custom Design</vt:lpstr>
      <vt:lpstr>8_Custom Design</vt:lpstr>
      <vt:lpstr>10_Custom Design</vt:lpstr>
      <vt:lpstr>11_Custom Design</vt:lpstr>
      <vt:lpstr>12_Custom Design</vt:lpstr>
      <vt:lpstr>13_Custom Design</vt:lpstr>
      <vt:lpstr>14_Custom Design</vt:lpstr>
      <vt:lpstr>15_Custom Design</vt:lpstr>
      <vt:lpstr>16_Custom Design</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EFFORTS TO PROMOTE REGIONAL ECONOMIC GROWTH AND  EMPLOYMENT (2 of 5) </vt:lpstr>
      <vt:lpstr>PowerPoint Presentation</vt:lpstr>
      <vt:lpstr>PowerPoint Presentation</vt:lpstr>
      <vt:lpstr>PowerPoint Presentation</vt:lpstr>
      <vt:lpstr>PowerPoint Presentation</vt:lpstr>
      <vt:lpstr>REVENUE COLLECTION 2015/16 (1 of 2)</vt:lpstr>
      <vt:lpstr>REVENUE COLLECTION 2015/16 (2 of 2)</vt:lpstr>
      <vt:lpstr>CAPACITY TO MAXIMISE REVENUE (1 OF 2)</vt:lpstr>
      <vt:lpstr>CAPACITY TO MAXIMISE REVENUE (2 OF 2)</vt:lpstr>
      <vt:lpstr>REVENUE MAXIMISATION AT DEPARTMENTS (1 OF 6)</vt:lpstr>
      <vt:lpstr>REVENUE MAXIMISATION AT DEPARTMENTS (2 OF 6)</vt:lpstr>
      <vt:lpstr>REVENUE MAXIMISATION AT DEPARTMENTS (3 OF 6)</vt:lpstr>
      <vt:lpstr>PowerPoint Presentation</vt:lpstr>
      <vt:lpstr>PowerPoint Presentation</vt:lpstr>
      <vt:lpstr>PowerPoint Presentation</vt:lpstr>
      <vt:lpstr>ADDITIONAL REVENUE STREAMS (1 OF 2)</vt:lpstr>
      <vt:lpstr>ADDITIONAL REVENUE STREAMS (2 OF 2)</vt:lpstr>
      <vt:lpstr>PowerPoint Presentation</vt:lpstr>
      <vt:lpstr>SUMMARY OF PROVINCIAL EXPENDITURE BY VOTE (1 – 2) </vt:lpstr>
      <vt:lpstr>SUMMARY OF PROVINCIAL EXPENDITURE BY VOTE  (2 – 2) </vt:lpstr>
      <vt:lpstr>SUMMARY OF PROVINCIAL EXPENDITURE BY ECONOMIC CLASSIFICATION (1 –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CONDITIONAL GRANTS PERFORMANCE (2 – 4)</vt:lpstr>
      <vt:lpstr>CONDITIONAL GRANTS PERFORMANCE (3 – 4)</vt:lpstr>
      <vt:lpstr>CONDITIONAL GRANTS PERFORMANCE  (4 – 4)</vt:lpstr>
      <vt:lpstr>PowerPoint Presentation</vt:lpstr>
      <vt:lpstr>INFRASTRUCTURE  PERFORMANCE (1 – 2)</vt:lpstr>
      <vt:lpstr>INFRASTRUCTURE  PERFORMANCE (2 –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3)</vt:lpstr>
      <vt:lpstr>(2 – 3)</vt:lpstr>
      <vt:lpstr>(3 – 3)</vt:lpstr>
      <vt:lpstr>CONCLUSION (1 - 2) </vt:lpstr>
      <vt:lpstr>CONCLUSION (2 – 2)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van Zyl</dc:creator>
  <cp:lastModifiedBy>Akhona Tinta</cp:lastModifiedBy>
  <cp:revision>548</cp:revision>
  <cp:lastPrinted>2016-05-06T14:26:13Z</cp:lastPrinted>
  <dcterms:created xsi:type="dcterms:W3CDTF">2015-05-27T11:09:16Z</dcterms:created>
  <dcterms:modified xsi:type="dcterms:W3CDTF">2016-05-16T10:35:55Z</dcterms:modified>
</cp:coreProperties>
</file>