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 id="2147483684" r:id="rId2"/>
  </p:sldMasterIdLst>
  <p:notesMasterIdLst>
    <p:notesMasterId r:id="rId46"/>
  </p:notesMasterIdLst>
  <p:handoutMasterIdLst>
    <p:handoutMasterId r:id="rId47"/>
  </p:handoutMasterIdLst>
  <p:sldIdLst>
    <p:sldId id="338" r:id="rId3"/>
    <p:sldId id="262" r:id="rId4"/>
    <p:sldId id="315" r:id="rId5"/>
    <p:sldId id="375" r:id="rId6"/>
    <p:sldId id="374" r:id="rId7"/>
    <p:sldId id="373" r:id="rId8"/>
    <p:sldId id="372" r:id="rId9"/>
    <p:sldId id="414" r:id="rId10"/>
    <p:sldId id="415" r:id="rId11"/>
    <p:sldId id="420" r:id="rId12"/>
    <p:sldId id="419" r:id="rId13"/>
    <p:sldId id="418" r:id="rId14"/>
    <p:sldId id="421" r:id="rId15"/>
    <p:sldId id="417" r:id="rId16"/>
    <p:sldId id="416" r:id="rId17"/>
    <p:sldId id="371" r:id="rId18"/>
    <p:sldId id="376" r:id="rId19"/>
    <p:sldId id="377" r:id="rId20"/>
    <p:sldId id="399" r:id="rId21"/>
    <p:sldId id="400" r:id="rId22"/>
    <p:sldId id="401" r:id="rId23"/>
    <p:sldId id="310" r:id="rId24"/>
    <p:sldId id="385" r:id="rId25"/>
    <p:sldId id="424" r:id="rId26"/>
    <p:sldId id="386" r:id="rId27"/>
    <p:sldId id="387" r:id="rId28"/>
    <p:sldId id="311" r:id="rId29"/>
    <p:sldId id="384" r:id="rId30"/>
    <p:sldId id="402" r:id="rId31"/>
    <p:sldId id="403" r:id="rId32"/>
    <p:sldId id="404" r:id="rId33"/>
    <p:sldId id="405" r:id="rId34"/>
    <p:sldId id="406" r:id="rId35"/>
    <p:sldId id="407" r:id="rId36"/>
    <p:sldId id="413" r:id="rId37"/>
    <p:sldId id="408" r:id="rId38"/>
    <p:sldId id="410" r:id="rId39"/>
    <p:sldId id="411" r:id="rId40"/>
    <p:sldId id="412" r:id="rId41"/>
    <p:sldId id="383" r:id="rId42"/>
    <p:sldId id="382" r:id="rId43"/>
    <p:sldId id="409" r:id="rId44"/>
    <p:sldId id="423" r:id="rId45"/>
  </p:sldIdLst>
  <p:sldSz cx="15122525" cy="10693400"/>
  <p:notesSz cx="6810375" cy="9942513"/>
  <p:defaultTextStyle>
    <a:defPPr>
      <a:defRPr lang="en-US"/>
    </a:defPPr>
    <a:lvl1pPr marL="0" algn="l" defTabSz="1475110" rtl="0" eaLnBrk="1" latinLnBrk="0" hangingPunct="1">
      <a:defRPr sz="2900" kern="1200">
        <a:solidFill>
          <a:schemeClr val="tx1"/>
        </a:solidFill>
        <a:latin typeface="+mn-lt"/>
        <a:ea typeface="+mn-ea"/>
        <a:cs typeface="+mn-cs"/>
      </a:defRPr>
    </a:lvl1pPr>
    <a:lvl2pPr marL="737555" algn="l" defTabSz="1475110" rtl="0" eaLnBrk="1" latinLnBrk="0" hangingPunct="1">
      <a:defRPr sz="2900" kern="1200">
        <a:solidFill>
          <a:schemeClr val="tx1"/>
        </a:solidFill>
        <a:latin typeface="+mn-lt"/>
        <a:ea typeface="+mn-ea"/>
        <a:cs typeface="+mn-cs"/>
      </a:defRPr>
    </a:lvl2pPr>
    <a:lvl3pPr marL="1475110" algn="l" defTabSz="1475110" rtl="0" eaLnBrk="1" latinLnBrk="0" hangingPunct="1">
      <a:defRPr sz="2900" kern="1200">
        <a:solidFill>
          <a:schemeClr val="tx1"/>
        </a:solidFill>
        <a:latin typeface="+mn-lt"/>
        <a:ea typeface="+mn-ea"/>
        <a:cs typeface="+mn-cs"/>
      </a:defRPr>
    </a:lvl3pPr>
    <a:lvl4pPr marL="2212665" algn="l" defTabSz="1475110" rtl="0" eaLnBrk="1" latinLnBrk="0" hangingPunct="1">
      <a:defRPr sz="2900" kern="1200">
        <a:solidFill>
          <a:schemeClr val="tx1"/>
        </a:solidFill>
        <a:latin typeface="+mn-lt"/>
        <a:ea typeface="+mn-ea"/>
        <a:cs typeface="+mn-cs"/>
      </a:defRPr>
    </a:lvl4pPr>
    <a:lvl5pPr marL="2950220" algn="l" defTabSz="1475110" rtl="0" eaLnBrk="1" latinLnBrk="0" hangingPunct="1">
      <a:defRPr sz="2900" kern="1200">
        <a:solidFill>
          <a:schemeClr val="tx1"/>
        </a:solidFill>
        <a:latin typeface="+mn-lt"/>
        <a:ea typeface="+mn-ea"/>
        <a:cs typeface="+mn-cs"/>
      </a:defRPr>
    </a:lvl5pPr>
    <a:lvl6pPr marL="3687775" algn="l" defTabSz="1475110" rtl="0" eaLnBrk="1" latinLnBrk="0" hangingPunct="1">
      <a:defRPr sz="2900" kern="1200">
        <a:solidFill>
          <a:schemeClr val="tx1"/>
        </a:solidFill>
        <a:latin typeface="+mn-lt"/>
        <a:ea typeface="+mn-ea"/>
        <a:cs typeface="+mn-cs"/>
      </a:defRPr>
    </a:lvl6pPr>
    <a:lvl7pPr marL="4425330" algn="l" defTabSz="1475110" rtl="0" eaLnBrk="1" latinLnBrk="0" hangingPunct="1">
      <a:defRPr sz="2900" kern="1200">
        <a:solidFill>
          <a:schemeClr val="tx1"/>
        </a:solidFill>
        <a:latin typeface="+mn-lt"/>
        <a:ea typeface="+mn-ea"/>
        <a:cs typeface="+mn-cs"/>
      </a:defRPr>
    </a:lvl7pPr>
    <a:lvl8pPr marL="5162885" algn="l" defTabSz="1475110" rtl="0" eaLnBrk="1" latinLnBrk="0" hangingPunct="1">
      <a:defRPr sz="2900" kern="1200">
        <a:solidFill>
          <a:schemeClr val="tx1"/>
        </a:solidFill>
        <a:latin typeface="+mn-lt"/>
        <a:ea typeface="+mn-ea"/>
        <a:cs typeface="+mn-cs"/>
      </a:defRPr>
    </a:lvl8pPr>
    <a:lvl9pPr marL="5900440" algn="l" defTabSz="1475110"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8">
          <p15:clr>
            <a:srgbClr val="A4A3A4"/>
          </p15:clr>
        </p15:guide>
        <p15:guide id="2" pos="476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uwani Ramagadza" initials="AR" lastIdx="7" clrIdx="0">
    <p:extLst>
      <p:ext uri="{19B8F6BF-5375-455C-9EA6-DF929625EA0E}">
        <p15:presenceInfo xmlns:p15="http://schemas.microsoft.com/office/powerpoint/2012/main" xmlns="" userId="S-1-5-21-4218201209-2371442679-2860093364-12645" providerId="AD"/>
      </p:ext>
    </p:extLst>
  </p:cmAuthor>
  <p:cmAuthor id="2" name="Pikkie Saunders" initials="PS" lastIdx="2" clrIdx="1">
    <p:extLst>
      <p:ext uri="{19B8F6BF-5375-455C-9EA6-DF929625EA0E}">
        <p15:presenceInfo xmlns:p15="http://schemas.microsoft.com/office/powerpoint/2012/main" xmlns="" userId="S-1-5-21-4218201209-2371442679-2860093364-31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5BCB5"/>
    <a:srgbClr val="9A457A"/>
    <a:srgbClr val="37B7CA"/>
    <a:srgbClr val="98477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402" autoAdjust="0"/>
    <p:restoredTop sz="94660"/>
  </p:normalViewPr>
  <p:slideViewPr>
    <p:cSldViewPr>
      <p:cViewPr varScale="1">
        <p:scale>
          <a:sx n="40" d="100"/>
          <a:sy n="40" d="100"/>
        </p:scale>
        <p:origin x="-1416" y="-114"/>
      </p:cViewPr>
      <p:guideLst>
        <p:guide orient="horz" pos="3368"/>
        <p:guide pos="4763"/>
      </p:guideLst>
    </p:cSldViewPr>
  </p:slideViewPr>
  <p:notesTextViewPr>
    <p:cViewPr>
      <p:scale>
        <a:sx n="1" d="1"/>
        <a:sy n="1" d="1"/>
      </p:scale>
      <p:origin x="0" y="0"/>
    </p:cViewPr>
  </p:notesTextViewPr>
  <p:sorterViewPr>
    <p:cViewPr>
      <p:scale>
        <a:sx n="100" d="100"/>
        <a:sy n="100" d="100"/>
      </p:scale>
      <p:origin x="0" y="572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2F98AD-AF28-4AF7-AE87-C02C5F150756}" type="doc">
      <dgm:prSet loTypeId="urn:microsoft.com/office/officeart/2005/8/layout/list1" loCatId="list" qsTypeId="urn:microsoft.com/office/officeart/2005/8/quickstyle/simple1" qsCatId="simple" csTypeId="urn:microsoft.com/office/officeart/2005/8/colors/accent5_2" csCatId="accent5" phldr="1"/>
      <dgm:spPr/>
      <dgm:t>
        <a:bodyPr/>
        <a:lstStyle/>
        <a:p>
          <a:endParaRPr lang="en-ZA"/>
        </a:p>
      </dgm:t>
    </dgm:pt>
    <dgm:pt modelId="{FB149E9A-E29E-46AC-AFA2-D7099C80D2C6}">
      <dgm:prSet phldrT="[Text]" custT="1"/>
      <dgm:spPr/>
      <dgm:t>
        <a:bodyPr/>
        <a:lstStyle/>
        <a:p>
          <a:r>
            <a:rPr lang="en-ZA" sz="3600" dirty="0" smtClean="0">
              <a:latin typeface="Arial" panose="020B0604020202020204" pitchFamily="34" charset="0"/>
              <a:cs typeface="Arial" panose="020B0604020202020204" pitchFamily="34" charset="0"/>
            </a:rPr>
            <a:t>Determination of municipal outer boundaries </a:t>
          </a:r>
          <a:endParaRPr lang="en-ZA" sz="3600" dirty="0"/>
        </a:p>
      </dgm:t>
    </dgm:pt>
    <dgm:pt modelId="{3E5E6344-538B-4F8C-9E78-D65978B5285D}" type="parTrans" cxnId="{F787804D-6EA6-4FB3-AAFD-BC028E11DC7D}">
      <dgm:prSet/>
      <dgm:spPr/>
      <dgm:t>
        <a:bodyPr/>
        <a:lstStyle/>
        <a:p>
          <a:endParaRPr lang="en-ZA"/>
        </a:p>
      </dgm:t>
    </dgm:pt>
    <dgm:pt modelId="{4D144236-26EC-4138-97BD-E80311EBFB9B}" type="sibTrans" cxnId="{F787804D-6EA6-4FB3-AAFD-BC028E11DC7D}">
      <dgm:prSet/>
      <dgm:spPr/>
      <dgm:t>
        <a:bodyPr/>
        <a:lstStyle/>
        <a:p>
          <a:endParaRPr lang="en-ZA"/>
        </a:p>
      </dgm:t>
    </dgm:pt>
    <dgm:pt modelId="{2F11C037-93CF-4A87-A1F8-3E01FA20586C}">
      <dgm:prSet phldrT="[Text]" custT="1"/>
      <dgm:spPr/>
      <dgm:t>
        <a:bodyPr/>
        <a:lstStyle/>
        <a:p>
          <a:r>
            <a:rPr lang="en-ZA" sz="3600" dirty="0" smtClean="0">
              <a:latin typeface="Arial" panose="020B0604020202020204" pitchFamily="34" charset="0"/>
              <a:cs typeface="Arial" panose="020B0604020202020204" pitchFamily="34" charset="0"/>
            </a:rPr>
            <a:t>Assessment of municipal capacity</a:t>
          </a:r>
          <a:endParaRPr lang="en-ZA" sz="3600" dirty="0"/>
        </a:p>
      </dgm:t>
    </dgm:pt>
    <dgm:pt modelId="{36412FAF-0031-43D8-801C-F2775A663C89}" type="parTrans" cxnId="{DA4FBC22-CC76-47B9-B785-CAB23C1D9089}">
      <dgm:prSet/>
      <dgm:spPr/>
      <dgm:t>
        <a:bodyPr/>
        <a:lstStyle/>
        <a:p>
          <a:endParaRPr lang="en-ZA"/>
        </a:p>
      </dgm:t>
    </dgm:pt>
    <dgm:pt modelId="{215578EE-D77A-467B-9B32-40D9B48BE72B}" type="sibTrans" cxnId="{DA4FBC22-CC76-47B9-B785-CAB23C1D9089}">
      <dgm:prSet/>
      <dgm:spPr/>
      <dgm:t>
        <a:bodyPr/>
        <a:lstStyle/>
        <a:p>
          <a:endParaRPr lang="en-ZA"/>
        </a:p>
      </dgm:t>
    </dgm:pt>
    <dgm:pt modelId="{8B4B9CFE-E4C8-45DB-8431-3575910B49F3}">
      <dgm:prSet phldrT="[Text]" custT="1"/>
      <dgm:spPr/>
      <dgm:t>
        <a:bodyPr/>
        <a:lstStyle/>
        <a:p>
          <a:r>
            <a:rPr lang="en-ZA" sz="3500" dirty="0" smtClean="0">
              <a:latin typeface="Arial" panose="020B0604020202020204" pitchFamily="34" charset="0"/>
              <a:cs typeface="Arial" panose="020B0604020202020204" pitchFamily="34" charset="0"/>
            </a:rPr>
            <a:t>Rendering of advisory services to stakeholders </a:t>
          </a:r>
          <a:endParaRPr lang="en-ZA" sz="3500" dirty="0"/>
        </a:p>
      </dgm:t>
    </dgm:pt>
    <dgm:pt modelId="{16378671-BCC5-4E7F-8DAD-A66E3CA22161}" type="parTrans" cxnId="{D07ADF9A-2B51-4EC6-8189-AF2C9EF09043}">
      <dgm:prSet/>
      <dgm:spPr/>
      <dgm:t>
        <a:bodyPr/>
        <a:lstStyle/>
        <a:p>
          <a:endParaRPr lang="en-ZA"/>
        </a:p>
      </dgm:t>
    </dgm:pt>
    <dgm:pt modelId="{49F6F744-1447-4F58-93F7-7D9008D55A74}" type="sibTrans" cxnId="{D07ADF9A-2B51-4EC6-8189-AF2C9EF09043}">
      <dgm:prSet/>
      <dgm:spPr/>
      <dgm:t>
        <a:bodyPr/>
        <a:lstStyle/>
        <a:p>
          <a:endParaRPr lang="en-ZA"/>
        </a:p>
      </dgm:t>
    </dgm:pt>
    <dgm:pt modelId="{340ADD2A-4C96-4C63-BFF8-C9BFAEEB9323}">
      <dgm:prSet custT="1"/>
      <dgm:spPr/>
      <dgm:t>
        <a:bodyPr/>
        <a:lstStyle/>
        <a:p>
          <a:r>
            <a:rPr lang="en-ZA" sz="3600" dirty="0" smtClean="0">
              <a:latin typeface="Arial" panose="020B0604020202020204" pitchFamily="34" charset="0"/>
              <a:cs typeface="Arial" panose="020B0604020202020204" pitchFamily="34" charset="0"/>
            </a:rPr>
            <a:t>Delimitation of municipal ward boundaries</a:t>
          </a:r>
          <a:endParaRPr lang="en-ZA" sz="3600" dirty="0"/>
        </a:p>
      </dgm:t>
    </dgm:pt>
    <dgm:pt modelId="{989D599C-593D-43B3-A201-7B454573A1C0}" type="parTrans" cxnId="{39B9FAD4-338A-40AB-A0C5-A359646FD90C}">
      <dgm:prSet/>
      <dgm:spPr/>
      <dgm:t>
        <a:bodyPr/>
        <a:lstStyle/>
        <a:p>
          <a:endParaRPr lang="en-ZA"/>
        </a:p>
      </dgm:t>
    </dgm:pt>
    <dgm:pt modelId="{B4BA87B2-AA54-47C3-8EBB-4DF61EEC53FC}" type="sibTrans" cxnId="{39B9FAD4-338A-40AB-A0C5-A359646FD90C}">
      <dgm:prSet/>
      <dgm:spPr/>
      <dgm:t>
        <a:bodyPr/>
        <a:lstStyle/>
        <a:p>
          <a:endParaRPr lang="en-ZA"/>
        </a:p>
      </dgm:t>
    </dgm:pt>
    <dgm:pt modelId="{1011B24F-5666-410B-BB59-8C4156E3C0FD}">
      <dgm:prSet/>
      <dgm:spPr/>
      <dgm:t>
        <a:bodyPr/>
        <a:lstStyle/>
        <a:p>
          <a:r>
            <a:rPr lang="en-ZA" dirty="0" smtClean="0">
              <a:latin typeface="Arial" panose="020B0604020202020204" pitchFamily="34" charset="0"/>
              <a:cs typeface="Arial" panose="020B0604020202020204" pitchFamily="34" charset="0"/>
            </a:rPr>
            <a:t>Section 155(3)(b) of the Constitution</a:t>
          </a:r>
          <a:endParaRPr lang="en-ZA" dirty="0"/>
        </a:p>
      </dgm:t>
    </dgm:pt>
    <dgm:pt modelId="{FE400684-3EAB-41D4-B1E4-AE46F7C043F0}" type="parTrans" cxnId="{853922EC-FA4A-42B3-BDAB-486A62FBDDC7}">
      <dgm:prSet/>
      <dgm:spPr/>
      <dgm:t>
        <a:bodyPr/>
        <a:lstStyle/>
        <a:p>
          <a:endParaRPr lang="en-ZA"/>
        </a:p>
      </dgm:t>
    </dgm:pt>
    <dgm:pt modelId="{51EAA2D4-1BC8-4E1C-9C77-7E15ABED7662}" type="sibTrans" cxnId="{853922EC-FA4A-42B3-BDAB-486A62FBDDC7}">
      <dgm:prSet/>
      <dgm:spPr/>
      <dgm:t>
        <a:bodyPr/>
        <a:lstStyle/>
        <a:p>
          <a:endParaRPr lang="en-ZA"/>
        </a:p>
      </dgm:t>
    </dgm:pt>
    <dgm:pt modelId="{8122A007-3230-49D1-965C-9D31E3800D15}">
      <dgm:prSet/>
      <dgm:spPr/>
      <dgm:t>
        <a:bodyPr/>
        <a:lstStyle/>
        <a:p>
          <a:r>
            <a:rPr lang="en-ZA" dirty="0" smtClean="0">
              <a:latin typeface="Arial" panose="020B0604020202020204" pitchFamily="34" charset="0"/>
              <a:cs typeface="Arial" panose="020B0604020202020204" pitchFamily="34" charset="0"/>
            </a:rPr>
            <a:t>Section 4(a) of the Municipal Demarcation Act 27 of 1998 (“MDA”)</a:t>
          </a:r>
          <a:endParaRPr lang="en-ZA" dirty="0">
            <a:latin typeface="Arial" panose="020B0604020202020204" pitchFamily="34" charset="0"/>
            <a:cs typeface="Arial" panose="020B0604020202020204" pitchFamily="34" charset="0"/>
          </a:endParaRPr>
        </a:p>
      </dgm:t>
    </dgm:pt>
    <dgm:pt modelId="{1CEACE1B-9B95-4AA7-9C29-45AF7AC9A2AD}" type="parTrans" cxnId="{404F366D-E787-41DB-AF49-4D8E4680C202}">
      <dgm:prSet/>
      <dgm:spPr/>
      <dgm:t>
        <a:bodyPr/>
        <a:lstStyle/>
        <a:p>
          <a:endParaRPr lang="en-ZA"/>
        </a:p>
      </dgm:t>
    </dgm:pt>
    <dgm:pt modelId="{AE7C5F32-BCEA-409B-BFD4-689E89EFE7D0}" type="sibTrans" cxnId="{404F366D-E787-41DB-AF49-4D8E4680C202}">
      <dgm:prSet/>
      <dgm:spPr/>
      <dgm:t>
        <a:bodyPr/>
        <a:lstStyle/>
        <a:p>
          <a:endParaRPr lang="en-ZA"/>
        </a:p>
      </dgm:t>
    </dgm:pt>
    <dgm:pt modelId="{F40D2AA3-6C30-4A04-BD5E-6DCB65BA5239}">
      <dgm:prSet/>
      <dgm:spPr/>
      <dgm:t>
        <a:bodyPr/>
        <a:lstStyle/>
        <a:p>
          <a:r>
            <a:rPr lang="en-ZA" dirty="0" smtClean="0">
              <a:latin typeface="Arial" panose="020B0604020202020204" pitchFamily="34" charset="0"/>
              <a:cs typeface="Arial" panose="020B0604020202020204" pitchFamily="34" charset="0"/>
            </a:rPr>
            <a:t>Section 4 of the Municipal Structures Act 117 of 1998 (“MSA”) provides for categorisation of municipalities</a:t>
          </a:r>
          <a:endParaRPr lang="en-ZA" dirty="0">
            <a:latin typeface="Arial" panose="020B0604020202020204" pitchFamily="34" charset="0"/>
            <a:cs typeface="Arial" panose="020B0604020202020204" pitchFamily="34" charset="0"/>
          </a:endParaRPr>
        </a:p>
      </dgm:t>
    </dgm:pt>
    <dgm:pt modelId="{7AF314DF-559D-45C8-9945-402BCA2DAF2F}" type="parTrans" cxnId="{24E9B459-05CF-4C98-8D29-2C31E603A4F2}">
      <dgm:prSet/>
      <dgm:spPr/>
      <dgm:t>
        <a:bodyPr/>
        <a:lstStyle/>
        <a:p>
          <a:endParaRPr lang="en-ZA"/>
        </a:p>
      </dgm:t>
    </dgm:pt>
    <dgm:pt modelId="{9AA9359E-B023-422A-AA15-6DE0F77EFC17}" type="sibTrans" cxnId="{24E9B459-05CF-4C98-8D29-2C31E603A4F2}">
      <dgm:prSet/>
      <dgm:spPr/>
      <dgm:t>
        <a:bodyPr/>
        <a:lstStyle/>
        <a:p>
          <a:endParaRPr lang="en-ZA"/>
        </a:p>
      </dgm:t>
    </dgm:pt>
    <dgm:pt modelId="{2DBDF895-9F82-4F3D-9C94-38993BF473D3}">
      <dgm:prSet/>
      <dgm:spPr/>
      <dgm:t>
        <a:bodyPr/>
        <a:lstStyle/>
        <a:p>
          <a:r>
            <a:rPr lang="en-ZA" dirty="0" smtClean="0">
              <a:latin typeface="Arial" panose="020B0604020202020204" pitchFamily="34" charset="0"/>
              <a:cs typeface="Arial" panose="020B0604020202020204" pitchFamily="34" charset="0"/>
            </a:rPr>
            <a:t>Schedule 1 to the </a:t>
          </a:r>
          <a:r>
            <a:rPr lang="en-ZA" i="1" dirty="0" smtClean="0">
              <a:latin typeface="Arial" panose="020B0604020202020204" pitchFamily="34" charset="0"/>
              <a:cs typeface="Arial" panose="020B0604020202020204" pitchFamily="34" charset="0"/>
            </a:rPr>
            <a:t>MSA</a:t>
          </a:r>
          <a:r>
            <a:rPr lang="en-ZA" dirty="0" smtClean="0">
              <a:latin typeface="Arial" panose="020B0604020202020204" pitchFamily="34" charset="0"/>
              <a:cs typeface="Arial" panose="020B0604020202020204" pitchFamily="34" charset="0"/>
            </a:rPr>
            <a:t> – </a:t>
          </a:r>
          <a:r>
            <a:rPr lang="en-ZA" i="1" dirty="0" smtClean="0">
              <a:latin typeface="Arial" panose="020B0604020202020204" pitchFamily="34" charset="0"/>
              <a:cs typeface="Arial" panose="020B0604020202020204" pitchFamily="34" charset="0"/>
            </a:rPr>
            <a:t>MDB</a:t>
          </a:r>
          <a:r>
            <a:rPr lang="en-ZA" dirty="0" smtClean="0">
              <a:latin typeface="Arial" panose="020B0604020202020204" pitchFamily="34" charset="0"/>
              <a:cs typeface="Arial" panose="020B0604020202020204" pitchFamily="34" charset="0"/>
            </a:rPr>
            <a:t>, after consultation with the Electoral Commission must delimit wards for purposes of local elections</a:t>
          </a:r>
          <a:endParaRPr lang="en-ZA" dirty="0"/>
        </a:p>
      </dgm:t>
    </dgm:pt>
    <dgm:pt modelId="{A79A34D3-B93D-4396-8CD8-0B6FCB10DECE}" type="parTrans" cxnId="{A1B9E12A-C503-4833-9F80-59FB3B47AED8}">
      <dgm:prSet/>
      <dgm:spPr/>
      <dgm:t>
        <a:bodyPr/>
        <a:lstStyle/>
        <a:p>
          <a:endParaRPr lang="en-ZA"/>
        </a:p>
      </dgm:t>
    </dgm:pt>
    <dgm:pt modelId="{1D331DD3-924F-405E-8E86-7E7C52CFE32D}" type="sibTrans" cxnId="{A1B9E12A-C503-4833-9F80-59FB3B47AED8}">
      <dgm:prSet/>
      <dgm:spPr/>
      <dgm:t>
        <a:bodyPr/>
        <a:lstStyle/>
        <a:p>
          <a:endParaRPr lang="en-ZA"/>
        </a:p>
      </dgm:t>
    </dgm:pt>
    <dgm:pt modelId="{B7227BE5-35B7-4A2C-8D26-CC1FC06156FB}">
      <dgm:prSet/>
      <dgm:spPr/>
      <dgm:t>
        <a:bodyPr/>
        <a:lstStyle/>
        <a:p>
          <a:r>
            <a:rPr lang="en-ZA" dirty="0" smtClean="0">
              <a:latin typeface="Arial" panose="020B0604020202020204" pitchFamily="34" charset="0"/>
              <a:cs typeface="Arial" panose="020B0604020202020204" pitchFamily="34" charset="0"/>
            </a:rPr>
            <a:t>Section 85 of </a:t>
          </a:r>
          <a:r>
            <a:rPr lang="en-ZA" i="1" dirty="0" smtClean="0">
              <a:latin typeface="Arial" panose="020B0604020202020204" pitchFamily="34" charset="0"/>
              <a:cs typeface="Arial" panose="020B0604020202020204" pitchFamily="34" charset="0"/>
            </a:rPr>
            <a:t>MSA</a:t>
          </a:r>
          <a:r>
            <a:rPr lang="en-ZA" dirty="0" smtClean="0">
              <a:latin typeface="Arial" panose="020B0604020202020204" pitchFamily="34" charset="0"/>
              <a:cs typeface="Arial" panose="020B0604020202020204" pitchFamily="34" charset="0"/>
            </a:rPr>
            <a:t> provides for the MDB to assess municipal capacity when determining boundaries</a:t>
          </a:r>
          <a:endParaRPr lang="en-ZA" dirty="0"/>
        </a:p>
      </dgm:t>
    </dgm:pt>
    <dgm:pt modelId="{288A5D9B-9AFE-47AF-A3ED-F0BFE4A0FB31}" type="parTrans" cxnId="{F0EB9C2C-26C8-4AE8-9D46-E1B41BBB15D6}">
      <dgm:prSet/>
      <dgm:spPr/>
      <dgm:t>
        <a:bodyPr/>
        <a:lstStyle/>
        <a:p>
          <a:endParaRPr lang="en-ZA"/>
        </a:p>
      </dgm:t>
    </dgm:pt>
    <dgm:pt modelId="{BED1ECF7-52DD-4040-87C9-195B92925A56}" type="sibTrans" cxnId="{F0EB9C2C-26C8-4AE8-9D46-E1B41BBB15D6}">
      <dgm:prSet/>
      <dgm:spPr/>
      <dgm:t>
        <a:bodyPr/>
        <a:lstStyle/>
        <a:p>
          <a:endParaRPr lang="en-ZA"/>
        </a:p>
      </dgm:t>
    </dgm:pt>
    <dgm:pt modelId="{16E80177-7B67-4F77-B5F3-6A153A4F9FFC}">
      <dgm:prSet/>
      <dgm:spPr/>
      <dgm:t>
        <a:bodyPr/>
        <a:lstStyle/>
        <a:p>
          <a:r>
            <a:rPr lang="en-ZA" dirty="0" smtClean="0">
              <a:latin typeface="Arial" panose="020B0604020202020204" pitchFamily="34" charset="0"/>
              <a:cs typeface="Arial" panose="020B0604020202020204" pitchFamily="34" charset="0"/>
            </a:rPr>
            <a:t>Impact analysis and evaluation: Opportunity to evaluate impact of Board decisions</a:t>
          </a:r>
          <a:endParaRPr lang="en-ZA" dirty="0">
            <a:latin typeface="Arial" panose="020B0604020202020204" pitchFamily="34" charset="0"/>
            <a:cs typeface="Arial" panose="020B0604020202020204" pitchFamily="34" charset="0"/>
          </a:endParaRPr>
        </a:p>
      </dgm:t>
    </dgm:pt>
    <dgm:pt modelId="{4C01BE3F-6337-4396-ACC5-946838453181}" type="parTrans" cxnId="{EFA6D427-77AA-4B80-AE0E-751A406437FE}">
      <dgm:prSet/>
      <dgm:spPr/>
      <dgm:t>
        <a:bodyPr/>
        <a:lstStyle/>
        <a:p>
          <a:endParaRPr lang="en-ZA"/>
        </a:p>
      </dgm:t>
    </dgm:pt>
    <dgm:pt modelId="{91DF1528-FBF8-4E3B-B265-B7FA75EFBBBA}" type="sibTrans" cxnId="{EFA6D427-77AA-4B80-AE0E-751A406437FE}">
      <dgm:prSet/>
      <dgm:spPr/>
      <dgm:t>
        <a:bodyPr/>
        <a:lstStyle/>
        <a:p>
          <a:endParaRPr lang="en-ZA"/>
        </a:p>
      </dgm:t>
    </dgm:pt>
    <dgm:pt modelId="{2C2F7E97-7063-4CED-A17D-A2960BC2C490}">
      <dgm:prSet/>
      <dgm:spPr/>
      <dgm:t>
        <a:bodyPr/>
        <a:lstStyle/>
        <a:p>
          <a:r>
            <a:rPr lang="en-ZA" dirty="0" smtClean="0">
              <a:latin typeface="Arial" panose="020B0604020202020204" pitchFamily="34" charset="0"/>
              <a:cs typeface="Arial" panose="020B0604020202020204" pitchFamily="34" charset="0"/>
            </a:rPr>
            <a:t>Section 4(b) of the </a:t>
          </a:r>
          <a:r>
            <a:rPr lang="en-ZA" i="1" dirty="0" smtClean="0">
              <a:latin typeface="Arial" panose="020B0604020202020204" pitchFamily="34" charset="0"/>
              <a:cs typeface="Arial" panose="020B0604020202020204" pitchFamily="34" charset="0"/>
            </a:rPr>
            <a:t>MDA</a:t>
          </a:r>
          <a:endParaRPr lang="en-ZA" dirty="0"/>
        </a:p>
      </dgm:t>
    </dgm:pt>
    <dgm:pt modelId="{90CA353F-4FAC-40C5-97C3-FF70CDB49CF9}" type="parTrans" cxnId="{484C67FE-4343-4A20-B16A-2E6FCFC84795}">
      <dgm:prSet/>
      <dgm:spPr/>
      <dgm:t>
        <a:bodyPr/>
        <a:lstStyle/>
        <a:p>
          <a:endParaRPr lang="en-ZA"/>
        </a:p>
      </dgm:t>
    </dgm:pt>
    <dgm:pt modelId="{EC4BFA0D-E7E6-4E29-8222-7C908298481A}" type="sibTrans" cxnId="{484C67FE-4343-4A20-B16A-2E6FCFC84795}">
      <dgm:prSet/>
      <dgm:spPr/>
      <dgm:t>
        <a:bodyPr/>
        <a:lstStyle/>
        <a:p>
          <a:endParaRPr lang="en-ZA"/>
        </a:p>
      </dgm:t>
    </dgm:pt>
    <dgm:pt modelId="{4FE80345-A213-48F6-A849-8BEB428F2C81}">
      <dgm:prSet/>
      <dgm:spPr/>
      <dgm:t>
        <a:bodyPr/>
        <a:lstStyle/>
        <a:p>
          <a:r>
            <a:rPr lang="en-ZA" dirty="0" smtClean="0">
              <a:latin typeface="Arial" panose="020B0604020202020204" pitchFamily="34" charset="0"/>
              <a:cs typeface="Arial" panose="020B0604020202020204" pitchFamily="34" charset="0"/>
            </a:rPr>
            <a:t>Opportunity to follow through on implementation of municipal boundary redeterminations</a:t>
          </a:r>
          <a:endParaRPr lang="en-ZA" dirty="0">
            <a:latin typeface="Arial" panose="020B0604020202020204" pitchFamily="34" charset="0"/>
            <a:cs typeface="Arial" panose="020B0604020202020204" pitchFamily="34" charset="0"/>
          </a:endParaRPr>
        </a:p>
      </dgm:t>
    </dgm:pt>
    <dgm:pt modelId="{30BDA546-F839-4E70-A90B-C21C2B467026}" type="parTrans" cxnId="{9F7BC430-CD4B-4814-AA19-691C8F044258}">
      <dgm:prSet/>
      <dgm:spPr/>
      <dgm:t>
        <a:bodyPr/>
        <a:lstStyle/>
        <a:p>
          <a:endParaRPr lang="en-ZA"/>
        </a:p>
      </dgm:t>
    </dgm:pt>
    <dgm:pt modelId="{63D4CBF4-3FFE-448D-82E1-F5FD83CE1037}" type="sibTrans" cxnId="{9F7BC430-CD4B-4814-AA19-691C8F044258}">
      <dgm:prSet/>
      <dgm:spPr/>
      <dgm:t>
        <a:bodyPr/>
        <a:lstStyle/>
        <a:p>
          <a:endParaRPr lang="en-ZA"/>
        </a:p>
      </dgm:t>
    </dgm:pt>
    <dgm:pt modelId="{59490921-BE4D-4392-B589-1050C7A945AA}" type="pres">
      <dgm:prSet presAssocID="{2C2F98AD-AF28-4AF7-AE87-C02C5F150756}" presName="linear" presStyleCnt="0">
        <dgm:presLayoutVars>
          <dgm:dir/>
          <dgm:animLvl val="lvl"/>
          <dgm:resizeHandles val="exact"/>
        </dgm:presLayoutVars>
      </dgm:prSet>
      <dgm:spPr/>
      <dgm:t>
        <a:bodyPr/>
        <a:lstStyle/>
        <a:p>
          <a:endParaRPr lang="en-ZA"/>
        </a:p>
      </dgm:t>
    </dgm:pt>
    <dgm:pt modelId="{DA46E1E6-3550-436F-89B5-8BF6773744CC}" type="pres">
      <dgm:prSet presAssocID="{FB149E9A-E29E-46AC-AFA2-D7099C80D2C6}" presName="parentLin" presStyleCnt="0"/>
      <dgm:spPr/>
    </dgm:pt>
    <dgm:pt modelId="{26A27ED8-FD3D-46F4-8551-41DEE8AC3487}" type="pres">
      <dgm:prSet presAssocID="{FB149E9A-E29E-46AC-AFA2-D7099C80D2C6}" presName="parentLeftMargin" presStyleLbl="node1" presStyleIdx="0" presStyleCnt="4"/>
      <dgm:spPr/>
      <dgm:t>
        <a:bodyPr/>
        <a:lstStyle/>
        <a:p>
          <a:endParaRPr lang="en-ZA"/>
        </a:p>
      </dgm:t>
    </dgm:pt>
    <dgm:pt modelId="{B81BF38D-C7BD-498D-8D34-60CBA7FB940B}" type="pres">
      <dgm:prSet presAssocID="{FB149E9A-E29E-46AC-AFA2-D7099C80D2C6}" presName="parentText" presStyleLbl="node1" presStyleIdx="0" presStyleCnt="4">
        <dgm:presLayoutVars>
          <dgm:chMax val="0"/>
          <dgm:bulletEnabled val="1"/>
        </dgm:presLayoutVars>
      </dgm:prSet>
      <dgm:spPr/>
      <dgm:t>
        <a:bodyPr/>
        <a:lstStyle/>
        <a:p>
          <a:endParaRPr lang="en-ZA"/>
        </a:p>
      </dgm:t>
    </dgm:pt>
    <dgm:pt modelId="{75986138-C625-44E3-A97C-384EEF4DC6F4}" type="pres">
      <dgm:prSet presAssocID="{FB149E9A-E29E-46AC-AFA2-D7099C80D2C6}" presName="negativeSpace" presStyleCnt="0"/>
      <dgm:spPr/>
    </dgm:pt>
    <dgm:pt modelId="{E678FA62-45BE-499B-A243-B6C3C21B3D44}" type="pres">
      <dgm:prSet presAssocID="{FB149E9A-E29E-46AC-AFA2-D7099C80D2C6}" presName="childText" presStyleLbl="conFgAcc1" presStyleIdx="0" presStyleCnt="4">
        <dgm:presLayoutVars>
          <dgm:bulletEnabled val="1"/>
        </dgm:presLayoutVars>
      </dgm:prSet>
      <dgm:spPr/>
      <dgm:t>
        <a:bodyPr/>
        <a:lstStyle/>
        <a:p>
          <a:endParaRPr lang="en-ZA"/>
        </a:p>
      </dgm:t>
    </dgm:pt>
    <dgm:pt modelId="{FD75B85E-51EF-455C-8B18-BC3352000055}" type="pres">
      <dgm:prSet presAssocID="{4D144236-26EC-4138-97BD-E80311EBFB9B}" presName="spaceBetweenRectangles" presStyleCnt="0"/>
      <dgm:spPr/>
    </dgm:pt>
    <dgm:pt modelId="{BC94F70F-3415-4E6D-A07F-2A6E1FDEEEB3}" type="pres">
      <dgm:prSet presAssocID="{340ADD2A-4C96-4C63-BFF8-C9BFAEEB9323}" presName="parentLin" presStyleCnt="0"/>
      <dgm:spPr/>
    </dgm:pt>
    <dgm:pt modelId="{ABF3D8B8-F36A-432E-ACB4-051437BEB98F}" type="pres">
      <dgm:prSet presAssocID="{340ADD2A-4C96-4C63-BFF8-C9BFAEEB9323}" presName="parentLeftMargin" presStyleLbl="node1" presStyleIdx="0" presStyleCnt="4"/>
      <dgm:spPr/>
      <dgm:t>
        <a:bodyPr/>
        <a:lstStyle/>
        <a:p>
          <a:endParaRPr lang="en-ZA"/>
        </a:p>
      </dgm:t>
    </dgm:pt>
    <dgm:pt modelId="{851902B0-1137-4D36-9142-35AE3C177212}" type="pres">
      <dgm:prSet presAssocID="{340ADD2A-4C96-4C63-BFF8-C9BFAEEB9323}" presName="parentText" presStyleLbl="node1" presStyleIdx="1" presStyleCnt="4">
        <dgm:presLayoutVars>
          <dgm:chMax val="0"/>
          <dgm:bulletEnabled val="1"/>
        </dgm:presLayoutVars>
      </dgm:prSet>
      <dgm:spPr/>
      <dgm:t>
        <a:bodyPr/>
        <a:lstStyle/>
        <a:p>
          <a:endParaRPr lang="en-ZA"/>
        </a:p>
      </dgm:t>
    </dgm:pt>
    <dgm:pt modelId="{E85D9B24-E20D-4F7B-8C1E-09B8A6B95B9D}" type="pres">
      <dgm:prSet presAssocID="{340ADD2A-4C96-4C63-BFF8-C9BFAEEB9323}" presName="negativeSpace" presStyleCnt="0"/>
      <dgm:spPr/>
    </dgm:pt>
    <dgm:pt modelId="{43D18E91-9AC6-499A-A253-CCB6E492CE03}" type="pres">
      <dgm:prSet presAssocID="{340ADD2A-4C96-4C63-BFF8-C9BFAEEB9323}" presName="childText" presStyleLbl="conFgAcc1" presStyleIdx="1" presStyleCnt="4">
        <dgm:presLayoutVars>
          <dgm:bulletEnabled val="1"/>
        </dgm:presLayoutVars>
      </dgm:prSet>
      <dgm:spPr/>
      <dgm:t>
        <a:bodyPr/>
        <a:lstStyle/>
        <a:p>
          <a:endParaRPr lang="en-ZA"/>
        </a:p>
      </dgm:t>
    </dgm:pt>
    <dgm:pt modelId="{A9995DAC-0604-44F4-BD1B-F133F62DF888}" type="pres">
      <dgm:prSet presAssocID="{B4BA87B2-AA54-47C3-8EBB-4DF61EEC53FC}" presName="spaceBetweenRectangles" presStyleCnt="0"/>
      <dgm:spPr/>
    </dgm:pt>
    <dgm:pt modelId="{1CB213BB-1826-45CD-B0C0-0A91EB665F82}" type="pres">
      <dgm:prSet presAssocID="{2F11C037-93CF-4A87-A1F8-3E01FA20586C}" presName="parentLin" presStyleCnt="0"/>
      <dgm:spPr/>
    </dgm:pt>
    <dgm:pt modelId="{9D56C481-6744-4044-9C58-34244878C85A}" type="pres">
      <dgm:prSet presAssocID="{2F11C037-93CF-4A87-A1F8-3E01FA20586C}" presName="parentLeftMargin" presStyleLbl="node1" presStyleIdx="1" presStyleCnt="4"/>
      <dgm:spPr/>
      <dgm:t>
        <a:bodyPr/>
        <a:lstStyle/>
        <a:p>
          <a:endParaRPr lang="en-ZA"/>
        </a:p>
      </dgm:t>
    </dgm:pt>
    <dgm:pt modelId="{8ECC21BD-1531-47F8-A76F-D2D8FE340008}" type="pres">
      <dgm:prSet presAssocID="{2F11C037-93CF-4A87-A1F8-3E01FA20586C}" presName="parentText" presStyleLbl="node1" presStyleIdx="2" presStyleCnt="4">
        <dgm:presLayoutVars>
          <dgm:chMax val="0"/>
          <dgm:bulletEnabled val="1"/>
        </dgm:presLayoutVars>
      </dgm:prSet>
      <dgm:spPr/>
      <dgm:t>
        <a:bodyPr/>
        <a:lstStyle/>
        <a:p>
          <a:endParaRPr lang="en-ZA"/>
        </a:p>
      </dgm:t>
    </dgm:pt>
    <dgm:pt modelId="{134CE84F-90E5-4941-9E61-ECFB6B2ED5E0}" type="pres">
      <dgm:prSet presAssocID="{2F11C037-93CF-4A87-A1F8-3E01FA20586C}" presName="negativeSpace" presStyleCnt="0"/>
      <dgm:spPr/>
    </dgm:pt>
    <dgm:pt modelId="{C48F60BE-27A6-49AE-A709-DE8C93A575B1}" type="pres">
      <dgm:prSet presAssocID="{2F11C037-93CF-4A87-A1F8-3E01FA20586C}" presName="childText" presStyleLbl="conFgAcc1" presStyleIdx="2" presStyleCnt="4">
        <dgm:presLayoutVars>
          <dgm:bulletEnabled val="1"/>
        </dgm:presLayoutVars>
      </dgm:prSet>
      <dgm:spPr/>
      <dgm:t>
        <a:bodyPr/>
        <a:lstStyle/>
        <a:p>
          <a:endParaRPr lang="en-ZA"/>
        </a:p>
      </dgm:t>
    </dgm:pt>
    <dgm:pt modelId="{6ED4A79F-B814-4EC5-8181-AFAF40BF519E}" type="pres">
      <dgm:prSet presAssocID="{215578EE-D77A-467B-9B32-40D9B48BE72B}" presName="spaceBetweenRectangles" presStyleCnt="0"/>
      <dgm:spPr/>
    </dgm:pt>
    <dgm:pt modelId="{3D75AD8E-1D31-4B5C-B747-5307E5694875}" type="pres">
      <dgm:prSet presAssocID="{8B4B9CFE-E4C8-45DB-8431-3575910B49F3}" presName="parentLin" presStyleCnt="0"/>
      <dgm:spPr/>
    </dgm:pt>
    <dgm:pt modelId="{A1C4C28A-C9AA-4AA2-BE7E-5ADD1F097D2C}" type="pres">
      <dgm:prSet presAssocID="{8B4B9CFE-E4C8-45DB-8431-3575910B49F3}" presName="parentLeftMargin" presStyleLbl="node1" presStyleIdx="2" presStyleCnt="4"/>
      <dgm:spPr/>
      <dgm:t>
        <a:bodyPr/>
        <a:lstStyle/>
        <a:p>
          <a:endParaRPr lang="en-ZA"/>
        </a:p>
      </dgm:t>
    </dgm:pt>
    <dgm:pt modelId="{A41E83FE-69AB-481D-8844-B734AA735B53}" type="pres">
      <dgm:prSet presAssocID="{8B4B9CFE-E4C8-45DB-8431-3575910B49F3}" presName="parentText" presStyleLbl="node1" presStyleIdx="3" presStyleCnt="4">
        <dgm:presLayoutVars>
          <dgm:chMax val="0"/>
          <dgm:bulletEnabled val="1"/>
        </dgm:presLayoutVars>
      </dgm:prSet>
      <dgm:spPr/>
      <dgm:t>
        <a:bodyPr/>
        <a:lstStyle/>
        <a:p>
          <a:endParaRPr lang="en-ZA"/>
        </a:p>
      </dgm:t>
    </dgm:pt>
    <dgm:pt modelId="{0DAC5640-9736-4CCD-9AF7-840BA2EF55B4}" type="pres">
      <dgm:prSet presAssocID="{8B4B9CFE-E4C8-45DB-8431-3575910B49F3}" presName="negativeSpace" presStyleCnt="0"/>
      <dgm:spPr/>
    </dgm:pt>
    <dgm:pt modelId="{1A89C813-8DB1-48FD-9D31-8018F11506E3}" type="pres">
      <dgm:prSet presAssocID="{8B4B9CFE-E4C8-45DB-8431-3575910B49F3}" presName="childText" presStyleLbl="conFgAcc1" presStyleIdx="3" presStyleCnt="4">
        <dgm:presLayoutVars>
          <dgm:bulletEnabled val="1"/>
        </dgm:presLayoutVars>
      </dgm:prSet>
      <dgm:spPr/>
      <dgm:t>
        <a:bodyPr/>
        <a:lstStyle/>
        <a:p>
          <a:endParaRPr lang="en-ZA"/>
        </a:p>
      </dgm:t>
    </dgm:pt>
  </dgm:ptLst>
  <dgm:cxnLst>
    <dgm:cxn modelId="{522402D5-E78B-4E01-B5B4-3A72982CA10E}" type="presOf" srcId="{FB149E9A-E29E-46AC-AFA2-D7099C80D2C6}" destId="{B81BF38D-C7BD-498D-8D34-60CBA7FB940B}" srcOrd="1" destOrd="0" presId="urn:microsoft.com/office/officeart/2005/8/layout/list1"/>
    <dgm:cxn modelId="{BA7684EC-B54F-42E3-A396-F6B92028A1CC}" type="presOf" srcId="{2F11C037-93CF-4A87-A1F8-3E01FA20586C}" destId="{9D56C481-6744-4044-9C58-34244878C85A}" srcOrd="0" destOrd="0" presId="urn:microsoft.com/office/officeart/2005/8/layout/list1"/>
    <dgm:cxn modelId="{6C97F337-5FA3-4B48-BEF2-03F2F4734F55}" type="presOf" srcId="{B7227BE5-35B7-4A2C-8D26-CC1FC06156FB}" destId="{C48F60BE-27A6-49AE-A709-DE8C93A575B1}" srcOrd="0" destOrd="0" presId="urn:microsoft.com/office/officeart/2005/8/layout/list1"/>
    <dgm:cxn modelId="{484C67FE-4343-4A20-B16A-2E6FCFC84795}" srcId="{8B4B9CFE-E4C8-45DB-8431-3575910B49F3}" destId="{2C2F7E97-7063-4CED-A17D-A2960BC2C490}" srcOrd="0" destOrd="0" parTransId="{90CA353F-4FAC-40C5-97C3-FF70CDB49CF9}" sibTransId="{EC4BFA0D-E7E6-4E29-8222-7C908298481A}"/>
    <dgm:cxn modelId="{DA4FBC22-CC76-47B9-B785-CAB23C1D9089}" srcId="{2C2F98AD-AF28-4AF7-AE87-C02C5F150756}" destId="{2F11C037-93CF-4A87-A1F8-3E01FA20586C}" srcOrd="2" destOrd="0" parTransId="{36412FAF-0031-43D8-801C-F2775A663C89}" sibTransId="{215578EE-D77A-467B-9B32-40D9B48BE72B}"/>
    <dgm:cxn modelId="{F0EB9C2C-26C8-4AE8-9D46-E1B41BBB15D6}" srcId="{2F11C037-93CF-4A87-A1F8-3E01FA20586C}" destId="{B7227BE5-35B7-4A2C-8D26-CC1FC06156FB}" srcOrd="0" destOrd="0" parTransId="{288A5D9B-9AFE-47AF-A3ED-F0BFE4A0FB31}" sibTransId="{BED1ECF7-52DD-4040-87C9-195B92925A56}"/>
    <dgm:cxn modelId="{4FD12997-3B5C-4643-AFF7-29F57633E9F4}" type="presOf" srcId="{340ADD2A-4C96-4C63-BFF8-C9BFAEEB9323}" destId="{ABF3D8B8-F36A-432E-ACB4-051437BEB98F}" srcOrd="0" destOrd="0" presId="urn:microsoft.com/office/officeart/2005/8/layout/list1"/>
    <dgm:cxn modelId="{24BABCF7-C372-4A88-9B89-32D4CCC4527F}" type="presOf" srcId="{8B4B9CFE-E4C8-45DB-8431-3575910B49F3}" destId="{A41E83FE-69AB-481D-8844-B734AA735B53}" srcOrd="1" destOrd="0" presId="urn:microsoft.com/office/officeart/2005/8/layout/list1"/>
    <dgm:cxn modelId="{39B9FAD4-338A-40AB-A0C5-A359646FD90C}" srcId="{2C2F98AD-AF28-4AF7-AE87-C02C5F150756}" destId="{340ADD2A-4C96-4C63-BFF8-C9BFAEEB9323}" srcOrd="1" destOrd="0" parTransId="{989D599C-593D-43B3-A201-7B454573A1C0}" sibTransId="{B4BA87B2-AA54-47C3-8EBB-4DF61EEC53FC}"/>
    <dgm:cxn modelId="{479EE16C-2569-4BA7-AB8B-5559F0FABB0D}" type="presOf" srcId="{16E80177-7B67-4F77-B5F3-6A153A4F9FFC}" destId="{C48F60BE-27A6-49AE-A709-DE8C93A575B1}" srcOrd="0" destOrd="1" presId="urn:microsoft.com/office/officeart/2005/8/layout/list1"/>
    <dgm:cxn modelId="{9F7BC430-CD4B-4814-AA19-691C8F044258}" srcId="{8B4B9CFE-E4C8-45DB-8431-3575910B49F3}" destId="{4FE80345-A213-48F6-A849-8BEB428F2C81}" srcOrd="1" destOrd="0" parTransId="{30BDA546-F839-4E70-A90B-C21C2B467026}" sibTransId="{63D4CBF4-3FFE-448D-82E1-F5FD83CE1037}"/>
    <dgm:cxn modelId="{F787804D-6EA6-4FB3-AAFD-BC028E11DC7D}" srcId="{2C2F98AD-AF28-4AF7-AE87-C02C5F150756}" destId="{FB149E9A-E29E-46AC-AFA2-D7099C80D2C6}" srcOrd="0" destOrd="0" parTransId="{3E5E6344-538B-4F8C-9E78-D65978B5285D}" sibTransId="{4D144236-26EC-4138-97BD-E80311EBFB9B}"/>
    <dgm:cxn modelId="{23698D79-9B50-4CC1-B12D-608B37A89D55}" type="presOf" srcId="{2DBDF895-9F82-4F3D-9C94-38993BF473D3}" destId="{43D18E91-9AC6-499A-A253-CCB6E492CE03}" srcOrd="0" destOrd="0" presId="urn:microsoft.com/office/officeart/2005/8/layout/list1"/>
    <dgm:cxn modelId="{EEDFBCDE-35C4-4514-B64F-B77C3753A64A}" type="presOf" srcId="{4FE80345-A213-48F6-A849-8BEB428F2C81}" destId="{1A89C813-8DB1-48FD-9D31-8018F11506E3}" srcOrd="0" destOrd="1" presId="urn:microsoft.com/office/officeart/2005/8/layout/list1"/>
    <dgm:cxn modelId="{24E9B459-05CF-4C98-8D29-2C31E603A4F2}" srcId="{FB149E9A-E29E-46AC-AFA2-D7099C80D2C6}" destId="{F40D2AA3-6C30-4A04-BD5E-6DCB65BA5239}" srcOrd="2" destOrd="0" parTransId="{7AF314DF-559D-45C8-9945-402BCA2DAF2F}" sibTransId="{9AA9359E-B023-422A-AA15-6DE0F77EFC17}"/>
    <dgm:cxn modelId="{DFA79A32-B715-4D7D-9844-4C5D4B4E0E7E}" type="presOf" srcId="{FB149E9A-E29E-46AC-AFA2-D7099C80D2C6}" destId="{26A27ED8-FD3D-46F4-8551-41DEE8AC3487}" srcOrd="0" destOrd="0" presId="urn:microsoft.com/office/officeart/2005/8/layout/list1"/>
    <dgm:cxn modelId="{D5600DE9-29D9-46F0-B6DF-B3AB856BDE60}" type="presOf" srcId="{8122A007-3230-49D1-965C-9D31E3800D15}" destId="{E678FA62-45BE-499B-A243-B6C3C21B3D44}" srcOrd="0" destOrd="1" presId="urn:microsoft.com/office/officeart/2005/8/layout/list1"/>
    <dgm:cxn modelId="{B4850FB6-30BD-4C01-A6DD-58A105C88673}" type="presOf" srcId="{2C2F98AD-AF28-4AF7-AE87-C02C5F150756}" destId="{59490921-BE4D-4392-B589-1050C7A945AA}" srcOrd="0" destOrd="0" presId="urn:microsoft.com/office/officeart/2005/8/layout/list1"/>
    <dgm:cxn modelId="{8154E8ED-7B54-4A66-A100-B2A69BA1553C}" type="presOf" srcId="{2C2F7E97-7063-4CED-A17D-A2960BC2C490}" destId="{1A89C813-8DB1-48FD-9D31-8018F11506E3}" srcOrd="0" destOrd="0" presId="urn:microsoft.com/office/officeart/2005/8/layout/list1"/>
    <dgm:cxn modelId="{404F366D-E787-41DB-AF49-4D8E4680C202}" srcId="{FB149E9A-E29E-46AC-AFA2-D7099C80D2C6}" destId="{8122A007-3230-49D1-965C-9D31E3800D15}" srcOrd="1" destOrd="0" parTransId="{1CEACE1B-9B95-4AA7-9C29-45AF7AC9A2AD}" sibTransId="{AE7C5F32-BCEA-409B-BFD4-689E89EFE7D0}"/>
    <dgm:cxn modelId="{D07ADF9A-2B51-4EC6-8189-AF2C9EF09043}" srcId="{2C2F98AD-AF28-4AF7-AE87-C02C5F150756}" destId="{8B4B9CFE-E4C8-45DB-8431-3575910B49F3}" srcOrd="3" destOrd="0" parTransId="{16378671-BCC5-4E7F-8DAD-A66E3CA22161}" sibTransId="{49F6F744-1447-4F58-93F7-7D9008D55A74}"/>
    <dgm:cxn modelId="{EFA6D427-77AA-4B80-AE0E-751A406437FE}" srcId="{2F11C037-93CF-4A87-A1F8-3E01FA20586C}" destId="{16E80177-7B67-4F77-B5F3-6A153A4F9FFC}" srcOrd="1" destOrd="0" parTransId="{4C01BE3F-6337-4396-ACC5-946838453181}" sibTransId="{91DF1528-FBF8-4E3B-B265-B7FA75EFBBBA}"/>
    <dgm:cxn modelId="{A1B9E12A-C503-4833-9F80-59FB3B47AED8}" srcId="{340ADD2A-4C96-4C63-BFF8-C9BFAEEB9323}" destId="{2DBDF895-9F82-4F3D-9C94-38993BF473D3}" srcOrd="0" destOrd="0" parTransId="{A79A34D3-B93D-4396-8CD8-0B6FCB10DECE}" sibTransId="{1D331DD3-924F-405E-8E86-7E7C52CFE32D}"/>
    <dgm:cxn modelId="{F24399F1-9E38-4001-839B-CF1789552CA4}" type="presOf" srcId="{8B4B9CFE-E4C8-45DB-8431-3575910B49F3}" destId="{A1C4C28A-C9AA-4AA2-BE7E-5ADD1F097D2C}" srcOrd="0" destOrd="0" presId="urn:microsoft.com/office/officeart/2005/8/layout/list1"/>
    <dgm:cxn modelId="{FFA90492-58F2-48B7-B445-4D263FED8F70}" type="presOf" srcId="{1011B24F-5666-410B-BB59-8C4156E3C0FD}" destId="{E678FA62-45BE-499B-A243-B6C3C21B3D44}" srcOrd="0" destOrd="0" presId="urn:microsoft.com/office/officeart/2005/8/layout/list1"/>
    <dgm:cxn modelId="{853922EC-FA4A-42B3-BDAB-486A62FBDDC7}" srcId="{FB149E9A-E29E-46AC-AFA2-D7099C80D2C6}" destId="{1011B24F-5666-410B-BB59-8C4156E3C0FD}" srcOrd="0" destOrd="0" parTransId="{FE400684-3EAB-41D4-B1E4-AE46F7C043F0}" sibTransId="{51EAA2D4-1BC8-4E1C-9C77-7E15ABED7662}"/>
    <dgm:cxn modelId="{6E0DA55F-DF27-46EC-B627-BF034364EE9D}" type="presOf" srcId="{F40D2AA3-6C30-4A04-BD5E-6DCB65BA5239}" destId="{E678FA62-45BE-499B-A243-B6C3C21B3D44}" srcOrd="0" destOrd="2" presId="urn:microsoft.com/office/officeart/2005/8/layout/list1"/>
    <dgm:cxn modelId="{7A075463-CAF0-437C-889D-2FBA7F979355}" type="presOf" srcId="{340ADD2A-4C96-4C63-BFF8-C9BFAEEB9323}" destId="{851902B0-1137-4D36-9142-35AE3C177212}" srcOrd="1" destOrd="0" presId="urn:microsoft.com/office/officeart/2005/8/layout/list1"/>
    <dgm:cxn modelId="{0C4665EF-5218-4AAF-9D88-1E1A882F4235}" type="presOf" srcId="{2F11C037-93CF-4A87-A1F8-3E01FA20586C}" destId="{8ECC21BD-1531-47F8-A76F-D2D8FE340008}" srcOrd="1" destOrd="0" presId="urn:microsoft.com/office/officeart/2005/8/layout/list1"/>
    <dgm:cxn modelId="{5CFAD77D-8EA3-4C4C-9489-136C88DC3D1F}" type="presParOf" srcId="{59490921-BE4D-4392-B589-1050C7A945AA}" destId="{DA46E1E6-3550-436F-89B5-8BF6773744CC}" srcOrd="0" destOrd="0" presId="urn:microsoft.com/office/officeart/2005/8/layout/list1"/>
    <dgm:cxn modelId="{60A59A4C-C346-4E42-B8D4-18BC76A43415}" type="presParOf" srcId="{DA46E1E6-3550-436F-89B5-8BF6773744CC}" destId="{26A27ED8-FD3D-46F4-8551-41DEE8AC3487}" srcOrd="0" destOrd="0" presId="urn:microsoft.com/office/officeart/2005/8/layout/list1"/>
    <dgm:cxn modelId="{BF42EC95-4F34-40C6-B246-0B9C5D01B96E}" type="presParOf" srcId="{DA46E1E6-3550-436F-89B5-8BF6773744CC}" destId="{B81BF38D-C7BD-498D-8D34-60CBA7FB940B}" srcOrd="1" destOrd="0" presId="urn:microsoft.com/office/officeart/2005/8/layout/list1"/>
    <dgm:cxn modelId="{21AF0D09-421B-4CE4-B274-468D2419984B}" type="presParOf" srcId="{59490921-BE4D-4392-B589-1050C7A945AA}" destId="{75986138-C625-44E3-A97C-384EEF4DC6F4}" srcOrd="1" destOrd="0" presId="urn:microsoft.com/office/officeart/2005/8/layout/list1"/>
    <dgm:cxn modelId="{A480663B-2B9E-4A09-86F8-B962667307CF}" type="presParOf" srcId="{59490921-BE4D-4392-B589-1050C7A945AA}" destId="{E678FA62-45BE-499B-A243-B6C3C21B3D44}" srcOrd="2" destOrd="0" presId="urn:microsoft.com/office/officeart/2005/8/layout/list1"/>
    <dgm:cxn modelId="{F34963FF-4B62-4781-901F-53095BBB94C6}" type="presParOf" srcId="{59490921-BE4D-4392-B589-1050C7A945AA}" destId="{FD75B85E-51EF-455C-8B18-BC3352000055}" srcOrd="3" destOrd="0" presId="urn:microsoft.com/office/officeart/2005/8/layout/list1"/>
    <dgm:cxn modelId="{F4FE190D-D3CF-48E9-8911-359B7BD5351A}" type="presParOf" srcId="{59490921-BE4D-4392-B589-1050C7A945AA}" destId="{BC94F70F-3415-4E6D-A07F-2A6E1FDEEEB3}" srcOrd="4" destOrd="0" presId="urn:microsoft.com/office/officeart/2005/8/layout/list1"/>
    <dgm:cxn modelId="{28C2A4F7-912B-44A8-B0CF-76A7757DAD6A}" type="presParOf" srcId="{BC94F70F-3415-4E6D-A07F-2A6E1FDEEEB3}" destId="{ABF3D8B8-F36A-432E-ACB4-051437BEB98F}" srcOrd="0" destOrd="0" presId="urn:microsoft.com/office/officeart/2005/8/layout/list1"/>
    <dgm:cxn modelId="{B9F2CF7F-8A5F-433F-9005-60C3F86BBC19}" type="presParOf" srcId="{BC94F70F-3415-4E6D-A07F-2A6E1FDEEEB3}" destId="{851902B0-1137-4D36-9142-35AE3C177212}" srcOrd="1" destOrd="0" presId="urn:microsoft.com/office/officeart/2005/8/layout/list1"/>
    <dgm:cxn modelId="{57A4FF3E-CDA3-425A-A229-49DCAF9DDC6B}" type="presParOf" srcId="{59490921-BE4D-4392-B589-1050C7A945AA}" destId="{E85D9B24-E20D-4F7B-8C1E-09B8A6B95B9D}" srcOrd="5" destOrd="0" presId="urn:microsoft.com/office/officeart/2005/8/layout/list1"/>
    <dgm:cxn modelId="{1A722C3F-7449-4876-B963-51D2CD687C21}" type="presParOf" srcId="{59490921-BE4D-4392-B589-1050C7A945AA}" destId="{43D18E91-9AC6-499A-A253-CCB6E492CE03}" srcOrd="6" destOrd="0" presId="urn:microsoft.com/office/officeart/2005/8/layout/list1"/>
    <dgm:cxn modelId="{519CA28E-498C-4D90-A03A-BC19628B2025}" type="presParOf" srcId="{59490921-BE4D-4392-B589-1050C7A945AA}" destId="{A9995DAC-0604-44F4-BD1B-F133F62DF888}" srcOrd="7" destOrd="0" presId="urn:microsoft.com/office/officeart/2005/8/layout/list1"/>
    <dgm:cxn modelId="{2DF91B62-1AC7-4B80-BDF9-17A11B72D7C5}" type="presParOf" srcId="{59490921-BE4D-4392-B589-1050C7A945AA}" destId="{1CB213BB-1826-45CD-B0C0-0A91EB665F82}" srcOrd="8" destOrd="0" presId="urn:microsoft.com/office/officeart/2005/8/layout/list1"/>
    <dgm:cxn modelId="{A4DB61B0-8412-4502-81C6-A3C14FEFCD20}" type="presParOf" srcId="{1CB213BB-1826-45CD-B0C0-0A91EB665F82}" destId="{9D56C481-6744-4044-9C58-34244878C85A}" srcOrd="0" destOrd="0" presId="urn:microsoft.com/office/officeart/2005/8/layout/list1"/>
    <dgm:cxn modelId="{55BB796E-38A0-4555-BB61-D7A1B5A85E46}" type="presParOf" srcId="{1CB213BB-1826-45CD-B0C0-0A91EB665F82}" destId="{8ECC21BD-1531-47F8-A76F-D2D8FE340008}" srcOrd="1" destOrd="0" presId="urn:microsoft.com/office/officeart/2005/8/layout/list1"/>
    <dgm:cxn modelId="{3E5B0174-D2EB-4C46-A885-EC84B1F6FF20}" type="presParOf" srcId="{59490921-BE4D-4392-B589-1050C7A945AA}" destId="{134CE84F-90E5-4941-9E61-ECFB6B2ED5E0}" srcOrd="9" destOrd="0" presId="urn:microsoft.com/office/officeart/2005/8/layout/list1"/>
    <dgm:cxn modelId="{117AF2D2-A2EA-4C81-AA75-8AB6F4434A25}" type="presParOf" srcId="{59490921-BE4D-4392-B589-1050C7A945AA}" destId="{C48F60BE-27A6-49AE-A709-DE8C93A575B1}" srcOrd="10" destOrd="0" presId="urn:microsoft.com/office/officeart/2005/8/layout/list1"/>
    <dgm:cxn modelId="{35274AB4-43BB-42F9-BD2E-12FCB8F6A4C2}" type="presParOf" srcId="{59490921-BE4D-4392-B589-1050C7A945AA}" destId="{6ED4A79F-B814-4EC5-8181-AFAF40BF519E}" srcOrd="11" destOrd="0" presId="urn:microsoft.com/office/officeart/2005/8/layout/list1"/>
    <dgm:cxn modelId="{BB2FAD6E-5310-4750-85B9-6233C5688EB2}" type="presParOf" srcId="{59490921-BE4D-4392-B589-1050C7A945AA}" destId="{3D75AD8E-1D31-4B5C-B747-5307E5694875}" srcOrd="12" destOrd="0" presId="urn:microsoft.com/office/officeart/2005/8/layout/list1"/>
    <dgm:cxn modelId="{C2F24DAA-3A89-4958-8849-C5F58BF752A3}" type="presParOf" srcId="{3D75AD8E-1D31-4B5C-B747-5307E5694875}" destId="{A1C4C28A-C9AA-4AA2-BE7E-5ADD1F097D2C}" srcOrd="0" destOrd="0" presId="urn:microsoft.com/office/officeart/2005/8/layout/list1"/>
    <dgm:cxn modelId="{FEF1345C-C653-4735-9F33-A50D0040D0A8}" type="presParOf" srcId="{3D75AD8E-1D31-4B5C-B747-5307E5694875}" destId="{A41E83FE-69AB-481D-8844-B734AA735B53}" srcOrd="1" destOrd="0" presId="urn:microsoft.com/office/officeart/2005/8/layout/list1"/>
    <dgm:cxn modelId="{DC41D5D3-1B38-45F6-BBB4-ADE9DA15AF3A}" type="presParOf" srcId="{59490921-BE4D-4392-B589-1050C7A945AA}" destId="{0DAC5640-9736-4CCD-9AF7-840BA2EF55B4}" srcOrd="13" destOrd="0" presId="urn:microsoft.com/office/officeart/2005/8/layout/list1"/>
    <dgm:cxn modelId="{655333CF-6A14-4BA1-AE4E-83E4D78B90FE}" type="presParOf" srcId="{59490921-BE4D-4392-B589-1050C7A945AA}" destId="{1A89C813-8DB1-48FD-9D31-8018F11506E3}"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0F862B-1E06-4962-B02F-EAD1C0E12DB7}" type="doc">
      <dgm:prSet loTypeId="urn:microsoft.com/office/officeart/2005/8/layout/chevron2" loCatId="list" qsTypeId="urn:microsoft.com/office/officeart/2005/8/quickstyle/3d4" qsCatId="3D" csTypeId="urn:microsoft.com/office/officeart/2005/8/colors/accent6_2" csCatId="accent6" phldr="1"/>
      <dgm:spPr/>
      <dgm:t>
        <a:bodyPr/>
        <a:lstStyle/>
        <a:p>
          <a:endParaRPr lang="en-ZA"/>
        </a:p>
      </dgm:t>
    </dgm:pt>
    <dgm:pt modelId="{943A2BF3-A76A-44D2-944F-0622EED6A509}">
      <dgm:prSet phldrT="[Text]"/>
      <dgm:spPr/>
      <dgm:t>
        <a:bodyPr/>
        <a:lstStyle/>
        <a:p>
          <a:r>
            <a:rPr lang="en-ZA" dirty="0" smtClean="0"/>
            <a:t>VISION</a:t>
          </a:r>
          <a:endParaRPr lang="en-ZA" dirty="0"/>
        </a:p>
      </dgm:t>
    </dgm:pt>
    <dgm:pt modelId="{D8905CD7-0DEC-4009-8DAF-CBAD31FA2DC5}" type="parTrans" cxnId="{A756821A-F1BE-46F2-821C-72FCCC532B8C}">
      <dgm:prSet/>
      <dgm:spPr/>
      <dgm:t>
        <a:bodyPr/>
        <a:lstStyle/>
        <a:p>
          <a:endParaRPr lang="en-ZA"/>
        </a:p>
      </dgm:t>
    </dgm:pt>
    <dgm:pt modelId="{375C0804-DF0B-4755-B5EB-C4301951E2D3}" type="sibTrans" cxnId="{A756821A-F1BE-46F2-821C-72FCCC532B8C}">
      <dgm:prSet/>
      <dgm:spPr/>
      <dgm:t>
        <a:bodyPr/>
        <a:lstStyle/>
        <a:p>
          <a:endParaRPr lang="en-ZA"/>
        </a:p>
      </dgm:t>
    </dgm:pt>
    <dgm:pt modelId="{51987BE5-B406-4929-BCD0-FB58AAE49E65}">
      <dgm:prSet phldrT="[Text]" custT="1"/>
      <dgm:spPr/>
      <dgm:t>
        <a:bodyPr/>
        <a:lstStyle/>
        <a:p>
          <a:r>
            <a:rPr lang="en-ZA" sz="2400" dirty="0" smtClean="0"/>
            <a:t>The leading demarcation and spatial knowledge hub</a:t>
          </a:r>
          <a:endParaRPr lang="en-ZA" sz="2400" dirty="0"/>
        </a:p>
      </dgm:t>
    </dgm:pt>
    <dgm:pt modelId="{5F5E7874-916D-45F4-936C-0D0C8AC60CF2}" type="parTrans" cxnId="{80131CCD-5CC6-4BEC-B7EA-3B81159BA473}">
      <dgm:prSet/>
      <dgm:spPr/>
      <dgm:t>
        <a:bodyPr/>
        <a:lstStyle/>
        <a:p>
          <a:endParaRPr lang="en-ZA"/>
        </a:p>
      </dgm:t>
    </dgm:pt>
    <dgm:pt modelId="{6C61C72A-490B-4B3F-9EB4-02A4E60BC1B0}" type="sibTrans" cxnId="{80131CCD-5CC6-4BEC-B7EA-3B81159BA473}">
      <dgm:prSet/>
      <dgm:spPr/>
      <dgm:t>
        <a:bodyPr/>
        <a:lstStyle/>
        <a:p>
          <a:endParaRPr lang="en-ZA"/>
        </a:p>
      </dgm:t>
    </dgm:pt>
    <dgm:pt modelId="{E45A6FBE-A6A7-43B8-B5B7-9E38FD92C344}">
      <dgm:prSet phldrT="[Text]"/>
      <dgm:spPr/>
      <dgm:t>
        <a:bodyPr/>
        <a:lstStyle/>
        <a:p>
          <a:r>
            <a:rPr lang="en-ZA" dirty="0" smtClean="0"/>
            <a:t>MISSION</a:t>
          </a:r>
          <a:endParaRPr lang="en-ZA" dirty="0"/>
        </a:p>
      </dgm:t>
    </dgm:pt>
    <dgm:pt modelId="{FD11394C-1C27-4558-B936-ED2D1EA09A5F}" type="parTrans" cxnId="{75905572-29B9-4F14-8636-F7DAFF209CDF}">
      <dgm:prSet/>
      <dgm:spPr/>
      <dgm:t>
        <a:bodyPr/>
        <a:lstStyle/>
        <a:p>
          <a:endParaRPr lang="en-ZA"/>
        </a:p>
      </dgm:t>
    </dgm:pt>
    <dgm:pt modelId="{681511D7-5C99-4621-ABAB-9B804D1E34F3}" type="sibTrans" cxnId="{75905572-29B9-4F14-8636-F7DAFF209CDF}">
      <dgm:prSet/>
      <dgm:spPr/>
      <dgm:t>
        <a:bodyPr/>
        <a:lstStyle/>
        <a:p>
          <a:endParaRPr lang="en-ZA"/>
        </a:p>
      </dgm:t>
    </dgm:pt>
    <dgm:pt modelId="{BBDFEA4C-95AD-4FBF-B3A5-043F4D0AC07B}">
      <dgm:prSet phldrT="[Text]" custT="1"/>
      <dgm:spPr/>
      <dgm:t>
        <a:bodyPr/>
        <a:lstStyle/>
        <a:p>
          <a:pPr algn="just"/>
          <a:r>
            <a:rPr lang="en-ZA" sz="2400" dirty="0" smtClean="0"/>
            <a:t>To produce municipal and ward boundaries that are functional beyond reproach and contributes towards a responsive spatial configuration, including municipal capacity assessments that lay the foundation for a developmental local government.</a:t>
          </a:r>
          <a:endParaRPr lang="en-ZA" sz="2400" dirty="0"/>
        </a:p>
      </dgm:t>
    </dgm:pt>
    <dgm:pt modelId="{5A7FDC3C-9F8B-4C98-8442-EEE48FC76A78}" type="parTrans" cxnId="{3B2DFDCA-937C-4EA1-B75A-95F989C60F3F}">
      <dgm:prSet/>
      <dgm:spPr/>
      <dgm:t>
        <a:bodyPr/>
        <a:lstStyle/>
        <a:p>
          <a:endParaRPr lang="en-ZA"/>
        </a:p>
      </dgm:t>
    </dgm:pt>
    <dgm:pt modelId="{8252D13F-A8B6-4723-87F6-C18D4589FB45}" type="sibTrans" cxnId="{3B2DFDCA-937C-4EA1-B75A-95F989C60F3F}">
      <dgm:prSet/>
      <dgm:spPr/>
      <dgm:t>
        <a:bodyPr/>
        <a:lstStyle/>
        <a:p>
          <a:endParaRPr lang="en-ZA"/>
        </a:p>
      </dgm:t>
    </dgm:pt>
    <dgm:pt modelId="{F7AE014E-D780-4E75-AC1D-330F12AD4BEF}">
      <dgm:prSet phldrT="[Text]"/>
      <dgm:spPr/>
      <dgm:t>
        <a:bodyPr/>
        <a:lstStyle/>
        <a:p>
          <a:r>
            <a:rPr lang="en-ZA" dirty="0" smtClean="0"/>
            <a:t>VALUES</a:t>
          </a:r>
          <a:endParaRPr lang="en-ZA" dirty="0"/>
        </a:p>
      </dgm:t>
    </dgm:pt>
    <dgm:pt modelId="{2E86C11C-6CA7-413C-8A4D-D09B49C290BB}" type="parTrans" cxnId="{97482032-746D-4EEA-A6E1-08DEF687897D}">
      <dgm:prSet/>
      <dgm:spPr/>
      <dgm:t>
        <a:bodyPr/>
        <a:lstStyle/>
        <a:p>
          <a:endParaRPr lang="en-ZA"/>
        </a:p>
      </dgm:t>
    </dgm:pt>
    <dgm:pt modelId="{54B3D750-47D1-452F-AEAD-13DFC5FE9B1C}" type="sibTrans" cxnId="{97482032-746D-4EEA-A6E1-08DEF687897D}">
      <dgm:prSet/>
      <dgm:spPr/>
      <dgm:t>
        <a:bodyPr/>
        <a:lstStyle/>
        <a:p>
          <a:endParaRPr lang="en-ZA"/>
        </a:p>
      </dgm:t>
    </dgm:pt>
    <dgm:pt modelId="{A6616B12-5295-4CC1-A1BB-A4A695A58790}">
      <dgm:prSet phldrT="[Text]" custT="1"/>
      <dgm:spPr/>
      <dgm:t>
        <a:bodyPr/>
        <a:lstStyle/>
        <a:p>
          <a:r>
            <a:rPr lang="en-ZA" sz="2400" dirty="0" smtClean="0"/>
            <a:t>Independence</a:t>
          </a:r>
          <a:endParaRPr lang="en-ZA" sz="2400" dirty="0"/>
        </a:p>
      </dgm:t>
    </dgm:pt>
    <dgm:pt modelId="{F2E19DDF-D08A-45D5-8F62-ED4737959B0D}" type="parTrans" cxnId="{F4F475F5-FB5C-478C-BB12-A913BA8C7A9D}">
      <dgm:prSet/>
      <dgm:spPr/>
      <dgm:t>
        <a:bodyPr/>
        <a:lstStyle/>
        <a:p>
          <a:endParaRPr lang="en-ZA"/>
        </a:p>
      </dgm:t>
    </dgm:pt>
    <dgm:pt modelId="{E7FDE0E7-3DE7-4849-9A4D-A9027EA4A4EA}" type="sibTrans" cxnId="{F4F475F5-FB5C-478C-BB12-A913BA8C7A9D}">
      <dgm:prSet/>
      <dgm:spPr/>
      <dgm:t>
        <a:bodyPr/>
        <a:lstStyle/>
        <a:p>
          <a:endParaRPr lang="en-ZA"/>
        </a:p>
      </dgm:t>
    </dgm:pt>
    <dgm:pt modelId="{B48CCFFA-E8EA-4CEF-BD6C-F800FE22614F}">
      <dgm:prSet phldrT="[Text]" custT="1"/>
      <dgm:spPr/>
      <dgm:t>
        <a:bodyPr/>
        <a:lstStyle/>
        <a:p>
          <a:r>
            <a:rPr lang="en-ZA" sz="2400" dirty="0" smtClean="0"/>
            <a:t>Fairness, transparency and integrity</a:t>
          </a:r>
          <a:endParaRPr lang="en-ZA" sz="2400" dirty="0"/>
        </a:p>
      </dgm:t>
    </dgm:pt>
    <dgm:pt modelId="{6278C49B-90BE-403A-8E73-597C1AD7E26D}" type="parTrans" cxnId="{B2E30D7D-E72F-428B-B11F-9A47D6926AF2}">
      <dgm:prSet/>
      <dgm:spPr/>
      <dgm:t>
        <a:bodyPr/>
        <a:lstStyle/>
        <a:p>
          <a:endParaRPr lang="en-ZA"/>
        </a:p>
      </dgm:t>
    </dgm:pt>
    <dgm:pt modelId="{A3F1C912-697A-4F90-9324-86621CD0B0D8}" type="sibTrans" cxnId="{B2E30D7D-E72F-428B-B11F-9A47D6926AF2}">
      <dgm:prSet/>
      <dgm:spPr/>
      <dgm:t>
        <a:bodyPr/>
        <a:lstStyle/>
        <a:p>
          <a:endParaRPr lang="en-ZA"/>
        </a:p>
      </dgm:t>
    </dgm:pt>
    <dgm:pt modelId="{8F907BC8-B928-4D3C-9AEF-AAD8822B31DB}">
      <dgm:prSet phldrT="[Text]" custT="1"/>
      <dgm:spPr/>
      <dgm:t>
        <a:bodyPr/>
        <a:lstStyle/>
        <a:p>
          <a:r>
            <a:rPr lang="en-ZA" sz="2400" dirty="0" smtClean="0"/>
            <a:t>Stakeholder engagement</a:t>
          </a:r>
          <a:endParaRPr lang="en-ZA" sz="2400" dirty="0"/>
        </a:p>
      </dgm:t>
    </dgm:pt>
    <dgm:pt modelId="{F7D08A66-FF46-40CB-84D2-C04CEFC360F2}" type="parTrans" cxnId="{705EDFE4-5D4E-418D-8845-D0191C55E78F}">
      <dgm:prSet/>
      <dgm:spPr/>
      <dgm:t>
        <a:bodyPr/>
        <a:lstStyle/>
        <a:p>
          <a:endParaRPr lang="en-ZA"/>
        </a:p>
      </dgm:t>
    </dgm:pt>
    <dgm:pt modelId="{22641D82-C0D9-4044-ACF0-C9CEED745365}" type="sibTrans" cxnId="{705EDFE4-5D4E-418D-8845-D0191C55E78F}">
      <dgm:prSet/>
      <dgm:spPr/>
      <dgm:t>
        <a:bodyPr/>
        <a:lstStyle/>
        <a:p>
          <a:endParaRPr lang="en-ZA"/>
        </a:p>
      </dgm:t>
    </dgm:pt>
    <dgm:pt modelId="{AAD0D0AA-BDE5-400E-8171-9203636E50E3}">
      <dgm:prSet phldrT="[Text]" custT="1"/>
      <dgm:spPr/>
      <dgm:t>
        <a:bodyPr/>
        <a:lstStyle/>
        <a:p>
          <a:r>
            <a:rPr lang="en-ZA" sz="2400" dirty="0" smtClean="0"/>
            <a:t>Knowledge sharing</a:t>
          </a:r>
          <a:endParaRPr lang="en-ZA" sz="2400" dirty="0"/>
        </a:p>
      </dgm:t>
    </dgm:pt>
    <dgm:pt modelId="{4B074B53-1C8D-4F32-9BF9-E1D5384DD189}" type="parTrans" cxnId="{768740AA-00EF-4C67-AC49-7CB18FB4DE10}">
      <dgm:prSet/>
      <dgm:spPr/>
      <dgm:t>
        <a:bodyPr/>
        <a:lstStyle/>
        <a:p>
          <a:endParaRPr lang="en-ZA"/>
        </a:p>
      </dgm:t>
    </dgm:pt>
    <dgm:pt modelId="{777126ED-2D1B-40B9-BC5F-1E553A21FDF4}" type="sibTrans" cxnId="{768740AA-00EF-4C67-AC49-7CB18FB4DE10}">
      <dgm:prSet/>
      <dgm:spPr/>
      <dgm:t>
        <a:bodyPr/>
        <a:lstStyle/>
        <a:p>
          <a:endParaRPr lang="en-ZA"/>
        </a:p>
      </dgm:t>
    </dgm:pt>
    <dgm:pt modelId="{E872EB39-89D3-4494-9283-24B5FB6FA699}">
      <dgm:prSet phldrT="[Text]" custT="1"/>
      <dgm:spPr/>
      <dgm:t>
        <a:bodyPr/>
        <a:lstStyle/>
        <a:p>
          <a:r>
            <a:rPr lang="en-ZA" sz="2400" dirty="0" smtClean="0"/>
            <a:t>Good Governance</a:t>
          </a:r>
          <a:endParaRPr lang="en-ZA" sz="2400" dirty="0"/>
        </a:p>
      </dgm:t>
    </dgm:pt>
    <dgm:pt modelId="{CE15D18E-9193-4B65-A695-518B030D1C5C}" type="parTrans" cxnId="{5368C6F5-A010-4EFF-A17A-201DB86F5196}">
      <dgm:prSet/>
      <dgm:spPr/>
      <dgm:t>
        <a:bodyPr/>
        <a:lstStyle/>
        <a:p>
          <a:endParaRPr lang="en-ZA"/>
        </a:p>
      </dgm:t>
    </dgm:pt>
    <dgm:pt modelId="{7274D434-3EDB-46AF-8136-CC0D27D4F1D5}" type="sibTrans" cxnId="{5368C6F5-A010-4EFF-A17A-201DB86F5196}">
      <dgm:prSet/>
      <dgm:spPr/>
      <dgm:t>
        <a:bodyPr/>
        <a:lstStyle/>
        <a:p>
          <a:endParaRPr lang="en-ZA"/>
        </a:p>
      </dgm:t>
    </dgm:pt>
    <dgm:pt modelId="{8D4A6CAE-D0EF-4848-8AF6-9F9AE9361735}" type="pres">
      <dgm:prSet presAssocID="{340F862B-1E06-4962-B02F-EAD1C0E12DB7}" presName="linearFlow" presStyleCnt="0">
        <dgm:presLayoutVars>
          <dgm:dir/>
          <dgm:animLvl val="lvl"/>
          <dgm:resizeHandles val="exact"/>
        </dgm:presLayoutVars>
      </dgm:prSet>
      <dgm:spPr/>
      <dgm:t>
        <a:bodyPr/>
        <a:lstStyle/>
        <a:p>
          <a:endParaRPr lang="en-ZA"/>
        </a:p>
      </dgm:t>
    </dgm:pt>
    <dgm:pt modelId="{8A1094A4-7133-42B2-A792-25BCE60B8ED1}" type="pres">
      <dgm:prSet presAssocID="{943A2BF3-A76A-44D2-944F-0622EED6A509}" presName="composite" presStyleCnt="0"/>
      <dgm:spPr/>
    </dgm:pt>
    <dgm:pt modelId="{2A199685-1759-430D-8A76-CDA4F8B2C661}" type="pres">
      <dgm:prSet presAssocID="{943A2BF3-A76A-44D2-944F-0622EED6A509}" presName="parentText" presStyleLbl="alignNode1" presStyleIdx="0" presStyleCnt="3">
        <dgm:presLayoutVars>
          <dgm:chMax val="1"/>
          <dgm:bulletEnabled val="1"/>
        </dgm:presLayoutVars>
      </dgm:prSet>
      <dgm:spPr/>
      <dgm:t>
        <a:bodyPr/>
        <a:lstStyle/>
        <a:p>
          <a:endParaRPr lang="en-ZA"/>
        </a:p>
      </dgm:t>
    </dgm:pt>
    <dgm:pt modelId="{BF4D60A0-FE06-4AE1-973A-B3AF4F809E25}" type="pres">
      <dgm:prSet presAssocID="{943A2BF3-A76A-44D2-944F-0622EED6A509}" presName="descendantText" presStyleLbl="alignAcc1" presStyleIdx="0" presStyleCnt="3">
        <dgm:presLayoutVars>
          <dgm:bulletEnabled val="1"/>
        </dgm:presLayoutVars>
      </dgm:prSet>
      <dgm:spPr/>
      <dgm:t>
        <a:bodyPr/>
        <a:lstStyle/>
        <a:p>
          <a:endParaRPr lang="en-ZA"/>
        </a:p>
      </dgm:t>
    </dgm:pt>
    <dgm:pt modelId="{88F3FAF2-658D-4322-8584-7678CED36829}" type="pres">
      <dgm:prSet presAssocID="{375C0804-DF0B-4755-B5EB-C4301951E2D3}" presName="sp" presStyleCnt="0"/>
      <dgm:spPr/>
    </dgm:pt>
    <dgm:pt modelId="{C35A1B1B-5634-4B0A-9C6D-EE0F24A3F274}" type="pres">
      <dgm:prSet presAssocID="{E45A6FBE-A6A7-43B8-B5B7-9E38FD92C344}" presName="composite" presStyleCnt="0"/>
      <dgm:spPr/>
    </dgm:pt>
    <dgm:pt modelId="{77B44F2E-F92C-4DBD-8590-AB0D6B2226C6}" type="pres">
      <dgm:prSet presAssocID="{E45A6FBE-A6A7-43B8-B5B7-9E38FD92C344}" presName="parentText" presStyleLbl="alignNode1" presStyleIdx="1" presStyleCnt="3">
        <dgm:presLayoutVars>
          <dgm:chMax val="1"/>
          <dgm:bulletEnabled val="1"/>
        </dgm:presLayoutVars>
      </dgm:prSet>
      <dgm:spPr/>
      <dgm:t>
        <a:bodyPr/>
        <a:lstStyle/>
        <a:p>
          <a:endParaRPr lang="en-ZA"/>
        </a:p>
      </dgm:t>
    </dgm:pt>
    <dgm:pt modelId="{F1DA4B7C-735C-4369-9C5F-2A364905E422}" type="pres">
      <dgm:prSet presAssocID="{E45A6FBE-A6A7-43B8-B5B7-9E38FD92C344}" presName="descendantText" presStyleLbl="alignAcc1" presStyleIdx="1" presStyleCnt="3">
        <dgm:presLayoutVars>
          <dgm:bulletEnabled val="1"/>
        </dgm:presLayoutVars>
      </dgm:prSet>
      <dgm:spPr/>
      <dgm:t>
        <a:bodyPr/>
        <a:lstStyle/>
        <a:p>
          <a:endParaRPr lang="en-ZA"/>
        </a:p>
      </dgm:t>
    </dgm:pt>
    <dgm:pt modelId="{5C40223C-9C87-4DCA-9C3A-D02290EC3874}" type="pres">
      <dgm:prSet presAssocID="{681511D7-5C99-4621-ABAB-9B804D1E34F3}" presName="sp" presStyleCnt="0"/>
      <dgm:spPr/>
    </dgm:pt>
    <dgm:pt modelId="{852FCED2-AF1B-462D-AC25-35BEA2E594E2}" type="pres">
      <dgm:prSet presAssocID="{F7AE014E-D780-4E75-AC1D-330F12AD4BEF}" presName="composite" presStyleCnt="0"/>
      <dgm:spPr/>
    </dgm:pt>
    <dgm:pt modelId="{B090518C-6110-4AD2-A8F7-AC010B255C55}" type="pres">
      <dgm:prSet presAssocID="{F7AE014E-D780-4E75-AC1D-330F12AD4BEF}" presName="parentText" presStyleLbl="alignNode1" presStyleIdx="2" presStyleCnt="3">
        <dgm:presLayoutVars>
          <dgm:chMax val="1"/>
          <dgm:bulletEnabled val="1"/>
        </dgm:presLayoutVars>
      </dgm:prSet>
      <dgm:spPr/>
      <dgm:t>
        <a:bodyPr/>
        <a:lstStyle/>
        <a:p>
          <a:endParaRPr lang="en-ZA"/>
        </a:p>
      </dgm:t>
    </dgm:pt>
    <dgm:pt modelId="{8F32AF14-8E16-424E-B505-80A413220122}" type="pres">
      <dgm:prSet presAssocID="{F7AE014E-D780-4E75-AC1D-330F12AD4BEF}" presName="descendantText" presStyleLbl="alignAcc1" presStyleIdx="2" presStyleCnt="3">
        <dgm:presLayoutVars>
          <dgm:bulletEnabled val="1"/>
        </dgm:presLayoutVars>
      </dgm:prSet>
      <dgm:spPr/>
      <dgm:t>
        <a:bodyPr/>
        <a:lstStyle/>
        <a:p>
          <a:endParaRPr lang="en-ZA"/>
        </a:p>
      </dgm:t>
    </dgm:pt>
  </dgm:ptLst>
  <dgm:cxnLst>
    <dgm:cxn modelId="{768740AA-00EF-4C67-AC49-7CB18FB4DE10}" srcId="{F7AE014E-D780-4E75-AC1D-330F12AD4BEF}" destId="{AAD0D0AA-BDE5-400E-8171-9203636E50E3}" srcOrd="3" destOrd="0" parTransId="{4B074B53-1C8D-4F32-9BF9-E1D5384DD189}" sibTransId="{777126ED-2D1B-40B9-BC5F-1E553A21FDF4}"/>
    <dgm:cxn modelId="{4016568E-4E9E-4268-ADE6-F4C908F8BB29}" type="presOf" srcId="{BBDFEA4C-95AD-4FBF-B3A5-043F4D0AC07B}" destId="{F1DA4B7C-735C-4369-9C5F-2A364905E422}" srcOrd="0" destOrd="0" presId="urn:microsoft.com/office/officeart/2005/8/layout/chevron2"/>
    <dgm:cxn modelId="{80131CCD-5CC6-4BEC-B7EA-3B81159BA473}" srcId="{943A2BF3-A76A-44D2-944F-0622EED6A509}" destId="{51987BE5-B406-4929-BCD0-FB58AAE49E65}" srcOrd="0" destOrd="0" parTransId="{5F5E7874-916D-45F4-936C-0D0C8AC60CF2}" sibTransId="{6C61C72A-490B-4B3F-9EB4-02A4E60BC1B0}"/>
    <dgm:cxn modelId="{12966A3B-32BB-426F-9702-0A00539EB053}" type="presOf" srcId="{340F862B-1E06-4962-B02F-EAD1C0E12DB7}" destId="{8D4A6CAE-D0EF-4848-8AF6-9F9AE9361735}" srcOrd="0" destOrd="0" presId="urn:microsoft.com/office/officeart/2005/8/layout/chevron2"/>
    <dgm:cxn modelId="{0DF281B5-3102-4885-8946-E2DABFF678B9}" type="presOf" srcId="{E45A6FBE-A6A7-43B8-B5B7-9E38FD92C344}" destId="{77B44F2E-F92C-4DBD-8590-AB0D6B2226C6}" srcOrd="0" destOrd="0" presId="urn:microsoft.com/office/officeart/2005/8/layout/chevron2"/>
    <dgm:cxn modelId="{A756821A-F1BE-46F2-821C-72FCCC532B8C}" srcId="{340F862B-1E06-4962-B02F-EAD1C0E12DB7}" destId="{943A2BF3-A76A-44D2-944F-0622EED6A509}" srcOrd="0" destOrd="0" parTransId="{D8905CD7-0DEC-4009-8DAF-CBAD31FA2DC5}" sibTransId="{375C0804-DF0B-4755-B5EB-C4301951E2D3}"/>
    <dgm:cxn modelId="{5368C6F5-A010-4EFF-A17A-201DB86F5196}" srcId="{F7AE014E-D780-4E75-AC1D-330F12AD4BEF}" destId="{E872EB39-89D3-4494-9283-24B5FB6FA699}" srcOrd="4" destOrd="0" parTransId="{CE15D18E-9193-4B65-A695-518B030D1C5C}" sibTransId="{7274D434-3EDB-46AF-8136-CC0D27D4F1D5}"/>
    <dgm:cxn modelId="{B2E30D7D-E72F-428B-B11F-9A47D6926AF2}" srcId="{F7AE014E-D780-4E75-AC1D-330F12AD4BEF}" destId="{B48CCFFA-E8EA-4CEF-BD6C-F800FE22614F}" srcOrd="1" destOrd="0" parTransId="{6278C49B-90BE-403A-8E73-597C1AD7E26D}" sibTransId="{A3F1C912-697A-4F90-9324-86621CD0B0D8}"/>
    <dgm:cxn modelId="{75905572-29B9-4F14-8636-F7DAFF209CDF}" srcId="{340F862B-1E06-4962-B02F-EAD1C0E12DB7}" destId="{E45A6FBE-A6A7-43B8-B5B7-9E38FD92C344}" srcOrd="1" destOrd="0" parTransId="{FD11394C-1C27-4558-B936-ED2D1EA09A5F}" sibTransId="{681511D7-5C99-4621-ABAB-9B804D1E34F3}"/>
    <dgm:cxn modelId="{3B2DFDCA-937C-4EA1-B75A-95F989C60F3F}" srcId="{E45A6FBE-A6A7-43B8-B5B7-9E38FD92C344}" destId="{BBDFEA4C-95AD-4FBF-B3A5-043F4D0AC07B}" srcOrd="0" destOrd="0" parTransId="{5A7FDC3C-9F8B-4C98-8442-EEE48FC76A78}" sibTransId="{8252D13F-A8B6-4723-87F6-C18D4589FB45}"/>
    <dgm:cxn modelId="{1828E730-FEE7-481A-8048-2B24A528AA4B}" type="presOf" srcId="{AAD0D0AA-BDE5-400E-8171-9203636E50E3}" destId="{8F32AF14-8E16-424E-B505-80A413220122}" srcOrd="0" destOrd="3" presId="urn:microsoft.com/office/officeart/2005/8/layout/chevron2"/>
    <dgm:cxn modelId="{85A05169-3998-4C6C-9BA7-79AC9B93F065}" type="presOf" srcId="{B48CCFFA-E8EA-4CEF-BD6C-F800FE22614F}" destId="{8F32AF14-8E16-424E-B505-80A413220122}" srcOrd="0" destOrd="1" presId="urn:microsoft.com/office/officeart/2005/8/layout/chevron2"/>
    <dgm:cxn modelId="{E14BAF2D-37AD-47C0-B0C9-C22E33D78215}" type="presOf" srcId="{A6616B12-5295-4CC1-A1BB-A4A695A58790}" destId="{8F32AF14-8E16-424E-B505-80A413220122}" srcOrd="0" destOrd="0" presId="urn:microsoft.com/office/officeart/2005/8/layout/chevron2"/>
    <dgm:cxn modelId="{97482032-746D-4EEA-A6E1-08DEF687897D}" srcId="{340F862B-1E06-4962-B02F-EAD1C0E12DB7}" destId="{F7AE014E-D780-4E75-AC1D-330F12AD4BEF}" srcOrd="2" destOrd="0" parTransId="{2E86C11C-6CA7-413C-8A4D-D09B49C290BB}" sibTransId="{54B3D750-47D1-452F-AEAD-13DFC5FE9B1C}"/>
    <dgm:cxn modelId="{CE11009B-2FC8-4EA4-A9C0-82CFC69EBD29}" type="presOf" srcId="{51987BE5-B406-4929-BCD0-FB58AAE49E65}" destId="{BF4D60A0-FE06-4AE1-973A-B3AF4F809E25}" srcOrd="0" destOrd="0" presId="urn:microsoft.com/office/officeart/2005/8/layout/chevron2"/>
    <dgm:cxn modelId="{1E8D05EE-66BA-4615-A978-A9CC025A2B0B}" type="presOf" srcId="{F7AE014E-D780-4E75-AC1D-330F12AD4BEF}" destId="{B090518C-6110-4AD2-A8F7-AC010B255C55}" srcOrd="0" destOrd="0" presId="urn:microsoft.com/office/officeart/2005/8/layout/chevron2"/>
    <dgm:cxn modelId="{826B5BC3-4A9C-4399-A47C-0E1E5F135DEE}" type="presOf" srcId="{8F907BC8-B928-4D3C-9AEF-AAD8822B31DB}" destId="{8F32AF14-8E16-424E-B505-80A413220122}" srcOrd="0" destOrd="2" presId="urn:microsoft.com/office/officeart/2005/8/layout/chevron2"/>
    <dgm:cxn modelId="{F4F475F5-FB5C-478C-BB12-A913BA8C7A9D}" srcId="{F7AE014E-D780-4E75-AC1D-330F12AD4BEF}" destId="{A6616B12-5295-4CC1-A1BB-A4A695A58790}" srcOrd="0" destOrd="0" parTransId="{F2E19DDF-D08A-45D5-8F62-ED4737959B0D}" sibTransId="{E7FDE0E7-3DE7-4849-9A4D-A9027EA4A4EA}"/>
    <dgm:cxn modelId="{48490FD1-A4F4-4C60-8EBC-2E5BEAC572D2}" type="presOf" srcId="{943A2BF3-A76A-44D2-944F-0622EED6A509}" destId="{2A199685-1759-430D-8A76-CDA4F8B2C661}" srcOrd="0" destOrd="0" presId="urn:microsoft.com/office/officeart/2005/8/layout/chevron2"/>
    <dgm:cxn modelId="{705EDFE4-5D4E-418D-8845-D0191C55E78F}" srcId="{F7AE014E-D780-4E75-AC1D-330F12AD4BEF}" destId="{8F907BC8-B928-4D3C-9AEF-AAD8822B31DB}" srcOrd="2" destOrd="0" parTransId="{F7D08A66-FF46-40CB-84D2-C04CEFC360F2}" sibTransId="{22641D82-C0D9-4044-ACF0-C9CEED745365}"/>
    <dgm:cxn modelId="{2EE6D12C-AB78-4001-96AE-CD6484749A6F}" type="presOf" srcId="{E872EB39-89D3-4494-9283-24B5FB6FA699}" destId="{8F32AF14-8E16-424E-B505-80A413220122}" srcOrd="0" destOrd="4" presId="urn:microsoft.com/office/officeart/2005/8/layout/chevron2"/>
    <dgm:cxn modelId="{9AD55D2C-33F1-4CC4-82B3-684FE4BBBA47}" type="presParOf" srcId="{8D4A6CAE-D0EF-4848-8AF6-9F9AE9361735}" destId="{8A1094A4-7133-42B2-A792-25BCE60B8ED1}" srcOrd="0" destOrd="0" presId="urn:microsoft.com/office/officeart/2005/8/layout/chevron2"/>
    <dgm:cxn modelId="{72AD9B60-8714-442E-A0E0-1F81129F76C7}" type="presParOf" srcId="{8A1094A4-7133-42B2-A792-25BCE60B8ED1}" destId="{2A199685-1759-430D-8A76-CDA4F8B2C661}" srcOrd="0" destOrd="0" presId="urn:microsoft.com/office/officeart/2005/8/layout/chevron2"/>
    <dgm:cxn modelId="{1BC28870-0D68-44B0-BF03-C84152058533}" type="presParOf" srcId="{8A1094A4-7133-42B2-A792-25BCE60B8ED1}" destId="{BF4D60A0-FE06-4AE1-973A-B3AF4F809E25}" srcOrd="1" destOrd="0" presId="urn:microsoft.com/office/officeart/2005/8/layout/chevron2"/>
    <dgm:cxn modelId="{8E02DA05-391D-4B36-AEA5-81EA2CB89941}" type="presParOf" srcId="{8D4A6CAE-D0EF-4848-8AF6-9F9AE9361735}" destId="{88F3FAF2-658D-4322-8584-7678CED36829}" srcOrd="1" destOrd="0" presId="urn:microsoft.com/office/officeart/2005/8/layout/chevron2"/>
    <dgm:cxn modelId="{AED54353-C3E2-4E09-98F3-BA0BCC7E4CC9}" type="presParOf" srcId="{8D4A6CAE-D0EF-4848-8AF6-9F9AE9361735}" destId="{C35A1B1B-5634-4B0A-9C6D-EE0F24A3F274}" srcOrd="2" destOrd="0" presId="urn:microsoft.com/office/officeart/2005/8/layout/chevron2"/>
    <dgm:cxn modelId="{14C03BF7-E0E2-41E6-B192-DAF437242087}" type="presParOf" srcId="{C35A1B1B-5634-4B0A-9C6D-EE0F24A3F274}" destId="{77B44F2E-F92C-4DBD-8590-AB0D6B2226C6}" srcOrd="0" destOrd="0" presId="urn:microsoft.com/office/officeart/2005/8/layout/chevron2"/>
    <dgm:cxn modelId="{174ABE89-1A7B-4F3E-A6F4-E8B2D676CE86}" type="presParOf" srcId="{C35A1B1B-5634-4B0A-9C6D-EE0F24A3F274}" destId="{F1DA4B7C-735C-4369-9C5F-2A364905E422}" srcOrd="1" destOrd="0" presId="urn:microsoft.com/office/officeart/2005/8/layout/chevron2"/>
    <dgm:cxn modelId="{F342DC06-D8D8-4900-8350-A5B7277BC133}" type="presParOf" srcId="{8D4A6CAE-D0EF-4848-8AF6-9F9AE9361735}" destId="{5C40223C-9C87-4DCA-9C3A-D02290EC3874}" srcOrd="3" destOrd="0" presId="urn:microsoft.com/office/officeart/2005/8/layout/chevron2"/>
    <dgm:cxn modelId="{B1EA90D3-198D-475F-8C6F-31DEBDDB0E2C}" type="presParOf" srcId="{8D4A6CAE-D0EF-4848-8AF6-9F9AE9361735}" destId="{852FCED2-AF1B-462D-AC25-35BEA2E594E2}" srcOrd="4" destOrd="0" presId="urn:microsoft.com/office/officeart/2005/8/layout/chevron2"/>
    <dgm:cxn modelId="{3EE32787-F09F-4D85-A536-516973F212F2}" type="presParOf" srcId="{852FCED2-AF1B-462D-AC25-35BEA2E594E2}" destId="{B090518C-6110-4AD2-A8F7-AC010B255C55}" srcOrd="0" destOrd="0" presId="urn:microsoft.com/office/officeart/2005/8/layout/chevron2"/>
    <dgm:cxn modelId="{A29BAD60-E805-4104-BA2D-1B12D3C2D85E}" type="presParOf" srcId="{852FCED2-AF1B-462D-AC25-35BEA2E594E2}" destId="{8F32AF14-8E16-424E-B505-80A413220122}"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1163" cy="498475"/>
          </a:xfrm>
          <a:prstGeom prst="rect">
            <a:avLst/>
          </a:prstGeom>
        </p:spPr>
        <p:txBody>
          <a:bodyPr vert="horz" lIns="91431" tIns="45715" rIns="91431" bIns="45715" rtlCol="0"/>
          <a:lstStyle>
            <a:lvl1pPr algn="l">
              <a:defRPr sz="1200"/>
            </a:lvl1pPr>
          </a:lstStyle>
          <a:p>
            <a:endParaRPr lang="en-ZA" dirty="0"/>
          </a:p>
        </p:txBody>
      </p:sp>
      <p:sp>
        <p:nvSpPr>
          <p:cNvPr id="3" name="Date Placeholder 2"/>
          <p:cNvSpPr>
            <a:spLocks noGrp="1"/>
          </p:cNvSpPr>
          <p:nvPr>
            <p:ph type="dt" sz="quarter" idx="1"/>
          </p:nvPr>
        </p:nvSpPr>
        <p:spPr>
          <a:xfrm>
            <a:off x="3857626" y="1"/>
            <a:ext cx="2951163" cy="498475"/>
          </a:xfrm>
          <a:prstGeom prst="rect">
            <a:avLst/>
          </a:prstGeom>
        </p:spPr>
        <p:txBody>
          <a:bodyPr vert="horz" lIns="91431" tIns="45715" rIns="91431" bIns="45715" rtlCol="0"/>
          <a:lstStyle>
            <a:lvl1pPr algn="r">
              <a:defRPr sz="1200"/>
            </a:lvl1pPr>
          </a:lstStyle>
          <a:p>
            <a:fld id="{E9A5EF92-B92F-45A9-A56C-E84443DEE29E}" type="datetimeFigureOut">
              <a:rPr lang="en-ZA" smtClean="0"/>
              <a:pPr/>
              <a:t>2016/05/20</a:t>
            </a:fld>
            <a:endParaRPr lang="en-ZA" dirty="0"/>
          </a:p>
        </p:txBody>
      </p:sp>
      <p:sp>
        <p:nvSpPr>
          <p:cNvPr id="4" name="Footer Placeholder 3"/>
          <p:cNvSpPr>
            <a:spLocks noGrp="1"/>
          </p:cNvSpPr>
          <p:nvPr>
            <p:ph type="ftr" sz="quarter" idx="2"/>
          </p:nvPr>
        </p:nvSpPr>
        <p:spPr>
          <a:xfrm>
            <a:off x="0" y="9444039"/>
            <a:ext cx="2951163" cy="498475"/>
          </a:xfrm>
          <a:prstGeom prst="rect">
            <a:avLst/>
          </a:prstGeom>
        </p:spPr>
        <p:txBody>
          <a:bodyPr vert="horz" lIns="91431" tIns="45715" rIns="91431" bIns="45715"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7626" y="9444039"/>
            <a:ext cx="2951163" cy="498475"/>
          </a:xfrm>
          <a:prstGeom prst="rect">
            <a:avLst/>
          </a:prstGeom>
        </p:spPr>
        <p:txBody>
          <a:bodyPr vert="horz" lIns="91431" tIns="45715" rIns="91431" bIns="45715" rtlCol="0" anchor="b"/>
          <a:lstStyle>
            <a:lvl1pPr algn="r">
              <a:defRPr sz="1200"/>
            </a:lvl1pPr>
          </a:lstStyle>
          <a:p>
            <a:fld id="{EAB3D22A-7AED-4AEE-A98C-5E433D47E8D9}" type="slidenum">
              <a:rPr lang="en-ZA" smtClean="0"/>
              <a:pPr/>
              <a:t>‹#›</a:t>
            </a:fld>
            <a:endParaRPr lang="en-ZA" dirty="0"/>
          </a:p>
        </p:txBody>
      </p:sp>
    </p:spTree>
    <p:extLst>
      <p:ext uri="{BB962C8B-B14F-4D97-AF65-F5344CB8AC3E}">
        <p14:creationId xmlns:p14="http://schemas.microsoft.com/office/powerpoint/2010/main" xmlns="" val="1791164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31" tIns="45715" rIns="91431" bIns="45715" rtlCol="0"/>
          <a:lstStyle>
            <a:lvl1pPr algn="l">
              <a:defRPr sz="1200"/>
            </a:lvl1pPr>
          </a:lstStyle>
          <a:p>
            <a:endParaRPr lang="en-ZA" dirty="0"/>
          </a:p>
        </p:txBody>
      </p:sp>
      <p:sp>
        <p:nvSpPr>
          <p:cNvPr id="3" name="Date Placeholder 2"/>
          <p:cNvSpPr>
            <a:spLocks noGrp="1"/>
          </p:cNvSpPr>
          <p:nvPr>
            <p:ph type="dt" idx="1"/>
          </p:nvPr>
        </p:nvSpPr>
        <p:spPr>
          <a:xfrm>
            <a:off x="3857637" y="0"/>
            <a:ext cx="2951163" cy="497126"/>
          </a:xfrm>
          <a:prstGeom prst="rect">
            <a:avLst/>
          </a:prstGeom>
        </p:spPr>
        <p:txBody>
          <a:bodyPr vert="horz" lIns="91431" tIns="45715" rIns="91431" bIns="45715" rtlCol="0"/>
          <a:lstStyle>
            <a:lvl1pPr algn="r">
              <a:defRPr sz="1200"/>
            </a:lvl1pPr>
          </a:lstStyle>
          <a:p>
            <a:fld id="{96E92ACB-C677-416D-85D7-B7C30655BBAC}" type="datetimeFigureOut">
              <a:rPr lang="en-ZA" smtClean="0"/>
              <a:pPr/>
              <a:t>2016/05/20</a:t>
            </a:fld>
            <a:endParaRPr lang="en-ZA" dirty="0"/>
          </a:p>
        </p:txBody>
      </p:sp>
      <p:sp>
        <p:nvSpPr>
          <p:cNvPr id="4" name="Slide Image Placeholder 3"/>
          <p:cNvSpPr>
            <a:spLocks noGrp="1" noRot="1" noChangeAspect="1"/>
          </p:cNvSpPr>
          <p:nvPr>
            <p:ph type="sldImg" idx="2"/>
          </p:nvPr>
        </p:nvSpPr>
        <p:spPr>
          <a:xfrm>
            <a:off x="769938" y="746125"/>
            <a:ext cx="5270500" cy="3727450"/>
          </a:xfrm>
          <a:prstGeom prst="rect">
            <a:avLst/>
          </a:prstGeom>
          <a:noFill/>
          <a:ln w="12700">
            <a:solidFill>
              <a:prstClr val="black"/>
            </a:solidFill>
          </a:ln>
        </p:spPr>
        <p:txBody>
          <a:bodyPr vert="horz" lIns="91431" tIns="45715" rIns="91431" bIns="45715" rtlCol="0" anchor="ctr"/>
          <a:lstStyle/>
          <a:p>
            <a:endParaRPr lang="en-ZA" dirty="0"/>
          </a:p>
        </p:txBody>
      </p:sp>
      <p:sp>
        <p:nvSpPr>
          <p:cNvPr id="5" name="Notes Placeholder 4"/>
          <p:cNvSpPr>
            <a:spLocks noGrp="1"/>
          </p:cNvSpPr>
          <p:nvPr>
            <p:ph type="body" sz="quarter" idx="3"/>
          </p:nvPr>
        </p:nvSpPr>
        <p:spPr>
          <a:xfrm>
            <a:off x="681038" y="4722695"/>
            <a:ext cx="5448300" cy="4474131"/>
          </a:xfrm>
          <a:prstGeom prst="rect">
            <a:avLst/>
          </a:prstGeom>
        </p:spPr>
        <p:txBody>
          <a:bodyPr vert="horz" lIns="91431" tIns="45715" rIns="91431"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3662"/>
            <a:ext cx="2951163" cy="497126"/>
          </a:xfrm>
          <a:prstGeom prst="rect">
            <a:avLst/>
          </a:prstGeom>
        </p:spPr>
        <p:txBody>
          <a:bodyPr vert="horz" lIns="91431" tIns="45715" rIns="91431" bIns="45715"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7637" y="9443662"/>
            <a:ext cx="2951163" cy="497126"/>
          </a:xfrm>
          <a:prstGeom prst="rect">
            <a:avLst/>
          </a:prstGeom>
        </p:spPr>
        <p:txBody>
          <a:bodyPr vert="horz" lIns="91431" tIns="45715" rIns="91431" bIns="45715" rtlCol="0" anchor="b"/>
          <a:lstStyle>
            <a:lvl1pPr algn="r">
              <a:defRPr sz="1200"/>
            </a:lvl1pPr>
          </a:lstStyle>
          <a:p>
            <a:fld id="{BC8BFD34-C560-47FF-A653-B3F25CCB21E9}" type="slidenum">
              <a:rPr lang="en-ZA" smtClean="0"/>
              <a:pPr/>
              <a:t>‹#›</a:t>
            </a:fld>
            <a:endParaRPr lang="en-ZA" dirty="0"/>
          </a:p>
        </p:txBody>
      </p:sp>
    </p:spTree>
    <p:extLst>
      <p:ext uri="{BB962C8B-B14F-4D97-AF65-F5344CB8AC3E}">
        <p14:creationId xmlns:p14="http://schemas.microsoft.com/office/powerpoint/2010/main" xmlns="" val="4126618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1</a:t>
            </a:fld>
            <a:endParaRPr lang="en-ZA" dirty="0"/>
          </a:p>
        </p:txBody>
      </p:sp>
    </p:spTree>
    <p:extLst>
      <p:ext uri="{BB962C8B-B14F-4D97-AF65-F5344CB8AC3E}">
        <p14:creationId xmlns:p14="http://schemas.microsoft.com/office/powerpoint/2010/main" xmlns="" val="3201900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10</a:t>
            </a:fld>
            <a:endParaRPr lang="en-ZA" dirty="0"/>
          </a:p>
        </p:txBody>
      </p:sp>
    </p:spTree>
    <p:extLst>
      <p:ext uri="{BB962C8B-B14F-4D97-AF65-F5344CB8AC3E}">
        <p14:creationId xmlns:p14="http://schemas.microsoft.com/office/powerpoint/2010/main" xmlns="" val="1353106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11</a:t>
            </a:fld>
            <a:endParaRPr lang="en-ZA" dirty="0"/>
          </a:p>
        </p:txBody>
      </p:sp>
    </p:spTree>
    <p:extLst>
      <p:ext uri="{BB962C8B-B14F-4D97-AF65-F5344CB8AC3E}">
        <p14:creationId xmlns:p14="http://schemas.microsoft.com/office/powerpoint/2010/main" xmlns="" val="647776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12</a:t>
            </a:fld>
            <a:endParaRPr lang="en-ZA" dirty="0"/>
          </a:p>
        </p:txBody>
      </p:sp>
    </p:spTree>
    <p:extLst>
      <p:ext uri="{BB962C8B-B14F-4D97-AF65-F5344CB8AC3E}">
        <p14:creationId xmlns:p14="http://schemas.microsoft.com/office/powerpoint/2010/main" xmlns="" val="3197583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13</a:t>
            </a:fld>
            <a:endParaRPr lang="en-ZA" dirty="0"/>
          </a:p>
        </p:txBody>
      </p:sp>
    </p:spTree>
    <p:extLst>
      <p:ext uri="{BB962C8B-B14F-4D97-AF65-F5344CB8AC3E}">
        <p14:creationId xmlns:p14="http://schemas.microsoft.com/office/powerpoint/2010/main" xmlns="" val="4097291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14</a:t>
            </a:fld>
            <a:endParaRPr lang="en-ZA" dirty="0"/>
          </a:p>
        </p:txBody>
      </p:sp>
    </p:spTree>
    <p:extLst>
      <p:ext uri="{BB962C8B-B14F-4D97-AF65-F5344CB8AC3E}">
        <p14:creationId xmlns:p14="http://schemas.microsoft.com/office/powerpoint/2010/main" xmlns="" val="1817851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15</a:t>
            </a:fld>
            <a:endParaRPr lang="en-ZA" dirty="0"/>
          </a:p>
        </p:txBody>
      </p:sp>
    </p:spTree>
    <p:extLst>
      <p:ext uri="{BB962C8B-B14F-4D97-AF65-F5344CB8AC3E}">
        <p14:creationId xmlns:p14="http://schemas.microsoft.com/office/powerpoint/2010/main" xmlns="" val="2479663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16</a:t>
            </a:fld>
            <a:endParaRPr lang="en-ZA" dirty="0"/>
          </a:p>
        </p:txBody>
      </p:sp>
    </p:spTree>
    <p:extLst>
      <p:ext uri="{BB962C8B-B14F-4D97-AF65-F5344CB8AC3E}">
        <p14:creationId xmlns:p14="http://schemas.microsoft.com/office/powerpoint/2010/main" xmlns="" val="3097811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17</a:t>
            </a:fld>
            <a:endParaRPr lang="en-ZA" dirty="0"/>
          </a:p>
        </p:txBody>
      </p:sp>
    </p:spTree>
    <p:extLst>
      <p:ext uri="{BB962C8B-B14F-4D97-AF65-F5344CB8AC3E}">
        <p14:creationId xmlns:p14="http://schemas.microsoft.com/office/powerpoint/2010/main" xmlns="" val="3536755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18</a:t>
            </a:fld>
            <a:endParaRPr lang="en-ZA" dirty="0"/>
          </a:p>
        </p:txBody>
      </p:sp>
    </p:spTree>
    <p:extLst>
      <p:ext uri="{BB962C8B-B14F-4D97-AF65-F5344CB8AC3E}">
        <p14:creationId xmlns:p14="http://schemas.microsoft.com/office/powerpoint/2010/main" xmlns="" val="9640203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19</a:t>
            </a:fld>
            <a:endParaRPr lang="en-ZA" dirty="0"/>
          </a:p>
        </p:txBody>
      </p:sp>
    </p:spTree>
    <p:extLst>
      <p:ext uri="{BB962C8B-B14F-4D97-AF65-F5344CB8AC3E}">
        <p14:creationId xmlns:p14="http://schemas.microsoft.com/office/powerpoint/2010/main" xmlns="" val="117147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2</a:t>
            </a:fld>
            <a:endParaRPr lang="en-ZA" dirty="0"/>
          </a:p>
        </p:txBody>
      </p:sp>
    </p:spTree>
    <p:extLst>
      <p:ext uri="{BB962C8B-B14F-4D97-AF65-F5344CB8AC3E}">
        <p14:creationId xmlns:p14="http://schemas.microsoft.com/office/powerpoint/2010/main" xmlns="" val="5283491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20</a:t>
            </a:fld>
            <a:endParaRPr lang="en-ZA" dirty="0"/>
          </a:p>
        </p:txBody>
      </p:sp>
    </p:spTree>
    <p:extLst>
      <p:ext uri="{BB962C8B-B14F-4D97-AF65-F5344CB8AC3E}">
        <p14:creationId xmlns:p14="http://schemas.microsoft.com/office/powerpoint/2010/main" xmlns="" val="24986100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21</a:t>
            </a:fld>
            <a:endParaRPr lang="en-ZA" dirty="0"/>
          </a:p>
        </p:txBody>
      </p:sp>
    </p:spTree>
    <p:extLst>
      <p:ext uri="{BB962C8B-B14F-4D97-AF65-F5344CB8AC3E}">
        <p14:creationId xmlns:p14="http://schemas.microsoft.com/office/powerpoint/2010/main" xmlns="" val="20880916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22</a:t>
            </a:fld>
            <a:endParaRPr lang="en-ZA" dirty="0"/>
          </a:p>
        </p:txBody>
      </p:sp>
    </p:spTree>
    <p:extLst>
      <p:ext uri="{BB962C8B-B14F-4D97-AF65-F5344CB8AC3E}">
        <p14:creationId xmlns:p14="http://schemas.microsoft.com/office/powerpoint/2010/main" xmlns="" val="2619011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23</a:t>
            </a:fld>
            <a:endParaRPr lang="en-ZA" dirty="0"/>
          </a:p>
        </p:txBody>
      </p:sp>
    </p:spTree>
    <p:extLst>
      <p:ext uri="{BB962C8B-B14F-4D97-AF65-F5344CB8AC3E}">
        <p14:creationId xmlns:p14="http://schemas.microsoft.com/office/powerpoint/2010/main" xmlns="" val="41929270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24</a:t>
            </a:fld>
            <a:endParaRPr lang="en-ZA" dirty="0"/>
          </a:p>
        </p:txBody>
      </p:sp>
    </p:spTree>
    <p:extLst>
      <p:ext uri="{BB962C8B-B14F-4D97-AF65-F5344CB8AC3E}">
        <p14:creationId xmlns:p14="http://schemas.microsoft.com/office/powerpoint/2010/main" xmlns="" val="36158860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25</a:t>
            </a:fld>
            <a:endParaRPr lang="en-ZA" dirty="0"/>
          </a:p>
        </p:txBody>
      </p:sp>
    </p:spTree>
    <p:extLst>
      <p:ext uri="{BB962C8B-B14F-4D97-AF65-F5344CB8AC3E}">
        <p14:creationId xmlns:p14="http://schemas.microsoft.com/office/powerpoint/2010/main" xmlns="" val="37008487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26</a:t>
            </a:fld>
            <a:endParaRPr lang="en-ZA" dirty="0"/>
          </a:p>
        </p:txBody>
      </p:sp>
    </p:spTree>
    <p:extLst>
      <p:ext uri="{BB962C8B-B14F-4D97-AF65-F5344CB8AC3E}">
        <p14:creationId xmlns:p14="http://schemas.microsoft.com/office/powerpoint/2010/main" xmlns="" val="18415963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27</a:t>
            </a:fld>
            <a:endParaRPr lang="en-ZA" dirty="0"/>
          </a:p>
        </p:txBody>
      </p:sp>
    </p:spTree>
    <p:extLst>
      <p:ext uri="{BB962C8B-B14F-4D97-AF65-F5344CB8AC3E}">
        <p14:creationId xmlns:p14="http://schemas.microsoft.com/office/powerpoint/2010/main" xmlns="" val="32773800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28</a:t>
            </a:fld>
            <a:endParaRPr lang="en-ZA" dirty="0"/>
          </a:p>
        </p:txBody>
      </p:sp>
    </p:spTree>
    <p:extLst>
      <p:ext uri="{BB962C8B-B14F-4D97-AF65-F5344CB8AC3E}">
        <p14:creationId xmlns:p14="http://schemas.microsoft.com/office/powerpoint/2010/main" xmlns="" val="30587072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29</a:t>
            </a:fld>
            <a:endParaRPr lang="en-ZA" dirty="0"/>
          </a:p>
        </p:txBody>
      </p:sp>
    </p:spTree>
    <p:extLst>
      <p:ext uri="{BB962C8B-B14F-4D97-AF65-F5344CB8AC3E}">
        <p14:creationId xmlns:p14="http://schemas.microsoft.com/office/powerpoint/2010/main" xmlns="" val="659371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3</a:t>
            </a:fld>
            <a:endParaRPr lang="en-ZA" dirty="0"/>
          </a:p>
        </p:txBody>
      </p:sp>
    </p:spTree>
    <p:extLst>
      <p:ext uri="{BB962C8B-B14F-4D97-AF65-F5344CB8AC3E}">
        <p14:creationId xmlns:p14="http://schemas.microsoft.com/office/powerpoint/2010/main" xmlns="" val="421092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30</a:t>
            </a:fld>
            <a:endParaRPr lang="en-ZA" dirty="0"/>
          </a:p>
        </p:txBody>
      </p:sp>
    </p:spTree>
    <p:extLst>
      <p:ext uri="{BB962C8B-B14F-4D97-AF65-F5344CB8AC3E}">
        <p14:creationId xmlns:p14="http://schemas.microsoft.com/office/powerpoint/2010/main" xmlns="" val="20287195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31</a:t>
            </a:fld>
            <a:endParaRPr lang="en-ZA" dirty="0"/>
          </a:p>
        </p:txBody>
      </p:sp>
    </p:spTree>
    <p:extLst>
      <p:ext uri="{BB962C8B-B14F-4D97-AF65-F5344CB8AC3E}">
        <p14:creationId xmlns:p14="http://schemas.microsoft.com/office/powerpoint/2010/main" xmlns="" val="24933575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32</a:t>
            </a:fld>
            <a:endParaRPr lang="en-ZA" dirty="0"/>
          </a:p>
        </p:txBody>
      </p:sp>
    </p:spTree>
    <p:extLst>
      <p:ext uri="{BB962C8B-B14F-4D97-AF65-F5344CB8AC3E}">
        <p14:creationId xmlns:p14="http://schemas.microsoft.com/office/powerpoint/2010/main" xmlns="" val="16906743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33</a:t>
            </a:fld>
            <a:endParaRPr lang="en-ZA" dirty="0"/>
          </a:p>
        </p:txBody>
      </p:sp>
    </p:spTree>
    <p:extLst>
      <p:ext uri="{BB962C8B-B14F-4D97-AF65-F5344CB8AC3E}">
        <p14:creationId xmlns:p14="http://schemas.microsoft.com/office/powerpoint/2010/main" xmlns="" val="34917448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34</a:t>
            </a:fld>
            <a:endParaRPr lang="en-ZA" dirty="0"/>
          </a:p>
        </p:txBody>
      </p:sp>
    </p:spTree>
    <p:extLst>
      <p:ext uri="{BB962C8B-B14F-4D97-AF65-F5344CB8AC3E}">
        <p14:creationId xmlns:p14="http://schemas.microsoft.com/office/powerpoint/2010/main" xmlns="" val="3543989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35</a:t>
            </a:fld>
            <a:endParaRPr lang="en-ZA" dirty="0"/>
          </a:p>
        </p:txBody>
      </p:sp>
    </p:spTree>
    <p:extLst>
      <p:ext uri="{BB962C8B-B14F-4D97-AF65-F5344CB8AC3E}">
        <p14:creationId xmlns:p14="http://schemas.microsoft.com/office/powerpoint/2010/main" xmlns="" val="36501510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36</a:t>
            </a:fld>
            <a:endParaRPr lang="en-ZA" dirty="0"/>
          </a:p>
        </p:txBody>
      </p:sp>
    </p:spTree>
    <p:extLst>
      <p:ext uri="{BB962C8B-B14F-4D97-AF65-F5344CB8AC3E}">
        <p14:creationId xmlns:p14="http://schemas.microsoft.com/office/powerpoint/2010/main" xmlns="" val="37160789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37</a:t>
            </a:fld>
            <a:endParaRPr lang="en-ZA" dirty="0"/>
          </a:p>
        </p:txBody>
      </p:sp>
    </p:spTree>
    <p:extLst>
      <p:ext uri="{BB962C8B-B14F-4D97-AF65-F5344CB8AC3E}">
        <p14:creationId xmlns:p14="http://schemas.microsoft.com/office/powerpoint/2010/main" xmlns="" val="1615891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38</a:t>
            </a:fld>
            <a:endParaRPr lang="en-ZA" dirty="0"/>
          </a:p>
        </p:txBody>
      </p:sp>
    </p:spTree>
    <p:extLst>
      <p:ext uri="{BB962C8B-B14F-4D97-AF65-F5344CB8AC3E}">
        <p14:creationId xmlns:p14="http://schemas.microsoft.com/office/powerpoint/2010/main" xmlns="" val="2711818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39</a:t>
            </a:fld>
            <a:endParaRPr lang="en-ZA" dirty="0"/>
          </a:p>
        </p:txBody>
      </p:sp>
    </p:spTree>
    <p:extLst>
      <p:ext uri="{BB962C8B-B14F-4D97-AF65-F5344CB8AC3E}">
        <p14:creationId xmlns:p14="http://schemas.microsoft.com/office/powerpoint/2010/main" xmlns="" val="3200102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4</a:t>
            </a:fld>
            <a:endParaRPr lang="en-ZA" dirty="0"/>
          </a:p>
        </p:txBody>
      </p:sp>
    </p:spTree>
    <p:extLst>
      <p:ext uri="{BB962C8B-B14F-4D97-AF65-F5344CB8AC3E}">
        <p14:creationId xmlns:p14="http://schemas.microsoft.com/office/powerpoint/2010/main" xmlns="" val="19959143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40</a:t>
            </a:fld>
            <a:endParaRPr lang="en-ZA" dirty="0"/>
          </a:p>
        </p:txBody>
      </p:sp>
    </p:spTree>
    <p:extLst>
      <p:ext uri="{BB962C8B-B14F-4D97-AF65-F5344CB8AC3E}">
        <p14:creationId xmlns:p14="http://schemas.microsoft.com/office/powerpoint/2010/main" xmlns="" val="5240520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41</a:t>
            </a:fld>
            <a:endParaRPr lang="en-ZA" dirty="0"/>
          </a:p>
        </p:txBody>
      </p:sp>
    </p:spTree>
    <p:extLst>
      <p:ext uri="{BB962C8B-B14F-4D97-AF65-F5344CB8AC3E}">
        <p14:creationId xmlns:p14="http://schemas.microsoft.com/office/powerpoint/2010/main" xmlns="" val="36655786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42</a:t>
            </a:fld>
            <a:endParaRPr lang="en-ZA" dirty="0"/>
          </a:p>
        </p:txBody>
      </p:sp>
    </p:spTree>
    <p:extLst>
      <p:ext uri="{BB962C8B-B14F-4D97-AF65-F5344CB8AC3E}">
        <p14:creationId xmlns:p14="http://schemas.microsoft.com/office/powerpoint/2010/main" xmlns="" val="1170240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5</a:t>
            </a:fld>
            <a:endParaRPr lang="en-ZA" dirty="0"/>
          </a:p>
        </p:txBody>
      </p:sp>
    </p:spTree>
    <p:extLst>
      <p:ext uri="{BB962C8B-B14F-4D97-AF65-F5344CB8AC3E}">
        <p14:creationId xmlns:p14="http://schemas.microsoft.com/office/powerpoint/2010/main" xmlns="" val="49725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6</a:t>
            </a:fld>
            <a:endParaRPr lang="en-ZA" dirty="0"/>
          </a:p>
        </p:txBody>
      </p:sp>
    </p:spTree>
    <p:extLst>
      <p:ext uri="{BB962C8B-B14F-4D97-AF65-F5344CB8AC3E}">
        <p14:creationId xmlns:p14="http://schemas.microsoft.com/office/powerpoint/2010/main" xmlns="" val="3190284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7</a:t>
            </a:fld>
            <a:endParaRPr lang="en-ZA" dirty="0"/>
          </a:p>
        </p:txBody>
      </p:sp>
    </p:spTree>
    <p:extLst>
      <p:ext uri="{BB962C8B-B14F-4D97-AF65-F5344CB8AC3E}">
        <p14:creationId xmlns:p14="http://schemas.microsoft.com/office/powerpoint/2010/main" xmlns="" val="1202176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8</a:t>
            </a:fld>
            <a:endParaRPr lang="en-ZA" dirty="0"/>
          </a:p>
        </p:txBody>
      </p:sp>
    </p:spTree>
    <p:extLst>
      <p:ext uri="{BB962C8B-B14F-4D97-AF65-F5344CB8AC3E}">
        <p14:creationId xmlns:p14="http://schemas.microsoft.com/office/powerpoint/2010/main" xmlns="" val="1207338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C8BFD34-C560-47FF-A653-B3F25CCB21E9}" type="slidenum">
              <a:rPr lang="en-ZA" smtClean="0"/>
              <a:pPr/>
              <a:t>9</a:t>
            </a:fld>
            <a:endParaRPr lang="en-ZA" dirty="0"/>
          </a:p>
        </p:txBody>
      </p:sp>
    </p:spTree>
    <p:extLst>
      <p:ext uri="{BB962C8B-B14F-4D97-AF65-F5344CB8AC3E}">
        <p14:creationId xmlns:p14="http://schemas.microsoft.com/office/powerpoint/2010/main" xmlns="" val="1619441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400" b="1"/>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10"/>
          </p:nvPr>
        </p:nvSpPr>
        <p:spPr>
          <a:xfrm>
            <a:off x="720502" y="10095836"/>
            <a:ext cx="3528589" cy="569325"/>
          </a:xfrm>
        </p:spPr>
        <p:txBody>
          <a:bodyPr/>
          <a:lstStyle/>
          <a:p>
            <a:fld id="{6BDBFF51-336C-434F-B9B8-ADD66ADC7D20}" type="datetime1">
              <a:rPr lang="en-ZA" smtClean="0"/>
              <a:pPr/>
              <a:t>2016/05/20</a:t>
            </a:fld>
            <a:endParaRPr lang="en-ZA" dirty="0"/>
          </a:p>
        </p:txBody>
      </p:sp>
      <p:sp>
        <p:nvSpPr>
          <p:cNvPr id="5" name="Footer Placeholder 4"/>
          <p:cNvSpPr>
            <a:spLocks noGrp="1"/>
          </p:cNvSpPr>
          <p:nvPr>
            <p:ph type="ftr" sz="quarter" idx="11"/>
          </p:nvPr>
        </p:nvSpPr>
        <p:spPr>
          <a:xfrm>
            <a:off x="5184998" y="10112165"/>
            <a:ext cx="4788800" cy="569325"/>
          </a:xfrm>
        </p:spPr>
        <p:txBody>
          <a:bodyPr/>
          <a:lstStyle/>
          <a:p>
            <a:endParaRPr lang="en-ZA" dirty="0"/>
          </a:p>
        </p:txBody>
      </p:sp>
      <p:sp>
        <p:nvSpPr>
          <p:cNvPr id="6" name="Slide Number Placeholder 5"/>
          <p:cNvSpPr>
            <a:spLocks noGrp="1"/>
          </p:cNvSpPr>
          <p:nvPr>
            <p:ph type="sldNum" sz="quarter" idx="12"/>
          </p:nvPr>
        </p:nvSpPr>
        <p:spPr>
          <a:xfrm>
            <a:off x="10873630" y="10124075"/>
            <a:ext cx="3528589" cy="569325"/>
          </a:xfrm>
        </p:spPr>
        <p:txBody>
          <a:bodyPr/>
          <a:lstStyle/>
          <a:p>
            <a:fld id="{36EABC66-2550-4E7C-B7BD-857996C45E5A}" type="slidenum">
              <a:rPr lang="en-ZA" smtClean="0"/>
              <a:pPr/>
              <a:t>‹#›</a:t>
            </a:fld>
            <a:endParaRPr lang="en-ZA" dirty="0"/>
          </a:p>
        </p:txBody>
      </p:sp>
    </p:spTree>
    <p:extLst>
      <p:ext uri="{BB962C8B-B14F-4D97-AF65-F5344CB8AC3E}">
        <p14:creationId xmlns:p14="http://schemas.microsoft.com/office/powerpoint/2010/main" xmlns="" val="16572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92510" y="10124075"/>
            <a:ext cx="3528589" cy="569325"/>
          </a:xfrm>
        </p:spPr>
        <p:txBody>
          <a:bodyPr/>
          <a:lstStyle/>
          <a:p>
            <a:fld id="{B98B4059-29C8-4AD0-BBBA-66A3D1043D75}" type="datetime1">
              <a:rPr lang="en-ZA" smtClean="0"/>
              <a:pPr/>
              <a:t>2016/05/20</a:t>
            </a:fld>
            <a:endParaRPr lang="en-ZA" dirty="0"/>
          </a:p>
        </p:txBody>
      </p:sp>
      <p:sp>
        <p:nvSpPr>
          <p:cNvPr id="3" name="Footer Placeholder 2"/>
          <p:cNvSpPr>
            <a:spLocks noGrp="1"/>
          </p:cNvSpPr>
          <p:nvPr>
            <p:ph type="ftr" sz="quarter" idx="11"/>
          </p:nvPr>
        </p:nvSpPr>
        <p:spPr>
          <a:xfrm>
            <a:off x="5184998" y="10124075"/>
            <a:ext cx="4788800" cy="569325"/>
          </a:xfrm>
        </p:spPr>
        <p:txBody>
          <a:bodyPr/>
          <a:lstStyle/>
          <a:p>
            <a:endParaRPr lang="en-ZA" dirty="0"/>
          </a:p>
        </p:txBody>
      </p:sp>
      <p:sp>
        <p:nvSpPr>
          <p:cNvPr id="4" name="Slide Number Placeholder 3"/>
          <p:cNvSpPr>
            <a:spLocks noGrp="1"/>
          </p:cNvSpPr>
          <p:nvPr>
            <p:ph type="sldNum" sz="quarter" idx="12"/>
          </p:nvPr>
        </p:nvSpPr>
        <p:spPr>
          <a:xfrm>
            <a:off x="10873630" y="10124075"/>
            <a:ext cx="3528589" cy="569325"/>
          </a:xfrm>
        </p:spPr>
        <p:txBody>
          <a:bodyPr/>
          <a:lstStyle/>
          <a:p>
            <a:fld id="{36EABC66-2550-4E7C-B7BD-857996C45E5A}" type="slidenum">
              <a:rPr lang="en-ZA" smtClean="0"/>
              <a:pPr/>
              <a:t>‹#›</a:t>
            </a:fld>
            <a:endParaRPr lang="en-ZA" dirty="0"/>
          </a:p>
        </p:txBody>
      </p:sp>
    </p:spTree>
    <p:extLst>
      <p:ext uri="{BB962C8B-B14F-4D97-AF65-F5344CB8AC3E}">
        <p14:creationId xmlns:p14="http://schemas.microsoft.com/office/powerpoint/2010/main" xmlns="" val="4158429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091" b="1"/>
            </a:lvl1pPr>
          </a:lstStyle>
          <a:p>
            <a:r>
              <a:rPr lang="en-US" smtClean="0"/>
              <a:t>Click to edit Master title style</a:t>
            </a:r>
            <a:endParaRPr lang="en-Z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4" name="Date Placeholder 3"/>
          <p:cNvSpPr>
            <a:spLocks noGrp="1"/>
          </p:cNvSpPr>
          <p:nvPr>
            <p:ph type="dt" sz="half" idx="10"/>
          </p:nvPr>
        </p:nvSpPr>
        <p:spPr>
          <a:xfrm>
            <a:off x="720503" y="10095838"/>
            <a:ext cx="3528589" cy="569325"/>
          </a:xfrm>
        </p:spPr>
        <p:txBody>
          <a:bodyPr/>
          <a:lstStyle/>
          <a:p>
            <a:pPr>
              <a:defRPr/>
            </a:pPr>
            <a:endParaRPr lang="en-US" dirty="0"/>
          </a:p>
        </p:txBody>
      </p:sp>
      <p:sp>
        <p:nvSpPr>
          <p:cNvPr id="5" name="Footer Placeholder 4"/>
          <p:cNvSpPr>
            <a:spLocks noGrp="1"/>
          </p:cNvSpPr>
          <p:nvPr>
            <p:ph type="ftr" sz="quarter" idx="11"/>
          </p:nvPr>
        </p:nvSpPr>
        <p:spPr>
          <a:xfrm>
            <a:off x="5184998" y="10112166"/>
            <a:ext cx="4788800" cy="569325"/>
          </a:xfrm>
        </p:spPr>
        <p:txBody>
          <a:bodyPr/>
          <a:lstStyle/>
          <a:p>
            <a:pPr>
              <a:defRPr/>
            </a:pPr>
            <a:endParaRPr lang="en-US" dirty="0"/>
          </a:p>
        </p:txBody>
      </p:sp>
      <p:sp>
        <p:nvSpPr>
          <p:cNvPr id="6" name="Slide Number Placeholder 5"/>
          <p:cNvSpPr>
            <a:spLocks noGrp="1"/>
          </p:cNvSpPr>
          <p:nvPr>
            <p:ph type="sldNum" sz="quarter" idx="12"/>
          </p:nvPr>
        </p:nvSpPr>
        <p:spPr>
          <a:xfrm>
            <a:off x="10873630" y="10124076"/>
            <a:ext cx="3528589" cy="569325"/>
          </a:xfrm>
        </p:spPr>
        <p:txBody>
          <a:bodyPr/>
          <a:lstStyle/>
          <a:p>
            <a:pPr>
              <a:defRPr/>
            </a:pPr>
            <a:fld id="{422516E2-343D-4BE3-B410-C6F6D332D772}" type="slidenum">
              <a:rPr lang="en-US" smtClean="0"/>
              <a:pPr>
                <a:defRPr/>
              </a:pPr>
              <a:t>‹#›</a:t>
            </a:fld>
            <a:endParaRPr lang="en-US" dirty="0"/>
          </a:p>
        </p:txBody>
      </p:sp>
    </p:spTree>
    <p:extLst>
      <p:ext uri="{BB962C8B-B14F-4D97-AF65-F5344CB8AC3E}">
        <p14:creationId xmlns:p14="http://schemas.microsoft.com/office/powerpoint/2010/main" xmlns="" val="144890449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Date Placeholder 2"/>
          <p:cNvSpPr>
            <a:spLocks noGrp="1"/>
          </p:cNvSpPr>
          <p:nvPr>
            <p:ph type="dt" sz="half" idx="10"/>
          </p:nvPr>
        </p:nvSpPr>
        <p:spPr/>
        <p:txBody>
          <a:bodyPr/>
          <a:lstStyle/>
          <a:p>
            <a:fld id="{E18E8F0B-4338-400D-92FF-64725FC2ECA9}" type="datetime1">
              <a:rPr lang="en-ZA" smtClean="0"/>
              <a:pPr/>
              <a:t>2016/05/20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36EABC66-2550-4E7C-B7BD-857996C45E5A}" type="slidenum">
              <a:rPr lang="en-ZA" smtClean="0"/>
              <a:pPr/>
              <a:t>‹#›</a:t>
            </a:fld>
            <a:endParaRPr lang="en-ZA" dirty="0"/>
          </a:p>
        </p:txBody>
      </p:sp>
    </p:spTree>
    <p:extLst>
      <p:ext uri="{BB962C8B-B14F-4D97-AF65-F5344CB8AC3E}">
        <p14:creationId xmlns:p14="http://schemas.microsoft.com/office/powerpoint/2010/main" xmlns="" val="1255233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6606" y="594172"/>
            <a:ext cx="12854146" cy="2292150"/>
          </a:xfrm>
        </p:spPr>
        <p:txBody>
          <a:bodyPr/>
          <a:lstStyle/>
          <a:p>
            <a:r>
              <a:rPr lang="en-US" smtClean="0"/>
              <a:t>Click to edit Master title style</a:t>
            </a:r>
            <a:endParaRPr lang="en-ZA" dirty="0"/>
          </a:p>
        </p:txBody>
      </p:sp>
      <p:sp>
        <p:nvSpPr>
          <p:cNvPr id="3" name="Subtitle 2"/>
          <p:cNvSpPr>
            <a:spLocks noGrp="1"/>
          </p:cNvSpPr>
          <p:nvPr>
            <p:ph type="subTitle" idx="1"/>
          </p:nvPr>
        </p:nvSpPr>
        <p:spPr>
          <a:xfrm>
            <a:off x="5184998" y="4122564"/>
            <a:ext cx="9289624" cy="2732758"/>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lang="en-US" smtClean="0"/>
              <a:t>Click to edit Master subtitle style</a:t>
            </a:r>
            <a:endParaRPr lang="en-ZA" dirty="0"/>
          </a:p>
        </p:txBody>
      </p:sp>
      <p:sp>
        <p:nvSpPr>
          <p:cNvPr id="4" name="Date Placeholder 3"/>
          <p:cNvSpPr>
            <a:spLocks noGrp="1"/>
          </p:cNvSpPr>
          <p:nvPr>
            <p:ph type="dt" sz="half" idx="10"/>
          </p:nvPr>
        </p:nvSpPr>
        <p:spPr/>
        <p:txBody>
          <a:bodyPr/>
          <a:lstStyle/>
          <a:p>
            <a:fld id="{ABA01DBD-1938-4162-ABCD-A16F29619A6D}" type="datetime1">
              <a:rPr lang="en-ZA" smtClean="0"/>
              <a:pPr/>
              <a:t>2016/05/20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a:xfrm>
            <a:off x="10873630" y="10105471"/>
            <a:ext cx="3528589" cy="569325"/>
          </a:xfrm>
        </p:spPr>
        <p:txBody>
          <a:bodyPr/>
          <a:lstStyle/>
          <a:p>
            <a:fld id="{36EABC66-2550-4E7C-B7BD-857996C45E5A}" type="slidenum">
              <a:rPr lang="en-ZA" smtClean="0"/>
              <a:pPr/>
              <a:t>‹#›</a:t>
            </a:fld>
            <a:endParaRPr lang="en-ZA" dirty="0"/>
          </a:p>
        </p:txBody>
      </p:sp>
    </p:spTree>
    <p:extLst>
      <p:ext uri="{BB962C8B-B14F-4D97-AF65-F5344CB8AC3E}">
        <p14:creationId xmlns:p14="http://schemas.microsoft.com/office/powerpoint/2010/main" xmlns="" val="234638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126" y="428232"/>
            <a:ext cx="13610273" cy="1782233"/>
          </a:xfrm>
        </p:spPr>
        <p:txBody>
          <a:bodyPr>
            <a:normAutofit/>
          </a:bodyPr>
          <a:lstStyle>
            <a:lvl1pPr>
              <a:defRPr sz="5400"/>
            </a:lvl1pPr>
          </a:lstStyle>
          <a:p>
            <a:r>
              <a:rPr lang="en-US" dirty="0" smtClean="0"/>
              <a:t>Click to edit Master title style</a:t>
            </a:r>
            <a:endParaRPr lang="en-ZA" dirty="0"/>
          </a:p>
        </p:txBody>
      </p:sp>
      <p:sp>
        <p:nvSpPr>
          <p:cNvPr id="3" name="Text Placeholder 2"/>
          <p:cNvSpPr>
            <a:spLocks noGrp="1"/>
          </p:cNvSpPr>
          <p:nvPr>
            <p:ph type="body" idx="1"/>
          </p:nvPr>
        </p:nvSpPr>
        <p:spPr>
          <a:xfrm>
            <a:off x="756126" y="2393639"/>
            <a:ext cx="6681741" cy="99755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lang="en-US" smtClean="0"/>
              <a:t>Click to edit Master text styles</a:t>
            </a:r>
          </a:p>
        </p:txBody>
      </p:sp>
      <p:sp>
        <p:nvSpPr>
          <p:cNvPr id="4" name="Content Placeholder 3"/>
          <p:cNvSpPr>
            <a:spLocks noGrp="1"/>
          </p:cNvSpPr>
          <p:nvPr>
            <p:ph sz="half" idx="2"/>
          </p:nvPr>
        </p:nvSpPr>
        <p:spPr>
          <a:xfrm>
            <a:off x="756126" y="3391194"/>
            <a:ext cx="6681741" cy="6161082"/>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7682034" y="2393639"/>
            <a:ext cx="6684366" cy="99755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lang="en-US" smtClean="0"/>
              <a:t>Click to edit Master text styles</a:t>
            </a:r>
          </a:p>
        </p:txBody>
      </p:sp>
      <p:sp>
        <p:nvSpPr>
          <p:cNvPr id="6" name="Content Placeholder 5"/>
          <p:cNvSpPr>
            <a:spLocks noGrp="1"/>
          </p:cNvSpPr>
          <p:nvPr>
            <p:ph sz="quarter" idx="4"/>
          </p:nvPr>
        </p:nvSpPr>
        <p:spPr>
          <a:xfrm>
            <a:off x="7682034" y="3391194"/>
            <a:ext cx="6684366" cy="6161082"/>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a:xfrm>
            <a:off x="792510" y="10124075"/>
            <a:ext cx="3528589" cy="569325"/>
          </a:xfrm>
        </p:spPr>
        <p:txBody>
          <a:bodyPr/>
          <a:lstStyle/>
          <a:p>
            <a:fld id="{A51A4673-A4F5-4291-9FEF-EFB055245C1E}" type="datetime1">
              <a:rPr lang="en-ZA" smtClean="0"/>
              <a:pPr/>
              <a:t>2016/05/20</a:t>
            </a:fld>
            <a:endParaRPr lang="en-ZA" dirty="0"/>
          </a:p>
        </p:txBody>
      </p:sp>
      <p:sp>
        <p:nvSpPr>
          <p:cNvPr id="8" name="Footer Placeholder 7"/>
          <p:cNvSpPr>
            <a:spLocks noGrp="1"/>
          </p:cNvSpPr>
          <p:nvPr>
            <p:ph type="ftr" sz="quarter" idx="11"/>
          </p:nvPr>
        </p:nvSpPr>
        <p:spPr>
          <a:xfrm>
            <a:off x="5184998" y="10124075"/>
            <a:ext cx="4788800" cy="569325"/>
          </a:xfrm>
        </p:spPr>
        <p:txBody>
          <a:bodyPr/>
          <a:lstStyle/>
          <a:p>
            <a:endParaRPr lang="en-ZA" dirty="0"/>
          </a:p>
        </p:txBody>
      </p:sp>
      <p:sp>
        <p:nvSpPr>
          <p:cNvPr id="9" name="Slide Number Placeholder 8"/>
          <p:cNvSpPr>
            <a:spLocks noGrp="1"/>
          </p:cNvSpPr>
          <p:nvPr>
            <p:ph type="sldNum" sz="quarter" idx="12"/>
          </p:nvPr>
        </p:nvSpPr>
        <p:spPr>
          <a:xfrm>
            <a:off x="10873630" y="10124075"/>
            <a:ext cx="3528589" cy="569325"/>
          </a:xfrm>
        </p:spPr>
        <p:txBody>
          <a:bodyPr/>
          <a:lstStyle/>
          <a:p>
            <a:fld id="{36EABC66-2550-4E7C-B7BD-857996C45E5A}" type="slidenum">
              <a:rPr lang="en-ZA" smtClean="0"/>
              <a:pPr/>
              <a:t>‹#›</a:t>
            </a:fld>
            <a:endParaRPr lang="en-ZA" dirty="0"/>
          </a:p>
        </p:txBody>
      </p:sp>
    </p:spTree>
    <p:extLst>
      <p:ext uri="{BB962C8B-B14F-4D97-AF65-F5344CB8AC3E}">
        <p14:creationId xmlns:p14="http://schemas.microsoft.com/office/powerpoint/2010/main" xmlns="" val="912819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92510" y="10124075"/>
            <a:ext cx="3528589" cy="569325"/>
          </a:xfrm>
        </p:spPr>
        <p:txBody>
          <a:bodyPr/>
          <a:lstStyle/>
          <a:p>
            <a:fld id="{B98B4059-29C8-4AD0-BBBA-66A3D1043D75}" type="datetime1">
              <a:rPr lang="en-ZA" smtClean="0"/>
              <a:pPr/>
              <a:t>2016/05/20</a:t>
            </a:fld>
            <a:endParaRPr lang="en-ZA" dirty="0"/>
          </a:p>
        </p:txBody>
      </p:sp>
      <p:sp>
        <p:nvSpPr>
          <p:cNvPr id="3" name="Footer Placeholder 2"/>
          <p:cNvSpPr>
            <a:spLocks noGrp="1"/>
          </p:cNvSpPr>
          <p:nvPr>
            <p:ph type="ftr" sz="quarter" idx="11"/>
          </p:nvPr>
        </p:nvSpPr>
        <p:spPr>
          <a:xfrm>
            <a:off x="5184998" y="10124075"/>
            <a:ext cx="4788800" cy="569325"/>
          </a:xfrm>
        </p:spPr>
        <p:txBody>
          <a:bodyPr/>
          <a:lstStyle/>
          <a:p>
            <a:endParaRPr lang="en-ZA" dirty="0"/>
          </a:p>
        </p:txBody>
      </p:sp>
      <p:sp>
        <p:nvSpPr>
          <p:cNvPr id="4" name="Slide Number Placeholder 3"/>
          <p:cNvSpPr>
            <a:spLocks noGrp="1"/>
          </p:cNvSpPr>
          <p:nvPr>
            <p:ph type="sldNum" sz="quarter" idx="12"/>
          </p:nvPr>
        </p:nvSpPr>
        <p:spPr>
          <a:xfrm>
            <a:off x="10873630" y="10124075"/>
            <a:ext cx="3528589" cy="569325"/>
          </a:xfrm>
        </p:spPr>
        <p:txBody>
          <a:bodyPr/>
          <a:lstStyle/>
          <a:p>
            <a:fld id="{36EABC66-2550-4E7C-B7BD-857996C45E5A}" type="slidenum">
              <a:rPr lang="en-ZA" smtClean="0"/>
              <a:pPr/>
              <a:t>‹#›</a:t>
            </a:fld>
            <a:endParaRPr lang="en-ZA" dirty="0"/>
          </a:p>
        </p:txBody>
      </p:sp>
    </p:spTree>
    <p:extLst>
      <p:ext uri="{BB962C8B-B14F-4D97-AF65-F5344CB8AC3E}">
        <p14:creationId xmlns:p14="http://schemas.microsoft.com/office/powerpoint/2010/main" xmlns="" val="9310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127" y="425756"/>
            <a:ext cx="4975207" cy="1811937"/>
          </a:xfrm>
        </p:spPr>
        <p:txBody>
          <a:bodyPr anchor="b"/>
          <a:lstStyle>
            <a:lvl1pPr algn="l">
              <a:defRPr sz="3200" b="1"/>
            </a:lvl1pPr>
          </a:lstStyle>
          <a:p>
            <a:r>
              <a:rPr lang="en-US" smtClean="0"/>
              <a:t>Click to edit Master title style</a:t>
            </a:r>
            <a:endParaRPr lang="en-ZA"/>
          </a:p>
        </p:txBody>
      </p:sp>
      <p:sp>
        <p:nvSpPr>
          <p:cNvPr id="3" name="Content Placeholder 2"/>
          <p:cNvSpPr>
            <a:spLocks noGrp="1"/>
          </p:cNvSpPr>
          <p:nvPr>
            <p:ph idx="1"/>
          </p:nvPr>
        </p:nvSpPr>
        <p:spPr>
          <a:xfrm>
            <a:off x="5912487" y="425756"/>
            <a:ext cx="8453912" cy="9126521"/>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756127" y="2237694"/>
            <a:ext cx="4975207" cy="7314583"/>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0BFE3-B9C4-49BF-864A-305591152583}" type="datetime1">
              <a:rPr lang="en-ZA" smtClean="0"/>
              <a:pPr/>
              <a:t>2016/05/20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a:xfrm>
            <a:off x="10873630" y="10124075"/>
            <a:ext cx="3528589" cy="569325"/>
          </a:xfrm>
        </p:spPr>
        <p:txBody>
          <a:bodyPr/>
          <a:lstStyle/>
          <a:p>
            <a:fld id="{36EABC66-2550-4E7C-B7BD-857996C45E5A}" type="slidenum">
              <a:rPr lang="en-ZA" smtClean="0"/>
              <a:pPr/>
              <a:t>‹#›</a:t>
            </a:fld>
            <a:endParaRPr lang="en-ZA" dirty="0"/>
          </a:p>
        </p:txBody>
      </p:sp>
    </p:spTree>
    <p:extLst>
      <p:ext uri="{BB962C8B-B14F-4D97-AF65-F5344CB8AC3E}">
        <p14:creationId xmlns:p14="http://schemas.microsoft.com/office/powerpoint/2010/main" xmlns="" val="265992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Date Placeholder 2"/>
          <p:cNvSpPr>
            <a:spLocks noGrp="1"/>
          </p:cNvSpPr>
          <p:nvPr>
            <p:ph type="dt" sz="half" idx="10"/>
          </p:nvPr>
        </p:nvSpPr>
        <p:spPr/>
        <p:txBody>
          <a:bodyPr/>
          <a:lstStyle/>
          <a:p>
            <a:fld id="{E18E8F0B-4338-400D-92FF-64725FC2ECA9}" type="datetime1">
              <a:rPr lang="en-ZA" smtClean="0"/>
              <a:pPr/>
              <a:t>2016/05/20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36EABC66-2550-4E7C-B7BD-857996C45E5A}" type="slidenum">
              <a:rPr lang="en-ZA" smtClean="0"/>
              <a:pPr/>
              <a:t>‹#›</a:t>
            </a:fld>
            <a:endParaRPr lang="en-ZA" dirty="0"/>
          </a:p>
        </p:txBody>
      </p:sp>
    </p:spTree>
    <p:extLst>
      <p:ext uri="{BB962C8B-B14F-4D97-AF65-F5344CB8AC3E}">
        <p14:creationId xmlns:p14="http://schemas.microsoft.com/office/powerpoint/2010/main" xmlns="" val="1369083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6606" y="594172"/>
            <a:ext cx="12854146" cy="2292150"/>
          </a:xfrm>
        </p:spPr>
        <p:txBody>
          <a:bodyPr/>
          <a:lstStyle/>
          <a:p>
            <a:r>
              <a:rPr lang="en-US" smtClean="0"/>
              <a:t>Click to edit Master title style</a:t>
            </a:r>
            <a:endParaRPr lang="en-ZA" dirty="0"/>
          </a:p>
        </p:txBody>
      </p:sp>
      <p:sp>
        <p:nvSpPr>
          <p:cNvPr id="3" name="Subtitle 2"/>
          <p:cNvSpPr>
            <a:spLocks noGrp="1"/>
          </p:cNvSpPr>
          <p:nvPr>
            <p:ph type="subTitle" idx="1"/>
          </p:nvPr>
        </p:nvSpPr>
        <p:spPr>
          <a:xfrm>
            <a:off x="540186" y="3978548"/>
            <a:ext cx="9289624" cy="2732758"/>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lang="en-US" smtClean="0"/>
              <a:t>Click to edit Master subtitle style</a:t>
            </a:r>
            <a:endParaRPr lang="en-ZA" dirty="0"/>
          </a:p>
        </p:txBody>
      </p:sp>
      <p:sp>
        <p:nvSpPr>
          <p:cNvPr id="4" name="Date Placeholder 3"/>
          <p:cNvSpPr>
            <a:spLocks noGrp="1"/>
          </p:cNvSpPr>
          <p:nvPr>
            <p:ph type="dt" sz="half" idx="10"/>
          </p:nvPr>
        </p:nvSpPr>
        <p:spPr/>
        <p:txBody>
          <a:bodyPr/>
          <a:lstStyle/>
          <a:p>
            <a:fld id="{ABA01DBD-1938-4162-ABCD-A16F29619A6D}" type="datetime1">
              <a:rPr lang="en-ZA" smtClean="0"/>
              <a:pPr/>
              <a:t>2016/05/20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a:xfrm>
            <a:off x="10873630" y="10105471"/>
            <a:ext cx="3528589" cy="569325"/>
          </a:xfrm>
        </p:spPr>
        <p:txBody>
          <a:bodyPr/>
          <a:lstStyle/>
          <a:p>
            <a:fld id="{36EABC66-2550-4E7C-B7BD-857996C45E5A}" type="slidenum">
              <a:rPr lang="en-ZA" smtClean="0"/>
              <a:pPr/>
              <a:t>‹#›</a:t>
            </a:fld>
            <a:endParaRPr lang="en-ZA" dirty="0"/>
          </a:p>
        </p:txBody>
      </p:sp>
    </p:spTree>
    <p:extLst>
      <p:ext uri="{BB962C8B-B14F-4D97-AF65-F5344CB8AC3E}">
        <p14:creationId xmlns:p14="http://schemas.microsoft.com/office/powerpoint/2010/main" xmlns="" val="7280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575" y="6871500"/>
            <a:ext cx="12854146" cy="2123828"/>
          </a:xfrm>
        </p:spPr>
        <p:txBody>
          <a:bodyPr anchor="t"/>
          <a:lstStyle>
            <a:lvl1pPr algn="l">
              <a:defRPr sz="6500" b="1" cap="all"/>
            </a:lvl1pPr>
          </a:lstStyle>
          <a:p>
            <a:r>
              <a:rPr lang="en-US" smtClean="0"/>
              <a:t>Click to edit Master title style</a:t>
            </a:r>
            <a:endParaRPr lang="en-ZA"/>
          </a:p>
        </p:txBody>
      </p:sp>
      <p:sp>
        <p:nvSpPr>
          <p:cNvPr id="3" name="Text Placeholder 2"/>
          <p:cNvSpPr>
            <a:spLocks noGrp="1"/>
          </p:cNvSpPr>
          <p:nvPr>
            <p:ph type="body" idx="1"/>
          </p:nvPr>
        </p:nvSpPr>
        <p:spPr>
          <a:xfrm>
            <a:off x="1194575" y="4532320"/>
            <a:ext cx="12854146" cy="2339180"/>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891A7C-D603-4CBB-B8B9-9BB0A4D252C8}" type="datetime1">
              <a:rPr lang="en-ZA" smtClean="0"/>
              <a:pPr/>
              <a:t>2016/05/20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36EABC66-2550-4E7C-B7BD-857996C45E5A}" type="slidenum">
              <a:rPr lang="en-ZA" smtClean="0"/>
              <a:pPr/>
              <a:t>‹#›</a:t>
            </a:fld>
            <a:endParaRPr lang="en-ZA" dirty="0"/>
          </a:p>
        </p:txBody>
      </p:sp>
    </p:spTree>
    <p:extLst>
      <p:ext uri="{BB962C8B-B14F-4D97-AF65-F5344CB8AC3E}">
        <p14:creationId xmlns:p14="http://schemas.microsoft.com/office/powerpoint/2010/main" xmlns="" val="20065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6126" y="428232"/>
            <a:ext cx="13610273" cy="1782233"/>
          </a:xfrm>
          <a:prstGeom prst="rect">
            <a:avLst/>
          </a:prstGeom>
        </p:spPr>
        <p:txBody>
          <a:bodyPr vert="horz" lIns="147511" tIns="73756" rIns="147511" bIns="73756" rtlCol="0" anchor="ctr">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756126" y="2495127"/>
            <a:ext cx="13610273" cy="7057150"/>
          </a:xfrm>
          <a:prstGeom prst="rect">
            <a:avLst/>
          </a:prstGeom>
        </p:spPr>
        <p:txBody>
          <a:bodyPr vert="horz" lIns="147511" tIns="73756" rIns="147511" bIns="737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720502" y="10124075"/>
            <a:ext cx="3528589" cy="569325"/>
          </a:xfrm>
          <a:prstGeom prst="rect">
            <a:avLst/>
          </a:prstGeom>
        </p:spPr>
        <p:txBody>
          <a:bodyPr vert="horz" lIns="147511" tIns="73756" rIns="147511" bIns="73756" rtlCol="0" anchor="ctr"/>
          <a:lstStyle>
            <a:lvl1pPr algn="l">
              <a:defRPr sz="1900">
                <a:solidFill>
                  <a:schemeClr val="tx1">
                    <a:tint val="75000"/>
                  </a:schemeClr>
                </a:solidFill>
              </a:defRPr>
            </a:lvl1pPr>
          </a:lstStyle>
          <a:p>
            <a:fld id="{A73823B6-EB11-45B4-BB14-6FC19B742477}" type="datetime1">
              <a:rPr lang="en-ZA" smtClean="0"/>
              <a:pPr/>
              <a:t>2016/05/20</a:t>
            </a:fld>
            <a:endParaRPr lang="en-ZA" dirty="0"/>
          </a:p>
        </p:txBody>
      </p:sp>
      <p:sp>
        <p:nvSpPr>
          <p:cNvPr id="5" name="Footer Placeholder 4"/>
          <p:cNvSpPr>
            <a:spLocks noGrp="1"/>
          </p:cNvSpPr>
          <p:nvPr>
            <p:ph type="ftr" sz="quarter" idx="3"/>
          </p:nvPr>
        </p:nvSpPr>
        <p:spPr>
          <a:xfrm>
            <a:off x="5184998" y="10125552"/>
            <a:ext cx="4788800" cy="569325"/>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10873630" y="10112165"/>
            <a:ext cx="3528589" cy="569325"/>
          </a:xfrm>
          <a:prstGeom prst="rect">
            <a:avLst/>
          </a:prstGeom>
        </p:spPr>
        <p:txBody>
          <a:bodyPr vert="horz" lIns="147511" tIns="73756" rIns="147511" bIns="73756" rtlCol="0" anchor="ctr"/>
          <a:lstStyle>
            <a:lvl1pPr algn="r">
              <a:defRPr sz="1900">
                <a:solidFill>
                  <a:schemeClr val="tx1">
                    <a:tint val="75000"/>
                  </a:schemeClr>
                </a:solidFill>
              </a:defRPr>
            </a:lvl1pPr>
          </a:lstStyle>
          <a:p>
            <a:endParaRPr lang="en-ZA" dirty="0"/>
          </a:p>
        </p:txBody>
      </p:sp>
      <p:pic>
        <p:nvPicPr>
          <p:cNvPr id="13" name="Picture 12"/>
          <p:cNvPicPr>
            <a:picLocks noChangeAspect="1"/>
          </p:cNvPicPr>
          <p:nvPr userDrawn="1"/>
        </p:nvPicPr>
        <p:blipFill>
          <a:blip r:embed="rId8" cstate="print">
            <a:extLst>
              <a:ext uri="{28A0092B-C50C-407E-A947-70E740481C1C}">
                <a14:useLocalDpi xmlns:a14="http://schemas.microsoft.com/office/drawing/2010/main" xmlns="" val="0"/>
              </a:ext>
            </a:extLst>
          </a:blip>
          <a:stretch>
            <a:fillRect/>
          </a:stretch>
        </p:blipFill>
        <p:spPr>
          <a:xfrm>
            <a:off x="13249894" y="7362924"/>
            <a:ext cx="2507692" cy="3547172"/>
          </a:xfrm>
          <a:prstGeom prst="rect">
            <a:avLst/>
          </a:prstGeom>
        </p:spPr>
      </p:pic>
      <p:grpSp>
        <p:nvGrpSpPr>
          <p:cNvPr id="14" name="Group 13"/>
          <p:cNvGrpSpPr/>
          <p:nvPr userDrawn="1"/>
        </p:nvGrpSpPr>
        <p:grpSpPr>
          <a:xfrm>
            <a:off x="3475" y="10112165"/>
            <a:ext cx="2157187" cy="510660"/>
            <a:chOff x="-1" y="6604084"/>
            <a:chExt cx="1706255" cy="253916"/>
          </a:xfrm>
        </p:grpSpPr>
        <p:sp>
          <p:nvSpPr>
            <p:cNvPr id="15" name="Rectangle 14"/>
            <p:cNvSpPr/>
            <p:nvPr/>
          </p:nvSpPr>
          <p:spPr>
            <a:xfrm>
              <a:off x="434751" y="6604084"/>
              <a:ext cx="1271503" cy="253916"/>
            </a:xfrm>
            <a:prstGeom prst="rect">
              <a:avLst/>
            </a:prstGeom>
          </p:spPr>
          <p:txBody>
            <a:bodyPr wrap="none">
              <a:spAutoFit/>
            </a:bodyPr>
            <a:lstStyle/>
            <a:p>
              <a:pPr algn="r"/>
              <a:r>
                <a:rPr lang="en-US" sz="1050" b="1" dirty="0" smtClean="0">
                  <a:solidFill>
                    <a:schemeClr val="tx1">
                      <a:lumMod val="65000"/>
                      <a:lumOff val="35000"/>
                    </a:schemeClr>
                  </a:solidFill>
                </a:rPr>
                <a:t>Beyond Boundaries</a:t>
              </a:r>
              <a:endParaRPr lang="en-US" sz="1050" dirty="0"/>
            </a:p>
          </p:txBody>
        </p:sp>
        <p:cxnSp>
          <p:nvCxnSpPr>
            <p:cNvPr id="16" name="Straight Connector 15"/>
            <p:cNvCxnSpPr/>
            <p:nvPr/>
          </p:nvCxnSpPr>
          <p:spPr>
            <a:xfrm>
              <a:off x="-1" y="6604084"/>
              <a:ext cx="1611985" cy="0"/>
            </a:xfrm>
            <a:prstGeom prst="line">
              <a:avLst/>
            </a:prstGeom>
            <a:ln>
              <a:solidFill>
                <a:srgbClr val="9A457A"/>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970274946"/>
      </p:ext>
    </p:extLst>
  </p:cSld>
  <p:clrMap bg1="lt1" tx1="dk1" bg2="lt2" tx2="dk2" accent1="accent1" accent2="accent2" accent3="accent3" accent4="accent4" accent5="accent5" accent6="accent6" hlink="hlink" folHlink="folHlink"/>
  <p:sldLayoutIdLst>
    <p:sldLayoutId id="2147483674" r:id="rId1"/>
    <p:sldLayoutId id="2147483678" r:id="rId2"/>
    <p:sldLayoutId id="2147483673" r:id="rId3"/>
    <p:sldLayoutId id="2147483677" r:id="rId4"/>
    <p:sldLayoutId id="2147483679" r:id="rId5"/>
    <p:sldLayoutId id="2147483680" r:id="rId6"/>
  </p:sldLayoutIdLst>
  <p:hf hdr="0" ftr="0" dt="0"/>
  <p:txStyles>
    <p:titleStyle>
      <a:lvl1pPr algn="ctr" defTabSz="1475110" rtl="0" eaLnBrk="1" latinLnBrk="0" hangingPunct="1">
        <a:spcBef>
          <a:spcPct val="0"/>
        </a:spcBef>
        <a:buNone/>
        <a:defRPr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475110" rtl="0" eaLnBrk="1" latinLnBrk="0" hangingPunct="1">
        <a:defRPr sz="2900" kern="1200">
          <a:solidFill>
            <a:schemeClr val="tx1"/>
          </a:solidFill>
          <a:latin typeface="+mn-lt"/>
          <a:ea typeface="+mn-ea"/>
          <a:cs typeface="+mn-cs"/>
        </a:defRPr>
      </a:lvl1pPr>
      <a:lvl2pPr marL="737555" algn="l" defTabSz="1475110" rtl="0" eaLnBrk="1" latinLnBrk="0" hangingPunct="1">
        <a:defRPr sz="2900" kern="1200">
          <a:solidFill>
            <a:schemeClr val="tx1"/>
          </a:solidFill>
          <a:latin typeface="+mn-lt"/>
          <a:ea typeface="+mn-ea"/>
          <a:cs typeface="+mn-cs"/>
        </a:defRPr>
      </a:lvl2pPr>
      <a:lvl3pPr marL="1475110" algn="l" defTabSz="1475110" rtl="0" eaLnBrk="1" latinLnBrk="0" hangingPunct="1">
        <a:defRPr sz="2900" kern="1200">
          <a:solidFill>
            <a:schemeClr val="tx1"/>
          </a:solidFill>
          <a:latin typeface="+mn-lt"/>
          <a:ea typeface="+mn-ea"/>
          <a:cs typeface="+mn-cs"/>
        </a:defRPr>
      </a:lvl3pPr>
      <a:lvl4pPr marL="2212665" algn="l" defTabSz="1475110" rtl="0" eaLnBrk="1" latinLnBrk="0" hangingPunct="1">
        <a:defRPr sz="2900" kern="1200">
          <a:solidFill>
            <a:schemeClr val="tx1"/>
          </a:solidFill>
          <a:latin typeface="+mn-lt"/>
          <a:ea typeface="+mn-ea"/>
          <a:cs typeface="+mn-cs"/>
        </a:defRPr>
      </a:lvl4pPr>
      <a:lvl5pPr marL="2950220" algn="l" defTabSz="1475110" rtl="0" eaLnBrk="1" latinLnBrk="0" hangingPunct="1">
        <a:defRPr sz="2900" kern="1200">
          <a:solidFill>
            <a:schemeClr val="tx1"/>
          </a:solidFill>
          <a:latin typeface="+mn-lt"/>
          <a:ea typeface="+mn-ea"/>
          <a:cs typeface="+mn-cs"/>
        </a:defRPr>
      </a:lvl5pPr>
      <a:lvl6pPr marL="3687775" algn="l" defTabSz="1475110" rtl="0" eaLnBrk="1" latinLnBrk="0" hangingPunct="1">
        <a:defRPr sz="2900" kern="1200">
          <a:solidFill>
            <a:schemeClr val="tx1"/>
          </a:solidFill>
          <a:latin typeface="+mn-lt"/>
          <a:ea typeface="+mn-ea"/>
          <a:cs typeface="+mn-cs"/>
        </a:defRPr>
      </a:lvl6pPr>
      <a:lvl7pPr marL="4425330" algn="l" defTabSz="1475110" rtl="0" eaLnBrk="1" latinLnBrk="0" hangingPunct="1">
        <a:defRPr sz="2900" kern="1200">
          <a:solidFill>
            <a:schemeClr val="tx1"/>
          </a:solidFill>
          <a:latin typeface="+mn-lt"/>
          <a:ea typeface="+mn-ea"/>
          <a:cs typeface="+mn-cs"/>
        </a:defRPr>
      </a:lvl7pPr>
      <a:lvl8pPr marL="5162885" algn="l" defTabSz="1475110" rtl="0" eaLnBrk="1" latinLnBrk="0" hangingPunct="1">
        <a:defRPr sz="2900" kern="1200">
          <a:solidFill>
            <a:schemeClr val="tx1"/>
          </a:solidFill>
          <a:latin typeface="+mn-lt"/>
          <a:ea typeface="+mn-ea"/>
          <a:cs typeface="+mn-cs"/>
        </a:defRPr>
      </a:lvl8pPr>
      <a:lvl9pPr marL="5900440" algn="l" defTabSz="1475110" rtl="0" eaLnBrk="1" latinLnBrk="0" hangingPunct="1">
        <a:defRPr sz="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6126" y="428232"/>
            <a:ext cx="13610273" cy="1782233"/>
          </a:xfrm>
          <a:prstGeom prst="rect">
            <a:avLst/>
          </a:prstGeom>
        </p:spPr>
        <p:txBody>
          <a:bodyPr vert="horz" lIns="147511" tIns="73756" rIns="147511" bIns="73756" rtlCol="0" anchor="ctr">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756126" y="2495127"/>
            <a:ext cx="13610273" cy="7057150"/>
          </a:xfrm>
          <a:prstGeom prst="rect">
            <a:avLst/>
          </a:prstGeom>
        </p:spPr>
        <p:txBody>
          <a:bodyPr vert="horz" lIns="147511" tIns="73756" rIns="147511" bIns="737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720502" y="10124075"/>
            <a:ext cx="3528589" cy="569325"/>
          </a:xfrm>
          <a:prstGeom prst="rect">
            <a:avLst/>
          </a:prstGeom>
        </p:spPr>
        <p:txBody>
          <a:bodyPr vert="horz" lIns="147511" tIns="73756" rIns="147511" bIns="73756" rtlCol="0" anchor="ctr"/>
          <a:lstStyle>
            <a:lvl1pPr algn="l">
              <a:defRPr sz="1900">
                <a:solidFill>
                  <a:schemeClr val="tx1">
                    <a:tint val="75000"/>
                  </a:schemeClr>
                </a:solidFill>
              </a:defRPr>
            </a:lvl1pPr>
          </a:lstStyle>
          <a:p>
            <a:fld id="{A73823B6-EB11-45B4-BB14-6FC19B742477}" type="datetime1">
              <a:rPr lang="en-ZA" smtClean="0"/>
              <a:pPr/>
              <a:t>2016/05/20</a:t>
            </a:fld>
            <a:endParaRPr lang="en-ZA" dirty="0"/>
          </a:p>
        </p:txBody>
      </p:sp>
      <p:sp>
        <p:nvSpPr>
          <p:cNvPr id="5" name="Footer Placeholder 4"/>
          <p:cNvSpPr>
            <a:spLocks noGrp="1"/>
          </p:cNvSpPr>
          <p:nvPr>
            <p:ph type="ftr" sz="quarter" idx="3"/>
          </p:nvPr>
        </p:nvSpPr>
        <p:spPr>
          <a:xfrm>
            <a:off x="5184998" y="10125552"/>
            <a:ext cx="4788800" cy="569325"/>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10873630" y="10112165"/>
            <a:ext cx="3528589" cy="569325"/>
          </a:xfrm>
          <a:prstGeom prst="rect">
            <a:avLst/>
          </a:prstGeom>
        </p:spPr>
        <p:txBody>
          <a:bodyPr vert="horz" lIns="147511" tIns="73756" rIns="147511" bIns="73756" rtlCol="0" anchor="ctr"/>
          <a:lstStyle>
            <a:lvl1pPr algn="r">
              <a:defRPr sz="1900">
                <a:solidFill>
                  <a:schemeClr val="tx1">
                    <a:tint val="75000"/>
                  </a:schemeClr>
                </a:solidFill>
              </a:defRPr>
            </a:lvl1pPr>
          </a:lstStyle>
          <a:p>
            <a:endParaRPr lang="en-ZA" dirty="0"/>
          </a:p>
        </p:txBody>
      </p:sp>
      <p:grpSp>
        <p:nvGrpSpPr>
          <p:cNvPr id="14" name="Group 13"/>
          <p:cNvGrpSpPr/>
          <p:nvPr userDrawn="1"/>
        </p:nvGrpSpPr>
        <p:grpSpPr>
          <a:xfrm>
            <a:off x="3475" y="10112165"/>
            <a:ext cx="2157187" cy="510660"/>
            <a:chOff x="-1" y="6604084"/>
            <a:chExt cx="1706255" cy="253916"/>
          </a:xfrm>
        </p:grpSpPr>
        <p:sp>
          <p:nvSpPr>
            <p:cNvPr id="15" name="Rectangle 14"/>
            <p:cNvSpPr/>
            <p:nvPr/>
          </p:nvSpPr>
          <p:spPr>
            <a:xfrm>
              <a:off x="434751" y="6604084"/>
              <a:ext cx="1271503" cy="253916"/>
            </a:xfrm>
            <a:prstGeom prst="rect">
              <a:avLst/>
            </a:prstGeom>
          </p:spPr>
          <p:txBody>
            <a:bodyPr wrap="none">
              <a:spAutoFit/>
            </a:bodyPr>
            <a:lstStyle/>
            <a:p>
              <a:pPr algn="r"/>
              <a:r>
                <a:rPr lang="en-US" sz="1050" b="1" dirty="0" smtClean="0">
                  <a:solidFill>
                    <a:schemeClr val="tx1">
                      <a:lumMod val="65000"/>
                      <a:lumOff val="35000"/>
                    </a:schemeClr>
                  </a:solidFill>
                </a:rPr>
                <a:t>Beyond Boundaries</a:t>
              </a:r>
              <a:endParaRPr lang="en-US" sz="1050" dirty="0"/>
            </a:p>
          </p:txBody>
        </p:sp>
        <p:cxnSp>
          <p:nvCxnSpPr>
            <p:cNvPr id="16" name="Straight Connector 15"/>
            <p:cNvCxnSpPr/>
            <p:nvPr/>
          </p:nvCxnSpPr>
          <p:spPr>
            <a:xfrm>
              <a:off x="-1" y="6604084"/>
              <a:ext cx="1611985" cy="0"/>
            </a:xfrm>
            <a:prstGeom prst="line">
              <a:avLst/>
            </a:prstGeom>
            <a:ln>
              <a:solidFill>
                <a:srgbClr val="9A457A"/>
              </a:solidFill>
            </a:ln>
          </p:spPr>
          <p:style>
            <a:lnRef idx="1">
              <a:schemeClr val="accent1"/>
            </a:lnRef>
            <a:fillRef idx="0">
              <a:schemeClr val="accent1"/>
            </a:fillRef>
            <a:effectRef idx="0">
              <a:schemeClr val="accent1"/>
            </a:effectRef>
            <a:fontRef idx="minor">
              <a:schemeClr val="tx1"/>
            </a:fontRef>
          </p:style>
        </p:cxnSp>
      </p:grpSp>
      <p:pic>
        <p:nvPicPr>
          <p:cNvPr id="11" name="Picture 10"/>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8209334" y="-197916"/>
            <a:ext cx="8343424" cy="11700055"/>
          </a:xfrm>
          <a:prstGeom prst="rect">
            <a:avLst/>
          </a:prstGeom>
        </p:spPr>
      </p:pic>
    </p:spTree>
    <p:extLst>
      <p:ext uri="{BB962C8B-B14F-4D97-AF65-F5344CB8AC3E}">
        <p14:creationId xmlns:p14="http://schemas.microsoft.com/office/powerpoint/2010/main" xmlns="" val="391598798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91" r:id="rId4"/>
    <p:sldLayoutId id="2147483692" r:id="rId5"/>
  </p:sldLayoutIdLst>
  <p:hf hdr="0" ftr="0" dt="0"/>
  <p:txStyles>
    <p:titleStyle>
      <a:lvl1pPr algn="ctr" defTabSz="1475110" rtl="0" eaLnBrk="1" latinLnBrk="0" hangingPunct="1">
        <a:spcBef>
          <a:spcPct val="0"/>
        </a:spcBef>
        <a:buNone/>
        <a:defRPr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475110" rtl="0" eaLnBrk="1" latinLnBrk="0" hangingPunct="1">
        <a:defRPr sz="2900" kern="1200">
          <a:solidFill>
            <a:schemeClr val="tx1"/>
          </a:solidFill>
          <a:latin typeface="+mn-lt"/>
          <a:ea typeface="+mn-ea"/>
          <a:cs typeface="+mn-cs"/>
        </a:defRPr>
      </a:lvl1pPr>
      <a:lvl2pPr marL="737555" algn="l" defTabSz="1475110" rtl="0" eaLnBrk="1" latinLnBrk="0" hangingPunct="1">
        <a:defRPr sz="2900" kern="1200">
          <a:solidFill>
            <a:schemeClr val="tx1"/>
          </a:solidFill>
          <a:latin typeface="+mn-lt"/>
          <a:ea typeface="+mn-ea"/>
          <a:cs typeface="+mn-cs"/>
        </a:defRPr>
      </a:lvl2pPr>
      <a:lvl3pPr marL="1475110" algn="l" defTabSz="1475110" rtl="0" eaLnBrk="1" latinLnBrk="0" hangingPunct="1">
        <a:defRPr sz="2900" kern="1200">
          <a:solidFill>
            <a:schemeClr val="tx1"/>
          </a:solidFill>
          <a:latin typeface="+mn-lt"/>
          <a:ea typeface="+mn-ea"/>
          <a:cs typeface="+mn-cs"/>
        </a:defRPr>
      </a:lvl3pPr>
      <a:lvl4pPr marL="2212665" algn="l" defTabSz="1475110" rtl="0" eaLnBrk="1" latinLnBrk="0" hangingPunct="1">
        <a:defRPr sz="2900" kern="1200">
          <a:solidFill>
            <a:schemeClr val="tx1"/>
          </a:solidFill>
          <a:latin typeface="+mn-lt"/>
          <a:ea typeface="+mn-ea"/>
          <a:cs typeface="+mn-cs"/>
        </a:defRPr>
      </a:lvl4pPr>
      <a:lvl5pPr marL="2950220" algn="l" defTabSz="1475110" rtl="0" eaLnBrk="1" latinLnBrk="0" hangingPunct="1">
        <a:defRPr sz="2900" kern="1200">
          <a:solidFill>
            <a:schemeClr val="tx1"/>
          </a:solidFill>
          <a:latin typeface="+mn-lt"/>
          <a:ea typeface="+mn-ea"/>
          <a:cs typeface="+mn-cs"/>
        </a:defRPr>
      </a:lvl5pPr>
      <a:lvl6pPr marL="3687775" algn="l" defTabSz="1475110" rtl="0" eaLnBrk="1" latinLnBrk="0" hangingPunct="1">
        <a:defRPr sz="2900" kern="1200">
          <a:solidFill>
            <a:schemeClr val="tx1"/>
          </a:solidFill>
          <a:latin typeface="+mn-lt"/>
          <a:ea typeface="+mn-ea"/>
          <a:cs typeface="+mn-cs"/>
        </a:defRPr>
      </a:lvl6pPr>
      <a:lvl7pPr marL="4425330" algn="l" defTabSz="1475110" rtl="0" eaLnBrk="1" latinLnBrk="0" hangingPunct="1">
        <a:defRPr sz="2900" kern="1200">
          <a:solidFill>
            <a:schemeClr val="tx1"/>
          </a:solidFill>
          <a:latin typeface="+mn-lt"/>
          <a:ea typeface="+mn-ea"/>
          <a:cs typeface="+mn-cs"/>
        </a:defRPr>
      </a:lvl7pPr>
      <a:lvl8pPr marL="5162885" algn="l" defTabSz="1475110" rtl="0" eaLnBrk="1" latinLnBrk="0" hangingPunct="1">
        <a:defRPr sz="2900" kern="1200">
          <a:solidFill>
            <a:schemeClr val="tx1"/>
          </a:solidFill>
          <a:latin typeface="+mn-lt"/>
          <a:ea typeface="+mn-ea"/>
          <a:cs typeface="+mn-cs"/>
        </a:defRPr>
      </a:lvl8pPr>
      <a:lvl9pPr marL="5900440" algn="l" defTabSz="147511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mailto:ceo@demarcation.org.za"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EABC66-2550-4E7C-B7BD-857996C45E5A}" type="slidenum">
              <a:rPr lang="en-ZA" smtClean="0"/>
              <a:pPr/>
              <a:t>1</a:t>
            </a:fld>
            <a:endParaRPr lang="en-ZA" dirty="0"/>
          </a:p>
        </p:txBody>
      </p:sp>
      <p:sp>
        <p:nvSpPr>
          <p:cNvPr id="6" name="TextBox 5"/>
          <p:cNvSpPr txBox="1"/>
          <p:nvPr/>
        </p:nvSpPr>
        <p:spPr>
          <a:xfrm>
            <a:off x="360462" y="4515703"/>
            <a:ext cx="8381044" cy="1754326"/>
          </a:xfrm>
          <a:prstGeom prst="rect">
            <a:avLst/>
          </a:prstGeom>
          <a:noFill/>
        </p:spPr>
        <p:txBody>
          <a:bodyPr wrap="square" rtlCol="0">
            <a:spAutoFit/>
          </a:bodyPr>
          <a:lstStyle/>
          <a:p>
            <a:r>
              <a:rPr lang="en-US" sz="5200" b="1" dirty="0" smtClean="0">
                <a:solidFill>
                  <a:schemeClr val="bg1"/>
                </a:solidFill>
                <a:latin typeface="+mj-lt"/>
              </a:rPr>
              <a:t>2014/15 </a:t>
            </a:r>
          </a:p>
          <a:p>
            <a:r>
              <a:rPr lang="en-US" sz="5200" b="1" dirty="0" smtClean="0">
                <a:solidFill>
                  <a:schemeClr val="bg1"/>
                </a:solidFill>
                <a:latin typeface="+mj-lt"/>
              </a:rPr>
              <a:t>ANNUAL REPORT</a:t>
            </a:r>
          </a:p>
        </p:txBody>
      </p:sp>
      <p:pic>
        <p:nvPicPr>
          <p:cNvPr id="2" name="Picture 1"/>
          <p:cNvPicPr>
            <a:picLocks noChangeAspect="1"/>
          </p:cNvPicPr>
          <p:nvPr/>
        </p:nvPicPr>
        <p:blipFill>
          <a:blip r:embed="rId3"/>
          <a:stretch>
            <a:fillRect/>
          </a:stretch>
        </p:blipFill>
        <p:spPr>
          <a:xfrm>
            <a:off x="1042" y="53989"/>
            <a:ext cx="15120439" cy="10693311"/>
          </a:xfrm>
          <a:prstGeom prst="rect">
            <a:avLst/>
          </a:prstGeom>
        </p:spPr>
      </p:pic>
    </p:spTree>
    <p:extLst>
      <p:ext uri="{BB962C8B-B14F-4D97-AF65-F5344CB8AC3E}">
        <p14:creationId xmlns:p14="http://schemas.microsoft.com/office/powerpoint/2010/main" xmlns="" val="3182513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0460" y="162125"/>
            <a:ext cx="14401600" cy="1584176"/>
          </a:xfrm>
        </p:spPr>
        <p:txBody>
          <a:bodyPr>
            <a:normAutofit fontScale="90000"/>
          </a:bodyPr>
          <a:lstStyle/>
          <a:p>
            <a:r>
              <a:rPr lang="en-ZA" dirty="0"/>
              <a:t>PERFORMANCE AGAINST PREDETERMINED OBJECTIVES - 2015/16 FINANCIAL YEAR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439425967"/>
              </p:ext>
            </p:extLst>
          </p:nvPr>
        </p:nvGraphicFramePr>
        <p:xfrm>
          <a:off x="360459" y="2106340"/>
          <a:ext cx="14401601" cy="7361005"/>
        </p:xfrm>
        <a:graphic>
          <a:graphicData uri="http://schemas.openxmlformats.org/drawingml/2006/table">
            <a:tbl>
              <a:tblPr firstRow="1" bandRow="1">
                <a:tableStyleId>{5940675A-B579-460E-94D1-54222C63F5DA}</a:tableStyleId>
              </a:tblPr>
              <a:tblGrid>
                <a:gridCol w="3374091"/>
                <a:gridCol w="2715730"/>
                <a:gridCol w="576064"/>
                <a:gridCol w="3867858"/>
                <a:gridCol w="3867858"/>
              </a:tblGrid>
              <a:tr h="1096918">
                <a:tc>
                  <a:txBody>
                    <a:bodyPr/>
                    <a:lstStyle/>
                    <a:p>
                      <a:pPr algn="ctr"/>
                      <a:r>
                        <a:rPr lang="en-ZA" dirty="0" smtClean="0"/>
                        <a:t>Strategic Objective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Performance</a:t>
                      </a:r>
                      <a:r>
                        <a:rPr lang="en-ZA" baseline="0" dirty="0" smtClean="0"/>
                        <a:t> Indicator</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Annual</a:t>
                      </a:r>
                      <a:r>
                        <a:rPr lang="en-ZA" baseline="0" dirty="0" smtClean="0"/>
                        <a:t> Target</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Actual performance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r>
              <a:tr h="2160416">
                <a:tc>
                  <a:txBody>
                    <a:bodyPr/>
                    <a:lstStyle/>
                    <a:p>
                      <a:pPr marL="0" marR="0" indent="0" algn="just" defTabSz="1475110" rtl="0" eaLnBrk="1" fontAlgn="auto" latinLnBrk="0" hangingPunct="1">
                        <a:lnSpc>
                          <a:spcPct val="100000"/>
                        </a:lnSpc>
                        <a:spcBef>
                          <a:spcPts val="0"/>
                        </a:spcBef>
                        <a:spcAft>
                          <a:spcPts val="0"/>
                        </a:spcAft>
                        <a:buClrTx/>
                        <a:buSzTx/>
                        <a:buFontTx/>
                        <a:buNone/>
                        <a:tabLst/>
                        <a:defRPr/>
                      </a:pPr>
                      <a:r>
                        <a:rPr lang="en-US" sz="2000" dirty="0" smtClean="0">
                          <a:effectLst/>
                          <a:latin typeface="+mn-lt"/>
                          <a:ea typeface="Times New Roman" panose="02020603050405020304" pitchFamily="18" charset="0"/>
                        </a:rPr>
                        <a:t>Knowledge Development and partnerships with other similar research institutions</a:t>
                      </a:r>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just" defTabSz="1475110" rtl="0" eaLnBrk="1" fontAlgn="auto" latinLnBrk="0" hangingPunct="1">
                        <a:lnSpc>
                          <a:spcPct val="100000"/>
                        </a:lnSpc>
                        <a:spcBef>
                          <a:spcPts val="0"/>
                        </a:spcBef>
                        <a:spcAft>
                          <a:spcPts val="0"/>
                        </a:spcAft>
                        <a:buClrTx/>
                        <a:buSzTx/>
                        <a:buFontTx/>
                        <a:buNone/>
                        <a:tabLst/>
                        <a:defRPr/>
                      </a:pPr>
                      <a:r>
                        <a:rPr lang="en-US" sz="2000" dirty="0" smtClean="0">
                          <a:effectLst/>
                          <a:latin typeface="+mn-lt"/>
                          <a:ea typeface="Times New Roman" panose="02020603050405020304" pitchFamily="18" charset="0"/>
                        </a:rPr>
                        <a:t>Demarcation Review Symposium</a:t>
                      </a:r>
                      <a:endParaRPr lang="en-ZA" sz="2000" dirty="0" smtClean="0">
                        <a:effectLst/>
                        <a:latin typeface="+mn-lt"/>
                        <a:ea typeface="Times New Roman" panose="02020603050405020304" pitchFamily="18" charset="0"/>
                      </a:endParaRPr>
                    </a:p>
                    <a:p>
                      <a:pPr algn="just">
                        <a:lnSpc>
                          <a:spcPct val="100000"/>
                        </a:lnSpc>
                      </a:pPr>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pPr>
                      <a:r>
                        <a:rPr lang="en-ZA" sz="2000" dirty="0" smtClean="0">
                          <a:latin typeface="+mn-lt"/>
                        </a:rPr>
                        <a:t>4.2</a:t>
                      </a:r>
                      <a:endParaRPr lang="en-ZA" sz="2000" dirty="0">
                        <a:latin typeface="+mn-lt"/>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pPr>
                      <a:r>
                        <a:rPr lang="en-ZA" sz="2000" dirty="0" smtClean="0">
                          <a:latin typeface="+mn-lt"/>
                        </a:rPr>
                        <a:t>1</a:t>
                      </a:r>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This target could not be achieved. Lessons learned (policy &amp; process) from the Section 22(2) boundary redetermination process could not be left out, hence the delay. </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645376">
                <a:tc>
                  <a:txBody>
                    <a:bodyPr/>
                    <a:lstStyle/>
                    <a:p>
                      <a:pPr algn="just">
                        <a:lnSpc>
                          <a:spcPct val="100000"/>
                        </a:lnSpc>
                      </a:pPr>
                      <a:r>
                        <a:rPr lang="en-US" sz="2000" kern="1200" dirty="0" smtClean="0">
                          <a:solidFill>
                            <a:schemeClr val="tx1"/>
                          </a:solidFill>
                          <a:effectLst/>
                          <a:latin typeface="+mn-lt"/>
                          <a:ea typeface="+mn-ea"/>
                          <a:cs typeface="+mn-cs"/>
                        </a:rPr>
                        <a:t>Ensure Good Governance and Sound Financial Management</a:t>
                      </a:r>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00000"/>
                        </a:lnSpc>
                        <a:spcAft>
                          <a:spcPts val="0"/>
                        </a:spcAft>
                      </a:pPr>
                      <a:r>
                        <a:rPr lang="en-ZA" sz="2000" dirty="0">
                          <a:effectLst/>
                          <a:latin typeface="+mn-lt"/>
                          <a:ea typeface="Times New Roman" panose="02020603050405020304" pitchFamily="18" charset="0"/>
                          <a:cs typeface="Arial" panose="020B0604020202020204" pitchFamily="34" charset="0"/>
                        </a:rPr>
                        <a:t>Opinion of the Auditor General on Annual Financial Statements </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smtClean="0">
                          <a:effectLst/>
                          <a:latin typeface="+mn-lt"/>
                          <a:ea typeface="Times New Roman" panose="02020603050405020304" pitchFamily="18" charset="0"/>
                        </a:rPr>
                        <a:t>5.1</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a:effectLst/>
                          <a:latin typeface="+mn-lt"/>
                          <a:ea typeface="Times New Roman" panose="02020603050405020304" pitchFamily="18" charset="0"/>
                          <a:cs typeface="Arial" panose="020B0604020202020204" pitchFamily="34" charset="0"/>
                        </a:rPr>
                        <a:t>Clean audit (Unqualified audit without emphasis of matter)</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Audit results still outstanding.  </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429934">
                <a:tc>
                  <a:txBody>
                    <a:bodyPr/>
                    <a:lstStyle/>
                    <a:p>
                      <a:pPr algn="just">
                        <a:lnSpc>
                          <a:spcPct val="100000"/>
                        </a:lnSpc>
                      </a:pPr>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00000"/>
                        </a:lnSpc>
                        <a:spcAft>
                          <a:spcPts val="0"/>
                        </a:spcAft>
                      </a:pPr>
                      <a:r>
                        <a:rPr lang="en-ZA" sz="2000" dirty="0">
                          <a:effectLst/>
                          <a:latin typeface="+mn-lt"/>
                          <a:ea typeface="Times New Roman" panose="02020603050405020304" pitchFamily="18" charset="0"/>
                          <a:cs typeface="Arial" panose="020B0604020202020204" pitchFamily="34" charset="0"/>
                        </a:rPr>
                        <a:t>Internal audit rating</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smtClean="0">
                          <a:effectLst/>
                          <a:latin typeface="+mn-lt"/>
                          <a:ea typeface="Times New Roman" panose="02020603050405020304" pitchFamily="18" charset="0"/>
                        </a:rPr>
                        <a:t>5.2</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a:effectLst/>
                          <a:latin typeface="+mn-lt"/>
                          <a:ea typeface="Times New Roman" panose="02020603050405020304" pitchFamily="18" charset="0"/>
                          <a:cs typeface="Arial" panose="020B0604020202020204" pitchFamily="34" charset="0"/>
                        </a:rPr>
                        <a:t>Internal audit rating 2 (audit objectives met with housekeeping matters)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Six internal audits have been completed as planned, and audit objectives have been met with housekeeping matters.</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028361">
                <a:tc>
                  <a:txBody>
                    <a:bodyPr/>
                    <a:lstStyle/>
                    <a:p>
                      <a:pPr algn="just">
                        <a:lnSpc>
                          <a:spcPct val="100000"/>
                        </a:lnSpc>
                      </a:pPr>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a:effectLst/>
                          <a:latin typeface="+mn-lt"/>
                          <a:ea typeface="Times New Roman" panose="02020603050405020304" pitchFamily="18" charset="0"/>
                          <a:cs typeface="Arial" panose="020B0604020202020204" pitchFamily="34" charset="0"/>
                        </a:rPr>
                        <a:t>Number of risk management reports </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smtClean="0">
                          <a:effectLst/>
                          <a:latin typeface="+mn-lt"/>
                          <a:ea typeface="Times New Roman" panose="02020603050405020304" pitchFamily="18" charset="0"/>
                        </a:rPr>
                        <a:t>5.3</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a:effectLst/>
                          <a:latin typeface="+mn-lt"/>
                          <a:ea typeface="Times New Roman" panose="02020603050405020304" pitchFamily="18" charset="0"/>
                          <a:cs typeface="Arial" panose="020B0604020202020204" pitchFamily="34" charset="0"/>
                        </a:rPr>
                        <a:t>Four quarterly risk management reports produced</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Four quarterly risk management reports produced.</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36EABC66-2550-4E7C-B7BD-857996C45E5A}" type="slidenum">
              <a:rPr lang="en-ZA" smtClean="0"/>
              <a:pPr/>
              <a:t>10</a:t>
            </a:fld>
            <a:endParaRPr lang="en-ZA" dirty="0"/>
          </a:p>
        </p:txBody>
      </p:sp>
    </p:spTree>
    <p:extLst>
      <p:ext uri="{BB962C8B-B14F-4D97-AF65-F5344CB8AC3E}">
        <p14:creationId xmlns:p14="http://schemas.microsoft.com/office/powerpoint/2010/main" xmlns="" val="1641528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0460" y="162125"/>
            <a:ext cx="14401600" cy="1584176"/>
          </a:xfrm>
        </p:spPr>
        <p:txBody>
          <a:bodyPr>
            <a:normAutofit fontScale="90000"/>
          </a:bodyPr>
          <a:lstStyle/>
          <a:p>
            <a:r>
              <a:rPr lang="en-ZA" dirty="0"/>
              <a:t>PERFORMANCE AGAINST PREDETERMINED OBJECTIVES - 2015/16 FINANCIAL YEAR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611615689"/>
              </p:ext>
            </p:extLst>
          </p:nvPr>
        </p:nvGraphicFramePr>
        <p:xfrm>
          <a:off x="339214" y="2064773"/>
          <a:ext cx="14422847" cy="7957238"/>
        </p:xfrm>
        <a:graphic>
          <a:graphicData uri="http://schemas.openxmlformats.org/drawingml/2006/table">
            <a:tbl>
              <a:tblPr firstRow="1" bandRow="1">
                <a:tableStyleId>{5940675A-B579-460E-94D1-54222C63F5DA}</a:tableStyleId>
              </a:tblPr>
              <a:tblGrid>
                <a:gridCol w="2747209"/>
                <a:gridCol w="3351596"/>
                <a:gridCol w="576914"/>
                <a:gridCol w="3873564"/>
                <a:gridCol w="3873564"/>
              </a:tblGrid>
              <a:tr h="980482">
                <a:tc>
                  <a:txBody>
                    <a:bodyPr/>
                    <a:lstStyle/>
                    <a:p>
                      <a:pPr algn="ctr"/>
                      <a:r>
                        <a:rPr lang="en-ZA" dirty="0" smtClean="0"/>
                        <a:t>Strategic Objective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gridSpan="2">
                  <a:txBody>
                    <a:bodyPr/>
                    <a:lstStyle/>
                    <a:p>
                      <a:pPr algn="ctr"/>
                      <a:r>
                        <a:rPr lang="en-ZA" dirty="0" smtClean="0"/>
                        <a:t>Performance</a:t>
                      </a:r>
                      <a:r>
                        <a:rPr lang="en-ZA" baseline="0" dirty="0" smtClean="0"/>
                        <a:t> Indicator</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hMerge="1">
                  <a:txBody>
                    <a:bodyPr/>
                    <a:lstStyle/>
                    <a:p>
                      <a:pPr algn="ct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Annual</a:t>
                      </a:r>
                      <a:r>
                        <a:rPr lang="en-ZA" baseline="0" dirty="0" smtClean="0"/>
                        <a:t> Target</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Actual performance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r>
              <a:tr h="1417000">
                <a:tc>
                  <a:txBody>
                    <a:bodyPr/>
                    <a:lstStyle/>
                    <a:p>
                      <a:pPr marL="0" marR="0" indent="0" algn="just" defTabSz="147511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Ensure Good Governance and Sound Financial Management</a:t>
                      </a:r>
                      <a:endParaRPr lang="en-ZA" sz="1800" dirty="0" smtClean="0">
                        <a:latin typeface="+mn-lt"/>
                      </a:endParaRPr>
                    </a:p>
                    <a:p>
                      <a:pPr algn="just"/>
                      <a:endParaRPr lang="en-ZA" sz="18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1800" dirty="0">
                          <a:effectLst/>
                          <a:latin typeface="+mn-lt"/>
                          <a:ea typeface="Times New Roman" panose="02020603050405020304" pitchFamily="18" charset="0"/>
                          <a:cs typeface="Arial" panose="020B0604020202020204" pitchFamily="34" charset="0"/>
                        </a:rPr>
                        <a:t>Number of findings on non-compliance with cost containment measures</a:t>
                      </a:r>
                      <a:endParaRPr lang="en-ZA" sz="18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1800" dirty="0" smtClean="0">
                          <a:effectLst/>
                          <a:latin typeface="+mn-lt"/>
                          <a:ea typeface="Times New Roman" panose="02020603050405020304" pitchFamily="18" charset="0"/>
                        </a:rPr>
                        <a:t>5.4</a:t>
                      </a:r>
                      <a:endParaRPr lang="en-ZA" sz="18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1800" dirty="0">
                          <a:effectLst/>
                          <a:latin typeface="+mn-lt"/>
                          <a:ea typeface="Times New Roman" panose="02020603050405020304" pitchFamily="18" charset="0"/>
                          <a:cs typeface="Arial" panose="020B0604020202020204" pitchFamily="34" charset="0"/>
                        </a:rPr>
                        <a:t>Zero instances of non-compliance with National Treasury cost containment measures</a:t>
                      </a:r>
                      <a:endParaRPr lang="en-ZA" sz="18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1800" dirty="0">
                          <a:effectLst/>
                          <a:latin typeface="+mn-lt"/>
                          <a:ea typeface="Times New Roman" panose="02020603050405020304" pitchFamily="18" charset="0"/>
                          <a:cs typeface="Arial" panose="020B0604020202020204" pitchFamily="34" charset="0"/>
                        </a:rPr>
                        <a:t>One known instances of non-compliance with National Treasury cost containment measures</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366596">
                <a:tc>
                  <a:txBody>
                    <a:bodyPr/>
                    <a:lstStyle/>
                    <a:p>
                      <a:pPr algn="just"/>
                      <a:endParaRPr lang="en-ZA" sz="18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1800" dirty="0">
                          <a:effectLst/>
                          <a:latin typeface="+mn-lt"/>
                          <a:ea typeface="Times New Roman" panose="02020603050405020304" pitchFamily="18" charset="0"/>
                          <a:cs typeface="Arial" panose="020B0604020202020204" pitchFamily="34" charset="0"/>
                        </a:rPr>
                        <a:t>Number of sources of revenue</a:t>
                      </a:r>
                      <a:endParaRPr lang="en-ZA" sz="18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1800" dirty="0" smtClean="0">
                          <a:effectLst/>
                          <a:latin typeface="+mn-lt"/>
                          <a:ea typeface="Times New Roman" panose="02020603050405020304" pitchFamily="18" charset="0"/>
                        </a:rPr>
                        <a:t>5.5</a:t>
                      </a:r>
                      <a:endParaRPr lang="en-ZA" sz="18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1800" dirty="0">
                          <a:effectLst/>
                          <a:latin typeface="+mn-lt"/>
                          <a:ea typeface="Times New Roman" panose="02020603050405020304" pitchFamily="18" charset="0"/>
                          <a:cs typeface="Arial" panose="020B0604020202020204" pitchFamily="34" charset="0"/>
                        </a:rPr>
                        <a:t>One additional source of revenue or funding</a:t>
                      </a:r>
                      <a:endParaRPr lang="en-ZA" sz="18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1800" dirty="0">
                          <a:effectLst/>
                          <a:latin typeface="+mn-lt"/>
                          <a:ea typeface="Times New Roman" panose="02020603050405020304" pitchFamily="18" charset="0"/>
                          <a:cs typeface="Arial" panose="020B0604020202020204" pitchFamily="34" charset="0"/>
                        </a:rPr>
                        <a:t>Target not achieved.  Contact has been made with potential partners, but an additional source of revenue have not been secured.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447723">
                <a:tc>
                  <a:txBody>
                    <a:bodyPr/>
                    <a:lstStyle/>
                    <a:p>
                      <a:pPr algn="just"/>
                      <a:endParaRPr lang="en-ZA" sz="18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1800" dirty="0">
                          <a:effectLst/>
                          <a:latin typeface="+mn-lt"/>
                          <a:ea typeface="Times New Roman" panose="02020603050405020304" pitchFamily="18" charset="0"/>
                          <a:cs typeface="Arial" panose="020B0604020202020204" pitchFamily="34" charset="0"/>
                        </a:rPr>
                        <a:t>Frequency of Organisational and Financial Performance Monitoring Reporting</a:t>
                      </a:r>
                      <a:endParaRPr lang="en-ZA" sz="18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1800" dirty="0" smtClean="0">
                          <a:effectLst/>
                          <a:latin typeface="+mn-lt"/>
                          <a:ea typeface="Times New Roman" panose="02020603050405020304" pitchFamily="18" charset="0"/>
                        </a:rPr>
                        <a:t>5.6</a:t>
                      </a:r>
                      <a:endParaRPr lang="en-ZA" sz="18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1800" dirty="0">
                          <a:effectLst/>
                          <a:latin typeface="+mn-lt"/>
                          <a:ea typeface="Times New Roman" panose="02020603050405020304" pitchFamily="18" charset="0"/>
                          <a:cs typeface="Arial" panose="020B0604020202020204" pitchFamily="34" charset="0"/>
                        </a:rPr>
                        <a:t>One (1) Organisational and Financial Performance Monitoring Report issued</a:t>
                      </a:r>
                      <a:endParaRPr lang="en-ZA" sz="18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1800" dirty="0">
                          <a:effectLst/>
                          <a:latin typeface="+mn-lt"/>
                          <a:ea typeface="Times New Roman" panose="02020603050405020304" pitchFamily="18" charset="0"/>
                          <a:cs typeface="Arial" panose="020B0604020202020204" pitchFamily="34" charset="0"/>
                        </a:rPr>
                        <a:t>Quarterly Organisational and Financial Performance monitoring reports issued per programme.</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2745437">
                <a:tc>
                  <a:txBody>
                    <a:bodyPr/>
                    <a:lstStyle/>
                    <a:p>
                      <a:pPr algn="just">
                        <a:lnSpc>
                          <a:spcPct val="115000"/>
                        </a:lnSpc>
                        <a:spcAft>
                          <a:spcPts val="0"/>
                        </a:spcAft>
                        <a:tabLst>
                          <a:tab pos="685800" algn="l"/>
                        </a:tabLst>
                      </a:pPr>
                      <a:r>
                        <a:rPr lang="en-ZA" sz="1800" dirty="0">
                          <a:effectLst/>
                          <a:latin typeface="+mn-lt"/>
                          <a:ea typeface="Times New Roman" panose="02020603050405020304" pitchFamily="18" charset="0"/>
                          <a:cs typeface="Arial" panose="020B0604020202020204" pitchFamily="34" charset="0"/>
                        </a:rPr>
                        <a:t>Public Participation and Stakeholder Engagement</a:t>
                      </a:r>
                      <a:endParaRPr lang="en-ZA" sz="18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tabLst>
                          <a:tab pos="685800" algn="l"/>
                        </a:tabLst>
                      </a:pPr>
                      <a:r>
                        <a:rPr lang="en-ZA" sz="1800" dirty="0">
                          <a:effectLst/>
                          <a:latin typeface="+mn-lt"/>
                          <a:ea typeface="Times New Roman" panose="02020603050405020304" pitchFamily="18" charset="0"/>
                          <a:cs typeface="Arial" panose="020B0604020202020204" pitchFamily="34" charset="0"/>
                        </a:rPr>
                        <a:t>Number of Public Awareness and Shareholder Engagement </a:t>
                      </a:r>
                      <a:r>
                        <a:rPr lang="en-ZA" sz="1800" dirty="0" smtClean="0">
                          <a:effectLst/>
                          <a:latin typeface="+mn-lt"/>
                          <a:ea typeface="Times New Roman" panose="02020603050405020304" pitchFamily="18" charset="0"/>
                          <a:cs typeface="Arial" panose="020B0604020202020204" pitchFamily="34" charset="0"/>
                        </a:rPr>
                        <a:t>activities</a:t>
                      </a:r>
                      <a:endParaRPr lang="en-ZA" sz="18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tabLst>
                          <a:tab pos="685800" algn="l"/>
                        </a:tabLst>
                      </a:pPr>
                      <a:r>
                        <a:rPr lang="en-ZA" sz="1800" dirty="0" smtClean="0">
                          <a:effectLst/>
                          <a:latin typeface="+mn-lt"/>
                          <a:ea typeface="Times New Roman" panose="02020603050405020304" pitchFamily="18" charset="0"/>
                        </a:rPr>
                        <a:t>6.1</a:t>
                      </a:r>
                      <a:endParaRPr lang="en-ZA" sz="18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1800" dirty="0">
                          <a:effectLst/>
                          <a:latin typeface="+mn-lt"/>
                          <a:ea typeface="Times New Roman" panose="02020603050405020304" pitchFamily="18" charset="0"/>
                          <a:cs typeface="Arial" panose="020B0604020202020204" pitchFamily="34" charset="0"/>
                        </a:rPr>
                        <a:t>(6) MDB Stakeholder engagement platforms created</a:t>
                      </a:r>
                      <a:endParaRPr lang="en-ZA" sz="18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342900" lvl="0" indent="-342900" algn="just">
                        <a:lnSpc>
                          <a:spcPct val="115000"/>
                        </a:lnSpc>
                        <a:spcAft>
                          <a:spcPts val="0"/>
                        </a:spcAft>
                        <a:buFont typeface="Arial" panose="020B0604020202020204" pitchFamily="34" charset="0"/>
                        <a:buChar char="•"/>
                        <a:tabLst>
                          <a:tab pos="246380" algn="l"/>
                        </a:tabLst>
                      </a:pPr>
                      <a:r>
                        <a:rPr lang="en-ZA" sz="1800" dirty="0">
                          <a:effectLst/>
                          <a:latin typeface="+mn-lt"/>
                          <a:ea typeface="Times New Roman" panose="02020603050405020304" pitchFamily="18" charset="0"/>
                          <a:cs typeface="Arial" panose="020B0604020202020204" pitchFamily="34" charset="0"/>
                        </a:rPr>
                        <a:t>Radio campaign for the section 28 process;</a:t>
                      </a:r>
                      <a:endParaRPr lang="en-ZA" sz="1800" dirty="0">
                        <a:effectLst/>
                        <a:latin typeface="+mn-lt"/>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tabLst>
                          <a:tab pos="246380" algn="l"/>
                        </a:tabLst>
                      </a:pPr>
                      <a:r>
                        <a:rPr lang="en-ZA" sz="1800" dirty="0">
                          <a:effectLst/>
                          <a:latin typeface="+mn-lt"/>
                          <a:ea typeface="Times New Roman" panose="02020603050405020304" pitchFamily="18" charset="0"/>
                          <a:cs typeface="Arial" panose="020B0604020202020204" pitchFamily="34" charset="0"/>
                        </a:rPr>
                        <a:t>Social media platforms;  </a:t>
                      </a:r>
                      <a:endParaRPr lang="en-ZA" sz="1800" dirty="0">
                        <a:effectLst/>
                        <a:latin typeface="+mn-lt"/>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tabLst>
                          <a:tab pos="246380" algn="l"/>
                        </a:tabLst>
                      </a:pPr>
                      <a:r>
                        <a:rPr lang="en-ZA" sz="1800" dirty="0">
                          <a:effectLst/>
                          <a:latin typeface="+mn-lt"/>
                          <a:ea typeface="Times New Roman" panose="02020603050405020304" pitchFamily="18" charset="0"/>
                          <a:cs typeface="Arial" panose="020B0604020202020204" pitchFamily="34" charset="0"/>
                        </a:rPr>
                        <a:t>Eight media releases were issued;</a:t>
                      </a:r>
                      <a:endParaRPr lang="en-ZA" sz="1800" dirty="0">
                        <a:effectLst/>
                        <a:latin typeface="+mn-lt"/>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tabLst>
                          <a:tab pos="246380" algn="l"/>
                        </a:tabLst>
                      </a:pPr>
                      <a:r>
                        <a:rPr lang="en-ZA" sz="1800" dirty="0">
                          <a:effectLst/>
                          <a:latin typeface="+mn-lt"/>
                          <a:ea typeface="Times New Roman" panose="02020603050405020304" pitchFamily="18" charset="0"/>
                          <a:cs typeface="Arial" panose="020B0604020202020204" pitchFamily="34" charset="0"/>
                        </a:rPr>
                        <a:t>84 interviews conducted with MDB Chairperson, Board members and CEO.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36EABC66-2550-4E7C-B7BD-857996C45E5A}" type="slidenum">
              <a:rPr lang="en-ZA" smtClean="0"/>
              <a:pPr/>
              <a:t>11</a:t>
            </a:fld>
            <a:endParaRPr lang="en-ZA" dirty="0"/>
          </a:p>
        </p:txBody>
      </p:sp>
    </p:spTree>
    <p:extLst>
      <p:ext uri="{BB962C8B-B14F-4D97-AF65-F5344CB8AC3E}">
        <p14:creationId xmlns:p14="http://schemas.microsoft.com/office/powerpoint/2010/main" xmlns="" val="589883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0460" y="162125"/>
            <a:ext cx="14401600" cy="1584176"/>
          </a:xfrm>
        </p:spPr>
        <p:txBody>
          <a:bodyPr>
            <a:normAutofit fontScale="90000"/>
          </a:bodyPr>
          <a:lstStyle/>
          <a:p>
            <a:r>
              <a:rPr lang="en-ZA" dirty="0"/>
              <a:t>PERFORMANCE AGAINST PREDETERMINED OBJECTIVES - 2015/16 FINANCIAL YEAR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056875516"/>
              </p:ext>
            </p:extLst>
          </p:nvPr>
        </p:nvGraphicFramePr>
        <p:xfrm>
          <a:off x="360460" y="2106340"/>
          <a:ext cx="14401601" cy="7848873"/>
        </p:xfrm>
        <a:graphic>
          <a:graphicData uri="http://schemas.openxmlformats.org/drawingml/2006/table">
            <a:tbl>
              <a:tblPr firstRow="1" bandRow="1">
                <a:tableStyleId>{5940675A-B579-460E-94D1-54222C63F5DA}</a:tableStyleId>
              </a:tblPr>
              <a:tblGrid>
                <a:gridCol w="2743162"/>
                <a:gridCol w="3346659"/>
                <a:gridCol w="576064"/>
                <a:gridCol w="3867858"/>
                <a:gridCol w="3867858"/>
              </a:tblGrid>
              <a:tr h="1018839">
                <a:tc>
                  <a:txBody>
                    <a:bodyPr/>
                    <a:lstStyle/>
                    <a:p>
                      <a:pPr algn="ctr"/>
                      <a:r>
                        <a:rPr lang="en-ZA" dirty="0" smtClean="0"/>
                        <a:t>Strategic Objective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Performance</a:t>
                      </a:r>
                      <a:r>
                        <a:rPr lang="en-ZA" baseline="0" dirty="0" smtClean="0"/>
                        <a:t> Indicator</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Annual</a:t>
                      </a:r>
                      <a:r>
                        <a:rPr lang="en-ZA" baseline="0" dirty="0" smtClean="0"/>
                        <a:t> Target</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Actual performance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r>
              <a:tr h="2442011">
                <a:tc>
                  <a:txBody>
                    <a:bodyPr/>
                    <a:lstStyle/>
                    <a:p>
                      <a:pPr marL="0" marR="0" indent="0" algn="just" defTabSz="1475110" rtl="0" eaLnBrk="1" fontAlgn="auto" latinLnBrk="0" hangingPunct="1">
                        <a:lnSpc>
                          <a:spcPct val="100000"/>
                        </a:lnSpc>
                        <a:spcBef>
                          <a:spcPts val="0"/>
                        </a:spcBef>
                        <a:spcAft>
                          <a:spcPts val="0"/>
                        </a:spcAft>
                        <a:buClrTx/>
                        <a:buSzTx/>
                        <a:buFontTx/>
                        <a:buNone/>
                        <a:tabLst/>
                        <a:defRPr/>
                      </a:pPr>
                      <a:r>
                        <a:rPr lang="en-ZA" sz="2000" dirty="0" smtClean="0">
                          <a:effectLst/>
                          <a:latin typeface="+mn-lt"/>
                          <a:ea typeface="Times New Roman" panose="02020603050405020304" pitchFamily="18" charset="0"/>
                          <a:cs typeface="Arial" panose="020B0604020202020204" pitchFamily="34" charset="0"/>
                        </a:rPr>
                        <a:t>Public Participation and Stakeholder Engagement</a:t>
                      </a:r>
                      <a:endParaRPr lang="en-ZA" sz="2000" dirty="0" smtClean="0">
                        <a:effectLst/>
                        <a:latin typeface="+mn-lt"/>
                        <a:ea typeface="Times New Roman" panose="02020603050405020304" pitchFamily="18" charset="0"/>
                      </a:endParaRPr>
                    </a:p>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Number of internal  communication activities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6.2</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4 internal communication activities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Two internal corporate newsletters produced and circulated;</a:t>
                      </a:r>
                      <a:endParaRPr lang="en-ZA" sz="2000" dirty="0">
                        <a:effectLst/>
                        <a:latin typeface="+mn-lt"/>
                        <a:ea typeface="Times New Roman" panose="02020603050405020304" pitchFamily="18" charset="0"/>
                        <a:cs typeface="Times New Roman" panose="02020603050405020304" pitchFamily="18" charset="0"/>
                      </a:endParaRPr>
                    </a:p>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Eighteen consolidated news bulletins circulated to Management and Board members.  </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814807">
                <a:tc>
                  <a:txBody>
                    <a:bodyPr/>
                    <a:lstStyle/>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Number of external communication activities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6.3</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4 external communication activities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An educational DVD was developed and feature articles published in Municipal Focus and Government Digest magazines.  </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768411">
                <a:tc>
                  <a:txBody>
                    <a:bodyPr/>
                    <a:lstStyle/>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Number of media analysis reports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6.4</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4 media analysis reports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Four media analysis reports have been compiled</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775374">
                <a:tc>
                  <a:txBody>
                    <a:bodyPr/>
                    <a:lstStyle/>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Number of perception surveys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6.5</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2 Perception surveys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One internal perception survey was </a:t>
                      </a:r>
                      <a:r>
                        <a:rPr lang="en-ZA" sz="2000" dirty="0" smtClean="0">
                          <a:effectLst/>
                          <a:latin typeface="+mn-lt"/>
                          <a:ea typeface="Times New Roman" panose="02020603050405020304" pitchFamily="18" charset="0"/>
                          <a:cs typeface="Arial" panose="020B0604020202020204" pitchFamily="34" charset="0"/>
                        </a:rPr>
                        <a:t>conducted.</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bg1"/>
                    </a:solidFill>
                  </a:tcPr>
                </a:tc>
              </a:tr>
              <a:tr h="1029431">
                <a:tc>
                  <a:txBody>
                    <a:bodyPr/>
                    <a:lstStyle/>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Number of brand building campaigns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6.6</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1 media campaign</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A media briefing was held on 27 August 2015 on the handover of wards to the IEC.</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bg1"/>
                    </a:solidFill>
                  </a:tcPr>
                </a:tc>
              </a:tr>
            </a:tbl>
          </a:graphicData>
        </a:graphic>
      </p:graphicFrame>
      <p:sp>
        <p:nvSpPr>
          <p:cNvPr id="3" name="Slide Number Placeholder 2"/>
          <p:cNvSpPr>
            <a:spLocks noGrp="1"/>
          </p:cNvSpPr>
          <p:nvPr>
            <p:ph type="sldNum" sz="quarter" idx="12"/>
          </p:nvPr>
        </p:nvSpPr>
        <p:spPr/>
        <p:txBody>
          <a:bodyPr/>
          <a:lstStyle/>
          <a:p>
            <a:fld id="{36EABC66-2550-4E7C-B7BD-857996C45E5A}" type="slidenum">
              <a:rPr lang="en-ZA" smtClean="0"/>
              <a:pPr/>
              <a:t>12</a:t>
            </a:fld>
            <a:endParaRPr lang="en-ZA" dirty="0"/>
          </a:p>
        </p:txBody>
      </p:sp>
    </p:spTree>
    <p:extLst>
      <p:ext uri="{BB962C8B-B14F-4D97-AF65-F5344CB8AC3E}">
        <p14:creationId xmlns:p14="http://schemas.microsoft.com/office/powerpoint/2010/main" xmlns="" val="4223496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0460" y="162125"/>
            <a:ext cx="14401600" cy="1584176"/>
          </a:xfrm>
        </p:spPr>
        <p:txBody>
          <a:bodyPr>
            <a:normAutofit fontScale="90000"/>
          </a:bodyPr>
          <a:lstStyle/>
          <a:p>
            <a:r>
              <a:rPr lang="en-ZA" dirty="0"/>
              <a:t>PERFORMANCE AGAINST PREDETERMINED OBJECTIVES - 2015/16 FINANCIAL YEAR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843993839"/>
              </p:ext>
            </p:extLst>
          </p:nvPr>
        </p:nvGraphicFramePr>
        <p:xfrm>
          <a:off x="360460" y="2106340"/>
          <a:ext cx="14401600" cy="7718733"/>
        </p:xfrm>
        <a:graphic>
          <a:graphicData uri="http://schemas.openxmlformats.org/drawingml/2006/table">
            <a:tbl>
              <a:tblPr firstRow="1" bandRow="1">
                <a:tableStyleId>{5940675A-B579-460E-94D1-54222C63F5DA}</a:tableStyleId>
              </a:tblPr>
              <a:tblGrid>
                <a:gridCol w="2551142"/>
                <a:gridCol w="3538678"/>
                <a:gridCol w="576064"/>
                <a:gridCol w="3867858"/>
                <a:gridCol w="3867858"/>
              </a:tblGrid>
              <a:tr h="1013764">
                <a:tc>
                  <a:txBody>
                    <a:bodyPr/>
                    <a:lstStyle/>
                    <a:p>
                      <a:pPr algn="ctr"/>
                      <a:r>
                        <a:rPr lang="en-ZA" dirty="0" smtClean="0"/>
                        <a:t>Strategic Objective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gridSpan="2">
                  <a:txBody>
                    <a:bodyPr/>
                    <a:lstStyle/>
                    <a:p>
                      <a:pPr algn="ctr"/>
                      <a:r>
                        <a:rPr lang="en-ZA" dirty="0" smtClean="0"/>
                        <a:t>Performance</a:t>
                      </a:r>
                      <a:r>
                        <a:rPr lang="en-ZA" baseline="0" dirty="0" smtClean="0"/>
                        <a:t> Indicator</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hMerge="1">
                  <a:txBody>
                    <a:bodyPr/>
                    <a:lstStyle/>
                    <a:p>
                      <a:pPr algn="ct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Annual</a:t>
                      </a:r>
                      <a:r>
                        <a:rPr lang="en-ZA" baseline="0" dirty="0" smtClean="0"/>
                        <a:t> Target</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Actual performance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r>
              <a:tr h="1794548">
                <a:tc>
                  <a:txBody>
                    <a:bodyPr/>
                    <a:lstStyle/>
                    <a:p>
                      <a:pPr algn="just"/>
                      <a:r>
                        <a:rPr lang="en-ZA" sz="2000" dirty="0" smtClean="0">
                          <a:latin typeface="+mn-lt"/>
                        </a:rPr>
                        <a:t>Human Resources</a:t>
                      </a:r>
                      <a:r>
                        <a:rPr lang="en-ZA" sz="2000" baseline="0" dirty="0" smtClean="0">
                          <a:latin typeface="+mn-lt"/>
                        </a:rPr>
                        <a:t> Management</a:t>
                      </a:r>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Date by which an optimally functioning organisational structure is in place.</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7.1</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Approval of the proposed, revised organisational structure by 30 June 2015</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The Board approved the Organisational structure at its meeting of 15 April 2016 subjected to </a:t>
                      </a:r>
                      <a:r>
                        <a:rPr lang="en-US" sz="2000" dirty="0">
                          <a:effectLst/>
                          <a:latin typeface="+mn-lt"/>
                          <a:ea typeface="Times New Roman" panose="02020603050405020304" pitchFamily="18" charset="0"/>
                          <a:cs typeface="Calibri" panose="020F0502020204030204" pitchFamily="34" charset="0"/>
                        </a:rPr>
                        <a:t>amendments being </a:t>
                      </a:r>
                      <a:r>
                        <a:rPr lang="en-US" sz="2000" dirty="0" smtClean="0">
                          <a:effectLst/>
                          <a:latin typeface="+mn-lt"/>
                          <a:ea typeface="Times New Roman" panose="02020603050405020304" pitchFamily="18" charset="0"/>
                          <a:cs typeface="Calibri" panose="020F0502020204030204" pitchFamily="34" charset="0"/>
                        </a:rPr>
                        <a:t>made</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552327">
                <a:tc>
                  <a:txBody>
                    <a:bodyPr/>
                    <a:lstStyle/>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Percentage of employees on establishment having performance contracts in place</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7.2</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100% of staff having performance management contracts in place.</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100% of staff have performance management contracts in </a:t>
                      </a:r>
                      <a:r>
                        <a:rPr lang="en-ZA" sz="2000" dirty="0" smtClean="0">
                          <a:effectLst/>
                          <a:latin typeface="+mn-lt"/>
                          <a:ea typeface="Times New Roman" panose="02020603050405020304" pitchFamily="18" charset="0"/>
                          <a:cs typeface="Arial" panose="020B0604020202020204" pitchFamily="34" charset="0"/>
                        </a:rPr>
                        <a:t>place</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362246">
                <a:tc>
                  <a:txBody>
                    <a:bodyPr/>
                    <a:lstStyle/>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Frequency of conducting Performance Assessments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7.3</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Conduct performance assessments twice a year per staff member</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Quarterly Performance assessments were conducted per staff </a:t>
                      </a:r>
                      <a:r>
                        <a:rPr lang="en-ZA" sz="2000" dirty="0" smtClean="0">
                          <a:effectLst/>
                          <a:latin typeface="+mn-lt"/>
                          <a:ea typeface="Times New Roman" panose="02020603050405020304" pitchFamily="18" charset="0"/>
                          <a:cs typeface="Arial" panose="020B0604020202020204" pitchFamily="34" charset="0"/>
                        </a:rPr>
                        <a:t>member</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995848">
                <a:tc>
                  <a:txBody>
                    <a:bodyPr/>
                    <a:lstStyle/>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Number of teambuilding, leadership, change management and people management interventions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7.4</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Two interventions teambuilding, leadership, change management and people management interventions conducted</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Teambuilding, leadership, change management and people management interventions were not </a:t>
                      </a:r>
                      <a:r>
                        <a:rPr lang="en-ZA" sz="2000" dirty="0" smtClean="0">
                          <a:effectLst/>
                          <a:latin typeface="+mn-lt"/>
                          <a:ea typeface="Times New Roman" panose="02020603050405020304" pitchFamily="18" charset="0"/>
                          <a:cs typeface="Arial" panose="020B0604020202020204" pitchFamily="34" charset="0"/>
                        </a:rPr>
                        <a:t>conducted</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36EABC66-2550-4E7C-B7BD-857996C45E5A}" type="slidenum">
              <a:rPr lang="en-ZA" smtClean="0"/>
              <a:pPr/>
              <a:t>13</a:t>
            </a:fld>
            <a:endParaRPr lang="en-ZA" dirty="0"/>
          </a:p>
        </p:txBody>
      </p:sp>
    </p:spTree>
    <p:extLst>
      <p:ext uri="{BB962C8B-B14F-4D97-AF65-F5344CB8AC3E}">
        <p14:creationId xmlns:p14="http://schemas.microsoft.com/office/powerpoint/2010/main" xmlns="" val="3196570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0460" y="162125"/>
            <a:ext cx="14401600" cy="1584176"/>
          </a:xfrm>
        </p:spPr>
        <p:txBody>
          <a:bodyPr>
            <a:normAutofit fontScale="90000"/>
          </a:bodyPr>
          <a:lstStyle/>
          <a:p>
            <a:r>
              <a:rPr lang="en-ZA" dirty="0"/>
              <a:t>PERFORMANCE AGAINST PREDETERMINED OBJECTIVES - 2015/16 FINANCIAL YEAR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914843882"/>
              </p:ext>
            </p:extLst>
          </p:nvPr>
        </p:nvGraphicFramePr>
        <p:xfrm>
          <a:off x="360460" y="2109019"/>
          <a:ext cx="14401600" cy="7015442"/>
        </p:xfrm>
        <a:graphic>
          <a:graphicData uri="http://schemas.openxmlformats.org/drawingml/2006/table">
            <a:tbl>
              <a:tblPr firstRow="1" bandRow="1">
                <a:tableStyleId>{5940675A-B579-460E-94D1-54222C63F5DA}</a:tableStyleId>
              </a:tblPr>
              <a:tblGrid>
                <a:gridCol w="2743162"/>
                <a:gridCol w="3346659"/>
                <a:gridCol w="576064"/>
                <a:gridCol w="3209499"/>
                <a:gridCol w="4526216"/>
              </a:tblGrid>
              <a:tr h="1025258">
                <a:tc>
                  <a:txBody>
                    <a:bodyPr/>
                    <a:lstStyle/>
                    <a:p>
                      <a:pPr algn="ctr"/>
                      <a:r>
                        <a:rPr lang="en-ZA" dirty="0" smtClean="0"/>
                        <a:t>Strategic Objective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gridSpan="2">
                  <a:txBody>
                    <a:bodyPr/>
                    <a:lstStyle/>
                    <a:p>
                      <a:pPr algn="ctr"/>
                      <a:r>
                        <a:rPr lang="en-ZA" dirty="0" smtClean="0"/>
                        <a:t>Performance</a:t>
                      </a:r>
                      <a:r>
                        <a:rPr lang="en-ZA" baseline="0" dirty="0" smtClean="0"/>
                        <a:t> Indicator</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hMerge="1">
                  <a:txBody>
                    <a:bodyPr/>
                    <a:lstStyle/>
                    <a:p>
                      <a:pPr algn="ct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Annual</a:t>
                      </a:r>
                      <a:r>
                        <a:rPr lang="en-ZA" baseline="0" dirty="0" smtClean="0"/>
                        <a:t> Target</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Actual performance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r>
              <a:tr h="1204311">
                <a:tc>
                  <a:txBody>
                    <a:bodyPr/>
                    <a:lstStyle/>
                    <a:p>
                      <a:pPr marL="0" marR="0" indent="0" algn="just" defTabSz="1475110" rtl="0" eaLnBrk="1" fontAlgn="auto" latinLnBrk="0" hangingPunct="1">
                        <a:lnSpc>
                          <a:spcPct val="100000"/>
                        </a:lnSpc>
                        <a:spcBef>
                          <a:spcPts val="0"/>
                        </a:spcBef>
                        <a:spcAft>
                          <a:spcPts val="0"/>
                        </a:spcAft>
                        <a:buClrTx/>
                        <a:buSzTx/>
                        <a:buFontTx/>
                        <a:buNone/>
                        <a:tabLst/>
                        <a:defRPr/>
                      </a:pPr>
                      <a:r>
                        <a:rPr lang="en-ZA" sz="2000" dirty="0" smtClean="0">
                          <a:latin typeface="+mn-lt"/>
                        </a:rPr>
                        <a:t>Human Resources</a:t>
                      </a:r>
                      <a:r>
                        <a:rPr lang="en-ZA" sz="2000" baseline="0" dirty="0" smtClean="0">
                          <a:latin typeface="+mn-lt"/>
                        </a:rPr>
                        <a:t> Management</a:t>
                      </a:r>
                      <a:endParaRPr lang="en-ZA" sz="2000" dirty="0" smtClean="0">
                        <a:latin typeface="+mn-lt"/>
                      </a:endParaRPr>
                    </a:p>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Date by which to complete evaluation of new remuneration strategy.</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7.5</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31 March 2016</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New remuneration strategy and framework developed.  </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792088">
                <a:tc>
                  <a:txBody>
                    <a:bodyPr/>
                    <a:lstStyle/>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Number of Wellness interventions conducted</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7.6</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Four employee wellness </a:t>
                      </a:r>
                      <a:r>
                        <a:rPr lang="en-ZA" sz="2000" dirty="0" smtClean="0">
                          <a:effectLst/>
                          <a:latin typeface="+mn-lt"/>
                          <a:ea typeface="Times New Roman" panose="02020603050405020304" pitchFamily="18" charset="0"/>
                          <a:cs typeface="Arial" panose="020B0604020202020204" pitchFamily="34" charset="0"/>
                        </a:rPr>
                        <a:t>interventions </a:t>
                      </a:r>
                      <a:r>
                        <a:rPr lang="en-ZA" sz="2000" dirty="0">
                          <a:effectLst/>
                          <a:latin typeface="+mn-lt"/>
                          <a:ea typeface="Times New Roman" panose="02020603050405020304" pitchFamily="18" charset="0"/>
                          <a:cs typeface="Arial" panose="020B0604020202020204" pitchFamily="34" charset="0"/>
                        </a:rPr>
                        <a:t>conducted</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Two employee wellness interventions were conducted.  </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569926">
                <a:tc>
                  <a:txBody>
                    <a:bodyPr/>
                    <a:lstStyle/>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Percentage of employees developed</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7.7</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100% of employees to have Personal Development Plans in place and adhered to.</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100% of employees to have Personal Development Plans in place.  </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569926">
                <a:tc>
                  <a:txBody>
                    <a:bodyPr/>
                    <a:lstStyle/>
                    <a:p>
                      <a:pPr algn="just"/>
                      <a:r>
                        <a:rPr lang="en-ZA" sz="2000" dirty="0" smtClean="0">
                          <a:latin typeface="+mn-lt"/>
                        </a:rPr>
                        <a:t>Corporate Governance</a:t>
                      </a:r>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Date by which proposed amendments are compiled, approved by Board and submitted to Minister</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8.1</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Submit proposed amendments to legislation and proposed Regulations for Municipal Demarcation Act by 31 March 2016</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The proposed amendments to legislation were tabled to the Board on 14 December 2016, 26 April 2016 and 03 May 2016. The process of drafting the proposed regulations will commence once the Board approves the final legislative proposals.</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36EABC66-2550-4E7C-B7BD-857996C45E5A}" type="slidenum">
              <a:rPr lang="en-ZA" smtClean="0"/>
              <a:pPr/>
              <a:t>14</a:t>
            </a:fld>
            <a:endParaRPr lang="en-ZA" dirty="0"/>
          </a:p>
        </p:txBody>
      </p:sp>
    </p:spTree>
    <p:extLst>
      <p:ext uri="{BB962C8B-B14F-4D97-AF65-F5344CB8AC3E}">
        <p14:creationId xmlns:p14="http://schemas.microsoft.com/office/powerpoint/2010/main" xmlns="" val="3303046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0460" y="162125"/>
            <a:ext cx="14401600" cy="1584176"/>
          </a:xfrm>
        </p:spPr>
        <p:txBody>
          <a:bodyPr>
            <a:normAutofit fontScale="90000"/>
          </a:bodyPr>
          <a:lstStyle/>
          <a:p>
            <a:r>
              <a:rPr lang="en-ZA" dirty="0"/>
              <a:t>PERFORMANCE AGAINST PREDETERMINED OBJECTIVES - 2015/16 FINANCIAL YEAR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655330117"/>
              </p:ext>
            </p:extLst>
          </p:nvPr>
        </p:nvGraphicFramePr>
        <p:xfrm>
          <a:off x="360460" y="2106340"/>
          <a:ext cx="14401601" cy="6505485"/>
        </p:xfrm>
        <a:graphic>
          <a:graphicData uri="http://schemas.openxmlformats.org/drawingml/2006/table">
            <a:tbl>
              <a:tblPr firstRow="1" bandRow="1">
                <a:tableStyleId>{5940675A-B579-460E-94D1-54222C63F5DA}</a:tableStyleId>
              </a:tblPr>
              <a:tblGrid>
                <a:gridCol w="2743162"/>
                <a:gridCol w="3346659"/>
                <a:gridCol w="576064"/>
                <a:gridCol w="3867858"/>
                <a:gridCol w="3867858"/>
              </a:tblGrid>
              <a:tr h="1019043">
                <a:tc>
                  <a:txBody>
                    <a:bodyPr/>
                    <a:lstStyle/>
                    <a:p>
                      <a:pPr algn="ctr"/>
                      <a:r>
                        <a:rPr lang="en-ZA" dirty="0" smtClean="0"/>
                        <a:t>Strategic Objective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gridSpan="2">
                  <a:txBody>
                    <a:bodyPr/>
                    <a:lstStyle/>
                    <a:p>
                      <a:pPr algn="ctr"/>
                      <a:r>
                        <a:rPr lang="en-ZA" dirty="0" smtClean="0"/>
                        <a:t>Performance</a:t>
                      </a:r>
                      <a:r>
                        <a:rPr lang="en-ZA" baseline="0" dirty="0" smtClean="0"/>
                        <a:t> Indicator</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hMerge="1">
                  <a:txBody>
                    <a:bodyPr/>
                    <a:lstStyle/>
                    <a:p>
                      <a:pPr algn="ct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Annual</a:t>
                      </a:r>
                      <a:r>
                        <a:rPr lang="en-ZA" baseline="0" dirty="0" smtClean="0"/>
                        <a:t> Target</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Actual performance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r>
              <a:tr h="1141197">
                <a:tc>
                  <a:txBody>
                    <a:bodyPr/>
                    <a:lstStyle/>
                    <a:p>
                      <a:pPr algn="just"/>
                      <a:r>
                        <a:rPr lang="en-ZA" sz="2000" dirty="0" smtClean="0">
                          <a:latin typeface="+mn-lt"/>
                        </a:rPr>
                        <a:t>Corporate Governance</a:t>
                      </a:r>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Percentage of policies reviewed </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8.2</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100% of all policies scheduled for review</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Thirty-three policies were reviewed and submitted to the Board. </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512168">
                <a:tc>
                  <a:txBody>
                    <a:bodyPr/>
                    <a:lstStyle/>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Number of quarterly compliance reports </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8.3</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Four Compliance reports produced</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Four quarterly Compliance reports have been produced.</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369338">
                <a:tc>
                  <a:txBody>
                    <a:bodyPr/>
                    <a:lstStyle/>
                    <a:p>
                      <a:pPr algn="just"/>
                      <a:r>
                        <a:rPr lang="en-ZA" sz="2000" dirty="0" smtClean="0">
                          <a:latin typeface="+mn-lt"/>
                        </a:rPr>
                        <a:t>Information Technology</a:t>
                      </a:r>
                      <a:r>
                        <a:rPr lang="en-ZA" sz="2000" baseline="0" dirty="0" smtClean="0">
                          <a:latin typeface="+mn-lt"/>
                        </a:rPr>
                        <a:t> services</a:t>
                      </a:r>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Website visitor numbers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9.1</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Increase website visitor numbers by 25%.</a:t>
                      </a:r>
                      <a:endParaRPr lang="en-ZA" sz="2000" dirty="0">
                        <a:effectLst/>
                        <a:latin typeface="+mn-lt"/>
                        <a:ea typeface="Times New Roman" panose="02020603050405020304" pitchFamily="18" charset="0"/>
                      </a:endParaRPr>
                    </a:p>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 </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Website visitor numbers increased by 25%.  </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369338">
                <a:tc>
                  <a:txBody>
                    <a:bodyPr/>
                    <a:lstStyle/>
                    <a:p>
                      <a:pPr algn="just"/>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US" sz="2000" dirty="0">
                          <a:effectLst/>
                          <a:latin typeface="+mn-lt"/>
                          <a:ea typeface="Times New Roman" panose="02020603050405020304" pitchFamily="18" charset="0"/>
                          <a:cs typeface="Arial" panose="020B0604020202020204" pitchFamily="34" charset="0"/>
                        </a:rPr>
                        <a:t>Infrastructure implemented</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smtClean="0">
                          <a:effectLst/>
                          <a:latin typeface="+mn-lt"/>
                          <a:ea typeface="Times New Roman" panose="02020603050405020304" pitchFamily="18" charset="0"/>
                        </a:rPr>
                        <a:t>9.2</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US" sz="2000" dirty="0">
                          <a:effectLst/>
                          <a:latin typeface="+mn-lt"/>
                          <a:ea typeface="Times New Roman" panose="02020603050405020304" pitchFamily="18" charset="0"/>
                          <a:cs typeface="Arial" panose="020B0604020202020204" pitchFamily="34" charset="0"/>
                        </a:rPr>
                        <a:t>Implement new core infrastructure</a:t>
                      </a:r>
                      <a:r>
                        <a:rPr lang="en-US" sz="2000" dirty="0" smtClean="0">
                          <a:effectLst/>
                          <a:latin typeface="+mn-lt"/>
                          <a:ea typeface="Times New Roman" panose="02020603050405020304" pitchFamily="18" charset="0"/>
                          <a:cs typeface="Arial" panose="020B0604020202020204" pitchFamily="34" charset="0"/>
                        </a:rPr>
                        <a:t>.</a:t>
                      </a:r>
                      <a:r>
                        <a:rPr lang="en-US" sz="2000" dirty="0">
                          <a:effectLst/>
                          <a:latin typeface="+mn-lt"/>
                          <a:ea typeface="Times New Roman" panose="02020603050405020304" pitchFamily="18" charset="0"/>
                          <a:cs typeface="Arial" panose="020B0604020202020204" pitchFamily="34" charset="0"/>
                        </a:rPr>
                        <a:t> </a:t>
                      </a:r>
                      <a:endParaRPr lang="en-ZA" sz="2000" dirty="0">
                        <a:effectLst/>
                        <a:latin typeface="+mn-lt"/>
                        <a:ea typeface="Times New Roman" panose="02020603050405020304" pitchFamily="18" charset="0"/>
                      </a:endParaRPr>
                    </a:p>
                    <a:p>
                      <a:pPr algn="just">
                        <a:lnSpc>
                          <a:spcPct val="115000"/>
                        </a:lnSpc>
                        <a:spcAft>
                          <a:spcPts val="0"/>
                        </a:spcAft>
                      </a:pPr>
                      <a:r>
                        <a:rPr lang="en-US" sz="2000" dirty="0">
                          <a:effectLst/>
                          <a:latin typeface="+mn-lt"/>
                          <a:ea typeface="Times New Roman" panose="02020603050405020304" pitchFamily="18" charset="0"/>
                          <a:cs typeface="Arial" panose="020B0604020202020204" pitchFamily="34" charset="0"/>
                        </a:rPr>
                        <a:t>New server hardware</a:t>
                      </a:r>
                      <a:r>
                        <a:rPr lang="en-US" sz="2000" dirty="0" smtClean="0">
                          <a:effectLst/>
                          <a:latin typeface="+mn-lt"/>
                          <a:ea typeface="Times New Roman" panose="02020603050405020304" pitchFamily="18" charset="0"/>
                          <a:cs typeface="Arial" panose="020B0604020202020204" pitchFamily="34" charset="0"/>
                        </a:rPr>
                        <a:t>.</a:t>
                      </a:r>
                      <a:r>
                        <a:rPr lang="en-US" sz="2000" dirty="0">
                          <a:effectLst/>
                          <a:latin typeface="+mn-lt"/>
                          <a:ea typeface="Times New Roman" panose="02020603050405020304" pitchFamily="18" charset="0"/>
                          <a:cs typeface="Arial" panose="020B0604020202020204" pitchFamily="34" charset="0"/>
                        </a:rPr>
                        <a:t> </a:t>
                      </a:r>
                      <a:endParaRPr lang="en-ZA" sz="2000" dirty="0">
                        <a:effectLst/>
                        <a:latin typeface="+mn-lt"/>
                        <a:ea typeface="Times New Roman" panose="02020603050405020304" pitchFamily="18" charset="0"/>
                      </a:endParaRPr>
                    </a:p>
                    <a:p>
                      <a:pPr algn="just">
                        <a:lnSpc>
                          <a:spcPct val="115000"/>
                        </a:lnSpc>
                        <a:spcAft>
                          <a:spcPts val="0"/>
                        </a:spcAft>
                      </a:pPr>
                      <a:r>
                        <a:rPr lang="en-US" sz="2000" dirty="0">
                          <a:effectLst/>
                          <a:latin typeface="+mn-lt"/>
                          <a:ea typeface="Times New Roman" panose="02020603050405020304" pitchFamily="18" charset="0"/>
                          <a:cs typeface="Arial" panose="020B0604020202020204" pitchFamily="34" charset="0"/>
                        </a:rPr>
                        <a:t>New server software.</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New core infrastructure has not been implemented.</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36EABC66-2550-4E7C-B7BD-857996C45E5A}" type="slidenum">
              <a:rPr lang="en-ZA" smtClean="0"/>
              <a:pPr/>
              <a:t>15</a:t>
            </a:fld>
            <a:endParaRPr lang="en-ZA" dirty="0"/>
          </a:p>
        </p:txBody>
      </p:sp>
    </p:spTree>
    <p:extLst>
      <p:ext uri="{BB962C8B-B14F-4D97-AF65-F5344CB8AC3E}">
        <p14:creationId xmlns:p14="http://schemas.microsoft.com/office/powerpoint/2010/main" xmlns="" val="2556397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4478" y="2322364"/>
            <a:ext cx="9289624" cy="2732758"/>
          </a:xfrm>
        </p:spPr>
        <p:txBody>
          <a:bodyPr anchor="ctr"/>
          <a:lstStyle/>
          <a:p>
            <a:r>
              <a:rPr lang="en-ZA" dirty="0" smtClean="0"/>
              <a:t>2015 to 2020 </a:t>
            </a:r>
          </a:p>
          <a:p>
            <a:r>
              <a:rPr lang="en-ZA" dirty="0" smtClean="0"/>
              <a:t>Strategic Plan</a:t>
            </a:r>
            <a:endParaRPr lang="en-ZA" dirty="0"/>
          </a:p>
        </p:txBody>
      </p:sp>
      <p:sp>
        <p:nvSpPr>
          <p:cNvPr id="5" name="Slide Number Placeholder 4"/>
          <p:cNvSpPr>
            <a:spLocks noGrp="1"/>
          </p:cNvSpPr>
          <p:nvPr>
            <p:ph type="sldNum" sz="quarter" idx="12"/>
          </p:nvPr>
        </p:nvSpPr>
        <p:spPr/>
        <p:txBody>
          <a:bodyPr/>
          <a:lstStyle/>
          <a:p>
            <a:fld id="{36EABC66-2550-4E7C-B7BD-857996C45E5A}" type="slidenum">
              <a:rPr lang="en-ZA" smtClean="0"/>
              <a:pPr/>
              <a:t>16</a:t>
            </a:fld>
            <a:endParaRPr lang="en-ZA" dirty="0"/>
          </a:p>
        </p:txBody>
      </p:sp>
    </p:spTree>
    <p:extLst>
      <p:ext uri="{BB962C8B-B14F-4D97-AF65-F5344CB8AC3E}">
        <p14:creationId xmlns:p14="http://schemas.microsoft.com/office/powerpoint/2010/main" xmlns="" val="332203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2"/>
          <p:cNvSpPr>
            <a:spLocks noGrp="1"/>
          </p:cNvSpPr>
          <p:nvPr>
            <p:ph type="title"/>
          </p:nvPr>
        </p:nvSpPr>
        <p:spPr>
          <a:xfrm>
            <a:off x="720502" y="398206"/>
            <a:ext cx="13681520" cy="1204079"/>
          </a:xfrm>
        </p:spPr>
        <p:txBody>
          <a:bodyPr anchor="ctr">
            <a:normAutofit/>
          </a:bodyPr>
          <a:lstStyle/>
          <a:p>
            <a:pPr eaLnBrk="1" hangingPunct="1"/>
            <a:r>
              <a:rPr lang="en-ZA" sz="4990" dirty="0"/>
              <a:t>2015 - 2020 STRATEGIC GOALS (Reviewed)</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1898800012"/>
              </p:ext>
            </p:extLst>
          </p:nvPr>
        </p:nvGraphicFramePr>
        <p:xfrm>
          <a:off x="360462" y="1430063"/>
          <a:ext cx="14401599" cy="9021806"/>
        </p:xfrm>
        <a:graphic>
          <a:graphicData uri="http://schemas.openxmlformats.org/drawingml/2006/table">
            <a:tbl>
              <a:tblPr firstRow="1" bandRow="1">
                <a:tableStyleId>{F2DE63D5-997A-4646-A377-4702673A728D}</a:tableStyleId>
              </a:tblPr>
              <a:tblGrid>
                <a:gridCol w="1800201"/>
                <a:gridCol w="4200466"/>
                <a:gridCol w="4200466"/>
                <a:gridCol w="4200466"/>
              </a:tblGrid>
              <a:tr h="2387825">
                <a:tc>
                  <a:txBody>
                    <a:bodyPr/>
                    <a:lstStyle/>
                    <a:p>
                      <a:pPr algn="just">
                        <a:lnSpc>
                          <a:spcPct val="150000"/>
                        </a:lnSpc>
                        <a:spcAft>
                          <a:spcPts val="0"/>
                        </a:spcAft>
                        <a:tabLst>
                          <a:tab pos="685800" algn="l"/>
                        </a:tabLst>
                      </a:pPr>
                      <a:r>
                        <a:rPr lang="en-ZA" sz="2200" dirty="0">
                          <a:effectLst/>
                          <a:latin typeface="+mn-lt"/>
                        </a:rPr>
                        <a:t>Strategic Outcome </a:t>
                      </a:r>
                      <a:r>
                        <a:rPr lang="en-ZA" sz="2200" dirty="0" smtClean="0">
                          <a:effectLst/>
                          <a:latin typeface="+mn-lt"/>
                        </a:rPr>
                        <a:t>Orientated Goals </a:t>
                      </a:r>
                      <a:endParaRPr lang="en-ZA" sz="2200" dirty="0">
                        <a:effectLst/>
                        <a:latin typeface="+mn-lt"/>
                        <a:ea typeface="Times New Roman" panose="02020603050405020304" pitchFamily="18" charset="0"/>
                      </a:endParaRPr>
                    </a:p>
                  </a:txBody>
                  <a:tcPr marL="107134" marR="107134" marT="0" marB="0">
                    <a:lnR w="12700" cap="flat" cmpd="sng" algn="ctr">
                      <a:solidFill>
                        <a:schemeClr val="bg1"/>
                      </a:solidFill>
                      <a:prstDash val="solid"/>
                      <a:round/>
                      <a:headEnd type="none" w="med" len="med"/>
                      <a:tailEnd type="none" w="med" len="med"/>
                    </a:lnR>
                    <a:solidFill>
                      <a:schemeClr val="bg1">
                        <a:lumMod val="50000"/>
                      </a:schemeClr>
                    </a:solidFill>
                  </a:tcPr>
                </a:tc>
                <a:tc>
                  <a:txBody>
                    <a:bodyPr/>
                    <a:lstStyle/>
                    <a:p>
                      <a:pPr algn="just">
                        <a:lnSpc>
                          <a:spcPct val="150000"/>
                        </a:lnSpc>
                        <a:spcAft>
                          <a:spcPts val="0"/>
                        </a:spcAft>
                        <a:tabLst>
                          <a:tab pos="685800" algn="l"/>
                        </a:tabLst>
                      </a:pPr>
                      <a:r>
                        <a:rPr lang="en-ZA" sz="2200" b="1" kern="1200" dirty="0" smtClean="0">
                          <a:solidFill>
                            <a:schemeClr val="bg1"/>
                          </a:solidFill>
                          <a:effectLst/>
                          <a:latin typeface="+mn-lt"/>
                          <a:ea typeface="+mn-ea"/>
                          <a:cs typeface="+mn-cs"/>
                        </a:rPr>
                        <a:t>Facilitate spatial and economic transformation through determination and re-determination of municipal boundaries</a:t>
                      </a:r>
                      <a:endParaRPr lang="en-ZA" sz="2200" dirty="0">
                        <a:effectLst/>
                        <a:latin typeface="+mn-lt"/>
                        <a:ea typeface="Times New Roman" panose="02020603050405020304" pitchFamily="18" charset="0"/>
                      </a:endParaRPr>
                    </a:p>
                  </a:txBody>
                  <a:tcPr marL="107134" marR="10713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lumMod val="50000"/>
                      </a:schemeClr>
                    </a:solidFill>
                  </a:tcPr>
                </a:tc>
                <a:tc>
                  <a:txBody>
                    <a:bodyPr/>
                    <a:lstStyle/>
                    <a:p>
                      <a:pPr algn="just">
                        <a:lnSpc>
                          <a:spcPct val="150000"/>
                        </a:lnSpc>
                        <a:spcAft>
                          <a:spcPts val="0"/>
                        </a:spcAft>
                        <a:tabLst>
                          <a:tab pos="685800" algn="l"/>
                        </a:tabLst>
                      </a:pPr>
                      <a:r>
                        <a:rPr lang="en-ZA" sz="2200" b="1" kern="1200" dirty="0" smtClean="0">
                          <a:solidFill>
                            <a:schemeClr val="bg1"/>
                          </a:solidFill>
                          <a:effectLst/>
                          <a:latin typeface="+mn-lt"/>
                          <a:ea typeface="+mn-ea"/>
                          <a:cs typeface="+mn-cs"/>
                        </a:rPr>
                        <a:t>Deepening participatory democracy through municipal ward delimitation</a:t>
                      </a:r>
                      <a:r>
                        <a:rPr lang="en-ZA" sz="2200" dirty="0" smtClean="0">
                          <a:effectLst/>
                          <a:latin typeface="+mn-lt"/>
                          <a:ea typeface="Times New Roman" panose="02020603050405020304" pitchFamily="18" charset="0"/>
                        </a:rPr>
                        <a:t>.</a:t>
                      </a:r>
                      <a:endParaRPr lang="en-ZA" sz="2200" dirty="0">
                        <a:effectLst/>
                        <a:latin typeface="+mn-lt"/>
                        <a:ea typeface="Times New Roman" panose="02020603050405020304" pitchFamily="18" charset="0"/>
                      </a:endParaRPr>
                    </a:p>
                  </a:txBody>
                  <a:tcPr marL="107134" marR="10713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lumMod val="50000"/>
                      </a:schemeClr>
                    </a:solidFill>
                  </a:tcPr>
                </a:tc>
                <a:tc>
                  <a:txBody>
                    <a:bodyPr/>
                    <a:lstStyle/>
                    <a:p>
                      <a:pPr algn="just">
                        <a:lnSpc>
                          <a:spcPct val="150000"/>
                        </a:lnSpc>
                        <a:spcAft>
                          <a:spcPts val="0"/>
                        </a:spcAft>
                        <a:tabLst>
                          <a:tab pos="685800" algn="l"/>
                        </a:tabLst>
                      </a:pPr>
                      <a:r>
                        <a:rPr lang="en-ZA" sz="2200" dirty="0" smtClean="0">
                          <a:effectLst/>
                          <a:latin typeface="+mn-lt"/>
                          <a:ea typeface="Times New Roman" panose="02020603050405020304" pitchFamily="18" charset="0"/>
                        </a:rPr>
                        <a:t>Assess the capacity of metropolitan, district and local municipalities</a:t>
                      </a:r>
                      <a:endParaRPr lang="en-ZA" sz="2200" dirty="0">
                        <a:effectLst/>
                        <a:latin typeface="+mn-lt"/>
                        <a:ea typeface="Times New Roman" panose="02020603050405020304" pitchFamily="18" charset="0"/>
                      </a:endParaRPr>
                    </a:p>
                  </a:txBody>
                  <a:tcPr marL="107134" marR="107134" marT="0" marB="0" anchor="ctr">
                    <a:lnL w="12700" cap="flat" cmpd="sng" algn="ctr">
                      <a:solidFill>
                        <a:schemeClr val="bg1"/>
                      </a:solidFill>
                      <a:prstDash val="solid"/>
                      <a:round/>
                      <a:headEnd type="none" w="med" len="med"/>
                      <a:tailEnd type="none" w="med" len="med"/>
                    </a:lnL>
                    <a:solidFill>
                      <a:schemeClr val="bg1">
                        <a:lumMod val="50000"/>
                      </a:schemeClr>
                    </a:solidFill>
                  </a:tcPr>
                </a:tc>
              </a:tr>
              <a:tr h="6569372">
                <a:tc>
                  <a:txBody>
                    <a:bodyPr/>
                    <a:lstStyle/>
                    <a:p>
                      <a:pPr algn="just">
                        <a:lnSpc>
                          <a:spcPct val="150000"/>
                        </a:lnSpc>
                        <a:spcAft>
                          <a:spcPts val="0"/>
                        </a:spcAft>
                        <a:tabLst>
                          <a:tab pos="685800" algn="l"/>
                        </a:tabLst>
                      </a:pPr>
                      <a:r>
                        <a:rPr lang="en-ZA" sz="2100" dirty="0">
                          <a:effectLst/>
                          <a:latin typeface="+mn-lt"/>
                        </a:rPr>
                        <a:t>Goal Statement</a:t>
                      </a:r>
                      <a:endParaRPr lang="en-ZA" sz="2100" dirty="0">
                        <a:effectLst/>
                        <a:latin typeface="+mn-lt"/>
                        <a:ea typeface="Times New Roman" panose="02020603050405020304" pitchFamily="18" charset="0"/>
                      </a:endParaRPr>
                    </a:p>
                  </a:txBody>
                  <a:tcPr marL="107134" marR="107134" marT="0" marB="0">
                    <a:lnR w="12700" cap="flat" cmpd="sng" algn="ctr">
                      <a:solidFill>
                        <a:schemeClr val="accent3"/>
                      </a:solidFill>
                      <a:prstDash val="solid"/>
                      <a:round/>
                      <a:headEnd type="none" w="med" len="med"/>
                      <a:tailEnd type="none" w="med" len="med"/>
                    </a:lnR>
                  </a:tcPr>
                </a:tc>
                <a:tc>
                  <a:txBody>
                    <a:bodyPr/>
                    <a:lstStyle/>
                    <a:p>
                      <a:pPr marL="171450" indent="-171450" algn="just">
                        <a:lnSpc>
                          <a:spcPct val="150000"/>
                        </a:lnSpc>
                        <a:spcAft>
                          <a:spcPts val="0"/>
                        </a:spcAft>
                        <a:buFont typeface="Arial" panose="020B0604020202020204" pitchFamily="34" charset="0"/>
                        <a:buChar char="•"/>
                        <a:tabLst>
                          <a:tab pos="685800" algn="l"/>
                        </a:tabLst>
                      </a:pPr>
                      <a:r>
                        <a:rPr lang="en-ZA" sz="2100" dirty="0" smtClean="0">
                          <a:effectLst/>
                          <a:latin typeface="+mn-lt"/>
                        </a:rPr>
                        <a:t>Determine and re-determine municipal boundaries to enhance spatial and economic integration in line with the demarcation criteria. </a:t>
                      </a:r>
                    </a:p>
                    <a:p>
                      <a:pPr marL="171450" indent="-171450" algn="just">
                        <a:lnSpc>
                          <a:spcPct val="150000"/>
                        </a:lnSpc>
                        <a:spcAft>
                          <a:spcPts val="0"/>
                        </a:spcAft>
                        <a:buFont typeface="Arial" panose="020B0604020202020204" pitchFamily="34" charset="0"/>
                        <a:buChar char="•"/>
                        <a:tabLst>
                          <a:tab pos="685800" algn="l"/>
                        </a:tabLst>
                      </a:pPr>
                      <a:r>
                        <a:rPr lang="en-ZA" sz="2100" dirty="0" smtClean="0">
                          <a:effectLst/>
                          <a:latin typeface="+mn-lt"/>
                        </a:rPr>
                        <a:t>Provide pre-and post-demarcation coordination and support to ensure efficient and sustainable implementation of the Board determinations</a:t>
                      </a:r>
                    </a:p>
                    <a:p>
                      <a:pPr marL="171450" indent="-171450" algn="just">
                        <a:lnSpc>
                          <a:spcPct val="150000"/>
                        </a:lnSpc>
                        <a:spcAft>
                          <a:spcPts val="0"/>
                        </a:spcAft>
                        <a:buFont typeface="Arial" panose="020B0604020202020204" pitchFamily="34" charset="0"/>
                        <a:buChar char="•"/>
                        <a:tabLst>
                          <a:tab pos="685800" algn="l"/>
                        </a:tabLst>
                      </a:pPr>
                      <a:r>
                        <a:rPr lang="en-ZA" sz="2100" dirty="0" smtClean="0">
                          <a:effectLst/>
                          <a:latin typeface="+mn-lt"/>
                        </a:rPr>
                        <a:t>Advise service delivery    departments of changes to municipal boundaries.</a:t>
                      </a:r>
                      <a:endParaRPr lang="en-ZA" sz="2100" dirty="0">
                        <a:effectLst/>
                        <a:latin typeface="+mn-lt"/>
                        <a:ea typeface="Times New Roman" panose="02020603050405020304" pitchFamily="18" charset="0"/>
                      </a:endParaRPr>
                    </a:p>
                  </a:txBody>
                  <a:tcPr marL="107134" marR="107134"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171450" indent="-171450" algn="just">
                        <a:lnSpc>
                          <a:spcPct val="150000"/>
                        </a:lnSpc>
                        <a:spcAft>
                          <a:spcPts val="0"/>
                        </a:spcAft>
                        <a:buFont typeface="Arial" panose="020B0604020202020204" pitchFamily="34" charset="0"/>
                        <a:buChar char="•"/>
                        <a:tabLst>
                          <a:tab pos="685800" algn="l"/>
                        </a:tabLst>
                      </a:pPr>
                      <a:r>
                        <a:rPr lang="en-ZA" sz="2100" dirty="0" smtClean="0">
                          <a:effectLst/>
                          <a:latin typeface="+mn-lt"/>
                          <a:ea typeface="Times New Roman" panose="02020603050405020304" pitchFamily="18" charset="0"/>
                        </a:rPr>
                        <a:t>Delimit wards for all municipalities that qualify to have wards into wards during 2016 and 2021 in terms of Schedule 1 to the Local Government:  Municipal Structures Act, 1998.</a:t>
                      </a:r>
                    </a:p>
                    <a:p>
                      <a:pPr marL="171450" indent="-171450" algn="just">
                        <a:lnSpc>
                          <a:spcPct val="150000"/>
                        </a:lnSpc>
                        <a:spcAft>
                          <a:spcPts val="0"/>
                        </a:spcAft>
                        <a:buFont typeface="Arial" panose="020B0604020202020204" pitchFamily="34" charset="0"/>
                        <a:buChar char="•"/>
                        <a:tabLst>
                          <a:tab pos="685800" algn="l"/>
                        </a:tabLst>
                      </a:pPr>
                      <a:r>
                        <a:rPr lang="en-ZA" sz="2100" dirty="0" smtClean="0">
                          <a:effectLst/>
                          <a:latin typeface="+mn-lt"/>
                          <a:ea typeface="Times New Roman" panose="02020603050405020304" pitchFamily="18" charset="0"/>
                        </a:rPr>
                        <a:t>Handover of finalised</a:t>
                      </a:r>
                      <a:r>
                        <a:rPr lang="en-ZA" sz="2100" baseline="0" dirty="0" smtClean="0">
                          <a:effectLst/>
                          <a:latin typeface="+mn-lt"/>
                          <a:ea typeface="Times New Roman" panose="02020603050405020304" pitchFamily="18" charset="0"/>
                        </a:rPr>
                        <a:t> wards</a:t>
                      </a:r>
                      <a:r>
                        <a:rPr lang="en-ZA" sz="2100" dirty="0" smtClean="0">
                          <a:effectLst/>
                          <a:latin typeface="+mn-lt"/>
                          <a:ea typeface="Times New Roman" panose="02020603050405020304" pitchFamily="18" charset="0"/>
                        </a:rPr>
                        <a:t> to the IEC to facilitate the local elections.</a:t>
                      </a:r>
                      <a:endParaRPr lang="en-ZA" sz="2100" dirty="0">
                        <a:effectLst/>
                        <a:latin typeface="+mn-lt"/>
                        <a:ea typeface="Times New Roman" panose="02020603050405020304" pitchFamily="18" charset="0"/>
                      </a:endParaRPr>
                    </a:p>
                  </a:txBody>
                  <a:tcPr marL="107134" marR="107134"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171450" indent="-171450" algn="just">
                        <a:lnSpc>
                          <a:spcPct val="150000"/>
                        </a:lnSpc>
                        <a:spcAft>
                          <a:spcPts val="0"/>
                        </a:spcAft>
                        <a:buFont typeface="Arial" panose="020B0604020202020204" pitchFamily="34" charset="0"/>
                        <a:buChar char="•"/>
                        <a:tabLst>
                          <a:tab pos="685800" algn="l"/>
                        </a:tabLst>
                      </a:pPr>
                      <a:r>
                        <a:rPr lang="en-ZA" sz="2100" dirty="0" smtClean="0">
                          <a:effectLst/>
                          <a:latin typeface="+mn-lt"/>
                          <a:ea typeface="Times New Roman" panose="02020603050405020304" pitchFamily="18" charset="0"/>
                        </a:rPr>
                        <a:t>Conduct capacity assessments of municipalities to inform boundary determinations and adjustment of powers &amp; functions between district and local municipalities.</a:t>
                      </a:r>
                    </a:p>
                    <a:p>
                      <a:pPr marL="171450" indent="-171450" algn="just">
                        <a:lnSpc>
                          <a:spcPct val="150000"/>
                        </a:lnSpc>
                        <a:spcAft>
                          <a:spcPts val="0"/>
                        </a:spcAft>
                        <a:buFont typeface="Arial" panose="020B0604020202020204" pitchFamily="34" charset="0"/>
                        <a:buChar char="•"/>
                        <a:tabLst>
                          <a:tab pos="685800" algn="l"/>
                        </a:tabLst>
                      </a:pPr>
                      <a:r>
                        <a:rPr lang="en-ZA" sz="2100" dirty="0" smtClean="0">
                          <a:effectLst/>
                          <a:latin typeface="+mn-lt"/>
                          <a:ea typeface="Times New Roman" panose="02020603050405020304" pitchFamily="18" charset="0"/>
                        </a:rPr>
                        <a:t>Revise the capacity assessment model.</a:t>
                      </a:r>
                      <a:r>
                        <a:rPr lang="en-ZA" sz="2100" baseline="0" dirty="0" smtClean="0">
                          <a:effectLst/>
                          <a:latin typeface="+mn-lt"/>
                          <a:ea typeface="Times New Roman" panose="02020603050405020304" pitchFamily="18" charset="0"/>
                        </a:rPr>
                        <a:t>  </a:t>
                      </a:r>
                      <a:endParaRPr lang="en-ZA" sz="2100" dirty="0" smtClean="0">
                        <a:effectLst/>
                        <a:latin typeface="+mn-lt"/>
                        <a:ea typeface="Times New Roman" panose="02020603050405020304" pitchFamily="18" charset="0"/>
                      </a:endParaRPr>
                    </a:p>
                  </a:txBody>
                  <a:tcPr marL="107134" marR="107134" marT="0" marB="0">
                    <a:lnL w="12700" cap="flat" cmpd="sng" algn="ctr">
                      <a:solidFill>
                        <a:schemeClr val="accent3"/>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xmlns="" val="2550605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2"/>
          <p:cNvSpPr>
            <a:spLocks noGrp="1"/>
          </p:cNvSpPr>
          <p:nvPr>
            <p:ph type="title"/>
          </p:nvPr>
        </p:nvSpPr>
        <p:spPr>
          <a:xfrm>
            <a:off x="720502" y="428233"/>
            <a:ext cx="13646320" cy="1164593"/>
          </a:xfrm>
        </p:spPr>
        <p:txBody>
          <a:bodyPr anchor="ctr">
            <a:noAutofit/>
          </a:bodyPr>
          <a:lstStyle/>
          <a:p>
            <a:r>
              <a:rPr lang="en-ZA" sz="4990" dirty="0"/>
              <a:t>2015 - 2020 STRATEGIC GOALS (Reviewed)</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264004729"/>
              </p:ext>
            </p:extLst>
          </p:nvPr>
        </p:nvGraphicFramePr>
        <p:xfrm>
          <a:off x="360462" y="1602286"/>
          <a:ext cx="14401599" cy="8856982"/>
        </p:xfrm>
        <a:graphic>
          <a:graphicData uri="http://schemas.openxmlformats.org/drawingml/2006/table">
            <a:tbl>
              <a:tblPr firstRow="1" bandRow="1">
                <a:tableStyleId>{F2DE63D5-997A-4646-A377-4702673A728D}</a:tableStyleId>
              </a:tblPr>
              <a:tblGrid>
                <a:gridCol w="1800201"/>
                <a:gridCol w="4200466"/>
                <a:gridCol w="4200466"/>
                <a:gridCol w="4200466"/>
              </a:tblGrid>
              <a:tr h="2096411">
                <a:tc>
                  <a:txBody>
                    <a:bodyPr/>
                    <a:lstStyle/>
                    <a:p>
                      <a:pPr algn="just">
                        <a:lnSpc>
                          <a:spcPct val="150000"/>
                        </a:lnSpc>
                        <a:spcAft>
                          <a:spcPts val="0"/>
                        </a:spcAft>
                        <a:tabLst>
                          <a:tab pos="685800" algn="l"/>
                        </a:tabLst>
                      </a:pPr>
                      <a:r>
                        <a:rPr lang="en-ZA" sz="2200" dirty="0">
                          <a:effectLst/>
                          <a:latin typeface="+mn-lt"/>
                        </a:rPr>
                        <a:t>Strategic Outcome </a:t>
                      </a:r>
                      <a:r>
                        <a:rPr lang="en-ZA" sz="2200" dirty="0" smtClean="0">
                          <a:effectLst/>
                          <a:latin typeface="+mn-lt"/>
                        </a:rPr>
                        <a:t>Orientated Goals </a:t>
                      </a:r>
                      <a:endParaRPr lang="en-ZA" sz="2200" dirty="0">
                        <a:effectLst/>
                        <a:latin typeface="+mn-lt"/>
                        <a:ea typeface="Times New Roman" panose="02020603050405020304" pitchFamily="18" charset="0"/>
                      </a:endParaRPr>
                    </a:p>
                  </a:txBody>
                  <a:tcPr marL="107134" marR="107134" marT="0" marB="0">
                    <a:lnR w="12700" cap="flat" cmpd="sng" algn="ctr">
                      <a:solidFill>
                        <a:schemeClr val="bg1"/>
                      </a:solidFill>
                      <a:prstDash val="solid"/>
                      <a:round/>
                      <a:headEnd type="none" w="med" len="med"/>
                      <a:tailEnd type="none" w="med" len="med"/>
                    </a:lnR>
                    <a:solidFill>
                      <a:schemeClr val="bg1">
                        <a:lumMod val="50000"/>
                      </a:schemeClr>
                    </a:solidFill>
                  </a:tcPr>
                </a:tc>
                <a:tc>
                  <a:txBody>
                    <a:bodyPr/>
                    <a:lstStyle/>
                    <a:p>
                      <a:pPr algn="l">
                        <a:lnSpc>
                          <a:spcPct val="150000"/>
                        </a:lnSpc>
                        <a:spcAft>
                          <a:spcPts val="0"/>
                        </a:spcAft>
                        <a:tabLst>
                          <a:tab pos="685800" algn="l"/>
                        </a:tabLst>
                      </a:pPr>
                      <a:r>
                        <a:rPr lang="en-ZA" sz="2200" dirty="0">
                          <a:effectLst/>
                          <a:latin typeface="Arial" panose="020B0604020202020204" pitchFamily="34" charset="0"/>
                          <a:ea typeface="Times New Roman" panose="02020603050405020304" pitchFamily="18" charset="0"/>
                        </a:rPr>
                        <a:t>Strengthen Research and Knowledge </a:t>
                      </a:r>
                      <a:r>
                        <a:rPr lang="en-ZA" sz="2200" dirty="0" smtClean="0">
                          <a:effectLst/>
                          <a:latin typeface="Arial" panose="020B0604020202020204" pitchFamily="34" charset="0"/>
                          <a:ea typeface="Times New Roman" panose="02020603050405020304" pitchFamily="18" charset="0"/>
                        </a:rPr>
                        <a:t>Management</a:t>
                      </a:r>
                      <a:endParaRPr lang="en-ZA" sz="2200" dirty="0">
                        <a:effectLst/>
                        <a:latin typeface="Times New Roman" panose="02020603050405020304" pitchFamily="18" charset="0"/>
                        <a:ea typeface="Times New Roman" panose="02020603050405020304" pitchFamily="18" charset="0"/>
                      </a:endParaRPr>
                    </a:p>
                  </a:txBody>
                  <a:tcPr marL="107134" marR="10713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lumMod val="50000"/>
                      </a:schemeClr>
                    </a:solidFill>
                  </a:tcPr>
                </a:tc>
                <a:tc>
                  <a:txBody>
                    <a:bodyPr/>
                    <a:lstStyle/>
                    <a:p>
                      <a:pPr algn="l">
                        <a:lnSpc>
                          <a:spcPct val="150000"/>
                        </a:lnSpc>
                        <a:spcAft>
                          <a:spcPts val="0"/>
                        </a:spcAft>
                        <a:tabLst>
                          <a:tab pos="685800" algn="l"/>
                        </a:tabLst>
                      </a:pPr>
                      <a:r>
                        <a:rPr lang="en-ZA" sz="2200" dirty="0">
                          <a:effectLst/>
                          <a:latin typeface="Arial" panose="020B0604020202020204" pitchFamily="34" charset="0"/>
                          <a:ea typeface="Times New Roman" panose="02020603050405020304" pitchFamily="18" charset="0"/>
                        </a:rPr>
                        <a:t>Improved </a:t>
                      </a:r>
                      <a:r>
                        <a:rPr lang="en-ZA" sz="2200" dirty="0" smtClean="0">
                          <a:effectLst/>
                          <a:latin typeface="Arial" panose="020B0604020202020204" pitchFamily="34" charset="0"/>
                          <a:ea typeface="Times New Roman" panose="02020603050405020304" pitchFamily="18" charset="0"/>
                        </a:rPr>
                        <a:t>public participation</a:t>
                      </a:r>
                      <a:r>
                        <a:rPr lang="en-ZA" sz="2200" baseline="0" dirty="0" smtClean="0">
                          <a:effectLst/>
                          <a:latin typeface="Arial" panose="020B0604020202020204" pitchFamily="34" charset="0"/>
                          <a:ea typeface="Times New Roman" panose="02020603050405020304" pitchFamily="18" charset="0"/>
                        </a:rPr>
                        <a:t> through enhanced citizen engagement</a:t>
                      </a:r>
                      <a:r>
                        <a:rPr lang="en-ZA" sz="2200" dirty="0" smtClean="0">
                          <a:effectLst/>
                          <a:latin typeface="Arial" panose="020B0604020202020204" pitchFamily="34" charset="0"/>
                          <a:ea typeface="Times New Roman" panose="02020603050405020304" pitchFamily="18" charset="0"/>
                        </a:rPr>
                        <a:t> </a:t>
                      </a:r>
                      <a:r>
                        <a:rPr lang="en-ZA" sz="2200" dirty="0">
                          <a:effectLst/>
                          <a:latin typeface="Arial" panose="020B0604020202020204" pitchFamily="34" charset="0"/>
                          <a:ea typeface="Times New Roman" panose="02020603050405020304" pitchFamily="18" charset="0"/>
                        </a:rPr>
                        <a:t>and </a:t>
                      </a:r>
                      <a:r>
                        <a:rPr lang="en-ZA" sz="2200" dirty="0" smtClean="0">
                          <a:effectLst/>
                          <a:latin typeface="Arial" panose="020B0604020202020204" pitchFamily="34" charset="0"/>
                          <a:ea typeface="Times New Roman" panose="02020603050405020304" pitchFamily="18" charset="0"/>
                        </a:rPr>
                        <a:t>communication</a:t>
                      </a:r>
                    </a:p>
                  </a:txBody>
                  <a:tcPr marL="107134" marR="10713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lumMod val="50000"/>
                      </a:schemeClr>
                    </a:solidFill>
                  </a:tcPr>
                </a:tc>
                <a:tc>
                  <a:txBody>
                    <a:bodyPr/>
                    <a:lstStyle/>
                    <a:p>
                      <a:pPr algn="l">
                        <a:lnSpc>
                          <a:spcPct val="150000"/>
                        </a:lnSpc>
                        <a:spcAft>
                          <a:spcPts val="0"/>
                        </a:spcAft>
                        <a:tabLst>
                          <a:tab pos="685800" algn="l"/>
                        </a:tabLst>
                      </a:pPr>
                      <a:r>
                        <a:rPr lang="en-ZA" sz="2200" dirty="0" smtClean="0">
                          <a:effectLst/>
                          <a:latin typeface="Arial" panose="020B0604020202020204" pitchFamily="34" charset="0"/>
                          <a:ea typeface="Times New Roman" panose="02020603050405020304" pitchFamily="18" charset="0"/>
                        </a:rPr>
                        <a:t>Ensuring Good Governance and</a:t>
                      </a:r>
                      <a:r>
                        <a:rPr lang="en-ZA" sz="2200" baseline="0" dirty="0" smtClean="0">
                          <a:effectLst/>
                          <a:latin typeface="Arial" panose="020B0604020202020204" pitchFamily="34" charset="0"/>
                          <a:ea typeface="Times New Roman" panose="02020603050405020304" pitchFamily="18" charset="0"/>
                        </a:rPr>
                        <a:t> sound financial management</a:t>
                      </a:r>
                      <a:endParaRPr lang="en-ZA" sz="2200" dirty="0">
                        <a:effectLst/>
                        <a:latin typeface="Times New Roman" panose="02020603050405020304" pitchFamily="18" charset="0"/>
                        <a:ea typeface="Times New Roman" panose="02020603050405020304" pitchFamily="18" charset="0"/>
                      </a:endParaRPr>
                    </a:p>
                  </a:txBody>
                  <a:tcPr marL="107134" marR="107134" marT="0" marB="0" anchor="ctr">
                    <a:lnL w="12700" cap="flat" cmpd="sng" algn="ctr">
                      <a:solidFill>
                        <a:schemeClr val="bg1"/>
                      </a:solidFill>
                      <a:prstDash val="solid"/>
                      <a:round/>
                      <a:headEnd type="none" w="med" len="med"/>
                      <a:tailEnd type="none" w="med" len="med"/>
                    </a:lnL>
                    <a:solidFill>
                      <a:schemeClr val="bg1">
                        <a:lumMod val="50000"/>
                      </a:schemeClr>
                    </a:solidFill>
                  </a:tcPr>
                </a:tc>
              </a:tr>
              <a:tr h="6760571">
                <a:tc>
                  <a:txBody>
                    <a:bodyPr/>
                    <a:lstStyle/>
                    <a:p>
                      <a:pPr algn="just">
                        <a:lnSpc>
                          <a:spcPct val="150000"/>
                        </a:lnSpc>
                        <a:spcAft>
                          <a:spcPts val="0"/>
                        </a:spcAft>
                        <a:tabLst>
                          <a:tab pos="685800" algn="l"/>
                        </a:tabLst>
                      </a:pPr>
                      <a:r>
                        <a:rPr lang="en-ZA" sz="2000" dirty="0">
                          <a:effectLst/>
                          <a:latin typeface="+mn-lt"/>
                        </a:rPr>
                        <a:t>Goal Statement</a:t>
                      </a:r>
                      <a:endParaRPr lang="en-ZA" sz="2000" dirty="0">
                        <a:effectLst/>
                        <a:latin typeface="+mn-lt"/>
                        <a:ea typeface="Times New Roman" panose="02020603050405020304" pitchFamily="18" charset="0"/>
                      </a:endParaRPr>
                    </a:p>
                  </a:txBody>
                  <a:tcPr marL="107134" marR="107134" marT="0" marB="0">
                    <a:lnR w="12700" cap="flat" cmpd="sng" algn="ctr">
                      <a:solidFill>
                        <a:schemeClr val="accent3"/>
                      </a:solidFill>
                      <a:prstDash val="solid"/>
                      <a:round/>
                      <a:headEnd type="none" w="med" len="med"/>
                      <a:tailEnd type="none" w="med" len="med"/>
                    </a:lnR>
                  </a:tcPr>
                </a:tc>
                <a:tc>
                  <a:txBody>
                    <a:bodyPr/>
                    <a:lstStyle/>
                    <a:p>
                      <a:pPr marL="171450" indent="-171450" algn="just">
                        <a:lnSpc>
                          <a:spcPct val="150000"/>
                        </a:lnSpc>
                        <a:spcAft>
                          <a:spcPts val="0"/>
                        </a:spcAft>
                        <a:buFont typeface="Arial" panose="020B0604020202020204" pitchFamily="34" charset="0"/>
                        <a:buChar char="•"/>
                        <a:tabLst>
                          <a:tab pos="685800" algn="l"/>
                        </a:tabLst>
                      </a:pPr>
                      <a:r>
                        <a:rPr lang="en-ZA" sz="2000" dirty="0">
                          <a:effectLst/>
                          <a:latin typeface="Arial" panose="020B0604020202020204" pitchFamily="34" charset="0"/>
                          <a:ea typeface="Times New Roman" panose="02020603050405020304" pitchFamily="18" charset="0"/>
                        </a:rPr>
                        <a:t>Initiate research </a:t>
                      </a:r>
                      <a:r>
                        <a:rPr lang="en-ZA" sz="2000" dirty="0" smtClean="0">
                          <a:effectLst/>
                          <a:latin typeface="Arial" panose="020B0604020202020204" pitchFamily="34" charset="0"/>
                          <a:ea typeface="Times New Roman" panose="02020603050405020304" pitchFamily="18" charset="0"/>
                        </a:rPr>
                        <a:t>&amp; </a:t>
                      </a:r>
                      <a:r>
                        <a:rPr lang="en-ZA" sz="2000" dirty="0">
                          <a:effectLst/>
                          <a:latin typeface="Arial" panose="020B0604020202020204" pitchFamily="34" charset="0"/>
                          <a:ea typeface="Times New Roman" panose="02020603050405020304" pitchFamily="18" charset="0"/>
                        </a:rPr>
                        <a:t>form partnerships </a:t>
                      </a:r>
                      <a:r>
                        <a:rPr lang="en-ZA" sz="2000" dirty="0" smtClean="0">
                          <a:effectLst/>
                          <a:latin typeface="Arial" panose="020B0604020202020204" pitchFamily="34" charset="0"/>
                          <a:ea typeface="Times New Roman" panose="02020603050405020304" pitchFamily="18" charset="0"/>
                        </a:rPr>
                        <a:t>to </a:t>
                      </a:r>
                      <a:r>
                        <a:rPr lang="en-ZA" sz="2000" dirty="0">
                          <a:effectLst/>
                          <a:latin typeface="Arial" panose="020B0604020202020204" pitchFamily="34" charset="0"/>
                          <a:ea typeface="Times New Roman" panose="02020603050405020304" pitchFamily="18" charset="0"/>
                        </a:rPr>
                        <a:t>develop and exchange spatial research data that will inform decision making on boundary matters.</a:t>
                      </a:r>
                      <a:endParaRPr lang="en-ZA" sz="2000" dirty="0">
                        <a:effectLst/>
                        <a:latin typeface="Times New Roman" panose="02020603050405020304" pitchFamily="18" charset="0"/>
                        <a:ea typeface="Times New Roman" panose="02020603050405020304" pitchFamily="18" charset="0"/>
                      </a:endParaRPr>
                    </a:p>
                    <a:p>
                      <a:pPr marL="171450" indent="-171450" algn="just">
                        <a:lnSpc>
                          <a:spcPct val="150000"/>
                        </a:lnSpc>
                        <a:spcAft>
                          <a:spcPts val="0"/>
                        </a:spcAft>
                        <a:buFont typeface="Arial" panose="020B0604020202020204" pitchFamily="34" charset="0"/>
                        <a:buChar char="•"/>
                        <a:tabLst>
                          <a:tab pos="685800" algn="l"/>
                        </a:tabLst>
                      </a:pPr>
                      <a:r>
                        <a:rPr lang="en-ZA" sz="2000" dirty="0">
                          <a:effectLst/>
                          <a:latin typeface="Arial" panose="020B0604020202020204" pitchFamily="34" charset="0"/>
                          <a:ea typeface="Times New Roman" panose="02020603050405020304" pitchFamily="18" charset="0"/>
                        </a:rPr>
                        <a:t>Coordinate and process data to produce information that will add value to the planning processes of municipalities</a:t>
                      </a:r>
                      <a:r>
                        <a:rPr lang="en-ZA" sz="2000" dirty="0" smtClean="0">
                          <a:effectLst/>
                          <a:latin typeface="Arial" panose="020B0604020202020204" pitchFamily="34" charset="0"/>
                          <a:ea typeface="Times New Roman" panose="02020603050405020304" pitchFamily="18" charset="0"/>
                        </a:rPr>
                        <a:t>.</a:t>
                      </a:r>
                    </a:p>
                    <a:p>
                      <a:pPr marL="171450" indent="-171450" algn="just">
                        <a:lnSpc>
                          <a:spcPct val="150000"/>
                        </a:lnSpc>
                        <a:spcAft>
                          <a:spcPts val="0"/>
                        </a:spcAft>
                        <a:buFont typeface="Arial" panose="020B0604020202020204" pitchFamily="34" charset="0"/>
                        <a:buChar char="•"/>
                        <a:tabLst>
                          <a:tab pos="685800" algn="l"/>
                        </a:tabLst>
                      </a:pPr>
                      <a:r>
                        <a:rPr lang="en-ZA" sz="2000" dirty="0" smtClean="0">
                          <a:effectLst/>
                          <a:latin typeface="Arial" panose="020B0604020202020204" pitchFamily="34" charset="0"/>
                          <a:ea typeface="Times New Roman" panose="02020603050405020304" pitchFamily="18" charset="0"/>
                        </a:rPr>
                        <a:t>Conduct studies to establish whether previously demarcated</a:t>
                      </a:r>
                      <a:r>
                        <a:rPr lang="en-ZA" sz="2000" baseline="0" dirty="0" smtClean="0">
                          <a:effectLst/>
                          <a:latin typeface="Arial" panose="020B0604020202020204" pitchFamily="34" charset="0"/>
                          <a:ea typeface="Times New Roman" panose="02020603050405020304" pitchFamily="18" charset="0"/>
                        </a:rPr>
                        <a:t> municipalities are capable to discharge their duties.</a:t>
                      </a:r>
                      <a:endParaRPr lang="en-ZA" sz="2000" dirty="0">
                        <a:effectLst/>
                        <a:latin typeface="Times New Roman" panose="02020603050405020304" pitchFamily="18" charset="0"/>
                        <a:ea typeface="Times New Roman" panose="02020603050405020304" pitchFamily="18" charset="0"/>
                      </a:endParaRPr>
                    </a:p>
                  </a:txBody>
                  <a:tcPr marL="107134" marR="107134"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171450" indent="-171450" algn="just">
                        <a:lnSpc>
                          <a:spcPct val="150000"/>
                        </a:lnSpc>
                        <a:spcAft>
                          <a:spcPts val="0"/>
                        </a:spcAft>
                        <a:buFont typeface="Arial" panose="020B0604020202020204" pitchFamily="34" charset="0"/>
                        <a:buChar char="•"/>
                        <a:tabLst>
                          <a:tab pos="685800" algn="l"/>
                        </a:tabLst>
                      </a:pPr>
                      <a:r>
                        <a:rPr lang="en-ZA" sz="2000" dirty="0">
                          <a:effectLst/>
                          <a:latin typeface="Arial" panose="020B0604020202020204" pitchFamily="34" charset="0"/>
                          <a:ea typeface="Times New Roman" panose="02020603050405020304" pitchFamily="18" charset="0"/>
                        </a:rPr>
                        <a:t>Create platforms to strengthen public participation and broad citizen engagement in the demarcation </a:t>
                      </a:r>
                      <a:r>
                        <a:rPr lang="en-ZA" sz="2000" dirty="0" smtClean="0">
                          <a:effectLst/>
                          <a:latin typeface="Arial" panose="020B0604020202020204" pitchFamily="34" charset="0"/>
                          <a:ea typeface="Times New Roman" panose="02020603050405020304" pitchFamily="18" charset="0"/>
                        </a:rPr>
                        <a:t>processes.</a:t>
                      </a:r>
                      <a:endParaRPr lang="en-ZA" sz="2000" dirty="0">
                        <a:effectLst/>
                        <a:latin typeface="Times New Roman" panose="02020603050405020304" pitchFamily="18" charset="0"/>
                        <a:ea typeface="Times New Roman" panose="02020603050405020304" pitchFamily="18" charset="0"/>
                      </a:endParaRPr>
                    </a:p>
                    <a:p>
                      <a:pPr marL="171450" indent="-171450" algn="just">
                        <a:lnSpc>
                          <a:spcPct val="150000"/>
                        </a:lnSpc>
                        <a:spcAft>
                          <a:spcPts val="0"/>
                        </a:spcAft>
                        <a:buFont typeface="Arial" panose="020B0604020202020204" pitchFamily="34" charset="0"/>
                        <a:buChar char="•"/>
                        <a:tabLst>
                          <a:tab pos="685800" algn="l"/>
                        </a:tabLst>
                      </a:pPr>
                      <a:r>
                        <a:rPr lang="en-ZA" sz="2000" dirty="0" smtClean="0">
                          <a:effectLst/>
                          <a:latin typeface="Arial" panose="020B0604020202020204" pitchFamily="34" charset="0"/>
                          <a:ea typeface="Times New Roman" panose="02020603050405020304" pitchFamily="18" charset="0"/>
                        </a:rPr>
                        <a:t>Strengthen partnerships with key stakeholders to improve coordination and integration.</a:t>
                      </a:r>
                      <a:endParaRPr lang="en-ZA" sz="2000" dirty="0" smtClean="0">
                        <a:effectLst/>
                        <a:latin typeface="Times New Roman" panose="02020603050405020304" pitchFamily="18" charset="0"/>
                        <a:ea typeface="Times New Roman" panose="02020603050405020304" pitchFamily="18" charset="0"/>
                      </a:endParaRPr>
                    </a:p>
                    <a:p>
                      <a:pPr marL="171450" indent="-171450" algn="just">
                        <a:lnSpc>
                          <a:spcPct val="150000"/>
                        </a:lnSpc>
                        <a:spcAft>
                          <a:spcPts val="0"/>
                        </a:spcAft>
                        <a:buFont typeface="Arial" panose="020B0604020202020204" pitchFamily="34" charset="0"/>
                        <a:buChar char="•"/>
                        <a:tabLst>
                          <a:tab pos="685800" algn="l"/>
                        </a:tabLst>
                      </a:pPr>
                      <a:r>
                        <a:rPr lang="en-ZA" sz="2000" dirty="0" smtClean="0">
                          <a:effectLst/>
                          <a:latin typeface="Arial" panose="020B0604020202020204" pitchFamily="34" charset="0"/>
                          <a:ea typeface="Times New Roman" panose="02020603050405020304" pitchFamily="18" charset="0"/>
                        </a:rPr>
                        <a:t>Rebrand the organization in</a:t>
                      </a:r>
                      <a:r>
                        <a:rPr lang="en-ZA" sz="2000" baseline="0" dirty="0" smtClean="0">
                          <a:effectLst/>
                          <a:latin typeface="Arial" panose="020B0604020202020204" pitchFamily="34" charset="0"/>
                          <a:ea typeface="Times New Roman" panose="02020603050405020304" pitchFamily="18" charset="0"/>
                        </a:rPr>
                        <a:t> line with its new vision, mission &amp; values</a:t>
                      </a:r>
                      <a:r>
                        <a:rPr lang="en-ZA" sz="2000" dirty="0" smtClean="0">
                          <a:effectLst/>
                          <a:latin typeface="Arial" panose="020B0604020202020204" pitchFamily="34" charset="0"/>
                          <a:ea typeface="Times New Roman" panose="02020603050405020304" pitchFamily="18" charset="0"/>
                        </a:rPr>
                        <a:t>. </a:t>
                      </a:r>
                    </a:p>
                    <a:p>
                      <a:pPr marL="171450" indent="-171450" algn="just">
                        <a:lnSpc>
                          <a:spcPct val="150000"/>
                        </a:lnSpc>
                        <a:spcAft>
                          <a:spcPts val="0"/>
                        </a:spcAft>
                        <a:buFont typeface="Arial" panose="020B0604020202020204" pitchFamily="34" charset="0"/>
                        <a:buChar char="•"/>
                        <a:tabLst>
                          <a:tab pos="685800" algn="l"/>
                        </a:tabLst>
                      </a:pPr>
                      <a:r>
                        <a:rPr lang="en-ZA" sz="2000" dirty="0" smtClean="0">
                          <a:effectLst/>
                          <a:latin typeface="Arial" panose="020B0604020202020204" pitchFamily="34" charset="0"/>
                          <a:ea typeface="Times New Roman" panose="02020603050405020304" pitchFamily="18" charset="0"/>
                        </a:rPr>
                        <a:t>Create a</a:t>
                      </a:r>
                      <a:r>
                        <a:rPr lang="en-ZA" sz="2000" baseline="0" dirty="0" smtClean="0">
                          <a:effectLst/>
                          <a:latin typeface="Arial" panose="020B0604020202020204" pitchFamily="34" charset="0"/>
                          <a:ea typeface="Times New Roman" panose="02020603050405020304" pitchFamily="18" charset="0"/>
                        </a:rPr>
                        <a:t> national footprint by establishing specific MDB mandate representation at provincial level.</a:t>
                      </a:r>
                      <a:endParaRPr lang="en-ZA" sz="2000" dirty="0">
                        <a:effectLst/>
                        <a:latin typeface="Times New Roman" panose="02020603050405020304" pitchFamily="18" charset="0"/>
                        <a:ea typeface="Times New Roman" panose="02020603050405020304" pitchFamily="18" charset="0"/>
                      </a:endParaRPr>
                    </a:p>
                  </a:txBody>
                  <a:tcPr marL="107134" marR="107134"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171450" indent="-171450" algn="just">
                        <a:lnSpc>
                          <a:spcPct val="150000"/>
                        </a:lnSpc>
                        <a:spcAft>
                          <a:spcPts val="0"/>
                        </a:spcAft>
                        <a:buFont typeface="Arial" panose="020B0604020202020204" pitchFamily="34" charset="0"/>
                        <a:buChar char="•"/>
                      </a:pPr>
                      <a:r>
                        <a:rPr lang="en-US" sz="2000" dirty="0" smtClean="0">
                          <a:effectLst/>
                          <a:latin typeface="Arial" panose="020B0604020202020204" pitchFamily="34" charset="0"/>
                          <a:ea typeface="Times New Roman" panose="02020603050405020304" pitchFamily="18" charset="0"/>
                        </a:rPr>
                        <a:t>Manage resources</a:t>
                      </a:r>
                      <a:r>
                        <a:rPr lang="en-US" sz="2000" baseline="0" dirty="0" smtClean="0">
                          <a:effectLst/>
                          <a:latin typeface="Arial" panose="020B0604020202020204" pitchFamily="34" charset="0"/>
                          <a:ea typeface="Times New Roman" panose="02020603050405020304" pitchFamily="18" charset="0"/>
                        </a:rPr>
                        <a:t> to accomplish strategic goals, effective financial planning, ensuring adherence to laws, regulations &amp; contractual obligation.</a:t>
                      </a:r>
                    </a:p>
                    <a:p>
                      <a:pPr marL="171450" indent="-171450" algn="just">
                        <a:lnSpc>
                          <a:spcPct val="150000"/>
                        </a:lnSpc>
                        <a:spcAft>
                          <a:spcPts val="0"/>
                        </a:spcAft>
                        <a:buFont typeface="Arial" panose="020B0604020202020204" pitchFamily="34" charset="0"/>
                        <a:buChar char="•"/>
                      </a:pPr>
                      <a:r>
                        <a:rPr lang="en-US" sz="2000" baseline="0" dirty="0" smtClean="0">
                          <a:effectLst/>
                          <a:latin typeface="Arial" panose="020B0604020202020204" pitchFamily="34" charset="0"/>
                          <a:ea typeface="Times New Roman" panose="02020603050405020304" pitchFamily="18" charset="0"/>
                        </a:rPr>
                        <a:t>Improve efficiency and effectiveness of admin processes.</a:t>
                      </a:r>
                      <a:endParaRPr lang="en-US" sz="2000" dirty="0" smtClean="0">
                        <a:effectLst/>
                        <a:latin typeface="Arial" panose="020B0604020202020204" pitchFamily="34" charset="0"/>
                        <a:ea typeface="Times New Roman" panose="02020603050405020304" pitchFamily="18" charset="0"/>
                      </a:endParaRPr>
                    </a:p>
                    <a:p>
                      <a:pPr marL="171450" indent="-171450" algn="just">
                        <a:lnSpc>
                          <a:spcPct val="150000"/>
                        </a:lnSpc>
                        <a:spcAft>
                          <a:spcPts val="0"/>
                        </a:spcAft>
                        <a:buFont typeface="Arial" panose="020B0604020202020204" pitchFamily="34" charset="0"/>
                        <a:buChar char="•"/>
                      </a:pPr>
                      <a:r>
                        <a:rPr lang="en-US" sz="2000" dirty="0" smtClean="0">
                          <a:effectLst/>
                          <a:latin typeface="Arial" panose="020B0604020202020204" pitchFamily="34" charset="0"/>
                          <a:ea typeface="Times New Roman" panose="02020603050405020304" pitchFamily="18" charset="0"/>
                        </a:rPr>
                        <a:t>Develop </a:t>
                      </a:r>
                      <a:r>
                        <a:rPr lang="en-US" sz="2000" dirty="0">
                          <a:effectLst/>
                          <a:latin typeface="Arial" panose="020B0604020202020204" pitchFamily="34" charset="0"/>
                          <a:ea typeface="Times New Roman" panose="02020603050405020304" pitchFamily="18" charset="0"/>
                        </a:rPr>
                        <a:t>and nurture capabilities to ensure a pool of skills to drive implementation of the MDB </a:t>
                      </a:r>
                      <a:r>
                        <a:rPr lang="en-US" sz="2000" dirty="0" smtClean="0">
                          <a:effectLst/>
                          <a:latin typeface="Arial" panose="020B0604020202020204" pitchFamily="34" charset="0"/>
                          <a:ea typeface="Times New Roman" panose="02020603050405020304" pitchFamily="18" charset="0"/>
                        </a:rPr>
                        <a:t>strategy.</a:t>
                      </a:r>
                      <a:endParaRPr lang="en-ZA" sz="2000" dirty="0">
                        <a:effectLst/>
                        <a:latin typeface="Times New Roman" panose="02020603050405020304" pitchFamily="18" charset="0"/>
                        <a:ea typeface="Times New Roman" panose="02020603050405020304" pitchFamily="18" charset="0"/>
                      </a:endParaRPr>
                    </a:p>
                  </a:txBody>
                  <a:tcPr marL="107134" marR="107134" marT="0" marB="0">
                    <a:lnL w="12700" cap="flat" cmpd="sng" algn="ctr">
                      <a:solidFill>
                        <a:schemeClr val="accent3"/>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xmlns="" val="3829714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2"/>
          <p:cNvSpPr>
            <a:spLocks noGrp="1"/>
          </p:cNvSpPr>
          <p:nvPr>
            <p:ph type="title"/>
          </p:nvPr>
        </p:nvSpPr>
        <p:spPr>
          <a:xfrm>
            <a:off x="720502" y="428233"/>
            <a:ext cx="13646320" cy="1164593"/>
          </a:xfrm>
        </p:spPr>
        <p:txBody>
          <a:bodyPr anchor="ctr">
            <a:noAutofit/>
          </a:bodyPr>
          <a:lstStyle/>
          <a:p>
            <a:r>
              <a:rPr lang="en-ZA" sz="4990" dirty="0"/>
              <a:t>2015 - 2020 STRATEGIC </a:t>
            </a:r>
            <a:r>
              <a:rPr lang="en-ZA" sz="4990" dirty="0" smtClean="0"/>
              <a:t>OBJECTIVES</a:t>
            </a:r>
            <a:endParaRPr lang="en-ZA" sz="499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1455657253"/>
              </p:ext>
            </p:extLst>
          </p:nvPr>
        </p:nvGraphicFramePr>
        <p:xfrm>
          <a:off x="360462" y="1602287"/>
          <a:ext cx="14401599" cy="8435382"/>
        </p:xfrm>
        <a:graphic>
          <a:graphicData uri="http://schemas.openxmlformats.org/drawingml/2006/table">
            <a:tbl>
              <a:tblPr firstRow="1" bandRow="1">
                <a:tableStyleId>{17292A2E-F333-43FB-9621-5CBBE7FDCDCB}</a:tableStyleId>
              </a:tblPr>
              <a:tblGrid>
                <a:gridCol w="1800201"/>
                <a:gridCol w="4200466"/>
                <a:gridCol w="4200466"/>
                <a:gridCol w="4200466"/>
              </a:tblGrid>
              <a:tr h="641900">
                <a:tc rowSpan="2">
                  <a:txBody>
                    <a:bodyPr/>
                    <a:lstStyle/>
                    <a:p>
                      <a:pPr algn="just">
                        <a:lnSpc>
                          <a:spcPct val="100000"/>
                        </a:lnSpc>
                        <a:spcAft>
                          <a:spcPts val="0"/>
                        </a:spcAft>
                        <a:tabLst>
                          <a:tab pos="685800" algn="l"/>
                        </a:tabLst>
                      </a:pPr>
                      <a:r>
                        <a:rPr lang="en-ZA" sz="2400" dirty="0" smtClean="0">
                          <a:effectLst/>
                          <a:latin typeface="+mn-lt"/>
                          <a:ea typeface="Times New Roman" panose="02020603050405020304" pitchFamily="18" charset="0"/>
                        </a:rPr>
                        <a:t>Strategic Objective</a:t>
                      </a:r>
                      <a:endParaRPr lang="en-ZA" sz="2400" dirty="0">
                        <a:effectLst/>
                        <a:latin typeface="+mn-lt"/>
                        <a:ea typeface="Times New Roman" panose="02020603050405020304" pitchFamily="18" charset="0"/>
                      </a:endParaRPr>
                    </a:p>
                  </a:txBody>
                  <a:tcPr marL="107134" marR="107134" marT="0" marB="0" anchor="ctr">
                    <a:lnB w="12700" cap="flat" cmpd="sng" algn="ctr">
                      <a:solidFill>
                        <a:schemeClr val="accent4"/>
                      </a:solidFill>
                      <a:prstDash val="solid"/>
                      <a:round/>
                      <a:headEnd type="none" w="med" len="med"/>
                      <a:tailEnd type="none" w="med" len="med"/>
                    </a:lnB>
                  </a:tcPr>
                </a:tc>
                <a:tc>
                  <a:txBody>
                    <a:bodyPr/>
                    <a:lstStyle/>
                    <a:p>
                      <a:pPr algn="ctr">
                        <a:lnSpc>
                          <a:spcPct val="100000"/>
                        </a:lnSpc>
                        <a:spcAft>
                          <a:spcPts val="0"/>
                        </a:spcAft>
                        <a:tabLst>
                          <a:tab pos="381000" algn="l"/>
                        </a:tabLst>
                      </a:pPr>
                      <a:r>
                        <a:rPr lang="en-ZA" sz="2400" dirty="0" smtClean="0">
                          <a:effectLst/>
                          <a:latin typeface="+mn-lt"/>
                          <a:ea typeface="Times New Roman" panose="02020603050405020304" pitchFamily="18" charset="0"/>
                        </a:rPr>
                        <a:t>1</a:t>
                      </a:r>
                      <a:endParaRPr lang="en-ZA" sz="2400" dirty="0">
                        <a:effectLst/>
                        <a:latin typeface="+mn-lt"/>
                        <a:ea typeface="Times New Roman" panose="02020603050405020304" pitchFamily="18" charset="0"/>
                      </a:endParaRPr>
                    </a:p>
                  </a:txBody>
                  <a:tcPr marL="68580" marR="68580" marT="0" marB="0" anchor="ctr">
                    <a:lnB w="9525" cap="flat" cmpd="sng" algn="ctr">
                      <a:solidFill>
                        <a:schemeClr val="bg1"/>
                      </a:solidFill>
                      <a:prstDash val="solid"/>
                      <a:round/>
                      <a:headEnd type="none" w="med" len="med"/>
                      <a:tailEnd type="none" w="med" len="med"/>
                    </a:lnB>
                  </a:tcPr>
                </a:tc>
                <a:tc>
                  <a:txBody>
                    <a:bodyPr/>
                    <a:lstStyle/>
                    <a:p>
                      <a:pPr algn="ctr">
                        <a:lnSpc>
                          <a:spcPct val="100000"/>
                        </a:lnSpc>
                        <a:spcAft>
                          <a:spcPts val="0"/>
                        </a:spcAft>
                        <a:tabLst>
                          <a:tab pos="685800" algn="l"/>
                        </a:tabLst>
                      </a:pPr>
                      <a:r>
                        <a:rPr lang="en-ZA" sz="2400" dirty="0" smtClean="0">
                          <a:effectLst/>
                          <a:latin typeface="+mn-lt"/>
                          <a:ea typeface="Times New Roman" panose="02020603050405020304" pitchFamily="18" charset="0"/>
                        </a:rPr>
                        <a:t>2</a:t>
                      </a:r>
                      <a:endParaRPr lang="en-ZA" sz="2400" dirty="0">
                        <a:effectLst/>
                        <a:latin typeface="+mn-lt"/>
                        <a:ea typeface="Times New Roman" panose="02020603050405020304" pitchFamily="18" charset="0"/>
                      </a:endParaRPr>
                    </a:p>
                  </a:txBody>
                  <a:tcPr marL="107134" marR="107134" marT="0" marB="0" anchor="ctr">
                    <a:lnB w="9525" cap="flat" cmpd="sng" algn="ctr">
                      <a:solidFill>
                        <a:schemeClr val="bg1"/>
                      </a:solidFill>
                      <a:prstDash val="solid"/>
                      <a:round/>
                      <a:headEnd type="none" w="med" len="med"/>
                      <a:tailEnd type="none" w="med" len="med"/>
                    </a:lnB>
                  </a:tcPr>
                </a:tc>
                <a:tc>
                  <a:txBody>
                    <a:bodyPr/>
                    <a:lstStyle/>
                    <a:p>
                      <a:pPr algn="ctr">
                        <a:lnSpc>
                          <a:spcPct val="100000"/>
                        </a:lnSpc>
                        <a:spcAft>
                          <a:spcPts val="0"/>
                        </a:spcAft>
                        <a:tabLst>
                          <a:tab pos="685800" algn="l"/>
                        </a:tabLst>
                      </a:pPr>
                      <a:r>
                        <a:rPr lang="en-ZA" sz="2400" dirty="0" smtClean="0">
                          <a:effectLst/>
                          <a:latin typeface="+mn-lt"/>
                          <a:ea typeface="Times New Roman" panose="02020603050405020304" pitchFamily="18" charset="0"/>
                        </a:rPr>
                        <a:t>3</a:t>
                      </a:r>
                      <a:endParaRPr lang="en-ZA" sz="2400" dirty="0">
                        <a:effectLst/>
                        <a:latin typeface="+mn-lt"/>
                        <a:ea typeface="Times New Roman" panose="02020603050405020304" pitchFamily="18" charset="0"/>
                      </a:endParaRPr>
                    </a:p>
                  </a:txBody>
                  <a:tcPr marL="107134" marR="107134" marT="0" marB="0" anchor="ctr">
                    <a:lnB w="9525" cap="flat" cmpd="sng" algn="ctr">
                      <a:solidFill>
                        <a:schemeClr val="bg1"/>
                      </a:solidFill>
                      <a:prstDash val="solid"/>
                      <a:round/>
                      <a:headEnd type="none" w="med" len="med"/>
                      <a:tailEnd type="none" w="med" len="med"/>
                    </a:lnB>
                  </a:tcPr>
                </a:tc>
              </a:tr>
              <a:tr h="1086833">
                <a:tc vMerge="1">
                  <a:txBody>
                    <a:bodyPr/>
                    <a:lstStyle/>
                    <a:p>
                      <a:pPr algn="just">
                        <a:lnSpc>
                          <a:spcPct val="100000"/>
                        </a:lnSpc>
                        <a:spcAft>
                          <a:spcPts val="0"/>
                        </a:spcAft>
                        <a:tabLst>
                          <a:tab pos="685800" algn="l"/>
                        </a:tabLst>
                      </a:pPr>
                      <a:endParaRPr lang="en-ZA" sz="2400" dirty="0">
                        <a:effectLst/>
                        <a:latin typeface="+mn-lt"/>
                        <a:ea typeface="Times New Roman" panose="02020603050405020304" pitchFamily="18" charset="0"/>
                      </a:endParaRPr>
                    </a:p>
                  </a:txBody>
                  <a:tcPr marL="107134" marR="107134" marT="0" marB="0"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lnSpc>
                          <a:spcPct val="100000"/>
                        </a:lnSpc>
                        <a:spcAft>
                          <a:spcPts val="0"/>
                        </a:spcAft>
                        <a:tabLst>
                          <a:tab pos="381000" algn="l"/>
                        </a:tabLst>
                      </a:pPr>
                      <a:r>
                        <a:rPr lang="en-ZA" sz="2400" b="1" dirty="0">
                          <a:solidFill>
                            <a:schemeClr val="bg1"/>
                          </a:solidFill>
                          <a:effectLst/>
                          <a:latin typeface="+mn-lt"/>
                          <a:ea typeface="Times New Roman" panose="02020603050405020304" pitchFamily="18" charset="0"/>
                        </a:rPr>
                        <a:t>Determination and re-determination of municipal boundaries</a:t>
                      </a:r>
                      <a:endParaRPr lang="en-ZA" sz="2400" dirty="0">
                        <a:solidFill>
                          <a:schemeClr val="bg1"/>
                        </a:solidFill>
                        <a:effectLst/>
                        <a:latin typeface="+mn-lt"/>
                        <a:ea typeface="Times New Roman" panose="02020603050405020304" pitchFamily="18" charset="0"/>
                      </a:endParaRPr>
                    </a:p>
                  </a:txBody>
                  <a:tcPr marL="68580" marR="68580" marT="0" marB="0">
                    <a:lnT w="952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lnSpc>
                          <a:spcPct val="100000"/>
                        </a:lnSpc>
                        <a:spcAft>
                          <a:spcPts val="0"/>
                        </a:spcAft>
                        <a:tabLst>
                          <a:tab pos="685800" algn="l"/>
                        </a:tabLst>
                      </a:pPr>
                      <a:r>
                        <a:rPr lang="en-ZA" sz="2400" b="1" kern="1200" dirty="0" smtClean="0">
                          <a:solidFill>
                            <a:schemeClr val="bg1"/>
                          </a:solidFill>
                          <a:effectLst/>
                          <a:latin typeface="+mn-lt"/>
                          <a:ea typeface="+mn-ea"/>
                          <a:cs typeface="+mn-cs"/>
                        </a:rPr>
                        <a:t>Delimit wards to facilitate local government elections</a:t>
                      </a:r>
                      <a:endParaRPr lang="en-ZA" sz="2400" dirty="0">
                        <a:effectLst/>
                        <a:latin typeface="+mn-lt"/>
                        <a:ea typeface="Times New Roman" panose="02020603050405020304" pitchFamily="18" charset="0"/>
                      </a:endParaRPr>
                    </a:p>
                  </a:txBody>
                  <a:tcPr marL="107134" marR="107134" marT="0" marB="0">
                    <a:lnT w="952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lnSpc>
                          <a:spcPct val="100000"/>
                        </a:lnSpc>
                        <a:spcAft>
                          <a:spcPts val="0"/>
                        </a:spcAft>
                        <a:tabLst>
                          <a:tab pos="685800" algn="l"/>
                        </a:tabLst>
                      </a:pPr>
                      <a:r>
                        <a:rPr lang="en-ZA" sz="2400" b="1" kern="1200" dirty="0" smtClean="0">
                          <a:solidFill>
                            <a:schemeClr val="bg1"/>
                          </a:solidFill>
                          <a:effectLst/>
                          <a:latin typeface="+mn-lt"/>
                          <a:ea typeface="+mn-ea"/>
                          <a:cs typeface="+mn-cs"/>
                        </a:rPr>
                        <a:t>Capacity assessments of metropolitan, district and local municipalities</a:t>
                      </a:r>
                      <a:endParaRPr lang="en-ZA" sz="2400" dirty="0">
                        <a:effectLst/>
                        <a:latin typeface="+mn-lt"/>
                        <a:ea typeface="Times New Roman" panose="02020603050405020304" pitchFamily="18" charset="0"/>
                      </a:endParaRPr>
                    </a:p>
                  </a:txBody>
                  <a:tcPr marL="107134" marR="107134" marT="0" marB="0">
                    <a:lnT w="952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r>
              <a:tr h="6696202">
                <a:tc>
                  <a:txBody>
                    <a:bodyPr/>
                    <a:lstStyle/>
                    <a:p>
                      <a:pPr algn="just">
                        <a:lnSpc>
                          <a:spcPct val="100000"/>
                        </a:lnSpc>
                        <a:spcAft>
                          <a:spcPts val="0"/>
                        </a:spcAft>
                        <a:tabLst>
                          <a:tab pos="685800" algn="l"/>
                        </a:tabLst>
                      </a:pPr>
                      <a:r>
                        <a:rPr lang="en-ZA" sz="2400" dirty="0" smtClean="0">
                          <a:effectLst/>
                          <a:latin typeface="+mn-lt"/>
                          <a:ea typeface="Times New Roman" panose="02020603050405020304" pitchFamily="18" charset="0"/>
                        </a:rPr>
                        <a:t>Objective Statement</a:t>
                      </a:r>
                      <a:endParaRPr lang="en-ZA" sz="2400" dirty="0">
                        <a:effectLst/>
                        <a:latin typeface="+mn-lt"/>
                        <a:ea typeface="Times New Roman" panose="02020603050405020304" pitchFamily="18" charset="0"/>
                      </a:endParaRPr>
                    </a:p>
                  </a:txBody>
                  <a:tcPr marL="107134" marR="107134"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342900" indent="-342900" algn="just">
                        <a:lnSpc>
                          <a:spcPct val="100000"/>
                        </a:lnSpc>
                        <a:buFont typeface="Arial" panose="020B0604020202020204" pitchFamily="34" charset="0"/>
                        <a:buChar char="•"/>
                      </a:pPr>
                      <a:r>
                        <a:rPr lang="en-ZA" sz="2400" kern="1200" dirty="0" smtClean="0">
                          <a:solidFill>
                            <a:schemeClr val="tx1"/>
                          </a:solidFill>
                          <a:effectLst/>
                          <a:latin typeface="+mn-lt"/>
                          <a:ea typeface="+mn-ea"/>
                          <a:cs typeface="+mn-cs"/>
                        </a:rPr>
                        <a:t>To determine and re-determine municipal boundaries to enhance spatial and economic integration in line with the demarcation criteria for the period covered by this strategic plan.  </a:t>
                      </a:r>
                    </a:p>
                    <a:p>
                      <a:pPr marL="342900" indent="-342900" algn="just">
                        <a:lnSpc>
                          <a:spcPct val="100000"/>
                        </a:lnSpc>
                        <a:buFont typeface="Arial" panose="020B0604020202020204" pitchFamily="34" charset="0"/>
                        <a:buChar char="•"/>
                      </a:pPr>
                      <a:r>
                        <a:rPr lang="en-ZA" sz="2400" kern="1200" dirty="0" smtClean="0">
                          <a:solidFill>
                            <a:schemeClr val="tx1"/>
                          </a:solidFill>
                          <a:effectLst/>
                          <a:latin typeface="+mn-lt"/>
                          <a:ea typeface="+mn-ea"/>
                          <a:cs typeface="+mn-cs"/>
                        </a:rPr>
                        <a:t>Develop municipal boundary re-determination policy and procedures by 2016. </a:t>
                      </a:r>
                      <a:endParaRPr lang="en-ZA" sz="2400" dirty="0">
                        <a:effectLst/>
                        <a:latin typeface="+mn-lt"/>
                        <a:ea typeface="Times New Roman" panose="02020603050405020304" pitchFamily="18" charset="0"/>
                      </a:endParaRPr>
                    </a:p>
                  </a:txBody>
                  <a:tcPr marL="107134" marR="107134"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342900" indent="-342900" algn="just">
                        <a:lnSpc>
                          <a:spcPct val="100000"/>
                        </a:lnSpc>
                        <a:buFont typeface="Arial" panose="020B0604020202020204" pitchFamily="34" charset="0"/>
                        <a:buChar char="•"/>
                      </a:pPr>
                      <a:r>
                        <a:rPr lang="en-ZA" sz="2400" kern="1200" dirty="0" smtClean="0">
                          <a:solidFill>
                            <a:schemeClr val="tx1"/>
                          </a:solidFill>
                          <a:effectLst/>
                          <a:latin typeface="+mn-lt"/>
                          <a:ea typeface="+mn-ea"/>
                          <a:cs typeface="+mn-cs"/>
                        </a:rPr>
                        <a:t>To delimit wards for all municipalities that qualify to have wards in order to conduct the local government elections in 2021.  </a:t>
                      </a:r>
                    </a:p>
                    <a:p>
                      <a:pPr marL="342900" indent="-342900" algn="just">
                        <a:lnSpc>
                          <a:spcPct val="100000"/>
                        </a:lnSpc>
                        <a:buFont typeface="Arial" panose="020B0604020202020204" pitchFamily="34" charset="0"/>
                        <a:buChar char="•"/>
                      </a:pPr>
                      <a:r>
                        <a:rPr lang="en-ZA" sz="2400" kern="1200" dirty="0" smtClean="0">
                          <a:solidFill>
                            <a:schemeClr val="tx1"/>
                          </a:solidFill>
                          <a:effectLst/>
                          <a:latin typeface="+mn-lt"/>
                          <a:ea typeface="+mn-ea"/>
                          <a:cs typeface="+mn-cs"/>
                        </a:rPr>
                        <a:t>To evaluate the efficiency and effectiveness of the 2014 to 2016 ward delimitation process by 2016.</a:t>
                      </a:r>
                    </a:p>
                    <a:p>
                      <a:pPr marL="342900" indent="-342900" algn="just">
                        <a:lnSpc>
                          <a:spcPct val="100000"/>
                        </a:lnSpc>
                        <a:buFont typeface="Arial" panose="020B0604020202020204" pitchFamily="34" charset="0"/>
                        <a:buChar char="•"/>
                      </a:pPr>
                      <a:r>
                        <a:rPr lang="en-ZA" sz="2400" kern="1200" dirty="0" smtClean="0">
                          <a:solidFill>
                            <a:schemeClr val="tx1"/>
                          </a:solidFill>
                          <a:effectLst/>
                          <a:latin typeface="+mn-lt"/>
                          <a:ea typeface="+mn-ea"/>
                          <a:cs typeface="+mn-cs"/>
                        </a:rPr>
                        <a:t>To review the ward delimitation policy and procedures and to compile a project plan for the 2019 to 2021 ward delimitation process by 2020. </a:t>
                      </a:r>
                      <a:endParaRPr lang="en-ZA" sz="2400" dirty="0">
                        <a:effectLst/>
                        <a:latin typeface="+mn-lt"/>
                        <a:ea typeface="Times New Roman" panose="02020603050405020304" pitchFamily="18" charset="0"/>
                      </a:endParaRPr>
                    </a:p>
                  </a:txBody>
                  <a:tcPr marL="107134" marR="107134"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342900" indent="-342900" algn="just">
                        <a:lnSpc>
                          <a:spcPct val="100000"/>
                        </a:lnSpc>
                        <a:spcAft>
                          <a:spcPts val="0"/>
                        </a:spcAft>
                        <a:buFont typeface="Arial" panose="020B0604020202020204" pitchFamily="34" charset="0"/>
                        <a:buChar char="•"/>
                      </a:pPr>
                      <a:r>
                        <a:rPr lang="en-ZA" sz="2400" kern="1200" dirty="0" smtClean="0">
                          <a:solidFill>
                            <a:schemeClr val="tx1"/>
                          </a:solidFill>
                          <a:effectLst/>
                          <a:latin typeface="+mn-lt"/>
                          <a:ea typeface="+mn-ea"/>
                          <a:cs typeface="+mn-cs"/>
                        </a:rPr>
                        <a:t>Conduct capacity assessments of metropolitan, district and local municipalities to inform boundary determinations and to provide advice to MEC on the adjustment of powers and functions between district and local municipalities for the period covered by this strategic plan</a:t>
                      </a:r>
                      <a:endParaRPr lang="en-ZA" sz="2400" dirty="0">
                        <a:effectLst/>
                        <a:latin typeface="+mn-lt"/>
                        <a:ea typeface="Times New Roman" panose="02020603050405020304" pitchFamily="18" charset="0"/>
                      </a:endParaRPr>
                    </a:p>
                  </a:txBody>
                  <a:tcPr marL="107134" marR="107134"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792698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462" y="202032"/>
            <a:ext cx="14401600" cy="3416476"/>
          </a:xfrm>
        </p:spPr>
        <p:txBody>
          <a:bodyPr>
            <a:noAutofit/>
          </a:bodyPr>
          <a:lstStyle/>
          <a:p>
            <a:r>
              <a:rPr lang="en-ZA" sz="3800" b="1" dirty="0"/>
              <a:t>PERFORMANCE AGAINST PREDETERMINED </a:t>
            </a:r>
            <a:r>
              <a:rPr lang="en-ZA" sz="3800" b="1" dirty="0" smtClean="0"/>
              <a:t>OBJECTIVES -  2015/16 </a:t>
            </a:r>
            <a:r>
              <a:rPr lang="en-ZA" sz="3800" b="1" dirty="0"/>
              <a:t>FINANCIAL </a:t>
            </a:r>
            <a:r>
              <a:rPr lang="en-ZA" sz="3800" b="1" dirty="0" smtClean="0"/>
              <a:t>YEAR, 2015 TO 2020 </a:t>
            </a:r>
            <a:r>
              <a:rPr lang="en-US" sz="3800" b="1" dirty="0" smtClean="0"/>
              <a:t>STRATEGIC </a:t>
            </a:r>
            <a:r>
              <a:rPr lang="en-US" sz="3800" b="1" dirty="0"/>
              <a:t>PLAN, </a:t>
            </a:r>
            <a:r>
              <a:rPr lang="en-US" sz="3800" b="1" dirty="0" smtClean="0"/>
              <a:t>ANNUAL </a:t>
            </a:r>
            <a:r>
              <a:rPr lang="en-US" sz="3800" b="1" dirty="0"/>
              <a:t>PERFORMANCE </a:t>
            </a:r>
            <a:r>
              <a:rPr lang="en-US" sz="3800" b="1" dirty="0" smtClean="0"/>
              <a:t>PLAN FOR 2016/17 </a:t>
            </a:r>
            <a:r>
              <a:rPr lang="en-US" sz="3800" b="1" dirty="0"/>
              <a:t>AND </a:t>
            </a:r>
            <a:br>
              <a:rPr lang="en-US" sz="3800" b="1" dirty="0"/>
            </a:br>
            <a:r>
              <a:rPr lang="en-US" sz="3800" b="1" dirty="0"/>
              <a:t>2016 TO </a:t>
            </a:r>
            <a:r>
              <a:rPr lang="en-US" sz="3800" b="1" dirty="0" smtClean="0"/>
              <a:t>2020 BUDGET</a:t>
            </a:r>
            <a:r>
              <a:rPr lang="en-US" sz="3800" b="1" dirty="0"/>
              <a:t/>
            </a:r>
            <a:br>
              <a:rPr lang="en-US" sz="3800" b="1" dirty="0"/>
            </a:br>
            <a:r>
              <a:rPr lang="en-US" sz="3800" b="1" dirty="0"/>
              <a:t>MUNICIPAL DEMARCATION </a:t>
            </a:r>
            <a:r>
              <a:rPr lang="en-US" sz="3800" b="1" dirty="0" smtClean="0"/>
              <a:t>BOARD</a:t>
            </a:r>
            <a:endParaRPr lang="en-ZA" sz="3800" dirty="0"/>
          </a:p>
        </p:txBody>
      </p:sp>
      <p:sp>
        <p:nvSpPr>
          <p:cNvPr id="3" name="Subtitle 2"/>
          <p:cNvSpPr>
            <a:spLocks noGrp="1"/>
          </p:cNvSpPr>
          <p:nvPr>
            <p:ph type="subTitle" idx="1"/>
          </p:nvPr>
        </p:nvSpPr>
        <p:spPr>
          <a:xfrm>
            <a:off x="540383" y="3990819"/>
            <a:ext cx="14041757" cy="3086032"/>
          </a:xfrm>
        </p:spPr>
        <p:txBody>
          <a:bodyPr>
            <a:normAutofit lnSpcReduction="10000"/>
          </a:bodyPr>
          <a:lstStyle/>
          <a:p>
            <a:pPr algn="l"/>
            <a:r>
              <a:rPr lang="en-US" sz="3600" dirty="0" smtClean="0">
                <a:solidFill>
                  <a:schemeClr val="bg2">
                    <a:lumMod val="50000"/>
                  </a:schemeClr>
                </a:solidFill>
              </a:rPr>
              <a:t>Briefing to the Select Committee on </a:t>
            </a:r>
            <a:br>
              <a:rPr lang="en-US" sz="3600" dirty="0" smtClean="0">
                <a:solidFill>
                  <a:schemeClr val="bg2">
                    <a:lumMod val="50000"/>
                  </a:schemeClr>
                </a:solidFill>
              </a:rPr>
            </a:br>
            <a:r>
              <a:rPr lang="en-US" sz="3600" dirty="0" smtClean="0">
                <a:solidFill>
                  <a:schemeClr val="bg2">
                    <a:lumMod val="50000"/>
                  </a:schemeClr>
                </a:solidFill>
              </a:rPr>
              <a:t>Cooperative Governance and </a:t>
            </a:r>
            <a:br>
              <a:rPr lang="en-US" sz="3600" dirty="0" smtClean="0">
                <a:solidFill>
                  <a:schemeClr val="bg2">
                    <a:lumMod val="50000"/>
                  </a:schemeClr>
                </a:solidFill>
              </a:rPr>
            </a:br>
            <a:r>
              <a:rPr lang="en-US" sz="3600" dirty="0" smtClean="0">
                <a:solidFill>
                  <a:schemeClr val="bg2">
                    <a:lumMod val="50000"/>
                  </a:schemeClr>
                </a:solidFill>
              </a:rPr>
              <a:t>Traditional Affairs </a:t>
            </a:r>
          </a:p>
          <a:p>
            <a:pPr algn="l"/>
            <a:r>
              <a:rPr lang="en-US" sz="3600" b="1" dirty="0" smtClean="0">
                <a:solidFill>
                  <a:schemeClr val="bg2">
                    <a:lumMod val="50000"/>
                  </a:schemeClr>
                </a:solidFill>
              </a:rPr>
              <a:t>Date: 17 May 2016</a:t>
            </a:r>
          </a:p>
          <a:p>
            <a:pPr algn="l"/>
            <a:r>
              <a:rPr lang="en-US" sz="3600" b="1" dirty="0" smtClean="0">
                <a:solidFill>
                  <a:schemeClr val="bg2">
                    <a:lumMod val="50000"/>
                  </a:schemeClr>
                </a:solidFill>
              </a:rPr>
              <a:t>Time: 10:00</a:t>
            </a:r>
          </a:p>
          <a:p>
            <a:pPr algn="l"/>
            <a:endParaRPr lang="en-US" sz="4000" dirty="0" smtClean="0">
              <a:solidFill>
                <a:schemeClr val="bg2">
                  <a:lumMod val="50000"/>
                </a:schemeClr>
              </a:solidFill>
            </a:endParaRPr>
          </a:p>
          <a:p>
            <a:pPr algn="l"/>
            <a:endParaRPr lang="en-US" sz="4000" dirty="0" smtClean="0">
              <a:solidFill>
                <a:schemeClr val="bg2">
                  <a:lumMod val="50000"/>
                </a:schemeClr>
              </a:solidFill>
            </a:endParaRPr>
          </a:p>
          <a:p>
            <a:pPr algn="l"/>
            <a:endParaRPr lang="en-US" sz="4000" dirty="0">
              <a:solidFill>
                <a:schemeClr val="bg2">
                  <a:lumMod val="50000"/>
                </a:schemeClr>
              </a:solidFill>
            </a:endParaRPr>
          </a:p>
          <a:p>
            <a:pPr algn="l"/>
            <a:endParaRPr lang="en-ZA" sz="3600" dirty="0">
              <a:solidFill>
                <a:schemeClr val="bg2">
                  <a:lumMod val="50000"/>
                </a:schemeClr>
              </a:solidFill>
            </a:endParaRPr>
          </a:p>
        </p:txBody>
      </p:sp>
      <p:sp>
        <p:nvSpPr>
          <p:cNvPr id="6" name="Slide Number Placeholder 5"/>
          <p:cNvSpPr>
            <a:spLocks noGrp="1"/>
          </p:cNvSpPr>
          <p:nvPr>
            <p:ph type="sldNum" sz="quarter" idx="12"/>
          </p:nvPr>
        </p:nvSpPr>
        <p:spPr/>
        <p:txBody>
          <a:bodyPr/>
          <a:lstStyle/>
          <a:p>
            <a:fld id="{36EABC66-2550-4E7C-B7BD-857996C45E5A}" type="slidenum">
              <a:rPr lang="en-ZA" smtClean="0"/>
              <a:pPr/>
              <a:t>2</a:t>
            </a:fld>
            <a:endParaRPr lang="en-ZA" dirty="0"/>
          </a:p>
        </p:txBody>
      </p:sp>
      <p:sp>
        <p:nvSpPr>
          <p:cNvPr id="7" name="TextBox 6"/>
          <p:cNvSpPr txBox="1"/>
          <p:nvPr/>
        </p:nvSpPr>
        <p:spPr>
          <a:xfrm>
            <a:off x="1080542" y="7386798"/>
            <a:ext cx="7416824" cy="2696123"/>
          </a:xfrm>
          <a:prstGeom prst="rect">
            <a:avLst/>
          </a:prstGeom>
          <a:noFill/>
        </p:spPr>
        <p:txBody>
          <a:bodyPr wrap="square" rtlCol="0">
            <a:spAutoFit/>
          </a:bodyPr>
          <a:lstStyle/>
          <a:p>
            <a:pPr algn="r">
              <a:lnSpc>
                <a:spcPct val="90000"/>
              </a:lnSpc>
              <a:buClr>
                <a:srgbClr val="330066"/>
              </a:buClr>
              <a:defRPr/>
            </a:pPr>
            <a:r>
              <a:rPr lang="en-ZA" sz="2800" b="1" dirty="0">
                <a:latin typeface="Arial" panose="020B0604020202020204" pitchFamily="34" charset="0"/>
                <a:cs typeface="Arial" panose="020B0604020202020204" pitchFamily="34" charset="0"/>
              </a:rPr>
              <a:t>DELEGATION</a:t>
            </a:r>
          </a:p>
          <a:p>
            <a:pPr algn="r">
              <a:buClr>
                <a:srgbClr val="330066"/>
              </a:buClr>
              <a:defRPr/>
            </a:pPr>
            <a:r>
              <a:rPr lang="en-ZA" sz="2400" b="1" dirty="0" smtClean="0">
                <a:solidFill>
                  <a:srgbClr val="000000"/>
                </a:solidFill>
                <a:latin typeface="Arial" panose="020B0604020202020204" pitchFamily="34" charset="0"/>
                <a:cs typeface="Arial" panose="020B0604020202020204" pitchFamily="34" charset="0"/>
              </a:rPr>
              <a:t>Mr AM Adam</a:t>
            </a:r>
          </a:p>
          <a:p>
            <a:pPr algn="r">
              <a:buClr>
                <a:srgbClr val="330066"/>
              </a:buClr>
              <a:defRPr/>
            </a:pPr>
            <a:r>
              <a:rPr lang="en-ZA" sz="2400" dirty="0" smtClean="0">
                <a:solidFill>
                  <a:srgbClr val="000000"/>
                </a:solidFill>
                <a:latin typeface="Arial" panose="020B0604020202020204" pitchFamily="34" charset="0"/>
                <a:cs typeface="Arial" panose="020B0604020202020204" pitchFamily="34" charset="0"/>
              </a:rPr>
              <a:t>Deputy Chairperson: Municipal Demarcation Board</a:t>
            </a:r>
          </a:p>
          <a:p>
            <a:pPr algn="r">
              <a:buClr>
                <a:srgbClr val="330066"/>
              </a:buClr>
              <a:defRPr/>
            </a:pPr>
            <a:r>
              <a:rPr lang="en-ZA" sz="2400" b="1" dirty="0" smtClean="0">
                <a:solidFill>
                  <a:srgbClr val="000000"/>
                </a:solidFill>
                <a:latin typeface="Arial" panose="020B0604020202020204" pitchFamily="34" charset="0"/>
                <a:cs typeface="Arial" panose="020B0604020202020204" pitchFamily="34" charset="0"/>
              </a:rPr>
              <a:t>Mr D Nkoane</a:t>
            </a:r>
            <a:endParaRPr lang="en-US" sz="2400" b="1" dirty="0">
              <a:solidFill>
                <a:srgbClr val="000000"/>
              </a:solidFill>
              <a:latin typeface="Arial" panose="020B0604020202020204" pitchFamily="34" charset="0"/>
              <a:cs typeface="Arial" panose="020B0604020202020204" pitchFamily="34" charset="0"/>
            </a:endParaRPr>
          </a:p>
          <a:p>
            <a:pPr algn="r">
              <a:buClr>
                <a:srgbClr val="330066"/>
              </a:buClr>
              <a:defRPr/>
            </a:pPr>
            <a:r>
              <a:rPr lang="en-US" sz="2400" dirty="0" smtClean="0">
                <a:solidFill>
                  <a:srgbClr val="000000"/>
                </a:solidFill>
                <a:latin typeface="Arial" panose="020B0604020202020204" pitchFamily="34" charset="0"/>
                <a:cs typeface="Arial" panose="020B0604020202020204" pitchFamily="34" charset="0"/>
              </a:rPr>
              <a:t>Chief </a:t>
            </a:r>
            <a:r>
              <a:rPr lang="en-US" sz="2400" dirty="0">
                <a:solidFill>
                  <a:srgbClr val="000000"/>
                </a:solidFill>
                <a:latin typeface="Arial" panose="020B0604020202020204" pitchFamily="34" charset="0"/>
                <a:cs typeface="Arial" panose="020B0604020202020204" pitchFamily="34" charset="0"/>
              </a:rPr>
              <a:t>Executive </a:t>
            </a:r>
            <a:r>
              <a:rPr lang="en-US" sz="2400" dirty="0" smtClean="0">
                <a:solidFill>
                  <a:srgbClr val="000000"/>
                </a:solidFill>
                <a:latin typeface="Arial" panose="020B0604020202020204" pitchFamily="34" charset="0"/>
                <a:cs typeface="Arial" panose="020B0604020202020204" pitchFamily="34" charset="0"/>
              </a:rPr>
              <a:t>Officer </a:t>
            </a:r>
          </a:p>
          <a:p>
            <a:pPr algn="r">
              <a:buClr>
                <a:srgbClr val="330066"/>
              </a:buClr>
              <a:defRPr/>
            </a:pPr>
            <a:r>
              <a:rPr lang="en-US" sz="2400" b="1" dirty="0" err="1" smtClean="0">
                <a:solidFill>
                  <a:srgbClr val="000000"/>
                </a:solidFill>
                <a:latin typeface="Arial" panose="020B0604020202020204" pitchFamily="34" charset="0"/>
                <a:cs typeface="Arial" panose="020B0604020202020204" pitchFamily="34" charset="0"/>
              </a:rPr>
              <a:t>Mr</a:t>
            </a:r>
            <a:r>
              <a:rPr lang="en-US" sz="2400" b="1" dirty="0" smtClean="0">
                <a:solidFill>
                  <a:srgbClr val="000000"/>
                </a:solidFill>
                <a:latin typeface="Arial" panose="020B0604020202020204" pitchFamily="34" charset="0"/>
                <a:cs typeface="Arial" panose="020B0604020202020204" pitchFamily="34" charset="0"/>
              </a:rPr>
              <a:t> A Ramagadza</a:t>
            </a:r>
          </a:p>
          <a:p>
            <a:pPr algn="r">
              <a:buClr>
                <a:srgbClr val="330066"/>
              </a:buClr>
              <a:defRPr/>
            </a:pPr>
            <a:r>
              <a:rPr lang="en-US" sz="2400" dirty="0" smtClean="0">
                <a:solidFill>
                  <a:srgbClr val="000000"/>
                </a:solidFill>
                <a:latin typeface="Arial" panose="020B0604020202020204" pitchFamily="34" charset="0"/>
                <a:cs typeface="Arial" panose="020B0604020202020204" pitchFamily="34" charset="0"/>
              </a:rPr>
              <a:t>Executive Manager: Operations &amp; Research</a:t>
            </a: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60573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2"/>
          <p:cNvSpPr>
            <a:spLocks noGrp="1"/>
          </p:cNvSpPr>
          <p:nvPr>
            <p:ph type="title"/>
          </p:nvPr>
        </p:nvSpPr>
        <p:spPr>
          <a:xfrm>
            <a:off x="720502" y="428233"/>
            <a:ext cx="13646320" cy="1164593"/>
          </a:xfrm>
        </p:spPr>
        <p:txBody>
          <a:bodyPr anchor="ctr">
            <a:noAutofit/>
          </a:bodyPr>
          <a:lstStyle/>
          <a:p>
            <a:r>
              <a:rPr lang="en-ZA" sz="4990" dirty="0"/>
              <a:t>2015 - 2020 STRATEGIC </a:t>
            </a:r>
            <a:r>
              <a:rPr lang="en-ZA" sz="4990" dirty="0" smtClean="0"/>
              <a:t>OBJECTIVES</a:t>
            </a:r>
            <a:endParaRPr lang="en-ZA" sz="499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1963875697"/>
              </p:ext>
            </p:extLst>
          </p:nvPr>
        </p:nvGraphicFramePr>
        <p:xfrm>
          <a:off x="360462" y="1602286"/>
          <a:ext cx="14401599" cy="8424933"/>
        </p:xfrm>
        <a:graphic>
          <a:graphicData uri="http://schemas.openxmlformats.org/drawingml/2006/table">
            <a:tbl>
              <a:tblPr firstRow="1" bandRow="1">
                <a:tableStyleId>{17292A2E-F333-43FB-9621-5CBBE7FDCDCB}</a:tableStyleId>
              </a:tblPr>
              <a:tblGrid>
                <a:gridCol w="1800201"/>
                <a:gridCol w="4200466"/>
                <a:gridCol w="4200466"/>
                <a:gridCol w="4200466"/>
              </a:tblGrid>
              <a:tr h="639657">
                <a:tc rowSpan="2">
                  <a:txBody>
                    <a:bodyPr/>
                    <a:lstStyle/>
                    <a:p>
                      <a:pPr algn="just">
                        <a:lnSpc>
                          <a:spcPct val="100000"/>
                        </a:lnSpc>
                        <a:spcAft>
                          <a:spcPts val="0"/>
                        </a:spcAft>
                        <a:tabLst>
                          <a:tab pos="685800" algn="l"/>
                        </a:tabLst>
                      </a:pPr>
                      <a:r>
                        <a:rPr lang="en-ZA" sz="2400" b="1" dirty="0" smtClean="0">
                          <a:effectLst/>
                          <a:latin typeface="+mn-lt"/>
                          <a:ea typeface="Times New Roman" panose="02020603050405020304" pitchFamily="18" charset="0"/>
                        </a:rPr>
                        <a:t>Strategic Objective</a:t>
                      </a:r>
                      <a:endParaRPr lang="en-ZA" sz="2400" b="1" dirty="0">
                        <a:effectLst/>
                        <a:latin typeface="+mn-lt"/>
                        <a:ea typeface="Times New Roman" panose="02020603050405020304" pitchFamily="18" charset="0"/>
                      </a:endParaRPr>
                    </a:p>
                  </a:txBody>
                  <a:tcPr marL="107134" marR="107134" marT="0" marB="0" anchor="ctr">
                    <a:lnB w="12700" cap="flat" cmpd="sng" algn="ctr">
                      <a:solidFill>
                        <a:schemeClr val="accent4"/>
                      </a:solidFill>
                      <a:prstDash val="solid"/>
                      <a:round/>
                      <a:headEnd type="none" w="med" len="med"/>
                      <a:tailEnd type="none" w="med" len="med"/>
                    </a:lnB>
                  </a:tcPr>
                </a:tc>
                <a:tc>
                  <a:txBody>
                    <a:bodyPr/>
                    <a:lstStyle/>
                    <a:p>
                      <a:pPr algn="ctr">
                        <a:lnSpc>
                          <a:spcPct val="100000"/>
                        </a:lnSpc>
                        <a:spcAft>
                          <a:spcPts val="0"/>
                        </a:spcAft>
                        <a:tabLst>
                          <a:tab pos="381000" algn="l"/>
                        </a:tabLst>
                      </a:pPr>
                      <a:r>
                        <a:rPr lang="en-ZA" sz="2400" b="1" dirty="0" smtClean="0">
                          <a:effectLst/>
                          <a:latin typeface="+mn-lt"/>
                          <a:ea typeface="Times New Roman" panose="02020603050405020304" pitchFamily="18" charset="0"/>
                        </a:rPr>
                        <a:t>4</a:t>
                      </a:r>
                      <a:endParaRPr lang="en-ZA" sz="2400" b="1" dirty="0">
                        <a:effectLst/>
                        <a:latin typeface="+mn-lt"/>
                        <a:ea typeface="Times New Roman" panose="02020603050405020304" pitchFamily="18" charset="0"/>
                      </a:endParaRPr>
                    </a:p>
                  </a:txBody>
                  <a:tcPr marL="68580" marR="68580" marT="0" marB="0" anchor="ctr">
                    <a:lnB w="9525" cap="flat" cmpd="sng" algn="ctr">
                      <a:solidFill>
                        <a:schemeClr val="bg1"/>
                      </a:solidFill>
                      <a:prstDash val="solid"/>
                      <a:round/>
                      <a:headEnd type="none" w="med" len="med"/>
                      <a:tailEnd type="none" w="med" len="med"/>
                    </a:lnB>
                  </a:tcPr>
                </a:tc>
                <a:tc>
                  <a:txBody>
                    <a:bodyPr/>
                    <a:lstStyle/>
                    <a:p>
                      <a:pPr algn="ctr">
                        <a:lnSpc>
                          <a:spcPct val="100000"/>
                        </a:lnSpc>
                        <a:spcAft>
                          <a:spcPts val="0"/>
                        </a:spcAft>
                        <a:tabLst>
                          <a:tab pos="685800" algn="l"/>
                        </a:tabLst>
                      </a:pPr>
                      <a:r>
                        <a:rPr lang="en-ZA" sz="2400" b="1" dirty="0" smtClean="0">
                          <a:effectLst/>
                          <a:latin typeface="+mn-lt"/>
                          <a:ea typeface="Times New Roman" panose="02020603050405020304" pitchFamily="18" charset="0"/>
                        </a:rPr>
                        <a:t>5</a:t>
                      </a:r>
                      <a:endParaRPr lang="en-ZA" sz="2400" b="1" dirty="0">
                        <a:effectLst/>
                        <a:latin typeface="+mn-lt"/>
                        <a:ea typeface="Times New Roman" panose="02020603050405020304" pitchFamily="18" charset="0"/>
                      </a:endParaRPr>
                    </a:p>
                  </a:txBody>
                  <a:tcPr marL="107134" marR="107134" marT="0" marB="0" anchor="ctr">
                    <a:lnB w="9525" cap="flat" cmpd="sng" algn="ctr">
                      <a:solidFill>
                        <a:schemeClr val="bg1"/>
                      </a:solidFill>
                      <a:prstDash val="solid"/>
                      <a:round/>
                      <a:headEnd type="none" w="med" len="med"/>
                      <a:tailEnd type="none" w="med" len="med"/>
                    </a:lnB>
                  </a:tcPr>
                </a:tc>
                <a:tc>
                  <a:txBody>
                    <a:bodyPr/>
                    <a:lstStyle/>
                    <a:p>
                      <a:pPr algn="ctr">
                        <a:lnSpc>
                          <a:spcPct val="100000"/>
                        </a:lnSpc>
                        <a:spcAft>
                          <a:spcPts val="0"/>
                        </a:spcAft>
                        <a:tabLst>
                          <a:tab pos="685800" algn="l"/>
                        </a:tabLst>
                      </a:pPr>
                      <a:r>
                        <a:rPr lang="en-ZA" sz="2400" b="1" dirty="0" smtClean="0">
                          <a:effectLst/>
                          <a:latin typeface="+mn-lt"/>
                          <a:ea typeface="Times New Roman" panose="02020603050405020304" pitchFamily="18" charset="0"/>
                        </a:rPr>
                        <a:t>6</a:t>
                      </a:r>
                    </a:p>
                  </a:txBody>
                  <a:tcPr marL="107134" marR="107134" marT="0" marB="0" anchor="ctr">
                    <a:lnB w="9525" cap="flat" cmpd="sng" algn="ctr">
                      <a:solidFill>
                        <a:schemeClr val="bg1"/>
                      </a:solidFill>
                      <a:prstDash val="solid"/>
                      <a:round/>
                      <a:headEnd type="none" w="med" len="med"/>
                      <a:tailEnd type="none" w="med" len="med"/>
                    </a:lnB>
                  </a:tcPr>
                </a:tc>
              </a:tr>
              <a:tr h="1112464">
                <a:tc vMerge="1">
                  <a:txBody>
                    <a:bodyPr/>
                    <a:lstStyle/>
                    <a:p>
                      <a:pPr algn="just">
                        <a:lnSpc>
                          <a:spcPct val="100000"/>
                        </a:lnSpc>
                        <a:spcAft>
                          <a:spcPts val="0"/>
                        </a:spcAft>
                        <a:tabLst>
                          <a:tab pos="685800" algn="l"/>
                        </a:tabLst>
                      </a:pPr>
                      <a:endParaRPr lang="en-ZA" sz="2400" dirty="0">
                        <a:effectLst/>
                        <a:latin typeface="+mn-lt"/>
                        <a:ea typeface="Times New Roman" panose="02020603050405020304" pitchFamily="18" charset="0"/>
                      </a:endParaRPr>
                    </a:p>
                  </a:txBody>
                  <a:tcPr marL="107134" marR="107134" marT="0" marB="0"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lnSpc>
                          <a:spcPct val="100000"/>
                        </a:lnSpc>
                        <a:spcAft>
                          <a:spcPts val="0"/>
                        </a:spcAft>
                        <a:tabLst>
                          <a:tab pos="381000" algn="l"/>
                        </a:tabLst>
                      </a:pPr>
                      <a:r>
                        <a:rPr lang="en-ZA" sz="2400" b="1" dirty="0" smtClean="0">
                          <a:solidFill>
                            <a:schemeClr val="bg1"/>
                          </a:solidFill>
                          <a:effectLst/>
                          <a:latin typeface="+mn-lt"/>
                          <a:ea typeface="Times New Roman" panose="02020603050405020304" pitchFamily="18" charset="0"/>
                        </a:rPr>
                        <a:t>Research and Knowledge Management to</a:t>
                      </a:r>
                      <a:r>
                        <a:rPr lang="en-ZA" sz="2400" b="1" baseline="0" dirty="0" smtClean="0">
                          <a:solidFill>
                            <a:schemeClr val="bg1"/>
                          </a:solidFill>
                          <a:effectLst/>
                          <a:latin typeface="+mn-lt"/>
                          <a:ea typeface="Times New Roman" panose="02020603050405020304" pitchFamily="18" charset="0"/>
                        </a:rPr>
                        <a:t> improve advisory services</a:t>
                      </a:r>
                      <a:endParaRPr lang="en-ZA" sz="2400" b="1" dirty="0">
                        <a:solidFill>
                          <a:schemeClr val="bg1"/>
                        </a:solidFill>
                        <a:effectLst/>
                        <a:latin typeface="+mn-lt"/>
                        <a:ea typeface="Times New Roman" panose="02020603050405020304" pitchFamily="18" charset="0"/>
                      </a:endParaRPr>
                    </a:p>
                  </a:txBody>
                  <a:tcPr marL="68580" marR="68580" marT="0" marB="0">
                    <a:lnT w="952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lnSpc>
                          <a:spcPct val="100000"/>
                        </a:lnSpc>
                        <a:spcAft>
                          <a:spcPts val="0"/>
                        </a:spcAft>
                        <a:tabLst>
                          <a:tab pos="685800" algn="l"/>
                        </a:tabLst>
                      </a:pPr>
                      <a:r>
                        <a:rPr lang="en-ZA" sz="2400" b="1" dirty="0" smtClean="0">
                          <a:solidFill>
                            <a:schemeClr val="bg1"/>
                          </a:solidFill>
                          <a:effectLst/>
                          <a:latin typeface="+mn-lt"/>
                          <a:ea typeface="Times New Roman" panose="02020603050405020304" pitchFamily="18" charset="0"/>
                        </a:rPr>
                        <a:t>Ensure good financial planning and management</a:t>
                      </a:r>
                      <a:endParaRPr lang="en-ZA" sz="2400" b="1" dirty="0">
                        <a:solidFill>
                          <a:schemeClr val="bg1"/>
                        </a:solidFill>
                        <a:effectLst/>
                        <a:latin typeface="+mn-lt"/>
                        <a:ea typeface="Times New Roman" panose="02020603050405020304" pitchFamily="18" charset="0"/>
                      </a:endParaRPr>
                    </a:p>
                  </a:txBody>
                  <a:tcPr marL="107134" marR="107134" marT="0" marB="0">
                    <a:lnT w="952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marL="0" marR="0" indent="0" algn="ctr" defTabSz="1475110" rtl="0" eaLnBrk="1" fontAlgn="auto" latinLnBrk="0" hangingPunct="1">
                        <a:lnSpc>
                          <a:spcPct val="100000"/>
                        </a:lnSpc>
                        <a:spcBef>
                          <a:spcPts val="0"/>
                        </a:spcBef>
                        <a:spcAft>
                          <a:spcPts val="0"/>
                        </a:spcAft>
                        <a:buClrTx/>
                        <a:buSzTx/>
                        <a:buFontTx/>
                        <a:buNone/>
                        <a:tabLst>
                          <a:tab pos="685800" algn="l"/>
                        </a:tabLst>
                        <a:defRPr/>
                      </a:pPr>
                      <a:r>
                        <a:rPr lang="en-ZA" sz="2400" b="1" kern="1200" dirty="0" smtClean="0">
                          <a:solidFill>
                            <a:schemeClr val="bg1"/>
                          </a:solidFill>
                          <a:effectLst/>
                          <a:latin typeface="+mn-lt"/>
                          <a:ea typeface="+mn-ea"/>
                          <a:cs typeface="+mn-cs"/>
                        </a:rPr>
                        <a:t>Provide and maintain a stable and secure ICT environment</a:t>
                      </a:r>
                      <a:endParaRPr lang="en-ZA" sz="2400" dirty="0" smtClean="0">
                        <a:solidFill>
                          <a:schemeClr val="bg1"/>
                        </a:solidFill>
                        <a:effectLst/>
                        <a:latin typeface="+mn-lt"/>
                        <a:ea typeface="Times New Roman" panose="02020603050405020304" pitchFamily="18" charset="0"/>
                      </a:endParaRPr>
                    </a:p>
                  </a:txBody>
                  <a:tcPr marL="107134" marR="107134" marT="0" marB="0">
                    <a:lnT w="952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r>
              <a:tr h="6672812">
                <a:tc>
                  <a:txBody>
                    <a:bodyPr/>
                    <a:lstStyle/>
                    <a:p>
                      <a:pPr algn="just">
                        <a:lnSpc>
                          <a:spcPct val="100000"/>
                        </a:lnSpc>
                        <a:spcAft>
                          <a:spcPts val="0"/>
                        </a:spcAft>
                        <a:tabLst>
                          <a:tab pos="685800" algn="l"/>
                        </a:tabLst>
                      </a:pPr>
                      <a:r>
                        <a:rPr lang="en-ZA" sz="2400" dirty="0" smtClean="0">
                          <a:effectLst/>
                          <a:latin typeface="+mn-lt"/>
                          <a:ea typeface="Times New Roman" panose="02020603050405020304" pitchFamily="18" charset="0"/>
                        </a:rPr>
                        <a:t>Objective Statement</a:t>
                      </a:r>
                      <a:endParaRPr lang="en-ZA" sz="2400" dirty="0">
                        <a:effectLst/>
                        <a:latin typeface="+mn-lt"/>
                        <a:ea typeface="Times New Roman" panose="02020603050405020304" pitchFamily="18" charset="0"/>
                      </a:endParaRPr>
                    </a:p>
                  </a:txBody>
                  <a:tcPr marL="107134" marR="107134"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342900" indent="-342900" algn="just">
                        <a:lnSpc>
                          <a:spcPct val="100000"/>
                        </a:lnSpc>
                        <a:buFont typeface="Arial" panose="020B0604020202020204" pitchFamily="34" charset="0"/>
                        <a:buChar char="•"/>
                      </a:pPr>
                      <a:r>
                        <a:rPr lang="en-ZA" sz="2400" kern="1200" dirty="0" smtClean="0">
                          <a:solidFill>
                            <a:schemeClr val="tx1"/>
                          </a:solidFill>
                          <a:effectLst/>
                          <a:latin typeface="+mn-lt"/>
                          <a:ea typeface="+mn-ea"/>
                          <a:cs typeface="+mn-cs"/>
                        </a:rPr>
                        <a:t>To establish and build relationships with similar organisations, international demarcation boards and other research units in order to leverage the capability of the MDB to become a knowledge hub and repository of demarcation information and data for the period covered by this strategic plan.</a:t>
                      </a:r>
                      <a:endParaRPr lang="en-ZA" sz="2400" dirty="0">
                        <a:effectLst/>
                        <a:latin typeface="+mn-lt"/>
                        <a:ea typeface="Times New Roman" panose="02020603050405020304" pitchFamily="18" charset="0"/>
                      </a:endParaRPr>
                    </a:p>
                  </a:txBody>
                  <a:tcPr marL="107134" marR="107134"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2400" kern="1200" dirty="0" smtClean="0">
                          <a:solidFill>
                            <a:schemeClr val="tx1"/>
                          </a:solidFill>
                          <a:effectLst/>
                          <a:latin typeface="+mn-lt"/>
                          <a:ea typeface="+mn-ea"/>
                          <a:cs typeface="+mn-cs"/>
                        </a:rPr>
                        <a:t>Effective financial planning, efficient use of financial resources and adherence to laws, regulations and contractual obligations so as to accomplish strategic objectives for the period covered by this strategic plan.  </a:t>
                      </a:r>
                      <a:endParaRPr lang="en-ZA" sz="2400" kern="1200" dirty="0" smtClean="0">
                        <a:solidFill>
                          <a:schemeClr val="tx1"/>
                        </a:solidFill>
                        <a:effectLst/>
                        <a:latin typeface="+mn-lt"/>
                        <a:ea typeface="+mn-ea"/>
                        <a:cs typeface="+mn-cs"/>
                      </a:endParaRPr>
                    </a:p>
                    <a:p>
                      <a:pPr marL="342900" indent="-342900" algn="just">
                        <a:buFont typeface="Arial" panose="020B0604020202020204" pitchFamily="34" charset="0"/>
                        <a:buChar char="•"/>
                      </a:pPr>
                      <a:r>
                        <a:rPr lang="en-US" sz="2400" kern="1200" dirty="0" smtClean="0">
                          <a:solidFill>
                            <a:schemeClr val="tx1"/>
                          </a:solidFill>
                          <a:effectLst/>
                          <a:latin typeface="+mn-lt"/>
                          <a:ea typeface="+mn-ea"/>
                          <a:cs typeface="+mn-cs"/>
                        </a:rPr>
                        <a:t>Diversify revenue sources to meet funding requirements for new programmes by 2018.</a:t>
                      </a:r>
                      <a:endParaRPr lang="en-ZA" sz="2400" dirty="0">
                        <a:effectLst/>
                        <a:latin typeface="+mn-lt"/>
                        <a:ea typeface="Times New Roman" panose="02020603050405020304" pitchFamily="18" charset="0"/>
                      </a:endParaRPr>
                    </a:p>
                  </a:txBody>
                  <a:tcPr marL="107134" marR="107134"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342900" marR="0" indent="-342900" algn="just" defTabSz="147511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400" kern="1200" dirty="0" smtClean="0">
                          <a:solidFill>
                            <a:schemeClr val="tx1"/>
                          </a:solidFill>
                          <a:effectLst/>
                          <a:latin typeface="+mn-lt"/>
                          <a:ea typeface="+mn-ea"/>
                          <a:cs typeface="+mn-cs"/>
                        </a:rPr>
                        <a:t>Annually review the ICT strategy and plan and achieve 97% up time on network and application systems in each year covering the period of this strategic plan.</a:t>
                      </a:r>
                      <a:endParaRPr lang="en-ZA" sz="2400" dirty="0" smtClean="0">
                        <a:effectLst/>
                        <a:latin typeface="+mn-lt"/>
                        <a:ea typeface="Times New Roman" panose="02020603050405020304" pitchFamily="18" charset="0"/>
                      </a:endParaRPr>
                    </a:p>
                    <a:p>
                      <a:pPr marL="342900" indent="-342900" algn="just">
                        <a:lnSpc>
                          <a:spcPct val="100000"/>
                        </a:lnSpc>
                        <a:spcAft>
                          <a:spcPts val="0"/>
                        </a:spcAft>
                        <a:buFont typeface="Arial" panose="020B0604020202020204" pitchFamily="34" charset="0"/>
                        <a:buChar char="•"/>
                      </a:pPr>
                      <a:endParaRPr lang="en-ZA" sz="2400" kern="1200" dirty="0" smtClean="0">
                        <a:solidFill>
                          <a:schemeClr val="tx1"/>
                        </a:solidFill>
                        <a:effectLst/>
                        <a:latin typeface="+mn-lt"/>
                        <a:ea typeface="+mn-ea"/>
                        <a:cs typeface="+mn-cs"/>
                      </a:endParaRPr>
                    </a:p>
                  </a:txBody>
                  <a:tcPr marL="107134" marR="107134"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831598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2"/>
          <p:cNvSpPr>
            <a:spLocks noGrp="1"/>
          </p:cNvSpPr>
          <p:nvPr>
            <p:ph type="title"/>
          </p:nvPr>
        </p:nvSpPr>
        <p:spPr>
          <a:xfrm>
            <a:off x="720502" y="428233"/>
            <a:ext cx="13646320" cy="1164593"/>
          </a:xfrm>
        </p:spPr>
        <p:txBody>
          <a:bodyPr anchor="ctr">
            <a:noAutofit/>
          </a:bodyPr>
          <a:lstStyle/>
          <a:p>
            <a:r>
              <a:rPr lang="en-ZA" sz="4990" dirty="0"/>
              <a:t>2015 - 2020 STRATEGIC </a:t>
            </a:r>
            <a:r>
              <a:rPr lang="en-ZA" sz="4990" dirty="0" smtClean="0"/>
              <a:t>OBJECTIVES</a:t>
            </a:r>
            <a:endParaRPr lang="en-ZA" sz="499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3825233367"/>
              </p:ext>
            </p:extLst>
          </p:nvPr>
        </p:nvGraphicFramePr>
        <p:xfrm>
          <a:off x="360462" y="1602287"/>
          <a:ext cx="14473609" cy="8800140"/>
        </p:xfrm>
        <a:graphic>
          <a:graphicData uri="http://schemas.openxmlformats.org/drawingml/2006/table">
            <a:tbl>
              <a:tblPr firstRow="1" bandRow="1">
                <a:tableStyleId>{17292A2E-F333-43FB-9621-5CBBE7FDCDCB}</a:tableStyleId>
              </a:tblPr>
              <a:tblGrid>
                <a:gridCol w="1809202"/>
                <a:gridCol w="4221469"/>
                <a:gridCol w="4221469"/>
                <a:gridCol w="4221469"/>
              </a:tblGrid>
              <a:tr h="641812">
                <a:tc rowSpan="2">
                  <a:txBody>
                    <a:bodyPr/>
                    <a:lstStyle/>
                    <a:p>
                      <a:pPr algn="just">
                        <a:lnSpc>
                          <a:spcPct val="100000"/>
                        </a:lnSpc>
                        <a:spcAft>
                          <a:spcPts val="0"/>
                        </a:spcAft>
                        <a:tabLst>
                          <a:tab pos="685800" algn="l"/>
                        </a:tabLst>
                      </a:pPr>
                      <a:r>
                        <a:rPr lang="en-ZA" sz="2400" dirty="0" smtClean="0">
                          <a:effectLst/>
                          <a:latin typeface="+mn-lt"/>
                          <a:ea typeface="Times New Roman" panose="02020603050405020304" pitchFamily="18" charset="0"/>
                        </a:rPr>
                        <a:t>Strategic Objective</a:t>
                      </a:r>
                      <a:endParaRPr lang="en-ZA" sz="2400" dirty="0">
                        <a:effectLst/>
                        <a:latin typeface="+mn-lt"/>
                        <a:ea typeface="Times New Roman" panose="02020603050405020304" pitchFamily="18" charset="0"/>
                      </a:endParaRPr>
                    </a:p>
                  </a:txBody>
                  <a:tcPr marL="107134" marR="107134" marT="0" marB="0" anchor="ctr">
                    <a:lnB w="12700" cap="flat" cmpd="sng" algn="ctr">
                      <a:solidFill>
                        <a:schemeClr val="accent4"/>
                      </a:solidFill>
                      <a:prstDash val="solid"/>
                      <a:round/>
                      <a:headEnd type="none" w="med" len="med"/>
                      <a:tailEnd type="none" w="med" len="med"/>
                    </a:lnB>
                  </a:tcPr>
                </a:tc>
                <a:tc>
                  <a:txBody>
                    <a:bodyPr/>
                    <a:lstStyle/>
                    <a:p>
                      <a:pPr algn="ctr">
                        <a:lnSpc>
                          <a:spcPct val="100000"/>
                        </a:lnSpc>
                        <a:spcAft>
                          <a:spcPts val="0"/>
                        </a:spcAft>
                        <a:tabLst>
                          <a:tab pos="381000" algn="l"/>
                        </a:tabLst>
                      </a:pPr>
                      <a:r>
                        <a:rPr lang="en-ZA" sz="2400" dirty="0" smtClean="0">
                          <a:effectLst/>
                          <a:latin typeface="+mn-lt"/>
                          <a:ea typeface="Times New Roman" panose="02020603050405020304" pitchFamily="18" charset="0"/>
                        </a:rPr>
                        <a:t>7</a:t>
                      </a:r>
                      <a:endParaRPr lang="en-ZA" sz="2400" dirty="0">
                        <a:effectLst/>
                        <a:latin typeface="+mn-lt"/>
                        <a:ea typeface="Times New Roman" panose="02020603050405020304" pitchFamily="18" charset="0"/>
                      </a:endParaRPr>
                    </a:p>
                  </a:txBody>
                  <a:tcPr marL="68580" marR="68580" marT="0" marB="0" anchor="ctr">
                    <a:lnB w="9525" cap="flat" cmpd="sng" algn="ctr">
                      <a:solidFill>
                        <a:schemeClr val="bg1"/>
                      </a:solidFill>
                      <a:prstDash val="solid"/>
                      <a:round/>
                      <a:headEnd type="none" w="med" len="med"/>
                      <a:tailEnd type="none" w="med" len="med"/>
                    </a:lnB>
                  </a:tcPr>
                </a:tc>
                <a:tc>
                  <a:txBody>
                    <a:bodyPr/>
                    <a:lstStyle/>
                    <a:p>
                      <a:pPr algn="ctr">
                        <a:lnSpc>
                          <a:spcPct val="100000"/>
                        </a:lnSpc>
                        <a:spcAft>
                          <a:spcPts val="0"/>
                        </a:spcAft>
                        <a:tabLst>
                          <a:tab pos="381000" algn="l"/>
                        </a:tabLst>
                      </a:pPr>
                      <a:r>
                        <a:rPr lang="en-ZA" sz="2400" dirty="0" smtClean="0">
                          <a:effectLst/>
                          <a:latin typeface="+mn-lt"/>
                          <a:ea typeface="Times New Roman" panose="02020603050405020304" pitchFamily="18" charset="0"/>
                        </a:rPr>
                        <a:t>8</a:t>
                      </a:r>
                      <a:endParaRPr lang="en-ZA" sz="2400" dirty="0">
                        <a:effectLst/>
                        <a:latin typeface="+mn-lt"/>
                        <a:ea typeface="Times New Roman" panose="02020603050405020304" pitchFamily="18" charset="0"/>
                      </a:endParaRPr>
                    </a:p>
                  </a:txBody>
                  <a:tcPr marL="68580" marR="68580" marT="0" marB="0" anchor="ctr">
                    <a:lnB w="9525" cap="flat" cmpd="sng" algn="ctr">
                      <a:solidFill>
                        <a:schemeClr val="bg1"/>
                      </a:solidFill>
                      <a:prstDash val="solid"/>
                      <a:round/>
                      <a:headEnd type="none" w="med" len="med"/>
                      <a:tailEnd type="none" w="med" len="med"/>
                    </a:lnB>
                  </a:tcPr>
                </a:tc>
                <a:tc>
                  <a:txBody>
                    <a:bodyPr/>
                    <a:lstStyle/>
                    <a:p>
                      <a:pPr algn="ctr">
                        <a:lnSpc>
                          <a:spcPct val="100000"/>
                        </a:lnSpc>
                        <a:spcAft>
                          <a:spcPts val="0"/>
                        </a:spcAft>
                        <a:tabLst>
                          <a:tab pos="685800" algn="l"/>
                        </a:tabLst>
                      </a:pPr>
                      <a:r>
                        <a:rPr lang="en-ZA" sz="2400" dirty="0" smtClean="0">
                          <a:effectLst/>
                          <a:latin typeface="+mn-lt"/>
                          <a:ea typeface="Times New Roman" panose="02020603050405020304" pitchFamily="18" charset="0"/>
                        </a:rPr>
                        <a:t>9</a:t>
                      </a:r>
                      <a:endParaRPr lang="en-ZA" sz="2400" dirty="0">
                        <a:effectLst/>
                        <a:latin typeface="+mn-lt"/>
                        <a:ea typeface="Times New Roman" panose="02020603050405020304" pitchFamily="18" charset="0"/>
                      </a:endParaRPr>
                    </a:p>
                  </a:txBody>
                  <a:tcPr marL="107134" marR="107134" marT="0" marB="0" anchor="ctr">
                    <a:lnB w="9525" cap="flat" cmpd="sng" algn="ctr">
                      <a:solidFill>
                        <a:schemeClr val="bg1"/>
                      </a:solidFill>
                      <a:prstDash val="solid"/>
                      <a:round/>
                      <a:headEnd type="none" w="med" len="med"/>
                      <a:tailEnd type="none" w="med" len="med"/>
                    </a:lnB>
                  </a:tcPr>
                </a:tc>
              </a:tr>
              <a:tr h="1087833">
                <a:tc vMerge="1">
                  <a:txBody>
                    <a:bodyPr/>
                    <a:lstStyle/>
                    <a:p>
                      <a:pPr algn="just">
                        <a:lnSpc>
                          <a:spcPct val="100000"/>
                        </a:lnSpc>
                        <a:spcAft>
                          <a:spcPts val="0"/>
                        </a:spcAft>
                        <a:tabLst>
                          <a:tab pos="685800" algn="l"/>
                        </a:tabLst>
                      </a:pPr>
                      <a:endParaRPr lang="en-ZA" sz="2400" dirty="0">
                        <a:effectLst/>
                        <a:latin typeface="+mn-lt"/>
                        <a:ea typeface="Times New Roman" panose="02020603050405020304" pitchFamily="18" charset="0"/>
                      </a:endParaRPr>
                    </a:p>
                  </a:txBody>
                  <a:tcPr marL="107134" marR="107134" marT="0" marB="0"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marL="0" marR="0" indent="0" algn="ctr" defTabSz="1475110" rtl="0" eaLnBrk="1" fontAlgn="auto" latinLnBrk="0" hangingPunct="1">
                        <a:lnSpc>
                          <a:spcPct val="100000"/>
                        </a:lnSpc>
                        <a:spcBef>
                          <a:spcPts val="0"/>
                        </a:spcBef>
                        <a:spcAft>
                          <a:spcPts val="0"/>
                        </a:spcAft>
                        <a:buClrTx/>
                        <a:buSzTx/>
                        <a:buFontTx/>
                        <a:buNone/>
                        <a:tabLst>
                          <a:tab pos="381000" algn="l"/>
                        </a:tabLst>
                        <a:defRPr/>
                      </a:pPr>
                      <a:r>
                        <a:rPr lang="en-ZA" sz="2400" b="1" kern="1200" dirty="0" smtClean="0">
                          <a:solidFill>
                            <a:schemeClr val="bg1"/>
                          </a:solidFill>
                          <a:effectLst/>
                          <a:latin typeface="+mn-lt"/>
                          <a:ea typeface="+mn-ea"/>
                          <a:cs typeface="+mn-cs"/>
                        </a:rPr>
                        <a:t>Ensure Good Corporate Governance and efficient Board support</a:t>
                      </a:r>
                      <a:endParaRPr lang="en-ZA" sz="2400" b="1" dirty="0" smtClean="0">
                        <a:solidFill>
                          <a:schemeClr val="bg1"/>
                        </a:solidFill>
                        <a:effectLst/>
                        <a:latin typeface="+mn-lt"/>
                        <a:ea typeface="Times New Roman" panose="02020603050405020304" pitchFamily="18" charset="0"/>
                      </a:endParaRPr>
                    </a:p>
                    <a:p>
                      <a:pPr algn="ctr">
                        <a:lnSpc>
                          <a:spcPct val="100000"/>
                        </a:lnSpc>
                        <a:spcAft>
                          <a:spcPts val="0"/>
                        </a:spcAft>
                        <a:tabLst>
                          <a:tab pos="381000" algn="l"/>
                        </a:tabLst>
                      </a:pPr>
                      <a:endParaRPr lang="en-ZA" sz="2400" dirty="0">
                        <a:solidFill>
                          <a:schemeClr val="bg1"/>
                        </a:solidFill>
                        <a:effectLst/>
                        <a:latin typeface="+mn-lt"/>
                        <a:ea typeface="Times New Roman" panose="02020603050405020304" pitchFamily="18" charset="0"/>
                      </a:endParaRPr>
                    </a:p>
                  </a:txBody>
                  <a:tcPr marL="68580" marR="68580" marT="0" marB="0">
                    <a:lnT w="952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lnSpc>
                          <a:spcPct val="100000"/>
                        </a:lnSpc>
                        <a:spcAft>
                          <a:spcPts val="0"/>
                        </a:spcAft>
                        <a:tabLst>
                          <a:tab pos="381000" algn="l"/>
                        </a:tabLst>
                      </a:pPr>
                      <a:r>
                        <a:rPr lang="en-ZA" sz="2400" b="1" kern="1200" dirty="0" smtClean="0">
                          <a:solidFill>
                            <a:schemeClr val="bg1"/>
                          </a:solidFill>
                          <a:effectLst/>
                          <a:latin typeface="+mn-lt"/>
                          <a:ea typeface="+mn-ea"/>
                          <a:cs typeface="+mn-cs"/>
                        </a:rPr>
                        <a:t>Build and maintain institutional capacity</a:t>
                      </a:r>
                      <a:endParaRPr lang="en-ZA" sz="2400" dirty="0">
                        <a:solidFill>
                          <a:schemeClr val="bg1"/>
                        </a:solidFill>
                        <a:effectLst/>
                        <a:latin typeface="+mn-lt"/>
                        <a:ea typeface="Times New Roman" panose="02020603050405020304" pitchFamily="18" charset="0"/>
                      </a:endParaRPr>
                    </a:p>
                  </a:txBody>
                  <a:tcPr marL="68580" marR="68580" marT="0" marB="0">
                    <a:lnT w="952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lnSpc>
                          <a:spcPct val="100000"/>
                        </a:lnSpc>
                        <a:spcAft>
                          <a:spcPts val="0"/>
                        </a:spcAft>
                        <a:tabLst>
                          <a:tab pos="685800" algn="l"/>
                        </a:tabLst>
                      </a:pPr>
                      <a:r>
                        <a:rPr lang="en-ZA" sz="2400" b="1" kern="1200" dirty="0" smtClean="0">
                          <a:solidFill>
                            <a:schemeClr val="bg1"/>
                          </a:solidFill>
                          <a:effectLst/>
                          <a:latin typeface="+mn-lt"/>
                          <a:ea typeface="+mn-ea"/>
                          <a:cs typeface="+mn-cs"/>
                        </a:rPr>
                        <a:t>Enhance public participation and stakeholder engagement</a:t>
                      </a:r>
                      <a:endParaRPr lang="en-ZA" sz="2400" dirty="0">
                        <a:solidFill>
                          <a:schemeClr val="bg1"/>
                        </a:solidFill>
                        <a:effectLst/>
                        <a:latin typeface="+mn-lt"/>
                        <a:ea typeface="Times New Roman" panose="02020603050405020304" pitchFamily="18" charset="0"/>
                      </a:endParaRPr>
                    </a:p>
                  </a:txBody>
                  <a:tcPr marL="107134" marR="107134" marT="0" marB="0">
                    <a:lnT w="952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r>
              <a:tr h="6695288">
                <a:tc>
                  <a:txBody>
                    <a:bodyPr/>
                    <a:lstStyle/>
                    <a:p>
                      <a:pPr algn="just">
                        <a:lnSpc>
                          <a:spcPct val="100000"/>
                        </a:lnSpc>
                        <a:spcAft>
                          <a:spcPts val="0"/>
                        </a:spcAft>
                        <a:tabLst>
                          <a:tab pos="685800" algn="l"/>
                        </a:tabLst>
                      </a:pPr>
                      <a:r>
                        <a:rPr lang="en-ZA" sz="2400" dirty="0" smtClean="0">
                          <a:effectLst/>
                          <a:latin typeface="+mn-lt"/>
                          <a:ea typeface="Times New Roman" panose="02020603050405020304" pitchFamily="18" charset="0"/>
                        </a:rPr>
                        <a:t>Objective Statement</a:t>
                      </a:r>
                      <a:endParaRPr lang="en-ZA" sz="2400" dirty="0">
                        <a:effectLst/>
                        <a:latin typeface="+mn-lt"/>
                        <a:ea typeface="Times New Roman" panose="02020603050405020304" pitchFamily="18" charset="0"/>
                      </a:endParaRPr>
                    </a:p>
                  </a:txBody>
                  <a:tcPr marL="107134" marR="107134"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342900" marR="0" indent="-342900" algn="just" defTabSz="147511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400" kern="1200" dirty="0" smtClean="0">
                          <a:solidFill>
                            <a:schemeClr val="tx1"/>
                          </a:solidFill>
                          <a:effectLst/>
                          <a:latin typeface="+mn-lt"/>
                          <a:ea typeface="+mn-ea"/>
                          <a:cs typeface="+mn-cs"/>
                        </a:rPr>
                        <a:t>To ensure maintenance of proper administrative systems and practice as well as the necessary support for governance structures and legislative compliance </a:t>
                      </a:r>
                      <a:r>
                        <a:rPr lang="en-US" sz="2400" kern="1200" dirty="0" smtClean="0">
                          <a:solidFill>
                            <a:schemeClr val="tx1"/>
                          </a:solidFill>
                          <a:effectLst/>
                          <a:latin typeface="+mn-lt"/>
                          <a:ea typeface="+mn-ea"/>
                          <a:cs typeface="+mn-cs"/>
                        </a:rPr>
                        <a:t>for the period covered by this strategic plan. </a:t>
                      </a:r>
                      <a:endParaRPr lang="en-ZA" sz="2400" dirty="0" smtClean="0">
                        <a:effectLst/>
                        <a:latin typeface="+mn-lt"/>
                        <a:ea typeface="Times New Roman" panose="02020603050405020304" pitchFamily="18" charset="0"/>
                      </a:endParaRPr>
                    </a:p>
                    <a:p>
                      <a:pPr marL="342900" indent="-342900" algn="just">
                        <a:lnSpc>
                          <a:spcPct val="100000"/>
                        </a:lnSpc>
                        <a:buFont typeface="Arial" panose="020B0604020202020204" pitchFamily="34" charset="0"/>
                        <a:buChar char="•"/>
                      </a:pPr>
                      <a:endParaRPr lang="en-ZA" sz="2400" dirty="0">
                        <a:effectLst/>
                        <a:latin typeface="+mn-lt"/>
                        <a:ea typeface="Times New Roman" panose="02020603050405020304" pitchFamily="18" charset="0"/>
                      </a:endParaRPr>
                    </a:p>
                  </a:txBody>
                  <a:tcPr marL="107134" marR="107134"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342900" indent="-342900" algn="just">
                        <a:lnSpc>
                          <a:spcPct val="100000"/>
                        </a:lnSpc>
                        <a:buFont typeface="Arial" panose="020B0604020202020204" pitchFamily="34" charset="0"/>
                        <a:buChar char="•"/>
                      </a:pPr>
                      <a:r>
                        <a:rPr lang="en-US" sz="2400" kern="1200" dirty="0" smtClean="0">
                          <a:solidFill>
                            <a:schemeClr val="tx1"/>
                          </a:solidFill>
                          <a:effectLst/>
                          <a:latin typeface="+mn-lt"/>
                          <a:ea typeface="+mn-ea"/>
                          <a:cs typeface="+mn-cs"/>
                        </a:rPr>
                        <a:t>Recruit, develop and retain a permanent staff compliment that will support the operational requirements of the Board for the period covered by this strategic plan.</a:t>
                      </a:r>
                      <a:endParaRPr lang="en-ZA" sz="2400" dirty="0">
                        <a:effectLst/>
                        <a:latin typeface="+mn-lt"/>
                        <a:ea typeface="Times New Roman" panose="02020603050405020304" pitchFamily="18" charset="0"/>
                      </a:endParaRPr>
                    </a:p>
                  </a:txBody>
                  <a:tcPr marL="107134" marR="107134"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ZA" sz="2400" kern="1200" dirty="0" smtClean="0">
                          <a:solidFill>
                            <a:schemeClr val="tx1"/>
                          </a:solidFill>
                          <a:effectLst/>
                          <a:latin typeface="+mn-lt"/>
                          <a:ea typeface="+mn-ea"/>
                          <a:cs typeface="+mn-cs"/>
                        </a:rPr>
                        <a:t>Strengthen public awareness and understanding of and participation in demarcation processes by creating communication and engagement platforms for the period covered by this strategic plan.</a:t>
                      </a:r>
                    </a:p>
                    <a:p>
                      <a:pPr marL="342900" indent="-342900" algn="just">
                        <a:buFont typeface="Arial" panose="020B0604020202020204" pitchFamily="34" charset="0"/>
                        <a:buChar char="•"/>
                      </a:pPr>
                      <a:r>
                        <a:rPr lang="en-ZA" sz="2400" kern="1200" dirty="0" smtClean="0">
                          <a:solidFill>
                            <a:schemeClr val="tx1"/>
                          </a:solidFill>
                          <a:effectLst/>
                          <a:latin typeface="+mn-lt"/>
                          <a:ea typeface="+mn-ea"/>
                          <a:cs typeface="+mn-cs"/>
                        </a:rPr>
                        <a:t>Create a national footprint by establishing specific MDB mandate representation at provincial level for the period covered by this strategic plan.</a:t>
                      </a:r>
                    </a:p>
                    <a:p>
                      <a:pPr marL="342900" indent="-342900" algn="just">
                        <a:buFont typeface="Arial" panose="020B0604020202020204" pitchFamily="34" charset="0"/>
                        <a:buChar char="•"/>
                      </a:pPr>
                      <a:r>
                        <a:rPr lang="en-ZA" sz="2400" kern="1200" dirty="0" smtClean="0">
                          <a:solidFill>
                            <a:schemeClr val="tx1"/>
                          </a:solidFill>
                          <a:effectLst/>
                          <a:latin typeface="+mn-lt"/>
                          <a:ea typeface="+mn-ea"/>
                          <a:cs typeface="+mn-cs"/>
                        </a:rPr>
                        <a:t>Organisational rebranding completed by 2018.</a:t>
                      </a:r>
                      <a:endParaRPr lang="en-ZA" sz="2400" dirty="0">
                        <a:effectLst/>
                        <a:latin typeface="+mn-lt"/>
                        <a:ea typeface="Times New Roman" panose="02020603050405020304" pitchFamily="18" charset="0"/>
                      </a:endParaRPr>
                    </a:p>
                  </a:txBody>
                  <a:tcPr marL="107134" marR="107134"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763157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126" y="428233"/>
            <a:ext cx="13610273" cy="1174052"/>
          </a:xfrm>
        </p:spPr>
        <p:txBody>
          <a:bodyPr>
            <a:normAutofit/>
          </a:bodyPr>
          <a:lstStyle/>
          <a:p>
            <a:r>
              <a:rPr lang="en-ZA" dirty="0" smtClean="0"/>
              <a:t>EMERGING RISKS</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32150460"/>
              </p:ext>
            </p:extLst>
          </p:nvPr>
        </p:nvGraphicFramePr>
        <p:xfrm>
          <a:off x="755173" y="1818308"/>
          <a:ext cx="13611226" cy="6644640"/>
        </p:xfrm>
        <a:graphic>
          <a:graphicData uri="http://schemas.openxmlformats.org/drawingml/2006/table">
            <a:tbl>
              <a:tblPr firstRow="1" bandRow="1">
                <a:tableStyleId>{21E4AEA4-8DFA-4A89-87EB-49C32662AFE0}</a:tableStyleId>
              </a:tblPr>
              <a:tblGrid>
                <a:gridCol w="6805613"/>
                <a:gridCol w="6805613"/>
              </a:tblGrid>
              <a:tr h="370840">
                <a:tc>
                  <a:txBody>
                    <a:bodyPr/>
                    <a:lstStyle/>
                    <a:p>
                      <a:pPr algn="ctr"/>
                      <a:r>
                        <a:rPr lang="en-ZA" dirty="0" smtClean="0"/>
                        <a:t>Risk</a:t>
                      </a:r>
                      <a:endParaRPr lang="en-ZA" dirty="0"/>
                    </a:p>
                  </a:txBody>
                  <a:tcPr/>
                </a:tc>
                <a:tc>
                  <a:txBody>
                    <a:bodyPr/>
                    <a:lstStyle/>
                    <a:p>
                      <a:pPr algn="ctr"/>
                      <a:r>
                        <a:rPr lang="en-ZA" dirty="0" smtClean="0"/>
                        <a:t>Mitigation</a:t>
                      </a:r>
                      <a:endParaRPr lang="en-ZA" dirty="0"/>
                    </a:p>
                  </a:txBody>
                  <a:tcPr/>
                </a:tc>
              </a:tr>
              <a:tr h="370840">
                <a:tc>
                  <a:txBody>
                    <a:bodyPr/>
                    <a:lstStyle/>
                    <a:p>
                      <a:pPr algn="just"/>
                      <a:r>
                        <a:rPr lang="en-ZA" dirty="0" smtClean="0"/>
                        <a:t>Insufficient</a:t>
                      </a:r>
                      <a:r>
                        <a:rPr lang="en-ZA" baseline="0" dirty="0" smtClean="0"/>
                        <a:t> human and financial resources.</a:t>
                      </a:r>
                      <a:endParaRPr lang="en-ZA" dirty="0"/>
                    </a:p>
                  </a:txBody>
                  <a:tcPr/>
                </a:tc>
                <a:tc>
                  <a:txBody>
                    <a:bodyPr/>
                    <a:lstStyle/>
                    <a:p>
                      <a:pPr marL="285750" indent="-285750" algn="just">
                        <a:buFont typeface="Arial" panose="020B0604020202020204" pitchFamily="34" charset="0"/>
                        <a:buChar char="•"/>
                      </a:pPr>
                      <a:r>
                        <a:rPr lang="en-ZA" dirty="0" smtClean="0"/>
                        <a:t>Review organisational structure;</a:t>
                      </a:r>
                    </a:p>
                    <a:p>
                      <a:pPr marL="285750" indent="-285750" algn="just">
                        <a:buFont typeface="Arial" panose="020B0604020202020204" pitchFamily="34" charset="0"/>
                        <a:buChar char="•"/>
                      </a:pPr>
                      <a:r>
                        <a:rPr lang="en-ZA" dirty="0" smtClean="0"/>
                        <a:t>Ensure</a:t>
                      </a:r>
                      <a:r>
                        <a:rPr lang="en-ZA" baseline="0" dirty="0" smtClean="0"/>
                        <a:t> optimal utilisation of existing personnel.</a:t>
                      </a:r>
                      <a:endParaRPr lang="en-ZA" dirty="0"/>
                    </a:p>
                  </a:txBody>
                  <a:tcPr/>
                </a:tc>
              </a:tr>
              <a:tr h="370840">
                <a:tc>
                  <a:txBody>
                    <a:bodyPr/>
                    <a:lstStyle/>
                    <a:p>
                      <a:pPr algn="just"/>
                      <a:r>
                        <a:rPr lang="en-ZA" dirty="0" smtClean="0"/>
                        <a:t>Perceived inadequate public and stakeholder engagement</a:t>
                      </a:r>
                      <a:r>
                        <a:rPr lang="en-ZA" baseline="0" dirty="0" smtClean="0"/>
                        <a:t> in demarcation processes.</a:t>
                      </a:r>
                      <a:endParaRPr lang="en-ZA" dirty="0"/>
                    </a:p>
                  </a:txBody>
                  <a:tcPr/>
                </a:tc>
                <a:tc>
                  <a:txBody>
                    <a:bodyPr/>
                    <a:lstStyle/>
                    <a:p>
                      <a:pPr marL="285750" indent="-285750" algn="just">
                        <a:buFont typeface="Arial" panose="020B0604020202020204" pitchFamily="34" charset="0"/>
                        <a:buChar char="•"/>
                      </a:pPr>
                      <a:r>
                        <a:rPr lang="en-ZA" dirty="0" smtClean="0"/>
                        <a:t>Establishing provincial presence;</a:t>
                      </a:r>
                    </a:p>
                    <a:p>
                      <a:pPr marL="285750" indent="-285750" algn="just">
                        <a:buFont typeface="Arial" panose="020B0604020202020204" pitchFamily="34" charset="0"/>
                        <a:buChar char="•"/>
                      </a:pPr>
                      <a:r>
                        <a:rPr lang="en-ZA" baseline="0" dirty="0" smtClean="0"/>
                        <a:t>More resources diverted towards enhancement of public engagement.</a:t>
                      </a:r>
                      <a:endParaRPr lang="en-ZA" dirty="0"/>
                    </a:p>
                  </a:txBody>
                  <a:tcPr/>
                </a:tc>
              </a:tr>
              <a:tr h="370840">
                <a:tc>
                  <a:txBody>
                    <a:bodyPr/>
                    <a:lstStyle/>
                    <a:p>
                      <a:pPr algn="just"/>
                      <a:r>
                        <a:rPr lang="en-ZA" dirty="0" smtClean="0"/>
                        <a:t>Litigation</a:t>
                      </a:r>
                      <a:r>
                        <a:rPr lang="en-ZA" baseline="0" dirty="0" smtClean="0"/>
                        <a:t> in dispute of demarcation decisions.</a:t>
                      </a:r>
                      <a:endParaRPr lang="en-ZA" dirty="0"/>
                    </a:p>
                  </a:txBody>
                  <a:tcPr/>
                </a:tc>
                <a:tc>
                  <a:txBody>
                    <a:bodyPr/>
                    <a:lstStyle/>
                    <a:p>
                      <a:pPr marL="285750" indent="-285750" algn="just">
                        <a:buFont typeface="Arial" panose="020B0604020202020204" pitchFamily="34" charset="0"/>
                        <a:buChar char="•"/>
                      </a:pPr>
                      <a:r>
                        <a:rPr lang="en-ZA" dirty="0" smtClean="0"/>
                        <a:t>Enhance stakeholder</a:t>
                      </a:r>
                      <a:r>
                        <a:rPr lang="en-ZA" baseline="0" dirty="0" smtClean="0"/>
                        <a:t> engagement and public participation;</a:t>
                      </a:r>
                    </a:p>
                    <a:p>
                      <a:pPr marL="285750" indent="-285750" algn="just">
                        <a:buFont typeface="Arial" panose="020B0604020202020204" pitchFamily="34" charset="0"/>
                        <a:buChar char="•"/>
                      </a:pPr>
                      <a:r>
                        <a:rPr lang="en-ZA" baseline="0" dirty="0" smtClean="0"/>
                        <a:t>Public education.</a:t>
                      </a:r>
                    </a:p>
                  </a:txBody>
                  <a:tcPr/>
                </a:tc>
              </a:tr>
              <a:tr h="370840">
                <a:tc>
                  <a:txBody>
                    <a:bodyPr/>
                    <a:lstStyle/>
                    <a:p>
                      <a:pPr algn="just"/>
                      <a:r>
                        <a:rPr lang="en-ZA" dirty="0" smtClean="0"/>
                        <a:t>Possible</a:t>
                      </a:r>
                      <a:r>
                        <a:rPr lang="en-ZA" baseline="0" dirty="0" smtClean="0"/>
                        <a:t> inability to deliver on MDB mandate in terms of strategic objectives due to d</a:t>
                      </a:r>
                      <a:r>
                        <a:rPr lang="en-ZA" dirty="0" smtClean="0"/>
                        <a:t>epletion</a:t>
                      </a:r>
                      <a:r>
                        <a:rPr lang="en-ZA" baseline="0" dirty="0" smtClean="0"/>
                        <a:t> of accumulated reserves.</a:t>
                      </a:r>
                      <a:endParaRPr lang="en-ZA" dirty="0"/>
                    </a:p>
                  </a:txBody>
                  <a:tcPr/>
                </a:tc>
                <a:tc>
                  <a:txBody>
                    <a:bodyPr/>
                    <a:lstStyle/>
                    <a:p>
                      <a:pPr marL="285750" indent="-285750" algn="just">
                        <a:buFont typeface="Arial" panose="020B0604020202020204" pitchFamily="34" charset="0"/>
                        <a:buChar char="•"/>
                      </a:pPr>
                      <a:r>
                        <a:rPr lang="en-ZA" dirty="0" smtClean="0"/>
                        <a:t>Reimbursement from</a:t>
                      </a:r>
                      <a:r>
                        <a:rPr lang="en-ZA" baseline="0" dirty="0" smtClean="0"/>
                        <a:t> </a:t>
                      </a:r>
                      <a:r>
                        <a:rPr lang="en-ZA" dirty="0" smtClean="0"/>
                        <a:t>CoGTA</a:t>
                      </a:r>
                      <a:r>
                        <a:rPr lang="en-ZA" baseline="0" dirty="0" smtClean="0"/>
                        <a:t>;</a:t>
                      </a:r>
                    </a:p>
                    <a:p>
                      <a:pPr marL="285750" indent="-285750" algn="just">
                        <a:buFont typeface="Arial" panose="020B0604020202020204" pitchFamily="34" charset="0"/>
                        <a:buChar char="•"/>
                      </a:pPr>
                      <a:r>
                        <a:rPr lang="en-ZA" baseline="0" dirty="0" smtClean="0"/>
                        <a:t>Exploring alternative revenue generating streams.</a:t>
                      </a:r>
                      <a:endParaRPr lang="en-ZA" dirty="0"/>
                    </a:p>
                  </a:txBody>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22</a:t>
            </a:fld>
            <a:endParaRPr lang="en-ZA" dirty="0"/>
          </a:p>
        </p:txBody>
      </p:sp>
    </p:spTree>
    <p:extLst>
      <p:ext uri="{BB962C8B-B14F-4D97-AF65-F5344CB8AC3E}">
        <p14:creationId xmlns:p14="http://schemas.microsoft.com/office/powerpoint/2010/main" xmlns="" val="2207761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126" y="428233"/>
            <a:ext cx="13610273" cy="1174052"/>
          </a:xfrm>
        </p:spPr>
        <p:txBody>
          <a:bodyPr>
            <a:noAutofit/>
          </a:bodyPr>
          <a:lstStyle/>
          <a:p>
            <a:r>
              <a:rPr lang="en-ZA" dirty="0" smtClean="0"/>
              <a:t>KEY CHALLENGES</a:t>
            </a:r>
            <a:endParaRPr lang="en-ZA" dirty="0"/>
          </a:p>
        </p:txBody>
      </p:sp>
      <p:sp>
        <p:nvSpPr>
          <p:cNvPr id="3" name="Content Placeholder 2"/>
          <p:cNvSpPr>
            <a:spLocks noGrp="1"/>
          </p:cNvSpPr>
          <p:nvPr>
            <p:ph idx="1"/>
          </p:nvPr>
        </p:nvSpPr>
        <p:spPr>
          <a:xfrm>
            <a:off x="360462" y="1818308"/>
            <a:ext cx="14401600" cy="8136903"/>
          </a:xfrm>
        </p:spPr>
        <p:txBody>
          <a:bodyPr>
            <a:normAutofit fontScale="92500" lnSpcReduction="10000"/>
          </a:bodyPr>
          <a:lstStyle/>
          <a:p>
            <a:pPr algn="just"/>
            <a:r>
              <a:rPr lang="en-ZA" dirty="0" smtClean="0"/>
              <a:t>Legislative constraints.</a:t>
            </a:r>
          </a:p>
          <a:p>
            <a:pPr algn="just"/>
            <a:r>
              <a:rPr lang="en-ZA" dirty="0" smtClean="0"/>
              <a:t>Current </a:t>
            </a:r>
            <a:r>
              <a:rPr lang="en-ZA" dirty="0"/>
              <a:t>resources </a:t>
            </a:r>
            <a:r>
              <a:rPr lang="en-ZA" dirty="0" smtClean="0"/>
              <a:t>are incompatible with organisational strategy </a:t>
            </a:r>
            <a:r>
              <a:rPr lang="en-ZA" dirty="0"/>
              <a:t>and </a:t>
            </a:r>
            <a:r>
              <a:rPr lang="en-ZA" dirty="0" smtClean="0"/>
              <a:t>mandate. </a:t>
            </a:r>
            <a:endParaRPr lang="en-ZA" dirty="0"/>
          </a:p>
          <a:p>
            <a:pPr algn="just"/>
            <a:r>
              <a:rPr lang="en-ZA" dirty="0" smtClean="0"/>
              <a:t>Perceived negative </a:t>
            </a:r>
            <a:r>
              <a:rPr lang="en-ZA" dirty="0"/>
              <a:t>public </a:t>
            </a:r>
            <a:r>
              <a:rPr lang="en-ZA" dirty="0" smtClean="0"/>
              <a:t>perception due to lack of understanding of the Board’s mandate e.g.</a:t>
            </a:r>
          </a:p>
          <a:p>
            <a:pPr lvl="1" algn="just"/>
            <a:r>
              <a:rPr lang="en-ZA" dirty="0" smtClean="0"/>
              <a:t>Board being blamed for matters related to Provincial boundaries; </a:t>
            </a:r>
          </a:p>
          <a:p>
            <a:pPr lvl="1" algn="just"/>
            <a:r>
              <a:rPr lang="en-ZA" dirty="0" smtClean="0"/>
              <a:t>frequency in the delimitation of wards and numbers thereof.</a:t>
            </a:r>
            <a:endParaRPr lang="en-ZA" dirty="0"/>
          </a:p>
          <a:p>
            <a:pPr algn="just"/>
            <a:r>
              <a:rPr lang="en-ZA" dirty="0"/>
              <a:t>Lack of </a:t>
            </a:r>
            <a:r>
              <a:rPr lang="en-ZA" dirty="0" smtClean="0"/>
              <a:t>regional </a:t>
            </a:r>
            <a:r>
              <a:rPr lang="en-ZA" dirty="0"/>
              <a:t>footprint creates disconnection with the public</a:t>
            </a:r>
            <a:r>
              <a:rPr lang="en-ZA" dirty="0" smtClean="0"/>
              <a:t>.</a:t>
            </a:r>
            <a:endParaRPr lang="en-ZA" dirty="0"/>
          </a:p>
        </p:txBody>
      </p:sp>
      <p:sp>
        <p:nvSpPr>
          <p:cNvPr id="4" name="Slide Number Placeholder 3"/>
          <p:cNvSpPr>
            <a:spLocks noGrp="1"/>
          </p:cNvSpPr>
          <p:nvPr>
            <p:ph type="sldNum" sz="quarter" idx="12"/>
          </p:nvPr>
        </p:nvSpPr>
        <p:spPr/>
        <p:txBody>
          <a:bodyPr/>
          <a:lstStyle/>
          <a:p>
            <a:fld id="{36EABC66-2550-4E7C-B7BD-857996C45E5A}" type="slidenum">
              <a:rPr lang="en-ZA" smtClean="0"/>
              <a:pPr/>
              <a:t>23</a:t>
            </a:fld>
            <a:endParaRPr lang="en-ZA" dirty="0"/>
          </a:p>
        </p:txBody>
      </p:sp>
    </p:spTree>
    <p:extLst>
      <p:ext uri="{BB962C8B-B14F-4D97-AF65-F5344CB8AC3E}">
        <p14:creationId xmlns:p14="http://schemas.microsoft.com/office/powerpoint/2010/main" xmlns="" val="30964347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NEW ORGANISATIONAL STRUCTURE</a:t>
            </a:r>
            <a:endParaRPr lang="en-ZA" dirty="0"/>
          </a:p>
        </p:txBody>
      </p:sp>
      <p:sp>
        <p:nvSpPr>
          <p:cNvPr id="5" name="Content Placeholder 4"/>
          <p:cNvSpPr>
            <a:spLocks noGrp="1"/>
          </p:cNvSpPr>
          <p:nvPr>
            <p:ph idx="1"/>
          </p:nvPr>
        </p:nvSpPr>
        <p:spPr>
          <a:xfrm>
            <a:off x="432470" y="2210464"/>
            <a:ext cx="14329592" cy="7744747"/>
          </a:xfrm>
        </p:spPr>
        <p:txBody>
          <a:bodyPr>
            <a:noAutofit/>
          </a:bodyPr>
          <a:lstStyle/>
          <a:p>
            <a:pPr marL="0" indent="0" algn="just">
              <a:buNone/>
            </a:pPr>
            <a:r>
              <a:rPr lang="en-ZA" sz="3200" dirty="0"/>
              <a:t>In a bid to address and minimise demarcation protests the </a:t>
            </a:r>
            <a:r>
              <a:rPr lang="en-ZA" sz="3200" dirty="0" smtClean="0"/>
              <a:t>Municipal Demarcation Board </a:t>
            </a:r>
            <a:r>
              <a:rPr lang="en-ZA" sz="3200" dirty="0"/>
              <a:t>has adopted a new organisational structure in line with its strategy;</a:t>
            </a:r>
          </a:p>
          <a:p>
            <a:pPr algn="just"/>
            <a:r>
              <a:rPr lang="en-ZA" sz="3200" dirty="0" smtClean="0"/>
              <a:t>The </a:t>
            </a:r>
            <a:r>
              <a:rPr lang="en-ZA" sz="3200" dirty="0"/>
              <a:t>new structure provides for a total of 53 </a:t>
            </a:r>
            <a:r>
              <a:rPr lang="en-ZA" sz="3200" dirty="0" smtClean="0"/>
              <a:t>positions:</a:t>
            </a:r>
            <a:endParaRPr lang="en-ZA" sz="3200" dirty="0"/>
          </a:p>
          <a:p>
            <a:pPr lvl="1" algn="just"/>
            <a:r>
              <a:rPr lang="en-ZA" sz="2800" dirty="0" smtClean="0"/>
              <a:t>43 are funded positions </a:t>
            </a:r>
            <a:r>
              <a:rPr lang="en-ZA" sz="2800" dirty="0"/>
              <a:t>and 10 </a:t>
            </a:r>
            <a:r>
              <a:rPr lang="en-ZA" sz="2800" dirty="0" smtClean="0"/>
              <a:t>(new</a:t>
            </a:r>
            <a:r>
              <a:rPr lang="en-ZA" sz="2800" dirty="0"/>
              <a:t>) </a:t>
            </a:r>
            <a:r>
              <a:rPr lang="en-ZA" sz="2800" dirty="0" smtClean="0"/>
              <a:t>are </a:t>
            </a:r>
            <a:r>
              <a:rPr lang="en-ZA" sz="2800" dirty="0"/>
              <a:t>not funded.</a:t>
            </a:r>
          </a:p>
          <a:p>
            <a:pPr algn="just"/>
            <a:r>
              <a:rPr lang="en-ZA" sz="3200" dirty="0"/>
              <a:t>The </a:t>
            </a:r>
            <a:r>
              <a:rPr lang="en-ZA" sz="3200" dirty="0" err="1"/>
              <a:t>MDB</a:t>
            </a:r>
            <a:r>
              <a:rPr lang="en-ZA" sz="3200" dirty="0"/>
              <a:t> is looking at filling the positions incrementally over the </a:t>
            </a:r>
            <a:r>
              <a:rPr lang="en-ZA" sz="3200" dirty="0" err="1"/>
              <a:t>MTEF</a:t>
            </a:r>
            <a:r>
              <a:rPr lang="en-ZA" sz="3200" dirty="0"/>
              <a:t> period funds permitting.</a:t>
            </a:r>
          </a:p>
          <a:p>
            <a:pPr algn="just"/>
            <a:r>
              <a:rPr lang="en-ZA" sz="3200" dirty="0"/>
              <a:t>All the new positions are located in the core service areas to:-</a:t>
            </a:r>
          </a:p>
          <a:p>
            <a:pPr lvl="1" algn="just"/>
            <a:r>
              <a:rPr lang="en-ZA" sz="2800" dirty="0"/>
              <a:t>enhance public education and engagement,</a:t>
            </a:r>
          </a:p>
          <a:p>
            <a:pPr lvl="1" algn="just"/>
            <a:r>
              <a:rPr lang="en-ZA" sz="2800" dirty="0"/>
              <a:t>embark on regionalisation, </a:t>
            </a:r>
          </a:p>
          <a:p>
            <a:pPr lvl="1" algn="just"/>
            <a:r>
              <a:rPr lang="en-ZA" sz="2800" dirty="0"/>
              <a:t>enhance research capacity; and </a:t>
            </a:r>
          </a:p>
          <a:p>
            <a:pPr lvl="1" algn="just"/>
            <a:r>
              <a:rPr lang="en-ZA" sz="2800" dirty="0"/>
              <a:t>develop </a:t>
            </a:r>
            <a:r>
              <a:rPr lang="en-ZA" sz="2800" dirty="0" err="1"/>
              <a:t>MDB</a:t>
            </a:r>
            <a:r>
              <a:rPr lang="en-ZA" sz="2800" dirty="0"/>
              <a:t> as a  spatial knowledge hub.</a:t>
            </a:r>
          </a:p>
          <a:p>
            <a:pPr algn="just"/>
            <a:r>
              <a:rPr lang="en-ZA" sz="3200" dirty="0"/>
              <a:t>The structure is unlikely to be implemented in its entirety within the </a:t>
            </a:r>
            <a:r>
              <a:rPr lang="en-ZA" sz="3200" dirty="0" err="1"/>
              <a:t>MTEF</a:t>
            </a:r>
            <a:r>
              <a:rPr lang="en-ZA" sz="3200" dirty="0"/>
              <a:t> due to budgetary constraints</a:t>
            </a:r>
            <a:r>
              <a:rPr lang="en-ZA" sz="3200" dirty="0" smtClean="0"/>
              <a:t>.</a:t>
            </a:r>
            <a:endParaRPr lang="en-ZA" sz="5400" dirty="0"/>
          </a:p>
        </p:txBody>
      </p:sp>
      <p:sp>
        <p:nvSpPr>
          <p:cNvPr id="3" name="Slide Number Placeholder 2"/>
          <p:cNvSpPr>
            <a:spLocks noGrp="1"/>
          </p:cNvSpPr>
          <p:nvPr>
            <p:ph type="sldNum" sz="quarter" idx="12"/>
          </p:nvPr>
        </p:nvSpPr>
        <p:spPr/>
        <p:txBody>
          <a:bodyPr/>
          <a:lstStyle/>
          <a:p>
            <a:fld id="{36EABC66-2550-4E7C-B7BD-857996C45E5A}" type="slidenum">
              <a:rPr lang="en-ZA" smtClean="0"/>
              <a:pPr/>
              <a:t>24</a:t>
            </a:fld>
            <a:endParaRPr lang="en-ZA" dirty="0"/>
          </a:p>
        </p:txBody>
      </p:sp>
    </p:spTree>
    <p:extLst>
      <p:ext uri="{BB962C8B-B14F-4D97-AF65-F5344CB8AC3E}">
        <p14:creationId xmlns:p14="http://schemas.microsoft.com/office/powerpoint/2010/main" xmlns="" val="2869593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4478" y="2322364"/>
            <a:ext cx="9289624" cy="2732758"/>
          </a:xfrm>
        </p:spPr>
        <p:txBody>
          <a:bodyPr anchor="ctr"/>
          <a:lstStyle/>
          <a:p>
            <a:r>
              <a:rPr lang="en-ZA" dirty="0" smtClean="0"/>
              <a:t>2016 to 2017 </a:t>
            </a:r>
          </a:p>
          <a:p>
            <a:r>
              <a:rPr lang="en-ZA" dirty="0" smtClean="0"/>
              <a:t>Annual Performance Plan</a:t>
            </a:r>
            <a:endParaRPr lang="en-ZA" dirty="0"/>
          </a:p>
        </p:txBody>
      </p:sp>
      <p:sp>
        <p:nvSpPr>
          <p:cNvPr id="5" name="Slide Number Placeholder 4"/>
          <p:cNvSpPr>
            <a:spLocks noGrp="1"/>
          </p:cNvSpPr>
          <p:nvPr>
            <p:ph type="sldNum" sz="quarter" idx="12"/>
          </p:nvPr>
        </p:nvSpPr>
        <p:spPr/>
        <p:txBody>
          <a:bodyPr/>
          <a:lstStyle/>
          <a:p>
            <a:fld id="{36EABC66-2550-4E7C-B7BD-857996C45E5A}" type="slidenum">
              <a:rPr lang="en-ZA" smtClean="0"/>
              <a:pPr/>
              <a:t>25</a:t>
            </a:fld>
            <a:endParaRPr lang="en-ZA" dirty="0"/>
          </a:p>
        </p:txBody>
      </p:sp>
    </p:spTree>
    <p:extLst>
      <p:ext uri="{BB962C8B-B14F-4D97-AF65-F5344CB8AC3E}">
        <p14:creationId xmlns:p14="http://schemas.microsoft.com/office/powerpoint/2010/main" xmlns="" val="1717541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126" y="428232"/>
            <a:ext cx="13610273" cy="1606099"/>
          </a:xfrm>
        </p:spPr>
        <p:txBody>
          <a:bodyPr>
            <a:noAutofit/>
          </a:bodyPr>
          <a:lstStyle/>
          <a:p>
            <a:r>
              <a:rPr lang="en-ZA" dirty="0"/>
              <a:t>PROGRAMMES SUPPORTING IMPLEMENTATION OF STRATEGY</a:t>
            </a:r>
          </a:p>
        </p:txBody>
      </p:sp>
      <p:sp>
        <p:nvSpPr>
          <p:cNvPr id="3" name="Content Placeholder 2"/>
          <p:cNvSpPr>
            <a:spLocks noGrp="1"/>
          </p:cNvSpPr>
          <p:nvPr>
            <p:ph idx="1"/>
          </p:nvPr>
        </p:nvSpPr>
        <p:spPr>
          <a:xfrm>
            <a:off x="756126" y="2483444"/>
            <a:ext cx="13646093" cy="7920880"/>
          </a:xfrm>
        </p:spPr>
        <p:txBody>
          <a:bodyPr>
            <a:normAutofit fontScale="92500" lnSpcReduction="20000"/>
          </a:bodyPr>
          <a:lstStyle/>
          <a:p>
            <a:pPr marL="0" indent="0" algn="just">
              <a:buNone/>
            </a:pPr>
            <a:r>
              <a:rPr lang="en-ZA" sz="3600" dirty="0">
                <a:latin typeface="Arial" panose="020B0604020202020204" pitchFamily="34" charset="0"/>
                <a:cs typeface="Arial" panose="020B0604020202020204" pitchFamily="34" charset="0"/>
              </a:rPr>
              <a:t>The implementation of the strategy is supported by </a:t>
            </a:r>
            <a:r>
              <a:rPr lang="en-ZA" sz="3600" dirty="0" smtClean="0">
                <a:latin typeface="Arial" panose="020B0604020202020204" pitchFamily="34" charset="0"/>
                <a:cs typeface="Arial" panose="020B0604020202020204" pitchFamily="34" charset="0"/>
              </a:rPr>
              <a:t>four </a:t>
            </a:r>
            <a:r>
              <a:rPr lang="en-ZA" sz="3600" dirty="0">
                <a:latin typeface="Arial" panose="020B0604020202020204" pitchFamily="34" charset="0"/>
                <a:cs typeface="Arial" panose="020B0604020202020204" pitchFamily="34" charset="0"/>
              </a:rPr>
              <a:t>programmes as follows:</a:t>
            </a:r>
          </a:p>
          <a:p>
            <a:pPr marL="0" indent="0">
              <a:buNone/>
            </a:pPr>
            <a:endParaRPr lang="en-ZA" sz="3600" dirty="0">
              <a:latin typeface="Arial" panose="020B0604020202020204" pitchFamily="34" charset="0"/>
              <a:cs typeface="Arial" panose="020B0604020202020204" pitchFamily="34" charset="0"/>
            </a:endParaRPr>
          </a:p>
          <a:p>
            <a:pPr marL="0" indent="0">
              <a:buNone/>
            </a:pPr>
            <a:r>
              <a:rPr lang="en-ZA" sz="3600" b="1" dirty="0">
                <a:latin typeface="Arial" panose="020B0604020202020204" pitchFamily="34" charset="0"/>
                <a:cs typeface="Arial" panose="020B0604020202020204" pitchFamily="34" charset="0"/>
              </a:rPr>
              <a:t>Programme 1: Operations </a:t>
            </a:r>
            <a:endParaRPr lang="en-ZA" sz="3600" dirty="0">
              <a:latin typeface="Arial" panose="020B0604020202020204" pitchFamily="34" charset="0"/>
              <a:cs typeface="Arial" panose="020B0604020202020204" pitchFamily="34" charset="0"/>
            </a:endParaRPr>
          </a:p>
          <a:p>
            <a:pPr algn="just"/>
            <a:r>
              <a:rPr lang="en-ZA" sz="3600" dirty="0">
                <a:latin typeface="Arial" panose="020B0604020202020204" pitchFamily="34" charset="0"/>
                <a:cs typeface="Arial" panose="020B0604020202020204" pitchFamily="34" charset="0"/>
              </a:rPr>
              <a:t>The programme gives effect to the institution’s legislative mandate of determining and re-determining municipal boundaries, appropriate categorisation of municipalities, advisory service on the alignment of service delivery boundaries to municipal boundaries and delimitation of municipal wards for local government elections.  </a:t>
            </a:r>
          </a:p>
          <a:p>
            <a:pPr marL="0" indent="0">
              <a:buFont typeface="Wingdings" pitchFamily="2" charset="2"/>
              <a:buNone/>
              <a:defRPr/>
            </a:pPr>
            <a:endParaRPr lang="en-ZA" sz="3600" dirty="0">
              <a:latin typeface="Arial" panose="020B0604020202020204" pitchFamily="34" charset="0"/>
              <a:cs typeface="Arial" panose="020B0604020202020204" pitchFamily="34" charset="0"/>
            </a:endParaRPr>
          </a:p>
          <a:p>
            <a:pPr marL="0" indent="0">
              <a:buFont typeface="Wingdings" pitchFamily="2" charset="2"/>
              <a:buNone/>
              <a:defRPr/>
            </a:pPr>
            <a:r>
              <a:rPr lang="en-ZA" sz="3600" b="1" dirty="0">
                <a:latin typeface="Arial" panose="020B0604020202020204" pitchFamily="34" charset="0"/>
                <a:cs typeface="Arial" panose="020B0604020202020204" pitchFamily="34" charset="0"/>
              </a:rPr>
              <a:t>Programme 2: Research and Knowledge management</a:t>
            </a:r>
          </a:p>
          <a:p>
            <a:pPr algn="just">
              <a:defRPr/>
            </a:pPr>
            <a:r>
              <a:rPr lang="en-ZA" sz="3600" dirty="0">
                <a:latin typeface="Arial" panose="020B0604020202020204" pitchFamily="34" charset="0"/>
                <a:cs typeface="Arial" panose="020B0604020202020204" pitchFamily="34" charset="0"/>
              </a:rPr>
              <a:t>The programme will conduct municipal capacity assessment to </a:t>
            </a:r>
            <a:r>
              <a:rPr lang="en-ZA" sz="3600" dirty="0" smtClean="0">
                <a:latin typeface="Arial" panose="020B0604020202020204" pitchFamily="34" charset="0"/>
                <a:cs typeface="Arial" panose="020B0604020202020204" pitchFamily="34" charset="0"/>
              </a:rPr>
              <a:t>support </a:t>
            </a:r>
            <a:r>
              <a:rPr lang="en-ZA" sz="3600" dirty="0">
                <a:latin typeface="Arial" panose="020B0604020202020204" pitchFamily="34" charset="0"/>
                <a:cs typeface="Arial" panose="020B0604020202020204" pitchFamily="34" charset="0"/>
              </a:rPr>
              <a:t>decisions made by the Board on boundary demarcations.</a:t>
            </a:r>
          </a:p>
          <a:p>
            <a:pPr algn="just">
              <a:defRPr/>
            </a:pPr>
            <a:r>
              <a:rPr lang="en-ZA" sz="3600" dirty="0">
                <a:latin typeface="Arial" panose="020B0604020202020204" pitchFamily="34" charset="0"/>
                <a:cs typeface="Arial" panose="020B0604020202020204" pitchFamily="34" charset="0"/>
              </a:rPr>
              <a:t>The programme included knowledge development and management to facilitate optimal decision making and to position the Board as a knowledge hub on all matters involving spatial planning and boundary demarcations.  </a:t>
            </a:r>
          </a:p>
          <a:p>
            <a:endParaRPr lang="en-ZA" sz="3600" dirty="0"/>
          </a:p>
        </p:txBody>
      </p:sp>
      <p:sp>
        <p:nvSpPr>
          <p:cNvPr id="4" name="Slide Number Placeholder 3"/>
          <p:cNvSpPr>
            <a:spLocks noGrp="1"/>
          </p:cNvSpPr>
          <p:nvPr>
            <p:ph type="sldNum" sz="quarter" idx="12"/>
          </p:nvPr>
        </p:nvSpPr>
        <p:spPr/>
        <p:txBody>
          <a:bodyPr/>
          <a:lstStyle/>
          <a:p>
            <a:fld id="{36EABC66-2550-4E7C-B7BD-857996C45E5A}" type="slidenum">
              <a:rPr lang="en-ZA" smtClean="0"/>
              <a:pPr/>
              <a:t>26</a:t>
            </a:fld>
            <a:endParaRPr lang="en-ZA" dirty="0"/>
          </a:p>
        </p:txBody>
      </p:sp>
    </p:spTree>
    <p:extLst>
      <p:ext uri="{BB962C8B-B14F-4D97-AF65-F5344CB8AC3E}">
        <p14:creationId xmlns:p14="http://schemas.microsoft.com/office/powerpoint/2010/main" xmlns="" val="3155837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126" y="428232"/>
            <a:ext cx="13610273" cy="1606099"/>
          </a:xfrm>
        </p:spPr>
        <p:txBody>
          <a:bodyPr>
            <a:noAutofit/>
          </a:bodyPr>
          <a:lstStyle/>
          <a:p>
            <a:r>
              <a:rPr lang="en-ZA" dirty="0"/>
              <a:t>PROGRAMMES SUPPORTING IMPLEMENTATION OF STRATEGY</a:t>
            </a:r>
          </a:p>
        </p:txBody>
      </p:sp>
      <p:sp>
        <p:nvSpPr>
          <p:cNvPr id="3" name="Content Placeholder 2"/>
          <p:cNvSpPr>
            <a:spLocks noGrp="1"/>
          </p:cNvSpPr>
          <p:nvPr>
            <p:ph idx="1"/>
          </p:nvPr>
        </p:nvSpPr>
        <p:spPr>
          <a:xfrm>
            <a:off x="720306" y="2394372"/>
            <a:ext cx="13646093" cy="7992888"/>
          </a:xfrm>
        </p:spPr>
        <p:txBody>
          <a:bodyPr>
            <a:normAutofit fontScale="85000" lnSpcReduction="20000"/>
          </a:bodyPr>
          <a:lstStyle/>
          <a:p>
            <a:pPr marL="0" indent="0">
              <a:buNone/>
            </a:pPr>
            <a:r>
              <a:rPr lang="en-ZA" sz="3600" b="1" dirty="0"/>
              <a:t>Programme 3: Financial Management and Accounting</a:t>
            </a:r>
          </a:p>
          <a:p>
            <a:pPr algn="just"/>
            <a:r>
              <a:rPr lang="en-ZA" sz="3600" dirty="0"/>
              <a:t>This programme leads financial strategy of the institution and contributes toward resourcing of planned programmes.  Focus over the next five years will be:</a:t>
            </a:r>
          </a:p>
          <a:p>
            <a:pPr lvl="1" algn="just"/>
            <a:r>
              <a:rPr lang="en-ZA" sz="2900" dirty="0"/>
              <a:t>Optimising financial resources from traditional sources and to secure new opportunities;</a:t>
            </a:r>
          </a:p>
          <a:p>
            <a:pPr lvl="1" algn="just"/>
            <a:r>
              <a:rPr lang="en-ZA" sz="2900" dirty="0"/>
              <a:t>Enhance accountability and reporting measures by delivering statutory reporting requirements and management information;</a:t>
            </a:r>
          </a:p>
          <a:p>
            <a:pPr lvl="1" algn="just"/>
            <a:r>
              <a:rPr lang="en-ZA" sz="2900" dirty="0"/>
              <a:t>Contribute towards value for money through effective supply chain management services;</a:t>
            </a:r>
          </a:p>
          <a:p>
            <a:pPr lvl="1" algn="just"/>
            <a:r>
              <a:rPr lang="en-ZA" sz="2900" dirty="0"/>
              <a:t>Compliance to PFMA legislation, regulations &amp; MDB policies and </a:t>
            </a:r>
            <a:r>
              <a:rPr lang="en-ZA" sz="2900" dirty="0" smtClean="0"/>
              <a:t>procedures;</a:t>
            </a:r>
          </a:p>
          <a:p>
            <a:pPr lvl="1" algn="just"/>
            <a:r>
              <a:rPr lang="en-ZA" sz="2900" dirty="0"/>
              <a:t>Information Technology</a:t>
            </a:r>
            <a:r>
              <a:rPr lang="en-ZA" sz="2900" dirty="0" smtClean="0"/>
              <a:t>.  </a:t>
            </a:r>
            <a:endParaRPr lang="en-ZA" sz="2900" dirty="0"/>
          </a:p>
          <a:p>
            <a:pPr algn="just"/>
            <a:endParaRPr lang="en-ZA" sz="3600" dirty="0"/>
          </a:p>
          <a:p>
            <a:pPr marL="0" indent="0" algn="just">
              <a:buNone/>
            </a:pPr>
            <a:r>
              <a:rPr lang="en-ZA" sz="3600" b="1" dirty="0"/>
              <a:t>Programme 4: Corporate Services</a:t>
            </a:r>
          </a:p>
          <a:p>
            <a:pPr algn="just"/>
            <a:r>
              <a:rPr lang="en-ZA" sz="3600" dirty="0"/>
              <a:t>This programme provides corporate services to all the other programmes within the organisations including:</a:t>
            </a:r>
          </a:p>
          <a:p>
            <a:pPr lvl="1" algn="just"/>
            <a:r>
              <a:rPr lang="en-ZA" sz="2900" dirty="0"/>
              <a:t>Human Capital &amp; </a:t>
            </a:r>
            <a:r>
              <a:rPr lang="en-ZA" sz="2900" dirty="0" smtClean="0"/>
              <a:t>Administration;</a:t>
            </a:r>
            <a:endParaRPr lang="en-ZA" sz="2900" dirty="0"/>
          </a:p>
          <a:p>
            <a:pPr lvl="1" algn="just"/>
            <a:r>
              <a:rPr lang="en-ZA" sz="2900" dirty="0"/>
              <a:t>Communications &amp; Stakeholder </a:t>
            </a:r>
            <a:r>
              <a:rPr lang="en-ZA" sz="2900" dirty="0" smtClean="0"/>
              <a:t>Management;</a:t>
            </a:r>
            <a:endParaRPr lang="en-ZA" sz="2900" dirty="0"/>
          </a:p>
          <a:p>
            <a:pPr lvl="1" algn="just"/>
            <a:r>
              <a:rPr lang="en-ZA" sz="2900" dirty="0"/>
              <a:t>Legal Services and Board </a:t>
            </a:r>
            <a:r>
              <a:rPr lang="en-ZA" sz="2900" dirty="0" smtClean="0"/>
              <a:t>Secretariat;</a:t>
            </a:r>
            <a:endParaRPr lang="en-ZA" sz="2900" dirty="0"/>
          </a:p>
        </p:txBody>
      </p:sp>
      <p:sp>
        <p:nvSpPr>
          <p:cNvPr id="4" name="Slide Number Placeholder 3"/>
          <p:cNvSpPr>
            <a:spLocks noGrp="1"/>
          </p:cNvSpPr>
          <p:nvPr>
            <p:ph type="sldNum" sz="quarter" idx="12"/>
          </p:nvPr>
        </p:nvSpPr>
        <p:spPr/>
        <p:txBody>
          <a:bodyPr/>
          <a:lstStyle/>
          <a:p>
            <a:fld id="{36EABC66-2550-4E7C-B7BD-857996C45E5A}" type="slidenum">
              <a:rPr lang="en-ZA" smtClean="0"/>
              <a:pPr/>
              <a:t>27</a:t>
            </a:fld>
            <a:endParaRPr lang="en-ZA" dirty="0"/>
          </a:p>
        </p:txBody>
      </p:sp>
    </p:spTree>
    <p:extLst>
      <p:ext uri="{BB962C8B-B14F-4D97-AF65-F5344CB8AC3E}">
        <p14:creationId xmlns:p14="http://schemas.microsoft.com/office/powerpoint/2010/main" xmlns="" val="12070090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62" y="428232"/>
            <a:ext cx="14401600" cy="1606099"/>
          </a:xfrm>
        </p:spPr>
        <p:txBody>
          <a:bodyPr>
            <a:noAutofit/>
          </a:bodyPr>
          <a:lstStyle/>
          <a:p>
            <a:r>
              <a:rPr lang="en-ZA" dirty="0" smtClean="0"/>
              <a:t>MEDIUM TERM PERFORMANCE TARGETS Programme 1</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00500308"/>
              </p:ext>
            </p:extLst>
          </p:nvPr>
        </p:nvGraphicFramePr>
        <p:xfrm>
          <a:off x="360464" y="2178348"/>
          <a:ext cx="14401594" cy="7691120"/>
        </p:xfrm>
        <a:graphic>
          <a:graphicData uri="http://schemas.openxmlformats.org/drawingml/2006/table">
            <a:tbl>
              <a:tblPr firstRow="1" bandRow="1">
                <a:tableStyleId>{5940675A-B579-460E-94D1-54222C63F5DA}</a:tableStyleId>
              </a:tblPr>
              <a:tblGrid>
                <a:gridCol w="2304254"/>
                <a:gridCol w="2016224"/>
                <a:gridCol w="432048"/>
                <a:gridCol w="2412267"/>
                <a:gridCol w="2412267"/>
                <a:gridCol w="2412267"/>
                <a:gridCol w="2412267"/>
              </a:tblGrid>
              <a:tr h="370840">
                <a:tc row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1</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tc>
                <a:tc gridSpan="4">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v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gridSpan="2" v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hMerge="1" vMerge="1">
                  <a:txBody>
                    <a:bodyPr/>
                    <a:lstStyle/>
                    <a:p>
                      <a:endParaRPr lang="en-ZA" sz="2000" dirty="0">
                        <a:latin typeface="Arial Narrow" panose="020B0606020202030204" pitchFamily="34" charset="0"/>
                      </a:endParaRPr>
                    </a:p>
                  </a:txBody>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gn="just">
                        <a:lnSpc>
                          <a:spcPct val="100000"/>
                        </a:lnSpc>
                      </a:pPr>
                      <a:r>
                        <a:rPr lang="en-ZA" sz="2400" dirty="0" smtClean="0">
                          <a:latin typeface="Arial Narrow" panose="020B0606020202030204" pitchFamily="34" charset="0"/>
                        </a:rPr>
                        <a:t>Determination and re-determination of municipal boundaries</a:t>
                      </a: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00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Municipal boundaries determined and/or re-determined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00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1.1</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00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Municipal outer boundary determination and re-determination policy and procedure </a:t>
                      </a: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approved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Public participation processes on municipal boundary re-determinations conducted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Final municipal boundary re-determinations published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00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Number of municipalities for which technical alignment of municipal boundaries are completed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00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1.2</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00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Technical alignment of municipal boundaries for 213 municipalities completed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00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Develop a framework on the application of the demarcation criteria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00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1.3</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00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Draft framework document on the application of the demarcation criteria developed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28</a:t>
            </a:fld>
            <a:endParaRPr lang="en-ZA" dirty="0"/>
          </a:p>
        </p:txBody>
      </p:sp>
    </p:spTree>
    <p:extLst>
      <p:ext uri="{BB962C8B-B14F-4D97-AF65-F5344CB8AC3E}">
        <p14:creationId xmlns:p14="http://schemas.microsoft.com/office/powerpoint/2010/main" xmlns="" val="14484996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62" y="428232"/>
            <a:ext cx="14401600" cy="1606099"/>
          </a:xfrm>
        </p:spPr>
        <p:txBody>
          <a:bodyPr>
            <a:noAutofit/>
          </a:bodyPr>
          <a:lstStyle/>
          <a:p>
            <a:r>
              <a:rPr lang="en-ZA" dirty="0"/>
              <a:t>MEDIUM TERM PERFORMANCE </a:t>
            </a:r>
            <a:r>
              <a:rPr lang="en-ZA" dirty="0" smtClean="0"/>
              <a:t>TARGETS Programme 1</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11430812"/>
              </p:ext>
            </p:extLst>
          </p:nvPr>
        </p:nvGraphicFramePr>
        <p:xfrm>
          <a:off x="360464" y="2178348"/>
          <a:ext cx="14401594" cy="8238490"/>
        </p:xfrm>
        <a:graphic>
          <a:graphicData uri="http://schemas.openxmlformats.org/drawingml/2006/table">
            <a:tbl>
              <a:tblPr firstRow="1" bandRow="1">
                <a:tableStyleId>{5940675A-B579-460E-94D1-54222C63F5DA}</a:tableStyleId>
              </a:tblPr>
              <a:tblGrid>
                <a:gridCol w="2304254"/>
                <a:gridCol w="2160240"/>
                <a:gridCol w="432048"/>
                <a:gridCol w="2268251"/>
                <a:gridCol w="2412267"/>
                <a:gridCol w="2412267"/>
                <a:gridCol w="2412267"/>
              </a:tblGrid>
              <a:tr h="370840">
                <a:tc row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2</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tc>
                <a:tc gridSpan="4">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v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gridSpan="2" v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hMerge="1" vMerge="1">
                  <a:txBody>
                    <a:bodyPr/>
                    <a:lstStyle/>
                    <a:p>
                      <a:endParaRPr lang="en-ZA" sz="2000" dirty="0">
                        <a:latin typeface="Arial Narrow" panose="020B0606020202030204" pitchFamily="34" charset="0"/>
                      </a:endParaRPr>
                    </a:p>
                  </a:txBody>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gn="just">
                        <a:lnSpc>
                          <a:spcPct val="100000"/>
                        </a:lnSpc>
                      </a:pPr>
                      <a:r>
                        <a:rPr lang="en-ZA" sz="2400" kern="1200" dirty="0" smtClean="0">
                          <a:solidFill>
                            <a:schemeClr val="tx1"/>
                          </a:solidFill>
                          <a:effectLst/>
                          <a:latin typeface="Arial Narrow" panose="020B0606020202030204" pitchFamily="34" charset="0"/>
                          <a:ea typeface="+mn-ea"/>
                          <a:cs typeface="+mn-cs"/>
                        </a:rPr>
                        <a:t>Delimit wards to facilitate local government elections</a:t>
                      </a: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The evaluation report on the efficiency and effectiveness of the 2014 to 2016 ward delimitation process is finalised by end of 3</a:t>
                      </a:r>
                      <a:r>
                        <a:rPr lang="en-ZA" sz="2400" baseline="30000" dirty="0">
                          <a:effectLst/>
                          <a:latin typeface="Arial Narrow" panose="020B0606020202030204" pitchFamily="34" charset="0"/>
                          <a:ea typeface="Times New Roman" panose="02020603050405020304" pitchFamily="18" charset="0"/>
                          <a:cs typeface="Arial" panose="020B0604020202020204" pitchFamily="34" charset="0"/>
                        </a:rPr>
                        <a:t>rd</a:t>
                      </a:r>
                      <a:r>
                        <a:rPr lang="en-ZA" sz="2400" dirty="0">
                          <a:effectLst/>
                          <a:latin typeface="Arial Narrow" panose="020B0606020202030204" pitchFamily="34" charset="0"/>
                          <a:ea typeface="Times New Roman" panose="02020603050405020304" pitchFamily="18" charset="0"/>
                          <a:cs typeface="Arial" panose="020B0604020202020204" pitchFamily="34" charset="0"/>
                        </a:rPr>
                        <a:t> quarter</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2.1</a:t>
                      </a: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kern="1200" dirty="0" smtClean="0">
                          <a:solidFill>
                            <a:schemeClr val="tx1"/>
                          </a:solidFill>
                          <a:effectLst/>
                          <a:latin typeface="Arial Narrow" panose="020B0606020202030204" pitchFamily="34" charset="0"/>
                          <a:ea typeface="+mn-ea"/>
                          <a:cs typeface="+mn-cs"/>
                        </a:rPr>
                        <a:t>An evaluation on the efficiency and effectiveness of the 2014 to 2016 ward delimitation process and produce a report by end of 3</a:t>
                      </a:r>
                      <a:r>
                        <a:rPr lang="en-ZA" sz="2400" kern="1200" baseline="30000" dirty="0" smtClean="0">
                          <a:solidFill>
                            <a:schemeClr val="tx1"/>
                          </a:solidFill>
                          <a:effectLst/>
                          <a:latin typeface="Arial Narrow" panose="020B0606020202030204" pitchFamily="34" charset="0"/>
                          <a:ea typeface="+mn-ea"/>
                          <a:cs typeface="+mn-cs"/>
                        </a:rPr>
                        <a:t>rd</a:t>
                      </a:r>
                      <a:r>
                        <a:rPr lang="en-ZA" sz="2400" kern="1200" dirty="0" smtClean="0">
                          <a:solidFill>
                            <a:schemeClr val="tx1"/>
                          </a:solidFill>
                          <a:effectLst/>
                          <a:latin typeface="Arial Narrow" panose="020B0606020202030204" pitchFamily="34" charset="0"/>
                          <a:ea typeface="+mn-ea"/>
                          <a:cs typeface="+mn-cs"/>
                        </a:rPr>
                        <a:t> quarter</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Review of the ward delimitation policy and development of operating procedures finalised</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Draft plan for the 2021 ward delimitation process finalised</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Commencement of the ward delimitation process</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Improved public access to geospatial information resources in line with the information and knowledge hub objective</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2.2</a:t>
                      </a: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Development and piloting of interactive online geospatial information centre</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Launch interactive online geospatial information centre </a:t>
                      </a: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online</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Maintenance and update of interactive online geospatial information centre</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Maintenance and update of interactive online geo spatial information centre</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29</a:t>
            </a:fld>
            <a:endParaRPr lang="en-ZA" dirty="0"/>
          </a:p>
        </p:txBody>
      </p:sp>
    </p:spTree>
    <p:extLst>
      <p:ext uri="{BB962C8B-B14F-4D97-AF65-F5344CB8AC3E}">
        <p14:creationId xmlns:p14="http://schemas.microsoft.com/office/powerpoint/2010/main" xmlns="" val="3684753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56126" y="428232"/>
            <a:ext cx="13610273" cy="1221213"/>
          </a:xfrm>
        </p:spPr>
        <p:txBody>
          <a:bodyPr>
            <a:normAutofit/>
          </a:bodyPr>
          <a:lstStyle/>
          <a:p>
            <a:r>
              <a:rPr lang="en-ZA" sz="6000" dirty="0" smtClean="0"/>
              <a:t>OUTLINE OF PRESENTATION</a:t>
            </a:r>
            <a:endParaRPr lang="en-ZA" sz="6000" dirty="0"/>
          </a:p>
        </p:txBody>
      </p:sp>
      <p:sp>
        <p:nvSpPr>
          <p:cNvPr id="10" name="Content Placeholder 9"/>
          <p:cNvSpPr>
            <a:spLocks noGrp="1"/>
          </p:cNvSpPr>
          <p:nvPr>
            <p:ph idx="1"/>
          </p:nvPr>
        </p:nvSpPr>
        <p:spPr>
          <a:xfrm>
            <a:off x="756126" y="1890316"/>
            <a:ext cx="13610273" cy="7992888"/>
          </a:xfrm>
        </p:spPr>
        <p:txBody>
          <a:bodyPr>
            <a:normAutofit fontScale="40000" lnSpcReduction="20000"/>
          </a:bodyPr>
          <a:lstStyle/>
          <a:p>
            <a:r>
              <a:rPr lang="en-ZA" sz="8000" dirty="0" smtClean="0"/>
              <a:t>Purpose of the presentation</a:t>
            </a:r>
          </a:p>
          <a:p>
            <a:r>
              <a:rPr lang="en-ZA" sz="8000" dirty="0" smtClean="0"/>
              <a:t>Institutional arrangements</a:t>
            </a:r>
          </a:p>
          <a:p>
            <a:r>
              <a:rPr lang="en-ZA" sz="8000" dirty="0" smtClean="0"/>
              <a:t>Legislative mandate</a:t>
            </a:r>
          </a:p>
          <a:p>
            <a:r>
              <a:rPr lang="en-ZA" sz="8000" dirty="0" smtClean="0"/>
              <a:t>Vision, mission and values</a:t>
            </a:r>
          </a:p>
          <a:p>
            <a:r>
              <a:rPr lang="en-ZA" sz="8000" dirty="0" smtClean="0"/>
              <a:t>Performance against predetermined objectives – 2015/16 Financial year</a:t>
            </a:r>
          </a:p>
          <a:p>
            <a:r>
              <a:rPr lang="en-ZA" sz="8000" dirty="0" smtClean="0"/>
              <a:t>2015 – 2020 Strategic Goals</a:t>
            </a:r>
          </a:p>
          <a:p>
            <a:r>
              <a:rPr lang="en-ZA" sz="8000" dirty="0" smtClean="0"/>
              <a:t>2015 – 2020 Strategic Objectives</a:t>
            </a:r>
          </a:p>
          <a:p>
            <a:r>
              <a:rPr lang="en-ZA" sz="8000" dirty="0" smtClean="0"/>
              <a:t>Emerging risks</a:t>
            </a:r>
          </a:p>
          <a:p>
            <a:r>
              <a:rPr lang="en-ZA" sz="8000" dirty="0" smtClean="0"/>
              <a:t>Key challenges</a:t>
            </a:r>
          </a:p>
          <a:p>
            <a:r>
              <a:rPr lang="en-ZA" sz="8000" dirty="0" smtClean="0"/>
              <a:t>New organisational structure</a:t>
            </a:r>
          </a:p>
          <a:p>
            <a:r>
              <a:rPr lang="en-ZA" sz="8000" dirty="0" smtClean="0"/>
              <a:t>Annual Performance Plan for 2016/17</a:t>
            </a:r>
          </a:p>
          <a:p>
            <a:r>
              <a:rPr lang="en-ZA" sz="8000" dirty="0" smtClean="0"/>
              <a:t>Medium Term Performance targets</a:t>
            </a:r>
          </a:p>
          <a:p>
            <a:r>
              <a:rPr lang="en-ZA" sz="8000" dirty="0" smtClean="0"/>
              <a:t>Medium Term Expenditure Framework</a:t>
            </a:r>
            <a:endParaRPr lang="en-ZA" sz="8000" dirty="0"/>
          </a:p>
          <a:p>
            <a:r>
              <a:rPr lang="en-ZA" sz="8000" dirty="0" smtClean="0"/>
              <a:t>Concluding remarks</a:t>
            </a:r>
          </a:p>
          <a:p>
            <a:r>
              <a:rPr lang="en-ZA" sz="8000" dirty="0" smtClean="0"/>
              <a:t>Contact details</a:t>
            </a:r>
          </a:p>
          <a:p>
            <a:endParaRPr lang="en-ZA" dirty="0" smtClean="0"/>
          </a:p>
          <a:p>
            <a:endParaRPr lang="en-ZA" dirty="0" smtClean="0"/>
          </a:p>
          <a:p>
            <a:endParaRPr lang="en-ZA" dirty="0" smtClean="0"/>
          </a:p>
          <a:p>
            <a:endParaRPr lang="en-ZA" dirty="0"/>
          </a:p>
        </p:txBody>
      </p:sp>
      <p:sp>
        <p:nvSpPr>
          <p:cNvPr id="5" name="Slide Number Placeholder 4"/>
          <p:cNvSpPr>
            <a:spLocks noGrp="1"/>
          </p:cNvSpPr>
          <p:nvPr>
            <p:ph type="sldNum" sz="quarter" idx="12"/>
          </p:nvPr>
        </p:nvSpPr>
        <p:spPr/>
        <p:txBody>
          <a:bodyPr/>
          <a:lstStyle/>
          <a:p>
            <a:fld id="{36EABC66-2550-4E7C-B7BD-857996C45E5A}" type="slidenum">
              <a:rPr lang="en-ZA" smtClean="0"/>
              <a:pPr/>
              <a:t>3</a:t>
            </a:fld>
            <a:endParaRPr lang="en-ZA" dirty="0"/>
          </a:p>
        </p:txBody>
      </p:sp>
    </p:spTree>
    <p:extLst>
      <p:ext uri="{BB962C8B-B14F-4D97-AF65-F5344CB8AC3E}">
        <p14:creationId xmlns:p14="http://schemas.microsoft.com/office/powerpoint/2010/main" xmlns="" val="10741749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62" y="428232"/>
            <a:ext cx="14401600" cy="1606099"/>
          </a:xfrm>
        </p:spPr>
        <p:txBody>
          <a:bodyPr>
            <a:noAutofit/>
          </a:bodyPr>
          <a:lstStyle/>
          <a:p>
            <a:r>
              <a:rPr lang="en-ZA" dirty="0"/>
              <a:t>MEDIUM TERM </a:t>
            </a:r>
            <a:r>
              <a:rPr lang="en-ZA" dirty="0" smtClean="0"/>
              <a:t>PERFORMANCE TARGETS Programme 2</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67925586"/>
              </p:ext>
            </p:extLst>
          </p:nvPr>
        </p:nvGraphicFramePr>
        <p:xfrm>
          <a:off x="360464" y="2178348"/>
          <a:ext cx="14401594" cy="8101711"/>
        </p:xfrm>
        <a:graphic>
          <a:graphicData uri="http://schemas.openxmlformats.org/drawingml/2006/table">
            <a:tbl>
              <a:tblPr firstRow="1" bandRow="1">
                <a:tableStyleId>{5940675A-B579-460E-94D1-54222C63F5DA}</a:tableStyleId>
              </a:tblPr>
              <a:tblGrid>
                <a:gridCol w="2304254"/>
                <a:gridCol w="2160240"/>
                <a:gridCol w="432048"/>
                <a:gridCol w="2268251"/>
                <a:gridCol w="2412267"/>
                <a:gridCol w="2412267"/>
                <a:gridCol w="2412267"/>
              </a:tblGrid>
              <a:tr h="370840">
                <a:tc row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3</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tc>
                <a:tc gridSpan="4">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v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gridSpan="2" v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hMerge="1" vMerge="1">
                  <a:txBody>
                    <a:bodyPr/>
                    <a:lstStyle/>
                    <a:p>
                      <a:endParaRPr lang="en-ZA" sz="2000" dirty="0">
                        <a:latin typeface="Arial Narrow" panose="020B0606020202030204" pitchFamily="34" charset="0"/>
                      </a:endParaRPr>
                    </a:p>
                  </a:txBody>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gn="just">
                        <a:lnSpc>
                          <a:spcPct val="100000"/>
                        </a:lnSpc>
                      </a:pPr>
                      <a:r>
                        <a:rPr lang="en-ZA" sz="2400" kern="1200" dirty="0" smtClean="0">
                          <a:solidFill>
                            <a:schemeClr val="tx1"/>
                          </a:solidFill>
                          <a:effectLst/>
                          <a:latin typeface="Arial Narrow" panose="020B0606020202030204" pitchFamily="34" charset="0"/>
                          <a:ea typeface="+mn-ea"/>
                          <a:cs typeface="+mn-cs"/>
                        </a:rPr>
                        <a:t>Conduct capacity assessment of metropolitan, district and local municipalities</a:t>
                      </a: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Develop a revised municipal capacity assessment model</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3.1</a:t>
                      </a: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rPr>
                        <a:t>Develop and design a new and relevant capacity assessment model</a:t>
                      </a: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Number of municipal capacity assessment reports</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rPr>
                        <a:t>N/A</a:t>
                      </a: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Conduct capacity assessments for 257 </a:t>
                      </a: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municipalities and produce reports</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rowSpan="2">
                  <a:txBody>
                    <a:bodyPr/>
                    <a:lstStyle/>
                    <a:p>
                      <a:pPr algn="just">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4</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just">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gridSpan="4">
                  <a:txBody>
                    <a:bodyPr/>
                    <a:lstStyle/>
                    <a:p>
                      <a:pPr algn="just">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vMerge="1">
                  <a:txBody>
                    <a:bodyPr/>
                    <a:lstStyle/>
                    <a:p>
                      <a:pPr>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vMerge="1">
                  <a:txBody>
                    <a:bodyPr/>
                    <a:lstStyle/>
                    <a:p>
                      <a:pP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vMerge="1">
                  <a:txBody>
                    <a:bodyPr/>
                    <a:lstStyle/>
                    <a:p>
                      <a:pPr marL="71755" marR="71755" algn="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just">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just">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just">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gn="just">
                        <a:lnSpc>
                          <a:spcPct val="100000"/>
                        </a:lnSpc>
                      </a:pPr>
                      <a:r>
                        <a:rPr lang="en-ZA" sz="2400" kern="1200" dirty="0" smtClean="0">
                          <a:solidFill>
                            <a:schemeClr val="tx1"/>
                          </a:solidFill>
                          <a:effectLst/>
                          <a:latin typeface="Arial Narrow" panose="020B0606020202030204" pitchFamily="34" charset="0"/>
                          <a:ea typeface="+mn-ea"/>
                          <a:cs typeface="+mn-cs"/>
                        </a:rPr>
                        <a:t>Strengthen research and knowledge management to improve advisory services</a:t>
                      </a: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rPr>
                        <a:t>Conference on demarcation and spatial transformation agenda hosted</a:t>
                      </a: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4.1</a:t>
                      </a: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rPr>
                        <a:t>Host a conference on demarcation and spatial transformation agenda by end of 1</a:t>
                      </a:r>
                      <a:r>
                        <a:rPr lang="en-ZA" sz="2400" baseline="30000" dirty="0">
                          <a:effectLst/>
                          <a:latin typeface="Arial Narrow" panose="020B0606020202030204" pitchFamily="34" charset="0"/>
                          <a:ea typeface="Times New Roman" panose="02020603050405020304" pitchFamily="18" charset="0"/>
                        </a:rPr>
                        <a:t>st</a:t>
                      </a:r>
                      <a:r>
                        <a:rPr lang="en-ZA" sz="2400" dirty="0">
                          <a:effectLst/>
                          <a:latin typeface="Arial Narrow" panose="020B0606020202030204" pitchFamily="34" charset="0"/>
                          <a:ea typeface="Times New Roman" panose="02020603050405020304" pitchFamily="18" charset="0"/>
                        </a:rPr>
                        <a:t> quarter</a:t>
                      </a: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30</a:t>
            </a:fld>
            <a:endParaRPr lang="en-ZA" dirty="0"/>
          </a:p>
        </p:txBody>
      </p:sp>
    </p:spTree>
    <p:extLst>
      <p:ext uri="{BB962C8B-B14F-4D97-AF65-F5344CB8AC3E}">
        <p14:creationId xmlns:p14="http://schemas.microsoft.com/office/powerpoint/2010/main" xmlns="" val="11617219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62" y="428232"/>
            <a:ext cx="14401600" cy="1606099"/>
          </a:xfrm>
        </p:spPr>
        <p:txBody>
          <a:bodyPr>
            <a:noAutofit/>
          </a:bodyPr>
          <a:lstStyle/>
          <a:p>
            <a:r>
              <a:rPr lang="en-ZA" dirty="0"/>
              <a:t>MEDIUM TERM </a:t>
            </a:r>
            <a:r>
              <a:rPr lang="en-ZA" dirty="0" smtClean="0"/>
              <a:t>PERFORMANCE TARGETS Programme 2</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34212523"/>
              </p:ext>
            </p:extLst>
          </p:nvPr>
        </p:nvGraphicFramePr>
        <p:xfrm>
          <a:off x="360462" y="2048133"/>
          <a:ext cx="14401594" cy="8426958"/>
        </p:xfrm>
        <a:graphic>
          <a:graphicData uri="http://schemas.openxmlformats.org/drawingml/2006/table">
            <a:tbl>
              <a:tblPr firstRow="1" bandRow="1">
                <a:tableStyleId>{5940675A-B579-460E-94D1-54222C63F5DA}</a:tableStyleId>
              </a:tblPr>
              <a:tblGrid>
                <a:gridCol w="2304254"/>
                <a:gridCol w="2160240"/>
                <a:gridCol w="432048"/>
                <a:gridCol w="2736304"/>
                <a:gridCol w="2376264"/>
                <a:gridCol w="2232248"/>
                <a:gridCol w="2160236"/>
              </a:tblGrid>
              <a:tr h="370840">
                <a:tc row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4</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gridSpan="4">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vMerge="1">
                  <a:txBody>
                    <a:bodyPr/>
                    <a:lstStyle/>
                    <a:p>
                      <a:pPr>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vMerge="1">
                  <a:txBody>
                    <a:bodyPr/>
                    <a:lstStyle/>
                    <a:p>
                      <a:pP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vMerge="1">
                  <a:txBody>
                    <a:bodyPr/>
                    <a:lstStyle/>
                    <a:p>
                      <a:pPr marL="71755" marR="71755" algn="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gn="just">
                        <a:lnSpc>
                          <a:spcPct val="100000"/>
                        </a:lnSpc>
                      </a:pPr>
                      <a:r>
                        <a:rPr lang="en-ZA" sz="2400" kern="1200" dirty="0" smtClean="0">
                          <a:solidFill>
                            <a:schemeClr val="tx1"/>
                          </a:solidFill>
                          <a:effectLst/>
                          <a:latin typeface="Arial Narrow" panose="020B0606020202030204" pitchFamily="34" charset="0"/>
                          <a:ea typeface="+mn-ea"/>
                          <a:cs typeface="+mn-cs"/>
                        </a:rPr>
                        <a:t>Strengthen research and knowledge management to improve advisory services</a:t>
                      </a: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A virtual information portal on demarcation established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4.2</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Online information repository on demarcation established by end of 2</a:t>
                      </a:r>
                      <a:r>
                        <a:rPr lang="en-ZA" sz="2400" baseline="30000" dirty="0">
                          <a:effectLst/>
                          <a:latin typeface="Arial Narrow" panose="020B0606020202030204" pitchFamily="34" charset="0"/>
                          <a:ea typeface="Times New Roman" panose="02020603050405020304" pitchFamily="18" charset="0"/>
                          <a:cs typeface="Arial" panose="020B0604020202020204" pitchFamily="34" charset="0"/>
                        </a:rPr>
                        <a:t>nd</a:t>
                      </a:r>
                      <a:r>
                        <a:rPr lang="en-ZA" sz="2400" dirty="0">
                          <a:effectLst/>
                          <a:latin typeface="Arial Narrow" panose="020B0606020202030204" pitchFamily="34" charset="0"/>
                          <a:ea typeface="Times New Roman" panose="02020603050405020304" pitchFamily="18" charset="0"/>
                          <a:cs typeface="Arial" panose="020B0604020202020204" pitchFamily="34" charset="0"/>
                        </a:rPr>
                        <a:t> quarter</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Update and maintain online information repository</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Update and maintain online information repository</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Update and maintain online information repository</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Number of municipalities evaluated to determine if they still meet demarcation objectives</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4.3</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Evaluation studies on 180 local municipalities to determine if they still meet demarcation objectives</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Study on metropolitan system of governance conducted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4.4</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Revised methodology on categorization of metropolitan municipalities, norms and standards developed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31</a:t>
            </a:fld>
            <a:endParaRPr lang="en-ZA" dirty="0"/>
          </a:p>
        </p:txBody>
      </p:sp>
    </p:spTree>
    <p:extLst>
      <p:ext uri="{BB962C8B-B14F-4D97-AF65-F5344CB8AC3E}">
        <p14:creationId xmlns:p14="http://schemas.microsoft.com/office/powerpoint/2010/main" xmlns="" val="29542166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62" y="428232"/>
            <a:ext cx="14401600" cy="1606099"/>
          </a:xfrm>
        </p:spPr>
        <p:txBody>
          <a:bodyPr>
            <a:noAutofit/>
          </a:bodyPr>
          <a:lstStyle/>
          <a:p>
            <a:r>
              <a:rPr lang="en-ZA" dirty="0"/>
              <a:t>MEDIUM TERM PERFORMANCE </a:t>
            </a:r>
            <a:r>
              <a:rPr lang="en-ZA" dirty="0" smtClean="0"/>
              <a:t>TARGETS Programme 2</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049744600"/>
              </p:ext>
            </p:extLst>
          </p:nvPr>
        </p:nvGraphicFramePr>
        <p:xfrm>
          <a:off x="360464" y="2178348"/>
          <a:ext cx="14401594" cy="4072255"/>
        </p:xfrm>
        <a:graphic>
          <a:graphicData uri="http://schemas.openxmlformats.org/drawingml/2006/table">
            <a:tbl>
              <a:tblPr firstRow="1" bandRow="1">
                <a:tableStyleId>{5940675A-B579-460E-94D1-54222C63F5DA}</a:tableStyleId>
              </a:tblPr>
              <a:tblGrid>
                <a:gridCol w="2304254"/>
                <a:gridCol w="2160240"/>
                <a:gridCol w="432048"/>
                <a:gridCol w="2268251"/>
                <a:gridCol w="2412267"/>
                <a:gridCol w="2412267"/>
                <a:gridCol w="2412267"/>
              </a:tblGrid>
              <a:tr h="370840">
                <a:tc row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4</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gridSpan="4">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vMerge="1">
                  <a:txBody>
                    <a:bodyPr/>
                    <a:lstStyle/>
                    <a:p>
                      <a:pPr>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vMerge="1">
                  <a:txBody>
                    <a:bodyPr/>
                    <a:lstStyle/>
                    <a:p>
                      <a:pP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vMerge="1">
                  <a:txBody>
                    <a:bodyPr/>
                    <a:lstStyle/>
                    <a:p>
                      <a:pPr marL="71755" marR="71755" algn="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gn="just">
                        <a:lnSpc>
                          <a:spcPct val="100000"/>
                        </a:lnSpc>
                      </a:pPr>
                      <a:r>
                        <a:rPr lang="en-ZA" sz="2400" kern="1200" dirty="0" smtClean="0">
                          <a:solidFill>
                            <a:schemeClr val="tx1"/>
                          </a:solidFill>
                          <a:effectLst/>
                          <a:latin typeface="Arial Narrow" panose="020B0606020202030204" pitchFamily="34" charset="0"/>
                          <a:ea typeface="+mn-ea"/>
                          <a:cs typeface="+mn-cs"/>
                        </a:rPr>
                        <a:t>Strengthen research and knowledge management</a:t>
                      </a:r>
                      <a:r>
                        <a:rPr lang="en-ZA" sz="2400" kern="1200" baseline="0" dirty="0" smtClean="0">
                          <a:solidFill>
                            <a:schemeClr val="tx1"/>
                          </a:solidFill>
                          <a:effectLst/>
                          <a:latin typeface="Arial Narrow" panose="020B0606020202030204" pitchFamily="34" charset="0"/>
                          <a:ea typeface="+mn-ea"/>
                          <a:cs typeface="+mn-cs"/>
                        </a:rPr>
                        <a:t> to improve advisory services</a:t>
                      </a: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Complete inputs into the amendments </a:t>
                      </a: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of applicable  </a:t>
                      </a:r>
                      <a:r>
                        <a:rPr lang="en-ZA" sz="2400" dirty="0">
                          <a:effectLst/>
                          <a:latin typeface="Arial Narrow" panose="020B0606020202030204" pitchFamily="34" charset="0"/>
                          <a:ea typeface="Times New Roman" panose="02020603050405020304" pitchFamily="18" charset="0"/>
                          <a:cs typeface="Arial" panose="020B0604020202020204" pitchFamily="34" charset="0"/>
                        </a:rPr>
                        <a:t>legislation and regulations affecting the work of the MDB</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4.5</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Inputs into the amendments of </a:t>
                      </a: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applicable legislation </a:t>
                      </a:r>
                      <a:r>
                        <a:rPr lang="en-ZA" sz="2400" dirty="0">
                          <a:effectLst/>
                          <a:latin typeface="Arial Narrow" panose="020B0606020202030204" pitchFamily="34" charset="0"/>
                          <a:ea typeface="Times New Roman" panose="02020603050405020304" pitchFamily="18" charset="0"/>
                          <a:cs typeface="Arial" panose="020B0604020202020204" pitchFamily="34" charset="0"/>
                        </a:rPr>
                        <a:t>and regulations affecting the work of the MDB by end of 3</a:t>
                      </a:r>
                      <a:r>
                        <a:rPr lang="en-ZA" sz="2400" baseline="30000" dirty="0">
                          <a:effectLst/>
                          <a:latin typeface="Arial Narrow" panose="020B0606020202030204" pitchFamily="34" charset="0"/>
                          <a:ea typeface="Times New Roman" panose="02020603050405020304" pitchFamily="18" charset="0"/>
                          <a:cs typeface="Arial" panose="020B0604020202020204" pitchFamily="34" charset="0"/>
                        </a:rPr>
                        <a:t>rd</a:t>
                      </a:r>
                      <a:r>
                        <a:rPr lang="en-ZA" sz="2400" dirty="0">
                          <a:effectLst/>
                          <a:latin typeface="Arial Narrow" panose="020B0606020202030204" pitchFamily="34" charset="0"/>
                          <a:ea typeface="Times New Roman" panose="02020603050405020304" pitchFamily="18" charset="0"/>
                          <a:cs typeface="Arial" panose="020B0604020202020204" pitchFamily="34" charset="0"/>
                        </a:rPr>
                        <a:t> quarter</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32</a:t>
            </a:fld>
            <a:endParaRPr lang="en-ZA" dirty="0"/>
          </a:p>
        </p:txBody>
      </p:sp>
    </p:spTree>
    <p:extLst>
      <p:ext uri="{BB962C8B-B14F-4D97-AF65-F5344CB8AC3E}">
        <p14:creationId xmlns:p14="http://schemas.microsoft.com/office/powerpoint/2010/main" xmlns="" val="13589378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62" y="428232"/>
            <a:ext cx="14401600" cy="1606099"/>
          </a:xfrm>
        </p:spPr>
        <p:txBody>
          <a:bodyPr>
            <a:noAutofit/>
          </a:bodyPr>
          <a:lstStyle/>
          <a:p>
            <a:r>
              <a:rPr lang="en-ZA" dirty="0"/>
              <a:t>MEDIUM TERM </a:t>
            </a:r>
            <a:r>
              <a:rPr lang="en-ZA" dirty="0" smtClean="0"/>
              <a:t>PERFORMANCE TARGETS Programme 3</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954331035"/>
              </p:ext>
            </p:extLst>
          </p:nvPr>
        </p:nvGraphicFramePr>
        <p:xfrm>
          <a:off x="360464" y="2178348"/>
          <a:ext cx="14401594" cy="6947789"/>
        </p:xfrm>
        <a:graphic>
          <a:graphicData uri="http://schemas.openxmlformats.org/drawingml/2006/table">
            <a:tbl>
              <a:tblPr firstRow="1" bandRow="1">
                <a:tableStyleId>{5940675A-B579-460E-94D1-54222C63F5DA}</a:tableStyleId>
              </a:tblPr>
              <a:tblGrid>
                <a:gridCol w="2304254"/>
                <a:gridCol w="2160240"/>
                <a:gridCol w="432048"/>
                <a:gridCol w="2376263"/>
                <a:gridCol w="2376263"/>
                <a:gridCol w="2376263"/>
                <a:gridCol w="2376263"/>
              </a:tblGrid>
              <a:tr h="370840">
                <a:tc row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5</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gridSpan="4">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vMerge="1">
                  <a:txBody>
                    <a:bodyPr/>
                    <a:lstStyle/>
                    <a:p>
                      <a:pPr>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vMerge="1">
                  <a:txBody>
                    <a:bodyPr/>
                    <a:lstStyle/>
                    <a:p>
                      <a:pP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vMerge="1">
                  <a:txBody>
                    <a:bodyPr/>
                    <a:lstStyle/>
                    <a:p>
                      <a:pPr marL="71755" marR="71755" algn="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Ensure good financial planning and management</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Internal audit rating</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5.1</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Improve system of internal controls and an internal audit rating 2</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Improve system of internal controls and an internal audit rating 1 (fully effective and adequate systems of internal control)</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Maintain system of internal controls and an internal audit rating 1 (fully effective and adequate systems of internal control)</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Maintain system of internal controls and an internal audit rating 1 (fully effective and adequate systems of internal control)</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Opinion of the Auditor General on Annual Financial Statements</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5.2</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Clean audit with no Emphasis of matter</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Clean audit with no Emphasis of matter</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Clean audit with no Emphasis of matter</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Clean audit with no Emphasis of matter</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Compliance with SCM prescripts</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5.3</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No irregular expenditure to be incurred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No irregular expenditure to be incurred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No irregular expenditure to be incurred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No irregular expenditure to be incurred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33</a:t>
            </a:fld>
            <a:endParaRPr lang="en-ZA" dirty="0"/>
          </a:p>
        </p:txBody>
      </p:sp>
    </p:spTree>
    <p:extLst>
      <p:ext uri="{BB962C8B-B14F-4D97-AF65-F5344CB8AC3E}">
        <p14:creationId xmlns:p14="http://schemas.microsoft.com/office/powerpoint/2010/main" xmlns="" val="41804216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62" y="428232"/>
            <a:ext cx="14401600" cy="1606099"/>
          </a:xfrm>
        </p:spPr>
        <p:txBody>
          <a:bodyPr>
            <a:noAutofit/>
          </a:bodyPr>
          <a:lstStyle/>
          <a:p>
            <a:r>
              <a:rPr lang="en-ZA" dirty="0"/>
              <a:t>MEDIUM TERM </a:t>
            </a:r>
            <a:r>
              <a:rPr lang="en-ZA" dirty="0" smtClean="0"/>
              <a:t>PERFORMANCE TARGETS Programme 4</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699145690"/>
              </p:ext>
            </p:extLst>
          </p:nvPr>
        </p:nvGraphicFramePr>
        <p:xfrm>
          <a:off x="360464" y="2178348"/>
          <a:ext cx="14401594" cy="3651631"/>
        </p:xfrm>
        <a:graphic>
          <a:graphicData uri="http://schemas.openxmlformats.org/drawingml/2006/table">
            <a:tbl>
              <a:tblPr firstRow="1" bandRow="1">
                <a:tableStyleId>{5940675A-B579-460E-94D1-54222C63F5DA}</a:tableStyleId>
              </a:tblPr>
              <a:tblGrid>
                <a:gridCol w="2304254"/>
                <a:gridCol w="2160240"/>
                <a:gridCol w="432048"/>
                <a:gridCol w="2376263"/>
                <a:gridCol w="2376263"/>
                <a:gridCol w="2376263"/>
                <a:gridCol w="2376263"/>
              </a:tblGrid>
              <a:tr h="370840">
                <a:tc row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6</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gridSpan="4">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vMerge="1">
                  <a:txBody>
                    <a:bodyPr/>
                    <a:lstStyle/>
                    <a:p>
                      <a:pPr>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vMerge="1">
                  <a:txBody>
                    <a:bodyPr/>
                    <a:lstStyle/>
                    <a:p>
                      <a:pP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vMerge="1">
                  <a:txBody>
                    <a:bodyPr/>
                    <a:lstStyle/>
                    <a:p>
                      <a:pPr marL="71755" marR="71755" algn="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Provide and maintain a stable and secure ICT environment</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Annual % network and application systems availability (System generated reports)</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6.1</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92% of 8,760 hours of network and application systems availability achieved over the period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97% of 8,760 hours of network and application systems availability achieved over the period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97% of 8,760 hours of network and application systems availability achieved over the period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97% of 8,760 hours of network and application systems availability achieved over the period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34</a:t>
            </a:fld>
            <a:endParaRPr lang="en-ZA" dirty="0"/>
          </a:p>
        </p:txBody>
      </p:sp>
    </p:spTree>
    <p:extLst>
      <p:ext uri="{BB962C8B-B14F-4D97-AF65-F5344CB8AC3E}">
        <p14:creationId xmlns:p14="http://schemas.microsoft.com/office/powerpoint/2010/main" xmlns="" val="14513635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62" y="428232"/>
            <a:ext cx="14401600" cy="1606099"/>
          </a:xfrm>
        </p:spPr>
        <p:txBody>
          <a:bodyPr>
            <a:noAutofit/>
          </a:bodyPr>
          <a:lstStyle/>
          <a:p>
            <a:r>
              <a:rPr lang="en-ZA" dirty="0"/>
              <a:t>MEDIUM TERM </a:t>
            </a:r>
            <a:r>
              <a:rPr lang="en-ZA" dirty="0" smtClean="0"/>
              <a:t>PERFORMANCE TARGETS Programme 4</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6956436"/>
              </p:ext>
            </p:extLst>
          </p:nvPr>
        </p:nvGraphicFramePr>
        <p:xfrm>
          <a:off x="360464" y="2178348"/>
          <a:ext cx="14401594" cy="5714746"/>
        </p:xfrm>
        <a:graphic>
          <a:graphicData uri="http://schemas.openxmlformats.org/drawingml/2006/table">
            <a:tbl>
              <a:tblPr firstRow="1" bandRow="1">
                <a:tableStyleId>{5940675A-B579-460E-94D1-54222C63F5DA}</a:tableStyleId>
              </a:tblPr>
              <a:tblGrid>
                <a:gridCol w="2304254"/>
                <a:gridCol w="2160240"/>
                <a:gridCol w="432048"/>
                <a:gridCol w="2376263"/>
                <a:gridCol w="2376263"/>
                <a:gridCol w="2376263"/>
                <a:gridCol w="2376263"/>
              </a:tblGrid>
              <a:tr h="370840">
                <a:tc row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gridSpan="4">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vMerge="1">
                  <a:txBody>
                    <a:bodyPr/>
                    <a:lstStyle/>
                    <a:p>
                      <a:pPr>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vMerge="1">
                  <a:txBody>
                    <a:bodyPr/>
                    <a:lstStyle/>
                    <a:p>
                      <a:pP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vMerge="1">
                  <a:txBody>
                    <a:bodyPr/>
                    <a:lstStyle/>
                    <a:p>
                      <a:pPr marL="71755" marR="71755" algn="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gn="just">
                        <a:lnSpc>
                          <a:spcPct val="115000"/>
                        </a:lnSpc>
                        <a:spcAft>
                          <a:spcPts val="0"/>
                        </a:spcAft>
                      </a:pPr>
                      <a:r>
                        <a:rPr lang="en-ZA" sz="2400" kern="1200" dirty="0" smtClean="0">
                          <a:solidFill>
                            <a:schemeClr val="tx1"/>
                          </a:solidFill>
                          <a:effectLst/>
                          <a:latin typeface="Arial Narrow" panose="020B0606020202030204" pitchFamily="34" charset="0"/>
                          <a:ea typeface="+mn-ea"/>
                          <a:cs typeface="+mn-cs"/>
                        </a:rPr>
                        <a:t>Ensure good Corporate Governance and efficient Board support</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Monitoring and evaluation of legislative compliance by the organisation and Board.</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71755" marR="71755"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7.1</a:t>
                      </a: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Monitoring and evaluation of compliance with relevant legislations and provide support to ensure efficient operation of the Board</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Monitor compliance with relevant legislations and provide support to ensure efficient operation of the Board</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Monitor compliance with relevant legislations and provide support to ensure efficient operation of the Board</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Monitor compliance with relevant legislations and provide support to ensure efficient operation of the Board</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 </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7.2</a:t>
                      </a: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u="none" strike="noStrike" dirty="0">
                          <a:effectLst/>
                          <a:latin typeface="Arial Narrow" panose="020B0606020202030204" pitchFamily="34" charset="0"/>
                          <a:ea typeface="Times New Roman" panose="02020603050405020304" pitchFamily="18" charset="0"/>
                          <a:cs typeface="Arial" panose="020B0604020202020204" pitchFamily="34" charset="0"/>
                        </a:rPr>
                        <a:t> </a:t>
                      </a:r>
                      <a:r>
                        <a:rPr lang="en-ZA" sz="2400" u="none" strike="noStrike" dirty="0" smtClean="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Review Combined assurance model and obtain Board approval</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u="none" strike="noStrike" dirty="0" smtClean="0">
                          <a:effectLst/>
                          <a:latin typeface="Arial Narrow" panose="020B0606020202030204" pitchFamily="34" charset="0"/>
                          <a:ea typeface="Times New Roman" panose="02020603050405020304" pitchFamily="18" charset="0"/>
                          <a:cs typeface="Arial" panose="020B0604020202020204" pitchFamily="34" charset="0"/>
                        </a:rPr>
                        <a:t> N/A</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u="none" strike="noStrike" dirty="0" smtClean="0">
                          <a:effectLst/>
                          <a:latin typeface="Arial Narrow" panose="020B0606020202030204" pitchFamily="34" charset="0"/>
                          <a:ea typeface="Times New Roman" panose="02020603050405020304" pitchFamily="18" charset="0"/>
                          <a:cs typeface="Arial" panose="020B0604020202020204" pitchFamily="34" charset="0"/>
                        </a:rPr>
                        <a:t> N/A</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35</a:t>
            </a:fld>
            <a:endParaRPr lang="en-ZA" dirty="0"/>
          </a:p>
        </p:txBody>
      </p:sp>
    </p:spTree>
    <p:extLst>
      <p:ext uri="{BB962C8B-B14F-4D97-AF65-F5344CB8AC3E}">
        <p14:creationId xmlns:p14="http://schemas.microsoft.com/office/powerpoint/2010/main" xmlns="" val="6569181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62" y="428232"/>
            <a:ext cx="14401600" cy="1606099"/>
          </a:xfrm>
        </p:spPr>
        <p:txBody>
          <a:bodyPr>
            <a:noAutofit/>
          </a:bodyPr>
          <a:lstStyle/>
          <a:p>
            <a:r>
              <a:rPr lang="en-ZA" dirty="0"/>
              <a:t>MEDIUM TERM </a:t>
            </a:r>
            <a:r>
              <a:rPr lang="en-ZA" dirty="0" smtClean="0"/>
              <a:t>PERFORMANCE TARGETS Programme 4</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20558056"/>
              </p:ext>
            </p:extLst>
          </p:nvPr>
        </p:nvGraphicFramePr>
        <p:xfrm>
          <a:off x="360464" y="2178348"/>
          <a:ext cx="14401594" cy="7789037"/>
        </p:xfrm>
        <a:graphic>
          <a:graphicData uri="http://schemas.openxmlformats.org/drawingml/2006/table">
            <a:tbl>
              <a:tblPr firstRow="1" bandRow="1">
                <a:tableStyleId>{5940675A-B579-460E-94D1-54222C63F5DA}</a:tableStyleId>
              </a:tblPr>
              <a:tblGrid>
                <a:gridCol w="2304254"/>
                <a:gridCol w="2160240"/>
                <a:gridCol w="432048"/>
                <a:gridCol w="2376263"/>
                <a:gridCol w="2376263"/>
                <a:gridCol w="2376263"/>
                <a:gridCol w="2376263"/>
              </a:tblGrid>
              <a:tr h="370840">
                <a:tc row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gridSpan="4">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vMerge="1">
                  <a:txBody>
                    <a:bodyPr/>
                    <a:lstStyle/>
                    <a:p>
                      <a:pPr>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vMerge="1">
                  <a:txBody>
                    <a:bodyPr/>
                    <a:lstStyle/>
                    <a:p>
                      <a:pP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vMerge="1">
                  <a:txBody>
                    <a:bodyPr/>
                    <a:lstStyle/>
                    <a:p>
                      <a:pPr marL="71755" marR="71755" algn="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rPr>
                        <a:t>Build and maintain institutional capacity</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Percentage of positions filled as per approved organisational structure</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8.1</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92% occupancy rate of funded position over the period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92% occupancy rate of funded position over the period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92% occupancy rate of funded position over the period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92% occupancy rate of funded positions over the period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Performance management system developed and implemented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8.2</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Performance management system reviewed and implemented </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Implement a performance management system</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Continuously implement a credible performance management system</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Continuously implement a credible performance management system</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Percentage of employees attending training as per the training and development strategy</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8.3</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50% of employees attending as per the training and development strategy</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60% of employees attending as per the training and development strategy</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65% of employees attending as per the training and development strategy</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70% of employees attending as per the training and development strategy</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36</a:t>
            </a:fld>
            <a:endParaRPr lang="en-ZA" dirty="0"/>
          </a:p>
        </p:txBody>
      </p:sp>
    </p:spTree>
    <p:extLst>
      <p:ext uri="{BB962C8B-B14F-4D97-AF65-F5344CB8AC3E}">
        <p14:creationId xmlns:p14="http://schemas.microsoft.com/office/powerpoint/2010/main" xmlns="" val="27166895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62" y="428232"/>
            <a:ext cx="14401600" cy="1606099"/>
          </a:xfrm>
        </p:spPr>
        <p:txBody>
          <a:bodyPr>
            <a:noAutofit/>
          </a:bodyPr>
          <a:lstStyle/>
          <a:p>
            <a:r>
              <a:rPr lang="en-ZA" dirty="0"/>
              <a:t>MEDIUM TERM </a:t>
            </a:r>
            <a:r>
              <a:rPr lang="en-ZA" dirty="0" smtClean="0"/>
              <a:t>PERFORMANCE TARGETS Programme 4</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66073049"/>
              </p:ext>
            </p:extLst>
          </p:nvPr>
        </p:nvGraphicFramePr>
        <p:xfrm>
          <a:off x="360464" y="2178348"/>
          <a:ext cx="14401594" cy="4879086"/>
        </p:xfrm>
        <a:graphic>
          <a:graphicData uri="http://schemas.openxmlformats.org/drawingml/2006/table">
            <a:tbl>
              <a:tblPr firstRow="1" bandRow="1">
                <a:tableStyleId>{5940675A-B579-460E-94D1-54222C63F5DA}</a:tableStyleId>
              </a:tblPr>
              <a:tblGrid>
                <a:gridCol w="2304254"/>
                <a:gridCol w="2160240"/>
                <a:gridCol w="432048"/>
                <a:gridCol w="2376263"/>
                <a:gridCol w="2376263"/>
                <a:gridCol w="2376263"/>
                <a:gridCol w="2376263"/>
              </a:tblGrid>
              <a:tr h="370840">
                <a:tc row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gridSpan="4">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vMerge="1">
                  <a:txBody>
                    <a:bodyPr/>
                    <a:lstStyle/>
                    <a:p>
                      <a:pPr>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vMerge="1">
                  <a:txBody>
                    <a:bodyPr/>
                    <a:lstStyle/>
                    <a:p>
                      <a:pP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vMerge="1">
                  <a:txBody>
                    <a:bodyPr/>
                    <a:lstStyle/>
                    <a:p>
                      <a:pPr marL="71755" marR="71755" algn="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rPr>
                        <a:t>Build and maintain institutional capacity</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Remuneration strategy developed and implemented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8.4</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Develop a remuneration strategy and framework</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Implement a remuneration strategy and framework</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Implement a remuneration strategy and framework</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Monitor the reviewed remuneration strategy and framework</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Develop a regionalisation operating model to ensure regional presence</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8.5</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Regionalisation operating model developed by end 2</a:t>
                      </a:r>
                      <a:r>
                        <a:rPr lang="en-ZA" sz="2400" baseline="30000" dirty="0">
                          <a:effectLst/>
                          <a:latin typeface="Arial Narrow" panose="020B0606020202030204" pitchFamily="34" charset="0"/>
                          <a:ea typeface="Times New Roman" panose="02020603050405020304" pitchFamily="18" charset="0"/>
                          <a:cs typeface="Arial" panose="020B0604020202020204" pitchFamily="34" charset="0"/>
                        </a:rPr>
                        <a:t>nd</a:t>
                      </a:r>
                      <a:r>
                        <a:rPr lang="en-ZA" sz="2400" dirty="0">
                          <a:effectLst/>
                          <a:latin typeface="Arial Narrow" panose="020B0606020202030204" pitchFamily="34" charset="0"/>
                          <a:ea typeface="Times New Roman" panose="02020603050405020304" pitchFamily="18" charset="0"/>
                          <a:cs typeface="Arial" panose="020B0604020202020204" pitchFamily="34" charset="0"/>
                        </a:rPr>
                        <a:t> quarter </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Regionalisation model implemented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Regionalisation model implemented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Regionalisation model implemented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37</a:t>
            </a:fld>
            <a:endParaRPr lang="en-ZA" dirty="0"/>
          </a:p>
        </p:txBody>
      </p:sp>
    </p:spTree>
    <p:extLst>
      <p:ext uri="{BB962C8B-B14F-4D97-AF65-F5344CB8AC3E}">
        <p14:creationId xmlns:p14="http://schemas.microsoft.com/office/powerpoint/2010/main" xmlns="" val="17320460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62" y="428232"/>
            <a:ext cx="14401600" cy="1606099"/>
          </a:xfrm>
        </p:spPr>
        <p:txBody>
          <a:bodyPr>
            <a:noAutofit/>
          </a:bodyPr>
          <a:lstStyle/>
          <a:p>
            <a:r>
              <a:rPr lang="en-ZA" dirty="0"/>
              <a:t>MEDIUM TERM PERFORMANCE </a:t>
            </a:r>
            <a:r>
              <a:rPr lang="en-ZA" dirty="0" smtClean="0"/>
              <a:t>TARGETS Programme 4</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15104954"/>
              </p:ext>
            </p:extLst>
          </p:nvPr>
        </p:nvGraphicFramePr>
        <p:xfrm>
          <a:off x="360464" y="2178348"/>
          <a:ext cx="14401594" cy="8209661"/>
        </p:xfrm>
        <a:graphic>
          <a:graphicData uri="http://schemas.openxmlformats.org/drawingml/2006/table">
            <a:tbl>
              <a:tblPr firstRow="1" bandRow="1">
                <a:tableStyleId>{5940675A-B579-460E-94D1-54222C63F5DA}</a:tableStyleId>
              </a:tblPr>
              <a:tblGrid>
                <a:gridCol w="2304254"/>
                <a:gridCol w="2304256"/>
                <a:gridCol w="432048"/>
                <a:gridCol w="2340259"/>
                <a:gridCol w="2340259"/>
                <a:gridCol w="2340259"/>
                <a:gridCol w="2340259"/>
              </a:tblGrid>
              <a:tr h="370840">
                <a:tc row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gridSpan="4">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vMerge="1">
                  <a:txBody>
                    <a:bodyPr/>
                    <a:lstStyle/>
                    <a:p>
                      <a:pPr>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vMerge="1">
                  <a:txBody>
                    <a:bodyPr/>
                    <a:lstStyle/>
                    <a:p>
                      <a:pP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vMerge="1">
                  <a:txBody>
                    <a:bodyPr/>
                    <a:lstStyle/>
                    <a:p>
                      <a:pPr marL="71755" marR="71755" algn="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rPr>
                        <a:t>Public participation and stakeholder engagement</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Number of public awareness and stakeholder engagement activities</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9.1</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Four stakeholder engagement platforms per annum</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Six stakeholder engagement platforms per annum</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Eight stakeholder engagement platforms per annum</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Eight stakeholder engagement platforms per annum</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Number of media and communication initiatives implemented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9.2</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Seven media and communication initiatives implemented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Seven media and communication initiatives implemented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Eight media and communication initiatives implemented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Eight media and communication initiatives implemented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a:txBody>
                    <a:bodyPr/>
                    <a:lstStyle/>
                    <a:p>
                      <a:pPr algn="just">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Programme on public participation in municipal boundary redetermination and ward delimitation developed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just">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9.3</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Framework for public participation in municipal boundary redetermination and ward delimitation developed</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just">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38</a:t>
            </a:fld>
            <a:endParaRPr lang="en-ZA" dirty="0"/>
          </a:p>
        </p:txBody>
      </p:sp>
    </p:spTree>
    <p:extLst>
      <p:ext uri="{BB962C8B-B14F-4D97-AF65-F5344CB8AC3E}">
        <p14:creationId xmlns:p14="http://schemas.microsoft.com/office/powerpoint/2010/main" xmlns="" val="11139500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62" y="428232"/>
            <a:ext cx="14401600" cy="1606099"/>
          </a:xfrm>
        </p:spPr>
        <p:txBody>
          <a:bodyPr>
            <a:noAutofit/>
          </a:bodyPr>
          <a:lstStyle/>
          <a:p>
            <a:r>
              <a:rPr lang="en-ZA" dirty="0"/>
              <a:t>MEDIUM TERM </a:t>
            </a:r>
            <a:r>
              <a:rPr lang="en-ZA" dirty="0" smtClean="0"/>
              <a:t>PERFORMANCE TARGETS Programme 4</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25456586"/>
              </p:ext>
            </p:extLst>
          </p:nvPr>
        </p:nvGraphicFramePr>
        <p:xfrm>
          <a:off x="360464" y="2178348"/>
          <a:ext cx="14401594" cy="3686048"/>
        </p:xfrm>
        <a:graphic>
          <a:graphicData uri="http://schemas.openxmlformats.org/drawingml/2006/table">
            <a:tbl>
              <a:tblPr firstRow="1" bandRow="1">
                <a:tableStyleId>{5940675A-B579-460E-94D1-54222C63F5DA}</a:tableStyleId>
              </a:tblPr>
              <a:tblGrid>
                <a:gridCol w="2304254"/>
                <a:gridCol w="2304256"/>
                <a:gridCol w="432048"/>
                <a:gridCol w="2340259"/>
                <a:gridCol w="2340259"/>
                <a:gridCol w="2340259"/>
                <a:gridCol w="2340259"/>
              </a:tblGrid>
              <a:tr h="370840">
                <a:tc row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Strategic </a:t>
                      </a:r>
                      <a:r>
                        <a:rPr lang="en-ZA" sz="2400" dirty="0" smtClean="0">
                          <a:effectLst/>
                          <a:latin typeface="Arial Narrow" panose="020B0606020202030204" pitchFamily="34" charset="0"/>
                          <a:ea typeface="Times New Roman" panose="02020603050405020304" pitchFamily="18" charset="0"/>
                        </a:rPr>
                        <a:t>Objective 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60000"/>
                        <a:lumOff val="40000"/>
                      </a:schemeClr>
                    </a:solidFill>
                  </a:tcPr>
                </a:tc>
                <a:tc rowSpan="2" gridSpan="2">
                  <a:txBody>
                    <a:bodyPr/>
                    <a:lstStyle/>
                    <a:p>
                      <a:pPr algn="ctr">
                        <a:lnSpc>
                          <a:spcPct val="100000"/>
                        </a:lnSpc>
                        <a:spcAft>
                          <a:spcPts val="0"/>
                        </a:spcAft>
                      </a:pPr>
                      <a:r>
                        <a:rPr lang="en-ZA" sz="2400" dirty="0">
                          <a:effectLst/>
                          <a:latin typeface="Arial Narrow" panose="020B0606020202030204" pitchFamily="34" charset="0"/>
                          <a:ea typeface="Times New Roman" panose="02020603050405020304" pitchFamily="18" charset="0"/>
                        </a:rPr>
                        <a:t>Performance indicator</a:t>
                      </a: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40000"/>
                        <a:lumOff val="60000"/>
                      </a:schemeClr>
                    </a:solidFill>
                  </a:tcPr>
                </a:tc>
                <a:tc rowSpan="2" hMerge="1">
                  <a:txBody>
                    <a:bodyPr/>
                    <a:lstStyle/>
                    <a:p>
                      <a:endParaRPr lang="en-ZA"/>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gridSpan="4">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Medium Term Target</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pPr algn="ctr">
                        <a:lnSpc>
                          <a:spcPct val="100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r h="370840">
                <a:tc vMerge="1">
                  <a:txBody>
                    <a:bodyPr/>
                    <a:lstStyle/>
                    <a:p>
                      <a:pPr>
                        <a:lnSpc>
                          <a:spcPct val="100000"/>
                        </a:lnSpc>
                      </a:pPr>
                      <a:endParaRPr lang="en-ZA" sz="2400" dirty="0">
                        <a:latin typeface="Arial Narrow" panose="020B0606020202030204" pitchFamily="34" charset="0"/>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vMerge="1">
                  <a:txBody>
                    <a:bodyPr/>
                    <a:lstStyle/>
                    <a:p>
                      <a:pP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vMerge="1">
                  <a:txBody>
                    <a:bodyPr/>
                    <a:lstStyle/>
                    <a:p>
                      <a:pPr marL="71755" marR="71755" algn="r">
                        <a:lnSpc>
                          <a:spcPct val="115000"/>
                        </a:lnSpc>
                        <a:spcAft>
                          <a:spcPts val="0"/>
                        </a:spcAft>
                      </a:pPr>
                      <a:endParaRPr lang="en-ZA" sz="2400" dirty="0">
                        <a:effectLst/>
                        <a:latin typeface="Arial Narrow" panose="020B0606020202030204" pitchFamily="34"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2016/17</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2017/18</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2018/19</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2400" dirty="0" smtClean="0">
                          <a:effectLst/>
                          <a:latin typeface="Arial Narrow" panose="020B0606020202030204" pitchFamily="34" charset="0"/>
                          <a:ea typeface="Times New Roman" panose="02020603050405020304" pitchFamily="18" charset="0"/>
                        </a:rPr>
                        <a:t>2019/20</a:t>
                      </a:r>
                      <a:endParaRPr lang="en-ZA" sz="2400" dirty="0">
                        <a:effectLst/>
                        <a:latin typeface="Arial Narrow" panose="020B0606020202030204" pitchFamily="34" charset="0"/>
                        <a:ea typeface="Times New Roman" panose="02020603050405020304" pitchFamily="18" charset="0"/>
                      </a:endParaRPr>
                    </a:p>
                  </a:txBody>
                  <a:tcPr marL="57955" marR="57955"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r>
              <a:tr h="370840">
                <a:tc>
                  <a:txBody>
                    <a:bodyPr/>
                    <a:lstStyle/>
                    <a:p>
                      <a:pPr>
                        <a:lnSpc>
                          <a:spcPct val="115000"/>
                        </a:lnSpc>
                        <a:spcAft>
                          <a:spcPts val="0"/>
                        </a:spcAft>
                      </a:pPr>
                      <a:r>
                        <a:rPr lang="en-ZA" sz="2400" dirty="0" smtClean="0">
                          <a:effectLst/>
                          <a:latin typeface="Arial Narrow" panose="020B0606020202030204" pitchFamily="34" charset="0"/>
                          <a:ea typeface="Times New Roman" panose="02020603050405020304" pitchFamily="18" charset="0"/>
                        </a:rPr>
                        <a:t>Public participation and stakeholder engagement</a:t>
                      </a:r>
                      <a:endParaRPr lang="en-ZA" sz="2400" dirty="0">
                        <a:effectLst/>
                        <a:latin typeface="Arial Narrow" panose="020B0606020202030204" pitchFamily="34"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Number of strategic partnerships established with local and/or international organisations</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marL="71755" marR="71755" algn="r">
                        <a:lnSpc>
                          <a:spcPct val="115000"/>
                        </a:lnSpc>
                        <a:spcAft>
                          <a:spcPts val="0"/>
                        </a:spcAft>
                      </a:pPr>
                      <a:r>
                        <a:rPr lang="en-ZA" sz="2400" dirty="0" smtClean="0">
                          <a:effectLst/>
                          <a:latin typeface="Arial Narrow" panose="020B0606020202030204" pitchFamily="34" charset="0"/>
                          <a:ea typeface="Times New Roman" panose="02020603050405020304" pitchFamily="18" charset="0"/>
                          <a:cs typeface="Arial" panose="020B0604020202020204" pitchFamily="34" charset="0"/>
                        </a:rPr>
                        <a:t>9.4</a:t>
                      </a:r>
                      <a:endParaRPr lang="en-ZA" sz="2400" dirty="0">
                        <a:effectLst/>
                        <a:latin typeface="Times New Roman" panose="02020603050405020304" pitchFamily="18" charset="0"/>
                        <a:ea typeface="Times New Roman" panose="02020603050405020304" pitchFamily="18" charset="0"/>
                      </a:endParaRPr>
                    </a:p>
                  </a:txBody>
                  <a:tcPr marL="68580" marR="68580" marT="0" marB="0" vert="vert27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Two strategic partnerships established with local and/or international organisations</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Two strategic partnerships established with local and/or international organisations</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One strategic partnership established with local and/or international organisation</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nSpc>
                          <a:spcPct val="115000"/>
                        </a:lnSpc>
                        <a:spcAft>
                          <a:spcPts val="0"/>
                        </a:spcAft>
                      </a:pPr>
                      <a:r>
                        <a:rPr lang="en-ZA" sz="24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EABC66-2550-4E7C-B7BD-857996C45E5A}" type="slidenum">
              <a:rPr lang="en-ZA" smtClean="0"/>
              <a:pPr/>
              <a:t>39</a:t>
            </a:fld>
            <a:endParaRPr lang="en-ZA" dirty="0"/>
          </a:p>
        </p:txBody>
      </p:sp>
    </p:spTree>
    <p:extLst>
      <p:ext uri="{BB962C8B-B14F-4D97-AF65-F5344CB8AC3E}">
        <p14:creationId xmlns:p14="http://schemas.microsoft.com/office/powerpoint/2010/main" xmlns="" val="1976189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56126" y="428232"/>
            <a:ext cx="13610273" cy="1221213"/>
          </a:xfrm>
        </p:spPr>
        <p:txBody>
          <a:bodyPr>
            <a:normAutofit/>
          </a:bodyPr>
          <a:lstStyle/>
          <a:p>
            <a:r>
              <a:rPr lang="en-ZA" sz="6000" dirty="0" smtClean="0"/>
              <a:t>PURPOSE OF THE PRESENTATION</a:t>
            </a:r>
            <a:endParaRPr lang="en-ZA" sz="6000" dirty="0"/>
          </a:p>
        </p:txBody>
      </p:sp>
      <p:sp>
        <p:nvSpPr>
          <p:cNvPr id="10" name="Content Placeholder 9"/>
          <p:cNvSpPr>
            <a:spLocks noGrp="1"/>
          </p:cNvSpPr>
          <p:nvPr>
            <p:ph idx="1"/>
          </p:nvPr>
        </p:nvSpPr>
        <p:spPr>
          <a:xfrm>
            <a:off x="756126" y="1890316"/>
            <a:ext cx="13610273" cy="7992888"/>
          </a:xfrm>
        </p:spPr>
        <p:txBody>
          <a:bodyPr>
            <a:normAutofit fontScale="85000" lnSpcReduction="10000"/>
          </a:bodyPr>
          <a:lstStyle/>
          <a:p>
            <a:pPr algn="just"/>
            <a:r>
              <a:rPr lang="en-ZA" dirty="0"/>
              <a:t>To enable the </a:t>
            </a:r>
            <a:r>
              <a:rPr lang="en-ZA" dirty="0" smtClean="0"/>
              <a:t>Select </a:t>
            </a:r>
            <a:r>
              <a:rPr lang="en-ZA" dirty="0"/>
              <a:t>Committee to discharge its mandate of oversight on Budget Vote 4, specifically on the Municipal Demarcation </a:t>
            </a:r>
            <a:r>
              <a:rPr lang="en-ZA" dirty="0" smtClean="0"/>
              <a:t>Board.</a:t>
            </a:r>
            <a:endParaRPr lang="en-ZA" dirty="0"/>
          </a:p>
          <a:p>
            <a:pPr algn="just"/>
            <a:endParaRPr lang="en-ZA" dirty="0"/>
          </a:p>
          <a:p>
            <a:pPr algn="just"/>
            <a:r>
              <a:rPr lang="en-ZA" dirty="0"/>
              <a:t>To present to the Select </a:t>
            </a:r>
            <a:r>
              <a:rPr lang="en-ZA" dirty="0" smtClean="0"/>
              <a:t>Committee:</a:t>
            </a:r>
            <a:endParaRPr lang="en-ZA" dirty="0"/>
          </a:p>
          <a:p>
            <a:pPr lvl="1" algn="just"/>
            <a:r>
              <a:rPr lang="en-ZA" dirty="0" smtClean="0"/>
              <a:t>Progress on achievement of targets for the 2015/16 financial year.  </a:t>
            </a:r>
          </a:p>
          <a:p>
            <a:pPr lvl="1" algn="just"/>
            <a:r>
              <a:rPr lang="en-ZA" dirty="0" smtClean="0"/>
              <a:t>MDB </a:t>
            </a:r>
            <a:r>
              <a:rPr lang="en-ZA" dirty="0"/>
              <a:t>Strategic Plan for period </a:t>
            </a:r>
            <a:r>
              <a:rPr lang="en-ZA" dirty="0" smtClean="0"/>
              <a:t>2015 to 2020</a:t>
            </a:r>
            <a:r>
              <a:rPr lang="en-ZA" dirty="0"/>
              <a:t>;</a:t>
            </a:r>
          </a:p>
          <a:p>
            <a:pPr lvl="1" algn="just"/>
            <a:r>
              <a:rPr lang="en-ZA" dirty="0"/>
              <a:t>The Annual Performance Plan for the </a:t>
            </a:r>
            <a:r>
              <a:rPr lang="en-ZA" dirty="0" smtClean="0"/>
              <a:t>2016/17 </a:t>
            </a:r>
            <a:r>
              <a:rPr lang="en-ZA" dirty="0"/>
              <a:t>financial year;</a:t>
            </a:r>
          </a:p>
          <a:p>
            <a:pPr lvl="1" algn="just"/>
            <a:r>
              <a:rPr lang="en-ZA" dirty="0"/>
              <a:t>The budget allocation of the institution;</a:t>
            </a:r>
          </a:p>
          <a:p>
            <a:pPr lvl="1" algn="just"/>
            <a:r>
              <a:rPr lang="en-ZA" dirty="0"/>
              <a:t>Challenges encountered by the institution.</a:t>
            </a:r>
          </a:p>
        </p:txBody>
      </p:sp>
      <p:sp>
        <p:nvSpPr>
          <p:cNvPr id="5" name="Slide Number Placeholder 4"/>
          <p:cNvSpPr>
            <a:spLocks noGrp="1"/>
          </p:cNvSpPr>
          <p:nvPr>
            <p:ph type="sldNum" sz="quarter" idx="12"/>
          </p:nvPr>
        </p:nvSpPr>
        <p:spPr/>
        <p:txBody>
          <a:bodyPr/>
          <a:lstStyle/>
          <a:p>
            <a:fld id="{36EABC66-2550-4E7C-B7BD-857996C45E5A}" type="slidenum">
              <a:rPr lang="en-ZA" smtClean="0"/>
              <a:pPr/>
              <a:t>4</a:t>
            </a:fld>
            <a:endParaRPr lang="en-ZA" dirty="0"/>
          </a:p>
        </p:txBody>
      </p:sp>
    </p:spTree>
    <p:extLst>
      <p:ext uri="{BB962C8B-B14F-4D97-AF65-F5344CB8AC3E}">
        <p14:creationId xmlns:p14="http://schemas.microsoft.com/office/powerpoint/2010/main" xmlns="" val="13037602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648494" y="2250356"/>
            <a:ext cx="9289624" cy="2732758"/>
          </a:xfrm>
        </p:spPr>
        <p:txBody>
          <a:bodyPr/>
          <a:lstStyle/>
          <a:p>
            <a:r>
              <a:rPr lang="en-ZA" dirty="0" smtClean="0"/>
              <a:t>Medium Term Expenditure Framework</a:t>
            </a:r>
            <a:endParaRPr lang="en-ZA" dirty="0"/>
          </a:p>
        </p:txBody>
      </p:sp>
      <p:sp>
        <p:nvSpPr>
          <p:cNvPr id="4" name="Slide Number Placeholder 3"/>
          <p:cNvSpPr>
            <a:spLocks noGrp="1"/>
          </p:cNvSpPr>
          <p:nvPr>
            <p:ph type="sldNum" sz="quarter" idx="12"/>
          </p:nvPr>
        </p:nvSpPr>
        <p:spPr/>
        <p:txBody>
          <a:bodyPr/>
          <a:lstStyle/>
          <a:p>
            <a:fld id="{36EABC66-2550-4E7C-B7BD-857996C45E5A}" type="slidenum">
              <a:rPr lang="en-ZA" smtClean="0"/>
              <a:pPr/>
              <a:t>40</a:t>
            </a:fld>
            <a:endParaRPr lang="en-ZA" dirty="0"/>
          </a:p>
        </p:txBody>
      </p:sp>
    </p:spTree>
    <p:extLst>
      <p:ext uri="{BB962C8B-B14F-4D97-AF65-F5344CB8AC3E}">
        <p14:creationId xmlns:p14="http://schemas.microsoft.com/office/powerpoint/2010/main" xmlns="" val="34236527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71789" y="22479"/>
            <a:ext cx="13610273" cy="1152128"/>
          </a:xfrm>
        </p:spPr>
        <p:txBody>
          <a:bodyPr/>
          <a:lstStyle/>
          <a:p>
            <a:r>
              <a:rPr lang="en-ZA" dirty="0" smtClean="0"/>
              <a:t>MTEF BUDGET</a:t>
            </a:r>
            <a:endParaRPr lang="en-ZA" dirty="0"/>
          </a:p>
        </p:txBody>
      </p:sp>
      <p:sp>
        <p:nvSpPr>
          <p:cNvPr id="4" name="Slide Number Placeholder 3"/>
          <p:cNvSpPr>
            <a:spLocks noGrp="1"/>
          </p:cNvSpPr>
          <p:nvPr>
            <p:ph type="sldNum" sz="quarter" idx="12"/>
          </p:nvPr>
        </p:nvSpPr>
        <p:spPr/>
        <p:txBody>
          <a:bodyPr/>
          <a:lstStyle/>
          <a:p>
            <a:fld id="{36EABC66-2550-4E7C-B7BD-857996C45E5A}" type="slidenum">
              <a:rPr lang="en-ZA" smtClean="0"/>
              <a:pPr/>
              <a:t>41</a:t>
            </a:fld>
            <a:endParaRPr lang="en-ZA"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xmlns="" val="1285112810"/>
              </p:ext>
            </p:extLst>
          </p:nvPr>
        </p:nvGraphicFramePr>
        <p:xfrm>
          <a:off x="412128" y="1026220"/>
          <a:ext cx="14329594" cy="9448800"/>
        </p:xfrm>
        <a:graphic>
          <a:graphicData uri="http://schemas.openxmlformats.org/drawingml/2006/table">
            <a:tbl>
              <a:tblPr/>
              <a:tblGrid>
                <a:gridCol w="4988894"/>
                <a:gridCol w="1868140"/>
                <a:gridCol w="1868140"/>
                <a:gridCol w="1868140"/>
                <a:gridCol w="1868140"/>
                <a:gridCol w="1868140"/>
              </a:tblGrid>
              <a:tr h="0">
                <a:tc rowSpan="3">
                  <a:txBody>
                    <a:bodyPr/>
                    <a:lstStyle/>
                    <a:p>
                      <a:pPr algn="ctr" rtl="0" fontAlgn="b"/>
                      <a:r>
                        <a:rPr lang="en-ZA" sz="2500" b="0" i="0" u="none" strike="noStrike" dirty="0">
                          <a:solidFill>
                            <a:srgbClr val="000000"/>
                          </a:solidFill>
                          <a:effectLst/>
                          <a:latin typeface="+mn-lt"/>
                        </a:rPr>
                        <a:t>  DESCRIPTION</a:t>
                      </a:r>
                    </a:p>
                  </a:txBody>
                  <a:tcPr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A9D18E"/>
                    </a:solidFill>
                  </a:tcPr>
                </a:tc>
                <a:tc>
                  <a:txBody>
                    <a:bodyPr/>
                    <a:lstStyle/>
                    <a:p>
                      <a:pPr algn="ctr" rtl="0" fontAlgn="b"/>
                      <a:r>
                        <a:rPr lang="en-ZA" sz="2500" b="0" i="0" u="none" strike="noStrike" dirty="0">
                          <a:solidFill>
                            <a:srgbClr val="000000"/>
                          </a:solidFill>
                          <a:effectLst/>
                          <a:latin typeface="+mn-lt"/>
                        </a:rPr>
                        <a:t>ACTUAL</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A9D18E"/>
                    </a:solidFill>
                  </a:tcPr>
                </a:tc>
                <a:tc>
                  <a:txBody>
                    <a:bodyPr/>
                    <a:lstStyle/>
                    <a:p>
                      <a:pPr algn="ctr" rtl="0" fontAlgn="b"/>
                      <a:r>
                        <a:rPr lang="en-ZA" sz="2500" b="0" i="0" u="none" strike="noStrike" dirty="0" smtClean="0">
                          <a:solidFill>
                            <a:srgbClr val="000000"/>
                          </a:solidFill>
                          <a:effectLst/>
                          <a:latin typeface="+mn-lt"/>
                        </a:rPr>
                        <a:t>ACTUAL</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A9D18E"/>
                    </a:solidFill>
                  </a:tcPr>
                </a:tc>
                <a:tc>
                  <a:txBody>
                    <a:bodyPr/>
                    <a:lstStyle/>
                    <a:p>
                      <a:pPr algn="ctr" rtl="0" fontAlgn="b"/>
                      <a:r>
                        <a:rPr lang="en-ZA" sz="2500" b="0" i="0" u="none" strike="noStrike" dirty="0">
                          <a:solidFill>
                            <a:srgbClr val="000000"/>
                          </a:solidFill>
                          <a:effectLst/>
                          <a:latin typeface="+mn-lt"/>
                        </a:rPr>
                        <a:t>BUDGET</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A9D18E"/>
                    </a:solidFill>
                  </a:tcPr>
                </a:tc>
                <a:tc>
                  <a:txBody>
                    <a:bodyPr/>
                    <a:lstStyle/>
                    <a:p>
                      <a:pPr algn="ctr" rtl="0" fontAlgn="b"/>
                      <a:r>
                        <a:rPr lang="en-ZA" sz="2500" b="0" i="0" u="none" strike="noStrike" dirty="0">
                          <a:solidFill>
                            <a:srgbClr val="000000"/>
                          </a:solidFill>
                          <a:effectLst/>
                          <a:latin typeface="+mn-lt"/>
                        </a:rPr>
                        <a:t>BUDGET</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A9D18E"/>
                    </a:solidFill>
                  </a:tcPr>
                </a:tc>
                <a:tc>
                  <a:txBody>
                    <a:bodyPr/>
                    <a:lstStyle/>
                    <a:p>
                      <a:pPr algn="ctr" rtl="0" fontAlgn="b"/>
                      <a:r>
                        <a:rPr lang="en-ZA" sz="2500" b="0" i="0" u="none" strike="noStrike" dirty="0">
                          <a:solidFill>
                            <a:srgbClr val="000000"/>
                          </a:solidFill>
                          <a:effectLst/>
                          <a:latin typeface="+mn-lt"/>
                        </a:rPr>
                        <a:t>BUDGET</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A9D18E"/>
                    </a:solidFill>
                  </a:tcPr>
                </a:tc>
              </a:tr>
              <a:tr h="0">
                <a:tc vMerge="1">
                  <a:txBody>
                    <a:bodyPr/>
                    <a:lstStyle/>
                    <a:p>
                      <a:endParaRPr lang="en-ZA"/>
                    </a:p>
                  </a:txBody>
                  <a:tcPr/>
                </a:tc>
                <a:tc>
                  <a:txBody>
                    <a:bodyPr/>
                    <a:lstStyle/>
                    <a:p>
                      <a:pPr algn="ctr" rtl="0" fontAlgn="b"/>
                      <a:r>
                        <a:rPr lang="en-ZA" sz="2500" b="0" i="0" u="none" strike="noStrike" dirty="0">
                          <a:solidFill>
                            <a:srgbClr val="000000"/>
                          </a:solidFill>
                          <a:effectLst/>
                          <a:latin typeface="+mn-lt"/>
                        </a:rPr>
                        <a:t>2014/15</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ctr" rtl="0" fontAlgn="b"/>
                      <a:r>
                        <a:rPr lang="en-ZA" sz="2500" b="0" i="0" u="none" strike="noStrike" dirty="0">
                          <a:solidFill>
                            <a:srgbClr val="000000"/>
                          </a:solidFill>
                          <a:effectLst/>
                          <a:latin typeface="+mn-lt"/>
                        </a:rPr>
                        <a:t>2015/16</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ctr" rtl="0" fontAlgn="b"/>
                      <a:r>
                        <a:rPr lang="en-ZA" sz="2500" b="0" i="0" u="none" strike="noStrike" dirty="0">
                          <a:solidFill>
                            <a:srgbClr val="000000"/>
                          </a:solidFill>
                          <a:effectLst/>
                          <a:latin typeface="+mn-lt"/>
                        </a:rPr>
                        <a:t>2016/17</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ctr" rtl="0" fontAlgn="b"/>
                      <a:r>
                        <a:rPr lang="en-ZA" sz="2500" b="0" i="0" u="none" strike="noStrike" dirty="0">
                          <a:solidFill>
                            <a:srgbClr val="000000"/>
                          </a:solidFill>
                          <a:effectLst/>
                          <a:latin typeface="+mn-lt"/>
                        </a:rPr>
                        <a:t>2017/18</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ctr" rtl="0" fontAlgn="b"/>
                      <a:r>
                        <a:rPr lang="en-ZA" sz="2500" b="0" i="0" u="none" strike="noStrike" dirty="0">
                          <a:solidFill>
                            <a:srgbClr val="000000"/>
                          </a:solidFill>
                          <a:effectLst/>
                          <a:latin typeface="+mn-lt"/>
                        </a:rPr>
                        <a:t>2018/19</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r>
              <a:tr h="359816">
                <a:tc vMerge="1">
                  <a:txBody>
                    <a:bodyPr/>
                    <a:lstStyle/>
                    <a:p>
                      <a:endParaRPr lang="en-ZA"/>
                    </a:p>
                  </a:txBody>
                  <a:tcPr/>
                </a:tc>
                <a:tc>
                  <a:txBody>
                    <a:bodyPr/>
                    <a:lstStyle/>
                    <a:p>
                      <a:pPr algn="r" rtl="0" fontAlgn="b"/>
                      <a:r>
                        <a:rPr lang="en-ZA" sz="2500" b="0" i="0" u="none" strike="noStrike" dirty="0">
                          <a:solidFill>
                            <a:srgbClr val="000000"/>
                          </a:solidFill>
                          <a:effectLst/>
                          <a:latin typeface="+mn-lt"/>
                        </a:rPr>
                        <a:t>R'000</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r" rtl="0" fontAlgn="b"/>
                      <a:r>
                        <a:rPr lang="en-ZA" sz="2500" b="0" i="0" u="none" strike="noStrike" dirty="0">
                          <a:solidFill>
                            <a:srgbClr val="000000"/>
                          </a:solidFill>
                          <a:effectLst/>
                          <a:latin typeface="+mn-lt"/>
                        </a:rPr>
                        <a:t> R'000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r" rtl="0" fontAlgn="b"/>
                      <a:r>
                        <a:rPr lang="en-ZA" sz="2500" b="0" i="0" u="none" strike="noStrike" dirty="0">
                          <a:solidFill>
                            <a:srgbClr val="000000"/>
                          </a:solidFill>
                          <a:effectLst/>
                          <a:latin typeface="+mn-lt"/>
                        </a:rPr>
                        <a:t> R'000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r" rtl="0" fontAlgn="b"/>
                      <a:r>
                        <a:rPr lang="en-ZA" sz="2500" b="0" i="0" u="none" strike="noStrike" dirty="0">
                          <a:solidFill>
                            <a:srgbClr val="000000"/>
                          </a:solidFill>
                          <a:effectLst/>
                          <a:latin typeface="+mn-lt"/>
                        </a:rPr>
                        <a:t> R'000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r" rtl="0" fontAlgn="b"/>
                      <a:r>
                        <a:rPr lang="en-ZA" sz="2500" b="0" i="0" u="none" strike="noStrike" dirty="0">
                          <a:solidFill>
                            <a:srgbClr val="000000"/>
                          </a:solidFill>
                          <a:effectLst/>
                          <a:latin typeface="+mn-lt"/>
                        </a:rPr>
                        <a:t> R'000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r>
              <a:tr h="118780">
                <a:tc>
                  <a:txBody>
                    <a:bodyPr/>
                    <a:lstStyle/>
                    <a:p>
                      <a:pPr algn="l" rtl="0" fontAlgn="b"/>
                      <a:r>
                        <a:rPr lang="en-ZA" sz="2500" b="0" i="0" u="none" strike="noStrike" dirty="0">
                          <a:solidFill>
                            <a:srgbClr val="000000"/>
                          </a:solidFill>
                          <a:effectLst/>
                          <a:latin typeface="+mn-lt"/>
                        </a:rPr>
                        <a:t>Government Grant</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44 </a:t>
                      </a:r>
                      <a:r>
                        <a:rPr lang="en-ZA" sz="2500" b="0" i="0" u="none" strike="noStrike" dirty="0">
                          <a:solidFill>
                            <a:srgbClr val="000000"/>
                          </a:solidFill>
                          <a:effectLst/>
                          <a:latin typeface="+mn-lt"/>
                        </a:rPr>
                        <a:t>230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45 </a:t>
                      </a:r>
                      <a:r>
                        <a:rPr lang="en-ZA" sz="2500" b="0" i="0" u="none" strike="noStrike" dirty="0">
                          <a:solidFill>
                            <a:srgbClr val="000000"/>
                          </a:solidFill>
                          <a:effectLst/>
                          <a:latin typeface="+mn-lt"/>
                        </a:rPr>
                        <a:t>793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48 </a:t>
                      </a:r>
                      <a:r>
                        <a:rPr lang="en-ZA" sz="2500" b="0" i="0" u="none" strike="noStrike" dirty="0">
                          <a:solidFill>
                            <a:srgbClr val="000000"/>
                          </a:solidFill>
                          <a:effectLst/>
                          <a:latin typeface="+mn-lt"/>
                        </a:rPr>
                        <a:t>220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   </a:t>
                      </a:r>
                      <a:r>
                        <a:rPr lang="en-ZA" sz="2500" b="0" i="0" u="none" strike="noStrike" dirty="0">
                          <a:solidFill>
                            <a:srgbClr val="000000"/>
                          </a:solidFill>
                          <a:effectLst/>
                          <a:latin typeface="+mn-lt"/>
                        </a:rPr>
                        <a:t>50 631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53 </a:t>
                      </a:r>
                      <a:r>
                        <a:rPr lang="en-ZA" sz="2500" b="0" i="0" u="none" strike="noStrike" dirty="0">
                          <a:solidFill>
                            <a:srgbClr val="000000"/>
                          </a:solidFill>
                          <a:effectLst/>
                          <a:latin typeface="+mn-lt"/>
                        </a:rPr>
                        <a:t>568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0">
                <a:tc>
                  <a:txBody>
                    <a:bodyPr/>
                    <a:lstStyle/>
                    <a:p>
                      <a:pPr algn="l" rtl="0" fontAlgn="b"/>
                      <a:r>
                        <a:rPr lang="en-ZA" sz="2500" b="0" i="0" u="none" strike="noStrike" dirty="0">
                          <a:solidFill>
                            <a:srgbClr val="000000"/>
                          </a:solidFill>
                          <a:effectLst/>
                          <a:latin typeface="+mn-lt"/>
                        </a:rPr>
                        <a:t>Additional Government Grant</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10 </a:t>
                      </a:r>
                      <a:r>
                        <a:rPr lang="en-ZA" sz="2500" b="0" i="0" u="none" strike="noStrike" dirty="0">
                          <a:solidFill>
                            <a:srgbClr val="000000"/>
                          </a:solidFill>
                          <a:effectLst/>
                          <a:latin typeface="+mn-lt"/>
                        </a:rPr>
                        <a:t>000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r>
              <a:tr h="0">
                <a:tc>
                  <a:txBody>
                    <a:bodyPr/>
                    <a:lstStyle/>
                    <a:p>
                      <a:pPr algn="l" rtl="0" fontAlgn="b"/>
                      <a:r>
                        <a:rPr lang="en-ZA" sz="2500" b="0" i="0" u="none" strike="noStrike" dirty="0">
                          <a:solidFill>
                            <a:srgbClr val="000000"/>
                          </a:solidFill>
                          <a:effectLst/>
                          <a:latin typeface="+mn-lt"/>
                        </a:rPr>
                        <a:t>Other Income</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942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494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500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520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530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148476">
                <a:tc>
                  <a:txBody>
                    <a:bodyPr/>
                    <a:lstStyle/>
                    <a:p>
                      <a:pPr algn="l" rtl="0" fontAlgn="b"/>
                      <a:r>
                        <a:rPr lang="en-ZA" sz="2500" b="0" i="0" u="none" strike="noStrike" dirty="0">
                          <a:solidFill>
                            <a:srgbClr val="000000"/>
                          </a:solidFill>
                          <a:effectLst/>
                          <a:latin typeface="+mn-lt"/>
                        </a:rPr>
                        <a:t>Accumulated Reserves</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134372">
                <a:tc>
                  <a:txBody>
                    <a:bodyPr/>
                    <a:lstStyle/>
                    <a:p>
                      <a:pPr algn="l" rtl="0" fontAlgn="b"/>
                      <a:r>
                        <a:rPr lang="en-ZA" sz="2500" b="1" i="0" u="none" strike="noStrike" dirty="0">
                          <a:solidFill>
                            <a:srgbClr val="000000"/>
                          </a:solidFill>
                          <a:effectLst/>
                          <a:latin typeface="+mn-lt"/>
                        </a:rPr>
                        <a:t>Total Revenue</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E2F0D9"/>
                    </a:solidFill>
                  </a:tcPr>
                </a:tc>
                <a:tc>
                  <a:txBody>
                    <a:bodyPr/>
                    <a:lstStyle/>
                    <a:p>
                      <a:pPr algn="r" rtl="0" fontAlgn="b"/>
                      <a:r>
                        <a:rPr lang="en-ZA" sz="2500" b="1" i="0" u="none" strike="noStrike" dirty="0" smtClean="0">
                          <a:solidFill>
                            <a:srgbClr val="000000"/>
                          </a:solidFill>
                          <a:effectLst/>
                          <a:latin typeface="+mn-lt"/>
                        </a:rPr>
                        <a:t>45 </a:t>
                      </a:r>
                      <a:r>
                        <a:rPr lang="en-ZA" sz="2500" b="1" i="0" u="none" strike="noStrike" dirty="0">
                          <a:solidFill>
                            <a:srgbClr val="000000"/>
                          </a:solidFill>
                          <a:effectLst/>
                          <a:latin typeface="+mn-lt"/>
                        </a:rPr>
                        <a:t>172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E2F0D9"/>
                    </a:solidFill>
                  </a:tcPr>
                </a:tc>
                <a:tc>
                  <a:txBody>
                    <a:bodyPr/>
                    <a:lstStyle/>
                    <a:p>
                      <a:pPr algn="r" rtl="0" fontAlgn="b"/>
                      <a:r>
                        <a:rPr lang="en-ZA" sz="2500" b="1" i="0" u="none" strike="noStrike" dirty="0" smtClean="0">
                          <a:solidFill>
                            <a:srgbClr val="000000"/>
                          </a:solidFill>
                          <a:effectLst/>
                          <a:latin typeface="+mn-lt"/>
                        </a:rPr>
                        <a:t>46 287 </a:t>
                      </a:r>
                      <a:endParaRPr lang="en-ZA" sz="2500" b="1"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E2F0D9"/>
                    </a:solidFill>
                  </a:tcPr>
                </a:tc>
                <a:tc>
                  <a:txBody>
                    <a:bodyPr/>
                    <a:lstStyle/>
                    <a:p>
                      <a:pPr algn="r" rtl="0" fontAlgn="b"/>
                      <a:r>
                        <a:rPr lang="en-ZA" sz="2500" b="1" i="0" u="none" strike="noStrike" dirty="0" smtClean="0">
                          <a:solidFill>
                            <a:srgbClr val="000000"/>
                          </a:solidFill>
                          <a:effectLst/>
                          <a:latin typeface="+mn-lt"/>
                        </a:rPr>
                        <a:t>58 </a:t>
                      </a:r>
                      <a:r>
                        <a:rPr lang="en-ZA" sz="2500" b="1" i="0" u="none" strike="noStrike" dirty="0">
                          <a:solidFill>
                            <a:srgbClr val="000000"/>
                          </a:solidFill>
                          <a:effectLst/>
                          <a:latin typeface="+mn-lt"/>
                        </a:rPr>
                        <a:t>720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E2F0D9"/>
                    </a:solidFill>
                  </a:tcPr>
                </a:tc>
                <a:tc>
                  <a:txBody>
                    <a:bodyPr/>
                    <a:lstStyle/>
                    <a:p>
                      <a:pPr algn="r" rtl="0" fontAlgn="b"/>
                      <a:r>
                        <a:rPr lang="en-ZA" sz="2500" b="1" i="0" u="none" strike="noStrike" dirty="0" smtClean="0">
                          <a:solidFill>
                            <a:srgbClr val="000000"/>
                          </a:solidFill>
                          <a:effectLst/>
                          <a:latin typeface="+mn-lt"/>
                        </a:rPr>
                        <a:t>     </a:t>
                      </a:r>
                      <a:r>
                        <a:rPr lang="en-ZA" sz="2500" b="1" i="0" u="none" strike="noStrike" dirty="0">
                          <a:solidFill>
                            <a:srgbClr val="000000"/>
                          </a:solidFill>
                          <a:effectLst/>
                          <a:latin typeface="+mn-lt"/>
                        </a:rPr>
                        <a:t>51 151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E2F0D9"/>
                    </a:solidFill>
                  </a:tcPr>
                </a:tc>
                <a:tc>
                  <a:txBody>
                    <a:bodyPr/>
                    <a:lstStyle/>
                    <a:p>
                      <a:pPr algn="r" rtl="0" fontAlgn="b"/>
                      <a:r>
                        <a:rPr lang="en-ZA" sz="2500" b="1" i="0" u="none" strike="noStrike" dirty="0">
                          <a:solidFill>
                            <a:srgbClr val="000000"/>
                          </a:solidFill>
                          <a:effectLst/>
                          <a:latin typeface="+mn-lt"/>
                        </a:rPr>
                        <a:t>  </a:t>
                      </a:r>
                      <a:r>
                        <a:rPr lang="en-ZA" sz="2500" b="1" i="0" u="none" strike="noStrike" dirty="0" smtClean="0">
                          <a:solidFill>
                            <a:srgbClr val="000000"/>
                          </a:solidFill>
                          <a:effectLst/>
                          <a:latin typeface="+mn-lt"/>
                        </a:rPr>
                        <a:t>54 </a:t>
                      </a:r>
                      <a:r>
                        <a:rPr lang="en-ZA" sz="2500" b="1" i="0" u="none" strike="noStrike" dirty="0">
                          <a:solidFill>
                            <a:srgbClr val="000000"/>
                          </a:solidFill>
                          <a:effectLst/>
                          <a:latin typeface="+mn-lt"/>
                        </a:rPr>
                        <a:t>098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E2F0D9"/>
                    </a:solidFill>
                  </a:tcPr>
                </a:tc>
              </a:tr>
              <a:tr h="359816">
                <a:tc>
                  <a:txBody>
                    <a:bodyPr/>
                    <a:lstStyle/>
                    <a:p>
                      <a:pPr algn="l" rtl="0" fontAlgn="b"/>
                      <a:r>
                        <a:rPr lang="en-ZA" sz="2500" b="0" i="0" u="none" strike="noStrike" dirty="0">
                          <a:solidFill>
                            <a:srgbClr val="000000"/>
                          </a:solidFill>
                          <a:effectLst/>
                          <a:latin typeface="+mn-lt"/>
                        </a:rPr>
                        <a:t> </a:t>
                      </a:r>
                    </a:p>
                  </a:txBody>
                  <a:tcPr>
                    <a:lnL w="12700" cap="flat" cmpd="sng" algn="ctr">
                      <a:solidFill>
                        <a:schemeClr val="accent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l" rtl="0" fontAlgn="b"/>
                      <a:r>
                        <a:rPr lang="en-ZA" sz="2500" b="0" i="0" u="none" strike="noStrike" dirty="0">
                          <a:solidFill>
                            <a:srgbClr val="000000"/>
                          </a:solidFill>
                          <a:effectLst/>
                          <a:latin typeface="+mn-lt"/>
                        </a:rPr>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l" rtl="0" fontAlgn="b"/>
                      <a:r>
                        <a:rPr lang="en-ZA" sz="2500" b="0" i="0" u="none" strike="noStrike" dirty="0">
                          <a:solidFill>
                            <a:srgbClr val="000000"/>
                          </a:solidFill>
                          <a:effectLst/>
                          <a:latin typeface="+mn-lt"/>
                        </a:rPr>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l" rtl="0" fontAlgn="b"/>
                      <a:r>
                        <a:rPr lang="en-ZA" sz="2500" b="0" i="0" u="none" strike="noStrike" dirty="0">
                          <a:solidFill>
                            <a:srgbClr val="000000"/>
                          </a:solidFill>
                          <a:effectLst/>
                          <a:latin typeface="+mn-lt"/>
                        </a:rPr>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l" rtl="0" fontAlgn="b"/>
                      <a:r>
                        <a:rPr lang="en-ZA" sz="2500" b="0" i="0" u="none" strike="noStrike" dirty="0">
                          <a:solidFill>
                            <a:srgbClr val="000000"/>
                          </a:solidFill>
                          <a:effectLst/>
                          <a:latin typeface="+mn-lt"/>
                        </a:rPr>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l" rtl="0" fontAlgn="b"/>
                      <a:r>
                        <a:rPr lang="en-ZA" sz="2500" b="0" i="0" u="none" strike="noStrike" dirty="0">
                          <a:solidFill>
                            <a:srgbClr val="000000"/>
                          </a:solidFill>
                          <a:effectLst/>
                          <a:latin typeface="+mn-lt"/>
                        </a:rPr>
                        <a:t> </a:t>
                      </a:r>
                    </a:p>
                  </a:txBody>
                  <a:tcPr>
                    <a:lnL w="12700" cap="flat" cmpd="sng" algn="ctr">
                      <a:solidFill>
                        <a:schemeClr val="bg1"/>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359816">
                <a:tc>
                  <a:txBody>
                    <a:bodyPr/>
                    <a:lstStyle/>
                    <a:p>
                      <a:pPr algn="l" rtl="0" fontAlgn="b"/>
                      <a:r>
                        <a:rPr lang="en-ZA" sz="2500" b="0" i="0" u="none" strike="noStrike" dirty="0">
                          <a:solidFill>
                            <a:srgbClr val="000000"/>
                          </a:solidFill>
                          <a:effectLst/>
                          <a:latin typeface="+mn-lt"/>
                        </a:rPr>
                        <a:t>Compensation of </a:t>
                      </a:r>
                      <a:r>
                        <a:rPr lang="en-ZA" sz="2500" b="0" i="0" u="none" strike="noStrike" dirty="0" smtClean="0">
                          <a:solidFill>
                            <a:srgbClr val="000000"/>
                          </a:solidFill>
                          <a:effectLst/>
                          <a:latin typeface="+mn-lt"/>
                        </a:rPr>
                        <a:t>Employees</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20 </a:t>
                      </a:r>
                      <a:r>
                        <a:rPr lang="en-ZA" sz="2500" b="0" i="0" u="none" strike="noStrike" dirty="0">
                          <a:solidFill>
                            <a:srgbClr val="000000"/>
                          </a:solidFill>
                          <a:effectLst/>
                          <a:latin typeface="+mn-lt"/>
                        </a:rPr>
                        <a:t>082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20 835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28 </a:t>
                      </a:r>
                      <a:r>
                        <a:rPr lang="en-ZA" sz="2500" b="0" i="0" u="none" strike="noStrike" dirty="0">
                          <a:solidFill>
                            <a:srgbClr val="000000"/>
                          </a:solidFill>
                          <a:effectLst/>
                          <a:latin typeface="+mn-lt"/>
                        </a:rPr>
                        <a:t>358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  </a:t>
                      </a:r>
                      <a:r>
                        <a:rPr lang="en-ZA" sz="2500" b="0" i="0" u="none" strike="noStrike" dirty="0">
                          <a:solidFill>
                            <a:srgbClr val="000000"/>
                          </a:solidFill>
                          <a:effectLst/>
                          <a:latin typeface="+mn-lt"/>
                        </a:rPr>
                        <a:t>30 354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32 </a:t>
                      </a:r>
                      <a:r>
                        <a:rPr lang="en-ZA" sz="2500" b="0" i="0" u="none" strike="noStrike" dirty="0">
                          <a:solidFill>
                            <a:srgbClr val="000000"/>
                          </a:solidFill>
                          <a:effectLst/>
                          <a:latin typeface="+mn-lt"/>
                        </a:rPr>
                        <a:t>392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359816">
                <a:tc>
                  <a:txBody>
                    <a:bodyPr/>
                    <a:lstStyle/>
                    <a:p>
                      <a:pPr algn="l" rtl="0" fontAlgn="b"/>
                      <a:r>
                        <a:rPr lang="en-ZA" sz="2500" b="0" i="0" u="none" strike="noStrike" dirty="0">
                          <a:solidFill>
                            <a:srgbClr val="000000"/>
                          </a:solidFill>
                          <a:effectLst/>
                          <a:latin typeface="+mn-lt"/>
                        </a:rPr>
                        <a:t>Goods and Services</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12 531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27 673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14 </a:t>
                      </a:r>
                      <a:r>
                        <a:rPr lang="en-ZA" sz="2500" b="0" i="0" u="none" strike="noStrike" dirty="0">
                          <a:solidFill>
                            <a:srgbClr val="000000"/>
                          </a:solidFill>
                          <a:effectLst/>
                          <a:latin typeface="+mn-lt"/>
                        </a:rPr>
                        <a:t>078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  </a:t>
                      </a:r>
                      <a:r>
                        <a:rPr lang="en-ZA" sz="2500" b="0" i="0" u="none" strike="noStrike" dirty="0">
                          <a:solidFill>
                            <a:srgbClr val="000000"/>
                          </a:solidFill>
                          <a:effectLst/>
                          <a:latin typeface="+mn-lt"/>
                        </a:rPr>
                        <a:t>8 461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8 </a:t>
                      </a:r>
                      <a:r>
                        <a:rPr lang="en-ZA" sz="2500" b="0" i="0" u="none" strike="noStrike" dirty="0">
                          <a:solidFill>
                            <a:srgbClr val="000000"/>
                          </a:solidFill>
                          <a:effectLst/>
                          <a:latin typeface="+mn-lt"/>
                        </a:rPr>
                        <a:t>840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0">
                <a:tc>
                  <a:txBody>
                    <a:bodyPr/>
                    <a:lstStyle/>
                    <a:p>
                      <a:pPr algn="l" rtl="0" fontAlgn="b"/>
                      <a:r>
                        <a:rPr lang="en-ZA" sz="2500" b="0" i="0" u="none" strike="noStrike" dirty="0">
                          <a:solidFill>
                            <a:srgbClr val="000000"/>
                          </a:solidFill>
                          <a:effectLst/>
                          <a:latin typeface="+mn-lt"/>
                        </a:rPr>
                        <a:t>Rental of </a:t>
                      </a:r>
                      <a:r>
                        <a:rPr lang="en-ZA" sz="2500" b="0" i="0" u="none" strike="noStrike" dirty="0" smtClean="0">
                          <a:solidFill>
                            <a:srgbClr val="000000"/>
                          </a:solidFill>
                          <a:effectLst/>
                          <a:latin typeface="+mn-lt"/>
                        </a:rPr>
                        <a:t>Building</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3 667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3 830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4 </a:t>
                      </a:r>
                      <a:r>
                        <a:rPr lang="en-ZA" sz="2500" b="0" i="0" u="none" strike="noStrike" dirty="0">
                          <a:solidFill>
                            <a:srgbClr val="000000"/>
                          </a:solidFill>
                          <a:effectLst/>
                          <a:latin typeface="+mn-lt"/>
                        </a:rPr>
                        <a:t>131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       </a:t>
                      </a:r>
                      <a:r>
                        <a:rPr lang="en-ZA" sz="2500" b="0" i="0" u="none" strike="noStrike" dirty="0">
                          <a:solidFill>
                            <a:srgbClr val="000000"/>
                          </a:solidFill>
                          <a:effectLst/>
                          <a:latin typeface="+mn-lt"/>
                        </a:rPr>
                        <a:t>4 131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4 </a:t>
                      </a:r>
                      <a:r>
                        <a:rPr lang="en-ZA" sz="2500" b="0" i="0" u="none" strike="noStrike" dirty="0">
                          <a:solidFill>
                            <a:srgbClr val="000000"/>
                          </a:solidFill>
                          <a:effectLst/>
                          <a:latin typeface="+mn-lt"/>
                        </a:rPr>
                        <a:t>131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359816">
                <a:tc>
                  <a:txBody>
                    <a:bodyPr/>
                    <a:lstStyle/>
                    <a:p>
                      <a:pPr algn="l" rtl="0" fontAlgn="b"/>
                      <a:r>
                        <a:rPr lang="en-ZA" sz="2500" b="0" i="0" u="none" strike="noStrike" dirty="0">
                          <a:solidFill>
                            <a:srgbClr val="000000"/>
                          </a:solidFill>
                          <a:effectLst/>
                          <a:latin typeface="+mn-lt"/>
                        </a:rPr>
                        <a:t>Capacity Assessments</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1 </a:t>
                      </a:r>
                      <a:r>
                        <a:rPr lang="en-ZA" sz="2500" b="0" i="0" u="none" strike="noStrike" dirty="0">
                          <a:solidFill>
                            <a:srgbClr val="000000"/>
                          </a:solidFill>
                          <a:effectLst/>
                          <a:latin typeface="+mn-lt"/>
                        </a:rPr>
                        <a:t>500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     </a:t>
                      </a:r>
                      <a:r>
                        <a:rPr lang="en-ZA" sz="2500" b="0" i="0" u="none" strike="noStrike" dirty="0">
                          <a:solidFill>
                            <a:srgbClr val="000000"/>
                          </a:solidFill>
                          <a:effectLst/>
                          <a:latin typeface="+mn-lt"/>
                        </a:rPr>
                        <a:t>1 500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2 </a:t>
                      </a:r>
                      <a:r>
                        <a:rPr lang="en-ZA" sz="2500" b="0" i="0" u="none" strike="noStrike" dirty="0">
                          <a:solidFill>
                            <a:srgbClr val="000000"/>
                          </a:solidFill>
                          <a:effectLst/>
                          <a:latin typeface="+mn-lt"/>
                        </a:rPr>
                        <a:t>000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359816">
                <a:tc>
                  <a:txBody>
                    <a:bodyPr/>
                    <a:lstStyle/>
                    <a:p>
                      <a:pPr algn="l" rtl="0" fontAlgn="b"/>
                      <a:r>
                        <a:rPr lang="en-ZA" sz="2500" b="0" i="0" u="none" strike="noStrike" dirty="0">
                          <a:solidFill>
                            <a:srgbClr val="000000"/>
                          </a:solidFill>
                          <a:effectLst/>
                          <a:latin typeface="+mn-lt"/>
                        </a:rPr>
                        <a:t>Audit Fees</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2 </a:t>
                      </a:r>
                      <a:r>
                        <a:rPr lang="en-ZA" sz="2500" b="0" i="0" u="none" strike="noStrike" dirty="0">
                          <a:solidFill>
                            <a:srgbClr val="000000"/>
                          </a:solidFill>
                          <a:effectLst/>
                          <a:latin typeface="+mn-lt"/>
                        </a:rPr>
                        <a:t>055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1 342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1 </a:t>
                      </a:r>
                      <a:r>
                        <a:rPr lang="en-ZA" sz="2500" b="0" i="0" u="none" strike="noStrike" dirty="0">
                          <a:solidFill>
                            <a:srgbClr val="000000"/>
                          </a:solidFill>
                          <a:effectLst/>
                          <a:latin typeface="+mn-lt"/>
                        </a:rPr>
                        <a:t>611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1 </a:t>
                      </a:r>
                      <a:r>
                        <a:rPr lang="en-ZA" sz="2500" b="0" i="0" u="none" strike="noStrike" dirty="0">
                          <a:solidFill>
                            <a:srgbClr val="000000"/>
                          </a:solidFill>
                          <a:effectLst/>
                          <a:latin typeface="+mn-lt"/>
                        </a:rPr>
                        <a:t>503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1 </a:t>
                      </a:r>
                      <a:r>
                        <a:rPr lang="en-ZA" sz="2500" b="0" i="0" u="none" strike="noStrike" dirty="0">
                          <a:solidFill>
                            <a:srgbClr val="000000"/>
                          </a:solidFill>
                          <a:effectLst/>
                          <a:latin typeface="+mn-lt"/>
                        </a:rPr>
                        <a:t>503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359816">
                <a:tc>
                  <a:txBody>
                    <a:bodyPr/>
                    <a:lstStyle/>
                    <a:p>
                      <a:pPr algn="l" rtl="0" fontAlgn="b"/>
                      <a:r>
                        <a:rPr lang="en-ZA" sz="2500" b="0" i="0" u="none" strike="noStrike" dirty="0">
                          <a:solidFill>
                            <a:srgbClr val="000000"/>
                          </a:solidFill>
                          <a:effectLst/>
                          <a:latin typeface="+mn-lt"/>
                        </a:rPr>
                        <a:t>Board Fees</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2 </a:t>
                      </a:r>
                      <a:r>
                        <a:rPr lang="en-ZA" sz="2500" b="0" i="0" u="none" strike="noStrike" dirty="0">
                          <a:solidFill>
                            <a:srgbClr val="000000"/>
                          </a:solidFill>
                          <a:effectLst/>
                          <a:latin typeface="+mn-lt"/>
                        </a:rPr>
                        <a:t>670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3 182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2 </a:t>
                      </a:r>
                      <a:r>
                        <a:rPr lang="en-ZA" sz="2500" b="0" i="0" u="none" strike="noStrike" dirty="0">
                          <a:solidFill>
                            <a:srgbClr val="000000"/>
                          </a:solidFill>
                          <a:effectLst/>
                          <a:latin typeface="+mn-lt"/>
                        </a:rPr>
                        <a:t>550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2 </a:t>
                      </a:r>
                      <a:r>
                        <a:rPr lang="en-ZA" sz="2500" b="0" i="0" u="none" strike="noStrike" dirty="0">
                          <a:solidFill>
                            <a:srgbClr val="000000"/>
                          </a:solidFill>
                          <a:effectLst/>
                          <a:latin typeface="+mn-lt"/>
                        </a:rPr>
                        <a:t>060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2 </a:t>
                      </a:r>
                      <a:r>
                        <a:rPr lang="en-ZA" sz="2500" b="0" i="0" u="none" strike="noStrike" dirty="0">
                          <a:solidFill>
                            <a:srgbClr val="000000"/>
                          </a:solidFill>
                          <a:effectLst/>
                          <a:latin typeface="+mn-lt"/>
                        </a:rPr>
                        <a:t>260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359816">
                <a:tc>
                  <a:txBody>
                    <a:bodyPr/>
                    <a:lstStyle/>
                    <a:p>
                      <a:pPr algn="l" rtl="0" fontAlgn="b"/>
                      <a:r>
                        <a:rPr lang="en-ZA" sz="2500" b="0" i="0" u="none" strike="noStrike" dirty="0">
                          <a:solidFill>
                            <a:srgbClr val="000000"/>
                          </a:solidFill>
                          <a:effectLst/>
                          <a:latin typeface="+mn-lt"/>
                        </a:rPr>
                        <a:t>Legal Fees</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5 </a:t>
                      </a:r>
                      <a:r>
                        <a:rPr lang="en-ZA" sz="2500" b="0" i="0" u="none" strike="noStrike" dirty="0">
                          <a:solidFill>
                            <a:srgbClr val="000000"/>
                          </a:solidFill>
                          <a:effectLst/>
                          <a:latin typeface="+mn-lt"/>
                        </a:rPr>
                        <a:t>007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5 705</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1 </a:t>
                      </a:r>
                      <a:r>
                        <a:rPr lang="en-ZA" sz="2500" b="0" i="0" u="none" strike="noStrike" dirty="0">
                          <a:solidFill>
                            <a:srgbClr val="000000"/>
                          </a:solidFill>
                          <a:effectLst/>
                          <a:latin typeface="+mn-lt"/>
                        </a:rPr>
                        <a:t>500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1 </a:t>
                      </a:r>
                      <a:r>
                        <a:rPr lang="en-ZA" sz="2500" b="0" i="0" u="none" strike="noStrike" dirty="0">
                          <a:solidFill>
                            <a:srgbClr val="000000"/>
                          </a:solidFill>
                          <a:effectLst/>
                          <a:latin typeface="+mn-lt"/>
                        </a:rPr>
                        <a:t>000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1 </a:t>
                      </a:r>
                      <a:r>
                        <a:rPr lang="en-ZA" sz="2500" b="0" i="0" u="none" strike="noStrike" dirty="0">
                          <a:solidFill>
                            <a:srgbClr val="000000"/>
                          </a:solidFill>
                          <a:effectLst/>
                          <a:latin typeface="+mn-lt"/>
                        </a:rPr>
                        <a:t>000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359816">
                <a:tc>
                  <a:txBody>
                    <a:bodyPr/>
                    <a:lstStyle/>
                    <a:p>
                      <a:pPr algn="l" rtl="0" fontAlgn="b"/>
                      <a:r>
                        <a:rPr lang="en-ZA" sz="2500" b="0" i="0" u="none" strike="noStrike" dirty="0">
                          <a:solidFill>
                            <a:srgbClr val="000000"/>
                          </a:solidFill>
                          <a:effectLst/>
                          <a:latin typeface="+mn-lt"/>
                        </a:rPr>
                        <a:t>Stakeholder Management</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2 </a:t>
                      </a:r>
                      <a:r>
                        <a:rPr lang="en-ZA" sz="2500" b="0" i="0" u="none" strike="noStrike" dirty="0">
                          <a:solidFill>
                            <a:srgbClr val="000000"/>
                          </a:solidFill>
                          <a:effectLst/>
                          <a:latin typeface="+mn-lt"/>
                        </a:rPr>
                        <a:t>734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535</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3 </a:t>
                      </a:r>
                      <a:r>
                        <a:rPr lang="en-ZA" sz="2500" b="0" i="0" u="none" strike="noStrike" dirty="0">
                          <a:solidFill>
                            <a:srgbClr val="000000"/>
                          </a:solidFill>
                          <a:effectLst/>
                          <a:latin typeface="+mn-lt"/>
                        </a:rPr>
                        <a:t>985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1 </a:t>
                      </a:r>
                      <a:r>
                        <a:rPr lang="en-ZA" sz="2500" b="0" i="0" u="none" strike="noStrike" dirty="0">
                          <a:solidFill>
                            <a:srgbClr val="000000"/>
                          </a:solidFill>
                          <a:effectLst/>
                          <a:latin typeface="+mn-lt"/>
                        </a:rPr>
                        <a:t>152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1 </a:t>
                      </a:r>
                      <a:r>
                        <a:rPr lang="en-ZA" sz="2500" b="0" i="0" u="none" strike="noStrike" dirty="0">
                          <a:solidFill>
                            <a:srgbClr val="000000"/>
                          </a:solidFill>
                          <a:effectLst/>
                          <a:latin typeface="+mn-lt"/>
                        </a:rPr>
                        <a:t>152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359816">
                <a:tc>
                  <a:txBody>
                    <a:bodyPr/>
                    <a:lstStyle/>
                    <a:p>
                      <a:pPr algn="l" rtl="0" fontAlgn="b"/>
                      <a:r>
                        <a:rPr lang="en-ZA" sz="2500" b="0" i="0" u="none" strike="noStrike" dirty="0">
                          <a:solidFill>
                            <a:srgbClr val="000000"/>
                          </a:solidFill>
                          <a:effectLst/>
                          <a:latin typeface="+mn-lt"/>
                        </a:rPr>
                        <a:t>Capital Expenditure</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3 </a:t>
                      </a:r>
                      <a:r>
                        <a:rPr lang="en-ZA" sz="2500" b="0" i="0" u="none" strike="noStrike" dirty="0">
                          <a:solidFill>
                            <a:srgbClr val="000000"/>
                          </a:solidFill>
                          <a:effectLst/>
                          <a:latin typeface="+mn-lt"/>
                        </a:rPr>
                        <a:t>678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smtClean="0">
                          <a:solidFill>
                            <a:srgbClr val="000000"/>
                          </a:solidFill>
                          <a:effectLst/>
                          <a:latin typeface="+mn-lt"/>
                        </a:rPr>
                        <a:t>664</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1 </a:t>
                      </a:r>
                      <a:r>
                        <a:rPr lang="en-ZA" sz="2500" b="0" i="0" u="none" strike="noStrike" dirty="0">
                          <a:solidFill>
                            <a:srgbClr val="000000"/>
                          </a:solidFill>
                          <a:effectLst/>
                          <a:latin typeface="+mn-lt"/>
                        </a:rPr>
                        <a:t>007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990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c>
                  <a:txBody>
                    <a:bodyPr/>
                    <a:lstStyle/>
                    <a:p>
                      <a:pPr algn="r" rtl="0" fontAlgn="b"/>
                      <a:r>
                        <a:rPr lang="en-ZA" sz="2500" b="0" i="0" u="none" strike="noStrike" dirty="0">
                          <a:solidFill>
                            <a:srgbClr val="000000"/>
                          </a:solidFill>
                          <a:effectLst/>
                          <a:latin typeface="+mn-lt"/>
                        </a:rPr>
                        <a:t>        </a:t>
                      </a:r>
                      <a:r>
                        <a:rPr lang="en-ZA" sz="2500" b="0" i="0" u="none" strike="noStrike" dirty="0" smtClean="0">
                          <a:solidFill>
                            <a:srgbClr val="000000"/>
                          </a:solidFill>
                          <a:effectLst/>
                          <a:latin typeface="+mn-lt"/>
                        </a:rPr>
                        <a:t>820 </a:t>
                      </a:r>
                      <a:endParaRPr lang="en-ZA" sz="2500" b="0"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FFFFFF"/>
                    </a:solidFill>
                  </a:tcPr>
                </a:tc>
              </a:tr>
              <a:tr h="359816">
                <a:tc>
                  <a:txBody>
                    <a:bodyPr/>
                    <a:lstStyle/>
                    <a:p>
                      <a:pPr algn="l" rtl="0" fontAlgn="b"/>
                      <a:r>
                        <a:rPr lang="en-ZA" sz="2500" b="1" i="0" u="none" strike="noStrike" dirty="0">
                          <a:solidFill>
                            <a:srgbClr val="000000"/>
                          </a:solidFill>
                          <a:effectLst/>
                          <a:latin typeface="+mn-lt"/>
                        </a:rPr>
                        <a:t>Total Expenditure</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E2F0D9"/>
                    </a:solidFill>
                  </a:tcPr>
                </a:tc>
                <a:tc>
                  <a:txBody>
                    <a:bodyPr/>
                    <a:lstStyle/>
                    <a:p>
                      <a:pPr algn="r" rtl="0" fontAlgn="b"/>
                      <a:r>
                        <a:rPr lang="en-ZA" sz="2500" b="1" i="0" u="none" strike="noStrike" smtClean="0">
                          <a:solidFill>
                            <a:srgbClr val="000000"/>
                          </a:solidFill>
                          <a:effectLst/>
                          <a:latin typeface="+mn-lt"/>
                        </a:rPr>
                        <a:t> 52 424 </a:t>
                      </a:r>
                      <a:endParaRPr lang="en-ZA" sz="2500" b="1"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E2F0D9"/>
                    </a:solidFill>
                  </a:tcPr>
                </a:tc>
                <a:tc>
                  <a:txBody>
                    <a:bodyPr/>
                    <a:lstStyle/>
                    <a:p>
                      <a:pPr algn="r" rtl="0" fontAlgn="b"/>
                      <a:r>
                        <a:rPr lang="en-ZA" sz="2500" b="1" i="0" u="none" strike="noStrike" dirty="0" smtClean="0">
                          <a:solidFill>
                            <a:srgbClr val="000000"/>
                          </a:solidFill>
                          <a:effectLst/>
                          <a:latin typeface="+mn-lt"/>
                        </a:rPr>
                        <a:t>63 766</a:t>
                      </a:r>
                      <a:endParaRPr lang="en-ZA" sz="2500" b="1"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E2F0D9"/>
                    </a:solidFill>
                  </a:tcPr>
                </a:tc>
                <a:tc>
                  <a:txBody>
                    <a:bodyPr/>
                    <a:lstStyle/>
                    <a:p>
                      <a:pPr algn="r" rtl="0" fontAlgn="b"/>
                      <a:r>
                        <a:rPr lang="en-ZA" sz="2500" b="1" i="0" u="none" strike="noStrike" dirty="0" smtClean="0">
                          <a:solidFill>
                            <a:srgbClr val="000000"/>
                          </a:solidFill>
                          <a:effectLst/>
                          <a:latin typeface="+mn-lt"/>
                        </a:rPr>
                        <a:t>58 </a:t>
                      </a:r>
                      <a:r>
                        <a:rPr lang="en-ZA" sz="2500" b="1" i="0" u="none" strike="noStrike" dirty="0">
                          <a:solidFill>
                            <a:srgbClr val="000000"/>
                          </a:solidFill>
                          <a:effectLst/>
                          <a:latin typeface="+mn-lt"/>
                        </a:rPr>
                        <a:t>720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E2F0D9"/>
                    </a:solidFill>
                  </a:tcPr>
                </a:tc>
                <a:tc>
                  <a:txBody>
                    <a:bodyPr/>
                    <a:lstStyle/>
                    <a:p>
                      <a:pPr algn="r" rtl="0" fontAlgn="b"/>
                      <a:r>
                        <a:rPr lang="en-ZA" sz="2500" b="1" i="0" u="none" strike="noStrike" dirty="0" smtClean="0">
                          <a:solidFill>
                            <a:srgbClr val="000000"/>
                          </a:solidFill>
                          <a:effectLst/>
                          <a:latin typeface="+mn-lt"/>
                        </a:rPr>
                        <a:t>51 </a:t>
                      </a:r>
                      <a:r>
                        <a:rPr lang="en-ZA" sz="2500" b="1" i="0" u="none" strike="noStrike" dirty="0">
                          <a:solidFill>
                            <a:srgbClr val="000000"/>
                          </a:solidFill>
                          <a:effectLst/>
                          <a:latin typeface="+mn-lt"/>
                        </a:rPr>
                        <a:t>151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E2F0D9"/>
                    </a:solidFill>
                  </a:tcPr>
                </a:tc>
                <a:tc>
                  <a:txBody>
                    <a:bodyPr/>
                    <a:lstStyle/>
                    <a:p>
                      <a:pPr algn="r" rtl="0" fontAlgn="b"/>
                      <a:r>
                        <a:rPr lang="en-ZA" sz="2500" b="1" i="0" u="none" strike="noStrike" dirty="0">
                          <a:solidFill>
                            <a:srgbClr val="000000"/>
                          </a:solidFill>
                          <a:effectLst/>
                          <a:latin typeface="+mn-lt"/>
                        </a:rPr>
                        <a:t>  </a:t>
                      </a:r>
                      <a:r>
                        <a:rPr lang="en-ZA" sz="2500" b="1" i="0" u="none" strike="noStrike" dirty="0" smtClean="0">
                          <a:solidFill>
                            <a:srgbClr val="000000"/>
                          </a:solidFill>
                          <a:effectLst/>
                          <a:latin typeface="+mn-lt"/>
                        </a:rPr>
                        <a:t>54 </a:t>
                      </a:r>
                      <a:r>
                        <a:rPr lang="en-ZA" sz="2500" b="1" i="0" u="none" strike="noStrike" dirty="0">
                          <a:solidFill>
                            <a:srgbClr val="000000"/>
                          </a:solidFill>
                          <a:effectLst/>
                          <a:latin typeface="+mn-lt"/>
                        </a:rPr>
                        <a:t>098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E2F0D9"/>
                    </a:solidFill>
                  </a:tcPr>
                </a:tc>
              </a:tr>
              <a:tr h="359816">
                <a:tc>
                  <a:txBody>
                    <a:bodyPr/>
                    <a:lstStyle/>
                    <a:p>
                      <a:pPr algn="l" rtl="0" fontAlgn="b"/>
                      <a:r>
                        <a:rPr lang="en-ZA" sz="2500" b="1" i="0" u="none" strike="noStrike" dirty="0">
                          <a:solidFill>
                            <a:srgbClr val="000000"/>
                          </a:solidFill>
                          <a:effectLst/>
                          <a:latin typeface="+mn-lt"/>
                        </a:rPr>
                        <a:t>Surplus/(Deficit)</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r" rtl="0" fontAlgn="b"/>
                      <a:r>
                        <a:rPr lang="en-ZA" sz="2500" b="1" i="0" u="none" strike="noStrike" dirty="0" smtClean="0">
                          <a:solidFill>
                            <a:srgbClr val="000000"/>
                          </a:solidFill>
                          <a:effectLst/>
                          <a:latin typeface="+mn-lt"/>
                        </a:rPr>
                        <a:t> (</a:t>
                      </a:r>
                      <a:r>
                        <a:rPr lang="en-ZA" sz="2500" b="1" i="0" u="none" strike="noStrike" dirty="0">
                          <a:solidFill>
                            <a:srgbClr val="000000"/>
                          </a:solidFill>
                          <a:effectLst/>
                          <a:latin typeface="+mn-lt"/>
                        </a:rPr>
                        <a:t>7 252)</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r" rtl="0" fontAlgn="b"/>
                      <a:r>
                        <a:rPr lang="en-ZA" sz="2500" b="1" i="0" u="none" strike="noStrike" smtClean="0">
                          <a:solidFill>
                            <a:srgbClr val="000000"/>
                          </a:solidFill>
                          <a:effectLst/>
                          <a:latin typeface="+mn-lt"/>
                        </a:rPr>
                        <a:t>(17 479)            </a:t>
                      </a:r>
                      <a:endParaRPr lang="en-ZA" sz="2500" b="1"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r" rtl="0" fontAlgn="b"/>
                      <a:r>
                        <a:rPr lang="en-ZA" sz="2500" b="1" i="0" u="none" strike="noStrike" dirty="0">
                          <a:solidFill>
                            <a:srgbClr val="000000"/>
                          </a:solidFill>
                          <a:effectLst/>
                          <a:latin typeface="+mn-lt"/>
                        </a:rPr>
                        <a:t>           </a:t>
                      </a:r>
                      <a:r>
                        <a:rPr lang="en-ZA" sz="2500" b="1" i="0" u="none" strike="noStrike" dirty="0" smtClean="0">
                          <a:solidFill>
                            <a:srgbClr val="000000"/>
                          </a:solidFill>
                          <a:effectLst/>
                          <a:latin typeface="+mn-lt"/>
                        </a:rPr>
                        <a:t>-   </a:t>
                      </a:r>
                      <a:endParaRPr lang="en-ZA" sz="2500" b="1"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r" rtl="0" fontAlgn="b"/>
                      <a:r>
                        <a:rPr lang="en-ZA" sz="2500" b="1" i="0" u="none" strike="noStrike" dirty="0">
                          <a:solidFill>
                            <a:srgbClr val="000000"/>
                          </a:solidFill>
                          <a:effectLst/>
                          <a:latin typeface="+mn-lt"/>
                        </a:rPr>
                        <a:t>        </a:t>
                      </a:r>
                      <a:r>
                        <a:rPr lang="en-ZA" sz="2500" b="1" i="0" u="none" strike="noStrike" dirty="0" smtClean="0">
                          <a:solidFill>
                            <a:srgbClr val="000000"/>
                          </a:solidFill>
                          <a:effectLst/>
                          <a:latin typeface="+mn-lt"/>
                        </a:rPr>
                        <a:t>-   </a:t>
                      </a:r>
                      <a:endParaRPr lang="en-ZA" sz="2500" b="1"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c>
                  <a:txBody>
                    <a:bodyPr/>
                    <a:lstStyle/>
                    <a:p>
                      <a:pPr algn="r" rtl="0" fontAlgn="b"/>
                      <a:r>
                        <a:rPr lang="en-ZA" sz="2500" b="1" i="0" u="none" strike="noStrike" dirty="0">
                          <a:solidFill>
                            <a:srgbClr val="000000"/>
                          </a:solidFill>
                          <a:effectLst/>
                          <a:latin typeface="+mn-lt"/>
                        </a:rPr>
                        <a:t>             </a:t>
                      </a:r>
                      <a:r>
                        <a:rPr lang="en-ZA" sz="2500" b="1" i="0" u="none" strike="noStrike" dirty="0" smtClean="0">
                          <a:solidFill>
                            <a:srgbClr val="000000"/>
                          </a:solidFill>
                          <a:effectLst/>
                          <a:latin typeface="+mn-lt"/>
                        </a:rPr>
                        <a:t>-   </a:t>
                      </a:r>
                      <a:endParaRPr lang="en-ZA" sz="2500" b="1" i="0" u="none" strike="noStrike" dirty="0">
                        <a:solidFill>
                          <a:srgbClr val="000000"/>
                        </a:solidFill>
                        <a:effectLst/>
                        <a:latin typeface="+mn-lt"/>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C5E0B4"/>
                    </a:solidFill>
                  </a:tcPr>
                </a:tc>
              </a:tr>
            </a:tbl>
          </a:graphicData>
        </a:graphic>
      </p:graphicFrame>
    </p:spTree>
    <p:extLst>
      <p:ext uri="{BB962C8B-B14F-4D97-AF65-F5344CB8AC3E}">
        <p14:creationId xmlns:p14="http://schemas.microsoft.com/office/powerpoint/2010/main" xmlns="" val="33806166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CONCLUDING REMARKS</a:t>
            </a:r>
            <a:endParaRPr lang="en-ZA" dirty="0"/>
          </a:p>
        </p:txBody>
      </p:sp>
      <p:sp>
        <p:nvSpPr>
          <p:cNvPr id="5" name="Content Placeholder 4"/>
          <p:cNvSpPr>
            <a:spLocks noGrp="1"/>
          </p:cNvSpPr>
          <p:nvPr>
            <p:ph idx="1"/>
          </p:nvPr>
        </p:nvSpPr>
        <p:spPr>
          <a:xfrm>
            <a:off x="756126" y="2466380"/>
            <a:ext cx="13610273" cy="7488832"/>
          </a:xfrm>
        </p:spPr>
        <p:txBody>
          <a:bodyPr>
            <a:normAutofit fontScale="77500" lnSpcReduction="20000"/>
          </a:bodyPr>
          <a:lstStyle/>
          <a:p>
            <a:pPr algn="just">
              <a:lnSpc>
                <a:spcPct val="120000"/>
              </a:lnSpc>
              <a:spcBef>
                <a:spcPts val="0"/>
              </a:spcBef>
            </a:pPr>
            <a:r>
              <a:rPr lang="en-ZA" dirty="0"/>
              <a:t>The Committee’s continued oversight and support </a:t>
            </a:r>
            <a:r>
              <a:rPr lang="en-ZA" dirty="0" smtClean="0"/>
              <a:t>are </a:t>
            </a:r>
            <a:r>
              <a:rPr lang="en-ZA" dirty="0"/>
              <a:t>highly appreciated.</a:t>
            </a:r>
          </a:p>
          <a:p>
            <a:pPr algn="just">
              <a:lnSpc>
                <a:spcPct val="120000"/>
              </a:lnSpc>
              <a:spcBef>
                <a:spcPts val="0"/>
              </a:spcBef>
            </a:pPr>
            <a:r>
              <a:rPr lang="en-ZA" dirty="0" smtClean="0"/>
              <a:t>The </a:t>
            </a:r>
            <a:r>
              <a:rPr lang="en-ZA" dirty="0"/>
              <a:t>Board needs </a:t>
            </a:r>
            <a:r>
              <a:rPr lang="en-ZA" dirty="0" smtClean="0"/>
              <a:t>additional resources </a:t>
            </a:r>
            <a:r>
              <a:rPr lang="en-ZA" dirty="0"/>
              <a:t>to ensure successful implementation of the strategic plan</a:t>
            </a:r>
            <a:r>
              <a:rPr lang="en-ZA" dirty="0" smtClean="0"/>
              <a:t>.  To this end partnerships are being forged with research and academic institutions in order to minimise cost of research and knowledge development.    </a:t>
            </a:r>
            <a:endParaRPr lang="en-ZA" dirty="0"/>
          </a:p>
          <a:p>
            <a:pPr algn="just">
              <a:lnSpc>
                <a:spcPct val="120000"/>
              </a:lnSpc>
              <a:spcBef>
                <a:spcPts val="0"/>
              </a:spcBef>
            </a:pPr>
            <a:r>
              <a:rPr lang="en-ZA" dirty="0" smtClean="0"/>
              <a:t>The Board is looking forward to an opportunity to engage with the Select Committee in its participation in the upcoming MDB conference in June 2016.</a:t>
            </a:r>
          </a:p>
        </p:txBody>
      </p:sp>
      <p:sp>
        <p:nvSpPr>
          <p:cNvPr id="3" name="Slide Number Placeholder 2"/>
          <p:cNvSpPr>
            <a:spLocks noGrp="1"/>
          </p:cNvSpPr>
          <p:nvPr>
            <p:ph type="sldNum" sz="quarter" idx="12"/>
          </p:nvPr>
        </p:nvSpPr>
        <p:spPr/>
        <p:txBody>
          <a:bodyPr/>
          <a:lstStyle/>
          <a:p>
            <a:fld id="{36EABC66-2550-4E7C-B7BD-857996C45E5A}" type="slidenum">
              <a:rPr lang="en-ZA" smtClean="0"/>
              <a:pPr/>
              <a:t>42</a:t>
            </a:fld>
            <a:endParaRPr lang="en-ZA" dirty="0"/>
          </a:p>
        </p:txBody>
      </p:sp>
    </p:spTree>
    <p:extLst>
      <p:ext uri="{BB962C8B-B14F-4D97-AF65-F5344CB8AC3E}">
        <p14:creationId xmlns:p14="http://schemas.microsoft.com/office/powerpoint/2010/main" xmlns="" val="42609556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ZA" b="1" dirty="0" smtClean="0"/>
              <a:t>CONTACT DETAILS</a:t>
            </a:r>
            <a:endParaRPr lang="en-ZA" b="1" dirty="0"/>
          </a:p>
        </p:txBody>
      </p:sp>
      <p:sp>
        <p:nvSpPr>
          <p:cNvPr id="4" name="Content Placeholder 3"/>
          <p:cNvSpPr>
            <a:spLocks noGrp="1"/>
          </p:cNvSpPr>
          <p:nvPr>
            <p:ph type="subTitle" idx="1"/>
          </p:nvPr>
        </p:nvSpPr>
        <p:spPr>
          <a:xfrm>
            <a:off x="1080542" y="3978548"/>
            <a:ext cx="8749268" cy="2732758"/>
          </a:xfrm>
        </p:spPr>
        <p:txBody>
          <a:bodyPr>
            <a:normAutofit fontScale="85000" lnSpcReduction="20000"/>
          </a:bodyPr>
          <a:lstStyle/>
          <a:p>
            <a:pPr marL="0" indent="0" algn="l">
              <a:buNone/>
            </a:pPr>
            <a:r>
              <a:rPr lang="en-ZA" dirty="0" smtClean="0"/>
              <a:t>Chief Executive Officer</a:t>
            </a:r>
          </a:p>
          <a:p>
            <a:pPr marL="0" indent="0" algn="l">
              <a:buNone/>
            </a:pPr>
            <a:r>
              <a:rPr lang="en-ZA" dirty="0" smtClean="0">
                <a:hlinkClick r:id="rId2"/>
              </a:rPr>
              <a:t>ceo@demarcation.org.za</a:t>
            </a:r>
            <a:endParaRPr lang="en-ZA" dirty="0" smtClean="0"/>
          </a:p>
          <a:p>
            <a:pPr marL="0" indent="0" algn="l">
              <a:buNone/>
            </a:pPr>
            <a:r>
              <a:rPr lang="en-ZA" dirty="0" smtClean="0"/>
              <a:t>Tel:  012-342 2481</a:t>
            </a:r>
          </a:p>
          <a:p>
            <a:pPr marL="0" indent="0" algn="l">
              <a:buNone/>
            </a:pPr>
            <a:r>
              <a:rPr lang="en-ZA" dirty="0" smtClean="0"/>
              <a:t>www.demarcation.org.za</a:t>
            </a:r>
            <a:endParaRPr lang="en-ZA" dirty="0"/>
          </a:p>
        </p:txBody>
      </p:sp>
      <p:sp>
        <p:nvSpPr>
          <p:cNvPr id="2" name="Slide Number Placeholder 1"/>
          <p:cNvSpPr>
            <a:spLocks noGrp="1"/>
          </p:cNvSpPr>
          <p:nvPr>
            <p:ph type="sldNum" sz="quarter" idx="12"/>
          </p:nvPr>
        </p:nvSpPr>
        <p:spPr/>
        <p:txBody>
          <a:bodyPr/>
          <a:lstStyle/>
          <a:p>
            <a:fld id="{36EABC66-2550-4E7C-B7BD-857996C45E5A}" type="slidenum">
              <a:rPr lang="en-ZA" smtClean="0"/>
              <a:pPr/>
              <a:t>43</a:t>
            </a:fld>
            <a:endParaRPr lang="en-ZA" dirty="0"/>
          </a:p>
        </p:txBody>
      </p:sp>
    </p:spTree>
    <p:extLst>
      <p:ext uri="{BB962C8B-B14F-4D97-AF65-F5344CB8AC3E}">
        <p14:creationId xmlns:p14="http://schemas.microsoft.com/office/powerpoint/2010/main" xmlns="" val="212565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56126" y="428232"/>
            <a:ext cx="13610273" cy="1221213"/>
          </a:xfrm>
        </p:spPr>
        <p:txBody>
          <a:bodyPr>
            <a:normAutofit/>
          </a:bodyPr>
          <a:lstStyle/>
          <a:p>
            <a:r>
              <a:rPr lang="en-ZA" sz="6000" dirty="0" smtClean="0"/>
              <a:t>INSTITUTIONAL ARRANGEMENTS</a:t>
            </a:r>
            <a:endParaRPr lang="en-ZA" sz="6000" dirty="0"/>
          </a:p>
        </p:txBody>
      </p:sp>
      <p:sp>
        <p:nvSpPr>
          <p:cNvPr id="10" name="Content Placeholder 9"/>
          <p:cNvSpPr>
            <a:spLocks noGrp="1"/>
          </p:cNvSpPr>
          <p:nvPr>
            <p:ph idx="1"/>
          </p:nvPr>
        </p:nvSpPr>
        <p:spPr>
          <a:xfrm>
            <a:off x="707924" y="1890316"/>
            <a:ext cx="13658476" cy="7992888"/>
          </a:xfrm>
        </p:spPr>
        <p:txBody>
          <a:bodyPr>
            <a:normAutofit fontScale="62500" lnSpcReduction="20000"/>
          </a:bodyPr>
          <a:lstStyle/>
          <a:p>
            <a:r>
              <a:rPr lang="en-ZA" b="1" dirty="0"/>
              <a:t>THE BOARD</a:t>
            </a:r>
          </a:p>
          <a:p>
            <a:pPr marL="530225" indent="0" algn="just">
              <a:buNone/>
            </a:pPr>
            <a:r>
              <a:rPr lang="en-ZA" dirty="0"/>
              <a:t>The Board is led by an Executive Chairperson, and discharges its duties through subcommittees of the Board which are:</a:t>
            </a:r>
          </a:p>
          <a:p>
            <a:pPr lvl="1"/>
            <a:r>
              <a:rPr lang="en-ZA" dirty="0"/>
              <a:t>Executive Committee</a:t>
            </a:r>
          </a:p>
          <a:p>
            <a:pPr lvl="1"/>
            <a:r>
              <a:rPr lang="en-ZA" dirty="0"/>
              <a:t>Policy and Research Committee</a:t>
            </a:r>
          </a:p>
          <a:p>
            <a:pPr lvl="1"/>
            <a:r>
              <a:rPr lang="en-ZA" dirty="0"/>
              <a:t>Boundaries, Powers and Functions Committee</a:t>
            </a:r>
          </a:p>
          <a:p>
            <a:pPr lvl="1"/>
            <a:r>
              <a:rPr lang="en-ZA" dirty="0"/>
              <a:t>Remuneration and Human Capital Committee</a:t>
            </a:r>
          </a:p>
          <a:p>
            <a:pPr lvl="1"/>
            <a:r>
              <a:rPr lang="en-ZA" dirty="0"/>
              <a:t>Audit and Risk Committee</a:t>
            </a:r>
          </a:p>
          <a:p>
            <a:endParaRPr lang="en-ZA" dirty="0"/>
          </a:p>
          <a:p>
            <a:r>
              <a:rPr lang="en-ZA" b="1" dirty="0"/>
              <a:t>ADMINISTRATION </a:t>
            </a:r>
          </a:p>
          <a:p>
            <a:pPr marL="530225" indent="0" algn="just">
              <a:buNone/>
            </a:pPr>
            <a:r>
              <a:rPr lang="en-ZA" dirty="0"/>
              <a:t>The administration supports the Board and is led by </a:t>
            </a:r>
            <a:r>
              <a:rPr lang="en-ZA" dirty="0" smtClean="0"/>
              <a:t>the </a:t>
            </a:r>
            <a:r>
              <a:rPr lang="en-ZA" dirty="0"/>
              <a:t>Chief Executive Officer who is </a:t>
            </a:r>
            <a:r>
              <a:rPr lang="en-ZA" dirty="0" smtClean="0"/>
              <a:t>the </a:t>
            </a:r>
            <a:r>
              <a:rPr lang="en-ZA" dirty="0"/>
              <a:t>Accounting Officer. The institution has four programmes which are:</a:t>
            </a:r>
          </a:p>
          <a:p>
            <a:pPr lvl="1"/>
            <a:r>
              <a:rPr lang="en-ZA" dirty="0"/>
              <a:t>Operations</a:t>
            </a:r>
          </a:p>
          <a:p>
            <a:pPr lvl="1"/>
            <a:r>
              <a:rPr lang="en-ZA" dirty="0"/>
              <a:t>Research and Knowledge management</a:t>
            </a:r>
          </a:p>
          <a:p>
            <a:pPr lvl="1"/>
            <a:r>
              <a:rPr lang="en-ZA" dirty="0"/>
              <a:t>Finance </a:t>
            </a:r>
          </a:p>
          <a:p>
            <a:pPr lvl="1"/>
            <a:r>
              <a:rPr lang="en-ZA" dirty="0"/>
              <a:t>Corporate Services </a:t>
            </a:r>
          </a:p>
          <a:p>
            <a:endParaRPr lang="en-ZA" dirty="0"/>
          </a:p>
        </p:txBody>
      </p:sp>
      <p:sp>
        <p:nvSpPr>
          <p:cNvPr id="5" name="Slide Number Placeholder 4"/>
          <p:cNvSpPr>
            <a:spLocks noGrp="1"/>
          </p:cNvSpPr>
          <p:nvPr>
            <p:ph type="sldNum" sz="quarter" idx="12"/>
          </p:nvPr>
        </p:nvSpPr>
        <p:spPr/>
        <p:txBody>
          <a:bodyPr/>
          <a:lstStyle/>
          <a:p>
            <a:fld id="{36EABC66-2550-4E7C-B7BD-857996C45E5A}" type="slidenum">
              <a:rPr lang="en-ZA" smtClean="0"/>
              <a:pPr/>
              <a:t>5</a:t>
            </a:fld>
            <a:endParaRPr lang="en-ZA" dirty="0"/>
          </a:p>
        </p:txBody>
      </p:sp>
    </p:spTree>
    <p:extLst>
      <p:ext uri="{BB962C8B-B14F-4D97-AF65-F5344CB8AC3E}">
        <p14:creationId xmlns:p14="http://schemas.microsoft.com/office/powerpoint/2010/main" xmlns="" val="1130051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56126" y="428232"/>
            <a:ext cx="13610273" cy="1221213"/>
          </a:xfrm>
        </p:spPr>
        <p:txBody>
          <a:bodyPr>
            <a:normAutofit/>
          </a:bodyPr>
          <a:lstStyle/>
          <a:p>
            <a:r>
              <a:rPr lang="en-ZA" sz="6000" dirty="0" smtClean="0"/>
              <a:t>LEGISLATIVE MANDATE</a:t>
            </a:r>
            <a:endParaRPr lang="en-ZA" sz="6000"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2200177275"/>
              </p:ext>
            </p:extLst>
          </p:nvPr>
        </p:nvGraphicFramePr>
        <p:xfrm>
          <a:off x="360462" y="1533832"/>
          <a:ext cx="14401600" cy="8590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36EABC66-2550-4E7C-B7BD-857996C45E5A}" type="slidenum">
              <a:rPr lang="en-ZA" smtClean="0"/>
              <a:pPr/>
              <a:t>6</a:t>
            </a:fld>
            <a:endParaRPr lang="en-ZA" dirty="0"/>
          </a:p>
        </p:txBody>
      </p:sp>
    </p:spTree>
    <p:extLst>
      <p:ext uri="{BB962C8B-B14F-4D97-AF65-F5344CB8AC3E}">
        <p14:creationId xmlns:p14="http://schemas.microsoft.com/office/powerpoint/2010/main" xmlns="" val="3110645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56126" y="428232"/>
            <a:ext cx="13610273" cy="1221213"/>
          </a:xfrm>
        </p:spPr>
        <p:txBody>
          <a:bodyPr>
            <a:normAutofit/>
          </a:bodyPr>
          <a:lstStyle/>
          <a:p>
            <a:r>
              <a:rPr lang="en-ZA" sz="6000" dirty="0" smtClean="0"/>
              <a:t>VISION, MISSION AND VALUES</a:t>
            </a:r>
            <a:endParaRPr lang="en-ZA" sz="6000"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3286912112"/>
              </p:ext>
            </p:extLst>
          </p:nvPr>
        </p:nvGraphicFramePr>
        <p:xfrm>
          <a:off x="360462" y="1746299"/>
          <a:ext cx="14401600" cy="8377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36EABC66-2550-4E7C-B7BD-857996C45E5A}" type="slidenum">
              <a:rPr lang="en-ZA" smtClean="0"/>
              <a:pPr/>
              <a:t>7</a:t>
            </a:fld>
            <a:endParaRPr lang="en-ZA" dirty="0"/>
          </a:p>
        </p:txBody>
      </p:sp>
    </p:spTree>
    <p:extLst>
      <p:ext uri="{BB962C8B-B14F-4D97-AF65-F5344CB8AC3E}">
        <p14:creationId xmlns:p14="http://schemas.microsoft.com/office/powerpoint/2010/main" xmlns="" val="2438872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648494" y="2826420"/>
            <a:ext cx="9397340" cy="3384376"/>
          </a:xfrm>
        </p:spPr>
        <p:txBody>
          <a:bodyPr>
            <a:normAutofit lnSpcReduction="10000"/>
          </a:bodyPr>
          <a:lstStyle/>
          <a:p>
            <a:r>
              <a:rPr lang="en-ZA" dirty="0" smtClean="0"/>
              <a:t>Progress on achievement of 2015/16 targets </a:t>
            </a:r>
          </a:p>
          <a:p>
            <a:endParaRPr lang="en-ZA" dirty="0"/>
          </a:p>
          <a:p>
            <a:r>
              <a:rPr lang="en-ZA" dirty="0" smtClean="0"/>
              <a:t>Quarter 1 to 4</a:t>
            </a:r>
            <a:endParaRPr lang="en-ZA" dirty="0"/>
          </a:p>
        </p:txBody>
      </p:sp>
      <p:sp>
        <p:nvSpPr>
          <p:cNvPr id="3" name="Slide Number Placeholder 2"/>
          <p:cNvSpPr>
            <a:spLocks noGrp="1"/>
          </p:cNvSpPr>
          <p:nvPr>
            <p:ph type="sldNum" sz="quarter" idx="12"/>
          </p:nvPr>
        </p:nvSpPr>
        <p:spPr/>
        <p:txBody>
          <a:bodyPr/>
          <a:lstStyle/>
          <a:p>
            <a:fld id="{36EABC66-2550-4E7C-B7BD-857996C45E5A}" type="slidenum">
              <a:rPr lang="en-ZA" smtClean="0"/>
              <a:pPr/>
              <a:t>8</a:t>
            </a:fld>
            <a:endParaRPr lang="en-ZA" dirty="0"/>
          </a:p>
        </p:txBody>
      </p:sp>
    </p:spTree>
    <p:extLst>
      <p:ext uri="{BB962C8B-B14F-4D97-AF65-F5344CB8AC3E}">
        <p14:creationId xmlns:p14="http://schemas.microsoft.com/office/powerpoint/2010/main" xmlns="" val="4117749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0460" y="162125"/>
            <a:ext cx="14401600" cy="1570156"/>
          </a:xfrm>
        </p:spPr>
        <p:txBody>
          <a:bodyPr>
            <a:normAutofit fontScale="90000"/>
          </a:bodyPr>
          <a:lstStyle/>
          <a:p>
            <a:r>
              <a:rPr lang="en-ZA" dirty="0" smtClean="0"/>
              <a:t>PERFORMANCE AGAINST PREDETERMINED OBJECTIVES - 2015/16 FINANCIAL YEAR </a:t>
            </a:r>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011973353"/>
              </p:ext>
            </p:extLst>
          </p:nvPr>
        </p:nvGraphicFramePr>
        <p:xfrm>
          <a:off x="360459" y="2106340"/>
          <a:ext cx="14401601" cy="7848872"/>
        </p:xfrm>
        <a:graphic>
          <a:graphicData uri="http://schemas.openxmlformats.org/drawingml/2006/table">
            <a:tbl>
              <a:tblPr firstRow="1" bandRow="1">
                <a:tableStyleId>{5940675A-B579-460E-94D1-54222C63F5DA}</a:tableStyleId>
              </a:tblPr>
              <a:tblGrid>
                <a:gridCol w="3127205"/>
                <a:gridCol w="3127205"/>
                <a:gridCol w="493769"/>
                <a:gridCol w="3826711"/>
                <a:gridCol w="3826711"/>
              </a:tblGrid>
              <a:tr h="1018541">
                <a:tc>
                  <a:txBody>
                    <a:bodyPr/>
                    <a:lstStyle/>
                    <a:p>
                      <a:pPr algn="ctr"/>
                      <a:r>
                        <a:rPr lang="en-ZA" dirty="0" smtClean="0"/>
                        <a:t>Strategic Objective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gridSpan="2">
                  <a:txBody>
                    <a:bodyPr/>
                    <a:lstStyle/>
                    <a:p>
                      <a:pPr algn="ctr"/>
                      <a:r>
                        <a:rPr lang="en-ZA" dirty="0" smtClean="0"/>
                        <a:t>Performance</a:t>
                      </a:r>
                      <a:r>
                        <a:rPr lang="en-ZA" baseline="0" dirty="0" smtClean="0"/>
                        <a:t> Indicator</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hMerge="1">
                  <a:txBody>
                    <a:bodyPr/>
                    <a:lstStyle/>
                    <a:p>
                      <a:pPr algn="ct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Annual</a:t>
                      </a:r>
                      <a:r>
                        <a:rPr lang="en-ZA" baseline="0" dirty="0" smtClean="0"/>
                        <a:t> Target</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c>
                  <a:txBody>
                    <a:bodyPr/>
                    <a:lstStyle/>
                    <a:p>
                      <a:pPr algn="ctr"/>
                      <a:r>
                        <a:rPr lang="en-ZA" dirty="0" smtClean="0"/>
                        <a:t>Actual performance</a:t>
                      </a:r>
                      <a:endParaRPr lang="en-ZA" dirty="0"/>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4"/>
                    </a:solidFill>
                  </a:tcPr>
                </a:tc>
              </a:tr>
              <a:tr h="1067016">
                <a:tc>
                  <a:txBody>
                    <a:bodyPr/>
                    <a:lstStyle/>
                    <a:p>
                      <a:pPr algn="just">
                        <a:lnSpc>
                          <a:spcPct val="100000"/>
                        </a:lnSpc>
                        <a:spcAft>
                          <a:spcPts val="0"/>
                        </a:spcAft>
                      </a:pPr>
                      <a:r>
                        <a:rPr lang="en-ZA" sz="2000" dirty="0" smtClean="0">
                          <a:solidFill>
                            <a:schemeClr val="tx1"/>
                          </a:solidFill>
                          <a:effectLst/>
                          <a:latin typeface="+mn-lt"/>
                          <a:ea typeface="Times New Roman" panose="02020603050405020304" pitchFamily="18" charset="0"/>
                          <a:cs typeface="Arial" panose="020B0604020202020204" pitchFamily="34" charset="0"/>
                        </a:rPr>
                        <a:t>Determination</a:t>
                      </a:r>
                      <a:r>
                        <a:rPr lang="en-ZA" sz="2000" baseline="0" dirty="0" smtClean="0">
                          <a:solidFill>
                            <a:schemeClr val="tx1"/>
                          </a:solidFill>
                          <a:effectLst/>
                          <a:latin typeface="+mn-lt"/>
                          <a:ea typeface="Times New Roman" panose="02020603050405020304" pitchFamily="18" charset="0"/>
                          <a:cs typeface="Arial" panose="020B0604020202020204" pitchFamily="34" charset="0"/>
                        </a:rPr>
                        <a:t> and re-determination of municipal boundaries</a:t>
                      </a:r>
                      <a:endParaRPr lang="en-ZA" sz="2000" dirty="0">
                        <a:solidFill>
                          <a:schemeClr val="tx1"/>
                        </a:solidFill>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smtClean="0">
                          <a:solidFill>
                            <a:schemeClr val="tx1"/>
                          </a:solidFill>
                          <a:effectLst/>
                          <a:latin typeface="+mn-lt"/>
                          <a:ea typeface="Times New Roman" panose="02020603050405020304" pitchFamily="18" charset="0"/>
                        </a:rPr>
                        <a:t>All requests for</a:t>
                      </a:r>
                      <a:r>
                        <a:rPr lang="en-ZA" sz="2000" baseline="0" dirty="0" smtClean="0">
                          <a:solidFill>
                            <a:schemeClr val="tx1"/>
                          </a:solidFill>
                          <a:effectLst/>
                          <a:latin typeface="+mn-lt"/>
                          <a:ea typeface="Times New Roman" panose="02020603050405020304" pitchFamily="18" charset="0"/>
                        </a:rPr>
                        <a:t> boundary re-determinations processed</a:t>
                      </a:r>
                      <a:endParaRPr lang="en-ZA" sz="2000" dirty="0">
                        <a:solidFill>
                          <a:schemeClr val="tx1"/>
                        </a:solidFill>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smtClean="0">
                          <a:effectLst/>
                          <a:latin typeface="+mn-lt"/>
                          <a:ea typeface="Times New Roman" panose="02020603050405020304" pitchFamily="18" charset="0"/>
                        </a:rPr>
                        <a:t>1.1</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a:effectLst/>
                          <a:latin typeface="+mn-lt"/>
                          <a:ea typeface="Times New Roman" panose="02020603050405020304" pitchFamily="18" charset="0"/>
                          <a:cs typeface="Arial" panose="020B0604020202020204" pitchFamily="34" charset="0"/>
                        </a:rPr>
                        <a:t>100% of requests for boundary re-determinations considered and processed</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100% of requests for boundary re-determinations considered and finalised.</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067016">
                <a:tc>
                  <a:txBody>
                    <a:bodyPr/>
                    <a:lstStyle/>
                    <a:p>
                      <a:pPr algn="just">
                        <a:lnSpc>
                          <a:spcPct val="100000"/>
                        </a:lnSpc>
                        <a:spcAft>
                          <a:spcPts val="0"/>
                        </a:spcAft>
                        <a:tabLst>
                          <a:tab pos="685800" algn="l"/>
                        </a:tabLst>
                      </a:pPr>
                      <a:r>
                        <a:rPr lang="en-ZA" sz="2000" dirty="0">
                          <a:effectLst/>
                          <a:latin typeface="+mn-lt"/>
                          <a:ea typeface="Times New Roman" panose="02020603050405020304" pitchFamily="18" charset="0"/>
                          <a:cs typeface="Arial" panose="020B0604020202020204" pitchFamily="34" charset="0"/>
                        </a:rPr>
                        <a:t>Delimit wards to facilitate local government elections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a:effectLst/>
                          <a:latin typeface="+mn-lt"/>
                          <a:ea typeface="Times New Roman" panose="02020603050405020304" pitchFamily="18" charset="0"/>
                          <a:cs typeface="Arial" panose="020B0604020202020204" pitchFamily="34" charset="0"/>
                        </a:rPr>
                        <a:t>Delimit wards for all municipalities that qualify to have </a:t>
                      </a:r>
                      <a:r>
                        <a:rPr lang="en-ZA" sz="2000" dirty="0" smtClean="0">
                          <a:effectLst/>
                          <a:latin typeface="+mn-lt"/>
                          <a:ea typeface="Times New Roman" panose="02020603050405020304" pitchFamily="18" charset="0"/>
                          <a:cs typeface="Arial" panose="020B0604020202020204" pitchFamily="34" charset="0"/>
                        </a:rPr>
                        <a:t>wards</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smtClean="0">
                          <a:effectLst/>
                          <a:latin typeface="+mn-lt"/>
                          <a:ea typeface="Times New Roman" panose="02020603050405020304" pitchFamily="18" charset="0"/>
                        </a:rPr>
                        <a:t>2.1</a:t>
                      </a:r>
                      <a:endParaRPr lang="en-ZA" sz="2000" dirty="0">
                        <a:effectLst/>
                        <a:latin typeface="+mn-lt"/>
                        <a:ea typeface="Times New Roman" panose="02020603050405020304" pitchFamily="18" charset="0"/>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ZA" sz="2000" dirty="0">
                          <a:effectLst/>
                          <a:latin typeface="+mn-lt"/>
                          <a:ea typeface="Times New Roman" panose="02020603050405020304" pitchFamily="18" charset="0"/>
                          <a:cs typeface="Arial" panose="020B0604020202020204" pitchFamily="34" charset="0"/>
                        </a:rPr>
                        <a:t>100% of wards for the 2016 local government elections finalised.</a:t>
                      </a:r>
                      <a:endParaRPr lang="en-ZA" sz="2000" dirty="0">
                        <a:effectLst/>
                        <a:latin typeface="+mn-lt"/>
                        <a:ea typeface="Times New Roman" panose="02020603050405020304" pitchFamily="18" charset="0"/>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100% of wards for the 2016 local government elections finalised.</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2897207">
                <a:tc>
                  <a:txBody>
                    <a:bodyPr/>
                    <a:lstStyle/>
                    <a:p>
                      <a:pPr algn="just">
                        <a:lnSpc>
                          <a:spcPct val="100000"/>
                        </a:lnSpc>
                        <a:spcAft>
                          <a:spcPts val="0"/>
                        </a:spcAft>
                      </a:pPr>
                      <a:r>
                        <a:rPr lang="en-US" sz="2000" dirty="0">
                          <a:effectLst/>
                          <a:latin typeface="+mn-lt"/>
                          <a:ea typeface="Times New Roman" panose="02020603050405020304" pitchFamily="18" charset="0"/>
                        </a:rPr>
                        <a:t>Capacity assessments</a:t>
                      </a:r>
                      <a:endParaRPr lang="en-ZA" sz="2000" dirty="0">
                        <a:effectLst/>
                        <a:latin typeface="+mn-lt"/>
                        <a:ea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US" sz="2000" dirty="0">
                          <a:effectLst/>
                          <a:latin typeface="+mn-lt"/>
                          <a:ea typeface="Times New Roman" panose="02020603050405020304" pitchFamily="18" charset="0"/>
                        </a:rPr>
                        <a:t>Date by which to develop a new capacity assessment model</a:t>
                      </a:r>
                      <a:endParaRPr lang="en-ZA" sz="2000" dirty="0">
                        <a:effectLst/>
                        <a:latin typeface="+mn-lt"/>
                        <a:ea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pPr>
                      <a:r>
                        <a:rPr lang="en-ZA" sz="2000" dirty="0" smtClean="0">
                          <a:latin typeface="+mn-lt"/>
                        </a:rPr>
                        <a:t>3.1</a:t>
                      </a:r>
                      <a:endParaRPr lang="en-ZA" sz="2000" dirty="0">
                        <a:latin typeface="+mn-lt"/>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pPr>
                      <a:r>
                        <a:rPr lang="en-ZA" sz="2000" dirty="0" smtClean="0">
                          <a:latin typeface="+mn-lt"/>
                        </a:rPr>
                        <a:t>30 September 2015</a:t>
                      </a:r>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The development of a new capacity assessment model was delayed due to section 22(2) proposals from which lesson learnt emanated.  The capacity assessment model could only be developed upon completion of Section 22(2) process.  </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799092">
                <a:tc>
                  <a:txBody>
                    <a:bodyPr/>
                    <a:lstStyle/>
                    <a:p>
                      <a:pPr algn="just">
                        <a:lnSpc>
                          <a:spcPct val="100000"/>
                        </a:lnSpc>
                        <a:spcAft>
                          <a:spcPts val="0"/>
                        </a:spcAft>
                      </a:pPr>
                      <a:r>
                        <a:rPr lang="en-US" sz="2000" dirty="0">
                          <a:effectLst/>
                          <a:latin typeface="+mn-lt"/>
                          <a:ea typeface="Times New Roman" panose="02020603050405020304" pitchFamily="18" charset="0"/>
                        </a:rPr>
                        <a:t>Knowledge Development and partnerships with other similar research institutions</a:t>
                      </a:r>
                      <a:endParaRPr lang="en-ZA" sz="2000" dirty="0">
                        <a:effectLst/>
                        <a:latin typeface="+mn-lt"/>
                        <a:ea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spcAft>
                          <a:spcPts val="0"/>
                        </a:spcAft>
                      </a:pPr>
                      <a:r>
                        <a:rPr lang="en-US" sz="2000" dirty="0">
                          <a:effectLst/>
                          <a:latin typeface="+mn-lt"/>
                          <a:ea typeface="Times New Roman" panose="02020603050405020304" pitchFamily="18" charset="0"/>
                        </a:rPr>
                        <a:t>Number of partnerships established with other similar research institutions</a:t>
                      </a:r>
                      <a:endParaRPr lang="en-ZA" sz="2000" dirty="0">
                        <a:effectLst/>
                        <a:latin typeface="+mn-lt"/>
                        <a:ea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pPr>
                      <a:r>
                        <a:rPr lang="en-ZA" sz="2000" dirty="0" smtClean="0">
                          <a:latin typeface="+mn-lt"/>
                        </a:rPr>
                        <a:t>4.1</a:t>
                      </a:r>
                      <a:endParaRPr lang="en-ZA" sz="2000" dirty="0">
                        <a:latin typeface="+mn-lt"/>
                      </a:endParaRPr>
                    </a:p>
                  </a:txBody>
                  <a:tcPr vert="vert27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just">
                        <a:lnSpc>
                          <a:spcPct val="100000"/>
                        </a:lnSpc>
                      </a:pPr>
                      <a:r>
                        <a:rPr lang="en-ZA" sz="2000" dirty="0" smtClean="0">
                          <a:latin typeface="+mn-lt"/>
                        </a:rPr>
                        <a:t>4</a:t>
                      </a:r>
                      <a:endParaRPr lang="en-ZA" sz="2000" dirty="0">
                        <a:latin typeface="+mn-lt"/>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ZA" sz="2000" dirty="0">
                          <a:effectLst/>
                          <a:latin typeface="+mn-lt"/>
                          <a:ea typeface="Times New Roman" panose="02020603050405020304" pitchFamily="18" charset="0"/>
                          <a:cs typeface="Arial" panose="020B0604020202020204" pitchFamily="34" charset="0"/>
                        </a:rPr>
                        <a:t>This target could not be achieved. Work is in progress to establish partnerships with local research organisations. MoU with StatsSA was signed.  </a:t>
                      </a:r>
                      <a:endParaRPr lang="en-ZA" sz="20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bg1"/>
                    </a:solidFill>
                  </a:tcPr>
                </a:tc>
              </a:tr>
            </a:tbl>
          </a:graphicData>
        </a:graphic>
      </p:graphicFrame>
      <p:sp>
        <p:nvSpPr>
          <p:cNvPr id="3" name="Slide Number Placeholder 2"/>
          <p:cNvSpPr>
            <a:spLocks noGrp="1"/>
          </p:cNvSpPr>
          <p:nvPr>
            <p:ph type="sldNum" sz="quarter" idx="12"/>
          </p:nvPr>
        </p:nvSpPr>
        <p:spPr/>
        <p:txBody>
          <a:bodyPr/>
          <a:lstStyle/>
          <a:p>
            <a:fld id="{36EABC66-2550-4E7C-B7BD-857996C45E5A}" type="slidenum">
              <a:rPr lang="en-ZA" smtClean="0"/>
              <a:pPr/>
              <a:t>9</a:t>
            </a:fld>
            <a:endParaRPr lang="en-ZA" dirty="0"/>
          </a:p>
        </p:txBody>
      </p:sp>
    </p:spTree>
    <p:extLst>
      <p:ext uri="{BB962C8B-B14F-4D97-AF65-F5344CB8AC3E}">
        <p14:creationId xmlns:p14="http://schemas.microsoft.com/office/powerpoint/2010/main" xmlns="" val="1659133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000-MDB4-Template-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000-MDB4-Template-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000-MDB4-Template-2014</Template>
  <TotalTime>5190</TotalTime>
  <Words>4645</Words>
  <Application>Microsoft Office PowerPoint</Application>
  <PresentationFormat>Custom</PresentationFormat>
  <Paragraphs>873</Paragraphs>
  <Slides>43</Slides>
  <Notes>42</Notes>
  <HiddenSlides>0</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000-MDB4-Template-2014</vt:lpstr>
      <vt:lpstr>1_000-MDB4-Template-2014</vt:lpstr>
      <vt:lpstr>Slide 1</vt:lpstr>
      <vt:lpstr>PERFORMANCE AGAINST PREDETERMINED OBJECTIVES -  2015/16 FINANCIAL YEAR, 2015 TO 2020 STRATEGIC PLAN, ANNUAL PERFORMANCE PLAN FOR 2016/17 AND  2016 TO 2020 BUDGET MUNICIPAL DEMARCATION BOARD</vt:lpstr>
      <vt:lpstr>OUTLINE OF PRESENTATION</vt:lpstr>
      <vt:lpstr>PURPOSE OF THE PRESENTATION</vt:lpstr>
      <vt:lpstr>INSTITUTIONAL ARRANGEMENTS</vt:lpstr>
      <vt:lpstr>LEGISLATIVE MANDATE</vt:lpstr>
      <vt:lpstr>VISION, MISSION AND VALUES</vt:lpstr>
      <vt:lpstr>Slide 8</vt:lpstr>
      <vt:lpstr>PERFORMANCE AGAINST PREDETERMINED OBJECTIVES - 2015/16 FINANCIAL YEAR </vt:lpstr>
      <vt:lpstr>PERFORMANCE AGAINST PREDETERMINED OBJECTIVES - 2015/16 FINANCIAL YEAR </vt:lpstr>
      <vt:lpstr>PERFORMANCE AGAINST PREDETERMINED OBJECTIVES - 2015/16 FINANCIAL YEAR </vt:lpstr>
      <vt:lpstr>PERFORMANCE AGAINST PREDETERMINED OBJECTIVES - 2015/16 FINANCIAL YEAR </vt:lpstr>
      <vt:lpstr>PERFORMANCE AGAINST PREDETERMINED OBJECTIVES - 2015/16 FINANCIAL YEAR </vt:lpstr>
      <vt:lpstr>PERFORMANCE AGAINST PREDETERMINED OBJECTIVES - 2015/16 FINANCIAL YEAR </vt:lpstr>
      <vt:lpstr>PERFORMANCE AGAINST PREDETERMINED OBJECTIVES - 2015/16 FINANCIAL YEAR </vt:lpstr>
      <vt:lpstr>Slide 16</vt:lpstr>
      <vt:lpstr>2015 - 2020 STRATEGIC GOALS (Reviewed)</vt:lpstr>
      <vt:lpstr>2015 - 2020 STRATEGIC GOALS (Reviewed)</vt:lpstr>
      <vt:lpstr>2015 - 2020 STRATEGIC OBJECTIVES</vt:lpstr>
      <vt:lpstr>2015 - 2020 STRATEGIC OBJECTIVES</vt:lpstr>
      <vt:lpstr>2015 - 2020 STRATEGIC OBJECTIVES</vt:lpstr>
      <vt:lpstr>EMERGING RISKS</vt:lpstr>
      <vt:lpstr>KEY CHALLENGES</vt:lpstr>
      <vt:lpstr>NEW ORGANISATIONAL STRUCTURE</vt:lpstr>
      <vt:lpstr>Slide 25</vt:lpstr>
      <vt:lpstr>PROGRAMMES SUPPORTING IMPLEMENTATION OF STRATEGY</vt:lpstr>
      <vt:lpstr>PROGRAMMES SUPPORTING IMPLEMENTATION OF STRATEGY</vt:lpstr>
      <vt:lpstr>MEDIUM TERM PERFORMANCE TARGETS Programme 1</vt:lpstr>
      <vt:lpstr>MEDIUM TERM PERFORMANCE TARGETS Programme 1</vt:lpstr>
      <vt:lpstr>MEDIUM TERM PERFORMANCE TARGETS Programme 2</vt:lpstr>
      <vt:lpstr>MEDIUM TERM PERFORMANCE TARGETS Programme 2</vt:lpstr>
      <vt:lpstr>MEDIUM TERM PERFORMANCE TARGETS Programme 2</vt:lpstr>
      <vt:lpstr>MEDIUM TERM PERFORMANCE TARGETS Programme 3</vt:lpstr>
      <vt:lpstr>MEDIUM TERM PERFORMANCE TARGETS Programme 4</vt:lpstr>
      <vt:lpstr>MEDIUM TERM PERFORMANCE TARGETS Programme 4</vt:lpstr>
      <vt:lpstr>MEDIUM TERM PERFORMANCE TARGETS Programme 4</vt:lpstr>
      <vt:lpstr>MEDIUM TERM PERFORMANCE TARGETS Programme 4</vt:lpstr>
      <vt:lpstr>MEDIUM TERM PERFORMANCE TARGETS Programme 4</vt:lpstr>
      <vt:lpstr>MEDIUM TERM PERFORMANCE TARGETS Programme 4</vt:lpstr>
      <vt:lpstr>Slide 40</vt:lpstr>
      <vt:lpstr>MTEF BUDGET</vt:lpstr>
      <vt:lpstr>CONCLUDING REMARKS</vt:lpstr>
      <vt:lpstr>CONTACT DETAILS</vt:lpstr>
    </vt:vector>
  </TitlesOfParts>
  <Company>FoxProjects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Pikkie</dc:creator>
  <cp:lastModifiedBy>User</cp:lastModifiedBy>
  <cp:revision>415</cp:revision>
  <cp:lastPrinted>2016-05-16T08:50:23Z</cp:lastPrinted>
  <dcterms:created xsi:type="dcterms:W3CDTF">2014-09-29T06:56:26Z</dcterms:created>
  <dcterms:modified xsi:type="dcterms:W3CDTF">2016-05-20T09:20:14Z</dcterms:modified>
</cp:coreProperties>
</file>