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8"/>
  </p:notesMasterIdLst>
  <p:sldIdLst>
    <p:sldId id="335" r:id="rId2"/>
    <p:sldId id="383" r:id="rId3"/>
    <p:sldId id="393" r:id="rId4"/>
    <p:sldId id="418" r:id="rId5"/>
    <p:sldId id="416" r:id="rId6"/>
    <p:sldId id="417" r:id="rId7"/>
    <p:sldId id="421" r:id="rId8"/>
    <p:sldId id="414" r:id="rId9"/>
    <p:sldId id="394" r:id="rId10"/>
    <p:sldId id="419" r:id="rId11"/>
    <p:sldId id="423" r:id="rId12"/>
    <p:sldId id="415" r:id="rId13"/>
    <p:sldId id="406" r:id="rId14"/>
    <p:sldId id="395" r:id="rId15"/>
    <p:sldId id="396" r:id="rId16"/>
    <p:sldId id="422" r:id="rId17"/>
    <p:sldId id="420" r:id="rId18"/>
    <p:sldId id="397" r:id="rId19"/>
    <p:sldId id="399" r:id="rId20"/>
    <p:sldId id="402" r:id="rId21"/>
    <p:sldId id="412" r:id="rId22"/>
    <p:sldId id="424" r:id="rId23"/>
    <p:sldId id="401" r:id="rId24"/>
    <p:sldId id="407" r:id="rId25"/>
    <p:sldId id="413" r:id="rId26"/>
    <p:sldId id="334" r:id="rId2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B904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CF2A2-6413-4043-A163-865CB52A999C}" type="doc">
      <dgm:prSet loTypeId="urn:microsoft.com/office/officeart/2008/layout/NameandTitleOrganizational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63DD55-F0C7-7049-9094-679FFB58CA2F}">
      <dgm:prSet phldrT="[Text]" custT="1"/>
      <dgm:spPr>
        <a:solidFill>
          <a:srgbClr val="B90400"/>
        </a:solidFill>
      </dgm:spPr>
      <dgm:t>
        <a:bodyPr/>
        <a:lstStyle/>
        <a:p>
          <a:r>
            <a:rPr lang="en-US" sz="1800" dirty="0" smtClean="0"/>
            <a:t>African Bank Investments Ltd (“ABIL”)</a:t>
          </a:r>
          <a:endParaRPr lang="en-US" sz="1800" dirty="0"/>
        </a:p>
      </dgm:t>
    </dgm:pt>
    <dgm:pt modelId="{E0CB1F3F-288C-E54C-B973-A96C4A7140F5}" type="parTrans" cxnId="{1F9FA628-9E3B-ED4A-B37F-4D2415E55A28}">
      <dgm:prSet/>
      <dgm:spPr/>
      <dgm:t>
        <a:bodyPr/>
        <a:lstStyle/>
        <a:p>
          <a:endParaRPr lang="en-US"/>
        </a:p>
      </dgm:t>
    </dgm:pt>
    <dgm:pt modelId="{86E778A0-4CF7-E641-ACA7-2C48BABC92F7}" type="sibTrans" cxnId="{1F9FA628-9E3B-ED4A-B37F-4D2415E55A28}">
      <dgm:prSet custT="1"/>
      <dgm:spPr>
        <a:solidFill>
          <a:srgbClr val="D9D9D9">
            <a:alpha val="90000"/>
          </a:srgbClr>
        </a:solidFill>
      </dgm:spPr>
      <dgm:t>
        <a:bodyPr/>
        <a:lstStyle/>
        <a:p>
          <a:r>
            <a:rPr lang="en-US" sz="1400" dirty="0" smtClean="0"/>
            <a:t>Listed company </a:t>
          </a:r>
          <a:br>
            <a:rPr lang="en-US" sz="1400" dirty="0" smtClean="0"/>
          </a:br>
          <a:r>
            <a:rPr lang="en-US" sz="1400" dirty="0" smtClean="0"/>
            <a:t>(Companies Act /JSE rules)</a:t>
          </a:r>
          <a:endParaRPr lang="en-US" sz="1400" dirty="0"/>
        </a:p>
      </dgm:t>
    </dgm:pt>
    <dgm:pt modelId="{BABA26D5-E200-2A45-8004-87012EEDCA3F}">
      <dgm:prSet phldrT="[Text]" custT="1"/>
      <dgm:spPr>
        <a:solidFill>
          <a:srgbClr val="B90400"/>
        </a:solidFill>
      </dgm:spPr>
      <dgm:t>
        <a:bodyPr/>
        <a:lstStyle/>
        <a:p>
          <a:r>
            <a:rPr lang="en-US" sz="1800" dirty="0" smtClean="0"/>
            <a:t>African Bank Ltd (ABL)</a:t>
          </a:r>
          <a:endParaRPr lang="en-US" sz="1800" dirty="0"/>
        </a:p>
      </dgm:t>
    </dgm:pt>
    <dgm:pt modelId="{2732EAC9-5E8E-F74E-B0F4-2A6A96FFE44A}" type="parTrans" cxnId="{9894E0D9-45B0-474F-99B5-E05C220274A2}">
      <dgm:prSet/>
      <dgm:spPr/>
      <dgm:t>
        <a:bodyPr/>
        <a:lstStyle/>
        <a:p>
          <a:endParaRPr lang="en-US"/>
        </a:p>
      </dgm:t>
    </dgm:pt>
    <dgm:pt modelId="{135C41C6-31DC-C744-88FF-4030311A45DE}" type="sibTrans" cxnId="{9894E0D9-45B0-474F-99B5-E05C220274A2}">
      <dgm:prSet custT="1"/>
      <dgm:spPr>
        <a:solidFill>
          <a:srgbClr val="D9D9D9">
            <a:alpha val="90000"/>
          </a:srgbClr>
        </a:solidFill>
      </dgm:spPr>
      <dgm:t>
        <a:bodyPr/>
        <a:lstStyle/>
        <a:p>
          <a:r>
            <a:rPr lang="en-US" sz="1400" dirty="0" smtClean="0"/>
            <a:t>Deposit-taking institution </a:t>
          </a:r>
          <a:br>
            <a:rPr lang="en-US" sz="1400" dirty="0" smtClean="0"/>
          </a:br>
          <a:r>
            <a:rPr lang="en-US" sz="1400" dirty="0" smtClean="0"/>
            <a:t>(NT / Bank Supervision)</a:t>
          </a:r>
        </a:p>
        <a:p>
          <a:r>
            <a:rPr lang="en-US" sz="1400" dirty="0" smtClean="0"/>
            <a:t>Credit provider </a:t>
          </a:r>
          <a:br>
            <a:rPr lang="en-US" sz="1400" dirty="0" smtClean="0"/>
          </a:br>
          <a:r>
            <a:rPr lang="en-US" sz="1400" dirty="0" smtClean="0"/>
            <a:t>(DTI / NCR) </a:t>
          </a:r>
          <a:endParaRPr lang="en-US" sz="1400" dirty="0"/>
        </a:p>
      </dgm:t>
    </dgm:pt>
    <dgm:pt modelId="{9BC0C2FA-3A18-024E-B769-ED5A58356BE7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600" dirty="0" err="1" smtClean="0"/>
            <a:t>Stangen</a:t>
          </a:r>
          <a:endParaRPr lang="en-US" sz="1600" dirty="0"/>
        </a:p>
      </dgm:t>
    </dgm:pt>
    <dgm:pt modelId="{1E586FC4-2D68-DE41-A54E-5F3670F2A8B6}" type="parTrans" cxnId="{A6BE4B6B-B671-EA4A-ADD0-837FF223FF46}">
      <dgm:prSet/>
      <dgm:spPr/>
      <dgm:t>
        <a:bodyPr/>
        <a:lstStyle/>
        <a:p>
          <a:endParaRPr lang="en-US"/>
        </a:p>
      </dgm:t>
    </dgm:pt>
    <dgm:pt modelId="{2117D8F6-867E-BC45-A199-FE732DD37D9A}" type="sibTrans" cxnId="{A6BE4B6B-B671-EA4A-ADD0-837FF223FF46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1400" dirty="0" smtClean="0"/>
            <a:t>Insurer</a:t>
          </a:r>
          <a:br>
            <a:rPr lang="en-US" sz="1400" dirty="0" smtClean="0"/>
          </a:br>
          <a:r>
            <a:rPr lang="en-US" sz="1400" dirty="0" smtClean="0"/>
            <a:t>(NT / Insurance Act)</a:t>
          </a:r>
        </a:p>
        <a:p>
          <a:r>
            <a:rPr lang="en-US" sz="1400" dirty="0" smtClean="0"/>
            <a:t>Credit-life insurance (complicated)</a:t>
          </a:r>
          <a:endParaRPr lang="en-US" sz="1400" dirty="0"/>
        </a:p>
      </dgm:t>
    </dgm:pt>
    <dgm:pt modelId="{830526B7-03B1-5149-827F-0A3025CC906C}">
      <dgm:prSet phldrT="[Text]" custT="1"/>
      <dgm:spPr>
        <a:solidFill>
          <a:srgbClr val="A6A6A6"/>
        </a:solidFill>
      </dgm:spPr>
      <dgm:t>
        <a:bodyPr/>
        <a:lstStyle/>
        <a:p>
          <a:r>
            <a:rPr lang="en-US" sz="1600" dirty="0" err="1" smtClean="0"/>
            <a:t>Ellerines</a:t>
          </a:r>
          <a:endParaRPr lang="en-US" sz="1600" dirty="0"/>
        </a:p>
      </dgm:t>
    </dgm:pt>
    <dgm:pt modelId="{C4F70E9B-FE04-6B41-A8D9-9CF9154565E0}" type="parTrans" cxnId="{79FF04DE-B630-EF4C-8405-402AEAAF2714}">
      <dgm:prSet/>
      <dgm:spPr/>
      <dgm:t>
        <a:bodyPr/>
        <a:lstStyle/>
        <a:p>
          <a:endParaRPr lang="en-US"/>
        </a:p>
      </dgm:t>
    </dgm:pt>
    <dgm:pt modelId="{DE956BD1-AA6F-D841-B441-5F0C146C77EC}" type="sibTrans" cxnId="{79FF04DE-B630-EF4C-8405-402AEAAF2714}">
      <dgm:prSet custT="1"/>
      <dgm:spPr>
        <a:solidFill>
          <a:srgbClr val="D9D9D9">
            <a:alpha val="90000"/>
          </a:srgbClr>
        </a:solidFill>
      </dgm:spPr>
      <dgm:t>
        <a:bodyPr/>
        <a:lstStyle/>
        <a:p>
          <a:r>
            <a:rPr lang="en-US" sz="1400" dirty="0" smtClean="0"/>
            <a:t>Furniture company</a:t>
          </a:r>
        </a:p>
        <a:p>
          <a:r>
            <a:rPr lang="en-US" sz="1400" dirty="0" smtClean="0"/>
            <a:t>(Companies Act)</a:t>
          </a:r>
          <a:endParaRPr lang="en-US" sz="1400" dirty="0"/>
        </a:p>
      </dgm:t>
    </dgm:pt>
    <dgm:pt modelId="{B6A5D609-D367-5F4C-882D-7B07BB79CFEB}" type="pres">
      <dgm:prSet presAssocID="{6AFCF2A2-6413-4043-A163-865CB52A99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05BFE5-0366-2B4C-A1A0-9E63349C937B}" type="pres">
      <dgm:prSet presAssocID="{1D63DD55-F0C7-7049-9094-679FFB58CA2F}" presName="hierRoot1" presStyleCnt="0">
        <dgm:presLayoutVars>
          <dgm:hierBranch val="init"/>
        </dgm:presLayoutVars>
      </dgm:prSet>
      <dgm:spPr/>
    </dgm:pt>
    <dgm:pt modelId="{4F6E8735-499A-294A-B5D8-613C9332B08E}" type="pres">
      <dgm:prSet presAssocID="{1D63DD55-F0C7-7049-9094-679FFB58CA2F}" presName="rootComposite1" presStyleCnt="0"/>
      <dgm:spPr/>
    </dgm:pt>
    <dgm:pt modelId="{7C4F7952-A149-4A4A-B809-5D417C5ADFA4}" type="pres">
      <dgm:prSet presAssocID="{1D63DD55-F0C7-7049-9094-679FFB58CA2F}" presName="rootText1" presStyleLbl="node0" presStyleIdx="0" presStyleCnt="1" custLinFactNeighborX="1726" custLinFactNeighborY="-2557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2E4AA1-765C-E240-8A49-DA5055150605}" type="pres">
      <dgm:prSet presAssocID="{1D63DD55-F0C7-7049-9094-679FFB58CA2F}" presName="titleText1" presStyleLbl="fgAcc0" presStyleIdx="0" presStyleCnt="1" custScaleX="122998" custScaleY="16047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E3D7493-E78A-8B4C-B8F7-63CA4BA7B153}" type="pres">
      <dgm:prSet presAssocID="{1D63DD55-F0C7-7049-9094-679FFB58CA2F}" presName="rootConnector1" presStyleLbl="node1" presStyleIdx="0" presStyleCnt="3"/>
      <dgm:spPr/>
      <dgm:t>
        <a:bodyPr/>
        <a:lstStyle/>
        <a:p>
          <a:endParaRPr lang="en-US"/>
        </a:p>
      </dgm:t>
    </dgm:pt>
    <dgm:pt modelId="{91AB781F-836C-6343-8F85-E5100D4220F0}" type="pres">
      <dgm:prSet presAssocID="{1D63DD55-F0C7-7049-9094-679FFB58CA2F}" presName="hierChild2" presStyleCnt="0"/>
      <dgm:spPr/>
    </dgm:pt>
    <dgm:pt modelId="{82F52498-6264-CC46-8A04-944EE353A760}" type="pres">
      <dgm:prSet presAssocID="{2732EAC9-5E8E-F74E-B0F4-2A6A96FFE44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4628FDF-43CE-F441-A798-4015DFA99683}" type="pres">
      <dgm:prSet presAssocID="{BABA26D5-E200-2A45-8004-87012EEDCA3F}" presName="hierRoot2" presStyleCnt="0">
        <dgm:presLayoutVars>
          <dgm:hierBranch val="init"/>
        </dgm:presLayoutVars>
      </dgm:prSet>
      <dgm:spPr/>
    </dgm:pt>
    <dgm:pt modelId="{3FEDAAE6-A67E-FF4A-AC01-B50BF02F1220}" type="pres">
      <dgm:prSet presAssocID="{BABA26D5-E200-2A45-8004-87012EEDCA3F}" presName="rootComposite" presStyleCnt="0"/>
      <dgm:spPr/>
    </dgm:pt>
    <dgm:pt modelId="{4048E18A-C8CC-9E46-9C0D-FEE8DA2E17D8}" type="pres">
      <dgm:prSet presAssocID="{BABA26D5-E200-2A45-8004-87012EEDCA3F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14FEF37-A3E8-F04B-A34C-E2E58A1358FF}" type="pres">
      <dgm:prSet presAssocID="{BABA26D5-E200-2A45-8004-87012EEDCA3F}" presName="titleText2" presStyleLbl="fgAcc1" presStyleIdx="0" presStyleCnt="3" custScaleX="128186" custScaleY="255306" custLinFactY="24422" custLinFactNeighborX="-438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454B5C0-3AFA-224D-BA88-44827E4D7167}" type="pres">
      <dgm:prSet presAssocID="{BABA26D5-E200-2A45-8004-87012EEDCA3F}" presName="rootConnector" presStyleLbl="node2" presStyleIdx="0" presStyleCnt="0"/>
      <dgm:spPr/>
      <dgm:t>
        <a:bodyPr/>
        <a:lstStyle/>
        <a:p>
          <a:endParaRPr lang="en-US"/>
        </a:p>
      </dgm:t>
    </dgm:pt>
    <dgm:pt modelId="{9A7DB568-8652-FA41-BC6A-AE50B59DC8DF}" type="pres">
      <dgm:prSet presAssocID="{BABA26D5-E200-2A45-8004-87012EEDCA3F}" presName="hierChild4" presStyleCnt="0"/>
      <dgm:spPr/>
    </dgm:pt>
    <dgm:pt modelId="{3AFBA4DD-7D73-5B41-BF38-EB5EF8068A71}" type="pres">
      <dgm:prSet presAssocID="{BABA26D5-E200-2A45-8004-87012EEDCA3F}" presName="hierChild5" presStyleCnt="0"/>
      <dgm:spPr/>
    </dgm:pt>
    <dgm:pt modelId="{6BF78705-BE8C-2F4D-ACF3-13852A1AB063}" type="pres">
      <dgm:prSet presAssocID="{1E586FC4-2D68-DE41-A54E-5F3670F2A8B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89B222C-9F6F-0C48-B28F-AB0867153DD7}" type="pres">
      <dgm:prSet presAssocID="{9BC0C2FA-3A18-024E-B769-ED5A58356BE7}" presName="hierRoot2" presStyleCnt="0">
        <dgm:presLayoutVars>
          <dgm:hierBranch val="init"/>
        </dgm:presLayoutVars>
      </dgm:prSet>
      <dgm:spPr/>
    </dgm:pt>
    <dgm:pt modelId="{51ACD191-5F54-5440-87A4-0C80C2A9D56B}" type="pres">
      <dgm:prSet presAssocID="{9BC0C2FA-3A18-024E-B769-ED5A58356BE7}" presName="rootComposite" presStyleCnt="0"/>
      <dgm:spPr/>
    </dgm:pt>
    <dgm:pt modelId="{057DB6C3-845A-AC40-A5AE-89BEA37E7296}" type="pres">
      <dgm:prSet presAssocID="{9BC0C2FA-3A18-024E-B769-ED5A58356BE7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1DDE20B-B3DF-B043-8F99-6A8D10908221}" type="pres">
      <dgm:prSet presAssocID="{9BC0C2FA-3A18-024E-B769-ED5A58356BE7}" presName="titleText2" presStyleLbl="fgAcc1" presStyleIdx="1" presStyleCnt="3" custScaleX="98675" custScaleY="268471" custLinFactY="21696" custLinFactNeighborX="229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E662DDD-5DE2-9E4B-978F-59F97C17C8DC}" type="pres">
      <dgm:prSet presAssocID="{9BC0C2FA-3A18-024E-B769-ED5A58356BE7}" presName="rootConnector" presStyleLbl="node2" presStyleIdx="0" presStyleCnt="0"/>
      <dgm:spPr/>
      <dgm:t>
        <a:bodyPr/>
        <a:lstStyle/>
        <a:p>
          <a:endParaRPr lang="en-US"/>
        </a:p>
      </dgm:t>
    </dgm:pt>
    <dgm:pt modelId="{C30625F8-C30D-4143-ADF2-795963D98F7B}" type="pres">
      <dgm:prSet presAssocID="{9BC0C2FA-3A18-024E-B769-ED5A58356BE7}" presName="hierChild4" presStyleCnt="0"/>
      <dgm:spPr/>
    </dgm:pt>
    <dgm:pt modelId="{03B03E05-18B3-7F44-8A96-9CA2E7CE2D3B}" type="pres">
      <dgm:prSet presAssocID="{9BC0C2FA-3A18-024E-B769-ED5A58356BE7}" presName="hierChild5" presStyleCnt="0"/>
      <dgm:spPr/>
    </dgm:pt>
    <dgm:pt modelId="{06F72EA0-234A-7C4B-913F-3DEF91720354}" type="pres">
      <dgm:prSet presAssocID="{C4F70E9B-FE04-6B41-A8D9-9CF9154565E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5AE7245-3564-8F4C-8792-EDE72C01ABDD}" type="pres">
      <dgm:prSet presAssocID="{830526B7-03B1-5149-827F-0A3025CC906C}" presName="hierRoot2" presStyleCnt="0">
        <dgm:presLayoutVars>
          <dgm:hierBranch val="init"/>
        </dgm:presLayoutVars>
      </dgm:prSet>
      <dgm:spPr/>
    </dgm:pt>
    <dgm:pt modelId="{5E778A35-4738-2942-BFC3-DFE17DEF964D}" type="pres">
      <dgm:prSet presAssocID="{830526B7-03B1-5149-827F-0A3025CC906C}" presName="rootComposite" presStyleCnt="0"/>
      <dgm:spPr/>
    </dgm:pt>
    <dgm:pt modelId="{B0B447F1-82E2-D348-8FEA-9F2A65CE2D77}" type="pres">
      <dgm:prSet presAssocID="{830526B7-03B1-5149-827F-0A3025CC906C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01973BB-ED3E-294D-B89C-00FD7BF65B16}" type="pres">
      <dgm:prSet presAssocID="{830526B7-03B1-5149-827F-0A3025CC906C}" presName="titleText2" presStyleLbl="fgAcc1" presStyleIdx="2" presStyleCnt="3" custScaleY="208254" custLinFactNeighborY="9487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47D27F8-6D7E-B347-9CED-881BCF7B8D2B}" type="pres">
      <dgm:prSet presAssocID="{830526B7-03B1-5149-827F-0A3025CC906C}" presName="rootConnector" presStyleLbl="node2" presStyleIdx="0" presStyleCnt="0"/>
      <dgm:spPr/>
      <dgm:t>
        <a:bodyPr/>
        <a:lstStyle/>
        <a:p>
          <a:endParaRPr lang="en-US"/>
        </a:p>
      </dgm:t>
    </dgm:pt>
    <dgm:pt modelId="{1113CD44-D29A-AB4E-8A8C-931F7204B20C}" type="pres">
      <dgm:prSet presAssocID="{830526B7-03B1-5149-827F-0A3025CC906C}" presName="hierChild4" presStyleCnt="0"/>
      <dgm:spPr/>
    </dgm:pt>
    <dgm:pt modelId="{A58140FB-9B58-0442-AB03-8C200A815B5A}" type="pres">
      <dgm:prSet presAssocID="{830526B7-03B1-5149-827F-0A3025CC906C}" presName="hierChild5" presStyleCnt="0"/>
      <dgm:spPr/>
    </dgm:pt>
    <dgm:pt modelId="{963A2D1E-4C3A-0B45-AA7F-90EB57C39008}" type="pres">
      <dgm:prSet presAssocID="{1D63DD55-F0C7-7049-9094-679FFB58CA2F}" presName="hierChild3" presStyleCnt="0"/>
      <dgm:spPr/>
    </dgm:pt>
  </dgm:ptLst>
  <dgm:cxnLst>
    <dgm:cxn modelId="{3D5A5FCF-5B94-4F45-98E2-FCDD5E25AC0D}" type="presOf" srcId="{6AFCF2A2-6413-4043-A163-865CB52A999C}" destId="{B6A5D609-D367-5F4C-882D-7B07BB79CFEB}" srcOrd="0" destOrd="0" presId="urn:microsoft.com/office/officeart/2008/layout/NameandTitleOrganizationalChart"/>
    <dgm:cxn modelId="{2E44A56C-EEDB-D642-BF56-8B329FB248EB}" type="presOf" srcId="{830526B7-03B1-5149-827F-0A3025CC906C}" destId="{847D27F8-6D7E-B347-9CED-881BCF7B8D2B}" srcOrd="1" destOrd="0" presId="urn:microsoft.com/office/officeart/2008/layout/NameandTitleOrganizationalChart"/>
    <dgm:cxn modelId="{3D092D60-C8F4-1440-966E-3C3E683D2419}" type="presOf" srcId="{830526B7-03B1-5149-827F-0A3025CC906C}" destId="{B0B447F1-82E2-D348-8FEA-9F2A65CE2D77}" srcOrd="0" destOrd="0" presId="urn:microsoft.com/office/officeart/2008/layout/NameandTitleOrganizationalChart"/>
    <dgm:cxn modelId="{9894E0D9-45B0-474F-99B5-E05C220274A2}" srcId="{1D63DD55-F0C7-7049-9094-679FFB58CA2F}" destId="{BABA26D5-E200-2A45-8004-87012EEDCA3F}" srcOrd="0" destOrd="0" parTransId="{2732EAC9-5E8E-F74E-B0F4-2A6A96FFE44A}" sibTransId="{135C41C6-31DC-C744-88FF-4030311A45DE}"/>
    <dgm:cxn modelId="{B2D6C5AF-1DFA-4946-98D6-CFF3128EE1C1}" type="presOf" srcId="{1D63DD55-F0C7-7049-9094-679FFB58CA2F}" destId="{7C4F7952-A149-4A4A-B809-5D417C5ADFA4}" srcOrd="0" destOrd="0" presId="urn:microsoft.com/office/officeart/2008/layout/NameandTitleOrganizationalChart"/>
    <dgm:cxn modelId="{1F9FA628-9E3B-ED4A-B37F-4D2415E55A28}" srcId="{6AFCF2A2-6413-4043-A163-865CB52A999C}" destId="{1D63DD55-F0C7-7049-9094-679FFB58CA2F}" srcOrd="0" destOrd="0" parTransId="{E0CB1F3F-288C-E54C-B973-A96C4A7140F5}" sibTransId="{86E778A0-4CF7-E641-ACA7-2C48BABC92F7}"/>
    <dgm:cxn modelId="{1D0BDF75-FE6C-F449-AC09-ABF6CB446554}" type="presOf" srcId="{9BC0C2FA-3A18-024E-B769-ED5A58356BE7}" destId="{CE662DDD-5DE2-9E4B-978F-59F97C17C8DC}" srcOrd="1" destOrd="0" presId="urn:microsoft.com/office/officeart/2008/layout/NameandTitleOrganizationalChart"/>
    <dgm:cxn modelId="{634423A3-44C5-2344-92CE-A8AA8F9D3CF1}" type="presOf" srcId="{86E778A0-4CF7-E641-ACA7-2C48BABC92F7}" destId="{882E4AA1-765C-E240-8A49-DA5055150605}" srcOrd="0" destOrd="0" presId="urn:microsoft.com/office/officeart/2008/layout/NameandTitleOrganizationalChart"/>
    <dgm:cxn modelId="{04D66F5A-74A2-7D43-8E71-EA4903C2A3F0}" type="presOf" srcId="{135C41C6-31DC-C744-88FF-4030311A45DE}" destId="{E14FEF37-A3E8-F04B-A34C-E2E58A1358FF}" srcOrd="0" destOrd="0" presId="urn:microsoft.com/office/officeart/2008/layout/NameandTitleOrganizationalChart"/>
    <dgm:cxn modelId="{E24308C7-1D80-DA47-B237-98CA6A0839AB}" type="presOf" srcId="{C4F70E9B-FE04-6B41-A8D9-9CF9154565E0}" destId="{06F72EA0-234A-7C4B-913F-3DEF91720354}" srcOrd="0" destOrd="0" presId="urn:microsoft.com/office/officeart/2008/layout/NameandTitleOrganizationalChart"/>
    <dgm:cxn modelId="{F016FEAB-74A8-234C-B694-02031F132D29}" type="presOf" srcId="{2732EAC9-5E8E-F74E-B0F4-2A6A96FFE44A}" destId="{82F52498-6264-CC46-8A04-944EE353A760}" srcOrd="0" destOrd="0" presId="urn:microsoft.com/office/officeart/2008/layout/NameandTitleOrganizationalChart"/>
    <dgm:cxn modelId="{4D49C2FA-CDEA-9A46-9948-DA2EFBE594DA}" type="presOf" srcId="{BABA26D5-E200-2A45-8004-87012EEDCA3F}" destId="{B454B5C0-3AFA-224D-BA88-44827E4D7167}" srcOrd="1" destOrd="0" presId="urn:microsoft.com/office/officeart/2008/layout/NameandTitleOrganizationalChart"/>
    <dgm:cxn modelId="{B89ADBBA-80F5-0E4B-9CC1-F631E5D5F782}" type="presOf" srcId="{1D63DD55-F0C7-7049-9094-679FFB58CA2F}" destId="{BE3D7493-E78A-8B4C-B8F7-63CA4BA7B153}" srcOrd="1" destOrd="0" presId="urn:microsoft.com/office/officeart/2008/layout/NameandTitleOrganizationalChart"/>
    <dgm:cxn modelId="{282ED86F-C7ED-554A-BF5A-8F2417F429B9}" type="presOf" srcId="{BABA26D5-E200-2A45-8004-87012EEDCA3F}" destId="{4048E18A-C8CC-9E46-9C0D-FEE8DA2E17D8}" srcOrd="0" destOrd="0" presId="urn:microsoft.com/office/officeart/2008/layout/NameandTitleOrganizationalChart"/>
    <dgm:cxn modelId="{38CA9DA3-062A-C546-9EA6-ABC8DB4CCADE}" type="presOf" srcId="{1E586FC4-2D68-DE41-A54E-5F3670F2A8B6}" destId="{6BF78705-BE8C-2F4D-ACF3-13852A1AB063}" srcOrd="0" destOrd="0" presId="urn:microsoft.com/office/officeart/2008/layout/NameandTitleOrganizationalChart"/>
    <dgm:cxn modelId="{79FF04DE-B630-EF4C-8405-402AEAAF2714}" srcId="{1D63DD55-F0C7-7049-9094-679FFB58CA2F}" destId="{830526B7-03B1-5149-827F-0A3025CC906C}" srcOrd="2" destOrd="0" parTransId="{C4F70E9B-FE04-6B41-A8D9-9CF9154565E0}" sibTransId="{DE956BD1-AA6F-D841-B441-5F0C146C77EC}"/>
    <dgm:cxn modelId="{6F61090F-5BE1-9D4A-8DD7-B53C9A1DFB88}" type="presOf" srcId="{DE956BD1-AA6F-D841-B441-5F0C146C77EC}" destId="{D01973BB-ED3E-294D-B89C-00FD7BF65B16}" srcOrd="0" destOrd="0" presId="urn:microsoft.com/office/officeart/2008/layout/NameandTitleOrganizationalChart"/>
    <dgm:cxn modelId="{A6BE4B6B-B671-EA4A-ADD0-837FF223FF46}" srcId="{1D63DD55-F0C7-7049-9094-679FFB58CA2F}" destId="{9BC0C2FA-3A18-024E-B769-ED5A58356BE7}" srcOrd="1" destOrd="0" parTransId="{1E586FC4-2D68-DE41-A54E-5F3670F2A8B6}" sibTransId="{2117D8F6-867E-BC45-A199-FE732DD37D9A}"/>
    <dgm:cxn modelId="{3853430D-C7CF-6743-9AD8-D475162CA700}" type="presOf" srcId="{9BC0C2FA-3A18-024E-B769-ED5A58356BE7}" destId="{057DB6C3-845A-AC40-A5AE-89BEA37E7296}" srcOrd="0" destOrd="0" presId="urn:microsoft.com/office/officeart/2008/layout/NameandTitleOrganizationalChart"/>
    <dgm:cxn modelId="{ABCD778B-C717-0244-857E-E6D7504C4D32}" type="presOf" srcId="{2117D8F6-867E-BC45-A199-FE732DD37D9A}" destId="{E1DDE20B-B3DF-B043-8F99-6A8D10908221}" srcOrd="0" destOrd="0" presId="urn:microsoft.com/office/officeart/2008/layout/NameandTitleOrganizationalChart"/>
    <dgm:cxn modelId="{6BCC7CE8-4378-924D-B663-91D01D01D2BE}" type="presParOf" srcId="{B6A5D609-D367-5F4C-882D-7B07BB79CFEB}" destId="{CC05BFE5-0366-2B4C-A1A0-9E63349C937B}" srcOrd="0" destOrd="0" presId="urn:microsoft.com/office/officeart/2008/layout/NameandTitleOrganizationalChart"/>
    <dgm:cxn modelId="{F28EB7FC-029E-364F-BDBB-9D1F8BBABB68}" type="presParOf" srcId="{CC05BFE5-0366-2B4C-A1A0-9E63349C937B}" destId="{4F6E8735-499A-294A-B5D8-613C9332B08E}" srcOrd="0" destOrd="0" presId="urn:microsoft.com/office/officeart/2008/layout/NameandTitleOrganizationalChart"/>
    <dgm:cxn modelId="{C6F57B62-E0CB-5748-8DAB-E8E0FEBB3404}" type="presParOf" srcId="{4F6E8735-499A-294A-B5D8-613C9332B08E}" destId="{7C4F7952-A149-4A4A-B809-5D417C5ADFA4}" srcOrd="0" destOrd="0" presId="urn:microsoft.com/office/officeart/2008/layout/NameandTitleOrganizationalChart"/>
    <dgm:cxn modelId="{47C4B0A8-FCEA-EB4E-A1B2-EA81E91CBD80}" type="presParOf" srcId="{4F6E8735-499A-294A-B5D8-613C9332B08E}" destId="{882E4AA1-765C-E240-8A49-DA5055150605}" srcOrd="1" destOrd="0" presId="urn:microsoft.com/office/officeart/2008/layout/NameandTitleOrganizationalChart"/>
    <dgm:cxn modelId="{A4F4E5EC-70F3-AA44-A283-A5BE2EB3D819}" type="presParOf" srcId="{4F6E8735-499A-294A-B5D8-613C9332B08E}" destId="{BE3D7493-E78A-8B4C-B8F7-63CA4BA7B153}" srcOrd="2" destOrd="0" presId="urn:microsoft.com/office/officeart/2008/layout/NameandTitleOrganizationalChart"/>
    <dgm:cxn modelId="{CC932498-89D7-B948-9906-AB1CB29626B1}" type="presParOf" srcId="{CC05BFE5-0366-2B4C-A1A0-9E63349C937B}" destId="{91AB781F-836C-6343-8F85-E5100D4220F0}" srcOrd="1" destOrd="0" presId="urn:microsoft.com/office/officeart/2008/layout/NameandTitleOrganizationalChart"/>
    <dgm:cxn modelId="{B9547368-08BC-2A49-BF87-B73100B38107}" type="presParOf" srcId="{91AB781F-836C-6343-8F85-E5100D4220F0}" destId="{82F52498-6264-CC46-8A04-944EE353A760}" srcOrd="0" destOrd="0" presId="urn:microsoft.com/office/officeart/2008/layout/NameandTitleOrganizationalChart"/>
    <dgm:cxn modelId="{86A9C315-C4DC-FB4A-B29A-C9A1CAC2EEC9}" type="presParOf" srcId="{91AB781F-836C-6343-8F85-E5100D4220F0}" destId="{54628FDF-43CE-F441-A798-4015DFA99683}" srcOrd="1" destOrd="0" presId="urn:microsoft.com/office/officeart/2008/layout/NameandTitleOrganizationalChart"/>
    <dgm:cxn modelId="{8A9E6024-0887-EF49-B28F-4DAC1E344648}" type="presParOf" srcId="{54628FDF-43CE-F441-A798-4015DFA99683}" destId="{3FEDAAE6-A67E-FF4A-AC01-B50BF02F1220}" srcOrd="0" destOrd="0" presId="urn:microsoft.com/office/officeart/2008/layout/NameandTitleOrganizationalChart"/>
    <dgm:cxn modelId="{77F0A61A-5EE7-254A-9871-1B9166675BE4}" type="presParOf" srcId="{3FEDAAE6-A67E-FF4A-AC01-B50BF02F1220}" destId="{4048E18A-C8CC-9E46-9C0D-FEE8DA2E17D8}" srcOrd="0" destOrd="0" presId="urn:microsoft.com/office/officeart/2008/layout/NameandTitleOrganizationalChart"/>
    <dgm:cxn modelId="{ECD8463E-37B5-AA45-9F4B-39F7DDEF2692}" type="presParOf" srcId="{3FEDAAE6-A67E-FF4A-AC01-B50BF02F1220}" destId="{E14FEF37-A3E8-F04B-A34C-E2E58A1358FF}" srcOrd="1" destOrd="0" presId="urn:microsoft.com/office/officeart/2008/layout/NameandTitleOrganizationalChart"/>
    <dgm:cxn modelId="{D857E0A9-9943-EF41-82DE-7CC8CE0374FF}" type="presParOf" srcId="{3FEDAAE6-A67E-FF4A-AC01-B50BF02F1220}" destId="{B454B5C0-3AFA-224D-BA88-44827E4D7167}" srcOrd="2" destOrd="0" presId="urn:microsoft.com/office/officeart/2008/layout/NameandTitleOrganizationalChart"/>
    <dgm:cxn modelId="{966AA961-C958-6144-825B-D2A60B8E8732}" type="presParOf" srcId="{54628FDF-43CE-F441-A798-4015DFA99683}" destId="{9A7DB568-8652-FA41-BC6A-AE50B59DC8DF}" srcOrd="1" destOrd="0" presId="urn:microsoft.com/office/officeart/2008/layout/NameandTitleOrganizationalChart"/>
    <dgm:cxn modelId="{7906A700-2016-984A-8E8F-4913B9C9E8E9}" type="presParOf" srcId="{54628FDF-43CE-F441-A798-4015DFA99683}" destId="{3AFBA4DD-7D73-5B41-BF38-EB5EF8068A71}" srcOrd="2" destOrd="0" presId="urn:microsoft.com/office/officeart/2008/layout/NameandTitleOrganizationalChart"/>
    <dgm:cxn modelId="{EB4DBB27-5666-DE43-A588-A8C7420446D2}" type="presParOf" srcId="{91AB781F-836C-6343-8F85-E5100D4220F0}" destId="{6BF78705-BE8C-2F4D-ACF3-13852A1AB063}" srcOrd="2" destOrd="0" presId="urn:microsoft.com/office/officeart/2008/layout/NameandTitleOrganizationalChart"/>
    <dgm:cxn modelId="{F3BFCB6E-5EFA-9648-9647-5AC210FC249C}" type="presParOf" srcId="{91AB781F-836C-6343-8F85-E5100D4220F0}" destId="{C89B222C-9F6F-0C48-B28F-AB0867153DD7}" srcOrd="3" destOrd="0" presId="urn:microsoft.com/office/officeart/2008/layout/NameandTitleOrganizationalChart"/>
    <dgm:cxn modelId="{AC935D40-6DE1-0D4A-B383-1721401B7DF6}" type="presParOf" srcId="{C89B222C-9F6F-0C48-B28F-AB0867153DD7}" destId="{51ACD191-5F54-5440-87A4-0C80C2A9D56B}" srcOrd="0" destOrd="0" presId="urn:microsoft.com/office/officeart/2008/layout/NameandTitleOrganizationalChart"/>
    <dgm:cxn modelId="{3B118F8D-FCFA-9746-A50E-AE3648A83A78}" type="presParOf" srcId="{51ACD191-5F54-5440-87A4-0C80C2A9D56B}" destId="{057DB6C3-845A-AC40-A5AE-89BEA37E7296}" srcOrd="0" destOrd="0" presId="urn:microsoft.com/office/officeart/2008/layout/NameandTitleOrganizationalChart"/>
    <dgm:cxn modelId="{A58DAD6F-34DE-994F-A513-FDA806A0AEFB}" type="presParOf" srcId="{51ACD191-5F54-5440-87A4-0C80C2A9D56B}" destId="{E1DDE20B-B3DF-B043-8F99-6A8D10908221}" srcOrd="1" destOrd="0" presId="urn:microsoft.com/office/officeart/2008/layout/NameandTitleOrganizationalChart"/>
    <dgm:cxn modelId="{E0C29374-4C03-4C4D-8D3A-4AE65F77E5D5}" type="presParOf" srcId="{51ACD191-5F54-5440-87A4-0C80C2A9D56B}" destId="{CE662DDD-5DE2-9E4B-978F-59F97C17C8DC}" srcOrd="2" destOrd="0" presId="urn:microsoft.com/office/officeart/2008/layout/NameandTitleOrganizationalChart"/>
    <dgm:cxn modelId="{23DD33E2-6512-E843-90B1-07DAA3999A8F}" type="presParOf" srcId="{C89B222C-9F6F-0C48-B28F-AB0867153DD7}" destId="{C30625F8-C30D-4143-ADF2-795963D98F7B}" srcOrd="1" destOrd="0" presId="urn:microsoft.com/office/officeart/2008/layout/NameandTitleOrganizationalChart"/>
    <dgm:cxn modelId="{D7F97921-AFA0-2741-99B7-77178027900A}" type="presParOf" srcId="{C89B222C-9F6F-0C48-B28F-AB0867153DD7}" destId="{03B03E05-18B3-7F44-8A96-9CA2E7CE2D3B}" srcOrd="2" destOrd="0" presId="urn:microsoft.com/office/officeart/2008/layout/NameandTitleOrganizationalChart"/>
    <dgm:cxn modelId="{FAA54817-E15A-D147-B442-6F6478843BC2}" type="presParOf" srcId="{91AB781F-836C-6343-8F85-E5100D4220F0}" destId="{06F72EA0-234A-7C4B-913F-3DEF91720354}" srcOrd="4" destOrd="0" presId="urn:microsoft.com/office/officeart/2008/layout/NameandTitleOrganizationalChart"/>
    <dgm:cxn modelId="{BD5C0886-3CF4-064E-B6FF-FAB2F691BC53}" type="presParOf" srcId="{91AB781F-836C-6343-8F85-E5100D4220F0}" destId="{55AE7245-3564-8F4C-8792-EDE72C01ABDD}" srcOrd="5" destOrd="0" presId="urn:microsoft.com/office/officeart/2008/layout/NameandTitleOrganizationalChart"/>
    <dgm:cxn modelId="{25528459-7E32-5D4C-96B6-8D9F91AA3515}" type="presParOf" srcId="{55AE7245-3564-8F4C-8792-EDE72C01ABDD}" destId="{5E778A35-4738-2942-BFC3-DFE17DEF964D}" srcOrd="0" destOrd="0" presId="urn:microsoft.com/office/officeart/2008/layout/NameandTitleOrganizationalChart"/>
    <dgm:cxn modelId="{8EBB876F-F69E-C545-BFEA-DAC81A36F492}" type="presParOf" srcId="{5E778A35-4738-2942-BFC3-DFE17DEF964D}" destId="{B0B447F1-82E2-D348-8FEA-9F2A65CE2D77}" srcOrd="0" destOrd="0" presId="urn:microsoft.com/office/officeart/2008/layout/NameandTitleOrganizationalChart"/>
    <dgm:cxn modelId="{D9B7779A-FF16-1745-A369-81714F44AD1B}" type="presParOf" srcId="{5E778A35-4738-2942-BFC3-DFE17DEF964D}" destId="{D01973BB-ED3E-294D-B89C-00FD7BF65B16}" srcOrd="1" destOrd="0" presId="urn:microsoft.com/office/officeart/2008/layout/NameandTitleOrganizationalChart"/>
    <dgm:cxn modelId="{828F65DA-449D-EA43-AEA2-3FF4055879A2}" type="presParOf" srcId="{5E778A35-4738-2942-BFC3-DFE17DEF964D}" destId="{847D27F8-6D7E-B347-9CED-881BCF7B8D2B}" srcOrd="2" destOrd="0" presId="urn:microsoft.com/office/officeart/2008/layout/NameandTitleOrganizationalChart"/>
    <dgm:cxn modelId="{6CA75264-5B6E-DC46-A0D7-7CEDEA1FF849}" type="presParOf" srcId="{55AE7245-3564-8F4C-8792-EDE72C01ABDD}" destId="{1113CD44-D29A-AB4E-8A8C-931F7204B20C}" srcOrd="1" destOrd="0" presId="urn:microsoft.com/office/officeart/2008/layout/NameandTitleOrganizationalChart"/>
    <dgm:cxn modelId="{1C9187A9-395D-834C-8120-35181E92D1A7}" type="presParOf" srcId="{55AE7245-3564-8F4C-8792-EDE72C01ABDD}" destId="{A58140FB-9B58-0442-AB03-8C200A815B5A}" srcOrd="2" destOrd="0" presId="urn:microsoft.com/office/officeart/2008/layout/NameandTitleOrganizationalChart"/>
    <dgm:cxn modelId="{D54C2C3E-A230-024A-8105-33EA1A74FDE4}" type="presParOf" srcId="{CC05BFE5-0366-2B4C-A1A0-9E63349C937B}" destId="{963A2D1E-4C3A-0B45-AA7F-90EB57C3900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BA84277-0ECD-0D4A-9F26-8F5CC854CB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74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6EBAD0-4A12-6B4B-B04F-61378B40505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endParaRPr lang="en-ZA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CC7A3C-8F84-4948-A40C-B98AF6E98B7F}" type="slidenum">
              <a:rPr lang="en-US" sz="1200">
                <a:solidFill>
                  <a:srgbClr val="000000"/>
                </a:solidFill>
              </a:rPr>
              <a:pPr/>
              <a:t>21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7362E5-616A-F54B-AB5A-4526A089EDE6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BE4B92B-DC96-B747-9638-DAB2BBBA74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139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319D8-CCF3-EC41-B5FE-D838374280EC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33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140E6-1DB6-E048-B21B-8956FD8212C7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63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E3E14-BB5B-9944-9D67-56A8B07E9326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29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6327B-DA9C-1B4D-9FA8-074A7B787BB9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51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52683-6E47-9C48-BDCE-8C8B4818CE41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52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2B9BF-E5F6-B541-8767-C11D816E970E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24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51F79-EADA-F74D-946D-FA0D33D48B0F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68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A44B2-E076-634C-9788-7C8E2CAD9EC4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18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DEE2-B0B0-9C4B-B8B6-AEC55D24FB2B}" type="slidenum">
              <a:rPr lang="en-US"/>
              <a:pPr/>
              <a:t>‹#›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9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defRPr>
            </a:lvl1pPr>
          </a:lstStyle>
          <a:p>
            <a:fld id="{6F3EF0EE-7E06-B641-A784-E221469826E8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  <p:sldLayoutId id="2147484337" r:id="rId9"/>
    <p:sldLayoutId id="214748433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ea typeface="Osaka" pitchFamily="1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ea typeface="Osaka" pitchFamily="1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ea typeface="Osaka" pitchFamily="1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ea typeface="Osaka" pitchFamily="1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Powerpoint Presentation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71463"/>
            <a:ext cx="9177338" cy="689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533400" y="1524000"/>
            <a:ext cx="7940675" cy="1255713"/>
          </a:xfrm>
        </p:spPr>
        <p:txBody>
          <a:bodyPr/>
          <a:lstStyle/>
          <a:p>
            <a:pPr algn="ctr" eaLnBrk="1" hangingPunct="1"/>
            <a:r>
              <a:rPr lang="en-US" sz="2400">
                <a:latin typeface="Calibri" charset="0"/>
                <a:ea typeface="Osaka" charset="0"/>
                <a:cs typeface="Osaka" charset="0"/>
              </a:rPr>
              <a:t>Financial sector reforms on credit and indebtedness </a:t>
            </a:r>
            <a:r>
              <a:rPr lang="en-US" sz="2400" b="0" i="1">
                <a:latin typeface="Calibri" charset="0"/>
                <a:ea typeface="Osaka" charset="0"/>
                <a:cs typeface="Osaka" charset="0"/>
              </a:rPr>
              <a:t>Presentation to the Portfolio Committee on Trade and Industry</a:t>
            </a:r>
            <a:r>
              <a:rPr lang="en-US" sz="2400" i="1">
                <a:latin typeface="Calibri" charset="0"/>
                <a:ea typeface="Osaka" charset="0"/>
                <a:cs typeface="Osaka" charset="0"/>
              </a:rPr>
              <a:t/>
            </a:r>
            <a:br>
              <a:rPr lang="en-US" sz="2400" i="1">
                <a:latin typeface="Calibri" charset="0"/>
                <a:ea typeface="Osaka" charset="0"/>
                <a:cs typeface="Osaka" charset="0"/>
              </a:rPr>
            </a:br>
            <a:endParaRPr lang="en-US" sz="2400" i="1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12292" name="Rectangle 14"/>
          <p:cNvSpPr>
            <a:spLocks noChangeArrowheads="1"/>
          </p:cNvSpPr>
          <p:nvPr/>
        </p:nvSpPr>
        <p:spPr bwMode="auto">
          <a:xfrm>
            <a:off x="795338" y="3446463"/>
            <a:ext cx="76962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endParaRPr lang="en-US" sz="1400">
              <a:solidFill>
                <a:srgbClr val="FFFFFF"/>
              </a:solidFill>
              <a:ea typeface="Osaka" charset="0"/>
              <a:cs typeface="Osaka" charset="0"/>
            </a:endParaRPr>
          </a:p>
          <a:p>
            <a:pPr algn="r">
              <a:spcBef>
                <a:spcPct val="20000"/>
              </a:spcBef>
            </a:pPr>
            <a:endParaRPr lang="en-US" sz="1200" b="1">
              <a:solidFill>
                <a:srgbClr val="FFFFFF"/>
              </a:solidFill>
              <a:ea typeface="Osaka" charset="0"/>
              <a:cs typeface="Osaka" charset="0"/>
            </a:endParaRPr>
          </a:p>
          <a:p>
            <a:pPr algn="r">
              <a:spcBef>
                <a:spcPct val="20000"/>
              </a:spcBef>
            </a:pPr>
            <a:endParaRPr lang="en-US" sz="1200" b="1">
              <a:solidFill>
                <a:srgbClr val="FFFFFF"/>
              </a:solidFill>
              <a:ea typeface="Osaka" charset="0"/>
              <a:cs typeface="Osaka" charset="0"/>
            </a:endParaRPr>
          </a:p>
          <a:p>
            <a:pPr algn="r">
              <a:spcBef>
                <a:spcPct val="20000"/>
              </a:spcBef>
            </a:pPr>
            <a:r>
              <a:rPr lang="en-US" sz="1800" b="1">
                <a:solidFill>
                  <a:schemeClr val="bg1"/>
                </a:solidFill>
              </a:rPr>
              <a:t>Presenter: </a:t>
            </a:r>
            <a:r>
              <a:rPr lang="en-US" sz="1800">
                <a:solidFill>
                  <a:schemeClr val="bg1"/>
                </a:solidFill>
              </a:rPr>
              <a:t>Ismail Momoniat |  DDG Tax and Financial Sector Policy</a:t>
            </a:r>
          </a:p>
          <a:p>
            <a:pPr algn="r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National Treasury </a:t>
            </a:r>
            <a:r>
              <a:rPr lang="en-US" sz="1800" b="1">
                <a:solidFill>
                  <a:schemeClr val="bg1"/>
                </a:solidFill>
              </a:rPr>
              <a:t>| </a:t>
            </a:r>
            <a:r>
              <a:rPr lang="en-US" sz="1800">
                <a:solidFill>
                  <a:schemeClr val="bg1"/>
                </a:solidFill>
              </a:rPr>
              <a:t>13 May 2016</a:t>
            </a:r>
          </a:p>
          <a:p>
            <a:pPr algn="r">
              <a:spcBef>
                <a:spcPct val="20000"/>
              </a:spcBef>
            </a:pPr>
            <a:endParaRPr lang="en-US" sz="1800">
              <a:solidFill>
                <a:srgbClr val="FFFFFF"/>
              </a:solidFill>
              <a:ea typeface="Osaka" charset="0"/>
              <a:cs typeface="Osak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International Peer </a:t>
            </a:r>
            <a:r>
              <a:rPr lang="en-US" dirty="0">
                <a:latin typeface="Calibri" charset="0"/>
                <a:ea typeface="Osaka" charset="0"/>
                <a:cs typeface="Osaka" charset="0"/>
              </a:rPr>
              <a:t>Reviews including FSAP, FATF </a:t>
            </a:r>
            <a:r>
              <a:rPr lang="en-US" dirty="0" err="1">
                <a:latin typeface="Calibri" charset="0"/>
                <a:ea typeface="Osaka" charset="0"/>
                <a:cs typeface="Osaka" charset="0"/>
              </a:rPr>
              <a:t>etc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Financial sector is GLOBAL in nature, but regulated NATIONALLY</a:t>
            </a:r>
          </a:p>
          <a:p>
            <a:pPr>
              <a:defRPr/>
            </a:pPr>
            <a:r>
              <a:rPr lang="en-US" dirty="0" smtClean="0"/>
              <a:t>G20 and Fin Stability Board commitments make financial sector safer GLOBALLY</a:t>
            </a:r>
          </a:p>
          <a:p>
            <a:pPr>
              <a:defRPr/>
            </a:pPr>
            <a:r>
              <a:rPr lang="en-US" dirty="0" smtClean="0"/>
              <a:t>International Standards apply (BASEL, IAIS, IOSCO)</a:t>
            </a:r>
          </a:p>
          <a:p>
            <a:pPr>
              <a:defRPr/>
            </a:pPr>
            <a:r>
              <a:rPr lang="en-US" dirty="0" smtClean="0"/>
              <a:t>FSAP process to review how country regulators implement standards</a:t>
            </a:r>
          </a:p>
          <a:p>
            <a:pPr lvl="1">
              <a:defRPr/>
            </a:pPr>
            <a:r>
              <a:rPr lang="en-US" dirty="0" smtClean="0"/>
              <a:t>IMF conduct FSAP on SA in 2014</a:t>
            </a:r>
          </a:p>
          <a:p>
            <a:pPr lvl="1">
              <a:defRPr/>
            </a:pPr>
            <a:r>
              <a:rPr lang="en-US" dirty="0" smtClean="0"/>
              <a:t>Number of recommendations made</a:t>
            </a:r>
          </a:p>
          <a:p>
            <a:pPr>
              <a:defRPr/>
            </a:pPr>
            <a:r>
              <a:rPr lang="en-US" dirty="0" smtClean="0"/>
              <a:t>FATF mutual evaluation on anti-money laundering standards</a:t>
            </a:r>
          </a:p>
          <a:p>
            <a:pPr>
              <a:defRPr/>
            </a:pPr>
            <a:r>
              <a:rPr lang="en-US" dirty="0" smtClean="0"/>
              <a:t>Failure to implement standards exposes fin institutions to punitive sanctions and fines from overseas regulators</a:t>
            </a:r>
          </a:p>
          <a:p>
            <a:pPr>
              <a:defRPr/>
            </a:pPr>
            <a:r>
              <a:rPr lang="en-US" dirty="0" smtClean="0"/>
              <a:t>Key priorities for global reform since 2008:</a:t>
            </a:r>
          </a:p>
          <a:p>
            <a:pPr lvl="1">
              <a:defRPr/>
            </a:pPr>
            <a:r>
              <a:rPr lang="en-US" dirty="0" smtClean="0"/>
              <a:t>TBTF</a:t>
            </a:r>
          </a:p>
          <a:p>
            <a:pPr lvl="1">
              <a:defRPr/>
            </a:pPr>
            <a:r>
              <a:rPr lang="en-US" dirty="0" smtClean="0"/>
              <a:t>OTC Derivatives</a:t>
            </a:r>
          </a:p>
          <a:p>
            <a:pPr lvl="1">
              <a:defRPr/>
            </a:pPr>
            <a:r>
              <a:rPr lang="en-US" smtClean="0"/>
              <a:t>Shadow banking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0891FD-AAB2-7441-AE05-C18E5E6EA2D2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10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 2014 FSAP on SA recommends further improvements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In 2013 and 2014 SA underwent comprehensive reviews of the robustness of its financial sector regulation, including crisis management measures. 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Conducted by the IMF, the 2014 FSAP assessment found:</a:t>
            </a:r>
          </a:p>
          <a:p>
            <a:r>
              <a:rPr lang="en-ZA" dirty="0" smtClean="0"/>
              <a:t>Regulatory system is </a:t>
            </a:r>
            <a:r>
              <a:rPr lang="en-ZA" b="1" dirty="0" smtClean="0">
                <a:solidFill>
                  <a:srgbClr val="C00000"/>
                </a:solidFill>
              </a:rPr>
              <a:t>fragmented</a:t>
            </a:r>
            <a:r>
              <a:rPr lang="en-ZA" dirty="0" smtClean="0"/>
              <a:t> and </a:t>
            </a:r>
            <a:r>
              <a:rPr lang="en-ZA" b="1" dirty="0">
                <a:solidFill>
                  <a:srgbClr val="C00000"/>
                </a:solidFill>
              </a:rPr>
              <a:t>regulators are uncoordinated</a:t>
            </a:r>
          </a:p>
          <a:p>
            <a:r>
              <a:rPr lang="en-ZA" dirty="0" smtClean="0"/>
              <a:t>SA’s </a:t>
            </a:r>
            <a:r>
              <a:rPr lang="en-ZA" b="1" dirty="0">
                <a:solidFill>
                  <a:srgbClr val="C00000"/>
                </a:solidFill>
              </a:rPr>
              <a:t>resolution regime </a:t>
            </a:r>
            <a:r>
              <a:rPr lang="en-ZA" b="1" dirty="0" smtClean="0">
                <a:solidFill>
                  <a:srgbClr val="C00000"/>
                </a:solidFill>
              </a:rPr>
              <a:t>must be updated </a:t>
            </a:r>
            <a:r>
              <a:rPr lang="en-ZA" dirty="0"/>
              <a:t>to meet best international practice.</a:t>
            </a:r>
          </a:p>
          <a:p>
            <a:r>
              <a:rPr lang="en-ZA" dirty="0"/>
              <a:t>The </a:t>
            </a:r>
            <a:r>
              <a:rPr lang="en-ZA" b="1" dirty="0">
                <a:solidFill>
                  <a:srgbClr val="C00000"/>
                </a:solidFill>
              </a:rPr>
              <a:t>current curatorship powers </a:t>
            </a:r>
            <a:r>
              <a:rPr lang="en-ZA" b="1" dirty="0" smtClean="0">
                <a:solidFill>
                  <a:srgbClr val="C00000"/>
                </a:solidFill>
              </a:rPr>
              <a:t>lack </a:t>
            </a:r>
            <a:r>
              <a:rPr lang="en-ZA" b="1" dirty="0">
                <a:solidFill>
                  <a:srgbClr val="C00000"/>
                </a:solidFill>
              </a:rPr>
              <a:t>critical features </a:t>
            </a:r>
            <a:r>
              <a:rPr lang="en-ZA" dirty="0"/>
              <a:t>to deal with a systemic </a:t>
            </a:r>
            <a:r>
              <a:rPr lang="en-ZA" dirty="0" smtClean="0"/>
              <a:t>failure </a:t>
            </a:r>
            <a:r>
              <a:rPr lang="en-ZA" dirty="0"/>
              <a:t>and </a:t>
            </a:r>
            <a:r>
              <a:rPr lang="en-ZA" dirty="0" smtClean="0"/>
              <a:t>minimise </a:t>
            </a:r>
            <a:r>
              <a:rPr lang="en-ZA" dirty="0"/>
              <a:t>taxpayer risk</a:t>
            </a:r>
          </a:p>
          <a:p>
            <a:r>
              <a:rPr lang="en-ZA" b="1" dirty="0">
                <a:solidFill>
                  <a:srgbClr val="C00000"/>
                </a:solidFill>
              </a:rPr>
              <a:t>Resolution powers should be available at an earlier juncture</a:t>
            </a:r>
            <a:r>
              <a:rPr lang="en-ZA" dirty="0"/>
              <a:t>, facilitate a wider range of resolution tools (including bail-in and bridge banks) and not be at risk of being suspended or </a:t>
            </a:r>
            <a:r>
              <a:rPr lang="en-ZA" dirty="0" smtClean="0"/>
              <a:t>reversed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National Treasury – Reserve Bank team is preparing a Bill to address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11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88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Objectives for twin peaks system for regulating financial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Two key objectives- regulate PRUDENTIALLY and for MARKET CONDUCT </a:t>
            </a:r>
          </a:p>
          <a:p>
            <a:pPr>
              <a:defRPr/>
            </a:pPr>
            <a:r>
              <a:rPr lang="en-US" dirty="0" smtClean="0"/>
              <a:t>Each objective needs a different regulator, to ensure that one objective does not squeeze out the other objective</a:t>
            </a:r>
          </a:p>
          <a:p>
            <a:pPr>
              <a:defRPr/>
            </a:pPr>
            <a:r>
              <a:rPr lang="en-US" dirty="0" smtClean="0"/>
              <a:t>This this mean fragmentation, and potential for arbitrage</a:t>
            </a:r>
          </a:p>
          <a:p>
            <a:pPr>
              <a:defRPr/>
            </a:pPr>
            <a:r>
              <a:rPr lang="en-US" dirty="0" smtClean="0"/>
              <a:t>Hence need effective co-ordination and co-operation between the two regulators</a:t>
            </a:r>
          </a:p>
          <a:p>
            <a:pPr>
              <a:defRPr/>
            </a:pPr>
            <a:r>
              <a:rPr lang="en-US" dirty="0" smtClean="0"/>
              <a:t>Better than having a different regulator for different activities</a:t>
            </a:r>
          </a:p>
          <a:p>
            <a:pPr lvl="1">
              <a:defRPr/>
            </a:pPr>
            <a:r>
              <a:rPr lang="en-US" dirty="0" smtClean="0"/>
              <a:t>We currently have different legislation and regulators for different activities, so have different regulators for credit, for insurance, for banking, for retirement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defRPr/>
            </a:pPr>
            <a:r>
              <a:rPr lang="en-US" dirty="0"/>
              <a:t>W</a:t>
            </a:r>
            <a:r>
              <a:rPr lang="en-US" dirty="0" smtClean="0"/>
              <a:t>e split prudential regulation by activity, and ignore </a:t>
            </a:r>
            <a:r>
              <a:rPr lang="en-US" dirty="0" err="1" smtClean="0"/>
              <a:t>mkt</a:t>
            </a:r>
            <a:r>
              <a:rPr lang="en-US" dirty="0" smtClean="0"/>
              <a:t> conduct (or vice versa)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0D46A9-C639-8A4D-B3BE-BAC2A3AA2E5D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12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838200"/>
          </a:xfrm>
        </p:spPr>
        <p:txBody>
          <a:bodyPr/>
          <a:lstStyle/>
          <a:p>
            <a:r>
              <a:rPr lang="en-ZA">
                <a:latin typeface="Calibri" charset="0"/>
                <a:ea typeface="Osaka" charset="0"/>
                <a:cs typeface="Osaka" charset="0"/>
              </a:rPr>
              <a:t>Twin Peak reforms</a:t>
            </a:r>
            <a:endParaRPr lang="en-US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29225"/>
          </a:xfrm>
        </p:spPr>
        <p:txBody>
          <a:bodyPr/>
          <a:lstStyle/>
          <a:p>
            <a:pPr algn="just"/>
            <a:r>
              <a:rPr lang="en-US" sz="2200">
                <a:latin typeface="Calibri" charset="0"/>
                <a:ea typeface="Osaka" charset="0"/>
                <a:cs typeface="Osaka" charset="0"/>
              </a:rPr>
              <a:t>The Financial Sector Regulation Bill (</a:t>
            </a:r>
            <a:r>
              <a:rPr lang="ja-JP" altLang="en-US" sz="2200">
                <a:latin typeface="Calibri" charset="0"/>
                <a:ea typeface="Osaka" charset="0"/>
                <a:cs typeface="Osaka" charset="0"/>
              </a:rPr>
              <a:t>“</a:t>
            </a:r>
            <a:r>
              <a:rPr lang="en-US" altLang="ja-JP" sz="2200">
                <a:latin typeface="Calibri" charset="0"/>
                <a:ea typeface="Osaka" charset="0"/>
                <a:cs typeface="Osaka" charset="0"/>
              </a:rPr>
              <a:t>Twin Peaks Bill</a:t>
            </a:r>
            <a:r>
              <a:rPr lang="ja-JP" altLang="en-US" sz="2200">
                <a:latin typeface="Calibri" charset="0"/>
                <a:ea typeface="Osaka" charset="0"/>
                <a:cs typeface="Osaka" charset="0"/>
              </a:rPr>
              <a:t>”</a:t>
            </a:r>
            <a:r>
              <a:rPr lang="en-US" altLang="ja-JP" sz="2200">
                <a:latin typeface="Calibri" charset="0"/>
                <a:ea typeface="Osaka" charset="0"/>
                <a:cs typeface="Osaka" charset="0"/>
              </a:rPr>
              <a:t>) approved by Cabinet and tabled in Parliament .</a:t>
            </a:r>
          </a:p>
          <a:p>
            <a:pPr algn="just"/>
            <a:r>
              <a:rPr lang="en-US" sz="2200">
                <a:latin typeface="Calibri" charset="0"/>
                <a:ea typeface="Osaka" charset="0"/>
                <a:cs typeface="Osaka" charset="0"/>
              </a:rPr>
              <a:t>The Twin Peaks Bill provides a comprehensive framework for regulating the fin sector by:</a:t>
            </a:r>
          </a:p>
          <a:p>
            <a:pPr lvl="1" algn="just"/>
            <a:r>
              <a:rPr lang="en-US" sz="2200">
                <a:latin typeface="Calibri" charset="0"/>
                <a:ea typeface="Osaka" charset="0"/>
                <a:cs typeface="Osaka" charset="0"/>
              </a:rPr>
              <a:t>Establishing a prudential authority within the SARB, with primary responsibility for financial stability</a:t>
            </a:r>
          </a:p>
          <a:p>
            <a:pPr lvl="1" algn="just"/>
            <a:r>
              <a:rPr lang="en-ZA" sz="2200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Financial Services Board to be transformed into a market conduct regulator</a:t>
            </a:r>
            <a:endParaRPr lang="en-US" sz="2200">
              <a:latin typeface="Calibri" charset="0"/>
              <a:ea typeface="Osaka" charset="0"/>
              <a:cs typeface="Osaka" charset="0"/>
            </a:endParaRPr>
          </a:p>
          <a:p>
            <a:pPr lvl="1" algn="just"/>
            <a:r>
              <a:rPr lang="en-US" sz="2200">
                <a:latin typeface="Calibri" charset="0"/>
                <a:ea typeface="Osaka" charset="0"/>
                <a:cs typeface="Osaka" charset="0"/>
              </a:rPr>
              <a:t>Enabling SARB to maintain financial stability with the help of the  financial stability oversight committee</a:t>
            </a:r>
          </a:p>
          <a:p>
            <a:pPr lvl="1" algn="just"/>
            <a:r>
              <a:rPr lang="en-US" sz="2200">
                <a:latin typeface="Calibri" charset="0"/>
                <a:ea typeface="Osaka" charset="0"/>
                <a:cs typeface="Osaka" charset="0"/>
              </a:rPr>
              <a:t>Enhancing co-ordination and co-operation between regulators and balancing operational independence and accountability,</a:t>
            </a:r>
          </a:p>
          <a:p>
            <a:pPr lvl="1" algn="just"/>
            <a:r>
              <a:rPr lang="en-US" sz="2200">
                <a:latin typeface="Calibri" charset="0"/>
                <a:ea typeface="Osaka" charset="0"/>
                <a:cs typeface="Osaka" charset="0"/>
              </a:rPr>
              <a:t>Crisis management and resolution framework, and</a:t>
            </a:r>
          </a:p>
          <a:p>
            <a:pPr lvl="1" algn="just"/>
            <a:r>
              <a:rPr lang="en-US" sz="2200">
                <a:latin typeface="Calibri" charset="0"/>
                <a:ea typeface="Osaka" charset="0"/>
                <a:cs typeface="Osaka" charset="0"/>
              </a:rPr>
              <a:t>Strengthening enforcement and ombud schemes.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CA566F-3356-2949-B4D3-CAFB145E80DD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13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964612" cy="1049338"/>
          </a:xfrm>
        </p:spPr>
        <p:txBody>
          <a:bodyPr/>
          <a:lstStyle/>
          <a:p>
            <a:r>
              <a:rPr lang="en-ZA">
                <a:latin typeface="Calibri" charset="0"/>
                <a:ea typeface="Osaka" charset="0"/>
                <a:cs typeface="Osaka" charset="0"/>
              </a:rPr>
              <a:t>Twin Peaks and improved financial sector regulation</a:t>
            </a:r>
            <a:endParaRPr lang="en-US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7E9959-798B-094E-AB82-F8A52EC6DE75}" type="slidenum">
              <a:rPr lang="en-US" sz="1000">
                <a:solidFill>
                  <a:srgbClr val="808080"/>
                </a:solidFill>
                <a:latin typeface="Arial Bold Italic" charset="0"/>
                <a:ea typeface="Osaka" charset="0"/>
                <a:cs typeface="Osaka" charset="0"/>
              </a:rPr>
              <a:pPr/>
              <a:t>14</a:t>
            </a:fld>
            <a:endParaRPr lang="en-US" sz="1400" b="0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>
          <a:xfrm>
            <a:off x="107950" y="1196975"/>
            <a:ext cx="9036050" cy="4876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1800" b="1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</a:rPr>
              <a:t>Increased regulatory coverage</a:t>
            </a:r>
            <a: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</a:rPr>
              <a:t>, minimising potential for regulatory gaps (can designate new products and services in financial sector)</a:t>
            </a:r>
          </a:p>
          <a:p>
            <a:pPr>
              <a:buClr>
                <a:schemeClr val="tx1"/>
              </a:buClr>
            </a:pPr>
            <a:endParaRPr lang="en-US" sz="1800">
              <a:solidFill>
                <a:srgbClr val="000000"/>
              </a:solidFill>
              <a:latin typeface="Calibri" charset="0"/>
              <a:ea typeface="Osaka" charset="0"/>
              <a:cs typeface="Calibri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Regulatory laws that are</a:t>
            </a:r>
            <a:r>
              <a:rPr lang="en-US" sz="1800" i="1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 </a:t>
            </a:r>
            <a:r>
              <a:rPr lang="en-US" sz="1800" b="1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complete, harmonised, integrated, proportionate </a:t>
            </a:r>
          </a:p>
          <a:p>
            <a:endParaRPr lang="en-US" sz="1800" b="1">
              <a:solidFill>
                <a:srgbClr val="000000"/>
              </a:solidFill>
              <a:latin typeface="Calibri" charset="0"/>
              <a:ea typeface="Osaka" charset="0"/>
              <a:cs typeface="Osaka" charset="0"/>
            </a:endParaRPr>
          </a:p>
          <a:p>
            <a:r>
              <a:rPr lang="en-US" sz="1800" b="1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</a:rPr>
              <a:t>Dedicated and equal emphasis </a:t>
            </a:r>
            <a: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</a:rPr>
              <a:t>on monitoring stability, prudential and conduct risks in financial sector</a:t>
            </a:r>
          </a:p>
          <a:p>
            <a:endParaRPr lang="en-US" sz="1800">
              <a:solidFill>
                <a:srgbClr val="000000"/>
              </a:solidFill>
              <a:latin typeface="Calibri" charset="0"/>
              <a:ea typeface="Osaka" charset="0"/>
              <a:cs typeface="Osaka" charset="0"/>
            </a:endParaRPr>
          </a:p>
          <a:p>
            <a: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Enhanced oversight of </a:t>
            </a:r>
            <a:r>
              <a:rPr lang="en-US" sz="1800" b="1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micro-prudential regulation</a:t>
            </a:r>
            <a: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, special focus on conglomerates</a:t>
            </a:r>
          </a:p>
          <a:p>
            <a:endParaRPr lang="en-ZA" sz="1800">
              <a:solidFill>
                <a:srgbClr val="000000"/>
              </a:solidFill>
              <a:latin typeface="Calibri" charset="0"/>
              <a:ea typeface="Osaka" charset="0"/>
              <a:cs typeface="Osaka" charset="0"/>
            </a:endParaRPr>
          </a:p>
          <a:p>
            <a:pPr>
              <a:buClr>
                <a:schemeClr val="tx1"/>
              </a:buClr>
            </a:pPr>
            <a:r>
              <a:rPr lang="en-US" sz="1800" b="1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Increased focus on outcomes</a:t>
            </a:r>
            <a: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Osaka" charset="0"/>
              </a:rPr>
              <a:t>, especially fair customer treatment</a:t>
            </a:r>
          </a:p>
          <a:p>
            <a:pPr>
              <a:buClr>
                <a:schemeClr val="tx1"/>
              </a:buClr>
            </a:pPr>
            <a:endParaRPr lang="en-US" sz="1800">
              <a:solidFill>
                <a:srgbClr val="000000"/>
              </a:solidFill>
              <a:latin typeface="Calibri" charset="0"/>
              <a:ea typeface="Osaka" charset="0"/>
              <a:cs typeface="Calibri" charset="0"/>
            </a:endParaRPr>
          </a:p>
          <a:p>
            <a:pPr>
              <a:buClr>
                <a:schemeClr val="tx1"/>
              </a:buClr>
            </a:pPr>
            <a:r>
              <a:rPr lang="en-US" sz="1800" b="1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</a:rPr>
              <a:t>More efficient use of supervisory capacity, </a:t>
            </a:r>
            <a: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</a:rPr>
              <a:t>strengthen risk-based approach. Empowered with tools to fulfill mandate (e.g. standard setting)</a:t>
            </a:r>
            <a:b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</a:rPr>
            </a:br>
            <a:endParaRPr lang="en-US" sz="1800">
              <a:solidFill>
                <a:srgbClr val="000000"/>
              </a:solidFill>
              <a:latin typeface="Calibri" charset="0"/>
              <a:ea typeface="Osaka" charset="0"/>
              <a:cs typeface="Calibri" charset="0"/>
            </a:endParaRPr>
          </a:p>
          <a:p>
            <a:pPr>
              <a:buClr>
                <a:schemeClr val="tx1"/>
              </a:buClr>
            </a:pPr>
            <a:r>
              <a:rPr lang="en-US" sz="1800" b="1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  <a:sym typeface="Wingdings" charset="0"/>
              </a:rPr>
              <a:t>Strong and swift action </a:t>
            </a:r>
            <a:r>
              <a:rPr lang="en-US" sz="1800">
                <a:solidFill>
                  <a:srgbClr val="000000"/>
                </a:solidFill>
                <a:latin typeface="Calibri" charset="0"/>
                <a:ea typeface="Osaka" charset="0"/>
                <a:cs typeface="Calibri" charset="0"/>
                <a:sym typeface="Wingdings" charset="0"/>
              </a:rPr>
              <a:t>for contraventions</a:t>
            </a:r>
            <a:endParaRPr lang="en-US" sz="1800">
              <a:solidFill>
                <a:srgbClr val="000000"/>
              </a:solidFill>
              <a:latin typeface="Calibri" charset="0"/>
              <a:ea typeface="Osaka" charset="0"/>
              <a:cs typeface="Osak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838200"/>
          </a:xfrm>
        </p:spPr>
        <p:txBody>
          <a:bodyPr/>
          <a:lstStyle/>
          <a:p>
            <a:r>
              <a:rPr lang="en-US" sz="3200">
                <a:latin typeface="Calibri" charset="0"/>
                <a:ea typeface="Osaka" charset="0"/>
                <a:cs typeface="Calibri" charset="0"/>
              </a:rPr>
              <a:t>Dedicated focus on key risks in the financial sector </a:t>
            </a:r>
            <a:endParaRPr lang="en-US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950" y="1196975"/>
            <a:ext cx="8883650" cy="4572000"/>
          </a:xfrm>
        </p:spPr>
        <p:txBody>
          <a:bodyPr/>
          <a:lstStyle/>
          <a:p>
            <a:r>
              <a:rPr lang="en-US" sz="1800" b="1" dirty="0">
                <a:latin typeface="Calibri" charset="0"/>
                <a:ea typeface="Osaka" charset="0"/>
                <a:cs typeface="Osaka" charset="0"/>
              </a:rPr>
              <a:t>PRUDENTIAL RISK</a:t>
            </a:r>
          </a:p>
          <a:p>
            <a:pPr lvl="1"/>
            <a:r>
              <a:rPr lang="en-US" sz="1800" dirty="0">
                <a:latin typeface="Calibri" charset="0"/>
                <a:ea typeface="Osaka" charset="0"/>
                <a:cs typeface="Osaka" charset="0"/>
              </a:rPr>
              <a:t>Prudential regulator will be a unit within the SARB – called the </a:t>
            </a:r>
            <a:r>
              <a:rPr lang="en-US" sz="1800" b="1" dirty="0">
                <a:latin typeface="Calibri" charset="0"/>
                <a:ea typeface="Osaka" charset="0"/>
                <a:cs typeface="Osaka" charset="0"/>
              </a:rPr>
              <a:t>Prudential Authority </a:t>
            </a:r>
            <a:endParaRPr lang="en-US" sz="1800" dirty="0">
              <a:latin typeface="Calibri" charset="0"/>
              <a:ea typeface="Osaka" charset="0"/>
              <a:cs typeface="Osaka" charset="0"/>
            </a:endParaRPr>
          </a:p>
          <a:p>
            <a:pPr lvl="1"/>
            <a:r>
              <a:rPr lang="en-US" sz="1800" dirty="0">
                <a:latin typeface="Calibri" charset="0"/>
                <a:ea typeface="Osaka" charset="0"/>
                <a:cs typeface="Osaka" charset="0"/>
              </a:rPr>
              <a:t>A different deputy governor will be the </a:t>
            </a:r>
            <a:r>
              <a:rPr lang="en-US" sz="1800" dirty="0" smtClean="0">
                <a:latin typeface="Calibri" charset="0"/>
                <a:ea typeface="Osaka" charset="0"/>
                <a:cs typeface="Osaka" charset="0"/>
              </a:rPr>
              <a:t>CEO </a:t>
            </a:r>
            <a:r>
              <a:rPr lang="en-US" sz="1800" dirty="0">
                <a:latin typeface="Calibri" charset="0"/>
                <a:ea typeface="Osaka" charset="0"/>
                <a:cs typeface="Osaka" charset="0"/>
              </a:rPr>
              <a:t>of the PA, and will have key supervisors report to him or her</a:t>
            </a:r>
          </a:p>
          <a:p>
            <a:pPr lvl="1"/>
            <a:endParaRPr lang="en-US" sz="1800" dirty="0">
              <a:latin typeface="Calibri" charset="0"/>
              <a:ea typeface="Osaka" charset="0"/>
              <a:cs typeface="Osaka" charset="0"/>
            </a:endParaRPr>
          </a:p>
          <a:p>
            <a:r>
              <a:rPr lang="en-US" sz="1800" b="1" dirty="0">
                <a:latin typeface="Calibri" charset="0"/>
                <a:ea typeface="Osaka" charset="0"/>
                <a:cs typeface="Osaka" charset="0"/>
              </a:rPr>
              <a:t>CONDUCT RISK</a:t>
            </a:r>
          </a:p>
          <a:p>
            <a:pPr lvl="1">
              <a:buFont typeface="Calibri" charset="0"/>
              <a:buChar char="—"/>
            </a:pPr>
            <a:r>
              <a:rPr lang="en-US" sz="1800" dirty="0">
                <a:latin typeface="Calibri" charset="0"/>
                <a:ea typeface="Osaka" charset="0"/>
                <a:cs typeface="Osaka" charset="0"/>
              </a:rPr>
              <a:t>The non-prudential part of the FSB will be absorbed into a new Financial Conduct Authority (FSCA) with a dedicated focus on conduct of business and market integrity</a:t>
            </a:r>
            <a:br>
              <a:rPr lang="en-US" sz="1800" dirty="0">
                <a:latin typeface="Calibri" charset="0"/>
                <a:ea typeface="Osaka" charset="0"/>
                <a:cs typeface="Osaka" charset="0"/>
              </a:rPr>
            </a:br>
            <a:endParaRPr lang="en-US" sz="1800" dirty="0">
              <a:latin typeface="Calibri" charset="0"/>
              <a:ea typeface="Osaka" charset="0"/>
              <a:cs typeface="Osaka" charset="0"/>
            </a:endParaRPr>
          </a:p>
          <a:p>
            <a:r>
              <a:rPr lang="en-US" sz="1800" b="1" dirty="0">
                <a:latin typeface="Calibri" charset="0"/>
                <a:ea typeface="Osaka" charset="0"/>
                <a:cs typeface="Osaka" charset="0"/>
              </a:rPr>
              <a:t>SYSTEMIC STABILITY RISK</a:t>
            </a:r>
          </a:p>
          <a:p>
            <a:pPr lvl="1"/>
            <a:r>
              <a:rPr lang="en-US" sz="1800" dirty="0">
                <a:latin typeface="Calibri" charset="0"/>
                <a:ea typeface="Osaka" charset="0"/>
                <a:cs typeface="Osaka" charset="0"/>
              </a:rPr>
              <a:t>SARB responsible for overseeing financial stability, in accordance with a framework agreed with the Min of Finance</a:t>
            </a:r>
          </a:p>
          <a:p>
            <a:pPr lvl="1"/>
            <a:r>
              <a:rPr lang="en-US" sz="1800" dirty="0">
                <a:latin typeface="Calibri" charset="0"/>
                <a:ea typeface="Osaka" charset="0"/>
                <a:cs typeface="Osaka" charset="0"/>
              </a:rPr>
              <a:t>An advisory body of regulators chaired by the Governor ( FSOC) will advise the Governor and facilitate co-</a:t>
            </a:r>
            <a:r>
              <a:rPr lang="en-US" sz="1800" dirty="0" smtClean="0">
                <a:latin typeface="Calibri" charset="0"/>
                <a:ea typeface="Osaka" charset="0"/>
                <a:cs typeface="Osaka" charset="0"/>
              </a:rPr>
              <a:t>ordination</a:t>
            </a:r>
          </a:p>
          <a:p>
            <a:pPr lvl="1"/>
            <a:r>
              <a:rPr lang="en-US" sz="1800" dirty="0" smtClean="0">
                <a:latin typeface="Calibri" charset="0"/>
                <a:ea typeface="Osaka" charset="0"/>
                <a:cs typeface="Osaka" charset="0"/>
              </a:rPr>
              <a:t>Co-</a:t>
            </a:r>
            <a:r>
              <a:rPr lang="en-US" sz="1800" dirty="0" err="1" smtClean="0">
                <a:latin typeface="Calibri" charset="0"/>
                <a:ea typeface="Osaka" charset="0"/>
                <a:cs typeface="Osaka" charset="0"/>
              </a:rPr>
              <a:t>ordinating</a:t>
            </a:r>
            <a:r>
              <a:rPr lang="en-US" sz="1800" dirty="0" smtClean="0">
                <a:latin typeface="Calibri" charset="0"/>
                <a:ea typeface="Osaka" charset="0"/>
                <a:cs typeface="Osaka" charset="0"/>
              </a:rPr>
              <a:t> body of all regulators Council of Financial Regulators (</a:t>
            </a:r>
            <a:r>
              <a:rPr lang="en-US" sz="1800" dirty="0" err="1" smtClean="0">
                <a:latin typeface="Calibri" charset="0"/>
                <a:ea typeface="Osaka" charset="0"/>
                <a:cs typeface="Osaka" charset="0"/>
              </a:rPr>
              <a:t>CoFC</a:t>
            </a:r>
            <a:r>
              <a:rPr lang="en-US" sz="1800" dirty="0" smtClean="0">
                <a:latin typeface="Calibri" charset="0"/>
                <a:ea typeface="Osaka" charset="0"/>
                <a:cs typeface="Osaka" charset="0"/>
              </a:rPr>
              <a:t>)</a:t>
            </a:r>
            <a:endParaRPr lang="en-US" sz="1800" dirty="0">
              <a:latin typeface="Calibri" charset="0"/>
              <a:ea typeface="Osaka" charset="0"/>
              <a:cs typeface="Osaka" charset="0"/>
            </a:endParaRPr>
          </a:p>
          <a:p>
            <a:endParaRPr lang="en-US" sz="1800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ADEB9A-4873-614D-BE49-7D8E16602CBD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15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Early intervention is required to minimise possible costs later and risk to fiscus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Lessons internationally show </a:t>
            </a:r>
            <a:r>
              <a:rPr lang="en-ZA" dirty="0"/>
              <a:t>crisis management </a:t>
            </a:r>
            <a:r>
              <a:rPr lang="en-ZA" dirty="0" smtClean="0"/>
              <a:t>packages for bank failures </a:t>
            </a:r>
            <a:r>
              <a:rPr lang="en-ZA" dirty="0"/>
              <a:t>in countries as diverse as </a:t>
            </a:r>
            <a:r>
              <a:rPr lang="en-ZA" dirty="0" smtClean="0"/>
              <a:t>the US, Japan</a:t>
            </a:r>
            <a:r>
              <a:rPr lang="en-ZA" dirty="0"/>
              <a:t>, Korea, Mexico, and </a:t>
            </a:r>
            <a:r>
              <a:rPr lang="en-ZA" dirty="0" smtClean="0"/>
              <a:t>Turkey and most recently Portugal- </a:t>
            </a:r>
            <a:r>
              <a:rPr lang="en-ZA" dirty="0"/>
              <a:t>all cost the taxpayer </a:t>
            </a:r>
            <a:r>
              <a:rPr lang="en-ZA" dirty="0" smtClean="0"/>
              <a:t>significantly ranging </a:t>
            </a:r>
            <a:r>
              <a:rPr lang="en-ZA" dirty="0"/>
              <a:t>from 13% of GDP in Finland </a:t>
            </a:r>
            <a:r>
              <a:rPr lang="en-ZA" dirty="0" smtClean="0"/>
              <a:t>to 32</a:t>
            </a:r>
            <a:r>
              <a:rPr lang="en-ZA" dirty="0"/>
              <a:t>% in Turkey. </a:t>
            </a: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The key lesson from other countries dealing with risks to financial stability-</a:t>
            </a:r>
          </a:p>
          <a:p>
            <a:pPr marL="0" indent="0">
              <a:buNone/>
            </a:pPr>
            <a:r>
              <a:rPr lang="en-ZA" dirty="0" smtClean="0"/>
              <a:t>1. </a:t>
            </a:r>
            <a:r>
              <a:rPr lang="en-ZA" b="1" dirty="0" smtClean="0">
                <a:solidFill>
                  <a:srgbClr val="C00000"/>
                </a:solidFill>
              </a:rPr>
              <a:t>It is very PAINFUL with lots of losers</a:t>
            </a:r>
            <a:r>
              <a:rPr lang="en-ZA" dirty="0" smtClean="0"/>
              <a:t>: </a:t>
            </a:r>
          </a:p>
          <a:p>
            <a:pPr lvl="2"/>
            <a:r>
              <a:rPr lang="en-ZA" dirty="0" smtClean="0"/>
              <a:t>Any intervention plan </a:t>
            </a:r>
            <a:r>
              <a:rPr lang="en-ZA" dirty="0"/>
              <a:t>involves a transfer of wealth from creditors to debtors, from those that behaved prudently to those that took excessive risks. </a:t>
            </a:r>
          </a:p>
          <a:p>
            <a:pPr marL="0" indent="0">
              <a:buNone/>
            </a:pPr>
            <a:r>
              <a:rPr lang="en-ZA" b="1" dirty="0" smtClean="0"/>
              <a:t>2</a:t>
            </a:r>
            <a:r>
              <a:rPr lang="en-ZA" b="1" dirty="0" smtClean="0">
                <a:solidFill>
                  <a:srgbClr val="C00000"/>
                </a:solidFill>
              </a:rPr>
              <a:t>. Speed saves and reduces costs:</a:t>
            </a:r>
            <a:endParaRPr lang="en-ZA" dirty="0"/>
          </a:p>
          <a:p>
            <a:pPr lvl="2"/>
            <a:r>
              <a:rPr lang="en-ZA" dirty="0"/>
              <a:t>A key driver of this variation in ultimate fiscal costs is the speed with which governments act to resolve the crisis. </a:t>
            </a:r>
          </a:p>
          <a:p>
            <a:pPr lvl="2"/>
            <a:r>
              <a:rPr lang="en-ZA" dirty="0"/>
              <a:t>While the upfront cost of interventions is high, if done right, the government will not be left empty handed.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16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455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TWIN PEAKS VISION HARMONISES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system of licensing</a:t>
            </a:r>
          </a:p>
          <a:p>
            <a:r>
              <a:rPr lang="en-US" dirty="0" smtClean="0"/>
              <a:t>One system of supervision</a:t>
            </a:r>
          </a:p>
          <a:p>
            <a:r>
              <a:rPr lang="en-US" dirty="0" smtClean="0"/>
              <a:t>One system of enforcement and tribunals</a:t>
            </a:r>
          </a:p>
          <a:p>
            <a:r>
              <a:rPr lang="en-US" dirty="0" smtClean="0"/>
              <a:t>One system for </a:t>
            </a:r>
            <a:r>
              <a:rPr lang="en-US" dirty="0" err="1" smtClean="0"/>
              <a:t>ombuds</a:t>
            </a:r>
            <a:r>
              <a:rPr lang="en-US" dirty="0" smtClean="0"/>
              <a:t> and consumer recourse</a:t>
            </a:r>
            <a:endParaRPr lang="en-US" dirty="0"/>
          </a:p>
          <a:p>
            <a:r>
              <a:rPr lang="en-US" dirty="0" smtClean="0"/>
              <a:t>One system of info sharing and co-ordination</a:t>
            </a:r>
            <a:endParaRPr lang="en-US" dirty="0"/>
          </a:p>
          <a:p>
            <a:r>
              <a:rPr lang="en-US" dirty="0" smtClean="0"/>
              <a:t>Two dedicated regulators with NCR</a:t>
            </a:r>
          </a:p>
          <a:p>
            <a:pPr lvl="1"/>
            <a:r>
              <a:rPr lang="en-US" dirty="0" smtClean="0"/>
              <a:t>Both FFSCA and NCR are market conduct authorities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40E6-1DB6-E048-B21B-8956FD8212C7}" type="slidenum">
              <a:rPr lang="en-US" smtClean="0"/>
              <a:pPr/>
              <a:t>17</a:t>
            </a:fld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930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07950" y="76200"/>
            <a:ext cx="8928100" cy="976313"/>
          </a:xfrm>
        </p:spPr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/>
            </a:r>
            <a:br>
              <a:rPr lang="en-US">
                <a:latin typeface="Calibri" charset="0"/>
                <a:ea typeface="Osaka" charset="0"/>
                <a:cs typeface="Osaka" charset="0"/>
              </a:rPr>
            </a:br>
            <a:r>
              <a:rPr lang="en-US">
                <a:latin typeface="Calibri" charset="0"/>
                <a:ea typeface="Osaka" charset="0"/>
                <a:cs typeface="Osaka" charset="0"/>
              </a:rPr>
              <a:t>A harmonised system of regulation </a:t>
            </a:r>
            <a:br>
              <a:rPr lang="en-US">
                <a:latin typeface="Calibri" charset="0"/>
                <a:ea typeface="Osaka" charset="0"/>
                <a:cs typeface="Osaka" charset="0"/>
              </a:rPr>
            </a:br>
            <a:endParaRPr lang="en-US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DD58BA-BC22-3147-A5E6-3EBAE59E7923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18</a:t>
            </a:fld>
            <a:endParaRPr lang="en-US" sz="1400" b="0">
              <a:ea typeface="Osaka" charset="0"/>
              <a:cs typeface="Osaka" charset="0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50825" y="1649413"/>
            <a:ext cx="8713788" cy="4302125"/>
            <a:chOff x="-1" y="0"/>
            <a:chExt cx="7399405" cy="4895849"/>
          </a:xfrm>
        </p:grpSpPr>
        <p:grpSp>
          <p:nvGrpSpPr>
            <p:cNvPr id="25611" name="Group 5"/>
            <p:cNvGrpSpPr>
              <a:grpSpLocks/>
            </p:cNvGrpSpPr>
            <p:nvPr/>
          </p:nvGrpSpPr>
          <p:grpSpPr bwMode="auto">
            <a:xfrm>
              <a:off x="-1" y="314325"/>
              <a:ext cx="7399405" cy="4581524"/>
              <a:chOff x="-1" y="-27959"/>
              <a:chExt cx="7389720" cy="4482708"/>
            </a:xfrm>
          </p:grpSpPr>
          <p:grpSp>
            <p:nvGrpSpPr>
              <p:cNvPr id="25614" name="Group 8"/>
              <p:cNvGrpSpPr>
                <a:grpSpLocks/>
              </p:cNvGrpSpPr>
              <p:nvPr/>
            </p:nvGrpSpPr>
            <p:grpSpPr bwMode="auto">
              <a:xfrm>
                <a:off x="466725" y="-27959"/>
                <a:ext cx="6800850" cy="4482708"/>
                <a:chOff x="0" y="-27959"/>
                <a:chExt cx="6800850" cy="4482708"/>
              </a:xfrm>
            </p:grpSpPr>
            <p:sp>
              <p:nvSpPr>
                <p:cNvPr id="25622" name="Rectangle 16"/>
                <p:cNvSpPr>
                  <a:spLocks noChangeArrowheads="1"/>
                </p:cNvSpPr>
                <p:nvPr/>
              </p:nvSpPr>
              <p:spPr bwMode="auto">
                <a:xfrm>
                  <a:off x="433" y="981372"/>
                  <a:ext cx="838731" cy="3473377"/>
                </a:xfrm>
                <a:prstGeom prst="rect">
                  <a:avLst/>
                </a:prstGeom>
                <a:noFill/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FFFFFF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23" name="Rectangle 17"/>
                <p:cNvSpPr>
                  <a:spLocks noChangeArrowheads="1"/>
                </p:cNvSpPr>
                <p:nvPr/>
              </p:nvSpPr>
              <p:spPr bwMode="auto">
                <a:xfrm>
                  <a:off x="991293" y="990211"/>
                  <a:ext cx="799689" cy="3464538"/>
                </a:xfrm>
                <a:prstGeom prst="rect">
                  <a:avLst/>
                </a:prstGeom>
                <a:noFill/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24" name="Rectangle 18"/>
                <p:cNvSpPr>
                  <a:spLocks noChangeArrowheads="1"/>
                </p:cNvSpPr>
                <p:nvPr/>
              </p:nvSpPr>
              <p:spPr bwMode="auto">
                <a:xfrm>
                  <a:off x="3048406" y="1009654"/>
                  <a:ext cx="818537" cy="3445095"/>
                </a:xfrm>
                <a:prstGeom prst="rect">
                  <a:avLst/>
                </a:prstGeom>
                <a:noFill/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25" name="Rectangle 19"/>
                <p:cNvSpPr>
                  <a:spLocks noChangeArrowheads="1"/>
                </p:cNvSpPr>
                <p:nvPr/>
              </p:nvSpPr>
              <p:spPr bwMode="auto">
                <a:xfrm>
                  <a:off x="4991084" y="1000817"/>
                  <a:ext cx="848155" cy="3453932"/>
                </a:xfrm>
                <a:prstGeom prst="rect">
                  <a:avLst/>
                </a:prstGeom>
                <a:noFill/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26" name="Rectangle 20"/>
                <p:cNvSpPr>
                  <a:spLocks noChangeArrowheads="1"/>
                </p:cNvSpPr>
                <p:nvPr/>
              </p:nvSpPr>
              <p:spPr bwMode="auto">
                <a:xfrm>
                  <a:off x="4058114" y="1009654"/>
                  <a:ext cx="780841" cy="3445095"/>
                </a:xfrm>
                <a:prstGeom prst="rect">
                  <a:avLst/>
                </a:prstGeom>
                <a:noFill/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27" name="Rectangle 21"/>
                <p:cNvSpPr>
                  <a:spLocks noChangeArrowheads="1"/>
                </p:cNvSpPr>
                <p:nvPr/>
              </p:nvSpPr>
              <p:spPr bwMode="auto">
                <a:xfrm>
                  <a:off x="5981945" y="981372"/>
                  <a:ext cx="818537" cy="3473377"/>
                </a:xfrm>
                <a:prstGeom prst="rect">
                  <a:avLst/>
                </a:prstGeom>
                <a:solidFill>
                  <a:srgbClr val="FFFFFF"/>
                </a:solidFill>
                <a:ln w="22225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28" name="Rectangle 22"/>
                <p:cNvSpPr>
                  <a:spLocks noChangeArrowheads="1"/>
                </p:cNvSpPr>
                <p:nvPr/>
              </p:nvSpPr>
              <p:spPr bwMode="auto">
                <a:xfrm>
                  <a:off x="433" y="-27939"/>
                  <a:ext cx="838731" cy="1037593"/>
                </a:xfrm>
                <a:prstGeom prst="rect">
                  <a:avLst/>
                </a:prstGeom>
                <a:solidFill>
                  <a:srgbClr val="DCE6F2"/>
                </a:solidFill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endParaRPr lang="en-US" sz="1400" b="1">
                    <a:solidFill>
                      <a:srgbClr val="0D0D0D"/>
                    </a:solidFill>
                    <a:latin typeface="Calibri" charset="0"/>
                    <a:cs typeface="Calibri" charset="0"/>
                  </a:endParaRPr>
                </a:p>
                <a:p>
                  <a:pPr algn="ctr"/>
                  <a:r>
                    <a:rPr lang="en-US" sz="14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Deposit Taking</a:t>
                  </a:r>
                  <a:endParaRPr lang="en-US" sz="14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 algn="ctr"/>
                  <a:r>
                    <a:rPr lang="en-US" sz="14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(BANKS)</a:t>
                  </a:r>
                  <a:endParaRPr lang="en-US" sz="14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2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2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29" name="Rectangle 23"/>
                <p:cNvSpPr>
                  <a:spLocks noChangeArrowheads="1"/>
                </p:cNvSpPr>
                <p:nvPr/>
              </p:nvSpPr>
              <p:spPr bwMode="auto">
                <a:xfrm>
                  <a:off x="991293" y="-27939"/>
                  <a:ext cx="799689" cy="1037593"/>
                </a:xfrm>
                <a:prstGeom prst="rect">
                  <a:avLst/>
                </a:prstGeom>
                <a:solidFill>
                  <a:srgbClr val="F2DCDB"/>
                </a:solidFill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4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LT &amp; ST Insurance</a:t>
                  </a:r>
                </a:p>
                <a:p>
                  <a:pPr algn="ctr"/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(INSURANCE FIRMS)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30" name="Rectangle 24"/>
                <p:cNvSpPr>
                  <a:spLocks noChangeArrowheads="1"/>
                </p:cNvSpPr>
                <p:nvPr/>
              </p:nvSpPr>
              <p:spPr bwMode="auto">
                <a:xfrm>
                  <a:off x="1971383" y="-27939"/>
                  <a:ext cx="876427" cy="1037593"/>
                </a:xfrm>
                <a:prstGeom prst="rect">
                  <a:avLst/>
                </a:prstGeom>
                <a:solidFill>
                  <a:srgbClr val="EBF1DE"/>
                </a:solidFill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lnSpc>
                      <a:spcPct val="115000"/>
                    </a:lnSpc>
                  </a:pPr>
                  <a:r>
                    <a:rPr lang="en-US" sz="14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Securities</a:t>
                  </a:r>
                  <a:endParaRPr lang="en-US" sz="14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 algn="ctr">
                    <a:lnSpc>
                      <a:spcPct val="115000"/>
                    </a:lnSpc>
                  </a:pPr>
                  <a:r>
                    <a:rPr lang="en-US" sz="14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(FMIs)</a:t>
                  </a:r>
                  <a:endParaRPr lang="en-US" sz="14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31" name="Rectangle 25"/>
                <p:cNvSpPr>
                  <a:spLocks noChangeArrowheads="1"/>
                </p:cNvSpPr>
                <p:nvPr/>
              </p:nvSpPr>
              <p:spPr bwMode="auto">
                <a:xfrm>
                  <a:off x="3048406" y="-27939"/>
                  <a:ext cx="818537" cy="1037593"/>
                </a:xfrm>
                <a:prstGeom prst="rect">
                  <a:avLst/>
                </a:prstGeom>
                <a:solidFill>
                  <a:srgbClr val="E6E0EC"/>
                </a:solidFill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endParaRPr lang="en-US" sz="1000" b="1">
                    <a:solidFill>
                      <a:srgbClr val="0D0D0D"/>
                    </a:solidFill>
                    <a:latin typeface="Calibri" charset="0"/>
                    <a:cs typeface="Calibri" charset="0"/>
                  </a:endParaRPr>
                </a:p>
                <a:p>
                  <a:pPr algn="ctr">
                    <a:lnSpc>
                      <a:spcPct val="115000"/>
                    </a:lnSpc>
                  </a:pPr>
                  <a:r>
                    <a:rPr lang="en-US" sz="13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Retirement savings</a:t>
                  </a:r>
                  <a:endParaRPr lang="en-US" sz="13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 algn="ctr">
                    <a:lnSpc>
                      <a:spcPct val="115000"/>
                    </a:lnSpc>
                  </a:pPr>
                  <a:r>
                    <a:rPr lang="en-US" sz="12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(PENSION FUNDS)</a:t>
                  </a:r>
                  <a:endParaRPr lang="en-US" sz="12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32" name="Rectangle 26"/>
                <p:cNvSpPr>
                  <a:spLocks noChangeArrowheads="1"/>
                </p:cNvSpPr>
                <p:nvPr/>
              </p:nvSpPr>
              <p:spPr bwMode="auto">
                <a:xfrm>
                  <a:off x="4058114" y="-27939"/>
                  <a:ext cx="780841" cy="1037593"/>
                </a:xfrm>
                <a:prstGeom prst="rect">
                  <a:avLst/>
                </a:prstGeom>
                <a:solidFill>
                  <a:srgbClr val="DBEEF4"/>
                </a:solidFill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4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Financial services/ Advisory</a:t>
                  </a: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33" name="Rectangle 27"/>
                <p:cNvSpPr>
                  <a:spLocks noChangeArrowheads="1"/>
                </p:cNvSpPr>
                <p:nvPr/>
              </p:nvSpPr>
              <p:spPr bwMode="auto">
                <a:xfrm>
                  <a:off x="4991084" y="-27939"/>
                  <a:ext cx="848155" cy="1028756"/>
                </a:xfrm>
                <a:prstGeom prst="rect">
                  <a:avLst/>
                </a:prstGeom>
                <a:solidFill>
                  <a:srgbClr val="FDEADA"/>
                </a:solidFill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endParaRPr lang="en-US" sz="1000" b="1">
                    <a:solidFill>
                      <a:srgbClr val="0D0D0D"/>
                    </a:solidFill>
                    <a:latin typeface="Calibri" charset="0"/>
                    <a:cs typeface="Calibri" charset="0"/>
                  </a:endParaRPr>
                </a:p>
                <a:p>
                  <a:pPr algn="ctr">
                    <a:lnSpc>
                      <a:spcPct val="115000"/>
                    </a:lnSpc>
                  </a:pPr>
                  <a:r>
                    <a:rPr lang="en-US" sz="13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Pooled </a:t>
                  </a:r>
                  <a:r>
                    <a:rPr lang="en-US" sz="12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investments</a:t>
                  </a:r>
                  <a:endParaRPr lang="en-US" sz="12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 algn="ctr">
                    <a:lnSpc>
                      <a:spcPct val="115000"/>
                    </a:lnSpc>
                  </a:pPr>
                  <a:r>
                    <a:rPr lang="en-US" sz="13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(CIS)</a:t>
                  </a:r>
                  <a:endParaRPr lang="en-US" sz="13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34" name="Rectangle 28"/>
                <p:cNvSpPr>
                  <a:spLocks noChangeArrowheads="1"/>
                </p:cNvSpPr>
                <p:nvPr/>
              </p:nvSpPr>
              <p:spPr bwMode="auto">
                <a:xfrm>
                  <a:off x="5981945" y="-27939"/>
                  <a:ext cx="818537" cy="1009311"/>
                </a:xfrm>
                <a:prstGeom prst="rect">
                  <a:avLst/>
                </a:prstGeom>
                <a:solidFill>
                  <a:srgbClr val="FCD5B5"/>
                </a:solidFill>
                <a:ln w="22225">
                  <a:solidFill>
                    <a:srgbClr val="385D8A"/>
                  </a:solidFill>
                  <a:miter lim="800000"/>
                  <a:headEnd/>
                  <a:tailEnd/>
                </a:ln>
              </p:spPr>
              <p:txBody>
                <a:bodyPr anchor="b"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endParaRPr lang="en-US" sz="1000" b="1">
                    <a:solidFill>
                      <a:srgbClr val="0D0D0D"/>
                    </a:solidFill>
                    <a:latin typeface="Calibri" charset="0"/>
                    <a:cs typeface="Calibri" charset="0"/>
                  </a:endParaRPr>
                </a:p>
                <a:p>
                  <a:pPr algn="ctr">
                    <a:lnSpc>
                      <a:spcPct val="115000"/>
                    </a:lnSpc>
                  </a:pPr>
                  <a:r>
                    <a:rPr lang="en-US" sz="14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Credit</a:t>
                  </a:r>
                  <a:endParaRPr lang="en-US" sz="14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 algn="ctr">
                    <a:lnSpc>
                      <a:spcPct val="115000"/>
                    </a:lnSpc>
                  </a:pPr>
                  <a:r>
                    <a:rPr lang="en-US" sz="12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(CREDIT PROVIDERS)</a:t>
                  </a:r>
                  <a:endParaRPr lang="en-US" sz="12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  <p:sp>
              <p:nvSpPr>
                <p:cNvPr id="25635" name="Rectangle 29"/>
                <p:cNvSpPr>
                  <a:spLocks noChangeArrowheads="1"/>
                </p:cNvSpPr>
                <p:nvPr/>
              </p:nvSpPr>
              <p:spPr bwMode="auto">
                <a:xfrm>
                  <a:off x="1971383" y="1009654"/>
                  <a:ext cx="876427" cy="3445095"/>
                </a:xfrm>
                <a:prstGeom prst="rect">
                  <a:avLst/>
                </a:prstGeom>
                <a:noFill/>
                <a:ln w="15875">
                  <a:solidFill>
                    <a:srgbClr val="385D8A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000" b="1">
                      <a:solidFill>
                        <a:srgbClr val="0D0D0D"/>
                      </a:solidFill>
                      <a:latin typeface="Calibri" charset="0"/>
                      <a:cs typeface="Calibri" charset="0"/>
                    </a:rPr>
                    <a:t> </a:t>
                  </a:r>
                  <a:endParaRPr lang="en-US" sz="1000">
                    <a:solidFill>
                      <a:srgbClr val="000000"/>
                    </a:solidFill>
                    <a:latin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-1" y="1161670"/>
                <a:ext cx="6305966" cy="275749"/>
              </a:xfrm>
              <a:prstGeom prst="rect">
                <a:avLst/>
              </a:prstGeom>
              <a:solidFill>
                <a:srgbClr val="9BBB59">
                  <a:lumMod val="20000"/>
                  <a:lumOff val="80000"/>
                </a:srgbClr>
              </a:solidFill>
              <a:ln w="15875" cap="flat" cmpd="sng" algn="ctr">
                <a:solidFill>
                  <a:srgbClr val="F79646"/>
                </a:solidFill>
                <a:prstDash val="dash"/>
              </a:ln>
              <a:effectLst/>
            </p:spPr>
            <p:txBody>
              <a:bodyPr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400" b="1" i="1" kern="0" dirty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rPr>
                  <a:t>Harmonised system of licensing</a:t>
                </a:r>
                <a:endParaRPr lang="en-US" sz="14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1539" y="3015905"/>
                <a:ext cx="6304620" cy="256305"/>
              </a:xfrm>
              <a:prstGeom prst="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15875" cap="flat" cmpd="sng" algn="ctr">
                <a:solidFill>
                  <a:srgbClr val="FF0000"/>
                </a:solidFill>
                <a:prstDash val="dash"/>
              </a:ln>
              <a:effectLst/>
            </p:spPr>
            <p:txBody>
              <a:bodyPr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400" b="1" i="1" kern="0" dirty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rPr>
                  <a:t>Consumer recourse (including ombuds system)</a:t>
                </a:r>
                <a:endParaRPr lang="en-US" sz="14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539" y="3491395"/>
                <a:ext cx="6304620" cy="275749"/>
              </a:xfrm>
              <a:prstGeom prst="rect">
                <a:avLst/>
              </a:prstGeom>
              <a:solidFill>
                <a:srgbClr val="4BACC6">
                  <a:lumMod val="20000"/>
                  <a:lumOff val="80000"/>
                </a:srgbClr>
              </a:solidFill>
              <a:ln w="15875" cap="flat" cmpd="sng" algn="ctr">
                <a:solidFill>
                  <a:srgbClr val="00B0F0"/>
                </a:solidFill>
                <a:prstDash val="dash"/>
              </a:ln>
              <a:effectLst/>
            </p:spPr>
            <p:txBody>
              <a:bodyPr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400" b="1" i="1" kern="0" dirty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rPr>
                  <a:t>Appeal mechanism (tribunal)</a:t>
                </a:r>
                <a:endParaRPr lang="en-US" sz="14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539" y="2100277"/>
                <a:ext cx="6304620" cy="247467"/>
              </a:xfrm>
              <a:prstGeom prst="rect">
                <a:avLst/>
              </a:prstGeom>
              <a:solidFill>
                <a:srgbClr val="EEECE1">
                  <a:lumMod val="90000"/>
                </a:srgbClr>
              </a:solidFill>
              <a:ln w="15875" cap="flat" cmpd="sng" algn="ctr">
                <a:solidFill>
                  <a:srgbClr val="7030A0"/>
                </a:solidFill>
                <a:prstDash val="dash"/>
              </a:ln>
              <a:effectLst/>
            </p:spPr>
            <p:txBody>
              <a:bodyPr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400" b="1" i="1" kern="0" dirty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rPr>
                  <a:t>Enforcement</a:t>
                </a:r>
                <a:endParaRPr lang="en-US" sz="14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-1" y="1607110"/>
                <a:ext cx="6305966" cy="247467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5875" cap="flat" cmpd="sng" algn="ctr">
                <a:solidFill>
                  <a:srgbClr val="00B050"/>
                </a:solidFill>
                <a:prstDash val="dash"/>
              </a:ln>
              <a:effectLst/>
            </p:spPr>
            <p:txBody>
              <a:bodyPr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400" b="1" i="1" kern="0" dirty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rPr>
                  <a:t>Co-ordinated supervision</a:t>
                </a:r>
                <a:endParaRPr lang="en-US" sz="14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0769" y="2598746"/>
                <a:ext cx="6304620" cy="238628"/>
              </a:xfrm>
              <a:prstGeom prst="rect">
                <a:avLst/>
              </a:prstGeom>
              <a:solidFill>
                <a:srgbClr val="9BBB59">
                  <a:lumMod val="60000"/>
                  <a:lumOff val="40000"/>
                </a:srgbClr>
              </a:solidFill>
              <a:ln w="15875" cap="flat" cmpd="sng" algn="ctr">
                <a:solidFill>
                  <a:srgbClr val="1F497D">
                    <a:lumMod val="40000"/>
                    <a:lumOff val="60000"/>
                  </a:srgbClr>
                </a:solidFill>
                <a:prstDash val="dash"/>
              </a:ln>
              <a:effectLst/>
            </p:spPr>
            <p:txBody>
              <a:bodyPr anchor="ctr"/>
              <a:lstStyle/>
              <a:p>
                <a:pPr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400" b="1" i="1" kern="0" dirty="0">
                    <a:solidFill>
                      <a:sysClr val="windowText" lastClr="000000"/>
                    </a:solidFill>
                    <a:latin typeface="Calibri"/>
                    <a:ea typeface="Calibri"/>
                    <a:cs typeface="Times New Roman"/>
                  </a:rPr>
                  <a:t>Information sharing</a:t>
                </a:r>
                <a:endParaRPr lang="en-US" sz="1400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-1" y="4039357"/>
                <a:ext cx="7389720" cy="247467"/>
              </a:xfrm>
              <a:prstGeom prst="rect">
                <a:avLst/>
              </a:prstGeom>
              <a:solidFill>
                <a:srgbClr val="C00000"/>
              </a:solidFill>
              <a:ln w="22225" cap="flat" cmpd="sng" algn="ctr">
                <a:solidFill>
                  <a:srgbClr val="F79646">
                    <a:lumMod val="75000"/>
                  </a:srgbClr>
                </a:solidFill>
                <a:prstDash val="dash"/>
              </a:ln>
              <a:effectLst/>
            </p:spPr>
            <p:txBody>
              <a:bodyPr anchor="ctr"/>
              <a:lstStyle/>
              <a:p>
                <a:pPr algn="ctr" fontAlgn="auto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400" b="1" i="1" kern="0" dirty="0">
                    <a:solidFill>
                      <a:schemeClr val="bg1"/>
                    </a:solidFill>
                    <a:latin typeface="Calibri"/>
                    <a:ea typeface="Calibri"/>
                    <a:cs typeface="Times New Roman"/>
                  </a:rPr>
                  <a:t>Coordination, cooperation, collaboration </a:t>
                </a:r>
                <a:r>
                  <a:rPr lang="en-US" sz="1400" b="1" i="1" kern="0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/>
                    <a:cs typeface="Times New Roman"/>
                  </a:rPr>
                  <a:t>(</a:t>
                </a:r>
                <a:r>
                  <a:rPr lang="en-US" sz="1400" b="1" i="1" dirty="0">
                    <a:solidFill>
                      <a:schemeClr val="bg1"/>
                    </a:solidFill>
                    <a:latin typeface="Calibri" panose="020F0502020204030204" pitchFamily="34" charset="0"/>
                    <a:ea typeface="ＭＳ Ｐゴシック" pitchFamily="34" charset="-128"/>
                    <a:cs typeface="+mn-cs"/>
                  </a:rPr>
                  <a:t>licensing ,inspections, investigations ,enforcement, etc)</a:t>
                </a:r>
                <a:endParaRPr lang="en-US" sz="1400" b="1" i="1" kern="0" dirty="0">
                  <a:solidFill>
                    <a:schemeClr val="bg1"/>
                  </a:solidFill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466422" y="0"/>
              <a:ext cx="5847808" cy="31434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400" b="1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rPr>
                <a:t>PRUDENTIAL REGULATOR/ MARKET CONDUCT REGULATOR</a:t>
              </a:r>
              <a:endParaRPr lang="en-US" sz="14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49034" y="0"/>
              <a:ext cx="827698" cy="31434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22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400" b="1" kern="0" dirty="0">
                  <a:solidFill>
                    <a:sysClr val="windowText" lastClr="000000"/>
                  </a:solidFill>
                  <a:latin typeface="Calibri"/>
                  <a:ea typeface="Calibri"/>
                  <a:cs typeface="Times New Roman"/>
                </a:rPr>
                <a:t>NCR</a:t>
              </a:r>
              <a:endParaRPr lang="en-US" sz="1400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5605" name="TextBox 2"/>
          <p:cNvSpPr txBox="1">
            <a:spLocks noChangeArrowheads="1"/>
          </p:cNvSpPr>
          <p:nvPr/>
        </p:nvSpPr>
        <p:spPr bwMode="auto">
          <a:xfrm>
            <a:off x="107950" y="1146175"/>
            <a:ext cx="8928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600">
                <a:latin typeface="Calibri" charset="0"/>
              </a:rPr>
              <a:t>Twin Peaks is a comprehensive and coherent system going beyond the setting up of the </a:t>
            </a:r>
            <a:r>
              <a:rPr lang="ja-JP" altLang="en-US" sz="1600">
                <a:latin typeface="Calibri" charset="0"/>
              </a:rPr>
              <a:t>“</a:t>
            </a:r>
            <a:r>
              <a:rPr lang="en-US" altLang="ja-JP" sz="1600">
                <a:latin typeface="Calibri" charset="0"/>
              </a:rPr>
              <a:t>twins</a:t>
            </a:r>
            <a:r>
              <a:rPr lang="ja-JP" altLang="en-US" sz="1600">
                <a:latin typeface="Calibri" charset="0"/>
              </a:rPr>
              <a:t>”</a:t>
            </a:r>
            <a:endParaRPr lang="en-US" sz="1600">
              <a:latin typeface="Calibri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85088" y="2986088"/>
            <a:ext cx="1279525" cy="24765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15875" cap="flat" cmpd="sng" algn="ctr">
            <a:solidFill>
              <a:srgbClr val="F79646"/>
            </a:solidFill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105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SIFIs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86675" y="3825875"/>
            <a:ext cx="1277938" cy="2270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15875" cap="flat" cmpd="sng" algn="ctr">
            <a:solidFill>
              <a:srgbClr val="7030A0"/>
            </a:solidFill>
            <a:prstDash val="dash"/>
          </a:ln>
          <a:effectLst/>
        </p:spPr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4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675563" y="4286250"/>
            <a:ext cx="1277937" cy="227013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15875" cap="flat" cmpd="sng" algn="ctr">
            <a:solidFill>
              <a:srgbClr val="7030A0"/>
            </a:solidFill>
            <a:prstDash val="dash"/>
          </a:ln>
          <a:effectLst/>
        </p:spPr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4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675563" y="4662488"/>
            <a:ext cx="1277937" cy="227012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15875" cap="flat" cmpd="sng" algn="ctr">
            <a:solidFill>
              <a:srgbClr val="7030A0"/>
            </a:solidFill>
            <a:prstDash val="dash"/>
          </a:ln>
          <a:effectLst/>
        </p:spPr>
        <p:txBody>
          <a:bodyPr anchor="ctr"/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4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75563" y="3379788"/>
            <a:ext cx="1277937" cy="24765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15875" cap="flat" cmpd="sng" algn="ctr">
            <a:solidFill>
              <a:srgbClr val="F79646"/>
            </a:solidFill>
            <a:prstDash val="dash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endParaRPr lang="en-US" sz="1050" b="1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A coordinated approach</a:t>
            </a:r>
            <a:endParaRPr lang="en-ZA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C8FEE4-8E85-8D47-B8AC-4516066BB6CE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19</a:t>
            </a:fld>
            <a:endParaRPr lang="en-US" sz="1400" b="0">
              <a:ea typeface="Osaka" charset="0"/>
              <a:cs typeface="Osaka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96975"/>
            <a:ext cx="5761037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838200"/>
          </a:xfrm>
        </p:spPr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National Treasury, South African Reserve Bank and Financial Services Board officials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National Treasury (NT)</a:t>
            </a:r>
          </a:p>
          <a:p>
            <a:pPr lvl="1">
              <a:defRPr/>
            </a:pPr>
            <a:r>
              <a:rPr lang="en-US" dirty="0" smtClean="0"/>
              <a:t>Mr Ismail Momoniat</a:t>
            </a:r>
          </a:p>
          <a:p>
            <a:pPr lvl="1">
              <a:defRPr/>
            </a:pPr>
            <a:r>
              <a:rPr lang="en-US" dirty="0" err="1" smtClean="0"/>
              <a:t>Ms</a:t>
            </a:r>
            <a:r>
              <a:rPr lang="en-US" dirty="0" smtClean="0"/>
              <a:t> Reshma Sheoraj</a:t>
            </a:r>
          </a:p>
          <a:p>
            <a:pPr marL="457200" lvl="1" indent="0">
              <a:buFontTx/>
              <a:buNone/>
              <a:defRPr/>
            </a:pPr>
            <a:endParaRPr lang="en-US" b="1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b="1" dirty="0" smtClean="0"/>
              <a:t>South African Reserve Bank (SARB)</a:t>
            </a:r>
          </a:p>
          <a:p>
            <a:pPr lvl="1">
              <a:buFont typeface="Calibri" pitchFamily="34" charset="0"/>
              <a:buChar char="―"/>
              <a:defRPr/>
            </a:pPr>
            <a:r>
              <a:rPr lang="en-US" dirty="0" smtClean="0"/>
              <a:t> Mr </a:t>
            </a:r>
            <a:r>
              <a:rPr lang="en-US" dirty="0" err="1" smtClean="0"/>
              <a:t>Kuben</a:t>
            </a:r>
            <a:r>
              <a:rPr lang="en-US" dirty="0" smtClean="0"/>
              <a:t> </a:t>
            </a:r>
            <a:r>
              <a:rPr lang="en-US" dirty="0" err="1" smtClean="0"/>
              <a:t>Naidoo</a:t>
            </a:r>
            <a:r>
              <a:rPr lang="en-US" dirty="0" smtClean="0"/>
              <a:t> (</a:t>
            </a:r>
            <a:r>
              <a:rPr lang="en-US" dirty="0" err="1" smtClean="0"/>
              <a:t>Dep</a:t>
            </a:r>
            <a:r>
              <a:rPr lang="en-US" dirty="0" smtClean="0"/>
              <a:t> Governor)</a:t>
            </a:r>
          </a:p>
          <a:p>
            <a:pPr lvl="1">
              <a:buFont typeface="Calibri" pitchFamily="34" charset="0"/>
              <a:buChar char="―"/>
              <a:defRPr/>
            </a:pPr>
            <a:r>
              <a:rPr lang="en-US" dirty="0" smtClean="0"/>
              <a:t> Mr Francois </a:t>
            </a:r>
            <a:r>
              <a:rPr lang="en-US" dirty="0" err="1" smtClean="0"/>
              <a:t>Groepe</a:t>
            </a:r>
            <a:r>
              <a:rPr lang="en-US" dirty="0" smtClean="0"/>
              <a:t> (</a:t>
            </a:r>
            <a:r>
              <a:rPr lang="en-US" dirty="0" err="1" smtClean="0"/>
              <a:t>Dep</a:t>
            </a:r>
            <a:r>
              <a:rPr lang="en-US" dirty="0" smtClean="0"/>
              <a:t> Governor) </a:t>
            </a:r>
          </a:p>
          <a:p>
            <a:pPr lvl="1">
              <a:buFont typeface="Calibri" pitchFamily="34" charset="0"/>
              <a:buChar char="―"/>
              <a:defRPr/>
            </a:pPr>
            <a:r>
              <a:rPr lang="en-US" dirty="0" smtClean="0"/>
              <a:t> Mr Rene van </a:t>
            </a:r>
            <a:r>
              <a:rPr lang="en-US" dirty="0" err="1" smtClean="0"/>
              <a:t>Wyk</a:t>
            </a:r>
            <a:r>
              <a:rPr lang="en-US" dirty="0" smtClean="0"/>
              <a:t> (Registrar of Banks)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Financial Services Board (FSB)</a:t>
            </a:r>
          </a:p>
          <a:p>
            <a:pPr lvl="1">
              <a:defRPr/>
            </a:pPr>
            <a:r>
              <a:rPr lang="en-US" dirty="0" smtClean="0"/>
              <a:t>Mr Jonathan Dixon</a:t>
            </a:r>
          </a:p>
          <a:p>
            <a:pPr lvl="1">
              <a:defRPr/>
            </a:pPr>
            <a:r>
              <a:rPr lang="en-US" dirty="0" err="1" smtClean="0"/>
              <a:t>Ms</a:t>
            </a:r>
            <a:r>
              <a:rPr lang="en-US" dirty="0" smtClean="0"/>
              <a:t> Leanne Jackson</a:t>
            </a:r>
            <a:endParaRPr lang="en-US" b="1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5F6237-4BEC-D14B-AEE5-A7A66B0CCE4D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2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Why the need for improved coordination?	</a:t>
            </a:r>
            <a:endParaRPr lang="en-ZA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NCR regulates credit provider; FSB regulates insurance providers and intermediary services. SARB regulates payment systems (debit orders)</a:t>
            </a:r>
          </a:p>
          <a:p>
            <a:r>
              <a:rPr lang="en-US">
                <a:latin typeface="Calibri" charset="0"/>
                <a:ea typeface="Osaka" charset="0"/>
                <a:cs typeface="Osaka" charset="0"/>
              </a:rPr>
              <a:t>Regulatory arbitrage when same institution provides both services; poor outcomes for customers . </a:t>
            </a:r>
          </a:p>
          <a:p>
            <a:r>
              <a:rPr lang="en-US">
                <a:latin typeface="Calibri" charset="0"/>
                <a:ea typeface="Osaka" charset="0"/>
                <a:cs typeface="Osaka" charset="0"/>
              </a:rPr>
              <a:t>Under Twin Peaks framework, FSCA will have holistic oversight of financial institutions, including credit providers. Will be able to: </a:t>
            </a:r>
          </a:p>
          <a:p>
            <a:pPr lvl="1"/>
            <a:r>
              <a:rPr lang="en-US">
                <a:latin typeface="Calibri" charset="0"/>
                <a:ea typeface="Osaka" charset="0"/>
                <a:cs typeface="Osaka" charset="0"/>
              </a:rPr>
              <a:t>Set governance requirements requiring fair outcomes throughout value chain.</a:t>
            </a:r>
          </a:p>
          <a:p>
            <a:pPr lvl="1"/>
            <a:r>
              <a:rPr lang="en-US">
                <a:latin typeface="Calibri" charset="0"/>
                <a:ea typeface="Osaka" charset="0"/>
                <a:cs typeface="Osaka" charset="0"/>
              </a:rPr>
              <a:t>Set disclosure standards for CCI products.</a:t>
            </a:r>
          </a:p>
          <a:p>
            <a:pPr lvl="1"/>
            <a:r>
              <a:rPr lang="en-US">
                <a:latin typeface="Calibri" charset="0"/>
                <a:ea typeface="Osaka" charset="0"/>
                <a:cs typeface="Osaka" charset="0"/>
              </a:rPr>
              <a:t>Set standards requiring adequate disclosure and suitable advice. </a:t>
            </a:r>
          </a:p>
          <a:p>
            <a:pPr lvl="1"/>
            <a:r>
              <a:rPr lang="en-US">
                <a:latin typeface="Calibri" charset="0"/>
                <a:ea typeface="Osaka" charset="0"/>
                <a:cs typeface="Osaka" charset="0"/>
              </a:rPr>
              <a:t>Take swift action against institutions that contravene conduct standards. </a:t>
            </a:r>
            <a:endParaRPr lang="en-ZA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0BDE13-02FE-5B4F-98AE-797FBFE44805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20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ChangeArrowheads="1"/>
          </p:cNvSpPr>
          <p:nvPr/>
        </p:nvSpPr>
        <p:spPr bwMode="auto">
          <a:xfrm>
            <a:off x="5554663" y="2057400"/>
            <a:ext cx="2522537" cy="703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/>
          </a:p>
        </p:txBody>
      </p:sp>
      <p:sp>
        <p:nvSpPr>
          <p:cNvPr id="28675" name="Left-Right Arrow 26"/>
          <p:cNvSpPr>
            <a:spLocks noChangeArrowheads="1"/>
          </p:cNvSpPr>
          <p:nvPr/>
        </p:nvSpPr>
        <p:spPr bwMode="auto">
          <a:xfrm rot="9304593">
            <a:off x="3040063" y="3146425"/>
            <a:ext cx="3943350" cy="1000125"/>
          </a:xfrm>
          <a:prstGeom prst="leftRightArrow">
            <a:avLst>
              <a:gd name="adj1" fmla="val 43574"/>
              <a:gd name="adj2" fmla="val 38917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/>
          </a:p>
        </p:txBody>
      </p:sp>
      <p:sp>
        <p:nvSpPr>
          <p:cNvPr id="28676" name="Rectangle 28"/>
          <p:cNvSpPr>
            <a:spLocks noChangeArrowheads="1"/>
          </p:cNvSpPr>
          <p:nvPr/>
        </p:nvSpPr>
        <p:spPr bwMode="auto">
          <a:xfrm>
            <a:off x="4191000" y="3394075"/>
            <a:ext cx="1752600" cy="3397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304800" y="1866900"/>
            <a:ext cx="2743200" cy="3103563"/>
          </a:xfrm>
          <a:prstGeom prst="wedgeRectCallou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 dirty="0">
              <a:ea typeface="ＭＳ Ｐゴシック" pitchFamily="1" charset="-128"/>
              <a:cs typeface="+mn-cs"/>
            </a:endParaRPr>
          </a:p>
        </p:txBody>
      </p:sp>
      <p:sp>
        <p:nvSpPr>
          <p:cNvPr id="28678" name="Left-Right Arrow 18"/>
          <p:cNvSpPr>
            <a:spLocks noChangeArrowheads="1"/>
          </p:cNvSpPr>
          <p:nvPr/>
        </p:nvSpPr>
        <p:spPr bwMode="auto">
          <a:xfrm rot="5400000">
            <a:off x="1025526" y="2960687"/>
            <a:ext cx="1485900" cy="1127125"/>
          </a:xfrm>
          <a:prstGeom prst="leftRightArrow">
            <a:avLst>
              <a:gd name="adj1" fmla="val 56528"/>
              <a:gd name="adj2" fmla="val 16766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/>
          </a:p>
        </p:txBody>
      </p:sp>
      <p:sp>
        <p:nvSpPr>
          <p:cNvPr id="28679" name="Rectangle 21"/>
          <p:cNvSpPr>
            <a:spLocks noChangeArrowheads="1"/>
          </p:cNvSpPr>
          <p:nvPr/>
        </p:nvSpPr>
        <p:spPr bwMode="auto">
          <a:xfrm>
            <a:off x="900113" y="3276600"/>
            <a:ext cx="1766887" cy="404813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/>
          </a:p>
        </p:txBody>
      </p:sp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2757488" y="1219200"/>
            <a:ext cx="3036887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/>
          </a:p>
        </p:txBody>
      </p:sp>
      <p:sp>
        <p:nvSpPr>
          <p:cNvPr id="28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 charset="0"/>
                <a:ea typeface="Osaka" charset="0"/>
                <a:cs typeface="Osaka" charset="0"/>
              </a:rPr>
              <a:t>The need for a co-ordinated approach </a:t>
            </a:r>
          </a:p>
        </p:txBody>
      </p:sp>
      <p:sp>
        <p:nvSpPr>
          <p:cNvPr id="286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04A352-658A-5B48-81ED-5A9875C13A6F}" type="slidenum">
              <a:rPr lang="en-US" sz="1000">
                <a:solidFill>
                  <a:srgbClr val="808080"/>
                </a:solidFill>
                <a:latin typeface="Arial Bold Italic" charset="0"/>
                <a:ea typeface="Osaka" charset="0"/>
                <a:cs typeface="Osaka" charset="0"/>
              </a:rPr>
              <a:pPr/>
              <a:t>21</a:t>
            </a:fld>
            <a:endParaRPr lang="en-US" sz="1400" b="0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  <p:sp>
        <p:nvSpPr>
          <p:cNvPr id="28683" name="Content Placeholder 2"/>
          <p:cNvSpPr>
            <a:spLocks noGrp="1"/>
          </p:cNvSpPr>
          <p:nvPr>
            <p:ph idx="1"/>
          </p:nvPr>
        </p:nvSpPr>
        <p:spPr>
          <a:xfrm>
            <a:off x="2971800" y="1208088"/>
            <a:ext cx="2667000" cy="6207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>
                <a:latin typeface="Calibri" charset="0"/>
                <a:ea typeface="Osaka" charset="0"/>
                <a:cs typeface="Osaka" charset="0"/>
              </a:rPr>
              <a:t> ABC Holding Company</a:t>
            </a:r>
            <a:endParaRPr lang="en-GB" sz="100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4868863"/>
            <a:ext cx="4564063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GB" sz="2000" kern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8685" name="Rectangle 4"/>
          <p:cNvSpPr>
            <a:spLocks noChangeArrowheads="1"/>
          </p:cNvSpPr>
          <p:nvPr/>
        </p:nvSpPr>
        <p:spPr bwMode="auto">
          <a:xfrm>
            <a:off x="457200" y="2057400"/>
            <a:ext cx="2514600" cy="723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/>
          </a:p>
        </p:txBody>
      </p:sp>
      <p:cxnSp>
        <p:nvCxnSpPr>
          <p:cNvPr id="28686" name="Straight Connector 9"/>
          <p:cNvCxnSpPr>
            <a:cxnSpLocks noChangeShapeType="1"/>
            <a:stCxn id="28680" idx="2"/>
            <a:endCxn id="28689" idx="0"/>
          </p:cNvCxnSpPr>
          <p:nvPr/>
        </p:nvCxnSpPr>
        <p:spPr bwMode="auto">
          <a:xfrm flipH="1">
            <a:off x="1846263" y="1676400"/>
            <a:ext cx="243046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687" name="Straight Connector 14"/>
          <p:cNvCxnSpPr>
            <a:cxnSpLocks noChangeShapeType="1"/>
            <a:stCxn id="28680" idx="2"/>
            <a:endCxn id="28688" idx="0"/>
          </p:cNvCxnSpPr>
          <p:nvPr/>
        </p:nvCxnSpPr>
        <p:spPr bwMode="auto">
          <a:xfrm>
            <a:off x="4276725" y="1676400"/>
            <a:ext cx="27717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688" name="Content Placeholder 2"/>
          <p:cNvSpPr txBox="1">
            <a:spLocks/>
          </p:cNvSpPr>
          <p:nvPr/>
        </p:nvSpPr>
        <p:spPr bwMode="auto">
          <a:xfrm>
            <a:off x="5715000" y="2057400"/>
            <a:ext cx="2667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fr-FR" sz="2000">
                <a:latin typeface="Calibri" charset="0"/>
                <a:ea typeface="Osaka" charset="0"/>
                <a:cs typeface="Osaka" charset="0"/>
              </a:rPr>
              <a:t> PQR Insurance</a:t>
            </a:r>
            <a:endParaRPr lang="en-GB" sz="100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8689" name="Content Placeholder 2"/>
          <p:cNvSpPr txBox="1">
            <a:spLocks/>
          </p:cNvSpPr>
          <p:nvPr/>
        </p:nvSpPr>
        <p:spPr bwMode="auto">
          <a:xfrm>
            <a:off x="533400" y="2057400"/>
            <a:ext cx="26257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fr-FR" sz="2000">
                <a:latin typeface="Calibri" charset="0"/>
                <a:ea typeface="Osaka" charset="0"/>
                <a:cs typeface="Osaka" charset="0"/>
              </a:rPr>
              <a:t> XYZ Furniture retailer</a:t>
            </a:r>
          </a:p>
          <a:p>
            <a:pPr>
              <a:spcBef>
                <a:spcPct val="20000"/>
              </a:spcBef>
            </a:pPr>
            <a:r>
              <a:rPr lang="en-GB" sz="1000">
                <a:latin typeface="Calibri" charset="0"/>
                <a:ea typeface="Osaka" charset="0"/>
                <a:cs typeface="Osaka" charset="0"/>
              </a:rPr>
              <a:t>             (A licensed credit provider)</a:t>
            </a:r>
          </a:p>
        </p:txBody>
      </p:sp>
      <p:sp>
        <p:nvSpPr>
          <p:cNvPr id="28690" name="Content Placeholder 2"/>
          <p:cNvSpPr txBox="1">
            <a:spLocks/>
          </p:cNvSpPr>
          <p:nvPr/>
        </p:nvSpPr>
        <p:spPr bwMode="auto">
          <a:xfrm>
            <a:off x="823913" y="3287713"/>
            <a:ext cx="1919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fr-FR" sz="2000">
                <a:latin typeface="Calibri" charset="0"/>
                <a:ea typeface="Osaka" charset="0"/>
                <a:cs typeface="Osaka" charset="0"/>
              </a:rPr>
              <a:t> </a:t>
            </a:r>
            <a:r>
              <a:rPr lang="en-US" sz="1800">
                <a:solidFill>
                  <a:schemeClr val="bg1"/>
                </a:solidFill>
                <a:latin typeface="Calibri" charset="0"/>
                <a:ea typeface="Osaka" charset="0"/>
                <a:cs typeface="Osaka" charset="0"/>
              </a:rPr>
              <a:t>Credit Agreement</a:t>
            </a:r>
            <a:endParaRPr lang="en-GB" sz="1800">
              <a:solidFill>
                <a:schemeClr val="bg1"/>
              </a:solidFill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57313" y="4206875"/>
            <a:ext cx="1843087" cy="5175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a typeface="ＭＳ Ｐゴシック" pitchFamily="1" charset="-128"/>
              <a:cs typeface="+mn-cs"/>
            </a:endParaRPr>
          </a:p>
        </p:txBody>
      </p:sp>
      <p:sp>
        <p:nvSpPr>
          <p:cNvPr id="28692" name="Content Placeholder 2"/>
          <p:cNvSpPr txBox="1">
            <a:spLocks/>
          </p:cNvSpPr>
          <p:nvPr/>
        </p:nvSpPr>
        <p:spPr bwMode="auto">
          <a:xfrm>
            <a:off x="1676400" y="4249738"/>
            <a:ext cx="131286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fr-FR" sz="2000">
                <a:latin typeface="Calibri" charset="0"/>
                <a:ea typeface="Osaka" charset="0"/>
                <a:cs typeface="Osaka" charset="0"/>
              </a:rPr>
              <a:t> Consumer</a:t>
            </a:r>
          </a:p>
        </p:txBody>
      </p:sp>
      <p:sp>
        <p:nvSpPr>
          <p:cNvPr id="28693" name="Content Placeholder 2"/>
          <p:cNvSpPr txBox="1">
            <a:spLocks/>
          </p:cNvSpPr>
          <p:nvPr/>
        </p:nvSpPr>
        <p:spPr bwMode="auto">
          <a:xfrm>
            <a:off x="304800" y="5316538"/>
            <a:ext cx="80772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fr-FR" sz="1600">
                <a:latin typeface="Calibri" charset="0"/>
                <a:ea typeface="Osaka" charset="0"/>
                <a:cs typeface="Osaka" charset="0"/>
              </a:rPr>
              <a:t>This relationship is regulated by the NCA, but if credit insurance is purchased from a different company (i.e. not the credit provider itself), even one in the same group, then the NCA is not applicable. </a:t>
            </a:r>
          </a:p>
        </p:txBody>
      </p:sp>
      <p:sp>
        <p:nvSpPr>
          <p:cNvPr id="28694" name="Content Placeholder 2"/>
          <p:cNvSpPr txBox="1">
            <a:spLocks/>
          </p:cNvSpPr>
          <p:nvPr/>
        </p:nvSpPr>
        <p:spPr bwMode="auto">
          <a:xfrm>
            <a:off x="4419600" y="33528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fr-FR" sz="2000">
                <a:latin typeface="Calibri" charset="0"/>
                <a:ea typeface="Osaka" charset="0"/>
                <a:cs typeface="Osaka" charset="0"/>
              </a:rPr>
              <a:t> </a:t>
            </a:r>
            <a:r>
              <a:rPr lang="fr-FR" sz="2000">
                <a:solidFill>
                  <a:schemeClr val="bg1"/>
                </a:solidFill>
                <a:latin typeface="Calibri" charset="0"/>
                <a:ea typeface="Osaka" charset="0"/>
                <a:cs typeface="Osaka" charset="0"/>
              </a:rPr>
              <a:t>Insurance</a:t>
            </a:r>
            <a:endParaRPr lang="en-GB" sz="1800">
              <a:solidFill>
                <a:schemeClr val="bg1"/>
              </a:solidFill>
              <a:latin typeface="Calibri" charset="0"/>
              <a:ea typeface="Osaka" charset="0"/>
              <a:cs typeface="Osak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/>
              <a:pPr>
                <a:defRPr/>
              </a:pPr>
              <a:t>22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4790500"/>
              </p:ext>
            </p:extLst>
          </p:nvPr>
        </p:nvGraphicFramePr>
        <p:xfrm>
          <a:off x="179512" y="836712"/>
          <a:ext cx="8763000" cy="5229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5821165"/>
            <a:ext cx="7452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B90400"/>
                </a:solidFill>
              </a:rPr>
              <a:t>NCR is responsible for asset-side of balance sheet (the loans made by the bank)</a:t>
            </a:r>
          </a:p>
          <a:p>
            <a:r>
              <a:rPr lang="en-US" sz="2000" dirty="0" smtClean="0">
                <a:solidFill>
                  <a:srgbClr val="B90400"/>
                </a:solidFill>
              </a:rPr>
              <a:t>BSD is responsible for liability side (the depositors in the bank)</a:t>
            </a:r>
            <a:endParaRPr lang="en-US" sz="2000" dirty="0">
              <a:solidFill>
                <a:srgbClr val="B904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772400" cy="838200"/>
          </a:xfrm>
        </p:spPr>
        <p:txBody>
          <a:bodyPr/>
          <a:lstStyle/>
          <a:p>
            <a:r>
              <a:rPr lang="en-ZA" dirty="0" smtClean="0"/>
              <a:t>A key problem is the multitude of regulators involved (SARB, NCR, FSB, Companies Act)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40764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838200"/>
          </a:xfrm>
        </p:spPr>
        <p:txBody>
          <a:bodyPr/>
          <a:lstStyle/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Principles for coordination: NCR and FSCA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5725" y="1219200"/>
            <a:ext cx="8763000" cy="4870450"/>
          </a:xfrm>
        </p:spPr>
        <p:txBody>
          <a:bodyPr/>
          <a:lstStyle/>
          <a:p>
            <a:r>
              <a:rPr lang="en-ZA" sz="1800" b="1">
                <a:latin typeface="Calibri" charset="0"/>
                <a:ea typeface="Osaka" charset="0"/>
                <a:cs typeface="Osaka" charset="0"/>
              </a:rPr>
              <a:t>SARB and PA should regulate all credit providers for stability and safety and soundness 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respectively, with intensity of oversight determined on a </a:t>
            </a:r>
            <a:r>
              <a:rPr lang="en-ZA" sz="1800" b="1">
                <a:latin typeface="Calibri" charset="0"/>
                <a:ea typeface="Osaka" charset="0"/>
                <a:cs typeface="Osaka" charset="0"/>
              </a:rPr>
              <a:t>risk-basis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. </a:t>
            </a:r>
          </a:p>
          <a:p>
            <a:endParaRPr lang="en-ZA" sz="1800">
              <a:latin typeface="Calibri" charset="0"/>
              <a:ea typeface="Osaka" charset="0"/>
              <a:cs typeface="Osaka" charset="0"/>
            </a:endParaRPr>
          </a:p>
          <a:p>
            <a:r>
              <a:rPr lang="en-ZA" sz="1800">
                <a:latin typeface="Calibri" charset="0"/>
                <a:ea typeface="Osaka" charset="0"/>
                <a:cs typeface="Osaka" charset="0"/>
              </a:rPr>
              <a:t>The </a:t>
            </a:r>
            <a:r>
              <a:rPr lang="en-ZA" sz="1800" b="1">
                <a:latin typeface="Calibri" charset="0"/>
                <a:ea typeface="Osaka" charset="0"/>
                <a:cs typeface="Osaka" charset="0"/>
              </a:rPr>
              <a:t>NCR and FSCA should regulate credit providers for conduct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 but in </a:t>
            </a:r>
            <a:r>
              <a:rPr lang="en-ZA" sz="1800" b="1">
                <a:latin typeface="Calibri" charset="0"/>
                <a:ea typeface="Osaka" charset="0"/>
                <a:cs typeface="Osaka" charset="0"/>
              </a:rPr>
              <a:t>different ways and with a different focus; the FSCA should complement and support the actions of the NCR</a:t>
            </a:r>
          </a:p>
          <a:p>
            <a:endParaRPr lang="en-ZA" sz="1800" b="1">
              <a:latin typeface="Calibri" charset="0"/>
              <a:ea typeface="Osaka" charset="0"/>
              <a:cs typeface="Osaka" charset="0"/>
            </a:endParaRPr>
          </a:p>
          <a:p>
            <a:r>
              <a:rPr lang="en-ZA" sz="1800" b="1">
                <a:latin typeface="Calibri" charset="0"/>
                <a:ea typeface="Osaka" charset="0"/>
                <a:cs typeface="Osaka" charset="0"/>
              </a:rPr>
              <a:t>NCR is the sole regulator of the credit agreement 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itself, i.e. the features of the product. The </a:t>
            </a:r>
            <a:r>
              <a:rPr lang="en-ZA" sz="1800" b="1">
                <a:latin typeface="Calibri" charset="0"/>
                <a:ea typeface="Osaka" charset="0"/>
                <a:cs typeface="Osaka" charset="0"/>
              </a:rPr>
              <a:t>FSCA can regulate credit providers 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that provide credit agreements, on a risk-basis, especially </a:t>
            </a:r>
            <a:r>
              <a:rPr lang="en-ZA" sz="1800" b="1">
                <a:latin typeface="Calibri" charset="0"/>
                <a:ea typeface="Osaka" charset="0"/>
                <a:cs typeface="Osaka" charset="0"/>
              </a:rPr>
              <a:t>in relation to the culture 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of such providers (esp. banks), to </a:t>
            </a:r>
            <a:r>
              <a:rPr lang="en-ZA" sz="1800" b="1">
                <a:latin typeface="Calibri" charset="0"/>
                <a:ea typeface="Osaka" charset="0"/>
                <a:cs typeface="Osaka" charset="0"/>
              </a:rPr>
              <a:t>complement what is provided for under the NCA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.</a:t>
            </a:r>
          </a:p>
          <a:p>
            <a:endParaRPr lang="en-ZA" sz="1800">
              <a:latin typeface="Calibri" charset="0"/>
              <a:ea typeface="Osaka" charset="0"/>
              <a:cs typeface="Osaka" charset="0"/>
            </a:endParaRPr>
          </a:p>
          <a:p>
            <a:r>
              <a:rPr lang="en-ZA" sz="1800" b="1">
                <a:latin typeface="Calibri" charset="0"/>
                <a:ea typeface="Osaka" charset="0"/>
                <a:cs typeface="Osaka" charset="0"/>
              </a:rPr>
              <a:t>FSCA sets standards for financial services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 provided in relation to credit agreements, as may regards disribution and advice, to provide for a </a:t>
            </a:r>
            <a:r>
              <a:rPr lang="en-ZA" sz="1800" b="1" u="sng">
                <a:latin typeface="Calibri" charset="0"/>
                <a:ea typeface="Osaka" charset="0"/>
                <a:cs typeface="Osaka" charset="0"/>
              </a:rPr>
              <a:t>system-wide approach </a:t>
            </a:r>
            <a:r>
              <a:rPr lang="en-ZA" sz="1800">
                <a:latin typeface="Calibri" charset="0"/>
                <a:ea typeface="Osaka" charset="0"/>
                <a:cs typeface="Osaka" charset="0"/>
              </a:rPr>
              <a:t>to conduct, provided that these support regulatory requirements set by the NCR under the NCA.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5F442F-5354-5441-916D-0F23B2A9873E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23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396413" cy="838200"/>
          </a:xfrm>
        </p:spPr>
        <p:txBody>
          <a:bodyPr/>
          <a:lstStyle/>
          <a:p>
            <a:r>
              <a:rPr lang="en-ZA" dirty="0">
                <a:latin typeface="Calibri" charset="0"/>
                <a:ea typeface="Osaka" charset="0"/>
                <a:cs typeface="Osaka" charset="0"/>
              </a:rPr>
              <a:t>Household over-</a:t>
            </a:r>
            <a:r>
              <a:rPr lang="en-ZA" dirty="0" smtClean="0">
                <a:latin typeface="Calibri" charset="0"/>
                <a:ea typeface="Osaka" charset="0"/>
                <a:cs typeface="Osaka" charset="0"/>
              </a:rPr>
              <a:t>indebtedness is cross-cutting– </a:t>
            </a:r>
            <a:r>
              <a:rPr lang="en-ZA" dirty="0">
                <a:latin typeface="Calibri" charset="0"/>
                <a:ea typeface="Osaka" charset="0"/>
                <a:cs typeface="Osaka" charset="0"/>
              </a:rPr>
              <a:t>joint approach to implement Cabinet’s decision 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941888"/>
          </a:xfrm>
        </p:spPr>
        <p:txBody>
          <a:bodyPr/>
          <a:lstStyle/>
          <a:p>
            <a:pPr algn="just"/>
            <a:r>
              <a:rPr lang="en-US">
                <a:latin typeface="Calibri" charset="0"/>
                <a:ea typeface="Osaka" charset="0"/>
                <a:cs typeface="Osaka" charset="0"/>
              </a:rPr>
              <a:t>Govt has initiated a wider process to deal with household over-indebtedness: </a:t>
            </a:r>
          </a:p>
          <a:p>
            <a:pPr lvl="1" algn="just">
              <a:spcBef>
                <a:spcPts val="475"/>
              </a:spcBef>
            </a:pPr>
            <a:r>
              <a:rPr lang="en-ZA">
                <a:latin typeface="Calibri" charset="0"/>
                <a:ea typeface="Osaka" charset="0"/>
                <a:cs typeface="Osaka" charset="0"/>
              </a:rPr>
              <a:t>In December 2013,  Cabinet  authorised the Ministers of Finance and Trade and Industry to take measures to assist over-indebted households and also prevent them from becoming over-indebted in future.</a:t>
            </a:r>
          </a:p>
          <a:p>
            <a:pPr lvl="1" algn="just">
              <a:spcBef>
                <a:spcPts val="475"/>
              </a:spcBef>
            </a:pPr>
            <a:r>
              <a:rPr lang="en-ZA">
                <a:latin typeface="Calibri" charset="0"/>
                <a:ea typeface="Osaka" charset="0"/>
                <a:cs typeface="Osaka" charset="0"/>
              </a:rPr>
              <a:t>Inter governmental oversight committee (DoJ, dti, NT, FSB, NCR, NCC, SARB) established.</a:t>
            </a:r>
          </a:p>
          <a:p>
            <a:pPr algn="just">
              <a:spcBef>
                <a:spcPts val="475"/>
              </a:spcBef>
            </a:pPr>
            <a:r>
              <a:rPr lang="en-US">
                <a:latin typeface="Calibri" charset="0"/>
                <a:ea typeface="Osaka" charset="0"/>
                <a:cs typeface="Osaka" charset="0"/>
              </a:rPr>
              <a:t>National Credit Amendment Act No. 19 of 2014 empowers the Minister of Trade and Industry, in consultation with the Minister of Finance, to prescribe a limit in respect of the cost of credit insurance that a credit provider may charge a consumer. </a:t>
            </a:r>
          </a:p>
          <a:p>
            <a:pPr algn="just">
              <a:spcBef>
                <a:spcPts val="475"/>
              </a:spcBef>
            </a:pPr>
            <a:r>
              <a:rPr lang="en-US">
                <a:latin typeface="Calibri" charset="0"/>
                <a:ea typeface="Osaka" charset="0"/>
                <a:cs typeface="Osaka" charset="0"/>
              </a:rPr>
              <a:t>Issues dealt with include garnishee orders (EAOs), debt-collection practices (esp by legal firms), debit order abuses</a:t>
            </a:r>
          </a:p>
          <a:p>
            <a:pPr lvl="1" algn="just">
              <a:spcBef>
                <a:spcPts val="475"/>
              </a:spcBef>
              <a:buFontTx/>
              <a:buNone/>
            </a:pPr>
            <a:endParaRPr lang="en-ZA">
              <a:latin typeface="Calibri" charset="0"/>
              <a:ea typeface="Osaka" charset="0"/>
              <a:cs typeface="Osaka" charset="0"/>
            </a:endParaRPr>
          </a:p>
          <a:p>
            <a:pPr algn="just">
              <a:buFontTx/>
              <a:buNone/>
            </a:pPr>
            <a:endParaRPr lang="en-US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4CB24F-0885-3B4C-BE47-1FA2A9E0F645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24</a:t>
            </a:fld>
            <a:endParaRPr lang="en-US" sz="1400" b="0">
              <a:ea typeface="Osaka" charset="0"/>
              <a:cs typeface="Osaka" charset="0"/>
            </a:endParaRPr>
          </a:p>
        </p:txBody>
      </p:sp>
      <p:pic>
        <p:nvPicPr>
          <p:cNvPr id="30725" name="Picture 5" descr="C:\Users\4663\Desktop\fsb log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763" y="6237288"/>
            <a:ext cx="68421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Specific incremental steps to regulate the  cost of credit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029200"/>
          </a:xfrm>
        </p:spPr>
        <p:txBody>
          <a:bodyPr/>
          <a:lstStyle/>
          <a:p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Broadly, the overall cost of credit for any consumer is made up of four components: </a:t>
            </a:r>
          </a:p>
          <a:p>
            <a:pPr marL="857250" lvl="1" indent="-400050">
              <a:buFont typeface="Arial Bold" charset="0"/>
              <a:buAutoNum type="romanUcPeriod"/>
            </a:pPr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The cost of funds of the lending institution (e.g. the interest rate that a bank pays its </a:t>
            </a:r>
            <a:r>
              <a:rPr lang="en-US" sz="1700" dirty="0" err="1">
                <a:latin typeface="Calibri" charset="0"/>
                <a:ea typeface="Osaka" charset="0"/>
                <a:cs typeface="Osaka" charset="0"/>
              </a:rPr>
              <a:t>depositers</a:t>
            </a:r>
            <a:r>
              <a:rPr lang="ja-JP" altLang="en-US" sz="1700" dirty="0">
                <a:latin typeface="Calibri" charset="0"/>
                <a:ea typeface="Osaka" charset="0"/>
                <a:cs typeface="Osaka" charset="0"/>
              </a:rPr>
              <a:t>’</a:t>
            </a:r>
            <a:r>
              <a:rPr lang="en-US" altLang="ja-JP" sz="1700" dirty="0">
                <a:latin typeface="Calibri" charset="0"/>
                <a:ea typeface="Osaka" charset="0"/>
                <a:cs typeface="Osaka" charset="0"/>
              </a:rPr>
              <a:t> on their money which it lends to borrowers), </a:t>
            </a:r>
          </a:p>
          <a:p>
            <a:pPr marL="857250" lvl="1" indent="-400050">
              <a:buFont typeface="Arial Bold" charset="0"/>
              <a:buAutoNum type="romanUcPeriod"/>
            </a:pPr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administration/overhead costs, </a:t>
            </a:r>
          </a:p>
          <a:p>
            <a:pPr marL="857250" lvl="1" indent="-400050">
              <a:buFont typeface="Arial Bold" charset="0"/>
              <a:buAutoNum type="romanUcPeriod"/>
            </a:pPr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the borrower</a:t>
            </a:r>
            <a:r>
              <a:rPr lang="ja-JP" altLang="en-US" sz="1700" dirty="0">
                <a:latin typeface="Calibri" charset="0"/>
                <a:ea typeface="Osaka" charset="0"/>
                <a:cs typeface="Osaka" charset="0"/>
              </a:rPr>
              <a:t>’</a:t>
            </a:r>
            <a:r>
              <a:rPr lang="en-US" altLang="ja-JP" sz="1700" dirty="0">
                <a:latin typeface="Calibri" charset="0"/>
                <a:ea typeface="Osaka" charset="0"/>
                <a:cs typeface="Osaka" charset="0"/>
              </a:rPr>
              <a:t>s risk profile, </a:t>
            </a:r>
          </a:p>
          <a:p>
            <a:pPr marL="857250" lvl="1" indent="-400050">
              <a:buFont typeface="Arial Bold" charset="0"/>
              <a:buAutoNum type="romanUcPeriod"/>
            </a:pPr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and a margin of profit for fulfilling the role of financial intermediation </a:t>
            </a:r>
          </a:p>
          <a:p>
            <a:pPr marL="857250" lvl="1" indent="-400050">
              <a:buFont typeface="Arial Bold" charset="0"/>
              <a:buAutoNum type="romanUcPeriod"/>
            </a:pPr>
            <a:endParaRPr lang="en-US" sz="1000" dirty="0">
              <a:latin typeface="Calibri" charset="0"/>
              <a:ea typeface="Osaka" charset="0"/>
              <a:cs typeface="Osaka" charset="0"/>
            </a:endParaRPr>
          </a:p>
          <a:p>
            <a:r>
              <a:rPr lang="en-US" sz="1700" dirty="0" smtClean="0">
                <a:latin typeface="Calibri" charset="0"/>
                <a:ea typeface="Osaka" charset="0"/>
                <a:cs typeface="Osaka" charset="0"/>
              </a:rPr>
              <a:t>Interest </a:t>
            </a:r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rate caps, as implemented through the NCA, are intended to limit </a:t>
            </a:r>
            <a:r>
              <a:rPr lang="en-US" sz="1700" dirty="0" smtClean="0">
                <a:latin typeface="Calibri" charset="0"/>
                <a:ea typeface="Osaka" charset="0"/>
                <a:cs typeface="Osaka" charset="0"/>
              </a:rPr>
              <a:t>margin for profit</a:t>
            </a:r>
            <a:endParaRPr lang="en-US" sz="1700" dirty="0">
              <a:latin typeface="Calibri" charset="0"/>
              <a:ea typeface="Osaka" charset="0"/>
              <a:cs typeface="Osaka" charset="0"/>
            </a:endParaRPr>
          </a:p>
          <a:p>
            <a:pPr>
              <a:buFontTx/>
              <a:buNone/>
            </a:pPr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BUT</a:t>
            </a:r>
          </a:p>
          <a:p>
            <a:r>
              <a:rPr lang="en-US" sz="1700" dirty="0" smtClean="0">
                <a:latin typeface="Calibri" charset="0"/>
                <a:ea typeface="Osaka" charset="0"/>
                <a:cs typeface="Osaka" charset="0"/>
              </a:rPr>
              <a:t>Will they work?</a:t>
            </a:r>
          </a:p>
          <a:p>
            <a:r>
              <a:rPr lang="en-US" sz="1700" dirty="0" smtClean="0">
                <a:latin typeface="Calibri" charset="0"/>
                <a:ea typeface="Osaka" charset="0"/>
                <a:cs typeface="Osaka" charset="0"/>
              </a:rPr>
              <a:t>The </a:t>
            </a:r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result has been that this cost has been shifted to charges associated with no.</a:t>
            </a:r>
            <a:r>
              <a:rPr lang="ja-JP" altLang="en-US" sz="1700" dirty="0">
                <a:latin typeface="Calibri" charset="0"/>
                <a:ea typeface="Osaka" charset="0"/>
                <a:cs typeface="Osaka" charset="0"/>
              </a:rPr>
              <a:t>’</a:t>
            </a:r>
            <a:r>
              <a:rPr lang="en-US" altLang="ja-JP" sz="1700" dirty="0">
                <a:latin typeface="Calibri" charset="0"/>
                <a:ea typeface="Osaka" charset="0"/>
                <a:cs typeface="Osaka" charset="0"/>
              </a:rPr>
              <a:t>s I-III. E.g. credit insurance (which reduces the risk of a particular  borrower for a lending </a:t>
            </a:r>
            <a:r>
              <a:rPr lang="en-US" altLang="ja-JP" sz="1700" dirty="0" err="1">
                <a:latin typeface="Calibri" charset="0"/>
                <a:ea typeface="Osaka" charset="0"/>
                <a:cs typeface="Osaka" charset="0"/>
              </a:rPr>
              <a:t>instiution</a:t>
            </a:r>
            <a:r>
              <a:rPr lang="en-US" altLang="ja-JP" sz="1700" dirty="0">
                <a:latin typeface="Calibri" charset="0"/>
                <a:ea typeface="Osaka" charset="0"/>
                <a:cs typeface="Osaka" charset="0"/>
              </a:rPr>
              <a:t>, by shifting the cost of that risk onto the consumer who pays the premium). </a:t>
            </a:r>
          </a:p>
          <a:p>
            <a:pPr>
              <a:buFontTx/>
              <a:buNone/>
            </a:pPr>
            <a:endParaRPr lang="en-US" sz="1000" dirty="0">
              <a:latin typeface="Calibri" charset="0"/>
              <a:ea typeface="Osaka" charset="0"/>
              <a:cs typeface="Osaka" charset="0"/>
            </a:endParaRPr>
          </a:p>
          <a:p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While some of these fees are similarly capped (e.g. initiation and administration fees), there is widespread abuse of those that </a:t>
            </a:r>
            <a:r>
              <a:rPr lang="en-US" sz="1700" dirty="0" err="1">
                <a:latin typeface="Calibri" charset="0"/>
                <a:ea typeface="Osaka" charset="0"/>
                <a:cs typeface="Osaka" charset="0"/>
              </a:rPr>
              <a:t>aren</a:t>
            </a:r>
            <a:r>
              <a:rPr lang="ja-JP" altLang="en-US" sz="1700" dirty="0">
                <a:latin typeface="Calibri" charset="0"/>
                <a:ea typeface="Osaka" charset="0"/>
                <a:cs typeface="Osaka" charset="0"/>
              </a:rPr>
              <a:t>’</a:t>
            </a:r>
            <a:r>
              <a:rPr lang="en-US" altLang="ja-JP" sz="1700" dirty="0">
                <a:latin typeface="Calibri" charset="0"/>
                <a:ea typeface="Osaka" charset="0"/>
                <a:cs typeface="Osaka" charset="0"/>
              </a:rPr>
              <a:t>t (e.g. exorbitant delivery fees)</a:t>
            </a:r>
          </a:p>
          <a:p>
            <a:pPr>
              <a:buFontTx/>
              <a:buNone/>
            </a:pPr>
            <a:endParaRPr lang="en-US" sz="1000" dirty="0">
              <a:latin typeface="Calibri" charset="0"/>
              <a:ea typeface="Osaka" charset="0"/>
              <a:cs typeface="Osaka" charset="0"/>
            </a:endParaRPr>
          </a:p>
          <a:p>
            <a:r>
              <a:rPr lang="en-US" sz="1700" dirty="0">
                <a:latin typeface="Calibri" charset="0"/>
                <a:ea typeface="Osaka" charset="0"/>
                <a:cs typeface="Osaka" charset="0"/>
              </a:rPr>
              <a:t>The only way to ensure that charges </a:t>
            </a:r>
            <a:r>
              <a:rPr lang="en-US" sz="1700" dirty="0" err="1">
                <a:latin typeface="Calibri" charset="0"/>
                <a:ea typeface="Osaka" charset="0"/>
                <a:cs typeface="Osaka" charset="0"/>
              </a:rPr>
              <a:t>aren</a:t>
            </a:r>
            <a:r>
              <a:rPr lang="ja-JP" altLang="en-US" sz="1700" dirty="0">
                <a:latin typeface="Calibri" charset="0"/>
                <a:ea typeface="Osaka" charset="0"/>
                <a:cs typeface="Osaka" charset="0"/>
              </a:rPr>
              <a:t>’</a:t>
            </a:r>
            <a:r>
              <a:rPr lang="en-US" altLang="ja-JP" sz="1700" dirty="0">
                <a:latin typeface="Calibri" charset="0"/>
                <a:ea typeface="Osaka" charset="0"/>
                <a:cs typeface="Osaka" charset="0"/>
              </a:rPr>
              <a:t>t shifted, and new as of yet unheard of charges don</a:t>
            </a:r>
            <a:r>
              <a:rPr lang="ja-JP" altLang="en-US" sz="1700" dirty="0">
                <a:latin typeface="Calibri" charset="0"/>
                <a:ea typeface="Osaka" charset="0"/>
                <a:cs typeface="Osaka" charset="0"/>
              </a:rPr>
              <a:t>’</a:t>
            </a:r>
            <a:r>
              <a:rPr lang="en-US" altLang="ja-JP" sz="1700" dirty="0">
                <a:latin typeface="Calibri" charset="0"/>
                <a:ea typeface="Osaka" charset="0"/>
                <a:cs typeface="Osaka" charset="0"/>
              </a:rPr>
              <a:t>t suddenly appear, is to regulate the total cost of credit.        </a:t>
            </a:r>
            <a:endParaRPr lang="en-US" sz="1700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CDF08C-62A3-E54A-95CF-C3AFA8B884AB}" type="slidenum">
              <a:rPr lang="en-US" sz="1000">
                <a:solidFill>
                  <a:srgbClr val="808080"/>
                </a:solidFill>
                <a:latin typeface="Arial Bold Italic" charset="0"/>
                <a:ea typeface="Osaka" charset="0"/>
                <a:cs typeface="Osaka" charset="0"/>
              </a:rPr>
              <a:pPr/>
              <a:t>25</a:t>
            </a:fld>
            <a:endParaRPr lang="en-US" sz="1400" b="0">
              <a:solidFill>
                <a:srgbClr val="000000"/>
              </a:solidFill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1" descr="Powerpoint Presentation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598"/>
          <a:stretch>
            <a:fillRect/>
          </a:stretch>
        </p:blipFill>
        <p:spPr bwMode="auto">
          <a:xfrm>
            <a:off x="0" y="0"/>
            <a:ext cx="91773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533400" y="2667000"/>
            <a:ext cx="7940675" cy="1027113"/>
          </a:xfrm>
        </p:spPr>
        <p:txBody>
          <a:bodyPr/>
          <a:lstStyle/>
          <a:p>
            <a:pPr algn="ctr" eaLnBrk="1" hangingPunct="1"/>
            <a:r>
              <a:rPr lang="en-US" sz="5400">
                <a:latin typeface="Calibri" charset="0"/>
                <a:ea typeface="Osaka" charset="0"/>
                <a:cs typeface="Osaka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Purpose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105400"/>
          </a:xfrm>
        </p:spPr>
        <p:txBody>
          <a:bodyPr/>
          <a:lstStyle/>
          <a:p>
            <a:pPr algn="just"/>
            <a:r>
              <a:rPr lang="en-US" dirty="0">
                <a:latin typeface="Calibri" charset="0"/>
                <a:ea typeface="Osaka" charset="0"/>
                <a:cs typeface="Osaka" charset="0"/>
              </a:rPr>
              <a:t>The NT, SARB and FSB would like to thank the Committee for the opportunity to present on:</a:t>
            </a:r>
          </a:p>
          <a:p>
            <a:pPr lvl="1" algn="just"/>
            <a:r>
              <a:rPr lang="en-US" dirty="0">
                <a:latin typeface="Calibri" charset="0"/>
                <a:ea typeface="Osaka" charset="0"/>
                <a:cs typeface="Osaka" charset="0"/>
              </a:rPr>
              <a:t>a review of the Consumer Credit Insurance (</a:t>
            </a:r>
            <a:r>
              <a:rPr lang="ja-JP" altLang="en-US" dirty="0">
                <a:latin typeface="Calibri" charset="0"/>
                <a:ea typeface="Osaka" charset="0"/>
                <a:cs typeface="Osaka" charset="0"/>
              </a:rPr>
              <a:t>“</a:t>
            </a:r>
            <a:r>
              <a:rPr lang="en-US" altLang="ja-JP" dirty="0">
                <a:latin typeface="Calibri" charset="0"/>
                <a:ea typeface="Osaka" charset="0"/>
                <a:cs typeface="Osaka" charset="0"/>
              </a:rPr>
              <a:t>CCI</a:t>
            </a:r>
            <a:r>
              <a:rPr lang="ja-JP" altLang="en-US" dirty="0">
                <a:latin typeface="Calibri" charset="0"/>
                <a:ea typeface="Osaka" charset="0"/>
                <a:cs typeface="Osaka" charset="0"/>
              </a:rPr>
              <a:t>”</a:t>
            </a:r>
            <a:r>
              <a:rPr lang="en-US" altLang="ja-JP" dirty="0">
                <a:latin typeface="Calibri" charset="0"/>
                <a:ea typeface="Osaka" charset="0"/>
                <a:cs typeface="Osaka" charset="0"/>
              </a:rPr>
              <a:t>) market in SA; </a:t>
            </a:r>
          </a:p>
          <a:p>
            <a:pPr lvl="1" algn="just"/>
            <a:r>
              <a:rPr lang="en-US" dirty="0">
                <a:latin typeface="Calibri" charset="0"/>
                <a:ea typeface="Osaka" charset="0"/>
                <a:cs typeface="Osaka" charset="0"/>
              </a:rPr>
              <a:t>Household over-indebtedness; and</a:t>
            </a:r>
          </a:p>
          <a:p>
            <a:pPr lvl="1" algn="just"/>
            <a:r>
              <a:rPr lang="en-US" dirty="0">
                <a:latin typeface="Calibri" charset="0"/>
                <a:ea typeface="Osaka" charset="0"/>
                <a:cs typeface="Osaka" charset="0"/>
              </a:rPr>
              <a:t>Financial sector reforms. 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Financial sector is unique in that it is like the blood circulation system that allows the real economy to function and enable </a:t>
            </a:r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trade</a:t>
            </a:r>
          </a:p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A failure of a major bank can be a DISASTER for the economy as a whole</a:t>
            </a:r>
          </a:p>
          <a:p>
            <a:pPr lvl="1"/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Even the failure of an overseas bank like Lehmann caused a recession in SA and a million people lost their jobs!</a:t>
            </a:r>
          </a:p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Big lesson from 2008 Global Financial Crisis (GFC): Regulate and monitor your SIFIs (systemically important financial institutions), regulate INTRUSIVELY, INTENSIVELY and EFFECTIVELY</a:t>
            </a:r>
          </a:p>
          <a:p>
            <a:pPr lvl="1"/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Most major and medium-size banks are SIFIs, as are major insurance companies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0CA8C7-FF46-3847-BFF0-9AF97FAF1E56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3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What problems are we trying to solve today?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Portfolio committee is concerned about abuse of credit (reckless lending) that leads to </a:t>
            </a:r>
            <a:r>
              <a:rPr lang="en-US" dirty="0" err="1">
                <a:latin typeface="Calibri" charset="0"/>
                <a:ea typeface="Osaka" charset="0"/>
                <a:cs typeface="Osaka" charset="0"/>
              </a:rPr>
              <a:t>houseshold</a:t>
            </a:r>
            <a:r>
              <a:rPr lang="en-US" dirty="0">
                <a:latin typeface="Calibri" charset="0"/>
                <a:ea typeface="Osaka" charset="0"/>
                <a:cs typeface="Osaka" charset="0"/>
              </a:rPr>
              <a:t> over-indebtedness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Concerns about abuse of insurance sold with credit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Concerns with failures around African Bank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Concerns about preventing 2008 type GLOBAL FINANCIAL CRISIS (GFC)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Are these problems all separable and distinct?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Can these problems be solved by improving within the current system?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OR IS THE UNDERLYING PROBLEM STRUCTURAL, related to serious flaws in the current system</a:t>
            </a:r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?</a:t>
            </a:r>
          </a:p>
          <a:p>
            <a:pPr lvl="1"/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If the problem is STRUCTURAL, then patchwork or incremental changes will not solve the problem</a:t>
            </a:r>
          </a:p>
          <a:p>
            <a:pPr lvl="1"/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So WHAT IS THE UNDERLYING PROBLEM WE TRYING TO SOLVE, and is it STRUCTURAL or not?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9C3762-7D9A-7946-B124-74C0C62241C0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4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Financial sector failures 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High fees and layered charges</a:t>
            </a:r>
          </a:p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Retirement fund charges</a:t>
            </a:r>
          </a:p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Over-indebtedness levels high exceeding 70%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Credit insurance </a:t>
            </a:r>
            <a:r>
              <a:rPr lang="en-US" dirty="0" err="1">
                <a:latin typeface="Calibri" charset="0"/>
                <a:ea typeface="Osaka" charset="0"/>
                <a:cs typeface="Osaka" charset="0"/>
              </a:rPr>
              <a:t>mis</a:t>
            </a:r>
            <a:r>
              <a:rPr lang="en-US" dirty="0">
                <a:latin typeface="Calibri" charset="0"/>
                <a:ea typeface="Osaka" charset="0"/>
                <a:cs typeface="Osaka" charset="0"/>
              </a:rPr>
              <a:t>-selling</a:t>
            </a:r>
          </a:p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Bank failures (SAAMBOU, African Bank, FIDENTIA)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Bulking scandal</a:t>
            </a:r>
          </a:p>
          <a:p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PAYDAY </a:t>
            </a:r>
            <a:r>
              <a:rPr lang="en-US" dirty="0">
                <a:latin typeface="Calibri" charset="0"/>
                <a:ea typeface="Osaka" charset="0"/>
                <a:cs typeface="Osaka" charset="0"/>
              </a:rPr>
              <a:t>LENDERS</a:t>
            </a:r>
          </a:p>
          <a:p>
            <a:r>
              <a:rPr lang="en-US" dirty="0" err="1" smtClean="0">
                <a:latin typeface="Calibri" charset="0"/>
                <a:ea typeface="Osaka" charset="0"/>
                <a:cs typeface="Osaka" charset="0"/>
              </a:rPr>
              <a:t>Ponzi</a:t>
            </a:r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 schemes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List </a:t>
            </a:r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is too long</a:t>
            </a:r>
            <a:r>
              <a:rPr lang="is-IS" dirty="0" smtClean="0">
                <a:latin typeface="Calibri" charset="0"/>
                <a:ea typeface="Osaka" charset="0"/>
                <a:cs typeface="Osaka" charset="0"/>
              </a:rPr>
              <a:t>…..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DE2A0D-A403-CA43-A801-09D3237F6EA0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5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TWIN PEAKS SYSTEM SEES PROBLEM AS STRUCTURAL, REQUIRING RADICAL SOLUTION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>
                <a:latin typeface="Calibri" charset="0"/>
                <a:ea typeface="Osaka" charset="0"/>
                <a:cs typeface="Osaka" charset="0"/>
              </a:rPr>
              <a:t>The FSR Bill to implement the Twin Peaks system for regulating the financial sector is currently being considered by the Standing Committee on Finance.</a:t>
            </a:r>
          </a:p>
          <a:p>
            <a:pPr algn="just"/>
            <a:r>
              <a:rPr lang="en-US">
                <a:latin typeface="Calibri" charset="0"/>
                <a:ea typeface="Osaka" charset="0"/>
                <a:cs typeface="Osaka" charset="0"/>
              </a:rPr>
              <a:t>Key challenges that Twin Peaks reforms aim to deal with:</a:t>
            </a:r>
          </a:p>
          <a:p>
            <a:pPr lvl="1" algn="just"/>
            <a:r>
              <a:rPr lang="en-US">
                <a:latin typeface="Calibri" charset="0"/>
                <a:ea typeface="Osaka" charset="0"/>
                <a:cs typeface="Osaka" charset="0"/>
              </a:rPr>
              <a:t>How safe is a financial institution? Can it deliver on promises it makes to customers? </a:t>
            </a:r>
          </a:p>
          <a:p>
            <a:pPr lvl="1" algn="just"/>
            <a:r>
              <a:rPr lang="en-US">
                <a:latin typeface="Calibri" charset="0"/>
                <a:ea typeface="Osaka" charset="0"/>
                <a:cs typeface="Osaka" charset="0"/>
              </a:rPr>
              <a:t>How does the financial institution conduct its business? Is it up to standard? How does it charge its customers? Is it treating its customers fairly?</a:t>
            </a:r>
          </a:p>
          <a:p>
            <a:pPr lvl="1" algn="just"/>
            <a:r>
              <a:rPr lang="en-US">
                <a:latin typeface="Calibri" charset="0"/>
                <a:ea typeface="Osaka" charset="0"/>
                <a:cs typeface="Osaka" charset="0"/>
              </a:rPr>
              <a:t>How safe are we from a 2008 type of financial crisis? Does the financial institution pose risks to stability? Is the fin institution a SIFI? (systemically important financial institution? </a:t>
            </a:r>
          </a:p>
          <a:p>
            <a:r>
              <a:rPr lang="en-US">
                <a:latin typeface="Calibri" charset="0"/>
                <a:ea typeface="Osaka" charset="0"/>
                <a:cs typeface="Osaka" charset="0"/>
              </a:rPr>
              <a:t>Financial sector can pose systemic risk to entire economy, as happened with 2008 Global Financial Crisis</a:t>
            </a:r>
          </a:p>
          <a:p>
            <a:r>
              <a:rPr lang="en-US">
                <a:latin typeface="Calibri" charset="0"/>
                <a:ea typeface="Osaka" charset="0"/>
                <a:cs typeface="Osaka" charset="0"/>
              </a:rPr>
              <a:t>Twin Peaks takes account of SOME of the 2014 FSAP recommendations</a:t>
            </a:r>
          </a:p>
          <a:p>
            <a:endParaRPr lang="en-US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ADFA36-DC2B-7C4B-8B86-939044B325CE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6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was decision taken?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C9CFB-5521-4678-B011-3614EFC0CBEB}" type="slidenum">
              <a:rPr lang="en-US" smtClean="0"/>
              <a:pPr>
                <a:defRPr/>
              </a:pPr>
              <a:t>7</a:t>
            </a:fld>
            <a:endParaRPr lang="en-US" sz="1400" b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568952" cy="388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41277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>
                <a:latin typeface="Calibri"/>
                <a:cs typeface="Calibri"/>
              </a:rPr>
              <a:t>Interconnectedness and complexity mean that curatorship requires flexibility; and </a:t>
            </a:r>
            <a:r>
              <a:rPr lang="en-ZA" sz="2000" dirty="0" smtClean="0">
                <a:solidFill>
                  <a:srgbClr val="C00000"/>
                </a:solidFill>
                <a:latin typeface="Calibri"/>
                <a:cs typeface="Calibri"/>
              </a:rPr>
              <a:t>even small banks can have systemic implications</a:t>
            </a:r>
            <a:r>
              <a:rPr lang="en-ZA" sz="2000" dirty="0" smtClean="0">
                <a:latin typeface="Calibri"/>
                <a:cs typeface="Calibri"/>
              </a:rPr>
              <a:t>  </a:t>
            </a:r>
            <a:endParaRPr lang="en-ZA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646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Osaka" charset="0"/>
                <a:cs typeface="Osaka" charset="0"/>
              </a:rPr>
              <a:t>Current Challenges with the financial sector (legacy from light touch regulations pre-2008)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Regulatory system is FRAGMENTED – the more regulators you have, the greater the scope for arbitrage and avoidance</a:t>
            </a:r>
          </a:p>
          <a:p>
            <a:pPr lvl="1"/>
            <a:r>
              <a:rPr lang="en-US" dirty="0">
                <a:latin typeface="Calibri" charset="0"/>
                <a:ea typeface="Osaka" charset="0"/>
                <a:cs typeface="Osaka" charset="0"/>
              </a:rPr>
              <a:t>We regulate by activity: insurance, credit, deposits, savings, as if these activities are all totally separable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Regulatory system does not protect customers adequately</a:t>
            </a:r>
          </a:p>
          <a:p>
            <a:pPr lvl="1"/>
            <a:r>
              <a:rPr lang="en-US" dirty="0">
                <a:latin typeface="Calibri" charset="0"/>
                <a:ea typeface="Osaka" charset="0"/>
                <a:cs typeface="Osaka" charset="0"/>
              </a:rPr>
              <a:t>Customers allowed to become over-indebted, or pay high charges or a plethora of charges or sold inappropriate or unnecessary products or lose their savings</a:t>
            </a:r>
          </a:p>
          <a:p>
            <a:r>
              <a:rPr lang="en-US" dirty="0">
                <a:latin typeface="Calibri" charset="0"/>
                <a:ea typeface="Osaka" charset="0"/>
                <a:cs typeface="Osaka" charset="0"/>
              </a:rPr>
              <a:t>Regulatory system does not do enough to reduce scope for financial institutions failing and losing the funds of customers/depositors/</a:t>
            </a:r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savers</a:t>
            </a:r>
          </a:p>
          <a:p>
            <a:pPr lvl="1"/>
            <a:r>
              <a:rPr lang="en-US" dirty="0" smtClean="0">
                <a:latin typeface="Calibri" charset="0"/>
                <a:ea typeface="Osaka" charset="0"/>
                <a:cs typeface="Osaka" charset="0"/>
              </a:rPr>
              <a:t>But not all failures must be avoided, but PREVENT SIFI failures as they have system-wide implications</a:t>
            </a:r>
            <a:endParaRPr lang="en-US" dirty="0">
              <a:latin typeface="Calibri" charset="0"/>
              <a:ea typeface="Osaka" charset="0"/>
              <a:cs typeface="Osaka" charset="0"/>
            </a:endParaRPr>
          </a:p>
          <a:p>
            <a:endParaRPr lang="en-US" dirty="0">
              <a:latin typeface="Calibri" charset="0"/>
              <a:ea typeface="Osaka" charset="0"/>
              <a:cs typeface="Osaka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FCC8CE-4AB9-7D42-8B51-F643B02B6184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8</a:t>
            </a:fld>
            <a:endParaRPr lang="en-US" sz="1400" b="0">
              <a:ea typeface="Osaka" charset="0"/>
              <a:cs typeface="Osaka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12213" cy="838200"/>
          </a:xfrm>
        </p:spPr>
        <p:txBody>
          <a:bodyPr/>
          <a:lstStyle/>
          <a:p>
            <a:r>
              <a:rPr lang="en-US">
                <a:latin typeface="Calibri" charset="0"/>
                <a:ea typeface="Osaka" charset="0"/>
                <a:cs typeface="Calibri" charset="0"/>
              </a:rPr>
              <a:t>The regulatory architecture - our universe today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0FAEA4-B5A6-3643-A387-81087BE9484D}" type="slidenum">
              <a:rPr lang="en-US" sz="1000">
                <a:solidFill>
                  <a:schemeClr val="bg2"/>
                </a:solidFill>
                <a:latin typeface="Arial Bold Italic" charset="0"/>
                <a:ea typeface="Osaka" charset="0"/>
                <a:cs typeface="Osaka" charset="0"/>
              </a:rPr>
              <a:pPr/>
              <a:t>9</a:t>
            </a:fld>
            <a:endParaRPr lang="en-US" sz="1400" b="0">
              <a:ea typeface="Osaka" charset="0"/>
              <a:cs typeface="Osaka" charset="0"/>
            </a:endParaRPr>
          </a:p>
        </p:txBody>
      </p:sp>
      <p:pic>
        <p:nvPicPr>
          <p:cNvPr id="20484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042"/>
          <a:stretch>
            <a:fillRect/>
          </a:stretch>
        </p:blipFill>
        <p:spPr>
          <a:xfrm>
            <a:off x="1525588" y="1295400"/>
            <a:ext cx="6016625" cy="4572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16547</TotalTime>
  <Words>2420</Words>
  <Application>Microsoft Office PowerPoint</Application>
  <PresentationFormat>On-screen Show (4:3)</PresentationFormat>
  <Paragraphs>274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Blank Presentation</vt:lpstr>
      <vt:lpstr>Financial sector reforms on credit and indebtedness Presentation to the Portfolio Committee on Trade and Industry </vt:lpstr>
      <vt:lpstr>National Treasury, South African Reserve Bank and Financial Services Board officials</vt:lpstr>
      <vt:lpstr>Purpose </vt:lpstr>
      <vt:lpstr>What problems are we trying to solve today?</vt:lpstr>
      <vt:lpstr>Financial sector failures </vt:lpstr>
      <vt:lpstr>TWIN PEAKS SYSTEM SEES PROBLEM AS STRUCTURAL, REQUIRING RADICAL SOLUTION</vt:lpstr>
      <vt:lpstr>Why was decision taken?</vt:lpstr>
      <vt:lpstr>Current Challenges with the financial sector (legacy from light touch regulations pre-2008)</vt:lpstr>
      <vt:lpstr>The regulatory architecture - our universe today</vt:lpstr>
      <vt:lpstr>International Peer Reviews including FSAP, FATF etc</vt:lpstr>
      <vt:lpstr> 2014 FSAP on SA recommends further improvements</vt:lpstr>
      <vt:lpstr>Objectives for twin peaks system for regulating financial sector</vt:lpstr>
      <vt:lpstr>Twin Peak reforms</vt:lpstr>
      <vt:lpstr>Twin Peaks and improved financial sector regulation</vt:lpstr>
      <vt:lpstr>Dedicated focus on key risks in the financial sector </vt:lpstr>
      <vt:lpstr>Early intervention is required to minimise possible costs later and risk to fiscus</vt:lpstr>
      <vt:lpstr>TWIN PEAKS VISION HARMONISES</vt:lpstr>
      <vt:lpstr> A harmonised system of regulation  </vt:lpstr>
      <vt:lpstr>A coordinated approach</vt:lpstr>
      <vt:lpstr>Why the need for improved coordination? </vt:lpstr>
      <vt:lpstr>The need for a co-ordinated approach </vt:lpstr>
      <vt:lpstr>A key problem is the multitude of regulators involved (SARB, NCR, FSB, Companies Act)</vt:lpstr>
      <vt:lpstr>Principles for coordination: NCR and FSCA </vt:lpstr>
      <vt:lpstr>Household over-indebtedness is cross-cutting– joint approach to implement Cabinet’s decision </vt:lpstr>
      <vt:lpstr>Specific incremental steps to regulate the  cost of credit</vt:lpstr>
      <vt:lpstr>Thank You</vt:lpstr>
    </vt:vector>
  </TitlesOfParts>
  <Company>bronwen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SUMMURY OF THE BUGDGET PROCESS.</dc:title>
  <dc:creator>bronwen</dc:creator>
  <cp:lastModifiedBy>PUMZA</cp:lastModifiedBy>
  <cp:revision>476</cp:revision>
  <cp:lastPrinted>2012-08-06T11:19:15Z</cp:lastPrinted>
  <dcterms:created xsi:type="dcterms:W3CDTF">2010-05-24T08:09:56Z</dcterms:created>
  <dcterms:modified xsi:type="dcterms:W3CDTF">2016-05-19T12:26:04Z</dcterms:modified>
</cp:coreProperties>
</file>