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93" r:id="rId2"/>
    <p:sldId id="294" r:id="rId3"/>
    <p:sldId id="279" r:id="rId4"/>
    <p:sldId id="300" r:id="rId5"/>
    <p:sldId id="283" r:id="rId6"/>
    <p:sldId id="284" r:id="rId7"/>
    <p:sldId id="295" r:id="rId8"/>
    <p:sldId id="296" r:id="rId9"/>
    <p:sldId id="297" r:id="rId10"/>
    <p:sldId id="298" r:id="rId11"/>
    <p:sldId id="299"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gh Campbell" initials="HC" lastIdx="1" clrIdx="0"/>
  <p:cmAuthor id="1" name="Comfort Phelane" initials="CP" lastIdx="2" clrIdx="1"/>
  <p:cmAuthor id="2" name="Rize-Mari VanNiekerk" initials="RV" lastIdx="1" clrIdx="2"/>
  <p:cmAuthor id="3" name="Liezl Neethling" initials="LN"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106BF"/>
    <a:srgbClr val="FF6D6D"/>
    <a:srgbClr val="FFB521"/>
    <a:srgbClr val="996600"/>
    <a:srgbClr val="FF00FF"/>
    <a:srgbClr val="742647"/>
    <a:srgbClr val="0000FF"/>
    <a:srgbClr val="AB03A3"/>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9" autoAdjust="0"/>
    <p:restoredTop sz="82852" autoAdjust="0"/>
  </p:normalViewPr>
  <p:slideViewPr>
    <p:cSldViewPr>
      <p:cViewPr varScale="1">
        <p:scale>
          <a:sx n="96" d="100"/>
          <a:sy n="96" d="100"/>
        </p:scale>
        <p:origin x="-2214" y="-90"/>
      </p:cViewPr>
      <p:guideLst>
        <p:guide orient="horz" pos="2160"/>
        <p:guide pos="2880"/>
      </p:guideLst>
    </p:cSldViewPr>
  </p:slideViewPr>
  <p:outlineViewPr>
    <p:cViewPr>
      <p:scale>
        <a:sx n="33" d="100"/>
        <a:sy n="33" d="100"/>
      </p:scale>
      <p:origin x="0" y="7284"/>
    </p:cViewPr>
  </p:outlineViewPr>
  <p:notesTextViewPr>
    <p:cViewPr>
      <p:scale>
        <a:sx n="125" d="100"/>
        <a:sy n="125" d="100"/>
      </p:scale>
      <p:origin x="0" y="0"/>
    </p:cViewPr>
  </p:notesTextViewPr>
  <p:sorterViewPr>
    <p:cViewPr>
      <p:scale>
        <a:sx n="200" d="100"/>
        <a:sy n="200" d="100"/>
      </p:scale>
      <p:origin x="0" y="47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516422\Documents\To%20do\ABIL%20debt%20relief.%20v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509574\AppData\Local\Microsoft\Windows\Temporary%20Internet%20Files\Content.Outlook\MV9MEAWJ\ABIL%20debt%20relief%20%20v3.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p509574\AppData\Local\Microsoft\Windows\Temporary%20Internet%20Files\Content.Outlook\MV9MEAWJ\ABIL%20debt%20relief%20%20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dirty="0"/>
              <a:t>Total </a:t>
            </a:r>
            <a:r>
              <a:rPr lang="en-US" dirty="0" smtClean="0"/>
              <a:t>unsecured retail </a:t>
            </a:r>
            <a:r>
              <a:rPr lang="en-US" dirty="0"/>
              <a:t>lending (excluding ABIL):</a:t>
            </a:r>
          </a:p>
          <a:p>
            <a:pPr>
              <a:defRPr/>
            </a:pPr>
            <a:r>
              <a:rPr lang="en-US" dirty="0"/>
              <a:t>On-Balance sheet exposure </a:t>
            </a:r>
          </a:p>
        </c:rich>
      </c:tx>
      <c:layout>
        <c:manualLayout>
          <c:xMode val="edge"/>
          <c:yMode val="edge"/>
          <c:x val="0.21103716818658599"/>
          <c:y val="2.6941249684012611E-2"/>
        </c:manualLayout>
      </c:layout>
    </c:title>
    <c:plotArea>
      <c:layout>
        <c:manualLayout>
          <c:layoutTarget val="inner"/>
          <c:xMode val="edge"/>
          <c:yMode val="edge"/>
          <c:x val="7.0943990267736415E-2"/>
          <c:y val="0.18925984440388002"/>
          <c:w val="0.90387082107500905"/>
          <c:h val="0.51295110336612504"/>
        </c:manualLayout>
      </c:layout>
      <c:barChart>
        <c:barDir val="col"/>
        <c:grouping val="clustered"/>
        <c:ser>
          <c:idx val="0"/>
          <c:order val="0"/>
          <c:tx>
            <c:strRef>
              <c:f>Sheet1!$AL$180</c:f>
              <c:strCache>
                <c:ptCount val="1"/>
                <c:pt idx="0">
                  <c:v>On Balance sheet exposure (excluding ABIL)</c:v>
                </c:pt>
              </c:strCache>
            </c:strRef>
          </c:tx>
          <c:spPr>
            <a:solidFill>
              <a:schemeClr val="accent1"/>
            </a:solidFill>
            <a:ln>
              <a:solidFill>
                <a:schemeClr val="accent1"/>
              </a:solidFill>
            </a:ln>
          </c:spPr>
          <c:dLbls>
            <c:dLbl>
              <c:idx val="14"/>
              <c:layout>
                <c:manualLayout>
                  <c:x val="-1.4946550194986704E-3"/>
                  <c:y val="6.7989627561510904E-2"/>
                </c:manualLayout>
              </c:layout>
              <c:dLblPos val="outEnd"/>
              <c:showVal val="1"/>
              <c:extLst>
                <c:ext xmlns:c15="http://schemas.microsoft.com/office/drawing/2012/chart" uri="{CE6537A1-D6FC-4f65-9D91-7224C49458BB}">
                  <c15:layout/>
                </c:ext>
              </c:extLst>
            </c:dLbl>
            <c:delete val="1"/>
            <c:spPr>
              <a:ln>
                <a:solidFill>
                  <a:sysClr val="windowText" lastClr="000000"/>
                </a:solidFill>
              </a:ln>
            </c:spPr>
            <c:txPr>
              <a:bodyPr/>
              <a:lstStyle/>
              <a:p>
                <a:pPr>
                  <a:defRPr sz="1200" b="1"/>
                </a:pPr>
                <a:endParaRPr lang="en-US"/>
              </a:p>
            </c:txPr>
            <c:extLst>
              <c:ext xmlns:c15="http://schemas.microsoft.com/office/drawing/2012/chart" uri="{CE6537A1-D6FC-4f65-9D91-7224C49458BB}">
                <c15:showLeaderLines val="0"/>
              </c:ext>
            </c:extLst>
          </c:dLbls>
          <c:cat>
            <c:strRef>
              <c:f>Sheet1!$AM$178:$BA$178</c:f>
              <c:strCache>
                <c:ptCount val="15"/>
                <c:pt idx="0">
                  <c:v>Jan-15</c:v>
                </c:pt>
                <c:pt idx="1">
                  <c:v>Feb-15</c:v>
                </c:pt>
                <c:pt idx="2">
                  <c:v>March 2015</c:v>
                </c:pt>
                <c:pt idx="3">
                  <c:v>Apr-15</c:v>
                </c:pt>
                <c:pt idx="4">
                  <c:v>May-15</c:v>
                </c:pt>
                <c:pt idx="5">
                  <c:v>Jun-15</c:v>
                </c:pt>
                <c:pt idx="6">
                  <c:v>Jul-15</c:v>
                </c:pt>
                <c:pt idx="7">
                  <c:v>Aug-15</c:v>
                </c:pt>
                <c:pt idx="8">
                  <c:v>Sep-15</c:v>
                </c:pt>
                <c:pt idx="9">
                  <c:v>Oct-15</c:v>
                </c:pt>
                <c:pt idx="10">
                  <c:v>Nov-15</c:v>
                </c:pt>
                <c:pt idx="11">
                  <c:v>Dec-15</c:v>
                </c:pt>
                <c:pt idx="12">
                  <c:v>Jan-16</c:v>
                </c:pt>
                <c:pt idx="13">
                  <c:v>Feb-16</c:v>
                </c:pt>
                <c:pt idx="14">
                  <c:v>March 2016</c:v>
                </c:pt>
              </c:strCache>
            </c:strRef>
          </c:cat>
          <c:val>
            <c:numRef>
              <c:f>Sheet1!$AM$180:$BA$180</c:f>
              <c:numCache>
                <c:formatCode>0.0</c:formatCode>
                <c:ptCount val="15"/>
                <c:pt idx="0">
                  <c:v>261.622253</c:v>
                </c:pt>
                <c:pt idx="1">
                  <c:v>263.62939899999986</c:v>
                </c:pt>
                <c:pt idx="2">
                  <c:v>264.15983106000004</c:v>
                </c:pt>
                <c:pt idx="3">
                  <c:v>264.68836241999992</c:v>
                </c:pt>
                <c:pt idx="4">
                  <c:v>265.99931231999983</c:v>
                </c:pt>
                <c:pt idx="5">
                  <c:v>266.73987418000002</c:v>
                </c:pt>
                <c:pt idx="6">
                  <c:v>267.29726420999992</c:v>
                </c:pt>
                <c:pt idx="7">
                  <c:v>267.48194150999996</c:v>
                </c:pt>
                <c:pt idx="8">
                  <c:v>269.2798287</c:v>
                </c:pt>
                <c:pt idx="9">
                  <c:v>270.65051044999996</c:v>
                </c:pt>
                <c:pt idx="10">
                  <c:v>275.52141402999985</c:v>
                </c:pt>
                <c:pt idx="11">
                  <c:v>278.28683174999981</c:v>
                </c:pt>
                <c:pt idx="12">
                  <c:v>272.42819572999997</c:v>
                </c:pt>
                <c:pt idx="13">
                  <c:v>286.38154427999984</c:v>
                </c:pt>
                <c:pt idx="14">
                  <c:v>286.68797101000001</c:v>
                </c:pt>
              </c:numCache>
            </c:numRef>
          </c:val>
        </c:ser>
        <c:dLbls/>
        <c:gapWidth val="25"/>
        <c:overlap val="-25"/>
        <c:axId val="55159808"/>
        <c:axId val="55288960"/>
      </c:barChart>
      <c:catAx>
        <c:axId val="55159808"/>
        <c:scaling>
          <c:orientation val="minMax"/>
        </c:scaling>
        <c:axPos val="b"/>
        <c:numFmt formatCode="General" sourceLinked="0"/>
        <c:majorTickMark val="none"/>
        <c:tickLblPos val="nextTo"/>
        <c:txPr>
          <a:bodyPr rot="-2400000"/>
          <a:lstStyle/>
          <a:p>
            <a:pPr>
              <a:defRPr sz="1200" b="1"/>
            </a:pPr>
            <a:endParaRPr lang="en-US"/>
          </a:p>
        </c:txPr>
        <c:crossAx val="55288960"/>
        <c:crosses val="autoZero"/>
        <c:auto val="1"/>
        <c:lblAlgn val="ctr"/>
        <c:lblOffset val="100"/>
      </c:catAx>
      <c:valAx>
        <c:axId val="55288960"/>
        <c:scaling>
          <c:orientation val="minMax"/>
        </c:scaling>
        <c:axPos val="l"/>
        <c:majorGridlines/>
        <c:numFmt formatCode="0" sourceLinked="0"/>
        <c:majorTickMark val="none"/>
        <c:tickLblPos val="nextTo"/>
        <c:spPr>
          <a:ln w="9525">
            <a:noFill/>
          </a:ln>
        </c:spPr>
        <c:txPr>
          <a:bodyPr/>
          <a:lstStyle/>
          <a:p>
            <a:pPr>
              <a:defRPr sz="1200" b="1"/>
            </a:pPr>
            <a:endParaRPr lang="en-US"/>
          </a:p>
        </c:txPr>
        <c:crossAx val="55159808"/>
        <c:crosses val="autoZero"/>
        <c:crossBetween val="between"/>
      </c:valAx>
      <c:spPr>
        <a:ln>
          <a:solidFill>
            <a:schemeClr val="tx1"/>
          </a:solidFill>
        </a:ln>
      </c:spPr>
    </c:plotArea>
    <c:legend>
      <c:legendPos val="b"/>
      <c:layout>
        <c:manualLayout>
          <c:xMode val="edge"/>
          <c:yMode val="edge"/>
          <c:x val="0.17641778032196007"/>
          <c:y val="0.88454966356395215"/>
          <c:w val="0.6112927188881081"/>
          <c:h val="7.1997032535837419E-2"/>
        </c:manualLayout>
      </c:layout>
      <c:txPr>
        <a:bodyPr/>
        <a:lstStyle/>
        <a:p>
          <a:pPr>
            <a:defRPr sz="1400" b="1"/>
          </a:pPr>
          <a:endParaRPr lang="en-US"/>
        </a:p>
      </c:txPr>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dirty="0"/>
              <a:t>Total </a:t>
            </a:r>
            <a:r>
              <a:rPr lang="en-ZA" dirty="0" smtClean="0"/>
              <a:t>unsecured retail </a:t>
            </a:r>
            <a:r>
              <a:rPr lang="en-ZA" dirty="0"/>
              <a:t>lending (excluding ABIL):</a:t>
            </a:r>
            <a:r>
              <a:rPr lang="en-ZA" baseline="0" dirty="0"/>
              <a:t> </a:t>
            </a:r>
          </a:p>
          <a:p>
            <a:pPr>
              <a:defRPr/>
            </a:pPr>
            <a:r>
              <a:rPr lang="en-ZA" baseline="0" dirty="0"/>
              <a:t>Loans under stress</a:t>
            </a:r>
            <a:endParaRPr lang="en-ZA" dirty="0"/>
          </a:p>
        </c:rich>
      </c:tx>
      <c:layout>
        <c:manualLayout>
          <c:xMode val="edge"/>
          <c:yMode val="edge"/>
          <c:x val="0.22797643482174304"/>
          <c:y val="2.7715174504420206E-2"/>
        </c:manualLayout>
      </c:layout>
    </c:title>
    <c:plotArea>
      <c:layout>
        <c:manualLayout>
          <c:layoutTarget val="inner"/>
          <c:xMode val="edge"/>
          <c:yMode val="edge"/>
          <c:x val="4.8183481107954708E-2"/>
          <c:y val="0.19536719595272103"/>
          <c:w val="0.93136498952902191"/>
          <c:h val="0.50519947595757209"/>
        </c:manualLayout>
      </c:layout>
      <c:barChart>
        <c:barDir val="col"/>
        <c:grouping val="stacked"/>
        <c:ser>
          <c:idx val="0"/>
          <c:order val="0"/>
          <c:tx>
            <c:strRef>
              <c:f>Sheet1!$AL$114</c:f>
              <c:strCache>
                <c:ptCount val="1"/>
                <c:pt idx="0">
                  <c:v>Portion of which Specific Credit Impairment was raised</c:v>
                </c:pt>
              </c:strCache>
            </c:strRef>
          </c:tx>
          <c:spPr>
            <a:solidFill>
              <a:srgbClr val="00B050"/>
            </a:solidFill>
          </c:spPr>
          <c:dLbls>
            <c:dLbl>
              <c:idx val="14"/>
              <c:layout/>
              <c:dLblPos val="ctr"/>
              <c:showVal val="1"/>
              <c:extLst>
                <c:ext xmlns:c15="http://schemas.microsoft.com/office/drawing/2012/chart" uri="{CE6537A1-D6FC-4f65-9D91-7224C49458BB}">
                  <c15:layout/>
                </c:ext>
              </c:extLst>
            </c:dLbl>
            <c:delete val="1"/>
            <c:spPr>
              <a:ln>
                <a:solidFill>
                  <a:sysClr val="windowText" lastClr="000000"/>
                </a:solidFill>
              </a:ln>
            </c:spPr>
            <c:txPr>
              <a:bodyPr/>
              <a:lstStyle/>
              <a:p>
                <a:pPr>
                  <a:defRPr sz="1100" b="1"/>
                </a:pPr>
                <a:endParaRPr lang="en-US"/>
              </a:p>
            </c:txPr>
            <c:extLst>
              <c:ext xmlns:c15="http://schemas.microsoft.com/office/drawing/2012/chart" uri="{CE6537A1-D6FC-4f65-9D91-7224C49458BB}">
                <c15:showLeaderLines val="0"/>
              </c:ext>
            </c:extLst>
          </c:dLbls>
          <c:cat>
            <c:strRef>
              <c:f>Sheet1!$AM$110:$BA$110</c:f>
              <c:strCache>
                <c:ptCount val="15"/>
                <c:pt idx="0">
                  <c:v>Jan-15</c:v>
                </c:pt>
                <c:pt idx="1">
                  <c:v>Feb-15</c:v>
                </c:pt>
                <c:pt idx="2">
                  <c:v>March 2015</c:v>
                </c:pt>
                <c:pt idx="3">
                  <c:v>Apr-15</c:v>
                </c:pt>
                <c:pt idx="4">
                  <c:v>May-15</c:v>
                </c:pt>
                <c:pt idx="5">
                  <c:v>Jun-15</c:v>
                </c:pt>
                <c:pt idx="6">
                  <c:v>Jul-15</c:v>
                </c:pt>
                <c:pt idx="7">
                  <c:v>Aug-15</c:v>
                </c:pt>
                <c:pt idx="8">
                  <c:v>Sep-15</c:v>
                </c:pt>
                <c:pt idx="9">
                  <c:v>Oct-15</c:v>
                </c:pt>
                <c:pt idx="10">
                  <c:v>Nov-15</c:v>
                </c:pt>
                <c:pt idx="11">
                  <c:v>Dec-15</c:v>
                </c:pt>
                <c:pt idx="12">
                  <c:v>Jan-16</c:v>
                </c:pt>
                <c:pt idx="13">
                  <c:v>Feb-16</c:v>
                </c:pt>
                <c:pt idx="14">
                  <c:v>March 2016</c:v>
                </c:pt>
              </c:strCache>
            </c:strRef>
          </c:cat>
          <c:val>
            <c:numRef>
              <c:f>Sheet1!$AM$114:$BA$114</c:f>
              <c:numCache>
                <c:formatCode>#,##0.0</c:formatCode>
                <c:ptCount val="15"/>
                <c:pt idx="0">
                  <c:v>14.210292999999998</c:v>
                </c:pt>
                <c:pt idx="1">
                  <c:v>14.244717999999999</c:v>
                </c:pt>
                <c:pt idx="2">
                  <c:v>14.222201999999999</c:v>
                </c:pt>
                <c:pt idx="3">
                  <c:v>14.437311999999999</c:v>
                </c:pt>
                <c:pt idx="4">
                  <c:v>14.43976</c:v>
                </c:pt>
                <c:pt idx="5">
                  <c:v>14.771365999999999</c:v>
                </c:pt>
                <c:pt idx="6">
                  <c:v>15.031152000000001</c:v>
                </c:pt>
                <c:pt idx="7">
                  <c:v>15.103631</c:v>
                </c:pt>
                <c:pt idx="8">
                  <c:v>15.297268999999998</c:v>
                </c:pt>
                <c:pt idx="9">
                  <c:v>15.461549000000002</c:v>
                </c:pt>
                <c:pt idx="10">
                  <c:v>15.523027999999998</c:v>
                </c:pt>
                <c:pt idx="11">
                  <c:v>15.548519000000001</c:v>
                </c:pt>
                <c:pt idx="12">
                  <c:v>15.945151000000001</c:v>
                </c:pt>
                <c:pt idx="13">
                  <c:v>16.475120999999998</c:v>
                </c:pt>
                <c:pt idx="14">
                  <c:v>16.706648999999995</c:v>
                </c:pt>
              </c:numCache>
            </c:numRef>
          </c:val>
        </c:ser>
        <c:ser>
          <c:idx val="1"/>
          <c:order val="1"/>
          <c:tx>
            <c:strRef>
              <c:f>Sheet1!$AL$115</c:f>
              <c:strCache>
                <c:ptCount val="1"/>
                <c:pt idx="0">
                  <c:v>Portion of which no credit Impairment was raised</c:v>
                </c:pt>
              </c:strCache>
            </c:strRef>
          </c:tx>
          <c:spPr>
            <a:solidFill>
              <a:schemeClr val="accent1">
                <a:lumMod val="75000"/>
              </a:schemeClr>
            </a:solidFill>
          </c:spPr>
          <c:dLbls>
            <c:dLbl>
              <c:idx val="14"/>
              <c:layout/>
              <c:dLblPos val="ctr"/>
              <c:showVal val="1"/>
              <c:extLst>
                <c:ext xmlns:c15="http://schemas.microsoft.com/office/drawing/2012/chart" uri="{CE6537A1-D6FC-4f65-9D91-7224C49458BB}">
                  <c15:layout/>
                </c:ext>
              </c:extLst>
            </c:dLbl>
            <c:delete val="1"/>
            <c:spPr>
              <a:ln>
                <a:solidFill>
                  <a:sysClr val="windowText" lastClr="000000"/>
                </a:solidFill>
              </a:ln>
            </c:spPr>
            <c:txPr>
              <a:bodyPr/>
              <a:lstStyle/>
              <a:p>
                <a:pPr>
                  <a:defRPr sz="1100" b="1"/>
                </a:pPr>
                <a:endParaRPr lang="en-US"/>
              </a:p>
            </c:txPr>
            <c:extLst>
              <c:ext xmlns:c15="http://schemas.microsoft.com/office/drawing/2012/chart" uri="{CE6537A1-D6FC-4f65-9D91-7224C49458BB}">
                <c15:showLeaderLines val="0"/>
              </c:ext>
            </c:extLst>
          </c:dLbls>
          <c:cat>
            <c:strRef>
              <c:f>Sheet1!$AM$110:$BA$110</c:f>
              <c:strCache>
                <c:ptCount val="15"/>
                <c:pt idx="0">
                  <c:v>Jan-15</c:v>
                </c:pt>
                <c:pt idx="1">
                  <c:v>Feb-15</c:v>
                </c:pt>
                <c:pt idx="2">
                  <c:v>March 2015</c:v>
                </c:pt>
                <c:pt idx="3">
                  <c:v>Apr-15</c:v>
                </c:pt>
                <c:pt idx="4">
                  <c:v>May-15</c:v>
                </c:pt>
                <c:pt idx="5">
                  <c:v>Jun-15</c:v>
                </c:pt>
                <c:pt idx="6">
                  <c:v>Jul-15</c:v>
                </c:pt>
                <c:pt idx="7">
                  <c:v>Aug-15</c:v>
                </c:pt>
                <c:pt idx="8">
                  <c:v>Sep-15</c:v>
                </c:pt>
                <c:pt idx="9">
                  <c:v>Oct-15</c:v>
                </c:pt>
                <c:pt idx="10">
                  <c:v>Nov-15</c:v>
                </c:pt>
                <c:pt idx="11">
                  <c:v>Dec-15</c:v>
                </c:pt>
                <c:pt idx="12">
                  <c:v>Jan-16</c:v>
                </c:pt>
                <c:pt idx="13">
                  <c:v>Feb-16</c:v>
                </c:pt>
                <c:pt idx="14">
                  <c:v>March 2016</c:v>
                </c:pt>
              </c:strCache>
            </c:strRef>
          </c:cat>
          <c:val>
            <c:numRef>
              <c:f>Sheet1!$AM$115:$BA$115</c:f>
              <c:numCache>
                <c:formatCode>#,##0.0</c:formatCode>
                <c:ptCount val="15"/>
                <c:pt idx="0">
                  <c:v>44.230315300000015</c:v>
                </c:pt>
                <c:pt idx="1">
                  <c:v>44.285875140000009</c:v>
                </c:pt>
                <c:pt idx="2">
                  <c:v>44.945092320000008</c:v>
                </c:pt>
                <c:pt idx="3">
                  <c:v>45.809297959999995</c:v>
                </c:pt>
                <c:pt idx="4">
                  <c:v>45.836217589999997</c:v>
                </c:pt>
                <c:pt idx="5">
                  <c:v>47.519723970000001</c:v>
                </c:pt>
                <c:pt idx="6">
                  <c:v>45.916852310000003</c:v>
                </c:pt>
                <c:pt idx="7">
                  <c:v>46.337914740000009</c:v>
                </c:pt>
                <c:pt idx="8">
                  <c:v>45.7495841</c:v>
                </c:pt>
                <c:pt idx="9">
                  <c:v>44.048473530000003</c:v>
                </c:pt>
                <c:pt idx="10">
                  <c:v>45.467136530000012</c:v>
                </c:pt>
                <c:pt idx="11">
                  <c:v>48.490990720000006</c:v>
                </c:pt>
                <c:pt idx="12">
                  <c:v>48.371443449999973</c:v>
                </c:pt>
                <c:pt idx="13">
                  <c:v>51.441755650000005</c:v>
                </c:pt>
                <c:pt idx="14">
                  <c:v>52.13232287000001</c:v>
                </c:pt>
              </c:numCache>
            </c:numRef>
          </c:val>
        </c:ser>
        <c:dLbls/>
        <c:gapWidth val="25"/>
        <c:overlap val="100"/>
        <c:axId val="55872896"/>
        <c:axId val="56050816"/>
      </c:barChart>
      <c:catAx>
        <c:axId val="55872896"/>
        <c:scaling>
          <c:orientation val="minMax"/>
        </c:scaling>
        <c:axPos val="b"/>
        <c:numFmt formatCode="General" sourceLinked="0"/>
        <c:tickLblPos val="nextTo"/>
        <c:txPr>
          <a:bodyPr rot="-2580000"/>
          <a:lstStyle/>
          <a:p>
            <a:pPr>
              <a:defRPr sz="1200" b="1"/>
            </a:pPr>
            <a:endParaRPr lang="en-US"/>
          </a:p>
        </c:txPr>
        <c:crossAx val="56050816"/>
        <c:crosses val="autoZero"/>
        <c:auto val="1"/>
        <c:lblAlgn val="ctr"/>
        <c:lblOffset val="100"/>
      </c:catAx>
      <c:valAx>
        <c:axId val="56050816"/>
        <c:scaling>
          <c:orientation val="minMax"/>
        </c:scaling>
        <c:axPos val="l"/>
        <c:majorGridlines/>
        <c:numFmt formatCode="0" sourceLinked="0"/>
        <c:majorTickMark val="none"/>
        <c:tickLblPos val="nextTo"/>
        <c:spPr>
          <a:ln w="9525">
            <a:noFill/>
          </a:ln>
        </c:spPr>
        <c:txPr>
          <a:bodyPr/>
          <a:lstStyle/>
          <a:p>
            <a:pPr>
              <a:defRPr sz="1200" b="1"/>
            </a:pPr>
            <a:endParaRPr lang="en-US"/>
          </a:p>
        </c:txPr>
        <c:crossAx val="55872896"/>
        <c:crosses val="autoZero"/>
        <c:crossBetween val="between"/>
      </c:valAx>
      <c:spPr>
        <a:ln>
          <a:solidFill>
            <a:sysClr val="windowText" lastClr="000000"/>
          </a:solidFill>
        </a:ln>
      </c:spPr>
    </c:plotArea>
    <c:legend>
      <c:legendPos val="b"/>
      <c:layout>
        <c:manualLayout>
          <c:xMode val="edge"/>
          <c:yMode val="edge"/>
          <c:x val="9.0903022127032329E-2"/>
          <c:y val="0.85334185122430706"/>
          <c:w val="0.79402382010266692"/>
          <c:h val="0.12835749204149602"/>
        </c:manualLayout>
      </c:layout>
      <c:txPr>
        <a:bodyPr/>
        <a:lstStyle/>
        <a:p>
          <a:pPr>
            <a:defRPr sz="1200" b="1"/>
          </a:pPr>
          <a:endParaRPr lang="en-US"/>
        </a:p>
      </c:txPr>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dirty="0" smtClean="0"/>
              <a:t>Impact on average </a:t>
            </a:r>
            <a:endParaRPr lang="en-ZA" dirty="0"/>
          </a:p>
          <a:p>
            <a:pPr>
              <a:defRPr/>
            </a:pPr>
            <a:r>
              <a:rPr lang="en-ZA" dirty="0"/>
              <a:t>Capital Adequacy </a:t>
            </a:r>
            <a:r>
              <a:rPr lang="en-ZA" dirty="0" smtClean="0"/>
              <a:t>Ratio for affected banks</a:t>
            </a:r>
            <a:endParaRPr lang="en-ZA" dirty="0"/>
          </a:p>
        </c:rich>
      </c:tx>
      <c:layout>
        <c:manualLayout>
          <c:xMode val="edge"/>
          <c:yMode val="edge"/>
          <c:x val="0.20793740309047806"/>
          <c:y val="4.31499962162014E-2"/>
        </c:manualLayout>
      </c:layout>
    </c:title>
    <c:plotArea>
      <c:layout>
        <c:manualLayout>
          <c:layoutTarget val="inner"/>
          <c:xMode val="edge"/>
          <c:yMode val="edge"/>
          <c:x val="4.8748206720992296E-2"/>
          <c:y val="0.21828895018105904"/>
          <c:w val="0.93438168705892599"/>
          <c:h val="0.46378924885962702"/>
        </c:manualLayout>
      </c:layout>
      <c:lineChart>
        <c:grouping val="standard"/>
        <c:ser>
          <c:idx val="0"/>
          <c:order val="0"/>
          <c:tx>
            <c:strRef>
              <c:f>Sheet1!$AL$132</c:f>
              <c:strCache>
                <c:ptCount val="1"/>
                <c:pt idx="0">
                  <c:v>CAR</c:v>
                </c:pt>
              </c:strCache>
            </c:strRef>
          </c:tx>
          <c:spPr>
            <a:ln w="31750">
              <a:solidFill>
                <a:srgbClr val="0106BF"/>
              </a:solidFill>
            </a:ln>
          </c:spPr>
          <c:marker>
            <c:symbol val="none"/>
          </c:marker>
          <c:dLbls>
            <c:dLbl>
              <c:idx val="14"/>
              <c:layout/>
              <c:dLblPos val="t"/>
              <c:showVal val="1"/>
              <c:extLst>
                <c:ext xmlns:c15="http://schemas.microsoft.com/office/drawing/2012/chart" uri="{CE6537A1-D6FC-4f65-9D91-7224C49458BB}">
                  <c15:layout/>
                </c:ext>
              </c:extLst>
            </c:dLbl>
            <c:delete val="1"/>
            <c:spPr>
              <a:ln>
                <a:solidFill>
                  <a:schemeClr val="bg2"/>
                </a:solidFill>
              </a:ln>
            </c:spPr>
            <c:txPr>
              <a:bodyPr/>
              <a:lstStyle/>
              <a:p>
                <a:pPr>
                  <a:defRPr sz="1100" b="1"/>
                </a:pPr>
                <a:endParaRPr lang="en-US"/>
              </a:p>
            </c:txPr>
            <c:extLst>
              <c:ext xmlns:c15="http://schemas.microsoft.com/office/drawing/2012/chart" uri="{CE6537A1-D6FC-4f65-9D91-7224C49458BB}">
                <c15:showLeaderLines val="0"/>
              </c:ext>
            </c:extLst>
          </c:dLbls>
          <c:cat>
            <c:strRef>
              <c:f>Sheet1!$AM$131:$BA$131</c:f>
              <c:strCache>
                <c:ptCount val="15"/>
                <c:pt idx="0">
                  <c:v>Jan-15</c:v>
                </c:pt>
                <c:pt idx="1">
                  <c:v>Feb-15</c:v>
                </c:pt>
                <c:pt idx="2">
                  <c:v>March 2015</c:v>
                </c:pt>
                <c:pt idx="3">
                  <c:v>Apr-15</c:v>
                </c:pt>
                <c:pt idx="4">
                  <c:v>May-15</c:v>
                </c:pt>
                <c:pt idx="5">
                  <c:v>Jun-15</c:v>
                </c:pt>
                <c:pt idx="6">
                  <c:v>Jul-15</c:v>
                </c:pt>
                <c:pt idx="7">
                  <c:v>Aug-15</c:v>
                </c:pt>
                <c:pt idx="8">
                  <c:v>Sep-15</c:v>
                </c:pt>
                <c:pt idx="9">
                  <c:v>Oct-15</c:v>
                </c:pt>
                <c:pt idx="10">
                  <c:v>Nov-15</c:v>
                </c:pt>
                <c:pt idx="11">
                  <c:v>Dec-15</c:v>
                </c:pt>
                <c:pt idx="12">
                  <c:v>Jan-16</c:v>
                </c:pt>
                <c:pt idx="13">
                  <c:v>Feb-16</c:v>
                </c:pt>
                <c:pt idx="14">
                  <c:v>March 2016</c:v>
                </c:pt>
              </c:strCache>
            </c:strRef>
          </c:cat>
          <c:val>
            <c:numRef>
              <c:f>Sheet1!$AM$132:$BA$132</c:f>
              <c:numCache>
                <c:formatCode>_(* #,##0.00_);_(* \(#,##0.00\);_(* "-"??_);_(@_)</c:formatCode>
                <c:ptCount val="15"/>
                <c:pt idx="0">
                  <c:v>14.538397387978529</c:v>
                </c:pt>
                <c:pt idx="1">
                  <c:v>14.268293748488681</c:v>
                </c:pt>
                <c:pt idx="2">
                  <c:v>14.19428741929733</c:v>
                </c:pt>
                <c:pt idx="3">
                  <c:v>14.221538149313098</c:v>
                </c:pt>
                <c:pt idx="4">
                  <c:v>14.43161188557696</c:v>
                </c:pt>
                <c:pt idx="5">
                  <c:v>14.626449289117652</c:v>
                </c:pt>
                <c:pt idx="6">
                  <c:v>14.621071757015367</c:v>
                </c:pt>
                <c:pt idx="7">
                  <c:v>14.569900233108164</c:v>
                </c:pt>
                <c:pt idx="8">
                  <c:v>14.718123912603149</c:v>
                </c:pt>
                <c:pt idx="9">
                  <c:v>14.75143466605587</c:v>
                </c:pt>
                <c:pt idx="10">
                  <c:v>14.621662523118077</c:v>
                </c:pt>
                <c:pt idx="11">
                  <c:v>14.75489411307545</c:v>
                </c:pt>
                <c:pt idx="12">
                  <c:v>14.432499171803121</c:v>
                </c:pt>
                <c:pt idx="13">
                  <c:v>14.162804655759873</c:v>
                </c:pt>
                <c:pt idx="14">
                  <c:v>14.182919059804451</c:v>
                </c:pt>
              </c:numCache>
            </c:numRef>
          </c:val>
        </c:ser>
        <c:ser>
          <c:idx val="1"/>
          <c:order val="1"/>
          <c:tx>
            <c:strRef>
              <c:f>Sheet1!$AL$133</c:f>
              <c:strCache>
                <c:ptCount val="1"/>
                <c:pt idx="0">
                  <c:v>CAR after impact of unprovided portion of stressed loans</c:v>
                </c:pt>
              </c:strCache>
            </c:strRef>
          </c:tx>
          <c:spPr>
            <a:ln w="31750">
              <a:solidFill>
                <a:srgbClr val="C00000"/>
              </a:solidFill>
            </a:ln>
          </c:spPr>
          <c:marker>
            <c:symbol val="none"/>
          </c:marker>
          <c:dLbls>
            <c:dLbl>
              <c:idx val="14"/>
              <c:layout/>
              <c:dLblPos val="b"/>
              <c:showVal val="1"/>
              <c:extLst>
                <c:ext xmlns:c15="http://schemas.microsoft.com/office/drawing/2012/chart" uri="{CE6537A1-D6FC-4f65-9D91-7224C49458BB}">
                  <c15:layout/>
                </c:ext>
              </c:extLst>
            </c:dLbl>
            <c:delete val="1"/>
            <c:spPr>
              <a:ln>
                <a:solidFill>
                  <a:schemeClr val="bg2"/>
                </a:solidFill>
              </a:ln>
            </c:spPr>
            <c:txPr>
              <a:bodyPr/>
              <a:lstStyle/>
              <a:p>
                <a:pPr>
                  <a:defRPr sz="1100" b="1"/>
                </a:pPr>
                <a:endParaRPr lang="en-US"/>
              </a:p>
            </c:txPr>
            <c:dLblPos val="b"/>
            <c:extLst>
              <c:ext xmlns:c15="http://schemas.microsoft.com/office/drawing/2012/chart" uri="{CE6537A1-D6FC-4f65-9D91-7224C49458BB}">
                <c15:showLeaderLines val="0"/>
              </c:ext>
            </c:extLst>
          </c:dLbls>
          <c:cat>
            <c:strRef>
              <c:f>Sheet1!$AM$131:$BA$131</c:f>
              <c:strCache>
                <c:ptCount val="15"/>
                <c:pt idx="0">
                  <c:v>Jan-15</c:v>
                </c:pt>
                <c:pt idx="1">
                  <c:v>Feb-15</c:v>
                </c:pt>
                <c:pt idx="2">
                  <c:v>March 2015</c:v>
                </c:pt>
                <c:pt idx="3">
                  <c:v>Apr-15</c:v>
                </c:pt>
                <c:pt idx="4">
                  <c:v>May-15</c:v>
                </c:pt>
                <c:pt idx="5">
                  <c:v>Jun-15</c:v>
                </c:pt>
                <c:pt idx="6">
                  <c:v>Jul-15</c:v>
                </c:pt>
                <c:pt idx="7">
                  <c:v>Aug-15</c:v>
                </c:pt>
                <c:pt idx="8">
                  <c:v>Sep-15</c:v>
                </c:pt>
                <c:pt idx="9">
                  <c:v>Oct-15</c:v>
                </c:pt>
                <c:pt idx="10">
                  <c:v>Nov-15</c:v>
                </c:pt>
                <c:pt idx="11">
                  <c:v>Dec-15</c:v>
                </c:pt>
                <c:pt idx="12">
                  <c:v>Jan-16</c:v>
                </c:pt>
                <c:pt idx="13">
                  <c:v>Feb-16</c:v>
                </c:pt>
                <c:pt idx="14">
                  <c:v>March 2016</c:v>
                </c:pt>
              </c:strCache>
            </c:strRef>
          </c:cat>
          <c:val>
            <c:numRef>
              <c:f>Sheet1!$AM$133:$BA$133</c:f>
              <c:numCache>
                <c:formatCode>_(* #,##0.00_);_(* \(#,##0.00\);_(* "-"??_);_(@_)</c:formatCode>
                <c:ptCount val="15"/>
                <c:pt idx="0">
                  <c:v>12.084336876302322</c:v>
                </c:pt>
                <c:pt idx="1">
                  <c:v>11.853763718750759</c:v>
                </c:pt>
                <c:pt idx="2">
                  <c:v>11.779201930355249</c:v>
                </c:pt>
                <c:pt idx="3">
                  <c:v>11.787225204441809</c:v>
                </c:pt>
                <c:pt idx="4">
                  <c:v>12.003539898248023</c:v>
                </c:pt>
                <c:pt idx="5">
                  <c:v>12.107849559517829</c:v>
                </c:pt>
                <c:pt idx="6">
                  <c:v>12.22551568553593</c:v>
                </c:pt>
                <c:pt idx="7">
                  <c:v>12.161700621703558</c:v>
                </c:pt>
                <c:pt idx="8">
                  <c:v>12.358634175634101</c:v>
                </c:pt>
                <c:pt idx="9">
                  <c:v>12.477369086790159</c:v>
                </c:pt>
                <c:pt idx="10">
                  <c:v>12.318053968468282</c:v>
                </c:pt>
                <c:pt idx="11">
                  <c:v>12.314072856815519</c:v>
                </c:pt>
                <c:pt idx="12">
                  <c:v>12.009045741201263</c:v>
                </c:pt>
                <c:pt idx="13">
                  <c:v>11.624137259209782</c:v>
                </c:pt>
                <c:pt idx="14">
                  <c:v>11.620220088466768</c:v>
                </c:pt>
              </c:numCache>
            </c:numRef>
          </c:val>
        </c:ser>
        <c:dLbls/>
        <c:marker val="1"/>
        <c:axId val="56064640"/>
        <c:axId val="55562624"/>
      </c:lineChart>
      <c:catAx>
        <c:axId val="56064640"/>
        <c:scaling>
          <c:orientation val="minMax"/>
        </c:scaling>
        <c:axPos val="b"/>
        <c:numFmt formatCode="General" sourceLinked="0"/>
        <c:majorTickMark val="in"/>
        <c:tickLblPos val="nextTo"/>
        <c:txPr>
          <a:bodyPr rot="-2160000"/>
          <a:lstStyle/>
          <a:p>
            <a:pPr>
              <a:defRPr sz="1200" b="1"/>
            </a:pPr>
            <a:endParaRPr lang="en-US"/>
          </a:p>
        </c:txPr>
        <c:crossAx val="55562624"/>
        <c:crosses val="autoZero"/>
        <c:auto val="1"/>
        <c:lblAlgn val="ctr"/>
        <c:lblOffset val="100"/>
      </c:catAx>
      <c:valAx>
        <c:axId val="55562624"/>
        <c:scaling>
          <c:orientation val="minMax"/>
        </c:scaling>
        <c:axPos val="l"/>
        <c:majorGridlines/>
        <c:numFmt formatCode="_(* #,##0_);_(* \(#,##0\);_(* &quot;-&quot;_);_(@_)" sourceLinked="0"/>
        <c:majorTickMark val="none"/>
        <c:tickLblPos val="nextTo"/>
        <c:spPr>
          <a:ln w="9525">
            <a:noFill/>
          </a:ln>
        </c:spPr>
        <c:txPr>
          <a:bodyPr/>
          <a:lstStyle/>
          <a:p>
            <a:pPr>
              <a:defRPr sz="1200" b="1"/>
            </a:pPr>
            <a:endParaRPr lang="en-US"/>
          </a:p>
        </c:txPr>
        <c:crossAx val="56064640"/>
        <c:crosses val="autoZero"/>
        <c:crossBetween val="between"/>
        <c:majorUnit val="2"/>
      </c:valAx>
      <c:spPr>
        <a:ln>
          <a:solidFill>
            <a:sysClr val="windowText" lastClr="000000"/>
          </a:solidFill>
        </a:ln>
      </c:spPr>
    </c:plotArea>
    <c:legend>
      <c:legendPos val="b"/>
      <c:layout>
        <c:manualLayout>
          <c:xMode val="edge"/>
          <c:yMode val="edge"/>
          <c:x val="0.15618783903237804"/>
          <c:y val="0.89988612376402588"/>
          <c:w val="0.68455690913569989"/>
          <c:h val="7.1997032535837419E-2"/>
        </c:manualLayout>
      </c:layout>
      <c:txPr>
        <a:bodyPr/>
        <a:lstStyle/>
        <a:p>
          <a:pPr>
            <a:defRPr sz="1200" b="1"/>
          </a:pPr>
          <a:endParaRPr lang="en-US"/>
        </a:p>
      </c:txPr>
    </c:legend>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0.0678</cdr:x>
      <cdr:y>0.13043</cdr:y>
    </cdr:from>
    <cdr:to>
      <cdr:x>0.2124</cdr:x>
      <cdr:y>0.21621</cdr:y>
    </cdr:to>
    <cdr:sp macro="" textlink="">
      <cdr:nvSpPr>
        <cdr:cNvPr id="2" name="TextBox 1"/>
        <cdr:cNvSpPr txBox="1"/>
      </cdr:nvSpPr>
      <cdr:spPr>
        <a:xfrm xmlns:a="http://schemas.openxmlformats.org/drawingml/2006/main">
          <a:off x="576064" y="648072"/>
          <a:ext cx="1228658" cy="4262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200" b="1" dirty="0"/>
            <a:t>R billion</a:t>
          </a:r>
        </a:p>
      </cdr:txBody>
    </cdr:sp>
  </cdr:relSizeAnchor>
</c:userShapes>
</file>

<file path=ppt/drawings/drawing2.xml><?xml version="1.0" encoding="utf-8"?>
<c:userShapes xmlns:c="http://schemas.openxmlformats.org/drawingml/2006/chart">
  <cdr:relSizeAnchor xmlns:cdr="http://schemas.openxmlformats.org/drawingml/2006/chartDrawing">
    <cdr:from>
      <cdr:x>0.04237</cdr:x>
      <cdr:y>0.12857</cdr:y>
    </cdr:from>
    <cdr:to>
      <cdr:x>0.19822</cdr:x>
      <cdr:y>0.21632</cdr:y>
    </cdr:to>
    <cdr:sp macro="" textlink="">
      <cdr:nvSpPr>
        <cdr:cNvPr id="2" name="TextBox 1"/>
        <cdr:cNvSpPr txBox="1"/>
      </cdr:nvSpPr>
      <cdr:spPr>
        <a:xfrm xmlns:a="http://schemas.openxmlformats.org/drawingml/2006/main">
          <a:off x="360040" y="648072"/>
          <a:ext cx="1324202" cy="4423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200" b="1" dirty="0"/>
            <a:t>R billion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0.05701</cdr:x>
      <cdr:y>0.16632</cdr:y>
    </cdr:from>
    <cdr:to>
      <cdr:x>0.21615</cdr:x>
      <cdr:y>0.24061</cdr:y>
    </cdr:to>
    <cdr:sp macro="" textlink="">
      <cdr:nvSpPr>
        <cdr:cNvPr id="2" name="TextBox 1"/>
        <cdr:cNvSpPr txBox="1"/>
      </cdr:nvSpPr>
      <cdr:spPr>
        <a:xfrm xmlns:a="http://schemas.openxmlformats.org/drawingml/2006/main">
          <a:off x="326573" y="548369"/>
          <a:ext cx="911678" cy="2449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200" b="1" dirty="0"/>
            <a:t>Per cent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en-ZA"/>
          </a:p>
        </p:txBody>
      </p:sp>
      <p:sp>
        <p:nvSpPr>
          <p:cNvPr id="3" name="Date Placeholder 2"/>
          <p:cNvSpPr>
            <a:spLocks noGrp="1"/>
          </p:cNvSpPr>
          <p:nvPr>
            <p:ph type="dt" idx="1"/>
          </p:nvPr>
        </p:nvSpPr>
        <p:spPr>
          <a:xfrm>
            <a:off x="3850445" y="2"/>
            <a:ext cx="2945659" cy="496332"/>
          </a:xfrm>
          <a:prstGeom prst="rect">
            <a:avLst/>
          </a:prstGeom>
        </p:spPr>
        <p:txBody>
          <a:bodyPr vert="horz" lIns="91424" tIns="45712" rIns="91424" bIns="45712" rtlCol="0"/>
          <a:lstStyle>
            <a:lvl1pPr algn="r">
              <a:defRPr sz="1200"/>
            </a:lvl1pPr>
          </a:lstStyle>
          <a:p>
            <a:fld id="{4ECBE475-5DF0-4A6A-989A-8C42847132F2}" type="datetimeFigureOut">
              <a:rPr lang="en-ZA" smtClean="0"/>
              <a:pPr/>
              <a:t>2016/05/13</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4" tIns="45712" rIns="91424" bIns="45712" rtlCol="0" anchor="ctr"/>
          <a:lstStyle/>
          <a:p>
            <a:endParaRPr lang="en-ZA"/>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24" tIns="45712" rIns="91424"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428585"/>
            <a:ext cx="2945659" cy="496332"/>
          </a:xfrm>
          <a:prstGeom prst="rect">
            <a:avLst/>
          </a:prstGeom>
        </p:spPr>
        <p:txBody>
          <a:bodyPr vert="horz" lIns="91424" tIns="45712" rIns="91424" bIns="45712" rtlCol="0" anchor="b"/>
          <a:lstStyle>
            <a:lvl1pPr algn="l">
              <a:defRPr sz="1200"/>
            </a:lvl1pPr>
          </a:lstStyle>
          <a:p>
            <a:endParaRPr lang="en-ZA"/>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1424" tIns="45712" rIns="91424" bIns="45712" rtlCol="0" anchor="b"/>
          <a:lstStyle>
            <a:lvl1pPr algn="r">
              <a:defRPr sz="1200"/>
            </a:lvl1pPr>
          </a:lstStyle>
          <a:p>
            <a:fld id="{FCB1A372-5F2D-4E0A-AE8D-5A2CF5BBB47A}" type="slidenum">
              <a:rPr lang="en-ZA" smtClean="0"/>
              <a:pPr/>
              <a:t>‹#›</a:t>
            </a:fld>
            <a:endParaRPr lang="en-ZA"/>
          </a:p>
        </p:txBody>
      </p:sp>
    </p:spTree>
    <p:extLst>
      <p:ext uri="{BB962C8B-B14F-4D97-AF65-F5344CB8AC3E}">
        <p14:creationId xmlns:p14="http://schemas.microsoft.com/office/powerpoint/2010/main" xmlns="" val="262321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CB1A372-5F2D-4E0A-AE8D-5A2CF5BBB47A}" type="slidenum">
              <a:rPr lang="en-ZA" smtClean="0"/>
              <a:pPr/>
              <a:t>1</a:t>
            </a:fld>
            <a:endParaRPr lang="en-ZA"/>
          </a:p>
        </p:txBody>
      </p:sp>
    </p:spTree>
    <p:extLst>
      <p:ext uri="{BB962C8B-B14F-4D97-AF65-F5344CB8AC3E}">
        <p14:creationId xmlns:p14="http://schemas.microsoft.com/office/powerpoint/2010/main" xmlns="" val="3232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CB1A372-5F2D-4E0A-AE8D-5A2CF5BBB47A}" type="slidenum">
              <a:rPr lang="en-ZA" smtClean="0"/>
              <a:pPr/>
              <a:t>11</a:t>
            </a:fld>
            <a:endParaRPr lang="en-ZA"/>
          </a:p>
        </p:txBody>
      </p:sp>
    </p:spTree>
    <p:extLst>
      <p:ext uri="{BB962C8B-B14F-4D97-AF65-F5344CB8AC3E}">
        <p14:creationId xmlns:p14="http://schemas.microsoft.com/office/powerpoint/2010/main" xmlns="" val="135427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CB1A372-5F2D-4E0A-AE8D-5A2CF5BBB47A}" type="slidenum">
              <a:rPr lang="en-ZA" smtClean="0"/>
              <a:pPr/>
              <a:t>2</a:t>
            </a:fld>
            <a:endParaRPr lang="en-ZA"/>
          </a:p>
        </p:txBody>
      </p:sp>
    </p:spTree>
    <p:extLst>
      <p:ext uri="{BB962C8B-B14F-4D97-AF65-F5344CB8AC3E}">
        <p14:creationId xmlns:p14="http://schemas.microsoft.com/office/powerpoint/2010/main" xmlns="" val="45118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CB1A372-5F2D-4E0A-AE8D-5A2CF5BBB47A}" type="slidenum">
              <a:rPr lang="en-ZA" smtClean="0"/>
              <a:pPr/>
              <a:t>3</a:t>
            </a:fld>
            <a:endParaRPr lang="en-ZA"/>
          </a:p>
        </p:txBody>
      </p:sp>
    </p:spTree>
    <p:extLst>
      <p:ext uri="{BB962C8B-B14F-4D97-AF65-F5344CB8AC3E}">
        <p14:creationId xmlns:p14="http://schemas.microsoft.com/office/powerpoint/2010/main" xmlns="" val="217243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p:txBody>
      </p:sp>
      <p:sp>
        <p:nvSpPr>
          <p:cNvPr id="4" name="Slide Number Placeholder 3"/>
          <p:cNvSpPr>
            <a:spLocks noGrp="1"/>
          </p:cNvSpPr>
          <p:nvPr>
            <p:ph type="sldNum" sz="quarter" idx="10"/>
          </p:nvPr>
        </p:nvSpPr>
        <p:spPr/>
        <p:txBody>
          <a:bodyPr/>
          <a:lstStyle/>
          <a:p>
            <a:fld id="{FCB1A372-5F2D-4E0A-AE8D-5A2CF5BBB47A}" type="slidenum">
              <a:rPr lang="en-ZA" smtClean="0"/>
              <a:pPr/>
              <a:t>5</a:t>
            </a:fld>
            <a:endParaRPr lang="en-ZA"/>
          </a:p>
        </p:txBody>
      </p:sp>
    </p:spTree>
    <p:extLst>
      <p:ext uri="{BB962C8B-B14F-4D97-AF65-F5344CB8AC3E}">
        <p14:creationId xmlns:p14="http://schemas.microsoft.com/office/powerpoint/2010/main" xmlns="" val="302940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FCB1A372-5F2D-4E0A-AE8D-5A2CF5BBB47A}" type="slidenum">
              <a:rPr lang="en-ZA" smtClean="0"/>
              <a:pPr/>
              <a:t>6</a:t>
            </a:fld>
            <a:endParaRPr lang="en-ZA"/>
          </a:p>
        </p:txBody>
      </p:sp>
    </p:spTree>
    <p:extLst>
      <p:ext uri="{BB962C8B-B14F-4D97-AF65-F5344CB8AC3E}">
        <p14:creationId xmlns:p14="http://schemas.microsoft.com/office/powerpoint/2010/main" xmlns="" val="165273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CB1A372-5F2D-4E0A-AE8D-5A2CF5BBB47A}" type="slidenum">
              <a:rPr lang="en-ZA" smtClean="0"/>
              <a:pPr/>
              <a:t>7</a:t>
            </a:fld>
            <a:endParaRPr lang="en-ZA"/>
          </a:p>
        </p:txBody>
      </p:sp>
    </p:spTree>
    <p:extLst>
      <p:ext uri="{BB962C8B-B14F-4D97-AF65-F5344CB8AC3E}">
        <p14:creationId xmlns:p14="http://schemas.microsoft.com/office/powerpoint/2010/main" xmlns="" val="3966087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0" u="none" dirty="0"/>
          </a:p>
        </p:txBody>
      </p:sp>
      <p:sp>
        <p:nvSpPr>
          <p:cNvPr id="4" name="Slide Number Placeholder 3"/>
          <p:cNvSpPr>
            <a:spLocks noGrp="1"/>
          </p:cNvSpPr>
          <p:nvPr>
            <p:ph type="sldNum" sz="quarter" idx="10"/>
          </p:nvPr>
        </p:nvSpPr>
        <p:spPr/>
        <p:txBody>
          <a:bodyPr/>
          <a:lstStyle/>
          <a:p>
            <a:fld id="{FCB1A372-5F2D-4E0A-AE8D-5A2CF5BBB47A}" type="slidenum">
              <a:rPr lang="en-ZA" smtClean="0"/>
              <a:pPr/>
              <a:t>8</a:t>
            </a:fld>
            <a:endParaRPr lang="en-ZA"/>
          </a:p>
        </p:txBody>
      </p:sp>
    </p:spTree>
    <p:extLst>
      <p:ext uri="{BB962C8B-B14F-4D97-AF65-F5344CB8AC3E}">
        <p14:creationId xmlns:p14="http://schemas.microsoft.com/office/powerpoint/2010/main" xmlns="" val="24387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CB1A372-5F2D-4E0A-AE8D-5A2CF5BBB47A}" type="slidenum">
              <a:rPr lang="en-ZA" smtClean="0"/>
              <a:pPr/>
              <a:t>9</a:t>
            </a:fld>
            <a:endParaRPr lang="en-ZA"/>
          </a:p>
        </p:txBody>
      </p:sp>
    </p:spTree>
    <p:extLst>
      <p:ext uri="{BB962C8B-B14F-4D97-AF65-F5344CB8AC3E}">
        <p14:creationId xmlns:p14="http://schemas.microsoft.com/office/powerpoint/2010/main" xmlns="" val="408457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CB1A372-5F2D-4E0A-AE8D-5A2CF5BBB47A}" type="slidenum">
              <a:rPr lang="en-ZA" smtClean="0"/>
              <a:pPr/>
              <a:t>10</a:t>
            </a:fld>
            <a:endParaRPr lang="en-ZA"/>
          </a:p>
        </p:txBody>
      </p:sp>
    </p:spTree>
    <p:extLst>
      <p:ext uri="{BB962C8B-B14F-4D97-AF65-F5344CB8AC3E}">
        <p14:creationId xmlns:p14="http://schemas.microsoft.com/office/powerpoint/2010/main" xmlns="" val="628270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7282" name="Rectangle 21"/>
          <p:cNvSpPr>
            <a:spLocks noGrp="1" noChangeArrowheads="1"/>
          </p:cNvSpPr>
          <p:nvPr>
            <p:ph type="ctrTitle"/>
          </p:nvPr>
        </p:nvSpPr>
        <p:spPr>
          <a:xfrm>
            <a:off x="2227263" y="2900363"/>
            <a:ext cx="4687887" cy="528637"/>
          </a:xfrm>
          <a:ln w="1905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lnSpc>
                <a:spcPct val="105000"/>
              </a:lnSpc>
              <a:defRPr smtClean="0"/>
            </a:lvl1pPr>
          </a:lstStyle>
          <a:p>
            <a:pPr lvl="0"/>
            <a:r>
              <a:rPr lang="en-US" noProof="0" smtClean="0"/>
              <a:t>Click to edit Master title style</a:t>
            </a:r>
          </a:p>
        </p:txBody>
      </p:sp>
      <p:sp>
        <p:nvSpPr>
          <p:cNvPr id="1048" name="Rectangle 24"/>
          <p:cNvSpPr>
            <a:spLocks noGrp="1" noChangeArrowheads="1"/>
          </p:cNvSpPr>
          <p:nvPr>
            <p:ph type="ftr" sz="quarter" idx="3"/>
          </p:nvPr>
        </p:nvSpPr>
        <p:spPr>
          <a:xfrm>
            <a:off x="6248400" y="6381750"/>
            <a:ext cx="2895600" cy="476250"/>
          </a:xfrm>
        </p:spPr>
        <p:txBody>
          <a:bodyPr/>
          <a:lstStyle>
            <a:lvl1pPr algn="l">
              <a:spcBef>
                <a:spcPct val="0"/>
              </a:spcBef>
              <a:buClrTx/>
              <a:buSzTx/>
              <a:buFontTx/>
              <a:buNone/>
              <a:defRPr sz="800" b="0">
                <a:solidFill>
                  <a:srgbClr val="FFFFFF"/>
                </a:solidFill>
              </a:defRPr>
            </a:lvl1pPr>
          </a:lstStyle>
          <a:p>
            <a:endParaRPr lang="en-ZA"/>
          </a:p>
        </p:txBody>
      </p:sp>
      <p:sp>
        <p:nvSpPr>
          <p:cNvPr id="97285" name="Rectangle 5"/>
          <p:cNvSpPr>
            <a:spLocks noGrp="1" noChangeArrowheads="1"/>
          </p:cNvSpPr>
          <p:nvPr>
            <p:ph type="subTitle" sz="quarter" idx="1"/>
          </p:nvPr>
        </p:nvSpPr>
        <p:spPr>
          <a:xfrm>
            <a:off x="2420938" y="4291013"/>
            <a:ext cx="4300537" cy="427037"/>
          </a:xfrm>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45720" rIns="91440" bIns="45720">
            <a:spAutoFit/>
          </a:bodyPr>
          <a:lstStyle>
            <a:lvl1pPr marL="0" indent="0" algn="ctr">
              <a:buFont typeface="Wingdings" pitchFamily="2" charset="2"/>
              <a:buNone/>
              <a:defRPr smtClean="0">
                <a:solidFill>
                  <a:srgbClr val="FFFFFF"/>
                </a:solidFill>
              </a:defRPr>
            </a:lvl1pPr>
          </a:lstStyle>
          <a:p>
            <a:pPr lvl="0"/>
            <a:r>
              <a:rPr lang="en-US" noProof="0" smtClean="0"/>
              <a:t>Click to edit Master subtitle style</a:t>
            </a:r>
          </a:p>
        </p:txBody>
      </p:sp>
      <p:pic>
        <p:nvPicPr>
          <p:cNvPr id="97286" name="Picture 6" descr="SARBblack"/>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608388" y="504825"/>
            <a:ext cx="1927225" cy="10779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ftr" sz="quarter" idx="10"/>
          </p:nvPr>
        </p:nvSpPr>
        <p:spPr>
          <a:ln/>
        </p:spPr>
        <p:txBody>
          <a:bodyPr/>
          <a:lstStyle>
            <a:lvl1pPr>
              <a:defRPr/>
            </a:lvl1pPr>
          </a:lstStyle>
          <a:p>
            <a:endParaRPr lang="en-ZA"/>
          </a:p>
        </p:txBody>
      </p:sp>
    </p:spTree>
    <p:extLst>
      <p:ext uri="{BB962C8B-B14F-4D97-AF65-F5344CB8AC3E}">
        <p14:creationId xmlns:p14="http://schemas.microsoft.com/office/powerpoint/2010/main" xmlns="" val="176654134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ftr" sz="quarter" idx="10"/>
          </p:nvPr>
        </p:nvSpPr>
        <p:spPr>
          <a:ln/>
        </p:spPr>
        <p:txBody>
          <a:bodyPr/>
          <a:lstStyle>
            <a:lvl1pPr>
              <a:defRPr/>
            </a:lvl1pPr>
          </a:lstStyle>
          <a:p>
            <a:endParaRPr lang="en-ZA"/>
          </a:p>
        </p:txBody>
      </p:sp>
    </p:spTree>
    <p:extLst>
      <p:ext uri="{BB962C8B-B14F-4D97-AF65-F5344CB8AC3E}">
        <p14:creationId xmlns:p14="http://schemas.microsoft.com/office/powerpoint/2010/main" xmlns="" val="19885394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50838"/>
            <a:ext cx="1836737" cy="61452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36625" y="350838"/>
            <a:ext cx="5360988" cy="6145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ftr" sz="quarter" idx="10"/>
          </p:nvPr>
        </p:nvSpPr>
        <p:spPr>
          <a:ln/>
        </p:spPr>
        <p:txBody>
          <a:bodyPr/>
          <a:lstStyle>
            <a:lvl1pPr>
              <a:defRPr/>
            </a:lvl1pPr>
          </a:lstStyle>
          <a:p>
            <a:endParaRPr lang="en-ZA"/>
          </a:p>
        </p:txBody>
      </p:sp>
    </p:spTree>
    <p:extLst>
      <p:ext uri="{BB962C8B-B14F-4D97-AF65-F5344CB8AC3E}">
        <p14:creationId xmlns:p14="http://schemas.microsoft.com/office/powerpoint/2010/main" xmlns="" val="197362869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4"/>
          <p:cNvSpPr>
            <a:spLocks noGrp="1" noChangeArrowheads="1"/>
          </p:cNvSpPr>
          <p:nvPr>
            <p:ph type="ftr" sz="quarter" idx="10"/>
          </p:nvPr>
        </p:nvSpPr>
        <p:spPr>
          <a:ln/>
        </p:spPr>
        <p:txBody>
          <a:bodyPr/>
          <a:lstStyle>
            <a:lvl1pPr>
              <a:defRPr/>
            </a:lvl1pPr>
          </a:lstStyle>
          <a:p>
            <a:endParaRPr lang="en-ZA"/>
          </a:p>
        </p:txBody>
      </p:sp>
    </p:spTree>
    <p:extLst>
      <p:ext uri="{BB962C8B-B14F-4D97-AF65-F5344CB8AC3E}">
        <p14:creationId xmlns:p14="http://schemas.microsoft.com/office/powerpoint/2010/main" xmlns="" val="13179607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ftr" sz="quarter" idx="10"/>
          </p:nvPr>
        </p:nvSpPr>
        <p:spPr>
          <a:ln/>
        </p:spPr>
        <p:txBody>
          <a:bodyPr/>
          <a:lstStyle>
            <a:lvl1pPr>
              <a:defRPr/>
            </a:lvl1pPr>
          </a:lstStyle>
          <a:p>
            <a:endParaRPr lang="en-ZA"/>
          </a:p>
        </p:txBody>
      </p:sp>
    </p:spTree>
    <p:extLst>
      <p:ext uri="{BB962C8B-B14F-4D97-AF65-F5344CB8AC3E}">
        <p14:creationId xmlns:p14="http://schemas.microsoft.com/office/powerpoint/2010/main" xmlns="" val="231341079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ftr" sz="quarter" idx="10"/>
          </p:nvPr>
        </p:nvSpPr>
        <p:spPr>
          <a:ln/>
        </p:spPr>
        <p:txBody>
          <a:bodyPr/>
          <a:lstStyle>
            <a:lvl1pPr>
              <a:defRPr/>
            </a:lvl1pPr>
          </a:lstStyle>
          <a:p>
            <a:endParaRPr lang="en-ZA"/>
          </a:p>
        </p:txBody>
      </p:sp>
    </p:spTree>
    <p:extLst>
      <p:ext uri="{BB962C8B-B14F-4D97-AF65-F5344CB8AC3E}">
        <p14:creationId xmlns:p14="http://schemas.microsoft.com/office/powerpoint/2010/main" xmlns="" val="429128039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39800" y="1212850"/>
            <a:ext cx="358775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9950" y="1212850"/>
            <a:ext cx="358775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
          <p:cNvSpPr>
            <a:spLocks noGrp="1" noChangeArrowheads="1"/>
          </p:cNvSpPr>
          <p:nvPr>
            <p:ph type="ftr" sz="quarter" idx="10"/>
          </p:nvPr>
        </p:nvSpPr>
        <p:spPr>
          <a:ln/>
        </p:spPr>
        <p:txBody>
          <a:bodyPr/>
          <a:lstStyle>
            <a:lvl1pPr>
              <a:defRPr/>
            </a:lvl1pPr>
          </a:lstStyle>
          <a:p>
            <a:endParaRPr lang="en-ZA"/>
          </a:p>
        </p:txBody>
      </p:sp>
    </p:spTree>
    <p:extLst>
      <p:ext uri="{BB962C8B-B14F-4D97-AF65-F5344CB8AC3E}">
        <p14:creationId xmlns:p14="http://schemas.microsoft.com/office/powerpoint/2010/main" xmlns="" val="35036347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4"/>
          <p:cNvSpPr>
            <a:spLocks noGrp="1" noChangeArrowheads="1"/>
          </p:cNvSpPr>
          <p:nvPr>
            <p:ph type="ftr" sz="quarter" idx="10"/>
          </p:nvPr>
        </p:nvSpPr>
        <p:spPr>
          <a:ln/>
        </p:spPr>
        <p:txBody>
          <a:bodyPr/>
          <a:lstStyle>
            <a:lvl1pPr>
              <a:defRPr/>
            </a:lvl1pPr>
          </a:lstStyle>
          <a:p>
            <a:endParaRPr lang="en-ZA"/>
          </a:p>
        </p:txBody>
      </p:sp>
    </p:spTree>
    <p:extLst>
      <p:ext uri="{BB962C8B-B14F-4D97-AF65-F5344CB8AC3E}">
        <p14:creationId xmlns:p14="http://schemas.microsoft.com/office/powerpoint/2010/main" xmlns="" val="70284838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4"/>
          <p:cNvSpPr>
            <a:spLocks noGrp="1" noChangeArrowheads="1"/>
          </p:cNvSpPr>
          <p:nvPr>
            <p:ph type="ftr" sz="quarter" idx="10"/>
          </p:nvPr>
        </p:nvSpPr>
        <p:spPr>
          <a:ln/>
        </p:spPr>
        <p:txBody>
          <a:bodyPr/>
          <a:lstStyle>
            <a:lvl1pPr>
              <a:defRPr/>
            </a:lvl1pPr>
          </a:lstStyle>
          <a:p>
            <a:endParaRPr lang="en-ZA"/>
          </a:p>
        </p:txBody>
      </p:sp>
    </p:spTree>
    <p:extLst>
      <p:ext uri="{BB962C8B-B14F-4D97-AF65-F5344CB8AC3E}">
        <p14:creationId xmlns:p14="http://schemas.microsoft.com/office/powerpoint/2010/main" xmlns="" val="242946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ftr" sz="quarter" idx="10"/>
          </p:nvPr>
        </p:nvSpPr>
        <p:spPr>
          <a:ln/>
        </p:spPr>
        <p:txBody>
          <a:bodyPr/>
          <a:lstStyle>
            <a:lvl1pPr>
              <a:defRPr/>
            </a:lvl1pPr>
          </a:lstStyle>
          <a:p>
            <a:endParaRPr lang="en-ZA"/>
          </a:p>
        </p:txBody>
      </p:sp>
    </p:spTree>
    <p:extLst>
      <p:ext uri="{BB962C8B-B14F-4D97-AF65-F5344CB8AC3E}">
        <p14:creationId xmlns:p14="http://schemas.microsoft.com/office/powerpoint/2010/main" xmlns="" val="320967574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ftr" sz="quarter" idx="10"/>
          </p:nvPr>
        </p:nvSpPr>
        <p:spPr>
          <a:ln/>
        </p:spPr>
        <p:txBody>
          <a:bodyPr/>
          <a:lstStyle>
            <a:lvl1pPr>
              <a:defRPr/>
            </a:lvl1pPr>
          </a:lstStyle>
          <a:p>
            <a:endParaRPr lang="en-ZA"/>
          </a:p>
        </p:txBody>
      </p:sp>
    </p:spTree>
    <p:extLst>
      <p:ext uri="{BB962C8B-B14F-4D97-AF65-F5344CB8AC3E}">
        <p14:creationId xmlns:p14="http://schemas.microsoft.com/office/powerpoint/2010/main" xmlns="" val="14681453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1"/>
          <p:cNvSpPr>
            <a:spLocks noGrp="1" noChangeArrowheads="1"/>
          </p:cNvSpPr>
          <p:nvPr>
            <p:ph type="title"/>
          </p:nvPr>
        </p:nvSpPr>
        <p:spPr bwMode="auto">
          <a:xfrm>
            <a:off x="830263" y="438150"/>
            <a:ext cx="7554912" cy="430213"/>
          </a:xfrm>
          <a:prstGeom prst="rect">
            <a:avLst/>
          </a:prstGeom>
          <a:noFill/>
          <a:ln>
            <a:noFill/>
          </a:ln>
          <a:extLst>
            <a:ext uri="{909E8E84-426E-40DD-AFC4-6F175D3DCCD1}">
              <a14:hiddenFill xmlns:a14="http://schemas.microsoft.com/office/drawing/2010/main" xmlns="">
                <a:solidFill>
                  <a:srgbClr val="000036"/>
                </a:solidFill>
              </a14:hiddenFill>
            </a:ext>
            <a:ext uri="{91240B29-F687-4F45-9708-019B960494DF}">
              <a14:hiddenLine xmlns:a14="http://schemas.microsoft.com/office/drawing/2010/main" xmlns="" w="9525">
                <a:solidFill>
                  <a:schemeClr val="tx2"/>
                </a:solidFill>
                <a:miter lim="800000"/>
                <a:headEnd/>
                <a:tailEnd/>
              </a14:hiddenLine>
            </a:ext>
          </a:extLst>
        </p:spPr>
        <p:txBody>
          <a:bodyPr vert="horz" wrap="square" lIns="92075" tIns="46038" rIns="92075" bIns="46038" numCol="1" anchor="ctr" anchorCtr="0" compatLnSpc="1">
            <a:prstTxWarp prst="textNoShape">
              <a:avLst/>
            </a:prstTxWarp>
            <a:spAutoFit/>
          </a:bodyPr>
          <a:lstStyle/>
          <a:p>
            <a:pPr lvl="0"/>
            <a:r>
              <a:rPr lang="en-US" smtClean="0"/>
              <a:t>Click to edit Master title style</a:t>
            </a:r>
            <a:endParaRPr lang="en-ZA" smtClean="0"/>
          </a:p>
        </p:txBody>
      </p:sp>
      <p:sp>
        <p:nvSpPr>
          <p:cNvPr id="2051" name="Rectangle 22"/>
          <p:cNvSpPr>
            <a:spLocks noGrp="1" noChangeArrowheads="1"/>
          </p:cNvSpPr>
          <p:nvPr>
            <p:ph type="body" idx="1"/>
          </p:nvPr>
        </p:nvSpPr>
        <p:spPr bwMode="auto">
          <a:xfrm>
            <a:off x="830263" y="1571625"/>
            <a:ext cx="7554912"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2"/>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1048" name="Rectangle 24"/>
          <p:cNvSpPr>
            <a:spLocks noGrp="1" noChangeArrowheads="1"/>
          </p:cNvSpPr>
          <p:nvPr>
            <p:ph type="ftr" sz="quarter" idx="3"/>
          </p:nvPr>
        </p:nvSpPr>
        <p:spPr bwMode="auto">
          <a:xfrm>
            <a:off x="0" y="6667500"/>
            <a:ext cx="2895600" cy="1905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spcBef>
                <a:spcPct val="0"/>
              </a:spcBef>
              <a:buClrTx/>
              <a:buSzTx/>
              <a:buFontTx/>
              <a:buNone/>
              <a:defRPr sz="800" b="0">
                <a:solidFill>
                  <a:srgbClr val="FFFFFF"/>
                </a:solidFill>
              </a:defRPr>
            </a:lvl1pPr>
          </a:lstStyle>
          <a:p>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iming>
    <p:tnLst>
      <p:par>
        <p:cTn id="1" dur="indefinite" restart="never" nodeType="tmRoot"/>
      </p:par>
    </p:tnLst>
  </p:timing>
  <p:hf sldNum="0" hdr="0" ftr="0" dt="0"/>
  <p:txStyles>
    <p:titleStyle>
      <a:lvl1pPr algn="ctr" rtl="0" eaLnBrk="1" fontAlgn="base" hangingPunct="1">
        <a:lnSpc>
          <a:spcPct val="85000"/>
        </a:lnSpc>
        <a:spcBef>
          <a:spcPct val="0"/>
        </a:spcBef>
        <a:spcAft>
          <a:spcPct val="0"/>
        </a:spcAft>
        <a:defRPr sz="2600" b="1">
          <a:solidFill>
            <a:srgbClr val="FFFFFF"/>
          </a:solidFill>
          <a:latin typeface="+mj-lt"/>
          <a:ea typeface="+mj-ea"/>
          <a:cs typeface="+mj-cs"/>
        </a:defRPr>
      </a:lvl1pPr>
      <a:lvl2pPr algn="ctr" rtl="0" eaLnBrk="1" fontAlgn="base" hangingPunct="1">
        <a:lnSpc>
          <a:spcPct val="85000"/>
        </a:lnSpc>
        <a:spcBef>
          <a:spcPct val="0"/>
        </a:spcBef>
        <a:spcAft>
          <a:spcPct val="0"/>
        </a:spcAft>
        <a:defRPr sz="2600" b="1">
          <a:solidFill>
            <a:srgbClr val="FFFFFF"/>
          </a:solidFill>
          <a:latin typeface="Arial" pitchFamily="34" charset="0"/>
        </a:defRPr>
      </a:lvl2pPr>
      <a:lvl3pPr algn="ctr" rtl="0" eaLnBrk="1" fontAlgn="base" hangingPunct="1">
        <a:lnSpc>
          <a:spcPct val="85000"/>
        </a:lnSpc>
        <a:spcBef>
          <a:spcPct val="0"/>
        </a:spcBef>
        <a:spcAft>
          <a:spcPct val="0"/>
        </a:spcAft>
        <a:defRPr sz="2600" b="1">
          <a:solidFill>
            <a:srgbClr val="FFFFFF"/>
          </a:solidFill>
          <a:latin typeface="Arial" pitchFamily="34" charset="0"/>
        </a:defRPr>
      </a:lvl3pPr>
      <a:lvl4pPr algn="ctr" rtl="0" eaLnBrk="1" fontAlgn="base" hangingPunct="1">
        <a:lnSpc>
          <a:spcPct val="85000"/>
        </a:lnSpc>
        <a:spcBef>
          <a:spcPct val="0"/>
        </a:spcBef>
        <a:spcAft>
          <a:spcPct val="0"/>
        </a:spcAft>
        <a:defRPr sz="2600" b="1">
          <a:solidFill>
            <a:srgbClr val="FFFFFF"/>
          </a:solidFill>
          <a:latin typeface="Arial" pitchFamily="34" charset="0"/>
        </a:defRPr>
      </a:lvl4pPr>
      <a:lvl5pPr algn="ctr" rtl="0" eaLnBrk="1" fontAlgn="base" hangingPunct="1">
        <a:lnSpc>
          <a:spcPct val="85000"/>
        </a:lnSpc>
        <a:spcBef>
          <a:spcPct val="0"/>
        </a:spcBef>
        <a:spcAft>
          <a:spcPct val="0"/>
        </a:spcAft>
        <a:defRPr sz="2600" b="1">
          <a:solidFill>
            <a:srgbClr val="FFFFFF"/>
          </a:solidFill>
          <a:latin typeface="Arial" pitchFamily="34" charset="0"/>
        </a:defRPr>
      </a:lvl5pPr>
      <a:lvl6pPr marL="457200" algn="ctr" rtl="0" eaLnBrk="1" fontAlgn="base" hangingPunct="1">
        <a:lnSpc>
          <a:spcPct val="85000"/>
        </a:lnSpc>
        <a:spcBef>
          <a:spcPct val="0"/>
        </a:spcBef>
        <a:spcAft>
          <a:spcPct val="0"/>
        </a:spcAft>
        <a:defRPr sz="2300">
          <a:solidFill>
            <a:srgbClr val="FFFFFF"/>
          </a:solidFill>
          <a:latin typeface="Arial" pitchFamily="34" charset="0"/>
        </a:defRPr>
      </a:lvl6pPr>
      <a:lvl7pPr marL="914400" algn="ctr" rtl="0" eaLnBrk="1" fontAlgn="base" hangingPunct="1">
        <a:lnSpc>
          <a:spcPct val="85000"/>
        </a:lnSpc>
        <a:spcBef>
          <a:spcPct val="0"/>
        </a:spcBef>
        <a:spcAft>
          <a:spcPct val="0"/>
        </a:spcAft>
        <a:defRPr sz="2300">
          <a:solidFill>
            <a:srgbClr val="FFFFFF"/>
          </a:solidFill>
          <a:latin typeface="Arial" pitchFamily="34" charset="0"/>
        </a:defRPr>
      </a:lvl7pPr>
      <a:lvl8pPr marL="1371600" algn="ctr" rtl="0" eaLnBrk="1" fontAlgn="base" hangingPunct="1">
        <a:lnSpc>
          <a:spcPct val="85000"/>
        </a:lnSpc>
        <a:spcBef>
          <a:spcPct val="0"/>
        </a:spcBef>
        <a:spcAft>
          <a:spcPct val="0"/>
        </a:spcAft>
        <a:defRPr sz="2300">
          <a:solidFill>
            <a:srgbClr val="FFFFFF"/>
          </a:solidFill>
          <a:latin typeface="Arial" pitchFamily="34" charset="0"/>
        </a:defRPr>
      </a:lvl8pPr>
      <a:lvl9pPr marL="1828800" algn="ctr" rtl="0" eaLnBrk="1" fontAlgn="base" hangingPunct="1">
        <a:lnSpc>
          <a:spcPct val="85000"/>
        </a:lnSpc>
        <a:spcBef>
          <a:spcPct val="0"/>
        </a:spcBef>
        <a:spcAft>
          <a:spcPct val="0"/>
        </a:spcAft>
        <a:defRPr sz="2300">
          <a:solidFill>
            <a:srgbClr val="FFFFFF"/>
          </a:solidFill>
          <a:latin typeface="Arial" pitchFamily="34" charset="0"/>
        </a:defRPr>
      </a:lvl9pPr>
    </p:titleStyle>
    <p:bodyStyle>
      <a:lvl1pPr marL="342900" indent="-342900" algn="l" rtl="0" eaLnBrk="1" fontAlgn="base" hangingPunct="1">
        <a:spcBef>
          <a:spcPct val="20000"/>
        </a:spcBef>
        <a:spcAft>
          <a:spcPct val="0"/>
        </a:spcAft>
        <a:buClr>
          <a:srgbClr val="4D4D4D"/>
        </a:buClr>
        <a:buFont typeface="Wingdings" pitchFamily="2" charset="2"/>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10000"/>
        <a:buFont typeface="Arial"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rgbClr val="4D4D4D"/>
        </a:buClr>
        <a:buSzPct val="110000"/>
        <a:buFont typeface="Arial" pitchFamily="34" charset="0"/>
        <a:buChar char="•"/>
        <a:defRPr sz="2200">
          <a:solidFill>
            <a:schemeClr val="tx1"/>
          </a:solidFill>
          <a:latin typeface="+mn-lt"/>
        </a:defRPr>
      </a:lvl3pPr>
      <a:lvl4pPr marL="1600200" indent="-228600" algn="l" rtl="0" eaLnBrk="1" fontAlgn="base" hangingPunct="1">
        <a:spcBef>
          <a:spcPct val="20000"/>
        </a:spcBef>
        <a:spcAft>
          <a:spcPct val="0"/>
        </a:spcAft>
        <a:defRPr sz="2200">
          <a:solidFill>
            <a:schemeClr val="tx1"/>
          </a:solidFill>
          <a:latin typeface="+mn-lt"/>
        </a:defRPr>
      </a:lvl4pPr>
      <a:lvl5pPr marL="2057400" indent="-228600" algn="l" rtl="0" eaLnBrk="1" fontAlgn="base" hangingPunct="1">
        <a:spcBef>
          <a:spcPct val="20000"/>
        </a:spcBef>
        <a:spcAft>
          <a:spcPct val="0"/>
        </a:spcAft>
        <a:buClr>
          <a:schemeClr val="tx1"/>
        </a:buCl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defRPr sz="2000">
          <a:solidFill>
            <a:srgbClr val="FFFFFF"/>
          </a:solidFill>
          <a:latin typeface="Times New Roman" pitchFamily="18" charset="0"/>
        </a:defRPr>
      </a:lvl6pPr>
      <a:lvl7pPr marL="2971800" indent="-228600" algn="l" rtl="0" eaLnBrk="1" fontAlgn="base" hangingPunct="1">
        <a:spcBef>
          <a:spcPct val="20000"/>
        </a:spcBef>
        <a:spcAft>
          <a:spcPct val="0"/>
        </a:spcAft>
        <a:buClr>
          <a:schemeClr val="tx1"/>
        </a:buClr>
        <a:defRPr sz="2000">
          <a:solidFill>
            <a:srgbClr val="FFFFFF"/>
          </a:solidFill>
          <a:latin typeface="Times New Roman" pitchFamily="18" charset="0"/>
        </a:defRPr>
      </a:lvl7pPr>
      <a:lvl8pPr marL="3429000" indent="-228600" algn="l" rtl="0" eaLnBrk="1" fontAlgn="base" hangingPunct="1">
        <a:spcBef>
          <a:spcPct val="20000"/>
        </a:spcBef>
        <a:spcAft>
          <a:spcPct val="0"/>
        </a:spcAft>
        <a:buClr>
          <a:schemeClr val="tx1"/>
        </a:buClr>
        <a:defRPr sz="2000">
          <a:solidFill>
            <a:srgbClr val="FFFFFF"/>
          </a:solidFill>
          <a:latin typeface="Times New Roman" pitchFamily="18" charset="0"/>
        </a:defRPr>
      </a:lvl8pPr>
      <a:lvl9pPr marL="3886200" indent="-228600" algn="l" rtl="0" eaLnBrk="1" fontAlgn="base" hangingPunct="1">
        <a:spcBef>
          <a:spcPct val="20000"/>
        </a:spcBef>
        <a:spcAft>
          <a:spcPct val="0"/>
        </a:spcAft>
        <a:buClr>
          <a:schemeClr val="tx1"/>
        </a:buClr>
        <a:defRPr sz="2000">
          <a:solidFill>
            <a:srgbClr val="FFFFFF"/>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8764"/>
            <a:ext cx="7772400" cy="1453348"/>
          </a:xfrm>
        </p:spPr>
        <p:txBody>
          <a:bodyPr/>
          <a:lstStyle/>
          <a:p>
            <a:r>
              <a:rPr lang="en-ZA" dirty="0" smtClean="0">
                <a:solidFill>
                  <a:schemeClr val="tx1"/>
                </a:solidFill>
              </a:rPr>
              <a:t>Presentation to the Portfolio Committee on Trade and Industry:</a:t>
            </a:r>
            <a:br>
              <a:rPr lang="en-ZA" dirty="0" smtClean="0">
                <a:solidFill>
                  <a:schemeClr val="tx1"/>
                </a:solidFill>
              </a:rPr>
            </a:br>
            <a:r>
              <a:rPr lang="en-ZA" dirty="0">
                <a:solidFill>
                  <a:schemeClr val="tx1"/>
                </a:solidFill>
              </a:rPr>
              <a:t/>
            </a:r>
            <a:br>
              <a:rPr lang="en-ZA" dirty="0">
                <a:solidFill>
                  <a:schemeClr val="tx1"/>
                </a:solidFill>
              </a:rPr>
            </a:br>
            <a:r>
              <a:rPr lang="en-ZA" dirty="0" smtClean="0">
                <a:solidFill>
                  <a:schemeClr val="tx1"/>
                </a:solidFill>
              </a:rPr>
              <a:t>Debt Relief and African Bank</a:t>
            </a:r>
            <a:endParaRPr lang="en-ZA" dirty="0">
              <a:solidFill>
                <a:schemeClr val="tx1"/>
              </a:solidFill>
            </a:endParaRPr>
          </a:p>
        </p:txBody>
      </p:sp>
      <p:sp>
        <p:nvSpPr>
          <p:cNvPr id="5" name="Subtitle 4"/>
          <p:cNvSpPr>
            <a:spLocks noGrp="1"/>
          </p:cNvSpPr>
          <p:nvPr>
            <p:ph type="subTitle" idx="1"/>
          </p:nvPr>
        </p:nvSpPr>
        <p:spPr>
          <a:xfrm>
            <a:off x="1371600" y="4293096"/>
            <a:ext cx="6400800" cy="1345704"/>
          </a:xfrm>
        </p:spPr>
        <p:txBody>
          <a:bodyPr/>
          <a:lstStyle/>
          <a:p>
            <a:r>
              <a:rPr lang="en-ZA" dirty="0" smtClean="0"/>
              <a:t>13 May 2016</a:t>
            </a:r>
          </a:p>
          <a:p>
            <a:endParaRPr lang="en-ZA" dirty="0"/>
          </a:p>
        </p:txBody>
      </p:sp>
    </p:spTree>
    <p:extLst>
      <p:ext uri="{BB962C8B-B14F-4D97-AF65-F5344CB8AC3E}">
        <p14:creationId xmlns:p14="http://schemas.microsoft.com/office/powerpoint/2010/main" xmlns="" val="33508519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Potential contagion effects</a:t>
            </a:r>
          </a:p>
        </p:txBody>
      </p:sp>
      <p:graphicFrame>
        <p:nvGraphicFramePr>
          <p:cNvPr id="3" name="Chart 2"/>
          <p:cNvGraphicFramePr>
            <a:graphicFrameLocks/>
          </p:cNvGraphicFramePr>
          <p:nvPr>
            <p:extLst>
              <p:ext uri="{D42A27DB-BD31-4B8C-83A1-F6EECF244321}">
                <p14:modId xmlns:p14="http://schemas.microsoft.com/office/powerpoint/2010/main" xmlns="" val="4269540709"/>
              </p:ext>
            </p:extLst>
          </p:nvPr>
        </p:nvGraphicFramePr>
        <p:xfrm>
          <a:off x="251520" y="1412776"/>
          <a:ext cx="8640960"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p:cNvSpPr txBox="1">
            <a:spLocks/>
          </p:cNvSpPr>
          <p:nvPr/>
        </p:nvSpPr>
        <p:spPr>
          <a:xfrm>
            <a:off x="7524328" y="6578600"/>
            <a:ext cx="1489498" cy="2032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44491E3-F8F6-4C7F-9E8D-F80F753B986A}" type="slidenum">
              <a:rPr lang="en-US" sz="1200" smtClean="0"/>
              <a:pPr algn="r">
                <a:defRPr/>
              </a:pPr>
              <a:t>10</a:t>
            </a:fld>
            <a:endParaRPr lang="en-US" sz="400" dirty="0"/>
          </a:p>
        </p:txBody>
      </p:sp>
    </p:spTree>
    <p:extLst>
      <p:ext uri="{BB962C8B-B14F-4D97-AF65-F5344CB8AC3E}">
        <p14:creationId xmlns:p14="http://schemas.microsoft.com/office/powerpoint/2010/main" xmlns="" val="105398209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4" name="TextBox 3"/>
          <p:cNvSpPr txBox="1"/>
          <p:nvPr/>
        </p:nvSpPr>
        <p:spPr>
          <a:xfrm>
            <a:off x="539552" y="1700808"/>
            <a:ext cx="8136904" cy="3693319"/>
          </a:xfrm>
          <a:prstGeom prst="rect">
            <a:avLst/>
          </a:prstGeom>
          <a:noFill/>
        </p:spPr>
        <p:txBody>
          <a:bodyPr wrap="square" rtlCol="0">
            <a:spAutoFit/>
          </a:bodyPr>
          <a:lstStyle/>
          <a:p>
            <a:pPr marL="285750" indent="-285750" algn="just">
              <a:buFont typeface="Arial" panose="020B0604020202020204" pitchFamily="34" charset="0"/>
              <a:buChar char="•"/>
            </a:pPr>
            <a:r>
              <a:rPr lang="en-ZA" dirty="0"/>
              <a:t>SARB has not conducted an investigation on reckless lending pertaining to African Bank’s Bad Loan </a:t>
            </a:r>
            <a:r>
              <a:rPr lang="en-ZA" dirty="0" smtClean="0"/>
              <a:t>Book. Reckless lending is not within the mandate of the SARB</a:t>
            </a:r>
          </a:p>
          <a:p>
            <a:pPr marL="285750" indent="-285750" algn="just">
              <a:buFont typeface="Arial" panose="020B0604020202020204" pitchFamily="34" charset="0"/>
              <a:buChar char="•"/>
            </a:pPr>
            <a:endParaRPr lang="en-ZA" dirty="0" smtClean="0"/>
          </a:p>
          <a:p>
            <a:pPr marL="285750" indent="-285750" algn="just">
              <a:buFont typeface="Arial" panose="020B0604020202020204" pitchFamily="34" charset="0"/>
              <a:buChar char="•"/>
            </a:pPr>
            <a:r>
              <a:rPr lang="en-ZA" dirty="0" smtClean="0"/>
              <a:t>African Bank “Good Bank” could be placed in jeopardy because of debt relief on the Bad Loan Book </a:t>
            </a:r>
          </a:p>
          <a:p>
            <a:pPr marL="285750" indent="-285750" algn="just">
              <a:buFont typeface="Arial" panose="020B0604020202020204" pitchFamily="34" charset="0"/>
              <a:buChar char="•"/>
            </a:pPr>
            <a:endParaRPr lang="en-ZA" dirty="0" smtClean="0"/>
          </a:p>
          <a:p>
            <a:pPr marL="285750" indent="-285750" algn="just">
              <a:buFont typeface="Arial" panose="020B0604020202020204" pitchFamily="34" charset="0"/>
              <a:buChar char="•"/>
            </a:pPr>
            <a:r>
              <a:rPr lang="en-ZA" dirty="0" smtClean="0"/>
              <a:t>Further contagion risks to other retail unsecured lenders with negative financial and stability implications </a:t>
            </a:r>
          </a:p>
          <a:p>
            <a:pPr marL="285750" indent="-285750" algn="just">
              <a:buFont typeface="Arial" panose="020B0604020202020204" pitchFamily="34" charset="0"/>
              <a:buChar char="•"/>
            </a:pPr>
            <a:endParaRPr lang="en-ZA" dirty="0" smtClean="0"/>
          </a:p>
          <a:p>
            <a:pPr marL="285750" indent="-285750" algn="just">
              <a:buFont typeface="Arial" panose="020B0604020202020204" pitchFamily="34" charset="0"/>
              <a:buChar char="•"/>
            </a:pPr>
            <a:r>
              <a:rPr lang="en-ZA" dirty="0" smtClean="0"/>
              <a:t>Debt relief is likely to be costly for the financial sector, the </a:t>
            </a:r>
            <a:r>
              <a:rPr lang="en-ZA" dirty="0" err="1" smtClean="0"/>
              <a:t>fiscus</a:t>
            </a:r>
            <a:r>
              <a:rPr lang="en-ZA" dirty="0" smtClean="0"/>
              <a:t>, taxpayers and the overall economy </a:t>
            </a:r>
          </a:p>
          <a:p>
            <a:pPr marL="285750" indent="-285750" algn="just">
              <a:buFont typeface="Arial" panose="020B0604020202020204" pitchFamily="34" charset="0"/>
              <a:buChar char="•"/>
            </a:pPr>
            <a:endParaRPr lang="en-ZA" dirty="0"/>
          </a:p>
        </p:txBody>
      </p:sp>
      <p:sp>
        <p:nvSpPr>
          <p:cNvPr id="5" name="Slide Number Placeholder 3"/>
          <p:cNvSpPr txBox="1">
            <a:spLocks/>
          </p:cNvSpPr>
          <p:nvPr/>
        </p:nvSpPr>
        <p:spPr>
          <a:xfrm>
            <a:off x="7524328" y="6578600"/>
            <a:ext cx="1489498" cy="2032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44491E3-F8F6-4C7F-9E8D-F80F753B986A}" type="slidenum">
              <a:rPr lang="en-US" sz="1200" smtClean="0"/>
              <a:pPr algn="r">
                <a:defRPr/>
              </a:pPr>
              <a:t>11</a:t>
            </a:fld>
            <a:endParaRPr lang="en-US" sz="400" dirty="0"/>
          </a:p>
        </p:txBody>
      </p:sp>
    </p:spTree>
    <p:extLst>
      <p:ext uri="{BB962C8B-B14F-4D97-AF65-F5344CB8AC3E}">
        <p14:creationId xmlns:p14="http://schemas.microsoft.com/office/powerpoint/2010/main" xmlns="" val="242664843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45863"/>
            <a:ext cx="7772400" cy="433068"/>
          </a:xfrm>
        </p:spPr>
        <p:txBody>
          <a:bodyPr/>
          <a:lstStyle/>
          <a:p>
            <a:r>
              <a:rPr lang="en-ZA" dirty="0" smtClean="0"/>
              <a:t>Topics of discussion</a:t>
            </a:r>
            <a:endParaRPr lang="en-ZA" dirty="0"/>
          </a:p>
        </p:txBody>
      </p:sp>
      <p:sp>
        <p:nvSpPr>
          <p:cNvPr id="3" name="Subtitle 2"/>
          <p:cNvSpPr>
            <a:spLocks noGrp="1"/>
          </p:cNvSpPr>
          <p:nvPr>
            <p:ph type="subTitle" idx="1"/>
          </p:nvPr>
        </p:nvSpPr>
        <p:spPr>
          <a:xfrm>
            <a:off x="539552" y="1700808"/>
            <a:ext cx="6400800" cy="4608512"/>
          </a:xfrm>
        </p:spPr>
        <p:txBody>
          <a:bodyPr/>
          <a:lstStyle/>
          <a:p>
            <a:pPr marL="457200" indent="-457200" algn="l">
              <a:buFont typeface="+mj-lt"/>
              <a:buAutoNum type="arabicPeriod"/>
            </a:pPr>
            <a:r>
              <a:rPr lang="en-ZA" dirty="0" smtClean="0">
                <a:solidFill>
                  <a:schemeClr val="tx2"/>
                </a:solidFill>
              </a:rPr>
              <a:t>Matters relating to reckless lending</a:t>
            </a:r>
          </a:p>
          <a:p>
            <a:pPr marL="457200" indent="-457200" algn="l">
              <a:buFont typeface="+mj-lt"/>
              <a:buAutoNum type="arabicPeriod"/>
            </a:pPr>
            <a:endParaRPr lang="en-ZA" dirty="0" smtClean="0">
              <a:solidFill>
                <a:schemeClr val="tx2"/>
              </a:solidFill>
            </a:endParaRPr>
          </a:p>
          <a:p>
            <a:pPr marL="457200" indent="-457200" algn="l">
              <a:buFont typeface="+mj-lt"/>
              <a:buAutoNum type="arabicPeriod"/>
            </a:pPr>
            <a:r>
              <a:rPr lang="en-ZA" dirty="0" smtClean="0">
                <a:solidFill>
                  <a:schemeClr val="tx2"/>
                </a:solidFill>
              </a:rPr>
              <a:t>African Bank’s Bad Loan Book</a:t>
            </a:r>
          </a:p>
          <a:p>
            <a:pPr marL="457200" indent="-457200" algn="l">
              <a:buFont typeface="+mj-lt"/>
              <a:buAutoNum type="arabicPeriod"/>
            </a:pPr>
            <a:endParaRPr lang="en-ZA" dirty="0" smtClean="0">
              <a:solidFill>
                <a:schemeClr val="tx2"/>
              </a:solidFill>
            </a:endParaRPr>
          </a:p>
          <a:p>
            <a:pPr marL="457200" indent="-457200" algn="l">
              <a:buFont typeface="+mj-lt"/>
              <a:buAutoNum type="arabicPeriod"/>
            </a:pPr>
            <a:r>
              <a:rPr lang="en-ZA" dirty="0" smtClean="0">
                <a:solidFill>
                  <a:schemeClr val="tx2"/>
                </a:solidFill>
              </a:rPr>
              <a:t>If Good Bank is jeopardised?</a:t>
            </a:r>
          </a:p>
          <a:p>
            <a:pPr marL="457200" indent="-457200" algn="l">
              <a:buFont typeface="+mj-lt"/>
              <a:buAutoNum type="arabicPeriod"/>
            </a:pPr>
            <a:endParaRPr lang="en-ZA" dirty="0" smtClean="0">
              <a:solidFill>
                <a:schemeClr val="tx2"/>
              </a:solidFill>
            </a:endParaRPr>
          </a:p>
          <a:p>
            <a:pPr marL="457200" indent="-457200" algn="l">
              <a:buFont typeface="+mj-lt"/>
              <a:buAutoNum type="arabicPeriod"/>
            </a:pPr>
            <a:r>
              <a:rPr lang="en-ZA" dirty="0" smtClean="0">
                <a:solidFill>
                  <a:schemeClr val="tx2"/>
                </a:solidFill>
              </a:rPr>
              <a:t>Financial Stability Implications</a:t>
            </a:r>
          </a:p>
          <a:p>
            <a:pPr marL="457200" indent="-457200" algn="l">
              <a:buFont typeface="+mj-lt"/>
              <a:buAutoNum type="arabicPeriod"/>
            </a:pPr>
            <a:endParaRPr lang="en-ZA" dirty="0" smtClean="0">
              <a:solidFill>
                <a:schemeClr val="tx2"/>
              </a:solidFill>
            </a:endParaRPr>
          </a:p>
          <a:p>
            <a:pPr marL="457200" indent="-457200" algn="l">
              <a:buFont typeface="+mj-lt"/>
              <a:buAutoNum type="arabicPeriod"/>
            </a:pPr>
            <a:r>
              <a:rPr lang="en-ZA" dirty="0" smtClean="0">
                <a:solidFill>
                  <a:schemeClr val="tx2"/>
                </a:solidFill>
              </a:rPr>
              <a:t>Potential Contagion effects</a:t>
            </a:r>
          </a:p>
          <a:p>
            <a:pPr marL="457200" indent="-457200" algn="l">
              <a:buFont typeface="+mj-lt"/>
              <a:buAutoNum type="arabicPeriod"/>
            </a:pPr>
            <a:endParaRPr lang="en-ZA" dirty="0" smtClean="0">
              <a:solidFill>
                <a:schemeClr val="tx2"/>
              </a:solidFill>
            </a:endParaRPr>
          </a:p>
          <a:p>
            <a:pPr marL="457200" indent="-457200" algn="l">
              <a:buFont typeface="+mj-lt"/>
              <a:buAutoNum type="arabicPeriod"/>
            </a:pPr>
            <a:r>
              <a:rPr lang="en-ZA" dirty="0" smtClean="0">
                <a:solidFill>
                  <a:schemeClr val="tx2"/>
                </a:solidFill>
              </a:rPr>
              <a:t>Conclusion</a:t>
            </a:r>
            <a:endParaRPr lang="en-ZA" dirty="0">
              <a:solidFill>
                <a:schemeClr val="tx2"/>
              </a:solidFill>
            </a:endParaRPr>
          </a:p>
        </p:txBody>
      </p:sp>
      <p:sp>
        <p:nvSpPr>
          <p:cNvPr id="4" name="Slide Number Placeholder 3"/>
          <p:cNvSpPr txBox="1">
            <a:spLocks/>
          </p:cNvSpPr>
          <p:nvPr/>
        </p:nvSpPr>
        <p:spPr>
          <a:xfrm>
            <a:off x="7524328" y="6578600"/>
            <a:ext cx="1489498" cy="2032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44491E3-F8F6-4C7F-9E8D-F80F753B986A}" type="slidenum">
              <a:rPr lang="en-US" sz="1200" smtClean="0"/>
              <a:pPr algn="r">
                <a:defRPr/>
              </a:pPr>
              <a:t>2</a:t>
            </a:fld>
            <a:endParaRPr lang="en-US" sz="400" dirty="0"/>
          </a:p>
        </p:txBody>
      </p:sp>
    </p:spTree>
    <p:extLst>
      <p:ext uri="{BB962C8B-B14F-4D97-AF65-F5344CB8AC3E}">
        <p14:creationId xmlns:p14="http://schemas.microsoft.com/office/powerpoint/2010/main" xmlns="" val="85562102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0263" y="423642"/>
            <a:ext cx="7554912" cy="459229"/>
          </a:xfrm>
        </p:spPr>
        <p:txBody>
          <a:bodyPr/>
          <a:lstStyle/>
          <a:p>
            <a:r>
              <a:rPr lang="en-ZA" sz="2800" dirty="0" smtClean="0"/>
              <a:t>Matters relating to reckless lending</a:t>
            </a:r>
            <a:endParaRPr lang="en-ZA" sz="2800" dirty="0"/>
          </a:p>
        </p:txBody>
      </p:sp>
      <p:sp>
        <p:nvSpPr>
          <p:cNvPr id="5" name="TextBox 4"/>
          <p:cNvSpPr txBox="1"/>
          <p:nvPr/>
        </p:nvSpPr>
        <p:spPr>
          <a:xfrm>
            <a:off x="323528" y="1700807"/>
            <a:ext cx="8280920" cy="4247317"/>
          </a:xfrm>
          <a:prstGeom prst="rect">
            <a:avLst/>
          </a:prstGeom>
          <a:noFill/>
        </p:spPr>
        <p:txBody>
          <a:bodyPr wrap="square" rtlCol="0">
            <a:spAutoFit/>
          </a:bodyPr>
          <a:lstStyle/>
          <a:p>
            <a:pPr marL="285750" indent="-285750" algn="just">
              <a:buFont typeface="Arial" panose="020B0604020202020204" pitchFamily="34" charset="0"/>
              <a:buChar char="•"/>
            </a:pPr>
            <a:r>
              <a:rPr lang="en-ZA" dirty="0"/>
              <a:t>SARB has not conducted </a:t>
            </a:r>
            <a:r>
              <a:rPr lang="en-ZA" dirty="0" smtClean="0"/>
              <a:t>an </a:t>
            </a:r>
            <a:r>
              <a:rPr lang="en-ZA" dirty="0"/>
              <a:t>investigation on </a:t>
            </a:r>
            <a:r>
              <a:rPr lang="en-ZA" dirty="0" smtClean="0"/>
              <a:t>reckless lending pertaining to African </a:t>
            </a:r>
            <a:r>
              <a:rPr lang="en-ZA" dirty="0"/>
              <a:t>Bank’s </a:t>
            </a:r>
            <a:r>
              <a:rPr lang="en-ZA" dirty="0" smtClean="0"/>
              <a:t>Bad </a:t>
            </a:r>
            <a:r>
              <a:rPr lang="en-ZA" dirty="0"/>
              <a:t>Loan </a:t>
            </a:r>
            <a:r>
              <a:rPr lang="en-ZA" dirty="0" smtClean="0"/>
              <a:t>Book. Identification of reckless lending is </a:t>
            </a:r>
            <a:r>
              <a:rPr lang="en-ZA" dirty="0"/>
              <a:t>not within </a:t>
            </a:r>
            <a:r>
              <a:rPr lang="en-ZA" dirty="0" smtClean="0"/>
              <a:t>the mandate of </a:t>
            </a:r>
            <a:r>
              <a:rPr lang="en-ZA" dirty="0"/>
              <a:t>the Bank Supervision </a:t>
            </a:r>
            <a:r>
              <a:rPr lang="en-ZA" dirty="0" smtClean="0"/>
              <a:t>Department, but falls within the mandate of the </a:t>
            </a:r>
            <a:r>
              <a:rPr lang="en-ZA" dirty="0"/>
              <a:t>National Credit </a:t>
            </a:r>
            <a:r>
              <a:rPr lang="en-ZA" dirty="0" smtClean="0"/>
              <a:t>Regulator (NCR)</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US" dirty="0"/>
              <a:t>The SARB took note of the high growth rate in unsecured lending during </a:t>
            </a:r>
            <a:r>
              <a:rPr lang="en-US" dirty="0" smtClean="0"/>
              <a:t> </a:t>
            </a:r>
            <a:r>
              <a:rPr lang="en-US" dirty="0"/>
              <a:t>2010-2012, and more specifically in the sub loan categories of personal loans. The SARB did not view this as sustainable and accordingly made it a Flavour of the Year topic in its supervisory programme with banks during 2012. Following this intervention the growth rate in unsecured lending in the sub category of personal loans has reduced significantly to levels that the SARB believe is more sustainable without making access to finance through the banking system </a:t>
            </a:r>
            <a:r>
              <a:rPr lang="en-US" dirty="0" smtClean="0"/>
              <a:t>inaccessible</a:t>
            </a:r>
            <a:endParaRPr lang="en-ZA" dirty="0" smtClean="0"/>
          </a:p>
          <a:p>
            <a:pPr marL="285750" indent="-285750" algn="just">
              <a:buFont typeface="Arial" panose="020B0604020202020204" pitchFamily="34" charset="0"/>
              <a:buChar char="•"/>
            </a:pPr>
            <a:endParaRPr lang="en-ZA" dirty="0" smtClean="0"/>
          </a:p>
          <a:p>
            <a:pPr marL="742950" lvl="1" indent="-285750" algn="just">
              <a:buFont typeface="Arial" panose="020B0604020202020204" pitchFamily="34" charset="0"/>
              <a:buChar char="•"/>
            </a:pPr>
            <a:endParaRPr lang="en-ZA" dirty="0"/>
          </a:p>
        </p:txBody>
      </p:sp>
      <p:sp>
        <p:nvSpPr>
          <p:cNvPr id="6" name="Slide Number Placeholder 3"/>
          <p:cNvSpPr txBox="1">
            <a:spLocks/>
          </p:cNvSpPr>
          <p:nvPr/>
        </p:nvSpPr>
        <p:spPr>
          <a:xfrm>
            <a:off x="7524328" y="6578600"/>
            <a:ext cx="1489498" cy="2032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44491E3-F8F6-4C7F-9E8D-F80F753B986A}" type="slidenum">
              <a:rPr lang="en-US" sz="1200" smtClean="0"/>
              <a:pPr algn="r">
                <a:defRPr/>
              </a:pPr>
              <a:t>3</a:t>
            </a:fld>
            <a:endParaRPr lang="en-US" sz="400" dirty="0"/>
          </a:p>
        </p:txBody>
      </p:sp>
    </p:spTree>
    <p:extLst>
      <p:ext uri="{BB962C8B-B14F-4D97-AF65-F5344CB8AC3E}">
        <p14:creationId xmlns:p14="http://schemas.microsoft.com/office/powerpoint/2010/main" xmlns="" val="271295167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263" y="449803"/>
            <a:ext cx="7554912" cy="406907"/>
          </a:xfrm>
        </p:spPr>
        <p:txBody>
          <a:bodyPr/>
          <a:lstStyle/>
          <a:p>
            <a:r>
              <a:rPr lang="en-ZA" sz="2400" dirty="0"/>
              <a:t>Matters relating to reckless </a:t>
            </a:r>
            <a:r>
              <a:rPr lang="en-ZA" sz="2400" dirty="0" smtClean="0"/>
              <a:t>lending continued…</a:t>
            </a:r>
            <a:endParaRPr lang="en-ZA" dirty="0"/>
          </a:p>
        </p:txBody>
      </p:sp>
      <p:sp>
        <p:nvSpPr>
          <p:cNvPr id="3" name="Rectangle 2"/>
          <p:cNvSpPr/>
          <p:nvPr/>
        </p:nvSpPr>
        <p:spPr>
          <a:xfrm>
            <a:off x="323528" y="1772816"/>
            <a:ext cx="8424936" cy="2862322"/>
          </a:xfrm>
          <a:prstGeom prst="rect">
            <a:avLst/>
          </a:prstGeom>
        </p:spPr>
        <p:txBody>
          <a:bodyPr wrap="square">
            <a:spAutoFit/>
          </a:bodyPr>
          <a:lstStyle/>
          <a:p>
            <a:pPr marL="285750" indent="-285750" algn="just">
              <a:buFont typeface="Arial" panose="020B0604020202020204" pitchFamily="34" charset="0"/>
              <a:buChar char="•"/>
            </a:pPr>
            <a:r>
              <a:rPr lang="en-ZA" dirty="0"/>
              <a:t>2013 NCR investigation into African Bank</a:t>
            </a:r>
          </a:p>
          <a:p>
            <a:pPr marL="742950" lvl="1" indent="-285750" algn="just">
              <a:buFont typeface="Arial" panose="020B0604020202020204" pitchFamily="34" charset="0"/>
              <a:buChar char="•"/>
            </a:pPr>
            <a:r>
              <a:rPr lang="en-ZA" dirty="0"/>
              <a:t>Identification of reckless lending (Dundee branch) - African Bank maintained that it was due to fraud by certain employees and not reckless lending</a:t>
            </a:r>
          </a:p>
          <a:p>
            <a:pPr marL="742950" lvl="1" indent="-285750" algn="just">
              <a:buFont typeface="Arial" panose="020B0604020202020204" pitchFamily="34" charset="0"/>
              <a:buChar char="•"/>
            </a:pPr>
            <a:r>
              <a:rPr lang="en-ZA" dirty="0"/>
              <a:t>Fine (R300 million) was recommended, settlement was reached on a fine of R20 million</a:t>
            </a:r>
          </a:p>
          <a:p>
            <a:pPr marL="742950" lvl="1" indent="-285750" algn="just">
              <a:buFont typeface="Arial" panose="020B0604020202020204" pitchFamily="34" charset="0"/>
              <a:buChar char="•"/>
            </a:pPr>
            <a:r>
              <a:rPr lang="en-ZA" dirty="0"/>
              <a:t>African Bank agreed to write-off the loans, refund consumers, rescind judgments taken against consumers, remove judgment and adverse information listings from the credit records of consumers and develop an active engagement process with the NCR</a:t>
            </a:r>
            <a:endParaRPr lang="en-ZA" sz="2400" dirty="0"/>
          </a:p>
        </p:txBody>
      </p:sp>
      <p:sp>
        <p:nvSpPr>
          <p:cNvPr id="4" name="Slide Number Placeholder 3"/>
          <p:cNvSpPr txBox="1">
            <a:spLocks/>
          </p:cNvSpPr>
          <p:nvPr/>
        </p:nvSpPr>
        <p:spPr>
          <a:xfrm>
            <a:off x="7524328" y="6578600"/>
            <a:ext cx="1489498" cy="2032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44491E3-F8F6-4C7F-9E8D-F80F753B986A}" type="slidenum">
              <a:rPr lang="en-US" sz="1200" smtClean="0"/>
              <a:pPr algn="r">
                <a:defRPr/>
              </a:pPr>
              <a:t>4</a:t>
            </a:fld>
            <a:endParaRPr lang="en-US" sz="400" dirty="0"/>
          </a:p>
        </p:txBody>
      </p:sp>
    </p:spTree>
    <p:extLst>
      <p:ext uri="{BB962C8B-B14F-4D97-AF65-F5344CB8AC3E}">
        <p14:creationId xmlns:p14="http://schemas.microsoft.com/office/powerpoint/2010/main" xmlns="" val="64315800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0263" y="423642"/>
            <a:ext cx="7554912" cy="459229"/>
          </a:xfrm>
        </p:spPr>
        <p:txBody>
          <a:bodyPr/>
          <a:lstStyle/>
          <a:p>
            <a:r>
              <a:rPr lang="en-ZA" sz="2800" dirty="0" smtClean="0"/>
              <a:t>African Bank’s Bad Loan Book</a:t>
            </a:r>
            <a:endParaRPr lang="en-ZA" sz="2800" dirty="0"/>
          </a:p>
        </p:txBody>
      </p:sp>
      <p:sp>
        <p:nvSpPr>
          <p:cNvPr id="5" name="TextBox 4"/>
          <p:cNvSpPr txBox="1"/>
          <p:nvPr/>
        </p:nvSpPr>
        <p:spPr>
          <a:xfrm>
            <a:off x="323528" y="1484784"/>
            <a:ext cx="8424936" cy="5632311"/>
          </a:xfrm>
          <a:prstGeom prst="rect">
            <a:avLst/>
          </a:prstGeom>
          <a:noFill/>
        </p:spPr>
        <p:txBody>
          <a:bodyPr wrap="square" rtlCol="0">
            <a:spAutoFit/>
          </a:bodyPr>
          <a:lstStyle/>
          <a:p>
            <a:pPr marL="285750" indent="-285750" algn="just">
              <a:buFont typeface="Arial" panose="020B0604020202020204" pitchFamily="34" charset="0"/>
              <a:buChar char="•"/>
            </a:pPr>
            <a:r>
              <a:rPr lang="en-ZA" dirty="0" smtClean="0"/>
              <a:t>The Bad Loan Book </a:t>
            </a:r>
            <a:r>
              <a:rPr lang="en-ZA" dirty="0"/>
              <a:t>(</a:t>
            </a:r>
            <a:r>
              <a:rPr lang="en-ZA" dirty="0" smtClean="0"/>
              <a:t>NAV: R4.8 </a:t>
            </a:r>
            <a:r>
              <a:rPr lang="en-ZA" dirty="0"/>
              <a:t>billion) now resides in Residual Debt </a:t>
            </a:r>
            <a:r>
              <a:rPr lang="en-ZA" dirty="0" smtClean="0"/>
              <a:t>Services </a:t>
            </a:r>
            <a:r>
              <a:rPr lang="en-ZA" dirty="0"/>
              <a:t>Limited (RDS), which was created as part of the resolution and restructuring of African </a:t>
            </a:r>
            <a:r>
              <a:rPr lang="en-ZA" dirty="0" smtClean="0"/>
              <a:t>Bank </a:t>
            </a:r>
          </a:p>
          <a:p>
            <a:pPr marL="285750" indent="-285750" algn="just">
              <a:buFont typeface="Arial" panose="020B0604020202020204" pitchFamily="34" charset="0"/>
              <a:buChar char="•"/>
            </a:pPr>
            <a:r>
              <a:rPr lang="en-ZA" dirty="0" smtClean="0"/>
              <a:t>Collections serve to support repayment of SARB’s loan of  approximately R3.25 billion &amp; guarantee obligations of approximately R3 billion</a:t>
            </a:r>
          </a:p>
          <a:p>
            <a:pPr marL="285750" indent="-285750" algn="just">
              <a:buFont typeface="Arial" panose="020B0604020202020204" pitchFamily="34" charset="0"/>
              <a:buChar char="•"/>
            </a:pPr>
            <a:r>
              <a:rPr lang="en-ZA" dirty="0"/>
              <a:t>The Bad Loan Book is ceded as security to the SARB</a:t>
            </a:r>
          </a:p>
          <a:p>
            <a:pPr marL="285750" indent="-285750" algn="just">
              <a:buFont typeface="Arial" panose="020B0604020202020204" pitchFamily="34" charset="0"/>
              <a:buChar char="•"/>
            </a:pPr>
            <a:r>
              <a:rPr lang="en-ZA" dirty="0" smtClean="0"/>
              <a:t>It represents </a:t>
            </a:r>
            <a:r>
              <a:rPr lang="en-ZA" dirty="0"/>
              <a:t>approximately 90% of the total assets of </a:t>
            </a:r>
            <a:r>
              <a:rPr lang="en-ZA" dirty="0" smtClean="0"/>
              <a:t>RDS – the “debt forgiveness” of these loans will render RDS insolvent, requiring SARB to withdraw its support</a:t>
            </a:r>
          </a:p>
          <a:p>
            <a:pPr marL="285750" indent="-285750" algn="just">
              <a:buFont typeface="Arial" panose="020B0604020202020204" pitchFamily="34" charset="0"/>
              <a:buChar char="•"/>
            </a:pPr>
            <a:r>
              <a:rPr lang="en-ZA" dirty="0" smtClean="0"/>
              <a:t>Ultimately</a:t>
            </a:r>
            <a:r>
              <a:rPr lang="en-ZA" dirty="0"/>
              <a:t>, the </a:t>
            </a:r>
            <a:r>
              <a:rPr lang="en-ZA" dirty="0" err="1"/>
              <a:t>fiscus</a:t>
            </a:r>
            <a:r>
              <a:rPr lang="en-ZA" dirty="0"/>
              <a:t> and subsequently the taxpayers would bear the cost of such </a:t>
            </a:r>
            <a:r>
              <a:rPr lang="en-ZA" dirty="0" smtClean="0"/>
              <a:t>write-off</a:t>
            </a:r>
          </a:p>
          <a:p>
            <a:pPr marL="285750" indent="-285750" algn="just">
              <a:buFont typeface="Arial" panose="020B0604020202020204" pitchFamily="34" charset="0"/>
              <a:buChar char="•"/>
            </a:pPr>
            <a:r>
              <a:rPr lang="en-ZA" dirty="0" smtClean="0"/>
              <a:t>Collections for the Good Book and Bad Book is conducted through Good Bank, therefore contagion risk may arise as clients on the Good Book may </a:t>
            </a:r>
            <a:r>
              <a:rPr lang="en-ZA" dirty="0"/>
              <a:t>therefore not </a:t>
            </a:r>
            <a:r>
              <a:rPr lang="en-ZA" dirty="0" smtClean="0"/>
              <a:t>want to pay </a:t>
            </a:r>
            <a:r>
              <a:rPr lang="en-ZA" dirty="0"/>
              <a:t>their </a:t>
            </a:r>
            <a:r>
              <a:rPr lang="en-ZA" dirty="0" smtClean="0"/>
              <a:t>loans as “debt forgiveness” will not appear to be applied consistently. This can flow to other banks where clients have loans with those banks</a:t>
            </a:r>
          </a:p>
          <a:p>
            <a:pPr marL="285750" indent="-285750" algn="just">
              <a:buFont typeface="Arial" panose="020B0604020202020204" pitchFamily="34" charset="0"/>
              <a:buChar char="•"/>
            </a:pPr>
            <a:r>
              <a:rPr lang="en-ZA" dirty="0" smtClean="0"/>
              <a:t>The </a:t>
            </a:r>
            <a:r>
              <a:rPr lang="en-ZA" dirty="0"/>
              <a:t>viability of the recently launched African </a:t>
            </a:r>
            <a:r>
              <a:rPr lang="en-ZA" dirty="0" smtClean="0"/>
              <a:t>Bank will possibly be placed in jeopardy </a:t>
            </a:r>
          </a:p>
          <a:p>
            <a:pPr marL="285750" indent="-285750" algn="just">
              <a:buFont typeface="Arial" panose="020B0604020202020204" pitchFamily="34" charset="0"/>
              <a:buChar char="•"/>
            </a:pPr>
            <a:endParaRPr lang="en-ZA" dirty="0" smtClean="0"/>
          </a:p>
          <a:p>
            <a:pPr marL="285750" indent="-285750" algn="just">
              <a:buFont typeface="Arial" panose="020B0604020202020204" pitchFamily="34" charset="0"/>
              <a:buChar char="•"/>
            </a:pPr>
            <a:endParaRPr lang="en-ZA" dirty="0" smtClean="0"/>
          </a:p>
        </p:txBody>
      </p:sp>
      <p:sp>
        <p:nvSpPr>
          <p:cNvPr id="6" name="Slide Number Placeholder 3"/>
          <p:cNvSpPr txBox="1">
            <a:spLocks/>
          </p:cNvSpPr>
          <p:nvPr/>
        </p:nvSpPr>
        <p:spPr>
          <a:xfrm>
            <a:off x="7524328" y="6578600"/>
            <a:ext cx="1489498" cy="2032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44491E3-F8F6-4C7F-9E8D-F80F753B986A}" type="slidenum">
              <a:rPr lang="en-US" sz="1200" smtClean="0"/>
              <a:pPr algn="r">
                <a:defRPr/>
              </a:pPr>
              <a:t>5</a:t>
            </a:fld>
            <a:endParaRPr lang="en-US" sz="400" dirty="0"/>
          </a:p>
        </p:txBody>
      </p:sp>
    </p:spTree>
    <p:extLst>
      <p:ext uri="{BB962C8B-B14F-4D97-AF65-F5344CB8AC3E}">
        <p14:creationId xmlns:p14="http://schemas.microsoft.com/office/powerpoint/2010/main" xmlns="" val="168516102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436722"/>
            <a:ext cx="8208912" cy="433068"/>
          </a:xfrm>
        </p:spPr>
        <p:txBody>
          <a:bodyPr/>
          <a:lstStyle/>
          <a:p>
            <a:r>
              <a:rPr lang="en-ZA" dirty="0"/>
              <a:t>If Good Bank is jeopardised?</a:t>
            </a:r>
          </a:p>
        </p:txBody>
      </p:sp>
      <p:sp>
        <p:nvSpPr>
          <p:cNvPr id="2" name="Rectangle 1"/>
          <p:cNvSpPr/>
          <p:nvPr/>
        </p:nvSpPr>
        <p:spPr>
          <a:xfrm>
            <a:off x="107504" y="1484784"/>
            <a:ext cx="8856984" cy="5509200"/>
          </a:xfrm>
          <a:prstGeom prst="rect">
            <a:avLst/>
          </a:prstGeom>
        </p:spPr>
        <p:txBody>
          <a:bodyPr wrap="square">
            <a:spAutoFit/>
          </a:bodyPr>
          <a:lstStyle/>
          <a:p>
            <a:r>
              <a:rPr lang="en-ZA" sz="1600" b="1" u="sng" dirty="0"/>
              <a:t>Salient components of Good Bank’s balance sheet</a:t>
            </a:r>
            <a:r>
              <a:rPr lang="en-ZA" sz="1600" b="1" u="sng" dirty="0" smtClean="0"/>
              <a:t>:</a:t>
            </a:r>
            <a:endParaRPr lang="en-ZA" u="sng" dirty="0" smtClean="0"/>
          </a:p>
          <a:p>
            <a:r>
              <a:rPr lang="en-ZA" sz="1600" dirty="0" smtClean="0"/>
              <a:t>Net Advances:</a:t>
            </a:r>
            <a:r>
              <a:rPr lang="en-ZA" sz="1600" dirty="0"/>
              <a:t>	</a:t>
            </a:r>
            <a:r>
              <a:rPr lang="en-ZA" sz="1600" dirty="0" smtClean="0"/>
              <a:t>		R20 billion</a:t>
            </a:r>
            <a:endParaRPr lang="en-ZA" sz="1600" u="sng" dirty="0" smtClean="0"/>
          </a:p>
          <a:p>
            <a:r>
              <a:rPr lang="en-ZA" sz="1600" dirty="0"/>
              <a:t>Equity holders:</a:t>
            </a:r>
          </a:p>
          <a:p>
            <a:r>
              <a:rPr lang="en-ZA" sz="1600" dirty="0"/>
              <a:t>	</a:t>
            </a:r>
            <a:r>
              <a:rPr lang="en-ZA" sz="1600" dirty="0" smtClean="0"/>
              <a:t>SARB </a:t>
            </a:r>
            <a:r>
              <a:rPr lang="en-ZA" sz="1600" dirty="0"/>
              <a:t>	</a:t>
            </a:r>
            <a:r>
              <a:rPr lang="en-ZA" sz="1600" dirty="0" smtClean="0"/>
              <a:t>		R5 </a:t>
            </a:r>
            <a:r>
              <a:rPr lang="en-ZA" sz="1600" dirty="0"/>
              <a:t>billion</a:t>
            </a:r>
          </a:p>
          <a:p>
            <a:r>
              <a:rPr lang="en-ZA" sz="1600" dirty="0" smtClean="0"/>
              <a:t>	Banks &amp; PIC</a:t>
            </a:r>
            <a:r>
              <a:rPr lang="en-ZA" sz="1600" dirty="0"/>
              <a:t>	</a:t>
            </a:r>
            <a:r>
              <a:rPr lang="en-ZA" sz="1600" dirty="0" smtClean="0"/>
              <a:t>	R5 billion</a:t>
            </a:r>
            <a:endParaRPr lang="en-ZA" sz="1600" dirty="0"/>
          </a:p>
          <a:p>
            <a:r>
              <a:rPr lang="en-ZA" sz="1600" dirty="0"/>
              <a:t>Bondholders:</a:t>
            </a:r>
          </a:p>
          <a:p>
            <a:r>
              <a:rPr lang="en-ZA" sz="1600" dirty="0"/>
              <a:t>          </a:t>
            </a:r>
            <a:r>
              <a:rPr lang="en-ZA" sz="1600" dirty="0" smtClean="0"/>
              <a:t>	Senior </a:t>
            </a:r>
            <a:r>
              <a:rPr lang="en-ZA" sz="1600" dirty="0"/>
              <a:t>	</a:t>
            </a:r>
            <a:r>
              <a:rPr lang="en-ZA" sz="1600" dirty="0" smtClean="0"/>
              <a:t>		R34.5 </a:t>
            </a:r>
            <a:r>
              <a:rPr lang="en-ZA" sz="1600" dirty="0"/>
              <a:t>billion</a:t>
            </a:r>
          </a:p>
          <a:p>
            <a:r>
              <a:rPr lang="en-ZA" sz="1600" dirty="0" smtClean="0"/>
              <a:t>          	Subordinated</a:t>
            </a:r>
            <a:r>
              <a:rPr lang="en-ZA" sz="1600" dirty="0"/>
              <a:t>	</a:t>
            </a:r>
            <a:r>
              <a:rPr lang="en-ZA" sz="1600" dirty="0" smtClean="0"/>
              <a:t>	R1.5 billion</a:t>
            </a:r>
          </a:p>
          <a:p>
            <a:r>
              <a:rPr lang="en-ZA" sz="1600" b="1" u="sng" dirty="0" smtClean="0"/>
              <a:t>Potential implications:</a:t>
            </a:r>
          </a:p>
          <a:p>
            <a:pPr marL="285750" indent="-285750" algn="just">
              <a:buFont typeface="Arial" panose="020B0604020202020204" pitchFamily="34" charset="0"/>
              <a:buChar char="•"/>
            </a:pPr>
            <a:r>
              <a:rPr lang="en-ZA" sz="1600" dirty="0" smtClean="0"/>
              <a:t>Reduction in collections on net advances as a result of contagion from “debt forgiveness” from the Bad Loan book </a:t>
            </a:r>
            <a:r>
              <a:rPr lang="en-ZA" sz="1600" dirty="0"/>
              <a:t>will materially affect the future prospects and business </a:t>
            </a:r>
            <a:r>
              <a:rPr lang="en-ZA" sz="1600" dirty="0" smtClean="0"/>
              <a:t>model </a:t>
            </a:r>
            <a:r>
              <a:rPr lang="en-ZA" sz="1600" dirty="0"/>
              <a:t>of the Good </a:t>
            </a:r>
            <a:r>
              <a:rPr lang="en-ZA" sz="1600" dirty="0" smtClean="0"/>
              <a:t>Bank</a:t>
            </a:r>
          </a:p>
          <a:p>
            <a:pPr marL="285750" indent="-285750" algn="just">
              <a:buFont typeface="Arial" panose="020B0604020202020204" pitchFamily="34" charset="0"/>
              <a:buChar char="•"/>
            </a:pPr>
            <a:r>
              <a:rPr lang="en-ZA" sz="1600" dirty="0" smtClean="0"/>
              <a:t>Equity </a:t>
            </a:r>
            <a:r>
              <a:rPr lang="en-ZA" sz="1600" dirty="0"/>
              <a:t>holders may suffer substantial losses prior to </a:t>
            </a:r>
            <a:r>
              <a:rPr lang="en-ZA" sz="1600" dirty="0" smtClean="0"/>
              <a:t>bondholders</a:t>
            </a:r>
          </a:p>
          <a:p>
            <a:pPr marL="285750" indent="-285750" algn="just">
              <a:buFont typeface="Arial" panose="020B0604020202020204" pitchFamily="34" charset="0"/>
              <a:buChar char="•"/>
            </a:pPr>
            <a:r>
              <a:rPr lang="en-ZA" sz="1600" dirty="0" smtClean="0"/>
              <a:t>Losses </a:t>
            </a:r>
            <a:r>
              <a:rPr lang="en-ZA" sz="1600" dirty="0"/>
              <a:t>suffered by the SARB will effectively translate to a cost for the </a:t>
            </a:r>
            <a:r>
              <a:rPr lang="en-ZA" sz="1600" dirty="0" err="1" smtClean="0"/>
              <a:t>fiscus</a:t>
            </a:r>
            <a:endParaRPr lang="en-ZA" sz="1600" dirty="0" smtClean="0"/>
          </a:p>
          <a:p>
            <a:pPr marL="285750" indent="-285750" algn="just">
              <a:buFont typeface="Arial" panose="020B0604020202020204" pitchFamily="34" charset="0"/>
              <a:buChar char="•"/>
            </a:pPr>
            <a:r>
              <a:rPr lang="en-ZA" sz="1600" dirty="0" smtClean="0"/>
              <a:t>Losses suffered by bank equity holders will </a:t>
            </a:r>
            <a:r>
              <a:rPr lang="en-ZA" sz="1600" dirty="0"/>
              <a:t>materially affect their financial performance </a:t>
            </a:r>
            <a:r>
              <a:rPr lang="en-ZA" sz="1600" dirty="0" smtClean="0"/>
              <a:t>and negatively impact their prudential ratios</a:t>
            </a:r>
          </a:p>
          <a:p>
            <a:pPr marL="285750" indent="-285750" algn="just">
              <a:buFont typeface="Arial" panose="020B0604020202020204" pitchFamily="34" charset="0"/>
              <a:buChar char="•"/>
            </a:pPr>
            <a:r>
              <a:rPr lang="en-ZA" sz="1600" dirty="0"/>
              <a:t>Industry participation in future bank resolution will in all likelihood </a:t>
            </a:r>
            <a:r>
              <a:rPr lang="en-ZA" sz="1600" dirty="0" smtClean="0"/>
              <a:t>disappear</a:t>
            </a:r>
          </a:p>
          <a:p>
            <a:pPr marL="285750" indent="-285750" algn="just">
              <a:buFont typeface="Arial" panose="020B0604020202020204" pitchFamily="34" charset="0"/>
              <a:buChar char="•"/>
            </a:pPr>
            <a:r>
              <a:rPr lang="en-ZA" sz="1600" dirty="0" smtClean="0"/>
              <a:t>Subsequently, bondholders may be affected which in turn is likely to affect retail investors through investment funds</a:t>
            </a:r>
            <a:endParaRPr lang="en-ZA" dirty="0" smtClean="0"/>
          </a:p>
          <a:p>
            <a:pPr marL="285750" indent="-285750" algn="just">
              <a:buFont typeface="Arial" panose="020B0604020202020204" pitchFamily="34" charset="0"/>
              <a:buChar char="•"/>
            </a:pPr>
            <a:r>
              <a:rPr lang="en-ZA" sz="1600" dirty="0" smtClean="0"/>
              <a:t>The </a:t>
            </a:r>
            <a:r>
              <a:rPr lang="en-ZA" sz="1600" dirty="0"/>
              <a:t>combined effect of the </a:t>
            </a:r>
            <a:r>
              <a:rPr lang="en-ZA" sz="1600" dirty="0" smtClean="0"/>
              <a:t>above </a:t>
            </a:r>
            <a:r>
              <a:rPr lang="en-ZA" sz="1600" dirty="0"/>
              <a:t>is likely to pose a substantial financial stability risk </a:t>
            </a:r>
            <a:r>
              <a:rPr lang="en-ZA" sz="1600" dirty="0" smtClean="0"/>
              <a:t>to the </a:t>
            </a:r>
            <a:r>
              <a:rPr lang="en-ZA" sz="1600" dirty="0"/>
              <a:t>South </a:t>
            </a:r>
            <a:r>
              <a:rPr lang="en-ZA" sz="1600" dirty="0" smtClean="0"/>
              <a:t>African banking sector</a:t>
            </a:r>
            <a:endParaRPr lang="en-ZA" sz="1600" dirty="0"/>
          </a:p>
          <a:p>
            <a:pPr marL="285750" indent="-285750">
              <a:buFont typeface="Arial" panose="020B0604020202020204" pitchFamily="34" charset="0"/>
              <a:buChar char="•"/>
            </a:pPr>
            <a:endParaRPr lang="en-ZA" sz="1600" dirty="0"/>
          </a:p>
        </p:txBody>
      </p:sp>
      <p:sp>
        <p:nvSpPr>
          <p:cNvPr id="5" name="Slide Number Placeholder 3"/>
          <p:cNvSpPr txBox="1">
            <a:spLocks/>
          </p:cNvSpPr>
          <p:nvPr/>
        </p:nvSpPr>
        <p:spPr>
          <a:xfrm>
            <a:off x="7524328" y="6578600"/>
            <a:ext cx="1489498" cy="2032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44491E3-F8F6-4C7F-9E8D-F80F753B986A}" type="slidenum">
              <a:rPr lang="en-US" sz="1200" smtClean="0"/>
              <a:pPr algn="r">
                <a:defRPr/>
              </a:pPr>
              <a:t>6</a:t>
            </a:fld>
            <a:endParaRPr lang="en-US" sz="400" dirty="0"/>
          </a:p>
        </p:txBody>
      </p:sp>
    </p:spTree>
    <p:extLst>
      <p:ext uri="{BB962C8B-B14F-4D97-AF65-F5344CB8AC3E}">
        <p14:creationId xmlns:p14="http://schemas.microsoft.com/office/powerpoint/2010/main" xmlns="" val="142819635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Financial stability implications</a:t>
            </a:r>
            <a:endParaRPr lang="en-ZA" dirty="0"/>
          </a:p>
        </p:txBody>
      </p:sp>
      <p:sp>
        <p:nvSpPr>
          <p:cNvPr id="3" name="TextBox 2"/>
          <p:cNvSpPr txBox="1"/>
          <p:nvPr/>
        </p:nvSpPr>
        <p:spPr>
          <a:xfrm>
            <a:off x="72852" y="1628800"/>
            <a:ext cx="8940974" cy="5078313"/>
          </a:xfrm>
          <a:prstGeom prst="rect">
            <a:avLst/>
          </a:prstGeom>
          <a:noFill/>
        </p:spPr>
        <p:txBody>
          <a:bodyPr wrap="square" rtlCol="0">
            <a:spAutoFit/>
          </a:bodyPr>
          <a:lstStyle/>
          <a:p>
            <a:pPr marL="285750" indent="-285750" algn="just">
              <a:buFont typeface="Arial" panose="020B0604020202020204" pitchFamily="34" charset="0"/>
              <a:buChar char="•"/>
            </a:pPr>
            <a:r>
              <a:rPr lang="en-ZA" dirty="0"/>
              <a:t>Potential contagion risk to other financial </a:t>
            </a:r>
            <a:r>
              <a:rPr lang="en-ZA" dirty="0" smtClean="0"/>
              <a:t>institutions operating in similar markets</a:t>
            </a:r>
            <a:endParaRPr lang="en-ZA" dirty="0"/>
          </a:p>
          <a:p>
            <a:pPr marL="285750" indent="-285750" algn="just">
              <a:buFont typeface="Arial" panose="020B0604020202020204" pitchFamily="34" charset="0"/>
              <a:buChar char="•"/>
            </a:pPr>
            <a:r>
              <a:rPr lang="en-ZA" dirty="0" smtClean="0"/>
              <a:t>Higher cost of funding for the banking sector and subsequently the consumer </a:t>
            </a:r>
          </a:p>
          <a:p>
            <a:pPr marL="285750" indent="-285750" algn="just">
              <a:buFont typeface="Arial" panose="020B0604020202020204" pitchFamily="34" charset="0"/>
              <a:buChar char="•"/>
            </a:pPr>
            <a:r>
              <a:rPr lang="en-ZA" dirty="0" smtClean="0"/>
              <a:t>Adverse effects on banks’ financial position &amp; erosion of confidence in the banking system from both a depositor and investor perspective</a:t>
            </a:r>
          </a:p>
          <a:p>
            <a:pPr marL="285750" indent="-285750" algn="just">
              <a:buFont typeface="Arial" panose="020B0604020202020204" pitchFamily="34" charset="0"/>
              <a:buChar char="•"/>
            </a:pPr>
            <a:r>
              <a:rPr lang="en-ZA" dirty="0" smtClean="0"/>
              <a:t>Debt write-off = Wealth transfer to debtors. This may causes moral hazard problems, price distortion and encourage future delinquent behaviour</a:t>
            </a:r>
          </a:p>
          <a:p>
            <a:pPr marL="285750" indent="-285750" algn="just">
              <a:buFont typeface="Arial" panose="020B0604020202020204" pitchFamily="34" charset="0"/>
              <a:buChar char="•"/>
            </a:pPr>
            <a:r>
              <a:rPr lang="en-ZA" dirty="0" smtClean="0"/>
              <a:t>A reluctance to provide credit to lower income categories affecting financial inclusion</a:t>
            </a:r>
          </a:p>
          <a:p>
            <a:pPr marL="285750" indent="-285750" algn="just">
              <a:buFont typeface="Arial" panose="020B0604020202020204" pitchFamily="34" charset="0"/>
              <a:buChar char="•"/>
            </a:pPr>
            <a:r>
              <a:rPr lang="en-US" dirty="0" smtClean="0"/>
              <a:t>Providing </a:t>
            </a:r>
            <a:r>
              <a:rPr lang="en-US" dirty="0"/>
              <a:t>relief to over-indebted consumers in effect rewards them </a:t>
            </a:r>
            <a:r>
              <a:rPr lang="en-US" dirty="0" smtClean="0"/>
              <a:t>for </a:t>
            </a:r>
            <a:r>
              <a:rPr lang="en-US" dirty="0"/>
              <a:t>over-borrowing, at the expense of </a:t>
            </a:r>
            <a:r>
              <a:rPr lang="en-US" dirty="0" smtClean="0"/>
              <a:t>savers</a:t>
            </a:r>
            <a:endParaRPr lang="en-US" dirty="0"/>
          </a:p>
          <a:p>
            <a:pPr marL="285750" indent="-285750" algn="just">
              <a:buFont typeface="Arial" panose="020B0604020202020204" pitchFamily="34" charset="0"/>
              <a:buChar char="•"/>
            </a:pPr>
            <a:r>
              <a:rPr lang="en-US" dirty="0" smtClean="0"/>
              <a:t>Reputational risk for South </a:t>
            </a:r>
            <a:r>
              <a:rPr lang="en-US" dirty="0"/>
              <a:t>A</a:t>
            </a:r>
            <a:r>
              <a:rPr lang="en-US" dirty="0" smtClean="0"/>
              <a:t>frica and will raise questions around </a:t>
            </a:r>
            <a:r>
              <a:rPr lang="en-GB" dirty="0"/>
              <a:t>recognition of creditors rights </a:t>
            </a:r>
            <a:endParaRPr lang="en-US" dirty="0"/>
          </a:p>
          <a:p>
            <a:pPr marL="285750" indent="-285750" algn="just">
              <a:buFont typeface="Arial" panose="020B0604020202020204" pitchFamily="34" charset="0"/>
              <a:buChar char="•"/>
            </a:pPr>
            <a:r>
              <a:rPr lang="en-US" dirty="0" smtClean="0"/>
              <a:t>Will affect ratings of banks due to value of loans on bank’s balance sheets being overvalued. May also affect the Sovereign rating of SA</a:t>
            </a:r>
          </a:p>
          <a:p>
            <a:pPr marL="285750" indent="-285750" algn="just">
              <a:buFont typeface="Arial" panose="020B0604020202020204" pitchFamily="34" charset="0"/>
              <a:buChar char="•"/>
            </a:pPr>
            <a:r>
              <a:rPr lang="en-US" dirty="0" smtClean="0"/>
              <a:t>“Debt forgiveness” ignores the total value chain by focusing only on one element, i.e.  Sellers profit on goods/services sold; consumer behaviour</a:t>
            </a:r>
          </a:p>
          <a:p>
            <a:pPr algn="just"/>
            <a:endParaRPr lang="en-US" dirty="0" smtClean="0"/>
          </a:p>
          <a:p>
            <a:pPr marL="285750" indent="-285750" algn="just">
              <a:buFont typeface="Arial" panose="020B0604020202020204" pitchFamily="34" charset="0"/>
              <a:buChar char="•"/>
            </a:pPr>
            <a:endParaRPr lang="en-ZA" dirty="0" smtClean="0"/>
          </a:p>
        </p:txBody>
      </p:sp>
      <p:sp>
        <p:nvSpPr>
          <p:cNvPr id="5" name="Slide Number Placeholder 3"/>
          <p:cNvSpPr txBox="1">
            <a:spLocks/>
          </p:cNvSpPr>
          <p:nvPr/>
        </p:nvSpPr>
        <p:spPr>
          <a:xfrm>
            <a:off x="7524328" y="6578600"/>
            <a:ext cx="1489498" cy="2032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44491E3-F8F6-4C7F-9E8D-F80F753B986A}" type="slidenum">
              <a:rPr lang="en-US" sz="1200" smtClean="0"/>
              <a:pPr algn="r">
                <a:defRPr/>
              </a:pPr>
              <a:t>7</a:t>
            </a:fld>
            <a:endParaRPr lang="en-US" sz="400" dirty="0"/>
          </a:p>
        </p:txBody>
      </p:sp>
    </p:spTree>
    <p:extLst>
      <p:ext uri="{BB962C8B-B14F-4D97-AF65-F5344CB8AC3E}">
        <p14:creationId xmlns:p14="http://schemas.microsoft.com/office/powerpoint/2010/main" xmlns="" val="292412941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263" y="436722"/>
            <a:ext cx="7554912" cy="433068"/>
          </a:xfrm>
        </p:spPr>
        <p:txBody>
          <a:bodyPr/>
          <a:lstStyle/>
          <a:p>
            <a:r>
              <a:rPr lang="en-ZA" dirty="0" smtClean="0"/>
              <a:t>Potential contagion effects</a:t>
            </a:r>
            <a:endParaRPr lang="en-ZA" dirty="0"/>
          </a:p>
        </p:txBody>
      </p:sp>
      <p:graphicFrame>
        <p:nvGraphicFramePr>
          <p:cNvPr id="4" name="Chart 3"/>
          <p:cNvGraphicFramePr>
            <a:graphicFrameLocks/>
          </p:cNvGraphicFramePr>
          <p:nvPr>
            <p:extLst>
              <p:ext uri="{D42A27DB-BD31-4B8C-83A1-F6EECF244321}">
                <p14:modId xmlns:p14="http://schemas.microsoft.com/office/powerpoint/2010/main" xmlns="" val="4094408073"/>
              </p:ext>
            </p:extLst>
          </p:nvPr>
        </p:nvGraphicFramePr>
        <p:xfrm>
          <a:off x="107504" y="1484784"/>
          <a:ext cx="8712968"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3"/>
          <p:cNvSpPr txBox="1">
            <a:spLocks/>
          </p:cNvSpPr>
          <p:nvPr/>
        </p:nvSpPr>
        <p:spPr>
          <a:xfrm>
            <a:off x="7524328" y="6578600"/>
            <a:ext cx="1489498" cy="2032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44491E3-F8F6-4C7F-9E8D-F80F753B986A}" type="slidenum">
              <a:rPr lang="en-US" sz="1200" smtClean="0"/>
              <a:pPr algn="r">
                <a:defRPr/>
              </a:pPr>
              <a:t>8</a:t>
            </a:fld>
            <a:endParaRPr lang="en-US" sz="400" dirty="0"/>
          </a:p>
        </p:txBody>
      </p:sp>
    </p:spTree>
    <p:extLst>
      <p:ext uri="{BB962C8B-B14F-4D97-AF65-F5344CB8AC3E}">
        <p14:creationId xmlns:p14="http://schemas.microsoft.com/office/powerpoint/2010/main" xmlns="" val="225592209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Potential contagion effects</a:t>
            </a:r>
          </a:p>
        </p:txBody>
      </p:sp>
      <p:graphicFrame>
        <p:nvGraphicFramePr>
          <p:cNvPr id="3" name="Chart 2"/>
          <p:cNvGraphicFramePr>
            <a:graphicFrameLocks/>
          </p:cNvGraphicFramePr>
          <p:nvPr>
            <p:extLst>
              <p:ext uri="{D42A27DB-BD31-4B8C-83A1-F6EECF244321}">
                <p14:modId xmlns:p14="http://schemas.microsoft.com/office/powerpoint/2010/main" xmlns="" val="1705122692"/>
              </p:ext>
            </p:extLst>
          </p:nvPr>
        </p:nvGraphicFramePr>
        <p:xfrm>
          <a:off x="251520" y="1484784"/>
          <a:ext cx="8496944"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p:cNvSpPr txBox="1">
            <a:spLocks/>
          </p:cNvSpPr>
          <p:nvPr/>
        </p:nvSpPr>
        <p:spPr>
          <a:xfrm>
            <a:off x="7524328" y="6578600"/>
            <a:ext cx="1489498" cy="2032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44491E3-F8F6-4C7F-9E8D-F80F753B986A}" type="slidenum">
              <a:rPr lang="en-US" sz="1200" smtClean="0"/>
              <a:pPr algn="r">
                <a:defRPr/>
              </a:pPr>
              <a:t>9</a:t>
            </a:fld>
            <a:endParaRPr lang="en-US" sz="400" dirty="0"/>
          </a:p>
        </p:txBody>
      </p:sp>
    </p:spTree>
    <p:extLst>
      <p:ext uri="{BB962C8B-B14F-4D97-AF65-F5344CB8AC3E}">
        <p14:creationId xmlns:p14="http://schemas.microsoft.com/office/powerpoint/2010/main" xmlns="" val="4192934356"/>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New Template 2013B">
  <a:themeElements>
    <a:clrScheme name="">
      <a:dk1>
        <a:srgbClr val="000000"/>
      </a:dk1>
      <a:lt1>
        <a:srgbClr val="006600"/>
      </a:lt1>
      <a:dk2>
        <a:srgbClr val="000000"/>
      </a:dk2>
      <a:lt2>
        <a:srgbClr val="003300"/>
      </a:lt2>
      <a:accent1>
        <a:srgbClr val="0099CC"/>
      </a:accent1>
      <a:accent2>
        <a:srgbClr val="FFCC00"/>
      </a:accent2>
      <a:accent3>
        <a:srgbClr val="AAB8AA"/>
      </a:accent3>
      <a:accent4>
        <a:srgbClr val="000000"/>
      </a:accent4>
      <a:accent5>
        <a:srgbClr val="AACAE2"/>
      </a:accent5>
      <a:accent6>
        <a:srgbClr val="E7B900"/>
      </a:accent6>
      <a:hlink>
        <a:srgbClr val="6666FF"/>
      </a:hlink>
      <a:folHlink>
        <a:srgbClr val="CCECFF"/>
      </a:folHlink>
    </a:clrScheme>
    <a:fontScheme name="2_Rad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2_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2_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2_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2_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Presentation Option 3</Template>
  <TotalTime>19100</TotalTime>
  <Words>797</Words>
  <Application>Microsoft Office PowerPoint</Application>
  <PresentationFormat>On-screen Show (4:3)</PresentationFormat>
  <Paragraphs>103</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New Template 2013B</vt:lpstr>
      <vt:lpstr>Presentation to the Portfolio Committee on Trade and Industry:  Debt Relief and African Bank</vt:lpstr>
      <vt:lpstr>Topics of discussion</vt:lpstr>
      <vt:lpstr>Matters relating to reckless lending</vt:lpstr>
      <vt:lpstr>Matters relating to reckless lending continued…</vt:lpstr>
      <vt:lpstr>African Bank’s Bad Loan Book</vt:lpstr>
      <vt:lpstr>If Good Bank is jeopardised?</vt:lpstr>
      <vt:lpstr>Financial stability implications</vt:lpstr>
      <vt:lpstr>Potential contagion effects</vt:lpstr>
      <vt:lpstr>Potential contagion effects</vt:lpstr>
      <vt:lpstr>Potential contagion effects</vt:lpstr>
      <vt:lpstr>Conclusion</vt:lpstr>
    </vt:vector>
  </TitlesOfParts>
  <Company>S A Reserve Bank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Campbell</dc:creator>
  <cp:lastModifiedBy>PUMZA</cp:lastModifiedBy>
  <cp:revision>560</cp:revision>
  <cp:lastPrinted>2016-05-11T07:57:21Z</cp:lastPrinted>
  <dcterms:created xsi:type="dcterms:W3CDTF">2012-11-23T13:47:30Z</dcterms:created>
  <dcterms:modified xsi:type="dcterms:W3CDTF">2016-05-13T11:24:35Z</dcterms:modified>
</cp:coreProperties>
</file>