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63" r:id="rId2"/>
    <p:sldMasterId id="2147483682" r:id="rId3"/>
  </p:sldMasterIdLst>
  <p:notesMasterIdLst>
    <p:notesMasterId r:id="rId38"/>
  </p:notesMasterIdLst>
  <p:handoutMasterIdLst>
    <p:handoutMasterId r:id="rId39"/>
  </p:handoutMasterIdLst>
  <p:sldIdLst>
    <p:sldId id="256" r:id="rId4"/>
    <p:sldId id="718" r:id="rId5"/>
    <p:sldId id="507" r:id="rId6"/>
    <p:sldId id="613" r:id="rId7"/>
    <p:sldId id="781" r:id="rId8"/>
    <p:sldId id="782" r:id="rId9"/>
    <p:sldId id="783" r:id="rId10"/>
    <p:sldId id="784" r:id="rId11"/>
    <p:sldId id="785" r:id="rId12"/>
    <p:sldId id="790" r:id="rId13"/>
    <p:sldId id="787" r:id="rId14"/>
    <p:sldId id="788" r:id="rId15"/>
    <p:sldId id="789" r:id="rId16"/>
    <p:sldId id="776" r:id="rId17"/>
    <p:sldId id="760" r:id="rId18"/>
    <p:sldId id="761" r:id="rId19"/>
    <p:sldId id="762" r:id="rId20"/>
    <p:sldId id="756" r:id="rId21"/>
    <p:sldId id="757" r:id="rId22"/>
    <p:sldId id="759" r:id="rId23"/>
    <p:sldId id="726" r:id="rId24"/>
    <p:sldId id="780" r:id="rId25"/>
    <p:sldId id="763" r:id="rId26"/>
    <p:sldId id="764" r:id="rId27"/>
    <p:sldId id="765" r:id="rId28"/>
    <p:sldId id="778" r:id="rId29"/>
    <p:sldId id="779" r:id="rId30"/>
    <p:sldId id="727" r:id="rId31"/>
    <p:sldId id="728" r:id="rId32"/>
    <p:sldId id="731" r:id="rId33"/>
    <p:sldId id="752" r:id="rId34"/>
    <p:sldId id="766" r:id="rId35"/>
    <p:sldId id="714" r:id="rId36"/>
    <p:sldId id="292" r:id="rId37"/>
  </p:sldIdLst>
  <p:sldSz cx="9144000" cy="6858000" type="screen4x3"/>
  <p:notesSz cx="6669088" cy="9926638"/>
  <p:defaultTextStyle>
    <a:defPPr>
      <a:defRPr lang="en-US"/>
    </a:defPPr>
    <a:lvl1pPr algn="ctr" rtl="0" fontAlgn="base">
      <a:spcBef>
        <a:spcPct val="0"/>
      </a:spcBef>
      <a:spcAft>
        <a:spcPct val="0"/>
      </a:spcAft>
      <a:defRPr sz="3200" b="1" kern="1200">
        <a:solidFill>
          <a:schemeClr val="tx1"/>
        </a:solidFill>
        <a:latin typeface="Arial" charset="0"/>
        <a:ea typeface="MS PGothic" pitchFamily="34" charset="-128"/>
        <a:cs typeface="+mn-cs"/>
      </a:defRPr>
    </a:lvl1pPr>
    <a:lvl2pPr marL="457200" algn="ctr" rtl="0" fontAlgn="base">
      <a:spcBef>
        <a:spcPct val="0"/>
      </a:spcBef>
      <a:spcAft>
        <a:spcPct val="0"/>
      </a:spcAft>
      <a:defRPr sz="3200" b="1" kern="1200">
        <a:solidFill>
          <a:schemeClr val="tx1"/>
        </a:solidFill>
        <a:latin typeface="Arial" charset="0"/>
        <a:ea typeface="MS PGothic" pitchFamily="34" charset="-128"/>
        <a:cs typeface="+mn-cs"/>
      </a:defRPr>
    </a:lvl2pPr>
    <a:lvl3pPr marL="914400" algn="ctr" rtl="0" fontAlgn="base">
      <a:spcBef>
        <a:spcPct val="0"/>
      </a:spcBef>
      <a:spcAft>
        <a:spcPct val="0"/>
      </a:spcAft>
      <a:defRPr sz="3200" b="1" kern="1200">
        <a:solidFill>
          <a:schemeClr val="tx1"/>
        </a:solidFill>
        <a:latin typeface="Arial" charset="0"/>
        <a:ea typeface="MS PGothic" pitchFamily="34" charset="-128"/>
        <a:cs typeface="+mn-cs"/>
      </a:defRPr>
    </a:lvl3pPr>
    <a:lvl4pPr marL="1371600" algn="ctr" rtl="0" fontAlgn="base">
      <a:spcBef>
        <a:spcPct val="0"/>
      </a:spcBef>
      <a:spcAft>
        <a:spcPct val="0"/>
      </a:spcAft>
      <a:defRPr sz="3200" b="1" kern="1200">
        <a:solidFill>
          <a:schemeClr val="tx1"/>
        </a:solidFill>
        <a:latin typeface="Arial" charset="0"/>
        <a:ea typeface="MS PGothic" pitchFamily="34" charset="-128"/>
        <a:cs typeface="+mn-cs"/>
      </a:defRPr>
    </a:lvl4pPr>
    <a:lvl5pPr marL="1828800" algn="ctr" rtl="0" fontAlgn="base">
      <a:spcBef>
        <a:spcPct val="0"/>
      </a:spcBef>
      <a:spcAft>
        <a:spcPct val="0"/>
      </a:spcAft>
      <a:defRPr sz="3200" b="1" kern="1200">
        <a:solidFill>
          <a:schemeClr val="tx1"/>
        </a:solidFill>
        <a:latin typeface="Arial" charset="0"/>
        <a:ea typeface="MS PGothic" pitchFamily="34" charset="-128"/>
        <a:cs typeface="+mn-cs"/>
      </a:defRPr>
    </a:lvl5pPr>
    <a:lvl6pPr marL="2286000" algn="l" defTabSz="914400" rtl="0" eaLnBrk="1" latinLnBrk="0" hangingPunct="1">
      <a:defRPr sz="3200" b="1" kern="1200">
        <a:solidFill>
          <a:schemeClr val="tx1"/>
        </a:solidFill>
        <a:latin typeface="Arial" charset="0"/>
        <a:ea typeface="MS PGothic" pitchFamily="34" charset="-128"/>
        <a:cs typeface="+mn-cs"/>
      </a:defRPr>
    </a:lvl6pPr>
    <a:lvl7pPr marL="2743200" algn="l" defTabSz="914400" rtl="0" eaLnBrk="1" latinLnBrk="0" hangingPunct="1">
      <a:defRPr sz="3200" b="1" kern="1200">
        <a:solidFill>
          <a:schemeClr val="tx1"/>
        </a:solidFill>
        <a:latin typeface="Arial" charset="0"/>
        <a:ea typeface="MS PGothic" pitchFamily="34" charset="-128"/>
        <a:cs typeface="+mn-cs"/>
      </a:defRPr>
    </a:lvl7pPr>
    <a:lvl8pPr marL="3200400" algn="l" defTabSz="914400" rtl="0" eaLnBrk="1" latinLnBrk="0" hangingPunct="1">
      <a:defRPr sz="3200" b="1" kern="1200">
        <a:solidFill>
          <a:schemeClr val="tx1"/>
        </a:solidFill>
        <a:latin typeface="Arial" charset="0"/>
        <a:ea typeface="MS PGothic" pitchFamily="34" charset="-128"/>
        <a:cs typeface="+mn-cs"/>
      </a:defRPr>
    </a:lvl8pPr>
    <a:lvl9pPr marL="3657600" algn="l" defTabSz="914400" rtl="0" eaLnBrk="1" latinLnBrk="0" hangingPunct="1">
      <a:defRPr sz="3200" b="1"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2A3"/>
    <a:srgbClr val="5EB1BA"/>
    <a:srgbClr val="D60093"/>
    <a:srgbClr val="99FF99"/>
    <a:srgbClr val="800000"/>
    <a:srgbClr val="306A72"/>
    <a:srgbClr val="FFFF99"/>
    <a:srgbClr val="993300"/>
    <a:srgbClr val="D1E9EB"/>
    <a:srgbClr val="6CB8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0" autoAdjust="0"/>
    <p:restoredTop sz="98651" autoAdjust="0"/>
  </p:normalViewPr>
  <p:slideViewPr>
    <p:cSldViewPr>
      <p:cViewPr>
        <p:scale>
          <a:sx n="70" d="100"/>
          <a:sy n="70" d="100"/>
        </p:scale>
        <p:origin x="-2814" y="-10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6\MPAT%202014%20Results%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6\Filling%20of%20HoDs%20Performance%20Agreement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6\Financial%20Misconduct%20Number%20of%20Cas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6\Financial%20Misconduct%20Money%20Not%20Reciver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6\Invoice%20Paymentsxls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6\Invoice%20Payments%20Costsxlsx.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
  <c:chart>
    <c:autoTitleDeleted val="1"/>
    <c:view3D>
      <c:rAngAx val="1"/>
    </c:view3D>
    <c:floor>
      <c:spPr>
        <a:noFill/>
        <a:ln w="9525">
          <a:noFill/>
        </a:ln>
      </c:spPr>
    </c:floor>
    <c:sideWall>
      <c:spPr>
        <a:noFill/>
        <a:ln w="25400">
          <a:noFill/>
        </a:ln>
      </c:spPr>
    </c:sideWall>
    <c:backWall>
      <c:spPr>
        <a:noFill/>
        <a:ln w="25400">
          <a:noFill/>
        </a:ln>
      </c:spPr>
    </c:backWall>
    <c:plotArea>
      <c:layout>
        <c:manualLayout>
          <c:layoutTarget val="inner"/>
          <c:xMode val="edge"/>
          <c:yMode val="edge"/>
          <c:x val="0.29847465531577189"/>
          <c:y val="2.3515905640114073E-2"/>
          <c:w val="0.70152534468422822"/>
          <c:h val="0.97589648603858836"/>
        </c:manualLayout>
      </c:layout>
      <c:bar3DChart>
        <c:barDir val="bar"/>
        <c:grouping val="percentStacked"/>
        <c:ser>
          <c:idx val="0"/>
          <c:order val="0"/>
          <c:tx>
            <c:strRef>
              <c:f>Sheet1!$C$3</c:f>
              <c:strCache>
                <c:ptCount val="1"/>
                <c:pt idx="0">
                  <c:v>2013</c:v>
                </c:pt>
              </c:strCache>
            </c:strRef>
          </c:tx>
          <c:spPr>
            <a:solidFill>
              <a:srgbClr val="C00000"/>
            </a:solidFill>
          </c:spPr>
          <c:cat>
            <c:strRef>
              <c:f>Sheet1!$B$4:$B$7</c:f>
              <c:strCache>
                <c:ptCount val="4"/>
                <c:pt idx="0">
                  <c:v>KPA 1 Strategic Management</c:v>
                </c:pt>
                <c:pt idx="1">
                  <c:v>KPA 2 Governance and Accountability</c:v>
                </c:pt>
                <c:pt idx="2">
                  <c:v>KPA 3 Human Resource Management</c:v>
                </c:pt>
                <c:pt idx="3">
                  <c:v>KPA 4 Financial Management</c:v>
                </c:pt>
              </c:strCache>
            </c:strRef>
          </c:cat>
          <c:val>
            <c:numRef>
              <c:f>Sheet1!$C$4:$C$7</c:f>
              <c:numCache>
                <c:formatCode>0.0;[Red]0.0</c:formatCode>
                <c:ptCount val="4"/>
                <c:pt idx="0">
                  <c:v>3</c:v>
                </c:pt>
                <c:pt idx="1">
                  <c:v>2.4</c:v>
                </c:pt>
                <c:pt idx="2">
                  <c:v>2.2999999999999998</c:v>
                </c:pt>
                <c:pt idx="3">
                  <c:v>2.6</c:v>
                </c:pt>
              </c:numCache>
            </c:numRef>
          </c:val>
        </c:ser>
        <c:ser>
          <c:idx val="1"/>
          <c:order val="1"/>
          <c:tx>
            <c:strRef>
              <c:f>Sheet1!$D$3</c:f>
              <c:strCache>
                <c:ptCount val="1"/>
                <c:pt idx="0">
                  <c:v>2014</c:v>
                </c:pt>
              </c:strCache>
            </c:strRef>
          </c:tx>
          <c:spPr>
            <a:solidFill>
              <a:srgbClr val="FFC000"/>
            </a:solidFill>
          </c:spPr>
          <c:dLbls>
            <c:spPr>
              <a:solidFill>
                <a:srgbClr val="FFC000"/>
              </a:solidFill>
              <a:ln>
                <a:noFill/>
              </a:ln>
            </c:spPr>
            <c:showVal val="1"/>
          </c:dLbls>
          <c:cat>
            <c:strRef>
              <c:f>Sheet1!$B$4:$B$7</c:f>
              <c:strCache>
                <c:ptCount val="4"/>
                <c:pt idx="0">
                  <c:v>KPA 1 Strategic Management</c:v>
                </c:pt>
                <c:pt idx="1">
                  <c:v>KPA 2 Governance and Accountability</c:v>
                </c:pt>
                <c:pt idx="2">
                  <c:v>KPA 3 Human Resource Management</c:v>
                </c:pt>
                <c:pt idx="3">
                  <c:v>KPA 4 Financial Management</c:v>
                </c:pt>
              </c:strCache>
            </c:strRef>
          </c:cat>
          <c:val>
            <c:numRef>
              <c:f>Sheet1!$D$4:$D$7</c:f>
              <c:numCache>
                <c:formatCode>0.0;[Red]0.0</c:formatCode>
                <c:ptCount val="4"/>
                <c:pt idx="0">
                  <c:v>3</c:v>
                </c:pt>
                <c:pt idx="1">
                  <c:v>2.8</c:v>
                </c:pt>
                <c:pt idx="2">
                  <c:v>2.2999999999999998</c:v>
                </c:pt>
                <c:pt idx="3">
                  <c:v>2.8</c:v>
                </c:pt>
              </c:numCache>
            </c:numRef>
          </c:val>
        </c:ser>
        <c:dLbls>
          <c:showVal val="1"/>
        </c:dLbls>
        <c:gapWidth val="75"/>
        <c:shape val="box"/>
        <c:axId val="48818816"/>
        <c:axId val="48820608"/>
        <c:axId val="0"/>
      </c:bar3DChart>
      <c:catAx>
        <c:axId val="48818816"/>
        <c:scaling>
          <c:orientation val="minMax"/>
        </c:scaling>
        <c:axPos val="l"/>
        <c:majorTickMark val="none"/>
        <c:tickLblPos val="nextTo"/>
        <c:crossAx val="48820608"/>
        <c:crosses val="autoZero"/>
        <c:auto val="1"/>
        <c:lblAlgn val="ctr"/>
        <c:lblOffset val="100"/>
      </c:catAx>
      <c:valAx>
        <c:axId val="48820608"/>
        <c:scaling>
          <c:orientation val="minMax"/>
        </c:scaling>
        <c:delete val="1"/>
        <c:axPos val="b"/>
        <c:numFmt formatCode="0%" sourceLinked="1"/>
        <c:majorTickMark val="none"/>
        <c:tickLblPos val="none"/>
        <c:crossAx val="48818816"/>
        <c:crosses val="autoZero"/>
        <c:crossBetween val="between"/>
      </c:valAx>
    </c:plotArea>
    <c:legend>
      <c:legendPos val="b"/>
      <c:layout>
        <c:manualLayout>
          <c:xMode val="edge"/>
          <c:yMode val="edge"/>
          <c:x val="7.4100136706652456E-2"/>
          <c:y val="5.5359346037574773E-2"/>
          <c:w val="0.14533281549307153"/>
          <c:h val="8.1068249361182121E-2"/>
        </c:manualLayout>
      </c:layout>
      <c:spPr>
        <a:ln>
          <a:solidFill>
            <a:srgbClr val="5EB1BA"/>
          </a:solidFill>
        </a:ln>
      </c:sp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clustered"/>
        <c:ser>
          <c:idx val="0"/>
          <c:order val="0"/>
          <c:spPr>
            <a:solidFill>
              <a:srgbClr val="FFC000"/>
            </a:solidFill>
          </c:spPr>
          <c:dPt>
            <c:idx val="0"/>
            <c:spPr>
              <a:solidFill>
                <a:srgbClr val="00B050"/>
              </a:solidFill>
            </c:spPr>
          </c:dPt>
          <c:dPt>
            <c:idx val="3"/>
            <c:spPr>
              <a:solidFill>
                <a:srgbClr val="FF0000"/>
              </a:solidFill>
            </c:spPr>
          </c:dPt>
          <c:dLbls>
            <c:dLbl>
              <c:idx val="0"/>
              <c:layout>
                <c:manualLayout>
                  <c:x val="0"/>
                  <c:y val="0.15167759137873571"/>
                </c:manualLayout>
              </c:layout>
              <c:showVal val="1"/>
            </c:dLbl>
            <c:dLbl>
              <c:idx val="1"/>
              <c:layout>
                <c:manualLayout>
                  <c:x val="1.5942260396613315E-3"/>
                  <c:y val="0.1128763470725475"/>
                </c:manualLayout>
              </c:layout>
              <c:showVal val="1"/>
            </c:dLbl>
            <c:dLbl>
              <c:idx val="2"/>
              <c:layout>
                <c:manualLayout>
                  <c:x val="0"/>
                  <c:y val="0.1128763470725475"/>
                </c:manualLayout>
              </c:layout>
              <c:showVal val="1"/>
            </c:dLbl>
            <c:dLbl>
              <c:idx val="3"/>
              <c:layout>
                <c:manualLayout>
                  <c:x val="4.7826781189839939E-3"/>
                  <c:y val="9.5239417842461954E-2"/>
                </c:manualLayout>
              </c:layout>
              <c:showVal val="1"/>
            </c:dLbl>
            <c:dLbl>
              <c:idx val="4"/>
              <c:layout>
                <c:manualLayout>
                  <c:x val="0"/>
                  <c:y val="0.10229418953449616"/>
                </c:manualLayout>
              </c:layout>
              <c:showVal val="1"/>
            </c:dLbl>
            <c:showVal val="1"/>
          </c:dLbls>
          <c:cat>
            <c:strRef>
              <c:f>Sheet1!$A$3:$A$7</c:f>
              <c:strCache>
                <c:ptCount val="5"/>
                <c:pt idx="0">
                  <c:v>2011/2012</c:v>
                </c:pt>
                <c:pt idx="1">
                  <c:v>2012/2013</c:v>
                </c:pt>
                <c:pt idx="2">
                  <c:v>2013/2014</c:v>
                </c:pt>
                <c:pt idx="3">
                  <c:v>2014/2015</c:v>
                </c:pt>
                <c:pt idx="4">
                  <c:v>2015/2016</c:v>
                </c:pt>
              </c:strCache>
            </c:strRef>
          </c:cat>
          <c:val>
            <c:numRef>
              <c:f>Sheet1!$B$3:$B$7</c:f>
              <c:numCache>
                <c:formatCode>0%</c:formatCode>
                <c:ptCount val="5"/>
                <c:pt idx="0">
                  <c:v>0.85000000000000009</c:v>
                </c:pt>
                <c:pt idx="1">
                  <c:v>0.65000000000000013</c:v>
                </c:pt>
                <c:pt idx="2">
                  <c:v>0.65000000000000013</c:v>
                </c:pt>
                <c:pt idx="3">
                  <c:v>0.18000000000000002</c:v>
                </c:pt>
                <c:pt idx="4">
                  <c:v>0.69000000000000006</c:v>
                </c:pt>
              </c:numCache>
            </c:numRef>
          </c:val>
        </c:ser>
        <c:dLbls>
          <c:showVal val="1"/>
        </c:dLbls>
        <c:shape val="box"/>
        <c:axId val="48944640"/>
        <c:axId val="48946176"/>
        <c:axId val="0"/>
      </c:bar3DChart>
      <c:catAx>
        <c:axId val="48944640"/>
        <c:scaling>
          <c:orientation val="minMax"/>
        </c:scaling>
        <c:axPos val="b"/>
        <c:majorTickMark val="none"/>
        <c:tickLblPos val="nextTo"/>
        <c:crossAx val="48946176"/>
        <c:crosses val="autoZero"/>
        <c:auto val="1"/>
        <c:lblAlgn val="ctr"/>
        <c:lblOffset val="100"/>
      </c:catAx>
      <c:valAx>
        <c:axId val="48946176"/>
        <c:scaling>
          <c:orientation val="minMax"/>
        </c:scaling>
        <c:delete val="1"/>
        <c:axPos val="l"/>
        <c:numFmt formatCode="0%" sourceLinked="1"/>
        <c:majorTickMark val="none"/>
        <c:tickLblPos val="none"/>
        <c:crossAx val="48944640"/>
        <c:crosses val="autoZero"/>
        <c:crossBetween val="between"/>
      </c:valAx>
    </c:plotArea>
    <c:plotVisOnly val="1"/>
    <c:dispBlanksAs val="gap"/>
  </c:chart>
  <c:txPr>
    <a:bodyPr/>
    <a:lstStyle/>
    <a:p>
      <a:pPr>
        <a:defRPr sz="1800">
          <a:latin typeface="Calibri"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bar3DChart>
        <c:barDir val="bar"/>
        <c:grouping val="percentStacked"/>
        <c:ser>
          <c:idx val="0"/>
          <c:order val="0"/>
          <c:tx>
            <c:strRef>
              <c:f>Sheet1!$A$4</c:f>
              <c:strCache>
                <c:ptCount val="1"/>
                <c:pt idx="0">
                  <c:v>2012/2013</c:v>
                </c:pt>
              </c:strCache>
            </c:strRef>
          </c:tx>
          <c:spPr>
            <a:solidFill>
              <a:srgbClr val="FFC000"/>
            </a:solidFill>
          </c:spPr>
          <c:cat>
            <c:strRef>
              <c:f>Sheet1!$B$3:$D$3</c:f>
              <c:strCache>
                <c:ptCount val="3"/>
                <c:pt idx="0">
                  <c:v>Compliance Rate</c:v>
                </c:pt>
                <c:pt idx="1">
                  <c:v>100% Submission</c:v>
                </c:pt>
                <c:pt idx="2">
                  <c:v>0% Submission</c:v>
                </c:pt>
              </c:strCache>
            </c:strRef>
          </c:cat>
          <c:val>
            <c:numRef>
              <c:f>Sheet1!$B$4:$D$4</c:f>
              <c:numCache>
                <c:formatCode>0%</c:formatCode>
                <c:ptCount val="3"/>
                <c:pt idx="0">
                  <c:v>0.81</c:v>
                </c:pt>
                <c:pt idx="1">
                  <c:v>0.45</c:v>
                </c:pt>
                <c:pt idx="2">
                  <c:v>0.17</c:v>
                </c:pt>
              </c:numCache>
            </c:numRef>
          </c:val>
        </c:ser>
        <c:ser>
          <c:idx val="1"/>
          <c:order val="1"/>
          <c:tx>
            <c:strRef>
              <c:f>Sheet1!$A$5</c:f>
              <c:strCache>
                <c:ptCount val="1"/>
                <c:pt idx="0">
                  <c:v>2013/2014</c:v>
                </c:pt>
              </c:strCache>
            </c:strRef>
          </c:tx>
          <c:spPr>
            <a:solidFill>
              <a:srgbClr val="00B050"/>
            </a:solidFill>
          </c:spPr>
          <c:cat>
            <c:strRef>
              <c:f>Sheet1!$B$3:$D$3</c:f>
              <c:strCache>
                <c:ptCount val="3"/>
                <c:pt idx="0">
                  <c:v>Compliance Rate</c:v>
                </c:pt>
                <c:pt idx="1">
                  <c:v>100% Submission</c:v>
                </c:pt>
                <c:pt idx="2">
                  <c:v>0% Submission</c:v>
                </c:pt>
              </c:strCache>
            </c:strRef>
          </c:cat>
          <c:val>
            <c:numRef>
              <c:f>Sheet1!$B$5:$D$5</c:f>
              <c:numCache>
                <c:formatCode>0%</c:formatCode>
                <c:ptCount val="3"/>
                <c:pt idx="0">
                  <c:v>0.78</c:v>
                </c:pt>
                <c:pt idx="1">
                  <c:v>0.44</c:v>
                </c:pt>
                <c:pt idx="2">
                  <c:v>0.12000000000000001</c:v>
                </c:pt>
              </c:numCache>
            </c:numRef>
          </c:val>
        </c:ser>
        <c:ser>
          <c:idx val="2"/>
          <c:order val="2"/>
          <c:tx>
            <c:strRef>
              <c:f>Sheet1!$A$6</c:f>
              <c:strCache>
                <c:ptCount val="1"/>
                <c:pt idx="0">
                  <c:v>2014/2015</c:v>
                </c:pt>
              </c:strCache>
            </c:strRef>
          </c:tx>
          <c:spPr>
            <a:solidFill>
              <a:srgbClr val="FF0000"/>
            </a:solidFill>
          </c:spPr>
          <c:dLbls>
            <c:dLbl>
              <c:idx val="0"/>
              <c:tx>
                <c:rich>
                  <a:bodyPr/>
                  <a:lstStyle/>
                  <a:p>
                    <a:r>
                      <a:rPr lang="en-US" b="0" smtClean="0">
                        <a:solidFill>
                          <a:schemeClr val="tx1"/>
                        </a:solidFill>
                      </a:rPr>
                      <a:t>74%</a:t>
                    </a:r>
                    <a:endParaRPr lang="en-US" dirty="0"/>
                  </a:p>
                </c:rich>
              </c:tx>
              <c:showVal val="1"/>
            </c:dLbl>
            <c:txPr>
              <a:bodyPr/>
              <a:lstStyle/>
              <a:p>
                <a:pPr>
                  <a:defRPr b="0">
                    <a:solidFill>
                      <a:schemeClr val="tx1"/>
                    </a:solidFill>
                  </a:defRPr>
                </a:pPr>
                <a:endParaRPr lang="en-US"/>
              </a:p>
            </c:txPr>
            <c:showVal val="1"/>
          </c:dLbls>
          <c:cat>
            <c:strRef>
              <c:f>Sheet1!$B$3:$D$3</c:f>
              <c:strCache>
                <c:ptCount val="3"/>
                <c:pt idx="0">
                  <c:v>Compliance Rate</c:v>
                </c:pt>
                <c:pt idx="1">
                  <c:v>100% Submission</c:v>
                </c:pt>
                <c:pt idx="2">
                  <c:v>0% Submission</c:v>
                </c:pt>
              </c:strCache>
            </c:strRef>
          </c:cat>
          <c:val>
            <c:numRef>
              <c:f>Sheet1!$B$6:$D$6</c:f>
              <c:numCache>
                <c:formatCode>0%</c:formatCode>
                <c:ptCount val="3"/>
                <c:pt idx="0">
                  <c:v>0.73000000000000009</c:v>
                </c:pt>
                <c:pt idx="1">
                  <c:v>0.45</c:v>
                </c:pt>
                <c:pt idx="2">
                  <c:v>0.25</c:v>
                </c:pt>
              </c:numCache>
            </c:numRef>
          </c:val>
        </c:ser>
        <c:dLbls>
          <c:showVal val="1"/>
        </c:dLbls>
        <c:gapWidth val="75"/>
        <c:shape val="box"/>
        <c:axId val="133321472"/>
        <c:axId val="133323008"/>
        <c:axId val="0"/>
      </c:bar3DChart>
      <c:catAx>
        <c:axId val="133321472"/>
        <c:scaling>
          <c:orientation val="minMax"/>
        </c:scaling>
        <c:axPos val="l"/>
        <c:majorTickMark val="none"/>
        <c:tickLblPos val="nextTo"/>
        <c:crossAx val="133323008"/>
        <c:crosses val="autoZero"/>
        <c:auto val="1"/>
        <c:lblAlgn val="ctr"/>
        <c:lblOffset val="100"/>
      </c:catAx>
      <c:valAx>
        <c:axId val="133323008"/>
        <c:scaling>
          <c:orientation val="minMax"/>
        </c:scaling>
        <c:axPos val="b"/>
        <c:numFmt formatCode="0%" sourceLinked="1"/>
        <c:majorTickMark val="none"/>
        <c:tickLblPos val="nextTo"/>
        <c:crossAx val="133321472"/>
        <c:crosses val="autoZero"/>
        <c:crossBetween val="between"/>
      </c:valAx>
    </c:plotArea>
    <c:legend>
      <c:legendPos val="b"/>
    </c:legend>
    <c:plotVisOnly val="1"/>
    <c:dispBlanksAs val="gap"/>
  </c:chart>
  <c:txPr>
    <a:bodyPr/>
    <a:lstStyle/>
    <a:p>
      <a:pPr>
        <a:defRPr sz="1800">
          <a:latin typeface="Calibri"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4"/>
  <c:chart>
    <c:title>
      <c:txPr>
        <a:bodyPr/>
        <a:lstStyle/>
        <a:p>
          <a:pPr>
            <a:defRPr b="0"/>
          </a:pPr>
          <a:endParaRPr lang="en-US"/>
        </a:p>
      </c:txPr>
    </c:title>
    <c:plotArea>
      <c:layout/>
      <c:lineChart>
        <c:grouping val="stacked"/>
        <c:ser>
          <c:idx val="0"/>
          <c:order val="0"/>
          <c:tx>
            <c:strRef>
              <c:f>Sheet1!$B$3</c:f>
              <c:strCache>
                <c:ptCount val="1"/>
                <c:pt idx="0">
                  <c:v>Number of cases reported</c:v>
                </c:pt>
              </c:strCache>
            </c:strRef>
          </c:tx>
          <c:dPt>
            <c:idx val="1"/>
            <c:marker>
              <c:spPr>
                <a:ln>
                  <a:solidFill>
                    <a:srgbClr val="C00000"/>
                  </a:solidFill>
                </a:ln>
              </c:spPr>
            </c:marker>
            <c:spPr>
              <a:ln>
                <a:solidFill>
                  <a:srgbClr val="C00000"/>
                </a:solidFill>
              </a:ln>
            </c:spPr>
          </c:dPt>
          <c:dPt>
            <c:idx val="2"/>
            <c:marker>
              <c:spPr>
                <a:ln>
                  <a:solidFill>
                    <a:srgbClr val="C00000"/>
                  </a:solidFill>
                </a:ln>
              </c:spPr>
            </c:marker>
            <c:spPr>
              <a:ln>
                <a:solidFill>
                  <a:srgbClr val="C00000"/>
                </a:solidFill>
              </a:ln>
            </c:spPr>
          </c:dPt>
          <c:dPt>
            <c:idx val="3"/>
            <c:marker>
              <c:spPr>
                <a:ln>
                  <a:solidFill>
                    <a:srgbClr val="C00000"/>
                  </a:solidFill>
                </a:ln>
              </c:spPr>
            </c:marker>
            <c:spPr>
              <a:ln>
                <a:solidFill>
                  <a:srgbClr val="C00000"/>
                </a:solidFill>
              </a:ln>
            </c:spPr>
          </c:dPt>
          <c:cat>
            <c:strRef>
              <c:f>Sheet1!$A$4:$A$7</c:f>
              <c:strCache>
                <c:ptCount val="4"/>
                <c:pt idx="0">
                  <c:v>2011/2012</c:v>
                </c:pt>
                <c:pt idx="1">
                  <c:v>2012/2013</c:v>
                </c:pt>
                <c:pt idx="2">
                  <c:v>2013/2014</c:v>
                </c:pt>
                <c:pt idx="3">
                  <c:v>2014/2015</c:v>
                </c:pt>
              </c:strCache>
            </c:strRef>
          </c:cat>
          <c:val>
            <c:numRef>
              <c:f>Sheet1!$B$4:$B$7</c:f>
              <c:numCache>
                <c:formatCode>General</c:formatCode>
                <c:ptCount val="4"/>
                <c:pt idx="0">
                  <c:v>660</c:v>
                </c:pt>
                <c:pt idx="1">
                  <c:v>241</c:v>
                </c:pt>
                <c:pt idx="2">
                  <c:v>290</c:v>
                </c:pt>
                <c:pt idx="3">
                  <c:v>563</c:v>
                </c:pt>
              </c:numCache>
            </c:numRef>
          </c:val>
        </c:ser>
        <c:dLbls>
          <c:showVal val="1"/>
        </c:dLbls>
        <c:marker val="1"/>
        <c:axId val="49615616"/>
        <c:axId val="49617152"/>
      </c:lineChart>
      <c:catAx>
        <c:axId val="49615616"/>
        <c:scaling>
          <c:orientation val="minMax"/>
        </c:scaling>
        <c:axPos val="b"/>
        <c:majorTickMark val="none"/>
        <c:tickLblPos val="nextTo"/>
        <c:crossAx val="49617152"/>
        <c:crosses val="autoZero"/>
        <c:auto val="1"/>
        <c:lblAlgn val="ctr"/>
        <c:lblOffset val="100"/>
      </c:catAx>
      <c:valAx>
        <c:axId val="49617152"/>
        <c:scaling>
          <c:orientation val="minMax"/>
        </c:scaling>
        <c:delete val="1"/>
        <c:axPos val="l"/>
        <c:numFmt formatCode="General" sourceLinked="1"/>
        <c:tickLblPos val="none"/>
        <c:crossAx val="49615616"/>
        <c:crosses val="autoZero"/>
        <c:crossBetween val="between"/>
      </c:valAx>
    </c:plotArea>
    <c:plotVisOnly val="1"/>
    <c:dispBlanksAs val="zero"/>
  </c:chart>
  <c:txPr>
    <a:bodyPr/>
    <a:lstStyle/>
    <a:p>
      <a:pPr>
        <a:defRPr sz="1800">
          <a:latin typeface="Calibri"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clustered"/>
        <c:ser>
          <c:idx val="0"/>
          <c:order val="0"/>
          <c:spPr>
            <a:solidFill>
              <a:srgbClr val="C00000"/>
            </a:solidFill>
          </c:spPr>
          <c:dPt>
            <c:idx val="1"/>
            <c:spPr>
              <a:solidFill>
                <a:srgbClr val="FF0000"/>
              </a:solidFill>
            </c:spPr>
          </c:dPt>
          <c:dPt>
            <c:idx val="2"/>
            <c:spPr>
              <a:solidFill>
                <a:srgbClr val="00B050"/>
              </a:solidFill>
            </c:spPr>
          </c:dPt>
          <c:dPt>
            <c:idx val="3"/>
            <c:spPr>
              <a:solidFill>
                <a:srgbClr val="FFC000"/>
              </a:solidFill>
            </c:spPr>
          </c:dPt>
          <c:dLbls>
            <c:dLbl>
              <c:idx val="0"/>
              <c:layout>
                <c:manualLayout>
                  <c:x val="1.6510591739607955E-3"/>
                  <c:y val="0.125"/>
                </c:manualLayout>
              </c:layout>
              <c:showVal val="1"/>
            </c:dLbl>
            <c:dLbl>
              <c:idx val="1"/>
              <c:layout>
                <c:manualLayout>
                  <c:x val="3.3021183479215906E-3"/>
                  <c:y val="0.12962962962962959"/>
                </c:manualLayout>
              </c:layout>
              <c:showVal val="1"/>
            </c:dLbl>
            <c:dLbl>
              <c:idx val="2"/>
              <c:layout>
                <c:manualLayout>
                  <c:x val="-1.6510591739607955E-3"/>
                  <c:y val="0.14814814814814817"/>
                </c:manualLayout>
              </c:layout>
              <c:showVal val="1"/>
            </c:dLbl>
            <c:dLbl>
              <c:idx val="3"/>
              <c:layout>
                <c:manualLayout>
                  <c:x val="0"/>
                  <c:y val="0.1388888888888889"/>
                </c:manualLayout>
              </c:layout>
              <c:showVal val="1"/>
            </c:dLbl>
            <c:showVal val="1"/>
          </c:dLbls>
          <c:cat>
            <c:strRef>
              <c:f>Sheet1!$A$3:$A$6</c:f>
              <c:strCache>
                <c:ptCount val="4"/>
                <c:pt idx="0">
                  <c:v>2011/2012</c:v>
                </c:pt>
                <c:pt idx="1">
                  <c:v>2012/2013</c:v>
                </c:pt>
                <c:pt idx="2">
                  <c:v>2013/2014</c:v>
                </c:pt>
                <c:pt idx="3">
                  <c:v>2014/2015</c:v>
                </c:pt>
              </c:strCache>
            </c:strRef>
          </c:cat>
          <c:val>
            <c:numRef>
              <c:f>Sheet1!$B$3:$B$6</c:f>
              <c:numCache>
                <c:formatCode>0%</c:formatCode>
                <c:ptCount val="4"/>
                <c:pt idx="0">
                  <c:v>0.1</c:v>
                </c:pt>
                <c:pt idx="1">
                  <c:v>0.33000000000000007</c:v>
                </c:pt>
                <c:pt idx="2">
                  <c:v>0.26</c:v>
                </c:pt>
                <c:pt idx="3" formatCode="0.0%">
                  <c:v>0.18800000000000003</c:v>
                </c:pt>
              </c:numCache>
            </c:numRef>
          </c:val>
        </c:ser>
        <c:dLbls>
          <c:showVal val="1"/>
        </c:dLbls>
        <c:shape val="box"/>
        <c:axId val="60470016"/>
        <c:axId val="60471552"/>
        <c:axId val="0"/>
      </c:bar3DChart>
      <c:catAx>
        <c:axId val="60470016"/>
        <c:scaling>
          <c:orientation val="minMax"/>
        </c:scaling>
        <c:axPos val="b"/>
        <c:majorTickMark val="none"/>
        <c:tickLblPos val="nextTo"/>
        <c:crossAx val="60471552"/>
        <c:crosses val="autoZero"/>
        <c:auto val="1"/>
        <c:lblAlgn val="ctr"/>
        <c:lblOffset val="100"/>
      </c:catAx>
      <c:valAx>
        <c:axId val="60471552"/>
        <c:scaling>
          <c:orientation val="minMax"/>
        </c:scaling>
        <c:delete val="1"/>
        <c:axPos val="l"/>
        <c:numFmt formatCode="0%" sourceLinked="1"/>
        <c:majorTickMark val="none"/>
        <c:tickLblPos val="none"/>
        <c:crossAx val="60470016"/>
        <c:crosses val="autoZero"/>
        <c:crossBetween val="between"/>
      </c:valAx>
    </c:plotArea>
    <c:plotVisOnly val="1"/>
    <c:dispBlanksAs val="gap"/>
  </c:chart>
  <c:txPr>
    <a:bodyPr/>
    <a:lstStyle/>
    <a:p>
      <a:pPr>
        <a:defRPr sz="1800">
          <a:latin typeface="Calibri"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manualLayout>
          <c:layoutTarget val="inner"/>
          <c:xMode val="edge"/>
          <c:yMode val="edge"/>
          <c:x val="0.19273808133379294"/>
          <c:y val="4.311249367354246E-2"/>
          <c:w val="0.77530440587323168"/>
          <c:h val="0.74026558777419793"/>
        </c:manualLayout>
      </c:layout>
      <c:bar3DChart>
        <c:barDir val="bar"/>
        <c:grouping val="stacked"/>
        <c:ser>
          <c:idx val="0"/>
          <c:order val="0"/>
          <c:tx>
            <c:strRef>
              <c:f>Sheet1!$B$8</c:f>
              <c:strCache>
                <c:ptCount val="1"/>
                <c:pt idx="0">
                  <c:v>No of invoices paid after 30 days</c:v>
                </c:pt>
              </c:strCache>
            </c:strRef>
          </c:tx>
          <c:spPr>
            <a:solidFill>
              <a:srgbClr val="FFC000"/>
            </a:solidFill>
          </c:spPr>
          <c:cat>
            <c:strRef>
              <c:f>Sheet1!$A$9:$A$11</c:f>
              <c:strCache>
                <c:ptCount val="3"/>
                <c:pt idx="0">
                  <c:v>Average 2014 year</c:v>
                </c:pt>
                <c:pt idx="1">
                  <c:v>Average 2015 year</c:v>
                </c:pt>
                <c:pt idx="2">
                  <c:v>Average 2016 (Jan/Feb)</c:v>
                </c:pt>
              </c:strCache>
            </c:strRef>
          </c:cat>
          <c:val>
            <c:numRef>
              <c:f>Sheet1!$B$9:$B$11</c:f>
              <c:numCache>
                <c:formatCode>General</c:formatCode>
                <c:ptCount val="3"/>
                <c:pt idx="0">
                  <c:v>14993</c:v>
                </c:pt>
                <c:pt idx="1">
                  <c:v>13588</c:v>
                </c:pt>
                <c:pt idx="2">
                  <c:v>2725</c:v>
                </c:pt>
              </c:numCache>
            </c:numRef>
          </c:val>
        </c:ser>
        <c:ser>
          <c:idx val="1"/>
          <c:order val="1"/>
          <c:tx>
            <c:strRef>
              <c:f>Sheet1!$C$8</c:f>
              <c:strCache>
                <c:ptCount val="1"/>
                <c:pt idx="0">
                  <c:v>No of invoices older than 30 days not paid</c:v>
                </c:pt>
              </c:strCache>
            </c:strRef>
          </c:tx>
          <c:spPr>
            <a:solidFill>
              <a:srgbClr val="FF0000"/>
            </a:solidFill>
          </c:spPr>
          <c:dLbls>
            <c:dLbl>
              <c:idx val="2"/>
              <c:layout>
                <c:manualLayout>
                  <c:x val="6.3311934951197288E-2"/>
                  <c:y val="-1.1757952820057031E-2"/>
                </c:manualLayout>
              </c:layout>
              <c:showVal val="1"/>
            </c:dLbl>
            <c:showVal val="1"/>
          </c:dLbls>
          <c:cat>
            <c:strRef>
              <c:f>Sheet1!$A$9:$A$11</c:f>
              <c:strCache>
                <c:ptCount val="3"/>
                <c:pt idx="0">
                  <c:v>Average 2014 year</c:v>
                </c:pt>
                <c:pt idx="1">
                  <c:v>Average 2015 year</c:v>
                </c:pt>
                <c:pt idx="2">
                  <c:v>Average 2016 (Jan/Feb)</c:v>
                </c:pt>
              </c:strCache>
            </c:strRef>
          </c:cat>
          <c:val>
            <c:numRef>
              <c:f>Sheet1!$C$9:$C$11</c:f>
              <c:numCache>
                <c:formatCode>General</c:formatCode>
                <c:ptCount val="3"/>
                <c:pt idx="0">
                  <c:v>5199</c:v>
                </c:pt>
                <c:pt idx="1">
                  <c:v>5353</c:v>
                </c:pt>
                <c:pt idx="2">
                  <c:v>1386</c:v>
                </c:pt>
              </c:numCache>
            </c:numRef>
          </c:val>
        </c:ser>
        <c:dLbls>
          <c:showVal val="1"/>
        </c:dLbls>
        <c:gapWidth val="75"/>
        <c:shape val="box"/>
        <c:axId val="49127424"/>
        <c:axId val="49128960"/>
        <c:axId val="0"/>
      </c:bar3DChart>
      <c:catAx>
        <c:axId val="49127424"/>
        <c:scaling>
          <c:orientation val="minMax"/>
        </c:scaling>
        <c:axPos val="l"/>
        <c:majorTickMark val="none"/>
        <c:tickLblPos val="nextTo"/>
        <c:crossAx val="49128960"/>
        <c:crosses val="autoZero"/>
        <c:auto val="1"/>
        <c:lblAlgn val="ctr"/>
        <c:lblOffset val="100"/>
      </c:catAx>
      <c:valAx>
        <c:axId val="49128960"/>
        <c:scaling>
          <c:orientation val="minMax"/>
        </c:scaling>
        <c:axPos val="b"/>
        <c:numFmt formatCode="General" sourceLinked="1"/>
        <c:majorTickMark val="none"/>
        <c:tickLblPos val="nextTo"/>
        <c:crossAx val="49127424"/>
        <c:crosses val="autoZero"/>
        <c:crossBetween val="between"/>
      </c:valAx>
    </c:plotArea>
    <c:legend>
      <c:legendPos val="b"/>
    </c:legend>
    <c:plotVisOnly val="1"/>
    <c:dispBlanksAs val="gap"/>
  </c:chart>
  <c:txPr>
    <a:bodyPr/>
    <a:lstStyle/>
    <a:p>
      <a:pPr>
        <a:defRPr sz="1800">
          <a:latin typeface="Calibri"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manualLayout>
          <c:layoutTarget val="inner"/>
          <c:xMode val="edge"/>
          <c:yMode val="edge"/>
          <c:x val="0.19857798286066144"/>
          <c:y val="4.7318590617302696E-2"/>
          <c:w val="0.79245408702234577"/>
          <c:h val="0.83006800057446195"/>
        </c:manualLayout>
      </c:layout>
      <c:bar3DChart>
        <c:barDir val="bar"/>
        <c:grouping val="stacked"/>
        <c:ser>
          <c:idx val="0"/>
          <c:order val="0"/>
          <c:tx>
            <c:strRef>
              <c:f>Sheet1!$B$2</c:f>
              <c:strCache>
                <c:ptCount val="1"/>
                <c:pt idx="0">
                  <c:v>Invoices paid after 30 days (average rand value)</c:v>
                </c:pt>
              </c:strCache>
            </c:strRef>
          </c:tx>
          <c:spPr>
            <a:solidFill>
              <a:srgbClr val="FFC000"/>
            </a:solidFill>
          </c:spPr>
          <c:dLbls>
            <c:dLbl>
              <c:idx val="2"/>
              <c:layout>
                <c:manualLayout>
                  <c:x val="3.4468980847702439E-2"/>
                  <c:y val="-4.9749907015162576E-2"/>
                </c:manualLayout>
              </c:layout>
              <c:spPr/>
              <c:txPr>
                <a:bodyPr/>
                <a:lstStyle/>
                <a:p>
                  <a:pPr>
                    <a:defRPr/>
                  </a:pPr>
                  <a:endParaRPr lang="en-US"/>
                </a:p>
              </c:txPr>
              <c:showVal val="1"/>
            </c:dLbl>
            <c:showVal val="1"/>
          </c:dLbls>
          <c:cat>
            <c:strRef>
              <c:f>Sheet1!$A$3:$A$5</c:f>
              <c:strCache>
                <c:ptCount val="3"/>
                <c:pt idx="0">
                  <c:v>Average 2014 year</c:v>
                </c:pt>
                <c:pt idx="1">
                  <c:v>Average 2015 year</c:v>
                </c:pt>
                <c:pt idx="2">
                  <c:v>Average 2016 (Jan/Feb)</c:v>
                </c:pt>
              </c:strCache>
            </c:strRef>
          </c:cat>
          <c:val>
            <c:numRef>
              <c:f>Sheet1!$B$3:$B$5</c:f>
              <c:numCache>
                <c:formatCode>"R"\ #,##0;[Red]"R"\ #,##0</c:formatCode>
                <c:ptCount val="3"/>
                <c:pt idx="0">
                  <c:v>310904934</c:v>
                </c:pt>
                <c:pt idx="1">
                  <c:v>307439773</c:v>
                </c:pt>
                <c:pt idx="2">
                  <c:v>71327109</c:v>
                </c:pt>
              </c:numCache>
            </c:numRef>
          </c:val>
        </c:ser>
        <c:ser>
          <c:idx val="1"/>
          <c:order val="1"/>
          <c:tx>
            <c:strRef>
              <c:f>Sheet1!$C$2</c:f>
              <c:strCache>
                <c:ptCount val="1"/>
                <c:pt idx="0">
                  <c:v>Invoices older than 30 days not paid (average rand value)</c:v>
                </c:pt>
              </c:strCache>
            </c:strRef>
          </c:tx>
          <c:spPr>
            <a:solidFill>
              <a:srgbClr val="FF0000"/>
            </a:solidFill>
          </c:spPr>
          <c:dLbls>
            <c:dLbl>
              <c:idx val="2"/>
              <c:layout>
                <c:manualLayout>
                  <c:x val="0.10310059710879581"/>
                  <c:y val="-9.3588635079194121E-5"/>
                </c:manualLayout>
              </c:layout>
              <c:spPr/>
              <c:txPr>
                <a:bodyPr/>
                <a:lstStyle/>
                <a:p>
                  <a:pPr>
                    <a:defRPr/>
                  </a:pPr>
                  <a:endParaRPr lang="en-US"/>
                </a:p>
              </c:txPr>
              <c:showVal val="1"/>
            </c:dLbl>
            <c:showVal val="1"/>
          </c:dLbls>
          <c:cat>
            <c:strRef>
              <c:f>Sheet1!$A$3:$A$5</c:f>
              <c:strCache>
                <c:ptCount val="3"/>
                <c:pt idx="0">
                  <c:v>Average 2014 year</c:v>
                </c:pt>
                <c:pt idx="1">
                  <c:v>Average 2015 year</c:v>
                </c:pt>
                <c:pt idx="2">
                  <c:v>Average 2016 (Jan/Feb)</c:v>
                </c:pt>
              </c:strCache>
            </c:strRef>
          </c:cat>
          <c:val>
            <c:numRef>
              <c:f>Sheet1!$C$3:$C$5</c:f>
              <c:numCache>
                <c:formatCode>"R"\ #,##0;[Red]"R"\ #,##0</c:formatCode>
                <c:ptCount val="3"/>
                <c:pt idx="0">
                  <c:v>190835721</c:v>
                </c:pt>
                <c:pt idx="1">
                  <c:v>395676223</c:v>
                </c:pt>
                <c:pt idx="2">
                  <c:v>83921147</c:v>
                </c:pt>
              </c:numCache>
            </c:numRef>
          </c:val>
        </c:ser>
        <c:dLbls>
          <c:showVal val="1"/>
        </c:dLbls>
        <c:gapWidth val="75"/>
        <c:shape val="box"/>
        <c:axId val="60788096"/>
        <c:axId val="60798080"/>
        <c:axId val="0"/>
      </c:bar3DChart>
      <c:catAx>
        <c:axId val="60788096"/>
        <c:scaling>
          <c:orientation val="minMax"/>
        </c:scaling>
        <c:axPos val="l"/>
        <c:majorTickMark val="none"/>
        <c:tickLblPos val="nextTo"/>
        <c:crossAx val="60798080"/>
        <c:crosses val="autoZero"/>
        <c:auto val="1"/>
        <c:lblAlgn val="ctr"/>
        <c:lblOffset val="100"/>
      </c:catAx>
      <c:valAx>
        <c:axId val="60798080"/>
        <c:scaling>
          <c:orientation val="minMax"/>
        </c:scaling>
        <c:delete val="1"/>
        <c:axPos val="b"/>
        <c:numFmt formatCode="&quot;R&quot;\ #,##0;[Red]&quot;R&quot;\ #,##0" sourceLinked="1"/>
        <c:majorTickMark val="none"/>
        <c:tickLblPos val="none"/>
        <c:crossAx val="60788096"/>
        <c:crosses val="autoZero"/>
        <c:crossBetween val="between"/>
      </c:valAx>
    </c:plotArea>
    <c:legend>
      <c:legendPos val="b"/>
    </c:legend>
    <c:plotVisOnly val="1"/>
    <c:dispBlanksAs val="gap"/>
  </c:chart>
  <c:txPr>
    <a:bodyPr/>
    <a:lstStyle/>
    <a:p>
      <a:pPr>
        <a:defRPr sz="1700">
          <a:latin typeface="Calibri"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Sheet1!$A$8</c:f>
              <c:strCache>
                <c:ptCount val="1"/>
                <c:pt idx="0">
                  <c:v>No of people suspended</c:v>
                </c:pt>
              </c:strCache>
            </c:strRef>
          </c:tx>
          <c:dLbls>
            <c:dLbl>
              <c:idx val="0"/>
              <c:layout>
                <c:manualLayout>
                  <c:x val="1.6483111429986496E-3"/>
                  <c:y val="0.10352110635050213"/>
                </c:manualLayout>
              </c:layout>
              <c:showVal val="1"/>
            </c:dLbl>
            <c:dLbl>
              <c:idx val="1"/>
              <c:layout>
                <c:manualLayout>
                  <c:x val="1.6483111429985891E-3"/>
                  <c:y val="9.9686991300483543E-2"/>
                </c:manualLayout>
              </c:layout>
              <c:showVal val="1"/>
            </c:dLbl>
            <c:dLbl>
              <c:idx val="2"/>
              <c:layout>
                <c:manualLayout>
                  <c:x val="0"/>
                  <c:y val="9.2018761200446331E-2"/>
                </c:manualLayout>
              </c:layout>
              <c:showVal val="1"/>
            </c:dLbl>
            <c:showVal val="1"/>
          </c:dLbls>
          <c:cat>
            <c:strRef>
              <c:f>Sheet1!$B$7:$D$7</c:f>
              <c:strCache>
                <c:ptCount val="3"/>
                <c:pt idx="0">
                  <c:v>2012/2013</c:v>
                </c:pt>
                <c:pt idx="1">
                  <c:v>2013/2014</c:v>
                </c:pt>
                <c:pt idx="2">
                  <c:v>2014/2015</c:v>
                </c:pt>
              </c:strCache>
            </c:strRef>
          </c:cat>
          <c:val>
            <c:numRef>
              <c:f>Sheet1!$B$8:$D$8</c:f>
              <c:numCache>
                <c:formatCode>General</c:formatCode>
                <c:ptCount val="3"/>
                <c:pt idx="0">
                  <c:v>837</c:v>
                </c:pt>
                <c:pt idx="1">
                  <c:v>1533</c:v>
                </c:pt>
                <c:pt idx="2">
                  <c:v>980</c:v>
                </c:pt>
              </c:numCache>
            </c:numRef>
          </c:val>
        </c:ser>
        <c:ser>
          <c:idx val="1"/>
          <c:order val="1"/>
          <c:tx>
            <c:strRef>
              <c:f>Sheet1!$A$9</c:f>
              <c:strCache>
                <c:ptCount val="1"/>
                <c:pt idx="0">
                  <c:v>No of people whose suspension exceeded 30 days</c:v>
                </c:pt>
              </c:strCache>
            </c:strRef>
          </c:tx>
          <c:dLbls>
            <c:dLbl>
              <c:idx val="0"/>
              <c:layout>
                <c:manualLayout>
                  <c:x val="-4.9449334289959164E-3"/>
                  <c:y val="0.12269168160059511"/>
                </c:manualLayout>
              </c:layout>
              <c:showVal val="1"/>
            </c:dLbl>
            <c:dLbl>
              <c:idx val="1"/>
              <c:layout>
                <c:manualLayout>
                  <c:x val="-6.0437377065546683E-17"/>
                  <c:y val="0.10352110635050213"/>
                </c:manualLayout>
              </c:layout>
              <c:showVal val="1"/>
            </c:dLbl>
            <c:dLbl>
              <c:idx val="2"/>
              <c:layout>
                <c:manualLayout>
                  <c:x val="3.2966222859972987E-3"/>
                  <c:y val="8.0516416050390546E-2"/>
                </c:manualLayout>
              </c:layout>
              <c:showVal val="1"/>
            </c:dLbl>
            <c:showVal val="1"/>
          </c:dLbls>
          <c:cat>
            <c:strRef>
              <c:f>Sheet1!$B$7:$D$7</c:f>
              <c:strCache>
                <c:ptCount val="3"/>
                <c:pt idx="0">
                  <c:v>2012/2013</c:v>
                </c:pt>
                <c:pt idx="1">
                  <c:v>2013/2014</c:v>
                </c:pt>
                <c:pt idx="2">
                  <c:v>2014/2015</c:v>
                </c:pt>
              </c:strCache>
            </c:strRef>
          </c:cat>
          <c:val>
            <c:numRef>
              <c:f>Sheet1!$B$9:$D$9</c:f>
              <c:numCache>
                <c:formatCode>General</c:formatCode>
                <c:ptCount val="3"/>
                <c:pt idx="0">
                  <c:v>530</c:v>
                </c:pt>
                <c:pt idx="1">
                  <c:v>837</c:v>
                </c:pt>
                <c:pt idx="2">
                  <c:v>331</c:v>
                </c:pt>
              </c:numCache>
            </c:numRef>
          </c:val>
        </c:ser>
        <c:ser>
          <c:idx val="2"/>
          <c:order val="2"/>
          <c:tx>
            <c:strRef>
              <c:f>Sheet1!$A$10</c:f>
              <c:strCache>
                <c:ptCount val="1"/>
                <c:pt idx="0">
                  <c:v>Average number of days suspended</c:v>
                </c:pt>
              </c:strCache>
            </c:strRef>
          </c:tx>
          <c:dLbls>
            <c:dLbl>
              <c:idx val="0"/>
              <c:layout>
                <c:manualLayout>
                  <c:x val="8.2415557149932463E-3"/>
                  <c:y val="3.0672920400148782E-2"/>
                </c:manualLayout>
              </c:layout>
              <c:showVal val="1"/>
            </c:dLbl>
            <c:dLbl>
              <c:idx val="1"/>
              <c:layout>
                <c:manualLayout>
                  <c:x val="1.3186489143989196E-2"/>
                  <c:y val="3.0672920400148782E-2"/>
                </c:manualLayout>
              </c:layout>
              <c:showVal val="1"/>
            </c:dLbl>
            <c:dLbl>
              <c:idx val="2"/>
              <c:layout>
                <c:manualLayout>
                  <c:x val="4.9449334289959476E-3"/>
                  <c:y val="3.8341150500185966E-2"/>
                </c:manualLayout>
              </c:layout>
              <c:showVal val="1"/>
            </c:dLbl>
            <c:showVal val="1"/>
          </c:dLbls>
          <c:cat>
            <c:strRef>
              <c:f>Sheet1!$B$7:$D$7</c:f>
              <c:strCache>
                <c:ptCount val="3"/>
                <c:pt idx="0">
                  <c:v>2012/2013</c:v>
                </c:pt>
                <c:pt idx="1">
                  <c:v>2013/2014</c:v>
                </c:pt>
                <c:pt idx="2">
                  <c:v>2014/2015</c:v>
                </c:pt>
              </c:strCache>
            </c:strRef>
          </c:cat>
          <c:val>
            <c:numRef>
              <c:f>Sheet1!$B$10:$D$10</c:f>
              <c:numCache>
                <c:formatCode>General</c:formatCode>
                <c:ptCount val="3"/>
                <c:pt idx="0">
                  <c:v>88</c:v>
                </c:pt>
                <c:pt idx="1">
                  <c:v>97</c:v>
                </c:pt>
                <c:pt idx="2">
                  <c:v>128</c:v>
                </c:pt>
              </c:numCache>
            </c:numRef>
          </c:val>
        </c:ser>
        <c:dLbls>
          <c:showVal val="1"/>
        </c:dLbls>
        <c:gapWidth val="75"/>
        <c:shape val="box"/>
        <c:axId val="133982080"/>
        <c:axId val="133983616"/>
        <c:axId val="0"/>
      </c:bar3DChart>
      <c:catAx>
        <c:axId val="133982080"/>
        <c:scaling>
          <c:orientation val="minMax"/>
        </c:scaling>
        <c:axPos val="b"/>
        <c:majorTickMark val="none"/>
        <c:tickLblPos val="nextTo"/>
        <c:crossAx val="133983616"/>
        <c:crosses val="autoZero"/>
        <c:auto val="1"/>
        <c:lblAlgn val="ctr"/>
        <c:lblOffset val="100"/>
      </c:catAx>
      <c:valAx>
        <c:axId val="133983616"/>
        <c:scaling>
          <c:orientation val="minMax"/>
        </c:scaling>
        <c:delete val="1"/>
        <c:axPos val="l"/>
        <c:numFmt formatCode="General" sourceLinked="1"/>
        <c:majorTickMark val="none"/>
        <c:tickLblPos val="none"/>
        <c:crossAx val="133982080"/>
        <c:crosses val="autoZero"/>
        <c:crossBetween val="between"/>
      </c:valAx>
    </c:plotArea>
    <c:legend>
      <c:legendPos val="b"/>
    </c:legend>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style val="4"/>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Sheet1!$A$10</c:f>
              <c:strCache>
                <c:ptCount val="1"/>
                <c:pt idx="0">
                  <c:v>Costs of Suspensions</c:v>
                </c:pt>
              </c:strCache>
            </c:strRef>
          </c:tx>
          <c:dLbls>
            <c:dLbl>
              <c:idx val="0"/>
              <c:layout>
                <c:manualLayout>
                  <c:x val="0"/>
                  <c:y val="0.13072014143689237"/>
                </c:manualLayout>
              </c:layout>
              <c:tx>
                <c:rich>
                  <a:bodyPr/>
                  <a:lstStyle/>
                  <a:p>
                    <a:r>
                      <a:rPr lang="en-US"/>
                      <a:t>R </a:t>
                    </a:r>
                    <a:r>
                      <a:rPr lang="en-US" smtClean="0"/>
                      <a:t>45m</a:t>
                    </a:r>
                    <a:endParaRPr lang="en-US"/>
                  </a:p>
                </c:rich>
              </c:tx>
              <c:showVal val="1"/>
            </c:dLbl>
            <c:dLbl>
              <c:idx val="1"/>
              <c:layout>
                <c:manualLayout>
                  <c:x val="1.6411546802500862E-3"/>
                  <c:y val="0.13072014143689228"/>
                </c:manualLayout>
              </c:layout>
              <c:tx>
                <c:rich>
                  <a:bodyPr/>
                  <a:lstStyle/>
                  <a:p>
                    <a:r>
                      <a:rPr lang="en-US" dirty="0" smtClean="0"/>
                      <a:t>R 34m</a:t>
                    </a:r>
                    <a:endParaRPr lang="en-US" dirty="0"/>
                  </a:p>
                </c:rich>
              </c:tx>
              <c:showVal val="1"/>
            </c:dLbl>
            <c:dLbl>
              <c:idx val="2"/>
              <c:layout>
                <c:manualLayout>
                  <c:x val="9.8469280815005143E-3"/>
                  <c:y val="0.13456485147915381"/>
                </c:manualLayout>
              </c:layout>
              <c:tx>
                <c:rich>
                  <a:bodyPr/>
                  <a:lstStyle/>
                  <a:p>
                    <a:r>
                      <a:rPr lang="en-US" dirty="0"/>
                      <a:t>R </a:t>
                    </a:r>
                    <a:r>
                      <a:rPr lang="en-US" dirty="0" smtClean="0"/>
                      <a:t>32m</a:t>
                    </a:r>
                    <a:endParaRPr lang="en-US" dirty="0"/>
                  </a:p>
                </c:rich>
              </c:tx>
              <c:showVal val="1"/>
            </c:dLbl>
            <c:showVal val="1"/>
          </c:dLbls>
          <c:cat>
            <c:strRef>
              <c:f>Sheet1!$B$9:$D$9</c:f>
              <c:strCache>
                <c:ptCount val="3"/>
                <c:pt idx="0">
                  <c:v>2012/13</c:v>
                </c:pt>
                <c:pt idx="1">
                  <c:v>2013/14</c:v>
                </c:pt>
                <c:pt idx="2">
                  <c:v>2014/15</c:v>
                </c:pt>
              </c:strCache>
            </c:strRef>
          </c:cat>
          <c:val>
            <c:numRef>
              <c:f>Sheet1!$B$10:$D$10</c:f>
              <c:numCache>
                <c:formatCode>"R"\ #,##0;[Red]"R"\ #,##0</c:formatCode>
                <c:ptCount val="3"/>
                <c:pt idx="0">
                  <c:v>45000000</c:v>
                </c:pt>
                <c:pt idx="1">
                  <c:v>34000000</c:v>
                </c:pt>
                <c:pt idx="2">
                  <c:v>31813179</c:v>
                </c:pt>
              </c:numCache>
            </c:numRef>
          </c:val>
        </c:ser>
        <c:dLbls>
          <c:showVal val="1"/>
        </c:dLbls>
        <c:gapWidth val="75"/>
        <c:shape val="box"/>
        <c:axId val="134180864"/>
        <c:axId val="134182400"/>
        <c:axId val="0"/>
      </c:bar3DChart>
      <c:catAx>
        <c:axId val="134180864"/>
        <c:scaling>
          <c:orientation val="minMax"/>
        </c:scaling>
        <c:axPos val="b"/>
        <c:majorTickMark val="none"/>
        <c:tickLblPos val="nextTo"/>
        <c:crossAx val="134182400"/>
        <c:crosses val="autoZero"/>
        <c:auto val="1"/>
        <c:lblAlgn val="ctr"/>
        <c:lblOffset val="100"/>
      </c:catAx>
      <c:valAx>
        <c:axId val="134182400"/>
        <c:scaling>
          <c:orientation val="minMax"/>
        </c:scaling>
        <c:axPos val="l"/>
        <c:numFmt formatCode="&quot;R&quot;\ #,##0;[Red]&quot;R&quot;\ #,##0" sourceLinked="1"/>
        <c:majorTickMark val="none"/>
        <c:tickLblPos val="nextTo"/>
        <c:crossAx val="134180864"/>
        <c:crosses val="autoZero"/>
        <c:crossBetween val="between"/>
      </c:valAx>
    </c:plotArea>
    <c:legend>
      <c:legendPos val="b"/>
    </c:legend>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6F0F58CE-E353-4C3B-AE21-2B003DBE13BC}" type="datetimeFigureOut">
              <a:rPr lang="en-US"/>
              <a:pPr>
                <a:defRPr/>
              </a:pPr>
              <a:t>5/13/2016</a:t>
            </a:fld>
            <a:endParaRPr lang="en-ZA" dirty="0"/>
          </a:p>
        </p:txBody>
      </p:sp>
      <p:sp>
        <p:nvSpPr>
          <p:cNvPr id="4" name="Footer Placeholder 3"/>
          <p:cNvSpPr>
            <a:spLocks noGrp="1"/>
          </p:cNvSpPr>
          <p:nvPr>
            <p:ph type="ftr" sz="quarter" idx="2"/>
          </p:nvPr>
        </p:nvSpPr>
        <p:spPr>
          <a:xfrm>
            <a:off x="0" y="9428584"/>
            <a:ext cx="2889938" cy="496332"/>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D9950981-E226-4F73-85DC-8F98536B5783}" type="slidenum">
              <a:rPr lang="en-ZA"/>
              <a:pPr>
                <a:defRPr/>
              </a:pPr>
              <a:t>‹#›</a:t>
            </a:fld>
            <a:endParaRPr lang="en-ZA" dirty="0"/>
          </a:p>
        </p:txBody>
      </p:sp>
    </p:spTree>
    <p:extLst>
      <p:ext uri="{BB962C8B-B14F-4D97-AF65-F5344CB8AC3E}">
        <p14:creationId xmlns:p14="http://schemas.microsoft.com/office/powerpoint/2010/main" xmlns="" val="1296536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E607998B-4435-48E0-9FB3-325E18145312}" type="datetimeFigureOut">
              <a:rPr lang="en-US"/>
              <a:pPr>
                <a:defRPr/>
              </a:pPr>
              <a:t>5/13/2016</a:t>
            </a:fld>
            <a:endParaRPr lang="en-ZA"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66909" y="4715154"/>
            <a:ext cx="533527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584"/>
            <a:ext cx="2889938" cy="496332"/>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E949E51D-D1F7-4E9C-97B5-33942C566359}" type="slidenum">
              <a:rPr lang="en-ZA"/>
              <a:pPr>
                <a:defRPr/>
              </a:pPr>
              <a:t>‹#›</a:t>
            </a:fld>
            <a:endParaRPr lang="en-ZA" dirty="0"/>
          </a:p>
        </p:txBody>
      </p:sp>
    </p:spTree>
    <p:extLst>
      <p:ext uri="{BB962C8B-B14F-4D97-AF65-F5344CB8AC3E}">
        <p14:creationId xmlns:p14="http://schemas.microsoft.com/office/powerpoint/2010/main" xmlns="" val="21670587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a:t>
            </a:fld>
            <a:endParaRPr lang="en-ZA" dirty="0"/>
          </a:p>
        </p:txBody>
      </p:sp>
    </p:spTree>
    <p:extLst>
      <p:ext uri="{BB962C8B-B14F-4D97-AF65-F5344CB8AC3E}">
        <p14:creationId xmlns:p14="http://schemas.microsoft.com/office/powerpoint/2010/main" xmlns="" val="103639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12</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13</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kern="1200" baseline="0" dirty="0" smtClean="0">
                <a:solidFill>
                  <a:schemeClr val="tx1"/>
                </a:solidFill>
                <a:effectLst/>
                <a:latin typeface="Calibri" pitchFamily="34" charset="0"/>
                <a:ea typeface="+mn-ea"/>
                <a:cs typeface="Arial" charset="0"/>
              </a:rPr>
              <a:t>KPA – Key performance area</a:t>
            </a: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15</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16</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17</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18</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19</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20</a:t>
            </a:fld>
            <a:endParaRPr lang="en-US" dirty="0"/>
          </a:p>
        </p:txBody>
      </p:sp>
    </p:spTree>
    <p:extLst>
      <p:ext uri="{BB962C8B-B14F-4D97-AF65-F5344CB8AC3E}">
        <p14:creationId xmlns:p14="http://schemas.microsoft.com/office/powerpoint/2010/main" xmlns="" val="114254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The reporting required in terms of Section 85(1) and € of the Public Finance Management Act (PFMA, 1999) requires the accounting officer of a department to report in a manner prescribed in terms of 4.3.1 of the Treasury Regulations (2002) to the executive authority, the Department of Public Service and Administration (DPSA) and the Public Service Commission (PSC) as soon as the disciplinary proceedings are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NOTE: 18 (40%) of the 45 national departments submitted a ‘nil return’ – which means the department reported that no financial misconduct cases were finalised during 2014/15.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18 National</a:t>
            </a:r>
            <a:r>
              <a:rPr lang="en-ZA" baseline="0" dirty="0" smtClean="0"/>
              <a:t> Departments submitted a nil return – Basic Education, Civilian Secretariat for the Police, GCIS, Health, Human Settlements, International Relations and Cooperation, Justice and Constitutional Development, National School of Government, National Treasury, Office of the Chief Justice, OPSC, Public Enterprises, Science and Technology, Small Business Development, The Presidency, Tourism, Traditional Affairs and Transport.</a:t>
            </a:r>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25</a:t>
            </a:fld>
            <a:endParaRPr lang="en-ZA" dirty="0"/>
          </a:p>
        </p:txBody>
      </p:sp>
    </p:spTree>
    <p:extLst>
      <p:ext uri="{BB962C8B-B14F-4D97-AF65-F5344CB8AC3E}">
        <p14:creationId xmlns:p14="http://schemas.microsoft.com/office/powerpoint/2010/main" xmlns="" val="83426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26</a:t>
            </a:fld>
            <a:endParaRPr lang="en-ZA" dirty="0"/>
          </a:p>
        </p:txBody>
      </p:sp>
    </p:spTree>
    <p:extLst>
      <p:ext uri="{BB962C8B-B14F-4D97-AF65-F5344CB8AC3E}">
        <p14:creationId xmlns:p14="http://schemas.microsoft.com/office/powerpoint/2010/main" xmlns="" val="299549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a:t>
            </a:fld>
            <a:endParaRPr lang="en-ZA" dirty="0"/>
          </a:p>
        </p:txBody>
      </p:sp>
    </p:spTree>
    <p:extLst>
      <p:ext uri="{BB962C8B-B14F-4D97-AF65-F5344CB8AC3E}">
        <p14:creationId xmlns:p14="http://schemas.microsoft.com/office/powerpoint/2010/main" xmlns="" val="393355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The reporting required in terms of Section 85(1) and € of the Public Finance Management Act (PFMA, 1999) requires the accounting officer of a department to report in a manner prescribed in terms of 4.3.1 of the Treasury Regulations (2002) to the executive authority, the Department of Public Service and Administration (DPSA) and the Public Service Commission (PSC) as soon as the disciplinary proceedings are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NOTE: 18 (40%) of the 45 national departments submitted a ‘nil return’ – which means the department reported that no financial misconduct cases were finalised during 2014/15.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18 National</a:t>
            </a:r>
            <a:r>
              <a:rPr lang="en-ZA" baseline="0" dirty="0" smtClean="0"/>
              <a:t> Departments submitted a nil return – Basic Education, Civilian Secretariat for the Police, GCIS, Health, Human Settlements, International Relations and Cooperation, Justice and Constitutional Development, National School of Government, National Treasury, Office of the Chief Justice, OPSC, Public Enterprises, Science and Technology, Small Business Development, The Presidency, Tourism, Traditional Affairs and Transport.</a:t>
            </a:r>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27</a:t>
            </a:fld>
            <a:endParaRPr lang="en-ZA" dirty="0"/>
          </a:p>
        </p:txBody>
      </p:sp>
    </p:spTree>
    <p:extLst>
      <p:ext uri="{BB962C8B-B14F-4D97-AF65-F5344CB8AC3E}">
        <p14:creationId xmlns:p14="http://schemas.microsoft.com/office/powerpoint/2010/main" xmlns="" val="834264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30</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solidFill>
                  <a:schemeClr val="tx1"/>
                </a:solidFill>
                <a:cs typeface="Arial" charset="0"/>
              </a:rPr>
              <a:t>The Civilian Secretariat for Police was not included in the 2012/13 FY as the department did not include a section on precautionary suspension in the Annual Report.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solidFill>
                  <a:schemeClr val="tx1"/>
                </a:solidFill>
                <a:latin typeface="Calibri" pitchFamily="34" charset="0"/>
                <a:cs typeface="Arial" charset="0"/>
              </a:rPr>
              <a:t>The Department of Transport is not included in the 2013/14 FY as the Department had not uploaded the 2013/14 Annual Report at the time of the assessment.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dirty="0" smtClean="0">
              <a:solidFill>
                <a:schemeClr val="tx1"/>
              </a:solidFill>
              <a:cs typeface="Arial" charset="0"/>
            </a:endParaRPr>
          </a:p>
          <a:p>
            <a:pPr marL="171450" indent="-171450">
              <a:buFont typeface="Arial" pitchFamily="34" charset="0"/>
              <a:buChar char="•"/>
            </a:pPr>
            <a:endParaRPr lang="en-US" sz="10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31</a:t>
            </a:fld>
            <a:endParaRPr lang="en-ZA" dirty="0"/>
          </a:p>
        </p:txBody>
      </p:sp>
    </p:spTree>
    <p:extLst>
      <p:ext uri="{BB962C8B-B14F-4D97-AF65-F5344CB8AC3E}">
        <p14:creationId xmlns:p14="http://schemas.microsoft.com/office/powerpoint/2010/main" xmlns="" val="111735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34</a:t>
            </a:fld>
            <a:endParaRPr lang="en-ZA" dirty="0"/>
          </a:p>
        </p:txBody>
      </p:sp>
    </p:spTree>
    <p:extLst>
      <p:ext uri="{BB962C8B-B14F-4D97-AF65-F5344CB8AC3E}">
        <p14:creationId xmlns:p14="http://schemas.microsoft.com/office/powerpoint/2010/main" xmlns="" val="376651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6</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7</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8</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9</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10</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11</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C064B6D-1195-42D8-B07F-235524F3FD67}" type="datetime1">
              <a:rPr lang="en-US" smtClean="0"/>
              <a:pPr>
                <a:defRPr/>
              </a:pPr>
              <a:t>5/13/2016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5" descr="C:\Users\JusticeK\AppData\Local\Microsoft\Windows\Temporary Internet Files\Content.Outlook\3R6TD3T3\100 YEARS 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316870"/>
            <a:ext cx="985083" cy="36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195EEB0E-674B-4EA9-B964-A912990718AB}" type="datetime1">
              <a:rPr lang="en-US" smtClean="0"/>
              <a:pPr>
                <a:defRPr/>
              </a:pPr>
              <a:t>5/13/2016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F06EC5BE-A6E7-4D63-A3E3-F607290471F4}" type="datetime1">
              <a:rPr lang="en-US" smtClean="0"/>
              <a:pPr>
                <a:defRPr/>
              </a:pPr>
              <a:t>5/13/2016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C20354B8-A804-460F-B045-C478F247E342}" type="datetime1">
              <a:rPr lang="en-US" smtClean="0"/>
              <a:pPr>
                <a:defRPr/>
              </a:pPr>
              <a:t>5/13/2016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0239D9A-2344-4E8F-A70B-24DB0E9AE4AF}" type="datetime1">
              <a:rPr lang="en-US" smtClean="0"/>
              <a:pPr>
                <a:defRPr/>
              </a:pPr>
              <a:t>5/13/2016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FDBDFC-9E36-4DBE-8856-F12C82820CC6}" type="datetime1">
              <a:rPr lang="en-US" smtClean="0"/>
              <a:pPr/>
              <a:t>5/13/2016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120417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1FA15C-F5BD-4215-B1F8-E4807E01BAD4}" type="datetime1">
              <a:rPr lang="en-US" smtClean="0"/>
              <a:pPr/>
              <a:t>5/13/2016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100169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489B6-DE34-4912-8C1B-D9F2381EFED3}" type="datetime1">
              <a:rPr lang="en-US" smtClean="0"/>
              <a:pPr/>
              <a:t>5/13/2016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285032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1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5CB74D-6E03-416E-AC9F-FB1D0FCBB7C6}" type="datetime1">
              <a:rPr lang="en-US" smtClean="0"/>
              <a:pPr/>
              <a:t>5/13/2016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1891409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7585A0-CCF2-4193-B0CC-F3CD42A8662C}" type="datetime1">
              <a:rPr lang="en-US" smtClean="0"/>
              <a:pPr/>
              <a:t>5/13/2016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27975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FA993D-43DA-480E-85F5-1AF2FF6D2815}" type="datetime1">
              <a:rPr lang="en-US" smtClean="0"/>
              <a:pPr/>
              <a:t>5/13/2016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161544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00758009-9136-4391-BAB8-92B61EE7758E}" type="datetime1">
              <a:rPr lang="en-US" smtClean="0"/>
              <a:pPr>
                <a:defRPr/>
              </a:pPr>
              <a:t>5/13/2016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C1A28-DCEF-4C49-A808-485315A0E564}" type="datetime1">
              <a:rPr lang="en-US" smtClean="0"/>
              <a:pPr/>
              <a:t>5/13/2016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92513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1032-DF14-4545-81BB-7377AF7A8FD5}" type="datetime1">
              <a:rPr lang="en-US" smtClean="0"/>
              <a:pPr/>
              <a:t>5/13/2016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350287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79025-5B82-4E57-8CB7-BEF346D48512}" type="datetime1">
              <a:rPr lang="en-US" smtClean="0"/>
              <a:pPr/>
              <a:t>5/13/2016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2112034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956987-50E6-41AF-9304-71AE9337F466}" type="datetime1">
              <a:rPr lang="en-US" smtClean="0"/>
              <a:pPr/>
              <a:t>5/13/2016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403980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12"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742F0E-1294-41E3-8701-2550C37A4BAA}" type="datetime1">
              <a:rPr lang="en-US" smtClean="0"/>
              <a:pPr/>
              <a:t>5/13/2016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3685082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12"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12"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3A24AE-98AA-4719-A834-AD703D9687D0}" type="datetime1">
              <a:rPr lang="en-US" smtClean="0">
                <a:solidFill>
                  <a:prstClr val="black">
                    <a:tint val="75000"/>
                  </a:prstClr>
                </a:solidFill>
              </a:rPr>
              <a:pPr/>
              <a:t>5/13/2016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5CAC16-47F2-4DEB-9AE7-75C2602EBE16}"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stretch>
            <a:fillRect/>
          </a:stretch>
        </p:blipFill>
        <p:spPr>
          <a:xfrm>
            <a:off x="174318" y="0"/>
            <a:ext cx="8969682" cy="6858594"/>
          </a:xfrm>
          <a:prstGeom prst="rect">
            <a:avLst/>
          </a:prstGeom>
        </p:spPr>
      </p:pic>
    </p:spTree>
    <p:extLst>
      <p:ext uri="{BB962C8B-B14F-4D97-AF65-F5344CB8AC3E}">
        <p14:creationId xmlns:p14="http://schemas.microsoft.com/office/powerpoint/2010/main" xmlns="" val="512619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61BC8-42BA-4B65-93FD-EA1D7C092552}" type="datetime1">
              <a:rPr lang="en-US" smtClean="0">
                <a:solidFill>
                  <a:prstClr val="black">
                    <a:tint val="75000"/>
                  </a:prstClr>
                </a:solidFill>
              </a:rPr>
              <a:pPr/>
              <a:t>5/13/2016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5CAC16-47F2-4DEB-9AE7-75C2602EBE16}"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stretch>
            <a:fillRect/>
          </a:stretch>
        </p:blipFill>
        <p:spPr>
          <a:xfrm>
            <a:off x="172959" y="0"/>
            <a:ext cx="8971042" cy="6858594"/>
          </a:xfrm>
          <a:prstGeom prst="rect">
            <a:avLst/>
          </a:prstGeom>
        </p:spPr>
      </p:pic>
    </p:spTree>
    <p:extLst>
      <p:ext uri="{BB962C8B-B14F-4D97-AF65-F5344CB8AC3E}">
        <p14:creationId xmlns:p14="http://schemas.microsoft.com/office/powerpoint/2010/main" xmlns="" val="4081934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2AA50-DB11-4E95-89B0-3DEA67269AD0}" type="datetime1">
              <a:rPr lang="en-US" smtClean="0">
                <a:solidFill>
                  <a:prstClr val="black">
                    <a:tint val="75000"/>
                  </a:prstClr>
                </a:solidFill>
              </a:rPr>
              <a:pPr/>
              <a:t>5/13/2016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5CAC16-47F2-4DEB-9AE7-75C2602EBE16}"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stretch>
            <a:fillRect/>
          </a:stretch>
        </p:blipFill>
        <p:spPr>
          <a:xfrm>
            <a:off x="86479" y="-297"/>
            <a:ext cx="8971042" cy="6858594"/>
          </a:xfrm>
          <a:prstGeom prst="rect">
            <a:avLst/>
          </a:prstGeom>
        </p:spPr>
      </p:pic>
    </p:spTree>
    <p:extLst>
      <p:ext uri="{BB962C8B-B14F-4D97-AF65-F5344CB8AC3E}">
        <p14:creationId xmlns:p14="http://schemas.microsoft.com/office/powerpoint/2010/main" xmlns="" val="2822332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62"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84122-0926-49B1-8D3A-6CBB9828F666}" type="datetime1">
              <a:rPr lang="en-US" smtClean="0">
                <a:solidFill>
                  <a:prstClr val="black">
                    <a:tint val="75000"/>
                  </a:prstClr>
                </a:solidFill>
              </a:rPr>
              <a:pPr/>
              <a:t>5/13/2016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5CAC16-47F2-4DEB-9AE7-75C2602EBE1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2" cstate="print"/>
          <a:stretch>
            <a:fillRect/>
          </a:stretch>
        </p:blipFill>
        <p:spPr>
          <a:xfrm>
            <a:off x="86479" y="-297"/>
            <a:ext cx="8971042" cy="6858594"/>
          </a:xfrm>
          <a:prstGeom prst="rect">
            <a:avLst/>
          </a:prstGeom>
        </p:spPr>
      </p:pic>
    </p:spTree>
    <p:extLst>
      <p:ext uri="{BB962C8B-B14F-4D97-AF65-F5344CB8AC3E}">
        <p14:creationId xmlns:p14="http://schemas.microsoft.com/office/powerpoint/2010/main" xmlns="" val="3420473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FEC43-7CD6-42E2-B4F7-E45AE86A5F94}" type="datetime1">
              <a:rPr lang="en-US" smtClean="0">
                <a:solidFill>
                  <a:prstClr val="black">
                    <a:tint val="75000"/>
                  </a:prstClr>
                </a:solidFill>
              </a:rPr>
              <a:pPr/>
              <a:t>5/13/2016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5CAC16-47F2-4DEB-9AE7-75C2602EBE16}"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2" cstate="print"/>
          <a:stretch>
            <a:fillRect/>
          </a:stretch>
        </p:blipFill>
        <p:spPr>
          <a:xfrm>
            <a:off x="86479" y="-297"/>
            <a:ext cx="8971042" cy="6858594"/>
          </a:xfrm>
          <a:prstGeom prst="rect">
            <a:avLst/>
          </a:prstGeom>
        </p:spPr>
      </p:pic>
    </p:spTree>
    <p:extLst>
      <p:ext uri="{BB962C8B-B14F-4D97-AF65-F5344CB8AC3E}">
        <p14:creationId xmlns:p14="http://schemas.microsoft.com/office/powerpoint/2010/main" xmlns="" val="216032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E2F9C5D-22C5-42E2-AC47-2759F1604C99}" type="datetime1">
              <a:rPr lang="en-US" smtClean="0"/>
              <a:pPr>
                <a:defRPr/>
              </a:pPr>
              <a:t>5/13/2016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2A6B4-4599-4335-B346-2FA9769E4D68}" type="datetime1">
              <a:rPr lang="en-US" smtClean="0">
                <a:solidFill>
                  <a:prstClr val="black">
                    <a:tint val="75000"/>
                  </a:prstClr>
                </a:solidFill>
              </a:rPr>
              <a:pPr/>
              <a:t>5/13/2016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5CAC16-47F2-4DEB-9AE7-75C2602EBE16}"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2" cstate="print"/>
          <a:stretch>
            <a:fillRect/>
          </a:stretch>
        </p:blipFill>
        <p:spPr>
          <a:xfrm>
            <a:off x="86479" y="-297"/>
            <a:ext cx="8971042" cy="6858594"/>
          </a:xfrm>
          <a:prstGeom prst="rect">
            <a:avLst/>
          </a:prstGeom>
        </p:spPr>
      </p:pic>
    </p:spTree>
    <p:extLst>
      <p:ext uri="{BB962C8B-B14F-4D97-AF65-F5344CB8AC3E}">
        <p14:creationId xmlns:p14="http://schemas.microsoft.com/office/powerpoint/2010/main" xmlns="" val="98020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2D4715D5-4DD6-4138-8A29-26122842C074}" type="datetime1">
              <a:rPr lang="en-US" smtClean="0"/>
              <a:pPr>
                <a:defRPr/>
              </a:pPr>
              <a:t>5/13/2016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894DD6C2-2FEF-4475-A934-27EBA7B33E0E}" type="datetime1">
              <a:rPr lang="en-US" smtClean="0"/>
              <a:pPr>
                <a:defRPr/>
              </a:pPr>
              <a:t>5/13/2016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1CE619D8-2DB3-467F-A02F-5A47F253FBC1}" type="datetime1">
              <a:rPr lang="en-US" smtClean="0"/>
              <a:pPr>
                <a:defRPr/>
              </a:pPr>
              <a:t>5/13/2016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EC7D1B-3341-433D-8FF3-8DADBDCDD8BD}" type="datetime1">
              <a:rPr lang="en-US" smtClean="0"/>
              <a:pPr>
                <a:defRPr/>
              </a:pPr>
              <a:t>5/13/2016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332F11-7793-4E0D-BFE5-03129A10FF81}" type="datetime1">
              <a:rPr lang="en-US" smtClean="0"/>
              <a:pPr>
                <a:defRPr/>
              </a:pPr>
              <a:t>5/13/2016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D4C546-D896-4AD7-AE02-E4C810A275C2}" type="datetime1">
              <a:rPr lang="en-US" smtClean="0"/>
              <a:pPr>
                <a:defRPr/>
              </a:pPr>
              <a:t>5/13/2016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12"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ea typeface="ＭＳ Ｐゴシック" pitchFamily="34" charset="-128"/>
              </a:defRPr>
            </a:lvl1pPr>
          </a:lstStyle>
          <a:p>
            <a:pPr>
              <a:defRPr/>
            </a:pPr>
            <a:fld id="{31CC61A9-C231-46BB-BEF8-D41417BD184C}" type="datetime1">
              <a:rPr lang="en-US" smtClean="0"/>
              <a:pPr>
                <a:defRPr/>
              </a:pPr>
              <a:t>5/13/2016</a:t>
            </a:fld>
            <a:endParaRPr lang="en-US" dirty="0"/>
          </a:p>
        </p:txBody>
      </p:sp>
      <p:sp>
        <p:nvSpPr>
          <p:cNvPr id="62469" name="Rectangle 5"/>
          <p:cNvSpPr>
            <a:spLocks noGrp="1" noChangeArrowheads="1"/>
          </p:cNvSpPr>
          <p:nvPr>
            <p:ph type="ftr" sz="quarter" idx="3"/>
          </p:nvPr>
        </p:nvSpPr>
        <p:spPr bwMode="auto">
          <a:xfrm>
            <a:off x="3124212"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ＭＳ Ｐゴシック" pitchFamily="34" charset="-128"/>
              </a:defRPr>
            </a:lvl1pPr>
          </a:lstStyle>
          <a:p>
            <a:pPr>
              <a:defRPr/>
            </a:pPr>
            <a:endParaRPr lang="en-US" dirty="0"/>
          </a:p>
        </p:txBody>
      </p:sp>
      <p:pic>
        <p:nvPicPr>
          <p:cNvPr id="1030" name="Picture 11" descr="slide2_nu.jpg"/>
          <p:cNvPicPr>
            <a:picLocks noChangeAspect="1"/>
          </p:cNvPicPr>
          <p:nvPr/>
        </p:nvPicPr>
        <p:blipFill>
          <a:blip r:embed="rId15" cstate="print"/>
          <a:srcRect/>
          <a:stretch>
            <a:fillRect/>
          </a:stretch>
        </p:blipFill>
        <p:spPr bwMode="auto">
          <a:xfrm>
            <a:off x="3175"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2"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12"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367C8-9BDD-4D85-9B02-C789ACF9A458}" type="datetime1">
              <a:rPr lang="en-US" smtClean="0"/>
              <a:pPr/>
              <a:t>5/13/2016</a:t>
            </a:fld>
            <a:endParaRPr lang="en-GB"/>
          </a:p>
        </p:txBody>
      </p:sp>
      <p:sp>
        <p:nvSpPr>
          <p:cNvPr id="5" name="Footer Placeholder 4"/>
          <p:cNvSpPr>
            <a:spLocks noGrp="1"/>
          </p:cNvSpPr>
          <p:nvPr>
            <p:ph type="ftr" sz="quarter" idx="3"/>
          </p:nvPr>
        </p:nvSpPr>
        <p:spPr>
          <a:xfrm>
            <a:off x="3124212"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12"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C7E0C-B3D9-4DC4-ACE4-56703A5B6EE0}" type="slidenum">
              <a:rPr lang="en-GB" smtClean="0"/>
              <a:pPr/>
              <a:t>‹#›</a:t>
            </a:fld>
            <a:endParaRPr lang="en-GB"/>
          </a:p>
        </p:txBody>
      </p:sp>
    </p:spTree>
    <p:extLst>
      <p:ext uri="{BB962C8B-B14F-4D97-AF65-F5344CB8AC3E}">
        <p14:creationId xmlns:p14="http://schemas.microsoft.com/office/powerpoint/2010/main" xmlns="" val="22759302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45F463B-F6D6-4670-A9DA-3F5F88EDAA56}" type="datetime1">
              <a:rPr lang="en-US" b="0" smtClean="0">
                <a:solidFill>
                  <a:prstClr val="black">
                    <a:tint val="75000"/>
                  </a:prstClr>
                </a:solidFill>
                <a:latin typeface="Calibri"/>
                <a:ea typeface="+mn-ea"/>
              </a:rPr>
              <a:pPr fontAlgn="auto">
                <a:spcBef>
                  <a:spcPts val="0"/>
                </a:spcBef>
                <a:spcAft>
                  <a:spcPts val="0"/>
                </a:spcAft>
              </a:pPr>
              <a:t>5/13/2016</a:t>
            </a:fld>
            <a:endParaRPr lang="en-US" b="0"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62" y="6356374"/>
            <a:ext cx="2057400"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fld id="{865CAC16-47F2-4DEB-9AE7-75C2602EBE16}" type="slidenum">
              <a:rPr lang="en-US" b="0" smtClean="0">
                <a:solidFill>
                  <a:prstClr val="white"/>
                </a:solidFill>
                <a:ea typeface="+mn-ea"/>
              </a:rPr>
              <a:pPr fontAlgn="auto">
                <a:spcBef>
                  <a:spcPts val="0"/>
                </a:spcBef>
                <a:spcAft>
                  <a:spcPts val="0"/>
                </a:spcAft>
              </a:pPr>
              <a:t>‹#›</a:t>
            </a:fld>
            <a:endParaRPr lang="en-US" b="0" dirty="0">
              <a:solidFill>
                <a:prstClr val="white"/>
              </a:solidFill>
              <a:ea typeface="+mn-ea"/>
            </a:endParaRPr>
          </a:p>
        </p:txBody>
      </p:sp>
    </p:spTree>
    <p:extLst>
      <p:ext uri="{BB962C8B-B14F-4D97-AF65-F5344CB8AC3E}">
        <p14:creationId xmlns:p14="http://schemas.microsoft.com/office/powerpoint/2010/main" xmlns="" val="9339326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amp;url=https://www.wtsinternational.org/events/wts-nc-triangle-chapter-2015-end-of-year-review/&amp;bvm=bv.121099550,d.ZGg&amp;psig=AFQjCNE3d-Mky7Am-4zdp6NWVV2Z5bdDWw&amp;ust=14624313328457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za/url?sa=i&amp;rct=j&amp;q=&amp;esrc=s&amp;source=images&amp;cd=&amp;cad=rja&amp;uact=8&amp;ved=0ahUKEwijxc_yp8DMAhULLMAKHbySC_MQjRwIBw&amp;url=http://bookboon.com/blog/2012/02/logical-thinking-how-to-use-your-brain-to-your-advantage/&amp;bvm=bv.121099550,d.ZGg&amp;psig=AFQjCNElKsjyFeAsvW1IsghJtufy0qqp7Q&amp;ust=146244752920417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srcRect/>
          <a:stretch>
            <a:fillRect/>
          </a:stretch>
        </p:blipFill>
        <p:spPr bwMode="auto">
          <a:xfrm>
            <a:off x="-19038" y="0"/>
            <a:ext cx="9163050" cy="6877050"/>
          </a:xfrm>
          <a:prstGeom prst="rect">
            <a:avLst/>
          </a:prstGeom>
          <a:noFill/>
          <a:ln w="9525">
            <a:noFill/>
            <a:miter lim="800000"/>
            <a:headEnd/>
            <a:tailEnd/>
          </a:ln>
        </p:spPr>
      </p:pic>
      <p:sp>
        <p:nvSpPr>
          <p:cNvPr id="2052" name="Subtitle 14"/>
          <p:cNvSpPr>
            <a:spLocks/>
          </p:cNvSpPr>
          <p:nvPr/>
        </p:nvSpPr>
        <p:spPr bwMode="auto">
          <a:xfrm>
            <a:off x="395536" y="2780928"/>
            <a:ext cx="8352929" cy="3600400"/>
          </a:xfrm>
          <a:prstGeom prst="rect">
            <a:avLst/>
          </a:prstGeom>
          <a:noFill/>
          <a:ln w="9525">
            <a:noFill/>
            <a:miter lim="800000"/>
            <a:headEnd/>
            <a:tailEnd/>
          </a:ln>
        </p:spPr>
        <p:txBody>
          <a:bodyPr/>
          <a:lstStyle/>
          <a:p>
            <a:pPr>
              <a:lnSpc>
                <a:spcPct val="110000"/>
              </a:lnSpc>
              <a:spcBef>
                <a:spcPts val="0"/>
              </a:spcBef>
            </a:pPr>
            <a:r>
              <a:rPr lang="en-US" sz="4000" dirty="0" smtClean="0">
                <a:solidFill>
                  <a:srgbClr val="800000"/>
                </a:solidFill>
                <a:latin typeface="Berlin Sans FB Demi" pitchFamily="34" charset="0"/>
                <a:cs typeface="Calibri" pitchFamily="34" charset="0"/>
              </a:rPr>
              <a:t>PRESENTATION TO THE STANDING COMMITTEE ON APPROPRIATIONS</a:t>
            </a:r>
          </a:p>
          <a:p>
            <a:pPr>
              <a:lnSpc>
                <a:spcPct val="110000"/>
              </a:lnSpc>
              <a:spcBef>
                <a:spcPts val="0"/>
              </a:spcBef>
            </a:pPr>
            <a:endParaRPr lang="en-US" sz="4400" dirty="0">
              <a:solidFill>
                <a:srgbClr val="006666"/>
              </a:solidFill>
              <a:latin typeface="Calibri" pitchFamily="34" charset="0"/>
              <a:cs typeface="Calibri" pitchFamily="34" charset="0"/>
            </a:endParaRPr>
          </a:p>
          <a:p>
            <a:pPr algn="r">
              <a:lnSpc>
                <a:spcPct val="110000"/>
              </a:lnSpc>
              <a:spcBef>
                <a:spcPts val="0"/>
              </a:spcBef>
            </a:pPr>
            <a:r>
              <a:rPr lang="en-US" dirty="0" smtClean="0">
                <a:solidFill>
                  <a:srgbClr val="006666"/>
                </a:solidFill>
                <a:latin typeface="Calibri" pitchFamily="34" charset="0"/>
                <a:cs typeface="Calibri" pitchFamily="34" charset="0"/>
              </a:rPr>
              <a:t>COMMENT ON THE 2016 APPROPRIATION BILL</a:t>
            </a:r>
            <a:endParaRPr lang="en-ZA" dirty="0" smtClean="0">
              <a:solidFill>
                <a:srgbClr val="006666"/>
              </a:solidFill>
              <a:latin typeface="Calibri" pitchFamily="34" charset="0"/>
              <a:cs typeface="Calibri" pitchFamily="34" charset="0"/>
            </a:endParaRPr>
          </a:p>
          <a:p>
            <a:pPr algn="r">
              <a:lnSpc>
                <a:spcPct val="110000"/>
              </a:lnSpc>
              <a:spcBef>
                <a:spcPts val="0"/>
              </a:spcBef>
            </a:pPr>
            <a:r>
              <a:rPr lang="en-ZA" dirty="0" smtClean="0">
                <a:solidFill>
                  <a:srgbClr val="006666"/>
                </a:solidFill>
                <a:latin typeface="Calibri" pitchFamily="34" charset="0"/>
                <a:cs typeface="Calibri" pitchFamily="34" charset="0"/>
              </a:rPr>
              <a:t>11 MAY 2016</a:t>
            </a:r>
            <a:endParaRPr lang="en-ZA" dirty="0">
              <a:solidFill>
                <a:srgbClr val="006666"/>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68587539"/>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287321627"/>
              </p:ext>
            </p:extLst>
          </p:nvPr>
        </p:nvGraphicFramePr>
        <p:xfrm>
          <a:off x="179512" y="692696"/>
          <a:ext cx="8784978" cy="5450824"/>
        </p:xfrm>
        <a:graphic>
          <a:graphicData uri="http://schemas.openxmlformats.org/drawingml/2006/table">
            <a:tbl>
              <a:tblPr/>
              <a:tblGrid>
                <a:gridCol w="1340081"/>
                <a:gridCol w="3499101"/>
                <a:gridCol w="818939"/>
                <a:gridCol w="521143"/>
                <a:gridCol w="670041"/>
                <a:gridCol w="595592"/>
                <a:gridCol w="744490"/>
                <a:gridCol w="595591"/>
              </a:tblGrid>
              <a:tr h="0">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rowSpan="5">
                  <a:txBody>
                    <a:bodyPr/>
                    <a:lstStyle/>
                    <a:p>
                      <a:pPr algn="ctr" fontAlgn="t"/>
                      <a:r>
                        <a:rPr lang="en-ZA" sz="1100" b="1" i="0" u="none" strike="noStrike" dirty="0">
                          <a:solidFill>
                            <a:srgbClr val="000000"/>
                          </a:solidFill>
                          <a:effectLst/>
                          <a:latin typeface="Calibri" pitchFamily="34" charset="0"/>
                        </a:rPr>
                        <a:t>Police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Visible Policing</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Detective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82.6%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Crime Intelligence</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Protection &amp; Security</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tx1"/>
                          </a:solidFill>
                          <a:effectLst/>
                          <a:latin typeface="Calibri" pitchFamily="34" charset="0"/>
                        </a:rPr>
                        <a:t>Totals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chemeClr val="tx1"/>
                          </a:solidFill>
                          <a:effectLst/>
                          <a:latin typeface="Calibri" pitchFamily="34" charset="0"/>
                        </a:rPr>
                        <a:t>54.3%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61.1%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r" fontAlgn="b"/>
                      <a:r>
                        <a:rPr lang="en-ZA" sz="1100" b="1" i="0" u="none" strike="noStrike" dirty="0">
                          <a:solidFill>
                            <a:schemeClr val="tx1"/>
                          </a:solidFill>
                          <a:effectLst/>
                          <a:latin typeface="Calibri" pitchFamily="34" charset="0"/>
                        </a:rPr>
                        <a:t>71.1%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101.4%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37592">
                <a:tc rowSpan="3">
                  <a:txBody>
                    <a:bodyPr/>
                    <a:lstStyle/>
                    <a:p>
                      <a:pPr algn="ctr" fontAlgn="t"/>
                      <a:r>
                        <a:rPr lang="en-ZA" sz="1100" b="1" i="0" u="none" strike="noStrike" dirty="0">
                          <a:solidFill>
                            <a:srgbClr val="000000"/>
                          </a:solidFill>
                          <a:effectLst/>
                          <a:latin typeface="Calibri" pitchFamily="34" charset="0"/>
                        </a:rPr>
                        <a:t>Public Enterprises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ZA" sz="1100" b="0" i="0" u="none" strike="noStrike" dirty="0">
                          <a:solidFill>
                            <a:srgbClr val="000000"/>
                          </a:solidFill>
                          <a:effectLst/>
                          <a:latin typeface="Calibri" pitchFamily="34" charset="0"/>
                        </a:rPr>
                        <a:t> </a:t>
                      </a:r>
                      <a:r>
                        <a:rPr lang="en-ZA" sz="1100" b="0" i="1" u="none" strike="noStrike" dirty="0" smtClean="0">
                          <a:solidFill>
                            <a:srgbClr val="000000"/>
                          </a:solidFill>
                          <a:effectLst/>
                          <a:latin typeface="Calibri" pitchFamily="34" charset="0"/>
                        </a:rPr>
                        <a:t>-</a:t>
                      </a:r>
                      <a:endParaRPr lang="en-ZA" sz="1100" b="0" i="1"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ZA" sz="1100" b="0" i="0" u="none" strike="noStrike" dirty="0">
                          <a:solidFill>
                            <a:srgbClr val="000000"/>
                          </a:solidFill>
                          <a:effectLst/>
                          <a:latin typeface="Calibri" pitchFamily="34" charset="0"/>
                        </a:rPr>
                        <a:t>98.5%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90.5%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64.7%</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92.8%</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Legal and Governance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a:t>
                      </a:r>
                      <a:r>
                        <a:rPr lang="en-ZA" sz="1100" b="0" i="0" u="none" strike="noStrike" dirty="0" smtClean="0">
                          <a:solidFill>
                            <a:srgbClr val="000000"/>
                          </a:solidFill>
                          <a:effectLst/>
                          <a:latin typeface="Calibri" pitchFamily="34" charset="0"/>
                        </a:rPr>
                        <a:t>Port </a:t>
                      </a:r>
                      <a:r>
                        <a:rPr lang="en-ZA" sz="1100" b="0" i="0" u="none" strike="noStrike" dirty="0">
                          <a:solidFill>
                            <a:srgbClr val="000000"/>
                          </a:solidFill>
                          <a:effectLst/>
                          <a:latin typeface="Calibri" pitchFamily="34" charset="0"/>
                        </a:rPr>
                        <a:t>Man &amp; Strategic Partnerships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85.3%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68.8%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tx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chemeClr val="tx1"/>
                          </a:solidFill>
                          <a:effectLst/>
                          <a:latin typeface="Calibri" pitchFamily="34" charset="0"/>
                        </a:rPr>
                        <a:t>69.9%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79.5%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92.6%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r" fontAlgn="b"/>
                      <a:r>
                        <a:rPr lang="en-ZA" sz="1100" b="1" i="0" u="none" strike="noStrike" dirty="0">
                          <a:solidFill>
                            <a:schemeClr val="tx1"/>
                          </a:solidFill>
                          <a:effectLst/>
                          <a:latin typeface="Calibri" pitchFamily="34" charset="0"/>
                        </a:rPr>
                        <a:t>65.2%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9520">
                <a:tc rowSpan="6">
                  <a:txBody>
                    <a:bodyPr/>
                    <a:lstStyle/>
                    <a:p>
                      <a:pPr algn="ctr" fontAlgn="t"/>
                      <a:r>
                        <a:rPr lang="en-ZA" sz="1100" b="1" i="0" u="none" strike="noStrike" dirty="0">
                          <a:solidFill>
                            <a:srgbClr val="000000"/>
                          </a:solidFill>
                          <a:effectLst/>
                          <a:latin typeface="Calibri" pitchFamily="34" charset="0"/>
                        </a:rPr>
                        <a:t>Public Service and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Human Resource Management &amp; Development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Labour Relations and Remuneration Management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57.3%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958">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Public Sector Information Communication Technology Management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79.0%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77.3%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52.8%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754">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Service Delivery and Organisational Transformation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6 Governance and International Relations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tx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chemeClr val="tx1"/>
                          </a:solidFill>
                          <a:effectLst/>
                          <a:latin typeface="Calibri" pitchFamily="34" charset="0"/>
                        </a:rPr>
                        <a:t>60.3%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79.8%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r" fontAlgn="b"/>
                      <a:r>
                        <a:rPr lang="en-ZA" sz="1100" b="1" i="0" u="none" strike="noStrike" dirty="0">
                          <a:solidFill>
                            <a:schemeClr val="tx1"/>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93.0%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9520">
                <a:tc rowSpan="5">
                  <a:txBody>
                    <a:bodyPr/>
                    <a:lstStyle/>
                    <a:p>
                      <a:pPr algn="ctr" fontAlgn="t"/>
                      <a:r>
                        <a:rPr lang="en-ZA" sz="1100" b="1" i="0" u="none" strike="noStrike" dirty="0">
                          <a:solidFill>
                            <a:srgbClr val="000000"/>
                          </a:solidFill>
                          <a:effectLst/>
                          <a:latin typeface="Calibri" pitchFamily="34" charset="0"/>
                        </a:rPr>
                        <a:t>Public Works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97.0%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87268">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Immovable Asset Investment Management Programme: </a:t>
                      </a:r>
                      <a:r>
                        <a:rPr lang="en-ZA" sz="1100" b="1" i="0" u="none" strike="noStrike" dirty="0">
                          <a:solidFill>
                            <a:srgbClr val="000000"/>
                          </a:solidFill>
                          <a:effectLst/>
                          <a:latin typeface="Calibri" pitchFamily="34" charset="0"/>
                        </a:rPr>
                        <a:t>changed to Immovable Asset Management in 2013/14 &amp; 2014/15</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43.6%</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90.3%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31.4%</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96.4%</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23.5%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8394">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Expanded Public Works Programme: </a:t>
                      </a:r>
                      <a:r>
                        <a:rPr lang="en-ZA" sz="1100" b="1" i="0" u="none" strike="noStrike" dirty="0">
                          <a:solidFill>
                            <a:srgbClr val="000000"/>
                          </a:solidFill>
                          <a:effectLst/>
                          <a:latin typeface="Calibri" pitchFamily="34" charset="0"/>
                        </a:rPr>
                        <a:t>changed to Expanded Public in 2014/15</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98.6%</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98.9%</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87268">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Construction and Property Policy Regulation: </a:t>
                      </a:r>
                      <a:r>
                        <a:rPr lang="en-ZA" sz="1100" b="1" i="0" u="none" strike="noStrike" dirty="0">
                          <a:solidFill>
                            <a:srgbClr val="000000"/>
                          </a:solidFill>
                          <a:effectLst/>
                          <a:latin typeface="Calibri" pitchFamily="34" charset="0"/>
                        </a:rPr>
                        <a:t>changed to Property and Construction Industry Policy Regulation in 2013/14 &amp; 2014/15</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11.1%</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71.7%</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40.0%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89.3%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91.3%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Auxiliary and Associated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ZA" sz="1100" b="1" i="0" u="none" strike="noStrike" dirty="0" smtClean="0">
                          <a:solidFill>
                            <a:schemeClr val="bg1"/>
                          </a:solidFill>
                          <a:effectLst/>
                          <a:latin typeface="Calibri" pitchFamily="34" charset="0"/>
                        </a:rPr>
                        <a:t>New Programme</a:t>
                      </a:r>
                      <a:r>
                        <a:rPr lang="en-ZA" sz="1100" b="1" i="0" u="none" strike="noStrike" dirty="0">
                          <a:solidFill>
                            <a:srgbClr val="FFFFFF"/>
                          </a:solidFill>
                          <a:effectLst/>
                          <a:latin typeface="Calibri" pitchFamily="34" charset="0"/>
                        </a:rPr>
                        <a:t>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n-ZA" sz="1100" b="0" i="0" u="none" strike="noStrike" dirty="0">
                          <a:solidFill>
                            <a:srgbClr val="000000"/>
                          </a:solidFill>
                          <a:effectLst/>
                          <a:latin typeface="Calibri" pitchFamily="34" charset="0"/>
                        </a:rPr>
                        <a:t>91.3%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tx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t"/>
                      <a:r>
                        <a:rPr lang="en-ZA" sz="1100" b="1" i="0" u="none" strike="noStrike" dirty="0">
                          <a:solidFill>
                            <a:schemeClr val="tx1"/>
                          </a:solidFill>
                          <a:effectLst/>
                          <a:latin typeface="Calibri" pitchFamily="34" charset="0"/>
                        </a:rPr>
                        <a:t>40.2%</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54.7%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r" fontAlgn="b"/>
                      <a:r>
                        <a:rPr lang="en-ZA" sz="1100" b="1" i="0" u="none" strike="noStrike" dirty="0">
                          <a:solidFill>
                            <a:schemeClr val="tx1"/>
                          </a:solidFill>
                          <a:effectLst/>
                          <a:latin typeface="Calibri" pitchFamily="34" charset="0"/>
                        </a:rPr>
                        <a:t>45.5%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xmlns="" val="293983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296943331"/>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2164803673"/>
              </p:ext>
            </p:extLst>
          </p:nvPr>
        </p:nvGraphicFramePr>
        <p:xfrm>
          <a:off x="251516" y="692705"/>
          <a:ext cx="8712971" cy="5544606"/>
        </p:xfrm>
        <a:graphic>
          <a:graphicData uri="http://schemas.openxmlformats.org/drawingml/2006/table">
            <a:tbl>
              <a:tblPr/>
              <a:tblGrid>
                <a:gridCol w="1199033"/>
                <a:gridCol w="3277356"/>
                <a:gridCol w="879291"/>
                <a:gridCol w="559549"/>
                <a:gridCol w="719420"/>
                <a:gridCol w="639484"/>
                <a:gridCol w="799355"/>
                <a:gridCol w="639483"/>
              </a:tblGrid>
              <a:tr h="173366">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r>
              <a:tr h="173366">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73366">
                <a:tc rowSpan="5">
                  <a:txBody>
                    <a:bodyPr/>
                    <a:lstStyle/>
                    <a:p>
                      <a:pPr algn="ctr" fontAlgn="t"/>
                      <a:r>
                        <a:rPr lang="en-ZA" sz="1100" b="1" i="0" u="none" strike="noStrike" dirty="0">
                          <a:solidFill>
                            <a:srgbClr val="000000"/>
                          </a:solidFill>
                          <a:effectLst/>
                          <a:latin typeface="Calibri" pitchFamily="34" charset="0"/>
                        </a:rPr>
                        <a:t>Rural Development &amp; Land Reform</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Geospatial &amp; Cadastral Services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Rural Development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53.8%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smtClean="0">
                          <a:solidFill>
                            <a:srgbClr val="000000"/>
                          </a:solidFill>
                          <a:effectLst/>
                          <a:latin typeface="Calibri" pitchFamily="34" charset="0"/>
                        </a:rPr>
                        <a:t>Prog 4 </a:t>
                      </a:r>
                      <a:r>
                        <a:rPr lang="en-ZA" sz="1100" b="0" i="0" u="none" strike="noStrike" dirty="0">
                          <a:solidFill>
                            <a:srgbClr val="000000"/>
                          </a:solidFill>
                          <a:effectLst/>
                          <a:latin typeface="Calibri" pitchFamily="34" charset="0"/>
                        </a:rPr>
                        <a:t>– Restitution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smtClean="0">
                          <a:solidFill>
                            <a:srgbClr val="000000"/>
                          </a:solidFill>
                          <a:effectLst/>
                          <a:latin typeface="Calibri" pitchFamily="34" charset="0"/>
                        </a:rPr>
                        <a:t>Prog 5 </a:t>
                      </a:r>
                      <a:r>
                        <a:rPr lang="en-ZA" sz="1100" b="0" i="0" u="none" strike="noStrike" dirty="0">
                          <a:solidFill>
                            <a:srgbClr val="000000"/>
                          </a:solidFill>
                          <a:effectLst/>
                          <a:latin typeface="Calibri" pitchFamily="34" charset="0"/>
                        </a:rPr>
                        <a:t>– Land Reform</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gridSpan="2">
                  <a:txBody>
                    <a:bodyPr/>
                    <a:lstStyle/>
                    <a:p>
                      <a:pPr algn="r" fontAlgn="b"/>
                      <a:r>
                        <a:rPr lang="en-ZA" sz="1100" b="1" i="0" u="none" strike="noStrike" dirty="0">
                          <a:solidFill>
                            <a:schemeClr val="tx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t"/>
                      <a:r>
                        <a:rPr lang="en-ZA" sz="1100" b="1" i="0" u="none" strike="noStrike" dirty="0">
                          <a:solidFill>
                            <a:schemeClr val="tx1"/>
                          </a:solidFill>
                          <a:effectLst/>
                          <a:latin typeface="Calibri" pitchFamily="34" charset="0"/>
                        </a:rPr>
                        <a:t>34.6%</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65.0%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52.4%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73366">
                <a:tc rowSpan="5">
                  <a:txBody>
                    <a:bodyPr/>
                    <a:lstStyle/>
                    <a:p>
                      <a:pPr algn="ctr" fontAlgn="t"/>
                      <a:r>
                        <a:rPr lang="en-ZA" sz="1100" b="1" i="0" u="none" strike="noStrike" dirty="0">
                          <a:solidFill>
                            <a:srgbClr val="000000"/>
                          </a:solidFill>
                          <a:effectLst/>
                          <a:latin typeface="Calibri" pitchFamily="34" charset="0"/>
                        </a:rPr>
                        <a:t>Science &amp; Technology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603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Research, Development &amp; Innovation - </a:t>
                      </a:r>
                      <a:r>
                        <a:rPr lang="en-ZA" sz="1100" b="1" i="0" u="none" strike="noStrike" dirty="0">
                          <a:solidFill>
                            <a:srgbClr val="000000"/>
                          </a:solidFill>
                          <a:effectLst/>
                          <a:latin typeface="Calibri" pitchFamily="34" charset="0"/>
                        </a:rPr>
                        <a:t>Changed to Technology Innovation in 2014/2015.</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92.8%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International Cooperation and Resources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18693">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Human Resource Capital and Knowledge Systems: </a:t>
                      </a:r>
                      <a:r>
                        <a:rPr lang="en-ZA" sz="1100" b="1" i="0" u="none" strike="noStrike" dirty="0">
                          <a:solidFill>
                            <a:srgbClr val="000000"/>
                          </a:solidFill>
                          <a:effectLst/>
                          <a:latin typeface="Calibri" pitchFamily="34" charset="0"/>
                        </a:rPr>
                        <a:t>Changed to Research Development and Support in 2014/2015.</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54.1%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603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Socio Economic Partnerships: </a:t>
                      </a:r>
                      <a:r>
                        <a:rPr lang="en-ZA" sz="1100" b="1" i="0" u="none" strike="noStrike" dirty="0">
                          <a:solidFill>
                            <a:srgbClr val="000000"/>
                          </a:solidFill>
                          <a:effectLst/>
                          <a:latin typeface="Calibri" pitchFamily="34" charset="0"/>
                        </a:rPr>
                        <a:t>Changed to Socio Economic Innovation Partnerships in 2014/2015.</a:t>
                      </a:r>
                      <a:endParaRPr lang="en-ZA" sz="11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73366">
                <a:tc gridSpan="2">
                  <a:txBody>
                    <a:bodyPr/>
                    <a:lstStyle/>
                    <a:p>
                      <a:pPr algn="r" fontAlgn="b"/>
                      <a:r>
                        <a:rPr lang="en-ZA" sz="1100" b="1" i="0" u="none" strike="noStrike" dirty="0">
                          <a:solidFill>
                            <a:sysClr val="windowText" lastClr="000000"/>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68.4%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73.3%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84.6%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46030">
                <a:tc>
                  <a:txBody>
                    <a:bodyPr/>
                    <a:lstStyle/>
                    <a:p>
                      <a:pPr algn="ctr" fontAlgn="t"/>
                      <a:r>
                        <a:rPr lang="en-ZA" sz="1100" b="1" i="0" u="none" strike="noStrike" dirty="0">
                          <a:solidFill>
                            <a:srgbClr val="000000"/>
                          </a:solidFill>
                          <a:effectLst/>
                          <a:latin typeface="Calibri" pitchFamily="34" charset="0"/>
                        </a:rPr>
                        <a:t>Small Business Development</a:t>
                      </a:r>
                    </a:p>
                  </a:txBody>
                  <a:tcPr marL="683" marR="683" marT="683"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a:txBody>
                    <a:bodyPr/>
                    <a:lstStyle/>
                    <a:p>
                      <a:pPr algn="ctr" fontAlgn="ctr"/>
                      <a:r>
                        <a:rPr lang="en-ZA" sz="1100" b="1" i="0" u="none" strike="noStrike" dirty="0">
                          <a:solidFill>
                            <a:schemeClr val="bg1"/>
                          </a:solidFill>
                          <a:effectLst/>
                          <a:latin typeface="Calibri" pitchFamily="34" charset="0"/>
                        </a:rPr>
                        <a:t>Department proclaimed 07 July 2014</a:t>
                      </a:r>
                    </a:p>
                  </a:txBody>
                  <a:tcPr marL="683" marR="683" marT="6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73366">
                <a:tc rowSpan="5">
                  <a:txBody>
                    <a:bodyPr/>
                    <a:lstStyle/>
                    <a:p>
                      <a:pPr algn="ctr" fontAlgn="t"/>
                      <a:r>
                        <a:rPr lang="en-ZA" sz="1100" b="1" i="0" u="none" strike="noStrike" dirty="0">
                          <a:solidFill>
                            <a:srgbClr val="000000"/>
                          </a:solidFill>
                          <a:effectLst/>
                          <a:latin typeface="Calibri" pitchFamily="34" charset="0"/>
                        </a:rPr>
                        <a:t>Social Development</a:t>
                      </a:r>
                    </a:p>
                  </a:txBody>
                  <a:tcPr marL="683" marR="683" marT="683"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66.0%</a:t>
                      </a:r>
                    </a:p>
                  </a:txBody>
                  <a:tcPr marL="683" marR="683" marT="68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62.3%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67.8%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Social Assistance</a:t>
                      </a:r>
                    </a:p>
                  </a:txBody>
                  <a:tcPr marL="683" marR="683" marT="6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Social Security Policy &amp; Admin</a:t>
                      </a:r>
                      <a:r>
                        <a:rPr lang="en-ZA" sz="1100" b="1" i="0" u="none" strike="noStrike" dirty="0">
                          <a:solidFill>
                            <a:srgbClr val="000000"/>
                          </a:solidFill>
                          <a:effectLst/>
                          <a:latin typeface="Calibri" pitchFamily="34" charset="0"/>
                        </a:rPr>
                        <a:t> </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Welfare Serv Policy Dev &amp; Implem Support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67.2%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 Social Policy &amp; Integrated Serv Del</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72.1%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gridSpan="2">
                  <a:txBody>
                    <a:bodyPr/>
                    <a:lstStyle/>
                    <a:p>
                      <a:pPr algn="r" fontAlgn="t"/>
                      <a:r>
                        <a:rPr lang="en-ZA" sz="1100" b="1" i="0" u="none" strike="noStrike" dirty="0">
                          <a:solidFill>
                            <a:sysClr val="windowText" lastClr="000000"/>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56.8%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68.4%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73366">
                <a:tc rowSpan="6">
                  <a:txBody>
                    <a:bodyPr/>
                    <a:lstStyle/>
                    <a:p>
                      <a:pPr algn="ctr" fontAlgn="t"/>
                      <a:r>
                        <a:rPr lang="en-ZA" sz="1100" b="1" i="0" u="none" strike="noStrike" dirty="0">
                          <a:solidFill>
                            <a:srgbClr val="000000"/>
                          </a:solidFill>
                          <a:effectLst/>
                          <a:latin typeface="Calibri" pitchFamily="34" charset="0"/>
                        </a:rPr>
                        <a:t>Sport and Recreation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3366">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Sport &amp; Recr Service Providers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20.0%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4"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100" b="1" i="0" u="none" strike="noStrike" dirty="0" smtClean="0">
                          <a:solidFill>
                            <a:schemeClr val="bg1"/>
                          </a:solidFill>
                          <a:effectLst/>
                          <a:latin typeface="Calibri" pitchFamily="34" charset="0"/>
                        </a:rPr>
                        <a:t>New programmes </a:t>
                      </a:r>
                    </a:p>
                    <a:p>
                      <a:pPr algn="ctr" fontAlgn="b"/>
                      <a:r>
                        <a:rPr lang="en-ZA" sz="1100" b="0" i="0" u="none" strike="noStrike" dirty="0">
                          <a:solidFill>
                            <a:schemeClr val="bg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4" hMerge="1">
                  <a:txBody>
                    <a:bodyPr/>
                    <a:lstStyle/>
                    <a:p>
                      <a:endParaRPr lang="en-ZA"/>
                    </a:p>
                  </a:txBody>
                  <a:tcPr/>
                </a:tc>
              </a:tr>
              <a:tr h="173366">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Mass Participation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73366">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International Liaison and Events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73366">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Facilities Coordination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67.4%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93.8%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73771">
                <a:tc vMerge="1">
                  <a:txBody>
                    <a:bodyPr/>
                    <a:lstStyle/>
                    <a:p>
                      <a:endParaRPr lang="en-ZA"/>
                    </a:p>
                  </a:txBody>
                  <a:tcPr/>
                </a:tc>
                <a:tc>
                  <a:txBody>
                    <a:bodyPr/>
                    <a:lstStyle/>
                    <a:p>
                      <a:pPr algn="l" fontAlgn="b"/>
                      <a:r>
                        <a:rPr lang="en-ZA" sz="1100" b="1" i="1" u="none" strike="noStrike" dirty="0">
                          <a:solidFill>
                            <a:srgbClr val="000000"/>
                          </a:solidFill>
                          <a:effectLst/>
                          <a:latin typeface="Calibri" pitchFamily="34" charset="0"/>
                        </a:rPr>
                        <a:t>Prog 2 Active </a:t>
                      </a:r>
                      <a:r>
                        <a:rPr lang="en-ZA" sz="1100" b="1" i="1" u="none" strike="noStrike" dirty="0" smtClean="0">
                          <a:solidFill>
                            <a:srgbClr val="000000"/>
                          </a:solidFill>
                          <a:effectLst/>
                          <a:latin typeface="Calibri" pitchFamily="34" charset="0"/>
                        </a:rPr>
                        <a:t>Nation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en-ZA" sz="1100" b="1" i="0" u="none" strike="noStrike" dirty="0" smtClean="0">
                          <a:solidFill>
                            <a:schemeClr val="tx1"/>
                          </a:solidFill>
                          <a:effectLst/>
                          <a:latin typeface="Calibri" pitchFamily="34" charset="0"/>
                        </a:rPr>
                        <a:t>New programmes</a:t>
                      </a:r>
                      <a:r>
                        <a:rPr lang="en-ZA" sz="1100" b="1" i="0" u="none" strike="noStrike" dirty="0">
                          <a:solidFill>
                            <a:schemeClr val="tx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r>
                        <a:rPr lang="en-ZA" sz="1100" b="0" i="0" u="none" strike="noStrike" dirty="0" smtClean="0">
                          <a:solidFill>
                            <a:srgbClr val="000000"/>
                          </a:solidFill>
                          <a:effectLst/>
                          <a:latin typeface="Calibri" pitchFamily="34" charset="0"/>
                        </a:rPr>
                        <a: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r>
                        <a:rPr lang="en-ZA" sz="1100" b="0" i="0" u="none" strike="noStrike" dirty="0" smtClean="0">
                          <a:solidFill>
                            <a:srgbClr val="000000"/>
                          </a:solidFill>
                          <a:effectLst/>
                          <a:latin typeface="Calibri" pitchFamily="34" charset="0"/>
                        </a:rPr>
                        <a: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1031191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18258287"/>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1654065794"/>
              </p:ext>
            </p:extLst>
          </p:nvPr>
        </p:nvGraphicFramePr>
        <p:xfrm>
          <a:off x="179510" y="692696"/>
          <a:ext cx="8784977" cy="5554659"/>
        </p:xfrm>
        <a:graphic>
          <a:graphicData uri="http://schemas.openxmlformats.org/drawingml/2006/table">
            <a:tbl>
              <a:tblPr/>
              <a:tblGrid>
                <a:gridCol w="1208942"/>
                <a:gridCol w="3304441"/>
                <a:gridCol w="886558"/>
                <a:gridCol w="564173"/>
                <a:gridCol w="161192"/>
                <a:gridCol w="564173"/>
                <a:gridCol w="161192"/>
                <a:gridCol w="483577"/>
                <a:gridCol w="805961"/>
                <a:gridCol w="644768"/>
              </a:tblGrid>
              <a:tr h="0">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4">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fontAlgn="b"/>
                      <a:endParaRPr lang="en-ZA" sz="1100" b="1" i="0" u="none" strike="noStrike">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fontAlgn="b"/>
                      <a:endParaRPr lang="en-ZA" sz="1100" b="1" i="0" u="none" strike="noStrike" dirty="0">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fontAlgn="b"/>
                      <a:endParaRPr lang="en-ZA" sz="1100" b="1" i="0" u="none" strike="noStrike">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0">
                <a:tc rowSpan="3">
                  <a:txBody>
                    <a:bodyPr/>
                    <a:lstStyle/>
                    <a:p>
                      <a:pPr algn="ctr" fontAlgn="t"/>
                      <a:r>
                        <a:rPr lang="en-ZA" sz="1100" b="1" i="0" u="none" strike="noStrike" dirty="0">
                          <a:solidFill>
                            <a:srgbClr val="000000"/>
                          </a:solidFill>
                          <a:effectLst/>
                          <a:latin typeface="Calibri" pitchFamily="34" charset="0"/>
                        </a:rPr>
                        <a:t>Sport and Recreation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1" i="1" u="none" strike="noStrike" dirty="0">
                          <a:solidFill>
                            <a:srgbClr val="000000"/>
                          </a:solidFill>
                          <a:effectLst/>
                          <a:latin typeface="Calibri" pitchFamily="34" charset="0"/>
                        </a:rPr>
                        <a:t>Prog 3 Winning Nation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100" b="1" i="0" u="none" strike="noStrike" dirty="0" smtClean="0">
                          <a:solidFill>
                            <a:schemeClr val="bg1"/>
                          </a:solidFill>
                          <a:effectLst/>
                          <a:latin typeface="Calibri" pitchFamily="34" charset="0"/>
                        </a:rPr>
                        <a:t>New programmes </a:t>
                      </a:r>
                    </a:p>
                    <a:p>
                      <a:pPr algn="ctr" fontAlgn="ctr"/>
                      <a:r>
                        <a:rPr lang="en-ZA" sz="1100" b="1" i="0" u="none" strike="noStrike" dirty="0">
                          <a:solidFill>
                            <a:schemeClr val="tx1"/>
                          </a:solidFill>
                          <a:effectLst/>
                          <a:latin typeface="Calibri" pitchFamily="34" charset="0"/>
                        </a:rPr>
                        <a:t> </a:t>
                      </a:r>
                    </a:p>
                    <a:p>
                      <a:pPr algn="r" fontAlgn="b"/>
                      <a:r>
                        <a:rPr lang="en-ZA" sz="1100" b="1" i="0" u="none" strike="noStrike" dirty="0">
                          <a:solidFill>
                            <a:schemeClr val="tx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3" hMerge="1">
                  <a:txBody>
                    <a:bodyPr/>
                    <a:lstStyle/>
                    <a:p>
                      <a:endParaRPr lang="en-ZA"/>
                    </a:p>
                  </a:txBody>
                  <a:tcPr/>
                </a:tc>
                <a:tc rowSpan="3" h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1" i="1" u="none" strike="noStrike" dirty="0">
                          <a:solidFill>
                            <a:srgbClr val="000000"/>
                          </a:solidFill>
                          <a:effectLst/>
                          <a:latin typeface="Calibri" pitchFamily="34" charset="0"/>
                        </a:rPr>
                        <a:t>Prog 4 Sport Support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1" i="1" u="none" strike="noStrike" dirty="0">
                          <a:solidFill>
                            <a:schemeClr val="tx1"/>
                          </a:solidFill>
                          <a:effectLst/>
                          <a:latin typeface="Calibri" pitchFamily="34" charset="0"/>
                        </a:rPr>
                        <a:t>Prog 5 Infrastructure Support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chemeClr val="tx1"/>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chemeClr val="tx1"/>
                          </a:solidFill>
                          <a:effectLst/>
                          <a:latin typeface="Calibri" pitchFamily="34" charset="0"/>
                        </a:rPr>
                        <a:t>85.6%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0">
                <a:tc gridSpan="2">
                  <a:txBody>
                    <a:bodyPr/>
                    <a:lstStyle/>
                    <a:p>
                      <a:pPr algn="r" fontAlgn="b"/>
                      <a:r>
                        <a:rPr lang="en-ZA" sz="1100" b="1" i="0" u="none" strike="noStrike" dirty="0">
                          <a:solidFill>
                            <a:schemeClr val="tx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chemeClr val="tx1"/>
                          </a:solidFill>
                          <a:effectLst/>
                          <a:latin typeface="Calibri" pitchFamily="34" charset="0"/>
                        </a:rPr>
                        <a:t>50.5%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100" b="1" i="0" u="none" strike="noStrike" dirty="0">
                          <a:solidFill>
                            <a:schemeClr val="tx1"/>
                          </a:solidFill>
                          <a:effectLst/>
                          <a:latin typeface="Calibri" pitchFamily="34" charset="0"/>
                        </a:rPr>
                        <a:t>72.4%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100" b="1" i="0" u="none" strike="noStrike">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100" b="1" i="0" u="none" strike="noStrike" dirty="0">
                          <a:solidFill>
                            <a:schemeClr val="tx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1" i="0" u="none" strike="noStrike" dirty="0">
                          <a:solidFill>
                            <a:schemeClr val="tx1"/>
                          </a:solidFill>
                          <a:effectLst/>
                          <a:latin typeface="Calibri" pitchFamily="34" charset="0"/>
                        </a:rPr>
                        <a:t>91.3%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0">
                <a:tc rowSpan="5">
                  <a:txBody>
                    <a:bodyPr/>
                    <a:lstStyle/>
                    <a:p>
                      <a:pPr algn="ctr" fontAlgn="t"/>
                      <a:r>
                        <a:rPr lang="en-ZA" sz="1100" b="1" i="0" u="none" strike="noStrike" dirty="0">
                          <a:solidFill>
                            <a:srgbClr val="000000"/>
                          </a:solidFill>
                          <a:effectLst/>
                          <a:latin typeface="Calibri" pitchFamily="34" charset="0"/>
                        </a:rPr>
                        <a:t>Telecommunications and Postal Services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5" gridSpan="6">
                  <a:txBody>
                    <a:bodyPr/>
                    <a:lstStyle/>
                    <a:p>
                      <a:pPr algn="ctr" fontAlgn="ctr"/>
                      <a:r>
                        <a:rPr lang="en-ZA" sz="1100" b="1" i="0" u="none" strike="noStrike" dirty="0" smtClean="0">
                          <a:solidFill>
                            <a:schemeClr val="bg1"/>
                          </a:solidFill>
                          <a:effectLst/>
                          <a:latin typeface="Calibri" pitchFamily="34" charset="0"/>
                        </a:rPr>
                        <a:t>Previously Communications</a:t>
                      </a:r>
                      <a:endParaRPr lang="en-ZA" sz="1100" b="1" i="0" u="none" strike="noStrike" dirty="0">
                        <a:solidFill>
                          <a:schemeClr val="bg1"/>
                        </a:solidFill>
                        <a:effectLst/>
                        <a:latin typeface="Calibri"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5" hMerge="1">
                  <a:txBody>
                    <a:bodyPr/>
                    <a:lstStyle/>
                    <a:p>
                      <a:endParaRPr lang="en-ZA"/>
                    </a:p>
                  </a:txBody>
                  <a:tcPr/>
                </a:tc>
                <a:tc rowSpan="5" hMerge="1">
                  <a:txBody>
                    <a:bodyPr/>
                    <a:lstStyle/>
                    <a:p>
                      <a:pPr algn="ctr" fontAlgn="ctr"/>
                      <a:endParaRPr lang="en-ZA" sz="1100" b="1" i="0" u="none" strike="noStrike" dirty="0">
                        <a:solidFill>
                          <a:srgbClr val="FFFFFF"/>
                        </a:solidFill>
                        <a:effectLst/>
                        <a:latin typeface="Arial Narrow"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5" hMerge="1">
                  <a:txBody>
                    <a:bodyPr/>
                    <a:lstStyle/>
                    <a:p>
                      <a:pPr algn="ctr" fontAlgn="ctr"/>
                      <a:endParaRPr lang="en-ZA" sz="1100" b="1" i="0" u="none" strike="noStrike">
                        <a:solidFill>
                          <a:srgbClr val="FFFFFF"/>
                        </a:solidFill>
                        <a:effectLst/>
                        <a:latin typeface="Arial Narrow"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5" hMerge="1">
                  <a:txBody>
                    <a:bodyPr/>
                    <a:lstStyle/>
                    <a:p>
                      <a:endParaRPr lang="en-ZA"/>
                    </a:p>
                  </a:txBody>
                  <a:tcPr/>
                </a:tc>
                <a:tc rowSpan="5"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ICT International</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ICT Policy and Research</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21.4%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70.2%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ICT Enterprise Dev and SOE Oversight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 ICT Infrastructure Development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b"/>
                      <a:r>
                        <a:rPr lang="en-ZA" sz="1100" b="1" i="0" u="none" strike="noStrike" dirty="0">
                          <a:solidFill>
                            <a:schemeClr val="tx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6">
                  <a:txBody>
                    <a:bodyPr/>
                    <a:lstStyle/>
                    <a:p>
                      <a:pPr algn="r" fontAlgn="b"/>
                      <a:endParaRPr lang="en-ZA" sz="1100" b="1" i="0" u="none" strike="noStrike" dirty="0">
                        <a:solidFill>
                          <a:schemeClr val="tx1"/>
                        </a:solidFill>
                        <a:effectLst/>
                        <a:latin typeface="Calibri" pitchFamily="34" charset="0"/>
                      </a:endParaRPr>
                    </a:p>
                  </a:txBody>
                  <a:tcPr marL="683" marR="683" marT="68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100" b="1" i="0" u="none" strike="noStrike" dirty="0">
                          <a:solidFill>
                            <a:schemeClr val="tx1"/>
                          </a:solidFill>
                          <a:effectLst/>
                          <a:latin typeface="Calibri" pitchFamily="34" charset="0"/>
                        </a:rPr>
                        <a:t>24.1%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tx1"/>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0">
                <a:tc rowSpan="7">
                  <a:txBody>
                    <a:bodyPr/>
                    <a:lstStyle/>
                    <a:p>
                      <a:pPr algn="ctr" fontAlgn="t"/>
                      <a:r>
                        <a:rPr lang="en-ZA" sz="1100" b="1" i="0" u="none" strike="noStrike" dirty="0">
                          <a:solidFill>
                            <a:srgbClr val="000000"/>
                          </a:solidFill>
                          <a:effectLst/>
                          <a:latin typeface="Calibri" pitchFamily="34" charset="0"/>
                        </a:rPr>
                        <a:t>Stats SA</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90.7%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Economic Statistics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Population and Social Statistics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28.6%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Methodology and Standards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 Statistical Support and Informatics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6 Corporate Relations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7 Survey Operations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t"/>
                      <a:r>
                        <a:rPr lang="en-ZA" sz="1100" b="1" i="0" u="none" strike="noStrike" dirty="0">
                          <a:solidFill>
                            <a:sysClr val="windowText" lastClr="000000"/>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69.4%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100" b="1" i="0" u="none" strike="noStrike" dirty="0">
                          <a:solidFill>
                            <a:sysClr val="windowText" lastClr="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r" fontAlgn="b"/>
                      <a:r>
                        <a:rPr lang="en-ZA" sz="1100" b="1" i="0" u="none" strike="noStrike" dirty="0">
                          <a:solidFill>
                            <a:sysClr val="windowText" lastClr="000000"/>
                          </a:solidFill>
                          <a:effectLst/>
                          <a:latin typeface="Calibri" pitchFamily="34" charset="0"/>
                        </a:rPr>
                        <a:t>51.4%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59.0%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96.2%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0">
                <a:tc rowSpan="4">
                  <a:txBody>
                    <a:bodyPr/>
                    <a:lstStyle/>
                    <a:p>
                      <a:pPr algn="ctr" fontAlgn="t"/>
                      <a:r>
                        <a:rPr lang="en-ZA" sz="1100" b="1" i="0" u="none" strike="noStrike" dirty="0">
                          <a:solidFill>
                            <a:srgbClr val="000000"/>
                          </a:solidFill>
                          <a:effectLst/>
                          <a:latin typeface="Calibri" pitchFamily="34" charset="0"/>
                        </a:rPr>
                        <a:t>The Presidency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85.5%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90.9%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90.7%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93.4%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13318">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National Planning</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100" b="0" i="0" u="none" strike="noStrike" dirty="0">
                          <a:solidFill>
                            <a:srgbClr val="000000"/>
                          </a:solidFill>
                          <a:effectLst/>
                          <a:latin typeface="Calibri" pitchFamily="34" charset="0"/>
                        </a:rPr>
                        <a:t>80.7%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84.4%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National Youth Dev Agency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81.3%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97.2%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Intern Marketing &amp; Communication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96.3%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t"/>
                      <a:r>
                        <a:rPr lang="en-ZA" sz="1100" b="1" i="0" u="none" strike="noStrike" dirty="0">
                          <a:solidFill>
                            <a:sysClr val="windowText" lastClr="000000"/>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95.6%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100" b="1" i="0" u="none" strike="noStrike" dirty="0">
                          <a:solidFill>
                            <a:sysClr val="windowText" lastClr="000000"/>
                          </a:solidFill>
                          <a:effectLst/>
                          <a:latin typeface="Calibri" pitchFamily="34" charset="0"/>
                        </a:rPr>
                        <a:t>92.5%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r" fontAlgn="b"/>
                      <a:r>
                        <a:rPr lang="en-ZA" sz="1100" b="1" i="0" u="none" strike="noStrike" dirty="0">
                          <a:solidFill>
                            <a:sysClr val="windowText" lastClr="000000"/>
                          </a:solidFill>
                          <a:effectLst/>
                          <a:latin typeface="Calibri" pitchFamily="34" charset="0"/>
                        </a:rPr>
                        <a:t>87.7%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92.0%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94.9%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0">
                <a:tc rowSpan="7">
                  <a:txBody>
                    <a:bodyPr/>
                    <a:lstStyle/>
                    <a:p>
                      <a:pPr algn="ctr" fontAlgn="t"/>
                      <a:r>
                        <a:rPr lang="en-ZA" sz="1100" b="1" i="0" u="none" strike="noStrike" dirty="0">
                          <a:solidFill>
                            <a:srgbClr val="000000"/>
                          </a:solidFill>
                          <a:effectLst/>
                          <a:latin typeface="Calibri" pitchFamily="34" charset="0"/>
                        </a:rPr>
                        <a:t>Trade &amp; Industry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81.8%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Intl Trade &amp; Econ Dev</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95.4%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Broadening Participation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56.3%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100" b="0" i="0" u="none" strike="noStrike" dirty="0">
                          <a:solidFill>
                            <a:srgbClr val="000000"/>
                          </a:solidFill>
                          <a:effectLst/>
                          <a:latin typeface="Calibri" pitchFamily="34" charset="0"/>
                        </a:rPr>
                        <a:t>98.9%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94.7%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Industrial Development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Consumer &amp; Corp Regulation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6 Incentive Dev &amp; Admin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75.9%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98.5%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7 Trade &amp; Investment SA</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b"/>
                      <a:r>
                        <a:rPr lang="en-ZA" sz="1100" b="1" i="0" u="none" strike="noStrike" dirty="0">
                          <a:solidFill>
                            <a:sysClr val="windowText" lastClr="000000"/>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66.1%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100" b="1" i="0" u="none" strike="noStrike" dirty="0">
                          <a:solidFill>
                            <a:sysClr val="windowText" lastClr="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r" fontAlgn="b"/>
                      <a:r>
                        <a:rPr lang="en-ZA" sz="1100" b="1" i="0" u="none" strike="noStrike" dirty="0">
                          <a:solidFill>
                            <a:sysClr val="windowText" lastClr="000000"/>
                          </a:solidFill>
                          <a:effectLst/>
                          <a:latin typeface="Calibri" pitchFamily="34" charset="0"/>
                        </a:rPr>
                        <a:t>85.3%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100" b="1" i="0" u="none" strike="noStrike" dirty="0">
                          <a:solidFill>
                            <a:sysClr val="windowText" lastClr="000000"/>
                          </a:solidFill>
                          <a:effectLst/>
                          <a:latin typeface="Calibri" pitchFamily="34" charset="0"/>
                        </a:rPr>
                        <a:t>98.6%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ysClr val="windowText" lastClr="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xmlns="" val="186321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16558140"/>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1858719674"/>
              </p:ext>
            </p:extLst>
          </p:nvPr>
        </p:nvGraphicFramePr>
        <p:xfrm>
          <a:off x="251520" y="692696"/>
          <a:ext cx="8712970" cy="5505524"/>
        </p:xfrm>
        <a:graphic>
          <a:graphicData uri="http://schemas.openxmlformats.org/drawingml/2006/table">
            <a:tbl>
              <a:tblPr/>
              <a:tblGrid>
                <a:gridCol w="1199033"/>
                <a:gridCol w="3277355"/>
                <a:gridCol w="879291"/>
                <a:gridCol w="559549"/>
                <a:gridCol w="719420"/>
                <a:gridCol w="639484"/>
                <a:gridCol w="799355"/>
                <a:gridCol w="639483"/>
              </a:tblGrid>
              <a:tr h="0">
                <a:tc rowSpan="2">
                  <a:txBody>
                    <a:bodyPr/>
                    <a:lstStyle/>
                    <a:p>
                      <a:pPr algn="ctr" fontAlgn="ctr"/>
                      <a:r>
                        <a:rPr lang="en-ZA" sz="12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2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2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2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2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2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2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2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2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2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12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0">
                <a:tc rowSpan="7">
                  <a:txBody>
                    <a:bodyPr/>
                    <a:lstStyle/>
                    <a:p>
                      <a:pPr algn="ctr" fontAlgn="t"/>
                      <a:r>
                        <a:rPr lang="en-ZA" sz="1200" b="1" i="0" u="none" strike="noStrike" dirty="0">
                          <a:solidFill>
                            <a:srgbClr val="000000"/>
                          </a:solidFill>
                          <a:effectLst/>
                          <a:latin typeface="Calibri" pitchFamily="34" charset="0"/>
                        </a:rPr>
                        <a:t>Transport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84.5%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94.6%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77.8%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96.6%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2 Integrated Transport Planning</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92.6%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43.9%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88.6%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3 Rail Transport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4 Road Transport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61.2%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103.9%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101.8%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5 Civil Aviation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53.2%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60.5%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84.6%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6 Maritime Transport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52.4%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97.9%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7 Public Transport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98.5%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200" b="1" i="0" u="none" strike="noStrike" dirty="0">
                          <a:solidFill>
                            <a:sysClr val="windowText" lastClr="000000"/>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ZA"/>
                    </a:p>
                  </a:txBody>
                  <a:tcPr/>
                </a:tc>
                <a:tc>
                  <a:txBody>
                    <a:bodyPr/>
                    <a:lstStyle/>
                    <a:p>
                      <a:pPr algn="r" fontAlgn="b"/>
                      <a:r>
                        <a:rPr lang="en-ZA" sz="1200" b="1" i="0" u="none" strike="noStrike" dirty="0">
                          <a:solidFill>
                            <a:sysClr val="windowText" lastClr="000000"/>
                          </a:solidFill>
                          <a:effectLst/>
                          <a:latin typeface="Calibri" pitchFamily="34" charset="0"/>
                        </a:rPr>
                        <a:t>95.9%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67.8%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101.4%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87.5%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100.8%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0">
                <a:tc rowSpan="4">
                  <a:txBody>
                    <a:bodyPr/>
                    <a:lstStyle/>
                    <a:p>
                      <a:pPr algn="ctr" fontAlgn="t"/>
                      <a:r>
                        <a:rPr lang="en-ZA" sz="1200" b="1" i="0" u="none" strike="noStrike" dirty="0">
                          <a:solidFill>
                            <a:srgbClr val="000000"/>
                          </a:solidFill>
                          <a:effectLst/>
                          <a:latin typeface="Calibri" pitchFamily="34" charset="0"/>
                        </a:rPr>
                        <a:t>Tourism</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2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91.7%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200" b="0" i="0" u="none" strike="noStrike" dirty="0">
                          <a:solidFill>
                            <a:srgbClr val="000000"/>
                          </a:solidFill>
                          <a:effectLst/>
                          <a:latin typeface="Calibri" pitchFamily="34" charset="0"/>
                        </a:rPr>
                        <a:t>Prog 2 Policy and Knowledge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200" b="0" i="0" u="none" strike="noStrike" dirty="0">
                          <a:solidFill>
                            <a:srgbClr val="000000"/>
                          </a:solidFill>
                          <a:effectLst/>
                          <a:latin typeface="Calibri" pitchFamily="34" charset="0"/>
                        </a:rPr>
                        <a:t>Prog 3 International Tourism</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93.2%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200" b="0" i="0" u="none" strike="noStrike" dirty="0">
                          <a:solidFill>
                            <a:srgbClr val="000000"/>
                          </a:solidFill>
                          <a:effectLst/>
                          <a:latin typeface="Calibri" pitchFamily="34" charset="0"/>
                        </a:rPr>
                        <a:t>Prog 4 Domestic Tourism</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94.7%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b"/>
                      <a:r>
                        <a:rPr lang="en-ZA" sz="1200" b="1" i="0" u="none" strike="noStrike" dirty="0">
                          <a:solidFill>
                            <a:sysClr val="windowText" lastClr="000000"/>
                          </a:solidFill>
                          <a:effectLst/>
                          <a:latin typeface="Calibri" pitchFamily="34" charset="0"/>
                        </a:rPr>
                        <a:t>Totals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ZA"/>
                    </a:p>
                  </a:txBody>
                  <a:tcPr/>
                </a:tc>
                <a:tc>
                  <a:txBody>
                    <a:bodyPr/>
                    <a:lstStyle/>
                    <a:p>
                      <a:pPr algn="r" fontAlgn="b"/>
                      <a:r>
                        <a:rPr lang="en-ZA" sz="1200" b="1" i="0" u="none" strike="noStrike" dirty="0">
                          <a:solidFill>
                            <a:sysClr val="windowText" lastClr="000000"/>
                          </a:solidFill>
                          <a:effectLst/>
                          <a:latin typeface="Calibri" pitchFamily="34" charset="0"/>
                        </a:rPr>
                        <a:t>96.9%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90.2%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84.1%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0">
                <a:tc rowSpan="6">
                  <a:txBody>
                    <a:bodyPr/>
                    <a:lstStyle/>
                    <a:p>
                      <a:pPr algn="ctr" fontAlgn="t"/>
                      <a:r>
                        <a:rPr lang="en-ZA" sz="1200" b="1" i="0" u="none" strike="noStrike" dirty="0">
                          <a:solidFill>
                            <a:srgbClr val="000000"/>
                          </a:solidFill>
                          <a:effectLst/>
                          <a:latin typeface="Calibri" pitchFamily="34" charset="0"/>
                        </a:rPr>
                        <a:t>Water Affairs - Department changed to Water Sanitation (2014/15)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55.6%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2 Water Sector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23.5%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93.0%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ysClr val="windowText" lastClr="000000"/>
                          </a:solidFill>
                          <a:effectLst/>
                          <a:latin typeface="Calibri" pitchFamily="34" charset="0"/>
                        </a:rPr>
                        <a:t>Prog 3 Water Infrastructure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ZA" sz="1200" b="0" i="0" u="none" strike="noStrike" dirty="0" smtClean="0">
                          <a:solidFill>
                            <a:srgbClr val="000000"/>
                          </a:solidFill>
                          <a:effectLst/>
                          <a:latin typeface="Calibri" pitchFamily="34" charset="0"/>
                        </a:rPr>
                        <a:t>-</a:t>
                      </a:r>
                      <a:endParaRPr lang="en-ZA" sz="12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200" b="0" i="0" u="none" strike="noStrike" dirty="0" smtClean="0">
                          <a:solidFill>
                            <a:srgbClr val="000000"/>
                          </a:solidFill>
                          <a:effectLst/>
                          <a:latin typeface="Calibri" pitchFamily="34" charset="0"/>
                        </a:rPr>
                        <a:t>-</a:t>
                      </a:r>
                      <a:endParaRPr lang="en-ZA" sz="12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ZA" sz="1200" b="0" i="0" u="none" strike="noStrike" dirty="0">
                          <a:solidFill>
                            <a:srgbClr val="000000"/>
                          </a:solidFill>
                          <a:effectLst/>
                          <a:latin typeface="Calibri" pitchFamily="34" charset="0"/>
                        </a:rPr>
                        <a:t>99.8%</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27.8%</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fr-FR" sz="1200" b="0" i="0" u="none" strike="noStrike" dirty="0">
                          <a:solidFill>
                            <a:srgbClr val="000000"/>
                          </a:solidFill>
                          <a:effectLst/>
                          <a:latin typeface="Calibri" pitchFamily="34" charset="0"/>
                        </a:rPr>
                        <a:t>Prog 4 Regional Implementation &amp; Support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63.2%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60.7%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98.5%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45.2%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79.1%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5 Water Sector Regulation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86.4%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73.7%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84.9%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53.3%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79.4%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6 International Water Cooperation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93.8%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95.9%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b"/>
                      <a:r>
                        <a:rPr lang="en-ZA" sz="1200" b="1" i="0" u="none" strike="noStrike" dirty="0">
                          <a:solidFill>
                            <a:sysClr val="windowText" lastClr="000000"/>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ZA"/>
                    </a:p>
                  </a:txBody>
                  <a:tcPr/>
                </a:tc>
                <a:tc>
                  <a:txBody>
                    <a:bodyPr/>
                    <a:lstStyle/>
                    <a:p>
                      <a:pPr algn="r" fontAlgn="b"/>
                      <a:r>
                        <a:rPr lang="en-ZA" sz="1200" b="1" i="0" u="none" strike="noStrike" dirty="0">
                          <a:solidFill>
                            <a:sysClr val="windowText" lastClr="000000"/>
                          </a:solidFill>
                          <a:effectLst/>
                          <a:latin typeface="Calibri" pitchFamily="34" charset="0"/>
                        </a:rPr>
                        <a:t>48.3%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68.4%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52.4%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84.7%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0">
                <a:tc rowSpan="5">
                  <a:txBody>
                    <a:bodyPr/>
                    <a:lstStyle/>
                    <a:p>
                      <a:pPr algn="ctr" fontAlgn="t"/>
                      <a:r>
                        <a:rPr lang="en-ZA" sz="1200" b="1" i="0" u="none" strike="noStrike" dirty="0">
                          <a:solidFill>
                            <a:srgbClr val="000000"/>
                          </a:solidFill>
                          <a:effectLst/>
                          <a:latin typeface="Calibri" pitchFamily="34" charset="0"/>
                        </a:rPr>
                        <a:t>Women, Children &amp; People with disabilities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71.8%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76.9%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91.8%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2 Women Empowerment &amp; Gender Equality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3 Children's Right and </a:t>
                      </a:r>
                      <a:r>
                        <a:rPr lang="en-ZA" sz="1200" b="0" i="0" u="none" strike="noStrike" dirty="0" smtClean="0">
                          <a:solidFill>
                            <a:srgbClr val="000000"/>
                          </a:solidFill>
                          <a:effectLst/>
                          <a:latin typeface="Calibri" pitchFamily="34" charset="0"/>
                        </a:rPr>
                        <a:t>Responsibilities</a:t>
                      </a:r>
                      <a:endParaRPr lang="en-ZA" sz="12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70.7%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90.9%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2141">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4 Rights of People with Disabilities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31.3%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86.0%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itchFamily="34" charset="0"/>
                        </a:rPr>
                        <a:t>40.0%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81.4%</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200" b="0" i="0" u="none" strike="noStrike" dirty="0" smtClean="0">
                          <a:solidFill>
                            <a:schemeClr val="bg1"/>
                          </a:solidFill>
                          <a:effectLst/>
                          <a:latin typeface="Calibri" pitchFamily="34" charset="0"/>
                        </a:rPr>
                        <a:t>Programme Moved to Social Development</a:t>
                      </a:r>
                      <a:r>
                        <a:rPr lang="en-ZA" sz="1200" b="0" i="0" u="none" strike="noStrike" dirty="0">
                          <a:solidFill>
                            <a:schemeClr val="bg1"/>
                          </a:solidFill>
                          <a:effectLst/>
                          <a:latin typeface="Calibri" pitchFamily="34" charset="0"/>
                        </a:rPr>
                        <a:t> </a:t>
                      </a:r>
                      <a:r>
                        <a:rPr lang="en-ZA" sz="1200" b="1" i="0" u="none" strike="noStrike" dirty="0">
                          <a:solidFill>
                            <a:schemeClr val="bg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5 Monitoring, Evaluation and Outreach (Prog 4- 2014/15)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ZA" sz="1200" b="1" i="0" u="none" strike="noStrike" dirty="0" smtClean="0">
                          <a:solidFill>
                            <a:schemeClr val="bg1"/>
                          </a:solidFill>
                          <a:effectLst/>
                          <a:latin typeface="Calibri" pitchFamily="34" charset="0"/>
                        </a:rPr>
                        <a:t>New Programme</a:t>
                      </a:r>
                      <a:endParaRPr lang="en-ZA" sz="1200" b="0" i="0" u="none" strike="noStrike" dirty="0">
                        <a:solidFill>
                          <a:schemeClr val="bg1"/>
                        </a:solidFill>
                        <a:effectLst/>
                        <a:latin typeface="Calibri"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hMerge="1">
                  <a:txBody>
                    <a:bodyPr/>
                    <a:lstStyle/>
                    <a:p>
                      <a:pPr algn="r" fontAlgn="b"/>
                      <a:endParaRPr lang="en-ZA" sz="1100" b="0"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ZA"/>
                    </a:p>
                  </a:txBody>
                  <a:tcPr/>
                </a:tc>
                <a:tc>
                  <a:txBody>
                    <a:bodyPr/>
                    <a:lstStyle/>
                    <a:p>
                      <a:pPr algn="r" fontAlgn="b"/>
                      <a:r>
                        <a:rPr lang="en-ZA" sz="1200" b="0" i="0" u="none" strike="noStrike" dirty="0">
                          <a:solidFill>
                            <a:srgbClr val="000000"/>
                          </a:solidFill>
                          <a:effectLst/>
                          <a:latin typeface="Calibri" pitchFamily="34" charset="0"/>
                        </a:rPr>
                        <a:t>14.3%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itchFamily="34" charset="0"/>
                        </a:rPr>
                        <a:t>93.5%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gridSpan="2">
                  <a:txBody>
                    <a:bodyPr/>
                    <a:lstStyle/>
                    <a:p>
                      <a:pPr algn="r" fontAlgn="b"/>
                      <a:r>
                        <a:rPr lang="en-ZA" sz="1200" b="1" i="0" u="none" strike="noStrike" dirty="0">
                          <a:solidFill>
                            <a:sysClr val="windowText" lastClr="000000"/>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ZA"/>
                    </a:p>
                  </a:txBody>
                  <a:tcPr/>
                </a:tc>
                <a:tc>
                  <a:txBody>
                    <a:bodyPr/>
                    <a:lstStyle/>
                    <a:p>
                      <a:pPr algn="r" fontAlgn="b"/>
                      <a:r>
                        <a:rPr lang="en-ZA" sz="1200" b="1" i="0" u="none" strike="noStrike" dirty="0">
                          <a:solidFill>
                            <a:sysClr val="windowText" lastClr="000000"/>
                          </a:solidFill>
                          <a:effectLst/>
                          <a:latin typeface="Calibri" pitchFamily="34" charset="0"/>
                        </a:rPr>
                        <a:t>70.3%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82.1%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94.5%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36.4%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r" fontAlgn="b"/>
                      <a:r>
                        <a:rPr lang="en-ZA" sz="1200" b="1" i="0" u="none" strike="noStrike" dirty="0">
                          <a:solidFill>
                            <a:sysClr val="windowText" lastClr="000000"/>
                          </a:solidFill>
                          <a:effectLst/>
                          <a:latin typeface="Calibri" pitchFamily="34" charset="0"/>
                        </a:rPr>
                        <a:t>98.3%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bl>
          </a:graphicData>
        </a:graphic>
      </p:graphicFrame>
    </p:spTree>
    <p:extLst>
      <p:ext uri="{BB962C8B-B14F-4D97-AF65-F5344CB8AC3E}">
        <p14:creationId xmlns:p14="http://schemas.microsoft.com/office/powerpoint/2010/main" xmlns="" val="617704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92324" y="548680"/>
            <a:ext cx="8061486"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 (2)</a:t>
            </a:r>
            <a:endParaRPr lang="en-US" sz="3200" b="1" kern="1200" dirty="0">
              <a:solidFill>
                <a:srgbClr val="800000"/>
              </a:solidFill>
              <a:latin typeface="Calibri" pitchFamily="34" charset="0"/>
              <a:ea typeface="+mj-ea"/>
              <a:cs typeface="Calibri" pitchFamily="34" charset="0"/>
            </a:endParaRPr>
          </a:p>
        </p:txBody>
      </p:sp>
      <p:sp>
        <p:nvSpPr>
          <p:cNvPr id="9" name="Rectangle 3"/>
          <p:cNvSpPr txBox="1">
            <a:spLocks noChangeArrowheads="1"/>
          </p:cNvSpPr>
          <p:nvPr/>
        </p:nvSpPr>
        <p:spPr bwMode="auto">
          <a:xfrm>
            <a:off x="467544" y="1052736"/>
            <a:ext cx="8352928"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lvl="1" indent="-342900" algn="just" eaLnBrk="1" hangingPunct="1">
              <a:lnSpc>
                <a:spcPts val="2100"/>
              </a:lnSpc>
              <a:spcBef>
                <a:spcPct val="0"/>
              </a:spcBef>
              <a:buFont typeface="Arial" panose="020B0604020202020204" pitchFamily="34" charset="0"/>
              <a:buChar char="•"/>
            </a:pPr>
            <a:r>
              <a:rPr lang="en-US" sz="1900" b="0" dirty="0">
                <a:latin typeface="Calibri" pitchFamily="34" charset="0"/>
                <a:cs typeface="Calibri" pitchFamily="34" charset="0"/>
              </a:rPr>
              <a:t>The 2014/15 FY reflects several amendments made to programmes and introduction of new programmes within departments, including movements of programmes from one department to another department. This does affect the trend of performance information overall and in particular impacts the measurement of improvements in 2014/15.</a:t>
            </a:r>
          </a:p>
          <a:p>
            <a:pPr marL="342900" lvl="1" indent="-342900" algn="just" eaLnBrk="1" hangingPunct="1">
              <a:lnSpc>
                <a:spcPts val="2100"/>
              </a:lnSpc>
              <a:spcBef>
                <a:spcPct val="0"/>
              </a:spcBef>
              <a:buFont typeface="Arial" panose="020B0604020202020204" pitchFamily="34" charset="0"/>
              <a:buChar char="•"/>
            </a:pPr>
            <a:r>
              <a:rPr lang="en-ZA" sz="1900" b="0" dirty="0" smtClean="0">
                <a:latin typeface="Calibri" pitchFamily="34" charset="0"/>
                <a:cs typeface="Calibri" pitchFamily="34" charset="0"/>
              </a:rPr>
              <a:t>It </a:t>
            </a:r>
            <a:r>
              <a:rPr lang="en-ZA" sz="1900" b="0" dirty="0">
                <a:latin typeface="Calibri" pitchFamily="34" charset="0"/>
                <a:cs typeface="Calibri" pitchFamily="34" charset="0"/>
              </a:rPr>
              <a:t>appears that departments are generally </a:t>
            </a:r>
            <a:r>
              <a:rPr lang="en-ZA" sz="1900" b="0" dirty="0" smtClean="0">
                <a:latin typeface="Calibri" pitchFamily="34" charset="0"/>
                <a:cs typeface="Calibri" pitchFamily="34" charset="0"/>
              </a:rPr>
              <a:t>not achieving the </a:t>
            </a:r>
            <a:r>
              <a:rPr lang="en-ZA" sz="1900" b="0" dirty="0">
                <a:latin typeface="Calibri" pitchFamily="34" charset="0"/>
                <a:cs typeface="Calibri" pitchFamily="34" charset="0"/>
              </a:rPr>
              <a:t>planned </a:t>
            </a:r>
            <a:r>
              <a:rPr lang="en-ZA" sz="1900" b="0" dirty="0" smtClean="0">
                <a:latin typeface="Calibri" pitchFamily="34" charset="0"/>
                <a:cs typeface="Calibri" pitchFamily="34" charset="0"/>
              </a:rPr>
              <a:t>targets whilst incurring high expenditure. This could imply that the allocated budget is being utilised for unplanned activities. However, this could also be attributed to the changes incurred; merger of departments and movements of programmes between departments.</a:t>
            </a:r>
          </a:p>
          <a:p>
            <a:pPr marL="342900" lvl="1" indent="-342900" algn="just" eaLnBrk="1" hangingPunct="1">
              <a:lnSpc>
                <a:spcPts val="2100"/>
              </a:lnSpc>
              <a:spcBef>
                <a:spcPct val="0"/>
              </a:spcBef>
              <a:buFont typeface="Arial" panose="020B0604020202020204" pitchFamily="34" charset="0"/>
              <a:buChar char="•"/>
            </a:pPr>
            <a:r>
              <a:rPr lang="en-ZA" sz="1900" b="0" dirty="0" smtClean="0">
                <a:latin typeface="Calibri" pitchFamily="34" charset="0"/>
                <a:cs typeface="Calibri" pitchFamily="34" charset="0"/>
              </a:rPr>
              <a:t>During the 2014/15 FY, the following departments achieved below 50% of the planned targets:</a:t>
            </a:r>
          </a:p>
          <a:p>
            <a:pPr marL="342900" lvl="1" indent="-342900" algn="just" eaLnBrk="1" hangingPunct="1">
              <a:lnSpc>
                <a:spcPts val="2100"/>
              </a:lnSpc>
              <a:spcBef>
                <a:spcPct val="0"/>
              </a:spcBef>
              <a:buFont typeface="Arial" panose="020B0604020202020204" pitchFamily="34" charset="0"/>
              <a:buChar char="•"/>
            </a:pPr>
            <a:endParaRPr lang="en-ZA" sz="1900" b="0" dirty="0" smtClean="0">
              <a:latin typeface="Calibri" pitchFamily="34" charset="0"/>
              <a:cs typeface="Calibri" pitchFamily="34" charset="0"/>
            </a:endParaRPr>
          </a:p>
          <a:p>
            <a:pPr marL="342900" lvl="1" indent="-342900" algn="just" eaLnBrk="1" hangingPunct="1">
              <a:lnSpc>
                <a:spcPts val="2100"/>
              </a:lnSpc>
              <a:spcBef>
                <a:spcPct val="0"/>
              </a:spcBef>
              <a:buFont typeface="Arial" panose="020B0604020202020204" pitchFamily="34" charset="0"/>
              <a:buChar char="•"/>
            </a:pPr>
            <a:endParaRPr lang="en-ZA" sz="1900" b="0" dirty="0">
              <a:latin typeface="Calibri" pitchFamily="34" charset="0"/>
              <a:cs typeface="Calibri" pitchFamily="34" charset="0"/>
            </a:endParaRPr>
          </a:p>
          <a:p>
            <a:pPr marL="0" lvl="1" indent="0" algn="just" eaLnBrk="1" hangingPunct="1">
              <a:lnSpc>
                <a:spcPts val="2100"/>
              </a:lnSpc>
              <a:spcBef>
                <a:spcPct val="0"/>
              </a:spcBef>
              <a:buNone/>
            </a:pPr>
            <a:endParaRPr lang="en-US" sz="1900" b="0" dirty="0" smtClean="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193640440"/>
              </p:ext>
            </p:extLst>
          </p:nvPr>
        </p:nvGraphicFramePr>
        <p:xfrm>
          <a:off x="997133" y="4437112"/>
          <a:ext cx="7251867" cy="1732782"/>
        </p:xfrm>
        <a:graphic>
          <a:graphicData uri="http://schemas.openxmlformats.org/drawingml/2006/table">
            <a:tbl>
              <a:tblPr firstRow="1" firstCol="1" bandRow="1">
                <a:tableStyleId>{E8B1032C-EA38-4F05-BA0D-38AFFFC7BED3}</a:tableStyleId>
              </a:tblPr>
              <a:tblGrid>
                <a:gridCol w="4248472"/>
                <a:gridCol w="1368152"/>
                <a:gridCol w="1635243"/>
              </a:tblGrid>
              <a:tr h="294661">
                <a:tc>
                  <a:txBody>
                    <a:bodyPr/>
                    <a:lstStyle/>
                    <a:p>
                      <a:pPr>
                        <a:spcAft>
                          <a:spcPts val="0"/>
                        </a:spcAft>
                      </a:pPr>
                      <a:r>
                        <a:rPr lang="en-ZA" sz="1800" b="0" dirty="0">
                          <a:solidFill>
                            <a:schemeClr val="bg1"/>
                          </a:solidFill>
                          <a:effectLst/>
                          <a:latin typeface="Calibri" pitchFamily="34" charset="0"/>
                        </a:rPr>
                        <a:t>Department</a:t>
                      </a:r>
                      <a:endParaRPr lang="en-ZA" sz="1800" b="0" dirty="0">
                        <a:solidFill>
                          <a:schemeClr val="bg1"/>
                        </a:solidFill>
                        <a:effectLst/>
                        <a:latin typeface="Calibri" pitchFamily="34" charset="0"/>
                        <a:ea typeface="Calibri"/>
                      </a:endParaRPr>
                    </a:p>
                  </a:txBody>
                  <a:tcPr marL="68580" marR="68580" marT="0" marB="0">
                    <a:solidFill>
                      <a:schemeClr val="accent6">
                        <a:lumMod val="60000"/>
                        <a:lumOff val="40000"/>
                      </a:schemeClr>
                    </a:solidFill>
                  </a:tcPr>
                </a:tc>
                <a:tc>
                  <a:txBody>
                    <a:bodyPr/>
                    <a:lstStyle/>
                    <a:p>
                      <a:pPr>
                        <a:spcAft>
                          <a:spcPts val="0"/>
                        </a:spcAft>
                      </a:pPr>
                      <a:r>
                        <a:rPr lang="en-ZA" sz="1800" b="0" dirty="0">
                          <a:solidFill>
                            <a:schemeClr val="bg1"/>
                          </a:solidFill>
                          <a:effectLst/>
                          <a:latin typeface="Calibri" pitchFamily="34" charset="0"/>
                        </a:rPr>
                        <a:t>% Achieved</a:t>
                      </a:r>
                      <a:endParaRPr lang="en-ZA" sz="1800" b="0" dirty="0">
                        <a:solidFill>
                          <a:schemeClr val="bg1"/>
                        </a:solidFill>
                        <a:effectLst/>
                        <a:latin typeface="Calibri" pitchFamily="34" charset="0"/>
                        <a:ea typeface="Calibri"/>
                      </a:endParaRPr>
                    </a:p>
                  </a:txBody>
                  <a:tcPr marL="68580" marR="68580" marT="0" marB="0">
                    <a:solidFill>
                      <a:schemeClr val="accent6">
                        <a:lumMod val="60000"/>
                        <a:lumOff val="40000"/>
                      </a:schemeClr>
                    </a:solidFill>
                  </a:tcPr>
                </a:tc>
                <a:tc>
                  <a:txBody>
                    <a:bodyPr/>
                    <a:lstStyle/>
                    <a:p>
                      <a:pPr>
                        <a:spcAft>
                          <a:spcPts val="0"/>
                        </a:spcAft>
                      </a:pPr>
                      <a:r>
                        <a:rPr lang="en-ZA" sz="1800" b="0" dirty="0" smtClean="0">
                          <a:solidFill>
                            <a:schemeClr val="bg1"/>
                          </a:solidFill>
                          <a:effectLst/>
                          <a:latin typeface="Calibri" pitchFamily="34" charset="0"/>
                          <a:ea typeface="Calibri"/>
                        </a:rPr>
                        <a:t>% Expenditure</a:t>
                      </a:r>
                      <a:endParaRPr lang="en-ZA" sz="1800" b="0" dirty="0">
                        <a:solidFill>
                          <a:schemeClr val="bg1"/>
                        </a:solidFill>
                        <a:effectLst/>
                        <a:latin typeface="Calibri" pitchFamily="34" charset="0"/>
                        <a:ea typeface="Calibri"/>
                      </a:endParaRPr>
                    </a:p>
                  </a:txBody>
                  <a:tcPr marL="68580" marR="68580" marT="0" marB="0">
                    <a:solidFill>
                      <a:schemeClr val="accent6">
                        <a:lumMod val="60000"/>
                        <a:lumOff val="40000"/>
                      </a:schemeClr>
                    </a:solidFill>
                  </a:tcPr>
                </a:tc>
              </a:tr>
              <a:tr h="300159">
                <a:tc>
                  <a:txBody>
                    <a:bodyPr/>
                    <a:lstStyle/>
                    <a:p>
                      <a:pPr>
                        <a:spcAft>
                          <a:spcPts val="0"/>
                        </a:spcAft>
                      </a:pPr>
                      <a:r>
                        <a:rPr lang="en-ZA" sz="1800" b="0" dirty="0" smtClean="0">
                          <a:effectLst/>
                          <a:latin typeface="Calibri" pitchFamily="34" charset="0"/>
                        </a:rPr>
                        <a:t>Energy</a:t>
                      </a:r>
                      <a:endParaRPr lang="en-ZA" sz="1800" b="0" dirty="0">
                        <a:solidFill>
                          <a:schemeClr val="tx1"/>
                        </a:solidFill>
                        <a:effectLst/>
                        <a:latin typeface="Calibri" pitchFamily="34" charset="0"/>
                        <a:ea typeface="Calibri"/>
                      </a:endParaRPr>
                    </a:p>
                  </a:txBody>
                  <a:tcPr marL="68580" marR="68580" marT="0" marB="0">
                    <a:solidFill>
                      <a:schemeClr val="bg1"/>
                    </a:solidFill>
                  </a:tcPr>
                </a:tc>
                <a:tc>
                  <a:txBody>
                    <a:bodyPr/>
                    <a:lstStyle/>
                    <a:p>
                      <a:pPr algn="ctr" fontAlgn="t"/>
                      <a:r>
                        <a:rPr lang="en-ZA" sz="1800" b="0" i="0" u="none" strike="noStrike" dirty="0">
                          <a:solidFill>
                            <a:srgbClr val="000000"/>
                          </a:solidFill>
                          <a:effectLst/>
                          <a:latin typeface="Calibri" pitchFamily="34" charset="0"/>
                        </a:rPr>
                        <a:t>28.6%</a:t>
                      </a:r>
                    </a:p>
                  </a:txBody>
                  <a:tcPr marL="4549" marR="4549" marT="4549" marB="0">
                    <a:solidFill>
                      <a:schemeClr val="bg1"/>
                    </a:solidFill>
                  </a:tcPr>
                </a:tc>
                <a:tc>
                  <a:txBody>
                    <a:bodyPr/>
                    <a:lstStyle/>
                    <a:p>
                      <a:pPr algn="ctr" fontAlgn="t"/>
                      <a:r>
                        <a:rPr lang="en-ZA" sz="1800" b="0" i="0" u="none" strike="noStrike" dirty="0">
                          <a:solidFill>
                            <a:srgbClr val="000000"/>
                          </a:solidFill>
                          <a:effectLst/>
                          <a:latin typeface="Calibri" pitchFamily="34" charset="0"/>
                        </a:rPr>
                        <a:t>83.6%</a:t>
                      </a:r>
                    </a:p>
                  </a:txBody>
                  <a:tcPr marL="4549" marR="4549" marT="4549" marB="0">
                    <a:solidFill>
                      <a:schemeClr val="bg1"/>
                    </a:solidFill>
                  </a:tcPr>
                </a:tc>
              </a:tr>
              <a:tr h="294661">
                <a:tc>
                  <a:txBody>
                    <a:bodyPr/>
                    <a:lstStyle/>
                    <a:p>
                      <a:pPr>
                        <a:spcAft>
                          <a:spcPts val="0"/>
                        </a:spcAft>
                      </a:pPr>
                      <a:r>
                        <a:rPr lang="en-ZA" sz="1800" b="0" dirty="0">
                          <a:effectLst/>
                          <a:latin typeface="Calibri" pitchFamily="34" charset="0"/>
                        </a:rPr>
                        <a:t>Public Works</a:t>
                      </a:r>
                      <a:endParaRPr lang="en-ZA" sz="1800" b="0" dirty="0">
                        <a:solidFill>
                          <a:schemeClr val="tx1"/>
                        </a:solidFill>
                        <a:effectLst/>
                        <a:latin typeface="Calibri" pitchFamily="34" charset="0"/>
                        <a:ea typeface="Calibri"/>
                      </a:endParaRPr>
                    </a:p>
                  </a:txBody>
                  <a:tcPr marL="68580" marR="68580" marT="0" marB="0">
                    <a:solidFill>
                      <a:schemeClr val="accent6">
                        <a:lumMod val="20000"/>
                        <a:lumOff val="80000"/>
                      </a:schemeClr>
                    </a:solidFill>
                  </a:tcPr>
                </a:tc>
                <a:tc>
                  <a:txBody>
                    <a:bodyPr/>
                    <a:lstStyle/>
                    <a:p>
                      <a:pPr algn="ctr">
                        <a:spcAft>
                          <a:spcPts val="0"/>
                        </a:spcAft>
                      </a:pPr>
                      <a:r>
                        <a:rPr lang="en-ZA" sz="1800" b="0" dirty="0">
                          <a:effectLst/>
                          <a:latin typeface="Calibri" pitchFamily="34" charset="0"/>
                        </a:rPr>
                        <a:t>42.4%</a:t>
                      </a:r>
                      <a:endParaRPr lang="en-ZA" sz="1800" b="0" dirty="0">
                        <a:solidFill>
                          <a:schemeClr val="tx1"/>
                        </a:solidFill>
                        <a:effectLst/>
                        <a:latin typeface="Calibri" pitchFamily="34" charset="0"/>
                        <a:ea typeface="Calibri"/>
                      </a:endParaRPr>
                    </a:p>
                  </a:txBody>
                  <a:tcPr marL="68580" marR="68580" marT="0" marB="0">
                    <a:solidFill>
                      <a:schemeClr val="accent6">
                        <a:lumMod val="20000"/>
                        <a:lumOff val="80000"/>
                      </a:schemeClr>
                    </a:solidFill>
                  </a:tcPr>
                </a:tc>
                <a:tc>
                  <a:txBody>
                    <a:bodyPr/>
                    <a:lstStyle/>
                    <a:p>
                      <a:pPr algn="ctr">
                        <a:spcAft>
                          <a:spcPts val="0"/>
                        </a:spcAft>
                      </a:pPr>
                      <a:r>
                        <a:rPr lang="en-ZA" sz="1800" b="0" dirty="0" smtClean="0">
                          <a:solidFill>
                            <a:schemeClr val="tx1"/>
                          </a:solidFill>
                          <a:effectLst/>
                          <a:latin typeface="Calibri" pitchFamily="34" charset="0"/>
                          <a:ea typeface="Calibri"/>
                        </a:rPr>
                        <a:t>98.4%</a:t>
                      </a:r>
                      <a:endParaRPr lang="en-ZA" sz="1800" b="0" dirty="0">
                        <a:solidFill>
                          <a:schemeClr val="tx1"/>
                        </a:solidFill>
                        <a:effectLst/>
                        <a:latin typeface="Calibri" pitchFamily="34" charset="0"/>
                        <a:ea typeface="Calibri"/>
                      </a:endParaRPr>
                    </a:p>
                  </a:txBody>
                  <a:tcPr marL="68580" marR="68580" marT="0" marB="0">
                    <a:solidFill>
                      <a:schemeClr val="accent6">
                        <a:lumMod val="20000"/>
                        <a:lumOff val="80000"/>
                      </a:schemeClr>
                    </a:solidFill>
                  </a:tcPr>
                </a:tc>
              </a:tr>
              <a:tr h="294661">
                <a:tc>
                  <a:txBody>
                    <a:bodyPr/>
                    <a:lstStyle/>
                    <a:p>
                      <a:pPr>
                        <a:spcAft>
                          <a:spcPts val="0"/>
                        </a:spcAft>
                      </a:pPr>
                      <a:r>
                        <a:rPr lang="en-ZA" sz="1800" b="0" dirty="0">
                          <a:effectLst/>
                          <a:latin typeface="Calibri" pitchFamily="34" charset="0"/>
                        </a:rPr>
                        <a:t>Telecommunications and Postal Services</a:t>
                      </a:r>
                      <a:endParaRPr lang="en-ZA" sz="1800" b="0" dirty="0">
                        <a:solidFill>
                          <a:schemeClr val="tx1"/>
                        </a:solidFill>
                        <a:effectLst/>
                        <a:latin typeface="Calibri" pitchFamily="34" charset="0"/>
                        <a:ea typeface="Calibri"/>
                      </a:endParaRPr>
                    </a:p>
                  </a:txBody>
                  <a:tcPr marL="68580" marR="68580" marT="0" marB="0">
                    <a:solidFill>
                      <a:schemeClr val="bg1"/>
                    </a:solidFill>
                  </a:tcPr>
                </a:tc>
                <a:tc>
                  <a:txBody>
                    <a:bodyPr/>
                    <a:lstStyle/>
                    <a:p>
                      <a:pPr algn="ctr">
                        <a:spcAft>
                          <a:spcPts val="0"/>
                        </a:spcAft>
                      </a:pPr>
                      <a:r>
                        <a:rPr lang="en-ZA" sz="1800" b="0" dirty="0">
                          <a:effectLst/>
                          <a:latin typeface="Calibri" pitchFamily="34" charset="0"/>
                        </a:rPr>
                        <a:t>24.1%</a:t>
                      </a:r>
                      <a:endParaRPr lang="en-ZA" sz="1800" b="0" dirty="0">
                        <a:solidFill>
                          <a:schemeClr val="tx1"/>
                        </a:solidFill>
                        <a:effectLst/>
                        <a:latin typeface="Calibri" pitchFamily="34" charset="0"/>
                        <a:ea typeface="Calibri"/>
                      </a:endParaRPr>
                    </a:p>
                  </a:txBody>
                  <a:tcPr marL="68580" marR="68580" marT="0" marB="0">
                    <a:solidFill>
                      <a:schemeClr val="bg1"/>
                    </a:solidFill>
                  </a:tcPr>
                </a:tc>
                <a:tc>
                  <a:txBody>
                    <a:bodyPr/>
                    <a:lstStyle/>
                    <a:p>
                      <a:pPr algn="ctr">
                        <a:spcAft>
                          <a:spcPts val="0"/>
                        </a:spcAft>
                      </a:pPr>
                      <a:r>
                        <a:rPr lang="en-ZA" sz="1800" b="0" dirty="0" smtClean="0">
                          <a:solidFill>
                            <a:schemeClr val="tx1"/>
                          </a:solidFill>
                          <a:effectLst/>
                          <a:latin typeface="Calibri" pitchFamily="34" charset="0"/>
                          <a:ea typeface="Calibri"/>
                        </a:rPr>
                        <a:t>97.5%</a:t>
                      </a:r>
                      <a:endParaRPr lang="en-ZA" sz="1800" b="0" dirty="0">
                        <a:solidFill>
                          <a:schemeClr val="tx1"/>
                        </a:solidFill>
                        <a:effectLst/>
                        <a:latin typeface="Calibri" pitchFamily="34" charset="0"/>
                        <a:ea typeface="Calibri"/>
                      </a:endParaRPr>
                    </a:p>
                  </a:txBody>
                  <a:tcPr marL="68580" marR="68580" marT="0" marB="0">
                    <a:solidFill>
                      <a:schemeClr val="bg1"/>
                    </a:solidFill>
                  </a:tcPr>
                </a:tc>
              </a:tr>
              <a:tr h="544051">
                <a:tc>
                  <a:txBody>
                    <a:bodyPr/>
                    <a:lstStyle/>
                    <a:p>
                      <a:pPr>
                        <a:spcAft>
                          <a:spcPts val="0"/>
                        </a:spcAft>
                      </a:pPr>
                      <a:r>
                        <a:rPr lang="en-ZA" sz="1800" b="0" dirty="0">
                          <a:effectLst/>
                          <a:latin typeface="Calibri" pitchFamily="34" charset="0"/>
                        </a:rPr>
                        <a:t>Women Children and People with Disabilities</a:t>
                      </a:r>
                      <a:endParaRPr lang="en-ZA" sz="1800" b="0" dirty="0">
                        <a:solidFill>
                          <a:schemeClr val="tx1"/>
                        </a:solidFill>
                        <a:effectLst/>
                        <a:latin typeface="Calibri" pitchFamily="34" charset="0"/>
                        <a:ea typeface="Calibri"/>
                      </a:endParaRPr>
                    </a:p>
                  </a:txBody>
                  <a:tcPr marL="68580" marR="68580" marT="0" marB="0">
                    <a:solidFill>
                      <a:schemeClr val="accent6">
                        <a:lumMod val="20000"/>
                        <a:lumOff val="80000"/>
                      </a:schemeClr>
                    </a:solidFill>
                  </a:tcPr>
                </a:tc>
                <a:tc>
                  <a:txBody>
                    <a:bodyPr/>
                    <a:lstStyle/>
                    <a:p>
                      <a:pPr algn="ctr">
                        <a:spcAft>
                          <a:spcPts val="0"/>
                        </a:spcAft>
                      </a:pPr>
                      <a:r>
                        <a:rPr lang="en-ZA" sz="1800" b="0" dirty="0">
                          <a:effectLst/>
                          <a:latin typeface="Calibri" pitchFamily="34" charset="0"/>
                        </a:rPr>
                        <a:t>36.4%</a:t>
                      </a:r>
                      <a:endParaRPr lang="en-ZA" sz="1800" b="0" dirty="0">
                        <a:solidFill>
                          <a:schemeClr val="tx1"/>
                        </a:solidFill>
                        <a:effectLst/>
                        <a:latin typeface="Calibri" pitchFamily="34" charset="0"/>
                        <a:ea typeface="Calibri"/>
                      </a:endParaRPr>
                    </a:p>
                  </a:txBody>
                  <a:tcPr marL="68580" marR="68580" marT="0" marB="0">
                    <a:solidFill>
                      <a:schemeClr val="accent6">
                        <a:lumMod val="20000"/>
                        <a:lumOff val="80000"/>
                      </a:schemeClr>
                    </a:solidFill>
                  </a:tcPr>
                </a:tc>
                <a:tc>
                  <a:txBody>
                    <a:bodyPr/>
                    <a:lstStyle/>
                    <a:p>
                      <a:pPr algn="ctr">
                        <a:spcAft>
                          <a:spcPts val="0"/>
                        </a:spcAft>
                      </a:pPr>
                      <a:r>
                        <a:rPr lang="en-ZA" sz="1800" b="0" dirty="0" smtClean="0">
                          <a:solidFill>
                            <a:schemeClr val="tx1"/>
                          </a:solidFill>
                          <a:effectLst/>
                          <a:latin typeface="Calibri" pitchFamily="34" charset="0"/>
                          <a:ea typeface="Calibri"/>
                        </a:rPr>
                        <a:t>99.0%</a:t>
                      </a:r>
                      <a:endParaRPr lang="en-ZA" sz="1800" b="0" dirty="0">
                        <a:solidFill>
                          <a:schemeClr val="tx1"/>
                        </a:solidFill>
                        <a:effectLst/>
                        <a:latin typeface="Calibri" pitchFamily="34" charset="0"/>
                        <a:ea typeface="Calibri"/>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256440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15</a:t>
            </a:fld>
            <a:endParaRPr lang="en-US" sz="1400" b="0" dirty="0">
              <a:solidFill>
                <a:schemeClr val="bg1"/>
              </a:solidFill>
            </a:endParaRPr>
          </a:p>
        </p:txBody>
      </p:sp>
      <p:sp>
        <p:nvSpPr>
          <p:cNvPr id="7" name="Content Placeholder 2"/>
          <p:cNvSpPr>
            <a:spLocks noGrp="1"/>
          </p:cNvSpPr>
          <p:nvPr>
            <p:ph idx="1"/>
          </p:nvPr>
        </p:nvSpPr>
        <p:spPr>
          <a:xfrm>
            <a:off x="539552" y="1124744"/>
            <a:ext cx="8110264" cy="1296144"/>
          </a:xfrm>
        </p:spPr>
        <p:txBody>
          <a:bodyPr/>
          <a:lstStyle/>
          <a:p>
            <a:pPr>
              <a:lnSpc>
                <a:spcPts val="2500"/>
              </a:lnSpc>
              <a:spcBef>
                <a:spcPts val="0"/>
              </a:spcBef>
            </a:pPr>
            <a:r>
              <a:rPr lang="en-US" sz="1900" dirty="0" smtClean="0">
                <a:latin typeface="Calibri" pitchFamily="34" charset="0"/>
                <a:cs typeface="Calibri" pitchFamily="34" charset="0"/>
              </a:rPr>
              <a:t>The 2014 results suggest that MPAT has succeeded in facilitating not only a focus on management compliance but also slow and incremental improvement in performance.</a:t>
            </a:r>
            <a:endParaRPr lang="en-US" sz="1900" b="1" dirty="0" smtClean="0">
              <a:latin typeface="Calibri" pitchFamily="34" charset="0"/>
              <a:cs typeface="Calibri" pitchFamily="34" charset="0"/>
            </a:endParaRPr>
          </a:p>
          <a:p>
            <a:pPr>
              <a:lnSpc>
                <a:spcPct val="95000"/>
              </a:lnSpc>
              <a:spcBef>
                <a:spcPts val="0"/>
              </a:spcBef>
            </a:pPr>
            <a:endParaRPr lang="en-US" sz="2000" dirty="0" smtClean="0">
              <a:latin typeface="Calibri" pitchFamily="34" charset="0"/>
              <a:cs typeface="Calibri" pitchFamily="34" charset="0"/>
            </a:endParaRPr>
          </a:p>
        </p:txBody>
      </p:sp>
      <p:sp>
        <p:nvSpPr>
          <p:cNvPr id="8" name="Title 1"/>
          <p:cNvSpPr>
            <a:spLocks noGrp="1"/>
          </p:cNvSpPr>
          <p:nvPr>
            <p:ph type="title"/>
          </p:nvPr>
        </p:nvSpPr>
        <p:spPr>
          <a:xfrm>
            <a:off x="539552" y="404664"/>
            <a:ext cx="8110264" cy="792088"/>
          </a:xfrm>
        </p:spPr>
        <p:txBody>
          <a:bodyPr/>
          <a:lstStyle/>
          <a:p>
            <a:r>
              <a:rPr lang="en-US" sz="2400" b="1" dirty="0" smtClean="0">
                <a:solidFill>
                  <a:srgbClr val="800000"/>
                </a:solidFill>
                <a:latin typeface="Calibri" pitchFamily="34" charset="0"/>
                <a:cs typeface="Calibri" pitchFamily="34" charset="0"/>
              </a:rPr>
              <a:t>Management Performance Assessment Tool (MPAT)</a:t>
            </a:r>
            <a:endParaRPr lang="en-US" sz="2400" dirty="0">
              <a:solidFill>
                <a:srgbClr val="800000"/>
              </a:solidFill>
              <a:latin typeface="Berlin Sans FB Demi"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2869295820"/>
              </p:ext>
            </p:extLst>
          </p:nvPr>
        </p:nvGraphicFramePr>
        <p:xfrm>
          <a:off x="737252" y="2204864"/>
          <a:ext cx="7912563"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2613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16</a:t>
            </a:fld>
            <a:endParaRPr lang="en-US" sz="1400" b="0" dirty="0">
              <a:solidFill>
                <a:schemeClr val="bg1"/>
              </a:solidFill>
            </a:endParaRPr>
          </a:p>
        </p:txBody>
      </p:sp>
      <p:sp>
        <p:nvSpPr>
          <p:cNvPr id="7" name="Content Placeholder 2"/>
          <p:cNvSpPr>
            <a:spLocks noGrp="1"/>
          </p:cNvSpPr>
          <p:nvPr>
            <p:ph idx="1"/>
          </p:nvPr>
        </p:nvSpPr>
        <p:spPr>
          <a:xfrm>
            <a:off x="539552" y="908720"/>
            <a:ext cx="8110264" cy="5328592"/>
          </a:xfrm>
        </p:spPr>
        <p:txBody>
          <a:bodyPr/>
          <a:lstStyle/>
          <a:p>
            <a:pPr marL="0" indent="0" algn="just">
              <a:lnSpc>
                <a:spcPts val="2100"/>
              </a:lnSpc>
              <a:spcBef>
                <a:spcPts val="0"/>
              </a:spcBef>
              <a:buNone/>
            </a:pPr>
            <a:r>
              <a:rPr lang="en-US" sz="1900" dirty="0" smtClean="0">
                <a:latin typeface="Calibri" pitchFamily="34" charset="0"/>
                <a:cs typeface="Calibri" pitchFamily="34" charset="0"/>
              </a:rPr>
              <a:t>Some significant findings from MPAT</a:t>
            </a:r>
          </a:p>
          <a:p>
            <a:pPr algn="just">
              <a:lnSpc>
                <a:spcPts val="2100"/>
              </a:lnSpc>
              <a:spcBef>
                <a:spcPts val="0"/>
              </a:spcBef>
            </a:pPr>
            <a:r>
              <a:rPr lang="en-US" sz="1900" dirty="0" smtClean="0">
                <a:latin typeface="Calibri" pitchFamily="34" charset="0"/>
                <a:cs typeface="Calibri" pitchFamily="34" charset="0"/>
              </a:rPr>
              <a:t>24% of national and provincial departments’ scores per standard are compliant (at least level 3) of which 26% are at level 4 (50% overall).</a:t>
            </a:r>
          </a:p>
          <a:p>
            <a:pPr marL="342900" lvl="2" indent="-342900" algn="just">
              <a:lnSpc>
                <a:spcPts val="2100"/>
              </a:lnSpc>
              <a:spcBef>
                <a:spcPts val="0"/>
              </a:spcBef>
            </a:pPr>
            <a:r>
              <a:rPr lang="en-US" sz="1900" dirty="0">
                <a:latin typeface="Calibri" pitchFamily="34" charset="0"/>
                <a:ea typeface="+mn-ea"/>
                <a:cs typeface="Calibri" pitchFamily="34" charset="0"/>
              </a:rPr>
              <a:t>Although KPA 1 (Strategic Management) reflects a high compliance </a:t>
            </a:r>
            <a:r>
              <a:rPr lang="en-US" sz="1900" dirty="0" smtClean="0">
                <a:latin typeface="Calibri" pitchFamily="34" charset="0"/>
                <a:ea typeface="+mn-ea"/>
                <a:cs typeface="Calibri" pitchFamily="34" charset="0"/>
              </a:rPr>
              <a:t>score (level 3), </a:t>
            </a:r>
            <a:r>
              <a:rPr lang="en-US" sz="1900" dirty="0">
                <a:latin typeface="Calibri" pitchFamily="34" charset="0"/>
                <a:ea typeface="+mn-ea"/>
                <a:cs typeface="Calibri" pitchFamily="34" charset="0"/>
              </a:rPr>
              <a:t>this area has not improved over the years like the other </a:t>
            </a:r>
            <a:r>
              <a:rPr lang="en-US" sz="1900" dirty="0" smtClean="0">
                <a:latin typeface="Calibri" pitchFamily="34" charset="0"/>
                <a:ea typeface="+mn-ea"/>
                <a:cs typeface="Calibri" pitchFamily="34" charset="0"/>
              </a:rPr>
              <a:t>KPAs, which could be attributed to the fact that the other KPAs are more regulated.</a:t>
            </a:r>
            <a:endParaRPr lang="en-US" sz="1900" dirty="0">
              <a:latin typeface="Calibri" pitchFamily="34" charset="0"/>
              <a:ea typeface="+mn-ea"/>
              <a:cs typeface="Calibri" pitchFamily="34" charset="0"/>
            </a:endParaRPr>
          </a:p>
          <a:p>
            <a:pPr algn="just">
              <a:lnSpc>
                <a:spcPts val="2100"/>
              </a:lnSpc>
              <a:spcBef>
                <a:spcPts val="0"/>
              </a:spcBef>
            </a:pPr>
            <a:r>
              <a:rPr lang="en-US" sz="1900" dirty="0" smtClean="0">
                <a:latin typeface="Calibri" pitchFamily="34" charset="0"/>
                <a:cs typeface="Calibri" pitchFamily="34" charset="0"/>
              </a:rPr>
              <a:t>KPA 2 (Governance and Accountability) does show a notable improvement but still reflects a partially compliant score with legal/regulatory requirements. </a:t>
            </a:r>
          </a:p>
          <a:p>
            <a:pPr lvl="1" algn="just">
              <a:lnSpc>
                <a:spcPts val="2100"/>
              </a:lnSpc>
              <a:spcBef>
                <a:spcPts val="0"/>
              </a:spcBef>
            </a:pPr>
            <a:r>
              <a:rPr lang="en-US" sz="1900" dirty="0" smtClean="0">
                <a:latin typeface="Calibri" pitchFamily="34" charset="0"/>
                <a:cs typeface="Calibri" pitchFamily="34" charset="0"/>
              </a:rPr>
              <a:t>Of concern for this area is the decline in professional ethics which suggests a need for ensuring consequences for transgressions.</a:t>
            </a:r>
          </a:p>
          <a:p>
            <a:pPr algn="just">
              <a:lnSpc>
                <a:spcPts val="2100"/>
              </a:lnSpc>
              <a:spcBef>
                <a:spcPts val="0"/>
              </a:spcBef>
            </a:pPr>
            <a:r>
              <a:rPr lang="en-US" sz="1900" dirty="0" smtClean="0">
                <a:latin typeface="Calibri" pitchFamily="34" charset="0"/>
                <a:cs typeface="Calibri" pitchFamily="34" charset="0"/>
              </a:rPr>
              <a:t>The stagnation of KPA 3 (Human Resource Management) is concerning as HRM consistently falls below the required ‘fully competent’ level at a score of 2.3.</a:t>
            </a:r>
          </a:p>
          <a:p>
            <a:pPr lvl="1" algn="just">
              <a:lnSpc>
                <a:spcPts val="2100"/>
              </a:lnSpc>
              <a:spcBef>
                <a:spcPts val="0"/>
              </a:spcBef>
            </a:pPr>
            <a:r>
              <a:rPr lang="en-US" sz="1900" dirty="0" smtClean="0">
                <a:latin typeface="Calibri" pitchFamily="34" charset="0"/>
                <a:cs typeface="Calibri" pitchFamily="34" charset="0"/>
              </a:rPr>
              <a:t>Areas that still need attention are organisation design, human resource planning, recruitment, and Heads of Departments (HoD) PMDS. </a:t>
            </a:r>
          </a:p>
          <a:p>
            <a:pPr lvl="1" algn="just">
              <a:lnSpc>
                <a:spcPts val="2100"/>
              </a:lnSpc>
              <a:spcBef>
                <a:spcPts val="0"/>
              </a:spcBef>
            </a:pPr>
            <a:r>
              <a:rPr lang="en-US" sz="1900" dirty="0" smtClean="0">
                <a:latin typeface="Calibri" pitchFamily="34" charset="0"/>
                <a:cs typeface="Calibri" pitchFamily="34" charset="0"/>
              </a:rPr>
              <a:t>It is essential fro organisational design, governance, workflow and human resource deployment should be aligned; resources are not always necessarily the issue but how they are mobilised and deployed is.</a:t>
            </a:r>
          </a:p>
          <a:p>
            <a:pPr>
              <a:lnSpc>
                <a:spcPts val="2100"/>
              </a:lnSpc>
              <a:spcBef>
                <a:spcPts val="0"/>
              </a:spcBef>
            </a:pPr>
            <a:endParaRPr lang="en-US" sz="1900" dirty="0" smtClean="0">
              <a:latin typeface="Calibri" pitchFamily="34" charset="0"/>
              <a:cs typeface="Calibri" pitchFamily="34" charset="0"/>
            </a:endParaRPr>
          </a:p>
          <a:p>
            <a:pPr>
              <a:lnSpc>
                <a:spcPts val="2200"/>
              </a:lnSpc>
              <a:spcBef>
                <a:spcPts val="0"/>
              </a:spcBef>
            </a:pPr>
            <a:endParaRPr lang="en-US" sz="1900" dirty="0" smtClean="0">
              <a:latin typeface="Calibri" pitchFamily="34" charset="0"/>
              <a:cs typeface="Calibri" pitchFamily="34" charset="0"/>
            </a:endParaRPr>
          </a:p>
          <a:p>
            <a:pPr>
              <a:lnSpc>
                <a:spcPts val="2500"/>
              </a:lnSpc>
              <a:spcBef>
                <a:spcPts val="0"/>
              </a:spcBef>
            </a:pPr>
            <a:endParaRPr lang="en-US" sz="1900" dirty="0">
              <a:latin typeface="Calibri" pitchFamily="34" charset="0"/>
              <a:cs typeface="Calibri" pitchFamily="34" charset="0"/>
            </a:endParaRPr>
          </a:p>
          <a:p>
            <a:pPr marL="0" indent="0">
              <a:buFont typeface="+mj-lt"/>
              <a:buNone/>
            </a:pPr>
            <a:endParaRPr lang="en-US" sz="1200" kern="1200" dirty="0">
              <a:cs typeface="Arial" charset="0"/>
            </a:endParaRPr>
          </a:p>
          <a:p>
            <a:pPr marL="0" indent="0">
              <a:buFont typeface="+mj-lt"/>
              <a:buNone/>
            </a:pPr>
            <a:endParaRPr lang="en-US" sz="1200" kern="1200" dirty="0">
              <a:cs typeface="Arial" charset="0"/>
            </a:endParaRPr>
          </a:p>
          <a:p>
            <a:pPr>
              <a:lnSpc>
                <a:spcPts val="2500"/>
              </a:lnSpc>
              <a:spcBef>
                <a:spcPts val="0"/>
              </a:spcBef>
            </a:pPr>
            <a:endParaRPr lang="en-US" sz="1900" dirty="0">
              <a:latin typeface="Calibri" pitchFamily="34" charset="0"/>
              <a:cs typeface="Calibri" pitchFamily="34" charset="0"/>
            </a:endParaRPr>
          </a:p>
          <a:p>
            <a:pPr>
              <a:lnSpc>
                <a:spcPts val="2500"/>
              </a:lnSpc>
              <a:spcBef>
                <a:spcPts val="0"/>
              </a:spcBef>
            </a:pPr>
            <a:endParaRPr lang="en-US" sz="1950" b="1" dirty="0" smtClean="0">
              <a:latin typeface="Calibri" pitchFamily="34" charset="0"/>
              <a:cs typeface="Calibri" pitchFamily="34" charset="0"/>
            </a:endParaRPr>
          </a:p>
          <a:p>
            <a:pPr>
              <a:lnSpc>
                <a:spcPct val="95000"/>
              </a:lnSpc>
              <a:spcBef>
                <a:spcPts val="0"/>
              </a:spcBef>
            </a:pPr>
            <a:endParaRPr lang="en-US" sz="2000" dirty="0" smtClean="0">
              <a:latin typeface="Calibri" pitchFamily="34" charset="0"/>
              <a:cs typeface="Calibri" pitchFamily="34" charset="0"/>
            </a:endParaRPr>
          </a:p>
        </p:txBody>
      </p:sp>
      <p:sp>
        <p:nvSpPr>
          <p:cNvPr id="8" name="Title 1"/>
          <p:cNvSpPr>
            <a:spLocks noGrp="1"/>
          </p:cNvSpPr>
          <p:nvPr>
            <p:ph type="title"/>
          </p:nvPr>
        </p:nvSpPr>
        <p:spPr>
          <a:xfrm>
            <a:off x="539552" y="332656"/>
            <a:ext cx="8110264" cy="792088"/>
          </a:xfrm>
        </p:spPr>
        <p:txBody>
          <a:bodyPr/>
          <a:lstStyle/>
          <a:p>
            <a:r>
              <a:rPr lang="en-US" sz="2400" b="1" dirty="0" smtClean="0">
                <a:solidFill>
                  <a:srgbClr val="800000"/>
                </a:solidFill>
                <a:latin typeface="Calibri" pitchFamily="34" charset="0"/>
                <a:cs typeface="Calibri" pitchFamily="34" charset="0"/>
              </a:rPr>
              <a:t>MPAT Scores (2)</a:t>
            </a:r>
            <a:endParaRPr lang="en-US" sz="2400" dirty="0">
              <a:solidFill>
                <a:srgbClr val="800000"/>
              </a:solidFill>
              <a:latin typeface="Berlin Sans FB Demi" pitchFamily="34" charset="0"/>
            </a:endParaRPr>
          </a:p>
        </p:txBody>
      </p:sp>
    </p:spTree>
    <p:extLst>
      <p:ext uri="{BB962C8B-B14F-4D97-AF65-F5344CB8AC3E}">
        <p14:creationId xmlns:p14="http://schemas.microsoft.com/office/powerpoint/2010/main" xmlns="" val="1477791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17</a:t>
            </a:fld>
            <a:endParaRPr lang="en-US" sz="1400" b="0" dirty="0">
              <a:solidFill>
                <a:schemeClr val="bg1"/>
              </a:solidFill>
            </a:endParaRPr>
          </a:p>
        </p:txBody>
      </p:sp>
      <p:sp>
        <p:nvSpPr>
          <p:cNvPr id="7" name="Content Placeholder 2"/>
          <p:cNvSpPr>
            <a:spLocks noGrp="1"/>
          </p:cNvSpPr>
          <p:nvPr>
            <p:ph idx="1"/>
          </p:nvPr>
        </p:nvSpPr>
        <p:spPr>
          <a:xfrm>
            <a:off x="539552" y="980728"/>
            <a:ext cx="8110264" cy="5328592"/>
          </a:xfrm>
        </p:spPr>
        <p:txBody>
          <a:bodyPr/>
          <a:lstStyle/>
          <a:p>
            <a:pPr algn="just">
              <a:lnSpc>
                <a:spcPts val="2700"/>
              </a:lnSpc>
              <a:spcBef>
                <a:spcPts val="0"/>
              </a:spcBef>
            </a:pPr>
            <a:r>
              <a:rPr lang="en-US" sz="1900" dirty="0" smtClean="0">
                <a:latin typeface="Calibri" pitchFamily="34" charset="0"/>
                <a:cs typeface="Calibri" pitchFamily="34" charset="0"/>
              </a:rPr>
              <a:t>KPA 4 (Financial Management) is showing a marginal improvement and whilst challenges still persist the improvements show what is possible. Some of the challenges that remain critical are the </a:t>
            </a:r>
            <a:r>
              <a:rPr lang="en-US" sz="1900" i="1" dirty="0" smtClean="0">
                <a:latin typeface="Calibri" pitchFamily="34" charset="0"/>
                <a:cs typeface="Calibri" pitchFamily="34" charset="0"/>
              </a:rPr>
              <a:t>payment of suppliers within 30 days, service delivery mechanisms and the finalisation of disciplinary cases.</a:t>
            </a:r>
          </a:p>
          <a:p>
            <a:pPr lvl="1" algn="just">
              <a:lnSpc>
                <a:spcPts val="2700"/>
              </a:lnSpc>
              <a:spcBef>
                <a:spcPts val="0"/>
              </a:spcBef>
            </a:pPr>
            <a:r>
              <a:rPr lang="en-US" sz="2000" dirty="0" smtClean="0">
                <a:latin typeface="Calibri" pitchFamily="34" charset="0"/>
                <a:cs typeface="Calibri" pitchFamily="34" charset="0"/>
              </a:rPr>
              <a:t>This continuing non-payment of service providers is having a negative impact on government’s stated objective of fighting unemployment. Whilst many departments are complying with the requirements of National Treasury's Instruction Note 34 of 2011 by submitting exception reports to treasuries and having an invoice tracking system in place, many more departments do not pay within the stipulated timeframe, resulting in a level 2 score. </a:t>
            </a:r>
          </a:p>
          <a:p>
            <a:pPr marL="342900" lvl="1" indent="-342900">
              <a:lnSpc>
                <a:spcPts val="2700"/>
              </a:lnSpc>
              <a:spcBef>
                <a:spcPts val="0"/>
              </a:spcBef>
              <a:buChar char="•"/>
            </a:pPr>
            <a:r>
              <a:rPr lang="en-US" sz="1900" dirty="0">
                <a:latin typeface="Calibri" pitchFamily="34" charset="0"/>
                <a:ea typeface="+mn-ea"/>
                <a:cs typeface="Calibri" pitchFamily="34" charset="0"/>
              </a:rPr>
              <a:t>Furthermore, sufficient attention must be given to building capacity in the areas of human resource management. </a:t>
            </a:r>
          </a:p>
          <a:p>
            <a:pPr>
              <a:lnSpc>
                <a:spcPts val="2700"/>
              </a:lnSpc>
              <a:spcBef>
                <a:spcPts val="0"/>
              </a:spcBef>
            </a:pPr>
            <a:r>
              <a:rPr lang="en-US" sz="1900" dirty="0" smtClean="0">
                <a:latin typeface="Calibri" pitchFamily="34" charset="0"/>
                <a:cs typeface="Calibri" pitchFamily="34" charset="0"/>
              </a:rPr>
              <a:t>These findings are a reminder of the work that still must be done to improve management practices in the public service.</a:t>
            </a:r>
          </a:p>
          <a:p>
            <a:pPr>
              <a:lnSpc>
                <a:spcPts val="2200"/>
              </a:lnSpc>
              <a:spcBef>
                <a:spcPts val="0"/>
              </a:spcBef>
            </a:pPr>
            <a:endParaRPr lang="en-US" sz="1900" dirty="0" smtClean="0">
              <a:latin typeface="Calibri" pitchFamily="34" charset="0"/>
              <a:cs typeface="Calibri" pitchFamily="34" charset="0"/>
            </a:endParaRPr>
          </a:p>
          <a:p>
            <a:pPr>
              <a:lnSpc>
                <a:spcPts val="2500"/>
              </a:lnSpc>
              <a:spcBef>
                <a:spcPts val="0"/>
              </a:spcBef>
            </a:pPr>
            <a:endParaRPr lang="en-US" sz="1900" dirty="0">
              <a:latin typeface="Calibri" pitchFamily="34" charset="0"/>
              <a:cs typeface="Calibri" pitchFamily="34" charset="0"/>
            </a:endParaRPr>
          </a:p>
          <a:p>
            <a:pPr marL="0" indent="0">
              <a:buFont typeface="+mj-lt"/>
              <a:buNone/>
            </a:pPr>
            <a:endParaRPr lang="en-US" sz="1200" kern="1200" dirty="0">
              <a:cs typeface="Arial" charset="0"/>
            </a:endParaRPr>
          </a:p>
          <a:p>
            <a:pPr marL="0" indent="0">
              <a:buFont typeface="+mj-lt"/>
              <a:buNone/>
            </a:pPr>
            <a:endParaRPr lang="en-US" sz="1200" kern="1200" dirty="0">
              <a:cs typeface="Arial" charset="0"/>
            </a:endParaRPr>
          </a:p>
          <a:p>
            <a:pPr>
              <a:lnSpc>
                <a:spcPts val="2500"/>
              </a:lnSpc>
              <a:spcBef>
                <a:spcPts val="0"/>
              </a:spcBef>
            </a:pPr>
            <a:endParaRPr lang="en-US" sz="1900" dirty="0">
              <a:latin typeface="Calibri" pitchFamily="34" charset="0"/>
              <a:cs typeface="Calibri" pitchFamily="34" charset="0"/>
            </a:endParaRPr>
          </a:p>
          <a:p>
            <a:pPr>
              <a:lnSpc>
                <a:spcPts val="2500"/>
              </a:lnSpc>
              <a:spcBef>
                <a:spcPts val="0"/>
              </a:spcBef>
            </a:pPr>
            <a:endParaRPr lang="en-US" sz="1950" b="1" dirty="0" smtClean="0">
              <a:latin typeface="Calibri" pitchFamily="34" charset="0"/>
              <a:cs typeface="Calibri" pitchFamily="34" charset="0"/>
            </a:endParaRPr>
          </a:p>
          <a:p>
            <a:pPr>
              <a:lnSpc>
                <a:spcPct val="95000"/>
              </a:lnSpc>
              <a:spcBef>
                <a:spcPts val="0"/>
              </a:spcBef>
            </a:pPr>
            <a:endParaRPr lang="en-US" sz="2000" dirty="0" smtClean="0">
              <a:latin typeface="Calibri" pitchFamily="34" charset="0"/>
              <a:cs typeface="Calibri" pitchFamily="34" charset="0"/>
            </a:endParaRPr>
          </a:p>
        </p:txBody>
      </p:sp>
      <p:sp>
        <p:nvSpPr>
          <p:cNvPr id="8" name="Title 1"/>
          <p:cNvSpPr>
            <a:spLocks noGrp="1"/>
          </p:cNvSpPr>
          <p:nvPr>
            <p:ph type="title"/>
          </p:nvPr>
        </p:nvSpPr>
        <p:spPr>
          <a:xfrm>
            <a:off x="539552" y="332656"/>
            <a:ext cx="8110264" cy="792088"/>
          </a:xfrm>
        </p:spPr>
        <p:txBody>
          <a:bodyPr/>
          <a:lstStyle/>
          <a:p>
            <a:r>
              <a:rPr lang="en-US" sz="2400" b="1" dirty="0" smtClean="0">
                <a:solidFill>
                  <a:srgbClr val="800000"/>
                </a:solidFill>
                <a:latin typeface="Calibri" pitchFamily="34" charset="0"/>
                <a:cs typeface="Calibri" pitchFamily="34" charset="0"/>
              </a:rPr>
              <a:t>MPAT Scores (3)</a:t>
            </a:r>
            <a:endParaRPr lang="en-US" sz="2400" dirty="0">
              <a:solidFill>
                <a:srgbClr val="800000"/>
              </a:solidFill>
              <a:latin typeface="Berlin Sans FB Demi" pitchFamily="34" charset="0"/>
            </a:endParaRPr>
          </a:p>
        </p:txBody>
      </p:sp>
    </p:spTree>
    <p:extLst>
      <p:ext uri="{BB962C8B-B14F-4D97-AF65-F5344CB8AC3E}">
        <p14:creationId xmlns:p14="http://schemas.microsoft.com/office/powerpoint/2010/main" xmlns="" val="1341222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18</a:t>
            </a:fld>
            <a:endParaRPr lang="en-US" sz="1400" b="0" dirty="0">
              <a:solidFill>
                <a:schemeClr val="bg1"/>
              </a:solidFill>
            </a:endParaRPr>
          </a:p>
        </p:txBody>
      </p:sp>
      <p:sp>
        <p:nvSpPr>
          <p:cNvPr id="7" name="Content Placeholder 2"/>
          <p:cNvSpPr>
            <a:spLocks noGrp="1"/>
          </p:cNvSpPr>
          <p:nvPr>
            <p:ph idx="1"/>
          </p:nvPr>
        </p:nvSpPr>
        <p:spPr>
          <a:xfrm>
            <a:off x="498017" y="1196752"/>
            <a:ext cx="8168940" cy="3960440"/>
          </a:xfrm>
        </p:spPr>
        <p:txBody>
          <a:bodyPr/>
          <a:lstStyle/>
          <a:p>
            <a:pPr algn="just">
              <a:lnSpc>
                <a:spcPts val="3200"/>
              </a:lnSpc>
              <a:spcBef>
                <a:spcPts val="0"/>
              </a:spcBef>
            </a:pPr>
            <a:r>
              <a:rPr lang="en-US" sz="2200" dirty="0" smtClean="0">
                <a:latin typeface="Calibri" pitchFamily="34" charset="0"/>
                <a:cs typeface="Calibri" pitchFamily="34" charset="0"/>
              </a:rPr>
              <a:t>The concepts of efficiency and value for money, are linked.</a:t>
            </a:r>
          </a:p>
          <a:p>
            <a:pPr algn="just">
              <a:lnSpc>
                <a:spcPts val="3200"/>
              </a:lnSpc>
              <a:spcBef>
                <a:spcPts val="0"/>
              </a:spcBef>
            </a:pPr>
            <a:r>
              <a:rPr lang="en-US" sz="2200" dirty="0" smtClean="0">
                <a:latin typeface="Calibri" pitchFamily="34" charset="0"/>
                <a:cs typeface="Calibri" pitchFamily="34" charset="0"/>
              </a:rPr>
              <a:t>Efficiency is about the relationship between input (resource use) or the cost of that input and output. </a:t>
            </a:r>
          </a:p>
          <a:p>
            <a:pPr algn="just">
              <a:lnSpc>
                <a:spcPts val="3200"/>
              </a:lnSpc>
              <a:spcBef>
                <a:spcPts val="0"/>
              </a:spcBef>
            </a:pPr>
            <a:r>
              <a:rPr lang="en-US" sz="2200" dirty="0" smtClean="0">
                <a:latin typeface="Calibri" pitchFamily="34" charset="0"/>
                <a:cs typeface="Calibri" pitchFamily="34" charset="0"/>
              </a:rPr>
              <a:t>Effectiveness is about achieving the desired effect or outcome.</a:t>
            </a:r>
          </a:p>
          <a:p>
            <a:pPr algn="just">
              <a:lnSpc>
                <a:spcPts val="3200"/>
              </a:lnSpc>
              <a:spcBef>
                <a:spcPts val="0"/>
              </a:spcBef>
            </a:pPr>
            <a:r>
              <a:rPr lang="en-US" sz="2200" dirty="0" smtClean="0">
                <a:latin typeface="Calibri" pitchFamily="34" charset="0"/>
                <a:cs typeface="Calibri" pitchFamily="34" charset="0"/>
              </a:rPr>
              <a:t>Value for money similarly refers to the relationship between the resources used and the value of the outputs and outcomes produced/delivered.  This can also be referred to as cost-effectiveness.</a:t>
            </a:r>
          </a:p>
          <a:p>
            <a:pPr algn="just">
              <a:lnSpc>
                <a:spcPts val="3200"/>
              </a:lnSpc>
              <a:spcBef>
                <a:spcPts val="0"/>
              </a:spcBef>
            </a:pPr>
            <a:r>
              <a:rPr lang="en-US" sz="2200" dirty="0" smtClean="0">
                <a:latin typeface="Calibri" pitchFamily="34" charset="0"/>
                <a:cs typeface="Calibri" pitchFamily="34" charset="0"/>
              </a:rPr>
              <a:t>Therefore, two of the questions posed in the brief</a:t>
            </a:r>
            <a:r>
              <a:rPr lang="en-US" sz="2200" dirty="0">
                <a:latin typeface="Calibri" pitchFamily="34" charset="0"/>
                <a:cs typeface="Calibri" pitchFamily="34" charset="0"/>
              </a:rPr>
              <a:t> </a:t>
            </a:r>
            <a:r>
              <a:rPr lang="en-US" sz="2200" dirty="0" smtClean="0">
                <a:latin typeface="Calibri" pitchFamily="34" charset="0"/>
                <a:cs typeface="Calibri" pitchFamily="34" charset="0"/>
              </a:rPr>
              <a:t>are dealt with jointly:</a:t>
            </a:r>
          </a:p>
          <a:p>
            <a:pPr lvl="1" algn="just">
              <a:lnSpc>
                <a:spcPts val="3200"/>
              </a:lnSpc>
              <a:spcBef>
                <a:spcPts val="0"/>
              </a:spcBef>
              <a:buFont typeface="Courier New" panose="02070309020205020404" pitchFamily="49" charset="0"/>
              <a:buChar char="o"/>
            </a:pPr>
            <a:r>
              <a:rPr lang="en-US" sz="2200" dirty="0" smtClean="0">
                <a:latin typeface="Calibri" pitchFamily="34" charset="0"/>
                <a:cs typeface="Calibri" pitchFamily="34" charset="0"/>
              </a:rPr>
              <a:t>Identifying areas where efficiencies may be realised</a:t>
            </a:r>
          </a:p>
          <a:p>
            <a:pPr lvl="1" algn="just">
              <a:lnSpc>
                <a:spcPts val="3200"/>
              </a:lnSpc>
              <a:spcBef>
                <a:spcPts val="0"/>
              </a:spcBef>
              <a:buFont typeface="Courier New" panose="02070309020205020404" pitchFamily="49" charset="0"/>
              <a:buChar char="o"/>
            </a:pPr>
            <a:r>
              <a:rPr lang="en-US" sz="2200" dirty="0" smtClean="0">
                <a:latin typeface="Calibri" pitchFamily="34" charset="0"/>
                <a:cs typeface="Calibri" pitchFamily="34" charset="0"/>
              </a:rPr>
              <a:t>Identifying opportunities with potential for value for money  </a:t>
            </a:r>
          </a:p>
        </p:txBody>
      </p:sp>
      <p:sp>
        <p:nvSpPr>
          <p:cNvPr id="8" name="Title 1"/>
          <p:cNvSpPr>
            <a:spLocks noGrp="1"/>
          </p:cNvSpPr>
          <p:nvPr>
            <p:ph type="title"/>
          </p:nvPr>
        </p:nvSpPr>
        <p:spPr>
          <a:xfrm>
            <a:off x="323528" y="548680"/>
            <a:ext cx="8424936" cy="720080"/>
          </a:xfrm>
        </p:spPr>
        <p:txBody>
          <a:bodyPr/>
          <a:lstStyle/>
          <a:p>
            <a:r>
              <a:rPr lang="en-US" sz="2800" b="1" dirty="0" smtClean="0">
                <a:solidFill>
                  <a:srgbClr val="800000"/>
                </a:solidFill>
                <a:latin typeface="Calibri" pitchFamily="34" charset="0"/>
                <a:cs typeface="Calibri" pitchFamily="34" charset="0"/>
              </a:rPr>
              <a:t>Principles of efficiency and value for money</a:t>
            </a:r>
            <a:endParaRPr lang="en-US" sz="2800" dirty="0">
              <a:solidFill>
                <a:srgbClr val="800000"/>
              </a:solidFill>
              <a:latin typeface="Berlin Sans FB Demi" pitchFamily="34" charset="0"/>
            </a:endParaRPr>
          </a:p>
        </p:txBody>
      </p:sp>
    </p:spTree>
    <p:extLst>
      <p:ext uri="{BB962C8B-B14F-4D97-AF65-F5344CB8AC3E}">
        <p14:creationId xmlns:p14="http://schemas.microsoft.com/office/powerpoint/2010/main" xmlns="" val="701637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19</a:t>
            </a:fld>
            <a:endParaRPr lang="en-US" sz="1400" b="0" dirty="0">
              <a:solidFill>
                <a:schemeClr val="bg1"/>
              </a:solidFill>
            </a:endParaRPr>
          </a:p>
        </p:txBody>
      </p:sp>
      <p:sp>
        <p:nvSpPr>
          <p:cNvPr id="7" name="Content Placeholder 2"/>
          <p:cNvSpPr>
            <a:spLocks noGrp="1"/>
          </p:cNvSpPr>
          <p:nvPr>
            <p:ph idx="1"/>
          </p:nvPr>
        </p:nvSpPr>
        <p:spPr>
          <a:xfrm>
            <a:off x="480876" y="1556792"/>
            <a:ext cx="8168940" cy="4315618"/>
          </a:xfrm>
        </p:spPr>
        <p:txBody>
          <a:bodyPr/>
          <a:lstStyle/>
          <a:p>
            <a:pPr algn="just">
              <a:lnSpc>
                <a:spcPts val="3000"/>
              </a:lnSpc>
              <a:spcBef>
                <a:spcPts val="0"/>
              </a:spcBef>
            </a:pPr>
            <a:r>
              <a:rPr lang="en-US" sz="2200" dirty="0" smtClean="0">
                <a:latin typeface="Calibri" pitchFamily="34" charset="0"/>
                <a:cs typeface="Calibri" pitchFamily="34" charset="0"/>
              </a:rPr>
              <a:t>Departments should explore the sharing of scarce skills, such as-</a:t>
            </a:r>
          </a:p>
          <a:p>
            <a:pPr lvl="1" algn="just">
              <a:lnSpc>
                <a:spcPts val="3000"/>
              </a:lnSpc>
              <a:spcBef>
                <a:spcPts val="0"/>
              </a:spcBef>
            </a:pPr>
            <a:r>
              <a:rPr lang="en-US" sz="2200" dirty="0" smtClean="0">
                <a:latin typeface="Calibri" pitchFamily="34" charset="0"/>
                <a:cs typeface="Calibri" pitchFamily="34" charset="0"/>
              </a:rPr>
              <a:t> health professionals employed by the Department of Health providing support to the Department of Correctional Services, </a:t>
            </a:r>
          </a:p>
          <a:p>
            <a:pPr lvl="1" algn="just">
              <a:lnSpc>
                <a:spcPts val="3000"/>
              </a:lnSpc>
              <a:spcBef>
                <a:spcPts val="0"/>
              </a:spcBef>
            </a:pPr>
            <a:r>
              <a:rPr lang="en-US" sz="2200" dirty="0">
                <a:latin typeface="Calibri" pitchFamily="34" charset="0"/>
                <a:cs typeface="Calibri" pitchFamily="34" charset="0"/>
              </a:rPr>
              <a:t>l</a:t>
            </a:r>
            <a:r>
              <a:rPr lang="en-US" sz="2200" dirty="0" smtClean="0">
                <a:latin typeface="Calibri" pitchFamily="34" charset="0"/>
                <a:cs typeface="Calibri" pitchFamily="34" charset="0"/>
              </a:rPr>
              <a:t>egal support services in the Department of Justice to curb the cost of procuring services of legal professionals from outside the Public Service.</a:t>
            </a:r>
          </a:p>
          <a:p>
            <a:pPr algn="just">
              <a:lnSpc>
                <a:spcPts val="3000"/>
              </a:lnSpc>
              <a:spcBef>
                <a:spcPts val="0"/>
              </a:spcBef>
            </a:pPr>
            <a:r>
              <a:rPr lang="en-US" sz="2200" dirty="0" smtClean="0">
                <a:latin typeface="Calibri" pitchFamily="34" charset="0"/>
                <a:cs typeface="Calibri" pitchFamily="34" charset="0"/>
              </a:rPr>
              <a:t>The Policy and Procedure on Incapacity Leave and Ill-Heath Retirement (PILIR) Leave is being reviewed, which affords an opportunity to identify cost savings in managing ill health in the Public Service, promoting productivity and ultimately output.</a:t>
            </a:r>
          </a:p>
          <a:p>
            <a:pPr marL="0" indent="0" algn="just">
              <a:lnSpc>
                <a:spcPts val="3000"/>
              </a:lnSpc>
              <a:spcBef>
                <a:spcPts val="0"/>
              </a:spcBef>
              <a:buNone/>
            </a:pPr>
            <a:endParaRPr lang="en-US" sz="1900" dirty="0" smtClean="0">
              <a:latin typeface="Calibri" pitchFamily="34" charset="0"/>
              <a:cs typeface="Calibri" pitchFamily="34" charset="0"/>
            </a:endParaRPr>
          </a:p>
        </p:txBody>
      </p:sp>
      <p:sp>
        <p:nvSpPr>
          <p:cNvPr id="8" name="Title 1"/>
          <p:cNvSpPr>
            <a:spLocks noGrp="1"/>
          </p:cNvSpPr>
          <p:nvPr>
            <p:ph type="title"/>
          </p:nvPr>
        </p:nvSpPr>
        <p:spPr>
          <a:xfrm>
            <a:off x="323528" y="620688"/>
            <a:ext cx="8424936" cy="940966"/>
          </a:xfrm>
        </p:spPr>
        <p:txBody>
          <a:bodyPr/>
          <a:lstStyle/>
          <a:p>
            <a:r>
              <a:rPr lang="en-US" sz="2800" b="1" dirty="0" smtClean="0">
                <a:solidFill>
                  <a:srgbClr val="800000"/>
                </a:solidFill>
                <a:latin typeface="Calibri" pitchFamily="34" charset="0"/>
                <a:cs typeface="Calibri" pitchFamily="34" charset="0"/>
              </a:rPr>
              <a:t>Areas where efficiencies may be realised and opportunities for value for money</a:t>
            </a:r>
            <a:endParaRPr lang="en-US" sz="2800" dirty="0">
              <a:solidFill>
                <a:srgbClr val="800000"/>
              </a:solidFill>
              <a:latin typeface="Berlin Sans FB Demi" pitchFamily="34" charset="0"/>
            </a:endParaRPr>
          </a:p>
        </p:txBody>
      </p:sp>
    </p:spTree>
    <p:extLst>
      <p:ext uri="{BB962C8B-B14F-4D97-AF65-F5344CB8AC3E}">
        <p14:creationId xmlns:p14="http://schemas.microsoft.com/office/powerpoint/2010/main" xmlns="" val="2970369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323850" y="476255"/>
            <a:ext cx="8229600" cy="620713"/>
          </a:xfrm>
        </p:spPr>
        <p:txBody>
          <a:bodyPr/>
          <a:lstStyle/>
          <a:p>
            <a:pPr>
              <a:lnSpc>
                <a:spcPct val="110000"/>
              </a:lnSpc>
            </a:pPr>
            <a:r>
              <a:rPr lang="en-US" sz="3200" b="1" dirty="0" smtClean="0">
                <a:solidFill>
                  <a:srgbClr val="800000"/>
                </a:solidFill>
                <a:latin typeface="Calibri" panose="020F0502020204030204" pitchFamily="34" charset="0"/>
                <a:ea typeface="MS PGothic" panose="020B0600070205080204" pitchFamily="34" charset="-128"/>
              </a:rPr>
              <a:t>Introduction</a:t>
            </a:r>
          </a:p>
        </p:txBody>
      </p:sp>
      <p:grpSp>
        <p:nvGrpSpPr>
          <p:cNvPr id="11267" name="Group 7"/>
          <p:cNvGrpSpPr>
            <a:grpSpLocks/>
          </p:cNvGrpSpPr>
          <p:nvPr/>
        </p:nvGrpSpPr>
        <p:grpSpPr bwMode="auto">
          <a:xfrm>
            <a:off x="24081" y="1412776"/>
            <a:ext cx="4537075" cy="4680496"/>
            <a:chOff x="8344" y="1780212"/>
            <a:chExt cx="2585050" cy="3253720"/>
          </a:xfrm>
        </p:grpSpPr>
        <p:pic>
          <p:nvPicPr>
            <p:cNvPr id="11269" name="Picture 8"/>
            <p:cNvPicPr>
              <a:picLocks noChangeAspect="1"/>
            </p:cNvPicPr>
            <p:nvPr/>
          </p:nvPicPr>
          <p:blipFill>
            <a:blip r:embed="rId2" cstate="print">
              <a:lum bright="70000" contrast="-70000"/>
              <a:extLst>
                <a:ext uri="{28A0092B-C50C-407E-A947-70E740481C1C}">
                  <a14:useLocalDpi xmlns:a14="http://schemas.microsoft.com/office/drawing/2010/main" xmlns="" val="0"/>
                </a:ext>
              </a:extLst>
            </a:blip>
            <a:srcRect l="803" t="28470" r="826" b="6056"/>
            <a:stretch>
              <a:fillRect/>
            </a:stretch>
          </p:blipFill>
          <p:spPr bwMode="auto">
            <a:xfrm>
              <a:off x="8344" y="2683956"/>
              <a:ext cx="2585050" cy="2349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44" y="1780212"/>
              <a:ext cx="1832401" cy="2502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9" name="Text Placeholder 2"/>
          <p:cNvSpPr>
            <a:spLocks/>
          </p:cNvSpPr>
          <p:nvPr/>
        </p:nvSpPr>
        <p:spPr bwMode="auto">
          <a:xfrm>
            <a:off x="3563888" y="1268760"/>
            <a:ext cx="5256584" cy="4968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lgn="l">
              <a:lnSpc>
                <a:spcPct val="120000"/>
              </a:lnSpc>
              <a:buFont typeface="Arial" pitchFamily="34" charset="0"/>
              <a:buChar char="•"/>
              <a:defRPr/>
            </a:pPr>
            <a:r>
              <a:rPr lang="en-US" sz="2200" b="0" dirty="0">
                <a:latin typeface="Calibri" panose="020F0502020204030204" pitchFamily="34" charset="0"/>
              </a:rPr>
              <a:t>The PSC is established in terms of Chapter 10 of the Constitution. </a:t>
            </a:r>
          </a:p>
          <a:p>
            <a:pPr marL="285750" indent="-285750" algn="l">
              <a:lnSpc>
                <a:spcPct val="120000"/>
              </a:lnSpc>
              <a:buFont typeface="Arial" pitchFamily="34" charset="0"/>
              <a:buChar char="•"/>
              <a:defRPr/>
            </a:pPr>
            <a:r>
              <a:rPr lang="en-US" sz="2200" b="0" dirty="0">
                <a:latin typeface="Calibri" panose="020F0502020204030204" pitchFamily="34" charset="0"/>
              </a:rPr>
              <a:t>It derives its mandate from sections 195 and 196 of the Constitution, 1996, which sets out the values and principles governing public administration which should be promoted by the PSC, as well as the powers and functions of the PSC.</a:t>
            </a:r>
          </a:p>
          <a:p>
            <a:pPr marL="285750" indent="-285750" algn="l">
              <a:lnSpc>
                <a:spcPct val="120000"/>
              </a:lnSpc>
              <a:buFont typeface="Arial" pitchFamily="34" charset="0"/>
              <a:buChar char="•"/>
              <a:defRPr/>
            </a:pPr>
            <a:r>
              <a:rPr lang="en-US" sz="2200" b="0" dirty="0">
                <a:latin typeface="Calibri" panose="020F0502020204030204" pitchFamily="34" charset="0"/>
              </a:rPr>
              <a:t>It is vested with custodial oversight responsibilities for the Public Service and monitors, evaluates and investigates public administration practices. </a:t>
            </a:r>
            <a:endParaRPr lang="en-US" sz="2200" b="0" dirty="0" smtClean="0">
              <a:latin typeface="Calibri" panose="020F0502020204030204" pitchFamily="34" charset="0"/>
            </a:endParaRPr>
          </a:p>
          <a:p>
            <a:pPr marL="285750" indent="-285750" algn="l">
              <a:lnSpc>
                <a:spcPct val="120000"/>
              </a:lnSpc>
              <a:buFont typeface="Arial" pitchFamily="34" charset="0"/>
              <a:buChar char="•"/>
              <a:defRPr/>
            </a:pPr>
            <a:endParaRPr lang="en-US" sz="2000" b="0" dirty="0">
              <a:latin typeface="Calibri" panose="020F0502020204030204" pitchFamily="34" charset="0"/>
            </a:endParaRPr>
          </a:p>
        </p:txBody>
      </p:sp>
    </p:spTree>
    <p:extLst>
      <p:ext uri="{BB962C8B-B14F-4D97-AF65-F5344CB8AC3E}">
        <p14:creationId xmlns:p14="http://schemas.microsoft.com/office/powerpoint/2010/main" xmlns="" val="2822667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290D2411-6FA9-43B7-AC87-AB368A9DC2CE}" type="slidenum">
              <a:rPr lang="en-US" sz="1400" b="0">
                <a:solidFill>
                  <a:schemeClr val="bg1"/>
                </a:solidFill>
              </a:rPr>
              <a:pPr>
                <a:defRPr/>
              </a:pPr>
              <a:t>20</a:t>
            </a:fld>
            <a:endParaRPr lang="en-US" sz="1400" b="0"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008" y="2204864"/>
            <a:ext cx="3600400" cy="3185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35901" y="548680"/>
            <a:ext cx="8229600" cy="864096"/>
          </a:xfrm>
        </p:spPr>
        <p:txBody>
          <a:bodyPr/>
          <a:lstStyle/>
          <a:p>
            <a:pPr>
              <a:lnSpc>
                <a:spcPct val="80000"/>
              </a:lnSpc>
            </a:pPr>
            <a:r>
              <a:rPr lang="en-US" sz="2800" b="1" dirty="0" smtClean="0">
                <a:solidFill>
                  <a:srgbClr val="800000"/>
                </a:solidFill>
                <a:latin typeface="Calibri" pitchFamily="34" charset="0"/>
                <a:cs typeface="Calibri" pitchFamily="34" charset="0"/>
              </a:rPr>
              <a:t>Governance issues across the public service</a:t>
            </a:r>
            <a:endParaRPr lang="en-US"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3707904" y="1421496"/>
            <a:ext cx="4978896" cy="4752528"/>
          </a:xfrm>
        </p:spPr>
        <p:txBody>
          <a:bodyPr/>
          <a:lstStyle/>
          <a:p>
            <a:pPr>
              <a:lnSpc>
                <a:spcPts val="3200"/>
              </a:lnSpc>
            </a:pPr>
            <a:r>
              <a:rPr lang="en-US" sz="2000" dirty="0" smtClean="0">
                <a:latin typeface="Calibri" pitchFamily="34" charset="0"/>
                <a:cs typeface="Calibri" pitchFamily="34" charset="0"/>
              </a:rPr>
              <a:t>Evidence presented focuses on:</a:t>
            </a:r>
          </a:p>
          <a:p>
            <a:pPr lvl="1">
              <a:lnSpc>
                <a:spcPts val="3200"/>
              </a:lnSpc>
              <a:buFont typeface="Wingdings" pitchFamily="2" charset="2"/>
              <a:buChar char="ü"/>
            </a:pPr>
            <a:r>
              <a:rPr lang="en-US" sz="2000" dirty="0" smtClean="0">
                <a:latin typeface="Calibri" pitchFamily="34" charset="0"/>
                <a:cs typeface="Calibri" pitchFamily="34" charset="0"/>
              </a:rPr>
              <a:t>Audit Outcomes</a:t>
            </a:r>
          </a:p>
          <a:p>
            <a:pPr lvl="1">
              <a:lnSpc>
                <a:spcPts val="3200"/>
              </a:lnSpc>
              <a:buFont typeface="Wingdings" pitchFamily="2" charset="2"/>
              <a:buChar char="ü"/>
            </a:pPr>
            <a:r>
              <a:rPr lang="en-US" sz="2000" dirty="0" smtClean="0">
                <a:latin typeface="Calibri" pitchFamily="34" charset="0"/>
                <a:cs typeface="Calibri" pitchFamily="34" charset="0"/>
              </a:rPr>
              <a:t>Performance Management</a:t>
            </a:r>
            <a:endParaRPr lang="en-US" sz="2000" dirty="0">
              <a:latin typeface="Calibri" pitchFamily="34" charset="0"/>
              <a:cs typeface="Calibri" pitchFamily="34" charset="0"/>
            </a:endParaRPr>
          </a:p>
          <a:p>
            <a:pPr lvl="1">
              <a:lnSpc>
                <a:spcPts val="3200"/>
              </a:lnSpc>
              <a:buFont typeface="Wingdings" pitchFamily="2" charset="2"/>
              <a:buChar char="ü"/>
            </a:pPr>
            <a:r>
              <a:rPr lang="en-US" sz="2000" dirty="0">
                <a:latin typeface="Calibri" pitchFamily="34" charset="0"/>
                <a:cs typeface="Calibri" pitchFamily="34" charset="0"/>
              </a:rPr>
              <a:t>Financial Disclosure Framework</a:t>
            </a:r>
          </a:p>
          <a:p>
            <a:pPr lvl="1">
              <a:lnSpc>
                <a:spcPts val="3200"/>
              </a:lnSpc>
              <a:buFont typeface="Wingdings" pitchFamily="2" charset="2"/>
              <a:buChar char="ü"/>
            </a:pPr>
            <a:r>
              <a:rPr lang="en-US" sz="2000" dirty="0">
                <a:latin typeface="Calibri" pitchFamily="34" charset="0"/>
                <a:cs typeface="Calibri" pitchFamily="34" charset="0"/>
              </a:rPr>
              <a:t>Financial Misconduct</a:t>
            </a:r>
          </a:p>
          <a:p>
            <a:pPr lvl="1">
              <a:lnSpc>
                <a:spcPts val="3200"/>
              </a:lnSpc>
              <a:buFont typeface="Wingdings" pitchFamily="2" charset="2"/>
              <a:buChar char="ü"/>
            </a:pPr>
            <a:r>
              <a:rPr lang="en-US" sz="2000" dirty="0" smtClean="0">
                <a:latin typeface="Calibri" pitchFamily="34" charset="0"/>
                <a:cs typeface="Calibri" pitchFamily="34" charset="0"/>
              </a:rPr>
              <a:t>Payment of Invoices</a:t>
            </a:r>
          </a:p>
          <a:p>
            <a:pPr lvl="1">
              <a:lnSpc>
                <a:spcPts val="3200"/>
              </a:lnSpc>
              <a:buFont typeface="Wingdings" pitchFamily="2" charset="2"/>
              <a:buChar char="ü"/>
            </a:pPr>
            <a:r>
              <a:rPr lang="en-US" sz="2000" dirty="0" smtClean="0">
                <a:latin typeface="Calibri" pitchFamily="34" charset="0"/>
                <a:cs typeface="Calibri" pitchFamily="34" charset="0"/>
              </a:rPr>
              <a:t>Precautionary Suspensions</a:t>
            </a:r>
          </a:p>
          <a:p>
            <a:pPr lvl="1">
              <a:lnSpc>
                <a:spcPts val="3200"/>
              </a:lnSpc>
              <a:buFont typeface="Wingdings" pitchFamily="2" charset="2"/>
              <a:buChar char="ü"/>
            </a:pPr>
            <a:r>
              <a:rPr lang="en-US" sz="2000" dirty="0" smtClean="0">
                <a:latin typeface="Calibri" pitchFamily="34" charset="0"/>
                <a:cs typeface="Calibri" pitchFamily="34" charset="0"/>
              </a:rPr>
              <a:t>Vacancy rate - posts additional to the establishment</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xmlns="" val="4284021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8136904" cy="936104"/>
          </a:xfrm>
        </p:spPr>
        <p:txBody>
          <a:bodyPr/>
          <a:lstStyle/>
          <a:p>
            <a:pPr algn="just">
              <a:spcBef>
                <a:spcPts val="0"/>
              </a:spcBef>
            </a:pPr>
            <a:r>
              <a:rPr lang="en-US" sz="1900" dirty="0" smtClean="0">
                <a:latin typeface="Calibri" pitchFamily="34" charset="0"/>
                <a:cs typeface="Calibri" pitchFamily="34" charset="0"/>
              </a:rPr>
              <a:t>The latest audit outcomes (2014/15) shows a general improvement in national and provincial departments results.</a:t>
            </a:r>
          </a:p>
          <a:p>
            <a:pPr algn="just">
              <a:spcBef>
                <a:spcPts val="0"/>
              </a:spcBef>
            </a:pPr>
            <a:r>
              <a:rPr lang="en-US" sz="1900" dirty="0" smtClean="0">
                <a:latin typeface="Calibri" pitchFamily="34" charset="0"/>
                <a:cs typeface="Calibri" pitchFamily="34" charset="0"/>
              </a:rPr>
              <a:t>However, there are some recurring areas of concern, these are</a:t>
            </a:r>
          </a:p>
          <a:p>
            <a:pPr algn="just">
              <a:spcBef>
                <a:spcPts val="0"/>
              </a:spcBef>
            </a:pPr>
            <a:endParaRPr lang="en-US" sz="1900" dirty="0" smtClean="0">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21</a:t>
            </a:fld>
            <a:endParaRPr lang="en-US" sz="1400" b="0" dirty="0">
              <a:solidFill>
                <a:schemeClr val="bg1"/>
              </a:solidFill>
            </a:endParaRPr>
          </a:p>
        </p:txBody>
      </p:sp>
      <p:sp>
        <p:nvSpPr>
          <p:cNvPr id="6" name="Title 1"/>
          <p:cNvSpPr>
            <a:spLocks noGrp="1"/>
          </p:cNvSpPr>
          <p:nvPr>
            <p:ph type="title"/>
          </p:nvPr>
        </p:nvSpPr>
        <p:spPr>
          <a:xfrm>
            <a:off x="420216" y="476672"/>
            <a:ext cx="8229600" cy="792088"/>
          </a:xfrm>
        </p:spPr>
        <p:txBody>
          <a:bodyPr/>
          <a:lstStyle/>
          <a:p>
            <a:r>
              <a:rPr lang="en-US" sz="2800" b="1" dirty="0" smtClean="0">
                <a:solidFill>
                  <a:srgbClr val="800000"/>
                </a:solidFill>
                <a:latin typeface="Calibri" pitchFamily="34" charset="0"/>
                <a:cs typeface="Calibri" pitchFamily="34" charset="0"/>
              </a:rPr>
              <a:t>Audit Outcomes</a:t>
            </a:r>
            <a:endParaRPr lang="en-US" sz="2800" dirty="0">
              <a:solidFill>
                <a:srgbClr val="800000"/>
              </a:solidFill>
              <a:latin typeface="Berlin Sans FB Dem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710751955"/>
              </p:ext>
            </p:extLst>
          </p:nvPr>
        </p:nvGraphicFramePr>
        <p:xfrm>
          <a:off x="876907" y="2132856"/>
          <a:ext cx="7750225" cy="1584960"/>
        </p:xfrm>
        <a:graphic>
          <a:graphicData uri="http://schemas.openxmlformats.org/drawingml/2006/table">
            <a:tbl>
              <a:tblPr firstRow="1" bandRow="1">
                <a:tableStyleId>{0660B408-B3CF-4A94-85FC-2B1E0A45F4A2}</a:tableStyleId>
              </a:tblPr>
              <a:tblGrid>
                <a:gridCol w="2662103"/>
                <a:gridCol w="1727406"/>
                <a:gridCol w="1646065"/>
                <a:gridCol w="1714651"/>
              </a:tblGrid>
              <a:tr h="0">
                <a:tc>
                  <a:txBody>
                    <a:bodyPr/>
                    <a:lstStyle/>
                    <a:p>
                      <a:pPr algn="ctr">
                        <a:lnSpc>
                          <a:spcPct val="100000"/>
                        </a:lnSpc>
                      </a:pPr>
                      <a:r>
                        <a:rPr lang="en-ZA" sz="1600" dirty="0" smtClean="0">
                          <a:latin typeface="Calibri" pitchFamily="34" charset="0"/>
                        </a:rPr>
                        <a:t>Department(s)</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dirty="0" smtClean="0">
                          <a:latin typeface="Calibri" pitchFamily="34" charset="0"/>
                        </a:rPr>
                        <a:t>2012/13</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dirty="0" smtClean="0">
                          <a:latin typeface="Calibri" pitchFamily="34" charset="0"/>
                        </a:rPr>
                        <a:t>2013/14</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dirty="0" smtClean="0">
                          <a:latin typeface="Calibri" pitchFamily="34" charset="0"/>
                        </a:rPr>
                        <a:t>2014/15</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indent="0">
                        <a:lnSpc>
                          <a:spcPct val="100000"/>
                        </a:lnSpc>
                        <a:buFont typeface="+mj-lt"/>
                        <a:buNone/>
                      </a:pPr>
                      <a:r>
                        <a:rPr lang="en-ZA" sz="1600" dirty="0" smtClean="0">
                          <a:latin typeface="Calibri" pitchFamily="34" charset="0"/>
                        </a:rPr>
                        <a:t>Correctional</a:t>
                      </a:r>
                      <a:r>
                        <a:rPr lang="en-ZA" sz="1600" baseline="0" dirty="0" smtClean="0">
                          <a:latin typeface="Calibri" pitchFamily="34" charset="0"/>
                        </a:rPr>
                        <a:t> Services</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Qualified Opinion</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Qualified</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Qualified</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0">
                <a:tc>
                  <a:txBody>
                    <a:bodyPr/>
                    <a:lstStyle/>
                    <a:p>
                      <a:pPr marL="0" indent="0">
                        <a:lnSpc>
                          <a:spcPct val="100000"/>
                        </a:lnSpc>
                        <a:buFont typeface="+mj-lt"/>
                        <a:buNone/>
                      </a:pPr>
                      <a:r>
                        <a:rPr lang="en-ZA" sz="1600" dirty="0" smtClean="0">
                          <a:latin typeface="Calibri" pitchFamily="34" charset="0"/>
                        </a:rPr>
                        <a:t> International</a:t>
                      </a:r>
                      <a:r>
                        <a:rPr lang="en-ZA" sz="1600" baseline="0" dirty="0" smtClean="0">
                          <a:latin typeface="Calibri" pitchFamily="34" charset="0"/>
                        </a:rPr>
                        <a:t> Relations and Cooperation</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latin typeface="Calibri" pitchFamily="34" charset="0"/>
                        </a:rPr>
                        <a:t>Unqualified with</a:t>
                      </a:r>
                      <a:r>
                        <a:rPr lang="en-ZA" sz="1600" b="1" kern="1200" baseline="0" dirty="0" smtClean="0">
                          <a:latin typeface="Calibri" pitchFamily="34" charset="0"/>
                        </a:rPr>
                        <a:t> findings</a:t>
                      </a:r>
                      <a:endParaRPr lang="en-ZA" sz="1600" b="1"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lang="en-ZA" sz="1600" b="1" dirty="0" smtClean="0">
                          <a:solidFill>
                            <a:schemeClr val="bg1"/>
                          </a:solidFill>
                          <a:latin typeface="Calibri" pitchFamily="34" charset="0"/>
                        </a:rPr>
                        <a:t>Qualified</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Qualified</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0">
                <a:tc>
                  <a:txBody>
                    <a:bodyPr/>
                    <a:lstStyle/>
                    <a:p>
                      <a:pPr marL="0" indent="0">
                        <a:lnSpc>
                          <a:spcPct val="100000"/>
                        </a:lnSpc>
                        <a:buFont typeface="+mj-lt"/>
                        <a:buNone/>
                      </a:pPr>
                      <a:r>
                        <a:rPr lang="en-ZA" sz="1600" dirty="0" smtClean="0">
                          <a:latin typeface="Calibri" pitchFamily="34" charset="0"/>
                        </a:rPr>
                        <a:t>Water Affairs (Sanitation)</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Qualified</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Qualified</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Qualified </a:t>
                      </a:r>
                      <a:endParaRPr lang="en-ZA" sz="1600" b="1"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8" name="Content Placeholder 2"/>
          <p:cNvSpPr txBox="1">
            <a:spLocks/>
          </p:cNvSpPr>
          <p:nvPr/>
        </p:nvSpPr>
        <p:spPr bwMode="auto">
          <a:xfrm>
            <a:off x="683568" y="3717032"/>
            <a:ext cx="8136904"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ts val="2100"/>
              </a:lnSpc>
              <a:spcBef>
                <a:spcPts val="0"/>
              </a:spcBef>
            </a:pPr>
            <a:r>
              <a:rPr lang="en-US" sz="1900" b="0" dirty="0" smtClean="0">
                <a:latin typeface="Calibri" pitchFamily="34" charset="0"/>
                <a:cs typeface="Calibri" pitchFamily="34" charset="0"/>
              </a:rPr>
              <a:t>Further to this, results show that there has been no improvement in the status of human resource management, which refers to the vacancy rate and instability, performance management, and consequences for transgressions.</a:t>
            </a:r>
          </a:p>
          <a:p>
            <a:pPr lvl="1" algn="just">
              <a:lnSpc>
                <a:spcPts val="2100"/>
              </a:lnSpc>
              <a:spcBef>
                <a:spcPts val="0"/>
              </a:spcBef>
            </a:pPr>
            <a:r>
              <a:rPr lang="en-US" sz="1900" b="0" dirty="0" smtClean="0">
                <a:latin typeface="Calibri" pitchFamily="34" charset="0"/>
                <a:cs typeface="Calibri" pitchFamily="34" charset="0"/>
              </a:rPr>
              <a:t>The AG attributes this to inefficiencies in management and administrative capacity in departments.</a:t>
            </a:r>
          </a:p>
          <a:p>
            <a:pPr algn="just">
              <a:lnSpc>
                <a:spcPts val="2100"/>
              </a:lnSpc>
              <a:spcBef>
                <a:spcPts val="0"/>
              </a:spcBef>
            </a:pPr>
            <a:r>
              <a:rPr lang="en-US" sz="1900" b="0" dirty="0" smtClean="0">
                <a:latin typeface="Calibri" pitchFamily="34" charset="0"/>
                <a:cs typeface="Calibri" pitchFamily="34" charset="0"/>
              </a:rPr>
              <a:t>Officials in senior positions are critical for effective strategic planning and performance management, and reporting and affect the quality of ARs.</a:t>
            </a:r>
          </a:p>
          <a:p>
            <a:pPr lvl="1" algn="just">
              <a:lnSpc>
                <a:spcPts val="2100"/>
              </a:lnSpc>
              <a:spcBef>
                <a:spcPts val="0"/>
              </a:spcBef>
            </a:pPr>
            <a:r>
              <a:rPr lang="en-US" sz="1900" b="0" dirty="0">
                <a:latin typeface="Calibri" pitchFamily="34" charset="0"/>
                <a:cs typeface="Calibri" pitchFamily="34" charset="0"/>
              </a:rPr>
              <a:t>The concern here is that not all departments allocate these very important functions to senior managers to oversee.</a:t>
            </a:r>
          </a:p>
          <a:p>
            <a:pPr algn="just">
              <a:spcBef>
                <a:spcPts val="0"/>
              </a:spcBef>
            </a:pPr>
            <a:endParaRPr lang="en-US" sz="1900" dirty="0" smtClean="0">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3966481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136904" cy="1512168"/>
          </a:xfrm>
        </p:spPr>
        <p:txBody>
          <a:bodyPr/>
          <a:lstStyle/>
          <a:p>
            <a:pPr algn="just">
              <a:lnSpc>
                <a:spcPts val="2200"/>
              </a:lnSpc>
              <a:spcBef>
                <a:spcPts val="0"/>
              </a:spcBef>
            </a:pPr>
            <a:r>
              <a:rPr lang="en-US" sz="1900" dirty="0" smtClean="0">
                <a:latin typeface="Calibri" pitchFamily="34" charset="0"/>
                <a:cs typeface="Calibri" pitchFamily="34" charset="0"/>
              </a:rPr>
              <a:t>Effective use of consultants by departments:</a:t>
            </a:r>
          </a:p>
          <a:p>
            <a:pPr lvl="1" algn="just">
              <a:lnSpc>
                <a:spcPts val="2200"/>
              </a:lnSpc>
              <a:spcBef>
                <a:spcPts val="0"/>
              </a:spcBef>
            </a:pPr>
            <a:r>
              <a:rPr lang="en-US" sz="1900" dirty="0" smtClean="0">
                <a:latin typeface="Calibri" pitchFamily="34" charset="0"/>
                <a:cs typeface="Calibri" pitchFamily="34" charset="0"/>
              </a:rPr>
              <a:t>National and provincial departments have spent an estimated total of R 8,539 billion in 2014/15, which reflects a noticeable decline compared with the R 11,602 billion spent in 2013/14.</a:t>
            </a:r>
          </a:p>
          <a:p>
            <a:pPr lvl="1" algn="just">
              <a:lnSpc>
                <a:spcPts val="2200"/>
              </a:lnSpc>
              <a:spcBef>
                <a:spcPts val="0"/>
              </a:spcBef>
            </a:pPr>
            <a:r>
              <a:rPr lang="en-US" sz="1900" dirty="0" smtClean="0">
                <a:latin typeface="Calibri" pitchFamily="34" charset="0"/>
                <a:cs typeface="Calibri" pitchFamily="34" charset="0"/>
              </a:rPr>
              <a:t>The amount was spent on the following:</a:t>
            </a:r>
            <a:endParaRPr lang="en-US" sz="1900" dirty="0">
              <a:latin typeface="Calibri" pitchFamily="34" charset="0"/>
              <a:cs typeface="Calibri" pitchFamily="34" charset="0"/>
            </a:endParaRPr>
          </a:p>
          <a:p>
            <a:pPr algn="just">
              <a:spcBef>
                <a:spcPts val="0"/>
              </a:spcBef>
            </a:pPr>
            <a:endParaRPr lang="en-US" sz="1900" dirty="0" smtClean="0">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22</a:t>
            </a:fld>
            <a:endParaRPr lang="en-US" sz="1400" b="0" dirty="0">
              <a:solidFill>
                <a:schemeClr val="bg1"/>
              </a:solidFill>
            </a:endParaRPr>
          </a:p>
        </p:txBody>
      </p:sp>
      <p:sp>
        <p:nvSpPr>
          <p:cNvPr id="6" name="Title 1"/>
          <p:cNvSpPr>
            <a:spLocks noGrp="1"/>
          </p:cNvSpPr>
          <p:nvPr>
            <p:ph type="title"/>
          </p:nvPr>
        </p:nvSpPr>
        <p:spPr>
          <a:xfrm>
            <a:off x="420216" y="548680"/>
            <a:ext cx="8229600" cy="792088"/>
          </a:xfrm>
        </p:spPr>
        <p:txBody>
          <a:bodyPr/>
          <a:lstStyle/>
          <a:p>
            <a:r>
              <a:rPr lang="en-US" sz="2800" b="1" dirty="0" smtClean="0">
                <a:solidFill>
                  <a:srgbClr val="800000"/>
                </a:solidFill>
                <a:latin typeface="Calibri" pitchFamily="34" charset="0"/>
                <a:cs typeface="Calibri" pitchFamily="34" charset="0"/>
              </a:rPr>
              <a:t>Audit Outcomes (2)</a:t>
            </a:r>
            <a:endParaRPr lang="en-US" sz="2800" dirty="0">
              <a:solidFill>
                <a:srgbClr val="800000"/>
              </a:solidFill>
              <a:latin typeface="Berlin Sans FB Dem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208092051"/>
              </p:ext>
            </p:extLst>
          </p:nvPr>
        </p:nvGraphicFramePr>
        <p:xfrm>
          <a:off x="1056370" y="2565844"/>
          <a:ext cx="7247283" cy="1709544"/>
        </p:xfrm>
        <a:graphic>
          <a:graphicData uri="http://schemas.openxmlformats.org/drawingml/2006/table">
            <a:tbl>
              <a:tblPr firstRow="1" bandRow="1">
                <a:tableStyleId>{5C22544A-7EE6-4342-B048-85BDC9FD1C3A}</a:tableStyleId>
              </a:tblPr>
              <a:tblGrid>
                <a:gridCol w="4523742"/>
                <a:gridCol w="1040735"/>
                <a:gridCol w="1682806"/>
              </a:tblGrid>
              <a:tr h="418664">
                <a:tc>
                  <a:txBody>
                    <a:bodyPr/>
                    <a:lstStyle/>
                    <a:p>
                      <a:pPr>
                        <a:lnSpc>
                          <a:spcPct val="100000"/>
                        </a:lnSpc>
                      </a:pPr>
                      <a:endParaRPr lang="en-ZA" sz="1800" dirty="0">
                        <a:latin typeface="Calibri" pitchFamily="34" charset="0"/>
                      </a:endParaRPr>
                    </a:p>
                  </a:txBody>
                  <a:tcPr/>
                </a:tc>
                <a:tc>
                  <a:txBody>
                    <a:bodyPr/>
                    <a:lstStyle/>
                    <a:p>
                      <a:pPr algn="ctr" fontAlgn="b">
                        <a:lnSpc>
                          <a:spcPct val="100000"/>
                        </a:lnSpc>
                      </a:pPr>
                      <a:r>
                        <a:rPr lang="en-ZA" sz="1800" b="0" i="0" u="none" strike="noStrike" dirty="0">
                          <a:solidFill>
                            <a:srgbClr val="000000"/>
                          </a:solidFill>
                          <a:effectLst/>
                          <a:latin typeface="Calibri" pitchFamily="34" charset="0"/>
                        </a:rPr>
                        <a:t>2013/14</a:t>
                      </a:r>
                    </a:p>
                  </a:txBody>
                  <a:tcPr marL="7620" marR="7620" marT="7620" marB="0" anchor="b"/>
                </a:tc>
                <a:tc>
                  <a:txBody>
                    <a:bodyPr/>
                    <a:lstStyle/>
                    <a:p>
                      <a:pPr algn="ctr" fontAlgn="b">
                        <a:lnSpc>
                          <a:spcPct val="100000"/>
                        </a:lnSpc>
                      </a:pPr>
                      <a:r>
                        <a:rPr lang="en-ZA" sz="1800" b="0" i="0" u="none" strike="noStrike" dirty="0">
                          <a:solidFill>
                            <a:srgbClr val="000000"/>
                          </a:solidFill>
                          <a:effectLst/>
                          <a:latin typeface="Calibri" pitchFamily="34" charset="0"/>
                        </a:rPr>
                        <a:t>2014/15</a:t>
                      </a:r>
                    </a:p>
                  </a:txBody>
                  <a:tcPr marL="7620" marR="7620" marT="7620" marB="0" anchor="b"/>
                </a:tc>
              </a:tr>
              <a:tr h="322720">
                <a:tc>
                  <a:txBody>
                    <a:bodyPr/>
                    <a:lstStyle/>
                    <a:p>
                      <a:pPr algn="l" fontAlgn="b">
                        <a:lnSpc>
                          <a:spcPct val="100000"/>
                        </a:lnSpc>
                      </a:pPr>
                      <a:r>
                        <a:rPr lang="en-ZA" sz="1800" b="0" i="0" u="none" strike="noStrike">
                          <a:solidFill>
                            <a:srgbClr val="000000"/>
                          </a:solidFill>
                          <a:effectLst/>
                          <a:latin typeface="Calibri" pitchFamily="34" charset="0"/>
                        </a:rPr>
                        <a:t>Financial reporting service</a:t>
                      </a: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555m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500m</a:t>
                      </a:r>
                      <a:endParaRPr lang="en-ZA"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dirty="0">
                          <a:solidFill>
                            <a:srgbClr val="000000"/>
                          </a:solidFill>
                          <a:effectLst/>
                          <a:latin typeface="Calibri" pitchFamily="34" charset="0"/>
                        </a:rPr>
                        <a:t>Preparation of performance information</a:t>
                      </a: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25m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62m</a:t>
                      </a:r>
                      <a:endParaRPr lang="en-ZA"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a:solidFill>
                            <a:srgbClr val="000000"/>
                          </a:solidFill>
                          <a:effectLst/>
                          <a:latin typeface="Calibri" pitchFamily="34" charset="0"/>
                        </a:rPr>
                        <a:t>IT Services</a:t>
                      </a: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846m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pt-BR" sz="1800" b="0" i="0" u="none" strike="noStrike" dirty="0">
                          <a:solidFill>
                            <a:srgbClr val="000000"/>
                          </a:solidFill>
                          <a:effectLst/>
                          <a:latin typeface="Calibri" pitchFamily="34" charset="0"/>
                        </a:rPr>
                        <a:t>R 2 </a:t>
                      </a:r>
                      <a:r>
                        <a:rPr lang="pt-BR" sz="1800" b="0" i="0" u="none" strike="noStrike" dirty="0" smtClean="0">
                          <a:solidFill>
                            <a:srgbClr val="000000"/>
                          </a:solidFill>
                          <a:effectLst/>
                          <a:latin typeface="Calibri" pitchFamily="34" charset="0"/>
                        </a:rPr>
                        <a:t>134m</a:t>
                      </a:r>
                      <a:endParaRPr lang="pt-BR"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dirty="0">
                          <a:solidFill>
                            <a:srgbClr val="000000"/>
                          </a:solidFill>
                          <a:effectLst/>
                          <a:latin typeface="Calibri" pitchFamily="34" charset="0"/>
                        </a:rPr>
                        <a:t>Other Services</a:t>
                      </a:r>
                    </a:p>
                  </a:txBody>
                  <a:tcPr marL="7620" marR="7620" marT="7620" marB="0" anchor="b"/>
                </a:tc>
                <a:tc>
                  <a:txBody>
                    <a:bodyPr/>
                    <a:lstStyle/>
                    <a:p>
                      <a:pPr algn="r" fontAlgn="b">
                        <a:lnSpc>
                          <a:spcPct val="100000"/>
                        </a:lnSpc>
                      </a:pPr>
                      <a:r>
                        <a:rPr lang="pt-BR" sz="1800" b="0" i="0" u="none" strike="noStrike" dirty="0">
                          <a:solidFill>
                            <a:srgbClr val="000000"/>
                          </a:solidFill>
                          <a:effectLst/>
                          <a:latin typeface="Calibri" pitchFamily="34" charset="0"/>
                        </a:rPr>
                        <a:t>R 10 </a:t>
                      </a:r>
                      <a:r>
                        <a:rPr lang="pt-BR" sz="1800" b="0" i="0" u="none" strike="noStrike" dirty="0" smtClean="0">
                          <a:solidFill>
                            <a:srgbClr val="000000"/>
                          </a:solidFill>
                          <a:effectLst/>
                          <a:latin typeface="Calibri" pitchFamily="34" charset="0"/>
                        </a:rPr>
                        <a:t>176m</a:t>
                      </a:r>
                      <a:endParaRPr lang="pt-BR"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pt-BR" sz="1800" b="0" i="0" u="none" strike="noStrike" dirty="0">
                          <a:solidFill>
                            <a:srgbClr val="000000"/>
                          </a:solidFill>
                          <a:effectLst/>
                          <a:latin typeface="Calibri" pitchFamily="34" charset="0"/>
                        </a:rPr>
                        <a:t>R 5 </a:t>
                      </a:r>
                      <a:r>
                        <a:rPr lang="pt-BR" sz="1800" b="0" i="0" u="none" strike="noStrike" dirty="0" smtClean="0">
                          <a:solidFill>
                            <a:srgbClr val="000000"/>
                          </a:solidFill>
                          <a:effectLst/>
                          <a:latin typeface="Calibri" pitchFamily="34" charset="0"/>
                        </a:rPr>
                        <a:t>843m</a:t>
                      </a:r>
                      <a:endParaRPr lang="pt-BR" sz="1800" b="0" i="0" u="none" strike="noStrike" dirty="0">
                        <a:solidFill>
                          <a:srgbClr val="000000"/>
                        </a:solidFill>
                        <a:effectLst/>
                        <a:latin typeface="Calibri" pitchFamily="34" charset="0"/>
                      </a:endParaRPr>
                    </a:p>
                  </a:txBody>
                  <a:tcPr marL="7620" marR="7620" marT="7620" marB="0" anchor="b"/>
                </a:tc>
              </a:tr>
            </a:tbl>
          </a:graphicData>
        </a:graphic>
      </p:graphicFrame>
      <p:sp>
        <p:nvSpPr>
          <p:cNvPr id="5" name="Up Arrow 4"/>
          <p:cNvSpPr/>
          <p:nvPr/>
        </p:nvSpPr>
        <p:spPr bwMode="auto">
          <a:xfrm>
            <a:off x="6777498" y="3276600"/>
            <a:ext cx="288032" cy="288032"/>
          </a:xfrm>
          <a:prstGeom prst="upArrow">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12" name="Up Arrow 11"/>
          <p:cNvSpPr/>
          <p:nvPr/>
        </p:nvSpPr>
        <p:spPr bwMode="auto">
          <a:xfrm>
            <a:off x="6777498" y="3564632"/>
            <a:ext cx="288032" cy="288032"/>
          </a:xfrm>
          <a:prstGeom prst="upArrow">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13" name="Content Placeholder 2"/>
          <p:cNvSpPr txBox="1">
            <a:spLocks/>
          </p:cNvSpPr>
          <p:nvPr/>
        </p:nvSpPr>
        <p:spPr bwMode="auto">
          <a:xfrm>
            <a:off x="611560" y="4365104"/>
            <a:ext cx="8136904"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ts val="1800"/>
              </a:lnSpc>
              <a:spcBef>
                <a:spcPts val="0"/>
              </a:spcBef>
            </a:pPr>
            <a:r>
              <a:rPr lang="en-US" sz="1900" b="0" dirty="0" smtClean="0">
                <a:latin typeface="Calibri" pitchFamily="34" charset="0"/>
                <a:cs typeface="Calibri" pitchFamily="34" charset="0"/>
              </a:rPr>
              <a:t>The reality remains that there is insufficient skills transferred, which means no return on this investment and the potential of creating a dependency on these services.</a:t>
            </a:r>
          </a:p>
          <a:p>
            <a:pPr algn="just">
              <a:lnSpc>
                <a:spcPts val="1800"/>
              </a:lnSpc>
              <a:spcBef>
                <a:spcPts val="0"/>
              </a:spcBef>
            </a:pPr>
            <a:r>
              <a:rPr lang="en-US" sz="1900" b="0" dirty="0" smtClean="0">
                <a:latin typeface="Calibri" pitchFamily="34" charset="0"/>
                <a:cs typeface="Calibri" pitchFamily="34" charset="0"/>
              </a:rPr>
              <a:t>Other areas that should be addressed pertaining to utilisation of consultants are; adequate planning and appointment processes, and performance management and monitoring of consultants. It is essential that these processes by managed or overseen by senior officials to ensure effective contract management.</a:t>
            </a:r>
          </a:p>
          <a:p>
            <a:pPr algn="just">
              <a:spcBef>
                <a:spcPts val="0"/>
              </a:spcBef>
            </a:pPr>
            <a:endParaRPr lang="en-US" sz="1900" dirty="0" smtClean="0">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4215217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1872208"/>
          </a:xfrm>
        </p:spPr>
        <p:txBody>
          <a:bodyPr/>
          <a:lstStyle/>
          <a:p>
            <a:pPr>
              <a:spcBef>
                <a:spcPts val="0"/>
              </a:spcBef>
            </a:pPr>
            <a:r>
              <a:rPr lang="en-US" sz="1900" dirty="0" smtClean="0">
                <a:latin typeface="Calibri" pitchFamily="34" charset="0"/>
                <a:cs typeface="Calibri" pitchFamily="34" charset="0"/>
              </a:rPr>
              <a:t>The foundation of effective governance and accountability is defined within the performance agreements.</a:t>
            </a:r>
          </a:p>
          <a:p>
            <a:pPr>
              <a:spcBef>
                <a:spcPts val="0"/>
              </a:spcBef>
            </a:pPr>
            <a:r>
              <a:rPr lang="en-US" sz="1900" dirty="0" smtClean="0">
                <a:latin typeface="Calibri" pitchFamily="34" charset="0"/>
                <a:cs typeface="Calibri" pitchFamily="34" charset="0"/>
              </a:rPr>
              <a:t>HoDs in the Public Service are required to enter into performance agreements (PAs) with their EAs</a:t>
            </a:r>
          </a:p>
          <a:p>
            <a:pPr>
              <a:spcBef>
                <a:spcPts val="0"/>
              </a:spcBef>
            </a:pPr>
            <a:r>
              <a:rPr lang="en-US" sz="1900" dirty="0" smtClean="0">
                <a:latin typeface="Calibri" pitchFamily="34" charset="0"/>
                <a:cs typeface="Calibri" pitchFamily="34" charset="0"/>
              </a:rPr>
              <a:t>2014/15 saw a major drop in the compliance rate to an alarming 18%, however 2015/16 marked a significant increase  </a:t>
            </a:r>
          </a:p>
          <a:p>
            <a:pPr>
              <a:spcBef>
                <a:spcPts val="0"/>
              </a:spcBef>
            </a:pPr>
            <a:endParaRPr lang="en-US" sz="1900" b="1" dirty="0">
              <a:solidFill>
                <a:schemeClr val="accent5">
                  <a:lumMod val="50000"/>
                </a:schemeClr>
              </a:solidFill>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23</a:t>
            </a:fld>
            <a:endParaRPr lang="en-US" sz="1400" b="0" dirty="0">
              <a:solidFill>
                <a:schemeClr val="bg1"/>
              </a:solidFill>
            </a:endParaRPr>
          </a:p>
        </p:txBody>
      </p:sp>
      <p:sp>
        <p:nvSpPr>
          <p:cNvPr id="6" name="Title 1"/>
          <p:cNvSpPr>
            <a:spLocks noGrp="1"/>
          </p:cNvSpPr>
          <p:nvPr>
            <p:ph type="title"/>
          </p:nvPr>
        </p:nvSpPr>
        <p:spPr>
          <a:xfrm>
            <a:off x="420216" y="404664"/>
            <a:ext cx="8229600" cy="792088"/>
          </a:xfrm>
          <a:noFill/>
        </p:spPr>
        <p:txBody>
          <a:bodyPr/>
          <a:lstStyle/>
          <a:p>
            <a:r>
              <a:rPr lang="en-US" sz="2800" b="1" dirty="0" smtClean="0">
                <a:solidFill>
                  <a:srgbClr val="800000"/>
                </a:solidFill>
                <a:latin typeface="Calibri" pitchFamily="34" charset="0"/>
                <a:cs typeface="Calibri" pitchFamily="34" charset="0"/>
              </a:rPr>
              <a:t>Performance Management</a:t>
            </a:r>
            <a:endParaRPr lang="en-US" sz="2800" dirty="0">
              <a:solidFill>
                <a:srgbClr val="800000"/>
              </a:solidFill>
              <a:latin typeface="Berlin Sans FB Dem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2731961217"/>
              </p:ext>
            </p:extLst>
          </p:nvPr>
        </p:nvGraphicFramePr>
        <p:xfrm>
          <a:off x="611560" y="2852936"/>
          <a:ext cx="7920880"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41226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24</a:t>
            </a:fld>
            <a:endParaRPr lang="en-US" sz="1400" b="0" dirty="0">
              <a:solidFill>
                <a:schemeClr val="bg1"/>
              </a:solidFill>
            </a:endParaRPr>
          </a:p>
        </p:txBody>
      </p:sp>
      <p:sp>
        <p:nvSpPr>
          <p:cNvPr id="8" name="Title 1"/>
          <p:cNvSpPr txBox="1">
            <a:spLocks/>
          </p:cNvSpPr>
          <p:nvPr/>
        </p:nvSpPr>
        <p:spPr bwMode="auto">
          <a:xfrm>
            <a:off x="405546" y="332656"/>
            <a:ext cx="822651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Disclosure Framework</a:t>
            </a:r>
            <a:endParaRPr lang="en-US" sz="2800" dirty="0">
              <a:solidFill>
                <a:srgbClr val="800000"/>
              </a:solidFill>
              <a:latin typeface="Berlin Sans FB Demi" pitchFamily="34" charset="0"/>
            </a:endParaRPr>
          </a:p>
        </p:txBody>
      </p:sp>
      <p:sp>
        <p:nvSpPr>
          <p:cNvPr id="2" name="TextBox 1"/>
          <p:cNvSpPr txBox="1"/>
          <p:nvPr/>
        </p:nvSpPr>
        <p:spPr>
          <a:xfrm>
            <a:off x="611560" y="1124744"/>
            <a:ext cx="7704856" cy="1261884"/>
          </a:xfrm>
          <a:prstGeom prst="rect">
            <a:avLst/>
          </a:prstGeom>
          <a:noFill/>
        </p:spPr>
        <p:txBody>
          <a:bodyPr wrap="square" rtlCol="0">
            <a:spAutoFit/>
          </a:bodyPr>
          <a:lstStyle/>
          <a:p>
            <a:pPr marL="342900" indent="-342900" algn="just">
              <a:buFont typeface="Arial" pitchFamily="34" charset="0"/>
              <a:buChar char="•"/>
            </a:pPr>
            <a:r>
              <a:rPr lang="en-GB" sz="1900" b="0" dirty="0">
                <a:latin typeface="Calibri" pitchFamily="34" charset="0"/>
                <a:cs typeface="Calibri" pitchFamily="34" charset="0"/>
              </a:rPr>
              <a:t>All members of the Senior Management Service (SMS) are required to disclose the particulars of all their registrable interests (</a:t>
            </a:r>
            <a:r>
              <a:rPr lang="en-GB" sz="1900" b="0" i="1" dirty="0">
                <a:latin typeface="Calibri" pitchFamily="34" charset="0"/>
                <a:cs typeface="Calibri" pitchFamily="34" charset="0"/>
              </a:rPr>
              <a:t>e.g. </a:t>
            </a:r>
            <a:r>
              <a:rPr lang="en-GB" sz="1900" b="0" dirty="0">
                <a:latin typeface="Calibri" pitchFamily="34" charset="0"/>
                <a:cs typeface="Calibri" pitchFamily="34" charset="0"/>
              </a:rPr>
              <a:t>companies and properties) to their respective Executive Authorities (EAs) by not later than 30 April each year</a:t>
            </a:r>
            <a:r>
              <a:rPr lang="en-GB" sz="1900" b="0" dirty="0" smtClean="0">
                <a:latin typeface="Calibri" pitchFamily="34" charset="0"/>
                <a:cs typeface="Calibri" pitchFamily="34" charset="0"/>
              </a:rPr>
              <a:t>.</a:t>
            </a:r>
            <a:endParaRPr lang="en-ZA" sz="1900" b="0" dirty="0"/>
          </a:p>
        </p:txBody>
      </p:sp>
      <p:graphicFrame>
        <p:nvGraphicFramePr>
          <p:cNvPr id="9" name="Chart 8"/>
          <p:cNvGraphicFramePr>
            <a:graphicFrameLocks/>
          </p:cNvGraphicFramePr>
          <p:nvPr>
            <p:extLst>
              <p:ext uri="{D42A27DB-BD31-4B8C-83A1-F6EECF244321}">
                <p14:modId xmlns:p14="http://schemas.microsoft.com/office/powerpoint/2010/main" xmlns="" val="2608256209"/>
              </p:ext>
            </p:extLst>
          </p:nvPr>
        </p:nvGraphicFramePr>
        <p:xfrm>
          <a:off x="755576" y="2492896"/>
          <a:ext cx="787648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86792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25</a:t>
            </a:fld>
            <a:endParaRPr lang="en-US" sz="1400" b="0" dirty="0">
              <a:solidFill>
                <a:schemeClr val="bg1"/>
              </a:solidFill>
            </a:endParaRPr>
          </a:p>
        </p:txBody>
      </p:sp>
      <p:sp>
        <p:nvSpPr>
          <p:cNvPr id="8" name="Title 1"/>
          <p:cNvSpPr txBox="1">
            <a:spLocks/>
          </p:cNvSpPr>
          <p:nvPr/>
        </p:nvSpPr>
        <p:spPr bwMode="auto">
          <a:xfrm>
            <a:off x="439826" y="332656"/>
            <a:ext cx="822651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Misconduct</a:t>
            </a:r>
            <a:endParaRPr lang="en-US" sz="2800" dirty="0">
              <a:solidFill>
                <a:srgbClr val="800000"/>
              </a:solidFill>
              <a:latin typeface="Berlin Sans FB Demi"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526890408"/>
              </p:ext>
            </p:extLst>
          </p:nvPr>
        </p:nvGraphicFramePr>
        <p:xfrm>
          <a:off x="1043608" y="2022233"/>
          <a:ext cx="7416824" cy="31689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00088" y="1052736"/>
            <a:ext cx="7966248" cy="969496"/>
          </a:xfrm>
          <a:prstGeom prst="rect">
            <a:avLst/>
          </a:prstGeom>
        </p:spPr>
        <p:txBody>
          <a:bodyPr wrap="square">
            <a:spAutoFit/>
          </a:bodyPr>
          <a:lstStyle/>
          <a:p>
            <a:pPr marL="342900" indent="-342900" algn="just">
              <a:buFont typeface="Arial" pitchFamily="34" charset="0"/>
              <a:buChar char="•"/>
            </a:pPr>
            <a:r>
              <a:rPr lang="en-ZA" sz="1900" b="0" dirty="0">
                <a:latin typeface="Calibri" pitchFamily="34" charset="0"/>
              </a:rPr>
              <a:t>There has been a huge increase in the finalised cases of financial misconduct reported by national departments for 2014/15; from the </a:t>
            </a:r>
            <a:r>
              <a:rPr lang="en-ZA" sz="1900" dirty="0">
                <a:latin typeface="Calibri" pitchFamily="34" charset="0"/>
              </a:rPr>
              <a:t>290 cases in 2013/14</a:t>
            </a:r>
            <a:r>
              <a:rPr lang="en-ZA" sz="1900" b="0" dirty="0">
                <a:latin typeface="Calibri" pitchFamily="34" charset="0"/>
              </a:rPr>
              <a:t> to </a:t>
            </a:r>
            <a:r>
              <a:rPr lang="en-ZA" sz="1900" dirty="0">
                <a:latin typeface="Calibri" pitchFamily="34" charset="0"/>
              </a:rPr>
              <a:t>563 in </a:t>
            </a:r>
            <a:r>
              <a:rPr lang="en-ZA" sz="1900" dirty="0" smtClean="0">
                <a:latin typeface="Calibri" pitchFamily="34" charset="0"/>
              </a:rPr>
              <a:t>2014/15</a:t>
            </a:r>
            <a:r>
              <a:rPr lang="en-ZA" sz="1900" b="0" dirty="0">
                <a:latin typeface="Calibri" pitchFamily="34" charset="0"/>
              </a:rPr>
              <a:t>.</a:t>
            </a:r>
          </a:p>
        </p:txBody>
      </p:sp>
      <p:sp>
        <p:nvSpPr>
          <p:cNvPr id="4" name="Rectangle 3"/>
          <p:cNvSpPr/>
          <p:nvPr/>
        </p:nvSpPr>
        <p:spPr>
          <a:xfrm>
            <a:off x="381362" y="5191182"/>
            <a:ext cx="8209990" cy="1169551"/>
          </a:xfrm>
          <a:prstGeom prst="rect">
            <a:avLst/>
          </a:prstGeom>
        </p:spPr>
        <p:txBody>
          <a:bodyPr wrap="square">
            <a:spAutoFit/>
          </a:bodyPr>
          <a:lstStyle/>
          <a:p>
            <a:pPr marL="342900" indent="-342900" algn="just">
              <a:lnSpc>
                <a:spcPts val="2100"/>
              </a:lnSpc>
              <a:buFont typeface="Arial" pitchFamily="34" charset="0"/>
              <a:buChar char="•"/>
            </a:pPr>
            <a:r>
              <a:rPr lang="en-ZA" sz="1900" b="0" dirty="0" smtClean="0">
                <a:latin typeface="Calibri" pitchFamily="34" charset="0"/>
              </a:rPr>
              <a:t>The departments with the highest number of cases:</a:t>
            </a:r>
            <a:endParaRPr lang="en-ZA" sz="1900" b="0" dirty="0">
              <a:latin typeface="Calibri" pitchFamily="34" charset="0"/>
            </a:endParaRPr>
          </a:p>
          <a:p>
            <a:pPr marL="800100" lvl="1" indent="-342900" algn="just">
              <a:lnSpc>
                <a:spcPts val="2100"/>
              </a:lnSpc>
              <a:buFont typeface="Arial" pitchFamily="34" charset="0"/>
              <a:buChar char="•"/>
            </a:pPr>
            <a:r>
              <a:rPr lang="en-ZA" sz="1900" b="0" dirty="0" smtClean="0">
                <a:latin typeface="Calibri" pitchFamily="34" charset="0"/>
              </a:rPr>
              <a:t>South </a:t>
            </a:r>
            <a:r>
              <a:rPr lang="en-ZA" sz="1900" b="0" dirty="0">
                <a:latin typeface="Calibri" pitchFamily="34" charset="0"/>
              </a:rPr>
              <a:t>African Police </a:t>
            </a:r>
            <a:r>
              <a:rPr lang="en-ZA" sz="1900" b="0" dirty="0" smtClean="0">
                <a:latin typeface="Calibri" pitchFamily="34" charset="0"/>
              </a:rPr>
              <a:t>Service </a:t>
            </a:r>
            <a:r>
              <a:rPr lang="en-ZA" sz="1900" b="0" dirty="0">
                <a:latin typeface="Calibri" pitchFamily="34" charset="0"/>
              </a:rPr>
              <a:t>reported a total of </a:t>
            </a:r>
            <a:r>
              <a:rPr lang="en-ZA" sz="1900" b="0" dirty="0" smtClean="0">
                <a:latin typeface="Calibri" pitchFamily="34" charset="0"/>
              </a:rPr>
              <a:t>311 </a:t>
            </a:r>
            <a:r>
              <a:rPr lang="en-ZA" sz="1900" b="0" dirty="0">
                <a:latin typeface="Calibri" pitchFamily="34" charset="0"/>
              </a:rPr>
              <a:t>cases </a:t>
            </a:r>
          </a:p>
          <a:p>
            <a:pPr marL="800100" lvl="1" indent="-342900" algn="just">
              <a:lnSpc>
                <a:spcPts val="2100"/>
              </a:lnSpc>
              <a:buFont typeface="Arial" pitchFamily="34" charset="0"/>
              <a:buChar char="•"/>
            </a:pPr>
            <a:r>
              <a:rPr lang="en-ZA" sz="1900" b="0" dirty="0">
                <a:latin typeface="Calibri" pitchFamily="34" charset="0"/>
              </a:rPr>
              <a:t>Social Development reported a total of </a:t>
            </a:r>
            <a:r>
              <a:rPr lang="en-ZA" sz="1900" b="0" dirty="0" smtClean="0">
                <a:latin typeface="Calibri" pitchFamily="34" charset="0"/>
              </a:rPr>
              <a:t>113 </a:t>
            </a:r>
            <a:r>
              <a:rPr lang="en-ZA" sz="1900" b="0" dirty="0">
                <a:latin typeface="Calibri" pitchFamily="34" charset="0"/>
              </a:rPr>
              <a:t>cases, and</a:t>
            </a:r>
          </a:p>
          <a:p>
            <a:pPr marL="800100" lvl="1" indent="-342900" algn="just">
              <a:lnSpc>
                <a:spcPts val="2100"/>
              </a:lnSpc>
              <a:buFont typeface="Arial" pitchFamily="34" charset="0"/>
              <a:buChar char="•"/>
            </a:pPr>
            <a:r>
              <a:rPr lang="en-ZA" sz="1900" b="0" dirty="0">
                <a:latin typeface="Calibri" pitchFamily="34" charset="0"/>
              </a:rPr>
              <a:t>Defence reported a total of </a:t>
            </a:r>
            <a:r>
              <a:rPr lang="en-ZA" sz="1900" b="0" dirty="0" smtClean="0">
                <a:latin typeface="Calibri" pitchFamily="34" charset="0"/>
              </a:rPr>
              <a:t>34 </a:t>
            </a:r>
            <a:r>
              <a:rPr lang="en-ZA" sz="1900" b="0" dirty="0">
                <a:latin typeface="Calibri" pitchFamily="34" charset="0"/>
              </a:rPr>
              <a:t>cases.</a:t>
            </a:r>
          </a:p>
        </p:txBody>
      </p:sp>
    </p:spTree>
    <p:extLst>
      <p:ext uri="{BB962C8B-B14F-4D97-AF65-F5344CB8AC3E}">
        <p14:creationId xmlns:p14="http://schemas.microsoft.com/office/powerpoint/2010/main" xmlns="" val="586792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26</a:t>
            </a:fld>
            <a:endParaRPr lang="en-US" sz="1400" b="0" dirty="0">
              <a:solidFill>
                <a:schemeClr val="bg1"/>
              </a:solidFill>
            </a:endParaRPr>
          </a:p>
        </p:txBody>
      </p:sp>
      <p:sp>
        <p:nvSpPr>
          <p:cNvPr id="8" name="Title 1"/>
          <p:cNvSpPr txBox="1">
            <a:spLocks/>
          </p:cNvSpPr>
          <p:nvPr/>
        </p:nvSpPr>
        <p:spPr bwMode="auto">
          <a:xfrm>
            <a:off x="439826" y="332656"/>
            <a:ext cx="822651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Misconduct (2)</a:t>
            </a:r>
            <a:endParaRPr lang="en-US" sz="2800" dirty="0">
              <a:solidFill>
                <a:srgbClr val="800000"/>
              </a:solidFill>
              <a:latin typeface="Berlin Sans FB Demi" pitchFamily="34" charset="0"/>
            </a:endParaRPr>
          </a:p>
        </p:txBody>
      </p:sp>
      <p:sp>
        <p:nvSpPr>
          <p:cNvPr id="3" name="TextBox 2"/>
          <p:cNvSpPr txBox="1"/>
          <p:nvPr/>
        </p:nvSpPr>
        <p:spPr>
          <a:xfrm>
            <a:off x="526728" y="935068"/>
            <a:ext cx="7992888" cy="677108"/>
          </a:xfrm>
          <a:prstGeom prst="rect">
            <a:avLst/>
          </a:prstGeom>
          <a:noFill/>
        </p:spPr>
        <p:txBody>
          <a:bodyPr wrap="square" rtlCol="0">
            <a:spAutoFit/>
          </a:bodyPr>
          <a:lstStyle/>
          <a:p>
            <a:pPr marL="342900" indent="-342900" algn="just">
              <a:buFont typeface="Arial" pitchFamily="34" charset="0"/>
              <a:buChar char="•"/>
            </a:pPr>
            <a:r>
              <a:rPr lang="en-ZA" sz="1900" b="0" dirty="0" smtClean="0">
                <a:latin typeface="Calibri" pitchFamily="34" charset="0"/>
              </a:rPr>
              <a:t>The information reflects the cost of financial misconduct from 2011/12 to 2014/15</a:t>
            </a:r>
            <a:endParaRPr lang="en-ZA" sz="1900" b="0"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743565014"/>
              </p:ext>
            </p:extLst>
          </p:nvPr>
        </p:nvGraphicFramePr>
        <p:xfrm>
          <a:off x="800944" y="1612176"/>
          <a:ext cx="7848872" cy="1209040"/>
        </p:xfrm>
        <a:graphic>
          <a:graphicData uri="http://schemas.openxmlformats.org/drawingml/2006/table">
            <a:tbl>
              <a:tblPr firstRow="1" bandRow="1">
                <a:tableStyleId>{E8B1032C-EA38-4F05-BA0D-38AFFFC7BED3}</a:tableStyleId>
              </a:tblPr>
              <a:tblGrid>
                <a:gridCol w="981109"/>
                <a:gridCol w="981109"/>
                <a:gridCol w="981109"/>
                <a:gridCol w="981109"/>
                <a:gridCol w="981109"/>
                <a:gridCol w="981109"/>
                <a:gridCol w="981109"/>
                <a:gridCol w="981109"/>
              </a:tblGrid>
              <a:tr h="370840">
                <a:tc gridSpan="2">
                  <a:txBody>
                    <a:bodyPr/>
                    <a:lstStyle/>
                    <a:p>
                      <a:pPr algn="ctr"/>
                      <a:r>
                        <a:rPr lang="en-ZA" sz="1900" dirty="0" smtClean="0">
                          <a:latin typeface="Calibri" pitchFamily="34" charset="0"/>
                        </a:rPr>
                        <a:t>2011/12</a:t>
                      </a:r>
                      <a:endParaRPr lang="en-ZA" sz="1900" dirty="0">
                        <a:latin typeface="Calibri" pitchFamily="34" charset="0"/>
                      </a:endParaRPr>
                    </a:p>
                  </a:txBody>
                  <a:tcPr/>
                </a:tc>
                <a:tc hMerge="1">
                  <a:txBody>
                    <a:bodyPr/>
                    <a:lstStyle/>
                    <a:p>
                      <a:endParaRPr lang="en-ZA" dirty="0"/>
                    </a:p>
                  </a:txBody>
                  <a:tcPr/>
                </a:tc>
                <a:tc gridSpan="2">
                  <a:txBody>
                    <a:bodyPr/>
                    <a:lstStyle/>
                    <a:p>
                      <a:pPr algn="ctr"/>
                      <a:r>
                        <a:rPr lang="en-ZA" sz="1900" dirty="0" smtClean="0">
                          <a:latin typeface="Calibri" pitchFamily="34" charset="0"/>
                        </a:rPr>
                        <a:t>2012/13</a:t>
                      </a:r>
                      <a:endParaRPr lang="en-ZA" sz="1900" dirty="0">
                        <a:latin typeface="Calibri" pitchFamily="34" charset="0"/>
                      </a:endParaRPr>
                    </a:p>
                  </a:txBody>
                  <a:tcPr/>
                </a:tc>
                <a:tc hMerge="1">
                  <a:txBody>
                    <a:bodyPr/>
                    <a:lstStyle/>
                    <a:p>
                      <a:endParaRPr lang="en-ZA" dirty="0"/>
                    </a:p>
                  </a:txBody>
                  <a:tcPr/>
                </a:tc>
                <a:tc gridSpan="2">
                  <a:txBody>
                    <a:bodyPr/>
                    <a:lstStyle/>
                    <a:p>
                      <a:pPr algn="ctr"/>
                      <a:r>
                        <a:rPr lang="en-ZA" sz="1900" dirty="0" smtClean="0">
                          <a:latin typeface="Calibri" pitchFamily="34" charset="0"/>
                        </a:rPr>
                        <a:t>2013/14</a:t>
                      </a:r>
                      <a:endParaRPr lang="en-ZA" sz="1900" dirty="0">
                        <a:latin typeface="Calibri" pitchFamily="34" charset="0"/>
                      </a:endParaRPr>
                    </a:p>
                  </a:txBody>
                  <a:tcPr/>
                </a:tc>
                <a:tc hMerge="1">
                  <a:txBody>
                    <a:bodyPr/>
                    <a:lstStyle/>
                    <a:p>
                      <a:endParaRPr lang="en-ZA" dirty="0"/>
                    </a:p>
                  </a:txBody>
                  <a:tcPr/>
                </a:tc>
                <a:tc gridSpan="2">
                  <a:txBody>
                    <a:bodyPr/>
                    <a:lstStyle/>
                    <a:p>
                      <a:pPr algn="ctr"/>
                      <a:r>
                        <a:rPr lang="en-ZA" sz="1900" dirty="0" smtClean="0">
                          <a:latin typeface="Calibri" pitchFamily="34" charset="0"/>
                        </a:rPr>
                        <a:t>2014/15</a:t>
                      </a:r>
                      <a:endParaRPr lang="en-ZA" sz="1900" dirty="0">
                        <a:latin typeface="Calibri" pitchFamily="34" charset="0"/>
                      </a:endParaRPr>
                    </a:p>
                  </a:txBody>
                  <a:tcPr/>
                </a:tc>
                <a:tc hMerge="1">
                  <a:txBody>
                    <a:bodyPr/>
                    <a:lstStyle/>
                    <a:p>
                      <a:endParaRPr lang="en-ZA" dirty="0"/>
                    </a:p>
                  </a:txBody>
                  <a:tcPr/>
                </a:tc>
              </a:tr>
              <a:tr h="370840">
                <a:tc>
                  <a:txBody>
                    <a:bodyPr/>
                    <a:lstStyle/>
                    <a:p>
                      <a:pPr algn="ctr"/>
                      <a:r>
                        <a:rPr lang="en-ZA" sz="1200" dirty="0" smtClean="0">
                          <a:latin typeface="Calibri" pitchFamily="34" charset="0"/>
                        </a:rPr>
                        <a:t>Amount Involved</a:t>
                      </a:r>
                      <a:endParaRPr lang="en-ZA" sz="1200" dirty="0">
                        <a:latin typeface="Calibri" pitchFamily="34" charset="0"/>
                      </a:endParaRPr>
                    </a:p>
                  </a:txBody>
                  <a:tcPr/>
                </a:tc>
                <a:tc>
                  <a:txBody>
                    <a:bodyPr/>
                    <a:lstStyle/>
                    <a:p>
                      <a:pPr algn="ctr"/>
                      <a:r>
                        <a:rPr lang="en-ZA" sz="1200" dirty="0" smtClean="0">
                          <a:latin typeface="Calibri" pitchFamily="34" charset="0"/>
                        </a:rPr>
                        <a:t>Amount Not Recovered</a:t>
                      </a:r>
                      <a:endParaRPr lang="en-ZA" sz="1200" dirty="0">
                        <a:latin typeface="Calibri" pitchFamily="34" charset="0"/>
                      </a:endParaRPr>
                    </a:p>
                  </a:txBody>
                  <a:tcPr/>
                </a:tc>
                <a:tc>
                  <a:txBody>
                    <a:bodyPr/>
                    <a:lstStyle/>
                    <a:p>
                      <a:pPr algn="ctr"/>
                      <a:r>
                        <a:rPr lang="en-ZA" sz="1200" dirty="0" smtClean="0">
                          <a:latin typeface="Calibri" pitchFamily="34" charset="0"/>
                        </a:rPr>
                        <a:t>Amount Involved</a:t>
                      </a:r>
                      <a:endParaRPr lang="en-ZA" sz="1200" dirty="0">
                        <a:latin typeface="Calibri" pitchFamily="34" charset="0"/>
                      </a:endParaRPr>
                    </a:p>
                  </a:txBody>
                  <a:tcPr/>
                </a:tc>
                <a:tc>
                  <a:txBody>
                    <a:bodyPr/>
                    <a:lstStyle/>
                    <a:p>
                      <a:pPr algn="ctr"/>
                      <a:r>
                        <a:rPr lang="en-ZA" sz="1200" dirty="0" smtClean="0">
                          <a:latin typeface="Calibri" pitchFamily="34" charset="0"/>
                        </a:rPr>
                        <a:t>Amount Not Recovered</a:t>
                      </a:r>
                      <a:endParaRPr lang="en-ZA" sz="1200" dirty="0">
                        <a:latin typeface="Calibri" pitchFamily="34" charset="0"/>
                      </a:endParaRPr>
                    </a:p>
                  </a:txBody>
                  <a:tcPr/>
                </a:tc>
                <a:tc>
                  <a:txBody>
                    <a:bodyPr/>
                    <a:lstStyle/>
                    <a:p>
                      <a:pPr algn="ctr"/>
                      <a:r>
                        <a:rPr lang="en-ZA" sz="1200" dirty="0" smtClean="0">
                          <a:latin typeface="Calibri" pitchFamily="34" charset="0"/>
                        </a:rPr>
                        <a:t>Amount Involved</a:t>
                      </a:r>
                      <a:endParaRPr lang="en-ZA" sz="1200" dirty="0">
                        <a:latin typeface="Calibri" pitchFamily="34" charset="0"/>
                      </a:endParaRPr>
                    </a:p>
                  </a:txBody>
                  <a:tcPr/>
                </a:tc>
                <a:tc>
                  <a:txBody>
                    <a:bodyPr/>
                    <a:lstStyle/>
                    <a:p>
                      <a:pPr algn="ctr"/>
                      <a:r>
                        <a:rPr lang="en-ZA" sz="1200" dirty="0" smtClean="0">
                          <a:latin typeface="Calibri" pitchFamily="34" charset="0"/>
                        </a:rPr>
                        <a:t>Amount Not Recovered</a:t>
                      </a:r>
                      <a:endParaRPr lang="en-ZA" sz="1200" dirty="0">
                        <a:latin typeface="Calibri" pitchFamily="34" charset="0"/>
                      </a:endParaRPr>
                    </a:p>
                  </a:txBody>
                  <a:tcPr/>
                </a:tc>
                <a:tc>
                  <a:txBody>
                    <a:bodyPr/>
                    <a:lstStyle/>
                    <a:p>
                      <a:pPr algn="ctr"/>
                      <a:r>
                        <a:rPr lang="en-ZA" sz="1200" dirty="0" smtClean="0">
                          <a:latin typeface="Calibri" pitchFamily="34" charset="0"/>
                        </a:rPr>
                        <a:t>Amount Involved</a:t>
                      </a:r>
                      <a:endParaRPr lang="en-ZA" sz="1200" dirty="0">
                        <a:latin typeface="Calibri" pitchFamily="34" charset="0"/>
                      </a:endParaRPr>
                    </a:p>
                  </a:txBody>
                  <a:tcPr/>
                </a:tc>
                <a:tc>
                  <a:txBody>
                    <a:bodyPr/>
                    <a:lstStyle/>
                    <a:p>
                      <a:pPr algn="ctr"/>
                      <a:r>
                        <a:rPr lang="en-ZA" sz="1200" dirty="0" smtClean="0">
                          <a:latin typeface="Calibri" pitchFamily="34" charset="0"/>
                        </a:rPr>
                        <a:t>Amount Not Recovered</a:t>
                      </a:r>
                      <a:endParaRPr lang="en-ZA" sz="1200" dirty="0">
                        <a:latin typeface="Calibri" pitchFamily="34" charset="0"/>
                      </a:endParaRPr>
                    </a:p>
                  </a:txBody>
                  <a:tcPr/>
                </a:tc>
              </a:tr>
              <a:tr h="370840">
                <a:tc>
                  <a:txBody>
                    <a:bodyPr/>
                    <a:lstStyle/>
                    <a:p>
                      <a:r>
                        <a:rPr lang="en-ZA" sz="1600" b="1" dirty="0" smtClean="0">
                          <a:latin typeface="Calibri" pitchFamily="34" charset="0"/>
                        </a:rPr>
                        <a:t>R 149,4m</a:t>
                      </a:r>
                      <a:endParaRPr lang="en-ZA" sz="1600" b="1" dirty="0">
                        <a:latin typeface="Calibri" pitchFamily="34" charset="0"/>
                      </a:endParaRPr>
                    </a:p>
                  </a:txBody>
                  <a:tcPr/>
                </a:tc>
                <a:tc>
                  <a:txBody>
                    <a:bodyPr/>
                    <a:lstStyle/>
                    <a:p>
                      <a:r>
                        <a:rPr lang="en-ZA" sz="1600" b="1" dirty="0" smtClean="0">
                          <a:latin typeface="Calibri" pitchFamily="34" charset="0"/>
                        </a:rPr>
                        <a:t>R 14,8m</a:t>
                      </a:r>
                      <a:endParaRPr lang="en-ZA" sz="1600" b="1" dirty="0">
                        <a:latin typeface="Calibri" pitchFamily="34" charset="0"/>
                      </a:endParaRPr>
                    </a:p>
                  </a:txBody>
                  <a:tcPr/>
                </a:tc>
                <a:tc>
                  <a:txBody>
                    <a:bodyPr/>
                    <a:lstStyle/>
                    <a:p>
                      <a:r>
                        <a:rPr lang="en-ZA" sz="1600" b="1" dirty="0" smtClean="0">
                          <a:latin typeface="Calibri" pitchFamily="34" charset="0"/>
                        </a:rPr>
                        <a:t>R 28,4m</a:t>
                      </a:r>
                      <a:endParaRPr lang="en-ZA" sz="1600" b="1" dirty="0">
                        <a:latin typeface="Calibri" pitchFamily="34" charset="0"/>
                      </a:endParaRPr>
                    </a:p>
                  </a:txBody>
                  <a:tcPr/>
                </a:tc>
                <a:tc>
                  <a:txBody>
                    <a:bodyPr/>
                    <a:lstStyle/>
                    <a:p>
                      <a:r>
                        <a:rPr lang="en-ZA" sz="1600" b="1" dirty="0" smtClean="0">
                          <a:latin typeface="Calibri" pitchFamily="34" charset="0"/>
                        </a:rPr>
                        <a:t>R 9,2m</a:t>
                      </a:r>
                      <a:endParaRPr lang="en-ZA" sz="1600" b="1" dirty="0">
                        <a:latin typeface="Calibri" pitchFamily="34" charset="0"/>
                      </a:endParaRPr>
                    </a:p>
                  </a:txBody>
                  <a:tcPr/>
                </a:tc>
                <a:tc>
                  <a:txBody>
                    <a:bodyPr/>
                    <a:lstStyle/>
                    <a:p>
                      <a:r>
                        <a:rPr lang="en-ZA" sz="1600" b="1" dirty="0" smtClean="0">
                          <a:latin typeface="Calibri" pitchFamily="34" charset="0"/>
                        </a:rPr>
                        <a:t>R 47,6m</a:t>
                      </a:r>
                      <a:endParaRPr lang="en-ZA" sz="1600" b="1" dirty="0">
                        <a:latin typeface="Calibri" pitchFamily="34" charset="0"/>
                      </a:endParaRPr>
                    </a:p>
                  </a:txBody>
                  <a:tcPr/>
                </a:tc>
                <a:tc>
                  <a:txBody>
                    <a:bodyPr/>
                    <a:lstStyle/>
                    <a:p>
                      <a:r>
                        <a:rPr lang="en-ZA" sz="1600" b="1" dirty="0" smtClean="0">
                          <a:latin typeface="Calibri" pitchFamily="34" charset="0"/>
                        </a:rPr>
                        <a:t>R 12,2m</a:t>
                      </a:r>
                      <a:endParaRPr lang="en-ZA" sz="1600" b="1" dirty="0">
                        <a:latin typeface="Calibri" pitchFamily="34" charset="0"/>
                      </a:endParaRPr>
                    </a:p>
                  </a:txBody>
                  <a:tcPr/>
                </a:tc>
                <a:tc>
                  <a:txBody>
                    <a:bodyPr/>
                    <a:lstStyle/>
                    <a:p>
                      <a:r>
                        <a:rPr lang="en-ZA" sz="1600" b="1" dirty="0" smtClean="0">
                          <a:latin typeface="Calibri" pitchFamily="34" charset="0"/>
                        </a:rPr>
                        <a:t>R 156,3m</a:t>
                      </a:r>
                      <a:endParaRPr lang="en-ZA" sz="1600" b="1" dirty="0">
                        <a:latin typeface="Calibri" pitchFamily="34" charset="0"/>
                      </a:endParaRPr>
                    </a:p>
                  </a:txBody>
                  <a:tcPr/>
                </a:tc>
                <a:tc>
                  <a:txBody>
                    <a:bodyPr/>
                    <a:lstStyle/>
                    <a:p>
                      <a:r>
                        <a:rPr lang="en-ZA" sz="1600" b="1" dirty="0" smtClean="0">
                          <a:latin typeface="Calibri" pitchFamily="34" charset="0"/>
                        </a:rPr>
                        <a:t>R 29,4m</a:t>
                      </a:r>
                      <a:endParaRPr lang="en-ZA" sz="1600" b="1" dirty="0">
                        <a:latin typeface="Calibri" pitchFamily="34" charset="0"/>
                      </a:endParaRPr>
                    </a:p>
                  </a:txBody>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430833811"/>
              </p:ext>
            </p:extLst>
          </p:nvPr>
        </p:nvGraphicFramePr>
        <p:xfrm>
          <a:off x="827584" y="2852936"/>
          <a:ext cx="769203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56928" y="5548064"/>
            <a:ext cx="7992888" cy="677108"/>
          </a:xfrm>
          <a:prstGeom prst="rect">
            <a:avLst/>
          </a:prstGeom>
          <a:noFill/>
        </p:spPr>
        <p:txBody>
          <a:bodyPr wrap="square" rtlCol="0">
            <a:spAutoFit/>
          </a:bodyPr>
          <a:lstStyle/>
          <a:p>
            <a:pPr marL="342900" indent="-342900" algn="just">
              <a:buFont typeface="Arial" pitchFamily="34" charset="0"/>
              <a:buChar char="•"/>
            </a:pPr>
            <a:r>
              <a:rPr lang="en-ZA" sz="1900" b="0" dirty="0" smtClean="0">
                <a:latin typeface="Calibri" pitchFamily="34" charset="0"/>
              </a:rPr>
              <a:t>Since 2012/13 there has been a gradual decline in the % not recovered from 33% to 18.8% of the total amount involved in financial misconduct.</a:t>
            </a:r>
            <a:endParaRPr lang="en-ZA" sz="1900" b="0" dirty="0">
              <a:latin typeface="Calibri" pitchFamily="34" charset="0"/>
            </a:endParaRPr>
          </a:p>
        </p:txBody>
      </p:sp>
    </p:spTree>
    <p:extLst>
      <p:ext uri="{BB962C8B-B14F-4D97-AF65-F5344CB8AC3E}">
        <p14:creationId xmlns:p14="http://schemas.microsoft.com/office/powerpoint/2010/main" xmlns="" val="1777963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27</a:t>
            </a:fld>
            <a:endParaRPr lang="en-US" sz="1400" b="0" dirty="0">
              <a:solidFill>
                <a:schemeClr val="bg1"/>
              </a:solidFill>
            </a:endParaRPr>
          </a:p>
        </p:txBody>
      </p:sp>
      <p:sp>
        <p:nvSpPr>
          <p:cNvPr id="8" name="Title 1"/>
          <p:cNvSpPr txBox="1">
            <a:spLocks/>
          </p:cNvSpPr>
          <p:nvPr/>
        </p:nvSpPr>
        <p:spPr bwMode="auto">
          <a:xfrm>
            <a:off x="439826" y="332656"/>
            <a:ext cx="822651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Misconduct (3)</a:t>
            </a:r>
            <a:endParaRPr lang="en-US" sz="2800" dirty="0">
              <a:solidFill>
                <a:srgbClr val="800000"/>
              </a:solidFill>
              <a:latin typeface="Berlin Sans FB Demi" pitchFamily="34" charset="0"/>
            </a:endParaRPr>
          </a:p>
        </p:txBody>
      </p:sp>
      <p:sp>
        <p:nvSpPr>
          <p:cNvPr id="3" name="Rectangle 2"/>
          <p:cNvSpPr/>
          <p:nvPr/>
        </p:nvSpPr>
        <p:spPr>
          <a:xfrm>
            <a:off x="700088" y="1052736"/>
            <a:ext cx="7760344" cy="884986"/>
          </a:xfrm>
          <a:prstGeom prst="rect">
            <a:avLst/>
          </a:prstGeom>
        </p:spPr>
        <p:txBody>
          <a:bodyPr wrap="square">
            <a:spAutoFit/>
          </a:bodyPr>
          <a:lstStyle/>
          <a:p>
            <a:pPr marL="342900" indent="-342900" algn="just">
              <a:lnSpc>
                <a:spcPts val="3200"/>
              </a:lnSpc>
              <a:buFont typeface="Arial" pitchFamily="34" charset="0"/>
              <a:buChar char="•"/>
            </a:pPr>
            <a:r>
              <a:rPr lang="en-ZA" sz="2200" b="0" dirty="0" smtClean="0">
                <a:latin typeface="Calibri" pitchFamily="34" charset="0"/>
              </a:rPr>
              <a:t>The table below highlights departments where amounts not recovered are over R 2million (2014/15 financial year).</a:t>
            </a:r>
          </a:p>
        </p:txBody>
      </p:sp>
      <p:graphicFrame>
        <p:nvGraphicFramePr>
          <p:cNvPr id="2" name="Table 1"/>
          <p:cNvGraphicFramePr>
            <a:graphicFrameLocks noGrp="1"/>
          </p:cNvGraphicFramePr>
          <p:nvPr>
            <p:extLst>
              <p:ext uri="{D42A27DB-BD31-4B8C-83A1-F6EECF244321}">
                <p14:modId xmlns:p14="http://schemas.microsoft.com/office/powerpoint/2010/main" xmlns="" val="3634850244"/>
              </p:ext>
            </p:extLst>
          </p:nvPr>
        </p:nvGraphicFramePr>
        <p:xfrm>
          <a:off x="971600" y="2060848"/>
          <a:ext cx="7320136" cy="3688080"/>
        </p:xfrm>
        <a:graphic>
          <a:graphicData uri="http://schemas.openxmlformats.org/drawingml/2006/table">
            <a:tbl>
              <a:tblPr firstRow="1" bandRow="1">
                <a:tableStyleId>{35758FB7-9AC5-4552-8A53-C91805E547FA}</a:tableStyleId>
              </a:tblPr>
              <a:tblGrid>
                <a:gridCol w="4752528"/>
                <a:gridCol w="2567608"/>
              </a:tblGrid>
              <a:tr h="370840">
                <a:tc>
                  <a:txBody>
                    <a:bodyPr/>
                    <a:lstStyle/>
                    <a:p>
                      <a:pPr algn="l"/>
                      <a:r>
                        <a:rPr lang="en-ZA" sz="2500" dirty="0" smtClean="0">
                          <a:solidFill>
                            <a:srgbClr val="C00000"/>
                          </a:solidFill>
                          <a:latin typeface="Calibri" pitchFamily="34" charset="0"/>
                        </a:rPr>
                        <a:t>Departments</a:t>
                      </a:r>
                      <a:endParaRPr lang="en-ZA" sz="2500" dirty="0">
                        <a:solidFill>
                          <a:srgbClr val="C00000"/>
                        </a:solidFill>
                        <a:latin typeface="Calibri" pitchFamily="34" charset="0"/>
                      </a:endParaRPr>
                    </a:p>
                  </a:txBody>
                  <a:tcPr/>
                </a:tc>
                <a:tc>
                  <a:txBody>
                    <a:bodyPr/>
                    <a:lstStyle/>
                    <a:p>
                      <a:pPr algn="ctr"/>
                      <a:r>
                        <a:rPr lang="en-ZA" sz="2500" dirty="0" smtClean="0">
                          <a:solidFill>
                            <a:srgbClr val="C00000"/>
                          </a:solidFill>
                          <a:latin typeface="Calibri" pitchFamily="34" charset="0"/>
                        </a:rPr>
                        <a:t>2014/15</a:t>
                      </a:r>
                      <a:endParaRPr lang="en-ZA" sz="2500" dirty="0">
                        <a:solidFill>
                          <a:srgbClr val="C00000"/>
                        </a:solidFill>
                        <a:latin typeface="Calibri" pitchFamily="34" charset="0"/>
                      </a:endParaRPr>
                    </a:p>
                  </a:txBody>
                  <a:tcPr/>
                </a:tc>
              </a:tr>
              <a:tr h="370840">
                <a:tc>
                  <a:txBody>
                    <a:bodyPr/>
                    <a:lstStyle/>
                    <a:p>
                      <a:r>
                        <a:rPr lang="en-ZA" sz="2500" dirty="0" smtClean="0">
                          <a:latin typeface="Calibri" pitchFamily="34" charset="0"/>
                        </a:rPr>
                        <a:t>Water and Sanitation</a:t>
                      </a:r>
                      <a:endParaRPr lang="en-ZA" sz="2500" dirty="0">
                        <a:latin typeface="Calibri" pitchFamily="34" charset="0"/>
                      </a:endParaRPr>
                    </a:p>
                  </a:txBody>
                  <a:tcPr/>
                </a:tc>
                <a:tc>
                  <a:txBody>
                    <a:bodyPr/>
                    <a:lstStyle/>
                    <a:p>
                      <a:pPr algn="r"/>
                      <a:r>
                        <a:rPr lang="en-ZA" sz="2500" dirty="0" smtClean="0">
                          <a:latin typeface="Calibri" pitchFamily="34" charset="0"/>
                        </a:rPr>
                        <a:t>R 9 563 202.70</a:t>
                      </a:r>
                      <a:endParaRPr lang="en-ZA" sz="2500" dirty="0">
                        <a:latin typeface="Calibri" pitchFamily="34" charset="0"/>
                      </a:endParaRPr>
                    </a:p>
                  </a:txBody>
                  <a:tcPr/>
                </a:tc>
              </a:tr>
              <a:tr h="370840">
                <a:tc>
                  <a:txBody>
                    <a:bodyPr/>
                    <a:lstStyle/>
                    <a:p>
                      <a:r>
                        <a:rPr lang="en-ZA" sz="2500" dirty="0" smtClean="0">
                          <a:latin typeface="Calibri" pitchFamily="34" charset="0"/>
                        </a:rPr>
                        <a:t>Telecommunications and Postal Services</a:t>
                      </a:r>
                      <a:endParaRPr lang="en-ZA" sz="2500" dirty="0">
                        <a:latin typeface="Calibri" pitchFamily="34" charset="0"/>
                      </a:endParaRPr>
                    </a:p>
                  </a:txBody>
                  <a:tcPr/>
                </a:tc>
                <a:tc>
                  <a:txBody>
                    <a:bodyPr/>
                    <a:lstStyle/>
                    <a:p>
                      <a:pPr algn="r"/>
                      <a:r>
                        <a:rPr lang="en-ZA" sz="2500" dirty="0" smtClean="0">
                          <a:latin typeface="Calibri" pitchFamily="34" charset="0"/>
                        </a:rPr>
                        <a:t>R 4 962 126.99</a:t>
                      </a:r>
                      <a:endParaRPr lang="en-ZA" sz="2500" dirty="0">
                        <a:latin typeface="Calibri" pitchFamily="34" charset="0"/>
                      </a:endParaRPr>
                    </a:p>
                  </a:txBody>
                  <a:tcPr/>
                </a:tc>
              </a:tr>
              <a:tr h="370840">
                <a:tc>
                  <a:txBody>
                    <a:bodyPr/>
                    <a:lstStyle/>
                    <a:p>
                      <a:r>
                        <a:rPr lang="en-ZA" sz="2500" dirty="0" smtClean="0">
                          <a:latin typeface="Calibri" pitchFamily="34" charset="0"/>
                        </a:rPr>
                        <a:t>National Prosecuting Authority</a:t>
                      </a:r>
                      <a:endParaRPr lang="en-ZA" sz="2500" dirty="0">
                        <a:latin typeface="Calibri" pitchFamily="34" charset="0"/>
                      </a:endParaRPr>
                    </a:p>
                  </a:txBody>
                  <a:tcPr/>
                </a:tc>
                <a:tc>
                  <a:txBody>
                    <a:bodyPr/>
                    <a:lstStyle/>
                    <a:p>
                      <a:pPr algn="r"/>
                      <a:r>
                        <a:rPr lang="en-ZA" sz="2500" dirty="0" smtClean="0">
                          <a:latin typeface="Calibri" pitchFamily="34" charset="0"/>
                        </a:rPr>
                        <a:t>R 5 354 134.28</a:t>
                      </a:r>
                      <a:endParaRPr lang="en-ZA" sz="2500" dirty="0">
                        <a:latin typeface="Calibri" pitchFamily="34" charset="0"/>
                      </a:endParaRPr>
                    </a:p>
                  </a:txBody>
                  <a:tcPr/>
                </a:tc>
              </a:tr>
              <a:tr h="370840">
                <a:tc>
                  <a:txBody>
                    <a:bodyPr/>
                    <a:lstStyle/>
                    <a:p>
                      <a:r>
                        <a:rPr lang="en-ZA" sz="2500" dirty="0" smtClean="0">
                          <a:latin typeface="Calibri" pitchFamily="34" charset="0"/>
                        </a:rPr>
                        <a:t>Defence</a:t>
                      </a:r>
                      <a:endParaRPr lang="en-ZA" sz="2500" dirty="0">
                        <a:latin typeface="Calibri" pitchFamily="34" charset="0"/>
                      </a:endParaRPr>
                    </a:p>
                  </a:txBody>
                  <a:tcPr/>
                </a:tc>
                <a:tc>
                  <a:txBody>
                    <a:bodyPr/>
                    <a:lstStyle/>
                    <a:p>
                      <a:pPr algn="r"/>
                      <a:r>
                        <a:rPr lang="en-ZA" sz="2500" dirty="0" smtClean="0">
                          <a:latin typeface="Calibri" pitchFamily="34" charset="0"/>
                        </a:rPr>
                        <a:t>R 2</a:t>
                      </a:r>
                      <a:r>
                        <a:rPr lang="en-ZA" sz="2500" baseline="0" dirty="0" smtClean="0">
                          <a:latin typeface="Calibri" pitchFamily="34" charset="0"/>
                        </a:rPr>
                        <a:t> 787 985.97</a:t>
                      </a:r>
                      <a:endParaRPr lang="en-ZA" sz="2500" dirty="0">
                        <a:latin typeface="Calibri" pitchFamily="34" charset="0"/>
                      </a:endParaRPr>
                    </a:p>
                  </a:txBody>
                  <a:tcPr/>
                </a:tc>
              </a:tr>
              <a:tr h="370840">
                <a:tc>
                  <a:txBody>
                    <a:bodyPr/>
                    <a:lstStyle/>
                    <a:p>
                      <a:r>
                        <a:rPr lang="en-ZA" sz="2500" dirty="0" smtClean="0">
                          <a:latin typeface="Calibri" pitchFamily="34" charset="0"/>
                        </a:rPr>
                        <a:t>Labour</a:t>
                      </a:r>
                      <a:endParaRPr lang="en-ZA" sz="2500" dirty="0">
                        <a:latin typeface="Calibri" pitchFamily="34" charset="0"/>
                      </a:endParaRPr>
                    </a:p>
                  </a:txBody>
                  <a:tcPr/>
                </a:tc>
                <a:tc>
                  <a:txBody>
                    <a:bodyPr/>
                    <a:lstStyle/>
                    <a:p>
                      <a:pPr algn="r"/>
                      <a:r>
                        <a:rPr lang="en-ZA" sz="2500" dirty="0" smtClean="0">
                          <a:latin typeface="Calibri" pitchFamily="34" charset="0"/>
                        </a:rPr>
                        <a:t>R 2 710 817.77</a:t>
                      </a:r>
                      <a:endParaRPr lang="en-ZA" sz="2500" dirty="0">
                        <a:latin typeface="Calibri" pitchFamily="34" charset="0"/>
                      </a:endParaRPr>
                    </a:p>
                  </a:txBody>
                  <a:tcPr/>
                </a:tc>
              </a:tr>
              <a:tr h="370840">
                <a:tc>
                  <a:txBody>
                    <a:bodyPr/>
                    <a:lstStyle/>
                    <a:p>
                      <a:r>
                        <a:rPr lang="en-ZA" sz="2500" dirty="0" smtClean="0">
                          <a:latin typeface="Calibri" pitchFamily="34" charset="0"/>
                        </a:rPr>
                        <a:t>Agriculture, Forestry and Fisheries</a:t>
                      </a:r>
                      <a:endParaRPr lang="en-ZA" sz="2500" dirty="0">
                        <a:latin typeface="Calibri" pitchFamily="34" charset="0"/>
                      </a:endParaRPr>
                    </a:p>
                  </a:txBody>
                  <a:tcPr/>
                </a:tc>
                <a:tc>
                  <a:txBody>
                    <a:bodyPr/>
                    <a:lstStyle/>
                    <a:p>
                      <a:pPr algn="r"/>
                      <a:r>
                        <a:rPr lang="en-ZA" sz="2500" dirty="0" smtClean="0">
                          <a:latin typeface="Calibri" pitchFamily="34" charset="0"/>
                        </a:rPr>
                        <a:t>R 2 044 590.34</a:t>
                      </a:r>
                      <a:endParaRPr lang="en-ZA" sz="2500" dirty="0">
                        <a:latin typeface="Calibri" pitchFamily="34" charset="0"/>
                      </a:endParaRPr>
                    </a:p>
                  </a:txBody>
                  <a:tcPr/>
                </a:tc>
              </a:tr>
            </a:tbl>
          </a:graphicData>
        </a:graphic>
      </p:graphicFrame>
    </p:spTree>
    <p:extLst>
      <p:ext uri="{BB962C8B-B14F-4D97-AF65-F5344CB8AC3E}">
        <p14:creationId xmlns:p14="http://schemas.microsoft.com/office/powerpoint/2010/main" xmlns="" val="3456797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424936" cy="2232248"/>
          </a:xfrm>
        </p:spPr>
        <p:txBody>
          <a:bodyPr/>
          <a:lstStyle/>
          <a:p>
            <a:pPr marL="641350" indent="-285750" algn="just" eaLnBrk="1" hangingPunct="1">
              <a:defRPr/>
            </a:pPr>
            <a:r>
              <a:rPr lang="en-ZA" sz="1900" dirty="0">
                <a:latin typeface="Calibri" pitchFamily="34" charset="0"/>
              </a:rPr>
              <a:t>Section 38 (1)(f) of the Public Finance Management Act (PFMA), 1999, requires Accounting </a:t>
            </a:r>
            <a:r>
              <a:rPr lang="en-ZA" sz="1900" dirty="0" smtClean="0">
                <a:latin typeface="Calibri" pitchFamily="34" charset="0"/>
              </a:rPr>
              <a:t>Officers to </a:t>
            </a:r>
            <a:r>
              <a:rPr lang="en-ZA" sz="1900" dirty="0">
                <a:latin typeface="Calibri" pitchFamily="34" charset="0"/>
              </a:rPr>
              <a:t>settle all contractual obligations and pay all money owing, including intergovernmental claims, within the prescribed or agreed period. </a:t>
            </a:r>
          </a:p>
          <a:p>
            <a:pPr marL="641350" indent="-285750" algn="just" eaLnBrk="1" hangingPunct="1">
              <a:defRPr/>
            </a:pPr>
            <a:r>
              <a:rPr lang="en-ZA" sz="1900" dirty="0">
                <a:latin typeface="Calibri" pitchFamily="34" charset="0"/>
              </a:rPr>
              <a:t>Treasury Regulation 8.2.3 clarifies the </a:t>
            </a:r>
            <a:r>
              <a:rPr lang="en-ZA" sz="1900" dirty="0" smtClean="0">
                <a:latin typeface="Calibri" pitchFamily="34" charset="0"/>
              </a:rPr>
              <a:t>prescribed period by </a:t>
            </a:r>
            <a:r>
              <a:rPr lang="en-ZA" sz="1900" dirty="0">
                <a:latin typeface="Calibri" pitchFamily="34" charset="0"/>
              </a:rPr>
              <a:t>determining that </a:t>
            </a:r>
            <a:r>
              <a:rPr lang="en-ZA" sz="1900" dirty="0" smtClean="0">
                <a:latin typeface="Calibri" pitchFamily="34" charset="0"/>
              </a:rPr>
              <a:t>all </a:t>
            </a:r>
            <a:r>
              <a:rPr lang="en-ZA" sz="1900" dirty="0">
                <a:latin typeface="Calibri" pitchFamily="34" charset="0"/>
              </a:rPr>
              <a:t>payments due to creditors must be settled within 30 days from receipt of an </a:t>
            </a:r>
            <a:r>
              <a:rPr lang="en-ZA" sz="1900" dirty="0" smtClean="0">
                <a:latin typeface="Calibri" pitchFamily="34" charset="0"/>
              </a:rPr>
              <a:t>invoice.</a:t>
            </a:r>
            <a:endParaRPr lang="en-US" sz="1900"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a:p>
            <a:pPr>
              <a:spcBef>
                <a:spcPts val="0"/>
              </a:spcBef>
              <a:spcAft>
                <a:spcPts val="0"/>
              </a:spcAft>
            </a:pPr>
            <a:endParaRPr lang="en-US" sz="2000"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dirty="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b="1"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28</a:t>
            </a:fld>
            <a:endParaRPr lang="en-US" sz="1400" b="0" dirty="0">
              <a:solidFill>
                <a:schemeClr val="bg1"/>
              </a:solidFill>
            </a:endParaRPr>
          </a:p>
        </p:txBody>
      </p:sp>
      <p:sp>
        <p:nvSpPr>
          <p:cNvPr id="8" name="Title 1"/>
          <p:cNvSpPr txBox="1">
            <a:spLocks/>
          </p:cNvSpPr>
          <p:nvPr/>
        </p:nvSpPr>
        <p:spPr bwMode="auto">
          <a:xfrm>
            <a:off x="0" y="332656"/>
            <a:ext cx="914400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Payment of Invoices</a:t>
            </a:r>
            <a:endParaRPr lang="en-US" sz="2800" dirty="0">
              <a:solidFill>
                <a:srgbClr val="800000"/>
              </a:solidFill>
              <a:latin typeface="Berlin Sans FB Demi"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xmlns="" val="4040732964"/>
              </p:ext>
            </p:extLst>
          </p:nvPr>
        </p:nvGraphicFramePr>
        <p:xfrm>
          <a:off x="539552" y="3068960"/>
          <a:ext cx="8424936"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14640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29</a:t>
            </a:fld>
            <a:endParaRPr lang="en-US" sz="1400" b="0" dirty="0">
              <a:solidFill>
                <a:schemeClr val="bg1"/>
              </a:solidFill>
            </a:endParaRPr>
          </a:p>
        </p:txBody>
      </p:sp>
      <p:sp>
        <p:nvSpPr>
          <p:cNvPr id="8" name="Title 1"/>
          <p:cNvSpPr txBox="1">
            <a:spLocks/>
          </p:cNvSpPr>
          <p:nvPr/>
        </p:nvSpPr>
        <p:spPr bwMode="auto">
          <a:xfrm>
            <a:off x="423306" y="404664"/>
            <a:ext cx="822651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Values of Invoices</a:t>
            </a:r>
            <a:endParaRPr lang="en-US" sz="2800" dirty="0">
              <a:solidFill>
                <a:srgbClr val="800000"/>
              </a:solidFill>
              <a:latin typeface="Berlin Sans FB Demi"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4053392982"/>
              </p:ext>
            </p:extLst>
          </p:nvPr>
        </p:nvGraphicFramePr>
        <p:xfrm>
          <a:off x="458994" y="2348880"/>
          <a:ext cx="8496944"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539552" y="1124744"/>
            <a:ext cx="8424936" cy="1440160"/>
          </a:xfrm>
        </p:spPr>
        <p:txBody>
          <a:bodyPr/>
          <a:lstStyle/>
          <a:p>
            <a:pPr marL="641350" indent="-285750" algn="just" eaLnBrk="1" hangingPunct="1">
              <a:defRPr/>
            </a:pPr>
            <a:r>
              <a:rPr lang="en-ZA" sz="1900" dirty="0" smtClean="0">
                <a:latin typeface="Calibri" pitchFamily="34" charset="0"/>
              </a:rPr>
              <a:t>Although there has been a decline in the number of invoices paid after 30days, there has been an increase from 2014 to 2015 in the number of invoices older than 30days not paid.</a:t>
            </a:r>
          </a:p>
          <a:p>
            <a:pPr marL="641350" indent="-285750" algn="just" eaLnBrk="1" hangingPunct="1">
              <a:defRPr/>
            </a:pPr>
            <a:r>
              <a:rPr lang="en-ZA" sz="1900" dirty="0" smtClean="0">
                <a:latin typeface="Calibri" pitchFamily="34" charset="0"/>
                <a:cs typeface="Calibri" pitchFamily="34" charset="0"/>
              </a:rPr>
              <a:t>The values in relations to these numbers are reflected below:</a:t>
            </a:r>
            <a:endParaRPr lang="en-US" sz="2000" dirty="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b="1"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xmlns="" val="3744401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8426" y="548680"/>
            <a:ext cx="8229600" cy="725488"/>
          </a:xfrm>
        </p:spPr>
        <p:txBody>
          <a:bodyPr/>
          <a:lstStyle/>
          <a:p>
            <a:pPr eaLnBrk="1" hangingPunct="1"/>
            <a:r>
              <a:rPr lang="en-US" sz="3200" b="1" kern="1200" dirty="0" smtClean="0">
                <a:solidFill>
                  <a:srgbClr val="800000"/>
                </a:solidFill>
                <a:latin typeface="Calibri" pitchFamily="34" charset="0"/>
                <a:cs typeface="Calibri" pitchFamily="34" charset="0"/>
              </a:rPr>
              <a:t>Introduction (2)</a:t>
            </a:r>
            <a:endParaRPr lang="en-US" sz="3200" b="1" kern="1200" dirty="0">
              <a:solidFill>
                <a:srgbClr val="800000"/>
              </a:solidFill>
              <a:latin typeface="Calibri" pitchFamily="34" charset="0"/>
              <a:cs typeface="Calibri" pitchFamily="34" charset="0"/>
            </a:endParaRPr>
          </a:p>
        </p:txBody>
      </p:sp>
      <p:sp>
        <p:nvSpPr>
          <p:cNvPr id="3075" name="Rectangle 3"/>
          <p:cNvSpPr>
            <a:spLocks noGrp="1" noChangeArrowheads="1"/>
          </p:cNvSpPr>
          <p:nvPr>
            <p:ph type="body" idx="1"/>
          </p:nvPr>
        </p:nvSpPr>
        <p:spPr>
          <a:xfrm>
            <a:off x="539552" y="1268760"/>
            <a:ext cx="7948474" cy="4896544"/>
          </a:xfrm>
        </p:spPr>
        <p:txBody>
          <a:bodyPr/>
          <a:lstStyle/>
          <a:p>
            <a:pPr eaLnBrk="1" hangingPunct="1">
              <a:lnSpc>
                <a:spcPts val="3200"/>
              </a:lnSpc>
              <a:spcBef>
                <a:spcPct val="0"/>
              </a:spcBef>
              <a:buFont typeface="Arial" panose="020B0604020202020204" pitchFamily="34" charset="0"/>
              <a:buChar char="•"/>
            </a:pPr>
            <a:r>
              <a:rPr lang="en-US" sz="1900" dirty="0" smtClean="0">
                <a:latin typeface="Calibri" pitchFamily="34" charset="0"/>
                <a:cs typeface="Calibri" pitchFamily="34" charset="0"/>
              </a:rPr>
              <a:t>The PSC has been requested to present on the following  – </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Discuss the budgets versus performance for national departments</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Identify areas where efficiencies may be realised</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Identify opportunities with potential for value for money</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Discuss issues of governance across the public service; and</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Any other matter that may assist the work of the Committee in considering the 2016 Appropriation Bill</a:t>
            </a:r>
          </a:p>
          <a:p>
            <a:pPr marL="342900" lvl="1" indent="-342900" eaLnBrk="1" hangingPunct="1">
              <a:lnSpc>
                <a:spcPts val="3200"/>
              </a:lnSpc>
              <a:spcBef>
                <a:spcPct val="0"/>
              </a:spcBef>
              <a:buFont typeface="Arial" panose="020B0604020202020204" pitchFamily="34" charset="0"/>
              <a:buChar char="•"/>
            </a:pPr>
            <a:r>
              <a:rPr lang="en-US" sz="1900" dirty="0" smtClean="0">
                <a:latin typeface="Calibri" pitchFamily="34" charset="0"/>
                <a:ea typeface="+mn-ea"/>
                <a:cs typeface="Calibri" pitchFamily="34" charset="0"/>
              </a:rPr>
              <a:t>Data used-</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Annual reports for the 2011/12, 2012/13, 2013/14 and 2014/15 FYs</a:t>
            </a:r>
          </a:p>
          <a:p>
            <a:pPr lvl="1" algn="just" eaLnBrk="1" hangingPunct="1">
              <a:lnSpc>
                <a:spcPts val="32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Other data available, e.g. PSC database and research (factsheets),                                         National Treasury, AG South Africa, DPME (MPAT) and Vulindlela.</a:t>
            </a:r>
          </a:p>
          <a:p>
            <a:pPr marL="342900" lvl="1" indent="-342900" eaLnBrk="1" hangingPunct="1">
              <a:lnSpc>
                <a:spcPts val="3200"/>
              </a:lnSpc>
              <a:spcBef>
                <a:spcPct val="0"/>
              </a:spcBef>
              <a:buFont typeface="Arial" panose="020B0604020202020204" pitchFamily="34" charset="0"/>
              <a:buChar char="•"/>
            </a:pPr>
            <a:endParaRPr lang="en-US" sz="1900" dirty="0" smtClean="0">
              <a:latin typeface="Calibri" pitchFamily="34" charset="0"/>
              <a:ea typeface="+mn-ea"/>
              <a:cs typeface="Calibri" pitchFamily="34" charset="0"/>
            </a:endParaRPr>
          </a:p>
          <a:p>
            <a:pPr lvl="1" eaLnBrk="1" hangingPunct="1">
              <a:lnSpc>
                <a:spcPts val="3200"/>
              </a:lnSpc>
              <a:spcBef>
                <a:spcPct val="0"/>
              </a:spcBef>
              <a:buFont typeface="Courier New" panose="02070309020205020404" pitchFamily="49" charset="0"/>
              <a:buChar char="o"/>
            </a:pPr>
            <a:endParaRPr lang="en-US" sz="1900" dirty="0" smtClean="0">
              <a:latin typeface="Calibri" pitchFamily="34" charset="0"/>
              <a:cs typeface="Calibri" pitchFamily="34" charset="0"/>
            </a:endParaRPr>
          </a:p>
          <a:p>
            <a:pPr lvl="1" eaLnBrk="1" hangingPunct="1">
              <a:lnSpc>
                <a:spcPts val="3200"/>
              </a:lnSpc>
              <a:spcBef>
                <a:spcPct val="0"/>
              </a:spcBef>
              <a:buFont typeface="Courier New" panose="02070309020205020404" pitchFamily="49" charset="0"/>
              <a:buChar char="o"/>
            </a:pPr>
            <a:endParaRPr lang="en-US" sz="1900" dirty="0">
              <a:latin typeface="Calibri" pitchFamily="34" charset="0"/>
              <a:cs typeface="Calibri" pitchFamily="34" charset="0"/>
            </a:endParaRPr>
          </a:p>
        </p:txBody>
      </p:sp>
      <p:sp>
        <p:nvSpPr>
          <p:cNvPr id="5"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a:t>
            </a:fld>
            <a:endParaRPr lang="en-US" sz="1400" b="0" dirty="0">
              <a:solidFill>
                <a:schemeClr val="bg1"/>
              </a:solidFill>
            </a:endParaRPr>
          </a:p>
        </p:txBody>
      </p:sp>
      <p:pic>
        <p:nvPicPr>
          <p:cNvPr id="1026" name="Picture 2" descr="https://www.wtsinternational.org/assets/72/7/time-for-review.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882"/>
            <a:ext cx="1495349" cy="15062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30</a:t>
            </a:fld>
            <a:endParaRPr lang="en-US" sz="1400" b="0" dirty="0">
              <a:solidFill>
                <a:prstClr val="black"/>
              </a:solidFill>
              <a:latin typeface="Calibri"/>
              <a:ea typeface="+mn-ea"/>
            </a:endParaRPr>
          </a:p>
        </p:txBody>
      </p:sp>
      <p:sp>
        <p:nvSpPr>
          <p:cNvPr id="42" name="Rectangle 41"/>
          <p:cNvSpPr/>
          <p:nvPr/>
        </p:nvSpPr>
        <p:spPr>
          <a:xfrm>
            <a:off x="827584" y="980728"/>
            <a:ext cx="8208912" cy="2462213"/>
          </a:xfrm>
          <a:prstGeom prst="rect">
            <a:avLst/>
          </a:prstGeom>
        </p:spPr>
        <p:txBody>
          <a:bodyPr wrap="square">
            <a:spAutoFit/>
          </a:bodyPr>
          <a:lstStyle/>
          <a:p>
            <a:pPr marL="285750" indent="-285750" algn="l" fontAlgn="auto">
              <a:spcBef>
                <a:spcPts val="0"/>
              </a:spcBef>
              <a:spcAft>
                <a:spcPts val="0"/>
              </a:spcAft>
              <a:buClr>
                <a:srgbClr val="4472C4">
                  <a:lumMod val="25000"/>
                </a:srgbClr>
              </a:buClr>
              <a:buSzPct val="100000"/>
              <a:buFont typeface="Arial" pitchFamily="34" charset="0"/>
              <a:buChar char="•"/>
            </a:pPr>
            <a:r>
              <a:rPr lang="en-US" sz="1900" b="0" dirty="0" smtClean="0">
                <a:solidFill>
                  <a:prstClr val="black"/>
                </a:solidFill>
                <a:latin typeface="+mn-lt"/>
                <a:ea typeface="+mn-ea"/>
                <a:cs typeface="Arial" pitchFamily="34" charset="0"/>
              </a:rPr>
              <a:t>A good indicator of the health of the HR administration is precautionary suspensions.</a:t>
            </a:r>
          </a:p>
          <a:p>
            <a:pPr marL="285750" indent="-285750" algn="l" fontAlgn="auto">
              <a:spcBef>
                <a:spcPts val="0"/>
              </a:spcBef>
              <a:spcAft>
                <a:spcPts val="0"/>
              </a:spcAft>
              <a:buClr>
                <a:srgbClr val="4472C4">
                  <a:lumMod val="25000"/>
                </a:srgbClr>
              </a:buClr>
              <a:buSzPct val="100000"/>
              <a:buFont typeface="Arial" pitchFamily="34" charset="0"/>
              <a:buChar char="•"/>
            </a:pPr>
            <a:r>
              <a:rPr lang="en-US" sz="1900" b="0" dirty="0" smtClean="0">
                <a:solidFill>
                  <a:prstClr val="black"/>
                </a:solidFill>
                <a:latin typeface="+mn-lt"/>
                <a:ea typeface="+mn-ea"/>
                <a:cs typeface="Arial" pitchFamily="34" charset="0"/>
              </a:rPr>
              <a:t>If officials are placed for long periods on suspension, it means a department does not deal promptly with discipline processes. If the department is not dealing promptly with discipline, the probability is high that other HR  processes are also inefficient.</a:t>
            </a:r>
          </a:p>
          <a:p>
            <a:pPr marL="285750" indent="-285750" algn="l" fontAlgn="auto">
              <a:spcBef>
                <a:spcPts val="0"/>
              </a:spcBef>
              <a:spcAft>
                <a:spcPts val="0"/>
              </a:spcAft>
              <a:buClr>
                <a:srgbClr val="4472C4">
                  <a:lumMod val="25000"/>
                </a:srgbClr>
              </a:buClr>
              <a:buSzPct val="100000"/>
              <a:buFont typeface="Arial" pitchFamily="34" charset="0"/>
              <a:buChar char="•"/>
            </a:pPr>
            <a:r>
              <a:rPr lang="en-US" sz="1900" b="0" dirty="0" smtClean="0">
                <a:latin typeface="+mn-lt"/>
                <a:cs typeface="Arial" charset="0"/>
              </a:rPr>
              <a:t>2014/15 reflects that although the number of employees on suspension declined, the average number of days suspended have increased.</a:t>
            </a:r>
            <a:endParaRPr lang="en-US" sz="1900" b="0" dirty="0" smtClean="0">
              <a:solidFill>
                <a:prstClr val="black"/>
              </a:solidFill>
              <a:latin typeface="+mn-lt"/>
              <a:ea typeface="+mn-ea"/>
              <a:cs typeface="Arial" pitchFamily="34" charset="0"/>
            </a:endParaRPr>
          </a:p>
        </p:txBody>
      </p:sp>
      <p:sp>
        <p:nvSpPr>
          <p:cNvPr id="14" name="Title 1"/>
          <p:cNvSpPr txBox="1">
            <a:spLocks/>
          </p:cNvSpPr>
          <p:nvPr/>
        </p:nvSpPr>
        <p:spPr bwMode="auto">
          <a:xfrm>
            <a:off x="526091" y="332656"/>
            <a:ext cx="8229600" cy="800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dirty="0" smtClean="0">
                <a:solidFill>
                  <a:srgbClr val="800000"/>
                </a:solidFill>
                <a:latin typeface="Calibri" pitchFamily="34" charset="0"/>
                <a:cs typeface="Calibri" pitchFamily="34" charset="0"/>
              </a:rPr>
              <a:t>Suspensions</a:t>
            </a:r>
            <a:endParaRPr lang="en-US" sz="2400" kern="0" dirty="0">
              <a:solidFill>
                <a:srgbClr val="800000"/>
              </a:solidFill>
              <a:latin typeface="Calibri" pitchFamily="34" charset="0"/>
              <a:cs typeface="Calibr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442162980"/>
              </p:ext>
            </p:extLst>
          </p:nvPr>
        </p:nvGraphicFramePr>
        <p:xfrm>
          <a:off x="840227" y="3166053"/>
          <a:ext cx="7704856" cy="3219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35962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31</a:t>
            </a:fld>
            <a:endParaRPr lang="en-US" sz="1400" b="0" dirty="0">
              <a:solidFill>
                <a:schemeClr val="bg1"/>
              </a:solidFill>
            </a:endParaRPr>
          </a:p>
        </p:txBody>
      </p:sp>
      <p:sp>
        <p:nvSpPr>
          <p:cNvPr id="7" name="Content Placeholder 2"/>
          <p:cNvSpPr>
            <a:spLocks noGrp="1"/>
          </p:cNvSpPr>
          <p:nvPr>
            <p:ph idx="1"/>
          </p:nvPr>
        </p:nvSpPr>
        <p:spPr>
          <a:xfrm>
            <a:off x="395536" y="1196752"/>
            <a:ext cx="8496944" cy="5112568"/>
          </a:xfrm>
        </p:spPr>
        <p:txBody>
          <a:bodyPr/>
          <a:lstStyle/>
          <a:p>
            <a:pPr>
              <a:spcBef>
                <a:spcPts val="0"/>
              </a:spcBef>
            </a:pPr>
            <a:endParaRPr lang="en-US" sz="1800" dirty="0">
              <a:latin typeface="Calibri" pitchFamily="34" charset="0"/>
              <a:cs typeface="Calibri" pitchFamily="34" charset="0"/>
            </a:endParaRPr>
          </a:p>
          <a:p>
            <a:pPr marL="0" indent="0">
              <a:spcBef>
                <a:spcPts val="0"/>
              </a:spcBef>
              <a:buNone/>
            </a:pPr>
            <a:endParaRPr lang="en-US" sz="2000" dirty="0" smtClean="0">
              <a:latin typeface="Calibri" pitchFamily="34" charset="0"/>
              <a:cs typeface="Calibri" pitchFamily="34" charset="0"/>
            </a:endParaRPr>
          </a:p>
        </p:txBody>
      </p:sp>
      <p:sp>
        <p:nvSpPr>
          <p:cNvPr id="8" name="Title 1"/>
          <p:cNvSpPr>
            <a:spLocks noGrp="1"/>
          </p:cNvSpPr>
          <p:nvPr>
            <p:ph type="title"/>
          </p:nvPr>
        </p:nvSpPr>
        <p:spPr>
          <a:xfrm>
            <a:off x="585726" y="404664"/>
            <a:ext cx="8229600" cy="720080"/>
          </a:xfrm>
        </p:spPr>
        <p:txBody>
          <a:bodyPr>
            <a:normAutofit/>
          </a:bodyPr>
          <a:lstStyle/>
          <a:p>
            <a:pPr algn="ctr"/>
            <a:r>
              <a:rPr lang="en-US" sz="2400" b="1" dirty="0" smtClean="0">
                <a:solidFill>
                  <a:srgbClr val="800000"/>
                </a:solidFill>
                <a:latin typeface="Calibri" pitchFamily="34" charset="0"/>
                <a:cs typeface="Calibri" pitchFamily="34" charset="0"/>
              </a:rPr>
              <a:t>Suspensions (2)</a:t>
            </a:r>
            <a:endParaRPr lang="en-US" sz="2800" dirty="0">
              <a:solidFill>
                <a:srgbClr val="800000"/>
              </a:solidFill>
              <a:latin typeface="Berlin Sans FB Demi" pitchFamily="34" charset="0"/>
            </a:endParaRPr>
          </a:p>
        </p:txBody>
      </p:sp>
      <p:sp>
        <p:nvSpPr>
          <p:cNvPr id="6" name="Title 1"/>
          <p:cNvSpPr txBox="1">
            <a:spLocks/>
          </p:cNvSpPr>
          <p:nvPr/>
        </p:nvSpPr>
        <p:spPr bwMode="auto">
          <a:xfrm>
            <a:off x="585726" y="1052736"/>
            <a:ext cx="8229600"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indent="0">
              <a:buFont typeface="+mj-lt"/>
              <a:buNone/>
            </a:pPr>
            <a:endParaRPr lang="en-US" sz="1200" dirty="0">
              <a:solidFill>
                <a:schemeClr val="tx1"/>
              </a:solidFill>
              <a:cs typeface="Arial" charset="0"/>
            </a:endParaRPr>
          </a:p>
          <a:p>
            <a:pPr marL="285750" indent="-285750" algn="l">
              <a:buFont typeface="Arial" pitchFamily="34" charset="0"/>
              <a:buChar char="•"/>
            </a:pPr>
            <a:r>
              <a:rPr lang="en-US" sz="1900" b="0" dirty="0" smtClean="0">
                <a:solidFill>
                  <a:schemeClr val="tx1"/>
                </a:solidFill>
                <a:latin typeface="Calibri" pitchFamily="34" charset="0"/>
                <a:cs typeface="Arial" charset="0"/>
              </a:rPr>
              <a:t>Suspensions </a:t>
            </a:r>
            <a:r>
              <a:rPr lang="en-US" sz="1900" b="0" dirty="0">
                <a:solidFill>
                  <a:schemeClr val="tx1"/>
                </a:solidFill>
                <a:latin typeface="Calibri" pitchFamily="34" charset="0"/>
                <a:cs typeface="Arial" charset="0"/>
              </a:rPr>
              <a:t>affect the wage bill because officials are paid whilst on leave and costs (e.g. acting allowances) may be </a:t>
            </a:r>
            <a:r>
              <a:rPr lang="en-US" sz="1900" b="0" dirty="0" smtClean="0">
                <a:solidFill>
                  <a:schemeClr val="tx1"/>
                </a:solidFill>
                <a:latin typeface="Calibri" pitchFamily="34" charset="0"/>
                <a:cs typeface="Arial" charset="0"/>
              </a:rPr>
              <a:t>incurred.</a:t>
            </a:r>
          </a:p>
          <a:p>
            <a:pPr marL="285750" indent="-285750" algn="l">
              <a:buFont typeface="Arial" pitchFamily="34" charset="0"/>
              <a:buChar char="•"/>
            </a:pPr>
            <a:r>
              <a:rPr lang="en-US" sz="1900" b="0" dirty="0" smtClean="0">
                <a:solidFill>
                  <a:schemeClr val="tx1"/>
                </a:solidFill>
                <a:latin typeface="Calibri" pitchFamily="34" charset="0"/>
                <a:cs typeface="Calibri" pitchFamily="34" charset="0"/>
              </a:rPr>
              <a:t>For the last 3 years that has been a downward trend in the cost </a:t>
            </a:r>
            <a:r>
              <a:rPr lang="en-US" sz="1900" b="0" dirty="0">
                <a:solidFill>
                  <a:schemeClr val="tx1"/>
                </a:solidFill>
                <a:latin typeface="Calibri" pitchFamily="34" charset="0"/>
                <a:cs typeface="Calibri" pitchFamily="34" charset="0"/>
              </a:rPr>
              <a:t>of suspensions </a:t>
            </a:r>
            <a:r>
              <a:rPr lang="en-US" sz="1900" b="0" dirty="0" smtClean="0">
                <a:solidFill>
                  <a:schemeClr val="tx1"/>
                </a:solidFill>
                <a:latin typeface="Calibri" pitchFamily="34" charset="0"/>
                <a:cs typeface="Calibri" pitchFamily="34" charset="0"/>
              </a:rPr>
              <a:t>from the 2012/13 </a:t>
            </a:r>
            <a:r>
              <a:rPr lang="en-US" sz="1900" b="0" dirty="0">
                <a:solidFill>
                  <a:schemeClr val="tx1"/>
                </a:solidFill>
                <a:latin typeface="Calibri" pitchFamily="34" charset="0"/>
                <a:cs typeface="Calibri" pitchFamily="34" charset="0"/>
              </a:rPr>
              <a:t>financial </a:t>
            </a:r>
            <a:r>
              <a:rPr lang="en-US" sz="1900" b="0" dirty="0" smtClean="0">
                <a:solidFill>
                  <a:schemeClr val="tx1"/>
                </a:solidFill>
                <a:latin typeface="Calibri" pitchFamily="34" charset="0"/>
                <a:cs typeface="Calibri" pitchFamily="34" charset="0"/>
              </a:rPr>
              <a:t>year to R 32 million in 2014/15.</a:t>
            </a:r>
            <a:endParaRPr lang="en-US" sz="1900" b="0" dirty="0" smtClean="0">
              <a:solidFill>
                <a:srgbClr val="FF0000"/>
              </a:solidFill>
              <a:latin typeface="Calibri" pitchFamily="34" charset="0"/>
              <a:cs typeface="Calibri" pitchFamily="34" charset="0"/>
            </a:endParaRPr>
          </a:p>
          <a:p>
            <a:pPr marL="0" indent="0">
              <a:buFont typeface="+mj-lt"/>
              <a:buNone/>
            </a:pPr>
            <a:endParaRPr lang="en-US" sz="2000" dirty="0">
              <a:solidFill>
                <a:schemeClr val="tx1"/>
              </a:solidFill>
              <a:cs typeface="Arial" charset="0"/>
            </a:endParaRPr>
          </a:p>
        </p:txBody>
      </p:sp>
      <p:graphicFrame>
        <p:nvGraphicFramePr>
          <p:cNvPr id="9" name="Chart 8"/>
          <p:cNvGraphicFramePr>
            <a:graphicFrameLocks/>
          </p:cNvGraphicFramePr>
          <p:nvPr>
            <p:extLst>
              <p:ext uri="{D42A27DB-BD31-4B8C-83A1-F6EECF244321}">
                <p14:modId xmlns:p14="http://schemas.microsoft.com/office/powerpoint/2010/main" xmlns="" val="1296924560"/>
              </p:ext>
            </p:extLst>
          </p:nvPr>
        </p:nvGraphicFramePr>
        <p:xfrm>
          <a:off x="758962" y="2269976"/>
          <a:ext cx="7738454" cy="33032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585726" y="5573216"/>
            <a:ext cx="791169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285750" indent="-285750" algn="l">
              <a:buFont typeface="Arial" pitchFamily="34" charset="0"/>
              <a:buChar char="•"/>
            </a:pPr>
            <a:r>
              <a:rPr lang="en-US" sz="1900" b="0" dirty="0" smtClean="0">
                <a:solidFill>
                  <a:schemeClr val="tx1"/>
                </a:solidFill>
                <a:latin typeface="Calibri" pitchFamily="34" charset="0"/>
                <a:cs typeface="Calibri" pitchFamily="34" charset="0"/>
              </a:rPr>
              <a:t>It </a:t>
            </a:r>
            <a:r>
              <a:rPr lang="en-US" sz="1900" b="0" dirty="0">
                <a:solidFill>
                  <a:schemeClr val="tx1"/>
                </a:solidFill>
                <a:latin typeface="Calibri" pitchFamily="34" charset="0"/>
                <a:cs typeface="Calibri" pitchFamily="34" charset="0"/>
              </a:rPr>
              <a:t>should be noted that there seems to be no direct correlation between the number of officials suspended and the cost of suspensions.</a:t>
            </a:r>
          </a:p>
          <a:p>
            <a:pPr marL="0" indent="0">
              <a:buFont typeface="+mj-lt"/>
              <a:buNone/>
            </a:pPr>
            <a:endParaRPr lang="en-US" sz="2000" dirty="0">
              <a:solidFill>
                <a:schemeClr val="tx1"/>
              </a:solidFill>
              <a:cs typeface="Arial" charset="0"/>
            </a:endParaRPr>
          </a:p>
        </p:txBody>
      </p:sp>
    </p:spTree>
    <p:extLst>
      <p:ext uri="{BB962C8B-B14F-4D97-AF65-F5344CB8AC3E}">
        <p14:creationId xmlns:p14="http://schemas.microsoft.com/office/powerpoint/2010/main" xmlns="" val="2566677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32</a:t>
            </a:fld>
            <a:endParaRPr lang="en-US" sz="1400" b="0" dirty="0">
              <a:solidFill>
                <a:schemeClr val="bg1"/>
              </a:solidFill>
            </a:endParaRPr>
          </a:p>
        </p:txBody>
      </p:sp>
      <p:sp>
        <p:nvSpPr>
          <p:cNvPr id="8" name="Title 1"/>
          <p:cNvSpPr txBox="1">
            <a:spLocks/>
          </p:cNvSpPr>
          <p:nvPr/>
        </p:nvSpPr>
        <p:spPr bwMode="auto">
          <a:xfrm>
            <a:off x="539552" y="520417"/>
            <a:ext cx="8226510" cy="676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Vacancy Rate – posts additional to the establishment</a:t>
            </a:r>
            <a:endParaRPr lang="en-US" sz="2800" dirty="0">
              <a:solidFill>
                <a:srgbClr val="800000"/>
              </a:solidFill>
              <a:latin typeface="Berlin Sans FB Dem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216095715"/>
              </p:ext>
            </p:extLst>
          </p:nvPr>
        </p:nvGraphicFramePr>
        <p:xfrm>
          <a:off x="1184591" y="1124744"/>
          <a:ext cx="6936432" cy="2103120"/>
        </p:xfrm>
        <a:graphic>
          <a:graphicData uri="http://schemas.openxmlformats.org/drawingml/2006/table">
            <a:tbl>
              <a:tblPr firstRow="1" bandRow="1">
                <a:tableStyleId>{5C22544A-7EE6-4342-B048-85BDC9FD1C3A}</a:tableStyleId>
              </a:tblPr>
              <a:tblGrid>
                <a:gridCol w="2880320"/>
                <a:gridCol w="1743968"/>
                <a:gridCol w="2312144"/>
              </a:tblGrid>
              <a:tr h="336629">
                <a:tc>
                  <a:txBody>
                    <a:bodyPr/>
                    <a:lstStyle/>
                    <a:p>
                      <a:endParaRPr lang="en-ZA" sz="1800" dirty="0">
                        <a:latin typeface="Calibri" pitchFamily="34" charset="0"/>
                      </a:endParaRPr>
                    </a:p>
                  </a:txBody>
                  <a:tcPr/>
                </a:tc>
                <a:tc>
                  <a:txBody>
                    <a:bodyPr/>
                    <a:lstStyle/>
                    <a:p>
                      <a:pPr algn="ctr"/>
                      <a:r>
                        <a:rPr lang="en-ZA" sz="1800" dirty="0" smtClean="0">
                          <a:latin typeface="Calibri" pitchFamily="34" charset="0"/>
                        </a:rPr>
                        <a:t>2014/15</a:t>
                      </a:r>
                      <a:endParaRPr lang="en-ZA" sz="1800" dirty="0">
                        <a:latin typeface="Calibri" pitchFamily="34" charset="0"/>
                      </a:endParaRPr>
                    </a:p>
                  </a:txBody>
                  <a:tcPr/>
                </a:tc>
                <a:tc>
                  <a:txBody>
                    <a:bodyPr/>
                    <a:lstStyle/>
                    <a:p>
                      <a:pPr algn="ctr"/>
                      <a:r>
                        <a:rPr lang="en-ZA" sz="1800" dirty="0" smtClean="0">
                          <a:latin typeface="Calibri" pitchFamily="34" charset="0"/>
                        </a:rPr>
                        <a:t>2015/16</a:t>
                      </a:r>
                      <a:endParaRPr lang="en-ZA" sz="1800" dirty="0">
                        <a:latin typeface="Calibri" pitchFamily="34" charset="0"/>
                      </a:endParaRPr>
                    </a:p>
                  </a:txBody>
                  <a:tcPr/>
                </a:tc>
              </a:tr>
              <a:tr h="336629">
                <a:tc>
                  <a:txBody>
                    <a:bodyPr/>
                    <a:lstStyle/>
                    <a:p>
                      <a:r>
                        <a:rPr lang="en-ZA" sz="1800" dirty="0" smtClean="0">
                          <a:latin typeface="Calibri" pitchFamily="34" charset="0"/>
                        </a:rPr>
                        <a:t>Number of Posts</a:t>
                      </a:r>
                      <a:endParaRPr lang="en-ZA" sz="1800" dirty="0">
                        <a:latin typeface="Calibri" pitchFamily="34" charset="0"/>
                      </a:endParaRPr>
                    </a:p>
                  </a:txBody>
                  <a:tcPr/>
                </a:tc>
                <a:tc>
                  <a:txBody>
                    <a:bodyPr/>
                    <a:lstStyle/>
                    <a:p>
                      <a:pPr algn="r"/>
                      <a:r>
                        <a:rPr lang="en-ZA" sz="1800" dirty="0" smtClean="0">
                          <a:latin typeface="Calibri" pitchFamily="34" charset="0"/>
                        </a:rPr>
                        <a:t>370 595</a:t>
                      </a:r>
                      <a:endParaRPr lang="en-ZA" sz="1800" dirty="0">
                        <a:latin typeface="Calibri" pitchFamily="34" charset="0"/>
                      </a:endParaRPr>
                    </a:p>
                  </a:txBody>
                  <a:tcPr/>
                </a:tc>
                <a:tc>
                  <a:txBody>
                    <a:bodyPr/>
                    <a:lstStyle/>
                    <a:p>
                      <a:pPr algn="r"/>
                      <a:r>
                        <a:rPr lang="en-ZA" sz="1800" dirty="0" smtClean="0">
                          <a:latin typeface="Calibri" pitchFamily="34" charset="0"/>
                        </a:rPr>
                        <a:t>383 621</a:t>
                      </a:r>
                      <a:endParaRPr lang="en-ZA" sz="1800" dirty="0">
                        <a:latin typeface="Calibri" pitchFamily="34" charset="0"/>
                      </a:endParaRPr>
                    </a:p>
                  </a:txBody>
                  <a:tcPr/>
                </a:tc>
              </a:tr>
              <a:tr h="336629">
                <a:tc>
                  <a:txBody>
                    <a:bodyPr/>
                    <a:lstStyle/>
                    <a:p>
                      <a:r>
                        <a:rPr lang="en-ZA" sz="1800" dirty="0" smtClean="0">
                          <a:latin typeface="Calibri" pitchFamily="34" charset="0"/>
                        </a:rPr>
                        <a:t>Number</a:t>
                      </a:r>
                      <a:r>
                        <a:rPr lang="en-ZA" sz="1800" baseline="0" dirty="0" smtClean="0">
                          <a:latin typeface="Calibri" pitchFamily="34" charset="0"/>
                        </a:rPr>
                        <a:t> </a:t>
                      </a:r>
                      <a:r>
                        <a:rPr lang="en-ZA" sz="1800" dirty="0" smtClean="0">
                          <a:latin typeface="Calibri" pitchFamily="34" charset="0"/>
                        </a:rPr>
                        <a:t>of Posts Filled</a:t>
                      </a:r>
                      <a:endParaRPr lang="en-ZA" sz="1800" dirty="0">
                        <a:latin typeface="Calibri" pitchFamily="34" charset="0"/>
                      </a:endParaRPr>
                    </a:p>
                  </a:txBody>
                  <a:tcPr/>
                </a:tc>
                <a:tc>
                  <a:txBody>
                    <a:bodyPr/>
                    <a:lstStyle/>
                    <a:p>
                      <a:pPr algn="r"/>
                      <a:r>
                        <a:rPr lang="en-ZA" sz="1800" dirty="0" smtClean="0">
                          <a:latin typeface="Calibri" pitchFamily="34" charset="0"/>
                        </a:rPr>
                        <a:t>337 741</a:t>
                      </a:r>
                      <a:endParaRPr lang="en-ZA" sz="1800" dirty="0">
                        <a:latin typeface="Calibri" pitchFamily="34" charset="0"/>
                      </a:endParaRPr>
                    </a:p>
                  </a:txBody>
                  <a:tcPr/>
                </a:tc>
                <a:tc>
                  <a:txBody>
                    <a:bodyPr/>
                    <a:lstStyle/>
                    <a:p>
                      <a:pPr algn="r"/>
                      <a:r>
                        <a:rPr lang="en-ZA" sz="1800" dirty="0" smtClean="0">
                          <a:latin typeface="Calibri" pitchFamily="34" charset="0"/>
                        </a:rPr>
                        <a:t>354</a:t>
                      </a:r>
                      <a:r>
                        <a:rPr lang="en-ZA" sz="1800" baseline="0" dirty="0" smtClean="0">
                          <a:latin typeface="Calibri" pitchFamily="34" charset="0"/>
                        </a:rPr>
                        <a:t> 087</a:t>
                      </a:r>
                      <a:endParaRPr lang="en-ZA" sz="1800" dirty="0">
                        <a:latin typeface="Calibri" pitchFamily="34" charset="0"/>
                      </a:endParaRPr>
                    </a:p>
                  </a:txBody>
                  <a:tcPr/>
                </a:tc>
              </a:tr>
              <a:tr h="336629">
                <a:tc>
                  <a:txBody>
                    <a:bodyPr/>
                    <a:lstStyle/>
                    <a:p>
                      <a:r>
                        <a:rPr lang="en-ZA" sz="1800" dirty="0" smtClean="0">
                          <a:latin typeface="Calibri" pitchFamily="34" charset="0"/>
                        </a:rPr>
                        <a:t>Vacancy</a:t>
                      </a:r>
                      <a:r>
                        <a:rPr lang="en-ZA" sz="1800" baseline="0" dirty="0" smtClean="0">
                          <a:latin typeface="Calibri" pitchFamily="34" charset="0"/>
                        </a:rPr>
                        <a:t> Rate</a:t>
                      </a:r>
                      <a:endParaRPr lang="en-ZA" sz="1800" dirty="0">
                        <a:latin typeface="Calibri" pitchFamily="34" charset="0"/>
                      </a:endParaRPr>
                    </a:p>
                  </a:txBody>
                  <a:tcPr/>
                </a:tc>
                <a:tc>
                  <a:txBody>
                    <a:bodyPr/>
                    <a:lstStyle/>
                    <a:p>
                      <a:pPr algn="r"/>
                      <a:r>
                        <a:rPr lang="en-ZA" sz="1800" dirty="0" smtClean="0">
                          <a:latin typeface="Calibri" pitchFamily="34" charset="0"/>
                        </a:rPr>
                        <a:t>8.9%</a:t>
                      </a:r>
                      <a:endParaRPr lang="en-ZA" sz="1800" dirty="0">
                        <a:latin typeface="Calibri" pitchFamily="34" charset="0"/>
                      </a:endParaRPr>
                    </a:p>
                  </a:txBody>
                  <a:tcPr/>
                </a:tc>
                <a:tc>
                  <a:txBody>
                    <a:bodyPr/>
                    <a:lstStyle/>
                    <a:p>
                      <a:pPr algn="r"/>
                      <a:r>
                        <a:rPr lang="en-ZA" sz="1800" dirty="0" smtClean="0">
                          <a:latin typeface="Calibri" pitchFamily="34" charset="0"/>
                        </a:rPr>
                        <a:t>7.7%</a:t>
                      </a:r>
                      <a:endParaRPr lang="en-ZA" sz="1800" dirty="0">
                        <a:latin typeface="Calibri" pitchFamily="34" charset="0"/>
                      </a:endParaRPr>
                    </a:p>
                  </a:txBody>
                  <a:tcPr/>
                </a:tc>
              </a:tr>
              <a:tr h="525694">
                <a:tc>
                  <a:txBody>
                    <a:bodyPr/>
                    <a:lstStyle/>
                    <a:p>
                      <a:r>
                        <a:rPr lang="en-ZA" sz="1800" dirty="0" smtClean="0">
                          <a:latin typeface="Calibri" pitchFamily="34" charset="0"/>
                        </a:rPr>
                        <a:t>No of Posts Filled Additional to Establishment</a:t>
                      </a:r>
                      <a:endParaRPr lang="en-ZA" sz="1800" dirty="0">
                        <a:latin typeface="Calibri" pitchFamily="34" charset="0"/>
                      </a:endParaRPr>
                    </a:p>
                  </a:txBody>
                  <a:tcPr/>
                </a:tc>
                <a:tc>
                  <a:txBody>
                    <a:bodyPr/>
                    <a:lstStyle/>
                    <a:p>
                      <a:pPr algn="r"/>
                      <a:r>
                        <a:rPr lang="en-ZA" sz="1800" dirty="0" smtClean="0">
                          <a:latin typeface="Calibri" pitchFamily="34" charset="0"/>
                        </a:rPr>
                        <a:t>8 973</a:t>
                      </a:r>
                      <a:endParaRPr lang="en-ZA" sz="1800" dirty="0">
                        <a:latin typeface="Calibri" pitchFamily="34" charset="0"/>
                      </a:endParaRPr>
                    </a:p>
                  </a:txBody>
                  <a:tcPr/>
                </a:tc>
                <a:tc>
                  <a:txBody>
                    <a:bodyPr/>
                    <a:lstStyle/>
                    <a:p>
                      <a:pPr algn="r"/>
                      <a:r>
                        <a:rPr lang="en-ZA" sz="1800" b="1" dirty="0" smtClean="0">
                          <a:solidFill>
                            <a:schemeClr val="bg1"/>
                          </a:solidFill>
                          <a:latin typeface="Calibri" pitchFamily="34" charset="0"/>
                        </a:rPr>
                        <a:t>16 295</a:t>
                      </a:r>
                      <a:endParaRPr lang="en-ZA" sz="1800" b="1" dirty="0">
                        <a:solidFill>
                          <a:schemeClr val="bg1"/>
                        </a:solidFill>
                        <a:latin typeface="Calibri" pitchFamily="34" charset="0"/>
                      </a:endParaRPr>
                    </a:p>
                  </a:txBody>
                  <a:tcPr>
                    <a:solidFill>
                      <a:srgbClr val="FF0000"/>
                    </a:solidFill>
                  </a:tcPr>
                </a:tc>
              </a:tr>
            </a:tbl>
          </a:graphicData>
        </a:graphic>
      </p:graphicFrame>
      <p:sp>
        <p:nvSpPr>
          <p:cNvPr id="3" name="TextBox 2"/>
          <p:cNvSpPr txBox="1"/>
          <p:nvPr/>
        </p:nvSpPr>
        <p:spPr>
          <a:xfrm>
            <a:off x="670248" y="3423189"/>
            <a:ext cx="7965118" cy="2868991"/>
          </a:xfrm>
          <a:prstGeom prst="rect">
            <a:avLst/>
          </a:prstGeom>
          <a:noFill/>
        </p:spPr>
        <p:txBody>
          <a:bodyPr wrap="square" rtlCol="0">
            <a:spAutoFit/>
          </a:bodyPr>
          <a:lstStyle/>
          <a:p>
            <a:pPr marL="342900" indent="-342900" algn="just">
              <a:lnSpc>
                <a:spcPts val="1800"/>
              </a:lnSpc>
              <a:buFont typeface="Arial" pitchFamily="34" charset="0"/>
              <a:buChar char="•"/>
            </a:pPr>
            <a:r>
              <a:rPr lang="en-ZA" sz="1900" b="0" dirty="0" smtClean="0">
                <a:latin typeface="+mn-lt"/>
              </a:rPr>
              <a:t>Although the vacancy rate has been below the 10% norm, there has been an overall increase of </a:t>
            </a:r>
            <a:r>
              <a:rPr lang="en-ZA" sz="1900" dirty="0" smtClean="0">
                <a:solidFill>
                  <a:srgbClr val="FF0000"/>
                </a:solidFill>
                <a:latin typeface="+mn-lt"/>
              </a:rPr>
              <a:t>55%</a:t>
            </a:r>
            <a:r>
              <a:rPr lang="en-ZA" sz="1900" b="0" dirty="0" smtClean="0">
                <a:latin typeface="+mn-lt"/>
              </a:rPr>
              <a:t> in the number of posts additional to the establish.</a:t>
            </a:r>
            <a:r>
              <a:rPr lang="en-ZA" sz="1900" dirty="0" smtClean="0">
                <a:latin typeface="+mn-lt"/>
              </a:rPr>
              <a:t> </a:t>
            </a:r>
          </a:p>
          <a:p>
            <a:pPr marL="342900" indent="-342900" algn="just">
              <a:lnSpc>
                <a:spcPts val="1800"/>
              </a:lnSpc>
              <a:buFont typeface="Arial" pitchFamily="34" charset="0"/>
              <a:buChar char="•"/>
            </a:pPr>
            <a:r>
              <a:rPr lang="en-ZA" sz="1900" b="0" dirty="0" smtClean="0">
                <a:latin typeface="+mn-lt"/>
              </a:rPr>
              <a:t>Further to this, the following departmental vacancy rates are of concern (20% and above):</a:t>
            </a:r>
          </a:p>
          <a:p>
            <a:pPr marL="800100" lvl="1" indent="-342900" algn="just">
              <a:lnSpc>
                <a:spcPts val="1800"/>
              </a:lnSpc>
              <a:buFont typeface="Arial" pitchFamily="34" charset="0"/>
              <a:buChar char="•"/>
            </a:pPr>
            <a:r>
              <a:rPr lang="en-ZA" sz="1900" b="0" dirty="0" smtClean="0">
                <a:latin typeface="+mn-lt"/>
              </a:rPr>
              <a:t>Public Works at 48.2% from 21.6% in 2014/15; mainly resulting from the 29.2% in Programme </a:t>
            </a:r>
            <a:r>
              <a:rPr lang="en-ZA" sz="1900" b="0" dirty="0">
                <a:latin typeface="+mn-lt"/>
              </a:rPr>
              <a:t>3 </a:t>
            </a:r>
            <a:r>
              <a:rPr lang="en-ZA" sz="1900" b="0" dirty="0" smtClean="0">
                <a:latin typeface="+mn-lt"/>
              </a:rPr>
              <a:t>(Expanded Public Works) and the 53.4% in Programme 4 (Construction and Property Policy Regulations).</a:t>
            </a:r>
          </a:p>
          <a:p>
            <a:pPr marL="800100" lvl="1" indent="-342900" algn="just">
              <a:lnSpc>
                <a:spcPts val="1800"/>
              </a:lnSpc>
              <a:buFont typeface="Arial" pitchFamily="34" charset="0"/>
              <a:buChar char="•"/>
            </a:pPr>
            <a:r>
              <a:rPr lang="en-ZA" sz="1900" b="0" dirty="0" smtClean="0">
                <a:latin typeface="+mn-lt"/>
              </a:rPr>
              <a:t>Communication at 26% from 11.5% in 2014/15; attributed to the 40.6% at levels 13-16 and the 40% at levels 6-8</a:t>
            </a:r>
          </a:p>
          <a:p>
            <a:pPr marL="800100" lvl="1" indent="-342900" algn="just">
              <a:lnSpc>
                <a:spcPts val="1800"/>
              </a:lnSpc>
              <a:buFont typeface="Arial" pitchFamily="34" charset="0"/>
              <a:buChar char="•"/>
            </a:pPr>
            <a:r>
              <a:rPr lang="en-ZA" sz="1900" b="0" dirty="0" smtClean="0">
                <a:latin typeface="+mn-lt"/>
              </a:rPr>
              <a:t>Human Settlements at 21% from 14.5%; impacting mainly SMS and MMS levels 9-16. This includes a 42.9% rate for economists.</a:t>
            </a:r>
            <a:endParaRPr lang="en-ZA" sz="1900" b="0" dirty="0">
              <a:latin typeface="+mn-lt"/>
            </a:endParaRPr>
          </a:p>
        </p:txBody>
      </p:sp>
    </p:spTree>
    <p:extLst>
      <p:ext uri="{BB962C8B-B14F-4D97-AF65-F5344CB8AC3E}">
        <p14:creationId xmlns:p14="http://schemas.microsoft.com/office/powerpoint/2010/main" xmlns="" val="586792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08" y="188640"/>
            <a:ext cx="8229600" cy="1143000"/>
          </a:xfrm>
        </p:spPr>
        <p:txBody>
          <a:bodyPr/>
          <a:lstStyle/>
          <a:p>
            <a:r>
              <a:rPr lang="en-GB" sz="2800" b="1" dirty="0" smtClean="0">
                <a:solidFill>
                  <a:srgbClr val="800000"/>
                </a:solidFill>
                <a:latin typeface="Calibri" pitchFamily="34" charset="0"/>
                <a:cs typeface="Calibri" pitchFamily="34" charset="0"/>
              </a:rPr>
              <a:t>Concluding remarks</a:t>
            </a:r>
            <a:endParaRPr lang="en-GB"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323528" y="1052736"/>
            <a:ext cx="8640960" cy="5401022"/>
          </a:xfrm>
          <a:noFill/>
        </p:spPr>
        <p:txBody>
          <a:bodyPr/>
          <a:lstStyle/>
          <a:p>
            <a:pPr>
              <a:lnSpc>
                <a:spcPts val="2400"/>
              </a:lnSpc>
            </a:pPr>
            <a:r>
              <a:rPr lang="en-ZA" sz="1900" dirty="0" smtClean="0">
                <a:latin typeface="Calibri" pitchFamily="34" charset="0"/>
                <a:cs typeface="Calibri" pitchFamily="34" charset="0"/>
              </a:rPr>
              <a:t>To build a capable and efficient state it is essential that the human resource management concerns raised by both the 2014 MPAT and the AG Consolidated Report for 2014/15 be addressed.</a:t>
            </a:r>
          </a:p>
          <a:p>
            <a:pPr lvl="1">
              <a:lnSpc>
                <a:spcPts val="2400"/>
              </a:lnSpc>
            </a:pPr>
            <a:r>
              <a:rPr lang="en-ZA" sz="1900" dirty="0" smtClean="0">
                <a:latin typeface="Calibri" pitchFamily="34" charset="0"/>
                <a:cs typeface="Calibri" pitchFamily="34" charset="0"/>
              </a:rPr>
              <a:t>In particular, because human resource plans will serve as the basis for decision making pertaining to cost containment measures for the restrictions on filling of managerial and administrative vacancies.</a:t>
            </a:r>
          </a:p>
          <a:p>
            <a:pPr lvl="1">
              <a:lnSpc>
                <a:spcPts val="2400"/>
              </a:lnSpc>
            </a:pPr>
            <a:r>
              <a:rPr lang="en-ZA" sz="1900" dirty="0" smtClean="0">
                <a:latin typeface="Calibri" pitchFamily="34" charset="0"/>
                <a:cs typeface="Calibri" pitchFamily="34" charset="0"/>
              </a:rPr>
              <a:t>Currently the development of these human resource plans are merely focused on compliance; there is a need for detailed work studies to inform these decisions.  </a:t>
            </a:r>
            <a:endParaRPr lang="en-ZA" sz="1900" dirty="0">
              <a:latin typeface="Calibri" pitchFamily="34" charset="0"/>
              <a:cs typeface="Calibri" pitchFamily="34" charset="0"/>
            </a:endParaRPr>
          </a:p>
          <a:p>
            <a:pPr>
              <a:lnSpc>
                <a:spcPts val="2400"/>
              </a:lnSpc>
            </a:pPr>
            <a:r>
              <a:rPr lang="en-GB" sz="1900" dirty="0">
                <a:latin typeface="Calibri" pitchFamily="34" charset="0"/>
                <a:cs typeface="Calibri" pitchFamily="34" charset="0"/>
              </a:rPr>
              <a:t>Coordination and collaboration, sharing of skills and resources remains at the heart of strategies and approaches of how we will survive this slow growth of our public finances, whilst continuing to respond to the expectations of citizens and communities for improved education, reliable local services and responsive public administration.</a:t>
            </a:r>
          </a:p>
          <a:p>
            <a:pPr>
              <a:lnSpc>
                <a:spcPts val="2400"/>
              </a:lnSpc>
            </a:pPr>
            <a:r>
              <a:rPr lang="en-GB" sz="1900" dirty="0">
                <a:latin typeface="Calibri" pitchFamily="34" charset="0"/>
                <a:cs typeface="Calibri" pitchFamily="34" charset="0"/>
              </a:rPr>
              <a:t>This review presented reminds us that much work is still done to improve management practices in the Public Service.</a:t>
            </a:r>
          </a:p>
          <a:p>
            <a:endParaRPr lang="en-GB" sz="1900" dirty="0">
              <a:latin typeface="Calibri" pitchFamily="34" charset="0"/>
              <a:cs typeface="Calibri" pitchFamily="34" charset="0"/>
            </a:endParaRPr>
          </a:p>
          <a:p>
            <a:pPr marL="0" indent="0">
              <a:buNone/>
            </a:pPr>
            <a:endParaRPr lang="en-GB" sz="1900" dirty="0">
              <a:latin typeface="Calibri" pitchFamily="34" charset="0"/>
              <a:cs typeface="Calibri" pitchFamily="34" charset="0"/>
            </a:endParaRPr>
          </a:p>
        </p:txBody>
      </p:sp>
      <p:sp>
        <p:nvSpPr>
          <p:cNvPr id="4"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33</a:t>
            </a:fld>
            <a:endParaRPr lang="en-US" sz="1400" b="0" dirty="0">
              <a:solidFill>
                <a:schemeClr val="bg1"/>
              </a:solidFill>
            </a:endParaRPr>
          </a:p>
        </p:txBody>
      </p:sp>
    </p:spTree>
    <p:extLst>
      <p:ext uri="{BB962C8B-B14F-4D97-AF65-F5344CB8AC3E}">
        <p14:creationId xmlns:p14="http://schemas.microsoft.com/office/powerpoint/2010/main" xmlns="" val="3847364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thankyou2.jpg"/>
          <p:cNvPicPr>
            <a:picLocks noChangeAspect="1"/>
          </p:cNvPicPr>
          <p:nvPr/>
        </p:nvPicPr>
        <p:blipFill>
          <a:blip r:embed="rId3" cstate="print"/>
          <a:srcRect/>
          <a:stretch>
            <a:fillRect/>
          </a:stretch>
        </p:blipFill>
        <p:spPr bwMode="auto">
          <a:xfrm>
            <a:off x="3187" y="0"/>
            <a:ext cx="9137650" cy="6858000"/>
          </a:xfrm>
          <a:prstGeom prst="rect">
            <a:avLst/>
          </a:prstGeom>
          <a:noFill/>
          <a:ln w="9525">
            <a:noFill/>
            <a:miter lim="800000"/>
            <a:headEnd/>
            <a:tailEnd/>
          </a:ln>
        </p:spPr>
      </p:pic>
      <p:sp>
        <p:nvSpPr>
          <p:cNvPr id="8" name="Rectangle 3"/>
          <p:cNvSpPr txBox="1">
            <a:spLocks noChangeArrowheads="1"/>
          </p:cNvSpPr>
          <p:nvPr/>
        </p:nvSpPr>
        <p:spPr>
          <a:xfrm>
            <a:off x="285750" y="2071688"/>
            <a:ext cx="8305800" cy="3071812"/>
          </a:xfrm>
          <a:prstGeom prst="rect">
            <a:avLst/>
          </a:prstGeom>
        </p:spPr>
        <p:txBody>
          <a:bodyPr/>
          <a:lstStyle/>
          <a:p>
            <a:pPr marL="342900" indent="-342900" algn="just" eaLnBrk="0" hangingPunct="0">
              <a:lnSpc>
                <a:spcPct val="80000"/>
              </a:lnSpc>
              <a:spcBef>
                <a:spcPct val="20000"/>
              </a:spcBef>
              <a:buFont typeface="Wingdings" pitchFamily="2" charset="2"/>
              <a:buChar char="q"/>
              <a:defRPr/>
            </a:pPr>
            <a:endParaRPr lang="en-ZA" sz="2000" b="0" kern="0" dirty="0">
              <a:solidFill>
                <a:schemeClr val="accent1">
                  <a:lumMod val="25000"/>
                </a:schemeClr>
              </a:solidFill>
              <a:latin typeface="+mn-lt"/>
              <a:ea typeface="+mn-ea"/>
            </a:endParaRPr>
          </a:p>
        </p:txBody>
      </p:sp>
      <p:sp>
        <p:nvSpPr>
          <p:cNvPr id="5" name="Rectangle 4"/>
          <p:cNvSpPr/>
          <p:nvPr/>
        </p:nvSpPr>
        <p:spPr>
          <a:xfrm>
            <a:off x="285762" y="2924944"/>
            <a:ext cx="8390706"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dirty="0" err="1" smtClean="0">
                <a:ln w="0"/>
                <a:solidFill>
                  <a:schemeClr val="accent5">
                    <a:lumMod val="25000"/>
                  </a:schemeClr>
                </a:solidFill>
                <a:effectLst>
                  <a:reflection blurRad="12700" stA="50000" endPos="50000" dist="5000" dir="5400000" sy="-100000" rotWithShape="0"/>
                </a:effectLst>
              </a:rPr>
              <a:t>Siyabonga</a:t>
            </a:r>
            <a:endParaRPr lang="en-US" sz="5400" cap="all" dirty="0" smtClean="0">
              <a:ln w="0"/>
              <a:solidFill>
                <a:schemeClr val="accent5">
                  <a:lumMod val="25000"/>
                </a:schemeClr>
              </a:solidFill>
              <a:effectLst>
                <a:reflection blurRad="12700" stA="50000" endPos="50000" dist="5000" dir="5400000" sy="-100000" rotWithShape="0"/>
              </a:effectLst>
            </a:endParaRPr>
          </a:p>
          <a:p>
            <a:pPr algn="ctr"/>
            <a:r>
              <a:rPr lang="en-US" sz="5400" cap="all" dirty="0" err="1" smtClean="0">
                <a:ln w="0"/>
                <a:solidFill>
                  <a:schemeClr val="accent5">
                    <a:lumMod val="25000"/>
                  </a:schemeClr>
                </a:solidFill>
                <a:effectLst>
                  <a:reflection blurRad="12700" stA="50000" endPos="50000" dist="5000" dir="5400000" sy="-100000" rotWithShape="0"/>
                </a:effectLst>
              </a:rPr>
              <a:t>enkosi</a:t>
            </a:r>
            <a:endParaRPr lang="en-US" sz="5400" cap="all" dirty="0">
              <a:ln w="0"/>
              <a:solidFill>
                <a:schemeClr val="accent5">
                  <a:lumMod val="25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ookboon.com/blog/wp-content/uploads/2012/09/critical-thought.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9704" y="1053157"/>
            <a:ext cx="2664296"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
          <p:cNvSpPr>
            <a:spLocks noGrp="1" noChangeArrowheads="1"/>
          </p:cNvSpPr>
          <p:nvPr>
            <p:ph type="title"/>
          </p:nvPr>
        </p:nvSpPr>
        <p:spPr>
          <a:xfrm>
            <a:off x="448758" y="526207"/>
            <a:ext cx="8229600" cy="553116"/>
          </a:xfrm>
        </p:spPr>
        <p:txBody>
          <a:bodyPr/>
          <a:lstStyle/>
          <a:p>
            <a:pPr eaLnBrk="1" hangingPunct="1"/>
            <a:r>
              <a:rPr lang="en-US" sz="3200" b="1" kern="1200" dirty="0" smtClean="0">
                <a:solidFill>
                  <a:srgbClr val="800000"/>
                </a:solidFill>
                <a:latin typeface="Calibri" pitchFamily="34" charset="0"/>
                <a:cs typeface="Calibri" pitchFamily="34" charset="0"/>
              </a:rPr>
              <a:t>     </a:t>
            </a:r>
            <a:r>
              <a:rPr lang="en-US" sz="2800" b="1" kern="1200" dirty="0" smtClean="0">
                <a:solidFill>
                  <a:srgbClr val="800000"/>
                </a:solidFill>
                <a:latin typeface="Calibri" pitchFamily="34" charset="0"/>
                <a:cs typeface="Calibri" pitchFamily="34" charset="0"/>
              </a:rPr>
              <a:t>Introduction (</a:t>
            </a:r>
            <a:r>
              <a:rPr lang="en-US" sz="2800" b="1" kern="1200" dirty="0">
                <a:solidFill>
                  <a:srgbClr val="800000"/>
                </a:solidFill>
                <a:latin typeface="Calibri" pitchFamily="34" charset="0"/>
                <a:cs typeface="Calibri" pitchFamily="34" charset="0"/>
              </a:rPr>
              <a:t>3</a:t>
            </a:r>
            <a:r>
              <a:rPr lang="en-US" sz="2800" b="1" kern="1200" dirty="0" smtClean="0">
                <a:solidFill>
                  <a:srgbClr val="800000"/>
                </a:solidFill>
                <a:latin typeface="Calibri" pitchFamily="34" charset="0"/>
                <a:cs typeface="Calibri" pitchFamily="34" charset="0"/>
              </a:rPr>
              <a:t>)</a:t>
            </a:r>
            <a:endParaRPr lang="en-US" sz="2800" b="1" kern="1200" dirty="0">
              <a:solidFill>
                <a:srgbClr val="800000"/>
              </a:solidFill>
              <a:latin typeface="Calibri" pitchFamily="34" charset="0"/>
              <a:cs typeface="Calibri" pitchFamily="34" charset="0"/>
            </a:endParaRPr>
          </a:p>
        </p:txBody>
      </p:sp>
      <p:sp>
        <p:nvSpPr>
          <p:cNvPr id="6"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a:t>
            </a:fld>
            <a:endParaRPr lang="en-US" sz="1400" b="0" dirty="0">
              <a:solidFill>
                <a:schemeClr val="bg1"/>
              </a:solidFill>
            </a:endParaRPr>
          </a:p>
        </p:txBody>
      </p:sp>
      <p:sp>
        <p:nvSpPr>
          <p:cNvPr id="8" name="Flowchart: Document 7"/>
          <p:cNvSpPr/>
          <p:nvPr/>
        </p:nvSpPr>
        <p:spPr bwMode="auto">
          <a:xfrm rot="16200000">
            <a:off x="1816440" y="-334672"/>
            <a:ext cx="5184154" cy="7959814"/>
          </a:xfrm>
          <a:prstGeom prst="flowChartDocument">
            <a:avLst/>
          </a:prstGeom>
          <a:solidFill>
            <a:schemeClr val="accent1"/>
          </a:solidFill>
          <a:ln w="9525" cap="flat" cmpd="sng" algn="ctr">
            <a:solidFill>
              <a:schemeClr val="accent5">
                <a:lumMod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vert" wrap="square" lIns="91440" tIns="0" rIns="0" bIns="182880" numCol="1" rtlCol="0" anchor="t" anchorCtr="0" compatLnSpc="1">
            <a:prstTxWarp prst="textNoShape">
              <a:avLst/>
            </a:prstTxWarp>
          </a:bodyPr>
          <a:lstStyle/>
          <a:p>
            <a:pPr marL="266700" indent="-158750" algn="l" defTabSz="895350">
              <a:lnSpc>
                <a:spcPts val="2500"/>
              </a:lnSpc>
              <a:buFont typeface="Arial" panose="020B0604020202020204" pitchFamily="34" charset="0"/>
              <a:buChar char="•"/>
            </a:pPr>
            <a:r>
              <a:rPr lang="en-US" sz="1900" b="0" dirty="0" smtClean="0">
                <a:latin typeface="Calibri" pitchFamily="34" charset="0"/>
                <a:cs typeface="Calibri" pitchFamily="34" charset="0"/>
              </a:rPr>
              <a:t>The </a:t>
            </a:r>
            <a:r>
              <a:rPr lang="en-US" sz="1900" b="0" dirty="0">
                <a:latin typeface="Calibri" pitchFamily="34" charset="0"/>
                <a:cs typeface="Calibri" pitchFamily="34" charset="0"/>
              </a:rPr>
              <a:t>PSC </a:t>
            </a:r>
            <a:r>
              <a:rPr lang="en-US" sz="1900" b="0" dirty="0" smtClean="0">
                <a:latin typeface="Calibri" pitchFamily="34" charset="0"/>
                <a:cs typeface="Calibri" pitchFamily="34" charset="0"/>
              </a:rPr>
              <a:t>does </a:t>
            </a:r>
            <a:r>
              <a:rPr lang="en-US" sz="1900" b="0" dirty="0">
                <a:latin typeface="Calibri" pitchFamily="34" charset="0"/>
                <a:cs typeface="Calibri" pitchFamily="34" charset="0"/>
              </a:rPr>
              <a:t>not </a:t>
            </a:r>
            <a:r>
              <a:rPr lang="en-US" sz="1900" b="0" dirty="0" smtClean="0">
                <a:latin typeface="Calibri" pitchFamily="34" charset="0"/>
                <a:cs typeface="Calibri" pitchFamily="34" charset="0"/>
              </a:rPr>
              <a:t>have comprehensive research </a:t>
            </a:r>
            <a:r>
              <a:rPr lang="en-US" sz="1900" b="0" dirty="0">
                <a:latin typeface="Calibri" pitchFamily="34" charset="0"/>
                <a:cs typeface="Calibri" pitchFamily="34" charset="0"/>
              </a:rPr>
              <a:t>on all the </a:t>
            </a:r>
            <a:r>
              <a:rPr lang="en-US" sz="1900" b="0" dirty="0" smtClean="0">
                <a:latin typeface="Calibri" pitchFamily="34" charset="0"/>
                <a:cs typeface="Calibri" pitchFamily="34" charset="0"/>
              </a:rPr>
              <a:t>areas </a:t>
            </a:r>
            <a:r>
              <a:rPr lang="en-US" sz="1900" b="0" dirty="0">
                <a:latin typeface="Calibri" pitchFamily="34" charset="0"/>
                <a:cs typeface="Calibri" pitchFamily="34" charset="0"/>
              </a:rPr>
              <a:t>mentioned above</a:t>
            </a:r>
            <a:r>
              <a:rPr lang="en-US" sz="1900" b="0" dirty="0" smtClean="0">
                <a:latin typeface="Calibri" pitchFamily="34" charset="0"/>
                <a:cs typeface="Calibri" pitchFamily="34" charset="0"/>
              </a:rPr>
              <a:t>. The comments should be viewed with this limitation in mind.</a:t>
            </a:r>
          </a:p>
          <a:p>
            <a:pPr marL="266700" indent="-158750" algn="l" defTabSz="895350">
              <a:lnSpc>
                <a:spcPts val="2500"/>
              </a:lnSpc>
              <a:buFont typeface="Arial" panose="020B0604020202020204" pitchFamily="34" charset="0"/>
              <a:buChar char="•"/>
            </a:pPr>
            <a:r>
              <a:rPr lang="en-US" sz="1900" b="0" dirty="0" smtClean="0">
                <a:latin typeface="Calibri" pitchFamily="34" charset="0"/>
                <a:cs typeface="Calibri" pitchFamily="34" charset="0"/>
              </a:rPr>
              <a:t>Nevertheless, the PSC is in the process of building a data sourcing and analytical capability with the 9 values governing public administration as frame, and this enables it to give some comment.</a:t>
            </a:r>
          </a:p>
          <a:p>
            <a:pPr marL="266700" indent="-158750" algn="l" defTabSz="895350">
              <a:lnSpc>
                <a:spcPts val="2500"/>
              </a:lnSpc>
              <a:buFont typeface="Arial" panose="020B0604020202020204" pitchFamily="34" charset="0"/>
              <a:buChar char="•"/>
            </a:pPr>
            <a:r>
              <a:rPr lang="en-US" sz="1900" b="0" dirty="0" smtClean="0">
                <a:latin typeface="Calibri" pitchFamily="34" charset="0"/>
                <a:cs typeface="Calibri" pitchFamily="34" charset="0"/>
              </a:rPr>
              <a:t>Government’s spending plans remains focused on achieving the objectives of the MTSF, seen as the vehicle to drive the implementation of and the achievement of the NDP goals.  </a:t>
            </a:r>
          </a:p>
          <a:p>
            <a:pPr marL="266700" indent="-158750" algn="l" defTabSz="895350">
              <a:lnSpc>
                <a:spcPts val="2500"/>
              </a:lnSpc>
              <a:buFont typeface="Arial" panose="020B0604020202020204" pitchFamily="34" charset="0"/>
              <a:buChar char="•"/>
            </a:pPr>
            <a:r>
              <a:rPr lang="en-US" sz="1900" b="0" dirty="0" smtClean="0">
                <a:latin typeface="Calibri" pitchFamily="34" charset="0"/>
                <a:cs typeface="Calibri" pitchFamily="34" charset="0"/>
              </a:rPr>
              <a:t>The priorities highlighted in the Budget remain education, health, local development and social infrastructure, and economic development.</a:t>
            </a:r>
          </a:p>
          <a:p>
            <a:pPr marL="266700" indent="-158750" algn="l" defTabSz="895350">
              <a:lnSpc>
                <a:spcPts val="2500"/>
              </a:lnSpc>
              <a:buFont typeface="Arial" panose="020B0604020202020204" pitchFamily="34" charset="0"/>
              <a:buChar char="•"/>
            </a:pPr>
            <a:r>
              <a:rPr lang="en-US" sz="1900" b="0" dirty="0" smtClean="0">
                <a:latin typeface="Calibri" pitchFamily="34" charset="0"/>
                <a:cs typeface="Calibri" pitchFamily="34" charset="0"/>
              </a:rPr>
              <a:t>However, this presentation does not comment on this prioritisation.</a:t>
            </a:r>
          </a:p>
          <a:p>
            <a:pPr marL="266700" indent="-158750" algn="just">
              <a:buFont typeface="Arial" panose="020B0604020202020204" pitchFamily="34" charset="0"/>
              <a:buChar char="•"/>
            </a:pPr>
            <a:endParaRPr lang="en-US" sz="1800" b="0" dirty="0" smtClean="0">
              <a:latin typeface="Calibri" pitchFamily="34" charset="0"/>
              <a:cs typeface="Calibri" pitchFamily="34" charset="0"/>
            </a:endParaRPr>
          </a:p>
          <a:p>
            <a:pPr marL="361950" indent="-254000" algn="just">
              <a:buFont typeface="Arial" panose="020B0604020202020204" pitchFamily="34" charset="0"/>
              <a:buChar char="•"/>
            </a:pPr>
            <a:endParaRPr lang="en-US" sz="2000" b="0" dirty="0">
              <a:latin typeface="Calibri" pitchFamily="34" charset="0"/>
              <a:cs typeface="Calibri" pitchFamily="34" charset="0"/>
            </a:endParaRPr>
          </a:p>
          <a:p>
            <a:pPr marL="107950" algn="just">
              <a:lnSpc>
                <a:spcPct val="120000"/>
              </a:lnSpc>
            </a:pPr>
            <a:endParaRPr lang="en-US" sz="2000" dirty="0">
              <a:latin typeface="Calibri" pitchFamily="34" charset="0"/>
              <a:cs typeface="Calibri" pitchFamily="34" charset="0"/>
            </a:endParaRPr>
          </a:p>
          <a:p>
            <a:pPr marL="0" marR="0" indent="0" algn="l"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ＭＳ Ｐゴシック" pitchFamily="34" charset="-128"/>
              <a:cs typeface="Arial" charset="0"/>
            </a:endParaRPr>
          </a:p>
        </p:txBody>
      </p:sp>
    </p:spTree>
    <p:extLst>
      <p:ext uri="{BB962C8B-B14F-4D97-AF65-F5344CB8AC3E}">
        <p14:creationId xmlns:p14="http://schemas.microsoft.com/office/powerpoint/2010/main" xmlns="" val="3310053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755763906"/>
              </p:ext>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3345680949"/>
              </p:ext>
            </p:extLst>
          </p:nvPr>
        </p:nvGraphicFramePr>
        <p:xfrm>
          <a:off x="179512" y="620688"/>
          <a:ext cx="8784976" cy="5742501"/>
        </p:xfrm>
        <a:graphic>
          <a:graphicData uri="http://schemas.openxmlformats.org/drawingml/2006/table">
            <a:tbl>
              <a:tblPr/>
              <a:tblGrid>
                <a:gridCol w="1208942"/>
                <a:gridCol w="3304441"/>
                <a:gridCol w="886557"/>
                <a:gridCol w="564173"/>
                <a:gridCol w="725365"/>
                <a:gridCol w="644769"/>
                <a:gridCol w="805961"/>
                <a:gridCol w="644768"/>
              </a:tblGrid>
              <a:tr h="0">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29520">
                <a:tc rowSpan="6">
                  <a:txBody>
                    <a:bodyPr/>
                    <a:lstStyle/>
                    <a:p>
                      <a:pPr algn="ctr" fontAlgn="t"/>
                      <a:r>
                        <a:rPr lang="en-ZA" sz="1100" b="1" i="0" u="none" strike="noStrike" dirty="0">
                          <a:solidFill>
                            <a:srgbClr val="000000"/>
                          </a:solidFill>
                          <a:effectLst/>
                          <a:latin typeface="Calibri" pitchFamily="34" charset="0"/>
                        </a:rPr>
                        <a:t>Agriculture, Forestry and Fisheries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958">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Agricultural Production, Health &amp; Food Safety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3-Food Security &amp; Agrarian Reform</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958">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4-Economic Development,Trade  &amp; Marketing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77.8%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81.8%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5-Forestry and Natural Resource </a:t>
                      </a:r>
                      <a:r>
                        <a:rPr lang="en-ZA" sz="1100" b="0" i="0" u="none" strike="noStrike" dirty="0" smtClean="0">
                          <a:solidFill>
                            <a:srgbClr val="000000"/>
                          </a:solidFill>
                          <a:effectLst/>
                          <a:latin typeface="Calibri" pitchFamily="34" charset="0"/>
                        </a:rPr>
                        <a:t>Management</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9891">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6-Fisheries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ctr"/>
                      <a:r>
                        <a:rPr lang="en-ZA" sz="1100" b="1" i="0" u="none" strike="noStrike" dirty="0">
                          <a:solidFill>
                            <a:schemeClr val="bg1"/>
                          </a:solidFill>
                          <a:effectLst/>
                          <a:latin typeface="Calibri" pitchFamily="34" charset="0"/>
                        </a:rPr>
                        <a:t>Totals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49.3%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76.2%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6">
                  <a:txBody>
                    <a:bodyPr/>
                    <a:lstStyle/>
                    <a:p>
                      <a:pPr algn="ctr" fontAlgn="t"/>
                      <a:r>
                        <a:rPr lang="en-ZA" sz="1100" b="1" i="0" u="none" strike="noStrike" dirty="0">
                          <a:solidFill>
                            <a:srgbClr val="000000"/>
                          </a:solidFill>
                          <a:effectLst/>
                          <a:latin typeface="Calibri" pitchFamily="34" charset="0"/>
                        </a:rPr>
                        <a:t>Arts and culture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Performing Arts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41.7%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National Language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Cultural Development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52.2%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70.7%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ctr" fontAlgn="b"/>
                      <a:r>
                        <a:rPr lang="en-ZA" sz="1100" b="1" i="1" u="none" strike="noStrike" dirty="0" smtClean="0">
                          <a:solidFill>
                            <a:schemeClr val="bg1"/>
                          </a:solidFill>
                          <a:effectLst/>
                          <a:latin typeface="Calibri" pitchFamily="34" charset="0"/>
                        </a:rPr>
                        <a:t>Cultural Dev with Arts Culture Promotion</a:t>
                      </a:r>
                      <a:endParaRPr lang="en-ZA" sz="1100" b="1" i="1" u="none" strike="noStrike" dirty="0">
                        <a:solidFill>
                          <a:schemeClr val="bg1"/>
                        </a:solidFill>
                        <a:effectLst/>
                        <a:latin typeface="Calibri" pitchFamily="34" charset="0"/>
                      </a:endParaRPr>
                    </a:p>
                  </a:txBody>
                  <a:tcPr marL="683" marR="683" marT="6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ZA"/>
                    </a:p>
                  </a:txBody>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Heritage Promotion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64.0%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6 National Archives and Libraries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96.2%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ctr" fontAlgn="b"/>
                      <a:r>
                        <a:rPr lang="en-ZA" sz="1100" b="1" i="1" u="none" strike="noStrike" dirty="0" smtClean="0">
                          <a:solidFill>
                            <a:schemeClr val="bg1"/>
                          </a:solidFill>
                          <a:effectLst/>
                          <a:latin typeface="Calibri" pitchFamily="34" charset="0"/>
                        </a:rPr>
                        <a:t>National Archives with Heritage Promotion</a:t>
                      </a:r>
                      <a:endParaRPr lang="en-ZA" sz="1100" b="1" i="1" u="none" strike="noStrike" dirty="0">
                        <a:solidFill>
                          <a:schemeClr val="bg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51.1%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94.5%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en-ZA" sz="1100" b="1" i="0" u="none" strike="noStrike" dirty="0">
                          <a:solidFill>
                            <a:schemeClr val="bg1"/>
                          </a:solidFill>
                          <a:effectLst/>
                          <a:latin typeface="Calibri" pitchFamily="34" charset="0"/>
                        </a:rPr>
                        <a:t>69.7%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5">
                  <a:txBody>
                    <a:bodyPr/>
                    <a:lstStyle/>
                    <a:p>
                      <a:pPr algn="ctr" fontAlgn="t"/>
                      <a:r>
                        <a:rPr lang="en-ZA" sz="1100" b="1" i="0" u="none" strike="noStrike" dirty="0">
                          <a:solidFill>
                            <a:srgbClr val="000000"/>
                          </a:solidFill>
                          <a:effectLst/>
                          <a:latin typeface="Calibri" pitchFamily="34" charset="0"/>
                        </a:rPr>
                        <a:t>Basic Education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Curriculum Policy, Support &amp; Monitoring</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92.2%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Teacher Education HR and Institutional Development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100.5%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Planning Information &amp; Assessment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84.9%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93.8%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Education Enrichment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70.9%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96.5%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83.9%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8">
                  <a:txBody>
                    <a:bodyPr/>
                    <a:lstStyle/>
                    <a:p>
                      <a:pPr algn="ctr" fontAlgn="t"/>
                      <a:r>
                        <a:rPr lang="en-ZA" sz="1100" b="1" i="0" u="none" strike="noStrike" dirty="0">
                          <a:solidFill>
                            <a:srgbClr val="000000"/>
                          </a:solidFill>
                          <a:effectLst/>
                          <a:latin typeface="Calibri" pitchFamily="34" charset="0"/>
                        </a:rPr>
                        <a:t>Civilian </a:t>
                      </a:r>
                      <a:r>
                        <a:rPr lang="en-ZA" sz="1100" b="1" i="0" u="none" strike="noStrike" dirty="0" smtClean="0">
                          <a:solidFill>
                            <a:srgbClr val="000000"/>
                          </a:solidFill>
                          <a:effectLst/>
                          <a:latin typeface="Calibri" pitchFamily="34" charset="0"/>
                        </a:rPr>
                        <a:t>Secretariat </a:t>
                      </a:r>
                      <a:r>
                        <a:rPr lang="en-ZA" sz="1100" b="1" i="0" u="none" strike="noStrike" dirty="0">
                          <a:solidFill>
                            <a:srgbClr val="000000"/>
                          </a:solidFill>
                          <a:effectLst/>
                          <a:latin typeface="Calibri" pitchFamily="34" charset="0"/>
                        </a:rPr>
                        <a:t>for Police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71.7%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42.7%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77.3%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Partnerships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38.5%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63.4%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4"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100" b="1" i="1" u="none" strike="noStrike" dirty="0" smtClean="0">
                          <a:solidFill>
                            <a:schemeClr val="bg1"/>
                          </a:solidFill>
                          <a:effectLst/>
                          <a:latin typeface="Calibri" pitchFamily="34" charset="0"/>
                        </a:rPr>
                        <a:t>New Programmes</a:t>
                      </a:r>
                    </a:p>
                    <a:p>
                      <a:pPr algn="ctr" fontAlgn="t"/>
                      <a:r>
                        <a:rPr lang="en-ZA" sz="1100" b="0" i="0" u="none" strike="noStrike" dirty="0">
                          <a:solidFill>
                            <a:srgbClr val="FFFFFF"/>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4" hMerge="1">
                  <a:txBody>
                    <a:bodyPr/>
                    <a:lstStyle/>
                    <a:p>
                      <a:endParaRPr lang="en-ZA"/>
                    </a:p>
                  </a:txBody>
                  <a:tcPr/>
                </a:tc>
              </a:tr>
              <a:tr h="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Policy and Research</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60.3%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86.4%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vMerge="1">
                  <a:txBody>
                    <a:bodyPr/>
                    <a:lstStyle/>
                    <a:p>
                      <a:endParaRPr lang="en-ZA"/>
                    </a:p>
                  </a:txBody>
                  <a:tcPr/>
                </a:tc>
                <a:tc hMerge="1" vMerge="1">
                  <a:txBody>
                    <a:bodyPr/>
                    <a:lstStyle/>
                    <a:p>
                      <a:endParaRPr lang="en-ZA"/>
                    </a:p>
                  </a:txBody>
                  <a:tcPr/>
                </a:tc>
              </a:tr>
              <a:tr h="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Legislation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66.9%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62.4%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vMerge="1">
                  <a:txBody>
                    <a:bodyPr/>
                    <a:lstStyle/>
                    <a:p>
                      <a:endParaRPr lang="en-ZA"/>
                    </a:p>
                  </a:txBody>
                  <a:tcPr/>
                </a:tc>
                <a:tc hMerge="1" vMerge="1">
                  <a:txBody>
                    <a:bodyPr/>
                    <a:lstStyle/>
                    <a:p>
                      <a:endParaRPr lang="en-ZA"/>
                    </a:p>
                  </a:txBody>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 Monitoring and Evaluation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56.3%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126.1%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A40C"/>
                    </a:solidFill>
                  </a:tcPr>
                </a:tc>
                <a:tc>
                  <a:txBody>
                    <a:bodyPr/>
                    <a:lstStyle/>
                    <a:p>
                      <a:pPr algn="r" fontAlgn="b"/>
                      <a:r>
                        <a:rPr lang="en-ZA" sz="1100" b="0" i="0" u="none" strike="noStrike" dirty="0">
                          <a:solidFill>
                            <a:srgbClr val="000000"/>
                          </a:solidFill>
                          <a:effectLst/>
                          <a:latin typeface="Calibri" pitchFamily="34" charset="0"/>
                        </a:rPr>
                        <a:t>64.9%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vMerge="1">
                  <a:txBody>
                    <a:bodyPr/>
                    <a:lstStyle/>
                    <a:p>
                      <a:endParaRPr lang="en-ZA"/>
                    </a:p>
                  </a:txBody>
                  <a:tcPr/>
                </a:tc>
                <a:tc hMerge="1" vMerge="1">
                  <a:txBody>
                    <a:bodyPr/>
                    <a:lstStyle/>
                    <a:p>
                      <a:endParaRPr lang="en-ZA"/>
                    </a:p>
                  </a:txBody>
                  <a:tcPr/>
                </a:tc>
              </a:tr>
              <a:tr h="43958">
                <a:tc vMerge="1">
                  <a:txBody>
                    <a:bodyPr/>
                    <a:lstStyle/>
                    <a:p>
                      <a:endParaRPr lang="en-ZA"/>
                    </a:p>
                  </a:txBody>
                  <a:tcPr/>
                </a:tc>
                <a:tc>
                  <a:txBody>
                    <a:bodyPr/>
                    <a:lstStyle/>
                    <a:p>
                      <a:pPr algn="l" fontAlgn="t"/>
                      <a:r>
                        <a:rPr lang="en-ZA" sz="1100" b="0" i="1" u="none" strike="noStrike" dirty="0">
                          <a:solidFill>
                            <a:srgbClr val="000000"/>
                          </a:solidFill>
                          <a:effectLst/>
                          <a:latin typeface="Calibri" pitchFamily="34" charset="0"/>
                        </a:rPr>
                        <a:t>Prog 2 </a:t>
                      </a:r>
                      <a:r>
                        <a:rPr lang="en-ZA" sz="1100" b="0" i="1" u="none" strike="noStrike" dirty="0" smtClean="0">
                          <a:solidFill>
                            <a:srgbClr val="000000"/>
                          </a:solidFill>
                          <a:effectLst/>
                          <a:latin typeface="Calibri" pitchFamily="34" charset="0"/>
                        </a:rPr>
                        <a:t>Inter-sectoral </a:t>
                      </a:r>
                      <a:r>
                        <a:rPr lang="en-ZA" sz="1100" b="0" i="1" u="none" strike="noStrike" dirty="0">
                          <a:solidFill>
                            <a:srgbClr val="000000"/>
                          </a:solidFill>
                          <a:effectLst/>
                          <a:latin typeface="Calibri" pitchFamily="34" charset="0"/>
                        </a:rPr>
                        <a:t>Coordination </a:t>
                      </a:r>
                      <a:r>
                        <a:rPr lang="en-ZA" sz="1100" b="0" i="1" u="none" strike="noStrike" dirty="0" smtClean="0">
                          <a:solidFill>
                            <a:srgbClr val="000000"/>
                          </a:solidFill>
                          <a:effectLst/>
                          <a:latin typeface="Calibri" pitchFamily="34" charset="0"/>
                        </a:rPr>
                        <a:t>&amp; </a:t>
                      </a:r>
                      <a:r>
                        <a:rPr lang="en-ZA" sz="1100" b="0" i="1" u="none" strike="noStrike" dirty="0">
                          <a:solidFill>
                            <a:srgbClr val="000000"/>
                          </a:solidFill>
                          <a:effectLst/>
                          <a:latin typeface="Calibri" pitchFamily="34" charset="0"/>
                        </a:rPr>
                        <a:t>Strategic Partnership</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gridSpan="4">
                  <a:txBody>
                    <a:bodyPr/>
                    <a:lstStyle/>
                    <a:p>
                      <a:pPr algn="ctr" fontAlgn="ctr"/>
                      <a:r>
                        <a:rPr lang="en-ZA" sz="1100" b="1" i="1" u="none" strike="noStrike" dirty="0" smtClean="0">
                          <a:solidFill>
                            <a:schemeClr val="bg1"/>
                          </a:solidFill>
                          <a:effectLst/>
                          <a:latin typeface="Calibri" pitchFamily="34" charset="0"/>
                        </a:rPr>
                        <a:t>New Programmes</a:t>
                      </a:r>
                      <a:endParaRPr lang="en-ZA" sz="1100" b="1" i="1" u="none" strike="noStrike" dirty="0">
                        <a:solidFill>
                          <a:schemeClr val="bg1"/>
                        </a:solidFill>
                        <a:effectLst/>
                        <a:latin typeface="Calibri"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3" hMerge="1">
                  <a:txBody>
                    <a:bodyPr/>
                    <a:lstStyle/>
                    <a:p>
                      <a:endParaRPr lang="en-ZA"/>
                    </a:p>
                  </a:txBody>
                  <a:tcPr/>
                </a:tc>
                <a:tc rowSpan="3" hMerge="1">
                  <a:txBody>
                    <a:bodyPr/>
                    <a:lstStyle/>
                    <a:p>
                      <a:pPr algn="r" fontAlgn="t"/>
                      <a:endParaRPr lang="en-ZA" sz="1100" b="1" i="0" u="none" strike="noStrike" dirty="0">
                        <a:solidFill>
                          <a:srgbClr val="FFFFFF"/>
                        </a:solidFill>
                        <a:effectLst/>
                        <a:latin typeface="Arial Narrow"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rowSpan="3"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92.3%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1" u="none" strike="noStrike" dirty="0">
                          <a:solidFill>
                            <a:srgbClr val="000000"/>
                          </a:solidFill>
                          <a:effectLst/>
                          <a:latin typeface="Calibri" pitchFamily="34" charset="0"/>
                        </a:rPr>
                        <a:t>Prog 3 Legislation and Policy Development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72.7%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t"/>
                      <a:r>
                        <a:rPr lang="en-ZA" sz="1100" b="0" i="1" u="none" strike="noStrike" dirty="0">
                          <a:solidFill>
                            <a:srgbClr val="000000"/>
                          </a:solidFill>
                          <a:effectLst/>
                          <a:latin typeface="Calibri" pitchFamily="34" charset="0"/>
                        </a:rPr>
                        <a:t>Prog 4 Civilian Oversight, Monitoring and Evaluation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79.6%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59.0%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66.61%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71.9%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bl>
          </a:graphicData>
        </a:graphic>
      </p:graphicFrame>
    </p:spTree>
    <p:extLst>
      <p:ext uri="{BB962C8B-B14F-4D97-AF65-F5344CB8AC3E}">
        <p14:creationId xmlns:p14="http://schemas.microsoft.com/office/powerpoint/2010/main" xmlns="" val="1252952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667322848"/>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1031197970"/>
              </p:ext>
            </p:extLst>
          </p:nvPr>
        </p:nvGraphicFramePr>
        <p:xfrm>
          <a:off x="179512" y="620688"/>
          <a:ext cx="8784976" cy="5720933"/>
        </p:xfrm>
        <a:graphic>
          <a:graphicData uri="http://schemas.openxmlformats.org/drawingml/2006/table">
            <a:tbl>
              <a:tblPr/>
              <a:tblGrid>
                <a:gridCol w="1541224"/>
                <a:gridCol w="3159509"/>
                <a:gridCol w="847674"/>
                <a:gridCol w="539428"/>
                <a:gridCol w="693550"/>
                <a:gridCol w="616490"/>
                <a:gridCol w="770612"/>
                <a:gridCol w="616489"/>
              </a:tblGrid>
              <a:tr h="0">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0">
                <a:tc rowSpan="5">
                  <a:txBody>
                    <a:bodyPr/>
                    <a:lstStyle/>
                    <a:p>
                      <a:pPr algn="ctr" fontAlgn="t"/>
                      <a:r>
                        <a:rPr lang="en-ZA" sz="1100" b="1" i="0" u="none" strike="noStrike" dirty="0">
                          <a:solidFill>
                            <a:srgbClr val="000000"/>
                          </a:solidFill>
                          <a:effectLst/>
                          <a:latin typeface="Calibri" pitchFamily="34" charset="0"/>
                        </a:rPr>
                        <a:t>Communications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6" gridSpan="2">
                  <a:txBody>
                    <a:bodyPr/>
                    <a:lstStyle/>
                    <a:p>
                      <a:pPr algn="ctr" fontAlgn="t"/>
                      <a:r>
                        <a:rPr lang="en-ZA" sz="1100" b="0" i="0" u="none" strike="noStrike" dirty="0">
                          <a:solidFill>
                            <a:schemeClr val="tx1"/>
                          </a:solidFill>
                          <a:effectLst/>
                          <a:latin typeface="Calibri" pitchFamily="34" charset="0"/>
                        </a:rPr>
                        <a:t> </a:t>
                      </a:r>
                      <a:r>
                        <a:rPr lang="en-ZA" sz="1100" b="1" i="1" u="none" strike="noStrike" dirty="0" smtClean="0">
                          <a:solidFill>
                            <a:schemeClr val="bg1"/>
                          </a:solidFill>
                          <a:effectLst/>
                          <a:latin typeface="Calibri" pitchFamily="34" charset="0"/>
                        </a:rPr>
                        <a:t>Department changed to GCIS</a:t>
                      </a:r>
                      <a:endParaRPr lang="en-ZA" sz="1100" b="1" i="1" u="none" strike="noStrike" dirty="0">
                        <a:solidFill>
                          <a:schemeClr val="bg1"/>
                        </a:solidFill>
                        <a:effectLst/>
                        <a:latin typeface="Calibri" pitchFamily="34" charset="0"/>
                      </a:endParaRPr>
                    </a:p>
                    <a:p>
                      <a:pPr algn="l" fontAlgn="b"/>
                      <a:r>
                        <a:rPr lang="en-ZA" sz="1100" b="1" i="0" u="none" strike="noStrike" dirty="0">
                          <a:solidFill>
                            <a:schemeClr val="bg1"/>
                          </a:solidFill>
                          <a:effectLst/>
                          <a:latin typeface="Calibri" pitchFamily="34" charset="0"/>
                        </a:rPr>
                        <a:t> </a:t>
                      </a:r>
                    </a:p>
                    <a:p>
                      <a:pPr algn="l" fontAlgn="b"/>
                      <a:r>
                        <a:rPr lang="en-ZA" sz="1100" b="1" i="0" u="none" strike="noStrike" dirty="0">
                          <a:solidFill>
                            <a:schemeClr val="bg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6" hMerge="1">
                  <a:txBody>
                    <a:bodyPr/>
                    <a:lstStyle/>
                    <a:p>
                      <a:endParaRPr lang="en-ZA"/>
                    </a:p>
                  </a:txBody>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International Affairs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92.3%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112.9%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vMerge="1">
                  <a:txBody>
                    <a:bodyPr/>
                    <a:lstStyle/>
                    <a:p>
                      <a:endParaRPr lang="en-ZA"/>
                    </a:p>
                  </a:txBody>
                  <a:tcPr/>
                </a:tc>
                <a:tc hMerge="1" vMerge="1">
                  <a:txBody>
                    <a:bodyPr/>
                    <a:lstStyle/>
                    <a:p>
                      <a:endParaRPr lang="en-ZA"/>
                    </a:p>
                  </a:txBody>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ICT Policy, Research &amp; Capacity Development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90.9%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43958">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a:t>
                      </a:r>
                      <a:r>
                        <a:rPr lang="en-ZA" sz="1100" b="0" i="0" u="none" strike="noStrike" dirty="0" smtClean="0">
                          <a:solidFill>
                            <a:srgbClr val="000000"/>
                          </a:solidFill>
                          <a:effectLst/>
                          <a:latin typeface="Calibri" pitchFamily="34" charset="0"/>
                        </a:rPr>
                        <a:t>Broadcasting, &amp; Com. </a:t>
                      </a:r>
                      <a:r>
                        <a:rPr lang="en-ZA" sz="1100" b="0" i="0" u="none" strike="noStrike" dirty="0">
                          <a:solidFill>
                            <a:srgbClr val="000000"/>
                          </a:solidFill>
                          <a:effectLst/>
                          <a:latin typeface="Calibri" pitchFamily="34" charset="0"/>
                        </a:rPr>
                        <a:t>Regulation &amp; Support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98.9%</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29520">
                <a:tc vMerge="1">
                  <a:txBody>
                    <a:bodyPr/>
                    <a:lstStyle/>
                    <a:p>
                      <a:endParaRPr lang="en-ZA"/>
                    </a:p>
                  </a:txBody>
                  <a:tcPr/>
                </a:tc>
                <a:tc>
                  <a:txBody>
                    <a:bodyPr/>
                    <a:lstStyle/>
                    <a:p>
                      <a:pPr algn="l" fontAlgn="t"/>
                      <a:r>
                        <a:rPr lang="fr-FR" sz="1100" b="0" i="0" u="none" strike="noStrike" dirty="0">
                          <a:solidFill>
                            <a:srgbClr val="000000"/>
                          </a:solidFill>
                          <a:effectLst/>
                          <a:latin typeface="Calibri" pitchFamily="34" charset="0"/>
                        </a:rPr>
                        <a:t>Prog 5 ICT Infrastructure Support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28.6%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71.9%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82.1%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gridSpan="2" vMerge="1">
                  <a:txBody>
                    <a:bodyPr/>
                    <a:lstStyle/>
                    <a:p>
                      <a:pPr algn="l" fontAlgn="b"/>
                      <a:endParaRPr lang="en-ZA" sz="1100" b="1" i="0" u="none" strike="noStrike" dirty="0">
                        <a:solidFill>
                          <a:schemeClr val="bg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vMerge="1">
                  <a:txBody>
                    <a:bodyPr/>
                    <a:lstStyle/>
                    <a:p>
                      <a:pPr algn="l" fontAlgn="b"/>
                      <a:endParaRPr lang="en-ZA" sz="1100" b="1" i="0" u="none" strike="noStrike" dirty="0">
                        <a:solidFill>
                          <a:schemeClr val="bg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4">
                  <a:txBody>
                    <a:bodyPr/>
                    <a:lstStyle/>
                    <a:p>
                      <a:pPr algn="ctr" fontAlgn="t"/>
                      <a:r>
                        <a:rPr lang="en-ZA" sz="1100" b="1" i="0" u="none" strike="noStrike" dirty="0">
                          <a:solidFill>
                            <a:srgbClr val="000000"/>
                          </a:solidFill>
                          <a:effectLst/>
                          <a:latin typeface="Calibri" pitchFamily="34" charset="0"/>
                        </a:rPr>
                        <a:t>Government Communication and Information System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5" gridSpan="4">
                  <a:txBody>
                    <a:bodyPr/>
                    <a:lstStyle/>
                    <a:p>
                      <a:pPr algn="ctr" fontAlgn="ctr"/>
                      <a:r>
                        <a:rPr lang="en-ZA" sz="1100" b="1" i="1" u="none" strike="noStrike" dirty="0">
                          <a:solidFill>
                            <a:schemeClr val="bg1"/>
                          </a:solidFill>
                          <a:effectLst/>
                          <a:latin typeface="Calibri" pitchFamily="34" charset="0"/>
                        </a:rPr>
                        <a:t>Previously Communications</a:t>
                      </a:r>
                    </a:p>
                    <a:p>
                      <a:pPr algn="l" fontAlgn="ctr"/>
                      <a:r>
                        <a:rPr lang="en-ZA" sz="1100" b="1" i="0" u="none" strike="noStrike" dirty="0">
                          <a:solidFill>
                            <a:schemeClr val="bg1"/>
                          </a:solidFill>
                          <a:effectLst/>
                          <a:latin typeface="Calibri" pitchFamily="34" charset="0"/>
                        </a:rPr>
                        <a:t> </a:t>
                      </a:r>
                    </a:p>
                    <a:p>
                      <a:pPr algn="l" fontAlgn="ctr"/>
                      <a:r>
                        <a:rPr lang="en-ZA" sz="1100" b="1" i="0" u="none" strike="noStrike" dirty="0">
                          <a:solidFill>
                            <a:schemeClr val="bg1"/>
                          </a:solidFill>
                          <a:effectLst/>
                          <a:latin typeface="Calibri" pitchFamily="34" charset="0"/>
                        </a:rPr>
                        <a:t> </a:t>
                      </a:r>
                    </a:p>
                    <a:p>
                      <a:pPr algn="l" fontAlgn="t"/>
                      <a:r>
                        <a:rPr lang="en-ZA" sz="1100" b="1" i="0" u="none" strike="noStrike" dirty="0">
                          <a:solidFill>
                            <a:schemeClr val="bg1"/>
                          </a:solidFill>
                          <a:effectLst/>
                          <a:latin typeface="Calibri" pitchFamily="34" charset="0"/>
                        </a:rPr>
                        <a:t> </a:t>
                      </a:r>
                    </a:p>
                    <a:p>
                      <a:pPr algn="l" fontAlgn="t"/>
                      <a:r>
                        <a:rPr lang="en-ZA" sz="1100" b="1" i="0" u="none" strike="noStrike" dirty="0">
                          <a:solidFill>
                            <a:schemeClr val="bg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5" hMerge="1">
                  <a:txBody>
                    <a:bodyPr/>
                    <a:lstStyle/>
                    <a:p>
                      <a:endParaRPr lang="en-ZA"/>
                    </a:p>
                  </a:txBody>
                  <a:tcPr/>
                </a:tc>
                <a:tc rowSpan="5" hMerge="1">
                  <a:txBody>
                    <a:bodyPr/>
                    <a:lstStyle/>
                    <a:p>
                      <a:endParaRPr lang="en-ZA"/>
                    </a:p>
                  </a:txBody>
                  <a:tcPr/>
                </a:tc>
                <a:tc rowSpan="5"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Content Processing </a:t>
                      </a:r>
                      <a:r>
                        <a:rPr lang="en-ZA" sz="1100" b="0" i="0" u="none" strike="noStrike" dirty="0" smtClean="0">
                          <a:solidFill>
                            <a:srgbClr val="000000"/>
                          </a:solidFill>
                          <a:effectLst/>
                          <a:latin typeface="Calibri" pitchFamily="34" charset="0"/>
                        </a:rPr>
                        <a:t>and </a:t>
                      </a:r>
                      <a:r>
                        <a:rPr lang="en-ZA" sz="1100" b="0" i="0" u="none" strike="noStrike" dirty="0">
                          <a:solidFill>
                            <a:srgbClr val="000000"/>
                          </a:solidFill>
                          <a:effectLst/>
                          <a:latin typeface="Calibri" pitchFamily="34" charset="0"/>
                        </a:rPr>
                        <a:t>Dissemination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958">
                <a:tc vMerge="1">
                  <a:txBody>
                    <a:bodyPr/>
                    <a:lstStyle/>
                    <a:p>
                      <a:endParaRPr lang="en-ZA"/>
                    </a:p>
                  </a:txBody>
                  <a:tcPr/>
                </a:tc>
                <a:tc>
                  <a:txBody>
                    <a:bodyPr/>
                    <a:lstStyle/>
                    <a:p>
                      <a:pPr algn="l" fontAlgn="t"/>
                      <a:r>
                        <a:rPr lang="en-ZA" sz="1100" b="0" i="0" u="none" strike="noStrike" dirty="0" smtClean="0">
                          <a:solidFill>
                            <a:srgbClr val="000000"/>
                          </a:solidFill>
                          <a:effectLst/>
                          <a:latin typeface="Calibri" pitchFamily="34" charset="0"/>
                        </a:rPr>
                        <a:t>Prog 3 </a:t>
                      </a:r>
                      <a:r>
                        <a:rPr lang="en-ZA" sz="1100" b="0" i="0" u="none" strike="noStrike" dirty="0">
                          <a:solidFill>
                            <a:srgbClr val="000000"/>
                          </a:solidFill>
                          <a:effectLst/>
                          <a:latin typeface="Calibri" pitchFamily="34" charset="0"/>
                        </a:rPr>
                        <a:t>Intergovernmental Coordination </a:t>
                      </a:r>
                      <a:r>
                        <a:rPr lang="en-ZA" sz="1100" b="0" i="0" u="none" strike="noStrike" dirty="0" smtClean="0">
                          <a:solidFill>
                            <a:srgbClr val="000000"/>
                          </a:solidFill>
                          <a:effectLst/>
                          <a:latin typeface="Calibri" pitchFamily="34" charset="0"/>
                        </a:rPr>
                        <a:t>&amp; </a:t>
                      </a:r>
                      <a:r>
                        <a:rPr lang="en-ZA" sz="1100" b="0" i="0" u="none" strike="noStrike" dirty="0">
                          <a:solidFill>
                            <a:srgbClr val="000000"/>
                          </a:solidFill>
                          <a:effectLst/>
                          <a:latin typeface="Calibri" pitchFamily="34" charset="0"/>
                        </a:rPr>
                        <a:t>Stakeholder </a:t>
                      </a:r>
                      <a:r>
                        <a:rPr lang="en-ZA" sz="1100" b="0" i="0" u="none" strike="noStrike" dirty="0" smtClean="0">
                          <a:solidFill>
                            <a:srgbClr val="000000"/>
                          </a:solidFill>
                          <a:effectLst/>
                          <a:latin typeface="Calibri" pitchFamily="34" charset="0"/>
                        </a:rPr>
                        <a:t>Management</a:t>
                      </a:r>
                      <a:endParaRPr lang="en-ZA" sz="1100" b="0"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Communication Service Agency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gridSpan="4" vMerge="1">
                  <a:txBody>
                    <a:bodyPr/>
                    <a:lstStyle/>
                    <a:p>
                      <a:pPr algn="l" fontAlgn="ctr"/>
                      <a:endParaRPr lang="en-ZA" sz="1100" b="1" i="0" u="none" strike="noStrike" dirty="0">
                        <a:solidFill>
                          <a:schemeClr val="bg1"/>
                        </a:solidFill>
                        <a:effectLst/>
                        <a:latin typeface="Calibri"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vMerge="1">
                  <a:txBody>
                    <a:bodyPr/>
                    <a:lstStyle/>
                    <a:p>
                      <a:pPr algn="l" fontAlgn="ctr"/>
                      <a:endParaRPr lang="en-ZA" sz="1100" b="1" i="0" u="none" strike="noStrike" dirty="0">
                        <a:solidFill>
                          <a:schemeClr val="bg1"/>
                        </a:solidFill>
                        <a:effectLst/>
                        <a:latin typeface="Calibri" pitchFamily="34" charset="0"/>
                      </a:endParaRP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vMerge="1">
                  <a:txBody>
                    <a:bodyPr/>
                    <a:lstStyle/>
                    <a:p>
                      <a:pPr algn="l" fontAlgn="t"/>
                      <a:endParaRPr lang="en-ZA" sz="1100" b="1" i="0" u="none" strike="noStrike" dirty="0">
                        <a:solidFill>
                          <a:schemeClr val="bg1"/>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vMerge="1">
                  <a:txBody>
                    <a:bodyPr/>
                    <a:lstStyle/>
                    <a:p>
                      <a:pPr algn="l" fontAlgn="t"/>
                      <a:endParaRPr lang="en-ZA" sz="1100" b="1" i="0" u="none" strike="noStrike" dirty="0">
                        <a:solidFill>
                          <a:schemeClr val="bg1"/>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98.5%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7">
                  <a:txBody>
                    <a:bodyPr/>
                    <a:lstStyle/>
                    <a:p>
                      <a:pPr algn="ctr" fontAlgn="t"/>
                      <a:r>
                        <a:rPr lang="en-ZA" sz="1100" b="1" i="0" u="none" strike="noStrike" dirty="0">
                          <a:solidFill>
                            <a:srgbClr val="000000"/>
                          </a:solidFill>
                          <a:effectLst/>
                          <a:latin typeface="Calibri" pitchFamily="34" charset="0"/>
                        </a:rPr>
                        <a:t>Cooperative Governance &amp; Traditional Affairs (COGTA)</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89.2%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Policy, Research &amp; Knowledge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91.2%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Governance &amp; Intergovernmental Relations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96.0%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Disaster Response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61.0%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 Prov &amp; Mun Gov Systems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6 Infrastructure &amp; Economic Development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0999">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7 – Traditional Affairs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100" b="1" i="0" u="none" strike="noStrike" dirty="0" smtClean="0">
                          <a:solidFill>
                            <a:schemeClr val="bg1"/>
                          </a:solidFill>
                          <a:effectLst/>
                          <a:latin typeface="Calibri" pitchFamily="34" charset="0"/>
                        </a:rPr>
                        <a:t>Programme Discontinued</a:t>
                      </a:r>
                      <a:r>
                        <a:rPr lang="en-ZA" sz="1100" b="0" i="0" u="none" strike="noStrike" dirty="0">
                          <a:solidFill>
                            <a:srgbClr val="FFFFFF"/>
                          </a:solidFill>
                          <a:effectLst/>
                          <a:latin typeface="Calibri" pitchFamily="34" charset="0"/>
                        </a:rPr>
                        <a:t>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t"/>
                      <a:r>
                        <a:rPr lang="en-ZA" sz="1100" b="0" i="0" u="none" strike="noStrike" dirty="0">
                          <a:solidFill>
                            <a:srgbClr val="000000"/>
                          </a:solidFill>
                          <a:effectLst/>
                          <a:latin typeface="Calibri" pitchFamily="34" charset="0"/>
                        </a:rPr>
                        <a:t>100.0%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94.6%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96.0%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93.7%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5">
                  <a:txBody>
                    <a:bodyPr/>
                    <a:lstStyle/>
                    <a:p>
                      <a:pPr algn="ctr" fontAlgn="t"/>
                      <a:r>
                        <a:rPr lang="en-ZA" sz="1100" b="1" i="0" u="none" strike="noStrike" dirty="0">
                          <a:solidFill>
                            <a:srgbClr val="000000"/>
                          </a:solidFill>
                          <a:effectLst/>
                          <a:latin typeface="Calibri" pitchFamily="34" charset="0"/>
                        </a:rPr>
                        <a:t>Correctional Services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53.1%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77.8%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27.3%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Incarceration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54.5%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Rehabilitation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87.0%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62.5%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Care</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Social Reintegration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90.4%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46.1%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63.4%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65.8%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4">
                  <a:txBody>
                    <a:bodyPr/>
                    <a:lstStyle/>
                    <a:p>
                      <a:pPr algn="ctr" fontAlgn="t"/>
                      <a:r>
                        <a:rPr lang="en-ZA" sz="1100" b="1" i="0" u="none" strike="noStrike" dirty="0">
                          <a:solidFill>
                            <a:srgbClr val="000000"/>
                          </a:solidFill>
                          <a:effectLst/>
                          <a:latin typeface="Calibri" pitchFamily="34" charset="0"/>
                        </a:rPr>
                        <a:t>Defence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76.9%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Force Employment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Prog3 Landward Defence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Air Defence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188871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34406358"/>
              </p:ext>
            </p:extLst>
          </p:nvPr>
        </p:nvGraphicFramePr>
        <p:xfrm>
          <a:off x="899592" y="653592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642300"/>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2061837437"/>
              </p:ext>
            </p:extLst>
          </p:nvPr>
        </p:nvGraphicFramePr>
        <p:xfrm>
          <a:off x="179512" y="620688"/>
          <a:ext cx="8784977" cy="4544721"/>
        </p:xfrm>
        <a:graphic>
          <a:graphicData uri="http://schemas.openxmlformats.org/drawingml/2006/table">
            <a:tbl>
              <a:tblPr/>
              <a:tblGrid>
                <a:gridCol w="936104"/>
                <a:gridCol w="3960440"/>
                <a:gridCol w="792088"/>
                <a:gridCol w="576064"/>
                <a:gridCol w="648072"/>
                <a:gridCol w="576064"/>
                <a:gridCol w="678468"/>
                <a:gridCol w="617677"/>
              </a:tblGrid>
              <a:tr h="0">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29520">
                <a:tc rowSpan="4">
                  <a:txBody>
                    <a:bodyPr/>
                    <a:lstStyle/>
                    <a:p>
                      <a:pPr algn="ctr" fontAlgn="t"/>
                      <a:r>
                        <a:rPr lang="en-ZA" sz="1100" b="1" i="0" u="none" strike="noStrike" dirty="0">
                          <a:solidFill>
                            <a:srgbClr val="000000"/>
                          </a:solidFill>
                          <a:effectLst/>
                          <a:latin typeface="Calibri" pitchFamily="34" charset="0"/>
                        </a:rPr>
                        <a:t>Defence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Prog5 Maritime Defence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6 Military Health Support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7 Defence Intelligence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8 General Support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76.2%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73.5%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4">
                  <a:txBody>
                    <a:bodyPr/>
                    <a:lstStyle/>
                    <a:p>
                      <a:pPr algn="ctr" fontAlgn="t"/>
                      <a:r>
                        <a:rPr lang="en-ZA" sz="1100" b="1" i="0" u="none" strike="noStrike" dirty="0">
                          <a:solidFill>
                            <a:srgbClr val="000000"/>
                          </a:solidFill>
                          <a:effectLst/>
                          <a:latin typeface="Calibri" pitchFamily="34" charset="0"/>
                        </a:rPr>
                        <a:t>Economic Dev</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88.0%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1" i="0" u="none" strike="noStrike" dirty="0">
                          <a:solidFill>
                            <a:schemeClr val="tx1"/>
                          </a:solidFill>
                          <a:effectLst/>
                          <a:latin typeface="Calibri" pitchFamily="34" charset="0"/>
                        </a:rPr>
                        <a:t> </a:t>
                      </a:r>
                      <a:r>
                        <a:rPr lang="en-ZA" sz="1100" b="0" i="0" u="none" strike="noStrike" dirty="0" smtClean="0">
                          <a:solidFill>
                            <a:schemeClr val="tx1"/>
                          </a:solidFill>
                          <a:effectLst/>
                          <a:latin typeface="Calibri" pitchFamily="34" charset="0"/>
                        </a:rPr>
                        <a:t>100.0</a:t>
                      </a:r>
                      <a:r>
                        <a:rPr lang="en-ZA" sz="1100" b="1" i="0" u="none" strike="noStrike" dirty="0" smtClean="0">
                          <a:solidFill>
                            <a:schemeClr val="tx1"/>
                          </a:solidFill>
                          <a:effectLst/>
                          <a:latin typeface="Calibri" pitchFamily="34" charset="0"/>
                        </a:rPr>
                        <a:t>%</a:t>
                      </a:r>
                      <a:endParaRPr lang="en-ZA" sz="11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Economic Development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60.3%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Economic Planning &amp; </a:t>
                      </a:r>
                      <a:r>
                        <a:rPr lang="en-ZA" sz="1100" b="0" i="0" u="none" strike="noStrike" dirty="0" smtClean="0">
                          <a:solidFill>
                            <a:srgbClr val="000000"/>
                          </a:solidFill>
                          <a:effectLst/>
                          <a:latin typeface="Calibri" pitchFamily="34" charset="0"/>
                        </a:rPr>
                        <a:t>Coordination</a:t>
                      </a:r>
                      <a:endParaRPr lang="en-ZA" sz="11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Econ Dev &amp; Social Dialogue</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6">
                  <a:txBody>
                    <a:bodyPr/>
                    <a:lstStyle/>
                    <a:p>
                      <a:pPr algn="ctr" fontAlgn="t"/>
                      <a:r>
                        <a:rPr lang="en-ZA" sz="1100" b="1" i="0" u="none" strike="noStrike" dirty="0">
                          <a:solidFill>
                            <a:srgbClr val="000000"/>
                          </a:solidFill>
                          <a:effectLst/>
                          <a:latin typeface="Calibri" pitchFamily="34" charset="0"/>
                        </a:rPr>
                        <a:t>Energy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92.8%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2.Energy Policy and Planning</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78.7%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3.Energy Regulations (Programme Management)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20.0%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4.Nuclear Energy Regulation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15.4%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5.Clean Energy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41.9%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6.Energy Programmes and Projects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25.0%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64.8%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20.0%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46.7%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28.6%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7">
                  <a:txBody>
                    <a:bodyPr/>
                    <a:lstStyle/>
                    <a:p>
                      <a:pPr algn="ctr" fontAlgn="t"/>
                      <a:r>
                        <a:rPr lang="en-ZA" sz="1100" b="1" i="0" u="none" strike="noStrike" dirty="0">
                          <a:solidFill>
                            <a:srgbClr val="000000"/>
                          </a:solidFill>
                          <a:effectLst/>
                          <a:latin typeface="Calibri" pitchFamily="34" charset="0"/>
                        </a:rPr>
                        <a:t>Environmental Affairs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93.8%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Legal, Authorisations &amp; Compliance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Oceans &amp; Coasts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Climate Change &amp; Air Quality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5 Biodiversity &amp; Conservation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97.1%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smtClean="0">
                          <a:solidFill>
                            <a:srgbClr val="000000"/>
                          </a:solidFill>
                          <a:effectLst/>
                          <a:latin typeface="Calibri" pitchFamily="34" charset="0"/>
                        </a:rPr>
                        <a:t>Prog 6 </a:t>
                      </a:r>
                      <a:r>
                        <a:rPr lang="en-ZA" sz="1100" b="0" i="0" u="none" strike="noStrike" dirty="0">
                          <a:solidFill>
                            <a:srgbClr val="000000"/>
                          </a:solidFill>
                          <a:effectLst/>
                          <a:latin typeface="Calibri" pitchFamily="34" charset="0"/>
                        </a:rPr>
                        <a:t>Environmental Programmes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7 Chemicals &amp; Waste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t"/>
                      <a:r>
                        <a:rPr lang="en-ZA" sz="1100" b="0" i="0" u="none" strike="noStrike" dirty="0">
                          <a:solidFill>
                            <a:srgbClr val="000000"/>
                          </a:solidFill>
                          <a:effectLst/>
                          <a:latin typeface="Calibri" pitchFamily="34" charset="0"/>
                        </a:rPr>
                        <a:t> </a:t>
                      </a:r>
                      <a:r>
                        <a:rPr lang="en-ZA" sz="1100" b="1" i="1" u="none" strike="noStrike" dirty="0" smtClean="0">
                          <a:solidFill>
                            <a:schemeClr val="bg1"/>
                          </a:solidFill>
                          <a:effectLst/>
                          <a:latin typeface="Calibri" pitchFamily="34" charset="0"/>
                        </a:rPr>
                        <a:t>New programme</a:t>
                      </a:r>
                      <a:endParaRPr lang="en-ZA" sz="1100" b="1" i="1" u="none" strike="noStrike" dirty="0">
                        <a:solidFill>
                          <a:schemeClr val="bg1"/>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97.2%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875237511"/>
              </p:ext>
            </p:extLst>
          </p:nvPr>
        </p:nvGraphicFramePr>
        <p:xfrm>
          <a:off x="179512" y="5157192"/>
          <a:ext cx="8784976" cy="1371744"/>
        </p:xfrm>
        <a:graphic>
          <a:graphicData uri="http://schemas.openxmlformats.org/drawingml/2006/table">
            <a:tbl>
              <a:tblPr/>
              <a:tblGrid>
                <a:gridCol w="576064"/>
                <a:gridCol w="4320480"/>
                <a:gridCol w="792088"/>
                <a:gridCol w="576064"/>
                <a:gridCol w="648072"/>
                <a:gridCol w="576064"/>
                <a:gridCol w="720080"/>
                <a:gridCol w="576064"/>
              </a:tblGrid>
              <a:tr h="96315">
                <a:tc rowSpan="5">
                  <a:txBody>
                    <a:bodyPr/>
                    <a:lstStyle/>
                    <a:p>
                      <a:pPr algn="ctr" fontAlgn="t"/>
                      <a:r>
                        <a:rPr lang="en-ZA" sz="1100" b="1" i="0" u="none" strike="noStrike" dirty="0">
                          <a:solidFill>
                            <a:srgbClr val="000000"/>
                          </a:solidFill>
                          <a:effectLst/>
                          <a:latin typeface="Calibri" pitchFamily="34" charset="0"/>
                        </a:rPr>
                        <a:t>Health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 and Corporate Services: </a:t>
                      </a:r>
                      <a:r>
                        <a:rPr lang="en-ZA" sz="1100" b="1" i="1" u="none" strike="noStrike" dirty="0" smtClean="0">
                          <a:solidFill>
                            <a:srgbClr val="000000"/>
                          </a:solidFill>
                          <a:effectLst/>
                          <a:latin typeface="Calibri" pitchFamily="34" charset="0"/>
                        </a:rPr>
                        <a:t> </a:t>
                      </a:r>
                      <a:r>
                        <a:rPr lang="en-ZA" sz="1100" b="1" i="1" u="none" strike="noStrike" dirty="0">
                          <a:solidFill>
                            <a:srgbClr val="000000"/>
                          </a:solidFill>
                          <a:effectLst/>
                          <a:latin typeface="Calibri" pitchFamily="34" charset="0"/>
                        </a:rPr>
                        <a:t>Administration </a:t>
                      </a:r>
                      <a:r>
                        <a:rPr lang="en-ZA" sz="1100" b="1" i="1" u="none" strike="noStrike" dirty="0" smtClean="0">
                          <a:solidFill>
                            <a:srgbClr val="000000"/>
                          </a:solidFill>
                          <a:effectLst/>
                          <a:latin typeface="Calibri" pitchFamily="34" charset="0"/>
                        </a:rPr>
                        <a:t>2013/14</a:t>
                      </a:r>
                      <a:endParaRPr lang="en-ZA" sz="1100" b="0" i="1"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77.8%</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89.8%</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97.2%</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958">
                <a:tc vMerge="1">
                  <a:txBody>
                    <a:bodyPr/>
                    <a:lstStyle/>
                    <a:p>
                      <a:endParaRPr lang="en-ZA"/>
                    </a:p>
                  </a:txBody>
                  <a:tcPr/>
                </a:tc>
                <a:tc>
                  <a:txBody>
                    <a:bodyPr/>
                    <a:lstStyle/>
                    <a:p>
                      <a:pPr algn="l" fontAlgn="b"/>
                      <a:r>
                        <a:rPr lang="en-ZA" sz="1100" b="0" i="0" u="none" strike="noStrike" dirty="0" err="1">
                          <a:solidFill>
                            <a:srgbClr val="000000"/>
                          </a:solidFill>
                          <a:effectLst/>
                          <a:latin typeface="Calibri" pitchFamily="34" charset="0"/>
                        </a:rPr>
                        <a:t>Prog</a:t>
                      </a:r>
                      <a:r>
                        <a:rPr lang="en-ZA" sz="1100" b="0" i="0" u="none" strike="noStrike" dirty="0">
                          <a:solidFill>
                            <a:srgbClr val="000000"/>
                          </a:solidFill>
                          <a:effectLst/>
                          <a:latin typeface="Calibri" pitchFamily="34" charset="0"/>
                        </a:rPr>
                        <a:t> 2 National Health Insurance, Health Planning and System Enablement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96.5%</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73.7%</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40.1%</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73.7%</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48.4%</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72832">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HIV &amp; AIDS, TB, </a:t>
                      </a:r>
                      <a:r>
                        <a:rPr lang="en-ZA" sz="1100" b="0" i="0" u="none" strike="noStrike" dirty="0" smtClean="0">
                          <a:solidFill>
                            <a:srgbClr val="000000"/>
                          </a:solidFill>
                          <a:effectLst/>
                          <a:latin typeface="Calibri" pitchFamily="34" charset="0"/>
                        </a:rPr>
                        <a:t>maternal </a:t>
                      </a:r>
                      <a:r>
                        <a:rPr lang="en-ZA" sz="1100" b="0" i="0" u="none" strike="noStrike" dirty="0">
                          <a:solidFill>
                            <a:srgbClr val="000000"/>
                          </a:solidFill>
                          <a:effectLst/>
                          <a:latin typeface="Calibri" pitchFamily="34" charset="0"/>
                        </a:rPr>
                        <a:t>Child &amp; Women Health. </a:t>
                      </a:r>
                      <a:r>
                        <a:rPr lang="en-ZA" sz="1100" b="1" i="1" u="none" strike="noStrike" dirty="0" smtClean="0">
                          <a:solidFill>
                            <a:srgbClr val="000000"/>
                          </a:solidFill>
                          <a:effectLst/>
                          <a:latin typeface="Calibri" pitchFamily="34" charset="0"/>
                        </a:rPr>
                        <a:t>HIV </a:t>
                      </a:r>
                      <a:r>
                        <a:rPr lang="en-ZA" sz="1100" b="1" i="1" u="none" strike="noStrike" dirty="0">
                          <a:solidFill>
                            <a:srgbClr val="000000"/>
                          </a:solidFill>
                          <a:effectLst/>
                          <a:latin typeface="Calibri" pitchFamily="34" charset="0"/>
                        </a:rPr>
                        <a:t>&amp; AIDS, TB &amp; </a:t>
                      </a:r>
                      <a:r>
                        <a:rPr lang="en-ZA" sz="1100" b="1" i="1" u="none" strike="noStrike" dirty="0" smtClean="0">
                          <a:solidFill>
                            <a:srgbClr val="000000"/>
                          </a:solidFill>
                          <a:effectLst/>
                          <a:latin typeface="Calibri" pitchFamily="34" charset="0"/>
                        </a:rPr>
                        <a:t>Maternal, </a:t>
                      </a:r>
                      <a:r>
                        <a:rPr lang="en-ZA" sz="1100" b="1" i="1" u="none" strike="noStrike" dirty="0">
                          <a:solidFill>
                            <a:srgbClr val="000000"/>
                          </a:solidFill>
                          <a:effectLst/>
                          <a:latin typeface="Calibri" pitchFamily="34" charset="0"/>
                        </a:rPr>
                        <a:t>Child &amp; Women's Health</a:t>
                      </a:r>
                      <a:endParaRPr lang="en-ZA" sz="1100" b="0" i="1"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50.0%</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48.4%</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2832">
                <a:tc vMerge="1">
                  <a:txBody>
                    <a:bodyPr/>
                    <a:lstStyle/>
                    <a:p>
                      <a:pPr algn="ctr" fontAlgn="t"/>
                      <a:endParaRPr lang="en-ZA" sz="1100" b="1" i="0" u="none" strike="noStrike" dirty="0">
                        <a:solidFill>
                          <a:srgbClr val="000000"/>
                        </a:solidFill>
                        <a:effectLst/>
                        <a:latin typeface="Arial Narrow"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err="1">
                          <a:solidFill>
                            <a:srgbClr val="000000"/>
                          </a:solidFill>
                          <a:effectLst/>
                          <a:latin typeface="Calibri" pitchFamily="34" charset="0"/>
                        </a:rPr>
                        <a:t>Prog</a:t>
                      </a:r>
                      <a:r>
                        <a:rPr lang="en-ZA" sz="1100" b="0" i="0" u="none" strike="noStrike" dirty="0">
                          <a:solidFill>
                            <a:srgbClr val="000000"/>
                          </a:solidFill>
                          <a:effectLst/>
                          <a:latin typeface="Calibri" pitchFamily="34" charset="0"/>
                        </a:rPr>
                        <a:t> 4 Primary Health Care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a:solidFill>
                            <a:srgbClr val="000000"/>
                          </a:solidFill>
                          <a:effectLst/>
                          <a:latin typeface="Calibri" pitchFamily="34" charset="0"/>
                        </a:rPr>
                        <a:t>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pitchFamily="34" charset="0"/>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pitchFamily="34" charset="0"/>
                        </a:rPr>
                        <a:t>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pitchFamily="34" charset="0"/>
                        </a:rPr>
                        <a:t>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2832">
                <a:tc vMerge="1">
                  <a:txBody>
                    <a:bodyPr/>
                    <a:lstStyle/>
                    <a:p>
                      <a:pPr algn="ctr" fontAlgn="t"/>
                      <a:endParaRPr lang="en-ZA" sz="1100" b="1" i="0" u="none" strike="noStrike" dirty="0">
                        <a:solidFill>
                          <a:srgbClr val="000000"/>
                        </a:solidFill>
                        <a:effectLst/>
                        <a:latin typeface="Arial Narrow"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5 Hospitals, Tertiary Services &amp; Workforce Development.</a:t>
                      </a:r>
                      <a:r>
                        <a:rPr lang="en-ZA" sz="1100" b="1" i="0" u="none" strike="noStrike" dirty="0">
                          <a:solidFill>
                            <a:srgbClr val="000000"/>
                          </a:solidFill>
                          <a:effectLst/>
                          <a:latin typeface="Calibri" pitchFamily="34" charset="0"/>
                        </a:rPr>
                        <a:t> Changed to Hospitals, Tertiary Services &amp; Human Resource Development.</a:t>
                      </a:r>
                      <a:endParaRPr lang="en-ZA" sz="1100" b="0" i="0" u="none" strike="noStrike" dirty="0">
                        <a:solidFill>
                          <a:srgbClr val="000000"/>
                        </a:solidFill>
                        <a:effectLst/>
                        <a:latin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a:solidFill>
                            <a:srgbClr val="000000"/>
                          </a:solidFill>
                          <a:effectLst/>
                          <a:latin typeface="Calibri" pitchFamily="34" charset="0"/>
                        </a:rPr>
                        <a:t>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pitchFamily="34" charset="0"/>
                        </a:rPr>
                        <a:t>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2832">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pPr algn="r" fontAlgn="b"/>
                      <a:endParaRPr lang="en-ZA" sz="1100" b="1" i="0" u="none" strike="noStrike" dirty="0">
                        <a:solidFill>
                          <a:sysClr val="windowText" lastClr="000000"/>
                        </a:solidFill>
                        <a:effectLst/>
                        <a:latin typeface="Arial Narrow"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1" i="0" u="none" strike="noStrike" dirty="0">
                          <a:solidFill>
                            <a:schemeClr val="bg1"/>
                          </a:solidFill>
                          <a:effectLst/>
                          <a:latin typeface="Calibri" pitchFamily="34" charset="0"/>
                        </a:rPr>
                        <a:t>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bl>
          </a:graphicData>
        </a:graphic>
      </p:graphicFrame>
    </p:spTree>
    <p:extLst>
      <p:ext uri="{BB962C8B-B14F-4D97-AF65-F5344CB8AC3E}">
        <p14:creationId xmlns:p14="http://schemas.microsoft.com/office/powerpoint/2010/main" xmlns="" val="79960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20400815"/>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565811666"/>
              </p:ext>
            </p:extLst>
          </p:nvPr>
        </p:nvGraphicFramePr>
        <p:xfrm>
          <a:off x="179512" y="692696"/>
          <a:ext cx="8784978" cy="5556730"/>
        </p:xfrm>
        <a:graphic>
          <a:graphicData uri="http://schemas.openxmlformats.org/drawingml/2006/table">
            <a:tbl>
              <a:tblPr/>
              <a:tblGrid>
                <a:gridCol w="1208942"/>
                <a:gridCol w="3304441"/>
                <a:gridCol w="886558"/>
                <a:gridCol w="564173"/>
                <a:gridCol w="725366"/>
                <a:gridCol w="644769"/>
                <a:gridCol w="805961"/>
                <a:gridCol w="644768"/>
              </a:tblGrid>
              <a:tr h="0">
                <a:tc rowSpan="2">
                  <a:txBody>
                    <a:bodyPr/>
                    <a:lstStyle/>
                    <a:p>
                      <a:pPr algn="ctr" fontAlgn="ctr"/>
                      <a:r>
                        <a:rPr lang="en-ZA" sz="11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1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1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endParaRPr lang="en-ZA"/>
                    </a:p>
                  </a:txBody>
                  <a:tcPr/>
                </a:tc>
                <a:tc gridSpan="2">
                  <a:txBody>
                    <a:bodyPr/>
                    <a:lstStyle/>
                    <a:p>
                      <a:pPr algn="ctr" fontAlgn="b"/>
                      <a:r>
                        <a:rPr lang="en-ZA" sz="11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fontAlgn="b"/>
                      <a:r>
                        <a:rPr lang="en-ZA" sz="11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11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rowSpan="5">
                  <a:txBody>
                    <a:bodyPr/>
                    <a:lstStyle/>
                    <a:p>
                      <a:pPr algn="ctr" fontAlgn="t"/>
                      <a:r>
                        <a:rPr lang="en-ZA" sz="1100" b="1" i="0" u="none" strike="noStrike" dirty="0">
                          <a:solidFill>
                            <a:srgbClr val="000000"/>
                          </a:solidFill>
                          <a:effectLst/>
                          <a:latin typeface="Calibri" pitchFamily="34" charset="0"/>
                        </a:rPr>
                        <a:t>International Relations and Cooperation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8394">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International Relations and Cooperation. </a:t>
                      </a:r>
                      <a:r>
                        <a:rPr lang="en-ZA" sz="1100" b="1" i="1" u="none" strike="noStrike" dirty="0">
                          <a:solidFill>
                            <a:srgbClr val="000000"/>
                          </a:solidFill>
                          <a:effectLst/>
                          <a:latin typeface="Calibri" pitchFamily="34" charset="0"/>
                        </a:rPr>
                        <a:t>Changed to International Relations in 2013/2014.</a:t>
                      </a:r>
                      <a:endParaRPr lang="en-ZA" sz="1100" b="0" i="1"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International Cooperation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ZA" sz="1100" b="1" i="1" u="none" strike="noStrike" dirty="0" smtClean="0">
                          <a:solidFill>
                            <a:schemeClr val="bg1"/>
                          </a:solidFill>
                          <a:effectLst/>
                          <a:latin typeface="Calibri" pitchFamily="34" charset="0"/>
                        </a:rPr>
                        <a:t>New Programme</a:t>
                      </a:r>
                      <a:endParaRPr lang="en-ZA" sz="1100" b="1" i="1" u="none" strike="noStrike" dirty="0">
                        <a:solidFill>
                          <a:schemeClr val="bg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63.5%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8394">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Public Diplomacy and State Protocol. </a:t>
                      </a:r>
                      <a:r>
                        <a:rPr lang="en-ZA" sz="1100" b="1" i="1" u="none" strike="noStrike" dirty="0">
                          <a:solidFill>
                            <a:srgbClr val="000000"/>
                          </a:solidFill>
                          <a:effectLst/>
                          <a:latin typeface="Calibri" pitchFamily="34" charset="0"/>
                        </a:rPr>
                        <a:t>Changed to Diplomacy and Protocol Services in 2013/2014.</a:t>
                      </a:r>
                      <a:endParaRPr lang="en-ZA" sz="1100" b="0" i="1"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96.3%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International Transfers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72.9%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5">
                  <a:txBody>
                    <a:bodyPr/>
                    <a:lstStyle/>
                    <a:p>
                      <a:pPr algn="ctr" fontAlgn="t"/>
                      <a:r>
                        <a:rPr lang="en-ZA" sz="1100" b="1" i="0" u="none" strike="noStrike" dirty="0">
                          <a:solidFill>
                            <a:srgbClr val="000000"/>
                          </a:solidFill>
                          <a:effectLst/>
                          <a:latin typeface="Calibri" pitchFamily="34" charset="0"/>
                        </a:rPr>
                        <a:t>Justice and Constitutional Development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60.9%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Court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30.8%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90.9%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93.8%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92.3%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State Legal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87.0%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84.6%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National Prosecuting Authority</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75.9%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5 Auxiliary and Associated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 </a:t>
                      </a:r>
                      <a:r>
                        <a:rPr lang="en-ZA" sz="1100" b="0" i="0" u="none" strike="noStrike" dirty="0" smtClean="0">
                          <a:solidFill>
                            <a:srgbClr val="000000"/>
                          </a:solidFill>
                          <a:effectLst/>
                          <a:latin typeface="Calibri" pitchFamily="34" charset="0"/>
                        </a:rPr>
                        <a:t>0%</a:t>
                      </a:r>
                      <a:endParaRPr lang="en-ZA" sz="11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smtClean="0">
                          <a:solidFill>
                            <a:srgbClr val="000000"/>
                          </a:solidFill>
                          <a:effectLst/>
                          <a:latin typeface="Calibri" pitchFamily="34" charset="0"/>
                        </a:rPr>
                        <a:t>0%</a:t>
                      </a:r>
                      <a:r>
                        <a:rPr lang="en-ZA" sz="1100" b="0" i="0" u="none" strike="noStrike" dirty="0">
                          <a:solidFill>
                            <a:srgbClr val="000000"/>
                          </a:solidFill>
                          <a:effectLst/>
                          <a:latin typeface="Calibri" pitchFamily="34" charset="0"/>
                        </a:rPr>
                        <a:t>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42.3%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83.2%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4">
                  <a:txBody>
                    <a:bodyPr/>
                    <a:lstStyle/>
                    <a:p>
                      <a:pPr algn="ctr" fontAlgn="t"/>
                      <a:r>
                        <a:rPr lang="en-ZA" sz="1100" b="1" i="0" u="none" strike="noStrike" dirty="0">
                          <a:solidFill>
                            <a:srgbClr val="000000"/>
                          </a:solidFill>
                          <a:effectLst/>
                          <a:latin typeface="Calibri" pitchFamily="34" charset="0"/>
                        </a:rPr>
                        <a:t>Labour</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94.7%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1760">
                <a:tc vMerge="1">
                  <a:txBody>
                    <a:bodyPr/>
                    <a:lstStyle/>
                    <a:p>
                      <a:endParaRPr lang="en-ZA"/>
                    </a:p>
                  </a:txBody>
                  <a:tcPr/>
                </a:tc>
                <a:tc>
                  <a:txBody>
                    <a:bodyPr/>
                    <a:lstStyle/>
                    <a:p>
                      <a:pPr algn="l" fontAlgn="b"/>
                      <a:r>
                        <a:rPr lang="fr-FR" sz="1100" b="0" i="0" u="none" strike="noStrike" dirty="0">
                          <a:solidFill>
                            <a:srgbClr val="000000"/>
                          </a:solidFill>
                          <a:effectLst/>
                          <a:latin typeface="Calibri" pitchFamily="34" charset="0"/>
                        </a:rPr>
                        <a:t>Prog 2 Inspection &amp; Enforcement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35.7%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70.6%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Public Employment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57.1%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44.4%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96.6%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4 Labour Policy &amp; Industrial Relations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96.8%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70.8%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97.7%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63.6%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95.1%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97.0%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3">
                  <a:txBody>
                    <a:bodyPr/>
                    <a:lstStyle/>
                    <a:p>
                      <a:pPr algn="ctr" fontAlgn="t"/>
                      <a:r>
                        <a:rPr lang="en-ZA" sz="1100" b="1" i="0" u="none" strike="noStrike" dirty="0">
                          <a:solidFill>
                            <a:srgbClr val="000000"/>
                          </a:solidFill>
                          <a:effectLst/>
                          <a:latin typeface="Calibri" pitchFamily="34" charset="0"/>
                        </a:rPr>
                        <a:t>Military </a:t>
                      </a:r>
                      <a:r>
                        <a:rPr lang="en-ZA" sz="1100" b="1" i="0" u="none" strike="noStrike" dirty="0" smtClean="0">
                          <a:solidFill>
                            <a:srgbClr val="000000"/>
                          </a:solidFill>
                          <a:effectLst/>
                          <a:latin typeface="Calibri" pitchFamily="34" charset="0"/>
                        </a:rPr>
                        <a:t>Veterans</a:t>
                      </a:r>
                      <a:endParaRPr lang="en-ZA" sz="1100" b="1"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gridSpan="2">
                  <a:txBody>
                    <a:bodyPr/>
                    <a:lstStyle/>
                    <a:p>
                      <a:pPr algn="ctr" fontAlgn="ctr"/>
                      <a:r>
                        <a:rPr lang="en-ZA" sz="1100" b="1" i="1" u="none" strike="noStrike" dirty="0" smtClean="0">
                          <a:solidFill>
                            <a:schemeClr val="bg1"/>
                          </a:solidFill>
                          <a:effectLst/>
                          <a:latin typeface="Calibri" pitchFamily="34" charset="0"/>
                        </a:rPr>
                        <a:t>The Department was established in 2013/2014</a:t>
                      </a:r>
                      <a:r>
                        <a:rPr lang="en-ZA" sz="1100" b="1" i="1" u="none" strike="noStrike" dirty="0">
                          <a:solidFill>
                            <a:schemeClr val="bg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3" h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52.4%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54.0%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71.4%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90.2%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Socio Economic Support Services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9.1%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44.8%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20.0%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96.1%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3 Empowerment and Stakeholder Management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pitchFamily="34" charset="0"/>
                        </a:rPr>
                        <a:t>22.2%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39.0%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33.3%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gridSpan="2">
                  <a:txBody>
                    <a:bodyPr/>
                    <a:lstStyle/>
                    <a:p>
                      <a:pPr algn="r" fontAlgn="b"/>
                      <a:r>
                        <a:rPr lang="en-ZA" sz="1100" b="1" i="0" u="none" strike="noStrike" dirty="0">
                          <a:solidFill>
                            <a:schemeClr val="bg1"/>
                          </a:solidFill>
                          <a:effectLst/>
                          <a:latin typeface="Calibri" pitchFamily="34" charset="0"/>
                        </a:rPr>
                        <a:t>Totals</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gridSpan="2">
                  <a:txBody>
                    <a:bodyPr/>
                    <a:lstStyle/>
                    <a:p>
                      <a:pPr algn="ctr" fontAlgn="ctr"/>
                      <a:r>
                        <a:rPr lang="en-ZA" sz="1100" b="1" i="0" u="none" strike="noStrike" dirty="0">
                          <a:solidFill>
                            <a:schemeClr val="bg1"/>
                          </a:solidFill>
                          <a:effectLst/>
                          <a:latin typeface="Calibri" pitchFamily="34" charset="0"/>
                        </a:rPr>
                        <a:t> </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32.0%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47.2%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52.0%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91.7%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156765">
                <a:tc rowSpan="4">
                  <a:txBody>
                    <a:bodyPr/>
                    <a:lstStyle/>
                    <a:p>
                      <a:pPr algn="ctr" fontAlgn="t"/>
                      <a:r>
                        <a:rPr lang="en-ZA" sz="1100" b="1" i="0" u="none" strike="noStrike" dirty="0">
                          <a:solidFill>
                            <a:srgbClr val="000000"/>
                          </a:solidFill>
                          <a:effectLst/>
                          <a:latin typeface="Calibri" pitchFamily="34" charset="0"/>
                        </a:rPr>
                        <a:t>Mineral Resources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1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2 Promotion of Mine Safety &amp; Health</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88.6%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88.9%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3 Mineral Regulation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78.1%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91.2%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100" b="0" i="0" u="none" strike="noStrike" dirty="0">
                          <a:solidFill>
                            <a:srgbClr val="000000"/>
                          </a:solidFill>
                          <a:effectLst/>
                          <a:latin typeface="Calibri" pitchFamily="34" charset="0"/>
                        </a:rPr>
                        <a:t>Prog 4 Mineral Policy &amp; Promotion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96.2%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86.7%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95.2%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85.6%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89.3%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29520">
                <a:tc rowSpan="2">
                  <a:txBody>
                    <a:bodyPr/>
                    <a:lstStyle/>
                    <a:p>
                      <a:pPr algn="ctr" fontAlgn="t"/>
                      <a:r>
                        <a:rPr lang="en-ZA" sz="1100" b="1" i="0" u="none" strike="noStrike" dirty="0">
                          <a:solidFill>
                            <a:srgbClr val="000000"/>
                          </a:solidFill>
                          <a:effectLst/>
                          <a:latin typeface="Calibri" pitchFamily="34" charset="0"/>
                        </a:rPr>
                        <a:t>National School of Governance </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100" b="0" i="0" u="none" strike="noStrike" dirty="0">
                          <a:solidFill>
                            <a:srgbClr val="000000"/>
                          </a:solidFill>
                          <a:effectLst/>
                          <a:latin typeface="Calibri" pitchFamily="34" charset="0"/>
                        </a:rPr>
                        <a:t>Prog 1 Administration</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48.3%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97.9%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63.0%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94.4%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958">
                <a:tc vMerge="1">
                  <a:txBody>
                    <a:bodyPr/>
                    <a:lstStyle/>
                    <a:p>
                      <a:endParaRPr lang="en-ZA"/>
                    </a:p>
                  </a:txBody>
                  <a:tcPr/>
                </a:tc>
                <a:tc>
                  <a:txBody>
                    <a:bodyPr/>
                    <a:lstStyle/>
                    <a:p>
                      <a:pPr algn="l" fontAlgn="b"/>
                      <a:r>
                        <a:rPr lang="en-ZA" sz="1100" b="0" i="0" u="none" strike="noStrike" dirty="0">
                          <a:solidFill>
                            <a:srgbClr val="000000"/>
                          </a:solidFill>
                          <a:effectLst/>
                          <a:latin typeface="Calibri" pitchFamily="34" charset="0"/>
                        </a:rPr>
                        <a:t>Prog 2 Public Sector Organisational </a:t>
                      </a:r>
                      <a:r>
                        <a:rPr lang="en-ZA" sz="1100" b="0" i="0" u="none" strike="noStrike" dirty="0" smtClean="0">
                          <a:solidFill>
                            <a:srgbClr val="000000"/>
                          </a:solidFill>
                          <a:effectLst/>
                          <a:latin typeface="Calibri" pitchFamily="34" charset="0"/>
                        </a:rPr>
                        <a:t>&amp; </a:t>
                      </a:r>
                      <a:r>
                        <a:rPr lang="en-ZA" sz="1100" b="0" i="0" u="none" strike="noStrike" dirty="0">
                          <a:solidFill>
                            <a:srgbClr val="000000"/>
                          </a:solidFill>
                          <a:effectLst/>
                          <a:latin typeface="Calibri" pitchFamily="34" charset="0"/>
                        </a:rPr>
                        <a:t>Staff Development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0" i="0" u="none" strike="noStrike" dirty="0">
                          <a:solidFill>
                            <a:srgbClr val="000000"/>
                          </a:solidFill>
                          <a:effectLst/>
                          <a:latin typeface="Calibri" pitchFamily="34" charset="0"/>
                        </a:rPr>
                        <a:t>70.0%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73.3%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itchFamily="34" charset="0"/>
                        </a:rPr>
                        <a:t>59.5%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gridSpan="2">
                  <a:txBody>
                    <a:bodyPr/>
                    <a:lstStyle/>
                    <a:p>
                      <a:pPr algn="r" fontAlgn="t"/>
                      <a:r>
                        <a:rPr lang="en-ZA" sz="1100" b="1" i="0" u="none" strike="noStrike" dirty="0">
                          <a:solidFill>
                            <a:schemeClr val="bg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ZA"/>
                    </a:p>
                  </a:txBody>
                  <a:tcPr/>
                </a:tc>
                <a:tc>
                  <a:txBody>
                    <a:bodyPr/>
                    <a:lstStyle/>
                    <a:p>
                      <a:pPr algn="r" fontAlgn="b"/>
                      <a:r>
                        <a:rPr lang="en-ZA" sz="1100" b="1" i="0" u="none" strike="noStrike" dirty="0">
                          <a:solidFill>
                            <a:schemeClr val="bg1"/>
                          </a:solidFill>
                          <a:effectLst/>
                          <a:latin typeface="Calibri" pitchFamily="34" charset="0"/>
                        </a:rPr>
                        <a:t>57.1%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61.4%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ZA" sz="1100" b="1" i="0" u="none" strike="noStrike" dirty="0">
                          <a:solidFill>
                            <a:schemeClr val="bg1"/>
                          </a:solidFill>
                          <a:effectLst/>
                          <a:latin typeface="Calibri" pitchFamily="34" charset="0"/>
                        </a:rPr>
                        <a:t>96.7%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bl>
          </a:graphicData>
        </a:graphic>
      </p:graphicFrame>
    </p:spTree>
    <p:extLst>
      <p:ext uri="{BB962C8B-B14F-4D97-AF65-F5344CB8AC3E}">
        <p14:creationId xmlns:p14="http://schemas.microsoft.com/office/powerpoint/2010/main" xmlns="" val="1693126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42965792"/>
              </p:ext>
            </p:extLst>
          </p:nvPr>
        </p:nvGraphicFramePr>
        <p:xfrm>
          <a:off x="899592" y="6473076"/>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6" name="Table 15"/>
          <p:cNvGraphicFramePr>
            <a:graphicFrameLocks noGrp="1"/>
          </p:cNvGraphicFramePr>
          <p:nvPr>
            <p:extLst>
              <p:ext uri="{D42A27DB-BD31-4B8C-83A1-F6EECF244321}">
                <p14:modId xmlns:p14="http://schemas.microsoft.com/office/powerpoint/2010/main" xmlns="" val="1651076480"/>
              </p:ext>
            </p:extLst>
          </p:nvPr>
        </p:nvGraphicFramePr>
        <p:xfrm>
          <a:off x="179514" y="692696"/>
          <a:ext cx="8784976" cy="5716530"/>
        </p:xfrm>
        <a:graphic>
          <a:graphicData uri="http://schemas.openxmlformats.org/drawingml/2006/table">
            <a:tbl>
              <a:tblPr/>
              <a:tblGrid>
                <a:gridCol w="1208942"/>
                <a:gridCol w="2967520"/>
                <a:gridCol w="936104"/>
                <a:gridCol w="287375"/>
                <a:gridCol w="432705"/>
                <a:gridCol w="292660"/>
                <a:gridCol w="564173"/>
                <a:gridCol w="161192"/>
                <a:gridCol w="483577"/>
                <a:gridCol w="805961"/>
                <a:gridCol w="119144"/>
                <a:gridCol w="525623"/>
              </a:tblGrid>
              <a:tr h="0">
                <a:tc rowSpan="2">
                  <a:txBody>
                    <a:bodyPr/>
                    <a:lstStyle/>
                    <a:p>
                      <a:pPr algn="ctr" fontAlgn="ctr"/>
                      <a:r>
                        <a:rPr lang="en-ZA" sz="1200" b="1" i="0" u="none" strike="noStrike" dirty="0">
                          <a:solidFill>
                            <a:srgbClr val="000000"/>
                          </a:solidFill>
                          <a:effectLst/>
                          <a:latin typeface="Calibri" pitchFamily="34" charset="0"/>
                        </a:rPr>
                        <a:t>DEPARTMENT</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ZA" sz="1200" b="1" i="0" u="none" strike="noStrike" dirty="0">
                          <a:solidFill>
                            <a:srgbClr val="000000"/>
                          </a:solidFill>
                          <a:effectLst/>
                          <a:latin typeface="Calibri" pitchFamily="34" charset="0"/>
                        </a:rPr>
                        <a:t>PROGRAMME(S)</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fontAlgn="b"/>
                      <a:r>
                        <a:rPr lang="en-ZA" sz="1200" b="1" i="0" u="none" strike="noStrike" dirty="0">
                          <a:solidFill>
                            <a:sysClr val="windowText" lastClr="000000"/>
                          </a:solidFill>
                          <a:effectLst/>
                          <a:latin typeface="Calibri" pitchFamily="34" charset="0"/>
                        </a:rPr>
                        <a:t>2012/13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hMerge="1">
                  <a:txBody>
                    <a:bodyPr/>
                    <a:lstStyle/>
                    <a:p>
                      <a:endParaRPr lang="en-ZA"/>
                    </a:p>
                  </a:txBody>
                  <a:tcPr/>
                </a:tc>
                <a:tc gridSpan="4">
                  <a:txBody>
                    <a:bodyPr/>
                    <a:lstStyle/>
                    <a:p>
                      <a:pPr algn="ctr" fontAlgn="b"/>
                      <a:r>
                        <a:rPr lang="en-ZA" sz="1200" b="1" i="0" u="none" strike="noStrike" dirty="0">
                          <a:solidFill>
                            <a:sysClr val="windowText" lastClr="000000"/>
                          </a:solidFill>
                          <a:effectLst/>
                          <a:latin typeface="Calibri" pitchFamily="34" charset="0"/>
                        </a:rPr>
                        <a:t>2013/14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fontAlgn="b"/>
                      <a:endParaRPr lang="en-ZA" sz="1100" b="1" i="0" u="none" strike="noStrike">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endParaRPr lang="en-ZA"/>
                    </a:p>
                  </a:txBody>
                  <a:tcPr/>
                </a:tc>
                <a:tc gridSpan="3">
                  <a:txBody>
                    <a:bodyPr/>
                    <a:lstStyle/>
                    <a:p>
                      <a:pPr algn="ctr" fontAlgn="b"/>
                      <a:r>
                        <a:rPr lang="en-ZA" sz="1200" b="1" i="0" u="none" strike="noStrike" dirty="0">
                          <a:solidFill>
                            <a:sysClr val="windowText" lastClr="000000"/>
                          </a:solidFill>
                          <a:effectLst/>
                          <a:latin typeface="Calibri" pitchFamily="34" charset="0"/>
                        </a:rPr>
                        <a:t>2014/15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r>
              <a:tr h="43958">
                <a:tc vMerge="1">
                  <a:txBody>
                    <a:bodyPr/>
                    <a:lstStyle/>
                    <a:p>
                      <a:endParaRPr lang="en-ZA"/>
                    </a:p>
                  </a:txBody>
                  <a:tcPr/>
                </a:tc>
                <a:tc vMerge="1">
                  <a:txBody>
                    <a:bodyPr/>
                    <a:lstStyle/>
                    <a:p>
                      <a:endParaRPr lang="en-ZA"/>
                    </a:p>
                  </a:txBody>
                  <a:tcPr/>
                </a:tc>
                <a:tc>
                  <a:txBody>
                    <a:bodyPr/>
                    <a:lstStyle/>
                    <a:p>
                      <a:pPr algn="ctr" fontAlgn="b"/>
                      <a:r>
                        <a:rPr lang="en-ZA" sz="1200" b="1" i="0" u="none" strike="noStrike" dirty="0">
                          <a:solidFill>
                            <a:sysClr val="windowText" lastClr="000000"/>
                          </a:solidFill>
                          <a:effectLst/>
                          <a:latin typeface="Calibri" pitchFamily="34" charset="0"/>
                        </a:rPr>
                        <a:t>% 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b"/>
                      <a:r>
                        <a:rPr lang="en-ZA" sz="12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ZA" sz="1200" b="1" i="0" u="none" strike="noStrike" dirty="0">
                        <a:solidFill>
                          <a:sysClr val="windowText" lastClr="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b"/>
                      <a:r>
                        <a:rPr lang="en-ZA" sz="12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fontAlgn="b"/>
                      <a:endParaRPr lang="en-ZA" sz="1100" b="1" i="0" u="none" strike="noStrike" dirty="0">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ZA" sz="12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fontAlgn="b"/>
                      <a:endParaRPr lang="en-ZA" sz="1100" b="1" i="0" u="none" strike="noStrike">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ZA" sz="1200" b="1" i="0" u="none" strike="noStrike" dirty="0">
                          <a:solidFill>
                            <a:sysClr val="windowText" lastClr="000000"/>
                          </a:solidFill>
                          <a:effectLst/>
                          <a:latin typeface="Calibri" pitchFamily="34" charset="0"/>
                        </a:rPr>
                        <a:t>%Achieved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2">
                  <a:txBody>
                    <a:bodyPr/>
                    <a:lstStyle/>
                    <a:p>
                      <a:pPr algn="ctr" fontAlgn="b"/>
                      <a:r>
                        <a:rPr lang="en-ZA" sz="1200" b="1" i="0" u="none" strike="noStrike" dirty="0">
                          <a:solidFill>
                            <a:sysClr val="windowText" lastClr="000000"/>
                          </a:solidFill>
                          <a:effectLst/>
                          <a:latin typeface="Calibri" pitchFamily="34" charset="0"/>
                        </a:rPr>
                        <a:t>% Spend</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pPr algn="ctr" fontAlgn="b"/>
                      <a:endParaRPr lang="en-ZA" sz="1100" b="1" i="0" u="none" strike="noStrike" dirty="0">
                        <a:solidFill>
                          <a:sysClr val="windowText" lastClr="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9520">
                <a:tc rowSpan="10">
                  <a:txBody>
                    <a:bodyPr/>
                    <a:lstStyle/>
                    <a:p>
                      <a:pPr algn="ctr" fontAlgn="t"/>
                      <a:r>
                        <a:rPr lang="en-ZA" sz="1200" b="1" i="0" u="none" strike="noStrike" dirty="0">
                          <a:solidFill>
                            <a:srgbClr val="000000"/>
                          </a:solidFill>
                          <a:effectLst/>
                          <a:latin typeface="Calibri" pitchFamily="34" charset="0"/>
                        </a:rPr>
                        <a:t>National Treasury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34.8%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92.8%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95.5%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75.0%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97.4%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2 Economic Policy, Tax, Fin Reg &amp; Research</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90.8%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20.0%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92.7%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92.5%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3 Pub Fin &amp; Budget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75.6%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91.6%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12.0%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78.4%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4 Asset &amp; Liability Management</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82.1%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98.4%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60.5%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61.1%</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92.4%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5 Financial Systems &amp; Accounting</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46.4%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93.2%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47.5%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96.6%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39.5%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6 International Financial Relations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96.3%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42.9%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97.6%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50.0%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3958">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7 Civil &amp; Military Pensions, Contributions to Funds &amp; Other Benefits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41.7%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8 Technical Support &amp; Development Finance</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87.0%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81.6%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63.6%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93.7%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3055">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9 Revenue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1" i="1" u="none" strike="noStrike" dirty="0" smtClean="0">
                          <a:solidFill>
                            <a:schemeClr val="tx1"/>
                          </a:solidFill>
                          <a:effectLst/>
                          <a:latin typeface="Calibri" pitchFamily="34" charset="0"/>
                        </a:rPr>
                        <a:t>-</a:t>
                      </a:r>
                      <a:endParaRPr lang="en-ZA" sz="1100" b="1" i="1"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100" b="1" i="1" u="none" strike="noStrike" dirty="0" smtClean="0">
                          <a:solidFill>
                            <a:schemeClr val="tx1"/>
                          </a:solidFill>
                          <a:effectLst/>
                          <a:latin typeface="Calibri" pitchFamily="34" charset="0"/>
                        </a:rPr>
                        <a:t>-</a:t>
                      </a:r>
                      <a:r>
                        <a:rPr lang="en-ZA" sz="1100" b="1" i="0" u="none" strike="noStrike" dirty="0">
                          <a:solidFill>
                            <a:srgbClr val="FFFFFF"/>
                          </a:solidFill>
                          <a:effectLst/>
                          <a:latin typeface="Calibri" pitchFamily="34" charset="0"/>
                        </a:rPr>
                        <a:t>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r" fontAlgn="b"/>
                      <a:endParaRPr lang="en-ZA" sz="1100" b="1" i="0" u="none" strike="noStrike">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100" b="1" i="0" u="none" strike="noStrike" dirty="0">
                          <a:solidFill>
                            <a:srgbClr val="FF0000"/>
                          </a:solidFill>
                          <a:effectLst/>
                          <a:latin typeface="Calibri" pitchFamily="34" charset="0"/>
                        </a:rPr>
                        <a:t> </a:t>
                      </a:r>
                      <a:r>
                        <a:rPr lang="en-ZA" sz="1100" b="1" i="1" u="none" strike="noStrike" dirty="0" smtClean="0">
                          <a:solidFill>
                            <a:schemeClr val="tx1"/>
                          </a:solidFill>
                          <a:effectLst/>
                          <a:latin typeface="Calibri" pitchFamily="34" charset="0"/>
                        </a:rPr>
                        <a:t>-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dirty="0">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10 Financial Intelligence and State Security</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100" b="1" i="1" u="none" strike="noStrike" dirty="0" smtClean="0">
                          <a:solidFill>
                            <a:schemeClr val="tx1"/>
                          </a:solidFill>
                          <a:effectLst/>
                          <a:latin typeface="Calibri" pitchFamily="34" charset="0"/>
                        </a:rPr>
                        <a:t>-</a:t>
                      </a:r>
                      <a:endParaRPr lang="en-ZA" sz="1100" b="1" i="1"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100" b="1" i="1" u="none" strike="noStrike" dirty="0" smtClean="0">
                          <a:solidFill>
                            <a:schemeClr val="tx1"/>
                          </a:solidFill>
                          <a:effectLst/>
                          <a:latin typeface="Calibri" pitchFamily="34" charset="0"/>
                        </a:rPr>
                        <a:t>- </a:t>
                      </a:r>
                      <a:r>
                        <a:rPr lang="en-ZA" sz="1100" b="1" i="0" u="none" strike="noStrike" dirty="0">
                          <a:solidFill>
                            <a:srgbClr val="FFFFFF"/>
                          </a:solidFill>
                          <a:effectLst/>
                          <a:latin typeface="Calibri" pitchFamily="34" charset="0"/>
                        </a:rPr>
                        <a:t>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100" b="1" i="1" u="none" strike="noStrike" dirty="0" smtClean="0">
                          <a:solidFill>
                            <a:schemeClr val="tx1"/>
                          </a:solidFill>
                          <a:effectLst/>
                          <a:latin typeface="Calibri" pitchFamily="34" charset="0"/>
                        </a:rPr>
                        <a:t>-</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100" b="0" i="0" u="none" strike="noStrike">
                        <a:solidFill>
                          <a:srgbClr val="000000"/>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gridSpan="2">
                  <a:txBody>
                    <a:bodyPr/>
                    <a:lstStyle/>
                    <a:p>
                      <a:pPr algn="r" fontAlgn="t"/>
                      <a:r>
                        <a:rPr lang="en-ZA" sz="1200" b="1" i="0" u="none" strike="noStrike" dirty="0">
                          <a:solidFill>
                            <a:schemeClr val="tx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200" b="1" i="0" u="none" strike="noStrike" dirty="0">
                          <a:solidFill>
                            <a:schemeClr val="tx1"/>
                          </a:solidFill>
                          <a:effectLst/>
                          <a:latin typeface="Calibri" pitchFamily="34" charset="0"/>
                        </a:rPr>
                        <a:t>64.2%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99.3%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49.8%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100" b="1" i="0" u="none" strike="noStrike">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1" i="0" u="none" strike="noStrike" dirty="0">
                          <a:solidFill>
                            <a:schemeClr val="tx1"/>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100" b="1" i="0" u="none" strike="noStrike">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chemeClr val="tx1"/>
                          </a:solidFill>
                          <a:effectLst/>
                          <a:latin typeface="Calibri" pitchFamily="34" charset="0"/>
                        </a:rPr>
                        <a:t>64.3%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98.0%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9520">
                <a:tc rowSpan="4">
                  <a:txBody>
                    <a:bodyPr/>
                    <a:lstStyle/>
                    <a:p>
                      <a:pPr algn="ctr" fontAlgn="ctr"/>
                      <a:r>
                        <a:rPr lang="en-ZA" sz="1200" b="1" i="0" u="none" strike="noStrike" dirty="0">
                          <a:solidFill>
                            <a:srgbClr val="000000"/>
                          </a:solidFill>
                          <a:effectLst/>
                          <a:latin typeface="Calibri" pitchFamily="34" charset="0"/>
                        </a:rPr>
                        <a:t>Office of the Public Service Commission</a:t>
                      </a:r>
                    </a:p>
                  </a:txBody>
                  <a:tcPr marL="683" marR="683" marT="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89.0%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100.00%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71.0%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99.80%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2 Leadership &amp; Management Practices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45.0%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99.96%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63.0%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93.0%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99.98%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3 Monitoring &amp; Evaluation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46.0%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99.87%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74.0%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82.0%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4 Integrity &amp; Anti-Corruption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54.0%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58.0%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73.0%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100.00%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0607">
                <a:tc gridSpan="2">
                  <a:txBody>
                    <a:bodyPr/>
                    <a:lstStyle/>
                    <a:p>
                      <a:pPr algn="r" fontAlgn="t"/>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Totals</a:t>
                      </a:r>
                      <a:endParaRPr lang="en-ZA" sz="1200" b="1" i="0" u="none" strike="noStrike" dirty="0">
                        <a:solidFill>
                          <a:schemeClr val="tx1"/>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t"/>
                      <a:endParaRPr lang="en-ZA" sz="1100" b="1" i="0" u="none" strike="noStrike" dirty="0">
                        <a:solidFill>
                          <a:schemeClr val="tx1"/>
                        </a:solidFill>
                        <a:effectLst/>
                        <a:latin typeface="Arial Narrow"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65%</a:t>
                      </a:r>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99.97%</a:t>
                      </a:r>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73%</a:t>
                      </a:r>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99.90%</a:t>
                      </a:r>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78%</a:t>
                      </a:r>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 </a:t>
                      </a:r>
                      <a:r>
                        <a:rPr lang="en-ZA" sz="1200" b="1" i="0" u="none" strike="noStrike" dirty="0" smtClean="0">
                          <a:solidFill>
                            <a:schemeClr val="tx1"/>
                          </a:solidFill>
                          <a:effectLst/>
                          <a:latin typeface="Calibri" pitchFamily="34" charset="0"/>
                        </a:rPr>
                        <a:t>99.90%</a:t>
                      </a:r>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r" fontAlgn="b"/>
                      <a:endParaRPr lang="en-ZA" sz="1200" b="1" i="0" u="none" strike="noStrike" dirty="0">
                        <a:solidFill>
                          <a:schemeClr val="tx1"/>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9520">
                <a:tc rowSpan="7">
                  <a:txBody>
                    <a:bodyPr/>
                    <a:lstStyle/>
                    <a:p>
                      <a:pPr algn="ctr" fontAlgn="t"/>
                      <a:r>
                        <a:rPr lang="en-ZA" sz="1200" b="1" i="0" u="none" strike="noStrike" dirty="0" smtClean="0">
                          <a:solidFill>
                            <a:srgbClr val="000000"/>
                          </a:solidFill>
                          <a:effectLst/>
                          <a:latin typeface="Calibri" pitchFamily="34" charset="0"/>
                        </a:rPr>
                        <a:t>Planning</a:t>
                      </a:r>
                      <a:r>
                        <a:rPr lang="en-ZA" sz="1200" b="1" i="0" u="none" strike="noStrike" dirty="0">
                          <a:solidFill>
                            <a:srgbClr val="000000"/>
                          </a:solidFill>
                          <a:effectLst/>
                          <a:latin typeface="Calibri" pitchFamily="34" charset="0"/>
                        </a:rPr>
                        <a:t>, Monitoring and Evaluation in </a:t>
                      </a:r>
                      <a:r>
                        <a:rPr lang="en-ZA" sz="1200" b="1" i="0" u="none" strike="noStrike" dirty="0" smtClean="0">
                          <a:solidFill>
                            <a:srgbClr val="000000"/>
                          </a:solidFill>
                          <a:effectLst/>
                          <a:latin typeface="Calibri" pitchFamily="34" charset="0"/>
                        </a:rPr>
                        <a:t>changed 2014/15</a:t>
                      </a:r>
                      <a:endParaRPr lang="en-ZA" sz="1200" b="1" i="0" u="none" strike="noStrike" dirty="0">
                        <a:solidFill>
                          <a:srgbClr val="000000"/>
                        </a:solidFill>
                        <a:effectLst/>
                        <a:latin typeface="Calibri" pitchFamily="34" charset="0"/>
                      </a:endParaRP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1200" b="0" i="0" u="none" strike="noStrike" dirty="0">
                          <a:solidFill>
                            <a:srgbClr val="000000"/>
                          </a:solidFill>
                          <a:effectLst/>
                          <a:latin typeface="Calibri" pitchFamily="34" charset="0"/>
                        </a:rPr>
                        <a:t>Prog 1 Administration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81.3%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89.9%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85.7%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68.8%</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99.2%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2 Outcomes Monitoring and Evaluation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Calibri" pitchFamily="34" charset="0"/>
                        </a:rPr>
                        <a:t>92.9%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92.5%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200" b="0" i="0" u="none" strike="noStrike" dirty="0">
                          <a:solidFill>
                            <a:srgbClr val="000000"/>
                          </a:solidFill>
                          <a:effectLst/>
                          <a:latin typeface="Calibri" pitchFamily="34" charset="0"/>
                        </a:rPr>
                        <a:t>55.0%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200" b="0" i="0" u="none" strike="noStrike" dirty="0">
                          <a:solidFill>
                            <a:srgbClr val="000000"/>
                          </a:solidFill>
                          <a:effectLst/>
                          <a:latin typeface="Calibri" pitchFamily="34" charset="0"/>
                        </a:rPr>
                        <a:t>57.9%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94.0%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958">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3 Institutional Performance Monitoring and Evaluation</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gridSpan="7">
                  <a:txBody>
                    <a:bodyPr/>
                    <a:lstStyle/>
                    <a:p>
                      <a:pPr algn="ctr" fontAlgn="b"/>
                      <a:r>
                        <a:rPr lang="en-ZA" sz="1200" b="1" i="1" u="none" strike="noStrike" dirty="0" smtClean="0">
                          <a:solidFill>
                            <a:schemeClr val="bg1"/>
                          </a:solidFill>
                          <a:effectLst/>
                          <a:latin typeface="Calibri" pitchFamily="34" charset="0"/>
                        </a:rPr>
                        <a:t>New Programme introduced </a:t>
                      </a:r>
                    </a:p>
                    <a:p>
                      <a:pPr algn="ctr" fontAlgn="b"/>
                      <a:r>
                        <a:rPr lang="en-ZA" sz="1200" b="1" i="1" u="none" strike="noStrike" dirty="0" smtClean="0">
                          <a:solidFill>
                            <a:schemeClr val="bg1"/>
                          </a:solidFill>
                          <a:effectLst/>
                          <a:latin typeface="Calibri" pitchFamily="34" charset="0"/>
                        </a:rPr>
                        <a:t>2014/15</a:t>
                      </a:r>
                      <a:endParaRPr lang="en-ZA" sz="1200" b="1" i="1" u="none" strike="noStrike" dirty="0">
                        <a:solidFill>
                          <a:schemeClr val="bg1"/>
                        </a:solidFill>
                        <a:effectLst/>
                        <a:latin typeface="Calibri" pitchFamily="34" charset="0"/>
                      </a:endParaRPr>
                    </a:p>
                    <a:p>
                      <a:pPr algn="ctr" fontAlgn="b"/>
                      <a:r>
                        <a:rPr lang="en-ZA" sz="1200" b="1" i="1" u="none" strike="noStrike" dirty="0">
                          <a:solidFill>
                            <a:schemeClr val="tx1"/>
                          </a:solidFill>
                          <a:effectLst/>
                          <a:latin typeface="Calibri" pitchFamily="34" charset="0"/>
                        </a:rPr>
                        <a:t>  </a:t>
                      </a:r>
                      <a:r>
                        <a:rPr lang="en-ZA" sz="1200" b="1" i="0" u="none" strike="noStrike" dirty="0">
                          <a:solidFill>
                            <a:srgbClr val="FFFFFF"/>
                          </a:solidFill>
                          <a:effectLst/>
                          <a:latin typeface="Calibri" pitchFamily="34" charset="0"/>
                        </a:rPr>
                        <a:t>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3" hMerge="1">
                  <a:txBody>
                    <a:bodyPr/>
                    <a:lstStyle/>
                    <a:p>
                      <a:endParaRPr lang="en-ZA"/>
                    </a:p>
                  </a:txBody>
                  <a:tcPr/>
                </a:tc>
                <a:tc rowSpan="3" hMerge="1">
                  <a:txBody>
                    <a:bodyPr/>
                    <a:lstStyle/>
                    <a:p>
                      <a:pPr algn="ct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n-ZA"/>
                    </a:p>
                  </a:txBody>
                  <a:tcPr/>
                </a:tc>
                <a:tc rowSpan="3" h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n-ZA"/>
                    </a:p>
                  </a:txBody>
                  <a:tcPr/>
                </a:tc>
                <a:tc rowSpan="3" hMerge="1">
                  <a:txBody>
                    <a:bodyPr/>
                    <a:lstStyle/>
                    <a:p>
                      <a:endParaRPr lang="en-ZA"/>
                    </a:p>
                  </a:txBody>
                  <a:tcPr/>
                </a:tc>
                <a:tc>
                  <a:txBody>
                    <a:bodyPr/>
                    <a:lstStyle/>
                    <a:p>
                      <a:pPr algn="r" fontAlgn="b"/>
                      <a:r>
                        <a:rPr lang="en-ZA" sz="1200" b="0" i="0" u="none" strike="noStrike" dirty="0">
                          <a:solidFill>
                            <a:srgbClr val="000000"/>
                          </a:solidFill>
                          <a:effectLst/>
                          <a:latin typeface="Calibri" pitchFamily="34" charset="0"/>
                        </a:rPr>
                        <a:t>85.0%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r" fontAlgn="b"/>
                      <a:r>
                        <a:rPr lang="en-ZA" sz="1200" b="0" i="0" u="none" strike="noStrike" dirty="0">
                          <a:solidFill>
                            <a:srgbClr val="000000"/>
                          </a:solidFill>
                          <a:effectLst/>
                          <a:latin typeface="Calibri" pitchFamily="34" charset="0"/>
                        </a:rPr>
                        <a:t>98.2%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520">
                <a:tc vMerge="1">
                  <a:txBody>
                    <a:bodyPr/>
                    <a:lstStyle/>
                    <a:p>
                      <a:endParaRPr lang="en-ZA"/>
                    </a:p>
                  </a:txBody>
                  <a:tcPr/>
                </a:tc>
                <a:tc>
                  <a:txBody>
                    <a:bodyPr/>
                    <a:lstStyle/>
                    <a:p>
                      <a:pPr algn="l" fontAlgn="t"/>
                      <a:r>
                        <a:rPr lang="en-ZA" sz="1200" b="0" i="0" u="none" strike="noStrike" dirty="0">
                          <a:solidFill>
                            <a:srgbClr val="000000"/>
                          </a:solidFill>
                          <a:effectLst/>
                          <a:latin typeface="Calibri" pitchFamily="34" charset="0"/>
                        </a:rPr>
                        <a:t>Prog 4 National Planning</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vMerge="1">
                  <a:txBody>
                    <a:bodyPr/>
                    <a:lstStyle/>
                    <a:p>
                      <a:endParaRPr lang="en-ZA"/>
                    </a:p>
                  </a:txBody>
                  <a:tcPr/>
                </a:tc>
                <a:tc hMerge="1" vMerge="1">
                  <a:txBody>
                    <a:bodyPr/>
                    <a:lstStyle/>
                    <a:p>
                      <a:endParaRPr lang="en-ZA"/>
                    </a:p>
                  </a:txBody>
                  <a:tcPr/>
                </a:tc>
                <a:tc hMerge="1" vMerge="1">
                  <a:txBody>
                    <a:bodyPr/>
                    <a:lstStyle/>
                    <a:p>
                      <a:pPr algn="ct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lang="en-ZA"/>
                    </a:p>
                  </a:txBody>
                  <a:tcPr/>
                </a:tc>
                <a:tc hMerge="1" vMerge="1">
                  <a:txBody>
                    <a:bodyPr/>
                    <a:lstStyle/>
                    <a:p>
                      <a:pPr algn="ctr" fontAlgn="b"/>
                      <a:endParaRPr lang="en-ZA" sz="800" b="1" i="0" u="none" strike="noStrike" dirty="0">
                        <a:solidFill>
                          <a:schemeClr val="tx1"/>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lang="en-ZA"/>
                    </a:p>
                  </a:txBody>
                  <a:tcPr/>
                </a:tc>
                <a:tc hMerge="1" vMerge="1">
                  <a:txBody>
                    <a:bodyPr/>
                    <a:lstStyle/>
                    <a:p>
                      <a:endParaRPr lang="en-ZA"/>
                    </a:p>
                  </a:txBody>
                  <a:tcPr/>
                </a:tc>
                <a:tc>
                  <a:txBody>
                    <a:bodyPr/>
                    <a:lstStyle/>
                    <a:p>
                      <a:pPr algn="r" fontAlgn="b"/>
                      <a:r>
                        <a:rPr lang="en-ZA" sz="1200" b="0" i="0" u="none" strike="noStrike" dirty="0">
                          <a:solidFill>
                            <a:srgbClr val="000000"/>
                          </a:solidFill>
                          <a:effectLst/>
                          <a:latin typeface="Calibri" pitchFamily="34" charset="0"/>
                        </a:rPr>
                        <a:t>36.4%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80.2%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20">
                <a:tc vMerge="1">
                  <a:txBody>
                    <a:bodyPr/>
                    <a:lstStyle/>
                    <a:p>
                      <a:endParaRPr lang="en-ZA"/>
                    </a:p>
                  </a:txBody>
                  <a:tcPr/>
                </a:tc>
                <a:tc>
                  <a:txBody>
                    <a:bodyPr/>
                    <a:lstStyle/>
                    <a:p>
                      <a:pPr algn="l" fontAlgn="b"/>
                      <a:r>
                        <a:rPr lang="en-ZA" sz="1200" b="0" i="0" u="none" strike="noStrike" dirty="0">
                          <a:solidFill>
                            <a:srgbClr val="000000"/>
                          </a:solidFill>
                          <a:effectLst/>
                          <a:latin typeface="Calibri" pitchFamily="34" charset="0"/>
                        </a:rPr>
                        <a:t>Prog 5 National Youth </a:t>
                      </a:r>
                      <a:r>
                        <a:rPr lang="en-ZA" sz="1200" b="0" i="0" u="none" strike="noStrike" dirty="0" smtClean="0">
                          <a:solidFill>
                            <a:srgbClr val="000000"/>
                          </a:solidFill>
                          <a:effectLst/>
                          <a:latin typeface="Calibri" pitchFamily="34" charset="0"/>
                        </a:rPr>
                        <a:t>Development</a:t>
                      </a:r>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vMerge="1">
                  <a:txBody>
                    <a:bodyPr/>
                    <a:lstStyle/>
                    <a:p>
                      <a:endParaRPr lang="en-ZA"/>
                    </a:p>
                  </a:txBody>
                  <a:tcPr/>
                </a:tc>
                <a:tc hMerge="1" vMerge="1">
                  <a:txBody>
                    <a:bodyPr/>
                    <a:lstStyle/>
                    <a:p>
                      <a:endParaRPr lang="en-ZA"/>
                    </a:p>
                  </a:txBody>
                  <a:tcPr/>
                </a:tc>
                <a:tc hMerge="1" vMerge="1">
                  <a:txBody>
                    <a:bodyPr/>
                    <a:lstStyle/>
                    <a:p>
                      <a:pPr algn="ct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lang="en-ZA"/>
                    </a:p>
                  </a:txBody>
                  <a:tcPr/>
                </a:tc>
                <a:tc hMerge="1" v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lang="en-ZA"/>
                    </a:p>
                  </a:txBody>
                  <a:tcPr/>
                </a:tc>
                <a:tc hMerge="1" vMerge="1">
                  <a:txBody>
                    <a:bodyPr/>
                    <a:lstStyle/>
                    <a:p>
                      <a:endParaRPr lang="en-ZA"/>
                    </a:p>
                  </a:txBody>
                  <a:tcPr/>
                </a:tc>
                <a:tc>
                  <a:txBody>
                    <a:bodyPr/>
                    <a:lstStyle/>
                    <a:p>
                      <a:pPr algn="r" fontAlgn="b"/>
                      <a:r>
                        <a:rPr lang="en-ZA" sz="1200" b="0" i="0" u="none" strike="noStrike" dirty="0">
                          <a:solidFill>
                            <a:srgbClr val="000000"/>
                          </a:solidFill>
                          <a:effectLst/>
                          <a:latin typeface="Calibri" pitchFamily="34" charset="0"/>
                        </a:rPr>
                        <a:t>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r" fontAlgn="b"/>
                      <a:endParaRPr lang="en-ZA" sz="1200" b="0" i="0" u="none" strike="noStrike" dirty="0">
                        <a:solidFill>
                          <a:srgbClr val="000000"/>
                        </a:solidFill>
                        <a:effectLst/>
                        <a:latin typeface="Calibri"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8394">
                <a:tc vMerge="1">
                  <a:txBody>
                    <a:bodyPr/>
                    <a:lstStyle/>
                    <a:p>
                      <a:endParaRPr lang="en-ZA"/>
                    </a:p>
                  </a:txBody>
                  <a:tcPr/>
                </a:tc>
                <a:tc>
                  <a:txBody>
                    <a:bodyPr/>
                    <a:lstStyle/>
                    <a:p>
                      <a:pPr algn="l" fontAlgn="t"/>
                      <a:r>
                        <a:rPr lang="en-ZA" sz="1200" b="1" i="1" u="none" strike="noStrike" dirty="0">
                          <a:solidFill>
                            <a:srgbClr val="000000"/>
                          </a:solidFill>
                          <a:effectLst/>
                          <a:latin typeface="Calibri" pitchFamily="34" charset="0"/>
                        </a:rPr>
                        <a:t>Prog 3 Monitoring &amp; Evaluation Coordination &amp; Support - changed after 2012/13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78.6%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r" fontAlgn="b"/>
                      <a:r>
                        <a:rPr lang="en-ZA" sz="1200" b="0" i="0" u="none" strike="noStrike" dirty="0">
                          <a:solidFill>
                            <a:srgbClr val="000000"/>
                          </a:solidFill>
                          <a:effectLst/>
                          <a:latin typeface="Calibri" pitchFamily="34" charset="0"/>
                        </a:rPr>
                        <a:t>94.2%</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200" b="0" i="0" u="none" strike="noStrike" dirty="0">
                          <a:solidFill>
                            <a:srgbClr val="000000"/>
                          </a:solidFill>
                          <a:effectLst/>
                          <a:latin typeface="Calibri" pitchFamily="34" charset="0"/>
                        </a:rPr>
                        <a:t>80.0%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200" b="0" i="0" u="none" strike="noStrike" dirty="0">
                          <a:solidFill>
                            <a:srgbClr val="000000"/>
                          </a:solidFill>
                          <a:effectLst/>
                          <a:latin typeface="Calibri" pitchFamily="34" charset="0"/>
                        </a:rPr>
                        <a:t>99.7%</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200" b="1" i="1" u="none" strike="noStrike" dirty="0" smtClean="0">
                          <a:solidFill>
                            <a:schemeClr val="bg1"/>
                          </a:solidFill>
                          <a:effectLst/>
                          <a:latin typeface="Calibri" pitchFamily="34" charset="0"/>
                        </a:rPr>
                        <a:t>2012/13 &amp; 2013/14 Programmes</a:t>
                      </a:r>
                      <a:endParaRPr lang="en-ZA" sz="1200" b="1" i="1" u="none" strike="noStrike" dirty="0">
                        <a:solidFill>
                          <a:schemeClr val="bg1"/>
                        </a:solidFill>
                        <a:effectLst/>
                        <a:latin typeface="Calibri" pitchFamily="34" charset="0"/>
                      </a:endParaRPr>
                    </a:p>
                    <a:p>
                      <a:pPr algn="ctr" fontAlgn="b"/>
                      <a:r>
                        <a:rPr lang="en-ZA" sz="1200" b="1" i="1" u="none" strike="noStrike" dirty="0">
                          <a:solidFill>
                            <a:srgbClr val="FFFFFF"/>
                          </a:solidFill>
                          <a:effectLst/>
                          <a:latin typeface="Calibri" pitchFamily="34" charset="0"/>
                        </a:rPr>
                        <a:t> </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hMerge="1">
                  <a:txBody>
                    <a:bodyPr/>
                    <a:lstStyle/>
                    <a:p>
                      <a:endParaRPr lang="en-ZA"/>
                    </a:p>
                  </a:txBody>
                  <a:tcPr/>
                </a:tc>
                <a:tc rowSpan="2" hMerge="1">
                  <a:txBody>
                    <a:bodyPr/>
                    <a:lstStyle/>
                    <a:p>
                      <a:endParaRPr lang="en-ZA"/>
                    </a:p>
                  </a:txBody>
                  <a:tcPr/>
                </a:tc>
              </a:tr>
              <a:tr h="43958">
                <a:tc vMerge="1">
                  <a:txBody>
                    <a:bodyPr/>
                    <a:lstStyle/>
                    <a:p>
                      <a:endParaRPr lang="en-ZA"/>
                    </a:p>
                  </a:txBody>
                  <a:tcPr/>
                </a:tc>
                <a:tc>
                  <a:txBody>
                    <a:bodyPr/>
                    <a:lstStyle/>
                    <a:p>
                      <a:pPr algn="l" fontAlgn="t"/>
                      <a:r>
                        <a:rPr lang="en-ZA" sz="1200" b="1" i="1" u="none" strike="noStrike" dirty="0">
                          <a:solidFill>
                            <a:srgbClr val="000000"/>
                          </a:solidFill>
                          <a:effectLst/>
                          <a:latin typeface="Calibri" pitchFamily="34" charset="0"/>
                        </a:rPr>
                        <a:t>Prog 4 Public Sector Oversight- changed after 2012/13</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b"/>
                      <a:r>
                        <a:rPr lang="en-ZA" sz="1200" b="0" i="0" u="none" strike="noStrike" dirty="0">
                          <a:solidFill>
                            <a:srgbClr val="000000"/>
                          </a:solidFill>
                          <a:effectLst/>
                          <a:latin typeface="Calibri" pitchFamily="34" charset="0"/>
                        </a:rPr>
                        <a:t>94.4%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200" b="0" i="0" u="none" strike="noStrike" dirty="0">
                          <a:solidFill>
                            <a:srgbClr val="000000"/>
                          </a:solidFill>
                          <a:effectLst/>
                          <a:latin typeface="Calibri" pitchFamily="34" charset="0"/>
                        </a:rPr>
                        <a:t>93.4%</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r" fontAlgn="b"/>
                      <a:r>
                        <a:rPr lang="en-ZA" sz="1200" b="0" i="0" u="none" strike="noStrike" dirty="0">
                          <a:solidFill>
                            <a:srgbClr val="000000"/>
                          </a:solidFill>
                          <a:effectLst/>
                          <a:latin typeface="Calibri" pitchFamily="34" charset="0"/>
                        </a:rPr>
                        <a:t>78.3%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r" fontAlgn="b"/>
                      <a:r>
                        <a:rPr lang="en-ZA" sz="1200" b="0" i="0" u="none" strike="noStrike" dirty="0">
                          <a:solidFill>
                            <a:srgbClr val="000000"/>
                          </a:solidFill>
                          <a:effectLst/>
                          <a:latin typeface="Calibri" pitchFamily="34" charset="0"/>
                        </a:rPr>
                        <a:t>100.0%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3" vMerge="1">
                  <a:txBody>
                    <a:bodyPr/>
                    <a:lstStyle/>
                    <a:p>
                      <a:pPr algn="r" fontAlgn="b"/>
                      <a:endParaRPr lang="en-ZA" sz="1100" b="1" i="0" u="none" strike="noStrike" dirty="0">
                        <a:solidFill>
                          <a:srgbClr val="FFFFFF"/>
                        </a:solidFill>
                        <a:effectLst/>
                        <a:latin typeface="Arial Narrow" pitchFamily="34" charset="0"/>
                      </a:endParaRP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vMerge="1">
                  <a:txBody>
                    <a:bodyPr/>
                    <a:lstStyle/>
                    <a:p>
                      <a:endParaRPr lang="en-ZA"/>
                    </a:p>
                  </a:txBody>
                  <a:tcPr/>
                </a:tc>
                <a:tc hMerge="1" vMerge="1">
                  <a:txBody>
                    <a:bodyPr/>
                    <a:lstStyle/>
                    <a:p>
                      <a:endParaRPr lang="en-ZA"/>
                    </a:p>
                  </a:txBody>
                  <a:tcPr/>
                </a:tc>
              </a:tr>
              <a:tr h="173301">
                <a:tc gridSpan="2">
                  <a:txBody>
                    <a:bodyPr/>
                    <a:lstStyle/>
                    <a:p>
                      <a:pPr algn="r" fontAlgn="t"/>
                      <a:r>
                        <a:rPr lang="en-ZA" sz="1200" b="1" i="0" u="none" strike="noStrike" dirty="0">
                          <a:solidFill>
                            <a:schemeClr val="tx1"/>
                          </a:solidFill>
                          <a:effectLst/>
                          <a:latin typeface="Calibri" pitchFamily="34" charset="0"/>
                        </a:rPr>
                        <a:t>Totals</a:t>
                      </a:r>
                    </a:p>
                  </a:txBody>
                  <a:tcPr marL="683" marR="683" marT="6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r" fontAlgn="b"/>
                      <a:r>
                        <a:rPr lang="en-ZA" sz="1200" b="1" i="0" u="none" strike="noStrike" dirty="0">
                          <a:solidFill>
                            <a:schemeClr val="tx1"/>
                          </a:solidFill>
                          <a:effectLst/>
                          <a:latin typeface="Calibri" pitchFamily="34" charset="0"/>
                        </a:rPr>
                        <a:t>85.9%</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r" fontAlgn="b"/>
                      <a:r>
                        <a:rPr lang="en-ZA" sz="1200" b="1" i="0" u="none" strike="noStrike" dirty="0">
                          <a:solidFill>
                            <a:schemeClr val="tx1"/>
                          </a:solidFill>
                          <a:effectLst/>
                          <a:latin typeface="Calibri" pitchFamily="34" charset="0"/>
                        </a:rPr>
                        <a:t>92.0%</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r" fontAlgn="b"/>
                      <a:r>
                        <a:rPr lang="en-ZA" sz="1200" b="1" i="0" u="none" strike="noStrike" dirty="0">
                          <a:solidFill>
                            <a:schemeClr val="tx1"/>
                          </a:solidFill>
                          <a:effectLst/>
                          <a:latin typeface="Calibri" pitchFamily="34" charset="0"/>
                        </a:rPr>
                        <a:t>74.3%</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200" b="1" i="0" u="none" strike="noStrike" dirty="0">
                          <a:solidFill>
                            <a:schemeClr val="tx1"/>
                          </a:solidFill>
                          <a:effectLst/>
                          <a:latin typeface="Calibri" pitchFamily="34" charset="0"/>
                        </a:rPr>
                        <a:t>99.5%</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r" fontAlgn="b"/>
                      <a:r>
                        <a:rPr lang="en-ZA" sz="1200" b="1" i="0" u="none" strike="noStrike" dirty="0">
                          <a:solidFill>
                            <a:schemeClr val="tx1"/>
                          </a:solidFill>
                          <a:effectLst/>
                          <a:latin typeface="Calibri" pitchFamily="34" charset="0"/>
                        </a:rPr>
                        <a:t>60.6%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r" fontAlgn="b"/>
                      <a:r>
                        <a:rPr lang="en-ZA" sz="1200" b="1" i="0" u="none" strike="noStrike" dirty="0">
                          <a:solidFill>
                            <a:schemeClr val="tx1"/>
                          </a:solidFill>
                          <a:effectLst/>
                          <a:latin typeface="Calibri" pitchFamily="34" charset="0"/>
                        </a:rPr>
                        <a:t>96.6%</a:t>
                      </a:r>
                    </a:p>
                  </a:txBody>
                  <a:tcPr marL="683" marR="683" marT="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xmlns="" val="4147649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28069</TotalTime>
  <Words>7275</Words>
  <Application>Microsoft Office PowerPoint</Application>
  <PresentationFormat>On-screen Show (4:3)</PresentationFormat>
  <Paragraphs>2123</Paragraphs>
  <Slides>34</Slides>
  <Notes>23</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Custom Design</vt:lpstr>
      <vt:lpstr>1_Custom Design</vt:lpstr>
      <vt:lpstr>1_Office Theme</vt:lpstr>
      <vt:lpstr>Slide 1</vt:lpstr>
      <vt:lpstr>Introduction</vt:lpstr>
      <vt:lpstr>Introduction (2)</vt:lpstr>
      <vt:lpstr>     Introduction (3)</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Slide 14</vt:lpstr>
      <vt:lpstr>Management Performance Assessment Tool (MPAT)</vt:lpstr>
      <vt:lpstr>MPAT Scores (2)</vt:lpstr>
      <vt:lpstr>MPAT Scores (3)</vt:lpstr>
      <vt:lpstr>Principles of efficiency and value for money</vt:lpstr>
      <vt:lpstr>Areas where efficiencies may be realised and opportunities for value for money</vt:lpstr>
      <vt:lpstr>Governance issues across the public service</vt:lpstr>
      <vt:lpstr>Audit Outcomes</vt:lpstr>
      <vt:lpstr>Audit Outcomes (2)</vt:lpstr>
      <vt:lpstr>Performance Management</vt:lpstr>
      <vt:lpstr>Slide 24</vt:lpstr>
      <vt:lpstr>Slide 25</vt:lpstr>
      <vt:lpstr>Slide 26</vt:lpstr>
      <vt:lpstr>Slide 27</vt:lpstr>
      <vt:lpstr>Slide 28</vt:lpstr>
      <vt:lpstr>Slide 29</vt:lpstr>
      <vt:lpstr>Slide 30</vt:lpstr>
      <vt:lpstr>Suspensions (2)</vt:lpstr>
      <vt:lpstr>Slide 32</vt:lpstr>
      <vt:lpstr>Concluding remarks</vt:lpstr>
      <vt:lpstr>Slide 34</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PUMZA</cp:lastModifiedBy>
  <cp:revision>3684</cp:revision>
  <cp:lastPrinted>2016-05-05T10:21:05Z</cp:lastPrinted>
  <dcterms:created xsi:type="dcterms:W3CDTF">2007-09-12T07:11:06Z</dcterms:created>
  <dcterms:modified xsi:type="dcterms:W3CDTF">2016-05-13T08:39:02Z</dcterms:modified>
</cp:coreProperties>
</file>