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ags/tag424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slideLayouts/slideLayout171.xml" ContentType="application/vnd.openxmlformats-officedocument.presentationml.slideLayout+xml"/>
  <Override PartName="/ppt/tags/tag402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slideLayouts/slideLayout203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slideLayouts/slideLayout87.xml" ContentType="application/vnd.openxmlformats-officedocument.presentationml.slideLayout+xml"/>
  <Override PartName="/ppt/tags/tag181.xml" ContentType="application/vnd.openxmlformats-officedocument.presentationml.tags+xml"/>
  <Override PartName="/ppt/theme/theme10.xml" ContentType="application/vnd.openxmlformats-officedocument.theme+xml"/>
  <Override PartName="/ppt/tags/tag320.xml" ContentType="application/vnd.openxmlformats-officedocument.presentationml.tags+xml"/>
  <Override PartName="/ppt/slideLayouts/slideLayout187.xml" ContentType="application/vnd.openxmlformats-officedocument.presentationml.slideLayout+xml"/>
  <Override PartName="/ppt/tags/tag418.xml" ContentType="application/vnd.openxmlformats-officedocument.presentationml.tags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slideLayouts/slideLayout118.xml" ContentType="application/vnd.openxmlformats-officedocument.presentationml.slideLayout+xml"/>
  <Override PartName="/ppt/tags/tag257.xml" ContentType="application/vnd.openxmlformats-officedocument.presentationml.tags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Default Extension="emf" ContentType="image/x-emf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235.xml" ContentType="application/vnd.openxmlformats-officedocument.presentationml.tags+xml"/>
  <Override PartName="/ppt/slideLayouts/slideLayout143.xml" ContentType="application/vnd.openxmlformats-officedocument.presentationml.slideLayout+xml"/>
  <Override PartName="/ppt/tags/tag282.xml" ContentType="application/vnd.openxmlformats-officedocument.presentationml.tags+xml"/>
  <Override PartName="/ppt/slideLayouts/slideLayout190.xml" ContentType="application/vnd.openxmlformats-officedocument.presentationml.slideLayout+xml"/>
  <Override PartName="/ppt/tags/tag421.xml" ContentType="application/vnd.openxmlformats-officedocument.presentationml.tags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Layouts/slideLayout2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Layouts/slideLayout137.xml" ContentType="application/vnd.openxmlformats-officedocument.presentationml.slideLayout+xml"/>
  <Override PartName="/ppt/tags/tag276.xml" ContentType="application/vnd.openxmlformats-officedocument.presentationml.tags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ags/tag415.xml" ContentType="application/vnd.openxmlformats-officedocument.presentationml.tags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slideLayouts/slideLayout84.xml" ContentType="application/vnd.openxmlformats-officedocument.presentationml.slideLayout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Layouts/slideLayout140.xml" ContentType="application/vnd.openxmlformats-officedocument.presentationml.slideLayout+xml"/>
  <Override PartName="/ppt/tags/tag377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slideLayouts/slideLayout216.xml" ContentType="application/vnd.openxmlformats-officedocument.presentationml.slideLayout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slideLayouts/slideLayout178.xml" ContentType="application/vnd.openxmlformats-officedocument.presentationml.slideLayout+xml"/>
  <Override PartName="/ppt/tags/tag409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248.xml" ContentType="application/vnd.openxmlformats-officedocument.presentationml.tags+xml"/>
  <Override PartName="/ppt/slideLayouts/slideLayout156.xml" ContentType="application/vnd.openxmlformats-officedocument.presentationml.slideLayout+xml"/>
  <Override PartName="/ppt/tags/tag295.xml" ContentType="application/vnd.openxmlformats-officedocument.presentationml.tags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ags/tag412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51.xml" ContentType="application/vnd.openxmlformats-officedocument.presentationml.tags+xml"/>
  <Override PartName="/ppt/theme/theme9.xml" ContentType="application/vnd.openxmlformats-officedocument.theme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slideLayouts/slideLayout213.xml" ContentType="application/vnd.openxmlformats-officedocument.presentationml.slideLayout+xml"/>
  <Override PartName="/ppt/slideLayouts/slideLayout97.xml" ContentType="application/vnd.openxmlformats-officedocument.presentationml.slideLayout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slideLayouts/slideLayout197.xml" ContentType="application/vnd.openxmlformats-officedocument.presentationml.slideLayout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Layouts/slideLayout128.xml" ContentType="application/vnd.openxmlformats-officedocument.presentationml.slideLayout+xml"/>
  <Override PartName="/ppt/tags/tag267.xml" ContentType="application/vnd.openxmlformats-officedocument.presentationml.tags+xml"/>
  <Override PartName="/ppt/slideLayouts/slideLayout175.xml" ContentType="application/vnd.openxmlformats-officedocument.presentationml.slideLayout+xml"/>
  <Override PartName="/ppt/tags/tag406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slideLayouts/slideLayout75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Layouts/slideLayout53.xml" ContentType="application/vnd.openxmlformats-officedocument.presentationml.slideLayout+xml"/>
  <Override PartName="/ppt/tags/tag100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slideLayouts/slideLayout131.xml" ContentType="application/vnd.openxmlformats-officedocument.presentationml.slideLayout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slideLayouts/slideLayout207.xml" ContentType="application/vnd.openxmlformats-officedocument.presentationml.slideLayout+xml"/>
  <Override PartName="/ppt/tags/tag393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tags/tag302.xml" ContentType="application/vnd.openxmlformats-officedocument.presentationml.tags+xml"/>
  <Override PartName="/ppt/slideLayouts/slideLayout210.xml" ContentType="application/vnd.openxmlformats-officedocument.presentationml.slideLayout+xml"/>
  <Default Extension="bin" ContentType="application/vnd.openxmlformats-officedocument.oleObject"/>
  <Override PartName="/ppt/tags/tag141.xml" ContentType="application/vnd.openxmlformats-officedocument.presentationml.tags+xml"/>
  <Override PartName="/ppt/slideLayouts/slideLayout147.xml" ContentType="application/vnd.openxmlformats-officedocument.presentationml.slideLayout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slideLayouts/slideLayout194.xml" ContentType="application/vnd.openxmlformats-officedocument.presentationml.slideLayout+xml"/>
  <Override PartName="/ppt/tags/tag425.xml" ContentType="application/vnd.openxmlformats-officedocument.presentationml.tags+xml"/>
  <Override PartName="/ppt/slides/slide26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25.xml" ContentType="application/vnd.openxmlformats-officedocument.presentationml.slideLayout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179.xml" ContentType="application/vnd.openxmlformats-officedocument.presentationml.tags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slideLayouts/slideLayout50.xml" ContentType="application/vnd.openxmlformats-officedocument.presentationml.slideLayout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ags/tag20.xml" ContentType="application/vnd.openxmlformats-officedocument.presentationml.tags+xml"/>
  <Override PartName="/ppt/slideLayouts/slideLayout88.xml" ContentType="application/vnd.openxmlformats-officedocument.presentationml.slideLayout+xml"/>
  <Override PartName="/ppt/tags/tag321.xml" ContentType="application/vnd.openxmlformats-officedocument.presentationml.tags+xml"/>
  <Override PartName="/ppt/theme/theme11.xml" ContentType="application/vnd.openxmlformats-officedocument.theme+xml"/>
  <Override PartName="/ppt/tags/tag419.xml" ContentType="application/vnd.openxmlformats-officedocument.presentationml.tags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Layouts/slideLayout119.xml" ContentType="application/vnd.openxmlformats-officedocument.presentationml.slideLayout+xml"/>
  <Override PartName="/ppt/tags/tag258.xml" ContentType="application/vnd.openxmlformats-officedocument.presentationml.tags+xml"/>
  <Override PartName="/ppt/slideLayouts/slideLayout166.xml" ContentType="application/vnd.openxmlformats-officedocument.presentationml.slideLayout+xml"/>
  <Override PartName="/ppt/theme/theme3.xml" ContentType="application/vnd.openxmlformats-officedocument.theme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slideMasters/slideMaster6.xml" ContentType="application/vnd.openxmlformats-officedocument.presentationml.slideMaster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slideLayouts/slideLayout20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38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ags/tag416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slideLayouts/slideLayout63.xml" ContentType="application/vnd.openxmlformats-officedocument.presentationml.slideLayout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tags/tag66.xml" ContentType="application/vnd.openxmlformats-officedocument.presentationml.tags+xml"/>
  <Override PartName="/ppt/slideLayouts/slideLayout52.xml" ContentType="application/vnd.openxmlformats-officedocument.presentationml.slideLayout+xml"/>
  <Override PartName="/ppt/tags/tag222.xml" ContentType="application/vnd.openxmlformats-officedocument.presentationml.tags+xml"/>
  <Override PartName="/ppt/slideLayouts/slideLayout141.xml" ContentType="application/vnd.openxmlformats-officedocument.presentationml.slideLayout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slideLayouts/slideLayout130.xml" ContentType="application/vnd.openxmlformats-officedocument.presentationml.slideLayout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slideLayouts/slideLayout217.xml" ContentType="application/vnd.openxmlformats-officedocument.presentationml.slideLayout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slideLayouts/slideLayout206.xml" ContentType="application/vnd.openxmlformats-officedocument.presentationml.slideLayout+xml"/>
  <Override PartName="/ppt/tags/tag381.xml" ContentType="application/vnd.openxmlformats-officedocument.presentationml.tags+xml"/>
  <Override PartName="/ppt/notesSlides/notesSlide11.xml" ContentType="application/vnd.openxmlformats-officedocument.presentationml.notesSlide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slideLayouts/slideLayout179.xml" ContentType="application/vnd.openxmlformats-officedocument.presentationml.slideLayout+xml"/>
  <Override PartName="/ppt/tags/tag370.xml" ContentType="application/vnd.openxmlformats-officedocument.presentationml.tags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slideLayouts/slideLayout68.xml" ContentType="application/vnd.openxmlformats-officedocument.presentationml.slideLayout+xml"/>
  <Override PartName="/ppt/tags/tag115.xml" ContentType="application/vnd.openxmlformats-officedocument.presentationml.tags+xml"/>
  <Override PartName="/ppt/slideLayouts/slideLayout79.xml" ContentType="application/vnd.openxmlformats-officedocument.presentationml.slideLayout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slideLayouts/slideLayout168.xml" ContentType="application/vnd.openxmlformats-officedocument.presentationml.slideLayout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slideLayouts/slideLayout135.xml" ContentType="application/vnd.openxmlformats-officedocument.presentationml.slideLayout+xml"/>
  <Override PartName="/ppt/tags/tag274.xml" ContentType="application/vnd.openxmlformats-officedocument.presentationml.tags+xml"/>
  <Override PartName="/ppt/slideLayouts/slideLayout182.xml" ContentType="application/vnd.openxmlformats-officedocument.presentationml.slideLayout+xml"/>
  <Override PartName="/ppt/tags/tag413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ags/tag429.xml" ContentType="application/vnd.openxmlformats-officedocument.presentationml.tags+xml"/>
  <Override PartName="/ppt/tags/tag30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ags/tag407.xml" ContentType="application/vnd.openxmlformats-officedocument.presentationml.tags+xml"/>
  <Override PartName="/ppt/tags/tag101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246.xml" ContentType="application/vnd.openxmlformats-officedocument.presentationml.tags+xml"/>
  <Override PartName="/ppt/slideLayouts/slideLayout154.xml" ContentType="application/vnd.openxmlformats-officedocument.presentationml.slideLayout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slideLayouts/slideLayout54.xml" ContentType="application/vnd.openxmlformats-officedocument.presentationml.slideLayout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202.xml" ContentType="application/vnd.openxmlformats-officedocument.presentationml.tags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heme/theme7.xml" ContentType="application/vnd.openxmlformats-officedocument.theme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ags/tag426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slideLayouts/slideLayout126.xml" ContentType="application/vnd.openxmlformats-officedocument.presentationml.slideLayout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Layouts/slideLayout173.xml" ContentType="application/vnd.openxmlformats-officedocument.presentationml.slideLayout+xml"/>
  <Override PartName="/ppt/tags/tag404.xml" ContentType="application/vnd.openxmlformats-officedocument.presentationml.tags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slideLayouts/slideLayout73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slideLayouts/slideLayout205.xml" ContentType="application/vnd.openxmlformats-officedocument.presentationml.slideLayout+xml"/>
  <Override PartName="/ppt/tags/tag391.xml" ContentType="application/vnd.openxmlformats-officedocument.presentationml.tags+xml"/>
  <Override PartName="/ppt/notesSlides/notesSlide9.xml" ContentType="application/vnd.openxmlformats-officedocument.presentationml.notesSlide+xml"/>
  <Override PartName="/ppt/tags/tag136.xml" ContentType="application/vnd.openxmlformats-officedocument.presentationml.tags+xml"/>
  <Override PartName="/ppt/slideLayouts/slideLayout89.xml" ContentType="application/vnd.openxmlformats-officedocument.presentationml.slideLayout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slideLayouts/slideLayout189.xml" ContentType="application/vnd.openxmlformats-officedocument.presentationml.slideLayout+xml"/>
  <Override PartName="/ppt/theme/theme12.xml" ContentType="application/vnd.openxmlformats-officedocument.theme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ags/tag300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slideLayouts/slideLayout192.xml" ContentType="application/vnd.openxmlformats-officedocument.presentationml.slideLayout+xml"/>
  <Override PartName="/ppt/tags/tag423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slideLayouts/slideLayout92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ags/tag199.xml" ContentType="application/vnd.openxmlformats-officedocument.presentationml.tags+xml"/>
  <Override PartName="/ppt/slideLayouts/slideLayout170.xml" ContentType="application/vnd.openxmlformats-officedocument.presentationml.slideLayout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notesSlides/notesSlide6.xml" ContentType="application/vnd.openxmlformats-officedocument.presentationml.notesSlide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slideLayouts/slideLayout139.xml" ContentType="application/vnd.openxmlformats-officedocument.presentationml.slideLayout+xml"/>
  <Override PartName="/ppt/tags/tag278.xml" ContentType="application/vnd.openxmlformats-officedocument.presentationml.tags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ags/tag417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Layouts/slideLayout64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slideLayouts/slideLayout142.xml" ContentType="application/vnd.openxmlformats-officedocument.presentationml.slideLayout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slideLayouts/slideLayout120.xml" ContentType="application/vnd.openxmlformats-officedocument.presentationml.slideLayout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slideLayouts/slideLayout218.xml" ContentType="application/vnd.openxmlformats-officedocument.presentationml.slideLayout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Layouts/slideLayout158.xml" ContentType="application/vnd.openxmlformats-officedocument.presentationml.slideLayout+xml"/>
  <Override PartName="/ppt/tags/tag297.xml" ContentType="application/vnd.openxmlformats-officedocument.presentationml.tags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ags/tag414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slideLayouts/slideLayout114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slideLayouts/slideLayout161.xml" ContentType="application/vnd.openxmlformats-officedocument.presentationml.slideLayout+xml"/>
  <Override PartName="/ppt/tags/tag398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168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slideLayouts/slideLayout215.xml" ContentType="application/vnd.openxmlformats-officedocument.presentationml.slideLayout+xml"/>
  <Override PartName="/ppt/tags/tag31.xml" ContentType="application/vnd.openxmlformats-officedocument.presentationml.tags+xml"/>
  <Override PartName="/ppt/slideLayouts/slideLayout99.xml" ContentType="application/vnd.openxmlformats-officedocument.presentationml.slideLayout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slideLayouts/slideLayout199.xml" ContentType="application/vnd.openxmlformats-officedocument.presentationml.slideLayout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slideLayouts/slideLayout177.xml" ContentType="application/vnd.openxmlformats-officedocument.presentationml.slideLayout+xml"/>
  <Override PartName="/ppt/tags/tag408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tags/tag102.xml" ContentType="application/vnd.openxmlformats-officedocument.presentationml.tags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slideLayouts/slideLayout133.xml" ContentType="application/vnd.openxmlformats-officedocument.presentationml.slideLayout+xml"/>
  <Override PartName="/ppt/tags/tag272.xml" ContentType="application/vnd.openxmlformats-officedocument.presentationml.tags+xml"/>
  <Override PartName="/ppt/slideLayouts/slideLayout180.xml" ContentType="application/vnd.openxmlformats-officedocument.presentationml.slideLayout+xml"/>
  <Override PartName="/ppt/tags/tag411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slideLayouts/slideLayout209.xml" ContentType="application/vnd.openxmlformats-officedocument.presentationml.slideLayout+xml"/>
  <Override PartName="/ppt/tags/tag395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heme/theme8.xml" ContentType="application/vnd.openxmlformats-officedocument.theme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Layouts/slideLayout149.xml" ContentType="application/vnd.openxmlformats-officedocument.presentationml.slideLayout+xml"/>
  <Override PartName="/ppt/tags/tag288.xml" ContentType="application/vnd.openxmlformats-officedocument.presentationml.tags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ags/tag427.xml" ContentType="application/vnd.openxmlformats-officedocument.presentationml.tags+xml"/>
  <Override PartName="/ppt/slides/slide28.xml" ContentType="application/vnd.openxmlformats-officedocument.presentationml.slide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tags/tag121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slideLayouts/slideLayout105.xml" ContentType="application/vnd.openxmlformats-officedocument.presentationml.slideLayout+xml"/>
  <Override PartName="/ppt/tags/tag244.xml" ContentType="application/vnd.openxmlformats-officedocument.presentationml.tags+xml"/>
  <Override PartName="/ppt/slideLayouts/slideLayout152.xml" ContentType="application/vnd.openxmlformats-officedocument.presentationml.slideLayout+xml"/>
  <Override PartName="/ppt/tags/tag291.xml" ContentType="application/vnd.openxmlformats-officedocument.presentationml.tags+xml"/>
  <Override PartName="/ppt/tags/tag43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1" r:id="rId3"/>
    <p:sldMasterId id="2147483713" r:id="rId4"/>
    <p:sldMasterId id="2147483716" r:id="rId5"/>
    <p:sldMasterId id="2147483719" r:id="rId6"/>
    <p:sldMasterId id="2147483745" r:id="rId7"/>
    <p:sldMasterId id="2147483770" r:id="rId8"/>
    <p:sldMasterId id="2147483807" r:id="rId9"/>
    <p:sldMasterId id="2147483832" r:id="rId10"/>
    <p:sldMasterId id="2147483857" r:id="rId11"/>
    <p:sldMasterId id="2147483882" r:id="rId12"/>
  </p:sldMasterIdLst>
  <p:notesMasterIdLst>
    <p:notesMasterId r:id="rId44"/>
  </p:notesMasterIdLst>
  <p:sldIdLst>
    <p:sldId id="257" r:id="rId13"/>
    <p:sldId id="273" r:id="rId14"/>
    <p:sldId id="258" r:id="rId15"/>
    <p:sldId id="305" r:id="rId16"/>
    <p:sldId id="304" r:id="rId17"/>
    <p:sldId id="306" r:id="rId18"/>
    <p:sldId id="303" r:id="rId19"/>
    <p:sldId id="260" r:id="rId20"/>
    <p:sldId id="282" r:id="rId21"/>
    <p:sldId id="284" r:id="rId22"/>
    <p:sldId id="285" r:id="rId23"/>
    <p:sldId id="289" r:id="rId24"/>
    <p:sldId id="274" r:id="rId25"/>
    <p:sldId id="295" r:id="rId26"/>
    <p:sldId id="296" r:id="rId27"/>
    <p:sldId id="297" r:id="rId28"/>
    <p:sldId id="300" r:id="rId29"/>
    <p:sldId id="302" r:id="rId30"/>
    <p:sldId id="307" r:id="rId31"/>
    <p:sldId id="308" r:id="rId32"/>
    <p:sldId id="311" r:id="rId33"/>
    <p:sldId id="312" r:id="rId34"/>
    <p:sldId id="315" r:id="rId35"/>
    <p:sldId id="314" r:id="rId36"/>
    <p:sldId id="313" r:id="rId37"/>
    <p:sldId id="309" r:id="rId38"/>
    <p:sldId id="310" r:id="rId39"/>
    <p:sldId id="316" r:id="rId40"/>
    <p:sldId id="317" r:id="rId41"/>
    <p:sldId id="318" r:id="rId42"/>
    <p:sldId id="27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017" autoAdjust="0"/>
    <p:restoredTop sz="79429" autoAdjust="0"/>
  </p:normalViewPr>
  <p:slideViewPr>
    <p:cSldViewPr>
      <p:cViewPr>
        <p:scale>
          <a:sx n="80" d="100"/>
          <a:sy n="80" d="100"/>
        </p:scale>
        <p:origin x="-2514" y="-8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46B41-3E47-4C45-A52F-BD06083F7741}" type="datetimeFigureOut">
              <a:rPr lang="en-ZA" smtClean="0"/>
              <a:pPr/>
              <a:t>2016/05/13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9D965-F63D-4A22-8DBF-81F386A3DDB9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4541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r>
              <a:rPr lang="en-ZA" baseline="0" dirty="0" smtClean="0"/>
              <a:t> </a:t>
            </a:r>
          </a:p>
          <a:p>
            <a:endParaRPr lang="en-ZA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24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r>
              <a:rPr lang="en-ZA" baseline="0" dirty="0" smtClean="0"/>
              <a:t> </a:t>
            </a:r>
          </a:p>
          <a:p>
            <a:endParaRPr lang="en-ZA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25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6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10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14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r>
              <a:rPr lang="en-ZA" baseline="0" dirty="0" smtClean="0"/>
              <a:t> </a:t>
            </a:r>
          </a:p>
          <a:p>
            <a:endParaRPr lang="en-ZA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18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r>
              <a:rPr lang="en-ZA" baseline="0" dirty="0" smtClean="0"/>
              <a:t> </a:t>
            </a:r>
          </a:p>
          <a:p>
            <a:endParaRPr lang="en-ZA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20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r>
              <a:rPr lang="en-ZA" baseline="0" dirty="0" smtClean="0"/>
              <a:t> </a:t>
            </a:r>
          </a:p>
          <a:p>
            <a:endParaRPr lang="en-ZA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21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r>
              <a:rPr lang="en-ZA" baseline="0" dirty="0" smtClean="0"/>
              <a:t> </a:t>
            </a:r>
          </a:p>
          <a:p>
            <a:endParaRPr lang="en-ZA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22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baseline="0" dirty="0" smtClean="0"/>
          </a:p>
          <a:p>
            <a:r>
              <a:rPr lang="en-ZA" baseline="0" dirty="0" smtClean="0"/>
              <a:t> </a:t>
            </a:r>
          </a:p>
          <a:p>
            <a:endParaRPr lang="en-ZA" baseline="0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8C4FE-54A3-4F66-AC48-6082A1C55139}" type="slidenum">
              <a:rPr lang="en-ZA" smtClean="0">
                <a:solidFill>
                  <a:prstClr val="black"/>
                </a:solidFill>
              </a:rPr>
              <a:pPr/>
              <a:t>23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52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7.xml"/><Relationship Id="rId1" Type="http://schemas.openxmlformats.org/officeDocument/2006/relationships/tags" Target="../tags/tag18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188.xml"/><Relationship Id="rId4" Type="http://schemas.openxmlformats.org/officeDocument/2006/relationships/image" Target="../media/image9.png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96.xml"/><Relationship Id="rId1" Type="http://schemas.openxmlformats.org/officeDocument/2006/relationships/tags" Target="../tags/tag19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0.xml"/><Relationship Id="rId1" Type="http://schemas.openxmlformats.org/officeDocument/2006/relationships/tags" Target="../tags/tag19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2.xml"/><Relationship Id="rId1" Type="http://schemas.openxmlformats.org/officeDocument/2006/relationships/tags" Target="../tags/tag20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4.xml"/><Relationship Id="rId1" Type="http://schemas.openxmlformats.org/officeDocument/2006/relationships/tags" Target="../tags/tag20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08.xml"/><Relationship Id="rId1" Type="http://schemas.openxmlformats.org/officeDocument/2006/relationships/tags" Target="../tags/tag207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0.xml"/><Relationship Id="rId1" Type="http://schemas.openxmlformats.org/officeDocument/2006/relationships/tags" Target="../tags/tag20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2.xml"/><Relationship Id="rId1" Type="http://schemas.openxmlformats.org/officeDocument/2006/relationships/tags" Target="../tags/tag211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4.xml"/><Relationship Id="rId1" Type="http://schemas.openxmlformats.org/officeDocument/2006/relationships/tags" Target="../tags/tag21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6.xml"/><Relationship Id="rId1" Type="http://schemas.openxmlformats.org/officeDocument/2006/relationships/tags" Target="../tags/tag21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0.xml"/><Relationship Id="rId1" Type="http://schemas.openxmlformats.org/officeDocument/2006/relationships/tags" Target="../tags/tag21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2.xml"/><Relationship Id="rId1" Type="http://schemas.openxmlformats.org/officeDocument/2006/relationships/tags" Target="../tags/tag221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4.xml"/><Relationship Id="rId1" Type="http://schemas.openxmlformats.org/officeDocument/2006/relationships/tags" Target="../tags/tag22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6.xml"/><Relationship Id="rId1" Type="http://schemas.openxmlformats.org/officeDocument/2006/relationships/tags" Target="../tags/tag22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28.xml"/><Relationship Id="rId1" Type="http://schemas.openxmlformats.org/officeDocument/2006/relationships/tags" Target="../tags/tag227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0.xml"/><Relationship Id="rId1" Type="http://schemas.openxmlformats.org/officeDocument/2006/relationships/tags" Target="../tags/tag229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2.xml"/><Relationship Id="rId1" Type="http://schemas.openxmlformats.org/officeDocument/2006/relationships/tags" Target="../tags/tag231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234.xml"/><Relationship Id="rId1" Type="http://schemas.openxmlformats.org/officeDocument/2006/relationships/tags" Target="../tags/tag23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8.xml"/><Relationship Id="rId1" Type="http://schemas.openxmlformats.org/officeDocument/2006/relationships/tags" Target="../tags/tag235.xml"/><Relationship Id="rId4" Type="http://schemas.openxmlformats.org/officeDocument/2006/relationships/image" Target="../media/image9.png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45.xml"/><Relationship Id="rId1" Type="http://schemas.openxmlformats.org/officeDocument/2006/relationships/tags" Target="../tags/tag24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47.xml"/><Relationship Id="rId1" Type="http://schemas.openxmlformats.org/officeDocument/2006/relationships/tags" Target="../tags/tag246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3.xml"/><Relationship Id="rId1" Type="http://schemas.openxmlformats.org/officeDocument/2006/relationships/tags" Target="../tags/tag252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5.xml"/><Relationship Id="rId1" Type="http://schemas.openxmlformats.org/officeDocument/2006/relationships/tags" Target="../tags/tag25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7.xml"/><Relationship Id="rId1" Type="http://schemas.openxmlformats.org/officeDocument/2006/relationships/tags" Target="../tags/tag25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63.xml"/><Relationship Id="rId1" Type="http://schemas.openxmlformats.org/officeDocument/2006/relationships/tags" Target="../tags/tag26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67.xml"/><Relationship Id="rId1" Type="http://schemas.openxmlformats.org/officeDocument/2006/relationships/tags" Target="../tags/tag26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69.xml"/><Relationship Id="rId1" Type="http://schemas.openxmlformats.org/officeDocument/2006/relationships/tags" Target="../tags/tag268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71.xml"/><Relationship Id="rId1" Type="http://schemas.openxmlformats.org/officeDocument/2006/relationships/tags" Target="../tags/tag270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73.xml"/><Relationship Id="rId1" Type="http://schemas.openxmlformats.org/officeDocument/2006/relationships/tags" Target="../tags/tag272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77.xml"/><Relationship Id="rId1" Type="http://schemas.openxmlformats.org/officeDocument/2006/relationships/tags" Target="../tags/tag276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28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90.xml"/><Relationship Id="rId1" Type="http://schemas.openxmlformats.org/officeDocument/2006/relationships/tags" Target="../tags/tag28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92.xml"/><Relationship Id="rId1" Type="http://schemas.openxmlformats.org/officeDocument/2006/relationships/tags" Target="../tags/tag291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94.xml"/><Relationship Id="rId1" Type="http://schemas.openxmlformats.org/officeDocument/2006/relationships/tags" Target="../tags/tag293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96.xml"/><Relationship Id="rId1" Type="http://schemas.openxmlformats.org/officeDocument/2006/relationships/tags" Target="../tags/tag29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298.xml"/><Relationship Id="rId1" Type="http://schemas.openxmlformats.org/officeDocument/2006/relationships/tags" Target="../tags/tag29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00.xml"/><Relationship Id="rId1" Type="http://schemas.openxmlformats.org/officeDocument/2006/relationships/tags" Target="../tags/tag299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02.xml"/><Relationship Id="rId1" Type="http://schemas.openxmlformats.org/officeDocument/2006/relationships/tags" Target="../tags/tag301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04.xml"/><Relationship Id="rId1" Type="http://schemas.openxmlformats.org/officeDocument/2006/relationships/tags" Target="../tags/tag30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06.xml"/><Relationship Id="rId1" Type="http://schemas.openxmlformats.org/officeDocument/2006/relationships/tags" Target="../tags/tag305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08.xml"/><Relationship Id="rId1" Type="http://schemas.openxmlformats.org/officeDocument/2006/relationships/tags" Target="../tags/tag30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10.xml"/><Relationship Id="rId1" Type="http://schemas.openxmlformats.org/officeDocument/2006/relationships/tags" Target="../tags/tag309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12.xml"/><Relationship Id="rId1" Type="http://schemas.openxmlformats.org/officeDocument/2006/relationships/tags" Target="../tags/tag311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18.xml"/><Relationship Id="rId1" Type="http://schemas.openxmlformats.org/officeDocument/2006/relationships/tags" Target="../tags/tag317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20.xml"/><Relationship Id="rId1" Type="http://schemas.openxmlformats.org/officeDocument/2006/relationships/tags" Target="../tags/tag319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22.xml"/><Relationship Id="rId1" Type="http://schemas.openxmlformats.org/officeDocument/2006/relationships/tags" Target="../tags/tag32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24.xml"/><Relationship Id="rId1" Type="http://schemas.openxmlformats.org/officeDocument/2006/relationships/tags" Target="../tags/tag323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26.xml"/><Relationship Id="rId1" Type="http://schemas.openxmlformats.org/officeDocument/2006/relationships/tags" Target="../tags/tag325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328.xml"/><Relationship Id="rId1" Type="http://schemas.openxmlformats.org/officeDocument/2006/relationships/tags" Target="../tags/tag327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29.xml"/><Relationship Id="rId4" Type="http://schemas.openxmlformats.org/officeDocument/2006/relationships/image" Target="../media/image9.png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49.xml"/><Relationship Id="rId1" Type="http://schemas.openxmlformats.org/officeDocument/2006/relationships/tags" Target="../tags/tag348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51.xml"/><Relationship Id="rId1" Type="http://schemas.openxmlformats.org/officeDocument/2006/relationships/tags" Target="../tags/tag350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53.xml"/><Relationship Id="rId1" Type="http://schemas.openxmlformats.org/officeDocument/2006/relationships/tags" Target="../tags/tag352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61.xml"/><Relationship Id="rId1" Type="http://schemas.openxmlformats.org/officeDocument/2006/relationships/tags" Target="../tags/tag36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67.xml"/><Relationship Id="rId1" Type="http://schemas.openxmlformats.org/officeDocument/2006/relationships/tags" Target="../tags/tag366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376.xml"/><Relationship Id="rId4" Type="http://schemas.openxmlformats.org/officeDocument/2006/relationships/image" Target="../media/image9.png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1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84.xml"/><Relationship Id="rId1" Type="http://schemas.openxmlformats.org/officeDocument/2006/relationships/tags" Target="../tags/tag383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86.xml"/><Relationship Id="rId1" Type="http://schemas.openxmlformats.org/officeDocument/2006/relationships/tags" Target="../tags/tag38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88.xml"/><Relationship Id="rId1" Type="http://schemas.openxmlformats.org/officeDocument/2006/relationships/tags" Target="../tags/tag38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90.xml"/><Relationship Id="rId1" Type="http://schemas.openxmlformats.org/officeDocument/2006/relationships/tags" Target="../tags/tag389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92.xml"/><Relationship Id="rId1" Type="http://schemas.openxmlformats.org/officeDocument/2006/relationships/tags" Target="../tags/tag391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96.xml"/><Relationship Id="rId1" Type="http://schemas.openxmlformats.org/officeDocument/2006/relationships/tags" Target="../tags/tag39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398.xml"/><Relationship Id="rId1" Type="http://schemas.openxmlformats.org/officeDocument/2006/relationships/tags" Target="../tags/tag39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00.xml"/><Relationship Id="rId1" Type="http://schemas.openxmlformats.org/officeDocument/2006/relationships/tags" Target="../tags/tag399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02.xml"/><Relationship Id="rId1" Type="http://schemas.openxmlformats.org/officeDocument/2006/relationships/tags" Target="../tags/tag40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04.xml"/><Relationship Id="rId1" Type="http://schemas.openxmlformats.org/officeDocument/2006/relationships/tags" Target="../tags/tag403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06.xml"/><Relationship Id="rId1" Type="http://schemas.openxmlformats.org/officeDocument/2006/relationships/tags" Target="../tags/tag405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08.xml"/><Relationship Id="rId1" Type="http://schemas.openxmlformats.org/officeDocument/2006/relationships/tags" Target="../tags/tag407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10.xml"/><Relationship Id="rId1" Type="http://schemas.openxmlformats.org/officeDocument/2006/relationships/tags" Target="../tags/tag409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12.xml"/><Relationship Id="rId1" Type="http://schemas.openxmlformats.org/officeDocument/2006/relationships/tags" Target="../tags/tag411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16.xml"/><Relationship Id="rId1" Type="http://schemas.openxmlformats.org/officeDocument/2006/relationships/tags" Target="../tags/tag41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18.xml"/><Relationship Id="rId1" Type="http://schemas.openxmlformats.org/officeDocument/2006/relationships/tags" Target="../tags/tag41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20.xml"/><Relationship Id="rId1" Type="http://schemas.openxmlformats.org/officeDocument/2006/relationships/tags" Target="../tags/tag41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422.xml"/><Relationship Id="rId1" Type="http://schemas.openxmlformats.org/officeDocument/2006/relationships/tags" Target="../tags/tag421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23.xml"/><Relationship Id="rId4" Type="http://schemas.openxmlformats.org/officeDocument/2006/relationships/image" Target="../media/image9.png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4.xml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4.xml"/><Relationship Id="rId1" Type="http://schemas.openxmlformats.org/officeDocument/2006/relationships/tags" Target="../tags/tag13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6.xml"/><Relationship Id="rId1" Type="http://schemas.openxmlformats.org/officeDocument/2006/relationships/tags" Target="../tags/tag13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40.xml"/><Relationship Id="rId1" Type="http://schemas.openxmlformats.org/officeDocument/2006/relationships/tags" Target="../tags/tag13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41.xml"/><Relationship Id="rId4" Type="http://schemas.openxmlformats.org/officeDocument/2006/relationships/image" Target="../media/image9.png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1.xml"/><Relationship Id="rId1" Type="http://schemas.openxmlformats.org/officeDocument/2006/relationships/tags" Target="../tags/tag15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5.xml"/><Relationship Id="rId1" Type="http://schemas.openxmlformats.org/officeDocument/2006/relationships/tags" Target="../tags/tag15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7.xml"/><Relationship Id="rId1" Type="http://schemas.openxmlformats.org/officeDocument/2006/relationships/tags" Target="../tags/tag15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1.xml"/><Relationship Id="rId1" Type="http://schemas.openxmlformats.org/officeDocument/2006/relationships/tags" Target="../tags/tag160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3.xml"/><Relationship Id="rId1" Type="http://schemas.openxmlformats.org/officeDocument/2006/relationships/tags" Target="../tags/tag16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5.xml"/><Relationship Id="rId1" Type="http://schemas.openxmlformats.org/officeDocument/2006/relationships/tags" Target="../tags/tag16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7.xml"/><Relationship Id="rId1" Type="http://schemas.openxmlformats.org/officeDocument/2006/relationships/tags" Target="../tags/tag16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69.xml"/><Relationship Id="rId1" Type="http://schemas.openxmlformats.org/officeDocument/2006/relationships/tags" Target="../tags/tag168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1.xml"/><Relationship Id="rId1" Type="http://schemas.openxmlformats.org/officeDocument/2006/relationships/tags" Target="../tags/tag17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3.xml"/><Relationship Id="rId1" Type="http://schemas.openxmlformats.org/officeDocument/2006/relationships/tags" Target="../tags/tag17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5.xml"/><Relationship Id="rId1" Type="http://schemas.openxmlformats.org/officeDocument/2006/relationships/tags" Target="../tags/tag17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9.xml"/><Relationship Id="rId1" Type="http://schemas.openxmlformats.org/officeDocument/2006/relationships/tags" Target="../tags/tag178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1.xml"/><Relationship Id="rId1" Type="http://schemas.openxmlformats.org/officeDocument/2006/relationships/tags" Target="../tags/tag180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5.xml"/><Relationship Id="rId1" Type="http://schemas.openxmlformats.org/officeDocument/2006/relationships/tags" Target="../tags/tag18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Local Government\WCG - Logo - Local Government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0" y="392456"/>
            <a:ext cx="5435062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03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416662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2024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4" name="Picture 2" descr="C:\Users\Conny\Desktop\WCG\WCG - Logo\PNG\Logos blue\Local Government\WCG - Logo - Local Government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267" y="1909099"/>
            <a:ext cx="2496438" cy="7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16585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7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Local Government\WCG - Logo - Local Government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0" y="392456"/>
            <a:ext cx="5435062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683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341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656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156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43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749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80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7639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2814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2487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337887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43728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592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2579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9285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8341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0921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513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35860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002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482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6415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121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406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4" name="Picture 2" descr="C:\Users\Conny\Desktop\WCG\WCG - Logo\PNG\Logos blue\Local Government\WCG - Logo - Local Government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267" y="1909099"/>
            <a:ext cx="2496438" cy="7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571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648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Local Government\WCG - Logo - Local Government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0" y="392456"/>
            <a:ext cx="5435062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8251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3221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5149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6676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057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73970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695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99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70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5178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857553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5246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308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5361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5647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674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5856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98119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7331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3769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9569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105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0485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46715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4" name="Picture 2" descr="C:\Users\Conny\Desktop\WCG\WCG - Logo\PNG\Logos blue\Local Government\WCG - Logo - Local Government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267" y="1909099"/>
            <a:ext cx="2496438" cy="7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734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6874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959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Local Government\WCG - Logo - Local Government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0" y="392456"/>
            <a:ext cx="5435062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504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527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60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1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903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6184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944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6118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0421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2025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95707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84150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520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694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65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891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8921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13580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20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51782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673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9369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3389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7830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4" name="Picture 2" descr="C:\Users\Conny\Desktop\WCG\WCG - Logo\PNG\Logos blue\Local Government\WCG - Logo - Local Government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267" y="1909099"/>
            <a:ext cx="2496438" cy="7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9695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28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Local Government\WCG - Logo - Local Government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0" y="392456"/>
            <a:ext cx="5435062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377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109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2654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19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375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29320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613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20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74533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2461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364601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6624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497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20368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992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485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3287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6030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3435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59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4500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8023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2308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0675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4" name="Picture 2" descr="C:\Users\Conny\Desktop\WCG\WCG - Logo\PNG\Logos blue\Local Government\WCG - Logo - Local Government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267" y="1909099"/>
            <a:ext cx="2496438" cy="7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4893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9921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Local Government\WCG - Logo - Local Government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0" y="392456"/>
            <a:ext cx="5435062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627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668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7835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593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016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55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663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3444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66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9103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825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60956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592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5268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125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29929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614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115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98167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6933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405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0502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03674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1154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1057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1181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4" name="Picture 2" descr="C:\Users\Conny\Desktop\WCG\WCG - Logo\PNG\Logos blue\Local Government\WCG - Logo - Local Government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267" y="1909099"/>
            <a:ext cx="2496438" cy="7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9209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439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4" name="Picture 2" descr="C:\Users\Conny\Desktop\WCG\WCG - Logo\PNG\Logos blue\Local Government\WCG - Logo - Local Government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267" y="1909099"/>
            <a:ext cx="2496438" cy="7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0196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520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Local Government\WCG - Logo - Local Government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0" y="392456"/>
            <a:ext cx="5435062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868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1912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832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16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91493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3366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7751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74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26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7345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229451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474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10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32250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192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5462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46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1538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22145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08072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3607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4536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7077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9189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4" name="Picture 2" descr="C:\Users\Conny\Desktop\WCG\WCG - Logo\PNG\Logos blue\Local Government\WCG - Logo - Local Government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267" y="1909099"/>
            <a:ext cx="2496438" cy="7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690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757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9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7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7" y="1266826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spcAft>
                <a:spcPts val="500"/>
              </a:spcAft>
              <a:buNone/>
              <a:defRPr sz="2800" b="1">
                <a:solidFill>
                  <a:srgbClr val="000099"/>
                </a:solidFill>
                <a:latin typeface="Century Gothic" pitchFamily="34" charset="0"/>
              </a:defRPr>
            </a:lvl1pPr>
            <a:lvl2pPr marL="180975" indent="-180975" algn="l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000" b="0">
                <a:solidFill>
                  <a:schemeClr val="tx1"/>
                </a:solidFill>
                <a:latin typeface="Century Gothic" pitchFamily="34" charset="0"/>
              </a:defRPr>
            </a:lvl2pPr>
            <a:lvl3pPr marL="540000" indent="-180000" algn="l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1800" b="0">
                <a:solidFill>
                  <a:schemeClr val="tx1"/>
                </a:solidFill>
                <a:latin typeface="Century Gothic" pitchFamily="34" charset="0"/>
              </a:defRPr>
            </a:lvl3pPr>
            <a:lvl4pPr marL="898525" indent="-195263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Century Gothic" pitchFamily="34" charset="0"/>
              </a:defRPr>
            </a:lvl4pPr>
            <a:lvl5pPr marL="1255713" indent="-254000" algn="l"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Sub-heading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 </a:t>
            </a:r>
          </a:p>
          <a:p>
            <a:pPr lvl="4"/>
            <a:r>
              <a:rPr lang="en-US" dirty="0" smtClean="0"/>
              <a:t>Text 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7568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2870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335243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9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7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7" y="1266826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spcAft>
                <a:spcPts val="500"/>
              </a:spcAft>
              <a:buNone/>
              <a:defRPr sz="2800" b="1">
                <a:solidFill>
                  <a:srgbClr val="000099"/>
                </a:solidFill>
                <a:latin typeface="Century Gothic" pitchFamily="34" charset="0"/>
              </a:defRPr>
            </a:lvl1pPr>
            <a:lvl2pPr marL="180975" indent="-180975" algn="l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000" b="0">
                <a:solidFill>
                  <a:schemeClr val="tx1"/>
                </a:solidFill>
                <a:latin typeface="Century Gothic" pitchFamily="34" charset="0"/>
              </a:defRPr>
            </a:lvl2pPr>
            <a:lvl3pPr marL="540000" indent="-180000" algn="l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1800" b="0">
                <a:solidFill>
                  <a:schemeClr val="tx1"/>
                </a:solidFill>
                <a:latin typeface="Century Gothic" pitchFamily="34" charset="0"/>
              </a:defRPr>
            </a:lvl3pPr>
            <a:lvl4pPr marL="898525" indent="-195263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Century Gothic" pitchFamily="34" charset="0"/>
              </a:defRPr>
            </a:lvl4pPr>
            <a:lvl5pPr marL="1255713" indent="-254000" algn="l"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Sub-heading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 </a:t>
            </a:r>
          </a:p>
          <a:p>
            <a:pPr lvl="4"/>
            <a:r>
              <a:rPr lang="en-US" dirty="0" smtClean="0"/>
              <a:t>Text 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8905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2117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Sub-heading</a:t>
            </a:r>
          </a:p>
          <a:p>
            <a:pPr lvl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xmlns="" val="2793910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Local Government\WCG - Logo - Local Government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0" y="392456"/>
            <a:ext cx="5435062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3689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1053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1324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96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427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310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0849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96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841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8914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93172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35029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240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7604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754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8775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14937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99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5654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5284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70159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2831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04658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45472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rgbClr val="003399"/>
                </a:solidFill>
              </a:rPr>
              <a:t>www.westerncape.gov.za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</a:rPr>
              <a:t>Contact Us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 smtClean="0"/>
              <a:t>Fill in your address</a:t>
            </a:r>
          </a:p>
        </p:txBody>
      </p:sp>
      <p:pic>
        <p:nvPicPr>
          <p:cNvPr id="24" name="Picture 2" descr="C:\Users\Conny\Desktop\WCG\WCG - Logo\PNG\Logos blue\Local Government\WCG - Logo - Local Government - Tagline - Blu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2267" y="1909099"/>
            <a:ext cx="2496438" cy="7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115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dirty="0" smtClean="0">
                <a:solidFill>
                  <a:prstClr val="white"/>
                </a:solidFill>
                <a:cs typeface="Century Gothic"/>
              </a:rPr>
              <a:t>Thank you</a:t>
            </a:r>
            <a:endParaRPr lang="en-US" sz="3200" dirty="0">
              <a:solidFill>
                <a:prstClr val="white"/>
              </a:solidFill>
              <a:cs typeface="Century Gothic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03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9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7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7" y="1266826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spcAft>
                <a:spcPts val="500"/>
              </a:spcAft>
              <a:buNone/>
              <a:defRPr sz="2800" b="1">
                <a:solidFill>
                  <a:srgbClr val="000099"/>
                </a:solidFill>
                <a:latin typeface="Century Gothic" pitchFamily="34" charset="0"/>
              </a:defRPr>
            </a:lvl1pPr>
            <a:lvl2pPr marL="180975" indent="-180975" algn="l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2000" b="0">
                <a:solidFill>
                  <a:schemeClr val="tx1"/>
                </a:solidFill>
                <a:latin typeface="Century Gothic" pitchFamily="34" charset="0"/>
              </a:defRPr>
            </a:lvl2pPr>
            <a:lvl3pPr marL="540000" indent="-180000" algn="l"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•"/>
              <a:tabLst/>
              <a:defRPr sz="1800" b="0">
                <a:solidFill>
                  <a:schemeClr val="tx1"/>
                </a:solidFill>
                <a:latin typeface="Century Gothic" pitchFamily="34" charset="0"/>
              </a:defRPr>
            </a:lvl3pPr>
            <a:lvl4pPr marL="898525" indent="-195263" algn="l"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600" b="0">
                <a:solidFill>
                  <a:schemeClr val="tx1"/>
                </a:solidFill>
                <a:latin typeface="Century Gothic" pitchFamily="34" charset="0"/>
              </a:defRPr>
            </a:lvl4pPr>
            <a:lvl5pPr marL="1255713" indent="-254000" algn="l">
              <a:buFont typeface="Arial" panose="020B0604020202020204" pitchFamily="34" charset="0"/>
              <a:buChar char="•"/>
              <a:tabLst/>
              <a:defRPr sz="1400" baseline="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Sub-heading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3"/>
            <a:r>
              <a:rPr lang="en-US" dirty="0" smtClean="0"/>
              <a:t>Text </a:t>
            </a:r>
          </a:p>
          <a:p>
            <a:pPr lvl="4"/>
            <a:r>
              <a:rPr lang="en-US" dirty="0" smtClean="0"/>
              <a:t>Text </a:t>
            </a:r>
          </a:p>
          <a:p>
            <a:pPr lvl="2"/>
            <a:endParaRPr lang="en-US" dirty="0" smtClean="0"/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6618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1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Initial. Surname  |</a:t>
            </a:r>
            <a:endParaRPr lang="en-GB" dirty="0"/>
          </a:p>
        </p:txBody>
      </p:sp>
      <p:pic>
        <p:nvPicPr>
          <p:cNvPr id="9" name="Picture 2" descr="C:\Users\Conny\Desktop\WCG\WCG - Logo\PNG\Logos blue\Local Government\WCG - Logo - Local Government - Tagline - 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710" y="392456"/>
            <a:ext cx="5435062" cy="153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6816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500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803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138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4778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9580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746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11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04498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1570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212531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6431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6385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651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 smtClean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6909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Divider Theme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8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563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322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28252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10605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2385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25078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3607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 smtClean="0"/>
              <a:t>Picture placeholder</a:t>
            </a:r>
            <a:endParaRPr lang="en-GB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6662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tags" Target="../tags/tag4.xml"/><Relationship Id="rId35" Type="http://schemas.openxmlformats.org/officeDocument/2006/relationships/image" Target="../media/image3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slideLayout" Target="../slideLayouts/slideLayout168.xml"/><Relationship Id="rId26" Type="http://schemas.openxmlformats.org/officeDocument/2006/relationships/vmlDrawing" Target="../drawings/vmlDrawing7.vml"/><Relationship Id="rId3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71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slideLayout" Target="../slideLayouts/slideLayout167.xml"/><Relationship Id="rId25" Type="http://schemas.openxmlformats.org/officeDocument/2006/relationships/theme" Target="../theme/theme10.xml"/><Relationship Id="rId33" Type="http://schemas.openxmlformats.org/officeDocument/2006/relationships/oleObject" Target="../embeddings/oleObject7.bin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20" Type="http://schemas.openxmlformats.org/officeDocument/2006/relationships/slideLayout" Target="../slideLayouts/slideLayout170.xml"/><Relationship Id="rId29" Type="http://schemas.openxmlformats.org/officeDocument/2006/relationships/tags" Target="../tags/tag285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24" Type="http://schemas.openxmlformats.org/officeDocument/2006/relationships/slideLayout" Target="../slideLayouts/slideLayout174.xml"/><Relationship Id="rId32" Type="http://schemas.openxmlformats.org/officeDocument/2006/relationships/tags" Target="../tags/tag288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23" Type="http://schemas.openxmlformats.org/officeDocument/2006/relationships/slideLayout" Target="../slideLayouts/slideLayout173.xml"/><Relationship Id="rId28" Type="http://schemas.openxmlformats.org/officeDocument/2006/relationships/tags" Target="../tags/tag284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169.xml"/><Relationship Id="rId31" Type="http://schemas.openxmlformats.org/officeDocument/2006/relationships/tags" Target="../tags/tag287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Relationship Id="rId22" Type="http://schemas.openxmlformats.org/officeDocument/2006/relationships/slideLayout" Target="../slideLayouts/slideLayout172.xml"/><Relationship Id="rId27" Type="http://schemas.openxmlformats.org/officeDocument/2006/relationships/tags" Target="../tags/tag283.xml"/><Relationship Id="rId30" Type="http://schemas.openxmlformats.org/officeDocument/2006/relationships/tags" Target="../tags/tag286.xml"/><Relationship Id="rId35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2.xml"/><Relationship Id="rId13" Type="http://schemas.openxmlformats.org/officeDocument/2006/relationships/slideLayout" Target="../slideLayouts/slideLayout187.xml"/><Relationship Id="rId18" Type="http://schemas.openxmlformats.org/officeDocument/2006/relationships/slideLayout" Target="../slideLayouts/slideLayout192.xml"/><Relationship Id="rId26" Type="http://schemas.openxmlformats.org/officeDocument/2006/relationships/vmlDrawing" Target="../drawings/vmlDrawing8.vml"/><Relationship Id="rId3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95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81.xml"/><Relationship Id="rId12" Type="http://schemas.openxmlformats.org/officeDocument/2006/relationships/slideLayout" Target="../slideLayouts/slideLayout186.xml"/><Relationship Id="rId17" Type="http://schemas.openxmlformats.org/officeDocument/2006/relationships/slideLayout" Target="../slideLayouts/slideLayout191.xml"/><Relationship Id="rId25" Type="http://schemas.openxmlformats.org/officeDocument/2006/relationships/theme" Target="../theme/theme11.xml"/><Relationship Id="rId33" Type="http://schemas.openxmlformats.org/officeDocument/2006/relationships/oleObject" Target="../embeddings/oleObject8.bin"/><Relationship Id="rId2" Type="http://schemas.openxmlformats.org/officeDocument/2006/relationships/slideLayout" Target="../slideLayouts/slideLayout176.xml"/><Relationship Id="rId16" Type="http://schemas.openxmlformats.org/officeDocument/2006/relationships/slideLayout" Target="../slideLayouts/slideLayout190.xml"/><Relationship Id="rId20" Type="http://schemas.openxmlformats.org/officeDocument/2006/relationships/slideLayout" Target="../slideLayouts/slideLayout194.xml"/><Relationship Id="rId29" Type="http://schemas.openxmlformats.org/officeDocument/2006/relationships/tags" Target="../tags/tag332.xml"/><Relationship Id="rId1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80.xml"/><Relationship Id="rId11" Type="http://schemas.openxmlformats.org/officeDocument/2006/relationships/slideLayout" Target="../slideLayouts/slideLayout185.xml"/><Relationship Id="rId24" Type="http://schemas.openxmlformats.org/officeDocument/2006/relationships/slideLayout" Target="../slideLayouts/slideLayout198.xml"/><Relationship Id="rId32" Type="http://schemas.openxmlformats.org/officeDocument/2006/relationships/tags" Target="../tags/tag335.xml"/><Relationship Id="rId5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89.xml"/><Relationship Id="rId23" Type="http://schemas.openxmlformats.org/officeDocument/2006/relationships/slideLayout" Target="../slideLayouts/slideLayout197.xml"/><Relationship Id="rId28" Type="http://schemas.openxmlformats.org/officeDocument/2006/relationships/tags" Target="../tags/tag331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84.xml"/><Relationship Id="rId19" Type="http://schemas.openxmlformats.org/officeDocument/2006/relationships/slideLayout" Target="../slideLayouts/slideLayout193.xml"/><Relationship Id="rId31" Type="http://schemas.openxmlformats.org/officeDocument/2006/relationships/tags" Target="../tags/tag334.xml"/><Relationship Id="rId4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83.xml"/><Relationship Id="rId14" Type="http://schemas.openxmlformats.org/officeDocument/2006/relationships/slideLayout" Target="../slideLayouts/slideLayout188.xml"/><Relationship Id="rId22" Type="http://schemas.openxmlformats.org/officeDocument/2006/relationships/slideLayout" Target="../slideLayouts/slideLayout196.xml"/><Relationship Id="rId27" Type="http://schemas.openxmlformats.org/officeDocument/2006/relationships/tags" Target="../tags/tag330.xml"/><Relationship Id="rId30" Type="http://schemas.openxmlformats.org/officeDocument/2006/relationships/tags" Target="../tags/tag333.xml"/><Relationship Id="rId35" Type="http://schemas.openxmlformats.org/officeDocument/2006/relationships/image" Target="../media/image3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26" Type="http://schemas.openxmlformats.org/officeDocument/2006/relationships/vmlDrawing" Target="../drawings/vmlDrawing9.vml"/><Relationship Id="rId3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219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5" Type="http://schemas.openxmlformats.org/officeDocument/2006/relationships/theme" Target="../theme/theme12.xml"/><Relationship Id="rId33" Type="http://schemas.openxmlformats.org/officeDocument/2006/relationships/oleObject" Target="../embeddings/oleObject9.bin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218.xml"/><Relationship Id="rId29" Type="http://schemas.openxmlformats.org/officeDocument/2006/relationships/tags" Target="../tags/tag379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24" Type="http://schemas.openxmlformats.org/officeDocument/2006/relationships/slideLayout" Target="../slideLayouts/slideLayout222.xml"/><Relationship Id="rId32" Type="http://schemas.openxmlformats.org/officeDocument/2006/relationships/tags" Target="../tags/tag382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28" Type="http://schemas.openxmlformats.org/officeDocument/2006/relationships/tags" Target="../tags/tag378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31" Type="http://schemas.openxmlformats.org/officeDocument/2006/relationships/tags" Target="../tags/tag381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Relationship Id="rId27" Type="http://schemas.openxmlformats.org/officeDocument/2006/relationships/tags" Target="../tags/tag377.xml"/><Relationship Id="rId30" Type="http://schemas.openxmlformats.org/officeDocument/2006/relationships/tags" Target="../tags/tag380.xml"/><Relationship Id="rId35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vmlDrawing" Target="../drawings/vmlDrawing2.v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33" Type="http://schemas.openxmlformats.org/officeDocument/2006/relationships/oleObject" Target="../embeddings/oleObject2.bin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ags" Target="../tags/tag5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tags" Target="../tags/tag53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tags" Target="../tags/tag49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tags" Target="../tags/tag5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35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2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oleObject" Target="../embeddings/oleObject3.bin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tags" Target="../tags/tag10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tags" Target="../tags/tag96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tags" Target="../tags/tag99.xml"/><Relationship Id="rId37" Type="http://schemas.openxmlformats.org/officeDocument/2006/relationships/image" Target="../media/image4.png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tags" Target="../tags/tag95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tags" Target="../tags/tag98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vmlDrawing" Target="../drawings/vmlDrawing3.vml"/><Relationship Id="rId30" Type="http://schemas.openxmlformats.org/officeDocument/2006/relationships/tags" Target="../tags/tag97.xml"/><Relationship Id="rId35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26" Type="http://schemas.openxmlformats.org/officeDocument/2006/relationships/vmlDrawing" Target="../drawings/vmlDrawing4.v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5" Type="http://schemas.openxmlformats.org/officeDocument/2006/relationships/theme" Target="../theme/theme7.xml"/><Relationship Id="rId33" Type="http://schemas.openxmlformats.org/officeDocument/2006/relationships/oleObject" Target="../embeddings/oleObject4.bin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29" Type="http://schemas.openxmlformats.org/officeDocument/2006/relationships/tags" Target="../tags/tag14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24" Type="http://schemas.openxmlformats.org/officeDocument/2006/relationships/slideLayout" Target="../slideLayouts/slideLayout102.xml"/><Relationship Id="rId32" Type="http://schemas.openxmlformats.org/officeDocument/2006/relationships/tags" Target="../tags/tag147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slideLayout" Target="../slideLayouts/slideLayout101.xml"/><Relationship Id="rId28" Type="http://schemas.openxmlformats.org/officeDocument/2006/relationships/tags" Target="../tags/tag143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31" Type="http://schemas.openxmlformats.org/officeDocument/2006/relationships/tags" Target="../tags/tag146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Relationship Id="rId27" Type="http://schemas.openxmlformats.org/officeDocument/2006/relationships/tags" Target="../tags/tag142.xml"/><Relationship Id="rId30" Type="http://schemas.openxmlformats.org/officeDocument/2006/relationships/tags" Target="../tags/tag145.xml"/><Relationship Id="rId35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26" Type="http://schemas.openxmlformats.org/officeDocument/2006/relationships/vmlDrawing" Target="../drawings/vmlDrawing5.v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5" Type="http://schemas.openxmlformats.org/officeDocument/2006/relationships/theme" Target="../theme/theme8.xml"/><Relationship Id="rId33" Type="http://schemas.openxmlformats.org/officeDocument/2006/relationships/oleObject" Target="../embeddings/oleObject5.bin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29" Type="http://schemas.openxmlformats.org/officeDocument/2006/relationships/tags" Target="../tags/tag191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slideLayout" Target="../slideLayouts/slideLayout126.xml"/><Relationship Id="rId32" Type="http://schemas.openxmlformats.org/officeDocument/2006/relationships/tags" Target="../tags/tag194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25.xml"/><Relationship Id="rId28" Type="http://schemas.openxmlformats.org/officeDocument/2006/relationships/tags" Target="../tags/tag190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31" Type="http://schemas.openxmlformats.org/officeDocument/2006/relationships/tags" Target="../tags/tag193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slideLayout" Target="../slideLayouts/slideLayout12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vmlDrawing" Target="../drawings/vmlDrawing6.v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theme" Target="../theme/theme9.xml"/><Relationship Id="rId33" Type="http://schemas.openxmlformats.org/officeDocument/2006/relationships/oleObject" Target="../embeddings/oleObject6.bin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tags" Target="../tags/tag23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tags" Target="../tags/tag241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tags" Target="../tags/tag237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tags" Target="../tags/tag240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tags" Target="../tags/tag236.xml"/><Relationship Id="rId30" Type="http://schemas.openxmlformats.org/officeDocument/2006/relationships/tags" Target="../tags/tag239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0538035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79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911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0" indent="-36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174038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264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612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895505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1288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590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4956368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7424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025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0" indent="-36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4174499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103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83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9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321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 smtClean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  <a:endParaRPr lang="en-US" sz="2222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9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795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885164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13" name="think-cell Slide" r:id="rId34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3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03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7137466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137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34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0" indent="-36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43162774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61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45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0" indent="-36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47605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230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 smtClean="0"/>
              <a:t>First Text Level</a:t>
            </a:r>
          </a:p>
          <a:p>
            <a:pPr lvl="1"/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Third</a:t>
            </a:r>
          </a:p>
          <a:p>
            <a:pPr lvl="3"/>
            <a:r>
              <a:rPr lang="en-US" dirty="0" smtClean="0"/>
              <a:t>Fourth</a:t>
            </a:r>
          </a:p>
          <a:p>
            <a:pPr lvl="4"/>
            <a:r>
              <a:rPr lang="en-US" dirty="0" smtClean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>
                <a:solidFill>
                  <a:srgbClr val="003399"/>
                </a:solidFill>
              </a:rPr>
              <a:pPr/>
              <a:t>‹#›</a:t>
            </a:fld>
            <a:endParaRPr lang="en-ZA" dirty="0">
              <a:solidFill>
                <a:srgbClr val="00339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 dirty="0" smtClean="0">
                <a:solidFill>
                  <a:srgbClr val="998F86"/>
                </a:solidFill>
              </a:rPr>
              <a:t>WCG-PPT Slide Gallery-01112012.pptx</a:t>
            </a:r>
            <a:endParaRPr lang="en-GB" dirty="0">
              <a:solidFill>
                <a:srgbClr val="998F86"/>
              </a:solidFill>
            </a:endParaRPr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r>
              <a:rPr lang="en-US" sz="800" dirty="0">
                <a:solidFill>
                  <a:srgbClr val="998F86"/>
                </a:solidFill>
              </a:rPr>
              <a:t>© Western Cape Government 2012  |</a:t>
            </a:r>
            <a:endParaRPr lang="en-GB" sz="800" dirty="0">
              <a:solidFill>
                <a:srgbClr val="998F86"/>
              </a:solidFill>
            </a:endParaRPr>
          </a:p>
        </p:txBody>
      </p:sp>
      <p:pic>
        <p:nvPicPr>
          <p:cNvPr id="11" name="Picture 115" descr="C:\Users\Conny\Desktop\WCG\WCG - Logo\PNG\Logos blue\Local Government\WCG - Logo - Local Government - Blue.png"/>
          <p:cNvPicPr>
            <a:picLocks noChangeAspect="1" noChangeArrowheads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59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0.xml"/><Relationship Id="rId1" Type="http://schemas.openxmlformats.org/officeDocument/2006/relationships/tags" Target="../tags/tag4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8.xml"/><Relationship Id="rId1" Type="http://schemas.openxmlformats.org/officeDocument/2006/relationships/tags" Target="../tags/tag4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4.xml"/><Relationship Id="rId1" Type="http://schemas.openxmlformats.org/officeDocument/2006/relationships/tags" Target="../tags/tag4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4.xml"/><Relationship Id="rId1" Type="http://schemas.openxmlformats.org/officeDocument/2006/relationships/tags" Target="../tags/tag4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40000" y="3489334"/>
            <a:ext cx="7207152" cy="923330"/>
          </a:xfrm>
        </p:spPr>
        <p:txBody>
          <a:bodyPr wrap="none" lIns="36000" anchor="ctr" anchorCtr="0">
            <a:spAutoFit/>
          </a:bodyPr>
          <a:lstStyle/>
          <a:p>
            <a:pPr algn="l"/>
            <a:r>
              <a:rPr lang="en-ZA" sz="2000" noProof="0" dirty="0" smtClean="0"/>
              <a:t>Municipal Infrastructure Grant Expenditure status: </a:t>
            </a:r>
            <a:br>
              <a:rPr lang="en-ZA" sz="2000" noProof="0" dirty="0" smtClean="0"/>
            </a:b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 smtClean="0"/>
              <a:t>Second &amp; THIRD QUARTER 2015/16 FY (Municipal)</a:t>
            </a:r>
            <a:endParaRPr lang="en-GB" sz="2000" noProof="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smtClean="0"/>
              <a:t>Municipal Infrastructure 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Cape Town</a:t>
            </a:r>
            <a:r>
              <a:rPr lang="en-GB" noProof="0" dirty="0" smtClean="0"/>
              <a:t> |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noProof="0" dirty="0" smtClean="0"/>
              <a:t>Marius Brand|</a:t>
            </a:r>
            <a:endParaRPr lang="en-GB" noProof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08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SITUATIONAL ANALYSIS (2nd Quarter)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70000"/>
              </a:lnSpc>
              <a:buNone/>
              <a:defRPr/>
            </a:pPr>
            <a:r>
              <a:rPr lang="en-ZA" sz="1800" b="1" u="sng" dirty="0">
                <a:solidFill>
                  <a:srgbClr val="003399"/>
                </a:solidFill>
              </a:rPr>
              <a:t>Municipal Infrastructure Grant </a:t>
            </a:r>
            <a:r>
              <a:rPr lang="en-ZA" sz="1800" b="1" u="sng" dirty="0" smtClean="0">
                <a:solidFill>
                  <a:srgbClr val="003399"/>
                </a:solidFill>
              </a:rPr>
              <a:t>Expenditure (2015/16 FY)</a:t>
            </a:r>
            <a:endParaRPr lang="en-ZA" sz="1800" b="1" u="sng" dirty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Provincial </a:t>
            </a:r>
            <a:r>
              <a:rPr lang="en-ZA" sz="1800" dirty="0">
                <a:solidFill>
                  <a:srgbClr val="003399"/>
                </a:solidFill>
              </a:rPr>
              <a:t>Budget – </a:t>
            </a:r>
            <a:r>
              <a:rPr lang="en-ZA" sz="1800" dirty="0" smtClean="0">
                <a:solidFill>
                  <a:srgbClr val="003399"/>
                </a:solidFill>
              </a:rPr>
              <a:t>R482 </a:t>
            </a:r>
            <a:r>
              <a:rPr lang="en-ZA" sz="1800" dirty="0">
                <a:solidFill>
                  <a:srgbClr val="003399"/>
                </a:solidFill>
              </a:rPr>
              <a:t>938 </a:t>
            </a:r>
            <a:r>
              <a:rPr lang="en-ZA" sz="1800" dirty="0" smtClean="0">
                <a:solidFill>
                  <a:srgbClr val="003399"/>
                </a:solidFill>
              </a:rPr>
              <a:t>000.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US" sz="1800" dirty="0" smtClean="0">
                <a:solidFill>
                  <a:srgbClr val="003399"/>
                </a:solidFill>
              </a:rPr>
              <a:t>An </a:t>
            </a:r>
            <a:r>
              <a:rPr lang="en-US" sz="1800" dirty="0">
                <a:solidFill>
                  <a:srgbClr val="003399"/>
                </a:solidFill>
              </a:rPr>
              <a:t>overall expenditure of 42.46% of the total Western Cape Provincial </a:t>
            </a:r>
            <a:r>
              <a:rPr lang="en-US" sz="1800" dirty="0" smtClean="0">
                <a:solidFill>
                  <a:srgbClr val="003399"/>
                </a:solidFill>
              </a:rPr>
              <a:t>allocation - </a:t>
            </a:r>
            <a:r>
              <a:rPr lang="en-ZA" sz="1800" dirty="0" smtClean="0">
                <a:solidFill>
                  <a:srgbClr val="003399"/>
                </a:solidFill>
              </a:rPr>
              <a:t>above the  </a:t>
            </a:r>
            <a:r>
              <a:rPr lang="en-ZA" sz="1800" dirty="0">
                <a:solidFill>
                  <a:srgbClr val="003399"/>
                </a:solidFill>
              </a:rPr>
              <a:t>benchmark of 40</a:t>
            </a:r>
            <a:r>
              <a:rPr lang="en-ZA" sz="1800" dirty="0" smtClean="0">
                <a:solidFill>
                  <a:srgbClr val="003399"/>
                </a:solidFill>
              </a:rPr>
              <a:t>%.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80</a:t>
            </a:r>
            <a:r>
              <a:rPr lang="en-ZA" sz="1800" dirty="0">
                <a:solidFill>
                  <a:srgbClr val="003399"/>
                </a:solidFill>
              </a:rPr>
              <a:t>% of planned expenditure </a:t>
            </a:r>
            <a:r>
              <a:rPr lang="en-ZA" sz="1800" dirty="0" smtClean="0">
                <a:solidFill>
                  <a:srgbClr val="003399"/>
                </a:solidFill>
              </a:rPr>
              <a:t>achieved.</a:t>
            </a:r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122813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275" y="476672"/>
            <a:ext cx="8505825" cy="580604"/>
          </a:xfrm>
        </p:spPr>
        <p:txBody>
          <a:bodyPr>
            <a:normAutofit fontScale="90000"/>
          </a:bodyPr>
          <a:lstStyle/>
          <a:p>
            <a:r>
              <a:rPr lang="en-ZA" sz="3100" dirty="0" smtClean="0"/>
              <a:t>SITUATIONAL ANALYSIS (2</a:t>
            </a:r>
            <a:r>
              <a:rPr lang="en-ZA" sz="3100" baseline="30000" dirty="0" smtClean="0"/>
              <a:t>nd</a:t>
            </a:r>
            <a:r>
              <a:rPr lang="en-ZA" sz="3100" dirty="0" smtClean="0"/>
              <a:t> Quarter)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40000" lvl="1" indent="-540000" defTabSz="914400">
              <a:spcBef>
                <a:spcPts val="300"/>
              </a:spcBef>
              <a:buBlip>
                <a:blip r:embed="rId2"/>
              </a:buBlip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2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6 </a:t>
            </a:r>
            <a:r>
              <a:rPr lang="en-ZA" sz="1800" dirty="0">
                <a:solidFill>
                  <a:srgbClr val="003399"/>
                </a:solidFill>
              </a:rPr>
              <a:t>Municipalities above 50% - Top performing Municipalities. (</a:t>
            </a:r>
            <a:r>
              <a:rPr lang="en-ZA" sz="1800" dirty="0" err="1">
                <a:solidFill>
                  <a:srgbClr val="003399"/>
                </a:solidFill>
              </a:rPr>
              <a:t>Saldanha</a:t>
            </a:r>
            <a:r>
              <a:rPr lang="en-ZA" sz="1800" dirty="0">
                <a:solidFill>
                  <a:srgbClr val="003399"/>
                </a:solidFill>
              </a:rPr>
              <a:t> Bay, </a:t>
            </a:r>
            <a:r>
              <a:rPr lang="en-ZA" sz="1800" dirty="0" err="1">
                <a:solidFill>
                  <a:srgbClr val="003399"/>
                </a:solidFill>
              </a:rPr>
              <a:t>Swartland</a:t>
            </a:r>
            <a:r>
              <a:rPr lang="en-ZA" sz="1800" dirty="0">
                <a:solidFill>
                  <a:srgbClr val="003399"/>
                </a:solidFill>
              </a:rPr>
              <a:t>, Drakenstein, </a:t>
            </a:r>
            <a:r>
              <a:rPr lang="en-ZA" sz="1800" dirty="0" err="1">
                <a:solidFill>
                  <a:srgbClr val="003399"/>
                </a:solidFill>
              </a:rPr>
              <a:t>Knysna</a:t>
            </a:r>
            <a:r>
              <a:rPr lang="en-ZA" sz="1800" dirty="0">
                <a:solidFill>
                  <a:srgbClr val="003399"/>
                </a:solidFill>
              </a:rPr>
              <a:t>, Laingsburg and Beaufort West</a:t>
            </a:r>
            <a:r>
              <a:rPr lang="en-ZA" sz="1800" dirty="0" smtClean="0">
                <a:solidFill>
                  <a:srgbClr val="003399"/>
                </a:solidFill>
              </a:rPr>
              <a:t>).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2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11 Municipalities between </a:t>
            </a:r>
            <a:r>
              <a:rPr lang="en-ZA" sz="1800" dirty="0">
                <a:solidFill>
                  <a:srgbClr val="003399"/>
                </a:solidFill>
              </a:rPr>
              <a:t>40%-50% - Municipalities are meeting monthly </a:t>
            </a:r>
            <a:r>
              <a:rPr lang="en-ZA" sz="1800" dirty="0" smtClean="0">
                <a:solidFill>
                  <a:srgbClr val="003399"/>
                </a:solidFill>
              </a:rPr>
              <a:t>targets (Matzikama</a:t>
            </a:r>
            <a:r>
              <a:rPr lang="en-ZA" sz="1800" dirty="0">
                <a:solidFill>
                  <a:srgbClr val="003399"/>
                </a:solidFill>
              </a:rPr>
              <a:t>, Cederberg, </a:t>
            </a:r>
            <a:r>
              <a:rPr lang="en-ZA" sz="1800" dirty="0" err="1">
                <a:solidFill>
                  <a:srgbClr val="003399"/>
                </a:solidFill>
              </a:rPr>
              <a:t>Witzenberg</a:t>
            </a:r>
            <a:r>
              <a:rPr lang="en-ZA" sz="1800" dirty="0">
                <a:solidFill>
                  <a:srgbClr val="003399"/>
                </a:solidFill>
              </a:rPr>
              <a:t>, </a:t>
            </a:r>
            <a:r>
              <a:rPr lang="en-ZA" sz="1800" dirty="0" err="1">
                <a:solidFill>
                  <a:srgbClr val="003399"/>
                </a:solidFill>
              </a:rPr>
              <a:t>Breede</a:t>
            </a:r>
            <a:r>
              <a:rPr lang="en-ZA" sz="1800" dirty="0">
                <a:solidFill>
                  <a:srgbClr val="003399"/>
                </a:solidFill>
              </a:rPr>
              <a:t> Valley, </a:t>
            </a:r>
            <a:r>
              <a:rPr lang="en-ZA" sz="1800" dirty="0" err="1">
                <a:solidFill>
                  <a:srgbClr val="003399"/>
                </a:solidFill>
              </a:rPr>
              <a:t>Langeberg</a:t>
            </a:r>
            <a:r>
              <a:rPr lang="en-ZA" sz="1800" dirty="0">
                <a:solidFill>
                  <a:srgbClr val="003399"/>
                </a:solidFill>
              </a:rPr>
              <a:t>, </a:t>
            </a:r>
            <a:r>
              <a:rPr lang="en-ZA" sz="1800" dirty="0" err="1">
                <a:solidFill>
                  <a:srgbClr val="003399"/>
                </a:solidFill>
              </a:rPr>
              <a:t>Theewaterskloof</a:t>
            </a:r>
            <a:r>
              <a:rPr lang="en-ZA" sz="1800" dirty="0">
                <a:solidFill>
                  <a:srgbClr val="003399"/>
                </a:solidFill>
              </a:rPr>
              <a:t>, </a:t>
            </a:r>
            <a:r>
              <a:rPr lang="en-ZA" sz="1800" dirty="0" err="1">
                <a:solidFill>
                  <a:srgbClr val="003399"/>
                </a:solidFill>
              </a:rPr>
              <a:t>Kannaland</a:t>
            </a:r>
            <a:r>
              <a:rPr lang="en-ZA" sz="1800" dirty="0">
                <a:solidFill>
                  <a:srgbClr val="003399"/>
                </a:solidFill>
              </a:rPr>
              <a:t>, </a:t>
            </a:r>
            <a:r>
              <a:rPr lang="en-ZA" sz="1800" dirty="0" err="1">
                <a:solidFill>
                  <a:srgbClr val="003399"/>
                </a:solidFill>
              </a:rPr>
              <a:t>Mossel</a:t>
            </a:r>
            <a:r>
              <a:rPr lang="en-ZA" sz="1800" dirty="0">
                <a:solidFill>
                  <a:srgbClr val="003399"/>
                </a:solidFill>
              </a:rPr>
              <a:t> Bay, George, </a:t>
            </a:r>
            <a:r>
              <a:rPr lang="en-ZA" sz="1800" dirty="0" err="1">
                <a:solidFill>
                  <a:srgbClr val="003399"/>
                </a:solidFill>
              </a:rPr>
              <a:t>Oudtshoorn</a:t>
            </a:r>
            <a:r>
              <a:rPr lang="en-ZA" sz="1800" dirty="0">
                <a:solidFill>
                  <a:srgbClr val="003399"/>
                </a:solidFill>
              </a:rPr>
              <a:t> and </a:t>
            </a:r>
            <a:r>
              <a:rPr lang="en-ZA" sz="1800" dirty="0" smtClean="0">
                <a:solidFill>
                  <a:srgbClr val="003399"/>
                </a:solidFill>
              </a:rPr>
              <a:t>Bitou).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2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4 </a:t>
            </a:r>
            <a:r>
              <a:rPr lang="en-ZA" sz="1800" dirty="0">
                <a:solidFill>
                  <a:srgbClr val="003399"/>
                </a:solidFill>
              </a:rPr>
              <a:t>Municipalities between 30%-40% - Municipalities shall be supported by DLG (Stellenbosch, </a:t>
            </a:r>
            <a:r>
              <a:rPr lang="en-ZA" sz="1800" dirty="0" err="1">
                <a:solidFill>
                  <a:srgbClr val="003399"/>
                </a:solidFill>
              </a:rPr>
              <a:t>Overstrand</a:t>
            </a:r>
            <a:r>
              <a:rPr lang="en-ZA" sz="1800" dirty="0">
                <a:solidFill>
                  <a:srgbClr val="003399"/>
                </a:solidFill>
              </a:rPr>
              <a:t>, </a:t>
            </a:r>
            <a:r>
              <a:rPr lang="en-ZA" sz="1800" dirty="0" err="1">
                <a:solidFill>
                  <a:srgbClr val="003399"/>
                </a:solidFill>
              </a:rPr>
              <a:t>Swellendam</a:t>
            </a:r>
            <a:r>
              <a:rPr lang="en-ZA" sz="1800" dirty="0">
                <a:solidFill>
                  <a:srgbClr val="003399"/>
                </a:solidFill>
              </a:rPr>
              <a:t> and </a:t>
            </a:r>
            <a:r>
              <a:rPr lang="en-ZA" sz="1800" dirty="0" err="1">
                <a:solidFill>
                  <a:srgbClr val="003399"/>
                </a:solidFill>
              </a:rPr>
              <a:t>Hessequa</a:t>
            </a:r>
            <a:r>
              <a:rPr lang="en-ZA" sz="1800" dirty="0" smtClean="0">
                <a:solidFill>
                  <a:srgbClr val="003399"/>
                </a:solidFill>
              </a:rPr>
              <a:t>).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2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3 </a:t>
            </a:r>
            <a:r>
              <a:rPr lang="en-ZA" sz="1800" dirty="0">
                <a:solidFill>
                  <a:srgbClr val="003399"/>
                </a:solidFill>
              </a:rPr>
              <a:t>Municipalities below 30% -  Weekly monitoring of action plans to rectify the situation (Prince Albert,  Cape Agulhas,  </a:t>
            </a:r>
            <a:r>
              <a:rPr lang="en-ZA" sz="1800" dirty="0" err="1">
                <a:solidFill>
                  <a:srgbClr val="003399"/>
                </a:solidFill>
              </a:rPr>
              <a:t>Bergrivier</a:t>
            </a:r>
            <a:r>
              <a:rPr lang="en-ZA" sz="1800" dirty="0">
                <a:solidFill>
                  <a:srgbClr val="003399"/>
                </a:solidFill>
              </a:rPr>
              <a:t>). </a:t>
            </a:r>
          </a:p>
          <a:p>
            <a:pPr marL="0" lvl="1" indent="0" algn="just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867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19 OF </a:t>
            </a:r>
            <a:r>
              <a:rPr lang="en-US" dirty="0" err="1" smtClean="0"/>
              <a:t>DoRA</a:t>
            </a:r>
            <a:r>
              <a:rPr lang="en-US" dirty="0" smtClean="0"/>
              <a:t> (ACT </a:t>
            </a:r>
            <a:r>
              <a:rPr lang="en-US" dirty="0"/>
              <a:t>NO. 1 OF 2015)</a:t>
            </a:r>
            <a:endParaRPr lang="en-GB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5277" y="1143000"/>
            <a:ext cx="8505825" cy="4648201"/>
          </a:xfrm>
        </p:spPr>
        <p:txBody>
          <a:bodyPr>
            <a:noAutofit/>
          </a:bodyPr>
          <a:lstStyle/>
          <a:p>
            <a:pPr marL="540000" lvl="1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endParaRPr lang="en-US" dirty="0" smtClean="0"/>
          </a:p>
          <a:p>
            <a:pPr marL="540000" lvl="1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sz="1800" dirty="0" smtClean="0">
                <a:solidFill>
                  <a:schemeClr val="tx2"/>
                </a:solidFill>
              </a:rPr>
              <a:t>Three Municipalities have evoked the above mentioned Act for not managing to spend 30% of the total allocation:</a:t>
            </a:r>
          </a:p>
          <a:p>
            <a:pPr marL="1257550" lvl="3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dirty="0" smtClean="0">
                <a:solidFill>
                  <a:schemeClr val="tx2"/>
                </a:solidFill>
              </a:rPr>
              <a:t>Prince Albert</a:t>
            </a:r>
            <a:endParaRPr lang="en-US" dirty="0">
              <a:solidFill>
                <a:schemeClr val="tx2"/>
              </a:solidFill>
            </a:endParaRPr>
          </a:p>
          <a:p>
            <a:pPr marL="1257550" lvl="3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dirty="0">
                <a:solidFill>
                  <a:schemeClr val="tx2"/>
                </a:solidFill>
              </a:rPr>
              <a:t>Cape Agulhas</a:t>
            </a:r>
          </a:p>
          <a:p>
            <a:pPr marL="1257550" lvl="3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dirty="0" err="1" smtClean="0">
                <a:solidFill>
                  <a:schemeClr val="tx2"/>
                </a:solidFill>
              </a:rPr>
              <a:t>Bergrivier</a:t>
            </a:r>
            <a:endParaRPr lang="en-US" dirty="0" smtClean="0">
              <a:solidFill>
                <a:schemeClr val="tx2"/>
              </a:solidFill>
            </a:endParaRPr>
          </a:p>
          <a:p>
            <a:pPr marL="717550" lvl="3" indent="0">
              <a:spcBef>
                <a:spcPts val="30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540000" lvl="1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US" sz="1800" dirty="0" smtClean="0">
                <a:solidFill>
                  <a:srgbClr val="003399"/>
                </a:solidFill>
              </a:rPr>
              <a:t>These Municipalities were called in by </a:t>
            </a:r>
            <a:r>
              <a:rPr lang="en-US" sz="1800" dirty="0" err="1" smtClean="0">
                <a:solidFill>
                  <a:srgbClr val="003399"/>
                </a:solidFill>
              </a:rPr>
              <a:t>DCoG</a:t>
            </a:r>
            <a:r>
              <a:rPr lang="en-US" sz="1800" dirty="0" smtClean="0">
                <a:solidFill>
                  <a:srgbClr val="003399"/>
                </a:solidFill>
              </a:rPr>
              <a:t> and WC DLG in an attempt to rehabilitate expenditure. 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None/>
            </a:pPr>
            <a:endParaRPr lang="en-US" sz="2800" dirty="0" smtClean="0">
              <a:solidFill>
                <a:srgbClr val="003399"/>
              </a:solidFill>
            </a:endParaRPr>
          </a:p>
          <a:p>
            <a:pPr marL="540000" lvl="1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endParaRPr lang="en-US" sz="2800" dirty="0" smtClean="0"/>
          </a:p>
          <a:p>
            <a:pPr marL="0" lvl="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200" b="1" dirty="0">
              <a:solidFill>
                <a:srgbClr val="0000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83613033"/>
              </p:ext>
            </p:extLst>
          </p:nvPr>
        </p:nvGraphicFramePr>
        <p:xfrm>
          <a:off x="395536" y="3861048"/>
          <a:ext cx="8352927" cy="2037486"/>
        </p:xfrm>
        <a:graphic>
          <a:graphicData uri="http://schemas.openxmlformats.org/drawingml/2006/table">
            <a:tbl>
              <a:tblPr/>
              <a:tblGrid>
                <a:gridCol w="1799383"/>
                <a:gridCol w="3276772"/>
                <a:gridCol w="3276772"/>
              </a:tblGrid>
              <a:tr h="201622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Municipality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Reasons for under-expenditure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Progress to date (April)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 err="1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Bergrivier</a:t>
                      </a:r>
                      <a:endParaRPr lang="en-ZA" sz="1400" b="0" i="0" u="none" strike="noStrike" dirty="0">
                        <a:solidFill>
                          <a:srgbClr val="003399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Late project registrations.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All projects registered and in construction phase. Expenditure at 61.80%.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Cape Agulhas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Heavy rains till late October 2015 caused delay of five roads projects.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All projects awarded and in construction </a:t>
                      </a:r>
                      <a:r>
                        <a:rPr lang="en-US" sz="14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phase. </a:t>
                      </a:r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Expenditure at 55.60%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l" fontAlgn="t"/>
                      <a:r>
                        <a:rPr lang="en-ZA" sz="1400" b="0" i="0" u="none" strike="noStrike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Prince Albert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High-tender prices caused delay of projects.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rgbClr val="003399"/>
                          </a:solidFill>
                          <a:effectLst/>
                          <a:latin typeface="Calibri"/>
                        </a:rPr>
                        <a:t>All contractor are on site. Plant and material delivered in March. Expenditure at 30.20%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57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MIG MONTHLY CLAIMS PAYMENT STATUS</a:t>
            </a:r>
          </a:p>
          <a:p>
            <a:r>
              <a:rPr lang="en-ZA" dirty="0" smtClean="0"/>
              <a:t>Mar’2016 (3</a:t>
            </a:r>
            <a:r>
              <a:rPr lang="en-ZA" baseline="30000" dirty="0" smtClean="0"/>
              <a:t>rd</a:t>
            </a:r>
            <a:r>
              <a:rPr lang="en-ZA" dirty="0" smtClean="0"/>
              <a:t> Quarter)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94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SITUATIONAL </a:t>
            </a:r>
            <a:r>
              <a:rPr lang="en-ZA" dirty="0" smtClean="0"/>
              <a:t>ANALYSIS (</a:t>
            </a:r>
            <a:r>
              <a:rPr lang="en-ZA" dirty="0"/>
              <a:t>3rd Quarter)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70000"/>
              </a:lnSpc>
              <a:buNone/>
              <a:defRPr/>
            </a:pPr>
            <a:r>
              <a:rPr lang="en-ZA" sz="1800" b="1" u="sng" dirty="0">
                <a:solidFill>
                  <a:srgbClr val="003399"/>
                </a:solidFill>
              </a:rPr>
              <a:t>Municipal Infrastructure Grant </a:t>
            </a:r>
            <a:r>
              <a:rPr lang="en-ZA" sz="1800" b="1" u="sng" dirty="0" smtClean="0">
                <a:solidFill>
                  <a:srgbClr val="003399"/>
                </a:solidFill>
              </a:rPr>
              <a:t>Expenditure (2015/16 FY)</a:t>
            </a:r>
            <a:endParaRPr lang="en-ZA" sz="1800" b="1" u="sng" dirty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Provincial </a:t>
            </a:r>
            <a:r>
              <a:rPr lang="en-ZA" sz="1800" dirty="0">
                <a:solidFill>
                  <a:srgbClr val="003399"/>
                </a:solidFill>
              </a:rPr>
              <a:t>Budget – </a:t>
            </a:r>
            <a:r>
              <a:rPr lang="en-ZA" sz="1800" dirty="0" smtClean="0">
                <a:solidFill>
                  <a:srgbClr val="003399"/>
                </a:solidFill>
              </a:rPr>
              <a:t>R506 938 000. 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An adjustment allocation increase of R24 000 000 has had a 4.97% effect on the overall expenditure of the WC Province.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US" sz="1800" dirty="0" smtClean="0">
                <a:solidFill>
                  <a:srgbClr val="003399"/>
                </a:solidFill>
              </a:rPr>
              <a:t>An </a:t>
            </a:r>
            <a:r>
              <a:rPr lang="en-US" sz="1800" dirty="0">
                <a:solidFill>
                  <a:srgbClr val="003399"/>
                </a:solidFill>
              </a:rPr>
              <a:t>overall expenditure of </a:t>
            </a:r>
            <a:r>
              <a:rPr lang="en-US" sz="1800" dirty="0" smtClean="0">
                <a:solidFill>
                  <a:srgbClr val="003399"/>
                </a:solidFill>
              </a:rPr>
              <a:t>56.64% </a:t>
            </a:r>
            <a:r>
              <a:rPr lang="en-US" sz="1800" dirty="0">
                <a:solidFill>
                  <a:srgbClr val="003399"/>
                </a:solidFill>
              </a:rPr>
              <a:t>of the total Western Cape Provincial </a:t>
            </a:r>
            <a:r>
              <a:rPr lang="en-US" sz="1800" dirty="0" smtClean="0">
                <a:solidFill>
                  <a:srgbClr val="003399"/>
                </a:solidFill>
              </a:rPr>
              <a:t>allocation including the adjustment allocation.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US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74% </a:t>
            </a:r>
            <a:r>
              <a:rPr lang="en-ZA" sz="1800" dirty="0">
                <a:solidFill>
                  <a:srgbClr val="003399"/>
                </a:solidFill>
              </a:rPr>
              <a:t>of planned expenditure </a:t>
            </a:r>
            <a:r>
              <a:rPr lang="en-ZA" sz="1800" dirty="0" smtClean="0">
                <a:solidFill>
                  <a:srgbClr val="003399"/>
                </a:solidFill>
              </a:rPr>
              <a:t>achieved.</a:t>
            </a:r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226872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SITUATIONAL ANALYSIS (3rd Quarter)</a:t>
            </a:r>
            <a:endParaRPr lang="en-GB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5277" y="1266826"/>
            <a:ext cx="8505825" cy="4524375"/>
          </a:xfrm>
        </p:spPr>
        <p:txBody>
          <a:bodyPr>
            <a:normAutofit/>
          </a:bodyPr>
          <a:lstStyle/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endParaRPr lang="en-US" dirty="0" smtClean="0">
              <a:solidFill>
                <a:prstClr val="black"/>
              </a:solidFill>
            </a:endParaRPr>
          </a:p>
          <a:p>
            <a:pPr marL="540000" lvl="1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8 </a:t>
            </a:r>
            <a:r>
              <a:rPr lang="en-ZA" sz="1800" dirty="0">
                <a:solidFill>
                  <a:srgbClr val="003399"/>
                </a:solidFill>
              </a:rPr>
              <a:t>Municipalities above </a:t>
            </a:r>
            <a:r>
              <a:rPr lang="en-ZA" sz="1800" dirty="0" smtClean="0">
                <a:solidFill>
                  <a:srgbClr val="003399"/>
                </a:solidFill>
              </a:rPr>
              <a:t>62.5% </a:t>
            </a:r>
            <a:r>
              <a:rPr lang="en-ZA" sz="1800" dirty="0">
                <a:solidFill>
                  <a:srgbClr val="003399"/>
                </a:solidFill>
              </a:rPr>
              <a:t>- Top performing Municipalities. </a:t>
            </a:r>
            <a:r>
              <a:rPr lang="en-ZA" sz="1800" dirty="0" smtClean="0">
                <a:solidFill>
                  <a:srgbClr val="003399"/>
                </a:solidFill>
              </a:rPr>
              <a:t>(Matzikama, </a:t>
            </a:r>
            <a:r>
              <a:rPr lang="en-ZA" sz="1800" dirty="0" err="1" smtClean="0">
                <a:solidFill>
                  <a:srgbClr val="003399"/>
                </a:solidFill>
              </a:rPr>
              <a:t>Saldanha</a:t>
            </a:r>
            <a:r>
              <a:rPr lang="en-ZA" sz="1800" dirty="0" smtClean="0">
                <a:solidFill>
                  <a:srgbClr val="003399"/>
                </a:solidFill>
              </a:rPr>
              <a:t> </a:t>
            </a:r>
            <a:r>
              <a:rPr lang="en-ZA" sz="1800" dirty="0">
                <a:solidFill>
                  <a:srgbClr val="003399"/>
                </a:solidFill>
              </a:rPr>
              <a:t>Bay, </a:t>
            </a:r>
            <a:r>
              <a:rPr lang="en-ZA" sz="1800" dirty="0" err="1">
                <a:solidFill>
                  <a:srgbClr val="003399"/>
                </a:solidFill>
              </a:rPr>
              <a:t>Swartland</a:t>
            </a:r>
            <a:r>
              <a:rPr lang="en-ZA" sz="1800" dirty="0">
                <a:solidFill>
                  <a:srgbClr val="003399"/>
                </a:solidFill>
              </a:rPr>
              <a:t>, Drakenstein, </a:t>
            </a:r>
            <a:r>
              <a:rPr lang="en-ZA" sz="1800" dirty="0" err="1" smtClean="0">
                <a:solidFill>
                  <a:srgbClr val="003399"/>
                </a:solidFill>
              </a:rPr>
              <a:t>Breede</a:t>
            </a:r>
            <a:r>
              <a:rPr lang="en-ZA" sz="1800" dirty="0" smtClean="0">
                <a:solidFill>
                  <a:srgbClr val="003399"/>
                </a:solidFill>
              </a:rPr>
              <a:t> Valley, </a:t>
            </a:r>
            <a:r>
              <a:rPr lang="en-ZA" sz="1800" dirty="0" err="1" smtClean="0">
                <a:solidFill>
                  <a:srgbClr val="003399"/>
                </a:solidFill>
              </a:rPr>
              <a:t>Langeberg</a:t>
            </a:r>
            <a:r>
              <a:rPr lang="en-ZA" sz="1800" dirty="0" smtClean="0">
                <a:solidFill>
                  <a:srgbClr val="003399"/>
                </a:solidFill>
              </a:rPr>
              <a:t>, </a:t>
            </a:r>
            <a:r>
              <a:rPr lang="en-ZA" sz="1800" dirty="0" err="1" smtClean="0">
                <a:solidFill>
                  <a:srgbClr val="003399"/>
                </a:solidFill>
              </a:rPr>
              <a:t>Kannaland</a:t>
            </a:r>
            <a:r>
              <a:rPr lang="en-ZA" sz="1800" dirty="0" smtClean="0">
                <a:solidFill>
                  <a:srgbClr val="003399"/>
                </a:solidFill>
              </a:rPr>
              <a:t> and </a:t>
            </a:r>
            <a:r>
              <a:rPr lang="en-ZA" sz="1800" dirty="0">
                <a:solidFill>
                  <a:srgbClr val="003399"/>
                </a:solidFill>
              </a:rPr>
              <a:t>Beaufort West</a:t>
            </a:r>
            <a:r>
              <a:rPr lang="en-ZA" sz="1800" dirty="0" smtClean="0">
                <a:solidFill>
                  <a:srgbClr val="003399"/>
                </a:solidFill>
              </a:rPr>
              <a:t>).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4 </a:t>
            </a:r>
            <a:r>
              <a:rPr lang="en-ZA" sz="1800" dirty="0">
                <a:solidFill>
                  <a:srgbClr val="003399"/>
                </a:solidFill>
              </a:rPr>
              <a:t>Municipalities between </a:t>
            </a:r>
            <a:r>
              <a:rPr lang="en-ZA" sz="1800" dirty="0" smtClean="0">
                <a:solidFill>
                  <a:srgbClr val="003399"/>
                </a:solidFill>
              </a:rPr>
              <a:t>55%-62.5% </a:t>
            </a:r>
            <a:r>
              <a:rPr lang="en-ZA" sz="1800" dirty="0">
                <a:solidFill>
                  <a:srgbClr val="003399"/>
                </a:solidFill>
              </a:rPr>
              <a:t>- </a:t>
            </a:r>
            <a:r>
              <a:rPr lang="en-ZA" sz="1800" dirty="0" smtClean="0">
                <a:solidFill>
                  <a:srgbClr val="003399"/>
                </a:solidFill>
              </a:rPr>
              <a:t>(Stellenbosch, </a:t>
            </a:r>
            <a:r>
              <a:rPr lang="en-ZA" sz="1800" dirty="0" err="1">
                <a:solidFill>
                  <a:srgbClr val="003399"/>
                </a:solidFill>
              </a:rPr>
              <a:t>Mossel</a:t>
            </a:r>
            <a:r>
              <a:rPr lang="en-ZA" sz="1800" dirty="0">
                <a:solidFill>
                  <a:srgbClr val="003399"/>
                </a:solidFill>
              </a:rPr>
              <a:t> Bay, </a:t>
            </a:r>
            <a:r>
              <a:rPr lang="en-ZA" sz="1800" dirty="0" smtClean="0">
                <a:solidFill>
                  <a:srgbClr val="003399"/>
                </a:solidFill>
              </a:rPr>
              <a:t>George and </a:t>
            </a:r>
            <a:r>
              <a:rPr lang="en-ZA" sz="1800" dirty="0">
                <a:solidFill>
                  <a:srgbClr val="003399"/>
                </a:solidFill>
              </a:rPr>
              <a:t>Bitou</a:t>
            </a:r>
            <a:r>
              <a:rPr lang="en-ZA" sz="1800" dirty="0" smtClean="0">
                <a:solidFill>
                  <a:srgbClr val="003399"/>
                </a:solidFill>
              </a:rPr>
              <a:t>).</a:t>
            </a:r>
          </a:p>
          <a:p>
            <a:pPr marL="0" lvl="1" indent="0">
              <a:spcBef>
                <a:spcPts val="300"/>
              </a:spcBef>
              <a:spcAft>
                <a:spcPts val="0"/>
              </a:spcAft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12 </a:t>
            </a:r>
            <a:r>
              <a:rPr lang="en-ZA" sz="1800" dirty="0">
                <a:solidFill>
                  <a:srgbClr val="003399"/>
                </a:solidFill>
              </a:rPr>
              <a:t>Municipalities </a:t>
            </a:r>
            <a:r>
              <a:rPr lang="en-ZA" sz="1800" dirty="0" smtClean="0">
                <a:solidFill>
                  <a:srgbClr val="003399"/>
                </a:solidFill>
              </a:rPr>
              <a:t>below 55% </a:t>
            </a:r>
            <a:r>
              <a:rPr lang="en-ZA" sz="1800" dirty="0">
                <a:solidFill>
                  <a:srgbClr val="003399"/>
                </a:solidFill>
              </a:rPr>
              <a:t>- </a:t>
            </a:r>
            <a:r>
              <a:rPr lang="en-ZA" sz="1800" dirty="0" smtClean="0">
                <a:solidFill>
                  <a:srgbClr val="003399"/>
                </a:solidFill>
              </a:rPr>
              <a:t>(Cederberg, </a:t>
            </a:r>
            <a:r>
              <a:rPr lang="en-ZA" sz="1800" dirty="0" err="1" smtClean="0">
                <a:solidFill>
                  <a:srgbClr val="003399"/>
                </a:solidFill>
              </a:rPr>
              <a:t>Bergrivier</a:t>
            </a:r>
            <a:r>
              <a:rPr lang="en-ZA" sz="1800" dirty="0" smtClean="0">
                <a:solidFill>
                  <a:srgbClr val="003399"/>
                </a:solidFill>
              </a:rPr>
              <a:t>, </a:t>
            </a:r>
            <a:r>
              <a:rPr lang="en-ZA" sz="1800" dirty="0" err="1" smtClean="0">
                <a:solidFill>
                  <a:srgbClr val="003399"/>
                </a:solidFill>
              </a:rPr>
              <a:t>Witzenberg</a:t>
            </a:r>
            <a:r>
              <a:rPr lang="en-ZA" sz="1800" dirty="0" smtClean="0">
                <a:solidFill>
                  <a:srgbClr val="003399"/>
                </a:solidFill>
              </a:rPr>
              <a:t>, </a:t>
            </a:r>
            <a:r>
              <a:rPr lang="en-ZA" sz="1800" dirty="0" err="1" smtClean="0">
                <a:solidFill>
                  <a:srgbClr val="003399"/>
                </a:solidFill>
              </a:rPr>
              <a:t>Theewaterskloof</a:t>
            </a:r>
            <a:r>
              <a:rPr lang="en-ZA" sz="1800" dirty="0" smtClean="0">
                <a:solidFill>
                  <a:srgbClr val="003399"/>
                </a:solidFill>
              </a:rPr>
              <a:t>, </a:t>
            </a:r>
            <a:r>
              <a:rPr lang="en-ZA" sz="1800" dirty="0" err="1">
                <a:solidFill>
                  <a:srgbClr val="003399"/>
                </a:solidFill>
              </a:rPr>
              <a:t>Overstrand</a:t>
            </a:r>
            <a:r>
              <a:rPr lang="en-ZA" sz="1800" dirty="0">
                <a:solidFill>
                  <a:srgbClr val="003399"/>
                </a:solidFill>
              </a:rPr>
              <a:t>, </a:t>
            </a:r>
            <a:r>
              <a:rPr lang="en-ZA" sz="1800" dirty="0" smtClean="0">
                <a:solidFill>
                  <a:srgbClr val="003399"/>
                </a:solidFill>
              </a:rPr>
              <a:t>Cape Agulhas, </a:t>
            </a:r>
            <a:r>
              <a:rPr lang="en-ZA" sz="1800" dirty="0" err="1" smtClean="0">
                <a:solidFill>
                  <a:srgbClr val="003399"/>
                </a:solidFill>
              </a:rPr>
              <a:t>Swellendam</a:t>
            </a:r>
            <a:r>
              <a:rPr lang="en-ZA" sz="1800" dirty="0" smtClean="0">
                <a:solidFill>
                  <a:srgbClr val="003399"/>
                </a:solidFill>
              </a:rPr>
              <a:t>, </a:t>
            </a:r>
            <a:r>
              <a:rPr lang="en-ZA" sz="1800" dirty="0" err="1" smtClean="0">
                <a:solidFill>
                  <a:srgbClr val="003399"/>
                </a:solidFill>
              </a:rPr>
              <a:t>Hessequa</a:t>
            </a:r>
            <a:r>
              <a:rPr lang="en-ZA" sz="1800" dirty="0" smtClean="0">
                <a:solidFill>
                  <a:srgbClr val="003399"/>
                </a:solidFill>
              </a:rPr>
              <a:t>, </a:t>
            </a:r>
            <a:r>
              <a:rPr lang="en-ZA" sz="1800" dirty="0" err="1" smtClean="0">
                <a:solidFill>
                  <a:srgbClr val="003399"/>
                </a:solidFill>
              </a:rPr>
              <a:t>Oudtshoorn</a:t>
            </a:r>
            <a:r>
              <a:rPr lang="en-ZA" sz="1800" dirty="0" smtClean="0">
                <a:solidFill>
                  <a:srgbClr val="003399"/>
                </a:solidFill>
              </a:rPr>
              <a:t>, </a:t>
            </a:r>
            <a:r>
              <a:rPr lang="en-ZA" sz="1800" dirty="0" err="1" smtClean="0">
                <a:solidFill>
                  <a:srgbClr val="003399"/>
                </a:solidFill>
              </a:rPr>
              <a:t>Knysna</a:t>
            </a:r>
            <a:r>
              <a:rPr lang="en-ZA" sz="1800" dirty="0" smtClean="0">
                <a:solidFill>
                  <a:srgbClr val="003399"/>
                </a:solidFill>
              </a:rPr>
              <a:t>, Laingsburg and Prince Albert).</a:t>
            </a:r>
            <a:endParaRPr lang="en-ZA" sz="1800" dirty="0">
              <a:solidFill>
                <a:srgbClr val="003399"/>
              </a:solidFill>
            </a:endParaRPr>
          </a:p>
          <a:p>
            <a:pPr marL="0" lvl="1" indent="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US" dirty="0" smtClean="0">
              <a:solidFill>
                <a:prstClr val="black"/>
              </a:solidFill>
            </a:endParaRPr>
          </a:p>
          <a:p>
            <a:pPr marL="0" lvl="1" indent="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			</a:t>
            </a:r>
          </a:p>
          <a:p>
            <a:pPr marL="0" lvl="1" indent="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GB" sz="2800" noProof="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4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SITUATIONAL ANALYSIS (3rd Quarter)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95277" y="1143000"/>
            <a:ext cx="8505825" cy="4648201"/>
          </a:xfrm>
        </p:spPr>
        <p:txBody>
          <a:bodyPr>
            <a:noAutofit/>
          </a:bodyPr>
          <a:lstStyle/>
          <a:p>
            <a:pPr marL="0" lvl="1" indent="0">
              <a:spcBef>
                <a:spcPts val="3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1" indent="0">
              <a:spcBef>
                <a:spcPts val="30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1" indent="0">
              <a:spcBef>
                <a:spcPts val="300"/>
              </a:spcBef>
              <a:spcAft>
                <a:spcPts val="0"/>
              </a:spcAft>
              <a:buNone/>
            </a:pPr>
            <a:endParaRPr lang="en-US" sz="2800" dirty="0" smtClean="0"/>
          </a:p>
          <a:p>
            <a:pPr marL="540000" lvl="1" indent="-540000">
              <a:spcBef>
                <a:spcPts val="300"/>
              </a:spcBef>
              <a:spcAft>
                <a:spcPts val="0"/>
              </a:spcAft>
              <a:buBlip>
                <a:blip r:embed="rId2"/>
              </a:buBlip>
            </a:pPr>
            <a:endParaRPr lang="en-US" sz="2800" dirty="0" smtClean="0"/>
          </a:p>
          <a:p>
            <a:pPr marL="0" lvl="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800" dirty="0"/>
          </a:p>
          <a:p>
            <a:pPr marL="0" lvl="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2200" b="1" dirty="0">
              <a:solidFill>
                <a:srgbClr val="000099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8326696"/>
              </p:ext>
            </p:extLst>
          </p:nvPr>
        </p:nvGraphicFramePr>
        <p:xfrm>
          <a:off x="467544" y="1333898"/>
          <a:ext cx="8136904" cy="4471366"/>
        </p:xfrm>
        <a:graphic>
          <a:graphicData uri="http://schemas.openxmlformats.org/drawingml/2006/table">
            <a:tbl>
              <a:tblPr/>
              <a:tblGrid>
                <a:gridCol w="1440160"/>
                <a:gridCol w="2808312"/>
                <a:gridCol w="3888432"/>
              </a:tblGrid>
              <a:tr h="244391"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Municipality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Reasons for under-expenditure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Progress to date (April)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</a:tr>
              <a:tr h="331672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Cederberg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Planned late project implementation.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Progress according to DPIP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. Expenditure at </a:t>
                      </a:r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53.80%.</a:t>
                      </a:r>
                      <a:endParaRPr lang="en-ZA" sz="1200" b="0" i="0" u="none" strike="noStrike" dirty="0">
                        <a:solidFill>
                          <a:srgbClr val="00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 err="1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Bergrivier</a:t>
                      </a:r>
                      <a:endParaRPr lang="en-ZA" sz="1200" b="0" i="0" u="none" strike="noStrike" dirty="0">
                        <a:solidFill>
                          <a:srgbClr val="00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Late project registrations.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All projects registered and in construction phase. Expenditure at 61.80%.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Witzenberg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Delay in contractor appointment.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Contractor appointed. </a:t>
                      </a:r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Progress according to DPIP. Expenditure at </a:t>
                      </a:r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56.90%.</a:t>
                      </a:r>
                      <a:endParaRPr lang="en-ZA" sz="1200" b="0" i="0" u="none" strike="noStrike" dirty="0">
                        <a:solidFill>
                          <a:srgbClr val="00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Theewaterskloof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Reservoir tender cancelled.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Reservoir tender awarded and in construction phase. Expenditure at 48.70</a:t>
                      </a:r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Overstrand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Delay in contractor appointment.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Contractor appointed. Progress according to DPIP. Expenditure at </a:t>
                      </a:r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52.90</a:t>
                      </a:r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99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Cape Agulhas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Delay in submitting March claim.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Claim to be submitted with May’s claims. Progress according to DPIP. Expenditure at </a:t>
                      </a:r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55.60</a:t>
                      </a:r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227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Swellendam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Delay in submitting March claim.</a:t>
                      </a:r>
                    </a:p>
                    <a:p>
                      <a:pPr algn="l" fontAlgn="t"/>
                      <a:endParaRPr lang="en-US" sz="1200" b="0" i="0" u="none" strike="noStrike" dirty="0">
                        <a:solidFill>
                          <a:srgbClr val="00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Claim to be submitted with May’s claims. Progress according to DPIP. Expenditure at </a:t>
                      </a:r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55.60</a:t>
                      </a:r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Oudtshoorn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Delay in submitting March claim.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Claim to be submitted with May’s claims. Progress according to DPIP. Expenditure at </a:t>
                      </a:r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60.60</a:t>
                      </a:r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Knysna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Progress according to DPIP.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Progress according to DPIP. Expenditure at </a:t>
                      </a:r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57.50</a:t>
                      </a:r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39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Laingsburg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Delay in submitting March claim.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kumimoji="0" lang="en-Z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9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Claim to be submitted with May’s claims. Progress according to DPIP. Expenditure at </a:t>
                      </a:r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53.10</a:t>
                      </a:r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99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Prince Albert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High-tender prices caused delay of projects.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All contractor are on site. Plant and material delivered in March. Expenditure at 30.20</a:t>
                      </a:r>
                      <a:r>
                        <a:rPr lang="en-ZA" sz="1200" b="0" i="0" u="none" strike="noStrike" dirty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535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 err="1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Hessequa</a:t>
                      </a:r>
                      <a:endParaRPr lang="en-ZA" sz="1200" b="0" i="0" u="none" strike="noStrike" dirty="0">
                        <a:solidFill>
                          <a:srgbClr val="00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Capacity challenges.</a:t>
                      </a:r>
                      <a:endParaRPr lang="en-US" sz="1200" b="0" i="0" u="none" strike="noStrike" dirty="0">
                        <a:solidFill>
                          <a:srgbClr val="00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Century Gothic" panose="020B0502020202020204" pitchFamily="34" charset="0"/>
                        </a:rPr>
                        <a:t>Positions in the shortlisting process. 48.8%</a:t>
                      </a:r>
                      <a:endParaRPr lang="en-ZA" sz="1200" b="0" i="0" u="none" strike="noStrike" dirty="0">
                        <a:solidFill>
                          <a:srgbClr val="003399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288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MIG MONTHLY CLAIMS PAYMENT STATUS</a:t>
            </a:r>
          </a:p>
          <a:p>
            <a:r>
              <a:rPr lang="en-ZA" dirty="0" smtClean="0"/>
              <a:t>April 2016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9181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SITUATIONAL </a:t>
            </a:r>
            <a:r>
              <a:rPr lang="en-ZA" dirty="0" smtClean="0"/>
              <a:t>ANALYSIS (April 2016)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70000"/>
              </a:lnSpc>
              <a:buNone/>
              <a:defRPr/>
            </a:pPr>
            <a:r>
              <a:rPr lang="en-ZA" sz="1800" b="1" u="sng" dirty="0">
                <a:solidFill>
                  <a:srgbClr val="003399"/>
                </a:solidFill>
              </a:rPr>
              <a:t>Municipal Infrastructure Grant </a:t>
            </a:r>
            <a:r>
              <a:rPr lang="en-ZA" sz="1800" b="1" u="sng" dirty="0" smtClean="0">
                <a:solidFill>
                  <a:srgbClr val="003399"/>
                </a:solidFill>
              </a:rPr>
              <a:t>Expenditure (2015/16 FY)</a:t>
            </a:r>
            <a:endParaRPr lang="en-ZA" sz="1800" b="1" u="sng" dirty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Provincial </a:t>
            </a:r>
            <a:r>
              <a:rPr lang="en-ZA" sz="1800" dirty="0">
                <a:solidFill>
                  <a:srgbClr val="003399"/>
                </a:solidFill>
              </a:rPr>
              <a:t>Budget – </a:t>
            </a:r>
            <a:r>
              <a:rPr lang="en-ZA" sz="1800" dirty="0" smtClean="0">
                <a:solidFill>
                  <a:srgbClr val="003399"/>
                </a:solidFill>
              </a:rPr>
              <a:t>R506 938 000. 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US" sz="1800" dirty="0" smtClean="0">
                <a:solidFill>
                  <a:srgbClr val="003399"/>
                </a:solidFill>
              </a:rPr>
              <a:t>An overall </a:t>
            </a:r>
            <a:r>
              <a:rPr lang="en-US" sz="1800" dirty="0">
                <a:solidFill>
                  <a:srgbClr val="003399"/>
                </a:solidFill>
              </a:rPr>
              <a:t>expenditure of </a:t>
            </a:r>
            <a:r>
              <a:rPr lang="en-US" sz="1800" dirty="0" smtClean="0">
                <a:solidFill>
                  <a:srgbClr val="003399"/>
                </a:solidFill>
              </a:rPr>
              <a:t>64.39% </a:t>
            </a:r>
            <a:r>
              <a:rPr lang="en-US" sz="1800" dirty="0">
                <a:solidFill>
                  <a:srgbClr val="003399"/>
                </a:solidFill>
              </a:rPr>
              <a:t>of the total Western Cape Provincial </a:t>
            </a:r>
            <a:r>
              <a:rPr lang="en-US" sz="1800" dirty="0" smtClean="0">
                <a:solidFill>
                  <a:srgbClr val="003399"/>
                </a:solidFill>
              </a:rPr>
              <a:t>allocation including the adjustment allocation.</a:t>
            </a:r>
          </a:p>
          <a:p>
            <a:pPr marL="0" lvl="1" indent="0" defTabSz="914400">
              <a:spcBef>
                <a:spcPts val="300"/>
              </a:spcBef>
              <a:buNone/>
            </a:pPr>
            <a:endParaRPr lang="en-US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77% </a:t>
            </a:r>
            <a:r>
              <a:rPr lang="en-ZA" sz="1800" dirty="0">
                <a:solidFill>
                  <a:srgbClr val="003399"/>
                </a:solidFill>
              </a:rPr>
              <a:t>of planned expenditure </a:t>
            </a:r>
            <a:r>
              <a:rPr lang="en-ZA" sz="1800" dirty="0" smtClean="0">
                <a:solidFill>
                  <a:srgbClr val="003399"/>
                </a:solidFill>
              </a:rPr>
              <a:t>achieved.    </a:t>
            </a:r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16604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3000" dirty="0"/>
              <a:t>WC MIG </a:t>
            </a:r>
            <a:r>
              <a:rPr lang="en-GB" sz="3000" dirty="0" smtClean="0"/>
              <a:t>Non-financial Performance </a:t>
            </a:r>
            <a:endParaRPr lang="en-GB" sz="3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419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Content Outline: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endParaRPr lang="en-GB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r>
              <a:rPr lang="en-GB" sz="1800" dirty="0" smtClean="0">
                <a:solidFill>
                  <a:srgbClr val="003399"/>
                </a:solidFill>
              </a:rPr>
              <a:t>WC MIG Performance Record</a:t>
            </a:r>
          </a:p>
          <a:p>
            <a:pPr marL="0" lvl="1" indent="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GB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r>
              <a:rPr lang="en-GB" sz="1800" dirty="0" smtClean="0">
                <a:solidFill>
                  <a:srgbClr val="003399"/>
                </a:solidFill>
              </a:rPr>
              <a:t>WC MIG Process and Procedures</a:t>
            </a: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endParaRPr lang="en-GB" sz="1800" dirty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r>
              <a:rPr lang="en-GB" sz="1800" dirty="0" smtClean="0">
                <a:solidFill>
                  <a:srgbClr val="003399"/>
                </a:solidFill>
              </a:rPr>
              <a:t>MIG Cumulative expenditure 2015/16 FY graph</a:t>
            </a:r>
          </a:p>
          <a:p>
            <a:pPr marL="0" lvl="1" indent="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GB" sz="1800" dirty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r>
              <a:rPr lang="en-GB" sz="1800" dirty="0" smtClean="0">
                <a:solidFill>
                  <a:srgbClr val="003399"/>
                </a:solidFill>
              </a:rPr>
              <a:t>MIG Monthly Claim / Payment status December 2015</a:t>
            </a:r>
          </a:p>
          <a:p>
            <a:pPr marL="0" lvl="1" indent="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GB" sz="1800" dirty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r>
              <a:rPr lang="en-GB" sz="1800" dirty="0">
                <a:solidFill>
                  <a:srgbClr val="003399"/>
                </a:solidFill>
              </a:rPr>
              <a:t>MIG Monthly </a:t>
            </a:r>
            <a:r>
              <a:rPr lang="en-GB" sz="1800" dirty="0" smtClean="0">
                <a:solidFill>
                  <a:srgbClr val="003399"/>
                </a:solidFill>
              </a:rPr>
              <a:t>Claim </a:t>
            </a:r>
            <a:r>
              <a:rPr lang="en-GB" sz="1800" dirty="0">
                <a:solidFill>
                  <a:srgbClr val="003399"/>
                </a:solidFill>
              </a:rPr>
              <a:t>/ Payment status </a:t>
            </a:r>
            <a:r>
              <a:rPr lang="en-GB" sz="1800" dirty="0" smtClean="0">
                <a:solidFill>
                  <a:srgbClr val="003399"/>
                </a:solidFill>
              </a:rPr>
              <a:t>March 2016</a:t>
            </a:r>
          </a:p>
          <a:p>
            <a:pPr marL="0" lvl="1" indent="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lang="en-GB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r>
              <a:rPr lang="en-US" sz="1800" dirty="0">
                <a:solidFill>
                  <a:srgbClr val="003399"/>
                </a:solidFill>
              </a:rPr>
              <a:t>MIG Monthly Claim / Payment status </a:t>
            </a:r>
            <a:r>
              <a:rPr lang="en-US" sz="1800" dirty="0" smtClean="0">
                <a:solidFill>
                  <a:srgbClr val="003399"/>
                </a:solidFill>
              </a:rPr>
              <a:t>April 2016</a:t>
            </a: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endParaRPr lang="en-US" sz="1800" dirty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r>
              <a:rPr lang="en-US" sz="1800" dirty="0" smtClean="0">
                <a:solidFill>
                  <a:srgbClr val="003399"/>
                </a:solidFill>
              </a:rPr>
              <a:t>WC MIG Non-financial Performance</a:t>
            </a:r>
            <a:endParaRPr lang="en-US" sz="1800" dirty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Blip>
                <a:blip r:embed="rId2"/>
              </a:buBlip>
            </a:pPr>
            <a:endParaRPr lang="en-GB" sz="18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0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NON-FINANCIAL PERFORMANCE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591013"/>
              </p:ext>
            </p:extLst>
          </p:nvPr>
        </p:nvGraphicFramePr>
        <p:xfrm>
          <a:off x="611560" y="1484784"/>
          <a:ext cx="7922840" cy="3875727"/>
        </p:xfrm>
        <a:graphic>
          <a:graphicData uri="http://schemas.openxmlformats.org/drawingml/2006/table">
            <a:tbl>
              <a:tblPr/>
              <a:tblGrid>
                <a:gridCol w="1980710"/>
                <a:gridCol w="1980710"/>
                <a:gridCol w="1980710"/>
                <a:gridCol w="1980710"/>
              </a:tblGrid>
              <a:tr h="9985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Type of Service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Planned poor households benefitted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Progress in current FY - Poor households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benefitted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entury Gothic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% Progress in current FY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</a:tr>
              <a:tr h="249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Water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21 398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19 451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90.90%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Sanitation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22 543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24 929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110.60%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Sport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15 227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21 833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143.40%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Electricity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2 732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40.20%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Solid Waste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33 288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38 804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116.60%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149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Cemeteries / Crematoria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0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Multi Purpose Community Halls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Parks and Open Spaces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01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Public Transport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1 882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1 213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64.50%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/>
                        </a:rPr>
                        <a:t> Emergency Services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1469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NON-FINANCIAL PERFORMANCE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82956398"/>
              </p:ext>
            </p:extLst>
          </p:nvPr>
        </p:nvGraphicFramePr>
        <p:xfrm>
          <a:off x="457201" y="1988841"/>
          <a:ext cx="8229598" cy="3168350"/>
        </p:xfrm>
        <a:graphic>
          <a:graphicData uri="http://schemas.openxmlformats.org/drawingml/2006/table">
            <a:tbl>
              <a:tblPr/>
              <a:tblGrid>
                <a:gridCol w="1377097"/>
                <a:gridCol w="1360605"/>
                <a:gridCol w="1360605"/>
                <a:gridCol w="1377097"/>
                <a:gridCol w="1377097"/>
                <a:gridCol w="1377097"/>
              </a:tblGrid>
              <a:tr h="350270"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WEST COAST DISTRICT </a:t>
                      </a:r>
                    </a:p>
                  </a:txBody>
                  <a:tcPr marL="6185" marR="6185" marT="618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5" marR="6185" marT="61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5" marR="6185" marT="61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5" marR="6185" marT="61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5" marR="6185" marT="61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85" marR="6185" marT="61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SERVICE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2013/14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2014/15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2015/16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2016/17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2017/18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619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Water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109 323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12 111 991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21 179 393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6 589 696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31 715 048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0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Sanitation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45 838 117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34 290 383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17 969 585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27 788 262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79 922 375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0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Roads and Stormwater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20 172 434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19 572 607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34 186 907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32 541 545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73 110 881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0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Solid Waste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2 511 482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0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Electrical HML &amp; Streetlights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4 000 000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0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Sports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6 450 116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12 552 609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12 445 213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12 489 946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22 431 058 </a:t>
                      </a:r>
                    </a:p>
                  </a:txBody>
                  <a:tcPr marL="6185" marR="6185" marT="618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50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6185" marR="6185" marT="61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72 569 990 </a:t>
                      </a:r>
                    </a:p>
                  </a:txBody>
                  <a:tcPr marL="6185" marR="6185" marT="618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78 527 590 </a:t>
                      </a:r>
                    </a:p>
                  </a:txBody>
                  <a:tcPr marL="6185" marR="6185" marT="61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 85 781 098 </a:t>
                      </a:r>
                    </a:p>
                  </a:txBody>
                  <a:tcPr marL="6185" marR="6185" marT="61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 79 409 449 </a:t>
                      </a:r>
                    </a:p>
                  </a:txBody>
                  <a:tcPr marL="6185" marR="6185" marT="618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213 690 844 </a:t>
                      </a:r>
                    </a:p>
                  </a:txBody>
                  <a:tcPr marL="6185" marR="6185" marT="618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9485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NON-FINANCIAL PERFORMANCE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5464206"/>
              </p:ext>
            </p:extLst>
          </p:nvPr>
        </p:nvGraphicFramePr>
        <p:xfrm>
          <a:off x="395538" y="1916834"/>
          <a:ext cx="8352924" cy="3312365"/>
        </p:xfrm>
        <a:graphic>
          <a:graphicData uri="http://schemas.openxmlformats.org/drawingml/2006/table">
            <a:tbl>
              <a:tblPr/>
              <a:tblGrid>
                <a:gridCol w="1392154"/>
                <a:gridCol w="1392154"/>
                <a:gridCol w="1392154"/>
                <a:gridCol w="1392154"/>
                <a:gridCol w="1392154"/>
                <a:gridCol w="1392154"/>
              </a:tblGrid>
              <a:tr h="366191"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CAPE WINELANDS DISTRICT </a:t>
                      </a:r>
                    </a:p>
                  </a:txBody>
                  <a:tcPr marL="6160" marR="6160" marT="6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60" marR="6160" marT="6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60" marR="6160" marT="6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60" marR="6160" marT="6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60" marR="6160" marT="6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60" marR="6160" marT="616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SERVICE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2013/14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2014/15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2015/16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2016/17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2017/18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828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Water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57 651 298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76 418 786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47 373 662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65 069 379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80 791 779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61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Sanitation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32 561 645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15 779 192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56 405 661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46 262 831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42 039 553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61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Roads and Stormwater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23 812 281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35 965 203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14 322 755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4 518 973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18 654 451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61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Solid Waste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2 924 543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5 486 712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10 452 909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9 324 399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61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Electrical HML &amp; Streetlights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6 333 219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436 747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3 724 570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7 269 591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3 319 356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61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Sports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11 659 351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9 350 324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15 378 340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15 185 400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13 762 240 </a:t>
                      </a:r>
                    </a:p>
                  </a:txBody>
                  <a:tcPr marL="6160" marR="6160" marT="616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61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6160" marR="6160" marT="61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132 017 795 </a:t>
                      </a:r>
                    </a:p>
                  </a:txBody>
                  <a:tcPr marL="6160" marR="6160" marT="616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140 874 795 </a:t>
                      </a:r>
                    </a:p>
                  </a:txBody>
                  <a:tcPr marL="6160" marR="6160" marT="6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142 691 700 </a:t>
                      </a:r>
                    </a:p>
                  </a:txBody>
                  <a:tcPr marL="6160" marR="6160" marT="6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148 759 082 </a:t>
                      </a:r>
                    </a:p>
                  </a:txBody>
                  <a:tcPr marL="6160" marR="6160" marT="61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167 891 778 </a:t>
                      </a:r>
                    </a:p>
                  </a:txBody>
                  <a:tcPr marL="6160" marR="6160" marT="616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89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NON-FINANCIAL PERFORMANCE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6236850"/>
              </p:ext>
            </p:extLst>
          </p:nvPr>
        </p:nvGraphicFramePr>
        <p:xfrm>
          <a:off x="395538" y="1988836"/>
          <a:ext cx="8424936" cy="3384384"/>
        </p:xfrm>
        <a:graphic>
          <a:graphicData uri="http://schemas.openxmlformats.org/drawingml/2006/table">
            <a:tbl>
              <a:tblPr/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374153"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OVERBERG DISTRICT </a:t>
                      </a:r>
                    </a:p>
                  </a:txBody>
                  <a:tcPr marL="6235" marR="6235" marT="62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35" marR="6235" marT="62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35" marR="6235" marT="62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35" marR="6235" marT="62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35" marR="6235" marT="62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235" marR="6235" marT="62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4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SERVICE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2013/14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2014/15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2015/16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2016/17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2017/18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911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Water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13 210 438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5 251 480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14 105 383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19 801 920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10 843 797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Sanitation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11 039 798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19 786 723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18 075 854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14 530 090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27 413 900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Roads and Stormwater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27 358 990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19 745 994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21 983 599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32 778 025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19 389 813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Solid Waste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4 057 361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3 420 000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-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Electrical HML &amp; Streetlights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340 000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144 420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1 979 581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675 690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68 800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Sports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3 727 350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13 354 674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2 414 082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5 279 790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6 930 824 </a:t>
                      </a:r>
                    </a:p>
                  </a:txBody>
                  <a:tcPr marL="6235" marR="6235" marT="623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741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6235" marR="6235" marT="62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55 676 575 </a:t>
                      </a:r>
                    </a:p>
                  </a:txBody>
                  <a:tcPr marL="6235" marR="6235" marT="62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62 340 651 </a:t>
                      </a:r>
                    </a:p>
                  </a:txBody>
                  <a:tcPr marL="6235" marR="6235" marT="62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61 978 500 </a:t>
                      </a:r>
                    </a:p>
                  </a:txBody>
                  <a:tcPr marL="6235" marR="6235" marT="62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73 065 515 </a:t>
                      </a:r>
                    </a:p>
                  </a:txBody>
                  <a:tcPr marL="6235" marR="6235" marT="62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64 647 134 </a:t>
                      </a:r>
                    </a:p>
                  </a:txBody>
                  <a:tcPr marL="6235" marR="6235" marT="623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06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NON-FINANCIAL PERFORMANCE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8221930"/>
              </p:ext>
            </p:extLst>
          </p:nvPr>
        </p:nvGraphicFramePr>
        <p:xfrm>
          <a:off x="395538" y="1844827"/>
          <a:ext cx="8424936" cy="3312365"/>
        </p:xfrm>
        <a:graphic>
          <a:graphicData uri="http://schemas.openxmlformats.org/drawingml/2006/table">
            <a:tbl>
              <a:tblPr/>
              <a:tblGrid>
                <a:gridCol w="1404156"/>
                <a:gridCol w="1404156"/>
                <a:gridCol w="1404156"/>
                <a:gridCol w="1404156"/>
                <a:gridCol w="1404156"/>
                <a:gridCol w="1404156"/>
              </a:tblGrid>
              <a:tr h="334275"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EDEN DISTRICT 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8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SERVICE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2013/14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2014/15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2015/16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2016/17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2017/18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64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Water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32 200 436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32 870 732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32 084 429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63 170 682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80 349 958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4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Sanitation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41 935 601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51 013 389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58 341 009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22 834 600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30 606 326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4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Roads and Stormwater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20 376 549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22 716 486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35 022 630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42 506 214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20 686 999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4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Solid Waste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1 460 102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4 271 145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6 428 768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4 906 009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23 214 229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4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Electrical HML &amp; Streetlights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4 273 911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50 841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3 933 185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2 303 416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5 108 960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646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Sports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20 400 938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18 564 321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16 204 514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18 167 784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27 305 599 </a:t>
                      </a:r>
                    </a:p>
                  </a:txBody>
                  <a:tcPr marL="6197" marR="6197" marT="61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34275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6197" marR="6197" marT="61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120 647 538 </a:t>
                      </a:r>
                    </a:p>
                  </a:txBody>
                  <a:tcPr marL="6197" marR="6197" marT="6197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129 486 914 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152 014 536 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153 888 706 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187 272 071 </a:t>
                      </a:r>
                    </a:p>
                  </a:txBody>
                  <a:tcPr marL="6197" marR="6197" marT="61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06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NON-FINANCIAL PERFORMANCE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0650440"/>
              </p:ext>
            </p:extLst>
          </p:nvPr>
        </p:nvGraphicFramePr>
        <p:xfrm>
          <a:off x="539550" y="1916828"/>
          <a:ext cx="8352930" cy="3168355"/>
        </p:xfrm>
        <a:graphic>
          <a:graphicData uri="http://schemas.openxmlformats.org/drawingml/2006/table">
            <a:tbl>
              <a:tblPr/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315402"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CENTRAL KAROO DISTRICT </a:t>
                      </a:r>
                    </a:p>
                  </a:txBody>
                  <a:tcPr marL="6123" marR="6123" marT="61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3" marR="6123" marT="61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3" marR="6123" marT="61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3" marR="6123" marT="61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3" marR="6123" marT="61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123" marR="6123" marT="61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SERVICE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2013/14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2014/15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2015/16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2016/17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2017/18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97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Water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7 701 322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7 407 757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3 811 020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5 765 740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6 393 572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Sanitation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13 491 092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3 259 283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12 545 966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7 344 691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2 920 511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Roads and Stormwater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9 862 911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14 332 486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6 638 649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6 523 457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25 498 377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Solid Waste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47 162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148 223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337 842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2 088 052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783 092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Electrical HML &amp; Streetlights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2 851 399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872 987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 -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2 053 831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3 171 303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Cemeteries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 -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 -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934 581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631 668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               -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Sports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3 060 680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3 788 500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2 992 946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2 876 352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                                  6 623 266 </a:t>
                      </a:r>
                    </a:p>
                  </a:txBody>
                  <a:tcPr marL="6123" marR="6123" marT="6123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54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TOTAL </a:t>
                      </a:r>
                    </a:p>
                  </a:txBody>
                  <a:tcPr marL="6123" marR="6123" marT="61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 37 014 566 </a:t>
                      </a:r>
                    </a:p>
                  </a:txBody>
                  <a:tcPr marL="6123" marR="6123" marT="6123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 29 809 236 </a:t>
                      </a:r>
                    </a:p>
                  </a:txBody>
                  <a:tcPr marL="6123" marR="6123" marT="61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 27 261 003 </a:t>
                      </a:r>
                    </a:p>
                  </a:txBody>
                  <a:tcPr marL="6123" marR="6123" marT="61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 27 283 791 </a:t>
                      </a:r>
                    </a:p>
                  </a:txBody>
                  <a:tcPr marL="6123" marR="6123" marT="61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                                45 390 122 </a:t>
                      </a:r>
                    </a:p>
                  </a:txBody>
                  <a:tcPr marL="6123" marR="6123" marT="612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06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706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Visual Impact of MIG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Before and After</a:t>
            </a:r>
            <a:endParaRPr lang="en-ZA" dirty="0"/>
          </a:p>
        </p:txBody>
      </p:sp>
      <p:pic>
        <p:nvPicPr>
          <p:cNvPr id="4" name="Picture 3" descr="C:\Users\50057740\Desktop\2013 Calender year\OFFICE\MIG\Cederberg\Elands Bay Roads\DSCN31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98145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50057740\Desktop\2013 Calender year\OFFICE\MIG\Cederberg\Elands Bay Roads\Elands Bay roads after pics\DSCN72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4181"/>
            <a:ext cx="4210050" cy="3466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79964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Visual Impact of MIG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Before and After</a:t>
            </a:r>
            <a:endParaRPr lang="en-ZA" dirty="0"/>
          </a:p>
        </p:txBody>
      </p:sp>
      <p:pic>
        <p:nvPicPr>
          <p:cNvPr id="4" name="Picture 3" descr="C:\Users\50057740\Desktop\2013 Calender year\OFFICE\MIG\Cederberg\Elands Bay Roads\DSCN31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03" y="2276872"/>
            <a:ext cx="4314825" cy="323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50057740\Desktop\2013 Calender year\OFFICE\MIG\Cederberg\Elands Bay Roads\Elands Bay roads after pics\DSCN724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5602"/>
            <a:ext cx="4139565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07319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Visual Impact of MIG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4578" name="Picture 2" descr="F:\NCOP\Knysna HML p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1435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2888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Visual Impact of MIG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5602" name="Picture 2" descr="F:\NCOP\Knysna Sport 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5652120" cy="42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197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3000" dirty="0"/>
              <a:t>WC MIG Performance Record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7398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Visual Impact of MIG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6626" name="Picture 2" descr="F:\NCOP\Knysna sidewalks 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868144" cy="440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0806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819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PERFORMANCE RECORD (Last 5 FY’s)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/>
          </a:bodyPr>
          <a:lstStyle/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r>
              <a:rPr lang="en-ZA" sz="1400" dirty="0" smtClean="0"/>
              <a:t> </a:t>
            </a:r>
          </a:p>
          <a:p>
            <a:endParaRPr lang="en-ZA" sz="1400" dirty="0"/>
          </a:p>
          <a:p>
            <a:endParaRPr lang="en-ZA" sz="1400" dirty="0" smtClean="0"/>
          </a:p>
          <a:p>
            <a:pPr marL="0" lvl="1" indent="0" defTabSz="914400">
              <a:spcBef>
                <a:spcPts val="300"/>
              </a:spcBef>
              <a:buClr>
                <a:srgbClr val="002060"/>
              </a:buClr>
              <a:buNone/>
            </a:pPr>
            <a:endParaRPr lang="en-GB" sz="1800" dirty="0" smtClean="0">
              <a:solidFill>
                <a:srgbClr val="003399"/>
              </a:solidFill>
            </a:endParaRPr>
          </a:p>
          <a:p>
            <a:endParaRPr lang="en-ZA" sz="1400" dirty="0"/>
          </a:p>
          <a:p>
            <a:endParaRPr lang="en-ZA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8665777"/>
              </p:ext>
            </p:extLst>
          </p:nvPr>
        </p:nvGraphicFramePr>
        <p:xfrm>
          <a:off x="899592" y="1700808"/>
          <a:ext cx="7128792" cy="2376264"/>
        </p:xfrm>
        <a:graphic>
          <a:graphicData uri="http://schemas.openxmlformats.org/drawingml/2006/table">
            <a:tbl>
              <a:tblPr/>
              <a:tblGrid>
                <a:gridCol w="3564396"/>
                <a:gridCol w="3564396"/>
              </a:tblGrid>
              <a:tr h="39604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Financial Year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Performance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399"/>
                    </a:solidFill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2010/2011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99.85%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2011/2012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2012/2013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100.00%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2013/2014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96.90%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044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2014/2015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97.44%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170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000" dirty="0"/>
              <a:t>WC MIG </a:t>
            </a:r>
            <a:r>
              <a:rPr lang="en-US" sz="3000" dirty="0" smtClean="0"/>
              <a:t>Processes </a:t>
            </a:r>
            <a:r>
              <a:rPr lang="en-US" sz="3000" dirty="0"/>
              <a:t>and Procedures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32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PROCESSES AND PROCEDURES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8115" y="1246260"/>
            <a:ext cx="8233941" cy="4787939"/>
          </a:xfrm>
        </p:spPr>
        <p:txBody>
          <a:bodyPr>
            <a:normAutofit lnSpcReduction="10000"/>
          </a:bodyPr>
          <a:lstStyle/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Project identification and engagement forums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IDP Indaba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LGMTECH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MGRO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Infrastructure and Growth Plans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endParaRPr lang="en-ZA" sz="1800" dirty="0">
              <a:solidFill>
                <a:srgbClr val="003399"/>
              </a:solidFill>
              <a:latin typeface="Century Gothic" panose="020B0502020202020204" pitchFamily="34" charset="0"/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>
                <a:solidFill>
                  <a:srgbClr val="003399"/>
                </a:solidFill>
              </a:rPr>
              <a:t>Project A</a:t>
            </a:r>
            <a:r>
              <a:rPr lang="en-ZA" sz="1800" dirty="0" smtClean="0">
                <a:solidFill>
                  <a:srgbClr val="003399"/>
                </a:solidFill>
              </a:rPr>
              <a:t>ppraisal process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Internal 8-week process 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Sector and National departmental engagements</a:t>
            </a:r>
            <a:endParaRPr lang="en-ZA" sz="1800" dirty="0">
              <a:solidFill>
                <a:srgbClr val="003399"/>
              </a:solidFill>
              <a:latin typeface="Century Gothic" panose="020B0502020202020204" pitchFamily="34" charset="0"/>
            </a:endParaRPr>
          </a:p>
          <a:p>
            <a:pPr marL="0" lvl="1" indent="0" defTabSz="914400">
              <a:spcBef>
                <a:spcPts val="300"/>
              </a:spcBef>
              <a:buNone/>
            </a:pPr>
            <a:endParaRPr lang="en-ZA" sz="1800" dirty="0" smtClean="0">
              <a:solidFill>
                <a:srgbClr val="003399"/>
              </a:solidFill>
            </a:endParaRPr>
          </a:p>
          <a:p>
            <a:pPr marL="540000" lvl="1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</a:rPr>
              <a:t>Monthly monitoring and reporting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Site-visits (Sector departments and WC DLG)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Project Co-ordination meetings (WC DLG)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Monthly Co-ordination meetings (LM’s, Sectors and National)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RACI tool</a:t>
            </a: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r>
              <a:rPr lang="en-ZA" sz="1800" dirty="0" smtClean="0">
                <a:solidFill>
                  <a:srgbClr val="003399"/>
                </a:solidFill>
                <a:latin typeface="Century Gothic" panose="020B0502020202020204" pitchFamily="34" charset="0"/>
              </a:rPr>
              <a:t>Scoreboard</a:t>
            </a:r>
            <a:endParaRPr lang="en-ZA" sz="800" dirty="0" smtClean="0">
              <a:solidFill>
                <a:srgbClr val="003399"/>
              </a:solidFill>
              <a:latin typeface="Century Gothic" panose="020B0502020202020204" pitchFamily="34" charset="0"/>
            </a:endParaRP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endParaRPr lang="en-ZA" sz="2400" dirty="0" smtClean="0">
              <a:solidFill>
                <a:srgbClr val="003399"/>
              </a:solidFill>
            </a:endParaRPr>
          </a:p>
          <a:p>
            <a:pPr marL="1273425" lvl="2" indent="-540000" defTabSz="914400">
              <a:spcBef>
                <a:spcPts val="300"/>
              </a:spcBef>
              <a:buBlip>
                <a:blip r:embed="rId3"/>
              </a:buBlip>
            </a:pPr>
            <a:endParaRPr lang="en-ZA" sz="2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 smtClean="0"/>
          </a:p>
          <a:p>
            <a:endParaRPr lang="en-ZA" sz="1400" dirty="0"/>
          </a:p>
          <a:p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xmlns="" val="16235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3000" dirty="0"/>
              <a:t>MIG Cumulative expenditure 2015/16 </a:t>
            </a:r>
            <a:r>
              <a:rPr lang="en-GB" sz="3000" dirty="0" smtClean="0"/>
              <a:t>FY</a:t>
            </a:r>
            <a:endParaRPr lang="en-GB" sz="30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320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3340"/>
            <a:ext cx="9144000" cy="1180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22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43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MIG MONTHLY CLAIMS PAYMENT STATUS</a:t>
            </a:r>
          </a:p>
          <a:p>
            <a:r>
              <a:rPr lang="en-ZA" dirty="0" smtClean="0"/>
              <a:t>Dec’2015 (2</a:t>
            </a:r>
            <a:r>
              <a:rPr lang="en-ZA" baseline="30000" dirty="0" smtClean="0"/>
              <a:t>nd</a:t>
            </a:r>
            <a:r>
              <a:rPr lang="en-ZA" dirty="0" smtClean="0"/>
              <a:t> Quarter)</a:t>
            </a: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2063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snTsFZ8Y/CBJMgu9y8Dq8/H4Owf5ZP/3"/>
  <p:tag name="SMARTBOX_SB8" val="0iCA1Z23kaaMiGZOE1yeGg=="/>
  <p:tag name="SMARTBOX_SB7" val="U8/1IBd/oCkOa3RV9JIGzg==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1IhcON4O9aE6gu57SoFYNc5xc2kdH3te"/>
  <p:tag name="SMARTBOX_SB8" val="m8ExPrqDiTWT5hWvpcxt+Q=="/>
  <p:tag name="SMARTBOX_SB7" val="oG8QrcYcQ3N5/bkbpZyF9g==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1IhcON4O9aE6gu57SoFYNc5xc2kdH3te"/>
  <p:tag name="SMARTBOX_SB8" val="m8ExPrqDiTWT5hWvpcxt+Q=="/>
  <p:tag name="SMARTBOX_SB7" val="oG8QrcYcQ3N5/bkbpZyF9g==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1IhcON4O9aE6gu57SoFYNc5xc2kdH3te"/>
  <p:tag name="SMARTBOX_SB8" val="m8ExPrqDiTWT5hWvpcxt+Q=="/>
  <p:tag name="SMARTBOX_SB7" val="oG8QrcYcQ3N5/bkbpZyF9g==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1IhcON4O9aE6gu57SoFYNc5xc2kdH3te"/>
  <p:tag name="SMARTBOX_SB8" val="m8ExPrqDiTWT5hWvpcxt+Q=="/>
  <p:tag name="SMARTBOX_SB7" val="oG8QrcYcQ3N5/bkbpZyF9g==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1IhcON4O9aE6gu57SoFYNc5xc2kdH3te"/>
  <p:tag name="SMARTBOX_SB8" val="m8ExPrqDiTWT5hWvpcxt+Q=="/>
  <p:tag name="SMARTBOX_SB7" val="oG8QrcYcQ3N5/bkbpZyF9g==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1IhcON4O9aE6gu57SoFYNc5xc2kdH3te"/>
  <p:tag name="SMARTBOX_SB8" val="m8ExPrqDiTWT5hWvpcxt+Q=="/>
  <p:tag name="SMARTBOX_SB7" val="oG8QrcYcQ3N5/bkbpZyF9g==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BOX_SB6" val="1IhcON4O9aE6gu57SoFYNc5xc2kdH3te"/>
  <p:tag name="SMARTBOX_SB8" val="m8ExPrqDiTWT5hWvpcxt+Q=="/>
  <p:tag name="SMARTBOX_SB7" val="oG8QrcYcQ3N5/bkbpZyF9g==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7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8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ocal Govern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4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Western Cape Government Master Template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2134</Words>
  <Application>Microsoft Office PowerPoint</Application>
  <PresentationFormat>On-screen Show (4:3)</PresentationFormat>
  <Paragraphs>599</Paragraphs>
  <Slides>31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Western Cape Government Master Template</vt:lpstr>
      <vt:lpstr>1_Western Cape Government Master Template</vt:lpstr>
      <vt:lpstr>1_Office Theme</vt:lpstr>
      <vt:lpstr>3_Custom Design</vt:lpstr>
      <vt:lpstr>Local Government PP</vt:lpstr>
      <vt:lpstr>2_Western Cape Government Master Template</vt:lpstr>
      <vt:lpstr>3_Western Cape Government Master Template</vt:lpstr>
      <vt:lpstr>4_Western Cape Government Master Template</vt:lpstr>
      <vt:lpstr>5_Western Cape Government Master Template</vt:lpstr>
      <vt:lpstr>6_Western Cape Government Master Template</vt:lpstr>
      <vt:lpstr>7_Western Cape Government Master Template</vt:lpstr>
      <vt:lpstr>8_Western Cape Government Master Template</vt:lpstr>
      <vt:lpstr>think-cell Slide</vt:lpstr>
      <vt:lpstr>Municipal Infrastructure Grant Expenditure status:   Second &amp; THIRD QUARTER 2015/16 FY (Municipal)</vt:lpstr>
      <vt:lpstr>Content Outline:</vt:lpstr>
      <vt:lpstr>Slide 3</vt:lpstr>
      <vt:lpstr>PERFORMANCE RECORD (Last 5 FY’s)</vt:lpstr>
      <vt:lpstr>Slide 5</vt:lpstr>
      <vt:lpstr>PROCESSES AND PROCEDURES</vt:lpstr>
      <vt:lpstr>Slide 7</vt:lpstr>
      <vt:lpstr>Slide 8</vt:lpstr>
      <vt:lpstr>Slide 9</vt:lpstr>
      <vt:lpstr>SITUATIONAL ANALYSIS (2nd Quarter)</vt:lpstr>
      <vt:lpstr>SITUATIONAL ANALYSIS (2nd Quarter) </vt:lpstr>
      <vt:lpstr>SECTION 19 OF DoRA (ACT NO. 1 OF 2015)</vt:lpstr>
      <vt:lpstr>Slide 13</vt:lpstr>
      <vt:lpstr>SITUATIONAL ANALYSIS (3rd Quarter)</vt:lpstr>
      <vt:lpstr>SITUATIONAL ANALYSIS (3rd Quarter)</vt:lpstr>
      <vt:lpstr>SITUATIONAL ANALYSIS (3rd Quarter)</vt:lpstr>
      <vt:lpstr>Slide 17</vt:lpstr>
      <vt:lpstr>SITUATIONAL ANALYSIS (April 2016)</vt:lpstr>
      <vt:lpstr>Slide 19</vt:lpstr>
      <vt:lpstr>NON-FINANCIAL PERFORMANCE</vt:lpstr>
      <vt:lpstr>NON-FINANCIAL PERFORMANCE</vt:lpstr>
      <vt:lpstr>NON-FINANCIAL PERFORMANCE</vt:lpstr>
      <vt:lpstr>NON-FINANCIAL PERFORMANCE</vt:lpstr>
      <vt:lpstr>NON-FINANCIAL PERFORMANCE</vt:lpstr>
      <vt:lpstr>NON-FINANCIAL PERFORMANCE</vt:lpstr>
      <vt:lpstr>Visual Impact of MIG</vt:lpstr>
      <vt:lpstr>Visual Impact of MIG</vt:lpstr>
      <vt:lpstr>Visual Impact of MIG</vt:lpstr>
      <vt:lpstr>Visual Impact of MIG</vt:lpstr>
      <vt:lpstr>Visual Impact of MIG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 Infrastructure Grant Expenditure status   January 2016</dc:title>
  <dc:creator>Yusuf Abrahams</dc:creator>
  <cp:lastModifiedBy>PUMZA</cp:lastModifiedBy>
  <cp:revision>61</cp:revision>
  <dcterms:created xsi:type="dcterms:W3CDTF">2016-01-14T13:26:37Z</dcterms:created>
  <dcterms:modified xsi:type="dcterms:W3CDTF">2016-05-13T07:37:19Z</dcterms:modified>
</cp:coreProperties>
</file>