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02" r:id="rId2"/>
    <p:sldId id="258" r:id="rId3"/>
    <p:sldId id="268" r:id="rId4"/>
    <p:sldId id="267" r:id="rId5"/>
    <p:sldId id="257" r:id="rId6"/>
    <p:sldId id="298" r:id="rId7"/>
    <p:sldId id="274" r:id="rId8"/>
    <p:sldId id="297" r:id="rId9"/>
    <p:sldId id="277" r:id="rId10"/>
    <p:sldId id="299" r:id="rId11"/>
    <p:sldId id="300" r:id="rId12"/>
    <p:sldId id="279" r:id="rId13"/>
    <p:sldId id="281" r:id="rId14"/>
    <p:sldId id="286" r:id="rId15"/>
    <p:sldId id="288" r:id="rId16"/>
    <p:sldId id="290" r:id="rId17"/>
    <p:sldId id="301" r:id="rId18"/>
    <p:sldId id="294" r:id="rId19"/>
    <p:sldId id="295" r:id="rId20"/>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7150"/>
    <a:srgbClr val="FBFB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firstCol>
    <a:la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254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lastRow>
    <a:fir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ammeda\Documents\FFC%20Related\MPFU\Research\Stakeholders\Submissions\Fiscal%20Frameworks\2016\Tables%20-%202016%20DoR%20&amp;%20Fiscal%20Framework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2468772925123495"/>
          <c:y val="5.092592592592593E-2"/>
          <c:w val="0.85253794362661173"/>
          <c:h val="0.73577136191309433"/>
        </c:manualLayout>
      </c:layout>
      <c:lineChart>
        <c:grouping val="standard"/>
        <c:ser>
          <c:idx val="0"/>
          <c:order val="0"/>
          <c:tx>
            <c:v>October MTBPS Forecasts</c:v>
          </c:tx>
          <c:spPr>
            <a:ln w="28575" cap="rnd">
              <a:solidFill>
                <a:schemeClr val="tx1"/>
              </a:solidFill>
              <a:prstDash val="sysDot"/>
              <a:round/>
            </a:ln>
            <a:effectLst/>
          </c:spPr>
          <c:marker>
            <c:symbol val="square"/>
            <c:size val="5"/>
            <c:spPr>
              <a:solidFill>
                <a:srgbClr val="C00000"/>
              </a:solidFill>
              <a:ln w="9525">
                <a:solidFill>
                  <a:schemeClr val="accent1"/>
                </a:solidFill>
              </a:ln>
              <a:effectLst/>
            </c:spPr>
          </c:marker>
          <c:cat>
            <c:numRef>
              <c:f>'GDP Performance'!$B$96:$B$99</c:f>
              <c:numCache>
                <c:formatCode>General</c:formatCode>
                <c:ptCount val="4"/>
                <c:pt idx="0">
                  <c:v>2014</c:v>
                </c:pt>
                <c:pt idx="1">
                  <c:v>2015</c:v>
                </c:pt>
                <c:pt idx="2">
                  <c:v>2016</c:v>
                </c:pt>
                <c:pt idx="3">
                  <c:v>2017</c:v>
                </c:pt>
              </c:numCache>
            </c:numRef>
          </c:cat>
          <c:val>
            <c:numRef>
              <c:f>'GDP Performance'!$C$96:$C$99</c:f>
              <c:numCache>
                <c:formatCode>General</c:formatCode>
                <c:ptCount val="4"/>
                <c:pt idx="0">
                  <c:v>3</c:v>
                </c:pt>
                <c:pt idx="1">
                  <c:v>2.5</c:v>
                </c:pt>
                <c:pt idx="2">
                  <c:v>1.7000000000000002</c:v>
                </c:pt>
                <c:pt idx="3">
                  <c:v>2.6</c:v>
                </c:pt>
              </c:numCache>
            </c:numRef>
          </c:val>
        </c:ser>
        <c:ser>
          <c:idx val="1"/>
          <c:order val="1"/>
          <c:tx>
            <c:v>Revised Forecasts</c:v>
          </c:tx>
          <c:spPr>
            <a:ln w="25400" cap="rnd">
              <a:solidFill>
                <a:schemeClr val="bg1">
                  <a:lumMod val="50000"/>
                </a:schemeClr>
              </a:solidFill>
              <a:prstDash val="dashDot"/>
              <a:round/>
            </a:ln>
            <a:effectLst/>
          </c:spPr>
          <c:marker>
            <c:symbol val="circle"/>
            <c:size val="5"/>
            <c:spPr>
              <a:solidFill>
                <a:schemeClr val="tx1"/>
              </a:solidFill>
              <a:ln w="9525">
                <a:solidFill>
                  <a:schemeClr val="accent2"/>
                </a:solidFill>
              </a:ln>
              <a:effectLst/>
            </c:spPr>
          </c:marker>
          <c:cat>
            <c:numRef>
              <c:f>'GDP Performance'!$B$96:$B$99</c:f>
              <c:numCache>
                <c:formatCode>General</c:formatCode>
                <c:ptCount val="4"/>
                <c:pt idx="0">
                  <c:v>2014</c:v>
                </c:pt>
                <c:pt idx="1">
                  <c:v>2015</c:v>
                </c:pt>
                <c:pt idx="2">
                  <c:v>2016</c:v>
                </c:pt>
                <c:pt idx="3">
                  <c:v>2017</c:v>
                </c:pt>
              </c:numCache>
            </c:numRef>
          </c:cat>
          <c:val>
            <c:numRef>
              <c:f>'GDP Performance'!$D$96:$D$99</c:f>
              <c:numCache>
                <c:formatCode>General</c:formatCode>
                <c:ptCount val="4"/>
                <c:pt idx="0">
                  <c:v>2.7</c:v>
                </c:pt>
                <c:pt idx="1">
                  <c:v>2</c:v>
                </c:pt>
                <c:pt idx="2">
                  <c:v>0.70000000000000007</c:v>
                </c:pt>
                <c:pt idx="3">
                  <c:v>1.8</c:v>
                </c:pt>
              </c:numCache>
            </c:numRef>
          </c:val>
        </c:ser>
        <c:dLbls/>
        <c:marker val="1"/>
        <c:axId val="65474560"/>
        <c:axId val="65545344"/>
      </c:lineChart>
      <c:catAx>
        <c:axId val="65474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5545344"/>
        <c:crosses val="autoZero"/>
        <c:auto val="1"/>
        <c:lblAlgn val="ctr"/>
        <c:lblOffset val="100"/>
      </c:catAx>
      <c:valAx>
        <c:axId val="65545344"/>
        <c:scaling>
          <c:orientation val="minMax"/>
        </c:scaling>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900" b="1"/>
                  <a:t>GDP</a:t>
                </a:r>
                <a:r>
                  <a:rPr lang="en-ZA" sz="900" b="1" baseline="0"/>
                  <a:t> Growth (%)</a:t>
                </a:r>
                <a:endParaRPr lang="en-ZA" sz="900" b="1"/>
              </a:p>
            </c:rich>
          </c:tx>
          <c:layout>
            <c:manualLayout>
              <c:xMode val="edge"/>
              <c:yMode val="edge"/>
              <c:x val="1.4492753623188409E-2"/>
              <c:y val="0.27327901720618253"/>
            </c:manualLayout>
          </c:layout>
          <c:spPr>
            <a:noFill/>
            <a:ln w="25400">
              <a:noFill/>
            </a:ln>
          </c:spPr>
        </c:title>
        <c:numFmt formatCode="General" sourceLinked="1"/>
        <c:maj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4560"/>
        <c:crosses val="autoZero"/>
        <c:crossBetween val="between"/>
      </c:valAx>
      <c:spPr>
        <a:noFill/>
        <a:ln w="25400">
          <a:noFill/>
        </a:ln>
      </c:spPr>
    </c:plotArea>
    <c:legend>
      <c:legendPos val="b"/>
      <c:layout>
        <c:manualLayout>
          <c:xMode val="edge"/>
          <c:yMode val="edge"/>
          <c:x val="0.42053112926101627"/>
          <c:y val="5.1504082822980468E-2"/>
          <c:w val="0.48813028806181835"/>
          <c:h val="7.8125546806649154E-2"/>
        </c:manualLayout>
      </c:layout>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8.7314900000000001E-2"/>
          <c:y val="5.207040000000001E-2"/>
          <c:w val="0.85246199999999994"/>
          <c:h val="0.66771400000000014"/>
        </c:manualLayout>
      </c:layout>
      <c:barChart>
        <c:barDir val="col"/>
        <c:grouping val="clustered"/>
        <c:ser>
          <c:idx val="1"/>
          <c:order val="0"/>
          <c:tx>
            <c:strRef>
              <c:f>Sheet1!$A$3</c:f>
              <c:strCache>
                <c:ptCount val="1"/>
                <c:pt idx="0">
                  <c:v>Exports q/q</c:v>
                </c:pt>
              </c:strCache>
            </c:strRef>
          </c:tx>
          <c:spPr>
            <a:solidFill>
              <a:srgbClr val="ED7D31"/>
            </a:solidFill>
            <a:ln w="12700" cap="flat">
              <a:noFill/>
              <a:miter lim="400000"/>
            </a:ln>
            <a:effectLst/>
          </c:spPr>
          <c:cat>
            <c:strRef>
              <c:f>Sheet1!$B$1:$I$1</c:f>
              <c:strCache>
                <c:ptCount val="8"/>
                <c:pt idx="0">
                  <c:v>2014</c:v>
                </c:pt>
                <c:pt idx="1">
                  <c:v>Q2</c:v>
                </c:pt>
                <c:pt idx="2">
                  <c:v>Q3</c:v>
                </c:pt>
                <c:pt idx="3">
                  <c:v>Q4</c:v>
                </c:pt>
                <c:pt idx="4">
                  <c:v>2015</c:v>
                </c:pt>
                <c:pt idx="5">
                  <c:v>Q2</c:v>
                </c:pt>
                <c:pt idx="6">
                  <c:v>Q3</c:v>
                </c:pt>
                <c:pt idx="7">
                  <c:v>Q4 </c:v>
                </c:pt>
              </c:strCache>
            </c:strRef>
          </c:cat>
          <c:val>
            <c:numRef>
              <c:f>Sheet1!$B$3:$I$3</c:f>
              <c:numCache>
                <c:formatCode>General</c:formatCode>
                <c:ptCount val="8"/>
                <c:pt idx="0">
                  <c:v>229200</c:v>
                </c:pt>
                <c:pt idx="1">
                  <c:v>223506</c:v>
                </c:pt>
                <c:pt idx="2">
                  <c:v>241416</c:v>
                </c:pt>
                <c:pt idx="3">
                  <c:v>247049</c:v>
                </c:pt>
                <c:pt idx="4">
                  <c:v>225134</c:v>
                </c:pt>
                <c:pt idx="5">
                  <c:v>243732</c:v>
                </c:pt>
                <c:pt idx="6">
                  <c:v>255820</c:v>
                </c:pt>
                <c:pt idx="7">
                  <c:v>249090</c:v>
                </c:pt>
              </c:numCache>
            </c:numRef>
          </c:val>
        </c:ser>
        <c:dLbls/>
        <c:gapWidth val="219"/>
        <c:axId val="89658496"/>
        <c:axId val="89660032"/>
      </c:barChart>
      <c:lineChart>
        <c:grouping val="standard"/>
        <c:ser>
          <c:idx val="0"/>
          <c:order val="1"/>
          <c:tx>
            <c:strRef>
              <c:f>Sheet1!$A$2</c:f>
              <c:strCache>
                <c:ptCount val="1"/>
                <c:pt idx="0">
                  <c:v>GDP q/q</c:v>
                </c:pt>
              </c:strCache>
            </c:strRef>
          </c:tx>
          <c:spPr>
            <a:ln w="25400" cap="flat">
              <a:solidFill>
                <a:srgbClr val="33CCCC"/>
              </a:solidFill>
              <a:prstDash val="solid"/>
              <a:round/>
            </a:ln>
            <a:effectLst/>
          </c:spPr>
          <c:marker>
            <c:symbol val="none"/>
          </c:marker>
          <c:cat>
            <c:strRef>
              <c:f>Sheet1!$B$1:$I$1</c:f>
              <c:strCache>
                <c:ptCount val="8"/>
                <c:pt idx="0">
                  <c:v>2014</c:v>
                </c:pt>
                <c:pt idx="1">
                  <c:v>Q2</c:v>
                </c:pt>
                <c:pt idx="2">
                  <c:v>Q3</c:v>
                </c:pt>
                <c:pt idx="3">
                  <c:v>Q4</c:v>
                </c:pt>
                <c:pt idx="4">
                  <c:v>2015</c:v>
                </c:pt>
                <c:pt idx="5">
                  <c:v>Q2</c:v>
                </c:pt>
                <c:pt idx="6">
                  <c:v>Q3</c:v>
                </c:pt>
                <c:pt idx="7">
                  <c:v>Q4 </c:v>
                </c:pt>
              </c:strCache>
            </c:strRef>
          </c:cat>
          <c:val>
            <c:numRef>
              <c:f>Sheet1!$B$2:$I$2</c:f>
              <c:numCache>
                <c:formatCode>General</c:formatCode>
                <c:ptCount val="8"/>
                <c:pt idx="0">
                  <c:v>-1.5</c:v>
                </c:pt>
                <c:pt idx="1">
                  <c:v>0.5</c:v>
                </c:pt>
                <c:pt idx="2">
                  <c:v>2.1</c:v>
                </c:pt>
                <c:pt idx="3">
                  <c:v>4.2</c:v>
                </c:pt>
                <c:pt idx="4">
                  <c:v>1.4</c:v>
                </c:pt>
                <c:pt idx="5">
                  <c:v>-1.3</c:v>
                </c:pt>
                <c:pt idx="6">
                  <c:v>0.70000000000000007</c:v>
                </c:pt>
                <c:pt idx="7">
                  <c:v>0.60000000000000009</c:v>
                </c:pt>
              </c:numCache>
            </c:numRef>
          </c:val>
        </c:ser>
        <c:dLbls/>
        <c:marker val="1"/>
        <c:axId val="89665920"/>
        <c:axId val="89667456"/>
      </c:lineChart>
      <c:catAx>
        <c:axId val="89658496"/>
        <c:scaling>
          <c:orientation val="minMax"/>
        </c:scaling>
        <c:axPos val="b"/>
        <c:numFmt formatCode="General" sourceLinked="0"/>
        <c:majorTickMark val="none"/>
        <c:tickLblPos val="low"/>
        <c:spPr>
          <a:ln w="12700" cap="flat">
            <a:solidFill>
              <a:srgbClr val="D9D9D9"/>
            </a:solidFill>
            <a:prstDash val="solid"/>
            <a:round/>
          </a:ln>
        </c:spPr>
        <c:txPr>
          <a:bodyPr rot="0"/>
          <a:lstStyle/>
          <a:p>
            <a:pPr>
              <a:defRPr sz="900" b="0" i="0" u="none" strike="noStrike">
                <a:solidFill>
                  <a:srgbClr val="333333"/>
                </a:solidFill>
                <a:latin typeface="Calibri"/>
              </a:defRPr>
            </a:pPr>
            <a:endParaRPr lang="en-US"/>
          </a:p>
        </c:txPr>
        <c:crossAx val="89660032"/>
        <c:crosses val="autoZero"/>
        <c:auto val="1"/>
        <c:lblAlgn val="ctr"/>
        <c:lblOffset val="100"/>
        <c:noMultiLvlLbl val="1"/>
      </c:catAx>
      <c:valAx>
        <c:axId val="89660032"/>
        <c:scaling>
          <c:orientation val="minMax"/>
        </c:scaling>
        <c:axPos val="l"/>
        <c:majorGridlines>
          <c:spPr>
            <a:ln w="12700" cap="flat">
              <a:solidFill>
                <a:srgbClr val="D9D9D9"/>
              </a:solidFill>
              <a:prstDash val="solid"/>
              <a:round/>
            </a:ln>
          </c:spPr>
        </c:majorGridlines>
        <c:numFmt formatCode="0.#" sourceLinked="0"/>
        <c:majorTickMark val="none"/>
        <c:tickLblPos val="nextTo"/>
        <c:spPr>
          <a:ln w="12700" cap="flat">
            <a:noFill/>
            <a:prstDash val="solid"/>
            <a:round/>
          </a:ln>
        </c:spPr>
        <c:txPr>
          <a:bodyPr rot="0"/>
          <a:lstStyle/>
          <a:p>
            <a:pPr>
              <a:defRPr sz="900" b="0" i="0" u="none" strike="noStrike">
                <a:solidFill>
                  <a:srgbClr val="333333"/>
                </a:solidFill>
                <a:latin typeface="Calibri"/>
              </a:defRPr>
            </a:pPr>
            <a:endParaRPr lang="en-US"/>
          </a:p>
        </c:txPr>
        <c:crossAx val="89658496"/>
        <c:crosses val="autoZero"/>
        <c:crossBetween val="between"/>
        <c:majorUnit val="10000"/>
        <c:minorUnit val="5000"/>
      </c:valAx>
      <c:catAx>
        <c:axId val="89665920"/>
        <c:scaling>
          <c:orientation val="minMax"/>
        </c:scaling>
        <c:axPos val="b"/>
        <c:numFmt formatCode="General" sourceLinked="1"/>
        <c:tickLblPos val="none"/>
        <c:spPr>
          <a:ln w="12700" cap="flat">
            <a:noFill/>
            <a:prstDash val="solid"/>
            <a:round/>
          </a:ln>
        </c:spPr>
        <c:crossAx val="89667456"/>
        <c:crosses val="autoZero"/>
        <c:auto val="1"/>
        <c:lblAlgn val="ctr"/>
        <c:lblOffset val="100"/>
        <c:noMultiLvlLbl val="1"/>
      </c:catAx>
      <c:valAx>
        <c:axId val="89667456"/>
        <c:scaling>
          <c:orientation val="minMax"/>
        </c:scaling>
        <c:axPos val="r"/>
        <c:numFmt formatCode="0.#" sourceLinked="0"/>
        <c:majorTickMark val="none"/>
        <c:tickLblPos val="nextTo"/>
        <c:spPr>
          <a:ln w="12700" cap="flat">
            <a:noFill/>
            <a:prstDash val="solid"/>
            <a:round/>
          </a:ln>
        </c:spPr>
        <c:txPr>
          <a:bodyPr rot="0"/>
          <a:lstStyle/>
          <a:p>
            <a:pPr>
              <a:defRPr sz="900" b="0" i="0" u="none" strike="noStrike">
                <a:solidFill>
                  <a:srgbClr val="333333"/>
                </a:solidFill>
                <a:latin typeface="Calibri"/>
              </a:defRPr>
            </a:pPr>
            <a:endParaRPr lang="en-US"/>
          </a:p>
        </c:txPr>
        <c:crossAx val="89665920"/>
        <c:crosses val="max"/>
        <c:crossBetween val="between"/>
        <c:majorUnit val="1.875"/>
        <c:minorUnit val="0.9375"/>
      </c:valAx>
      <c:spPr>
        <a:noFill/>
        <a:ln w="12700" cap="flat">
          <a:noFill/>
          <a:miter lim="400000"/>
        </a:ln>
        <a:effectLst/>
      </c:spPr>
    </c:plotArea>
    <c:legend>
      <c:legendPos val="b"/>
      <c:layout>
        <c:manualLayout>
          <c:xMode val="edge"/>
          <c:yMode val="edge"/>
          <c:x val="0.32695300000000016"/>
          <c:y val="0.93542999999999998"/>
          <c:w val="0.35446500000000009"/>
          <c:h val="6.4570400000000014E-2"/>
        </c:manualLayout>
      </c:layout>
      <c:overlay val="1"/>
      <c:spPr>
        <a:noFill/>
        <a:ln w="12700" cap="flat">
          <a:noFill/>
          <a:miter lim="400000"/>
        </a:ln>
        <a:effectLst/>
      </c:spPr>
      <c:txPr>
        <a:bodyPr rot="0"/>
        <a:lstStyle/>
        <a:p>
          <a:pPr>
            <a:defRPr sz="900" b="0" i="0" u="none" strike="noStrike">
              <a:solidFill>
                <a:srgbClr val="333333"/>
              </a:solidFill>
              <a:latin typeface="Calibri"/>
            </a:defRPr>
          </a:pPr>
          <a:endParaRPr lang="en-US"/>
        </a:p>
      </c:txPr>
    </c:legend>
    <c:plotVisOnly val="1"/>
    <c:dispBlanksAs val="gap"/>
    <c:showDLblsOverMax val="1"/>
  </c:chart>
  <c:spPr>
    <a:solidFill>
      <a:srgbClr val="FFFFFF"/>
    </a:solidFill>
    <a:ln w="12700" cap="flat">
      <a:solidFill>
        <a:srgbClr val="C0C0C0"/>
      </a:solidFill>
      <a:prstDash val="solid"/>
      <a:round/>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3905298855121631E-2"/>
          <c:y val="2.2768635573015585E-2"/>
          <c:w val="0.89234599999999997"/>
          <c:h val="0.50334000000000001"/>
        </c:manualLayout>
      </c:layout>
      <c:barChart>
        <c:barDir val="col"/>
        <c:grouping val="clustered"/>
        <c:ser>
          <c:idx val="0"/>
          <c:order val="0"/>
          <c:tx>
            <c:strRef>
              <c:f>Sheet1!$B$1</c:f>
              <c:strCache>
                <c:ptCount val="1"/>
                <c:pt idx="0">
                  <c:v>Qtr to-qtr change </c:v>
                </c:pt>
              </c:strCache>
            </c:strRef>
          </c:tx>
          <c:spPr>
            <a:solidFill>
              <a:srgbClr val="5B9BD5"/>
            </a:solidFill>
            <a:ln w="12700" cap="flat">
              <a:noFill/>
              <a:miter lim="400000"/>
            </a:ln>
            <a:effectLst/>
          </c:spPr>
          <c:cat>
            <c:strRef>
              <c:f>Sheet1!$A$2:$A$11</c:f>
              <c:strCache>
                <c:ptCount val="10"/>
                <c:pt idx="0">
                  <c:v>Agriculture </c:v>
                </c:pt>
                <c:pt idx="1">
                  <c:v>Mining </c:v>
                </c:pt>
                <c:pt idx="2">
                  <c:v>Manufacturing </c:v>
                </c:pt>
                <c:pt idx="3">
                  <c:v>Utilities </c:v>
                </c:pt>
                <c:pt idx="4">
                  <c:v>Construction </c:v>
                </c:pt>
                <c:pt idx="5">
                  <c:v>Trade </c:v>
                </c:pt>
                <c:pt idx="6">
                  <c:v>Transport </c:v>
                </c:pt>
                <c:pt idx="7">
                  <c:v>Finance and other business services </c:v>
                </c:pt>
                <c:pt idx="8">
                  <c:v>Community and social services </c:v>
                </c:pt>
                <c:pt idx="9">
                  <c:v>Private households </c:v>
                </c:pt>
              </c:strCache>
            </c:strRef>
          </c:cat>
          <c:val>
            <c:numRef>
              <c:f>Sheet1!$B$2:$B$11</c:f>
              <c:numCache>
                <c:formatCode>General</c:formatCode>
                <c:ptCount val="10"/>
                <c:pt idx="0">
                  <c:v>-37</c:v>
                </c:pt>
                <c:pt idx="1">
                  <c:v>37</c:v>
                </c:pt>
                <c:pt idx="2">
                  <c:v>-36</c:v>
                </c:pt>
                <c:pt idx="3">
                  <c:v>-4</c:v>
                </c:pt>
                <c:pt idx="4">
                  <c:v>-21</c:v>
                </c:pt>
                <c:pt idx="5">
                  <c:v>80</c:v>
                </c:pt>
                <c:pt idx="6">
                  <c:v>2</c:v>
                </c:pt>
                <c:pt idx="7">
                  <c:v>113</c:v>
                </c:pt>
                <c:pt idx="8">
                  <c:v>42</c:v>
                </c:pt>
                <c:pt idx="9">
                  <c:v>13</c:v>
                </c:pt>
              </c:numCache>
            </c:numRef>
          </c:val>
        </c:ser>
        <c:ser>
          <c:idx val="1"/>
          <c:order val="1"/>
          <c:tx>
            <c:strRef>
              <c:f>Sheet1!$C$1</c:f>
              <c:strCache>
                <c:ptCount val="1"/>
                <c:pt idx="0">
                  <c:v>Year on Year change </c:v>
                </c:pt>
              </c:strCache>
            </c:strRef>
          </c:tx>
          <c:spPr>
            <a:solidFill>
              <a:srgbClr val="ED7D31"/>
            </a:solidFill>
            <a:ln w="12700" cap="flat">
              <a:noFill/>
              <a:miter lim="400000"/>
            </a:ln>
            <a:effectLst/>
          </c:spPr>
          <c:cat>
            <c:strRef>
              <c:f>Sheet1!$A$2:$A$11</c:f>
              <c:strCache>
                <c:ptCount val="10"/>
                <c:pt idx="0">
                  <c:v>Agriculture </c:v>
                </c:pt>
                <c:pt idx="1">
                  <c:v>Mining </c:v>
                </c:pt>
                <c:pt idx="2">
                  <c:v>Manufacturing </c:v>
                </c:pt>
                <c:pt idx="3">
                  <c:v>Utilities </c:v>
                </c:pt>
                <c:pt idx="4">
                  <c:v>Construction </c:v>
                </c:pt>
                <c:pt idx="5">
                  <c:v>Trade </c:v>
                </c:pt>
                <c:pt idx="6">
                  <c:v>Transport </c:v>
                </c:pt>
                <c:pt idx="7">
                  <c:v>Finance and other business services </c:v>
                </c:pt>
                <c:pt idx="8">
                  <c:v>Community and social services </c:v>
                </c:pt>
                <c:pt idx="9">
                  <c:v>Private households </c:v>
                </c:pt>
              </c:strCache>
            </c:strRef>
          </c:cat>
          <c:val>
            <c:numRef>
              <c:f>Sheet1!$C$2:$C$11</c:f>
              <c:numCache>
                <c:formatCode>General</c:formatCode>
                <c:ptCount val="10"/>
                <c:pt idx="0">
                  <c:v>118</c:v>
                </c:pt>
                <c:pt idx="1">
                  <c:v>56</c:v>
                </c:pt>
                <c:pt idx="2">
                  <c:v>-11</c:v>
                </c:pt>
                <c:pt idx="3">
                  <c:v>20</c:v>
                </c:pt>
                <c:pt idx="4">
                  <c:v>105</c:v>
                </c:pt>
                <c:pt idx="5">
                  <c:v>33</c:v>
                </c:pt>
                <c:pt idx="6">
                  <c:v>-52</c:v>
                </c:pt>
                <c:pt idx="7">
                  <c:v>234</c:v>
                </c:pt>
                <c:pt idx="8">
                  <c:v>123</c:v>
                </c:pt>
                <c:pt idx="9">
                  <c:v>75</c:v>
                </c:pt>
              </c:numCache>
            </c:numRef>
          </c:val>
        </c:ser>
        <c:dLbls/>
        <c:gapWidth val="219"/>
        <c:overlap val="-27"/>
        <c:axId val="91692032"/>
        <c:axId val="91714304"/>
      </c:barChart>
      <c:lineChart>
        <c:grouping val="standard"/>
        <c:ser>
          <c:idx val="2"/>
          <c:order val="2"/>
          <c:tx>
            <c:strRef>
              <c:f>Sheet1!$D$1</c:f>
              <c:strCache>
                <c:ptCount val="1"/>
                <c:pt idx="0">
                  <c:v>Qtr to-qtr change %</c:v>
                </c:pt>
              </c:strCache>
            </c:strRef>
          </c:tx>
          <c:spPr>
            <a:ln w="25400" cap="flat">
              <a:solidFill>
                <a:srgbClr val="969696"/>
              </a:solidFill>
              <a:prstDash val="solid"/>
              <a:round/>
            </a:ln>
            <a:effectLst/>
          </c:spPr>
          <c:marker>
            <c:symbol val="none"/>
          </c:marker>
          <c:cat>
            <c:strRef>
              <c:f>Sheet1!$A$2:$A$11</c:f>
              <c:strCache>
                <c:ptCount val="10"/>
                <c:pt idx="0">
                  <c:v>Agriculture </c:v>
                </c:pt>
                <c:pt idx="1">
                  <c:v>Mining </c:v>
                </c:pt>
                <c:pt idx="2">
                  <c:v>Manufacturing </c:v>
                </c:pt>
                <c:pt idx="3">
                  <c:v>Utilities </c:v>
                </c:pt>
                <c:pt idx="4">
                  <c:v>Construction </c:v>
                </c:pt>
                <c:pt idx="5">
                  <c:v>Trade </c:v>
                </c:pt>
                <c:pt idx="6">
                  <c:v>Transport </c:v>
                </c:pt>
                <c:pt idx="7">
                  <c:v>Finance and other business services </c:v>
                </c:pt>
                <c:pt idx="8">
                  <c:v>Community and social services </c:v>
                </c:pt>
                <c:pt idx="9">
                  <c:v>Private households </c:v>
                </c:pt>
              </c:strCache>
            </c:strRef>
          </c:cat>
          <c:val>
            <c:numRef>
              <c:f>Sheet1!$D$2:$D$11</c:f>
              <c:numCache>
                <c:formatCode>General</c:formatCode>
                <c:ptCount val="10"/>
                <c:pt idx="0">
                  <c:v>-4.0999999999999996</c:v>
                </c:pt>
                <c:pt idx="1">
                  <c:v>8.4</c:v>
                </c:pt>
                <c:pt idx="2">
                  <c:v>-2</c:v>
                </c:pt>
                <c:pt idx="3">
                  <c:v>-2.9</c:v>
                </c:pt>
                <c:pt idx="4">
                  <c:v>-1.5</c:v>
                </c:pt>
                <c:pt idx="5">
                  <c:v>2.5</c:v>
                </c:pt>
                <c:pt idx="6">
                  <c:v>0.2</c:v>
                </c:pt>
                <c:pt idx="7">
                  <c:v>5.2</c:v>
                </c:pt>
                <c:pt idx="8">
                  <c:v>1.2</c:v>
                </c:pt>
                <c:pt idx="9">
                  <c:v>1</c:v>
                </c:pt>
              </c:numCache>
            </c:numRef>
          </c:val>
        </c:ser>
        <c:ser>
          <c:idx val="3"/>
          <c:order val="3"/>
          <c:tx>
            <c:strRef>
              <c:f>Sheet1!$E$1</c:f>
              <c:strCache>
                <c:ptCount val="1"/>
                <c:pt idx="0">
                  <c:v>Year on Year change % </c:v>
                </c:pt>
              </c:strCache>
            </c:strRef>
          </c:tx>
          <c:spPr>
            <a:ln w="25400" cap="flat">
              <a:solidFill>
                <a:srgbClr val="FFCC00"/>
              </a:solidFill>
              <a:prstDash val="solid"/>
              <a:round/>
            </a:ln>
            <a:effectLst/>
          </c:spPr>
          <c:marker>
            <c:symbol val="none"/>
          </c:marker>
          <c:cat>
            <c:strRef>
              <c:f>Sheet1!$A$2:$A$11</c:f>
              <c:strCache>
                <c:ptCount val="10"/>
                <c:pt idx="0">
                  <c:v>Agriculture </c:v>
                </c:pt>
                <c:pt idx="1">
                  <c:v>Mining </c:v>
                </c:pt>
                <c:pt idx="2">
                  <c:v>Manufacturing </c:v>
                </c:pt>
                <c:pt idx="3">
                  <c:v>Utilities </c:v>
                </c:pt>
                <c:pt idx="4">
                  <c:v>Construction </c:v>
                </c:pt>
                <c:pt idx="5">
                  <c:v>Trade </c:v>
                </c:pt>
                <c:pt idx="6">
                  <c:v>Transport </c:v>
                </c:pt>
                <c:pt idx="7">
                  <c:v>Finance and other business services </c:v>
                </c:pt>
                <c:pt idx="8">
                  <c:v>Community and social services </c:v>
                </c:pt>
                <c:pt idx="9">
                  <c:v>Private households </c:v>
                </c:pt>
              </c:strCache>
            </c:strRef>
          </c:cat>
          <c:val>
            <c:numRef>
              <c:f>Sheet1!$E$2:$E$11</c:f>
              <c:numCache>
                <c:formatCode>General</c:formatCode>
                <c:ptCount val="10"/>
                <c:pt idx="0">
                  <c:v>16</c:v>
                </c:pt>
                <c:pt idx="1">
                  <c:v>13.1</c:v>
                </c:pt>
                <c:pt idx="2">
                  <c:v>-0.60000000000000009</c:v>
                </c:pt>
                <c:pt idx="3">
                  <c:v>19.100000000000001</c:v>
                </c:pt>
                <c:pt idx="4">
                  <c:v>7.8</c:v>
                </c:pt>
                <c:pt idx="5">
                  <c:v>1</c:v>
                </c:pt>
                <c:pt idx="6">
                  <c:v>-5.4</c:v>
                </c:pt>
                <c:pt idx="7">
                  <c:v>11.5</c:v>
                </c:pt>
                <c:pt idx="8">
                  <c:v>3.5</c:v>
                </c:pt>
                <c:pt idx="9">
                  <c:v>6.2</c:v>
                </c:pt>
              </c:numCache>
            </c:numRef>
          </c:val>
        </c:ser>
        <c:dLbls/>
        <c:marker val="1"/>
        <c:axId val="91715840"/>
        <c:axId val="91725824"/>
      </c:lineChart>
      <c:catAx>
        <c:axId val="91692032"/>
        <c:scaling>
          <c:orientation val="minMax"/>
        </c:scaling>
        <c:axPos val="b"/>
        <c:numFmt formatCode="General" sourceLinked="0"/>
        <c:majorTickMark val="none"/>
        <c:tickLblPos val="low"/>
        <c:spPr>
          <a:ln w="12700" cap="flat">
            <a:solidFill>
              <a:srgbClr val="D9D9D9"/>
            </a:solidFill>
            <a:prstDash val="solid"/>
            <a:round/>
          </a:ln>
        </c:spPr>
        <c:txPr>
          <a:bodyPr rot="-2700000"/>
          <a:lstStyle/>
          <a:p>
            <a:pPr>
              <a:defRPr sz="900" b="0" i="0" u="none" strike="noStrike">
                <a:solidFill>
                  <a:srgbClr val="333333"/>
                </a:solidFill>
                <a:latin typeface="Times New Roman"/>
              </a:defRPr>
            </a:pPr>
            <a:endParaRPr lang="en-US"/>
          </a:p>
        </c:txPr>
        <c:crossAx val="91714304"/>
        <c:crosses val="autoZero"/>
        <c:auto val="1"/>
        <c:lblAlgn val="ctr"/>
        <c:lblOffset val="100"/>
        <c:noMultiLvlLbl val="1"/>
      </c:catAx>
      <c:valAx>
        <c:axId val="91714304"/>
        <c:scaling>
          <c:orientation val="minMax"/>
        </c:scaling>
        <c:axPos val="l"/>
        <c:majorGridlines>
          <c:spPr>
            <a:ln w="12700" cap="flat">
              <a:solidFill>
                <a:srgbClr val="D9D9D9"/>
              </a:solidFill>
              <a:prstDash val="solid"/>
              <a:round/>
            </a:ln>
          </c:spPr>
        </c:majorGridlines>
        <c:numFmt formatCode="0.#" sourceLinked="0"/>
        <c:majorTickMark val="none"/>
        <c:tickLblPos val="nextTo"/>
        <c:spPr>
          <a:ln w="12700" cap="flat">
            <a:noFill/>
            <a:prstDash val="solid"/>
            <a:round/>
          </a:ln>
        </c:spPr>
        <c:txPr>
          <a:bodyPr rot="0"/>
          <a:lstStyle/>
          <a:p>
            <a:pPr>
              <a:defRPr sz="900" b="0" i="0" u="none" strike="noStrike">
                <a:solidFill>
                  <a:srgbClr val="333333"/>
                </a:solidFill>
                <a:latin typeface="Times New Roman"/>
              </a:defRPr>
            </a:pPr>
            <a:endParaRPr lang="en-US"/>
          </a:p>
        </c:txPr>
        <c:crossAx val="91692032"/>
        <c:crosses val="autoZero"/>
        <c:crossBetween val="between"/>
        <c:majorUnit val="93.75"/>
        <c:minorUnit val="46.875"/>
      </c:valAx>
      <c:catAx>
        <c:axId val="91715840"/>
        <c:scaling>
          <c:orientation val="minMax"/>
        </c:scaling>
        <c:axPos val="b"/>
        <c:numFmt formatCode="General" sourceLinked="1"/>
        <c:tickLblPos val="none"/>
        <c:spPr>
          <a:ln w="12700" cap="flat">
            <a:noFill/>
            <a:prstDash val="solid"/>
            <a:round/>
          </a:ln>
        </c:spPr>
        <c:crossAx val="91725824"/>
        <c:crosses val="autoZero"/>
        <c:auto val="1"/>
        <c:lblAlgn val="ctr"/>
        <c:lblOffset val="100"/>
        <c:noMultiLvlLbl val="1"/>
      </c:catAx>
      <c:valAx>
        <c:axId val="91725824"/>
        <c:scaling>
          <c:orientation val="minMax"/>
        </c:scaling>
        <c:axPos val="r"/>
        <c:numFmt formatCode="0.#" sourceLinked="0"/>
        <c:majorTickMark val="none"/>
        <c:tickLblPos val="nextTo"/>
        <c:spPr>
          <a:ln w="12700" cap="flat">
            <a:noFill/>
            <a:prstDash val="solid"/>
            <a:round/>
          </a:ln>
        </c:spPr>
        <c:txPr>
          <a:bodyPr rot="0"/>
          <a:lstStyle/>
          <a:p>
            <a:pPr>
              <a:defRPr sz="900" b="0" i="0" u="none" strike="noStrike">
                <a:solidFill>
                  <a:srgbClr val="333333"/>
                </a:solidFill>
                <a:latin typeface="Times New Roman"/>
              </a:defRPr>
            </a:pPr>
            <a:endParaRPr lang="en-US"/>
          </a:p>
        </c:txPr>
        <c:crossAx val="91715840"/>
        <c:crosses val="max"/>
        <c:crossBetween val="between"/>
        <c:majorUnit val="7.5"/>
        <c:minorUnit val="3.75"/>
      </c:valAx>
      <c:spPr>
        <a:noFill/>
        <a:ln w="12700" cap="flat">
          <a:noFill/>
          <a:miter lim="400000"/>
        </a:ln>
        <a:effectLst/>
      </c:spPr>
    </c:plotArea>
    <c:legend>
      <c:legendPos val="t"/>
      <c:overlay val="1"/>
      <c:spPr>
        <a:noFill/>
        <a:ln w="12700" cap="flat">
          <a:noFill/>
          <a:miter lim="400000"/>
        </a:ln>
        <a:effectLst/>
      </c:spPr>
      <c:txPr>
        <a:bodyPr rot="0"/>
        <a:lstStyle/>
        <a:p>
          <a:pPr>
            <a:defRPr sz="900" b="0" i="0" u="none" strike="noStrike">
              <a:solidFill>
                <a:srgbClr val="333333"/>
              </a:solidFill>
              <a:latin typeface="Times New Roman"/>
            </a:defRPr>
          </a:pPr>
          <a:endParaRPr lang="en-US"/>
        </a:p>
      </c:txPr>
    </c:legend>
    <c:plotVisOnly val="1"/>
    <c:dispBlanksAs val="gap"/>
    <c:showDLblsOverMax val="1"/>
  </c:chart>
  <c:spPr>
    <a:solidFill>
      <a:srgbClr val="FFFFFF"/>
    </a:solidFill>
    <a:ln w="12700" cap="flat">
      <a:solidFill>
        <a:srgbClr val="C0C0C0"/>
      </a:solidFill>
      <a:prstDash val="solid"/>
      <a:round/>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1687614265"/>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84324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91797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33615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34400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311687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10"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12" name="Shape 12"/>
          <p:cNvSpPr>
            <a:spLocks noGrp="1"/>
          </p:cNvSpPr>
          <p:nvPr>
            <p:ph type="title"/>
          </p:nvPr>
        </p:nvSpPr>
        <p:spPr>
          <a:xfrm>
            <a:off x="685800" y="1971104"/>
            <a:ext cx="7772400" cy="3089672"/>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5"/>
            <a:ext cx="6400800" cy="1797225"/>
          </a:xfrm>
          <a:prstGeom prst="rect">
            <a:avLst/>
          </a:prstGeom>
        </p:spPr>
        <p:txBody>
          <a:bodyPr/>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21"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22" name="Shape 22"/>
          <p:cNvSpPr>
            <a:spLocks noGrp="1"/>
          </p:cNvSpPr>
          <p:nvPr>
            <p:ph type="body" idx="1"/>
          </p:nvPr>
        </p:nvSpPr>
        <p:spPr>
          <a:xfrm>
            <a:off x="722312" y="1655575"/>
            <a:ext cx="7772401" cy="2637522"/>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4572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9144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13716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18288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5" name="image2.jpeg"/>
          <p:cNvPicPr/>
          <p:nvPr/>
        </p:nvPicPr>
        <p:blipFill>
          <a:blip r:embed="rId2" cstate="print">
            <a:extLst/>
          </a:blip>
          <a:srcRect b="36469"/>
          <a:stretch>
            <a:fillRect/>
          </a:stretch>
        </p:blipFill>
        <p:spPr>
          <a:xfrm>
            <a:off x="8099425" y="6119812"/>
            <a:ext cx="1044575" cy="738188"/>
          </a:xfrm>
          <a:prstGeom prst="rect">
            <a:avLst/>
          </a:prstGeom>
          <a:ln w="12700">
            <a:miter lim="400000"/>
          </a:ln>
        </p:spPr>
      </p:pic>
      <p:sp>
        <p:nvSpPr>
          <p:cNvPr id="26" name="Shape 26"/>
          <p:cNvSpPr>
            <a:spLocks noGrp="1"/>
          </p:cNvSpPr>
          <p:nvPr>
            <p:ph type="sldNum" sz="quarter" idx="2"/>
          </p:nvPr>
        </p:nvSpPr>
        <p:spPr>
          <a:xfrm>
            <a:off x="0" y="6301167"/>
            <a:ext cx="533400" cy="275466"/>
          </a:xfrm>
          <a:prstGeom prst="rect">
            <a:avLst/>
          </a:prstGeom>
        </p:spPr>
        <p:txBody>
          <a:bodyPr/>
          <a:lstStyle>
            <a:lvl1pPr>
              <a:defRPr>
                <a:solidFill>
                  <a:srgbClr val="1F497D"/>
                </a:solidFill>
              </a:defRPr>
            </a:lvl1p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7" cstate="print">
            <a:extLst/>
          </a:blip>
          <a:stretch>
            <a:fillRect/>
          </a:stretch>
        </p:blipFill>
        <p:spPr>
          <a:xfrm>
            <a:off x="155575" y="5732462"/>
            <a:ext cx="1031875" cy="936626"/>
          </a:xfrm>
          <a:prstGeom prst="rect">
            <a:avLst/>
          </a:prstGeom>
          <a:ln w="12700">
            <a:miter lim="400000"/>
          </a:ln>
        </p:spPr>
      </p:pic>
      <p:sp>
        <p:nvSpPr>
          <p:cNvPr id="3" name="Shape 3"/>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7"/>
            <a:ext cx="2133600" cy="275467"/>
          </a:xfrm>
          <a:prstGeom prst="rect">
            <a:avLst/>
          </a:prstGeom>
          <a:ln w="12700">
            <a:miter lim="400000"/>
          </a:ln>
        </p:spPr>
        <p:txBody>
          <a:bodyPr lIns="45719" rIns="45719"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indent="4572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indent="9144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indent="13716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indent="18288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395536" y="2708919"/>
            <a:ext cx="8280401" cy="1757362"/>
          </a:xfrm>
          <a:prstGeom prst="rect">
            <a:avLst/>
          </a:prstGeom>
        </p:spPr>
        <p:txBody>
          <a:bodyPr/>
          <a:lstStyle>
            <a:lvl1pPr>
              <a:defRPr sz="4800"/>
            </a:lvl1pPr>
          </a:lstStyle>
          <a:p>
            <a:pPr lvl="0">
              <a:defRPr sz="1800" cap="none">
                <a:solidFill>
                  <a:srgbClr val="000000"/>
                </a:solidFill>
                <a:effectLst/>
              </a:defRPr>
            </a:pPr>
            <a:r>
              <a:rPr sz="4800" cap="small" dirty="0">
                <a:solidFill>
                  <a:srgbClr val="366C5B"/>
                </a:solidFill>
                <a:effectLst/>
              </a:rPr>
              <a:t>Briefing on the </a:t>
            </a:r>
            <a:r>
              <a:rPr sz="4800" cap="small" dirty="0" smtClean="0">
                <a:solidFill>
                  <a:srgbClr val="366C5B"/>
                </a:solidFill>
                <a:effectLst/>
              </a:rPr>
              <a:t>201</a:t>
            </a:r>
            <a:r>
              <a:rPr lang="en-ZA" sz="4800" cap="small" dirty="0" smtClean="0">
                <a:solidFill>
                  <a:srgbClr val="366C5B"/>
                </a:solidFill>
                <a:effectLst/>
              </a:rPr>
              <a:t>6</a:t>
            </a:r>
            <a:r>
              <a:rPr sz="4800" cap="small" dirty="0" smtClean="0">
                <a:solidFill>
                  <a:srgbClr val="366C5B"/>
                </a:solidFill>
                <a:effectLst/>
              </a:rPr>
              <a:t> </a:t>
            </a:r>
            <a:r>
              <a:rPr sz="4800" cap="small" dirty="0">
                <a:solidFill>
                  <a:srgbClr val="366C5B"/>
                </a:solidFill>
                <a:effectLst/>
              </a:rPr>
              <a:t>Appropriation Bill</a:t>
            </a:r>
          </a:p>
        </p:txBody>
      </p:sp>
      <p:sp>
        <p:nvSpPr>
          <p:cNvPr id="31" name="Shape 31"/>
          <p:cNvSpPr>
            <a:spLocks noGrp="1"/>
          </p:cNvSpPr>
          <p:nvPr>
            <p:ph type="body" idx="1"/>
          </p:nvPr>
        </p:nvSpPr>
        <p:spPr>
          <a:xfrm>
            <a:off x="1371600" y="6092825"/>
            <a:ext cx="6400800" cy="504825"/>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a:solidFill>
                  <a:srgbClr val="366C5B"/>
                </a:solidFill>
                <a:effectLst>
                  <a:outerShdw blurRad="38100" dist="38100" dir="2700000" rotWithShape="0">
                    <a:srgbClr val="C0C0C0"/>
                  </a:outerShdw>
                </a:effectLst>
              </a:rPr>
              <a:t>For an Equitable Sharing of National Revenue</a:t>
            </a:r>
          </a:p>
        </p:txBody>
      </p:sp>
      <p:sp>
        <p:nvSpPr>
          <p:cNvPr id="32" name="Shape 32"/>
          <p:cNvSpPr/>
          <p:nvPr/>
        </p:nvSpPr>
        <p:spPr>
          <a:xfrm>
            <a:off x="899592" y="5084762"/>
            <a:ext cx="7025207"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600"/>
              </a:spcBef>
              <a:defRPr sz="2800">
                <a:latin typeface="Times New Roman"/>
                <a:ea typeface="Times New Roman"/>
                <a:cs typeface="Times New Roman"/>
                <a:sym typeface="Times New Roman"/>
              </a:defRPr>
            </a:lvl1pPr>
          </a:lstStyle>
          <a:p>
            <a:pPr>
              <a:defRPr sz="1800"/>
            </a:pPr>
            <a:r>
              <a:rPr lang="en-ZA" dirty="0" smtClean="0"/>
              <a:t>10 May 2016</a:t>
            </a:r>
            <a:endParaRPr dirty="0"/>
          </a:p>
        </p:txBody>
      </p:sp>
      <p:sp>
        <p:nvSpPr>
          <p:cNvPr id="2" name="Slide Number Placeholder 1"/>
          <p:cNvSpPr>
            <a:spLocks noGrp="1"/>
          </p:cNvSpPr>
          <p:nvPr>
            <p:ph type="sldNum" sz="quarter" idx="2"/>
          </p:nvPr>
        </p:nvSpPr>
        <p:spPr/>
        <p:txBody>
          <a:bodyPr/>
          <a:lstStyle/>
          <a:p>
            <a:fld id="{86CB4B4D-7CA3-9044-876B-883B54F8677D}" type="slidenum">
              <a:rPr lang="en-ZA" smtClean="0"/>
              <a:pPr/>
              <a:t>1</a:t>
            </a:fld>
            <a:endParaRPr lang="en-ZA"/>
          </a:p>
        </p:txBody>
      </p:sp>
    </p:spTree>
    <p:extLst>
      <p:ext uri="{BB962C8B-B14F-4D97-AF65-F5344CB8AC3E}">
        <p14:creationId xmlns:p14="http://schemas.microsoft.com/office/powerpoint/2010/main" xmlns="" val="6556542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274638"/>
            <a:ext cx="8435280" cy="1143001"/>
          </a:xfrm>
          <a:prstGeom prst="rect">
            <a:avLst/>
          </a:prstGeom>
        </p:spPr>
        <p:txBody>
          <a:bodyPr>
            <a:normAutofit fontScale="90000"/>
          </a:bodyPr>
          <a:lstStyle>
            <a:lvl1pPr>
              <a:defRPr sz="3600"/>
            </a:lvl1pPr>
          </a:lstStyle>
          <a:p>
            <a:pPr lvl="0">
              <a:defRPr sz="1800" cap="none">
                <a:solidFill>
                  <a:srgbClr val="000000"/>
                </a:solidFill>
                <a:effectLst/>
              </a:defRPr>
            </a:pPr>
            <a:r>
              <a:rPr sz="3600" cap="small">
                <a:solidFill>
                  <a:srgbClr val="3B7150"/>
                </a:solidFill>
              </a:rPr>
              <a:t>3.1. Assessment: Promoting Economic Growth</a:t>
            </a:r>
          </a:p>
        </p:txBody>
      </p:sp>
      <p:sp>
        <p:nvSpPr>
          <p:cNvPr id="149" name="Shape 149"/>
          <p:cNvSpPr/>
          <p:nvPr/>
        </p:nvSpPr>
        <p:spPr>
          <a:xfrm>
            <a:off x="6228184" y="1844824"/>
            <a:ext cx="2664297"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buSzPct val="100000"/>
              <a:buFont typeface="Arial"/>
              <a:buChar char="•"/>
            </a:pPr>
            <a:endParaRPr dirty="0">
              <a:latin typeface="Times New Roman"/>
              <a:ea typeface="Times New Roman"/>
              <a:cs typeface="Times New Roman"/>
              <a:sym typeface="Times New Roman"/>
            </a:endParaRP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10</a:t>
            </a:fld>
            <a:endParaRPr lang="en-ZA"/>
          </a:p>
        </p:txBody>
      </p:sp>
      <p:sp>
        <p:nvSpPr>
          <p:cNvPr id="11" name="Shape 159"/>
          <p:cNvSpPr>
            <a:spLocks noGrp="1"/>
          </p:cNvSpPr>
          <p:nvPr>
            <p:ph type="body" idx="1"/>
          </p:nvPr>
        </p:nvSpPr>
        <p:spPr>
          <a:xfrm>
            <a:off x="467544" y="1628799"/>
            <a:ext cx="8435280" cy="4381948"/>
          </a:xfrm>
          <a:prstGeom prst="rect">
            <a:avLst/>
          </a:prstGeom>
        </p:spPr>
        <p:txBody>
          <a:bodyPr lIns="0" tIns="0" rIns="0" bIns="0">
            <a:normAutofit/>
          </a:bodyPr>
          <a:lstStyle/>
          <a:p>
            <a:pPr marL="233386" lvl="0" indent="-233386" defTabSz="905255">
              <a:spcBef>
                <a:spcPts val="500"/>
              </a:spcBef>
              <a:defRPr sz="1800"/>
            </a:pPr>
            <a:r>
              <a:rPr lang="en-ZA" sz="1800" dirty="0" smtClean="0"/>
              <a:t>South </a:t>
            </a:r>
            <a:r>
              <a:rPr lang="en-ZA" sz="1800" dirty="0"/>
              <a:t>Africa’s GDP growth is lagging behind population growth </a:t>
            </a:r>
            <a:r>
              <a:rPr lang="en-ZA" sz="1800" dirty="0" smtClean="0"/>
              <a:t>translating into declining per </a:t>
            </a:r>
            <a:r>
              <a:rPr lang="en-ZA" sz="1800" dirty="0"/>
              <a:t>capita </a:t>
            </a:r>
            <a:r>
              <a:rPr lang="en-ZA" sz="1800" dirty="0" smtClean="0"/>
              <a:t>incomes. </a:t>
            </a:r>
          </a:p>
          <a:p>
            <a:pPr marL="233386" lvl="0" indent="-233386" defTabSz="905255">
              <a:spcBef>
                <a:spcPts val="500"/>
              </a:spcBef>
              <a:defRPr sz="1800"/>
            </a:pPr>
            <a:r>
              <a:rPr lang="en-ZA" sz="1800" dirty="0" smtClean="0"/>
              <a:t>In addition to the various </a:t>
            </a:r>
            <a:r>
              <a:rPr lang="en-ZA" sz="1800" dirty="0"/>
              <a:t>policy initiatives and reforms </a:t>
            </a:r>
            <a:r>
              <a:rPr lang="en-ZA" sz="1800" dirty="0" smtClean="0"/>
              <a:t>aimed </a:t>
            </a:r>
            <a:r>
              <a:rPr lang="en-ZA" sz="1800" dirty="0"/>
              <a:t>at enhancing </a:t>
            </a:r>
            <a:r>
              <a:rPr lang="en-ZA" sz="1800" dirty="0" smtClean="0"/>
              <a:t>growth, structural reforms are required to enhance external adjustment. Competitiveness-boost </a:t>
            </a:r>
            <a:r>
              <a:rPr lang="en-ZA" sz="1800" dirty="0"/>
              <a:t>from lower relative prices </a:t>
            </a:r>
            <a:r>
              <a:rPr lang="en-ZA" sz="1800" dirty="0" smtClean="0"/>
              <a:t>is being weakened </a:t>
            </a:r>
            <a:r>
              <a:rPr lang="en-ZA" sz="1800" dirty="0"/>
              <a:t>by binding structural impediments </a:t>
            </a:r>
            <a:r>
              <a:rPr lang="en-ZA" sz="1800" dirty="0" smtClean="0"/>
              <a:t>resulting in less </a:t>
            </a:r>
            <a:r>
              <a:rPr lang="en-ZA" sz="1800" dirty="0"/>
              <a:t>than full transmission of domestic policies </a:t>
            </a:r>
            <a:r>
              <a:rPr lang="en-ZA" sz="1800" dirty="0" smtClean="0"/>
              <a:t>and thus translating </a:t>
            </a:r>
            <a:r>
              <a:rPr lang="en-ZA" sz="1800" dirty="0"/>
              <a:t>into a missed opportunity for the rebalancing of the economy. </a:t>
            </a:r>
            <a:endParaRPr sz="1800" dirty="0"/>
          </a:p>
        </p:txBody>
      </p:sp>
      <p:graphicFrame>
        <p:nvGraphicFramePr>
          <p:cNvPr id="6" name="officeArt object"/>
          <p:cNvGraphicFramePr/>
          <p:nvPr>
            <p:extLst>
              <p:ext uri="{D42A27DB-BD31-4B8C-83A1-F6EECF244321}">
                <p14:modId xmlns:p14="http://schemas.microsoft.com/office/powerpoint/2010/main" xmlns="" val="162195657"/>
              </p:ext>
            </p:extLst>
          </p:nvPr>
        </p:nvGraphicFramePr>
        <p:xfrm>
          <a:off x="577027" y="3819773"/>
          <a:ext cx="7704306" cy="2428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8869618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2699791" y="641731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78" name="Shape 178"/>
          <p:cNvSpPr>
            <a:spLocks noGrp="1"/>
          </p:cNvSpPr>
          <p:nvPr>
            <p:ph type="title"/>
          </p:nvPr>
        </p:nvSpPr>
        <p:spPr>
          <a:xfrm>
            <a:off x="251519" y="274638"/>
            <a:ext cx="8640962" cy="1143001"/>
          </a:xfrm>
          <a:prstGeom prst="rect">
            <a:avLst/>
          </a:prstGeom>
        </p:spPr>
        <p:txBody>
          <a:bodyPr>
            <a:normAutofit fontScale="90000"/>
          </a:bodyPr>
          <a:lstStyle>
            <a:lvl1pPr defTabSz="832104">
              <a:defRPr sz="3640"/>
            </a:lvl1pPr>
          </a:lstStyle>
          <a:p>
            <a:pPr lvl="0">
              <a:defRPr sz="1800" cap="none">
                <a:solidFill>
                  <a:srgbClr val="000000"/>
                </a:solidFill>
                <a:effectLst/>
              </a:defRPr>
            </a:pPr>
            <a:r>
              <a:rPr sz="3640" cap="small" dirty="0" smtClean="0">
                <a:solidFill>
                  <a:srgbClr val="3B7150"/>
                </a:solidFill>
              </a:rPr>
              <a:t>3.</a:t>
            </a:r>
            <a:r>
              <a:rPr lang="en-ZA" sz="3640" cap="small" dirty="0" smtClean="0">
                <a:solidFill>
                  <a:srgbClr val="3B7150"/>
                </a:solidFill>
              </a:rPr>
              <a:t>2</a:t>
            </a:r>
            <a:r>
              <a:rPr sz="3640" cap="small" dirty="0" smtClean="0">
                <a:solidFill>
                  <a:srgbClr val="3B7150"/>
                </a:solidFill>
              </a:rPr>
              <a:t>. </a:t>
            </a:r>
            <a:r>
              <a:rPr sz="3640" cap="small" dirty="0">
                <a:solidFill>
                  <a:srgbClr val="3B7150"/>
                </a:solidFill>
              </a:rPr>
              <a:t>Assessment: Job Creation and Economic Transformation</a:t>
            </a:r>
          </a:p>
        </p:txBody>
      </p:sp>
      <p:sp>
        <p:nvSpPr>
          <p:cNvPr id="179" name="Shape 179"/>
          <p:cNvSpPr>
            <a:spLocks noGrp="1"/>
          </p:cNvSpPr>
          <p:nvPr>
            <p:ph type="body" idx="1"/>
          </p:nvPr>
        </p:nvSpPr>
        <p:spPr>
          <a:xfrm>
            <a:off x="251519" y="1556791"/>
            <a:ext cx="8640962" cy="4860530"/>
          </a:xfrm>
          <a:prstGeom prst="rect">
            <a:avLst/>
          </a:prstGeom>
        </p:spPr>
        <p:txBody>
          <a:bodyPr lIns="0" tIns="0" rIns="0" bIns="0">
            <a:normAutofit/>
          </a:bodyPr>
          <a:lstStyle/>
          <a:p>
            <a:pPr marL="269421" lvl="1" indent="-269421">
              <a:spcBef>
                <a:spcPts val="500"/>
              </a:spcBef>
              <a:buChar char="•"/>
              <a:defRPr sz="1800"/>
            </a:pPr>
            <a:r>
              <a:rPr lang="en-ZA" sz="1800" dirty="0"/>
              <a:t>W</a:t>
            </a:r>
            <a:r>
              <a:rPr lang="en-ZA" sz="1800" dirty="0" smtClean="0"/>
              <a:t>eak </a:t>
            </a:r>
            <a:r>
              <a:rPr lang="en-ZA" sz="1800" dirty="0"/>
              <a:t>economic growth and limited fiscal </a:t>
            </a:r>
            <a:r>
              <a:rPr lang="en-ZA" sz="1800" dirty="0" smtClean="0"/>
              <a:t>resources present a serious constraint to job creation. Job losses are more pronounced in agriculture, </a:t>
            </a:r>
            <a:r>
              <a:rPr lang="en-ZA" sz="1800" dirty="0"/>
              <a:t>m</a:t>
            </a:r>
            <a:r>
              <a:rPr lang="en-ZA" sz="1800" dirty="0" smtClean="0"/>
              <a:t>anufacturing and construction, whereas these sectors </a:t>
            </a:r>
            <a:r>
              <a:rPr lang="en-ZA" sz="1800" dirty="0"/>
              <a:t>with high impact on both output and </a:t>
            </a:r>
            <a:r>
              <a:rPr lang="en-ZA" sz="1800" dirty="0" smtClean="0"/>
              <a:t>employment. Support </a:t>
            </a:r>
            <a:r>
              <a:rPr lang="en-ZA" sz="1800" dirty="0"/>
              <a:t>for these sectors </a:t>
            </a:r>
            <a:r>
              <a:rPr lang="en-ZA" sz="1800" dirty="0" smtClean="0"/>
              <a:t>is crucial in making </a:t>
            </a:r>
            <a:r>
              <a:rPr lang="en-ZA" sz="1800" dirty="0"/>
              <a:t>employment creation initiatives more meaningful</a:t>
            </a:r>
            <a:r>
              <a:rPr lang="en-ZA" sz="1800" dirty="0" smtClean="0"/>
              <a:t>.</a:t>
            </a:r>
          </a:p>
          <a:p>
            <a:pPr marL="269421" lvl="1" indent="-269421">
              <a:spcBef>
                <a:spcPts val="500"/>
              </a:spcBef>
              <a:buChar char="•"/>
              <a:defRPr sz="1800"/>
            </a:pPr>
            <a:r>
              <a:rPr lang="en-ZA" sz="1800" dirty="0"/>
              <a:t> In the medium term, investment in public employment programmes including expanded public works and the jobs fund will increase by 5.8% in the medium term from R11.8 billion in 2016/17 to R13.6 billion in 2018/19. </a:t>
            </a:r>
          </a:p>
          <a:p>
            <a:pPr marL="269421" lvl="1" indent="-269421">
              <a:spcBef>
                <a:spcPts val="500"/>
              </a:spcBef>
              <a:buChar char="•"/>
              <a:defRPr sz="1800"/>
            </a:pPr>
            <a:endParaRPr sz="16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11</a:t>
            </a:fld>
            <a:endParaRPr lang="en-ZA"/>
          </a:p>
        </p:txBody>
      </p:sp>
      <p:graphicFrame>
        <p:nvGraphicFramePr>
          <p:cNvPr id="6" name="officeArt object"/>
          <p:cNvGraphicFramePr/>
          <p:nvPr>
            <p:extLst/>
          </p:nvPr>
        </p:nvGraphicFramePr>
        <p:xfrm>
          <a:off x="666345" y="3570050"/>
          <a:ext cx="7811310" cy="2847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42301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58" name="Shape 158"/>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dirty="0" smtClean="0">
                <a:solidFill>
                  <a:srgbClr val="3B7150"/>
                </a:solidFill>
              </a:rPr>
              <a:t>3.</a:t>
            </a:r>
            <a:r>
              <a:rPr lang="en-ZA" sz="4400" cap="small" dirty="0" smtClean="0">
                <a:solidFill>
                  <a:srgbClr val="3B7150"/>
                </a:solidFill>
              </a:rPr>
              <a:t>3</a:t>
            </a:r>
            <a:r>
              <a:rPr sz="4400" cap="small" dirty="0" smtClean="0">
                <a:solidFill>
                  <a:srgbClr val="3B7150"/>
                </a:solidFill>
              </a:rPr>
              <a:t>. </a:t>
            </a:r>
            <a:r>
              <a:rPr sz="4400" cap="small" dirty="0">
                <a:solidFill>
                  <a:srgbClr val="3B7150"/>
                </a:solidFill>
              </a:rPr>
              <a:t>Assessment: Education</a:t>
            </a:r>
          </a:p>
        </p:txBody>
      </p:sp>
      <p:sp>
        <p:nvSpPr>
          <p:cNvPr id="159" name="Shape 159"/>
          <p:cNvSpPr>
            <a:spLocks noGrp="1"/>
          </p:cNvSpPr>
          <p:nvPr>
            <p:ph type="body" idx="1"/>
          </p:nvPr>
        </p:nvSpPr>
        <p:spPr>
          <a:xfrm>
            <a:off x="467544" y="1628799"/>
            <a:ext cx="8435280" cy="4653318"/>
          </a:xfrm>
          <a:prstGeom prst="rect">
            <a:avLst/>
          </a:prstGeom>
        </p:spPr>
        <p:txBody>
          <a:bodyPr lIns="0" tIns="0" rIns="0" bIns="0">
            <a:normAutofit fontScale="92500" lnSpcReduction="10000"/>
          </a:bodyPr>
          <a:lstStyle/>
          <a:p>
            <a:pPr lvl="0"/>
            <a:r>
              <a:rPr lang="en-US" sz="2200" dirty="0" smtClean="0"/>
              <a:t>Education is one of Government’s key priorities and accounts </a:t>
            </a:r>
            <a:r>
              <a:rPr lang="en-US" sz="2200" dirty="0"/>
              <a:t>for 17.6 % of total government expenditure</a:t>
            </a:r>
          </a:p>
          <a:p>
            <a:pPr lvl="0"/>
            <a:r>
              <a:rPr lang="en-US" sz="2200" dirty="0"/>
              <a:t>Key developments with the sector include: </a:t>
            </a:r>
          </a:p>
          <a:p>
            <a:pPr lvl="1"/>
            <a:r>
              <a:rPr lang="en-US" sz="2000" dirty="0"/>
              <a:t>Prioritizing the provision of learner and teacher materials to strengthen and improve quality of teaching and learning </a:t>
            </a:r>
          </a:p>
          <a:p>
            <a:pPr lvl="2"/>
            <a:r>
              <a:rPr lang="en-US" sz="1800" dirty="0"/>
              <a:t>The Commission welcomes this priority as it </a:t>
            </a:r>
            <a:r>
              <a:rPr lang="en-US" sz="1800" dirty="0" smtClean="0"/>
              <a:t>responds to a recommendation from a </a:t>
            </a:r>
            <a:r>
              <a:rPr lang="en-US" sz="1800" dirty="0"/>
              <a:t>study </a:t>
            </a:r>
            <a:r>
              <a:rPr lang="en-US" sz="1800" dirty="0" smtClean="0"/>
              <a:t>the Commission conducted in </a:t>
            </a:r>
            <a:r>
              <a:rPr lang="en-US" sz="1800" dirty="0"/>
              <a:t>2004/05</a:t>
            </a:r>
          </a:p>
          <a:p>
            <a:pPr lvl="1"/>
            <a:r>
              <a:rPr lang="en-US" sz="2000" dirty="0"/>
              <a:t>Merging of the indirect component of the school infrastructure backlogs with the education infrastructure grant by 2017/18</a:t>
            </a:r>
          </a:p>
          <a:p>
            <a:pPr lvl="2" algn="just"/>
            <a:r>
              <a:rPr lang="en-ZA" sz="1800" dirty="0"/>
              <a:t>The Commission welcomes the merging of these two grants as </a:t>
            </a:r>
            <a:r>
              <a:rPr lang="en-ZA" sz="1800" dirty="0" smtClean="0"/>
              <a:t>it streamlines grants with the same purpose. However, the reason for merging grants should not be due to poor performance but rather to improve efficiencies </a:t>
            </a:r>
            <a:endParaRPr lang="en-ZA" sz="1800" dirty="0"/>
          </a:p>
          <a:p>
            <a:pPr lvl="1"/>
            <a:r>
              <a:rPr lang="en-US" sz="2000" dirty="0"/>
              <a:t>New conditional grant </a:t>
            </a:r>
            <a:r>
              <a:rPr lang="en-US" sz="2000" dirty="0" smtClean="0"/>
              <a:t>in </a:t>
            </a:r>
            <a:r>
              <a:rPr lang="en-US" sz="2000" dirty="0"/>
              <a:t>2017/18 to expand and improve ECD</a:t>
            </a:r>
          </a:p>
          <a:p>
            <a:pPr lvl="2"/>
            <a:r>
              <a:rPr lang="en-US" sz="1800" dirty="0"/>
              <a:t>The Commission welcomes the introduction of this grant as this is in line with </a:t>
            </a:r>
            <a:r>
              <a:rPr lang="en-US" sz="1800" dirty="0" smtClean="0"/>
              <a:t>a recommendation made in its submission for the 2016/17 Division of Revenue</a:t>
            </a:r>
            <a:endParaRPr lang="en-US" sz="1800" dirty="0"/>
          </a:p>
          <a:p>
            <a:pPr marL="233386" lvl="0" indent="-233386" defTabSz="905255">
              <a:spcBef>
                <a:spcPts val="500"/>
              </a:spcBef>
              <a:defRPr sz="1800"/>
            </a:pPr>
            <a:endParaRPr sz="2178"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12</a:t>
            </a:fld>
            <a:endParaRPr lang="en-ZA"/>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a:t>
            </a:r>
            <a:r>
              <a:rPr sz="1100" i="1" dirty="0" smtClean="0">
                <a:solidFill>
                  <a:srgbClr val="366C5B"/>
                </a:solidFill>
              </a:rPr>
              <a:t>Bill</a:t>
            </a:r>
            <a:endParaRPr sz="1100" i="1" dirty="0">
              <a:solidFill>
                <a:srgbClr val="366C5B"/>
              </a:solidFill>
            </a:endParaRPr>
          </a:p>
        </p:txBody>
      </p:sp>
      <p:sp>
        <p:nvSpPr>
          <p:cNvPr id="166" name="Shape 166"/>
          <p:cNvSpPr>
            <a:spLocks noGrp="1"/>
          </p:cNvSpPr>
          <p:nvPr>
            <p:ph type="title"/>
          </p:nvPr>
        </p:nvSpPr>
        <p:spPr>
          <a:xfrm>
            <a:off x="457200" y="274638"/>
            <a:ext cx="8229600" cy="1143001"/>
          </a:xfrm>
          <a:prstGeom prst="rect">
            <a:avLst/>
          </a:prstGeom>
        </p:spPr>
        <p:txBody>
          <a:bodyPr/>
          <a:lstStyle>
            <a:lvl1pPr>
              <a:defRPr sz="4000"/>
            </a:lvl1pPr>
          </a:lstStyle>
          <a:p>
            <a:pPr lvl="0">
              <a:defRPr sz="1800" cap="none">
                <a:solidFill>
                  <a:srgbClr val="000000"/>
                </a:solidFill>
                <a:effectLst/>
              </a:defRPr>
            </a:pPr>
            <a:r>
              <a:rPr sz="4000" cap="small" dirty="0" smtClean="0">
                <a:solidFill>
                  <a:srgbClr val="3B7150"/>
                </a:solidFill>
              </a:rPr>
              <a:t>3.</a:t>
            </a:r>
            <a:r>
              <a:rPr lang="en-ZA" sz="4000" cap="small" dirty="0" smtClean="0">
                <a:solidFill>
                  <a:srgbClr val="3B7150"/>
                </a:solidFill>
              </a:rPr>
              <a:t>4</a:t>
            </a:r>
            <a:r>
              <a:rPr sz="4000" cap="small" dirty="0" smtClean="0">
                <a:solidFill>
                  <a:srgbClr val="3B7150"/>
                </a:solidFill>
              </a:rPr>
              <a:t>. </a:t>
            </a:r>
            <a:r>
              <a:rPr sz="4000" cap="small" dirty="0">
                <a:solidFill>
                  <a:srgbClr val="3B7150"/>
                </a:solidFill>
              </a:rPr>
              <a:t>Assessment: Health</a:t>
            </a:r>
          </a:p>
        </p:txBody>
      </p:sp>
      <p:sp>
        <p:nvSpPr>
          <p:cNvPr id="167" name="Shape 167"/>
          <p:cNvSpPr>
            <a:spLocks noGrp="1"/>
          </p:cNvSpPr>
          <p:nvPr>
            <p:ph type="body" idx="1"/>
          </p:nvPr>
        </p:nvSpPr>
        <p:spPr>
          <a:xfrm>
            <a:off x="323527" y="1628799"/>
            <a:ext cx="8517634" cy="4471750"/>
          </a:xfrm>
          <a:prstGeom prst="rect">
            <a:avLst/>
          </a:prstGeom>
        </p:spPr>
        <p:txBody>
          <a:bodyPr lIns="0" tIns="0" rIns="0" bIns="0">
            <a:normAutofit lnSpcReduction="10000"/>
          </a:bodyPr>
          <a:lstStyle/>
          <a:p>
            <a:pPr lvl="0" algn="just"/>
            <a:r>
              <a:rPr lang="en-US" sz="2200" dirty="0"/>
              <a:t>Health remains a priority in the 2016 Appropriations Bill and key developments/priorities include:</a:t>
            </a:r>
          </a:p>
          <a:p>
            <a:pPr lvl="1" algn="just"/>
            <a:r>
              <a:rPr lang="en-US" sz="2000" dirty="0"/>
              <a:t>Expansion of the HIV and AIDS treatment and prevention</a:t>
            </a:r>
          </a:p>
          <a:p>
            <a:pPr lvl="2" algn="just"/>
            <a:r>
              <a:rPr lang="en-ZA" sz="1800" dirty="0"/>
              <a:t>The Commission supports this priority, however is </a:t>
            </a:r>
            <a:r>
              <a:rPr lang="en-US" sz="1800" dirty="0"/>
              <a:t>concerned with the reduction of R176 million given an increased uptake of people on ARV’s</a:t>
            </a:r>
          </a:p>
          <a:p>
            <a:pPr lvl="1" algn="just"/>
            <a:r>
              <a:rPr lang="en-US" sz="2000" dirty="0"/>
              <a:t>Treatment of tuberculosis including enhanced screening and earlier detection to the diagnosis</a:t>
            </a:r>
          </a:p>
          <a:p>
            <a:pPr lvl="2" algn="just"/>
            <a:r>
              <a:rPr lang="en-ZA" sz="1800" dirty="0"/>
              <a:t>The Commission supports this priority as early detection will result in early identification of the disease and treatment</a:t>
            </a:r>
            <a:endParaRPr lang="en-US" sz="1800" dirty="0"/>
          </a:p>
          <a:p>
            <a:pPr lvl="1" algn="just"/>
            <a:r>
              <a:rPr lang="en-US" sz="2000" dirty="0"/>
              <a:t>2016/17, the final year for NHI and a close-out report will be produced</a:t>
            </a:r>
          </a:p>
          <a:p>
            <a:pPr lvl="2" algn="just"/>
            <a:r>
              <a:rPr lang="en-US" sz="1800" dirty="0"/>
              <a:t>The Commission supports the proposal for a report reviewing reasons for the conclusion of the NHI and among other things, the report will provide reasons for its poor performance and identify possible solutions that will assist the sector to realize the vision that underpinned NHI through the National Health Insurance indirect grant from 2017/18</a:t>
            </a:r>
          </a:p>
          <a:p>
            <a:pPr marL="278606" lvl="0" indent="-278606">
              <a:spcBef>
                <a:spcPts val="600"/>
              </a:spcBef>
              <a:defRPr sz="1800"/>
            </a:pPr>
            <a:endParaRPr sz="24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13</a:t>
            </a:fld>
            <a:endParaRPr lang="en-ZA"/>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2627783" y="6422380"/>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86" name="Shape 186"/>
          <p:cNvSpPr>
            <a:spLocks noGrp="1"/>
          </p:cNvSpPr>
          <p:nvPr>
            <p:ph type="title"/>
          </p:nvPr>
        </p:nvSpPr>
        <p:spPr>
          <a:xfrm>
            <a:off x="734887" y="264714"/>
            <a:ext cx="8229601" cy="1143001"/>
          </a:xfrm>
          <a:prstGeom prst="rect">
            <a:avLst/>
          </a:prstGeom>
        </p:spPr>
        <p:txBody>
          <a:bodyPr/>
          <a:lstStyle/>
          <a:p>
            <a:pPr lvl="0">
              <a:defRPr sz="1800" cap="none">
                <a:solidFill>
                  <a:srgbClr val="000000"/>
                </a:solidFill>
                <a:effectLst/>
              </a:defRPr>
            </a:pPr>
            <a:r>
              <a:rPr sz="4400" cap="small">
                <a:solidFill>
                  <a:srgbClr val="3B7150"/>
                </a:solidFill>
              </a:rPr>
              <a:t>3.5. Improved Public Service</a:t>
            </a:r>
          </a:p>
        </p:txBody>
      </p:sp>
      <p:sp>
        <p:nvSpPr>
          <p:cNvPr id="187" name="Shape 187"/>
          <p:cNvSpPr>
            <a:spLocks noGrp="1"/>
          </p:cNvSpPr>
          <p:nvPr>
            <p:ph type="body" idx="1"/>
          </p:nvPr>
        </p:nvSpPr>
        <p:spPr>
          <a:xfrm>
            <a:off x="251519" y="1556791"/>
            <a:ext cx="8551287" cy="4896546"/>
          </a:xfrm>
          <a:prstGeom prst="rect">
            <a:avLst/>
          </a:prstGeom>
        </p:spPr>
        <p:txBody>
          <a:bodyPr lIns="0" tIns="0" rIns="0" bIns="0">
            <a:normAutofit/>
          </a:bodyPr>
          <a:lstStyle/>
          <a:p>
            <a:pPr marL="214312" lvl="0" indent="-214312">
              <a:spcBef>
                <a:spcPts val="400"/>
              </a:spcBef>
              <a:defRPr sz="1800"/>
            </a:pPr>
            <a:r>
              <a:rPr lang="en-ZA" sz="2200" dirty="0">
                <a:solidFill>
                  <a:schemeClr val="tx1"/>
                </a:solidFill>
              </a:rPr>
              <a:t>Capable State required to achieve goals in the NDP</a:t>
            </a:r>
          </a:p>
          <a:p>
            <a:pPr marL="655183" lvl="1" indent="-214312">
              <a:spcBef>
                <a:spcPts val="400"/>
              </a:spcBef>
              <a:defRPr sz="1800"/>
            </a:pPr>
            <a:r>
              <a:rPr lang="en-ZA" dirty="0">
                <a:solidFill>
                  <a:schemeClr val="tx1"/>
                </a:solidFill>
              </a:rPr>
              <a:t>Among measures adopted include </a:t>
            </a:r>
            <a:r>
              <a:rPr lang="en-ZA" dirty="0" smtClean="0">
                <a:solidFill>
                  <a:schemeClr val="tx1"/>
                </a:solidFill>
              </a:rPr>
              <a:t>reforms to stabilize public entities and compulsory impact assessments of proposed government policy and regulatory change</a:t>
            </a:r>
            <a:endParaRPr lang="en-ZA" dirty="0">
              <a:solidFill>
                <a:schemeClr val="tx1"/>
              </a:solidFill>
            </a:endParaRPr>
          </a:p>
          <a:p>
            <a:pPr marL="655183" lvl="1" indent="-214312">
              <a:spcBef>
                <a:spcPts val="400"/>
              </a:spcBef>
              <a:defRPr sz="1800"/>
            </a:pPr>
            <a:r>
              <a:rPr lang="en-ZA" dirty="0">
                <a:solidFill>
                  <a:schemeClr val="tx1"/>
                </a:solidFill>
              </a:rPr>
              <a:t>G</a:t>
            </a:r>
            <a:r>
              <a:rPr lang="en-ZA" dirty="0" smtClean="0">
                <a:solidFill>
                  <a:schemeClr val="tx1"/>
                </a:solidFill>
              </a:rPr>
              <a:t>overnment’s </a:t>
            </a:r>
            <a:r>
              <a:rPr lang="en-ZA" dirty="0">
                <a:solidFill>
                  <a:schemeClr val="tx1"/>
                </a:solidFill>
              </a:rPr>
              <a:t>tender </a:t>
            </a:r>
            <a:r>
              <a:rPr lang="en-ZA" dirty="0" smtClean="0">
                <a:solidFill>
                  <a:schemeClr val="tx1"/>
                </a:solidFill>
              </a:rPr>
              <a:t>system is undergoing major reforms led by the Office of the Chief Procurement. The Public Procurement Bill is in the pipeline, which will replace all other legal instruments governing public procurement</a:t>
            </a:r>
          </a:p>
          <a:p>
            <a:pPr marL="655183" lvl="1" indent="-214312">
              <a:spcBef>
                <a:spcPts val="400"/>
              </a:spcBef>
              <a:defRPr sz="1800"/>
            </a:pPr>
            <a:r>
              <a:rPr lang="en-ZA" dirty="0" smtClean="0">
                <a:solidFill>
                  <a:schemeClr val="tx1"/>
                </a:solidFill>
              </a:rPr>
              <a:t>What </a:t>
            </a:r>
            <a:r>
              <a:rPr lang="en-ZA" dirty="0">
                <a:solidFill>
                  <a:schemeClr val="tx1"/>
                </a:solidFill>
              </a:rPr>
              <a:t>is required </a:t>
            </a:r>
            <a:r>
              <a:rPr lang="en-ZA" dirty="0" smtClean="0">
                <a:solidFill>
                  <a:schemeClr val="tx1"/>
                </a:solidFill>
              </a:rPr>
              <a:t>are appropriately formulated indicators that can track the impact of these reforms in achieving value for money and reducing graft in government operations</a:t>
            </a:r>
            <a:endParaRPr lang="en-ZA" dirty="0">
              <a:solidFill>
                <a:schemeClr val="tx1"/>
              </a:solidFill>
            </a:endParaRPr>
          </a:p>
          <a:p>
            <a:pPr marL="214312" indent="-214312">
              <a:spcBef>
                <a:spcPts val="400"/>
              </a:spcBef>
              <a:defRPr sz="1800"/>
            </a:pPr>
            <a:r>
              <a:rPr lang="en-ZA" sz="2200" dirty="0">
                <a:solidFill>
                  <a:schemeClr val="tx1"/>
                </a:solidFill>
              </a:rPr>
              <a:t>Measures aimed at improving capability to implement infrastructure projects</a:t>
            </a:r>
          </a:p>
          <a:p>
            <a:pPr marL="655183" lvl="1" indent="-214312">
              <a:spcBef>
                <a:spcPts val="400"/>
              </a:spcBef>
              <a:defRPr sz="1800"/>
            </a:pPr>
            <a:r>
              <a:rPr lang="en-ZA" sz="1800" dirty="0" smtClean="0">
                <a:solidFill>
                  <a:schemeClr val="tx1"/>
                </a:solidFill>
              </a:rPr>
              <a:t>New procurement standards issued in November 2015 to allow officials greater flexibility to negotiate lower prices</a:t>
            </a:r>
            <a:endParaRPr lang="en-ZA" sz="1800" dirty="0">
              <a:solidFill>
                <a:schemeClr val="tx1"/>
              </a:solidFill>
            </a:endParaRPr>
          </a:p>
          <a:p>
            <a:pPr marL="655183" lvl="1" indent="-214312">
              <a:spcBef>
                <a:spcPts val="400"/>
              </a:spcBef>
              <a:defRPr sz="1800"/>
            </a:pPr>
            <a:r>
              <a:rPr lang="en-ZA" sz="1800" dirty="0">
                <a:solidFill>
                  <a:schemeClr val="tx1"/>
                </a:solidFill>
              </a:rPr>
              <a:t> </a:t>
            </a:r>
            <a:r>
              <a:rPr lang="en-ZA" sz="1800" dirty="0" smtClean="0">
                <a:solidFill>
                  <a:schemeClr val="tx1"/>
                </a:solidFill>
              </a:rPr>
              <a:t>Introduction of management contracts, where one contractor hired to oversee all aspects of a project, thus reducing government exposure to risk of overruns and delays</a:t>
            </a:r>
            <a:endParaRPr lang="en-ZA" sz="1800" dirty="0">
              <a:solidFill>
                <a:schemeClr val="tx1"/>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14</a:t>
            </a:fld>
            <a:endParaRPr lang="en-ZA"/>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2699791" y="6419850"/>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94" name="Shape 194"/>
          <p:cNvSpPr>
            <a:spLocks noGrp="1"/>
          </p:cNvSpPr>
          <p:nvPr>
            <p:ph type="title"/>
          </p:nvPr>
        </p:nvSpPr>
        <p:spPr>
          <a:xfrm>
            <a:off x="457200" y="274638"/>
            <a:ext cx="8435280" cy="1143001"/>
          </a:xfrm>
          <a:prstGeom prst="rect">
            <a:avLst/>
          </a:prstGeom>
        </p:spPr>
        <p:txBody>
          <a:bodyPr>
            <a:normAutofit fontScale="90000"/>
          </a:bodyPr>
          <a:lstStyle>
            <a:lvl1pPr defTabSz="850391">
              <a:defRPr sz="3627"/>
            </a:lvl1pPr>
          </a:lstStyle>
          <a:p>
            <a:pPr lvl="0">
              <a:defRPr sz="1800" cap="none">
                <a:solidFill>
                  <a:srgbClr val="000000"/>
                </a:solidFill>
                <a:effectLst/>
              </a:defRPr>
            </a:pPr>
            <a:r>
              <a:rPr sz="3627" cap="small">
                <a:solidFill>
                  <a:srgbClr val="3B7150"/>
                </a:solidFill>
              </a:rPr>
              <a:t>4. Infrastructure Investment at the National Level</a:t>
            </a:r>
          </a:p>
        </p:txBody>
      </p:sp>
      <p:sp>
        <p:nvSpPr>
          <p:cNvPr id="195" name="Shape 195"/>
          <p:cNvSpPr>
            <a:spLocks noGrp="1"/>
          </p:cNvSpPr>
          <p:nvPr>
            <p:ph type="body" idx="1"/>
          </p:nvPr>
        </p:nvSpPr>
        <p:spPr>
          <a:xfrm>
            <a:off x="457199" y="1556791"/>
            <a:ext cx="8229601" cy="4725326"/>
          </a:xfrm>
          <a:prstGeom prst="rect">
            <a:avLst/>
          </a:prstGeom>
        </p:spPr>
        <p:txBody>
          <a:bodyPr lIns="0" tIns="0" rIns="0" bIns="0">
            <a:normAutofit fontScale="92500" lnSpcReduction="20000"/>
          </a:bodyPr>
          <a:lstStyle/>
          <a:p>
            <a:pPr marL="336042" lvl="0" indent="-336042" algn="just" defTabSz="896111">
              <a:defRPr sz="1800"/>
            </a:pPr>
            <a:r>
              <a:rPr lang="en-US" sz="2300" dirty="0"/>
              <a:t>Investment in infrastructure is essential for sustaining economic </a:t>
            </a:r>
            <a:r>
              <a:rPr lang="en-US" sz="2300" dirty="0" smtClean="0"/>
              <a:t>growth</a:t>
            </a:r>
            <a:endParaRPr lang="en-US" sz="2300" dirty="0"/>
          </a:p>
          <a:p>
            <a:pPr marL="776913" lvl="1" indent="-336042" algn="just" defTabSz="896111">
              <a:defRPr sz="1800"/>
            </a:pPr>
            <a:r>
              <a:rPr lang="en-US" sz="2000" dirty="0"/>
              <a:t>Over the 2016 MTEF, R275 billion is allocated in respect of economic infrastructure and network </a:t>
            </a:r>
            <a:r>
              <a:rPr lang="en-US" sz="2000" dirty="0" smtClean="0"/>
              <a:t>regulation </a:t>
            </a:r>
            <a:endParaRPr lang="en-ZA" sz="2000" dirty="0"/>
          </a:p>
          <a:p>
            <a:pPr marL="336042" lvl="0" indent="-336042" algn="just" defTabSz="896111">
              <a:defRPr sz="1800"/>
            </a:pPr>
            <a:r>
              <a:rPr lang="en-US" sz="2300" dirty="0"/>
              <a:t>The untangling of infrastructure bottlenecks through increased infrastructure investment in the electricity and transport amongst others is crucial given their strategic importance in enhancing economic </a:t>
            </a:r>
            <a:r>
              <a:rPr lang="en-US" sz="2300" dirty="0" smtClean="0"/>
              <a:t>growth </a:t>
            </a:r>
            <a:endParaRPr lang="en-US" sz="2300" dirty="0"/>
          </a:p>
          <a:p>
            <a:pPr marL="776913" lvl="1" indent="-336042" algn="just" defTabSz="896111">
              <a:defRPr sz="1800"/>
            </a:pPr>
            <a:r>
              <a:rPr lang="en-US" sz="2000" dirty="0"/>
              <a:t>R34 billion in 2016/17 is allocated to public transport, including commuter </a:t>
            </a:r>
            <a:r>
              <a:rPr lang="en-US" sz="2000" dirty="0" smtClean="0"/>
              <a:t>rail</a:t>
            </a:r>
            <a:endParaRPr lang="en-US" sz="2000" dirty="0"/>
          </a:p>
          <a:p>
            <a:pPr marL="776913" lvl="1" indent="-336042" algn="just" defTabSz="896111">
              <a:defRPr sz="1800"/>
            </a:pPr>
            <a:r>
              <a:rPr lang="en-US" sz="2000" dirty="0"/>
              <a:t>T</a:t>
            </a:r>
            <a:r>
              <a:rPr lang="en-US" sz="2000" dirty="0" smtClean="0"/>
              <a:t>he </a:t>
            </a:r>
            <a:r>
              <a:rPr lang="en-US" sz="2000" dirty="0"/>
              <a:t>funding for </a:t>
            </a:r>
            <a:r>
              <a:rPr lang="en-US" sz="2000" dirty="0" smtClean="0"/>
              <a:t>the electrification program declines from R5.8 billion in 2015/16 to R5.7 billion in 2016/17 </a:t>
            </a:r>
            <a:r>
              <a:rPr lang="en-US" sz="2000" dirty="0"/>
              <a:t>is R5.7 </a:t>
            </a:r>
            <a:r>
              <a:rPr lang="en-US" sz="2000" dirty="0" smtClean="0"/>
              <a:t>billion</a:t>
            </a:r>
          </a:p>
          <a:p>
            <a:pPr marL="336042" lvl="0" indent="-336042" algn="just" defTabSz="896111">
              <a:defRPr sz="1800"/>
            </a:pPr>
            <a:r>
              <a:rPr lang="en-US" sz="2300" dirty="0" smtClean="0"/>
              <a:t>To achieve sustained </a:t>
            </a:r>
            <a:r>
              <a:rPr lang="en-US" sz="2300" dirty="0"/>
              <a:t>economic </a:t>
            </a:r>
            <a:r>
              <a:rPr lang="en-US" sz="2300" dirty="0" smtClean="0"/>
              <a:t>growth </a:t>
            </a:r>
            <a:r>
              <a:rPr lang="en-US" sz="2300" dirty="0"/>
              <a:t>aligned and coordinated infrastructure investment plans should remain a key priority for </a:t>
            </a:r>
            <a:r>
              <a:rPr lang="en-US" sz="2300" dirty="0" smtClean="0"/>
              <a:t>government</a:t>
            </a:r>
            <a:endParaRPr lang="en-US" sz="2300" dirty="0"/>
          </a:p>
          <a:p>
            <a:pPr marL="776913" lvl="1" indent="-336042" algn="just" defTabSz="896111">
              <a:defRPr sz="1800"/>
            </a:pPr>
            <a:r>
              <a:rPr lang="en-US" sz="2000" dirty="0"/>
              <a:t>The Commission would like to emphasize that while investment in new infrastructure is critical, management of existing infrastructure is also equally important.</a:t>
            </a:r>
            <a:endParaRPr lang="en-ZA" sz="2000" dirty="0"/>
          </a:p>
          <a:p>
            <a:pPr marL="776913" lvl="1" indent="-336042" algn="just" defTabSz="896111">
              <a:defRPr sz="1800"/>
            </a:pPr>
            <a:endParaRPr sz="24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15</a:t>
            </a:fld>
            <a:endParaRPr lang="en-ZA"/>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2699791" y="6347841"/>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204" name="Shape 204"/>
          <p:cNvSpPr>
            <a:spLocks noGrp="1"/>
          </p:cNvSpPr>
          <p:nvPr>
            <p:ph type="title"/>
          </p:nvPr>
        </p:nvSpPr>
        <p:spPr>
          <a:xfrm>
            <a:off x="457200" y="274638"/>
            <a:ext cx="8229600" cy="1143001"/>
          </a:xfrm>
          <a:prstGeom prst="rect">
            <a:avLst/>
          </a:prstGeom>
        </p:spPr>
        <p:txBody>
          <a:bodyPr>
            <a:normAutofit fontScale="90000"/>
          </a:bodyPr>
          <a:lstStyle>
            <a:lvl1pPr>
              <a:defRPr sz="3600"/>
            </a:lvl1pPr>
          </a:lstStyle>
          <a:p>
            <a:pPr lvl="0">
              <a:defRPr sz="1800" cap="none">
                <a:solidFill>
                  <a:srgbClr val="000000"/>
                </a:solidFill>
                <a:effectLst/>
              </a:defRPr>
            </a:pPr>
            <a:r>
              <a:rPr sz="3600" cap="small" dirty="0">
                <a:solidFill>
                  <a:srgbClr val="3B7150"/>
                </a:solidFill>
              </a:rPr>
              <a:t>5. </a:t>
            </a:r>
            <a:r>
              <a:rPr lang="en-ZA" sz="3600" cap="small" dirty="0" smtClean="0">
                <a:solidFill>
                  <a:srgbClr val="3B7150"/>
                </a:solidFill>
              </a:rPr>
              <a:t>Measures to Stimulate</a:t>
            </a:r>
            <a:r>
              <a:rPr sz="3600" cap="small" dirty="0" smtClean="0">
                <a:solidFill>
                  <a:srgbClr val="3B7150"/>
                </a:solidFill>
              </a:rPr>
              <a:t> </a:t>
            </a:r>
            <a:r>
              <a:rPr lang="en-ZA" sz="3600" cap="small" dirty="0" smtClean="0">
                <a:solidFill>
                  <a:srgbClr val="3B7150"/>
                </a:solidFill>
              </a:rPr>
              <a:t>Cost </a:t>
            </a:r>
            <a:r>
              <a:rPr sz="3600" cap="small" dirty="0" smtClean="0">
                <a:solidFill>
                  <a:srgbClr val="3B7150"/>
                </a:solidFill>
              </a:rPr>
              <a:t>Efficiencies</a:t>
            </a:r>
            <a:endParaRPr sz="3600" cap="small" dirty="0">
              <a:solidFill>
                <a:srgbClr val="3B7150"/>
              </a:solidFill>
            </a:endParaRPr>
          </a:p>
        </p:txBody>
      </p:sp>
      <p:sp>
        <p:nvSpPr>
          <p:cNvPr id="205" name="Shape 205"/>
          <p:cNvSpPr>
            <a:spLocks noGrp="1"/>
          </p:cNvSpPr>
          <p:nvPr>
            <p:ph type="body" idx="1"/>
          </p:nvPr>
        </p:nvSpPr>
        <p:spPr>
          <a:xfrm>
            <a:off x="323527" y="1541217"/>
            <a:ext cx="8496946" cy="4525963"/>
          </a:xfrm>
          <a:prstGeom prst="rect">
            <a:avLst/>
          </a:prstGeom>
        </p:spPr>
        <p:txBody>
          <a:bodyPr lIns="0" tIns="0" rIns="0" bIns="0">
            <a:normAutofit fontScale="92500" lnSpcReduction="10000"/>
          </a:bodyPr>
          <a:lstStyle/>
          <a:p>
            <a:pPr marL="457200" lvl="1" indent="-457200" algn="just">
              <a:buNone/>
            </a:pPr>
            <a:r>
              <a:rPr lang="en-US" sz="1800" dirty="0">
                <a:solidFill>
                  <a:schemeClr val="tx1"/>
                </a:solidFill>
              </a:rPr>
              <a:t>The Commission </a:t>
            </a:r>
            <a:r>
              <a:rPr lang="en-US" sz="1800" dirty="0" smtClean="0">
                <a:solidFill>
                  <a:schemeClr val="tx1"/>
                </a:solidFill>
              </a:rPr>
              <a:t>is of the view that </a:t>
            </a:r>
            <a:r>
              <a:rPr lang="en-US" sz="1800" dirty="0">
                <a:solidFill>
                  <a:schemeClr val="tx1"/>
                </a:solidFill>
              </a:rPr>
              <a:t>an efficient government is key to attracting investment and sustaining growth. The Commission has identified the following areas to improve public sector efficiency.</a:t>
            </a:r>
            <a:endParaRPr lang="en-GB" sz="1600" dirty="0">
              <a:solidFill>
                <a:schemeClr val="tx1"/>
              </a:solidFill>
            </a:endParaRPr>
          </a:p>
          <a:p>
            <a:pPr marL="0" indent="0" algn="just">
              <a:buNone/>
            </a:pPr>
            <a:r>
              <a:rPr lang="en-US" sz="1800" b="1" cap="small" dirty="0">
                <a:solidFill>
                  <a:schemeClr val="tx1"/>
                </a:solidFill>
              </a:rPr>
              <a:t>Procurement </a:t>
            </a:r>
            <a:endParaRPr lang="en-GB" sz="1600" b="1" dirty="0">
              <a:solidFill>
                <a:schemeClr val="tx1"/>
              </a:solidFill>
            </a:endParaRPr>
          </a:p>
          <a:p>
            <a:pPr algn="just"/>
            <a:r>
              <a:rPr lang="en-US" sz="1800" dirty="0">
                <a:solidFill>
                  <a:schemeClr val="tx1"/>
                </a:solidFill>
              </a:rPr>
              <a:t>The Commission continues to be concerned about waste, poor quality government services and inflated prices and the frequent flouting of supply-chain processes by all </a:t>
            </a:r>
            <a:r>
              <a:rPr lang="en-US" sz="1800" dirty="0" smtClean="0">
                <a:solidFill>
                  <a:schemeClr val="tx1"/>
                </a:solidFill>
              </a:rPr>
              <a:t>spheres </a:t>
            </a:r>
            <a:r>
              <a:rPr lang="en-US" sz="1800" dirty="0">
                <a:solidFill>
                  <a:schemeClr val="tx1"/>
                </a:solidFill>
              </a:rPr>
              <a:t>of government against all the tenets spelt out in Section 117 of the Constitution, the PFMA  and MFMA. </a:t>
            </a:r>
          </a:p>
          <a:p>
            <a:pPr algn="just"/>
            <a:r>
              <a:rPr lang="en-US" sz="1800" dirty="0">
                <a:solidFill>
                  <a:schemeClr val="tx1"/>
                </a:solidFill>
              </a:rPr>
              <a:t>The Commission notes </a:t>
            </a:r>
            <a:r>
              <a:rPr lang="en-US" sz="1800" dirty="0" smtClean="0">
                <a:solidFill>
                  <a:schemeClr val="tx1"/>
                </a:solidFill>
              </a:rPr>
              <a:t>the efforts </a:t>
            </a:r>
            <a:r>
              <a:rPr lang="en-US" sz="1800" dirty="0">
                <a:solidFill>
                  <a:schemeClr val="tx1"/>
                </a:solidFill>
              </a:rPr>
              <a:t>by Government to invest in supply-chain processes and </a:t>
            </a:r>
            <a:r>
              <a:rPr lang="en-US" sz="1800" dirty="0" smtClean="0">
                <a:solidFill>
                  <a:schemeClr val="tx1"/>
                </a:solidFill>
              </a:rPr>
              <a:t>is of the view that </a:t>
            </a:r>
            <a:r>
              <a:rPr lang="en-US" sz="1800" dirty="0">
                <a:solidFill>
                  <a:schemeClr val="tx1"/>
                </a:solidFill>
              </a:rPr>
              <a:t>such investments should be cascaded to subnational government and government entities as a matter of urgency. </a:t>
            </a:r>
            <a:endParaRPr lang="en-GB" sz="1600" dirty="0">
              <a:solidFill>
                <a:schemeClr val="tx1"/>
              </a:solidFill>
            </a:endParaRPr>
          </a:p>
          <a:p>
            <a:pPr marL="0" indent="0" algn="just">
              <a:buNone/>
            </a:pPr>
            <a:r>
              <a:rPr lang="en-US" sz="1800" b="1" cap="small" dirty="0">
                <a:solidFill>
                  <a:schemeClr val="tx1"/>
                </a:solidFill>
              </a:rPr>
              <a:t>Reduction of government spending on travel and accommodation. </a:t>
            </a:r>
            <a:endParaRPr lang="en-GB" sz="1600" b="1" dirty="0">
              <a:solidFill>
                <a:schemeClr val="tx1"/>
              </a:solidFill>
            </a:endParaRPr>
          </a:p>
          <a:p>
            <a:pPr algn="just"/>
            <a:r>
              <a:rPr lang="en-US" sz="1800" dirty="0">
                <a:solidFill>
                  <a:schemeClr val="tx1"/>
                </a:solidFill>
              </a:rPr>
              <a:t>The National Treasury (2016), estimates that R10 billion is spent annually on air and other travel by all spheres of Government. The Commission </a:t>
            </a:r>
            <a:r>
              <a:rPr lang="en-US" sz="1800" dirty="0" smtClean="0">
                <a:solidFill>
                  <a:schemeClr val="tx1"/>
                </a:solidFill>
              </a:rPr>
              <a:t>is of the view </a:t>
            </a:r>
            <a:r>
              <a:rPr lang="en-US" sz="1800" dirty="0">
                <a:solidFill>
                  <a:schemeClr val="tx1"/>
                </a:solidFill>
              </a:rPr>
              <a:t>that efforts to contain such expenditures need to be followed by sub-national government and government agencies and a centrally managed system where travel and accommodation rates can be negotiated for all layers of government should be put in place.  </a:t>
            </a:r>
            <a:endParaRPr lang="en-ZA" sz="4400" dirty="0">
              <a:solidFill>
                <a:schemeClr val="tx1"/>
              </a:solidFill>
            </a:endParaRPr>
          </a:p>
          <a:p>
            <a:pPr marL="278606" lvl="0" indent="-278606">
              <a:spcBef>
                <a:spcPts val="600"/>
              </a:spcBef>
              <a:defRPr sz="1800"/>
            </a:pPr>
            <a:endParaRPr sz="2200" dirty="0">
              <a:solidFill>
                <a:srgbClr val="FF0000"/>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16</a:t>
            </a:fld>
            <a:endParaRPr lang="en-ZA"/>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effectLst/>
              </a:rPr>
              <a:t>5. Measures to Stimulate Cost </a:t>
            </a:r>
            <a:r>
              <a:rPr lang="en-ZA" sz="3200" dirty="0" smtClean="0">
                <a:effectLst/>
              </a:rPr>
              <a:t>Efficiencies [cont.]</a:t>
            </a:r>
            <a:endParaRPr lang="en-ZA" sz="3200" dirty="0">
              <a:effectLst/>
            </a:endParaRPr>
          </a:p>
        </p:txBody>
      </p:sp>
      <p:sp>
        <p:nvSpPr>
          <p:cNvPr id="3" name="Text Placeholder 2"/>
          <p:cNvSpPr>
            <a:spLocks noGrp="1"/>
          </p:cNvSpPr>
          <p:nvPr>
            <p:ph type="body" idx="1"/>
          </p:nvPr>
        </p:nvSpPr>
        <p:spPr>
          <a:xfrm>
            <a:off x="457200" y="1600200"/>
            <a:ext cx="8229600" cy="4681917"/>
          </a:xfrm>
        </p:spPr>
        <p:txBody>
          <a:bodyPr/>
          <a:lstStyle/>
          <a:p>
            <a:pPr marL="0" indent="0">
              <a:buNone/>
            </a:pPr>
            <a:r>
              <a:rPr lang="en-US" sz="1800" b="1" cap="small" dirty="0">
                <a:solidFill>
                  <a:schemeClr val="tx1"/>
                </a:solidFill>
              </a:rPr>
              <a:t>Containing the Public sector wage bill</a:t>
            </a:r>
            <a:endParaRPr lang="en-GB" sz="1800" b="1" dirty="0">
              <a:solidFill>
                <a:schemeClr val="tx1"/>
              </a:solidFill>
            </a:endParaRPr>
          </a:p>
          <a:p>
            <a:pPr algn="just"/>
            <a:r>
              <a:rPr lang="en-US" sz="1800" dirty="0">
                <a:solidFill>
                  <a:schemeClr val="tx1"/>
                </a:solidFill>
              </a:rPr>
              <a:t>The public sector wage bill crowds out other government priority expenditures and forces sector departments to reallocate funding from priority areas to fund the wage bill. The Commission is of the view that a strict </a:t>
            </a:r>
            <a:r>
              <a:rPr lang="en-US" sz="1800" dirty="0" smtClean="0">
                <a:solidFill>
                  <a:schemeClr val="tx1"/>
                </a:solidFill>
              </a:rPr>
              <a:t>regime </a:t>
            </a:r>
            <a:r>
              <a:rPr lang="en-US" sz="1800" dirty="0">
                <a:solidFill>
                  <a:schemeClr val="tx1"/>
                </a:solidFill>
              </a:rPr>
              <a:t>in managing a bloated public sector workforce should be applied to the local government as well and </a:t>
            </a:r>
            <a:r>
              <a:rPr lang="en-ZA" sz="1800" dirty="0">
                <a:solidFill>
                  <a:schemeClr val="tx1"/>
                </a:solidFill>
              </a:rPr>
              <a:t>that </a:t>
            </a:r>
            <a:r>
              <a:rPr lang="en-US" sz="1800" dirty="0">
                <a:solidFill>
                  <a:schemeClr val="tx1"/>
                </a:solidFill>
              </a:rPr>
              <a:t> the public sector wage bill should be linked to public sector productivity. </a:t>
            </a:r>
            <a:endParaRPr lang="en-US" sz="1800" dirty="0" smtClean="0">
              <a:solidFill>
                <a:schemeClr val="tx1"/>
              </a:solidFill>
            </a:endParaRPr>
          </a:p>
          <a:p>
            <a:pPr marL="0" indent="0" algn="just">
              <a:buNone/>
            </a:pPr>
            <a:r>
              <a:rPr lang="en-US" sz="1800" b="1" cap="small" dirty="0" smtClean="0">
                <a:solidFill>
                  <a:schemeClr val="tx1"/>
                </a:solidFill>
              </a:rPr>
              <a:t>Eliminating </a:t>
            </a:r>
            <a:r>
              <a:rPr lang="en-US" sz="1800" b="1" cap="small" dirty="0">
                <a:solidFill>
                  <a:schemeClr val="tx1"/>
                </a:solidFill>
              </a:rPr>
              <a:t>Spending Inefficiencies </a:t>
            </a:r>
            <a:endParaRPr lang="en-GB" sz="1800" b="1" dirty="0">
              <a:solidFill>
                <a:schemeClr val="tx1"/>
              </a:solidFill>
            </a:endParaRPr>
          </a:p>
          <a:p>
            <a:pPr algn="just"/>
            <a:r>
              <a:rPr lang="en-US" sz="1800" dirty="0">
                <a:solidFill>
                  <a:schemeClr val="tx1"/>
                </a:solidFill>
              </a:rPr>
              <a:t>The Commission continues to be concerned with deep rooted problems of underspending on appropriated funds, and high incidences of irregular and wasteful spending.  Efforts at building capacity of oversight and monitoring bodies,  and budget officers should be doubled as they are key to improving spending efficiencies. </a:t>
            </a:r>
            <a:endParaRPr lang="en-GB" sz="1800" dirty="0">
              <a:solidFill>
                <a:schemeClr val="tx1"/>
              </a:solidFill>
            </a:endParaRPr>
          </a:p>
          <a:p>
            <a:pPr marL="0" indent="0" algn="just">
              <a:buNone/>
            </a:pPr>
            <a:r>
              <a:rPr lang="en-US" sz="1800" dirty="0">
                <a:solidFill>
                  <a:schemeClr val="tx1"/>
                </a:solidFill>
              </a:rPr>
              <a:t> </a:t>
            </a:r>
            <a:r>
              <a:rPr lang="en-US" sz="1800" b="1" dirty="0">
                <a:solidFill>
                  <a:schemeClr val="tx1"/>
                </a:solidFill>
              </a:rPr>
              <a:t>I</a:t>
            </a:r>
            <a:r>
              <a:rPr lang="en-US" sz="1800" b="1" cap="small" dirty="0">
                <a:solidFill>
                  <a:schemeClr val="tx1"/>
                </a:solidFill>
              </a:rPr>
              <a:t>mproving efficiencies in Municipal Spaces</a:t>
            </a:r>
            <a:endParaRPr lang="en-GB" sz="1800" b="1" dirty="0">
              <a:solidFill>
                <a:schemeClr val="tx1"/>
              </a:solidFill>
            </a:endParaRPr>
          </a:p>
          <a:p>
            <a:pPr algn="just"/>
            <a:r>
              <a:rPr lang="en-US" sz="1800" dirty="0">
                <a:solidFill>
                  <a:schemeClr val="tx1"/>
                </a:solidFill>
              </a:rPr>
              <a:t>(Other areas to reap efficiency gains in the local government include reducing water and electricity loses, improving billing systems and ensuring regular repairs and maintenance of infrastructure.  </a:t>
            </a:r>
            <a:endParaRPr lang="en-GB" sz="1800" dirty="0">
              <a:solidFill>
                <a:schemeClr val="tx1"/>
              </a:solidFill>
            </a:endParaRPr>
          </a:p>
          <a:p>
            <a:endParaRPr lang="en-ZA" sz="1600" dirty="0">
              <a:solidFill>
                <a:srgbClr val="FF0000"/>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17</a:t>
            </a:fld>
            <a:endParaRPr lang="en-ZA"/>
          </a:p>
        </p:txBody>
      </p:sp>
    </p:spTree>
    <p:extLst>
      <p:ext uri="{BB962C8B-B14F-4D97-AF65-F5344CB8AC3E}">
        <p14:creationId xmlns:p14="http://schemas.microsoft.com/office/powerpoint/2010/main" xmlns="" val="208146220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2699791" y="6381503"/>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219" name="Shape 219"/>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a:solidFill>
                  <a:srgbClr val="3B7150"/>
                </a:solidFill>
              </a:rPr>
              <a:t>6. Conclusion</a:t>
            </a:r>
          </a:p>
        </p:txBody>
      </p:sp>
      <p:sp>
        <p:nvSpPr>
          <p:cNvPr id="220" name="Shape 220"/>
          <p:cNvSpPr>
            <a:spLocks noGrp="1"/>
          </p:cNvSpPr>
          <p:nvPr>
            <p:ph type="body" idx="1"/>
          </p:nvPr>
        </p:nvSpPr>
        <p:spPr>
          <a:xfrm>
            <a:off x="318355" y="1597490"/>
            <a:ext cx="8507289" cy="5045623"/>
          </a:xfrm>
          <a:prstGeom prst="rect">
            <a:avLst/>
          </a:prstGeom>
        </p:spPr>
        <p:txBody>
          <a:bodyPr lIns="0" tIns="0" rIns="0" bIns="0">
            <a:normAutofit/>
          </a:bodyPr>
          <a:lstStyle/>
          <a:p>
            <a:pPr marL="214312" lvl="0" indent="-214312">
              <a:spcBef>
                <a:spcPts val="400"/>
              </a:spcBef>
              <a:defRPr sz="1800"/>
            </a:pPr>
            <a:r>
              <a:rPr lang="en-US" sz="2100" dirty="0"/>
              <a:t>The 2016 Appropriation Bill continues the same trend of both the 2016 Division of Revenue Bill and Fiscal Frameworks, and Revenue Proposals by keeping within the </a:t>
            </a:r>
            <a:r>
              <a:rPr lang="en-US" sz="2100" dirty="0" smtClean="0"/>
              <a:t>expenditure </a:t>
            </a:r>
            <a:r>
              <a:rPr lang="en-US" sz="2100" dirty="0"/>
              <a:t>ceilings set by the 2016 Budget </a:t>
            </a:r>
            <a:r>
              <a:rPr lang="en-US" sz="2100" dirty="0" smtClean="0"/>
              <a:t>Review</a:t>
            </a:r>
          </a:p>
          <a:p>
            <a:pPr marL="214312" lvl="0" indent="-214312">
              <a:spcBef>
                <a:spcPts val="400"/>
              </a:spcBef>
              <a:defRPr sz="1800"/>
            </a:pPr>
            <a:r>
              <a:rPr lang="en-US" sz="2100" dirty="0"/>
              <a:t>Government continues with the thrust of balancing the need to protect social grants, while targeting non-core and non-performing programs as areas where expenditure can be </a:t>
            </a:r>
            <a:r>
              <a:rPr lang="en-US" sz="2100" dirty="0" smtClean="0"/>
              <a:t>cut</a:t>
            </a:r>
          </a:p>
          <a:p>
            <a:pPr marL="214312" lvl="0" indent="-214312">
              <a:spcBef>
                <a:spcPts val="400"/>
              </a:spcBef>
              <a:defRPr sz="1800"/>
            </a:pPr>
            <a:r>
              <a:rPr lang="en-ZA" sz="2100" dirty="0" smtClean="0"/>
              <a:t>Commission supports increased efforts at improving efficiencies in the 2016 Appropriation Bill, although key indicators need to be developed to track value for money arising from these initiatives</a:t>
            </a:r>
          </a:p>
          <a:p>
            <a:pPr marL="214312" lvl="0" indent="-214312">
              <a:spcBef>
                <a:spcPts val="400"/>
              </a:spcBef>
              <a:defRPr sz="1800"/>
            </a:pPr>
            <a:r>
              <a:rPr lang="en-US" sz="2100" dirty="0"/>
              <a:t>The Commission welcomes measures being taken to reign in the wage bill, but notes that for the compensation projections to be realistic a multi-year wage bargaining agreement will be required, where salaries are pegged close to the inflation rate and </a:t>
            </a:r>
            <a:r>
              <a:rPr lang="en-US" sz="2100" dirty="0" smtClean="0"/>
              <a:t>productivities </a:t>
            </a:r>
            <a:endParaRPr lang="en-ZA" sz="2100" dirty="0" smtClean="0"/>
          </a:p>
          <a:p>
            <a:pPr marL="214312" lvl="0" indent="-214312">
              <a:spcBef>
                <a:spcPts val="400"/>
              </a:spcBef>
              <a:defRPr sz="1800"/>
            </a:pPr>
            <a:endParaRPr sz="24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18</a:t>
            </a:fld>
            <a:endParaRPr lang="en-ZA"/>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idx="1"/>
          </p:nvPr>
        </p:nvSpPr>
        <p:spPr>
          <a:xfrm>
            <a:off x="722312" y="2349500"/>
            <a:ext cx="7772401" cy="1150938"/>
          </a:xfrm>
          <a:prstGeom prst="rect">
            <a:avLst/>
          </a:prstGeom>
        </p:spPr>
        <p:txBody>
          <a:bodyPr/>
          <a:lstStyle>
            <a:lvl1pPr>
              <a:spcBef>
                <a:spcPts val="1000"/>
              </a:spcBef>
              <a:defRPr sz="4400"/>
            </a:lvl1pPr>
          </a:lstStyle>
          <a:p>
            <a:pPr lvl="0">
              <a:defRPr sz="1800" cap="none">
                <a:solidFill>
                  <a:srgbClr val="000000"/>
                </a:solidFill>
                <a:effectLst/>
              </a:defRPr>
            </a:pPr>
            <a:r>
              <a:rPr sz="4400" cap="small">
                <a:solidFill>
                  <a:srgbClr val="3B7150"/>
                </a:solidFill>
              </a:rPr>
              <a:t>Thank You.</a:t>
            </a:r>
          </a:p>
        </p:txBody>
      </p:sp>
      <p:sp>
        <p:nvSpPr>
          <p:cNvPr id="223" name="Shape 223"/>
          <p:cNvSpPr/>
          <p:nvPr/>
        </p:nvSpPr>
        <p:spPr>
          <a:xfrm>
            <a:off x="2555875" y="4619625"/>
            <a:ext cx="4032250" cy="196845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1600" i="1" dirty="0">
                <a:solidFill>
                  <a:srgbClr val="366C5B"/>
                </a:solidFill>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Montrose Place (2</a:t>
            </a:r>
            <a:r>
              <a:rPr sz="1600" i="1" baseline="30000" dirty="0">
                <a:solidFill>
                  <a:srgbClr val="366C5B"/>
                </a:solidFill>
                <a:latin typeface="Times New Roman"/>
                <a:ea typeface="Times New Roman"/>
                <a:cs typeface="Times New Roman"/>
                <a:sym typeface="Times New Roman"/>
              </a:rPr>
              <a:t>nd</a:t>
            </a:r>
            <a:r>
              <a:rPr sz="1600" i="1" dirty="0">
                <a:solidFill>
                  <a:srgbClr val="366C5B"/>
                </a:solidFill>
                <a:latin typeface="Times New Roman"/>
                <a:ea typeface="Times New Roman"/>
                <a:cs typeface="Times New Roman"/>
                <a:sym typeface="Times New Roman"/>
              </a:rPr>
              <a:t> Floor), </a:t>
            </a:r>
            <a:r>
              <a:rPr sz="1600" i="1" dirty="0" err="1">
                <a:solidFill>
                  <a:srgbClr val="366C5B"/>
                </a:solidFill>
                <a:latin typeface="Times New Roman"/>
                <a:ea typeface="Times New Roman"/>
                <a:cs typeface="Times New Roman"/>
                <a:sym typeface="Times New Roman"/>
              </a:rPr>
              <a:t>Bekker</a:t>
            </a:r>
            <a:r>
              <a:rPr sz="1600" i="1" dirty="0">
                <a:solidFill>
                  <a:srgbClr val="366C5B"/>
                </a:solidFill>
                <a:latin typeface="Times New Roman"/>
                <a:ea typeface="Times New Roman"/>
                <a:cs typeface="Times New Roman"/>
                <a:sym typeface="Times New Roman"/>
              </a:rPr>
              <a:t> Street,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Waterfall Park, </a:t>
            </a:r>
            <a:r>
              <a:rPr sz="1600" i="1" dirty="0" err="1">
                <a:solidFill>
                  <a:srgbClr val="366C5B"/>
                </a:solidFill>
                <a:latin typeface="Times New Roman"/>
                <a:ea typeface="Times New Roman"/>
                <a:cs typeface="Times New Roman"/>
                <a:sym typeface="Times New Roman"/>
              </a:rPr>
              <a:t>Vorna</a:t>
            </a:r>
            <a:r>
              <a:rPr sz="1600" i="1" dirty="0">
                <a:solidFill>
                  <a:srgbClr val="366C5B"/>
                </a:solidFill>
                <a:latin typeface="Times New Roman"/>
                <a:ea typeface="Times New Roman"/>
                <a:cs typeface="Times New Roman"/>
                <a:sym typeface="Times New Roman"/>
              </a:rPr>
              <a:t> Valley, </a:t>
            </a:r>
            <a:r>
              <a:rPr sz="1600" i="1" dirty="0" err="1">
                <a:solidFill>
                  <a:srgbClr val="366C5B"/>
                </a:solidFill>
                <a:latin typeface="Times New Roman"/>
                <a:ea typeface="Times New Roman"/>
                <a:cs typeface="Times New Roman"/>
                <a:sym typeface="Times New Roman"/>
              </a:rPr>
              <a:t>Midrand</a:t>
            </a:r>
            <a:r>
              <a:rPr sz="1600" i="1" dirty="0">
                <a:solidFill>
                  <a:srgbClr val="366C5B"/>
                </a:solidFill>
                <a:latin typeface="Times New Roman"/>
                <a:ea typeface="Times New Roman"/>
                <a:cs typeface="Times New Roman"/>
                <a:sym typeface="Times New Roman"/>
              </a:rPr>
              <a: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Private Bag X69, Halfway House 1685</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www.ffc.co.za</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Tel: +27 11 207 2300</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Fax: +27 86 589 1038</a:t>
            </a:r>
            <a:endParaRPr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nvSpPr>
        <p:spPr>
          <a:xfrm>
            <a:off x="2897559" y="6403397"/>
            <a:ext cx="3744417"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39" name="Shape 39"/>
          <p:cNvSpPr>
            <a:spLocks noGrp="1"/>
          </p:cNvSpPr>
          <p:nvPr>
            <p:ph type="title"/>
          </p:nvPr>
        </p:nvSpPr>
        <p:spPr>
          <a:xfrm>
            <a:off x="683568" y="260647"/>
            <a:ext cx="8229601" cy="1143001"/>
          </a:xfrm>
          <a:prstGeom prst="rect">
            <a:avLst/>
          </a:prstGeom>
        </p:spPr>
        <p:txBody>
          <a:bodyPr/>
          <a:lstStyle/>
          <a:p>
            <a:pPr lvl="0">
              <a:defRPr sz="1800" cap="none">
                <a:solidFill>
                  <a:srgbClr val="000000"/>
                </a:solidFill>
                <a:effectLst/>
              </a:defRPr>
            </a:pPr>
            <a:r>
              <a:rPr sz="4400" cap="small">
                <a:solidFill>
                  <a:srgbClr val="3B7150"/>
                </a:solidFill>
              </a:rPr>
              <a:t>Role and Function of the FFC </a:t>
            </a:r>
          </a:p>
        </p:txBody>
      </p:sp>
      <p:sp>
        <p:nvSpPr>
          <p:cNvPr id="40" name="Shape 40"/>
          <p:cNvSpPr>
            <a:spLocks noGrp="1"/>
          </p:cNvSpPr>
          <p:nvPr>
            <p:ph type="body" idx="1"/>
          </p:nvPr>
        </p:nvSpPr>
        <p:spPr>
          <a:xfrm>
            <a:off x="279655" y="1403648"/>
            <a:ext cx="8468560" cy="5327874"/>
          </a:xfrm>
          <a:prstGeom prst="rect">
            <a:avLst/>
          </a:prstGeom>
        </p:spPr>
        <p:txBody>
          <a:bodyPr lIns="0" tIns="0" rIns="0" bIns="0">
            <a:normAutofit/>
          </a:bodyPr>
          <a:lstStyle/>
          <a:p>
            <a:pPr lvl="0">
              <a:lnSpc>
                <a:spcPct val="90000"/>
              </a:lnSpc>
              <a:buClr>
                <a:srgbClr val="191919"/>
              </a:buClr>
              <a:defRPr sz="1800"/>
            </a:pPr>
            <a:endParaRPr sz="2000" dirty="0">
              <a:solidFill>
                <a:srgbClr val="191919"/>
              </a:solidFill>
            </a:endParaRPr>
          </a:p>
          <a:p>
            <a:pPr marL="214312" lvl="0" indent="-214312">
              <a:lnSpc>
                <a:spcPct val="90000"/>
              </a:lnSpc>
              <a:spcBef>
                <a:spcPts val="400"/>
              </a:spcBef>
              <a:buClr>
                <a:srgbClr val="191919"/>
              </a:buClr>
              <a:defRPr sz="1800"/>
            </a:pPr>
            <a:r>
              <a:rPr sz="2000" dirty="0">
                <a:solidFill>
                  <a:srgbClr val="191919"/>
                </a:solidFill>
              </a:rPr>
              <a:t>What is the FFC?</a:t>
            </a:r>
          </a:p>
          <a:p>
            <a:pPr marL="640896" lvl="1" indent="-183696">
              <a:lnSpc>
                <a:spcPct val="90000"/>
              </a:lnSpc>
              <a:spcBef>
                <a:spcPts val="400"/>
              </a:spcBef>
              <a:defRPr sz="1800"/>
            </a:pPr>
            <a:r>
              <a:rPr dirty="0"/>
              <a:t>Permanent statutory body established in terms of Section 220 of Constitution</a:t>
            </a:r>
            <a:endParaRPr sz="2800" dirty="0"/>
          </a:p>
          <a:p>
            <a:pPr marL="640896" lvl="1" indent="-183696">
              <a:lnSpc>
                <a:spcPct val="90000"/>
              </a:lnSpc>
              <a:spcBef>
                <a:spcPts val="400"/>
              </a:spcBef>
              <a:defRPr sz="1800"/>
            </a:pPr>
            <a:r>
              <a:rPr dirty="0"/>
              <a:t>Independent and subject only to Constitution and the law</a:t>
            </a:r>
            <a:endParaRPr sz="2800" dirty="0"/>
          </a:p>
          <a:p>
            <a:pPr marL="640896" lvl="1" indent="-183696">
              <a:lnSpc>
                <a:spcPct val="90000"/>
              </a:lnSpc>
              <a:spcBef>
                <a:spcPts val="400"/>
              </a:spcBef>
              <a:defRPr sz="1800"/>
            </a:pPr>
            <a:r>
              <a:rPr dirty="0"/>
              <a:t>Must function in terms of an act of Parliament </a:t>
            </a:r>
            <a:endParaRPr sz="2800" dirty="0"/>
          </a:p>
          <a:p>
            <a:pPr marL="214312" lvl="0" indent="-214312">
              <a:lnSpc>
                <a:spcPct val="90000"/>
              </a:lnSpc>
              <a:spcBef>
                <a:spcPts val="400"/>
              </a:spcBef>
              <a:buClr>
                <a:srgbClr val="191919"/>
              </a:buClr>
              <a:defRPr sz="1800"/>
            </a:pPr>
            <a:r>
              <a:rPr sz="2000" dirty="0">
                <a:solidFill>
                  <a:srgbClr val="191919"/>
                </a:solidFill>
              </a:rPr>
              <a:t>What is the mandate of Commission?</a:t>
            </a:r>
          </a:p>
          <a:p>
            <a:pPr marL="640896" lvl="1" indent="-183696">
              <a:lnSpc>
                <a:spcPct val="90000"/>
              </a:lnSpc>
              <a:spcBef>
                <a:spcPts val="400"/>
              </a:spcBef>
              <a:defRPr sz="1800"/>
            </a:pPr>
            <a:r>
              <a:rPr dirty="0">
                <a:solidFill>
                  <a:schemeClr val="tx1"/>
                </a:solidFill>
              </a:rPr>
              <a:t>Makes recommendations </a:t>
            </a:r>
            <a:r>
              <a:rPr lang="en-ZA" dirty="0" smtClean="0">
                <a:solidFill>
                  <a:schemeClr val="tx1"/>
                </a:solidFill>
              </a:rPr>
              <a:t>envisaged</a:t>
            </a:r>
            <a:r>
              <a:rPr dirty="0" smtClean="0">
                <a:solidFill>
                  <a:schemeClr val="tx1"/>
                </a:solidFill>
              </a:rPr>
              <a:t> </a:t>
            </a:r>
            <a:r>
              <a:rPr dirty="0">
                <a:solidFill>
                  <a:schemeClr val="tx1"/>
                </a:solidFill>
              </a:rPr>
              <a:t>in Chapter 13 of the Constitution </a:t>
            </a:r>
            <a:endParaRPr sz="2800" dirty="0">
              <a:solidFill>
                <a:schemeClr val="tx1"/>
              </a:solidFill>
            </a:endParaRPr>
          </a:p>
          <a:p>
            <a:pPr marL="214312" lvl="0" indent="-214312">
              <a:lnSpc>
                <a:spcPct val="90000"/>
              </a:lnSpc>
              <a:spcBef>
                <a:spcPts val="400"/>
              </a:spcBef>
              <a:buClr>
                <a:srgbClr val="191919"/>
              </a:buClr>
              <a:defRPr sz="1800"/>
            </a:pPr>
            <a:r>
              <a:rPr sz="2000" dirty="0">
                <a:solidFill>
                  <a:srgbClr val="191919"/>
                </a:solidFill>
              </a:rPr>
              <a:t>How: Enabling legislation </a:t>
            </a:r>
          </a:p>
          <a:p>
            <a:pPr lvl="0">
              <a:lnSpc>
                <a:spcPct val="90000"/>
              </a:lnSpc>
              <a:spcBef>
                <a:spcPts val="400"/>
              </a:spcBef>
              <a:buSzTx/>
              <a:buNone/>
              <a:defRPr sz="1800"/>
            </a:pPr>
            <a:r>
              <a:rPr sz="2000" dirty="0">
                <a:solidFill>
                  <a:srgbClr val="3E3E3E"/>
                </a:solidFill>
              </a:rPr>
              <a:t>	Section 214 (2), 218(2), 228 (2), 229(5), 230(2) 230A(2) of the Constitution </a:t>
            </a:r>
            <a:endParaRPr sz="2000" dirty="0">
              <a:solidFill>
                <a:srgbClr val="191919"/>
              </a:solidFill>
            </a:endParaRPr>
          </a:p>
          <a:p>
            <a:pPr marL="640896" lvl="1" indent="-183696">
              <a:lnSpc>
                <a:spcPct val="90000"/>
              </a:lnSpc>
              <a:spcBef>
                <a:spcPts val="400"/>
              </a:spcBef>
              <a:defRPr sz="1800"/>
            </a:pPr>
            <a:r>
              <a:rPr dirty="0"/>
              <a:t>FFC Act (No 99. of 1997) IGFR Act (No. 97 of 1997)</a:t>
            </a:r>
            <a:endParaRPr sz="2800" dirty="0"/>
          </a:p>
          <a:p>
            <a:pPr marL="640896" lvl="1" indent="-183696">
              <a:lnSpc>
                <a:spcPct val="90000"/>
              </a:lnSpc>
              <a:spcBef>
                <a:spcPts val="400"/>
              </a:spcBef>
              <a:defRPr sz="1800"/>
            </a:pPr>
            <a:r>
              <a:rPr dirty="0"/>
              <a:t>Provincial Tax Regulation Process Act, Municipal Fiscal Powers and Functions Act, Borrowing Powers of Provincial Government Act</a:t>
            </a:r>
            <a:endParaRPr sz="2800" dirty="0"/>
          </a:p>
          <a:p>
            <a:pPr marL="0" lvl="0" indent="0">
              <a:lnSpc>
                <a:spcPct val="90000"/>
              </a:lnSpc>
              <a:spcBef>
                <a:spcPts val="400"/>
              </a:spcBef>
              <a:buSzTx/>
              <a:buNone/>
              <a:defRPr sz="1800"/>
            </a:pPr>
            <a:r>
              <a:rPr sz="2000" dirty="0">
                <a:solidFill>
                  <a:srgbClr val="191919"/>
                </a:solidFill>
              </a:rPr>
              <a:t>     FFC in IGFR system</a:t>
            </a:r>
          </a:p>
          <a:p>
            <a:pPr marL="640896" lvl="1" indent="-183696">
              <a:lnSpc>
                <a:spcPct val="90000"/>
              </a:lnSpc>
              <a:spcBef>
                <a:spcPts val="400"/>
              </a:spcBef>
              <a:defRPr sz="1800"/>
            </a:pPr>
            <a:r>
              <a:rPr dirty="0"/>
              <a:t>Various, Municipal Finance Management Act,  Municipal Systems Act, Money Bills Amendment Procedure and Related Matters Act </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2</a:t>
            </a:fld>
            <a:endParaRPr lang="en-ZA"/>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92" name="Shape 92"/>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a:solidFill>
                  <a:srgbClr val="3B7150"/>
                </a:solidFill>
              </a:rPr>
              <a:t>Background</a:t>
            </a:r>
          </a:p>
        </p:txBody>
      </p:sp>
      <p:sp>
        <p:nvSpPr>
          <p:cNvPr id="93" name="Shape 93"/>
          <p:cNvSpPr>
            <a:spLocks noGrp="1"/>
          </p:cNvSpPr>
          <p:nvPr>
            <p:ph type="body" idx="1"/>
          </p:nvPr>
        </p:nvSpPr>
        <p:spPr>
          <a:xfrm>
            <a:off x="457200" y="1600200"/>
            <a:ext cx="8229600" cy="4525963"/>
          </a:xfrm>
          <a:prstGeom prst="rect">
            <a:avLst/>
          </a:prstGeom>
        </p:spPr>
        <p:txBody>
          <a:bodyPr lIns="0" tIns="0" rIns="0" bIns="0">
            <a:normAutofit lnSpcReduction="10000"/>
          </a:bodyPr>
          <a:lstStyle/>
          <a:p>
            <a:pPr marL="336042" lvl="0" indent="-336042" defTabSz="896111">
              <a:defRPr sz="1800"/>
            </a:pPr>
            <a:r>
              <a:rPr sz="3136" dirty="0"/>
              <a:t>Submission made in terms of S4(4c) of MBPARMA (Act 9 of 2009) </a:t>
            </a:r>
          </a:p>
          <a:p>
            <a:pPr marL="728091" lvl="1" indent="-280035" defTabSz="896111">
              <a:spcBef>
                <a:spcPts val="600"/>
              </a:spcBef>
              <a:defRPr sz="1800"/>
            </a:pPr>
            <a:r>
              <a:rPr sz="2744" dirty="0"/>
              <a:t>Requires Parliamentary Committees to consider any recommendations of FFC during their deliberations on Money Bills</a:t>
            </a:r>
          </a:p>
          <a:p>
            <a:pPr marL="336042" lvl="0" indent="-336042" defTabSz="896111">
              <a:defRPr sz="1800"/>
            </a:pPr>
            <a:r>
              <a:rPr sz="3136" dirty="0"/>
              <a:t>Also made in terms of FFC Act of 1997</a:t>
            </a:r>
          </a:p>
          <a:p>
            <a:pPr marL="728091" lvl="1" indent="-280035" defTabSz="896111">
              <a:spcBef>
                <a:spcPts val="600"/>
              </a:spcBef>
              <a:defRPr sz="1800"/>
            </a:pPr>
            <a:r>
              <a:rPr sz="2744" dirty="0"/>
              <a:t>Requires that FFC responds to any requests for recommendations by any organ of state on any financial and/or fiscal matter(s) relevant to its mandate</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3</a:t>
            </a:fld>
            <a:endParaRPr lang="en-ZA"/>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89" name="Shape 89"/>
          <p:cNvSpPr>
            <a:spLocks noGrp="1"/>
          </p:cNvSpPr>
          <p:nvPr>
            <p:ph type="body" idx="1"/>
          </p:nvPr>
        </p:nvSpPr>
        <p:spPr>
          <a:xfrm>
            <a:off x="722312" y="3140967"/>
            <a:ext cx="7772401" cy="1152129"/>
          </a:xfrm>
          <a:prstGeom prst="rect">
            <a:avLst/>
          </a:prstGeom>
        </p:spPr>
        <p:txBody>
          <a:bodyPr>
            <a:normAutofit lnSpcReduction="10000"/>
          </a:bodyPr>
          <a:lstStyle/>
          <a:p>
            <a:pPr lvl="0">
              <a:defRPr sz="1800" cap="none">
                <a:solidFill>
                  <a:srgbClr val="000000"/>
                </a:solidFill>
                <a:effectLst/>
              </a:defRPr>
            </a:pPr>
            <a:r>
              <a:rPr sz="3600" cap="small" dirty="0">
                <a:solidFill>
                  <a:srgbClr val="3B7150"/>
                </a:solidFill>
                <a:effectLst/>
              </a:rPr>
              <a:t>Response to the </a:t>
            </a:r>
            <a:r>
              <a:rPr lang="en-ZA" sz="3600" cap="small" dirty="0" smtClean="0">
                <a:solidFill>
                  <a:srgbClr val="3B7150"/>
                </a:solidFill>
                <a:effectLst/>
              </a:rPr>
              <a:t>2016 </a:t>
            </a:r>
            <a:r>
              <a:rPr sz="3600" cap="small" dirty="0" smtClean="0">
                <a:solidFill>
                  <a:srgbClr val="3B7150"/>
                </a:solidFill>
                <a:effectLst/>
              </a:rPr>
              <a:t>Appropriation </a:t>
            </a:r>
            <a:r>
              <a:rPr sz="3600" cap="small" dirty="0">
                <a:solidFill>
                  <a:srgbClr val="3B7150"/>
                </a:solidFill>
                <a:effectLst/>
              </a:rPr>
              <a:t>Bill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35" name="Shape 35"/>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a:solidFill>
                  <a:srgbClr val="3B7150"/>
                </a:solidFill>
              </a:rPr>
              <a:t>Presentation Outline</a:t>
            </a:r>
          </a:p>
        </p:txBody>
      </p:sp>
      <p:sp>
        <p:nvSpPr>
          <p:cNvPr id="36" name="Shape 36"/>
          <p:cNvSpPr>
            <a:spLocks noGrp="1"/>
          </p:cNvSpPr>
          <p:nvPr>
            <p:ph type="body" idx="1"/>
          </p:nvPr>
        </p:nvSpPr>
        <p:spPr>
          <a:xfrm>
            <a:off x="354841" y="1534036"/>
            <a:ext cx="8434317" cy="5063315"/>
          </a:xfrm>
          <a:prstGeom prst="rect">
            <a:avLst/>
          </a:prstGeom>
        </p:spPr>
        <p:txBody>
          <a:bodyPr lIns="0" tIns="0" rIns="0" bIns="0">
            <a:normAutofit/>
          </a:bodyPr>
          <a:lstStyle/>
          <a:p>
            <a:pPr marL="246459" lvl="0" indent="-246459">
              <a:spcBef>
                <a:spcPts val="500"/>
              </a:spcBef>
              <a:defRPr sz="1800"/>
            </a:pPr>
            <a:r>
              <a:rPr sz="2400" dirty="0"/>
              <a:t>In accordance with the request from Standing Committee on Appropriations, presentation will focus </a:t>
            </a:r>
            <a:r>
              <a:rPr sz="2400" dirty="0" smtClean="0"/>
              <a:t>on</a:t>
            </a:r>
            <a:r>
              <a:rPr lang="en-ZA" sz="2400" dirty="0" smtClean="0"/>
              <a:t> an assessment of the 2016 Appropriation Bill with respect to:</a:t>
            </a:r>
          </a:p>
          <a:p>
            <a:pPr marL="0" lvl="0" indent="0">
              <a:spcBef>
                <a:spcPts val="400"/>
              </a:spcBef>
              <a:buSzTx/>
              <a:buNone/>
              <a:defRPr sz="1800"/>
            </a:pPr>
            <a:r>
              <a:rPr lang="en-ZA" sz="2200" dirty="0" smtClean="0"/>
              <a:t>	i.  </a:t>
            </a:r>
            <a:r>
              <a:rPr lang="en-ZA" sz="2400" dirty="0" smtClean="0"/>
              <a:t>Allocative Efficiency and baseline changes to main votes</a:t>
            </a:r>
          </a:p>
          <a:p>
            <a:pPr marL="0" lvl="0" indent="0">
              <a:spcBef>
                <a:spcPts val="400"/>
              </a:spcBef>
              <a:buSzTx/>
              <a:buNone/>
              <a:defRPr sz="1800"/>
            </a:pPr>
            <a:r>
              <a:rPr lang="en-ZA" sz="2400" dirty="0" smtClean="0"/>
              <a:t>	ii. Effecting Government’s five priority areas in the Medium 	    Term Strategic Framework</a:t>
            </a:r>
          </a:p>
          <a:p>
            <a:pPr marL="0" lvl="0" indent="0">
              <a:spcBef>
                <a:spcPts val="400"/>
              </a:spcBef>
              <a:buSzTx/>
              <a:buNone/>
              <a:defRPr sz="1800"/>
            </a:pPr>
            <a:r>
              <a:rPr lang="en-ZA" sz="2400" dirty="0" smtClean="0"/>
              <a:t>	iii. Infrastructure Investment in national Government and</a:t>
            </a:r>
          </a:p>
          <a:p>
            <a:pPr marL="0" lvl="0" indent="0">
              <a:spcBef>
                <a:spcPts val="400"/>
              </a:spcBef>
              <a:buSzTx/>
              <a:buNone/>
              <a:defRPr sz="1800"/>
            </a:pPr>
            <a:r>
              <a:rPr lang="en-ZA" sz="2400" dirty="0" smtClean="0"/>
              <a:t>	iv. Mechanisms that can stimulate cost efficiencies</a:t>
            </a:r>
          </a:p>
          <a:p>
            <a:pPr marL="0" lvl="0" indent="0">
              <a:spcBef>
                <a:spcPts val="400"/>
              </a:spcBef>
              <a:buSzTx/>
              <a:buNone/>
              <a:defRPr sz="1800"/>
            </a:pPr>
            <a:endParaRPr sz="20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5</a:t>
            </a:fld>
            <a:endParaRPr lang="en-ZA"/>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effectLst/>
              </a:rPr>
              <a:t>1. General Overview</a:t>
            </a:r>
            <a:endParaRPr lang="en-ZA" dirty="0">
              <a:effectLst/>
            </a:endParaRPr>
          </a:p>
        </p:txBody>
      </p:sp>
      <p:sp>
        <p:nvSpPr>
          <p:cNvPr id="3" name="Content Placeholder 2"/>
          <p:cNvSpPr>
            <a:spLocks noGrp="1"/>
          </p:cNvSpPr>
          <p:nvPr>
            <p:ph idx="1"/>
          </p:nvPr>
        </p:nvSpPr>
        <p:spPr>
          <a:xfrm>
            <a:off x="251520" y="1600200"/>
            <a:ext cx="8640960" cy="4997152"/>
          </a:xfrm>
        </p:spPr>
        <p:txBody>
          <a:bodyPr/>
          <a:lstStyle/>
          <a:p>
            <a:endParaRPr lang="en-ZA" sz="2400" dirty="0" smtClean="0"/>
          </a:p>
          <a:p>
            <a:pPr marL="457200" lvl="1" indent="0">
              <a:buNone/>
            </a:pPr>
            <a:endParaRPr lang="en-ZA" sz="2000" dirty="0"/>
          </a:p>
          <a:p>
            <a:pPr marL="457200" lvl="1" indent="0">
              <a:buNone/>
            </a:pPr>
            <a:endParaRPr lang="en-ZA" sz="1600" dirty="0" smtClean="0"/>
          </a:p>
          <a:p>
            <a:pPr lvl="1"/>
            <a:endParaRPr lang="en-ZA" sz="1600" dirty="0"/>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6</a:t>
            </a:fld>
            <a:endParaRPr lang="en-ZA" dirty="0"/>
          </a:p>
        </p:txBody>
      </p:sp>
      <p:sp>
        <p:nvSpPr>
          <p:cNvPr id="8" name="Rectangle 7"/>
          <p:cNvSpPr/>
          <p:nvPr/>
        </p:nvSpPr>
        <p:spPr>
          <a:xfrm>
            <a:off x="287524" y="4509120"/>
            <a:ext cx="8568952" cy="2088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rtl="0" fontAlgn="base">
              <a:spcBef>
                <a:spcPct val="0"/>
              </a:spcBef>
              <a:spcAft>
                <a:spcPct val="0"/>
              </a:spcAft>
              <a:buFont typeface="Arial" panose="020B0604020202020204" pitchFamily="34" charset="0"/>
              <a:buChar char="•"/>
            </a:pPr>
            <a:r>
              <a:rPr lang="en-ZA" sz="1600" kern="1200" dirty="0" smtClean="0">
                <a:solidFill>
                  <a:prstClr val="black"/>
                </a:solidFill>
                <a:latin typeface="Times New Roman" panose="02020603050405020304" pitchFamily="18" charset="0"/>
                <a:cs typeface="Times New Roman" panose="02020603050405020304" pitchFamily="18" charset="0"/>
              </a:rPr>
              <a:t>2016 Appropriation Bill enacted at a time of escalating exogenous and endogenous headwinds</a:t>
            </a:r>
            <a:endParaRPr lang="en-US" sz="1600" kern="1200" dirty="0" smtClean="0">
              <a:solidFill>
                <a:prstClr val="black"/>
              </a:solidFill>
              <a:latin typeface="Times New Roman" panose="02020603050405020304" pitchFamily="18" charset="0"/>
              <a:cs typeface="Times New Roman" panose="02020603050405020304" pitchFamily="18" charset="0"/>
            </a:endParaRPr>
          </a:p>
          <a:p>
            <a:pPr marL="742950" lvl="1" indent="-285750" algn="l" rtl="0" fontAlgn="base">
              <a:spcBef>
                <a:spcPct val="0"/>
              </a:spcBef>
              <a:spcAft>
                <a:spcPct val="0"/>
              </a:spcAft>
              <a:buFont typeface="Arial" panose="020B0604020202020204" pitchFamily="34" charset="0"/>
              <a:buChar char="•"/>
            </a:pPr>
            <a:r>
              <a:rPr lang="en-ZA" sz="1600" kern="1200" dirty="0" smtClean="0">
                <a:solidFill>
                  <a:prstClr val="black"/>
                </a:solidFill>
                <a:latin typeface="Times New Roman" panose="02020603050405020304" pitchFamily="18" charset="0"/>
                <a:cs typeface="Times New Roman" panose="02020603050405020304" pitchFamily="18" charset="0"/>
              </a:rPr>
              <a:t>Third straight year of downward revision to growth forecasts – cumulative 2.5% between 2014 – 2017</a:t>
            </a:r>
          </a:p>
          <a:p>
            <a:pPr marL="742950" lvl="1" indent="-285750" algn="l" rtl="0" fontAlgn="base">
              <a:spcBef>
                <a:spcPct val="0"/>
              </a:spcBef>
              <a:spcAft>
                <a:spcPct val="0"/>
              </a:spcAft>
              <a:buFont typeface="Arial" panose="020B0604020202020204" pitchFamily="34" charset="0"/>
              <a:buChar char="•"/>
            </a:pPr>
            <a:r>
              <a:rPr lang="en-ZA" sz="1600" kern="1200" dirty="0" smtClean="0">
                <a:solidFill>
                  <a:prstClr val="black"/>
                </a:solidFill>
                <a:latin typeface="Times New Roman" panose="02020603050405020304" pitchFamily="18" charset="0"/>
                <a:cs typeface="Times New Roman" panose="02020603050405020304" pitchFamily="18" charset="0"/>
              </a:rPr>
              <a:t>Low fragile growth below NDP targets, substantially constrains Government’s ability to address triple challenges – high social ills, fiscal and external balances </a:t>
            </a:r>
          </a:p>
          <a:p>
            <a:pPr marL="742950" lvl="1" indent="-285750" algn="l" rtl="0" fontAlgn="base">
              <a:spcBef>
                <a:spcPct val="0"/>
              </a:spcBef>
              <a:spcAft>
                <a:spcPct val="0"/>
              </a:spcAft>
              <a:buFont typeface="Arial" panose="020B0604020202020204" pitchFamily="34" charset="0"/>
              <a:buChar char="•"/>
            </a:pPr>
            <a:r>
              <a:rPr lang="en-ZA" sz="1600" kern="1200" dirty="0" smtClean="0">
                <a:solidFill>
                  <a:prstClr val="black"/>
                </a:solidFill>
                <a:latin typeface="Times New Roman" panose="02020603050405020304" pitchFamily="18" charset="0"/>
                <a:cs typeface="Times New Roman" panose="02020603050405020304" pitchFamily="18" charset="0"/>
              </a:rPr>
              <a:t>Slow growth will see South Africa’s external competitiveness lag behind those of its peers in BRICS and MINTs. </a:t>
            </a:r>
            <a:endParaRPr lang="en-ZA" sz="1600" kern="1200" dirty="0">
              <a:solidFill>
                <a:prstClr val="black"/>
              </a:solidFill>
              <a:latin typeface="Times New Roman" panose="02020603050405020304" pitchFamily="18" charset="0"/>
              <a:cs typeface="Times New Roman" panose="02020603050405020304" pitchFamily="18" charset="0"/>
            </a:endParaRPr>
          </a:p>
        </p:txBody>
      </p:sp>
      <p:grpSp>
        <p:nvGrpSpPr>
          <p:cNvPr id="7" name="Group 6"/>
          <p:cNvGrpSpPr>
            <a:grpSpLocks/>
          </p:cNvGrpSpPr>
          <p:nvPr/>
        </p:nvGrpSpPr>
        <p:grpSpPr bwMode="auto">
          <a:xfrm>
            <a:off x="1403648" y="1687652"/>
            <a:ext cx="6917392" cy="2743200"/>
            <a:chOff x="0" y="0"/>
            <a:chExt cx="6134100" cy="2743200"/>
          </a:xfrm>
        </p:grpSpPr>
        <p:graphicFrame>
          <p:nvGraphicFramePr>
            <p:cNvPr id="10" name="Chart 9"/>
            <p:cNvGraphicFramePr>
              <a:graphicFrameLocks/>
            </p:cNvGraphicFramePr>
            <p:nvPr>
              <p:extLst/>
            </p:nvPr>
          </p:nvGraphicFramePr>
          <p:xfrm>
            <a:off x="0" y="0"/>
            <a:ext cx="61341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p:cNvCxnSpPr/>
            <p:nvPr/>
          </p:nvCxnSpPr>
          <p:spPr>
            <a:xfrm>
              <a:off x="4312920" y="1043940"/>
              <a:ext cx="15240" cy="480060"/>
            </a:xfrm>
            <a:prstGeom prst="straightConnector1">
              <a:avLst/>
            </a:prstGeom>
            <a:noFill/>
            <a:ln w="9525" cap="flat" cmpd="sng" algn="ctr">
              <a:solidFill>
                <a:sysClr val="windowText" lastClr="000000"/>
              </a:solidFill>
              <a:prstDash val="solid"/>
              <a:headEnd type="triangle"/>
              <a:tailEnd type="triangle"/>
            </a:ln>
            <a:effectLst/>
          </p:spPr>
        </p:cxnSp>
        <p:sp>
          <p:nvSpPr>
            <p:cNvPr id="12" name="TextBox 5"/>
            <p:cNvSpPr txBox="1"/>
            <p:nvPr/>
          </p:nvSpPr>
          <p:spPr>
            <a:xfrm>
              <a:off x="2857500" y="1203960"/>
              <a:ext cx="1623060" cy="487680"/>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ZA" sz="900" b="1">
                  <a:solidFill>
                    <a:sysClr val="windowText" lastClr="000000"/>
                  </a:solidFill>
                  <a:latin typeface="Calibri" panose="020F0502020204030204"/>
                </a:rPr>
                <a:t>Deviations between October MTBPS and Revised Budget/WEO Forecasts </a:t>
              </a:r>
            </a:p>
          </p:txBody>
        </p:sp>
      </p:grpSp>
    </p:spTree>
    <p:extLst>
      <p:ext uri="{BB962C8B-B14F-4D97-AF65-F5344CB8AC3E}">
        <p14:creationId xmlns:p14="http://schemas.microsoft.com/office/powerpoint/2010/main" xmlns="" val="115742186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20" name="Shape 120"/>
          <p:cNvSpPr>
            <a:spLocks noGrp="1"/>
          </p:cNvSpPr>
          <p:nvPr>
            <p:ph type="title"/>
          </p:nvPr>
        </p:nvSpPr>
        <p:spPr>
          <a:xfrm>
            <a:off x="215515" y="274638"/>
            <a:ext cx="8712970" cy="1143001"/>
          </a:xfrm>
          <a:prstGeom prst="rect">
            <a:avLst/>
          </a:prstGeom>
        </p:spPr>
        <p:txBody>
          <a:bodyPr>
            <a:normAutofit fontScale="90000"/>
          </a:bodyPr>
          <a:lstStyle>
            <a:lvl1pPr>
              <a:defRPr sz="3600"/>
            </a:lvl1pPr>
          </a:lstStyle>
          <a:p>
            <a:pPr lvl="0">
              <a:defRPr sz="1800" cap="none">
                <a:solidFill>
                  <a:srgbClr val="000000"/>
                </a:solidFill>
                <a:effectLst/>
              </a:defRPr>
            </a:pPr>
            <a:r>
              <a:rPr sz="3600" cap="small" dirty="0" smtClean="0">
                <a:solidFill>
                  <a:srgbClr val="3B7150"/>
                </a:solidFill>
              </a:rPr>
              <a:t>2.</a:t>
            </a:r>
            <a:r>
              <a:rPr lang="en-ZA" sz="3600" cap="small" dirty="0" smtClean="0">
                <a:solidFill>
                  <a:srgbClr val="3B7150"/>
                </a:solidFill>
              </a:rPr>
              <a:t>1</a:t>
            </a:r>
            <a:r>
              <a:rPr sz="3600" cap="small" dirty="0" smtClean="0">
                <a:solidFill>
                  <a:srgbClr val="3B7150"/>
                </a:solidFill>
              </a:rPr>
              <a:t> Assessment</a:t>
            </a:r>
            <a:r>
              <a:rPr lang="en-ZA" sz="3600" cap="small" dirty="0" smtClean="0">
                <a:solidFill>
                  <a:srgbClr val="3B7150"/>
                </a:solidFill>
              </a:rPr>
              <a:t> of baseline changes as per 2016 Appropriation bill</a:t>
            </a:r>
            <a:endParaRPr sz="3600" cap="small" dirty="0">
              <a:solidFill>
                <a:srgbClr val="3B7150"/>
              </a:solidFill>
            </a:endParaRPr>
          </a:p>
        </p:txBody>
      </p:sp>
      <p:sp>
        <p:nvSpPr>
          <p:cNvPr id="121" name="Shape 121"/>
          <p:cNvSpPr>
            <a:spLocks noGrp="1"/>
          </p:cNvSpPr>
          <p:nvPr>
            <p:ph type="body" idx="1"/>
          </p:nvPr>
        </p:nvSpPr>
        <p:spPr>
          <a:xfrm>
            <a:off x="215515" y="1534364"/>
            <a:ext cx="8712970" cy="4525963"/>
          </a:xfrm>
          <a:prstGeom prst="rect">
            <a:avLst/>
          </a:prstGeom>
        </p:spPr>
        <p:txBody>
          <a:bodyPr lIns="0" tIns="0" rIns="0" bIns="0">
            <a:normAutofit/>
          </a:bodyPr>
          <a:lstStyle/>
          <a:p>
            <a:pPr marL="235743" lvl="0" indent="-235743">
              <a:spcBef>
                <a:spcPts val="500"/>
              </a:spcBef>
              <a:defRPr sz="1800"/>
            </a:pPr>
            <a:r>
              <a:rPr lang="en-US" sz="1800" dirty="0" smtClean="0"/>
              <a:t>Allocations to </a:t>
            </a:r>
            <a:r>
              <a:rPr lang="en-US" sz="1800" dirty="0"/>
              <a:t>the national sphere show a decline of -3.8% in the 2016 Appropriation </a:t>
            </a:r>
            <a:r>
              <a:rPr lang="en-US" sz="1800" dirty="0" smtClean="0"/>
              <a:t>Bill, signaling a significant departure from the previous three years</a:t>
            </a:r>
          </a:p>
          <a:p>
            <a:pPr marL="676614" lvl="1" indent="-235743">
              <a:spcBef>
                <a:spcPts val="500"/>
              </a:spcBef>
              <a:defRPr sz="1800"/>
            </a:pPr>
            <a:r>
              <a:rPr lang="en-US" sz="1600" dirty="0" smtClean="0"/>
              <a:t>Reductions targeted at non-essential goods and services (E.g. travel), compensation budgets, procurement reforms and cost-containment measures</a:t>
            </a:r>
            <a:endParaRPr sz="16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7</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432495808"/>
              </p:ext>
            </p:extLst>
          </p:nvPr>
        </p:nvGraphicFramePr>
        <p:xfrm>
          <a:off x="215515" y="2619294"/>
          <a:ext cx="8600939" cy="3938290"/>
        </p:xfrm>
        <a:graphic>
          <a:graphicData uri="http://schemas.openxmlformats.org/drawingml/2006/table">
            <a:tbl>
              <a:tblPr firstRow="1" firstCol="1" bandRow="1"/>
              <a:tblGrid>
                <a:gridCol w="2589762"/>
                <a:gridCol w="824999"/>
                <a:gridCol w="824999"/>
                <a:gridCol w="825830"/>
                <a:gridCol w="1201582"/>
                <a:gridCol w="1272580"/>
                <a:gridCol w="1061187"/>
              </a:tblGrid>
              <a:tr h="910153">
                <a:tc>
                  <a:txBody>
                    <a:bodyPr/>
                    <a:lstStyle/>
                    <a:p>
                      <a:pPr>
                        <a:lnSpc>
                          <a:spcPct val="115000"/>
                        </a:lnSpc>
                        <a:spcAft>
                          <a:spcPts val="1000"/>
                        </a:spcAft>
                      </a:pPr>
                      <a:r>
                        <a:rPr lang="en-US" sz="1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National Votes</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2013/14</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2014/15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2015/16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2016/17 Appropriation Baseline Change</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Annual </a:t>
                      </a:r>
                      <a:r>
                        <a:rPr lang="en-US" sz="1100" b="1"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Avge</a:t>
                      </a:r>
                      <a:r>
                        <a:rPr lang="en-US" sz="1100" b="1"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Real </a:t>
                      </a:r>
                      <a:r>
                        <a:rPr lang="en-US" sz="1100" b="1"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Growth</a:t>
                      </a:r>
                      <a:r>
                        <a:rPr lang="en-US" sz="1100" b="1" baseline="0"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en-US" sz="1100" b="1"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(2013/14</a:t>
                      </a:r>
                      <a:r>
                        <a:rPr lang="en-US" sz="1100" b="1" baseline="0"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-2015/16)    </a:t>
                      </a:r>
                      <a:r>
                        <a:rPr lang="en-US" sz="1100" b="1"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p>
                    <a:p>
                      <a:pPr algn="ctr">
                        <a:lnSpc>
                          <a:spcPct val="115000"/>
                        </a:lnSpc>
                        <a:spcAft>
                          <a:spcPts val="1000"/>
                        </a:spcAft>
                      </a:pPr>
                      <a:r>
                        <a:rPr lang="en-US" sz="1100" b="1" dirty="0" smtClean="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en-US" sz="1100" b="1"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(B)</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Difference between (A) and (B)</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11. Public Works</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-6.1%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-9.8%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14. Basic Education</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6.8%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5116">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15. Higher Education and Training</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10.7%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16. Health</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18. Correctional Services</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83579">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21. Justice and Constitutional Development</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23. Police</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86803">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24. Agriculture, Forestry and Fisheries</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-5.4%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25. Economic Development</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-16.0%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-30.4%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5.1%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-35.6%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26. Energy</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-10.1%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11.9%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-2.2%</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38. Human Settlements</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-6.1%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83579">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39. Rural Development and Land Reform</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-6.7%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-4.5%</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527">
                <a:tc>
                  <a:txBody>
                    <a:bodyPr/>
                    <a:lstStyle/>
                    <a:p>
                      <a:pPr>
                        <a:lnSpc>
                          <a:spcPct val="115000"/>
                        </a:lnSpc>
                        <a:spcAft>
                          <a:spcPts val="1000"/>
                        </a:spcAft>
                      </a:pPr>
                      <a:r>
                        <a:rPr lang="en-US" sz="1100" b="1">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Total appropriation by vote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6.8%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-3.8%</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US" sz="1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-7.3%</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cxnSp>
        <p:nvCxnSpPr>
          <p:cNvPr id="5" name="Straight Arrow Connector 4"/>
          <p:cNvCxnSpPr/>
          <p:nvPr/>
        </p:nvCxnSpPr>
        <p:spPr>
          <a:xfrm flipH="1">
            <a:off x="6140260" y="6060325"/>
            <a:ext cx="283285" cy="266080"/>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Oval 6"/>
          <p:cNvSpPr/>
          <p:nvPr/>
        </p:nvSpPr>
        <p:spPr>
          <a:xfrm>
            <a:off x="5517932" y="6326405"/>
            <a:ext cx="705758" cy="309717"/>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11" name="Straight Arrow Connector 10"/>
          <p:cNvCxnSpPr/>
          <p:nvPr/>
        </p:nvCxnSpPr>
        <p:spPr>
          <a:xfrm flipH="1">
            <a:off x="7362968" y="6080630"/>
            <a:ext cx="231387" cy="228324"/>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 name="Oval 11"/>
          <p:cNvSpPr/>
          <p:nvPr/>
        </p:nvSpPr>
        <p:spPr>
          <a:xfrm>
            <a:off x="6755449" y="6302420"/>
            <a:ext cx="636657" cy="333702"/>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effectLst/>
              </a:rPr>
              <a:t>2.2 Assessment of </a:t>
            </a:r>
            <a:r>
              <a:rPr lang="en-ZA" sz="4000" dirty="0" smtClean="0">
                <a:effectLst/>
              </a:rPr>
              <a:t>2015/16 </a:t>
            </a:r>
            <a:r>
              <a:rPr lang="en-ZA" sz="4000" dirty="0">
                <a:effectLst/>
              </a:rPr>
              <a:t>Spending Outcomes</a:t>
            </a:r>
            <a:endParaRPr lang="en-ZA" sz="4000" dirty="0"/>
          </a:p>
        </p:txBody>
      </p:sp>
      <p:sp>
        <p:nvSpPr>
          <p:cNvPr id="3" name="Text Placeholder 2"/>
          <p:cNvSpPr>
            <a:spLocks noGrp="1"/>
          </p:cNvSpPr>
          <p:nvPr>
            <p:ph type="body" idx="1"/>
          </p:nvPr>
        </p:nvSpPr>
        <p:spPr>
          <a:xfrm>
            <a:off x="313899" y="1422779"/>
            <a:ext cx="8741390" cy="5257800"/>
          </a:xfrm>
        </p:spPr>
        <p:txBody>
          <a:bodyPr/>
          <a:lstStyle/>
          <a:p>
            <a:r>
              <a:rPr lang="en-ZA" sz="1600" dirty="0" smtClean="0"/>
              <a:t>Most votes on par with the national average (99%) in 2015/16, with the exception of Basic Education, which has repeatedly underspent over the previous three years largely as a result of underperforming conditional grants</a:t>
            </a:r>
          </a:p>
          <a:p>
            <a:r>
              <a:rPr lang="en-ZA" sz="1600" dirty="0" smtClean="0"/>
              <a:t>The national average spending for 2015/16 is marginally above the spending average for the period 2012/13 – 2014/15, as a result of improved resource allocation and spending alignment</a:t>
            </a:r>
            <a:endParaRPr lang="en-ZA" sz="16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8</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301456080"/>
              </p:ext>
            </p:extLst>
          </p:nvPr>
        </p:nvGraphicFramePr>
        <p:xfrm>
          <a:off x="177420" y="2926971"/>
          <a:ext cx="8789159" cy="3931029"/>
        </p:xfrm>
        <a:graphic>
          <a:graphicData uri="http://schemas.openxmlformats.org/drawingml/2006/table">
            <a:tbl>
              <a:tblPr firstRow="1" firstCol="1" bandRow="1"/>
              <a:tblGrid>
                <a:gridCol w="3108803"/>
                <a:gridCol w="1137758"/>
                <a:gridCol w="1137758"/>
                <a:gridCol w="1137758"/>
                <a:gridCol w="1129324"/>
                <a:gridCol w="1137758"/>
              </a:tblGrid>
              <a:tr h="762551">
                <a:tc>
                  <a:txBody>
                    <a:bodyPr/>
                    <a:lstStyle/>
                    <a:p>
                      <a:pPr>
                        <a:lnSpc>
                          <a:spcPct val="115000"/>
                        </a:lnSpc>
                        <a:spcAft>
                          <a:spcPts val="0"/>
                        </a:spcAft>
                      </a:pPr>
                      <a:r>
                        <a:rPr lang="en-ZA" sz="1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Percentage</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expenditure (2012/13)</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expenditure (2013/14)</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expenditure (2014/15)</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ZA" sz="1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Avge</a:t>
                      </a: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 Spending (2012/13 - 2014/15)</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expenditure 2015/16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81471">
                <a:tc>
                  <a:txBody>
                    <a:bodyPr/>
                    <a:lstStyle/>
                    <a:p>
                      <a:pPr>
                        <a:lnSpc>
                          <a:spcPct val="115000"/>
                        </a:lnSpc>
                        <a:spcAft>
                          <a:spcPts val="0"/>
                        </a:spcAft>
                      </a:pPr>
                      <a:r>
                        <a:rPr lang="en-ZA" sz="1200" b="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National Sphere</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Selected Key budget Votes</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11. Public Works</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90.1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98.52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95.28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98.92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14. Basic education</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91.1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95.2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98.58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94.95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97.52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15. Higher Education and Training</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100.3</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100.15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100.13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99.80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16. Health</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101.2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97.73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99.02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99.40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18. Correctional Services</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99.36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98.91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100.00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355725">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21. Justice and Constitutional Development</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98.7</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96.9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98.22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97.93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99.63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23. Police</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 101.1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100.0</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100.00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100.36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100.00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24. Agriculture, Forestry and Fisheries</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100.2</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98.79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99.30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99.86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25. Economic Development</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100.1</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99.5</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99.71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99.78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99.77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26. Energy</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99.6</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83.60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93.68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98.24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38. Human Settlements</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96.8</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96.4</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99.81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97.67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98.36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tcPr>
                </a:tc>
              </a:tr>
              <a:tr h="193693">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39. Rural Development and Land Reform</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100.5</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99.9</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99.41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n-ZA" sz="12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99.94 </a:t>
                      </a:r>
                      <a:endParaRPr lang="en-ZA"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48235"/>
                      </a:solidFill>
                      <a:prstDash val="solid"/>
                      <a:round/>
                      <a:headEnd type="none" w="med" len="med"/>
                      <a:tailEnd type="none" w="med" len="med"/>
                    </a:lnR>
                    <a:lnT>
                      <a:noFill/>
                    </a:lnT>
                    <a:lnB>
                      <a:noFill/>
                    </a:lnB>
                    <a:solidFill>
                      <a:srgbClr val="E6EED5"/>
                    </a:solidFill>
                  </a:tcPr>
                </a:tc>
                <a:tc>
                  <a:txBody>
                    <a:bodyPr/>
                    <a:lstStyle/>
                    <a:p>
                      <a:pPr algn="ctr">
                        <a:lnSpc>
                          <a:spcPct val="115000"/>
                        </a:lnSpc>
                        <a:spcAft>
                          <a:spcPts val="0"/>
                        </a:spcAft>
                      </a:pPr>
                      <a:r>
                        <a:rPr lang="en-ZA" sz="1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99.7 </a:t>
                      </a:r>
                      <a:endParaRPr lang="en-ZA" sz="1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48235"/>
                      </a:solidFill>
                      <a:prstDash val="solid"/>
                      <a:round/>
                      <a:headEnd type="none" w="med" len="med"/>
                      <a:tailEnd type="none" w="med" len="med"/>
                    </a:lnL>
                    <a:lnR>
                      <a:noFill/>
                    </a:lnR>
                    <a:lnT>
                      <a:noFill/>
                    </a:lnT>
                    <a:lnB>
                      <a:noFill/>
                    </a:lnB>
                    <a:solidFill>
                      <a:srgbClr val="E6EED5"/>
                    </a:solidFill>
                  </a:tcPr>
                </a:tc>
              </a:tr>
            </a:tbl>
          </a:graphicData>
        </a:graphic>
      </p:graphicFrame>
    </p:spTree>
    <p:extLst>
      <p:ext uri="{BB962C8B-B14F-4D97-AF65-F5344CB8AC3E}">
        <p14:creationId xmlns:p14="http://schemas.microsoft.com/office/powerpoint/2010/main" xmlns="" val="377693712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2699791" y="623728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smtClean="0">
                <a:solidFill>
                  <a:srgbClr val="366C5B"/>
                </a:solidFill>
              </a:rPr>
              <a:t>2016</a:t>
            </a:r>
            <a:r>
              <a:rPr sz="1100" i="1" dirty="0" smtClean="0">
                <a:solidFill>
                  <a:srgbClr val="366C5B"/>
                </a:solidFill>
              </a:rPr>
              <a:t> </a:t>
            </a:r>
            <a:r>
              <a:rPr sz="1100" i="1" dirty="0">
                <a:solidFill>
                  <a:srgbClr val="366C5B"/>
                </a:solidFill>
              </a:rPr>
              <a:t>Appropriation Bill</a:t>
            </a:r>
          </a:p>
        </p:txBody>
      </p:sp>
      <p:sp>
        <p:nvSpPr>
          <p:cNvPr id="145" name="Shape 145"/>
          <p:cNvSpPr>
            <a:spLocks noGrp="1"/>
          </p:cNvSpPr>
          <p:nvPr>
            <p:ph type="title"/>
          </p:nvPr>
        </p:nvSpPr>
        <p:spPr>
          <a:xfrm>
            <a:off x="323528" y="274638"/>
            <a:ext cx="8363271" cy="1143001"/>
          </a:xfrm>
          <a:prstGeom prst="rect">
            <a:avLst/>
          </a:prstGeom>
        </p:spPr>
        <p:txBody>
          <a:bodyPr>
            <a:normAutofit fontScale="90000"/>
          </a:bodyPr>
          <a:lstStyle>
            <a:lvl1pPr>
              <a:defRPr sz="3600"/>
            </a:lvl1pPr>
          </a:lstStyle>
          <a:p>
            <a:pPr lvl="0">
              <a:defRPr sz="1800" cap="none">
                <a:solidFill>
                  <a:srgbClr val="000000"/>
                </a:solidFill>
                <a:effectLst/>
              </a:defRPr>
            </a:pPr>
            <a:r>
              <a:rPr sz="3600" cap="small" dirty="0">
                <a:solidFill>
                  <a:srgbClr val="3B7150"/>
                </a:solidFill>
              </a:rPr>
              <a:t>3. Assessment: </a:t>
            </a:r>
            <a:r>
              <a:rPr lang="en-ZA" sz="3600" cap="small" dirty="0" smtClean="0">
                <a:solidFill>
                  <a:srgbClr val="3B7150"/>
                </a:solidFill>
              </a:rPr>
              <a:t>2016</a:t>
            </a:r>
            <a:r>
              <a:rPr sz="3600" cap="small" dirty="0" smtClean="0">
                <a:solidFill>
                  <a:srgbClr val="3B7150"/>
                </a:solidFill>
              </a:rPr>
              <a:t> </a:t>
            </a:r>
            <a:r>
              <a:rPr sz="3600" cap="small" dirty="0">
                <a:solidFill>
                  <a:srgbClr val="3B7150"/>
                </a:solidFill>
              </a:rPr>
              <a:t>Appropriation Bill and Government’s Five Key Priorities</a:t>
            </a:r>
          </a:p>
        </p:txBody>
      </p:sp>
      <p:sp>
        <p:nvSpPr>
          <p:cNvPr id="146" name="Shape 146"/>
          <p:cNvSpPr>
            <a:spLocks noGrp="1"/>
          </p:cNvSpPr>
          <p:nvPr>
            <p:ph type="body" idx="1"/>
          </p:nvPr>
        </p:nvSpPr>
        <p:spPr>
          <a:xfrm>
            <a:off x="323527" y="1556791"/>
            <a:ext cx="8496946" cy="4680498"/>
          </a:xfrm>
          <a:prstGeom prst="rect">
            <a:avLst/>
          </a:prstGeom>
        </p:spPr>
        <p:txBody>
          <a:bodyPr lIns="0" tIns="0" rIns="0" bIns="0">
            <a:normAutofit/>
          </a:bodyPr>
          <a:lstStyle/>
          <a:p>
            <a:pPr marL="300037" lvl="0" indent="-300037">
              <a:spcBef>
                <a:spcPts val="600"/>
              </a:spcBef>
              <a:defRPr sz="1800"/>
            </a:pPr>
            <a:r>
              <a:rPr sz="2800" dirty="0"/>
              <a:t>Five overarching Government priorities that inform the assessment:</a:t>
            </a:r>
          </a:p>
          <a:p>
            <a:pPr marL="0" lvl="1" indent="457200">
              <a:spcBef>
                <a:spcPts val="600"/>
              </a:spcBef>
              <a:buSzTx/>
              <a:buNone/>
              <a:defRPr sz="1800"/>
            </a:pPr>
            <a:r>
              <a:rPr sz="2600" dirty="0"/>
              <a:t>3.1. Promoting economic </a:t>
            </a:r>
            <a:r>
              <a:rPr sz="2600" dirty="0" smtClean="0"/>
              <a:t>growth</a:t>
            </a:r>
            <a:endParaRPr lang="en-ZA" sz="2600" dirty="0" smtClean="0"/>
          </a:p>
          <a:p>
            <a:pPr marL="0" lvl="1" indent="457200">
              <a:spcBef>
                <a:spcPts val="600"/>
              </a:spcBef>
              <a:buSzTx/>
              <a:buNone/>
              <a:defRPr sz="1800"/>
            </a:pPr>
            <a:r>
              <a:rPr lang="en-ZA" sz="2800" dirty="0" smtClean="0"/>
              <a:t>3.2. </a:t>
            </a:r>
            <a:r>
              <a:rPr lang="en-ZA" sz="2800" dirty="0"/>
              <a:t>Job creation and economic </a:t>
            </a:r>
            <a:r>
              <a:rPr lang="en-ZA" sz="2800" dirty="0" smtClean="0"/>
              <a:t>transformation</a:t>
            </a:r>
            <a:endParaRPr sz="2800" dirty="0"/>
          </a:p>
          <a:p>
            <a:pPr marL="0" lvl="1" indent="457200">
              <a:spcBef>
                <a:spcPts val="600"/>
              </a:spcBef>
              <a:buSzTx/>
              <a:buNone/>
              <a:defRPr sz="1800"/>
            </a:pPr>
            <a:r>
              <a:rPr sz="2600" dirty="0" smtClean="0"/>
              <a:t>3.</a:t>
            </a:r>
            <a:r>
              <a:rPr lang="en-ZA" sz="2600" dirty="0" smtClean="0"/>
              <a:t>3</a:t>
            </a:r>
            <a:r>
              <a:rPr sz="2600" dirty="0" smtClean="0"/>
              <a:t>. </a:t>
            </a:r>
            <a:r>
              <a:rPr sz="2600" dirty="0"/>
              <a:t>Education </a:t>
            </a:r>
            <a:endParaRPr sz="2800" dirty="0"/>
          </a:p>
          <a:p>
            <a:pPr marL="0" lvl="1" indent="457200">
              <a:spcBef>
                <a:spcPts val="600"/>
              </a:spcBef>
              <a:buSzTx/>
              <a:buNone/>
              <a:defRPr sz="1800"/>
            </a:pPr>
            <a:r>
              <a:rPr sz="2600" dirty="0" smtClean="0"/>
              <a:t>3.</a:t>
            </a:r>
            <a:r>
              <a:rPr lang="en-ZA" sz="2600" dirty="0" smtClean="0"/>
              <a:t>4</a:t>
            </a:r>
            <a:r>
              <a:rPr sz="2600" dirty="0" smtClean="0"/>
              <a:t>. </a:t>
            </a:r>
            <a:r>
              <a:rPr sz="2600" dirty="0"/>
              <a:t>Health</a:t>
            </a:r>
            <a:endParaRPr sz="2800" dirty="0"/>
          </a:p>
          <a:p>
            <a:pPr marL="0" lvl="1" indent="457200">
              <a:spcBef>
                <a:spcPts val="600"/>
              </a:spcBef>
              <a:buSzTx/>
              <a:buNone/>
              <a:defRPr sz="1800"/>
            </a:pPr>
            <a:r>
              <a:rPr sz="2600" dirty="0" smtClean="0"/>
              <a:t>3.5</a:t>
            </a:r>
            <a:r>
              <a:rPr sz="2600" dirty="0"/>
              <a:t>. Improved public service</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9</a:t>
            </a:fld>
            <a:endParaRPr lang="en-ZA"/>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502</TotalTime>
  <Words>2297</Words>
  <Application>Microsoft Office PowerPoint</Application>
  <PresentationFormat>On-screen Show (4:3)</PresentationFormat>
  <Paragraphs>337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Briefing on the 2016 Appropriation Bill</vt:lpstr>
      <vt:lpstr>Role and Function of the FFC </vt:lpstr>
      <vt:lpstr>Background</vt:lpstr>
      <vt:lpstr>Slide 4</vt:lpstr>
      <vt:lpstr>Presentation Outline</vt:lpstr>
      <vt:lpstr>1. General Overview</vt:lpstr>
      <vt:lpstr>2.1 Assessment of baseline changes as per 2016 Appropriation bill</vt:lpstr>
      <vt:lpstr>2.2 Assessment of 2015/16 Spending Outcomes</vt:lpstr>
      <vt:lpstr>3. Assessment: 2016 Appropriation Bill and Government’s Five Key Priorities</vt:lpstr>
      <vt:lpstr>3.1. Assessment: Promoting Economic Growth</vt:lpstr>
      <vt:lpstr>3.2. Assessment: Job Creation and Economic Transformation</vt:lpstr>
      <vt:lpstr>3.3. Assessment: Education</vt:lpstr>
      <vt:lpstr>3.4. Assessment: Health</vt:lpstr>
      <vt:lpstr>3.5. Improved Public Service</vt:lpstr>
      <vt:lpstr>4. Infrastructure Investment at the National Level</vt:lpstr>
      <vt:lpstr>5. Measures to Stimulate Cost Efficiencies</vt:lpstr>
      <vt:lpstr>5. Measures to Stimulate Cost Efficiencies [cont.]</vt:lpstr>
      <vt:lpstr>6. Conclusion</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the 2014 Appropriation Bill</dc:title>
  <dc:creator>Ghalieb Dawood;Ramos Mabugu</dc:creator>
  <cp:lastModifiedBy>PUMZA</cp:lastModifiedBy>
  <cp:revision>31</cp:revision>
  <dcterms:modified xsi:type="dcterms:W3CDTF">2016-05-11T11:31:18Z</dcterms:modified>
</cp:coreProperties>
</file>