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12" r:id="rId2"/>
    <p:sldId id="305" r:id="rId3"/>
    <p:sldId id="371" r:id="rId4"/>
    <p:sldId id="306" r:id="rId5"/>
    <p:sldId id="372" r:id="rId6"/>
    <p:sldId id="373" r:id="rId7"/>
    <p:sldId id="367" r:id="rId8"/>
    <p:sldId id="374" r:id="rId9"/>
    <p:sldId id="375" r:id="rId10"/>
    <p:sldId id="376" r:id="rId11"/>
    <p:sldId id="368" r:id="rId12"/>
    <p:sldId id="377" r:id="rId13"/>
    <p:sldId id="378" r:id="rId14"/>
    <p:sldId id="379" r:id="rId15"/>
    <p:sldId id="380" r:id="rId16"/>
    <p:sldId id="369" r:id="rId17"/>
    <p:sldId id="381" r:id="rId18"/>
    <p:sldId id="382" r:id="rId19"/>
    <p:sldId id="383" r:id="rId20"/>
    <p:sldId id="384" r:id="rId21"/>
    <p:sldId id="385" r:id="rId22"/>
    <p:sldId id="370" r:id="rId23"/>
    <p:sldId id="342" r:id="rId24"/>
    <p:sldId id="386" r:id="rId25"/>
    <p:sldId id="387" r:id="rId26"/>
    <p:sldId id="388" r:id="rId27"/>
    <p:sldId id="327" r:id="rId28"/>
    <p:sldId id="389" r:id="rId29"/>
    <p:sldId id="390" r:id="rId30"/>
    <p:sldId id="391" r:id="rId31"/>
    <p:sldId id="392" r:id="rId32"/>
    <p:sldId id="393" r:id="rId33"/>
    <p:sldId id="328" r:id="rId34"/>
    <p:sldId id="394" r:id="rId35"/>
    <p:sldId id="32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2814" y="-96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DAC47E-0EFB-48FE-B813-37A83D4B3A48}" type="datetimeFigureOut">
              <a:rPr lang="en-US" smtClean="0"/>
              <a:pPr/>
              <a:t>5/6/2016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AEE4AB-CBDA-431B-9621-2C33AC8A2DC7}" type="slidenum">
              <a:rPr lang="en-US" smtClean="0"/>
              <a:pPr/>
              <a:t>‹#›</a:t>
            </a:fld>
            <a:endParaRPr lang="en-US"/>
          </a:p>
        </p:txBody>
      </p:sp>
    </p:spTree>
    <p:extLst>
      <p:ext uri="{BB962C8B-B14F-4D97-AF65-F5344CB8AC3E}">
        <p14:creationId xmlns:p14="http://schemas.microsoft.com/office/powerpoint/2010/main" xmlns="" val="268568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D87FE3-4ABB-4ADB-9CA8-CA668B6E52A1}" type="datetimeFigureOut">
              <a:rPr lang="en-US" smtClean="0"/>
              <a:pPr/>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498D6-6873-47A6-95E3-A54FCFEA5166}"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87591"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601468" y="457200"/>
            <a:ext cx="3941064" cy="1213104"/>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371600" y="5927970"/>
            <a:ext cx="7772401" cy="930030"/>
          </a:xfrm>
          <a:prstGeom prst="rect">
            <a:avLst/>
          </a:prstGeom>
        </p:spPr>
      </p:pic>
    </p:spTree>
    <p:extLst>
      <p:ext uri="{BB962C8B-B14F-4D97-AF65-F5344CB8AC3E}">
        <p14:creationId xmlns:p14="http://schemas.microsoft.com/office/powerpoint/2010/main" xmlns="" val="3200710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D87FE3-4ABB-4ADB-9CA8-CA668B6E52A1}" type="datetimeFigureOut">
              <a:rPr lang="en-US" smtClean="0"/>
              <a:pPr/>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498D6-6873-47A6-95E3-A54FCFEA5166}" type="slidenum">
              <a:rPr lang="en-US" smtClean="0"/>
              <a:pPr/>
              <a:t>‹#›</a:t>
            </a:fld>
            <a:endParaRPr lang="en-US"/>
          </a:p>
        </p:txBody>
      </p:sp>
    </p:spTree>
    <p:extLst>
      <p:ext uri="{BB962C8B-B14F-4D97-AF65-F5344CB8AC3E}">
        <p14:creationId xmlns:p14="http://schemas.microsoft.com/office/powerpoint/2010/main" xmlns="" val="2911087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D87FE3-4ABB-4ADB-9CA8-CA668B6E52A1}" type="datetimeFigureOut">
              <a:rPr lang="en-US" smtClean="0"/>
              <a:pPr/>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498D6-6873-47A6-95E3-A54FCFEA5166}" type="slidenum">
              <a:rPr lang="en-US" smtClean="0"/>
              <a:pPr/>
              <a:t>‹#›</a:t>
            </a:fld>
            <a:endParaRPr lang="en-US"/>
          </a:p>
        </p:txBody>
      </p:sp>
    </p:spTree>
    <p:extLst>
      <p:ext uri="{BB962C8B-B14F-4D97-AF65-F5344CB8AC3E}">
        <p14:creationId xmlns:p14="http://schemas.microsoft.com/office/powerpoint/2010/main" xmlns="" val="826617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D87FE3-4ABB-4ADB-9CA8-CA668B6E52A1}" type="datetimeFigureOut">
              <a:rPr lang="en-US" smtClean="0"/>
              <a:pPr/>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498D6-6873-47A6-95E3-A54FCFEA5166}" type="slidenum">
              <a:rPr lang="en-US" smtClean="0"/>
              <a:pPr/>
              <a:t>‹#›</a:t>
            </a:fld>
            <a:endParaRPr lang="en-US"/>
          </a:p>
        </p:txBody>
      </p:sp>
    </p:spTree>
    <p:extLst>
      <p:ext uri="{BB962C8B-B14F-4D97-AF65-F5344CB8AC3E}">
        <p14:creationId xmlns:p14="http://schemas.microsoft.com/office/powerpoint/2010/main" xmlns="" val="2479542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D87FE3-4ABB-4ADB-9CA8-CA668B6E52A1}" type="datetimeFigureOut">
              <a:rPr lang="en-US" smtClean="0"/>
              <a:pPr/>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498D6-6873-47A6-95E3-A54FCFEA5166}" type="slidenum">
              <a:rPr lang="en-US" smtClean="0"/>
              <a:pPr/>
              <a:t>‹#›</a:t>
            </a:fld>
            <a:endParaRPr lang="en-US"/>
          </a:p>
        </p:txBody>
      </p:sp>
    </p:spTree>
    <p:extLst>
      <p:ext uri="{BB962C8B-B14F-4D97-AF65-F5344CB8AC3E}">
        <p14:creationId xmlns:p14="http://schemas.microsoft.com/office/powerpoint/2010/main" xmlns="" val="1635287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D87FE3-4ABB-4ADB-9CA8-CA668B6E52A1}" type="datetimeFigureOut">
              <a:rPr lang="en-US" smtClean="0"/>
              <a:pPr/>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C498D6-6873-47A6-95E3-A54FCFEA5166}" type="slidenum">
              <a:rPr lang="en-US" smtClean="0"/>
              <a:pPr/>
              <a:t>‹#›</a:t>
            </a:fld>
            <a:endParaRPr lang="en-US"/>
          </a:p>
        </p:txBody>
      </p:sp>
    </p:spTree>
    <p:extLst>
      <p:ext uri="{BB962C8B-B14F-4D97-AF65-F5344CB8AC3E}">
        <p14:creationId xmlns:p14="http://schemas.microsoft.com/office/powerpoint/2010/main" xmlns="" val="190635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D87FE3-4ABB-4ADB-9CA8-CA668B6E52A1}" type="datetimeFigureOut">
              <a:rPr lang="en-US" smtClean="0"/>
              <a:pPr/>
              <a:t>5/6/2016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C498D6-6873-47A6-95E3-A54FCFEA5166}" type="slidenum">
              <a:rPr lang="en-US" smtClean="0"/>
              <a:pPr/>
              <a:t>‹#›</a:t>
            </a:fld>
            <a:endParaRPr lang="en-US"/>
          </a:p>
        </p:txBody>
      </p:sp>
    </p:spTree>
    <p:extLst>
      <p:ext uri="{BB962C8B-B14F-4D97-AF65-F5344CB8AC3E}">
        <p14:creationId xmlns:p14="http://schemas.microsoft.com/office/powerpoint/2010/main" xmlns="" val="3830901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D87FE3-4ABB-4ADB-9CA8-CA668B6E52A1}" type="datetimeFigureOut">
              <a:rPr lang="en-US" smtClean="0"/>
              <a:pPr/>
              <a:t>5/6/2016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C498D6-6873-47A6-95E3-A54FCFEA5166}" type="slidenum">
              <a:rPr lang="en-US" smtClean="0"/>
              <a:pPr/>
              <a:t>‹#›</a:t>
            </a:fld>
            <a:endParaRPr lang="en-US"/>
          </a:p>
        </p:txBody>
      </p:sp>
    </p:spTree>
    <p:extLst>
      <p:ext uri="{BB962C8B-B14F-4D97-AF65-F5344CB8AC3E}">
        <p14:creationId xmlns:p14="http://schemas.microsoft.com/office/powerpoint/2010/main" xmlns="" val="217893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87FE3-4ABB-4ADB-9CA8-CA668B6E52A1}" type="datetimeFigureOut">
              <a:rPr lang="en-US" smtClean="0"/>
              <a:pPr/>
              <a:t>5/6/2016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C498D6-6873-47A6-95E3-A54FCFEA5166}" type="slidenum">
              <a:rPr lang="en-US" smtClean="0"/>
              <a:pPr/>
              <a:t>‹#›</a:t>
            </a:fld>
            <a:endParaRPr lang="en-US"/>
          </a:p>
        </p:txBody>
      </p:sp>
    </p:spTree>
    <p:extLst>
      <p:ext uri="{BB962C8B-B14F-4D97-AF65-F5344CB8AC3E}">
        <p14:creationId xmlns:p14="http://schemas.microsoft.com/office/powerpoint/2010/main" xmlns="" val="180514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D87FE3-4ABB-4ADB-9CA8-CA668B6E52A1}" type="datetimeFigureOut">
              <a:rPr lang="en-US" smtClean="0"/>
              <a:pPr/>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C498D6-6873-47A6-95E3-A54FCFEA5166}" type="slidenum">
              <a:rPr lang="en-US" smtClean="0"/>
              <a:pPr/>
              <a:t>‹#›</a:t>
            </a:fld>
            <a:endParaRPr lang="en-US"/>
          </a:p>
        </p:txBody>
      </p:sp>
    </p:spTree>
    <p:extLst>
      <p:ext uri="{BB962C8B-B14F-4D97-AF65-F5344CB8AC3E}">
        <p14:creationId xmlns:p14="http://schemas.microsoft.com/office/powerpoint/2010/main" xmlns="" val="3002114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D87FE3-4ABB-4ADB-9CA8-CA668B6E52A1}" type="datetimeFigureOut">
              <a:rPr lang="en-US" smtClean="0"/>
              <a:pPr/>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C498D6-6873-47A6-95E3-A54FCFEA5166}" type="slidenum">
              <a:rPr lang="en-US" smtClean="0"/>
              <a:pPr/>
              <a:t>‹#›</a:t>
            </a:fld>
            <a:endParaRPr lang="en-US"/>
          </a:p>
        </p:txBody>
      </p:sp>
    </p:spTree>
    <p:extLst>
      <p:ext uri="{BB962C8B-B14F-4D97-AF65-F5344CB8AC3E}">
        <p14:creationId xmlns:p14="http://schemas.microsoft.com/office/powerpoint/2010/main" xmlns="" val="571422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87FE3-4ABB-4ADB-9CA8-CA668B6E52A1}" type="datetimeFigureOut">
              <a:rPr lang="en-US" smtClean="0"/>
              <a:pPr/>
              <a:t>5/6/2016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498D6-6873-47A6-95E3-A54FCFEA5166}" type="slidenum">
              <a:rPr lang="en-US" smtClean="0"/>
              <a:pPr/>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1" y="0"/>
            <a:ext cx="914400" cy="6858000"/>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1371600" y="6248400"/>
            <a:ext cx="7772401" cy="609600"/>
          </a:xfrm>
          <a:prstGeom prst="rect">
            <a:avLst/>
          </a:prstGeom>
        </p:spPr>
      </p:pic>
    </p:spTree>
    <p:extLst>
      <p:ext uri="{BB962C8B-B14F-4D97-AF65-F5344CB8AC3E}">
        <p14:creationId xmlns:p14="http://schemas.microsoft.com/office/powerpoint/2010/main" xmlns="" val="3507450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057400"/>
            <a:ext cx="7772400" cy="1524000"/>
          </a:xfrm>
        </p:spPr>
        <p:txBody>
          <a:bodyPr>
            <a:normAutofit/>
          </a:bodyPr>
          <a:lstStyle/>
          <a:p>
            <a:pPr>
              <a:lnSpc>
                <a:spcPct val="150000"/>
              </a:lnSpc>
            </a:pPr>
            <a:r>
              <a:rPr lang="en-GB" sz="2000" dirty="0">
                <a:effectLst/>
                <a:latin typeface="Arial" panose="020B0604020202020204" pitchFamily="34" charset="0"/>
                <a:cs typeface="Arial" panose="020B0604020202020204" pitchFamily="34" charset="0"/>
              </a:rPr>
              <a:t>BRIEIFING ON THE NOTICE OF INTERVENTION ISSUED IN TERMS OF SECTION 139 (1) (b) OF THE CONSTITUTION, 1996 TO THABAZIMBI LOCAL MUNICIPALITY, LIMPOPO PROVINCE:</a:t>
            </a:r>
            <a:endParaRPr lang="en-ZA" sz="2000" dirty="0">
              <a:latin typeface="Arial" panose="020B0604020202020204" pitchFamily="34" charset="0"/>
              <a:cs typeface="Arial" panose="020B0604020202020204" pitchFamily="34" charset="0"/>
            </a:endParaRPr>
          </a:p>
        </p:txBody>
      </p:sp>
      <p:sp>
        <p:nvSpPr>
          <p:cNvPr id="2" name="Subtitle 1"/>
          <p:cNvSpPr>
            <a:spLocks noGrp="1"/>
          </p:cNvSpPr>
          <p:nvPr>
            <p:ph type="subTitle" idx="1"/>
          </p:nvPr>
        </p:nvSpPr>
        <p:spPr>
          <a:xfrm>
            <a:off x="2209800" y="3962400"/>
            <a:ext cx="6400800" cy="1905000"/>
          </a:xfrm>
        </p:spPr>
        <p:txBody>
          <a:bodyPr>
            <a:normAutofit fontScale="92500" lnSpcReduction="10000"/>
          </a:bodyPr>
          <a:lstStyle/>
          <a:p>
            <a:pPr algn="l"/>
            <a:r>
              <a:rPr lang="en-ZA" sz="2400" b="1" dirty="0" smtClean="0"/>
              <a:t>Date</a:t>
            </a:r>
            <a:r>
              <a:rPr lang="en-ZA" sz="2400" b="1" dirty="0"/>
              <a:t>:  Wednesday, 4 May 2016    	 </a:t>
            </a:r>
            <a:endParaRPr lang="en-US" sz="2400" dirty="0"/>
          </a:p>
          <a:p>
            <a:pPr algn="l"/>
            <a:r>
              <a:rPr lang="en-ZA" sz="2400" b="1" dirty="0"/>
              <a:t>Time:  </a:t>
            </a:r>
            <a:r>
              <a:rPr lang="en-ZA" sz="2400" b="1" dirty="0" smtClean="0"/>
              <a:t>11:00 - 12:00</a:t>
            </a:r>
            <a:endParaRPr lang="en-US" sz="2400" dirty="0"/>
          </a:p>
          <a:p>
            <a:pPr algn="l"/>
            <a:r>
              <a:rPr lang="en-GB" sz="2400" b="1" dirty="0"/>
              <a:t>Venue: Committee Room </a:t>
            </a:r>
            <a:r>
              <a:rPr lang="en-GB" sz="2400" b="1" dirty="0" smtClean="0"/>
              <a:t>2 </a:t>
            </a:r>
          </a:p>
          <a:p>
            <a:pPr algn="l"/>
            <a:r>
              <a:rPr lang="en-GB" sz="2400" b="1" dirty="0"/>
              <a:t>	</a:t>
            </a:r>
            <a:r>
              <a:rPr lang="en-GB" sz="2400" b="1" dirty="0" smtClean="0"/>
              <a:t>120 </a:t>
            </a:r>
            <a:r>
              <a:rPr lang="en-GB" sz="2400" b="1" dirty="0"/>
              <a:t>Plain </a:t>
            </a:r>
            <a:r>
              <a:rPr lang="en-GB" sz="2400" b="1" dirty="0" smtClean="0"/>
              <a:t>Street</a:t>
            </a:r>
            <a:r>
              <a:rPr lang="en-GB" sz="2400" b="1" dirty="0"/>
              <a:t>, </a:t>
            </a:r>
            <a:endParaRPr lang="en-GB" sz="2400" b="1" dirty="0" smtClean="0"/>
          </a:p>
          <a:p>
            <a:pPr algn="l"/>
            <a:r>
              <a:rPr lang="en-GB" sz="2400" b="1" dirty="0"/>
              <a:t>	</a:t>
            </a:r>
            <a:r>
              <a:rPr lang="en-GB" sz="2400" b="1" dirty="0" smtClean="0"/>
              <a:t>Parliament</a:t>
            </a:r>
            <a:r>
              <a:rPr lang="en-GB" sz="2400" b="1" dirty="0"/>
              <a:t>, Cape Town </a:t>
            </a:r>
            <a:endParaRPr lang="en-ZA" sz="2400" b="1" dirty="0" smtClean="0"/>
          </a:p>
        </p:txBody>
      </p:sp>
      <p:sp>
        <p:nvSpPr>
          <p:cNvPr id="3" name="Slide Number Placeholder 2"/>
          <p:cNvSpPr>
            <a:spLocks noGrp="1"/>
          </p:cNvSpPr>
          <p:nvPr>
            <p:ph type="sldNum" sz="quarter" idx="12"/>
          </p:nvPr>
        </p:nvSpPr>
        <p:spPr/>
        <p:txBody>
          <a:bodyPr/>
          <a:lstStyle/>
          <a:p>
            <a:fld id="{F7C498D6-6873-47A6-95E3-A54FCFEA5166}" type="slidenum">
              <a:rPr lang="en-US" smtClean="0"/>
              <a:pPr/>
              <a:t>1</a:t>
            </a:fld>
            <a:endParaRPr lang="en-US"/>
          </a:p>
        </p:txBody>
      </p:sp>
    </p:spTree>
    <p:extLst>
      <p:ext uri="{BB962C8B-B14F-4D97-AF65-F5344CB8AC3E}">
        <p14:creationId xmlns:p14="http://schemas.microsoft.com/office/powerpoint/2010/main" xmlns="" val="231550379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76200"/>
            <a:ext cx="6019800" cy="639762"/>
          </a:xfrm>
        </p:spPr>
        <p:txBody>
          <a:bodyPr>
            <a:normAutofit/>
          </a:bodyPr>
          <a:lstStyle/>
          <a:p>
            <a:pPr algn="r"/>
            <a:r>
              <a:rPr lang="en-ZA" sz="2000" b="0" dirty="0" smtClean="0">
                <a:effectLst/>
                <a:latin typeface="Arial" panose="020B0604020202020204" pitchFamily="34" charset="0"/>
                <a:cs typeface="Arial" panose="020B0604020202020204" pitchFamily="34" charset="0"/>
              </a:rPr>
              <a:t>BACKGROUND TO THE INTERVENTION</a:t>
            </a:r>
            <a:endParaRPr lang="en-ZA" sz="2000" b="0" dirty="0">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90600" y="685800"/>
            <a:ext cx="7772400" cy="5562600"/>
          </a:xfrm>
        </p:spPr>
        <p:txBody>
          <a:bodyPr>
            <a:normAutofit lnSpcReduction="10000"/>
          </a:bodyPr>
          <a:lstStyle/>
          <a:p>
            <a:pPr>
              <a:lnSpc>
                <a:spcPct val="150000"/>
              </a:lnSpc>
            </a:pPr>
            <a:r>
              <a:rPr lang="en-GB" sz="1800" dirty="0" smtClean="0"/>
              <a:t>key </a:t>
            </a:r>
            <a:r>
              <a:rPr lang="en-GB" sz="1800" dirty="0"/>
              <a:t>observations were made by the Rapid Assessment Team:</a:t>
            </a:r>
            <a:endParaRPr lang="en-US" sz="1800" dirty="0"/>
          </a:p>
          <a:p>
            <a:pPr lvl="1">
              <a:lnSpc>
                <a:spcPct val="150000"/>
              </a:lnSpc>
            </a:pPr>
            <a:r>
              <a:rPr lang="en-GB" sz="1800" dirty="0" smtClean="0"/>
              <a:t>High </a:t>
            </a:r>
            <a:r>
              <a:rPr lang="en-GB" sz="1800" dirty="0"/>
              <a:t>number of litigations cost as a result of not honouring financial commitments,</a:t>
            </a:r>
            <a:endParaRPr lang="en-US" sz="1800" dirty="0"/>
          </a:p>
          <a:p>
            <a:pPr lvl="1">
              <a:lnSpc>
                <a:spcPct val="150000"/>
              </a:lnSpc>
            </a:pPr>
            <a:r>
              <a:rPr lang="en-GB" sz="1800" dirty="0"/>
              <a:t>The Municipality is technically  bankrupt and cannot sustain itself, </a:t>
            </a:r>
            <a:endParaRPr lang="en-US" sz="1800" dirty="0"/>
          </a:p>
          <a:p>
            <a:pPr lvl="1">
              <a:lnSpc>
                <a:spcPct val="150000"/>
              </a:lnSpc>
            </a:pPr>
            <a:r>
              <a:rPr lang="en-GB" sz="1800" dirty="0"/>
              <a:t>The conditional grant (MIG) used for operational expenses, </a:t>
            </a:r>
            <a:endParaRPr lang="en-US" sz="1800" dirty="0"/>
          </a:p>
          <a:p>
            <a:pPr lvl="1">
              <a:lnSpc>
                <a:spcPct val="150000"/>
              </a:lnSpc>
            </a:pPr>
            <a:r>
              <a:rPr lang="en-GB" sz="1800" dirty="0"/>
              <a:t>Irregular expenditure increased from R73 million in 2011/12 to R209 million in 2012/13 due to procurement processes not followed,</a:t>
            </a:r>
            <a:endParaRPr lang="en-US" sz="1800" dirty="0"/>
          </a:p>
          <a:p>
            <a:pPr lvl="1">
              <a:lnSpc>
                <a:spcPct val="150000"/>
              </a:lnSpc>
            </a:pPr>
            <a:r>
              <a:rPr lang="en-GB" sz="1800" dirty="0"/>
              <a:t>The Municipal Public Accounts Committee (MPAC) is not functional due to lack of support from management and that compromised the oversight which includes the investigation of section 32 expenditures, and dealing with the audit and the annual report and,</a:t>
            </a:r>
            <a:endParaRPr lang="en-US" sz="1800" dirty="0"/>
          </a:p>
          <a:p>
            <a:pPr lvl="1">
              <a:lnSpc>
                <a:spcPct val="150000"/>
              </a:lnSpc>
            </a:pPr>
            <a:r>
              <a:rPr lang="en-GB" sz="1800" dirty="0"/>
              <a:t>The Municipality debts was R 320 million and exceeded income.</a:t>
            </a:r>
            <a:endParaRPr lang="en-US" sz="1800" dirty="0"/>
          </a:p>
          <a:p>
            <a:pPr marL="0" indent="0">
              <a:lnSpc>
                <a:spcPct val="150000"/>
              </a:lnSpc>
              <a:buNone/>
            </a:pPr>
            <a:endParaRPr lang="en-ZA" sz="1600" dirty="0" smtClean="0"/>
          </a:p>
        </p:txBody>
      </p:sp>
      <p:sp>
        <p:nvSpPr>
          <p:cNvPr id="4" name="Slide Number Placeholder 3"/>
          <p:cNvSpPr>
            <a:spLocks noGrp="1"/>
          </p:cNvSpPr>
          <p:nvPr>
            <p:ph type="sldNum" sz="quarter" idx="12"/>
          </p:nvPr>
        </p:nvSpPr>
        <p:spPr/>
        <p:txBody>
          <a:bodyPr/>
          <a:lstStyle/>
          <a:p>
            <a:fld id="{F7C498D6-6873-47A6-95E3-A54FCFEA5166}" type="slidenum">
              <a:rPr lang="en-US" smtClean="0"/>
              <a:pPr/>
              <a:t>10</a:t>
            </a:fld>
            <a:endParaRPr lang="en-US"/>
          </a:p>
        </p:txBody>
      </p:sp>
    </p:spTree>
    <p:extLst>
      <p:ext uri="{BB962C8B-B14F-4D97-AF65-F5344CB8AC3E}">
        <p14:creationId xmlns:p14="http://schemas.microsoft.com/office/powerpoint/2010/main" xmlns="" val="27466228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C498D6-6873-47A6-95E3-A54FCFEA5166}" type="slidenum">
              <a:rPr lang="en-US" smtClean="0"/>
              <a:pPr/>
              <a:t>11</a:t>
            </a:fld>
            <a:endParaRPr lang="en-US"/>
          </a:p>
        </p:txBody>
      </p:sp>
      <p:grpSp>
        <p:nvGrpSpPr>
          <p:cNvPr id="6" name="Group 5"/>
          <p:cNvGrpSpPr/>
          <p:nvPr/>
        </p:nvGrpSpPr>
        <p:grpSpPr>
          <a:xfrm>
            <a:off x="1248575" y="2743197"/>
            <a:ext cx="6646849" cy="1371606"/>
            <a:chOff x="1128140" y="1981196"/>
            <a:chExt cx="6646849" cy="1371606"/>
          </a:xfrm>
          <a:scene3d>
            <a:camera prst="orthographicFront"/>
            <a:lightRig rig="flat" dir="t"/>
          </a:scene3d>
        </p:grpSpPr>
        <p:sp>
          <p:nvSpPr>
            <p:cNvPr id="10" name="Rectangle 9"/>
            <p:cNvSpPr/>
            <p:nvPr/>
          </p:nvSpPr>
          <p:spPr>
            <a:xfrm>
              <a:off x="1128140" y="1981196"/>
              <a:ext cx="6646849" cy="1371606"/>
            </a:xfrm>
            <a:prstGeom prst="rect">
              <a:avLst/>
            </a:prstGeom>
            <a:sp3d prstMaterial="dkEdge">
              <a:bevelT w="8200" h="38100"/>
            </a:sp3d>
          </p:spPr>
          <p:style>
            <a:lnRef idx="0">
              <a:schemeClr val="lt1">
                <a:hueOff val="0"/>
                <a:satOff val="0"/>
                <a:lumOff val="0"/>
                <a:alphaOff val="0"/>
              </a:schemeClr>
            </a:lnRef>
            <a:fillRef idx="2">
              <a:schemeClr val="accent3">
                <a:alpha val="90000"/>
                <a:hueOff val="0"/>
                <a:satOff val="0"/>
                <a:lumOff val="0"/>
                <a:alphaOff val="-20000"/>
              </a:schemeClr>
            </a:fillRef>
            <a:effectRef idx="1">
              <a:schemeClr val="accent3">
                <a:alpha val="90000"/>
                <a:hueOff val="0"/>
                <a:satOff val="0"/>
                <a:lumOff val="0"/>
                <a:alphaOff val="-20000"/>
              </a:schemeClr>
            </a:effectRef>
            <a:fontRef idx="minor">
              <a:schemeClr val="dk1"/>
            </a:fontRef>
          </p:style>
        </p:sp>
        <p:sp>
          <p:nvSpPr>
            <p:cNvPr id="11" name="Rectangle 10"/>
            <p:cNvSpPr/>
            <p:nvPr/>
          </p:nvSpPr>
          <p:spPr>
            <a:xfrm>
              <a:off x="1128140" y="1981196"/>
              <a:ext cx="6646849" cy="1371606"/>
            </a:xfrm>
            <a:prstGeom prst="rect">
              <a:avLst/>
            </a:prstGeom>
            <a:solidFill>
              <a:srgbClr val="FFC000"/>
            </a:solidFill>
            <a:sp3d/>
          </p:spPr>
          <p:style>
            <a:lnRef idx="0">
              <a:scrgbClr r="0" g="0" b="0"/>
            </a:lnRef>
            <a:fillRef idx="0">
              <a:scrgbClr r="0" g="0" b="0"/>
            </a:fillRef>
            <a:effectRef idx="0">
              <a:scrgbClr r="0" g="0" b="0"/>
            </a:effectRef>
            <a:fontRef idx="minor">
              <a:schemeClr val="dk1"/>
            </a:fontRef>
          </p:style>
          <p:txBody>
            <a:bodyPr spcFirstLastPara="0" vert="horz" wrap="square" lIns="846773" tIns="71120" rIns="71120" bIns="71120" numCol="1" spcCol="1270" anchor="ctr" anchorCtr="0">
              <a:noAutofit/>
            </a:bodyPr>
            <a:lstStyle/>
            <a:p>
              <a:pPr>
                <a:lnSpc>
                  <a:spcPct val="150000"/>
                </a:lnSpc>
              </a:pPr>
              <a:r>
                <a:rPr lang="en-ZA" sz="2000" b="1" kern="1200" dirty="0" smtClean="0">
                  <a:latin typeface="Arial" pitchFamily="34" charset="0"/>
                  <a:cs typeface="Arial" pitchFamily="34" charset="0"/>
                </a:rPr>
                <a:t>4. </a:t>
              </a:r>
              <a:r>
                <a:rPr lang="en-US" sz="2000" b="1" dirty="0" smtClean="0">
                  <a:latin typeface="Arial" pitchFamily="34" charset="0"/>
                  <a:cs typeface="Arial" pitchFamily="34" charset="0"/>
                </a:rPr>
                <a:t>LEGAL MANDATE</a:t>
              </a:r>
              <a:endParaRPr lang="en-US" sz="2000" b="1" dirty="0">
                <a:latin typeface="Arial" pitchFamily="34" charset="0"/>
                <a:cs typeface="Arial" pitchFamily="34" charset="0"/>
              </a:endParaRPr>
            </a:p>
          </p:txBody>
        </p:sp>
      </p:grpSp>
    </p:spTree>
    <p:extLst>
      <p:ext uri="{BB962C8B-B14F-4D97-AF65-F5344CB8AC3E}">
        <p14:creationId xmlns:p14="http://schemas.microsoft.com/office/powerpoint/2010/main" xmlns="" val="164605203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76200"/>
            <a:ext cx="6019800" cy="639762"/>
          </a:xfrm>
        </p:spPr>
        <p:txBody>
          <a:bodyPr>
            <a:normAutofit/>
          </a:bodyPr>
          <a:lstStyle/>
          <a:p>
            <a:pPr algn="r"/>
            <a:r>
              <a:rPr lang="en-ZA" sz="2000" b="0" dirty="0" smtClean="0">
                <a:effectLst/>
                <a:latin typeface="Arial" panose="020B0604020202020204" pitchFamily="34" charset="0"/>
                <a:cs typeface="Arial" panose="020B0604020202020204" pitchFamily="34" charset="0"/>
              </a:rPr>
              <a:t>LEGAL MANDATE</a:t>
            </a:r>
            <a:endParaRPr lang="en-ZA" sz="2000" b="0" dirty="0">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90600" y="914400"/>
            <a:ext cx="7772400" cy="4572000"/>
          </a:xfrm>
        </p:spPr>
        <p:txBody>
          <a:bodyPr>
            <a:normAutofit/>
          </a:bodyPr>
          <a:lstStyle/>
          <a:p>
            <a:pPr marL="0" indent="0">
              <a:lnSpc>
                <a:spcPct val="150000"/>
              </a:lnSpc>
              <a:buNone/>
            </a:pPr>
            <a:r>
              <a:rPr lang="en-GB" sz="1800" b="1" dirty="0"/>
              <a:t>Section 105 of the Municipal Systems Act, 32 of 2000</a:t>
            </a:r>
            <a:r>
              <a:rPr lang="en-GB" sz="1800" dirty="0"/>
              <a:t> obliges the MEC for Local Government to establish mechanisms processes and procedures in terms of section 155(6) of the Constitution to;</a:t>
            </a:r>
            <a:endParaRPr lang="en-US" sz="1800" dirty="0"/>
          </a:p>
          <a:p>
            <a:pPr lvl="0">
              <a:lnSpc>
                <a:spcPct val="150000"/>
              </a:lnSpc>
            </a:pPr>
            <a:r>
              <a:rPr lang="en-GB" sz="1800" dirty="0"/>
              <a:t>monitor municipalities in the province in managing their own affairs, exercising their powers and performing their functions;</a:t>
            </a:r>
            <a:endParaRPr lang="en-US" sz="1800" dirty="0"/>
          </a:p>
          <a:p>
            <a:pPr lvl="0">
              <a:lnSpc>
                <a:spcPct val="150000"/>
              </a:lnSpc>
            </a:pPr>
            <a:r>
              <a:rPr lang="en-GB" sz="1800" dirty="0"/>
              <a:t>monitor the development of local government capacity in the province; and</a:t>
            </a:r>
            <a:endParaRPr lang="en-US" sz="1800" dirty="0"/>
          </a:p>
          <a:p>
            <a:pPr lvl="0">
              <a:lnSpc>
                <a:spcPct val="150000"/>
              </a:lnSpc>
            </a:pPr>
            <a:r>
              <a:rPr lang="en-GB" sz="1800" dirty="0"/>
              <a:t>assess the support needed by municipalities to strengthen their capacity to manage their own affairs, exercise their powers and perform their functions.</a:t>
            </a:r>
            <a:endParaRPr lang="en-US" sz="1800" dirty="0"/>
          </a:p>
          <a:p>
            <a:pPr marL="0" indent="0">
              <a:lnSpc>
                <a:spcPct val="150000"/>
              </a:lnSpc>
              <a:buNone/>
            </a:pPr>
            <a:endParaRPr lang="en-ZA" sz="1600" dirty="0" smtClean="0"/>
          </a:p>
        </p:txBody>
      </p:sp>
      <p:sp>
        <p:nvSpPr>
          <p:cNvPr id="4" name="Slide Number Placeholder 3"/>
          <p:cNvSpPr>
            <a:spLocks noGrp="1"/>
          </p:cNvSpPr>
          <p:nvPr>
            <p:ph type="sldNum" sz="quarter" idx="12"/>
          </p:nvPr>
        </p:nvSpPr>
        <p:spPr/>
        <p:txBody>
          <a:bodyPr/>
          <a:lstStyle/>
          <a:p>
            <a:fld id="{F7C498D6-6873-47A6-95E3-A54FCFEA5166}" type="slidenum">
              <a:rPr lang="en-US" smtClean="0"/>
              <a:pPr/>
              <a:t>12</a:t>
            </a:fld>
            <a:endParaRPr lang="en-US"/>
          </a:p>
        </p:txBody>
      </p:sp>
    </p:spTree>
    <p:extLst>
      <p:ext uri="{BB962C8B-B14F-4D97-AF65-F5344CB8AC3E}">
        <p14:creationId xmlns:p14="http://schemas.microsoft.com/office/powerpoint/2010/main" xmlns="" val="387457918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76200"/>
            <a:ext cx="6019800" cy="639762"/>
          </a:xfrm>
        </p:spPr>
        <p:txBody>
          <a:bodyPr>
            <a:normAutofit/>
          </a:bodyPr>
          <a:lstStyle/>
          <a:p>
            <a:pPr algn="r"/>
            <a:r>
              <a:rPr lang="en-ZA" sz="2000" b="0" dirty="0" smtClean="0">
                <a:effectLst/>
                <a:latin typeface="Arial" panose="020B0604020202020204" pitchFamily="34" charset="0"/>
                <a:cs typeface="Arial" panose="020B0604020202020204" pitchFamily="34" charset="0"/>
              </a:rPr>
              <a:t>LEGAL MANDATE</a:t>
            </a:r>
            <a:endParaRPr lang="en-ZA" sz="2000" b="0" dirty="0">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90600" y="914400"/>
            <a:ext cx="7772400" cy="5181600"/>
          </a:xfrm>
        </p:spPr>
        <p:txBody>
          <a:bodyPr>
            <a:normAutofit/>
          </a:bodyPr>
          <a:lstStyle/>
          <a:p>
            <a:pPr marL="0" indent="0">
              <a:lnSpc>
                <a:spcPct val="150000"/>
              </a:lnSpc>
              <a:buNone/>
            </a:pPr>
            <a:r>
              <a:rPr lang="en-GB" sz="1800" b="1" dirty="0"/>
              <a:t>Section 106 of the Municipal Systems Act, 32 of 2000</a:t>
            </a:r>
            <a:r>
              <a:rPr lang="en-GB" sz="1800" dirty="0"/>
              <a:t> prescribes that “(1) If </a:t>
            </a:r>
            <a:r>
              <a:rPr lang="en-GB" sz="1800" dirty="0" smtClean="0"/>
              <a:t>the </a:t>
            </a:r>
            <a:r>
              <a:rPr lang="en-GB" sz="1800" dirty="0"/>
              <a:t>MEC has reason to believe that a municipality in the province cannot or does not fulfil a statutory obligation binding on that municipality or that maladministration, fraud, corruption or any other serious malpractice has occurred or is occurring in a municipality in the province, the MEC must- </a:t>
            </a:r>
            <a:endParaRPr lang="en-US" sz="1800" dirty="0"/>
          </a:p>
          <a:p>
            <a:pPr marL="0" indent="0">
              <a:lnSpc>
                <a:spcPct val="150000"/>
              </a:lnSpc>
              <a:buNone/>
            </a:pPr>
            <a:r>
              <a:rPr lang="en-GB" sz="1800" dirty="0" smtClean="0"/>
              <a:t>	(</a:t>
            </a:r>
            <a:r>
              <a:rPr lang="en-GB" sz="1800" dirty="0"/>
              <a:t>a) By written notice to the municipality, request the municipal </a:t>
            </a:r>
            <a:r>
              <a:rPr lang="en-GB" sz="1800" dirty="0" smtClean="0"/>
              <a:t>	council </a:t>
            </a:r>
            <a:r>
              <a:rPr lang="en-GB" sz="1800" dirty="0"/>
              <a:t>or municipal manager to provide the MEC with information </a:t>
            </a:r>
            <a:r>
              <a:rPr lang="en-GB" sz="1800" dirty="0" smtClean="0"/>
              <a:t>	required </a:t>
            </a:r>
            <a:r>
              <a:rPr lang="en-GB" sz="1800" dirty="0"/>
              <a:t>in the notice; or </a:t>
            </a:r>
            <a:endParaRPr lang="en-GB" sz="1800" dirty="0" smtClean="0"/>
          </a:p>
          <a:p>
            <a:pPr marL="0" indent="0">
              <a:lnSpc>
                <a:spcPct val="150000"/>
              </a:lnSpc>
              <a:buNone/>
            </a:pPr>
            <a:r>
              <a:rPr lang="en-GB" sz="1800" dirty="0" smtClean="0"/>
              <a:t>	(</a:t>
            </a:r>
            <a:r>
              <a:rPr lang="en-GB" sz="1800" dirty="0"/>
              <a:t>b) if the MEC considers it necessary, designate a person or </a:t>
            </a:r>
            <a:r>
              <a:rPr lang="en-GB" sz="1800" dirty="0" smtClean="0"/>
              <a:t>	persons </a:t>
            </a:r>
            <a:r>
              <a:rPr lang="en-GB" sz="1800" dirty="0"/>
              <a:t>to investigate the matter”.</a:t>
            </a:r>
            <a:endParaRPr lang="en-US" sz="1800" dirty="0"/>
          </a:p>
          <a:p>
            <a:pPr marL="0" indent="0">
              <a:lnSpc>
                <a:spcPct val="150000"/>
              </a:lnSpc>
              <a:buNone/>
            </a:pPr>
            <a:endParaRPr lang="en-ZA" sz="1600" dirty="0" smtClean="0"/>
          </a:p>
        </p:txBody>
      </p:sp>
      <p:sp>
        <p:nvSpPr>
          <p:cNvPr id="4" name="Slide Number Placeholder 3"/>
          <p:cNvSpPr>
            <a:spLocks noGrp="1"/>
          </p:cNvSpPr>
          <p:nvPr>
            <p:ph type="sldNum" sz="quarter" idx="12"/>
          </p:nvPr>
        </p:nvSpPr>
        <p:spPr/>
        <p:txBody>
          <a:bodyPr/>
          <a:lstStyle/>
          <a:p>
            <a:fld id="{F7C498D6-6873-47A6-95E3-A54FCFEA5166}" type="slidenum">
              <a:rPr lang="en-US" smtClean="0"/>
              <a:pPr/>
              <a:t>13</a:t>
            </a:fld>
            <a:endParaRPr lang="en-US"/>
          </a:p>
        </p:txBody>
      </p:sp>
    </p:spTree>
    <p:extLst>
      <p:ext uri="{BB962C8B-B14F-4D97-AF65-F5344CB8AC3E}">
        <p14:creationId xmlns:p14="http://schemas.microsoft.com/office/powerpoint/2010/main" xmlns="" val="199044445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76200"/>
            <a:ext cx="6019800" cy="639762"/>
          </a:xfrm>
        </p:spPr>
        <p:txBody>
          <a:bodyPr>
            <a:normAutofit/>
          </a:bodyPr>
          <a:lstStyle/>
          <a:p>
            <a:pPr algn="r"/>
            <a:r>
              <a:rPr lang="en-ZA" sz="2000" b="0" dirty="0" smtClean="0">
                <a:effectLst/>
                <a:latin typeface="Arial" panose="020B0604020202020204" pitchFamily="34" charset="0"/>
                <a:cs typeface="Arial" panose="020B0604020202020204" pitchFamily="34" charset="0"/>
              </a:rPr>
              <a:t>LEGAL MANDATE</a:t>
            </a:r>
            <a:endParaRPr lang="en-ZA" sz="2000" b="0" dirty="0">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90600" y="914400"/>
            <a:ext cx="7772400" cy="5181600"/>
          </a:xfrm>
        </p:spPr>
        <p:txBody>
          <a:bodyPr>
            <a:normAutofit/>
          </a:bodyPr>
          <a:lstStyle/>
          <a:p>
            <a:pPr marL="0" indent="0">
              <a:lnSpc>
                <a:spcPct val="150000"/>
              </a:lnSpc>
              <a:buNone/>
            </a:pPr>
            <a:r>
              <a:rPr lang="en-GB" sz="1800" b="1" dirty="0"/>
              <a:t>Section 154 of the Constitution of the Republic of South Africa Act, 108 of 1996</a:t>
            </a:r>
            <a:r>
              <a:rPr lang="en-GB" sz="1800" dirty="0"/>
              <a:t> as amended, enjoins national and provincial governments, by legislative or other measures, to support and strengthen the capacity of municipalities to manage their own affairs, to exercise their powers and to perform their functions.</a:t>
            </a:r>
            <a:endParaRPr lang="en-US" sz="1800" dirty="0"/>
          </a:p>
          <a:p>
            <a:pPr marL="0" indent="0">
              <a:lnSpc>
                <a:spcPct val="150000"/>
              </a:lnSpc>
              <a:buNone/>
            </a:pPr>
            <a:r>
              <a:rPr lang="en-GB" sz="1800" dirty="0"/>
              <a:t> </a:t>
            </a:r>
            <a:endParaRPr lang="en-US" sz="1800" dirty="0"/>
          </a:p>
          <a:p>
            <a:pPr marL="0" indent="0">
              <a:lnSpc>
                <a:spcPct val="150000"/>
              </a:lnSpc>
              <a:buNone/>
            </a:pPr>
            <a:r>
              <a:rPr lang="en-GB" sz="1800" dirty="0"/>
              <a:t>Similarly, </a:t>
            </a:r>
            <a:r>
              <a:rPr lang="en-GB" sz="1800" b="1" dirty="0"/>
              <a:t>Section 155(6) (b) of the Constitution of the Republic of South Africa</a:t>
            </a:r>
            <a:r>
              <a:rPr lang="en-GB" sz="1800" dirty="0"/>
              <a:t> obliges the provincial sphere to promote the development of local government capacity to enable Municipalities to perform their functions and manage their affairs.</a:t>
            </a:r>
            <a:endParaRPr lang="en-US" sz="1800" dirty="0"/>
          </a:p>
          <a:p>
            <a:pPr marL="0" indent="0">
              <a:lnSpc>
                <a:spcPct val="150000"/>
              </a:lnSpc>
              <a:buNone/>
            </a:pPr>
            <a:endParaRPr lang="en-ZA" sz="1600" dirty="0" smtClean="0"/>
          </a:p>
        </p:txBody>
      </p:sp>
      <p:sp>
        <p:nvSpPr>
          <p:cNvPr id="4" name="Slide Number Placeholder 3"/>
          <p:cNvSpPr>
            <a:spLocks noGrp="1"/>
          </p:cNvSpPr>
          <p:nvPr>
            <p:ph type="sldNum" sz="quarter" idx="12"/>
          </p:nvPr>
        </p:nvSpPr>
        <p:spPr/>
        <p:txBody>
          <a:bodyPr/>
          <a:lstStyle/>
          <a:p>
            <a:fld id="{F7C498D6-6873-47A6-95E3-A54FCFEA5166}" type="slidenum">
              <a:rPr lang="en-US" smtClean="0"/>
              <a:pPr/>
              <a:t>14</a:t>
            </a:fld>
            <a:endParaRPr lang="en-US"/>
          </a:p>
        </p:txBody>
      </p:sp>
    </p:spTree>
    <p:extLst>
      <p:ext uri="{BB962C8B-B14F-4D97-AF65-F5344CB8AC3E}">
        <p14:creationId xmlns:p14="http://schemas.microsoft.com/office/powerpoint/2010/main" xmlns="" val="365766391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76200"/>
            <a:ext cx="6019800" cy="639762"/>
          </a:xfrm>
        </p:spPr>
        <p:txBody>
          <a:bodyPr>
            <a:normAutofit/>
          </a:bodyPr>
          <a:lstStyle/>
          <a:p>
            <a:pPr algn="r"/>
            <a:r>
              <a:rPr lang="en-ZA" sz="2000" b="0" dirty="0" smtClean="0">
                <a:effectLst/>
                <a:latin typeface="Arial" panose="020B0604020202020204" pitchFamily="34" charset="0"/>
                <a:cs typeface="Arial" panose="020B0604020202020204" pitchFamily="34" charset="0"/>
              </a:rPr>
              <a:t>LEGAL MANDATE</a:t>
            </a:r>
            <a:endParaRPr lang="en-ZA" sz="2000" b="0" dirty="0">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90600" y="914400"/>
            <a:ext cx="7772400" cy="5181600"/>
          </a:xfrm>
        </p:spPr>
        <p:txBody>
          <a:bodyPr>
            <a:normAutofit/>
          </a:bodyPr>
          <a:lstStyle/>
          <a:p>
            <a:pPr marL="0" indent="0">
              <a:lnSpc>
                <a:spcPct val="150000"/>
              </a:lnSpc>
              <a:buNone/>
            </a:pPr>
            <a:r>
              <a:rPr lang="en-GB" sz="1800" b="1" dirty="0"/>
              <a:t>Section 136 of the Municipal Finance Management Act (MFMA)</a:t>
            </a:r>
            <a:r>
              <a:rPr lang="en-GB" sz="1800" dirty="0"/>
              <a:t> stipulates that “if the MEC for local government in a province becomes aware that there is a serious financial problem in a municipality, the MEC must promptly:– </a:t>
            </a:r>
            <a:endParaRPr lang="en-US" sz="1800" dirty="0"/>
          </a:p>
          <a:p>
            <a:pPr lvl="0">
              <a:lnSpc>
                <a:spcPct val="150000"/>
              </a:lnSpc>
            </a:pPr>
            <a:r>
              <a:rPr lang="en-GB" sz="1800" dirty="0"/>
              <a:t>Consult the Mayor of the municipality to determine the facts;</a:t>
            </a:r>
            <a:endParaRPr lang="en-US" sz="1800" dirty="0"/>
          </a:p>
          <a:p>
            <a:pPr lvl="0">
              <a:lnSpc>
                <a:spcPct val="150000"/>
              </a:lnSpc>
            </a:pPr>
            <a:r>
              <a:rPr lang="en-GB" sz="1800" dirty="0"/>
              <a:t>Assess the seriousness of the situation and the municipality’s response to the situation; and</a:t>
            </a:r>
            <a:endParaRPr lang="en-US" sz="1800" dirty="0"/>
          </a:p>
          <a:p>
            <a:pPr lvl="0">
              <a:lnSpc>
                <a:spcPct val="150000"/>
              </a:lnSpc>
            </a:pPr>
            <a:r>
              <a:rPr lang="en-GB" sz="1800" dirty="0"/>
              <a:t>Determine whether the situation justifies or requires an intervention in terms of section 139 of the Constitution of Republic of South Africa”.</a:t>
            </a:r>
            <a:endParaRPr lang="en-US" sz="1800" dirty="0"/>
          </a:p>
        </p:txBody>
      </p:sp>
      <p:sp>
        <p:nvSpPr>
          <p:cNvPr id="4" name="Slide Number Placeholder 3"/>
          <p:cNvSpPr>
            <a:spLocks noGrp="1"/>
          </p:cNvSpPr>
          <p:nvPr>
            <p:ph type="sldNum" sz="quarter" idx="12"/>
          </p:nvPr>
        </p:nvSpPr>
        <p:spPr/>
        <p:txBody>
          <a:bodyPr/>
          <a:lstStyle/>
          <a:p>
            <a:fld id="{F7C498D6-6873-47A6-95E3-A54FCFEA5166}" type="slidenum">
              <a:rPr lang="en-US" smtClean="0"/>
              <a:pPr/>
              <a:t>15</a:t>
            </a:fld>
            <a:endParaRPr lang="en-US"/>
          </a:p>
        </p:txBody>
      </p:sp>
    </p:spTree>
    <p:extLst>
      <p:ext uri="{BB962C8B-B14F-4D97-AF65-F5344CB8AC3E}">
        <p14:creationId xmlns:p14="http://schemas.microsoft.com/office/powerpoint/2010/main" xmlns="" val="284973819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C498D6-6873-47A6-95E3-A54FCFEA5166}" type="slidenum">
              <a:rPr lang="en-US" smtClean="0"/>
              <a:pPr/>
              <a:t>16</a:t>
            </a:fld>
            <a:endParaRPr lang="en-US"/>
          </a:p>
        </p:txBody>
      </p:sp>
      <p:grpSp>
        <p:nvGrpSpPr>
          <p:cNvPr id="6" name="Group 5"/>
          <p:cNvGrpSpPr/>
          <p:nvPr/>
        </p:nvGrpSpPr>
        <p:grpSpPr>
          <a:xfrm>
            <a:off x="1248575" y="2743197"/>
            <a:ext cx="6646849" cy="1371606"/>
            <a:chOff x="1128140" y="1981196"/>
            <a:chExt cx="6646849" cy="1371606"/>
          </a:xfrm>
          <a:scene3d>
            <a:camera prst="orthographicFront"/>
            <a:lightRig rig="flat" dir="t"/>
          </a:scene3d>
        </p:grpSpPr>
        <p:sp>
          <p:nvSpPr>
            <p:cNvPr id="10" name="Rectangle 9"/>
            <p:cNvSpPr/>
            <p:nvPr/>
          </p:nvSpPr>
          <p:spPr>
            <a:xfrm>
              <a:off x="1128140" y="1981196"/>
              <a:ext cx="6646849" cy="1371606"/>
            </a:xfrm>
            <a:prstGeom prst="rect">
              <a:avLst/>
            </a:prstGeom>
            <a:sp3d prstMaterial="dkEdge">
              <a:bevelT w="8200" h="38100"/>
            </a:sp3d>
          </p:spPr>
          <p:style>
            <a:lnRef idx="0">
              <a:schemeClr val="lt1">
                <a:hueOff val="0"/>
                <a:satOff val="0"/>
                <a:lumOff val="0"/>
                <a:alphaOff val="0"/>
              </a:schemeClr>
            </a:lnRef>
            <a:fillRef idx="2">
              <a:schemeClr val="accent3">
                <a:alpha val="90000"/>
                <a:hueOff val="0"/>
                <a:satOff val="0"/>
                <a:lumOff val="0"/>
                <a:alphaOff val="-20000"/>
              </a:schemeClr>
            </a:fillRef>
            <a:effectRef idx="1">
              <a:schemeClr val="accent3">
                <a:alpha val="90000"/>
                <a:hueOff val="0"/>
                <a:satOff val="0"/>
                <a:lumOff val="0"/>
                <a:alphaOff val="-20000"/>
              </a:schemeClr>
            </a:effectRef>
            <a:fontRef idx="minor">
              <a:schemeClr val="dk1"/>
            </a:fontRef>
          </p:style>
        </p:sp>
        <p:sp>
          <p:nvSpPr>
            <p:cNvPr id="11" name="Rectangle 10"/>
            <p:cNvSpPr/>
            <p:nvPr/>
          </p:nvSpPr>
          <p:spPr>
            <a:xfrm>
              <a:off x="1128140" y="1981196"/>
              <a:ext cx="6646849" cy="1371606"/>
            </a:xfrm>
            <a:prstGeom prst="rect">
              <a:avLst/>
            </a:prstGeom>
            <a:solidFill>
              <a:srgbClr val="FFC000"/>
            </a:solidFill>
            <a:sp3d/>
          </p:spPr>
          <p:style>
            <a:lnRef idx="0">
              <a:scrgbClr r="0" g="0" b="0"/>
            </a:lnRef>
            <a:fillRef idx="0">
              <a:scrgbClr r="0" g="0" b="0"/>
            </a:fillRef>
            <a:effectRef idx="0">
              <a:scrgbClr r="0" g="0" b="0"/>
            </a:effectRef>
            <a:fontRef idx="minor">
              <a:schemeClr val="dk1"/>
            </a:fontRef>
          </p:style>
          <p:txBody>
            <a:bodyPr spcFirstLastPara="0" vert="horz" wrap="square" lIns="846773" tIns="71120" rIns="71120" bIns="71120" numCol="1" spcCol="1270" anchor="ctr" anchorCtr="0">
              <a:noAutofit/>
            </a:bodyPr>
            <a:lstStyle/>
            <a:p>
              <a:pPr>
                <a:lnSpc>
                  <a:spcPct val="150000"/>
                </a:lnSpc>
              </a:pPr>
              <a:r>
                <a:rPr lang="en-ZA" sz="2000" b="1" kern="1200" dirty="0" smtClean="0">
                  <a:latin typeface="Arial" pitchFamily="34" charset="0"/>
                  <a:cs typeface="Arial" pitchFamily="34" charset="0"/>
                </a:rPr>
                <a:t>5. </a:t>
              </a:r>
              <a:r>
                <a:rPr lang="en-US" sz="2000" b="1" dirty="0" smtClean="0">
                  <a:latin typeface="Arial" pitchFamily="34" charset="0"/>
                  <a:cs typeface="Arial" pitchFamily="34" charset="0"/>
                </a:rPr>
                <a:t>DISCUSSIONS</a:t>
              </a:r>
              <a:endParaRPr lang="en-US" sz="2000" b="1" dirty="0">
                <a:latin typeface="Arial" pitchFamily="34" charset="0"/>
                <a:cs typeface="Arial" pitchFamily="34" charset="0"/>
              </a:endParaRPr>
            </a:p>
          </p:txBody>
        </p:sp>
      </p:grpSp>
    </p:spTree>
    <p:extLst>
      <p:ext uri="{BB962C8B-B14F-4D97-AF65-F5344CB8AC3E}">
        <p14:creationId xmlns:p14="http://schemas.microsoft.com/office/powerpoint/2010/main" xmlns="" val="164605203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76200"/>
            <a:ext cx="6019800" cy="381000"/>
          </a:xfrm>
        </p:spPr>
        <p:txBody>
          <a:bodyPr>
            <a:normAutofit fontScale="90000"/>
          </a:bodyPr>
          <a:lstStyle/>
          <a:p>
            <a:pPr algn="r"/>
            <a:r>
              <a:rPr lang="en-ZA" sz="2000" b="0" dirty="0" smtClean="0">
                <a:effectLst/>
                <a:latin typeface="Arial" panose="020B0604020202020204" pitchFamily="34" charset="0"/>
                <a:cs typeface="Arial" panose="020B0604020202020204" pitchFamily="34" charset="0"/>
              </a:rPr>
              <a:t>DISCUSSIONS</a:t>
            </a:r>
            <a:endParaRPr lang="en-ZA" sz="2000" b="0" dirty="0">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90600" y="533400"/>
            <a:ext cx="7772400" cy="5562600"/>
          </a:xfrm>
        </p:spPr>
        <p:txBody>
          <a:bodyPr>
            <a:normAutofit/>
          </a:bodyPr>
          <a:lstStyle/>
          <a:p>
            <a:pPr marL="0" indent="0">
              <a:lnSpc>
                <a:spcPct val="150000"/>
              </a:lnSpc>
              <a:buNone/>
            </a:pPr>
            <a:r>
              <a:rPr lang="en-GB" sz="1800" dirty="0"/>
              <a:t>Based on the recommendations of the rapid assessment report, COGHSTA seconded the departmental Chief Financial Officer as a Financial Specialist to the Municipality in August 2015, the purpose of which was to:</a:t>
            </a:r>
            <a:endParaRPr lang="en-US" sz="1800" dirty="0"/>
          </a:p>
          <a:p>
            <a:pPr lvl="0">
              <a:lnSpc>
                <a:spcPct val="150000"/>
              </a:lnSpc>
            </a:pPr>
            <a:r>
              <a:rPr lang="en-GB" sz="1800" dirty="0"/>
              <a:t>Do a detailed analysis of the municipal financial status / situation,  and</a:t>
            </a:r>
            <a:endParaRPr lang="en-US" sz="1800" dirty="0"/>
          </a:p>
          <a:p>
            <a:pPr lvl="0">
              <a:lnSpc>
                <a:spcPct val="150000"/>
              </a:lnSpc>
            </a:pPr>
            <a:r>
              <a:rPr lang="en-GB" sz="1800" dirty="0"/>
              <a:t>Develop and implement a financial recovery plan for the municipality with a view to improve on the prevailing financial situation</a:t>
            </a:r>
            <a:r>
              <a:rPr lang="en-GB" sz="1800" dirty="0" smtClean="0"/>
              <a:t>.</a:t>
            </a:r>
          </a:p>
          <a:p>
            <a:pPr marL="0" lvl="0" indent="0">
              <a:lnSpc>
                <a:spcPct val="150000"/>
              </a:lnSpc>
              <a:buNone/>
            </a:pPr>
            <a:endParaRPr lang="en-GB" sz="1800" dirty="0"/>
          </a:p>
          <a:p>
            <a:pPr marL="0" lvl="0" indent="0">
              <a:lnSpc>
                <a:spcPct val="150000"/>
              </a:lnSpc>
              <a:buNone/>
            </a:pPr>
            <a:endParaRPr lang="en-US" sz="1800" dirty="0"/>
          </a:p>
        </p:txBody>
      </p:sp>
      <p:sp>
        <p:nvSpPr>
          <p:cNvPr id="4" name="Slide Number Placeholder 3"/>
          <p:cNvSpPr>
            <a:spLocks noGrp="1"/>
          </p:cNvSpPr>
          <p:nvPr>
            <p:ph type="sldNum" sz="quarter" idx="12"/>
          </p:nvPr>
        </p:nvSpPr>
        <p:spPr/>
        <p:txBody>
          <a:bodyPr/>
          <a:lstStyle/>
          <a:p>
            <a:fld id="{F7C498D6-6873-47A6-95E3-A54FCFEA5166}" type="slidenum">
              <a:rPr lang="en-US" smtClean="0"/>
              <a:pPr/>
              <a:t>17</a:t>
            </a:fld>
            <a:endParaRPr lang="en-US"/>
          </a:p>
        </p:txBody>
      </p:sp>
    </p:spTree>
    <p:extLst>
      <p:ext uri="{BB962C8B-B14F-4D97-AF65-F5344CB8AC3E}">
        <p14:creationId xmlns:p14="http://schemas.microsoft.com/office/powerpoint/2010/main" xmlns="" val="211359010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76200"/>
            <a:ext cx="6019800" cy="381000"/>
          </a:xfrm>
        </p:spPr>
        <p:txBody>
          <a:bodyPr>
            <a:normAutofit fontScale="90000"/>
          </a:bodyPr>
          <a:lstStyle/>
          <a:p>
            <a:pPr algn="r"/>
            <a:r>
              <a:rPr lang="en-ZA" sz="2000" b="0" dirty="0" smtClean="0">
                <a:effectLst/>
                <a:latin typeface="Arial" panose="020B0604020202020204" pitchFamily="34" charset="0"/>
                <a:cs typeface="Arial" panose="020B0604020202020204" pitchFamily="34" charset="0"/>
              </a:rPr>
              <a:t>DISCUSSIONS</a:t>
            </a:r>
            <a:endParaRPr lang="en-ZA" sz="2000" b="0" dirty="0">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90600" y="533400"/>
            <a:ext cx="7772400" cy="5867400"/>
          </a:xfrm>
        </p:spPr>
        <p:txBody>
          <a:bodyPr>
            <a:normAutofit fontScale="92500"/>
          </a:bodyPr>
          <a:lstStyle/>
          <a:p>
            <a:pPr marL="0" indent="0">
              <a:lnSpc>
                <a:spcPct val="150000"/>
              </a:lnSpc>
              <a:buNone/>
            </a:pPr>
            <a:r>
              <a:rPr lang="en-GB" sz="1800" b="1" dirty="0"/>
              <a:t>MEC COGHSTA had several engagements as listed and discussed hereunder:</a:t>
            </a:r>
            <a:endParaRPr lang="en-US" sz="1800" dirty="0"/>
          </a:p>
          <a:p>
            <a:pPr lvl="0">
              <a:lnSpc>
                <a:spcPct val="150000"/>
              </a:lnSpc>
            </a:pPr>
            <a:r>
              <a:rPr lang="en-GB" sz="1800" b="1" dirty="0"/>
              <a:t>Mining Houses</a:t>
            </a:r>
            <a:r>
              <a:rPr lang="en-GB" sz="1800" dirty="0"/>
              <a:t> – Engagements with Senior Management of the Mining houses were done through meetings and telephonic conversations regarding payment of rates</a:t>
            </a:r>
            <a:r>
              <a:rPr lang="en-GB" sz="1800" dirty="0" smtClean="0"/>
              <a:t>.</a:t>
            </a:r>
            <a:r>
              <a:rPr lang="en-GB" sz="1800" dirty="0"/>
              <a:t> </a:t>
            </a:r>
            <a:endParaRPr lang="en-US" sz="1800" dirty="0"/>
          </a:p>
          <a:p>
            <a:pPr marL="0" indent="0">
              <a:lnSpc>
                <a:spcPct val="150000"/>
              </a:lnSpc>
              <a:buNone/>
            </a:pPr>
            <a:r>
              <a:rPr lang="en-GB" sz="1800" dirty="0" smtClean="0"/>
              <a:t>	These </a:t>
            </a:r>
            <a:r>
              <a:rPr lang="en-GB" sz="1800" dirty="0"/>
              <a:t>meetings assisted in mending the relations with the </a:t>
            </a:r>
            <a:r>
              <a:rPr lang="en-GB" sz="1800" dirty="0" smtClean="0"/>
              <a:t>	municipality </a:t>
            </a:r>
            <a:r>
              <a:rPr lang="en-GB" sz="1800" dirty="0"/>
              <a:t>as well as provision by the mining houses of funding </a:t>
            </a:r>
            <a:r>
              <a:rPr lang="en-GB" sz="1800" dirty="0" smtClean="0"/>
              <a:t>	to 	assist </a:t>
            </a:r>
            <a:r>
              <a:rPr lang="en-GB" sz="1800" dirty="0"/>
              <a:t>the municipality to meet some of their financial </a:t>
            </a:r>
            <a:r>
              <a:rPr lang="en-GB" sz="1800" dirty="0" smtClean="0"/>
              <a:t>obligations</a:t>
            </a:r>
            <a:r>
              <a:rPr lang="en-GB" sz="1800" dirty="0"/>
              <a:t>.</a:t>
            </a:r>
            <a:endParaRPr lang="en-US" sz="1800" dirty="0"/>
          </a:p>
          <a:p>
            <a:pPr marL="0" indent="0">
              <a:lnSpc>
                <a:spcPct val="150000"/>
              </a:lnSpc>
              <a:buNone/>
            </a:pPr>
            <a:endParaRPr lang="en-US" sz="1800" dirty="0"/>
          </a:p>
          <a:p>
            <a:pPr lvl="0">
              <a:lnSpc>
                <a:spcPct val="150000"/>
              </a:lnSpc>
            </a:pPr>
            <a:r>
              <a:rPr lang="en-GB" sz="1800" b="1" dirty="0"/>
              <a:t>ESKOM – </a:t>
            </a:r>
            <a:r>
              <a:rPr lang="en-GB" sz="1800" dirty="0"/>
              <a:t>not less than three meetings were held with ESKOM and the MEC COGHSTA. A new repayment agreement was signed; ESKOM undertook to also assist the municipality with the electricity billing challenges as well as determination of correct tariffs that will assist the municipality to be able to bill consumers correctly.  </a:t>
            </a:r>
            <a:r>
              <a:rPr lang="en-GB" sz="1800" b="1" dirty="0"/>
              <a:t> </a:t>
            </a:r>
            <a:endParaRPr lang="en-US" sz="1800" dirty="0"/>
          </a:p>
          <a:p>
            <a:pPr marL="0" lvl="0" indent="0">
              <a:lnSpc>
                <a:spcPct val="150000"/>
              </a:lnSpc>
              <a:buNone/>
            </a:pPr>
            <a:endParaRPr lang="en-US" sz="1800" dirty="0"/>
          </a:p>
        </p:txBody>
      </p:sp>
      <p:sp>
        <p:nvSpPr>
          <p:cNvPr id="4" name="Slide Number Placeholder 3"/>
          <p:cNvSpPr>
            <a:spLocks noGrp="1"/>
          </p:cNvSpPr>
          <p:nvPr>
            <p:ph type="sldNum" sz="quarter" idx="12"/>
          </p:nvPr>
        </p:nvSpPr>
        <p:spPr/>
        <p:txBody>
          <a:bodyPr/>
          <a:lstStyle/>
          <a:p>
            <a:fld id="{F7C498D6-6873-47A6-95E3-A54FCFEA5166}" type="slidenum">
              <a:rPr lang="en-US" smtClean="0"/>
              <a:pPr/>
              <a:t>18</a:t>
            </a:fld>
            <a:endParaRPr lang="en-US"/>
          </a:p>
        </p:txBody>
      </p:sp>
    </p:spTree>
    <p:extLst>
      <p:ext uri="{BB962C8B-B14F-4D97-AF65-F5344CB8AC3E}">
        <p14:creationId xmlns:p14="http://schemas.microsoft.com/office/powerpoint/2010/main" xmlns="" val="285494228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76200"/>
            <a:ext cx="6019800" cy="381000"/>
          </a:xfrm>
        </p:spPr>
        <p:txBody>
          <a:bodyPr>
            <a:normAutofit fontScale="90000"/>
          </a:bodyPr>
          <a:lstStyle/>
          <a:p>
            <a:pPr algn="r"/>
            <a:r>
              <a:rPr lang="en-ZA" sz="2000" b="0" dirty="0" smtClean="0">
                <a:effectLst/>
                <a:latin typeface="Arial" panose="020B0604020202020204" pitchFamily="34" charset="0"/>
                <a:cs typeface="Arial" panose="020B0604020202020204" pitchFamily="34" charset="0"/>
              </a:rPr>
              <a:t>DISCUSSIONS</a:t>
            </a:r>
            <a:endParaRPr lang="en-ZA" sz="2000" b="0" dirty="0">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90600" y="533400"/>
            <a:ext cx="7772400" cy="5562600"/>
          </a:xfrm>
        </p:spPr>
        <p:txBody>
          <a:bodyPr>
            <a:normAutofit lnSpcReduction="10000"/>
          </a:bodyPr>
          <a:lstStyle/>
          <a:p>
            <a:pPr marL="0" indent="0">
              <a:lnSpc>
                <a:spcPct val="150000"/>
              </a:lnSpc>
              <a:buNone/>
            </a:pPr>
            <a:r>
              <a:rPr lang="en-GB" sz="1800" b="1" dirty="0"/>
              <a:t>MEC COGHSTA had several engagements as listed and discussed hereunder:</a:t>
            </a:r>
            <a:endParaRPr lang="en-US" sz="1800" dirty="0"/>
          </a:p>
          <a:p>
            <a:pPr marL="0" indent="0">
              <a:lnSpc>
                <a:spcPct val="150000"/>
              </a:lnSpc>
              <a:buNone/>
            </a:pPr>
            <a:endParaRPr lang="en-US" sz="1800" dirty="0"/>
          </a:p>
          <a:p>
            <a:pPr lvl="0">
              <a:lnSpc>
                <a:spcPct val="150000"/>
              </a:lnSpc>
            </a:pPr>
            <a:r>
              <a:rPr lang="en-GB" sz="1800" b="1" dirty="0"/>
              <a:t>National Treasury </a:t>
            </a:r>
            <a:r>
              <a:rPr lang="en-GB" sz="1800" dirty="0"/>
              <a:t>– through the meeting with National Treasury, CoGTA and MEC COGHSTA, the implementation of sec 216 of the Constitution of SA was put on hold to allow the intervention at the municipality ample time to find amicable solutions.</a:t>
            </a:r>
            <a:endParaRPr lang="en-US" sz="1800" dirty="0"/>
          </a:p>
          <a:p>
            <a:pPr marL="0" indent="0">
              <a:lnSpc>
                <a:spcPct val="150000"/>
              </a:lnSpc>
              <a:buNone/>
            </a:pPr>
            <a:endParaRPr lang="en-US" sz="1800" dirty="0"/>
          </a:p>
          <a:p>
            <a:pPr lvl="0">
              <a:lnSpc>
                <a:spcPct val="150000"/>
              </a:lnSpc>
            </a:pPr>
            <a:r>
              <a:rPr lang="en-GB" sz="1800" b="1" dirty="0"/>
              <a:t>COGTA – </a:t>
            </a:r>
            <a:r>
              <a:rPr lang="en-GB" sz="1800" dirty="0"/>
              <a:t>COGTA was engaged to facilitate the transfer of MIG funding to Waterberg District until such time the situation has improved. This has been agreed to by both municipalities and the transfer was done in March 2016. This will ensure that service delivery projects in Thabazimbi are implemented.</a:t>
            </a:r>
            <a:endParaRPr lang="en-US" sz="1800" dirty="0"/>
          </a:p>
          <a:p>
            <a:pPr marL="0" lvl="0" indent="0">
              <a:lnSpc>
                <a:spcPct val="150000"/>
              </a:lnSpc>
              <a:buNone/>
            </a:pPr>
            <a:endParaRPr lang="en-US" sz="1800" dirty="0"/>
          </a:p>
        </p:txBody>
      </p:sp>
      <p:sp>
        <p:nvSpPr>
          <p:cNvPr id="4" name="Slide Number Placeholder 3"/>
          <p:cNvSpPr>
            <a:spLocks noGrp="1"/>
          </p:cNvSpPr>
          <p:nvPr>
            <p:ph type="sldNum" sz="quarter" idx="12"/>
          </p:nvPr>
        </p:nvSpPr>
        <p:spPr/>
        <p:txBody>
          <a:bodyPr/>
          <a:lstStyle/>
          <a:p>
            <a:fld id="{F7C498D6-6873-47A6-95E3-A54FCFEA5166}" type="slidenum">
              <a:rPr lang="en-US" smtClean="0"/>
              <a:pPr/>
              <a:t>19</a:t>
            </a:fld>
            <a:endParaRPr lang="en-US"/>
          </a:p>
        </p:txBody>
      </p:sp>
    </p:spTree>
    <p:extLst>
      <p:ext uri="{BB962C8B-B14F-4D97-AF65-F5344CB8AC3E}">
        <p14:creationId xmlns:p14="http://schemas.microsoft.com/office/powerpoint/2010/main" xmlns="" val="134437035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990600" y="1600200"/>
            <a:ext cx="7696199" cy="4648200"/>
          </a:xfrm>
          <a:noFill/>
          <a:ln w="19050">
            <a:noFill/>
          </a:ln>
        </p:spPr>
        <p:txBody>
          <a:bodyPr>
            <a:normAutofit/>
          </a:bodyPr>
          <a:lstStyle/>
          <a:p>
            <a:pPr marL="457200" indent="-457200">
              <a:lnSpc>
                <a:spcPct val="150000"/>
              </a:lnSpc>
              <a:buFont typeface="+mj-lt"/>
              <a:buAutoNum type="arabicPeriod"/>
            </a:pPr>
            <a:r>
              <a:rPr lang="en-US" sz="2200" dirty="0" smtClean="0">
                <a:latin typeface="Arial" pitchFamily="34" charset="0"/>
                <a:cs typeface="Arial" pitchFamily="34" charset="0"/>
              </a:rPr>
              <a:t>Purpose of the report</a:t>
            </a:r>
          </a:p>
          <a:p>
            <a:pPr marL="457200" indent="-457200">
              <a:lnSpc>
                <a:spcPct val="150000"/>
              </a:lnSpc>
              <a:buFont typeface="+mj-lt"/>
              <a:buAutoNum type="arabicPeriod"/>
            </a:pPr>
            <a:r>
              <a:rPr lang="en-US" sz="2200" dirty="0" smtClean="0"/>
              <a:t>Overview of the Municipality</a:t>
            </a:r>
          </a:p>
          <a:p>
            <a:pPr marL="457200" indent="-457200">
              <a:lnSpc>
                <a:spcPct val="150000"/>
              </a:lnSpc>
              <a:buFont typeface="+mj-lt"/>
              <a:buAutoNum type="arabicPeriod"/>
            </a:pPr>
            <a:r>
              <a:rPr lang="en-US" sz="2200" dirty="0" smtClean="0"/>
              <a:t>Background to the intervention</a:t>
            </a:r>
          </a:p>
          <a:p>
            <a:pPr marL="457200" indent="-457200">
              <a:lnSpc>
                <a:spcPct val="150000"/>
              </a:lnSpc>
              <a:buFont typeface="+mj-lt"/>
              <a:buAutoNum type="arabicPeriod"/>
            </a:pPr>
            <a:r>
              <a:rPr lang="en-US" sz="2200" dirty="0" smtClean="0"/>
              <a:t>Legal Mandate</a:t>
            </a:r>
          </a:p>
          <a:p>
            <a:pPr marL="457200" indent="-457200">
              <a:lnSpc>
                <a:spcPct val="150000"/>
              </a:lnSpc>
              <a:buFont typeface="+mj-lt"/>
              <a:buAutoNum type="arabicPeriod"/>
            </a:pPr>
            <a:r>
              <a:rPr lang="en-US" sz="2200" dirty="0" smtClean="0"/>
              <a:t>Discussions</a:t>
            </a:r>
          </a:p>
          <a:p>
            <a:pPr marL="457200" indent="-457200">
              <a:lnSpc>
                <a:spcPct val="150000"/>
              </a:lnSpc>
              <a:buFont typeface="+mj-lt"/>
              <a:buAutoNum type="arabicPeriod"/>
            </a:pPr>
            <a:r>
              <a:rPr lang="en-US" sz="2200" dirty="0" smtClean="0"/>
              <a:t>Legislative Considerations</a:t>
            </a:r>
          </a:p>
          <a:p>
            <a:pPr marL="457200" indent="-457200">
              <a:lnSpc>
                <a:spcPct val="150000"/>
              </a:lnSpc>
              <a:buFont typeface="+mj-lt"/>
              <a:buAutoNum type="arabicPeriod"/>
            </a:pPr>
            <a:r>
              <a:rPr lang="en-US" sz="2200" dirty="0" smtClean="0"/>
              <a:t>Implementation of EXCO resolutions</a:t>
            </a:r>
          </a:p>
          <a:p>
            <a:pPr marL="457200" indent="-457200">
              <a:lnSpc>
                <a:spcPct val="150000"/>
              </a:lnSpc>
              <a:buFont typeface="+mj-lt"/>
              <a:buAutoNum type="arabicPeriod"/>
            </a:pPr>
            <a:r>
              <a:rPr lang="en-US" sz="2200" dirty="0" smtClean="0"/>
              <a:t>Recommendations</a:t>
            </a:r>
          </a:p>
          <a:p>
            <a:pPr marL="457200" indent="-457200">
              <a:lnSpc>
                <a:spcPct val="150000"/>
              </a:lnSpc>
              <a:buFont typeface="+mj-lt"/>
              <a:buAutoNum type="arabicPeriod"/>
            </a:pPr>
            <a:endParaRPr lang="en-US" sz="2200" dirty="0" smtClean="0"/>
          </a:p>
          <a:p>
            <a:pPr marL="0" indent="0">
              <a:lnSpc>
                <a:spcPct val="150000"/>
              </a:lnSpc>
              <a:buNone/>
            </a:pPr>
            <a:endParaRPr lang="en-US" sz="2200" dirty="0" smtClean="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7C498D6-6873-47A6-95E3-A54FCFEA5166}" type="slidenum">
              <a:rPr lang="en-US" sz="1400" b="1" smtClean="0"/>
              <a:pPr/>
              <a:t>2</a:t>
            </a:fld>
            <a:endParaRPr lang="en-US" sz="1400" b="1" dirty="0"/>
          </a:p>
        </p:txBody>
      </p:sp>
      <p:grpSp>
        <p:nvGrpSpPr>
          <p:cNvPr id="6" name="Group 5"/>
          <p:cNvGrpSpPr/>
          <p:nvPr/>
        </p:nvGrpSpPr>
        <p:grpSpPr>
          <a:xfrm>
            <a:off x="1828800" y="152400"/>
            <a:ext cx="6646849" cy="990600"/>
            <a:chOff x="1128140" y="1981196"/>
            <a:chExt cx="6646849" cy="1371606"/>
          </a:xfrm>
          <a:scene3d>
            <a:camera prst="orthographicFront"/>
            <a:lightRig rig="flat" dir="t"/>
          </a:scene3d>
        </p:grpSpPr>
        <p:sp>
          <p:nvSpPr>
            <p:cNvPr id="7" name="Rectangle 6"/>
            <p:cNvSpPr/>
            <p:nvPr/>
          </p:nvSpPr>
          <p:spPr>
            <a:xfrm>
              <a:off x="1128140" y="1981196"/>
              <a:ext cx="6646849" cy="1371606"/>
            </a:xfrm>
            <a:prstGeom prst="rect">
              <a:avLst/>
            </a:prstGeom>
            <a:sp3d prstMaterial="dkEdge">
              <a:bevelT w="8200" h="38100"/>
            </a:sp3d>
          </p:spPr>
          <p:style>
            <a:lnRef idx="0">
              <a:schemeClr val="lt1">
                <a:hueOff val="0"/>
                <a:satOff val="0"/>
                <a:lumOff val="0"/>
                <a:alphaOff val="0"/>
              </a:schemeClr>
            </a:lnRef>
            <a:fillRef idx="2">
              <a:schemeClr val="accent3">
                <a:alpha val="90000"/>
                <a:hueOff val="0"/>
                <a:satOff val="0"/>
                <a:lumOff val="0"/>
                <a:alphaOff val="-20000"/>
              </a:schemeClr>
            </a:fillRef>
            <a:effectRef idx="1">
              <a:schemeClr val="accent3">
                <a:alpha val="90000"/>
                <a:hueOff val="0"/>
                <a:satOff val="0"/>
                <a:lumOff val="0"/>
                <a:alphaOff val="-20000"/>
              </a:schemeClr>
            </a:effectRef>
            <a:fontRef idx="minor">
              <a:schemeClr val="dk1"/>
            </a:fontRef>
          </p:style>
        </p:sp>
        <p:sp>
          <p:nvSpPr>
            <p:cNvPr id="10" name="Rectangle 9"/>
            <p:cNvSpPr/>
            <p:nvPr/>
          </p:nvSpPr>
          <p:spPr>
            <a:xfrm>
              <a:off x="1128140" y="1981196"/>
              <a:ext cx="6646849" cy="1371606"/>
            </a:xfrm>
            <a:prstGeom prst="rect">
              <a:avLst/>
            </a:prstGeom>
            <a:solidFill>
              <a:srgbClr val="FFC000"/>
            </a:solidFill>
            <a:sp3d/>
          </p:spPr>
          <p:style>
            <a:lnRef idx="0">
              <a:scrgbClr r="0" g="0" b="0"/>
            </a:lnRef>
            <a:fillRef idx="0">
              <a:scrgbClr r="0" g="0" b="0"/>
            </a:fillRef>
            <a:effectRef idx="0">
              <a:scrgbClr r="0" g="0" b="0"/>
            </a:effectRef>
            <a:fontRef idx="minor">
              <a:schemeClr val="dk1"/>
            </a:fontRef>
          </p:style>
          <p:txBody>
            <a:bodyPr spcFirstLastPara="0" vert="horz" wrap="square" lIns="846773" tIns="71120" rIns="71120" bIns="71120" numCol="1" spcCol="1270" anchor="ctr" anchorCtr="0">
              <a:noAutofit/>
            </a:bodyPr>
            <a:lstStyle/>
            <a:p>
              <a:pPr lvl="0" algn="l" defTabSz="1244600">
                <a:lnSpc>
                  <a:spcPct val="90000"/>
                </a:lnSpc>
                <a:spcBef>
                  <a:spcPct val="0"/>
                </a:spcBef>
                <a:spcAft>
                  <a:spcPct val="35000"/>
                </a:spcAft>
              </a:pPr>
              <a:r>
                <a:rPr lang="en-ZA" sz="2800" b="1" kern="1200" dirty="0" smtClean="0">
                  <a:latin typeface="Arial" pitchFamily="34" charset="0"/>
                  <a:cs typeface="Arial" pitchFamily="34" charset="0"/>
                </a:rPr>
                <a:t>PRESENTATION OUTLINE</a:t>
              </a:r>
              <a:endParaRPr lang="en-ZA" sz="2400" b="1" kern="1200" dirty="0">
                <a:latin typeface="Arial" pitchFamily="34" charset="0"/>
                <a:cs typeface="Arial" pitchFamily="34" charset="0"/>
              </a:endParaRPr>
            </a:p>
          </p:txBody>
        </p:sp>
      </p:grpSp>
    </p:spTree>
    <p:extLst>
      <p:ext uri="{BB962C8B-B14F-4D97-AF65-F5344CB8AC3E}">
        <p14:creationId xmlns:p14="http://schemas.microsoft.com/office/powerpoint/2010/main" xmlns="" val="361299714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76200"/>
            <a:ext cx="6019800" cy="381000"/>
          </a:xfrm>
        </p:spPr>
        <p:txBody>
          <a:bodyPr>
            <a:normAutofit fontScale="90000"/>
          </a:bodyPr>
          <a:lstStyle/>
          <a:p>
            <a:pPr algn="r"/>
            <a:r>
              <a:rPr lang="en-ZA" sz="2000" b="0" dirty="0" smtClean="0">
                <a:effectLst/>
                <a:latin typeface="Arial" panose="020B0604020202020204" pitchFamily="34" charset="0"/>
                <a:cs typeface="Arial" panose="020B0604020202020204" pitchFamily="34" charset="0"/>
              </a:rPr>
              <a:t>DISCUSSIONS</a:t>
            </a:r>
            <a:endParaRPr lang="en-ZA" sz="2000" b="0" dirty="0">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90600" y="533400"/>
            <a:ext cx="7772400" cy="5562600"/>
          </a:xfrm>
        </p:spPr>
        <p:txBody>
          <a:bodyPr>
            <a:normAutofit lnSpcReduction="10000"/>
          </a:bodyPr>
          <a:lstStyle/>
          <a:p>
            <a:pPr marL="0" indent="0">
              <a:lnSpc>
                <a:spcPct val="150000"/>
              </a:lnSpc>
              <a:buNone/>
            </a:pPr>
            <a:r>
              <a:rPr lang="en-GB" sz="1800" b="1" dirty="0"/>
              <a:t>MEC COGHSTA had several engagements as listed and discussed hereunder:</a:t>
            </a:r>
            <a:endParaRPr lang="en-US" sz="1800" dirty="0"/>
          </a:p>
          <a:p>
            <a:pPr marL="0" indent="0">
              <a:lnSpc>
                <a:spcPct val="150000"/>
              </a:lnSpc>
              <a:buNone/>
            </a:pPr>
            <a:endParaRPr lang="en-US" sz="1800" dirty="0"/>
          </a:p>
          <a:p>
            <a:pPr lvl="0">
              <a:lnSpc>
                <a:spcPct val="150000"/>
              </a:lnSpc>
            </a:pPr>
            <a:r>
              <a:rPr lang="en-GB" sz="1800" b="1" dirty="0"/>
              <a:t>National Treasury </a:t>
            </a:r>
            <a:r>
              <a:rPr lang="en-GB" sz="1800" dirty="0"/>
              <a:t>– through the meeting with National Treasury, CoGTA and MEC COGHSTA, the implementation of sec 216 of the Constitution of SA was put on hold to allow the intervention at the municipality ample time to find amicable solutions.</a:t>
            </a:r>
            <a:endParaRPr lang="en-US" sz="1800" dirty="0"/>
          </a:p>
          <a:p>
            <a:pPr marL="0" indent="0">
              <a:lnSpc>
                <a:spcPct val="150000"/>
              </a:lnSpc>
              <a:buNone/>
            </a:pPr>
            <a:endParaRPr lang="en-US" sz="1800" dirty="0"/>
          </a:p>
          <a:p>
            <a:pPr lvl="0">
              <a:lnSpc>
                <a:spcPct val="150000"/>
              </a:lnSpc>
            </a:pPr>
            <a:r>
              <a:rPr lang="en-GB" sz="1800" b="1" dirty="0"/>
              <a:t>COGTA – </a:t>
            </a:r>
            <a:r>
              <a:rPr lang="en-GB" sz="1800" dirty="0"/>
              <a:t>COGTA was engaged to facilitate the transfer of MIG funding to Waterberg District until such time the situation has improved. This has been agreed to by both municipalities and the transfer was done in March 2016. This will ensure that service delivery projects in Thabazimbi are implemented.</a:t>
            </a:r>
            <a:endParaRPr lang="en-US" sz="1800" dirty="0"/>
          </a:p>
          <a:p>
            <a:pPr marL="0" lvl="0" indent="0">
              <a:lnSpc>
                <a:spcPct val="150000"/>
              </a:lnSpc>
              <a:buNone/>
            </a:pPr>
            <a:endParaRPr lang="en-US" sz="1800" dirty="0"/>
          </a:p>
        </p:txBody>
      </p:sp>
      <p:sp>
        <p:nvSpPr>
          <p:cNvPr id="4" name="Slide Number Placeholder 3"/>
          <p:cNvSpPr>
            <a:spLocks noGrp="1"/>
          </p:cNvSpPr>
          <p:nvPr>
            <p:ph type="sldNum" sz="quarter" idx="12"/>
          </p:nvPr>
        </p:nvSpPr>
        <p:spPr/>
        <p:txBody>
          <a:bodyPr/>
          <a:lstStyle/>
          <a:p>
            <a:fld id="{F7C498D6-6873-47A6-95E3-A54FCFEA5166}" type="slidenum">
              <a:rPr lang="en-US" smtClean="0"/>
              <a:pPr/>
              <a:t>20</a:t>
            </a:fld>
            <a:endParaRPr lang="en-US"/>
          </a:p>
        </p:txBody>
      </p:sp>
    </p:spTree>
    <p:extLst>
      <p:ext uri="{BB962C8B-B14F-4D97-AF65-F5344CB8AC3E}">
        <p14:creationId xmlns:p14="http://schemas.microsoft.com/office/powerpoint/2010/main" xmlns="" val="53028581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76200"/>
            <a:ext cx="6019800" cy="381000"/>
          </a:xfrm>
        </p:spPr>
        <p:txBody>
          <a:bodyPr>
            <a:normAutofit fontScale="90000"/>
          </a:bodyPr>
          <a:lstStyle/>
          <a:p>
            <a:pPr algn="r"/>
            <a:r>
              <a:rPr lang="en-ZA" sz="2000" b="0" dirty="0" smtClean="0">
                <a:effectLst/>
                <a:latin typeface="Arial" panose="020B0604020202020204" pitchFamily="34" charset="0"/>
                <a:cs typeface="Arial" panose="020B0604020202020204" pitchFamily="34" charset="0"/>
              </a:rPr>
              <a:t>DISCUSSIONS</a:t>
            </a:r>
            <a:endParaRPr lang="en-ZA" sz="2000" b="0" dirty="0">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90600" y="533400"/>
            <a:ext cx="7772400" cy="5562600"/>
          </a:xfrm>
        </p:spPr>
        <p:txBody>
          <a:bodyPr>
            <a:normAutofit/>
          </a:bodyPr>
          <a:lstStyle/>
          <a:p>
            <a:pPr algn="just">
              <a:lnSpc>
                <a:spcPct val="170000"/>
              </a:lnSpc>
            </a:pPr>
            <a:r>
              <a:rPr lang="en-US" sz="1800" dirty="0"/>
              <a:t>The MEC: </a:t>
            </a:r>
            <a:r>
              <a:rPr lang="en-US" sz="1800" dirty="0" smtClean="0"/>
              <a:t>COGHSTA, </a:t>
            </a:r>
            <a:r>
              <a:rPr lang="en-US" sz="1800" dirty="0"/>
              <a:t>seconded Mr. Pat Khunou, as a Financial Specialist, to the municipality on 24 August 2015 (for a 3 months period) to conduct an analysis of the municipal financial status and to develop and implement a financial recovery plan for the municipality with a view to improve on the current financial situation that the municipality find itself in. </a:t>
            </a:r>
          </a:p>
          <a:p>
            <a:pPr algn="just">
              <a:lnSpc>
                <a:spcPct val="170000"/>
              </a:lnSpc>
            </a:pPr>
            <a:endParaRPr lang="en-US" sz="1800" dirty="0"/>
          </a:p>
          <a:p>
            <a:pPr algn="just">
              <a:lnSpc>
                <a:spcPct val="170000"/>
              </a:lnSpc>
            </a:pPr>
            <a:r>
              <a:rPr lang="en-US" sz="1800" dirty="0"/>
              <a:t>Then on the 01</a:t>
            </a:r>
            <a:r>
              <a:rPr lang="en-US" sz="1800" baseline="30000" dirty="0"/>
              <a:t>st</a:t>
            </a:r>
            <a:r>
              <a:rPr lang="en-US" sz="1800" dirty="0"/>
              <a:t> November 2015, the MEC seconded Mr. Nyiko Mashamba, as an Acting Municipal Manager, to the municipality for a period not exceeding 6 months to provide strategic management leadership. </a:t>
            </a:r>
          </a:p>
        </p:txBody>
      </p:sp>
      <p:sp>
        <p:nvSpPr>
          <p:cNvPr id="4" name="Slide Number Placeholder 3"/>
          <p:cNvSpPr>
            <a:spLocks noGrp="1"/>
          </p:cNvSpPr>
          <p:nvPr>
            <p:ph type="sldNum" sz="quarter" idx="12"/>
          </p:nvPr>
        </p:nvSpPr>
        <p:spPr/>
        <p:txBody>
          <a:bodyPr/>
          <a:lstStyle/>
          <a:p>
            <a:fld id="{F7C498D6-6873-47A6-95E3-A54FCFEA5166}" type="slidenum">
              <a:rPr lang="en-US" smtClean="0"/>
              <a:pPr/>
              <a:t>21</a:t>
            </a:fld>
            <a:endParaRPr lang="en-US"/>
          </a:p>
        </p:txBody>
      </p:sp>
    </p:spTree>
    <p:extLst>
      <p:ext uri="{BB962C8B-B14F-4D97-AF65-F5344CB8AC3E}">
        <p14:creationId xmlns:p14="http://schemas.microsoft.com/office/powerpoint/2010/main" xmlns="" val="53028581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C498D6-6873-47A6-95E3-A54FCFEA5166}" type="slidenum">
              <a:rPr lang="en-US" smtClean="0"/>
              <a:pPr/>
              <a:t>22</a:t>
            </a:fld>
            <a:endParaRPr lang="en-US"/>
          </a:p>
        </p:txBody>
      </p:sp>
      <p:grpSp>
        <p:nvGrpSpPr>
          <p:cNvPr id="6" name="Group 5"/>
          <p:cNvGrpSpPr/>
          <p:nvPr/>
        </p:nvGrpSpPr>
        <p:grpSpPr>
          <a:xfrm>
            <a:off x="1248575" y="2743197"/>
            <a:ext cx="6646849" cy="1371606"/>
            <a:chOff x="1128140" y="1981196"/>
            <a:chExt cx="6646849" cy="1371606"/>
          </a:xfrm>
          <a:scene3d>
            <a:camera prst="orthographicFront"/>
            <a:lightRig rig="flat" dir="t"/>
          </a:scene3d>
        </p:grpSpPr>
        <p:sp>
          <p:nvSpPr>
            <p:cNvPr id="10" name="Rectangle 9"/>
            <p:cNvSpPr/>
            <p:nvPr/>
          </p:nvSpPr>
          <p:spPr>
            <a:xfrm>
              <a:off x="1128140" y="1981196"/>
              <a:ext cx="6646849" cy="1371606"/>
            </a:xfrm>
            <a:prstGeom prst="rect">
              <a:avLst/>
            </a:prstGeom>
            <a:sp3d prstMaterial="dkEdge">
              <a:bevelT w="8200" h="38100"/>
            </a:sp3d>
          </p:spPr>
          <p:style>
            <a:lnRef idx="0">
              <a:schemeClr val="lt1">
                <a:hueOff val="0"/>
                <a:satOff val="0"/>
                <a:lumOff val="0"/>
                <a:alphaOff val="0"/>
              </a:schemeClr>
            </a:lnRef>
            <a:fillRef idx="2">
              <a:schemeClr val="accent3">
                <a:alpha val="90000"/>
                <a:hueOff val="0"/>
                <a:satOff val="0"/>
                <a:lumOff val="0"/>
                <a:alphaOff val="-20000"/>
              </a:schemeClr>
            </a:fillRef>
            <a:effectRef idx="1">
              <a:schemeClr val="accent3">
                <a:alpha val="90000"/>
                <a:hueOff val="0"/>
                <a:satOff val="0"/>
                <a:lumOff val="0"/>
                <a:alphaOff val="-20000"/>
              </a:schemeClr>
            </a:effectRef>
            <a:fontRef idx="minor">
              <a:schemeClr val="dk1"/>
            </a:fontRef>
          </p:style>
        </p:sp>
        <p:sp>
          <p:nvSpPr>
            <p:cNvPr id="11" name="Rectangle 10"/>
            <p:cNvSpPr/>
            <p:nvPr/>
          </p:nvSpPr>
          <p:spPr>
            <a:xfrm>
              <a:off x="1128140" y="1981196"/>
              <a:ext cx="6646849" cy="1371606"/>
            </a:xfrm>
            <a:prstGeom prst="rect">
              <a:avLst/>
            </a:prstGeom>
            <a:solidFill>
              <a:srgbClr val="FFC000"/>
            </a:solidFill>
            <a:sp3d/>
          </p:spPr>
          <p:style>
            <a:lnRef idx="0">
              <a:scrgbClr r="0" g="0" b="0"/>
            </a:lnRef>
            <a:fillRef idx="0">
              <a:scrgbClr r="0" g="0" b="0"/>
            </a:fillRef>
            <a:effectRef idx="0">
              <a:scrgbClr r="0" g="0" b="0"/>
            </a:effectRef>
            <a:fontRef idx="minor">
              <a:schemeClr val="dk1"/>
            </a:fontRef>
          </p:style>
          <p:txBody>
            <a:bodyPr spcFirstLastPara="0" vert="horz" wrap="square" lIns="846773" tIns="71120" rIns="71120" bIns="71120" numCol="1" spcCol="1270" anchor="ctr" anchorCtr="0">
              <a:noAutofit/>
            </a:bodyPr>
            <a:lstStyle/>
            <a:p>
              <a:pPr>
                <a:lnSpc>
                  <a:spcPct val="150000"/>
                </a:lnSpc>
              </a:pPr>
              <a:r>
                <a:rPr lang="en-ZA" sz="2000" b="1" kern="1200" dirty="0" smtClean="0">
                  <a:latin typeface="Arial" pitchFamily="34" charset="0"/>
                  <a:cs typeface="Arial" pitchFamily="34" charset="0"/>
                </a:rPr>
                <a:t>6. LEGISLATIVE CONSIDERATIONS </a:t>
              </a:r>
            </a:p>
            <a:p>
              <a:pPr>
                <a:lnSpc>
                  <a:spcPct val="150000"/>
                </a:lnSpc>
              </a:pPr>
              <a:r>
                <a:rPr lang="en-ZA" sz="2000" b="1" kern="1200" dirty="0" smtClean="0">
                  <a:latin typeface="Arial" pitchFamily="34" charset="0"/>
                  <a:cs typeface="Arial" pitchFamily="34" charset="0"/>
                </a:rPr>
                <a:t>(sec 139 interventions)</a:t>
              </a:r>
              <a:endParaRPr lang="en-US" sz="2000" b="1" dirty="0">
                <a:latin typeface="Arial" pitchFamily="34" charset="0"/>
                <a:cs typeface="Arial" pitchFamily="34" charset="0"/>
              </a:endParaRPr>
            </a:p>
          </p:txBody>
        </p:sp>
      </p:grpSp>
    </p:spTree>
    <p:extLst>
      <p:ext uri="{BB962C8B-B14F-4D97-AF65-F5344CB8AC3E}">
        <p14:creationId xmlns:p14="http://schemas.microsoft.com/office/powerpoint/2010/main" xmlns="" val="164605203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304800"/>
            <a:ext cx="7772400" cy="5943600"/>
          </a:xfrm>
        </p:spPr>
        <p:txBody>
          <a:bodyPr>
            <a:normAutofit fontScale="92500"/>
          </a:bodyPr>
          <a:lstStyle/>
          <a:p>
            <a:pPr marL="0" indent="0">
              <a:lnSpc>
                <a:spcPct val="150000"/>
              </a:lnSpc>
              <a:buNone/>
            </a:pPr>
            <a:r>
              <a:rPr lang="en-GB" sz="1800" dirty="0"/>
              <a:t>Having due regard to the provisions of Section 139 of the Constitution of the Republic of South Africa, COGHSTA considered appropriate steps to </a:t>
            </a:r>
            <a:r>
              <a:rPr lang="en-GB" sz="1800" dirty="0" smtClean="0"/>
              <a:t>intervene </a:t>
            </a:r>
            <a:r>
              <a:rPr lang="en-GB" sz="1800" dirty="0"/>
              <a:t>in Thabazimbi Local Municipality</a:t>
            </a:r>
            <a:r>
              <a:rPr lang="en-GB" sz="1800" dirty="0" smtClean="0"/>
              <a:t>.</a:t>
            </a:r>
          </a:p>
          <a:p>
            <a:pPr marL="0" indent="0">
              <a:lnSpc>
                <a:spcPct val="150000"/>
              </a:lnSpc>
              <a:buNone/>
            </a:pPr>
            <a:r>
              <a:rPr lang="en-GB" sz="1800" dirty="0"/>
              <a:t>Such steps considered included:</a:t>
            </a:r>
            <a:endParaRPr lang="en-US" sz="1800" dirty="0"/>
          </a:p>
          <a:p>
            <a:pPr lvl="0">
              <a:lnSpc>
                <a:spcPct val="150000"/>
              </a:lnSpc>
            </a:pPr>
            <a:r>
              <a:rPr lang="en-GB" sz="1800" dirty="0"/>
              <a:t>The issuing of a directive to the municipality that would describe the extent of the failure and the steps to be taken in terms of sec 139 (1) (a)</a:t>
            </a:r>
            <a:endParaRPr lang="en-US" sz="1800" dirty="0"/>
          </a:p>
          <a:p>
            <a:pPr lvl="0">
              <a:lnSpc>
                <a:spcPct val="150000"/>
              </a:lnSpc>
            </a:pPr>
            <a:r>
              <a:rPr lang="en-GB" sz="1800" dirty="0"/>
              <a:t>The assumption of responsibility for the relevant obligation in terms of section 139 (1) (b); and</a:t>
            </a:r>
            <a:endParaRPr lang="en-US" sz="1800" dirty="0"/>
          </a:p>
          <a:p>
            <a:pPr lvl="0">
              <a:lnSpc>
                <a:spcPct val="150000"/>
              </a:lnSpc>
            </a:pPr>
            <a:r>
              <a:rPr lang="en-GB" sz="1800" dirty="0"/>
              <a:t>The dissolution of the municipal council in terms of sec 139 (1) (c).</a:t>
            </a:r>
            <a:endParaRPr lang="en-US" sz="1800" dirty="0"/>
          </a:p>
          <a:p>
            <a:pPr marL="0" indent="0">
              <a:lnSpc>
                <a:spcPct val="150000"/>
              </a:lnSpc>
              <a:buNone/>
            </a:pPr>
            <a:r>
              <a:rPr lang="en-GB" sz="1800" dirty="0"/>
              <a:t>In line with the spirit of co-operative governance as laid out in chapter 3 of the Constitution and in particular section 41(Principles of cooperative government and intergovernmental relations) COGHSTA further took note of the requirement to afford the municipality an opportunity to respond to the issues through issuing of a </a:t>
            </a:r>
            <a:r>
              <a:rPr lang="en-GB" sz="1800" dirty="0" smtClean="0"/>
              <a:t>notice</a:t>
            </a:r>
            <a:r>
              <a:rPr lang="en-GB" sz="1800" dirty="0"/>
              <a:t>.</a:t>
            </a:r>
            <a:r>
              <a:rPr lang="en-GB" sz="1800" dirty="0" smtClean="0"/>
              <a:t>    </a:t>
            </a:r>
            <a:endParaRPr lang="en-US" sz="1800" dirty="0"/>
          </a:p>
        </p:txBody>
      </p:sp>
      <p:sp>
        <p:nvSpPr>
          <p:cNvPr id="4" name="Slide Number Placeholder 3"/>
          <p:cNvSpPr>
            <a:spLocks noGrp="1"/>
          </p:cNvSpPr>
          <p:nvPr>
            <p:ph type="sldNum" sz="quarter" idx="12"/>
          </p:nvPr>
        </p:nvSpPr>
        <p:spPr/>
        <p:txBody>
          <a:bodyPr/>
          <a:lstStyle/>
          <a:p>
            <a:fld id="{F7C498D6-6873-47A6-95E3-A54FCFEA5166}" type="slidenum">
              <a:rPr lang="en-US" smtClean="0"/>
              <a:pPr/>
              <a:t>23</a:t>
            </a:fld>
            <a:endParaRPr lang="en-US"/>
          </a:p>
        </p:txBody>
      </p:sp>
    </p:spTree>
    <p:extLst>
      <p:ext uri="{BB962C8B-B14F-4D97-AF65-F5344CB8AC3E}">
        <p14:creationId xmlns:p14="http://schemas.microsoft.com/office/powerpoint/2010/main" xmlns="" val="270033048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95400"/>
            <a:ext cx="7772400" cy="3886200"/>
          </a:xfrm>
        </p:spPr>
        <p:txBody>
          <a:bodyPr>
            <a:normAutofit/>
          </a:bodyPr>
          <a:lstStyle/>
          <a:p>
            <a:pPr marL="0" indent="0">
              <a:lnSpc>
                <a:spcPct val="150000"/>
              </a:lnSpc>
              <a:buNone/>
            </a:pPr>
            <a:r>
              <a:rPr lang="en-GB" sz="2000" b="1" dirty="0"/>
              <a:t>Having due regard of the above-mentioned, coupled with extensive interaction between MEC for COGHSTA and both Political Management and Administrative Management of Thabazimbi Local Municipality, assumption of responsibility became the viable option to lift the municipality to minimum standards and to maintain economic unity in the province. This option would also ensure that the situation does not deteriorate further.</a:t>
            </a:r>
            <a:endParaRPr lang="en-US" sz="2000" dirty="0"/>
          </a:p>
        </p:txBody>
      </p:sp>
      <p:sp>
        <p:nvSpPr>
          <p:cNvPr id="4" name="Slide Number Placeholder 3"/>
          <p:cNvSpPr>
            <a:spLocks noGrp="1"/>
          </p:cNvSpPr>
          <p:nvPr>
            <p:ph type="sldNum" sz="quarter" idx="12"/>
          </p:nvPr>
        </p:nvSpPr>
        <p:spPr/>
        <p:txBody>
          <a:bodyPr/>
          <a:lstStyle/>
          <a:p>
            <a:fld id="{F7C498D6-6873-47A6-95E3-A54FCFEA5166}" type="slidenum">
              <a:rPr lang="en-US" smtClean="0"/>
              <a:pPr/>
              <a:t>24</a:t>
            </a:fld>
            <a:endParaRPr lang="en-US"/>
          </a:p>
        </p:txBody>
      </p:sp>
    </p:spTree>
    <p:extLst>
      <p:ext uri="{BB962C8B-B14F-4D97-AF65-F5344CB8AC3E}">
        <p14:creationId xmlns:p14="http://schemas.microsoft.com/office/powerpoint/2010/main" xmlns="" val="116179123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04800"/>
            <a:ext cx="7772400" cy="6019800"/>
          </a:xfrm>
        </p:spPr>
        <p:txBody>
          <a:bodyPr>
            <a:noAutofit/>
          </a:bodyPr>
          <a:lstStyle/>
          <a:p>
            <a:pPr marL="0" indent="0">
              <a:lnSpc>
                <a:spcPct val="150000"/>
              </a:lnSpc>
              <a:buNone/>
            </a:pPr>
            <a:r>
              <a:rPr lang="en-GB" sz="1800" dirty="0"/>
              <a:t>The Provincial Executive Council of Limpopo Provincial Government has on Wednesday, 17 February 2016, considered the progress report on Thabazimbi as per COGHSTA intervention from August 2015 to January 2016</a:t>
            </a:r>
            <a:r>
              <a:rPr lang="en-GB" sz="1800" dirty="0" smtClean="0"/>
              <a:t>.</a:t>
            </a:r>
            <a:endParaRPr lang="en-US" sz="1800" dirty="0"/>
          </a:p>
          <a:p>
            <a:pPr marL="0" indent="0">
              <a:lnSpc>
                <a:spcPct val="150000"/>
              </a:lnSpc>
              <a:buNone/>
            </a:pPr>
            <a:r>
              <a:rPr lang="en-GB" sz="1800" dirty="0"/>
              <a:t> </a:t>
            </a:r>
            <a:endParaRPr lang="en-US" sz="1800" dirty="0"/>
          </a:p>
          <a:p>
            <a:pPr marL="0" indent="0">
              <a:lnSpc>
                <a:spcPct val="150000"/>
              </a:lnSpc>
              <a:buNone/>
            </a:pPr>
            <a:r>
              <a:rPr lang="en-GB" sz="1800" dirty="0"/>
              <a:t>After consideration, EXCO resolved as per Decision No. 90 of 2015/16 as follows:</a:t>
            </a:r>
            <a:endParaRPr lang="en-US" sz="1800" dirty="0"/>
          </a:p>
          <a:p>
            <a:pPr>
              <a:lnSpc>
                <a:spcPct val="150000"/>
              </a:lnSpc>
            </a:pPr>
            <a:r>
              <a:rPr lang="en-GB" sz="1800" b="1" dirty="0"/>
              <a:t>90.1</a:t>
            </a:r>
            <a:r>
              <a:rPr lang="en-GB" sz="1800" dirty="0"/>
              <a:t> The Executive Council </a:t>
            </a:r>
            <a:r>
              <a:rPr lang="en-GB" sz="1800" b="1" u="sng" dirty="0"/>
              <a:t>approved</a:t>
            </a:r>
            <a:r>
              <a:rPr lang="en-GB" sz="1800" dirty="0"/>
              <a:t> that the Thabazimbi Local Municipality be placed under Section 139(1) (b) of the Constitution of the Republic of South Africa. </a:t>
            </a:r>
            <a:endParaRPr lang="en-US" sz="1800" dirty="0"/>
          </a:p>
          <a:p>
            <a:pPr>
              <a:lnSpc>
                <a:spcPct val="150000"/>
              </a:lnSpc>
            </a:pPr>
            <a:r>
              <a:rPr lang="en-GB" sz="1800" b="1" dirty="0"/>
              <a:t>90.2</a:t>
            </a:r>
            <a:r>
              <a:rPr lang="en-GB" sz="1800" dirty="0"/>
              <a:t>	The Executive Council </a:t>
            </a:r>
            <a:r>
              <a:rPr lang="en-GB" sz="1800" b="1" u="sng" dirty="0"/>
              <a:t>approved</a:t>
            </a:r>
            <a:r>
              <a:rPr lang="en-GB" sz="1800" dirty="0"/>
              <a:t> that </a:t>
            </a:r>
            <a:r>
              <a:rPr lang="en-GB" sz="1800" dirty="0" err="1"/>
              <a:t>CoGHSTA</a:t>
            </a:r>
            <a:r>
              <a:rPr lang="en-GB" sz="1800" dirty="0"/>
              <a:t> should appoint an Administrator who will assume the responsibilities of an Accounting Officer for the Thabazimbi Municipality in in line with Section 139(1)(b) of the Constitution</a:t>
            </a:r>
            <a:r>
              <a:rPr lang="en-GB" sz="1800" dirty="0" smtClean="0"/>
              <a:t>;</a:t>
            </a:r>
            <a:endParaRPr lang="en-US" sz="1800" dirty="0"/>
          </a:p>
        </p:txBody>
      </p:sp>
      <p:sp>
        <p:nvSpPr>
          <p:cNvPr id="4" name="Slide Number Placeholder 3"/>
          <p:cNvSpPr>
            <a:spLocks noGrp="1"/>
          </p:cNvSpPr>
          <p:nvPr>
            <p:ph type="sldNum" sz="quarter" idx="12"/>
          </p:nvPr>
        </p:nvSpPr>
        <p:spPr/>
        <p:txBody>
          <a:bodyPr/>
          <a:lstStyle/>
          <a:p>
            <a:fld id="{F7C498D6-6873-47A6-95E3-A54FCFEA5166}" type="slidenum">
              <a:rPr lang="en-US" smtClean="0"/>
              <a:pPr/>
              <a:t>25</a:t>
            </a:fld>
            <a:endParaRPr lang="en-US"/>
          </a:p>
        </p:txBody>
      </p:sp>
    </p:spTree>
    <p:extLst>
      <p:ext uri="{BB962C8B-B14F-4D97-AF65-F5344CB8AC3E}">
        <p14:creationId xmlns:p14="http://schemas.microsoft.com/office/powerpoint/2010/main" xmlns="" val="409166083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04800"/>
            <a:ext cx="7772400" cy="6019800"/>
          </a:xfrm>
        </p:spPr>
        <p:txBody>
          <a:bodyPr>
            <a:noAutofit/>
          </a:bodyPr>
          <a:lstStyle/>
          <a:p>
            <a:pPr marL="0" indent="0">
              <a:lnSpc>
                <a:spcPct val="150000"/>
              </a:lnSpc>
              <a:buNone/>
            </a:pPr>
            <a:r>
              <a:rPr lang="en-GB" sz="1800" dirty="0" smtClean="0"/>
              <a:t>After </a:t>
            </a:r>
            <a:r>
              <a:rPr lang="en-GB" sz="1800" dirty="0"/>
              <a:t>consideration, EXCO resolved as per Decision No. 90 of 2015/16 as follows</a:t>
            </a:r>
            <a:r>
              <a:rPr lang="en-GB" sz="1800" dirty="0" smtClean="0"/>
              <a:t>:</a:t>
            </a:r>
            <a:r>
              <a:rPr lang="en-GB" sz="1800" dirty="0"/>
              <a:t> </a:t>
            </a:r>
            <a:endParaRPr lang="en-GB" sz="1800" dirty="0" smtClean="0"/>
          </a:p>
          <a:p>
            <a:pPr>
              <a:lnSpc>
                <a:spcPct val="150000"/>
              </a:lnSpc>
            </a:pPr>
            <a:r>
              <a:rPr lang="en-GB" sz="1800" b="1" dirty="0" smtClean="0"/>
              <a:t>90.3</a:t>
            </a:r>
            <a:r>
              <a:rPr lang="en-GB" sz="1800" dirty="0" smtClean="0"/>
              <a:t> </a:t>
            </a:r>
            <a:r>
              <a:rPr lang="en-GB" sz="1800" dirty="0"/>
              <a:t>The Executive Council </a:t>
            </a:r>
            <a:r>
              <a:rPr lang="en-GB" sz="1800" b="1" u="sng" dirty="0"/>
              <a:t>approved</a:t>
            </a:r>
            <a:r>
              <a:rPr lang="en-GB" sz="1800" dirty="0"/>
              <a:t> that the Thabazimbi Municipality should invoke Section 152(1) and Section 152(2) of the Municipal Finance Management Act, No. 56 of 2003 by directing the Administrator to apply for stay of legal proceedings </a:t>
            </a:r>
            <a:r>
              <a:rPr lang="en-GB" sz="1800" i="1" dirty="0"/>
              <a:t>for a period not exceeding 90 days</a:t>
            </a:r>
            <a:r>
              <a:rPr lang="en-GB" sz="1800" dirty="0"/>
              <a:t> while the financial situation in the Municipality is being stabilised; and</a:t>
            </a:r>
            <a:endParaRPr lang="en-US" sz="1800" dirty="0"/>
          </a:p>
          <a:p>
            <a:pPr marL="0" indent="0">
              <a:lnSpc>
                <a:spcPct val="150000"/>
              </a:lnSpc>
              <a:buNone/>
            </a:pPr>
            <a:r>
              <a:rPr lang="en-GB" sz="1800" dirty="0"/>
              <a:t> </a:t>
            </a:r>
            <a:endParaRPr lang="en-US" sz="1800" dirty="0"/>
          </a:p>
          <a:p>
            <a:pPr>
              <a:lnSpc>
                <a:spcPct val="150000"/>
              </a:lnSpc>
            </a:pPr>
            <a:r>
              <a:rPr lang="en-GB" sz="1800" b="1" dirty="0"/>
              <a:t>90.4</a:t>
            </a:r>
            <a:r>
              <a:rPr lang="en-GB" sz="1800" dirty="0"/>
              <a:t> The Executive Council </a:t>
            </a:r>
            <a:r>
              <a:rPr lang="en-GB" sz="1800" b="1" u="sng" dirty="0"/>
              <a:t>approved</a:t>
            </a:r>
            <a:r>
              <a:rPr lang="en-GB" sz="1800" dirty="0"/>
              <a:t> that the National Treasury should be requested to undertake a forensic investigation of all municipal activities in order to unearth any further financial irregularities.</a:t>
            </a:r>
            <a:endParaRPr lang="en-US" sz="1800" dirty="0"/>
          </a:p>
        </p:txBody>
      </p:sp>
      <p:sp>
        <p:nvSpPr>
          <p:cNvPr id="4" name="Slide Number Placeholder 3"/>
          <p:cNvSpPr>
            <a:spLocks noGrp="1"/>
          </p:cNvSpPr>
          <p:nvPr>
            <p:ph type="sldNum" sz="quarter" idx="12"/>
          </p:nvPr>
        </p:nvSpPr>
        <p:spPr/>
        <p:txBody>
          <a:bodyPr/>
          <a:lstStyle/>
          <a:p>
            <a:fld id="{F7C498D6-6873-47A6-95E3-A54FCFEA5166}" type="slidenum">
              <a:rPr lang="en-US" smtClean="0"/>
              <a:pPr/>
              <a:t>26</a:t>
            </a:fld>
            <a:endParaRPr lang="en-US"/>
          </a:p>
        </p:txBody>
      </p:sp>
    </p:spTree>
    <p:extLst>
      <p:ext uri="{BB962C8B-B14F-4D97-AF65-F5344CB8AC3E}">
        <p14:creationId xmlns:p14="http://schemas.microsoft.com/office/powerpoint/2010/main" xmlns="" val="362051503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C498D6-6873-47A6-95E3-A54FCFEA5166}" type="slidenum">
              <a:rPr lang="en-US" smtClean="0"/>
              <a:pPr/>
              <a:t>27</a:t>
            </a:fld>
            <a:endParaRPr lang="en-US"/>
          </a:p>
        </p:txBody>
      </p:sp>
      <p:sp>
        <p:nvSpPr>
          <p:cNvPr id="11" name="Rectangle 10"/>
          <p:cNvSpPr/>
          <p:nvPr/>
        </p:nvSpPr>
        <p:spPr>
          <a:xfrm>
            <a:off x="762000" y="2743194"/>
            <a:ext cx="7772400" cy="1371606"/>
          </a:xfrm>
          <a:prstGeom prst="rect">
            <a:avLst/>
          </a:prstGeom>
          <a:solidFill>
            <a:srgbClr val="FFC000"/>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846773" tIns="71120" rIns="71120" bIns="71120" numCol="1" spcCol="1270" anchor="ctr" anchorCtr="0">
            <a:noAutofit/>
          </a:bodyPr>
          <a:lstStyle/>
          <a:p>
            <a:pPr>
              <a:lnSpc>
                <a:spcPct val="150000"/>
              </a:lnSpc>
            </a:pPr>
            <a:r>
              <a:rPr lang="en-US" sz="2400" b="1" dirty="0" smtClean="0">
                <a:latin typeface="Arial" pitchFamily="34" charset="0"/>
                <a:cs typeface="Arial" pitchFamily="34" charset="0"/>
              </a:rPr>
              <a:t>7. IMPLEMENTATION OF EXCO RESOLUTIONS</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7944972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304800"/>
            <a:ext cx="7772400" cy="5943600"/>
          </a:xfrm>
        </p:spPr>
        <p:txBody>
          <a:bodyPr>
            <a:normAutofit fontScale="70000" lnSpcReduction="20000"/>
          </a:bodyPr>
          <a:lstStyle/>
          <a:p>
            <a:pPr marL="57150" indent="0">
              <a:lnSpc>
                <a:spcPct val="160000"/>
              </a:lnSpc>
              <a:buNone/>
            </a:pPr>
            <a:r>
              <a:rPr lang="en-GB" sz="2700" b="1" dirty="0"/>
              <a:t>NOTICE OF ASSUMPTION OF </a:t>
            </a:r>
            <a:r>
              <a:rPr lang="en-GB" sz="2700" b="1" dirty="0" smtClean="0"/>
              <a:t>RESPONSIBILITY</a:t>
            </a:r>
            <a:endParaRPr lang="en-US" sz="2700" dirty="0"/>
          </a:p>
          <a:p>
            <a:pPr marL="57150" indent="0">
              <a:lnSpc>
                <a:spcPct val="160000"/>
              </a:lnSpc>
              <a:buNone/>
            </a:pPr>
            <a:r>
              <a:rPr lang="en-GB" sz="2300" b="1" dirty="0" smtClean="0"/>
              <a:t>Thabazimbi </a:t>
            </a:r>
            <a:r>
              <a:rPr lang="en-GB" sz="2300" b="1" dirty="0"/>
              <a:t>Local Municipality</a:t>
            </a:r>
            <a:endParaRPr lang="en-US" sz="2300" dirty="0"/>
          </a:p>
          <a:p>
            <a:pPr lvl="0">
              <a:lnSpc>
                <a:spcPct val="160000"/>
              </a:lnSpc>
            </a:pPr>
            <a:r>
              <a:rPr lang="en-GB" sz="2300" dirty="0"/>
              <a:t>As directed by EXCO, the MEC for COGHSTA, on February 17, 2016, wrote a letter to the Mayor of Thabazimbi Local Municipality informing the municipality of the decision by EXCO. This letter was emailed to the Mayor on February 17, 2016.</a:t>
            </a:r>
            <a:endParaRPr lang="en-US" sz="2300" dirty="0"/>
          </a:p>
          <a:p>
            <a:pPr marL="0" indent="0">
              <a:lnSpc>
                <a:spcPct val="160000"/>
              </a:lnSpc>
              <a:buNone/>
            </a:pPr>
            <a:endParaRPr lang="en-US" sz="2300" dirty="0"/>
          </a:p>
          <a:p>
            <a:pPr lvl="0">
              <a:lnSpc>
                <a:spcPct val="160000"/>
              </a:lnSpc>
            </a:pPr>
            <a:r>
              <a:rPr lang="en-GB" sz="2300" dirty="0"/>
              <a:t>On February 18, 2016, a hard copy was hand delivered to the municipality in a meeting between the municipal political management team and the representatives of COGHSTA.</a:t>
            </a:r>
            <a:endParaRPr lang="en-US" sz="2300" dirty="0"/>
          </a:p>
          <a:p>
            <a:pPr marL="0" indent="0">
              <a:lnSpc>
                <a:spcPct val="160000"/>
              </a:lnSpc>
              <a:buNone/>
            </a:pPr>
            <a:endParaRPr lang="en-US" sz="2300" dirty="0"/>
          </a:p>
          <a:p>
            <a:pPr lvl="0">
              <a:lnSpc>
                <a:spcPct val="160000"/>
              </a:lnSpc>
            </a:pPr>
            <a:r>
              <a:rPr lang="en-GB" sz="2300" dirty="0"/>
              <a:t>On February 19, 2016, Thabazimbi Local Municipality held its special council meeting and approved the EXCO Decision no.90 of 2015/16 in its entirety. The Mayor of Thabazimbi Local Municipality had, on even date, communicated such decision to the MEC for COGHSTA</a:t>
            </a:r>
            <a:r>
              <a:rPr lang="en-GB" dirty="0"/>
              <a:t>.</a:t>
            </a:r>
            <a:endParaRPr lang="en-US" dirty="0"/>
          </a:p>
        </p:txBody>
      </p:sp>
      <p:sp>
        <p:nvSpPr>
          <p:cNvPr id="4" name="Slide Number Placeholder 3"/>
          <p:cNvSpPr>
            <a:spLocks noGrp="1"/>
          </p:cNvSpPr>
          <p:nvPr>
            <p:ph type="sldNum" sz="quarter" idx="12"/>
          </p:nvPr>
        </p:nvSpPr>
        <p:spPr/>
        <p:txBody>
          <a:bodyPr/>
          <a:lstStyle/>
          <a:p>
            <a:fld id="{F7C498D6-6873-47A6-95E3-A54FCFEA5166}" type="slidenum">
              <a:rPr lang="en-US" smtClean="0"/>
              <a:pPr/>
              <a:t>28</a:t>
            </a:fld>
            <a:endParaRPr lang="en-US"/>
          </a:p>
        </p:txBody>
      </p:sp>
    </p:spTree>
    <p:extLst>
      <p:ext uri="{BB962C8B-B14F-4D97-AF65-F5344CB8AC3E}">
        <p14:creationId xmlns:p14="http://schemas.microsoft.com/office/powerpoint/2010/main" xmlns="" val="219644699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52400"/>
            <a:ext cx="7772400" cy="6553200"/>
          </a:xfrm>
        </p:spPr>
        <p:txBody>
          <a:bodyPr>
            <a:normAutofit/>
          </a:bodyPr>
          <a:lstStyle/>
          <a:p>
            <a:pPr marL="57150" indent="0">
              <a:lnSpc>
                <a:spcPct val="160000"/>
              </a:lnSpc>
              <a:buNone/>
            </a:pPr>
            <a:r>
              <a:rPr lang="en-GB" sz="1400" b="1" dirty="0" smtClean="0"/>
              <a:t>Notifying </a:t>
            </a:r>
            <a:r>
              <a:rPr lang="en-GB" sz="1400" b="1" dirty="0"/>
              <a:t>the Minister of COGTA, NCOP, SALGA and Provincial Legislature</a:t>
            </a:r>
            <a:endParaRPr lang="en-US" sz="1400" dirty="0"/>
          </a:p>
          <a:p>
            <a:pPr marL="0" indent="0">
              <a:lnSpc>
                <a:spcPct val="170000"/>
              </a:lnSpc>
              <a:buNone/>
            </a:pPr>
            <a:r>
              <a:rPr lang="en-GB" sz="1400" dirty="0"/>
              <a:t>It is required that the Minister responsible for local government (CoGTA), NCOP, Provincial Legislature and SALGA be informed of the intervention</a:t>
            </a:r>
            <a:r>
              <a:rPr lang="en-GB" sz="1400" dirty="0" smtClean="0"/>
              <a:t>.</a:t>
            </a:r>
            <a:endParaRPr lang="en-US" sz="1400" dirty="0"/>
          </a:p>
          <a:p>
            <a:pPr>
              <a:lnSpc>
                <a:spcPct val="170000"/>
              </a:lnSpc>
            </a:pPr>
            <a:r>
              <a:rPr lang="en-GB" sz="1400" dirty="0"/>
              <a:t>Notification of the intervention was sent to the Minister of CoGTA and SALGA on February 17, 2016, whilst notification to NCOP and Provincial Legislature was also done on during February </a:t>
            </a:r>
            <a:r>
              <a:rPr lang="en-GB" sz="1400" dirty="0" smtClean="0"/>
              <a:t>2016</a:t>
            </a:r>
            <a:endParaRPr lang="en-GB" sz="1400" dirty="0"/>
          </a:p>
          <a:p>
            <a:pPr marL="0" indent="0">
              <a:lnSpc>
                <a:spcPct val="170000"/>
              </a:lnSpc>
              <a:buNone/>
            </a:pPr>
            <a:endParaRPr lang="en-US" sz="1400" dirty="0"/>
          </a:p>
          <a:p>
            <a:pPr>
              <a:lnSpc>
                <a:spcPct val="170000"/>
              </a:lnSpc>
            </a:pPr>
            <a:r>
              <a:rPr lang="en-GB" sz="1400" dirty="0"/>
              <a:t>The Minister of CoGTA sent a team of officials to COGHSTA on February 29, 2016</a:t>
            </a:r>
            <a:r>
              <a:rPr lang="en-GB" sz="1400" b="1" dirty="0"/>
              <a:t> </a:t>
            </a:r>
            <a:r>
              <a:rPr lang="en-GB" sz="1400" dirty="0"/>
              <a:t>for a further discussion and clarification on the intervention. In terms of the Constitution of the Republic of South Africa, the intervention must stop if the Minister disapproves it or there is no communication from the Minister within 28 days after the intervention has begun</a:t>
            </a:r>
            <a:r>
              <a:rPr lang="en-GB" sz="1400" dirty="0" smtClean="0"/>
              <a:t>.</a:t>
            </a:r>
            <a:endParaRPr lang="en-US" sz="1400" dirty="0"/>
          </a:p>
          <a:p>
            <a:pPr>
              <a:lnSpc>
                <a:spcPct val="170000"/>
              </a:lnSpc>
            </a:pPr>
            <a:r>
              <a:rPr lang="en-GB" sz="1400" dirty="0"/>
              <a:t>On March 16, 2016, COGHSTA received approval for the intervention from COGTA dated March 15, 2016</a:t>
            </a:r>
            <a:r>
              <a:rPr lang="en-GB" sz="1400" dirty="0" smtClean="0"/>
              <a:t>.</a:t>
            </a:r>
            <a:endParaRPr lang="en-US" sz="1400" dirty="0"/>
          </a:p>
          <a:p>
            <a:pPr marL="0" indent="0">
              <a:lnSpc>
                <a:spcPct val="170000"/>
              </a:lnSpc>
              <a:buNone/>
            </a:pPr>
            <a:endParaRPr lang="en-US" sz="1400" dirty="0"/>
          </a:p>
          <a:p>
            <a:pPr>
              <a:lnSpc>
                <a:spcPct val="170000"/>
              </a:lnSpc>
            </a:pPr>
            <a:r>
              <a:rPr lang="en-GB" sz="1400" dirty="0"/>
              <a:t>The NCOP had, on Wednesday, March 2, 2016 requested a copy of the detailed report as submitted to the Provincial EXCO and such was submitted to the NCOP per email.</a:t>
            </a:r>
            <a:endParaRPr lang="en-US" sz="1400" dirty="0"/>
          </a:p>
        </p:txBody>
      </p:sp>
      <p:sp>
        <p:nvSpPr>
          <p:cNvPr id="4" name="Slide Number Placeholder 3"/>
          <p:cNvSpPr>
            <a:spLocks noGrp="1"/>
          </p:cNvSpPr>
          <p:nvPr>
            <p:ph type="sldNum" sz="quarter" idx="12"/>
          </p:nvPr>
        </p:nvSpPr>
        <p:spPr/>
        <p:txBody>
          <a:bodyPr/>
          <a:lstStyle/>
          <a:p>
            <a:fld id="{F7C498D6-6873-47A6-95E3-A54FCFEA5166}" type="slidenum">
              <a:rPr lang="en-US" smtClean="0"/>
              <a:pPr/>
              <a:t>29</a:t>
            </a:fld>
            <a:endParaRPr lang="en-US"/>
          </a:p>
        </p:txBody>
      </p:sp>
    </p:spTree>
    <p:extLst>
      <p:ext uri="{BB962C8B-B14F-4D97-AF65-F5344CB8AC3E}">
        <p14:creationId xmlns:p14="http://schemas.microsoft.com/office/powerpoint/2010/main" xmlns="" val="109380647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98438"/>
            <a:ext cx="6019800" cy="639762"/>
          </a:xfrm>
        </p:spPr>
        <p:txBody>
          <a:bodyPr>
            <a:normAutofit/>
          </a:bodyPr>
          <a:lstStyle/>
          <a:p>
            <a:pPr algn="r"/>
            <a:r>
              <a:rPr lang="en-ZA" sz="2000" b="0" dirty="0" smtClean="0">
                <a:effectLst/>
                <a:latin typeface="Arial" panose="020B0604020202020204" pitchFamily="34" charset="0"/>
                <a:cs typeface="Arial" panose="020B0604020202020204" pitchFamily="34" charset="0"/>
              </a:rPr>
              <a:t>PURPOSE OF THE REPORT</a:t>
            </a:r>
            <a:endParaRPr lang="en-ZA" sz="2000" b="0" dirty="0">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90600" y="1828800"/>
            <a:ext cx="7772400" cy="2438400"/>
          </a:xfrm>
        </p:spPr>
        <p:txBody>
          <a:bodyPr>
            <a:normAutofit fontScale="92500" lnSpcReduction="10000"/>
          </a:bodyPr>
          <a:lstStyle/>
          <a:p>
            <a:pPr marL="0" indent="0">
              <a:lnSpc>
                <a:spcPct val="150000"/>
              </a:lnSpc>
              <a:buNone/>
            </a:pPr>
            <a:r>
              <a:rPr lang="en-GB" sz="1800" b="1" dirty="0" smtClean="0"/>
              <a:t>TO BRIEF MEMBERS OF THE SELECT COMMITTEE ON COOPERATIVE GOVERNANCE AND TRADITIONAL AFFAIRS </a:t>
            </a:r>
          </a:p>
          <a:p>
            <a:pPr marL="0" indent="0">
              <a:lnSpc>
                <a:spcPct val="150000"/>
              </a:lnSpc>
              <a:buNone/>
            </a:pPr>
            <a:r>
              <a:rPr lang="en-GB" sz="1800" b="1" dirty="0" smtClean="0"/>
              <a:t>ON THE  CONSTITUTIONAL, PROCEDURAL AND SUBSTANTIVE MATTERS RELATING TO THE INTERVENTION IN  TERMS OF SECTION 139 (1) (b) OF THE CONSTITUTION IN THABAZIMBI LOCAL MUNICIPALITY</a:t>
            </a:r>
            <a:r>
              <a:rPr lang="en-GB" sz="1800" dirty="0" smtClean="0"/>
              <a:t>.</a:t>
            </a:r>
            <a:endParaRPr lang="en-US" sz="1800" dirty="0"/>
          </a:p>
          <a:p>
            <a:pPr marL="0" indent="0">
              <a:lnSpc>
                <a:spcPct val="150000"/>
              </a:lnSpc>
              <a:buNone/>
            </a:pPr>
            <a:endParaRPr lang="en-ZA" sz="1600" dirty="0" smtClean="0"/>
          </a:p>
        </p:txBody>
      </p:sp>
      <p:sp>
        <p:nvSpPr>
          <p:cNvPr id="4" name="Slide Number Placeholder 3"/>
          <p:cNvSpPr>
            <a:spLocks noGrp="1"/>
          </p:cNvSpPr>
          <p:nvPr>
            <p:ph type="sldNum" sz="quarter" idx="12"/>
          </p:nvPr>
        </p:nvSpPr>
        <p:spPr/>
        <p:txBody>
          <a:bodyPr/>
          <a:lstStyle/>
          <a:p>
            <a:fld id="{F7C498D6-6873-47A6-95E3-A54FCFEA5166}" type="slidenum">
              <a:rPr lang="en-US" smtClean="0"/>
              <a:pPr/>
              <a:t>3</a:t>
            </a:fld>
            <a:endParaRPr lang="en-US"/>
          </a:p>
        </p:txBody>
      </p:sp>
    </p:spTree>
    <p:extLst>
      <p:ext uri="{BB962C8B-B14F-4D97-AF65-F5344CB8AC3E}">
        <p14:creationId xmlns:p14="http://schemas.microsoft.com/office/powerpoint/2010/main" xmlns="" val="70468484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52400"/>
            <a:ext cx="7772400" cy="6553200"/>
          </a:xfrm>
        </p:spPr>
        <p:txBody>
          <a:bodyPr>
            <a:normAutofit/>
          </a:bodyPr>
          <a:lstStyle/>
          <a:p>
            <a:pPr marL="57150" indent="0">
              <a:lnSpc>
                <a:spcPct val="150000"/>
              </a:lnSpc>
              <a:buNone/>
            </a:pPr>
            <a:r>
              <a:rPr lang="en-GB" sz="2000" b="1" dirty="0"/>
              <a:t>APPOINTMENT OF ADMINISTRATOR AND SUPPORT TEAM</a:t>
            </a:r>
            <a:endParaRPr lang="en-US" sz="2000" dirty="0"/>
          </a:p>
          <a:p>
            <a:pPr>
              <a:lnSpc>
                <a:spcPct val="150000"/>
              </a:lnSpc>
            </a:pPr>
            <a:r>
              <a:rPr lang="en-GB" sz="1600" dirty="0"/>
              <a:t>Upon assumption of responsibility as per sec 139 (1) (b), the MEC for COGHSTA appointed the seconded Acting Municipal Manager, Mr Mashamba NS as an interim administrator with effect from February 18, 2016 until the administrator is appointed</a:t>
            </a:r>
            <a:r>
              <a:rPr lang="en-GB" sz="1600" dirty="0" smtClean="0"/>
              <a:t>.</a:t>
            </a:r>
            <a:endParaRPr lang="en-US" sz="1600" dirty="0"/>
          </a:p>
          <a:p>
            <a:pPr>
              <a:lnSpc>
                <a:spcPct val="150000"/>
              </a:lnSpc>
            </a:pPr>
            <a:r>
              <a:rPr lang="en-GB" sz="1600" dirty="0"/>
              <a:t>On March 2, 2016, the MEC for </a:t>
            </a:r>
            <a:r>
              <a:rPr lang="en-GB" sz="1600" dirty="0" err="1"/>
              <a:t>CoGHSTA</a:t>
            </a:r>
            <a:r>
              <a:rPr lang="en-GB" sz="1600" dirty="0"/>
              <a:t> appointed Advocate </a:t>
            </a:r>
            <a:r>
              <a:rPr lang="en-GB" sz="1600" dirty="0" err="1"/>
              <a:t>Letsepe</a:t>
            </a:r>
            <a:r>
              <a:rPr lang="en-GB" sz="1600" dirty="0"/>
              <a:t> </a:t>
            </a:r>
            <a:r>
              <a:rPr lang="en-GB" sz="1600" dirty="0" err="1"/>
              <a:t>Thobakgale</a:t>
            </a:r>
            <a:r>
              <a:rPr lang="en-GB" sz="1600" dirty="0"/>
              <a:t> as the Administrator for Thabazimbi Local Municipality</a:t>
            </a:r>
            <a:r>
              <a:rPr lang="en-GB" sz="1600" dirty="0" smtClean="0"/>
              <a:t>.</a:t>
            </a:r>
            <a:endParaRPr lang="en-US" sz="1600" dirty="0"/>
          </a:p>
          <a:p>
            <a:pPr>
              <a:lnSpc>
                <a:spcPct val="150000"/>
              </a:lnSpc>
            </a:pPr>
            <a:r>
              <a:rPr lang="en-GB" sz="1600" dirty="0"/>
              <a:t>The Municipal Infrastructure Support Agent (MISA) seconded Mr Shandukani Mphego, an Engineer, to form part of the Administrator team</a:t>
            </a:r>
            <a:r>
              <a:rPr lang="en-GB" sz="1600" dirty="0" smtClean="0"/>
              <a:t>.</a:t>
            </a:r>
            <a:endParaRPr lang="en-US" sz="1600" dirty="0"/>
          </a:p>
          <a:p>
            <a:pPr>
              <a:lnSpc>
                <a:spcPct val="150000"/>
              </a:lnSpc>
            </a:pPr>
            <a:r>
              <a:rPr lang="en-GB" sz="1600" dirty="0"/>
              <a:t>COGHSTA has further seconded its Chief Director responsible for Regulatory and Compliance (Legal Services) to the team. </a:t>
            </a:r>
            <a:endParaRPr lang="en-US" sz="1600" dirty="0"/>
          </a:p>
          <a:p>
            <a:pPr>
              <a:lnSpc>
                <a:spcPct val="150000"/>
              </a:lnSpc>
            </a:pPr>
            <a:r>
              <a:rPr lang="en-GB" sz="1600" dirty="0"/>
              <a:t>The CFO of COGHSTA, who has been seconded as a Financial Specialist, will remain at the municipality to bring on board the Administrator and his team on financial matters including finalising the financial recovery plan.</a:t>
            </a:r>
            <a:endParaRPr lang="en-US" sz="1600" dirty="0"/>
          </a:p>
        </p:txBody>
      </p:sp>
      <p:sp>
        <p:nvSpPr>
          <p:cNvPr id="4" name="Slide Number Placeholder 3"/>
          <p:cNvSpPr>
            <a:spLocks noGrp="1"/>
          </p:cNvSpPr>
          <p:nvPr>
            <p:ph type="sldNum" sz="quarter" idx="12"/>
          </p:nvPr>
        </p:nvSpPr>
        <p:spPr/>
        <p:txBody>
          <a:bodyPr/>
          <a:lstStyle/>
          <a:p>
            <a:fld id="{F7C498D6-6873-47A6-95E3-A54FCFEA5166}" type="slidenum">
              <a:rPr lang="en-US" smtClean="0"/>
              <a:pPr/>
              <a:t>30</a:t>
            </a:fld>
            <a:endParaRPr lang="en-US"/>
          </a:p>
        </p:txBody>
      </p:sp>
    </p:spTree>
    <p:extLst>
      <p:ext uri="{BB962C8B-B14F-4D97-AF65-F5344CB8AC3E}">
        <p14:creationId xmlns:p14="http://schemas.microsoft.com/office/powerpoint/2010/main" xmlns="" val="376792052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52400"/>
            <a:ext cx="7772400" cy="6019800"/>
          </a:xfrm>
        </p:spPr>
        <p:txBody>
          <a:bodyPr>
            <a:normAutofit/>
          </a:bodyPr>
          <a:lstStyle/>
          <a:p>
            <a:pPr marL="0" indent="0">
              <a:lnSpc>
                <a:spcPct val="150000"/>
              </a:lnSpc>
              <a:buNone/>
            </a:pPr>
            <a:r>
              <a:rPr lang="en-GB" sz="1800" b="1" dirty="0"/>
              <a:t>INVOKING OF SECTION 152(1) AND SECTION 152(2) OF THE MUNICIPAL FINANCE MANAGEMENT ACT, NO. 56 OF 2003</a:t>
            </a:r>
            <a:endParaRPr lang="en-US" sz="1800" dirty="0"/>
          </a:p>
          <a:p>
            <a:pPr marL="0" indent="0">
              <a:lnSpc>
                <a:spcPct val="150000"/>
              </a:lnSpc>
              <a:buNone/>
            </a:pPr>
            <a:endParaRPr lang="en-US" sz="1800" dirty="0"/>
          </a:p>
          <a:p>
            <a:pPr>
              <a:lnSpc>
                <a:spcPct val="150000"/>
              </a:lnSpc>
            </a:pPr>
            <a:r>
              <a:rPr lang="en-GB" sz="1800" dirty="0"/>
              <a:t>COGHSTA enlisted the services of the State Attorney to file papers on behalf of Thabazimbi Local Municipality to invoke section 152(1) and section 152(2) of the Municipal Finance Management Act, No. 56 of 2003.</a:t>
            </a:r>
            <a:endParaRPr lang="en-US" sz="1800" dirty="0"/>
          </a:p>
          <a:p>
            <a:pPr marL="0" indent="0">
              <a:lnSpc>
                <a:spcPct val="150000"/>
              </a:lnSpc>
              <a:buNone/>
            </a:pPr>
            <a:endParaRPr lang="en-US" sz="1800" dirty="0"/>
          </a:p>
          <a:p>
            <a:pPr>
              <a:lnSpc>
                <a:spcPct val="150000"/>
              </a:lnSpc>
            </a:pPr>
            <a:r>
              <a:rPr lang="en-GB" sz="1800" dirty="0"/>
              <a:t>The matter was heard in the Polokwane High Court on March 1, 2016 and the order was granted. The order has been publicized in the Bushveld (Thabazimbi Local paper) and </a:t>
            </a:r>
            <a:r>
              <a:rPr lang="en-GB" sz="1800" dirty="0" err="1"/>
              <a:t>Sowetan</a:t>
            </a:r>
            <a:r>
              <a:rPr lang="en-GB" sz="1800" dirty="0"/>
              <a:t> as per the order. </a:t>
            </a:r>
            <a:endParaRPr lang="en-US" sz="1800" dirty="0"/>
          </a:p>
        </p:txBody>
      </p:sp>
      <p:sp>
        <p:nvSpPr>
          <p:cNvPr id="4" name="Slide Number Placeholder 3"/>
          <p:cNvSpPr>
            <a:spLocks noGrp="1"/>
          </p:cNvSpPr>
          <p:nvPr>
            <p:ph type="sldNum" sz="quarter" idx="12"/>
          </p:nvPr>
        </p:nvSpPr>
        <p:spPr/>
        <p:txBody>
          <a:bodyPr/>
          <a:lstStyle/>
          <a:p>
            <a:fld id="{F7C498D6-6873-47A6-95E3-A54FCFEA5166}" type="slidenum">
              <a:rPr lang="en-US" smtClean="0"/>
              <a:pPr/>
              <a:t>31</a:t>
            </a:fld>
            <a:endParaRPr lang="en-US"/>
          </a:p>
        </p:txBody>
      </p:sp>
    </p:spTree>
    <p:extLst>
      <p:ext uri="{BB962C8B-B14F-4D97-AF65-F5344CB8AC3E}">
        <p14:creationId xmlns:p14="http://schemas.microsoft.com/office/powerpoint/2010/main" xmlns="" val="317296936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685800"/>
            <a:ext cx="7772400" cy="4267200"/>
          </a:xfrm>
        </p:spPr>
        <p:txBody>
          <a:bodyPr>
            <a:normAutofit/>
          </a:bodyPr>
          <a:lstStyle/>
          <a:p>
            <a:pPr marL="0" indent="0">
              <a:buNone/>
            </a:pPr>
            <a:r>
              <a:rPr lang="en-GB" sz="1800" b="1" dirty="0"/>
              <a:t>FORENSIC INVESTIGATION</a:t>
            </a:r>
            <a:endParaRPr lang="en-US" sz="1800" dirty="0"/>
          </a:p>
          <a:p>
            <a:pPr>
              <a:lnSpc>
                <a:spcPct val="150000"/>
              </a:lnSpc>
            </a:pPr>
            <a:r>
              <a:rPr lang="en-GB" sz="1800" dirty="0"/>
              <a:t>A communique has been sent to the Minister of Finance for the appointment of a competent firm to do forensic investigation as resolved by EXCO.</a:t>
            </a:r>
            <a:endParaRPr lang="en-US" sz="1800" dirty="0"/>
          </a:p>
          <a:p>
            <a:pPr marL="0" indent="0">
              <a:lnSpc>
                <a:spcPct val="150000"/>
              </a:lnSpc>
              <a:buNone/>
            </a:pPr>
            <a:endParaRPr lang="en-US" sz="1800" dirty="0"/>
          </a:p>
          <a:p>
            <a:pPr>
              <a:lnSpc>
                <a:spcPct val="150000"/>
              </a:lnSpc>
            </a:pPr>
            <a:r>
              <a:rPr lang="en-GB" sz="1800" dirty="0"/>
              <a:t>A response from The Minister is still being awaited.</a:t>
            </a:r>
            <a:endParaRPr lang="en-US" sz="1800" dirty="0"/>
          </a:p>
        </p:txBody>
      </p:sp>
      <p:sp>
        <p:nvSpPr>
          <p:cNvPr id="4" name="Slide Number Placeholder 3"/>
          <p:cNvSpPr>
            <a:spLocks noGrp="1"/>
          </p:cNvSpPr>
          <p:nvPr>
            <p:ph type="sldNum" sz="quarter" idx="12"/>
          </p:nvPr>
        </p:nvSpPr>
        <p:spPr/>
        <p:txBody>
          <a:bodyPr/>
          <a:lstStyle/>
          <a:p>
            <a:fld id="{F7C498D6-6873-47A6-95E3-A54FCFEA5166}" type="slidenum">
              <a:rPr lang="en-US" smtClean="0"/>
              <a:pPr/>
              <a:t>32</a:t>
            </a:fld>
            <a:endParaRPr lang="en-US"/>
          </a:p>
        </p:txBody>
      </p:sp>
    </p:spTree>
    <p:extLst>
      <p:ext uri="{BB962C8B-B14F-4D97-AF65-F5344CB8AC3E}">
        <p14:creationId xmlns:p14="http://schemas.microsoft.com/office/powerpoint/2010/main" xmlns="" val="350221589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C498D6-6873-47A6-95E3-A54FCFEA5166}" type="slidenum">
              <a:rPr lang="en-US" smtClean="0"/>
              <a:pPr/>
              <a:t>33</a:t>
            </a:fld>
            <a:endParaRPr lang="en-US"/>
          </a:p>
        </p:txBody>
      </p:sp>
      <p:sp>
        <p:nvSpPr>
          <p:cNvPr id="11" name="Rectangle 10"/>
          <p:cNvSpPr/>
          <p:nvPr/>
        </p:nvSpPr>
        <p:spPr>
          <a:xfrm>
            <a:off x="990600" y="2743194"/>
            <a:ext cx="7772400" cy="1371606"/>
          </a:xfrm>
          <a:prstGeom prst="rect">
            <a:avLst/>
          </a:prstGeom>
          <a:solidFill>
            <a:srgbClr val="FFC000"/>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846773" tIns="71120" rIns="71120" bIns="71120" numCol="1" spcCol="1270" anchor="ctr" anchorCtr="0">
            <a:noAutofit/>
          </a:bodyPr>
          <a:lstStyle/>
          <a:p>
            <a:pPr>
              <a:lnSpc>
                <a:spcPct val="150000"/>
              </a:lnSpc>
            </a:pPr>
            <a:r>
              <a:rPr lang="en-US" sz="2400" b="1" dirty="0" smtClean="0">
                <a:latin typeface="Arial" pitchFamily="34" charset="0"/>
                <a:cs typeface="Arial" pitchFamily="34" charset="0"/>
              </a:rPr>
              <a:t>8. RECOMMENDATION</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329502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524000"/>
            <a:ext cx="7772400" cy="3048000"/>
          </a:xfrm>
        </p:spPr>
        <p:txBody>
          <a:bodyPr>
            <a:normAutofit/>
          </a:bodyPr>
          <a:lstStyle/>
          <a:p>
            <a:pPr marL="0" indent="0">
              <a:lnSpc>
                <a:spcPct val="150000"/>
              </a:lnSpc>
              <a:buNone/>
            </a:pPr>
            <a:r>
              <a:rPr lang="en-GB" sz="1800" b="1" dirty="0"/>
              <a:t>It is thus recommended that the Select Committee on Cooperative Governance and Traditional Affairs note the report on the intervention issued in terms of section 139 (1) (b) of the constitution, 1996 to Thabazimbi Local Municipality, Limpopo Province.</a:t>
            </a:r>
            <a:endParaRPr lang="en-US" sz="1800" b="1" dirty="0"/>
          </a:p>
        </p:txBody>
      </p:sp>
      <p:sp>
        <p:nvSpPr>
          <p:cNvPr id="4" name="Slide Number Placeholder 3"/>
          <p:cNvSpPr>
            <a:spLocks noGrp="1"/>
          </p:cNvSpPr>
          <p:nvPr>
            <p:ph type="sldNum" sz="quarter" idx="12"/>
          </p:nvPr>
        </p:nvSpPr>
        <p:spPr/>
        <p:txBody>
          <a:bodyPr/>
          <a:lstStyle/>
          <a:p>
            <a:fld id="{F7C498D6-6873-47A6-95E3-A54FCFEA5166}" type="slidenum">
              <a:rPr lang="en-US" smtClean="0"/>
              <a:pPr/>
              <a:t>34</a:t>
            </a:fld>
            <a:endParaRPr lang="en-US"/>
          </a:p>
        </p:txBody>
      </p:sp>
    </p:spTree>
    <p:extLst>
      <p:ext uri="{BB962C8B-B14F-4D97-AF65-F5344CB8AC3E}">
        <p14:creationId xmlns:p14="http://schemas.microsoft.com/office/powerpoint/2010/main" xmlns="" val="31840425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smtClean="0"/>
              <a:t>Thank you</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33400" y="990600"/>
            <a:ext cx="4419600" cy="4906963"/>
          </a:xfrm>
        </p:spPr>
      </p:pic>
      <p:pic>
        <p:nvPicPr>
          <p:cNvPr id="1026" name="Picture 2" descr="C:\Users\82635226\Desktop\IMG-20160311-WA006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1" y="990600"/>
            <a:ext cx="4038600" cy="4876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9240292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C498D6-6873-47A6-95E3-A54FCFEA5166}" type="slidenum">
              <a:rPr lang="en-US" smtClean="0"/>
              <a:pPr/>
              <a:t>4</a:t>
            </a:fld>
            <a:endParaRPr lang="en-US"/>
          </a:p>
        </p:txBody>
      </p:sp>
      <p:grpSp>
        <p:nvGrpSpPr>
          <p:cNvPr id="6" name="Group 5"/>
          <p:cNvGrpSpPr/>
          <p:nvPr/>
        </p:nvGrpSpPr>
        <p:grpSpPr>
          <a:xfrm>
            <a:off x="1248575" y="2743197"/>
            <a:ext cx="6646849" cy="1371606"/>
            <a:chOff x="1128140" y="1981196"/>
            <a:chExt cx="6646849" cy="1371606"/>
          </a:xfrm>
          <a:scene3d>
            <a:camera prst="orthographicFront"/>
            <a:lightRig rig="flat" dir="t"/>
          </a:scene3d>
        </p:grpSpPr>
        <p:sp>
          <p:nvSpPr>
            <p:cNvPr id="10" name="Rectangle 9"/>
            <p:cNvSpPr/>
            <p:nvPr/>
          </p:nvSpPr>
          <p:spPr>
            <a:xfrm>
              <a:off x="1128140" y="1981196"/>
              <a:ext cx="6646849" cy="1371606"/>
            </a:xfrm>
            <a:prstGeom prst="rect">
              <a:avLst/>
            </a:prstGeom>
            <a:sp3d prstMaterial="dkEdge">
              <a:bevelT w="8200" h="38100"/>
            </a:sp3d>
          </p:spPr>
          <p:style>
            <a:lnRef idx="0">
              <a:schemeClr val="lt1">
                <a:hueOff val="0"/>
                <a:satOff val="0"/>
                <a:lumOff val="0"/>
                <a:alphaOff val="0"/>
              </a:schemeClr>
            </a:lnRef>
            <a:fillRef idx="2">
              <a:schemeClr val="accent3">
                <a:alpha val="90000"/>
                <a:hueOff val="0"/>
                <a:satOff val="0"/>
                <a:lumOff val="0"/>
                <a:alphaOff val="-20000"/>
              </a:schemeClr>
            </a:fillRef>
            <a:effectRef idx="1">
              <a:schemeClr val="accent3">
                <a:alpha val="90000"/>
                <a:hueOff val="0"/>
                <a:satOff val="0"/>
                <a:lumOff val="0"/>
                <a:alphaOff val="-20000"/>
              </a:schemeClr>
            </a:effectRef>
            <a:fontRef idx="minor">
              <a:schemeClr val="dk1"/>
            </a:fontRef>
          </p:style>
        </p:sp>
        <p:sp>
          <p:nvSpPr>
            <p:cNvPr id="11" name="Rectangle 10"/>
            <p:cNvSpPr/>
            <p:nvPr/>
          </p:nvSpPr>
          <p:spPr>
            <a:xfrm>
              <a:off x="1128140" y="1981196"/>
              <a:ext cx="6646849" cy="1371606"/>
            </a:xfrm>
            <a:prstGeom prst="rect">
              <a:avLst/>
            </a:prstGeom>
            <a:solidFill>
              <a:srgbClr val="FFC000"/>
            </a:solidFill>
            <a:sp3d/>
          </p:spPr>
          <p:style>
            <a:lnRef idx="0">
              <a:scrgbClr r="0" g="0" b="0"/>
            </a:lnRef>
            <a:fillRef idx="0">
              <a:scrgbClr r="0" g="0" b="0"/>
            </a:fillRef>
            <a:effectRef idx="0">
              <a:scrgbClr r="0" g="0" b="0"/>
            </a:effectRef>
            <a:fontRef idx="minor">
              <a:schemeClr val="dk1"/>
            </a:fontRef>
          </p:style>
          <p:txBody>
            <a:bodyPr spcFirstLastPara="0" vert="horz" wrap="square" lIns="846773" tIns="71120" rIns="71120" bIns="71120" numCol="1" spcCol="1270" anchor="ctr" anchorCtr="0">
              <a:noAutofit/>
            </a:bodyPr>
            <a:lstStyle/>
            <a:p>
              <a:pPr>
                <a:lnSpc>
                  <a:spcPct val="150000"/>
                </a:lnSpc>
              </a:pPr>
              <a:r>
                <a:rPr lang="en-ZA" sz="2000" b="1" kern="1200" dirty="0" smtClean="0">
                  <a:latin typeface="Arial" pitchFamily="34" charset="0"/>
                  <a:cs typeface="Arial" pitchFamily="34" charset="0"/>
                </a:rPr>
                <a:t>2. </a:t>
              </a:r>
              <a:r>
                <a:rPr lang="en-US" sz="2000" b="1" dirty="0" smtClean="0">
                  <a:latin typeface="Arial" pitchFamily="34" charset="0"/>
                  <a:cs typeface="Arial" pitchFamily="34" charset="0"/>
                </a:rPr>
                <a:t>OVERVIEW OF THE MUNICIPALITY</a:t>
              </a:r>
              <a:endParaRPr lang="en-US" sz="2000" b="1" dirty="0">
                <a:latin typeface="Arial" pitchFamily="34" charset="0"/>
                <a:cs typeface="Arial" pitchFamily="34" charset="0"/>
              </a:endParaRPr>
            </a:p>
          </p:txBody>
        </p:sp>
      </p:grpSp>
    </p:spTree>
    <p:extLst>
      <p:ext uri="{BB962C8B-B14F-4D97-AF65-F5344CB8AC3E}">
        <p14:creationId xmlns:p14="http://schemas.microsoft.com/office/powerpoint/2010/main" xmlns="" val="424991954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304800"/>
            <a:ext cx="7772400" cy="6019800"/>
          </a:xfrm>
        </p:spPr>
        <p:txBody>
          <a:bodyPr>
            <a:normAutofit/>
          </a:bodyPr>
          <a:lstStyle/>
          <a:p>
            <a:pPr>
              <a:lnSpc>
                <a:spcPct val="160000"/>
              </a:lnSpc>
            </a:pPr>
            <a:r>
              <a:rPr lang="en-GB" sz="1800" dirty="0" smtClean="0"/>
              <a:t>The Municipality </a:t>
            </a:r>
            <a:r>
              <a:rPr lang="en-GB" sz="1800" dirty="0"/>
              <a:t>is situated in the South Western part of the Limpopo Province within the Waterberg District and has Botswana as its International neighbour. It is bordered by Lephalale, Bela Bela, Northwest Province and Gauteng Province.</a:t>
            </a:r>
            <a:endParaRPr lang="en-US" sz="1800" dirty="0"/>
          </a:p>
          <a:p>
            <a:pPr marL="0" indent="0">
              <a:lnSpc>
                <a:spcPct val="160000"/>
              </a:lnSpc>
              <a:buNone/>
            </a:pPr>
            <a:r>
              <a:rPr lang="en-GB" sz="1800" dirty="0"/>
              <a:t> </a:t>
            </a:r>
            <a:endParaRPr lang="en-US" sz="1800" dirty="0"/>
          </a:p>
          <a:p>
            <a:pPr>
              <a:lnSpc>
                <a:spcPct val="160000"/>
              </a:lnSpc>
            </a:pPr>
            <a:r>
              <a:rPr lang="en-GB" sz="1800" dirty="0"/>
              <a:t>The total geographical area of Thabazimbi is approximately 10 882 square kilometres and constitute 21.97% of the Waterberg District with a total population of 85 234 and 25 080 households.</a:t>
            </a:r>
            <a:endParaRPr lang="en-US" sz="1800" dirty="0"/>
          </a:p>
          <a:p>
            <a:pPr marL="0" indent="0">
              <a:lnSpc>
                <a:spcPct val="160000"/>
              </a:lnSpc>
              <a:buNone/>
            </a:pPr>
            <a:endParaRPr lang="en-US" sz="1800" dirty="0"/>
          </a:p>
          <a:p>
            <a:pPr>
              <a:lnSpc>
                <a:spcPct val="160000"/>
              </a:lnSpc>
            </a:pPr>
            <a:r>
              <a:rPr lang="en-GB" sz="1800" dirty="0"/>
              <a:t>Development in Thabazimbi is mainly based on:</a:t>
            </a:r>
            <a:endParaRPr lang="en-US" sz="1800" dirty="0"/>
          </a:p>
          <a:p>
            <a:pPr lvl="1">
              <a:lnSpc>
                <a:spcPct val="160000"/>
              </a:lnSpc>
            </a:pPr>
            <a:r>
              <a:rPr lang="en-GB" sz="1600" dirty="0"/>
              <a:t>Mining</a:t>
            </a:r>
            <a:endParaRPr lang="en-US" sz="1600" dirty="0"/>
          </a:p>
          <a:p>
            <a:pPr lvl="1">
              <a:lnSpc>
                <a:spcPct val="160000"/>
              </a:lnSpc>
            </a:pPr>
            <a:r>
              <a:rPr lang="en-GB" sz="1600" dirty="0"/>
              <a:t>Tourism</a:t>
            </a:r>
            <a:endParaRPr lang="en-US" sz="1600" dirty="0"/>
          </a:p>
          <a:p>
            <a:pPr lvl="1">
              <a:lnSpc>
                <a:spcPct val="160000"/>
              </a:lnSpc>
            </a:pPr>
            <a:r>
              <a:rPr lang="en-GB" sz="1600" dirty="0"/>
              <a:t>Agriculture</a:t>
            </a:r>
            <a:endParaRPr lang="en-US" sz="1600" dirty="0"/>
          </a:p>
          <a:p>
            <a:pPr marL="0" indent="0">
              <a:buNone/>
            </a:pPr>
            <a:endParaRPr lang="en-US" sz="1800" b="1" dirty="0"/>
          </a:p>
        </p:txBody>
      </p:sp>
      <p:sp>
        <p:nvSpPr>
          <p:cNvPr id="4" name="Slide Number Placeholder 3"/>
          <p:cNvSpPr>
            <a:spLocks noGrp="1"/>
          </p:cNvSpPr>
          <p:nvPr>
            <p:ph type="sldNum" sz="quarter" idx="12"/>
          </p:nvPr>
        </p:nvSpPr>
        <p:spPr/>
        <p:txBody>
          <a:bodyPr/>
          <a:lstStyle/>
          <a:p>
            <a:fld id="{F7C498D6-6873-47A6-95E3-A54FCFEA5166}" type="slidenum">
              <a:rPr lang="en-US" smtClean="0"/>
              <a:pPr/>
              <a:t>5</a:t>
            </a:fld>
            <a:endParaRPr lang="en-US"/>
          </a:p>
        </p:txBody>
      </p:sp>
    </p:spTree>
    <p:extLst>
      <p:ext uri="{BB962C8B-B14F-4D97-AF65-F5344CB8AC3E}">
        <p14:creationId xmlns:p14="http://schemas.microsoft.com/office/powerpoint/2010/main" xmlns="" val="188571818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0"/>
            <a:ext cx="7772400" cy="4953000"/>
          </a:xfrm>
        </p:spPr>
        <p:txBody>
          <a:bodyPr>
            <a:normAutofit/>
          </a:bodyPr>
          <a:lstStyle/>
          <a:p>
            <a:pPr marL="0" indent="0">
              <a:lnSpc>
                <a:spcPct val="150000"/>
              </a:lnSpc>
              <a:buNone/>
            </a:pPr>
            <a:r>
              <a:rPr lang="en-GB" sz="1800" dirty="0"/>
              <a:t>T</a:t>
            </a:r>
            <a:r>
              <a:rPr lang="en-GB" sz="1800" dirty="0" smtClean="0"/>
              <a:t>habazimbi </a:t>
            </a:r>
            <a:r>
              <a:rPr lang="en-GB" sz="1800" dirty="0"/>
              <a:t>Local municipality is a Grade 3 Municipality and was assigned its powers and functions in line with Section 156 of the Constitution of the Republic of South Africa, Act 108 of 1996 as amended and Section 84(2) of the Municipal Structure Act, 117 of 1998. </a:t>
            </a:r>
            <a:endParaRPr lang="en-GB" sz="1800" dirty="0" smtClean="0"/>
          </a:p>
          <a:p>
            <a:pPr marL="0" indent="0">
              <a:lnSpc>
                <a:spcPct val="150000"/>
              </a:lnSpc>
              <a:buNone/>
            </a:pPr>
            <a:endParaRPr lang="en-GB" sz="1800" dirty="0" smtClean="0"/>
          </a:p>
          <a:p>
            <a:pPr marL="0" indent="0">
              <a:lnSpc>
                <a:spcPct val="150000"/>
              </a:lnSpc>
              <a:buNone/>
            </a:pPr>
            <a:r>
              <a:rPr lang="en-GB" sz="1800" dirty="0" smtClean="0"/>
              <a:t>The </a:t>
            </a:r>
            <a:r>
              <a:rPr lang="en-GB" sz="1800" dirty="0"/>
              <a:t>Municipality is a Water Services Authority and Water Services Provider; however, Magalies Water Board and ESKOM provide services directly to mining industries and majority of affluent areas without the relevant authority. </a:t>
            </a:r>
            <a:endParaRPr lang="en-US" sz="1800" dirty="0"/>
          </a:p>
          <a:p>
            <a:pPr marL="0" indent="0">
              <a:lnSpc>
                <a:spcPct val="150000"/>
              </a:lnSpc>
              <a:buNone/>
            </a:pPr>
            <a:endParaRPr lang="en-ZA" sz="2000" dirty="0" smtClean="0"/>
          </a:p>
        </p:txBody>
      </p:sp>
      <p:sp>
        <p:nvSpPr>
          <p:cNvPr id="4" name="Slide Number Placeholder 3"/>
          <p:cNvSpPr>
            <a:spLocks noGrp="1"/>
          </p:cNvSpPr>
          <p:nvPr>
            <p:ph type="sldNum" sz="quarter" idx="12"/>
          </p:nvPr>
        </p:nvSpPr>
        <p:spPr/>
        <p:txBody>
          <a:bodyPr/>
          <a:lstStyle/>
          <a:p>
            <a:fld id="{F7C498D6-6873-47A6-95E3-A54FCFEA5166}" type="slidenum">
              <a:rPr lang="en-US" smtClean="0"/>
              <a:pPr/>
              <a:t>6</a:t>
            </a:fld>
            <a:endParaRPr lang="en-US"/>
          </a:p>
        </p:txBody>
      </p:sp>
    </p:spTree>
    <p:extLst>
      <p:ext uri="{BB962C8B-B14F-4D97-AF65-F5344CB8AC3E}">
        <p14:creationId xmlns:p14="http://schemas.microsoft.com/office/powerpoint/2010/main" xmlns="" val="387986845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C498D6-6873-47A6-95E3-A54FCFEA5166}" type="slidenum">
              <a:rPr lang="en-US" smtClean="0"/>
              <a:pPr/>
              <a:t>7</a:t>
            </a:fld>
            <a:endParaRPr lang="en-US"/>
          </a:p>
        </p:txBody>
      </p:sp>
      <p:grpSp>
        <p:nvGrpSpPr>
          <p:cNvPr id="6" name="Group 5"/>
          <p:cNvGrpSpPr/>
          <p:nvPr/>
        </p:nvGrpSpPr>
        <p:grpSpPr>
          <a:xfrm>
            <a:off x="1248575" y="2743197"/>
            <a:ext cx="6646849" cy="1371606"/>
            <a:chOff x="1128140" y="1981196"/>
            <a:chExt cx="6646849" cy="1371606"/>
          </a:xfrm>
          <a:scene3d>
            <a:camera prst="orthographicFront"/>
            <a:lightRig rig="flat" dir="t"/>
          </a:scene3d>
        </p:grpSpPr>
        <p:sp>
          <p:nvSpPr>
            <p:cNvPr id="10" name="Rectangle 9"/>
            <p:cNvSpPr/>
            <p:nvPr/>
          </p:nvSpPr>
          <p:spPr>
            <a:xfrm>
              <a:off x="1128140" y="1981196"/>
              <a:ext cx="6646849" cy="1371606"/>
            </a:xfrm>
            <a:prstGeom prst="rect">
              <a:avLst/>
            </a:prstGeom>
            <a:sp3d prstMaterial="dkEdge">
              <a:bevelT w="8200" h="38100"/>
            </a:sp3d>
          </p:spPr>
          <p:style>
            <a:lnRef idx="0">
              <a:schemeClr val="lt1">
                <a:hueOff val="0"/>
                <a:satOff val="0"/>
                <a:lumOff val="0"/>
                <a:alphaOff val="0"/>
              </a:schemeClr>
            </a:lnRef>
            <a:fillRef idx="2">
              <a:schemeClr val="accent3">
                <a:alpha val="90000"/>
                <a:hueOff val="0"/>
                <a:satOff val="0"/>
                <a:lumOff val="0"/>
                <a:alphaOff val="-20000"/>
              </a:schemeClr>
            </a:fillRef>
            <a:effectRef idx="1">
              <a:schemeClr val="accent3">
                <a:alpha val="90000"/>
                <a:hueOff val="0"/>
                <a:satOff val="0"/>
                <a:lumOff val="0"/>
                <a:alphaOff val="-20000"/>
              </a:schemeClr>
            </a:effectRef>
            <a:fontRef idx="minor">
              <a:schemeClr val="dk1"/>
            </a:fontRef>
          </p:style>
        </p:sp>
        <p:sp>
          <p:nvSpPr>
            <p:cNvPr id="11" name="Rectangle 10"/>
            <p:cNvSpPr/>
            <p:nvPr/>
          </p:nvSpPr>
          <p:spPr>
            <a:xfrm>
              <a:off x="1128140" y="1981196"/>
              <a:ext cx="6646849" cy="1371606"/>
            </a:xfrm>
            <a:prstGeom prst="rect">
              <a:avLst/>
            </a:prstGeom>
            <a:solidFill>
              <a:srgbClr val="FFC000"/>
            </a:solidFill>
            <a:sp3d/>
          </p:spPr>
          <p:style>
            <a:lnRef idx="0">
              <a:scrgbClr r="0" g="0" b="0"/>
            </a:lnRef>
            <a:fillRef idx="0">
              <a:scrgbClr r="0" g="0" b="0"/>
            </a:fillRef>
            <a:effectRef idx="0">
              <a:scrgbClr r="0" g="0" b="0"/>
            </a:effectRef>
            <a:fontRef idx="minor">
              <a:schemeClr val="dk1"/>
            </a:fontRef>
          </p:style>
          <p:txBody>
            <a:bodyPr spcFirstLastPara="0" vert="horz" wrap="square" lIns="846773" tIns="71120" rIns="71120" bIns="71120" numCol="1" spcCol="1270" anchor="ctr" anchorCtr="0">
              <a:noAutofit/>
            </a:bodyPr>
            <a:lstStyle/>
            <a:p>
              <a:pPr>
                <a:lnSpc>
                  <a:spcPct val="150000"/>
                </a:lnSpc>
              </a:pPr>
              <a:r>
                <a:rPr lang="en-ZA" sz="2000" b="1" kern="1200" dirty="0" smtClean="0">
                  <a:latin typeface="Arial" pitchFamily="34" charset="0"/>
                  <a:cs typeface="Arial" pitchFamily="34" charset="0"/>
                </a:rPr>
                <a:t>3. </a:t>
              </a:r>
              <a:r>
                <a:rPr lang="en-US" sz="2000" b="1" dirty="0" smtClean="0">
                  <a:latin typeface="Arial" pitchFamily="34" charset="0"/>
                  <a:cs typeface="Arial" pitchFamily="34" charset="0"/>
                </a:rPr>
                <a:t>BACKGROUND TO THE INTERVENTION</a:t>
              </a:r>
              <a:endParaRPr lang="en-US" sz="2000" b="1" dirty="0">
                <a:latin typeface="Arial" pitchFamily="34" charset="0"/>
                <a:cs typeface="Arial" pitchFamily="34" charset="0"/>
              </a:endParaRPr>
            </a:p>
          </p:txBody>
        </p:sp>
      </p:grpSp>
    </p:spTree>
    <p:extLst>
      <p:ext uri="{BB962C8B-B14F-4D97-AF65-F5344CB8AC3E}">
        <p14:creationId xmlns:p14="http://schemas.microsoft.com/office/powerpoint/2010/main" xmlns="" val="164605203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76200"/>
            <a:ext cx="6019800" cy="639762"/>
          </a:xfrm>
        </p:spPr>
        <p:txBody>
          <a:bodyPr>
            <a:normAutofit/>
          </a:bodyPr>
          <a:lstStyle/>
          <a:p>
            <a:pPr algn="r"/>
            <a:r>
              <a:rPr lang="en-ZA" sz="2000" b="0" dirty="0" smtClean="0">
                <a:effectLst/>
                <a:latin typeface="Arial" panose="020B0604020202020204" pitchFamily="34" charset="0"/>
                <a:cs typeface="Arial" panose="020B0604020202020204" pitchFamily="34" charset="0"/>
              </a:rPr>
              <a:t>BACKGROUND TO THE INTERVENTION</a:t>
            </a:r>
            <a:endParaRPr lang="en-ZA" sz="2000" b="0" dirty="0">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90600" y="685800"/>
            <a:ext cx="7772400" cy="5562600"/>
          </a:xfrm>
        </p:spPr>
        <p:txBody>
          <a:bodyPr>
            <a:normAutofit fontScale="85000" lnSpcReduction="10000"/>
          </a:bodyPr>
          <a:lstStyle/>
          <a:p>
            <a:pPr>
              <a:lnSpc>
                <a:spcPct val="160000"/>
              </a:lnSpc>
            </a:pPr>
            <a:r>
              <a:rPr lang="en-GB" sz="1900" dirty="0"/>
              <a:t>Thabazimbi Local Municipality started experiencing challenges around May 2015 and a Rapid Assessment Team was established and constituted by officials from COGHSTA, Provincial Treasury and SALGA Limpopo to provide a fair objective report on the state of affairs of the Municipality; focusing on all Key Performance Areas (KPAs) with specific recommendations for remedial action and or support required for the Municipality.</a:t>
            </a:r>
            <a:endParaRPr lang="en-US" sz="1900" dirty="0"/>
          </a:p>
          <a:p>
            <a:pPr marL="0" indent="0">
              <a:lnSpc>
                <a:spcPct val="150000"/>
              </a:lnSpc>
              <a:buNone/>
            </a:pPr>
            <a:endParaRPr lang="en-ZA" sz="1600" dirty="0" smtClean="0"/>
          </a:p>
          <a:p>
            <a:pPr>
              <a:lnSpc>
                <a:spcPct val="160000"/>
              </a:lnSpc>
            </a:pPr>
            <a:r>
              <a:rPr lang="en-GB" sz="1900" dirty="0"/>
              <a:t>k</a:t>
            </a:r>
            <a:r>
              <a:rPr lang="en-GB" sz="1900" dirty="0" smtClean="0"/>
              <a:t>ey </a:t>
            </a:r>
            <a:r>
              <a:rPr lang="en-GB" sz="1900" dirty="0"/>
              <a:t>observations were made by the Rapid Assessment Team:</a:t>
            </a:r>
            <a:endParaRPr lang="en-US" sz="1900" dirty="0"/>
          </a:p>
          <a:p>
            <a:pPr lvl="1">
              <a:lnSpc>
                <a:spcPct val="160000"/>
              </a:lnSpc>
            </a:pPr>
            <a:r>
              <a:rPr lang="en-GB" sz="1800" dirty="0"/>
              <a:t>That governance in the Municipality is compromised, </a:t>
            </a:r>
            <a:endParaRPr lang="en-US" sz="1800" dirty="0"/>
          </a:p>
          <a:p>
            <a:pPr lvl="1">
              <a:lnSpc>
                <a:spcPct val="160000"/>
              </a:lnSpc>
            </a:pPr>
            <a:r>
              <a:rPr lang="en-GB" sz="1800" dirty="0"/>
              <a:t>The financial health of the Municipality has deteriorated since 2011/12 financial year, </a:t>
            </a:r>
            <a:endParaRPr lang="en-US" sz="1800" dirty="0"/>
          </a:p>
          <a:p>
            <a:pPr lvl="1">
              <a:lnSpc>
                <a:spcPct val="160000"/>
              </a:lnSpc>
            </a:pPr>
            <a:r>
              <a:rPr lang="en-GB" sz="1800" dirty="0"/>
              <a:t>Signs of inability by council to exercise its oversight role in the municipal affairs,</a:t>
            </a:r>
            <a:endParaRPr lang="en-US" sz="1800" dirty="0"/>
          </a:p>
          <a:p>
            <a:pPr lvl="1">
              <a:lnSpc>
                <a:spcPct val="160000"/>
              </a:lnSpc>
            </a:pPr>
            <a:r>
              <a:rPr lang="en-GB" sz="1800" dirty="0"/>
              <a:t>Non-adherence to legislations and policies e.g. Supply Chain Management and Human Resources,</a:t>
            </a:r>
            <a:endParaRPr lang="en-US" sz="1800" dirty="0"/>
          </a:p>
          <a:p>
            <a:pPr marL="0" indent="0">
              <a:lnSpc>
                <a:spcPct val="150000"/>
              </a:lnSpc>
              <a:buNone/>
            </a:pPr>
            <a:endParaRPr lang="en-ZA" sz="1600" dirty="0" smtClean="0"/>
          </a:p>
        </p:txBody>
      </p:sp>
      <p:sp>
        <p:nvSpPr>
          <p:cNvPr id="4" name="Slide Number Placeholder 3"/>
          <p:cNvSpPr>
            <a:spLocks noGrp="1"/>
          </p:cNvSpPr>
          <p:nvPr>
            <p:ph type="sldNum" sz="quarter" idx="12"/>
          </p:nvPr>
        </p:nvSpPr>
        <p:spPr/>
        <p:txBody>
          <a:bodyPr/>
          <a:lstStyle/>
          <a:p>
            <a:fld id="{F7C498D6-6873-47A6-95E3-A54FCFEA5166}" type="slidenum">
              <a:rPr lang="en-US" smtClean="0"/>
              <a:pPr/>
              <a:t>8</a:t>
            </a:fld>
            <a:endParaRPr lang="en-US"/>
          </a:p>
        </p:txBody>
      </p:sp>
    </p:spTree>
    <p:extLst>
      <p:ext uri="{BB962C8B-B14F-4D97-AF65-F5344CB8AC3E}">
        <p14:creationId xmlns:p14="http://schemas.microsoft.com/office/powerpoint/2010/main" xmlns="" val="15801756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76200"/>
            <a:ext cx="6019800" cy="639762"/>
          </a:xfrm>
        </p:spPr>
        <p:txBody>
          <a:bodyPr>
            <a:normAutofit/>
          </a:bodyPr>
          <a:lstStyle/>
          <a:p>
            <a:pPr algn="r"/>
            <a:r>
              <a:rPr lang="en-ZA" sz="2000" b="0" dirty="0" smtClean="0">
                <a:effectLst/>
                <a:latin typeface="Arial" panose="020B0604020202020204" pitchFamily="34" charset="0"/>
                <a:cs typeface="Arial" panose="020B0604020202020204" pitchFamily="34" charset="0"/>
              </a:rPr>
              <a:t>BACKGROUND TO THE INTERVENTION</a:t>
            </a:r>
            <a:endParaRPr lang="en-ZA" sz="2000" b="0" dirty="0">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90600" y="685800"/>
            <a:ext cx="7772400" cy="5562600"/>
          </a:xfrm>
        </p:spPr>
        <p:txBody>
          <a:bodyPr>
            <a:normAutofit/>
          </a:bodyPr>
          <a:lstStyle/>
          <a:p>
            <a:pPr>
              <a:lnSpc>
                <a:spcPct val="150000"/>
              </a:lnSpc>
            </a:pPr>
            <a:r>
              <a:rPr lang="en-GB" sz="1800" dirty="0" smtClean="0"/>
              <a:t>key </a:t>
            </a:r>
            <a:r>
              <a:rPr lang="en-GB" sz="1800" dirty="0"/>
              <a:t>observations were made by the Rapid Assessment Team:</a:t>
            </a:r>
            <a:endParaRPr lang="en-US" sz="1800" dirty="0"/>
          </a:p>
          <a:p>
            <a:pPr lvl="1">
              <a:lnSpc>
                <a:spcPct val="150000"/>
              </a:lnSpc>
            </a:pPr>
            <a:r>
              <a:rPr lang="en-GB" sz="1800" dirty="0" smtClean="0"/>
              <a:t>The </a:t>
            </a:r>
            <a:r>
              <a:rPr lang="en-GB" sz="1800" dirty="0"/>
              <a:t>Acting Municipal Manager, as the head of administration, has appointed all acting section 56 Managers (CFO and Community Services) without a Municipal Resolution and concurrence from the MEC for COGHSTA,</a:t>
            </a:r>
            <a:endParaRPr lang="en-US" sz="1800" dirty="0"/>
          </a:p>
          <a:p>
            <a:pPr lvl="1">
              <a:lnSpc>
                <a:spcPct val="150000"/>
              </a:lnSpc>
            </a:pPr>
            <a:r>
              <a:rPr lang="en-GB" sz="1800" dirty="0"/>
              <a:t>Lack of interest by the municipality to reverse the illegal promotions which resulted in high salary bill,</a:t>
            </a:r>
            <a:endParaRPr lang="en-US" sz="1800" dirty="0"/>
          </a:p>
          <a:p>
            <a:pPr lvl="1">
              <a:lnSpc>
                <a:spcPct val="150000"/>
              </a:lnSpc>
            </a:pPr>
            <a:r>
              <a:rPr lang="en-GB" sz="1800" dirty="0"/>
              <a:t>Failed to take reasonable steps to prevent the reoccurrence of Section 32 expenditures (perennially procurement through section 32 of Supply Chain Management),</a:t>
            </a:r>
            <a:endParaRPr lang="en-US" sz="1800" dirty="0"/>
          </a:p>
          <a:p>
            <a:pPr lvl="1">
              <a:lnSpc>
                <a:spcPct val="150000"/>
              </a:lnSpc>
            </a:pPr>
            <a:r>
              <a:rPr lang="en-GB" sz="1800" dirty="0"/>
              <a:t>Management has failed to honour financial commitment which resulted in non-payment to creditors,</a:t>
            </a:r>
            <a:endParaRPr lang="en-US" sz="1800" dirty="0"/>
          </a:p>
          <a:p>
            <a:pPr marL="0" indent="0">
              <a:lnSpc>
                <a:spcPct val="150000"/>
              </a:lnSpc>
              <a:buNone/>
            </a:pPr>
            <a:endParaRPr lang="en-ZA" sz="1800" dirty="0" smtClean="0"/>
          </a:p>
        </p:txBody>
      </p:sp>
      <p:sp>
        <p:nvSpPr>
          <p:cNvPr id="4" name="Slide Number Placeholder 3"/>
          <p:cNvSpPr>
            <a:spLocks noGrp="1"/>
          </p:cNvSpPr>
          <p:nvPr>
            <p:ph type="sldNum" sz="quarter" idx="12"/>
          </p:nvPr>
        </p:nvSpPr>
        <p:spPr/>
        <p:txBody>
          <a:bodyPr/>
          <a:lstStyle/>
          <a:p>
            <a:fld id="{F7C498D6-6873-47A6-95E3-A54FCFEA5166}" type="slidenum">
              <a:rPr lang="en-US" smtClean="0"/>
              <a:pPr/>
              <a:t>9</a:t>
            </a:fld>
            <a:endParaRPr lang="en-US"/>
          </a:p>
        </p:txBody>
      </p:sp>
    </p:spTree>
    <p:extLst>
      <p:ext uri="{BB962C8B-B14F-4D97-AF65-F5344CB8AC3E}">
        <p14:creationId xmlns:p14="http://schemas.microsoft.com/office/powerpoint/2010/main" xmlns="" val="239880598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755</TotalTime>
  <Words>2331</Words>
  <Application>Microsoft Office PowerPoint</Application>
  <PresentationFormat>On-screen Show (4:3)</PresentationFormat>
  <Paragraphs>185</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BRIEIFING ON THE NOTICE OF INTERVENTION ISSUED IN TERMS OF SECTION 139 (1) (b) OF THE CONSTITUTION, 1996 TO THABAZIMBI LOCAL MUNICIPALITY, LIMPOPO PROVINCE:</vt:lpstr>
      <vt:lpstr>Slide 2</vt:lpstr>
      <vt:lpstr>PURPOSE OF THE REPORT</vt:lpstr>
      <vt:lpstr>Slide 4</vt:lpstr>
      <vt:lpstr>Slide 5</vt:lpstr>
      <vt:lpstr>Slide 6</vt:lpstr>
      <vt:lpstr>Slide 7</vt:lpstr>
      <vt:lpstr>BACKGROUND TO THE INTERVENTION</vt:lpstr>
      <vt:lpstr>BACKGROUND TO THE INTERVENTION</vt:lpstr>
      <vt:lpstr>BACKGROUND TO THE INTERVENTION</vt:lpstr>
      <vt:lpstr>Slide 11</vt:lpstr>
      <vt:lpstr>LEGAL MANDATE</vt:lpstr>
      <vt:lpstr>LEGAL MANDATE</vt:lpstr>
      <vt:lpstr>LEGAL MANDATE</vt:lpstr>
      <vt:lpstr>LEGAL MANDATE</vt:lpstr>
      <vt:lpstr>Slide 16</vt:lpstr>
      <vt:lpstr>DISCUSSIONS</vt:lpstr>
      <vt:lpstr>DISCUSSIONS</vt:lpstr>
      <vt:lpstr>DISCUSSIONS</vt:lpstr>
      <vt:lpstr>DISCUSSIONS</vt:lpstr>
      <vt:lpstr>DISCUSSIONS</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Makwana Phomolo</dc:creator>
  <cp:lastModifiedBy>PUMZA</cp:lastModifiedBy>
  <cp:revision>84</cp:revision>
  <dcterms:created xsi:type="dcterms:W3CDTF">2011-08-01T13:42:14Z</dcterms:created>
  <dcterms:modified xsi:type="dcterms:W3CDTF">2016-05-06T09:38:28Z</dcterms:modified>
</cp:coreProperties>
</file>