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theme/theme5.xml" ContentType="application/vnd.openxmlformats-officedocument.theme+xml"/>
  <Override PartName="/ppt/diagrams/drawing2.xml" ContentType="application/vnd.ms-office.drawingml.diagramDrawing+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drawings/drawing2.xml" ContentType="application/vnd.openxmlformats-officedocument.drawingml.chartshapes+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commentAuthors.xml" ContentType="application/vnd.openxmlformats-officedocument.presentationml.commentAuthors+xml"/>
  <Default Extension="xlsx" ContentType="application/vnd.openxmlformats-officedocument.spreadsheetml.sheet"/>
  <Override PartName="/ppt/charts/chart3.xml" ContentType="application/vnd.openxmlformats-officedocument.drawingml.char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drawings/drawing3.xml" ContentType="application/vnd.openxmlformats-officedocument.drawingml.chartshapes+xml"/>
  <Override PartName="/ppt/diagrams/colors2.xml" ContentType="application/vnd.openxmlformats-officedocument.drawingml.diagramColors+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drawings/drawing1.xml" ContentType="application/vnd.openxmlformats-officedocument.drawingml.chartshapes+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theme/themeOverride4.xml" ContentType="application/vnd.openxmlformats-officedocument.themeOverride+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Default Extension="gif" ContentType="image/gif"/>
  <Override PartName="/ppt/slides/slide8.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843" r:id="rId2"/>
    <p:sldMasterId id="2147483847" r:id="rId3"/>
  </p:sldMasterIdLst>
  <p:notesMasterIdLst>
    <p:notesMasterId r:id="rId37"/>
  </p:notesMasterIdLst>
  <p:handoutMasterIdLst>
    <p:handoutMasterId r:id="rId38"/>
  </p:handoutMasterIdLst>
  <p:sldIdLst>
    <p:sldId id="256" r:id="rId4"/>
    <p:sldId id="339" r:id="rId5"/>
    <p:sldId id="470" r:id="rId6"/>
    <p:sldId id="471" r:id="rId7"/>
    <p:sldId id="472" r:id="rId8"/>
    <p:sldId id="473" r:id="rId9"/>
    <p:sldId id="474" r:id="rId10"/>
    <p:sldId id="475" r:id="rId11"/>
    <p:sldId id="476" r:id="rId12"/>
    <p:sldId id="477" r:id="rId13"/>
    <p:sldId id="480" r:id="rId14"/>
    <p:sldId id="500" r:id="rId15"/>
    <p:sldId id="501" r:id="rId16"/>
    <p:sldId id="478" r:id="rId17"/>
    <p:sldId id="481" r:id="rId18"/>
    <p:sldId id="482" r:id="rId19"/>
    <p:sldId id="483" r:id="rId20"/>
    <p:sldId id="484" r:id="rId21"/>
    <p:sldId id="485" r:id="rId22"/>
    <p:sldId id="486" r:id="rId23"/>
    <p:sldId id="502" r:id="rId24"/>
    <p:sldId id="487" r:id="rId25"/>
    <p:sldId id="488" r:id="rId26"/>
    <p:sldId id="489" r:id="rId27"/>
    <p:sldId id="490" r:id="rId28"/>
    <p:sldId id="491" r:id="rId29"/>
    <p:sldId id="492" r:id="rId30"/>
    <p:sldId id="498" r:id="rId31"/>
    <p:sldId id="503" r:id="rId32"/>
    <p:sldId id="504" r:id="rId33"/>
    <p:sldId id="494" r:id="rId34"/>
    <p:sldId id="495" r:id="rId35"/>
    <p:sldId id="499" r:id="rId36"/>
  </p:sldIdLst>
  <p:sldSz cx="9144000" cy="6858000" type="screen4x3"/>
  <p:notesSz cx="6819900" cy="9918700"/>
  <p:defaultTextStyle>
    <a:defPPr>
      <a:defRPr lang="en-US"/>
    </a:defPPr>
    <a:lvl1pPr algn="ctr" rtl="0" eaLnBrk="0" fontAlgn="base" hangingPunct="0">
      <a:spcBef>
        <a:spcPct val="0"/>
      </a:spcBef>
      <a:spcAft>
        <a:spcPct val="0"/>
      </a:spcAft>
      <a:defRPr sz="2400" kern="1200">
        <a:solidFill>
          <a:schemeClr val="tx1"/>
        </a:solidFill>
        <a:latin typeface="Arial" charset="0"/>
        <a:ea typeface="+mn-ea"/>
        <a:cs typeface="+mn-cs"/>
      </a:defRPr>
    </a:lvl1pPr>
    <a:lvl2pPr marL="457200" algn="ctr" rtl="0" eaLnBrk="0" fontAlgn="base" hangingPunct="0">
      <a:spcBef>
        <a:spcPct val="0"/>
      </a:spcBef>
      <a:spcAft>
        <a:spcPct val="0"/>
      </a:spcAft>
      <a:defRPr sz="2400" kern="1200">
        <a:solidFill>
          <a:schemeClr val="tx1"/>
        </a:solidFill>
        <a:latin typeface="Arial" charset="0"/>
        <a:ea typeface="+mn-ea"/>
        <a:cs typeface="+mn-cs"/>
      </a:defRPr>
    </a:lvl2pPr>
    <a:lvl3pPr marL="914400" algn="ctr" rtl="0" eaLnBrk="0" fontAlgn="base" hangingPunct="0">
      <a:spcBef>
        <a:spcPct val="0"/>
      </a:spcBef>
      <a:spcAft>
        <a:spcPct val="0"/>
      </a:spcAft>
      <a:defRPr sz="2400" kern="1200">
        <a:solidFill>
          <a:schemeClr val="tx1"/>
        </a:solidFill>
        <a:latin typeface="Arial" charset="0"/>
        <a:ea typeface="+mn-ea"/>
        <a:cs typeface="+mn-cs"/>
      </a:defRPr>
    </a:lvl3pPr>
    <a:lvl4pPr marL="1371600" algn="ctr" rtl="0" eaLnBrk="0" fontAlgn="base" hangingPunct="0">
      <a:spcBef>
        <a:spcPct val="0"/>
      </a:spcBef>
      <a:spcAft>
        <a:spcPct val="0"/>
      </a:spcAft>
      <a:defRPr sz="2400" kern="1200">
        <a:solidFill>
          <a:schemeClr val="tx1"/>
        </a:solidFill>
        <a:latin typeface="Arial" charset="0"/>
        <a:ea typeface="+mn-ea"/>
        <a:cs typeface="+mn-cs"/>
      </a:defRPr>
    </a:lvl4pPr>
    <a:lvl5pPr marL="1828800" algn="ctr"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Mangole" initials="S" lastIdx="3" clrIdx="0"/>
  <p:cmAuthor id="1" name="MMoloi" initials="M"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9933"/>
    <a:srgbClr val="FFFB35"/>
    <a:srgbClr val="0000FF"/>
    <a:srgbClr val="9933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26" autoAdjust="0"/>
    <p:restoredTop sz="92185" autoAdjust="0"/>
  </p:normalViewPr>
  <p:slideViewPr>
    <p:cSldViewPr>
      <p:cViewPr>
        <p:scale>
          <a:sx n="64" d="100"/>
          <a:sy n="64" d="100"/>
        </p:scale>
        <p:origin x="-3282" y="-1032"/>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130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slide" Target="slides/slide18.xml"/><Relationship Id="rId1"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Office_Excel_Worksheet1.xlsx"/><Relationship Id="rId1" Type="http://schemas.openxmlformats.org/officeDocument/2006/relationships/themeOverride" Target="../theme/themeOverride2.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Macintosh%20HD:Users:Stephen:Downloads:Attachments:Data_for_Real_Economy_Bulletin_Q3_2015.xlsx" TargetMode="External"/><Relationship Id="rId1" Type="http://schemas.openxmlformats.org/officeDocument/2006/relationships/themeOverride" Target="../theme/themeOverride3.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Macintosh%20HD:Users:Stephen:Downloads:Attachments:Data_for_Real_Economy_Bulletin_Q3_2015.xlsx" TargetMode="External"/><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title>
      <c:tx>
        <c:rich>
          <a:bodyPr/>
          <a:lstStyle/>
          <a:p>
            <a:pPr>
              <a:defRPr>
                <a:latin typeface="Arial" panose="020B0604020202020204" pitchFamily="34" charset="0"/>
                <a:cs typeface="Arial" panose="020B0604020202020204" pitchFamily="34" charset="0"/>
              </a:defRPr>
            </a:pPr>
            <a:r>
              <a:rPr lang="en-ZA" dirty="0">
                <a:latin typeface="Arial" panose="020B0604020202020204" pitchFamily="34" charset="0"/>
                <a:cs typeface="Arial" panose="020B0604020202020204" pitchFamily="34" charset="0"/>
              </a:rPr>
              <a:t>GDP Growth</a:t>
            </a:r>
            <a:r>
              <a:rPr lang="en-ZA" baseline="0" dirty="0">
                <a:latin typeface="Arial" panose="020B0604020202020204" pitchFamily="34" charset="0"/>
                <a:cs typeface="Arial" panose="020B0604020202020204" pitchFamily="34" charset="0"/>
              </a:rPr>
              <a:t> (</a:t>
            </a:r>
            <a:r>
              <a:rPr lang="en-ZA" baseline="0" dirty="0" smtClean="0">
                <a:latin typeface="Arial" panose="020B0604020202020204" pitchFamily="34" charset="0"/>
                <a:cs typeface="Arial" panose="020B0604020202020204" pitchFamily="34" charset="0"/>
              </a:rPr>
              <a:t>2007Q1-2015Q3) </a:t>
            </a:r>
            <a:r>
              <a:rPr lang="en-ZA" baseline="0" dirty="0">
                <a:latin typeface="Arial" panose="020B0604020202020204" pitchFamily="34" charset="0"/>
                <a:cs typeface="Arial" panose="020B0604020202020204" pitchFamily="34" charset="0"/>
              </a:rPr>
              <a:t>Seasonally Adjusted Annualised Rate</a:t>
            </a:r>
            <a:endParaRPr lang="en-ZA" dirty="0">
              <a:latin typeface="Arial" panose="020B0604020202020204" pitchFamily="34" charset="0"/>
              <a:cs typeface="Arial" panose="020B0604020202020204" pitchFamily="34" charset="0"/>
            </a:endParaRPr>
          </a:p>
        </c:rich>
      </c:tx>
      <c:layout>
        <c:manualLayout>
          <c:xMode val="edge"/>
          <c:yMode val="edge"/>
          <c:x val="0.13265543904247437"/>
          <c:y val="3.0493615399275788E-2"/>
        </c:manualLayout>
      </c:layout>
    </c:title>
    <c:plotArea>
      <c:layout>
        <c:manualLayout>
          <c:layoutTarget val="inner"/>
          <c:xMode val="edge"/>
          <c:yMode val="edge"/>
          <c:x val="7.9828431640219744E-2"/>
          <c:y val="0.17041760557399913"/>
          <c:w val="0.90007194712355931"/>
          <c:h val="0.70693180224784791"/>
        </c:manualLayout>
      </c:layout>
      <c:barChart>
        <c:barDir val="col"/>
        <c:grouping val="clustered"/>
        <c:ser>
          <c:idx val="0"/>
          <c:order val="0"/>
          <c:spPr>
            <a:solidFill>
              <a:srgbClr val="FF0000">
                <a:alpha val="70000"/>
              </a:srgbClr>
            </a:solidFill>
            <a:ln>
              <a:noFill/>
            </a:ln>
            <a:effectLst>
              <a:outerShdw blurRad="50800" dist="38100" dir="2700000" algn="tl" rotWithShape="0">
                <a:prstClr val="black">
                  <a:alpha val="40000"/>
                </a:prstClr>
              </a:outerShdw>
            </a:effectLst>
          </c:spPr>
          <c:cat>
            <c:strRef>
              <c:f>'overall GDP'!$A$1:$A$35</c:f>
              <c:strCache>
                <c:ptCount val="35"/>
                <c:pt idx="0">
                  <c:v>2007Q1</c:v>
                </c:pt>
                <c:pt idx="1">
                  <c:v>2007Q2</c:v>
                </c:pt>
                <c:pt idx="2">
                  <c:v>2007Q3</c:v>
                </c:pt>
                <c:pt idx="3">
                  <c:v>2007Q4</c:v>
                </c:pt>
                <c:pt idx="4">
                  <c:v>2008Q1</c:v>
                </c:pt>
                <c:pt idx="5">
                  <c:v>2008Q2</c:v>
                </c:pt>
                <c:pt idx="6">
                  <c:v>2008Q3</c:v>
                </c:pt>
                <c:pt idx="7">
                  <c:v>2008Q4</c:v>
                </c:pt>
                <c:pt idx="8">
                  <c:v>2009Q1</c:v>
                </c:pt>
                <c:pt idx="9">
                  <c:v>2009Q2</c:v>
                </c:pt>
                <c:pt idx="10">
                  <c:v>2009Q3</c:v>
                </c:pt>
                <c:pt idx="11">
                  <c:v>2009Q4</c:v>
                </c:pt>
                <c:pt idx="12">
                  <c:v>2010Q1</c:v>
                </c:pt>
                <c:pt idx="13">
                  <c:v>2010Q2</c:v>
                </c:pt>
                <c:pt idx="14">
                  <c:v>2010Q3</c:v>
                </c:pt>
                <c:pt idx="15">
                  <c:v>2010Q4</c:v>
                </c:pt>
                <c:pt idx="16">
                  <c:v>2011Q1</c:v>
                </c:pt>
                <c:pt idx="17">
                  <c:v>2011Q2</c:v>
                </c:pt>
                <c:pt idx="18">
                  <c:v>2011Q3</c:v>
                </c:pt>
                <c:pt idx="19">
                  <c:v>2011Q4</c:v>
                </c:pt>
                <c:pt idx="20">
                  <c:v>2012Q1</c:v>
                </c:pt>
                <c:pt idx="21">
                  <c:v>2012Q2</c:v>
                </c:pt>
                <c:pt idx="22">
                  <c:v>2012Q3</c:v>
                </c:pt>
                <c:pt idx="23">
                  <c:v>2012Q4</c:v>
                </c:pt>
                <c:pt idx="24">
                  <c:v>2013Q1</c:v>
                </c:pt>
                <c:pt idx="25">
                  <c:v>2013Q2</c:v>
                </c:pt>
                <c:pt idx="26">
                  <c:v>2013Q3</c:v>
                </c:pt>
                <c:pt idx="27">
                  <c:v>2013Q4</c:v>
                </c:pt>
                <c:pt idx="28">
                  <c:v>2014Q1</c:v>
                </c:pt>
                <c:pt idx="29">
                  <c:v>2014Q2</c:v>
                </c:pt>
                <c:pt idx="30">
                  <c:v>2014Q3</c:v>
                </c:pt>
                <c:pt idx="31">
                  <c:v>2014Q4</c:v>
                </c:pt>
                <c:pt idx="32">
                  <c:v>2015Q1</c:v>
                </c:pt>
                <c:pt idx="33">
                  <c:v>2015Q2</c:v>
                </c:pt>
                <c:pt idx="34">
                  <c:v>2015Q3</c:v>
                </c:pt>
              </c:strCache>
            </c:strRef>
          </c:cat>
          <c:val>
            <c:numRef>
              <c:f>'overall GDP'!$B$1:$B$35</c:f>
              <c:numCache>
                <c:formatCode>General</c:formatCode>
                <c:ptCount val="35"/>
                <c:pt idx="0">
                  <c:v>6.7</c:v>
                </c:pt>
                <c:pt idx="1">
                  <c:v>3.3</c:v>
                </c:pt>
                <c:pt idx="2">
                  <c:v>4.8</c:v>
                </c:pt>
                <c:pt idx="3">
                  <c:v>5.8</c:v>
                </c:pt>
                <c:pt idx="4">
                  <c:v>1.7</c:v>
                </c:pt>
                <c:pt idx="5">
                  <c:v>5</c:v>
                </c:pt>
                <c:pt idx="6">
                  <c:v>1</c:v>
                </c:pt>
                <c:pt idx="7">
                  <c:v>-2.2999999999999998</c:v>
                </c:pt>
                <c:pt idx="8">
                  <c:v>-6.1</c:v>
                </c:pt>
                <c:pt idx="9">
                  <c:v>-1.4</c:v>
                </c:pt>
                <c:pt idx="10">
                  <c:v>0.9</c:v>
                </c:pt>
                <c:pt idx="11">
                  <c:v>2.7</c:v>
                </c:pt>
                <c:pt idx="12">
                  <c:v>4.8</c:v>
                </c:pt>
                <c:pt idx="13">
                  <c:v>2.5</c:v>
                </c:pt>
                <c:pt idx="14">
                  <c:v>4.5999999999999996</c:v>
                </c:pt>
                <c:pt idx="15">
                  <c:v>4.5</c:v>
                </c:pt>
                <c:pt idx="16">
                  <c:v>3.7</c:v>
                </c:pt>
                <c:pt idx="17">
                  <c:v>2.1</c:v>
                </c:pt>
                <c:pt idx="18">
                  <c:v>1.1000000000000001</c:v>
                </c:pt>
                <c:pt idx="19">
                  <c:v>3.1</c:v>
                </c:pt>
                <c:pt idx="20">
                  <c:v>1.7</c:v>
                </c:pt>
                <c:pt idx="21">
                  <c:v>3.7</c:v>
                </c:pt>
                <c:pt idx="22">
                  <c:v>1.2</c:v>
                </c:pt>
                <c:pt idx="23">
                  <c:v>1.8</c:v>
                </c:pt>
                <c:pt idx="24">
                  <c:v>1.4</c:v>
                </c:pt>
                <c:pt idx="25">
                  <c:v>3.7</c:v>
                </c:pt>
                <c:pt idx="26">
                  <c:v>1.2</c:v>
                </c:pt>
                <c:pt idx="27">
                  <c:v>5.0999999999999996</c:v>
                </c:pt>
                <c:pt idx="28">
                  <c:v>-1.6</c:v>
                </c:pt>
                <c:pt idx="29">
                  <c:v>0.5</c:v>
                </c:pt>
                <c:pt idx="30">
                  <c:v>2.1</c:v>
                </c:pt>
                <c:pt idx="31">
                  <c:v>4.0999999999999996</c:v>
                </c:pt>
                <c:pt idx="32">
                  <c:v>1.3</c:v>
                </c:pt>
                <c:pt idx="33">
                  <c:v>-1.3</c:v>
                </c:pt>
                <c:pt idx="34">
                  <c:v>0.70000000000000007</c:v>
                </c:pt>
              </c:numCache>
            </c:numRef>
          </c:val>
        </c:ser>
        <c:dLbls/>
        <c:gapWidth val="80"/>
        <c:overlap val="25"/>
        <c:axId val="101860096"/>
        <c:axId val="101861632"/>
      </c:barChart>
      <c:catAx>
        <c:axId val="101860096"/>
        <c:scaling>
          <c:orientation val="minMax"/>
        </c:scaling>
        <c:axPos val="b"/>
        <c:numFmt formatCode="General" sourceLinked="1"/>
        <c:maj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900" b="1" i="0" u="none" strike="noStrike" kern="1200" cap="none" spc="20" normalizeH="0" baseline="0">
                <a:solidFill>
                  <a:schemeClr val="tx1"/>
                </a:solidFill>
                <a:latin typeface="Arial" panose="020B0604020202020204" pitchFamily="34" charset="0"/>
                <a:ea typeface="+mn-ea"/>
                <a:cs typeface="Arial" panose="020B0604020202020204" pitchFamily="34" charset="0"/>
              </a:defRPr>
            </a:pPr>
            <a:endParaRPr lang="en-US"/>
          </a:p>
        </c:txPr>
        <c:crossAx val="101861632"/>
        <c:crosses val="autoZero"/>
        <c:auto val="1"/>
        <c:lblAlgn val="ctr"/>
        <c:lblOffset val="100"/>
      </c:catAx>
      <c:valAx>
        <c:axId val="101861632"/>
        <c:scaling>
          <c:orientation val="minMax"/>
        </c:scaling>
        <c:axPos val="l"/>
        <c:majorGridlines>
          <c:spPr>
            <a:ln w="9525" cap="flat" cmpd="sng" algn="ctr">
              <a:solidFill>
                <a:schemeClr val="tx1">
                  <a:lumMod val="5000"/>
                  <a:lumOff val="95000"/>
                </a:schemeClr>
              </a:solidFill>
              <a:round/>
            </a:ln>
            <a:effectLst/>
          </c:spPr>
        </c:majorGridlines>
        <c:title>
          <c:tx>
            <c:rich>
              <a:bodyPr rot="-5400000" spcFirstLastPara="1" vertOverflow="ellipsis" vert="horz" wrap="square" anchor="ctr" anchorCtr="1"/>
              <a:lstStyle/>
              <a:p>
                <a:pPr>
                  <a:defRPr sz="1000" b="1" i="0" u="none" strike="noStrike" kern="1200" cap="none" baseline="0">
                    <a:solidFill>
                      <a:schemeClr val="tx1"/>
                    </a:solidFill>
                    <a:latin typeface="Arial" panose="020B0604020202020204" pitchFamily="34" charset="0"/>
                    <a:ea typeface="+mn-ea"/>
                    <a:cs typeface="Arial" panose="020B0604020202020204" pitchFamily="34" charset="0"/>
                  </a:defRPr>
                </a:pPr>
                <a:r>
                  <a:rPr lang="en-ZA" sz="1000" b="1" i="0" u="none" strike="noStrike" cap="none" baseline="0">
                    <a:solidFill>
                      <a:schemeClr val="tx1"/>
                    </a:solidFill>
                    <a:effectLst/>
                  </a:rPr>
                  <a:t>Percent</a:t>
                </a:r>
                <a:r>
                  <a:rPr lang="en-ZA" sz="1000" b="1" i="0" u="none" strike="noStrike" cap="none" baseline="0">
                    <a:solidFill>
                      <a:schemeClr val="tx1"/>
                    </a:solidFill>
                  </a:rPr>
                  <a:t> </a:t>
                </a:r>
                <a:endParaRPr lang="en-ZA" sz="1000" b="1" cap="none" baseline="0">
                  <a:solidFill>
                    <a:schemeClr val="tx1"/>
                  </a:solidFill>
                  <a:latin typeface="Arial" panose="020B0604020202020204" pitchFamily="34" charset="0"/>
                  <a:cs typeface="Arial" panose="020B0604020202020204" pitchFamily="34" charset="0"/>
                </a:endParaRPr>
              </a:p>
            </c:rich>
          </c:tx>
          <c:layout>
            <c:manualLayout>
              <c:xMode val="edge"/>
              <c:yMode val="edge"/>
              <c:x val="1.1130543858376139E-2"/>
              <c:y val="0.31822638808227882"/>
            </c:manualLayout>
          </c:layout>
          <c:spPr>
            <a:noFill/>
            <a:ln>
              <a:noFill/>
            </a:ln>
            <a:effectLst/>
          </c:spPr>
        </c:title>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spc="20" baseline="0">
                <a:solidFill>
                  <a:schemeClr val="tx1"/>
                </a:solidFill>
                <a:latin typeface="Arial" panose="020B0604020202020204" pitchFamily="34" charset="0"/>
                <a:ea typeface="+mn-ea"/>
                <a:cs typeface="Arial" panose="020B0604020202020204" pitchFamily="34" charset="0"/>
              </a:defRPr>
            </a:pPr>
            <a:endParaRPr lang="en-US"/>
          </a:p>
        </c:txPr>
        <c:crossAx val="101860096"/>
        <c:crosses val="autoZero"/>
        <c:crossBetween val="midCat"/>
      </c:valAx>
      <c:spPr>
        <a:solidFill>
          <a:schemeClr val="bg1"/>
        </a:solidFill>
        <a:ln>
          <a:noFill/>
        </a:ln>
        <a:effectLst/>
      </c:spPr>
    </c:plotArea>
    <c:plotVisOnly val="1"/>
    <c:dispBlanksAs val="gap"/>
  </c:chart>
  <c:spPr>
    <a:solidFill>
      <a:srgbClr val="3333FF"/>
    </a:solidFill>
    <a:ln w="9525" cap="flat" cmpd="sng" algn="ctr">
      <a:solidFill>
        <a:schemeClr val="tx1">
          <a:lumMod val="15000"/>
          <a:lumOff val="85000"/>
        </a:schemeClr>
      </a:solidFill>
      <a:round/>
    </a:ln>
    <a:effectLst/>
  </c:spPr>
  <c:txPr>
    <a:bodyPr/>
    <a:lstStyle/>
    <a:p>
      <a:pPr>
        <a:defRPr/>
      </a:pPr>
      <a:endParaRPr lang="en-US"/>
    </a:p>
  </c:txPr>
  <c:externalData r:id="rId2"/>
  <c:userShapes r:id="rId3"/>
</c:chartSpace>
</file>

<file path=ppt/charts/chart2.xml><?xml version="1.0" encoding="utf-8"?>
<c:chartSpace xmlns:c="http://schemas.openxmlformats.org/drawingml/2006/chart" xmlns:a="http://schemas.openxmlformats.org/drawingml/2006/main" xmlns:r="http://schemas.openxmlformats.org/officeDocument/2006/relationships">
  <c:lang val="en-ZA"/>
  <c:style val="35"/>
  <c:clrMapOvr bg1="lt1" tx1="dk1" bg2="lt2" tx2="dk2" accent1="accent1" accent2="accent2" accent3="accent3" accent4="accent4" accent5="accent5" accent6="accent6" hlink="hlink" folHlink="folHlink"/>
  <c:chart>
    <c:title>
      <c:tx>
        <c:rich>
          <a:bodyPr/>
          <a:lstStyle/>
          <a:p>
            <a:pPr>
              <a:defRPr sz="1400">
                <a:latin typeface="Arial" panose="020B0604020202020204" pitchFamily="34" charset="0"/>
                <a:cs typeface="Arial" panose="020B0604020202020204" pitchFamily="34" charset="0"/>
              </a:defRPr>
            </a:pPr>
            <a:r>
              <a:rPr lang="en-US" sz="1800" dirty="0">
                <a:latin typeface="Arial" panose="020B0604020202020204" pitchFamily="34" charset="0"/>
                <a:cs typeface="Arial" panose="020B0604020202020204" pitchFamily="34" charset="0"/>
              </a:rPr>
              <a:t>Value of sales in constant (2015) Rand</a:t>
            </a:r>
            <a:r>
              <a:rPr lang="en-US" sz="1800" baseline="0" dirty="0">
                <a:latin typeface="Arial" panose="020B0604020202020204" pitchFamily="34" charset="0"/>
                <a:cs typeface="Arial" panose="020B0604020202020204" pitchFamily="34" charset="0"/>
              </a:rPr>
              <a:t> Billions</a:t>
            </a:r>
            <a:endParaRPr lang="en-US" sz="1800" dirty="0">
              <a:latin typeface="Arial" panose="020B0604020202020204" pitchFamily="34" charset="0"/>
              <a:cs typeface="Arial" panose="020B0604020202020204" pitchFamily="34" charset="0"/>
            </a:endParaRPr>
          </a:p>
        </c:rich>
      </c:tx>
      <c:layout/>
    </c:title>
    <c:plotArea>
      <c:layout/>
      <c:barChart>
        <c:barDir val="col"/>
        <c:grouping val="clustered"/>
        <c:ser>
          <c:idx val="0"/>
          <c:order val="0"/>
          <c:tx>
            <c:strRef>
              <c:f>'sales by mfg ind'!$B$4:$B$5</c:f>
              <c:strCache>
                <c:ptCount val="1"/>
                <c:pt idx="0">
                  <c:v>2010 Q3</c:v>
                </c:pt>
              </c:strCache>
            </c:strRef>
          </c:tx>
          <c:spPr>
            <a:solidFill>
              <a:sysClr val="windowText" lastClr="000000"/>
            </a:solidFill>
          </c:spPr>
          <c:cat>
            <c:strRef>
              <c:f>'sales by mfg ind'!$A$6:$A$18</c:f>
              <c:strCache>
                <c:ptCount val="13"/>
                <c:pt idx="0">
                  <c:v>Food &amp; beverages</c:v>
                </c:pt>
                <c:pt idx="1">
                  <c:v>Metals &amp; metal products</c:v>
                </c:pt>
                <c:pt idx="2">
                  <c:v>Chemicals, rubber, plastics</c:v>
                </c:pt>
                <c:pt idx="3">
                  <c:v>Transport equipment</c:v>
                </c:pt>
                <c:pt idx="4">
                  <c:v>Petroleum</c:v>
                </c:pt>
                <c:pt idx="5">
                  <c:v>Wood &amp; paper</c:v>
                </c:pt>
                <c:pt idx="6">
                  <c:v>Machinery &amp; appliances</c:v>
                </c:pt>
                <c:pt idx="7">
                  <c:v>Electrical machinery</c:v>
                </c:pt>
                <c:pt idx="8">
                  <c:v>Glass/non-metallic mineral products</c:v>
                </c:pt>
                <c:pt idx="9">
                  <c:v>Textiles, clothing, leather,footwear</c:v>
                </c:pt>
                <c:pt idx="10">
                  <c:v>Printing &amp; publishing</c:v>
                </c:pt>
                <c:pt idx="11">
                  <c:v>Electronics/professional equipment</c:v>
                </c:pt>
                <c:pt idx="12">
                  <c:v>Furniture</c:v>
                </c:pt>
              </c:strCache>
            </c:strRef>
          </c:cat>
          <c:val>
            <c:numRef>
              <c:f>'sales by mfg ind'!$B$6:$B$18</c:f>
              <c:numCache>
                <c:formatCode>_ * #,##0_ ;_ * \-#,##0_ ;_ * "-"??_ ;_ @_ </c:formatCode>
                <c:ptCount val="13"/>
                <c:pt idx="0">
                  <c:v>95.735224988148204</c:v>
                </c:pt>
                <c:pt idx="1">
                  <c:v>76.872571948463616</c:v>
                </c:pt>
                <c:pt idx="2">
                  <c:v>61.052524555686588</c:v>
                </c:pt>
                <c:pt idx="3">
                  <c:v>48.767496978710646</c:v>
                </c:pt>
                <c:pt idx="4">
                  <c:v>43.369935090432961</c:v>
                </c:pt>
                <c:pt idx="5">
                  <c:v>24.152463759078486</c:v>
                </c:pt>
                <c:pt idx="6">
                  <c:v>23.709251859609399</c:v>
                </c:pt>
                <c:pt idx="7">
                  <c:v>13.76152077809798</c:v>
                </c:pt>
                <c:pt idx="8">
                  <c:v>15.24178499091826</c:v>
                </c:pt>
                <c:pt idx="9">
                  <c:v>13.341991618617579</c:v>
                </c:pt>
                <c:pt idx="10">
                  <c:v>13.141297707359698</c:v>
                </c:pt>
                <c:pt idx="11">
                  <c:v>3.8218419500477996</c:v>
                </c:pt>
                <c:pt idx="12">
                  <c:v>3.4220942329916126</c:v>
                </c:pt>
              </c:numCache>
            </c:numRef>
          </c:val>
          <c:extLst xmlns:c16r2="http://schemas.microsoft.com/office/drawing/2015/06/chart">
            <c:ext xmlns:c16="http://schemas.microsoft.com/office/drawing/2014/chart" uri="{C3380CC4-5D6E-409C-BE32-E72D297353CC}">
              <c16:uniqueId val="{00000000-40B1-487A-9917-06304929FB7A}"/>
            </c:ext>
          </c:extLst>
        </c:ser>
        <c:ser>
          <c:idx val="1"/>
          <c:order val="1"/>
          <c:tx>
            <c:strRef>
              <c:f>'sales by mfg ind'!$C$4:$C$5</c:f>
              <c:strCache>
                <c:ptCount val="1"/>
                <c:pt idx="0">
                  <c:v>2013 Q3</c:v>
                </c:pt>
              </c:strCache>
            </c:strRef>
          </c:tx>
          <c:spPr>
            <a:solidFill>
              <a:srgbClr val="1F497D">
                <a:lumMod val="75000"/>
              </a:srgbClr>
            </a:solidFill>
          </c:spPr>
          <c:cat>
            <c:strRef>
              <c:f>'sales by mfg ind'!$A$6:$A$18</c:f>
              <c:strCache>
                <c:ptCount val="13"/>
                <c:pt idx="0">
                  <c:v>Food &amp; beverages</c:v>
                </c:pt>
                <c:pt idx="1">
                  <c:v>Metals &amp; metal products</c:v>
                </c:pt>
                <c:pt idx="2">
                  <c:v>Chemicals, rubber, plastics</c:v>
                </c:pt>
                <c:pt idx="3">
                  <c:v>Transport equipment</c:v>
                </c:pt>
                <c:pt idx="4">
                  <c:v>Petroleum</c:v>
                </c:pt>
                <c:pt idx="5">
                  <c:v>Wood &amp; paper</c:v>
                </c:pt>
                <c:pt idx="6">
                  <c:v>Machinery &amp; appliances</c:v>
                </c:pt>
                <c:pt idx="7">
                  <c:v>Electrical machinery</c:v>
                </c:pt>
                <c:pt idx="8">
                  <c:v>Glass/non-metallic mineral products</c:v>
                </c:pt>
                <c:pt idx="9">
                  <c:v>Textiles, clothing, leather,footwear</c:v>
                </c:pt>
                <c:pt idx="10">
                  <c:v>Printing &amp; publishing</c:v>
                </c:pt>
                <c:pt idx="11">
                  <c:v>Electronics/professional equipment</c:v>
                </c:pt>
                <c:pt idx="12">
                  <c:v>Furniture</c:v>
                </c:pt>
              </c:strCache>
            </c:strRef>
          </c:cat>
          <c:val>
            <c:numRef>
              <c:f>'sales by mfg ind'!$C$6:$C$18</c:f>
              <c:numCache>
                <c:formatCode>_ * #,##0_ ;_ * \-#,##0_ ;_ * "-"??_ ;_ @_ </c:formatCode>
                <c:ptCount val="13"/>
                <c:pt idx="0">
                  <c:v>103.35088756592589</c:v>
                </c:pt>
                <c:pt idx="1">
                  <c:v>82.633090598769854</c:v>
                </c:pt>
                <c:pt idx="2">
                  <c:v>67.435339110938116</c:v>
                </c:pt>
                <c:pt idx="3">
                  <c:v>48.46761997961017</c:v>
                </c:pt>
                <c:pt idx="4">
                  <c:v>42.260256580656403</c:v>
                </c:pt>
                <c:pt idx="5">
                  <c:v>24.629209362615981</c:v>
                </c:pt>
                <c:pt idx="6">
                  <c:v>25.711260759570486</c:v>
                </c:pt>
                <c:pt idx="7">
                  <c:v>14.511139596541803</c:v>
                </c:pt>
                <c:pt idx="8">
                  <c:v>16.045835633366966</c:v>
                </c:pt>
                <c:pt idx="9">
                  <c:v>13.123419742271619</c:v>
                </c:pt>
                <c:pt idx="10">
                  <c:v>15.302237336770162</c:v>
                </c:pt>
                <c:pt idx="11">
                  <c:v>4.8142610504302086</c:v>
                </c:pt>
                <c:pt idx="12">
                  <c:v>3.7992971829760802</c:v>
                </c:pt>
              </c:numCache>
            </c:numRef>
          </c:val>
          <c:extLst xmlns:c16r2="http://schemas.microsoft.com/office/drawing/2015/06/chart">
            <c:ext xmlns:c16="http://schemas.microsoft.com/office/drawing/2014/chart" uri="{C3380CC4-5D6E-409C-BE32-E72D297353CC}">
              <c16:uniqueId val="{00000001-40B1-487A-9917-06304929FB7A}"/>
            </c:ext>
          </c:extLst>
        </c:ser>
        <c:ser>
          <c:idx val="2"/>
          <c:order val="2"/>
          <c:tx>
            <c:strRef>
              <c:f>'sales by mfg ind'!$D$4:$D$5</c:f>
              <c:strCache>
                <c:ptCount val="1"/>
                <c:pt idx="0">
                  <c:v>2014 Q3</c:v>
                </c:pt>
              </c:strCache>
            </c:strRef>
          </c:tx>
          <c:cat>
            <c:strRef>
              <c:f>'sales by mfg ind'!$A$6:$A$18</c:f>
              <c:strCache>
                <c:ptCount val="13"/>
                <c:pt idx="0">
                  <c:v>Food &amp; beverages</c:v>
                </c:pt>
                <c:pt idx="1">
                  <c:v>Metals &amp; metal products</c:v>
                </c:pt>
                <c:pt idx="2">
                  <c:v>Chemicals, rubber, plastics</c:v>
                </c:pt>
                <c:pt idx="3">
                  <c:v>Transport equipment</c:v>
                </c:pt>
                <c:pt idx="4">
                  <c:v>Petroleum</c:v>
                </c:pt>
                <c:pt idx="5">
                  <c:v>Wood &amp; paper</c:v>
                </c:pt>
                <c:pt idx="6">
                  <c:v>Machinery &amp; appliances</c:v>
                </c:pt>
                <c:pt idx="7">
                  <c:v>Electrical machinery</c:v>
                </c:pt>
                <c:pt idx="8">
                  <c:v>Glass/non-metallic mineral products</c:v>
                </c:pt>
                <c:pt idx="9">
                  <c:v>Textiles, clothing, leather,footwear</c:v>
                </c:pt>
                <c:pt idx="10">
                  <c:v>Printing &amp; publishing</c:v>
                </c:pt>
                <c:pt idx="11">
                  <c:v>Electronics/professional equipment</c:v>
                </c:pt>
                <c:pt idx="12">
                  <c:v>Furniture</c:v>
                </c:pt>
              </c:strCache>
            </c:strRef>
          </c:cat>
          <c:val>
            <c:numRef>
              <c:f>'sales by mfg ind'!$D$6:$D$18</c:f>
              <c:numCache>
                <c:formatCode>_ * #,##0_ ;_ * \-#,##0_ ;_ * "-"??_ ;_ @_ </c:formatCode>
                <c:ptCount val="13"/>
                <c:pt idx="0">
                  <c:v>105.92117368592601</c:v>
                </c:pt>
                <c:pt idx="1">
                  <c:v>75.475937197457924</c:v>
                </c:pt>
                <c:pt idx="2">
                  <c:v>68.52168701882907</c:v>
                </c:pt>
                <c:pt idx="3">
                  <c:v>59.413130446776606</c:v>
                </c:pt>
                <c:pt idx="4">
                  <c:v>37.808332083100552</c:v>
                </c:pt>
                <c:pt idx="5">
                  <c:v>23.893399610305206</c:v>
                </c:pt>
                <c:pt idx="6">
                  <c:v>24.146228100819574</c:v>
                </c:pt>
                <c:pt idx="7">
                  <c:v>13.178483919308361</c:v>
                </c:pt>
                <c:pt idx="8">
                  <c:v>14.9251900504541</c:v>
                </c:pt>
                <c:pt idx="9">
                  <c:v>13.26458074574505</c:v>
                </c:pt>
                <c:pt idx="10">
                  <c:v>13.539426837180313</c:v>
                </c:pt>
                <c:pt idx="11">
                  <c:v>5.3207547363766707</c:v>
                </c:pt>
                <c:pt idx="12">
                  <c:v>3.8845086927617261</c:v>
                </c:pt>
              </c:numCache>
            </c:numRef>
          </c:val>
          <c:extLst xmlns:c16r2="http://schemas.microsoft.com/office/drawing/2015/06/chart">
            <c:ext xmlns:c16="http://schemas.microsoft.com/office/drawing/2014/chart" uri="{C3380CC4-5D6E-409C-BE32-E72D297353CC}">
              <c16:uniqueId val="{00000002-40B1-487A-9917-06304929FB7A}"/>
            </c:ext>
          </c:extLst>
        </c:ser>
        <c:ser>
          <c:idx val="3"/>
          <c:order val="3"/>
          <c:tx>
            <c:strRef>
              <c:f>'sales by mfg ind'!$E$4:$E$5</c:f>
              <c:strCache>
                <c:ptCount val="1"/>
                <c:pt idx="0">
                  <c:v>2015 Q2</c:v>
                </c:pt>
              </c:strCache>
            </c:strRef>
          </c:tx>
          <c:spPr>
            <a:solidFill>
              <a:sysClr val="window" lastClr="FFFFFF"/>
            </a:solidFill>
          </c:spPr>
          <c:cat>
            <c:strRef>
              <c:f>'sales by mfg ind'!$A$6:$A$18</c:f>
              <c:strCache>
                <c:ptCount val="13"/>
                <c:pt idx="0">
                  <c:v>Food &amp; beverages</c:v>
                </c:pt>
                <c:pt idx="1">
                  <c:v>Metals &amp; metal products</c:v>
                </c:pt>
                <c:pt idx="2">
                  <c:v>Chemicals, rubber, plastics</c:v>
                </c:pt>
                <c:pt idx="3">
                  <c:v>Transport equipment</c:v>
                </c:pt>
                <c:pt idx="4">
                  <c:v>Petroleum</c:v>
                </c:pt>
                <c:pt idx="5">
                  <c:v>Wood &amp; paper</c:v>
                </c:pt>
                <c:pt idx="6">
                  <c:v>Machinery &amp; appliances</c:v>
                </c:pt>
                <c:pt idx="7">
                  <c:v>Electrical machinery</c:v>
                </c:pt>
                <c:pt idx="8">
                  <c:v>Glass/non-metallic mineral products</c:v>
                </c:pt>
                <c:pt idx="9">
                  <c:v>Textiles, clothing, leather,footwear</c:v>
                </c:pt>
                <c:pt idx="10">
                  <c:v>Printing &amp; publishing</c:v>
                </c:pt>
                <c:pt idx="11">
                  <c:v>Electronics/professional equipment</c:v>
                </c:pt>
                <c:pt idx="12">
                  <c:v>Furniture</c:v>
                </c:pt>
              </c:strCache>
            </c:strRef>
          </c:cat>
          <c:val>
            <c:numRef>
              <c:f>'sales by mfg ind'!$E$6:$E$18</c:f>
              <c:numCache>
                <c:formatCode>_ * #,##0_ ;_ * \-#,##0_ ;_ * "-"??_ ;_ @_ </c:formatCode>
                <c:ptCount val="13"/>
                <c:pt idx="0">
                  <c:v>106.58754416148149</c:v>
                </c:pt>
                <c:pt idx="1">
                  <c:v>74.841654712104912</c:v>
                </c:pt>
                <c:pt idx="2">
                  <c:v>68.660776554957579</c:v>
                </c:pt>
                <c:pt idx="3">
                  <c:v>64.735947180809589</c:v>
                </c:pt>
                <c:pt idx="4">
                  <c:v>35.919236524790485</c:v>
                </c:pt>
                <c:pt idx="5">
                  <c:v>24.808565808665346</c:v>
                </c:pt>
                <c:pt idx="6">
                  <c:v>24.275366416261377</c:v>
                </c:pt>
                <c:pt idx="7">
                  <c:v>14.18723023054755</c:v>
                </c:pt>
                <c:pt idx="8">
                  <c:v>14.874936885301043</c:v>
                </c:pt>
                <c:pt idx="9">
                  <c:v>13.01413380409865</c:v>
                </c:pt>
                <c:pt idx="10">
                  <c:v>12.422778652414538</c:v>
                </c:pt>
                <c:pt idx="11">
                  <c:v>4.9878058413001902</c:v>
                </c:pt>
                <c:pt idx="12">
                  <c:v>3.6175126287666974</c:v>
                </c:pt>
              </c:numCache>
            </c:numRef>
          </c:val>
          <c:extLst xmlns:c16r2="http://schemas.microsoft.com/office/drawing/2015/06/chart">
            <c:ext xmlns:c16="http://schemas.microsoft.com/office/drawing/2014/chart" uri="{C3380CC4-5D6E-409C-BE32-E72D297353CC}">
              <c16:uniqueId val="{00000003-40B1-487A-9917-06304929FB7A}"/>
            </c:ext>
          </c:extLst>
        </c:ser>
        <c:ser>
          <c:idx val="4"/>
          <c:order val="4"/>
          <c:tx>
            <c:strRef>
              <c:f>'sales by mfg ind'!$F$4:$F$5</c:f>
              <c:strCache>
                <c:ptCount val="1"/>
                <c:pt idx="0">
                  <c:v>2015 Q3</c:v>
                </c:pt>
              </c:strCache>
            </c:strRef>
          </c:tx>
          <c:cat>
            <c:strRef>
              <c:f>'sales by mfg ind'!$A$6:$A$18</c:f>
              <c:strCache>
                <c:ptCount val="13"/>
                <c:pt idx="0">
                  <c:v>Food &amp; beverages</c:v>
                </c:pt>
                <c:pt idx="1">
                  <c:v>Metals &amp; metal products</c:v>
                </c:pt>
                <c:pt idx="2">
                  <c:v>Chemicals, rubber, plastics</c:v>
                </c:pt>
                <c:pt idx="3">
                  <c:v>Transport equipment</c:v>
                </c:pt>
                <c:pt idx="4">
                  <c:v>Petroleum</c:v>
                </c:pt>
                <c:pt idx="5">
                  <c:v>Wood &amp; paper</c:v>
                </c:pt>
                <c:pt idx="6">
                  <c:v>Machinery &amp; appliances</c:v>
                </c:pt>
                <c:pt idx="7">
                  <c:v>Electrical machinery</c:v>
                </c:pt>
                <c:pt idx="8">
                  <c:v>Glass/non-metallic mineral products</c:v>
                </c:pt>
                <c:pt idx="9">
                  <c:v>Textiles, clothing, leather,footwear</c:v>
                </c:pt>
                <c:pt idx="10">
                  <c:v>Printing &amp; publishing</c:v>
                </c:pt>
                <c:pt idx="11">
                  <c:v>Electronics/professional equipment</c:v>
                </c:pt>
                <c:pt idx="12">
                  <c:v>Furniture</c:v>
                </c:pt>
              </c:strCache>
            </c:strRef>
          </c:cat>
          <c:val>
            <c:numRef>
              <c:f>'sales by mfg ind'!$F$6:$F$18</c:f>
              <c:numCache>
                <c:formatCode>_ * #,##0_ ;_ * \-#,##0_ ;_ * "-"??_ ;_ @_ </c:formatCode>
                <c:ptCount val="13"/>
                <c:pt idx="0">
                  <c:v>107.09525499999999</c:v>
                </c:pt>
                <c:pt idx="1">
                  <c:v>73.984037999999998</c:v>
                </c:pt>
                <c:pt idx="2">
                  <c:v>71.301766999999998</c:v>
                </c:pt>
                <c:pt idx="3">
                  <c:v>62.505612000000006</c:v>
                </c:pt>
                <c:pt idx="4">
                  <c:v>37.834753000000006</c:v>
                </c:pt>
                <c:pt idx="5">
                  <c:v>25.876180000000012</c:v>
                </c:pt>
                <c:pt idx="6">
                  <c:v>24.943650000000002</c:v>
                </c:pt>
                <c:pt idx="7">
                  <c:v>16.056650000000001</c:v>
                </c:pt>
                <c:pt idx="8">
                  <c:v>14.940265999999999</c:v>
                </c:pt>
                <c:pt idx="9">
                  <c:v>13.109759</c:v>
                </c:pt>
                <c:pt idx="10">
                  <c:v>12.097901999999999</c:v>
                </c:pt>
                <c:pt idx="11">
                  <c:v>5.3786030000000009</c:v>
                </c:pt>
                <c:pt idx="12">
                  <c:v>3.6572779999999998</c:v>
                </c:pt>
              </c:numCache>
            </c:numRef>
          </c:val>
          <c:extLst xmlns:c16r2="http://schemas.microsoft.com/office/drawing/2015/06/chart">
            <c:ext xmlns:c16="http://schemas.microsoft.com/office/drawing/2014/chart" uri="{C3380CC4-5D6E-409C-BE32-E72D297353CC}">
              <c16:uniqueId val="{00000004-40B1-487A-9917-06304929FB7A}"/>
            </c:ext>
          </c:extLst>
        </c:ser>
        <c:dLbls/>
        <c:gapWidth val="31"/>
        <c:overlap val="29"/>
        <c:axId val="69834624"/>
        <c:axId val="69836160"/>
      </c:barChart>
      <c:catAx>
        <c:axId val="69834624"/>
        <c:scaling>
          <c:orientation val="minMax"/>
        </c:scaling>
        <c:axPos val="b"/>
        <c:numFmt formatCode="General" sourceLinked="1"/>
        <c:tickLblPos val="nextTo"/>
        <c:txPr>
          <a:bodyPr rot="-2700000" vert="horz"/>
          <a:lstStyle/>
          <a:p>
            <a:pPr>
              <a:defRPr sz="900" b="1">
                <a:solidFill>
                  <a:srgbClr val="000000"/>
                </a:solidFill>
                <a:latin typeface="Arial" panose="020B0604020202020204" pitchFamily="34" charset="0"/>
                <a:cs typeface="Arial" panose="020B0604020202020204" pitchFamily="34" charset="0"/>
              </a:defRPr>
            </a:pPr>
            <a:endParaRPr lang="en-US"/>
          </a:p>
        </c:txPr>
        <c:crossAx val="69836160"/>
        <c:crosses val="autoZero"/>
        <c:auto val="1"/>
        <c:lblAlgn val="ctr"/>
        <c:lblOffset val="100"/>
      </c:catAx>
      <c:valAx>
        <c:axId val="69836160"/>
        <c:scaling>
          <c:orientation val="minMax"/>
          <c:max val="110"/>
        </c:scaling>
        <c:axPos val="l"/>
        <c:majorGridlines>
          <c:spPr>
            <a:ln>
              <a:solidFill>
                <a:sysClr val="window" lastClr="FFFFFF">
                  <a:lumMod val="85000"/>
                </a:sysClr>
              </a:solidFill>
            </a:ln>
          </c:spPr>
        </c:majorGridlines>
        <c:title>
          <c:tx>
            <c:rich>
              <a:bodyPr rot="-5400000" vert="horz"/>
              <a:lstStyle/>
              <a:p>
                <a:pPr>
                  <a:defRPr sz="900">
                    <a:latin typeface="Arial" panose="020B0604020202020204" pitchFamily="34" charset="0"/>
                    <a:cs typeface="Arial" panose="020B0604020202020204" pitchFamily="34" charset="0"/>
                  </a:defRPr>
                </a:pPr>
                <a:r>
                  <a:rPr lang="en-ZA" sz="900" dirty="0">
                    <a:latin typeface="Arial" panose="020B0604020202020204" pitchFamily="34" charset="0"/>
                    <a:cs typeface="Arial" panose="020B0604020202020204" pitchFamily="34" charset="0"/>
                  </a:rPr>
                  <a:t>Constant (2015) </a:t>
                </a:r>
                <a:r>
                  <a:rPr lang="en-ZA" sz="900" dirty="0" smtClean="0">
                    <a:latin typeface="Arial" panose="020B0604020202020204" pitchFamily="34" charset="0"/>
                    <a:cs typeface="Arial" panose="020B0604020202020204" pitchFamily="34" charset="0"/>
                  </a:rPr>
                  <a:t>Rbn</a:t>
                </a:r>
                <a:endParaRPr lang="en-ZA" sz="900" dirty="0">
                  <a:latin typeface="Arial" panose="020B0604020202020204" pitchFamily="34" charset="0"/>
                  <a:cs typeface="Arial" panose="020B0604020202020204" pitchFamily="34" charset="0"/>
                </a:endParaRPr>
              </a:p>
            </c:rich>
          </c:tx>
          <c:layout/>
        </c:title>
        <c:numFmt formatCode="_ * #,##0_ ;_ * \-#,##0_ ;_ * &quot;-&quot;??_ ;_ @_ " sourceLinked="1"/>
        <c:tickLblPos val="nextTo"/>
        <c:spPr>
          <a:solidFill>
            <a:srgbClr val="2D2D8A">
              <a:lumMod val="60000"/>
              <a:lumOff val="40000"/>
              <a:alpha val="0"/>
            </a:srgbClr>
          </a:solidFill>
          <a:ln>
            <a:solidFill>
              <a:srgbClr val="2D2D8A">
                <a:lumMod val="40000"/>
                <a:lumOff val="60000"/>
              </a:srgbClr>
            </a:solidFill>
          </a:ln>
        </c:spPr>
        <c:txPr>
          <a:bodyPr/>
          <a:lstStyle/>
          <a:p>
            <a:pPr>
              <a:defRPr sz="750">
                <a:latin typeface="Arial" panose="020B0604020202020204" pitchFamily="34" charset="0"/>
                <a:cs typeface="Arial" panose="020B0604020202020204" pitchFamily="34" charset="0"/>
              </a:defRPr>
            </a:pPr>
            <a:endParaRPr lang="en-US"/>
          </a:p>
        </c:txPr>
        <c:crossAx val="69834624"/>
        <c:crosses val="autoZero"/>
        <c:crossBetween val="between"/>
        <c:majorUnit val="10"/>
      </c:valAx>
      <c:spPr>
        <a:solidFill>
          <a:srgbClr val="FFFFFF"/>
        </a:solidFill>
        <a:ln w="25400">
          <a:noFill/>
        </a:ln>
      </c:spPr>
    </c:plotArea>
    <c:legend>
      <c:legendPos val="t"/>
      <c:layout>
        <c:manualLayout>
          <c:xMode val="edge"/>
          <c:yMode val="edge"/>
          <c:x val="0.19281486005462903"/>
          <c:y val="0.109350451564082"/>
          <c:w val="0.6105179539642549"/>
          <c:h val="4.2092971980896024E-2"/>
        </c:manualLayout>
      </c:layout>
      <c:txPr>
        <a:bodyPr/>
        <a:lstStyle/>
        <a:p>
          <a:pPr>
            <a:defRPr sz="1200">
              <a:latin typeface="Arial" panose="020B0604020202020204" pitchFamily="34" charset="0"/>
              <a:cs typeface="Arial" panose="020B0604020202020204" pitchFamily="34" charset="0"/>
            </a:defRPr>
          </a:pPr>
          <a:endParaRPr lang="en-US"/>
        </a:p>
      </c:txPr>
    </c:legend>
    <c:plotVisOnly val="1"/>
    <c:dispBlanksAs val="gap"/>
  </c:chart>
  <c:spPr>
    <a:solidFill>
      <a:srgbClr val="5F63FF"/>
    </a:solidFill>
  </c:spPr>
  <c:txPr>
    <a:bodyPr/>
    <a:lstStyle/>
    <a:p>
      <a:pPr>
        <a:defRPr sz="1400"/>
      </a:pPr>
      <a:endParaRPr lang="en-US"/>
    </a:p>
  </c:txPr>
  <c:externalData r:id="rId2"/>
  <c:userShapes r:id="rId3"/>
</c:chartSpace>
</file>

<file path=ppt/charts/chart3.xml><?xml version="1.0" encoding="utf-8"?>
<c:chartSpace xmlns:c="http://schemas.openxmlformats.org/drawingml/2006/chart" xmlns:a="http://schemas.openxmlformats.org/drawingml/2006/main" xmlns:r="http://schemas.openxmlformats.org/officeDocument/2006/relationships">
  <c:lang val="en-ZA"/>
  <c:style val="35"/>
  <c:clrMapOvr bg1="lt1" tx1="dk1" bg2="lt2" tx2="dk2" accent1="accent1" accent2="accent2" accent3="accent3" accent4="accent4" accent5="accent5" accent6="accent6" hlink="hlink" folHlink="folHlink"/>
  <c:chart>
    <c:title>
      <c:tx>
        <c:rich>
          <a:bodyPr/>
          <a:lstStyle/>
          <a:p>
            <a:pPr>
              <a:defRPr sz="1400">
                <a:latin typeface="Arial" panose="020B0604020202020204" pitchFamily="34" charset="0"/>
                <a:cs typeface="Arial" panose="020B0604020202020204" pitchFamily="34" charset="0"/>
              </a:defRPr>
            </a:pPr>
            <a:r>
              <a:rPr lang="en-US" sz="1400" dirty="0">
                <a:latin typeface="Arial" panose="020B0604020202020204" pitchFamily="34" charset="0"/>
                <a:cs typeface="Arial" panose="020B0604020202020204" pitchFamily="34" charset="0"/>
              </a:rPr>
              <a:t>Employment by sector, 2010 to 2015</a:t>
            </a:r>
          </a:p>
        </c:rich>
      </c:tx>
      <c:layout>
        <c:manualLayout>
          <c:xMode val="edge"/>
          <c:yMode val="edge"/>
          <c:x val="0.15637883215092702"/>
          <c:y val="7.3788546042212813E-3"/>
        </c:manualLayout>
      </c:layout>
    </c:title>
    <c:plotArea>
      <c:layout>
        <c:manualLayout>
          <c:layoutTarget val="inner"/>
          <c:xMode val="edge"/>
          <c:yMode val="edge"/>
          <c:x val="0.119141667579757"/>
          <c:y val="5.6817180452503911E-2"/>
          <c:w val="0.75008788720048414"/>
          <c:h val="0.69377695291264296"/>
        </c:manualLayout>
      </c:layout>
      <c:barChart>
        <c:barDir val="col"/>
        <c:grouping val="stacked"/>
        <c:ser>
          <c:idx val="1"/>
          <c:order val="0"/>
          <c:tx>
            <c:strRef>
              <c:f>'employment by sector'!$A$4</c:f>
              <c:strCache>
                <c:ptCount val="1"/>
                <c:pt idx="0">
                  <c:v>  Manufacturing</c:v>
                </c:pt>
              </c:strCache>
            </c:strRef>
          </c:tx>
          <c:spPr>
            <a:solidFill>
              <a:schemeClr val="accent1">
                <a:lumMod val="20000"/>
                <a:lumOff val="80000"/>
              </a:schemeClr>
            </a:solidFill>
          </c:spPr>
          <c:cat>
            <c:numRef>
              <c:f>'employment by sector'!$B$2:$AF$2</c:f>
              <c:numCache>
                <c:formatCode>General</c:formatCode>
                <c:ptCount val="23"/>
                <c:pt idx="0">
                  <c:v>2010</c:v>
                </c:pt>
                <c:pt idx="4">
                  <c:v>2011</c:v>
                </c:pt>
                <c:pt idx="8">
                  <c:v>2012</c:v>
                </c:pt>
                <c:pt idx="12">
                  <c:v>2013</c:v>
                </c:pt>
                <c:pt idx="16">
                  <c:v>2014</c:v>
                </c:pt>
                <c:pt idx="20">
                  <c:v>2015</c:v>
                </c:pt>
              </c:numCache>
            </c:numRef>
          </c:cat>
          <c:val>
            <c:numRef>
              <c:f>'employment by sector'!$B$4:$AF$4</c:f>
              <c:numCache>
                <c:formatCode>_ * #,##0_ ;_ * \-#,##0_ ;_ * "-"??_ ;_ @_ </c:formatCode>
                <c:ptCount val="23"/>
                <c:pt idx="0">
                  <c:v>1846.3144271279368</c:v>
                </c:pt>
                <c:pt idx="1">
                  <c:v>1806.461405639147</c:v>
                </c:pt>
                <c:pt idx="2">
                  <c:v>1814.6546786754038</c:v>
                </c:pt>
                <c:pt idx="3">
                  <c:v>1888.5846889160327</c:v>
                </c:pt>
                <c:pt idx="4">
                  <c:v>1905.7981599096422</c:v>
                </c:pt>
                <c:pt idx="5">
                  <c:v>1832.2550509347011</c:v>
                </c:pt>
                <c:pt idx="6">
                  <c:v>1836.3842252727527</c:v>
                </c:pt>
                <c:pt idx="7">
                  <c:v>1909.3748189180455</c:v>
                </c:pt>
                <c:pt idx="8">
                  <c:v>1837.6347337142749</c:v>
                </c:pt>
                <c:pt idx="9">
                  <c:v>1781.2932623994968</c:v>
                </c:pt>
                <c:pt idx="10">
                  <c:v>1832.7640309383016</c:v>
                </c:pt>
                <c:pt idx="11">
                  <c:v>1814.4799819814732</c:v>
                </c:pt>
                <c:pt idx="12">
                  <c:v>1856.1953686799218</c:v>
                </c:pt>
                <c:pt idx="13">
                  <c:v>1837.8327421719928</c:v>
                </c:pt>
                <c:pt idx="14">
                  <c:v>1778.2233269238577</c:v>
                </c:pt>
                <c:pt idx="15">
                  <c:v>1766.3449172739577</c:v>
                </c:pt>
                <c:pt idx="16">
                  <c:v>1804.1720621900049</c:v>
                </c:pt>
                <c:pt idx="17">
                  <c:v>1744.6321747471441</c:v>
                </c:pt>
                <c:pt idx="18">
                  <c:v>1740.5051269251201</c:v>
                </c:pt>
                <c:pt idx="19">
                  <c:v>1749.4085891184002</c:v>
                </c:pt>
                <c:pt idx="20">
                  <c:v>1778.59540194799</c:v>
                </c:pt>
                <c:pt idx="21">
                  <c:v>1756.0316936901932</c:v>
                </c:pt>
                <c:pt idx="22">
                  <c:v>1774.2859549430702</c:v>
                </c:pt>
              </c:numCache>
            </c:numRef>
          </c:val>
          <c:extLst xmlns:c16r2="http://schemas.microsoft.com/office/drawing/2015/06/chart">
            <c:ext xmlns:c16="http://schemas.microsoft.com/office/drawing/2014/chart" uri="{C3380CC4-5D6E-409C-BE32-E72D297353CC}">
              <c16:uniqueId val="{00000000-0974-4066-8927-4037EBB54C1D}"/>
            </c:ext>
          </c:extLst>
        </c:ser>
        <c:ser>
          <c:idx val="0"/>
          <c:order val="1"/>
          <c:tx>
            <c:strRef>
              <c:f>'employment by sector'!$A$3</c:f>
              <c:strCache>
                <c:ptCount val="1"/>
                <c:pt idx="0">
                  <c:v>  Agriculture</c:v>
                </c:pt>
              </c:strCache>
            </c:strRef>
          </c:tx>
          <c:spPr>
            <a:solidFill>
              <a:srgbClr val="1F497D">
                <a:lumMod val="50000"/>
              </a:srgbClr>
            </a:solidFill>
          </c:spPr>
          <c:cat>
            <c:numRef>
              <c:f>'employment by sector'!$B$2:$AF$2</c:f>
              <c:numCache>
                <c:formatCode>General</c:formatCode>
                <c:ptCount val="23"/>
                <c:pt idx="0">
                  <c:v>2010</c:v>
                </c:pt>
                <c:pt idx="4">
                  <c:v>2011</c:v>
                </c:pt>
                <c:pt idx="8">
                  <c:v>2012</c:v>
                </c:pt>
                <c:pt idx="12">
                  <c:v>2013</c:v>
                </c:pt>
                <c:pt idx="16">
                  <c:v>2014</c:v>
                </c:pt>
                <c:pt idx="20">
                  <c:v>2015</c:v>
                </c:pt>
              </c:numCache>
            </c:numRef>
          </c:cat>
          <c:val>
            <c:numRef>
              <c:f>'employment by sector'!$B$3:$AF$3</c:f>
              <c:numCache>
                <c:formatCode>_ * #,##0_ ;_ * \-#,##0_ ;_ * "-"??_ ;_ @_ </c:formatCode>
                <c:ptCount val="23"/>
                <c:pt idx="0">
                  <c:v>683.11531114478009</c:v>
                </c:pt>
                <c:pt idx="1">
                  <c:v>654.73183273868722</c:v>
                </c:pt>
                <c:pt idx="2">
                  <c:v>674.35973099962803</c:v>
                </c:pt>
                <c:pt idx="3">
                  <c:v>648.96148704883922</c:v>
                </c:pt>
                <c:pt idx="4">
                  <c:v>627.31448352835412</c:v>
                </c:pt>
                <c:pt idx="5">
                  <c:v>625.61826448335637</c:v>
                </c:pt>
                <c:pt idx="6">
                  <c:v>653.06780160727988</c:v>
                </c:pt>
                <c:pt idx="7">
                  <c:v>670.53681665134604</c:v>
                </c:pt>
                <c:pt idx="8">
                  <c:v>693.80710129236138</c:v>
                </c:pt>
                <c:pt idx="9">
                  <c:v>674.39882334928188</c:v>
                </c:pt>
                <c:pt idx="10">
                  <c:v>698.86269017030804</c:v>
                </c:pt>
                <c:pt idx="11">
                  <c:v>717.90115455440639</c:v>
                </c:pt>
                <c:pt idx="12">
                  <c:v>763.91499694195818</c:v>
                </c:pt>
                <c:pt idx="13">
                  <c:v>742.24628754603555</c:v>
                </c:pt>
                <c:pt idx="14">
                  <c:v>740.16733190808327</c:v>
                </c:pt>
                <c:pt idx="15">
                  <c:v>713.49545916067405</c:v>
                </c:pt>
                <c:pt idx="16">
                  <c:v>708.69209108153041</c:v>
                </c:pt>
                <c:pt idx="17">
                  <c:v>669.7119504196761</c:v>
                </c:pt>
                <c:pt idx="18">
                  <c:v>685.72471547963369</c:v>
                </c:pt>
                <c:pt idx="19">
                  <c:v>741.89424288808345</c:v>
                </c:pt>
                <c:pt idx="20">
                  <c:v>891.4848689317372</c:v>
                </c:pt>
                <c:pt idx="21">
                  <c:v>869.34269184948369</c:v>
                </c:pt>
                <c:pt idx="22">
                  <c:v>897.09919439384532</c:v>
                </c:pt>
              </c:numCache>
            </c:numRef>
          </c:val>
          <c:extLst xmlns:c16r2="http://schemas.microsoft.com/office/drawing/2015/06/chart">
            <c:ext xmlns:c16="http://schemas.microsoft.com/office/drawing/2014/chart" uri="{C3380CC4-5D6E-409C-BE32-E72D297353CC}">
              <c16:uniqueId val="{00000001-0974-4066-8927-4037EBB54C1D}"/>
            </c:ext>
          </c:extLst>
        </c:ser>
        <c:ser>
          <c:idx val="2"/>
          <c:order val="2"/>
          <c:tx>
            <c:strRef>
              <c:f>'employment by sector'!$A$5</c:f>
              <c:strCache>
                <c:ptCount val="1"/>
                <c:pt idx="0">
                  <c:v>  Utilities</c:v>
                </c:pt>
              </c:strCache>
            </c:strRef>
          </c:tx>
          <c:spPr>
            <a:solidFill>
              <a:sysClr val="window" lastClr="FFFFFF"/>
            </a:solidFill>
          </c:spPr>
          <c:cat>
            <c:numRef>
              <c:f>'employment by sector'!$B$2:$AF$2</c:f>
              <c:numCache>
                <c:formatCode>General</c:formatCode>
                <c:ptCount val="23"/>
                <c:pt idx="0">
                  <c:v>2010</c:v>
                </c:pt>
                <c:pt idx="4">
                  <c:v>2011</c:v>
                </c:pt>
                <c:pt idx="8">
                  <c:v>2012</c:v>
                </c:pt>
                <c:pt idx="12">
                  <c:v>2013</c:v>
                </c:pt>
                <c:pt idx="16">
                  <c:v>2014</c:v>
                </c:pt>
                <c:pt idx="20">
                  <c:v>2015</c:v>
                </c:pt>
              </c:numCache>
            </c:numRef>
          </c:cat>
          <c:val>
            <c:numRef>
              <c:f>'employment by sector'!$B$5:$AF$5</c:f>
              <c:numCache>
                <c:formatCode>_ * #,##0_ ;_ * \-#,##0_ ;_ * "-"??_ ;_ @_ </c:formatCode>
                <c:ptCount val="23"/>
                <c:pt idx="0">
                  <c:v>78.183713422028788</c:v>
                </c:pt>
                <c:pt idx="1">
                  <c:v>102.7050999433542</c:v>
                </c:pt>
                <c:pt idx="2">
                  <c:v>101.3497663953692</c:v>
                </c:pt>
                <c:pt idx="3">
                  <c:v>96.225263947057215</c:v>
                </c:pt>
                <c:pt idx="4">
                  <c:v>99.681411815502628</c:v>
                </c:pt>
                <c:pt idx="5">
                  <c:v>96.867733345228245</c:v>
                </c:pt>
                <c:pt idx="6">
                  <c:v>80.203923360717013</c:v>
                </c:pt>
                <c:pt idx="7">
                  <c:v>85.86872590808828</c:v>
                </c:pt>
                <c:pt idx="8">
                  <c:v>94.50332257136634</c:v>
                </c:pt>
                <c:pt idx="9">
                  <c:v>102.55648090182119</c:v>
                </c:pt>
                <c:pt idx="10">
                  <c:v>107.47985382745127</c:v>
                </c:pt>
                <c:pt idx="11">
                  <c:v>102.16069822850048</c:v>
                </c:pt>
                <c:pt idx="12">
                  <c:v>124.2125241772606</c:v>
                </c:pt>
                <c:pt idx="13">
                  <c:v>122.847646334064</c:v>
                </c:pt>
                <c:pt idx="14">
                  <c:v>139.44724278571354</c:v>
                </c:pt>
                <c:pt idx="15">
                  <c:v>126.75293540863818</c:v>
                </c:pt>
                <c:pt idx="16">
                  <c:v>129.59238207301081</c:v>
                </c:pt>
                <c:pt idx="17">
                  <c:v>118.1692706865056</c:v>
                </c:pt>
                <c:pt idx="18">
                  <c:v>118.36857437791609</c:v>
                </c:pt>
                <c:pt idx="19">
                  <c:v>103.51600238129721</c:v>
                </c:pt>
                <c:pt idx="20">
                  <c:v>143.01621537935247</c:v>
                </c:pt>
                <c:pt idx="21">
                  <c:v>136.13369077076885</c:v>
                </c:pt>
                <c:pt idx="22">
                  <c:v>126.9891436966313</c:v>
                </c:pt>
              </c:numCache>
            </c:numRef>
          </c:val>
          <c:extLst xmlns:c16r2="http://schemas.microsoft.com/office/drawing/2015/06/chart">
            <c:ext xmlns:c16="http://schemas.microsoft.com/office/drawing/2014/chart" uri="{C3380CC4-5D6E-409C-BE32-E72D297353CC}">
              <c16:uniqueId val="{00000002-0974-4066-8927-4037EBB54C1D}"/>
            </c:ext>
          </c:extLst>
        </c:ser>
        <c:ser>
          <c:idx val="3"/>
          <c:order val="3"/>
          <c:tx>
            <c:strRef>
              <c:f>'employment by sector'!$A$6</c:f>
              <c:strCache>
                <c:ptCount val="1"/>
                <c:pt idx="0">
                  <c:v>  Construction</c:v>
                </c:pt>
              </c:strCache>
            </c:strRef>
          </c:tx>
          <c:cat>
            <c:numRef>
              <c:f>'employment by sector'!$B$2:$AF$2</c:f>
              <c:numCache>
                <c:formatCode>General</c:formatCode>
                <c:ptCount val="23"/>
                <c:pt idx="0">
                  <c:v>2010</c:v>
                </c:pt>
                <c:pt idx="4">
                  <c:v>2011</c:v>
                </c:pt>
                <c:pt idx="8">
                  <c:v>2012</c:v>
                </c:pt>
                <c:pt idx="12">
                  <c:v>2013</c:v>
                </c:pt>
                <c:pt idx="16">
                  <c:v>2014</c:v>
                </c:pt>
                <c:pt idx="20">
                  <c:v>2015</c:v>
                </c:pt>
              </c:numCache>
            </c:numRef>
          </c:cat>
          <c:val>
            <c:numRef>
              <c:f>'employment by sector'!$B$6:$AF$6</c:f>
              <c:numCache>
                <c:formatCode>_ * #,##0_ ;_ * \-#,##0_ ;_ * "-"??_ ;_ @_ </c:formatCode>
                <c:ptCount val="23"/>
                <c:pt idx="0">
                  <c:v>1104.84650827475</c:v>
                </c:pt>
                <c:pt idx="1">
                  <c:v>1098.2615020654621</c:v>
                </c:pt>
                <c:pt idx="2">
                  <c:v>1117.7179879911462</c:v>
                </c:pt>
                <c:pt idx="3">
                  <c:v>1114.81049741059</c:v>
                </c:pt>
                <c:pt idx="4">
                  <c:v>1093.4821376113198</c:v>
                </c:pt>
                <c:pt idx="5">
                  <c:v>1098.4026024309001</c:v>
                </c:pt>
                <c:pt idx="6">
                  <c:v>1137.4228848669979</c:v>
                </c:pt>
                <c:pt idx="7">
                  <c:v>1105.201650839849</c:v>
                </c:pt>
                <c:pt idx="8">
                  <c:v>1042.1203413073256</c:v>
                </c:pt>
                <c:pt idx="9">
                  <c:v>1073.4527659201383</c:v>
                </c:pt>
                <c:pt idx="10">
                  <c:v>1115.7499969565158</c:v>
                </c:pt>
                <c:pt idx="11">
                  <c:v>1132.0204974206601</c:v>
                </c:pt>
                <c:pt idx="12">
                  <c:v>1083.5284554514219</c:v>
                </c:pt>
                <c:pt idx="13">
                  <c:v>1149.3124137772741</c:v>
                </c:pt>
                <c:pt idx="14">
                  <c:v>1145.1121480218196</c:v>
                </c:pt>
                <c:pt idx="15">
                  <c:v>1203.9716386840839</c:v>
                </c:pt>
                <c:pt idx="16">
                  <c:v>1199.2975852301001</c:v>
                </c:pt>
                <c:pt idx="17">
                  <c:v>1181.568990777829</c:v>
                </c:pt>
                <c:pt idx="18">
                  <c:v>1280.4236414236102</c:v>
                </c:pt>
                <c:pt idx="19">
                  <c:v>1333.9038889319229</c:v>
                </c:pt>
                <c:pt idx="20">
                  <c:v>1321.5547715688658</c:v>
                </c:pt>
                <c:pt idx="21">
                  <c:v>1400.5971934648701</c:v>
                </c:pt>
                <c:pt idx="22">
                  <c:v>1459.9507709826603</c:v>
                </c:pt>
              </c:numCache>
            </c:numRef>
          </c:val>
          <c:extLst xmlns:c16r2="http://schemas.microsoft.com/office/drawing/2015/06/chart">
            <c:ext xmlns:c16="http://schemas.microsoft.com/office/drawing/2014/chart" uri="{C3380CC4-5D6E-409C-BE32-E72D297353CC}">
              <c16:uniqueId val="{00000003-0974-4066-8927-4037EBB54C1D}"/>
            </c:ext>
          </c:extLst>
        </c:ser>
        <c:dLbls/>
        <c:gapWidth val="11"/>
        <c:overlap val="100"/>
        <c:axId val="69296128"/>
        <c:axId val="69297664"/>
      </c:barChart>
      <c:lineChart>
        <c:grouping val="standard"/>
        <c:ser>
          <c:idx val="4"/>
          <c:order val="4"/>
          <c:tx>
            <c:strRef>
              <c:f>'employment by sector'!$A$7</c:f>
              <c:strCache>
                <c:ptCount val="1"/>
                <c:pt idx="0">
                  <c:v>Other sectors (right axis)</c:v>
                </c:pt>
              </c:strCache>
            </c:strRef>
          </c:tx>
          <c:spPr>
            <a:ln>
              <a:solidFill>
                <a:srgbClr val="1F497D">
                  <a:lumMod val="50000"/>
                </a:srgbClr>
              </a:solidFill>
            </a:ln>
          </c:spPr>
          <c:marker>
            <c:symbol val="none"/>
          </c:marker>
          <c:cat>
            <c:numRef>
              <c:f>'employment by sector'!$B$2:$AF$2</c:f>
              <c:numCache>
                <c:formatCode>General</c:formatCode>
                <c:ptCount val="23"/>
                <c:pt idx="0">
                  <c:v>2010</c:v>
                </c:pt>
                <c:pt idx="4">
                  <c:v>2011</c:v>
                </c:pt>
                <c:pt idx="8">
                  <c:v>2012</c:v>
                </c:pt>
                <c:pt idx="12">
                  <c:v>2013</c:v>
                </c:pt>
                <c:pt idx="16">
                  <c:v>2014</c:v>
                </c:pt>
                <c:pt idx="20">
                  <c:v>2015</c:v>
                </c:pt>
              </c:numCache>
            </c:numRef>
          </c:cat>
          <c:val>
            <c:numRef>
              <c:f>'employment by sector'!$B$7:$AF$7</c:f>
              <c:numCache>
                <c:formatCode>_ * #,##0_ ;_ * \-#,##0_ ;_ * "-"??_ ;_ @_ </c:formatCode>
                <c:ptCount val="23"/>
                <c:pt idx="0">
                  <c:v>9760.3863054640406</c:v>
                </c:pt>
                <c:pt idx="1">
                  <c:v>9814.063784860371</c:v>
                </c:pt>
                <c:pt idx="2">
                  <c:v>9610.7743890083912</c:v>
                </c:pt>
                <c:pt idx="3">
                  <c:v>9828.9599813517671</c:v>
                </c:pt>
                <c:pt idx="4">
                  <c:v>9841.9708142530653</c:v>
                </c:pt>
                <c:pt idx="5">
                  <c:v>9966.9447253767412</c:v>
                </c:pt>
                <c:pt idx="6">
                  <c:v>10064.737312246501</c:v>
                </c:pt>
                <c:pt idx="7">
                  <c:v>10213.123015123821</c:v>
                </c:pt>
                <c:pt idx="8">
                  <c:v>10253.437256507103</c:v>
                </c:pt>
                <c:pt idx="9">
                  <c:v>10314.240553930282</c:v>
                </c:pt>
                <c:pt idx="10">
                  <c:v>10431.9290897268</c:v>
                </c:pt>
                <c:pt idx="11">
                  <c:v>10377.155126919601</c:v>
                </c:pt>
                <c:pt idx="12">
                  <c:v>10337.346899187869</c:v>
                </c:pt>
                <c:pt idx="13">
                  <c:v>10435.977950528299</c:v>
                </c:pt>
                <c:pt idx="14">
                  <c:v>10810.850003377618</c:v>
                </c:pt>
                <c:pt idx="15">
                  <c:v>10940.348173582957</c:v>
                </c:pt>
                <c:pt idx="16">
                  <c:v>10788.838152008489</c:v>
                </c:pt>
                <c:pt idx="17">
                  <c:v>10961.26105864366</c:v>
                </c:pt>
                <c:pt idx="18">
                  <c:v>10850.45433683637</c:v>
                </c:pt>
                <c:pt idx="19">
                  <c:v>10963.713705321532</c:v>
                </c:pt>
                <c:pt idx="20">
                  <c:v>10881.82323495892</c:v>
                </c:pt>
                <c:pt idx="21">
                  <c:v>11048.86576083093</c:v>
                </c:pt>
                <c:pt idx="22">
                  <c:v>11124.120409812103</c:v>
                </c:pt>
              </c:numCache>
            </c:numRef>
          </c:val>
          <c:extLst xmlns:c16r2="http://schemas.microsoft.com/office/drawing/2015/06/chart">
            <c:ext xmlns:c16="http://schemas.microsoft.com/office/drawing/2014/chart" uri="{C3380CC4-5D6E-409C-BE32-E72D297353CC}">
              <c16:uniqueId val="{00000004-0974-4066-8927-4037EBB54C1D}"/>
            </c:ext>
          </c:extLst>
        </c:ser>
        <c:dLbls/>
        <c:marker val="1"/>
        <c:axId val="69314816"/>
        <c:axId val="69312512"/>
      </c:lineChart>
      <c:catAx>
        <c:axId val="69296128"/>
        <c:scaling>
          <c:orientation val="minMax"/>
        </c:scaling>
        <c:axPos val="b"/>
        <c:numFmt formatCode="General" sourceLinked="1"/>
        <c:tickLblPos val="nextTo"/>
        <c:txPr>
          <a:bodyPr/>
          <a:lstStyle/>
          <a:p>
            <a:pPr>
              <a:defRPr sz="1000"/>
            </a:pPr>
            <a:endParaRPr lang="en-US"/>
          </a:p>
        </c:txPr>
        <c:crossAx val="69297664"/>
        <c:crosses val="autoZero"/>
        <c:auto val="1"/>
        <c:lblAlgn val="ctr"/>
        <c:lblOffset val="100"/>
      </c:catAx>
      <c:valAx>
        <c:axId val="69297664"/>
        <c:scaling>
          <c:orientation val="minMax"/>
        </c:scaling>
        <c:axPos val="l"/>
        <c:majorGridlines>
          <c:spPr>
            <a:ln>
              <a:solidFill>
                <a:sysClr val="window" lastClr="FFFFFF">
                  <a:lumMod val="75000"/>
                </a:sysClr>
              </a:solidFill>
            </a:ln>
          </c:spPr>
        </c:majorGridlines>
        <c:title>
          <c:tx>
            <c:rich>
              <a:bodyPr rot="-5400000" vert="horz"/>
              <a:lstStyle/>
              <a:p>
                <a:pPr>
                  <a:defRPr sz="900">
                    <a:latin typeface="Arial" panose="020B0604020202020204" pitchFamily="34" charset="0"/>
                    <a:cs typeface="Arial" panose="020B0604020202020204" pitchFamily="34" charset="0"/>
                  </a:defRPr>
                </a:pPr>
                <a:r>
                  <a:rPr lang="en-US" sz="900" dirty="0" smtClean="0">
                    <a:latin typeface="Arial" panose="020B0604020202020204" pitchFamily="34" charset="0"/>
                    <a:cs typeface="Arial" panose="020B0604020202020204" pitchFamily="34" charset="0"/>
                  </a:rPr>
                  <a:t>Millions</a:t>
                </a:r>
                <a:r>
                  <a:rPr lang="en-US" sz="900" baseline="0" dirty="0" smtClean="0">
                    <a:latin typeface="Arial" panose="020B0604020202020204" pitchFamily="34" charset="0"/>
                    <a:cs typeface="Arial" panose="020B0604020202020204" pitchFamily="34" charset="0"/>
                  </a:rPr>
                  <a:t> of People Employed</a:t>
                </a:r>
                <a:endParaRPr lang="en-US" sz="900" dirty="0">
                  <a:latin typeface="Arial" panose="020B0604020202020204" pitchFamily="34" charset="0"/>
                  <a:cs typeface="Arial" panose="020B0604020202020204" pitchFamily="34" charset="0"/>
                </a:endParaRPr>
              </a:p>
            </c:rich>
          </c:tx>
          <c:layout>
            <c:manualLayout>
              <c:xMode val="edge"/>
              <c:yMode val="edge"/>
              <c:x val="8.3660270791388811E-3"/>
              <c:y val="0.241340061970758"/>
            </c:manualLayout>
          </c:layout>
        </c:title>
        <c:numFmt formatCode="#,##0.0" sourceLinked="0"/>
        <c:tickLblPos val="nextTo"/>
        <c:txPr>
          <a:bodyPr/>
          <a:lstStyle/>
          <a:p>
            <a:pPr>
              <a:defRPr sz="750">
                <a:latin typeface="Arial" panose="020B0604020202020204" pitchFamily="34" charset="0"/>
                <a:cs typeface="Arial" panose="020B0604020202020204" pitchFamily="34" charset="0"/>
              </a:defRPr>
            </a:pPr>
            <a:endParaRPr lang="en-US"/>
          </a:p>
        </c:txPr>
        <c:crossAx val="69296128"/>
        <c:crosses val="autoZero"/>
        <c:crossBetween val="between"/>
        <c:majorUnit val="250"/>
        <c:minorUnit val="50"/>
        <c:dispUnits>
          <c:builtInUnit val="thousands"/>
        </c:dispUnits>
      </c:valAx>
      <c:valAx>
        <c:axId val="69312512"/>
        <c:scaling>
          <c:orientation val="minMax"/>
          <c:max val="11500"/>
          <c:min val="0"/>
        </c:scaling>
        <c:axPos val="r"/>
        <c:title>
          <c:tx>
            <c:rich>
              <a:bodyPr rot="5400000" vert="horz"/>
              <a:lstStyle/>
              <a:p>
                <a:pPr>
                  <a:defRPr sz="900">
                    <a:latin typeface="Arial" panose="020B0604020202020204" pitchFamily="34" charset="0"/>
                    <a:cs typeface="Arial" panose="020B0604020202020204" pitchFamily="34" charset="0"/>
                  </a:defRPr>
                </a:pPr>
                <a:r>
                  <a:rPr lang="en-US" sz="900" dirty="0" smtClean="0">
                    <a:latin typeface="Arial" panose="020B0604020202020204" pitchFamily="34" charset="0"/>
                    <a:cs typeface="Arial" panose="020B0604020202020204" pitchFamily="34" charset="0"/>
                  </a:rPr>
                  <a:t>Millions of People Employed</a:t>
                </a:r>
                <a:endParaRPr lang="en-US" sz="900" dirty="0">
                  <a:latin typeface="Arial" panose="020B0604020202020204" pitchFamily="34" charset="0"/>
                  <a:cs typeface="Arial" panose="020B0604020202020204" pitchFamily="34" charset="0"/>
                </a:endParaRPr>
              </a:p>
            </c:rich>
          </c:tx>
          <c:layout>
            <c:manualLayout>
              <c:xMode val="edge"/>
              <c:yMode val="edge"/>
              <c:x val="0.95720766169982308"/>
              <c:y val="0.24625929837357299"/>
            </c:manualLayout>
          </c:layout>
        </c:title>
        <c:numFmt formatCode="#,##0.0" sourceLinked="0"/>
        <c:tickLblPos val="nextTo"/>
        <c:txPr>
          <a:bodyPr/>
          <a:lstStyle/>
          <a:p>
            <a:pPr>
              <a:defRPr sz="750">
                <a:latin typeface="Arial" panose="020B0604020202020204" pitchFamily="34" charset="0"/>
                <a:cs typeface="Arial" panose="020B0604020202020204" pitchFamily="34" charset="0"/>
              </a:defRPr>
            </a:pPr>
            <a:endParaRPr lang="en-US"/>
          </a:p>
        </c:txPr>
        <c:crossAx val="69314816"/>
        <c:crosses val="max"/>
        <c:crossBetween val="between"/>
        <c:majorUnit val="1000"/>
        <c:minorUnit val="500"/>
        <c:dispUnits>
          <c:builtInUnit val="thousands"/>
        </c:dispUnits>
      </c:valAx>
      <c:catAx>
        <c:axId val="69314816"/>
        <c:scaling>
          <c:orientation val="minMax"/>
        </c:scaling>
        <c:delete val="1"/>
        <c:axPos val="b"/>
        <c:numFmt formatCode="General" sourceLinked="1"/>
        <c:tickLblPos val="none"/>
        <c:crossAx val="69312512"/>
        <c:crosses val="autoZero"/>
        <c:auto val="1"/>
        <c:lblAlgn val="ctr"/>
        <c:lblOffset val="100"/>
      </c:catAx>
      <c:spPr>
        <a:solidFill>
          <a:srgbClr val="FFFFFF"/>
        </a:solidFill>
        <a:ln w="25400">
          <a:noFill/>
        </a:ln>
      </c:spPr>
    </c:plotArea>
    <c:legend>
      <c:legendPos val="b"/>
      <c:layout>
        <c:manualLayout>
          <c:xMode val="edge"/>
          <c:yMode val="edge"/>
          <c:x val="2.7609955370670305E-2"/>
          <c:y val="0.79060921644117332"/>
          <c:w val="0.93884135825792203"/>
          <c:h val="0.12315347068590202"/>
        </c:manualLayout>
      </c:layout>
      <c:txPr>
        <a:bodyPr/>
        <a:lstStyle/>
        <a:p>
          <a:pPr>
            <a:defRPr sz="900">
              <a:latin typeface="Arial" panose="020B0604020202020204" pitchFamily="34" charset="0"/>
              <a:cs typeface="Arial" panose="020B0604020202020204" pitchFamily="34" charset="0"/>
            </a:defRPr>
          </a:pPr>
          <a:endParaRPr lang="en-US"/>
        </a:p>
      </c:txPr>
    </c:legend>
    <c:plotVisOnly val="1"/>
    <c:dispBlanksAs val="gap"/>
  </c:chart>
  <c:spPr>
    <a:solidFill>
      <a:srgbClr val="3333FF">
        <a:alpha val="62000"/>
      </a:srgbClr>
    </a:solidFill>
  </c:spPr>
  <c:txPr>
    <a:bodyPr/>
    <a:lstStyle/>
    <a:p>
      <a:pPr>
        <a:defRPr sz="1400"/>
      </a:pPr>
      <a:endParaRPr lang="en-US"/>
    </a:p>
  </c:txPr>
  <c:externalData r:id="rId2"/>
  <c:userShapes r:id="rId3"/>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C206E6-EE3B-4AB0-B4E3-2A5003F4577A}" type="doc">
      <dgm:prSet loTypeId="urn:microsoft.com/office/officeart/2005/8/layout/default#1" loCatId="list" qsTypeId="urn:microsoft.com/office/officeart/2005/8/quickstyle/3d1" qsCatId="3D" csTypeId="urn:microsoft.com/office/officeart/2005/8/colors/accent1_2" csCatId="accent1" phldr="1"/>
      <dgm:spPr/>
      <dgm:t>
        <a:bodyPr/>
        <a:lstStyle/>
        <a:p>
          <a:endParaRPr lang="en-ZA"/>
        </a:p>
      </dgm:t>
    </dgm:pt>
    <dgm:pt modelId="{29FB7007-989D-447F-99AC-BC76D3E61C34}">
      <dgm:prSet phldrT="[Text]" custT="1"/>
      <dgm:spPr>
        <a:solidFill>
          <a:schemeClr val="accent6"/>
        </a:solidFill>
      </dgm:spPr>
      <dgm:t>
        <a:bodyPr/>
        <a:lstStyle/>
        <a:p>
          <a:r>
            <a:rPr lang="en-US" sz="1600" dirty="0" smtClean="0">
              <a:latin typeface="Arial" pitchFamily="34" charset="0"/>
              <a:cs typeface="Arial" pitchFamily="34" charset="0"/>
            </a:rPr>
            <a:t>To facilitate </a:t>
          </a:r>
          <a:r>
            <a:rPr lang="en-US" sz="1600" b="1" dirty="0" smtClean="0">
              <a:solidFill>
                <a:schemeClr val="tx1"/>
              </a:solidFill>
              <a:latin typeface="Arial" pitchFamily="34" charset="0"/>
              <a:cs typeface="Arial" pitchFamily="34" charset="0"/>
            </a:rPr>
            <a:t>transformation</a:t>
          </a:r>
          <a:r>
            <a:rPr lang="en-US" sz="1600" dirty="0" smtClean="0">
              <a:solidFill>
                <a:schemeClr val="tx1"/>
              </a:solidFill>
              <a:latin typeface="Arial" pitchFamily="34" charset="0"/>
              <a:cs typeface="Arial" pitchFamily="34" charset="0"/>
            </a:rPr>
            <a:t> </a:t>
          </a:r>
          <a:r>
            <a:rPr lang="en-US" sz="1600" b="1" dirty="0" smtClean="0">
              <a:solidFill>
                <a:schemeClr val="tx1"/>
              </a:solidFill>
              <a:latin typeface="Arial" pitchFamily="34" charset="0"/>
              <a:cs typeface="Arial" pitchFamily="34" charset="0"/>
            </a:rPr>
            <a:t>of the economy </a:t>
          </a:r>
          <a:r>
            <a:rPr lang="en-US" sz="1600" dirty="0" smtClean="0">
              <a:latin typeface="Arial" pitchFamily="34" charset="0"/>
              <a:cs typeface="Arial" pitchFamily="34" charset="0"/>
            </a:rPr>
            <a:t>to promote industrial development, investment, competitiveness and employment creation;</a:t>
          </a:r>
          <a:endParaRPr lang="en-ZA" sz="1600" dirty="0">
            <a:latin typeface="Arial" pitchFamily="34" charset="0"/>
            <a:cs typeface="Arial" pitchFamily="34" charset="0"/>
          </a:endParaRPr>
        </a:p>
      </dgm:t>
    </dgm:pt>
    <dgm:pt modelId="{BCD732B9-EE40-42D2-BB72-0E7B4E5B1600}" type="parTrans" cxnId="{28E7DBED-DA23-4647-8E89-73D141FD3AC3}">
      <dgm:prSet/>
      <dgm:spPr/>
      <dgm:t>
        <a:bodyPr/>
        <a:lstStyle/>
        <a:p>
          <a:endParaRPr lang="en-ZA" sz="1600">
            <a:latin typeface="Arial" pitchFamily="34" charset="0"/>
            <a:cs typeface="Arial" pitchFamily="34" charset="0"/>
          </a:endParaRPr>
        </a:p>
      </dgm:t>
    </dgm:pt>
    <dgm:pt modelId="{23D8AE3B-0CC8-4701-AF5F-810D32895474}" type="sibTrans" cxnId="{28E7DBED-DA23-4647-8E89-73D141FD3AC3}">
      <dgm:prSet/>
      <dgm:spPr/>
      <dgm:t>
        <a:bodyPr/>
        <a:lstStyle/>
        <a:p>
          <a:endParaRPr lang="en-ZA" sz="1600">
            <a:latin typeface="Arial" pitchFamily="34" charset="0"/>
            <a:cs typeface="Arial" pitchFamily="34" charset="0"/>
          </a:endParaRPr>
        </a:p>
      </dgm:t>
    </dgm:pt>
    <dgm:pt modelId="{AB010812-18A7-43EF-AA24-A6A3F7112057}">
      <dgm:prSet phldrT="[Text]" custT="1"/>
      <dgm:spPr>
        <a:solidFill>
          <a:schemeClr val="accent6"/>
        </a:solidFill>
      </dgm:spPr>
      <dgm:t>
        <a:bodyPr/>
        <a:lstStyle/>
        <a:p>
          <a:r>
            <a:rPr lang="en-US" sz="1600" dirty="0" smtClean="0">
              <a:latin typeface="Arial" pitchFamily="34" charset="0"/>
              <a:cs typeface="Arial" pitchFamily="34" charset="0"/>
            </a:rPr>
            <a:t>Build mutually beneficial </a:t>
          </a:r>
          <a:r>
            <a:rPr lang="en-US" sz="1600" b="1" dirty="0" smtClean="0">
              <a:solidFill>
                <a:schemeClr val="tx1"/>
              </a:solidFill>
              <a:latin typeface="Arial" pitchFamily="34" charset="0"/>
              <a:cs typeface="Arial" pitchFamily="34" charset="0"/>
            </a:rPr>
            <a:t>regional and global relations</a:t>
          </a:r>
          <a:r>
            <a:rPr lang="en-US" sz="1600" dirty="0" smtClean="0">
              <a:latin typeface="Arial" pitchFamily="34" charset="0"/>
              <a:cs typeface="Arial" pitchFamily="34" charset="0"/>
            </a:rPr>
            <a:t> to advance South Africa’s trade, industrial policy and economic development objectives;</a:t>
          </a:r>
          <a:endParaRPr lang="en-ZA" sz="1600" dirty="0">
            <a:latin typeface="Arial" pitchFamily="34" charset="0"/>
            <a:cs typeface="Arial" pitchFamily="34" charset="0"/>
          </a:endParaRPr>
        </a:p>
      </dgm:t>
    </dgm:pt>
    <dgm:pt modelId="{5F1DF5B2-0981-4D63-B88C-327EA8E73D84}" type="parTrans" cxnId="{2F571ADA-5AF8-47F3-8D88-8B25EBC0DF60}">
      <dgm:prSet/>
      <dgm:spPr/>
      <dgm:t>
        <a:bodyPr/>
        <a:lstStyle/>
        <a:p>
          <a:endParaRPr lang="en-ZA" sz="1600">
            <a:latin typeface="Arial" pitchFamily="34" charset="0"/>
            <a:cs typeface="Arial" pitchFamily="34" charset="0"/>
          </a:endParaRPr>
        </a:p>
      </dgm:t>
    </dgm:pt>
    <dgm:pt modelId="{6A03C247-190B-4FD5-9B06-6ED915BA7224}" type="sibTrans" cxnId="{2F571ADA-5AF8-47F3-8D88-8B25EBC0DF60}">
      <dgm:prSet/>
      <dgm:spPr/>
      <dgm:t>
        <a:bodyPr/>
        <a:lstStyle/>
        <a:p>
          <a:endParaRPr lang="en-ZA" sz="1600">
            <a:latin typeface="Arial" pitchFamily="34" charset="0"/>
            <a:cs typeface="Arial" pitchFamily="34" charset="0"/>
          </a:endParaRPr>
        </a:p>
      </dgm:t>
    </dgm:pt>
    <dgm:pt modelId="{72CBC543-76C1-4AFB-942A-0D8D84E068C2}">
      <dgm:prSet phldrT="[Text]" custT="1"/>
      <dgm:spPr>
        <a:solidFill>
          <a:schemeClr val="accent6"/>
        </a:solidFill>
      </dgm:spPr>
      <dgm:t>
        <a:bodyPr/>
        <a:lstStyle/>
        <a:p>
          <a:r>
            <a:rPr lang="en-US" sz="1600" dirty="0" smtClean="0">
              <a:latin typeface="Arial" pitchFamily="34" charset="0"/>
              <a:cs typeface="Arial" pitchFamily="34" charset="0"/>
            </a:rPr>
            <a:t>Facilitate </a:t>
          </a:r>
          <a:r>
            <a:rPr lang="en-US" sz="1600" b="1" dirty="0" smtClean="0">
              <a:solidFill>
                <a:schemeClr val="tx1"/>
              </a:solidFill>
              <a:latin typeface="Arial" pitchFamily="34" charset="0"/>
              <a:cs typeface="Arial" pitchFamily="34" charset="0"/>
            </a:rPr>
            <a:t>broad-based economic participation </a:t>
          </a:r>
          <a:r>
            <a:rPr lang="en-US" sz="1600" dirty="0" smtClean="0">
              <a:latin typeface="Arial" pitchFamily="34" charset="0"/>
              <a:cs typeface="Arial" pitchFamily="34" charset="0"/>
            </a:rPr>
            <a:t>through targeted interventions </a:t>
          </a:r>
          <a:r>
            <a:rPr lang="en-ZA" sz="1600" dirty="0" smtClean="0">
              <a:latin typeface="Arial" pitchFamily="34" charset="0"/>
              <a:cs typeface="Arial" pitchFamily="34" charset="0"/>
            </a:rPr>
            <a:t>to achieve more inclusive growth;</a:t>
          </a:r>
          <a:endParaRPr lang="en-ZA" sz="1600" dirty="0">
            <a:latin typeface="Arial" pitchFamily="34" charset="0"/>
            <a:cs typeface="Arial" pitchFamily="34" charset="0"/>
          </a:endParaRPr>
        </a:p>
      </dgm:t>
    </dgm:pt>
    <dgm:pt modelId="{9904A15E-897F-4F71-AD5D-CE8E408EF3A5}" type="parTrans" cxnId="{A00D57BE-631E-4232-8882-463CAA8CF487}">
      <dgm:prSet/>
      <dgm:spPr/>
      <dgm:t>
        <a:bodyPr/>
        <a:lstStyle/>
        <a:p>
          <a:endParaRPr lang="en-ZA" sz="1600">
            <a:latin typeface="Arial" pitchFamily="34" charset="0"/>
            <a:cs typeface="Arial" pitchFamily="34" charset="0"/>
          </a:endParaRPr>
        </a:p>
      </dgm:t>
    </dgm:pt>
    <dgm:pt modelId="{2C534097-FC1F-4F53-BDB5-6407A0027276}" type="sibTrans" cxnId="{A00D57BE-631E-4232-8882-463CAA8CF487}">
      <dgm:prSet/>
      <dgm:spPr/>
      <dgm:t>
        <a:bodyPr/>
        <a:lstStyle/>
        <a:p>
          <a:endParaRPr lang="en-ZA" sz="1600">
            <a:latin typeface="Arial" pitchFamily="34" charset="0"/>
            <a:cs typeface="Arial" pitchFamily="34" charset="0"/>
          </a:endParaRPr>
        </a:p>
      </dgm:t>
    </dgm:pt>
    <dgm:pt modelId="{92334F71-8449-4E5A-87DC-D15BAE78B498}">
      <dgm:prSet phldrT="[Text]" custT="1"/>
      <dgm:spPr>
        <a:solidFill>
          <a:schemeClr val="accent6"/>
        </a:solidFill>
      </dgm:spPr>
      <dgm:t>
        <a:bodyPr/>
        <a:lstStyle/>
        <a:p>
          <a:r>
            <a:rPr lang="en-US" sz="1600" dirty="0" smtClean="0">
              <a:latin typeface="Arial" pitchFamily="34" charset="0"/>
              <a:cs typeface="Arial" pitchFamily="34" charset="0"/>
            </a:rPr>
            <a:t>Create a </a:t>
          </a:r>
          <a:r>
            <a:rPr lang="en-US" sz="1600" b="1" dirty="0" smtClean="0">
              <a:solidFill>
                <a:schemeClr val="tx1"/>
              </a:solidFill>
              <a:latin typeface="Arial" pitchFamily="34" charset="0"/>
              <a:cs typeface="Arial" pitchFamily="34" charset="0"/>
            </a:rPr>
            <a:t>fair regulatory environment </a:t>
          </a:r>
          <a:r>
            <a:rPr lang="en-US" sz="1600" dirty="0" smtClean="0">
              <a:latin typeface="Arial" pitchFamily="34" charset="0"/>
              <a:cs typeface="Arial" pitchFamily="34" charset="0"/>
            </a:rPr>
            <a:t>that enables investment, trade and enterprise development in an equitable and socially responsible manner; </a:t>
          </a:r>
          <a:endParaRPr lang="en-ZA" sz="1600" dirty="0">
            <a:latin typeface="Arial" pitchFamily="34" charset="0"/>
            <a:cs typeface="Arial" pitchFamily="34" charset="0"/>
          </a:endParaRPr>
        </a:p>
      </dgm:t>
    </dgm:pt>
    <dgm:pt modelId="{015A1AB2-96FA-4B17-9A19-11E6011EB212}" type="parTrans" cxnId="{15C6849D-0EC6-4CEF-9416-D277BAA25391}">
      <dgm:prSet/>
      <dgm:spPr/>
      <dgm:t>
        <a:bodyPr/>
        <a:lstStyle/>
        <a:p>
          <a:endParaRPr lang="en-ZA" sz="1600">
            <a:latin typeface="Arial" pitchFamily="34" charset="0"/>
            <a:cs typeface="Arial" pitchFamily="34" charset="0"/>
          </a:endParaRPr>
        </a:p>
      </dgm:t>
    </dgm:pt>
    <dgm:pt modelId="{3192C47B-B9FF-4F96-8184-5C074C2490C6}" type="sibTrans" cxnId="{15C6849D-0EC6-4CEF-9416-D277BAA25391}">
      <dgm:prSet/>
      <dgm:spPr/>
      <dgm:t>
        <a:bodyPr/>
        <a:lstStyle/>
        <a:p>
          <a:endParaRPr lang="en-ZA" sz="1600">
            <a:latin typeface="Arial" pitchFamily="34" charset="0"/>
            <a:cs typeface="Arial" pitchFamily="34" charset="0"/>
          </a:endParaRPr>
        </a:p>
      </dgm:t>
    </dgm:pt>
    <dgm:pt modelId="{F53BD8AF-D9FD-444F-8F45-9507FEC3ED43}">
      <dgm:prSet phldrT="[Text]" custT="1"/>
      <dgm:spPr>
        <a:solidFill>
          <a:schemeClr val="accent6"/>
        </a:solidFill>
      </dgm:spPr>
      <dgm:t>
        <a:bodyPr/>
        <a:lstStyle/>
        <a:p>
          <a:r>
            <a:rPr lang="en-ZA" sz="1600" i="0" dirty="0" smtClean="0">
              <a:latin typeface="Arial" pitchFamily="34" charset="0"/>
              <a:cs typeface="Arial" pitchFamily="34" charset="0"/>
            </a:rPr>
            <a:t>Promote a professional, ethical, dynamic, competitive and customer-focused </a:t>
          </a:r>
          <a:r>
            <a:rPr lang="en-ZA" sz="1600" b="1" i="0" dirty="0" smtClean="0">
              <a:solidFill>
                <a:schemeClr val="tx1"/>
              </a:solidFill>
              <a:latin typeface="Arial" pitchFamily="34" charset="0"/>
              <a:cs typeface="Arial" pitchFamily="34" charset="0"/>
            </a:rPr>
            <a:t>working environment</a:t>
          </a:r>
          <a:r>
            <a:rPr lang="en-ZA" sz="1600" i="0" dirty="0" smtClean="0">
              <a:latin typeface="Arial" pitchFamily="34" charset="0"/>
              <a:cs typeface="Arial" pitchFamily="34" charset="0"/>
            </a:rPr>
            <a:t> that ensures effective and efficient service delivery.</a:t>
          </a:r>
          <a:endParaRPr lang="en-ZA" sz="1600" i="0" dirty="0">
            <a:latin typeface="Arial" pitchFamily="34" charset="0"/>
            <a:cs typeface="Arial" pitchFamily="34" charset="0"/>
          </a:endParaRPr>
        </a:p>
      </dgm:t>
    </dgm:pt>
    <dgm:pt modelId="{F6786AE3-E21D-4841-A8DC-9F7456F24C14}" type="parTrans" cxnId="{99DC5413-9C16-49A7-81EC-C956C22E98A9}">
      <dgm:prSet/>
      <dgm:spPr/>
      <dgm:t>
        <a:bodyPr/>
        <a:lstStyle/>
        <a:p>
          <a:endParaRPr lang="en-ZA" sz="1600">
            <a:latin typeface="Arial" pitchFamily="34" charset="0"/>
            <a:cs typeface="Arial" pitchFamily="34" charset="0"/>
          </a:endParaRPr>
        </a:p>
      </dgm:t>
    </dgm:pt>
    <dgm:pt modelId="{BD811ED0-74BC-487A-9CDB-AD79BF3C1D5B}" type="sibTrans" cxnId="{99DC5413-9C16-49A7-81EC-C956C22E98A9}">
      <dgm:prSet/>
      <dgm:spPr/>
      <dgm:t>
        <a:bodyPr/>
        <a:lstStyle/>
        <a:p>
          <a:endParaRPr lang="en-ZA" sz="1600">
            <a:latin typeface="Arial" pitchFamily="34" charset="0"/>
            <a:cs typeface="Arial" pitchFamily="34" charset="0"/>
          </a:endParaRPr>
        </a:p>
      </dgm:t>
    </dgm:pt>
    <dgm:pt modelId="{E32333D9-4A86-46D8-8575-0198743927ED}" type="pres">
      <dgm:prSet presAssocID="{53C206E6-EE3B-4AB0-B4E3-2A5003F4577A}" presName="diagram" presStyleCnt="0">
        <dgm:presLayoutVars>
          <dgm:dir/>
          <dgm:resizeHandles val="exact"/>
        </dgm:presLayoutVars>
      </dgm:prSet>
      <dgm:spPr/>
      <dgm:t>
        <a:bodyPr/>
        <a:lstStyle/>
        <a:p>
          <a:endParaRPr lang="en-ZA"/>
        </a:p>
      </dgm:t>
    </dgm:pt>
    <dgm:pt modelId="{8530AF03-46C2-40C7-A268-F9F2CA5DED30}" type="pres">
      <dgm:prSet presAssocID="{29FB7007-989D-447F-99AC-BC76D3E61C34}" presName="node" presStyleLbl="node1" presStyleIdx="0" presStyleCnt="5" custScaleY="159039">
        <dgm:presLayoutVars>
          <dgm:bulletEnabled val="1"/>
        </dgm:presLayoutVars>
      </dgm:prSet>
      <dgm:spPr/>
      <dgm:t>
        <a:bodyPr/>
        <a:lstStyle/>
        <a:p>
          <a:endParaRPr lang="en-ZA"/>
        </a:p>
      </dgm:t>
    </dgm:pt>
    <dgm:pt modelId="{607CF1B3-27D3-49BD-9536-F605A1787B62}" type="pres">
      <dgm:prSet presAssocID="{23D8AE3B-0CC8-4701-AF5F-810D32895474}" presName="sibTrans" presStyleCnt="0"/>
      <dgm:spPr/>
    </dgm:pt>
    <dgm:pt modelId="{2B7F153F-4BB9-4392-8AD2-65D2787F9279}" type="pres">
      <dgm:prSet presAssocID="{AB010812-18A7-43EF-AA24-A6A3F7112057}" presName="node" presStyleLbl="node1" presStyleIdx="1" presStyleCnt="5" custScaleY="159039">
        <dgm:presLayoutVars>
          <dgm:bulletEnabled val="1"/>
        </dgm:presLayoutVars>
      </dgm:prSet>
      <dgm:spPr/>
      <dgm:t>
        <a:bodyPr/>
        <a:lstStyle/>
        <a:p>
          <a:endParaRPr lang="en-ZA"/>
        </a:p>
      </dgm:t>
    </dgm:pt>
    <dgm:pt modelId="{E7FBD78B-48D0-44D0-A427-26F14CE4C261}" type="pres">
      <dgm:prSet presAssocID="{6A03C247-190B-4FD5-9B06-6ED915BA7224}" presName="sibTrans" presStyleCnt="0"/>
      <dgm:spPr/>
    </dgm:pt>
    <dgm:pt modelId="{C0514AF7-6968-4E0D-BB2D-532806DE8AF0}" type="pres">
      <dgm:prSet presAssocID="{72CBC543-76C1-4AFB-942A-0D8D84E068C2}" presName="node" presStyleLbl="node1" presStyleIdx="2" presStyleCnt="5" custScaleY="159039">
        <dgm:presLayoutVars>
          <dgm:bulletEnabled val="1"/>
        </dgm:presLayoutVars>
      </dgm:prSet>
      <dgm:spPr/>
      <dgm:t>
        <a:bodyPr/>
        <a:lstStyle/>
        <a:p>
          <a:endParaRPr lang="en-ZA"/>
        </a:p>
      </dgm:t>
    </dgm:pt>
    <dgm:pt modelId="{282D7FC5-E9AE-4CC0-8024-CC8653BC62FB}" type="pres">
      <dgm:prSet presAssocID="{2C534097-FC1F-4F53-BDB5-6407A0027276}" presName="sibTrans" presStyleCnt="0"/>
      <dgm:spPr/>
    </dgm:pt>
    <dgm:pt modelId="{0ADA265A-E813-4C5B-8C7C-80FD7E863F7E}" type="pres">
      <dgm:prSet presAssocID="{92334F71-8449-4E5A-87DC-D15BAE78B498}" presName="node" presStyleLbl="node1" presStyleIdx="3" presStyleCnt="5" custScaleY="153114" custLinFactNeighborY="-9036">
        <dgm:presLayoutVars>
          <dgm:bulletEnabled val="1"/>
        </dgm:presLayoutVars>
      </dgm:prSet>
      <dgm:spPr/>
      <dgm:t>
        <a:bodyPr/>
        <a:lstStyle/>
        <a:p>
          <a:endParaRPr lang="en-ZA"/>
        </a:p>
      </dgm:t>
    </dgm:pt>
    <dgm:pt modelId="{D1C40372-9079-4F8E-A27B-C54164B72880}" type="pres">
      <dgm:prSet presAssocID="{3192C47B-B9FF-4F96-8184-5C074C2490C6}" presName="sibTrans" presStyleCnt="0"/>
      <dgm:spPr/>
    </dgm:pt>
    <dgm:pt modelId="{CC4E3BEA-4C3A-41A8-B32E-B9E198B73542}" type="pres">
      <dgm:prSet presAssocID="{F53BD8AF-D9FD-444F-8F45-9507FEC3ED43}" presName="node" presStyleLbl="node1" presStyleIdx="4" presStyleCnt="5" custScaleY="153114" custLinFactNeighborY="-9036">
        <dgm:presLayoutVars>
          <dgm:bulletEnabled val="1"/>
        </dgm:presLayoutVars>
      </dgm:prSet>
      <dgm:spPr/>
      <dgm:t>
        <a:bodyPr/>
        <a:lstStyle/>
        <a:p>
          <a:endParaRPr lang="en-ZA"/>
        </a:p>
      </dgm:t>
    </dgm:pt>
  </dgm:ptLst>
  <dgm:cxnLst>
    <dgm:cxn modelId="{8F43F45E-F7A6-4C7A-902B-1F58195B60D0}" type="presOf" srcId="{92334F71-8449-4E5A-87DC-D15BAE78B498}" destId="{0ADA265A-E813-4C5B-8C7C-80FD7E863F7E}" srcOrd="0" destOrd="0" presId="urn:microsoft.com/office/officeart/2005/8/layout/default#1"/>
    <dgm:cxn modelId="{8DAAED48-B5BB-41A2-B1F2-0FA7366053C7}" type="presOf" srcId="{53C206E6-EE3B-4AB0-B4E3-2A5003F4577A}" destId="{E32333D9-4A86-46D8-8575-0198743927ED}" srcOrd="0" destOrd="0" presId="urn:microsoft.com/office/officeart/2005/8/layout/default#1"/>
    <dgm:cxn modelId="{2F571ADA-5AF8-47F3-8D88-8B25EBC0DF60}" srcId="{53C206E6-EE3B-4AB0-B4E3-2A5003F4577A}" destId="{AB010812-18A7-43EF-AA24-A6A3F7112057}" srcOrd="1" destOrd="0" parTransId="{5F1DF5B2-0981-4D63-B88C-327EA8E73D84}" sibTransId="{6A03C247-190B-4FD5-9B06-6ED915BA7224}"/>
    <dgm:cxn modelId="{0D833ABA-454C-4EF2-959D-3C5094F04982}" type="presOf" srcId="{29FB7007-989D-447F-99AC-BC76D3E61C34}" destId="{8530AF03-46C2-40C7-A268-F9F2CA5DED30}" srcOrd="0" destOrd="0" presId="urn:microsoft.com/office/officeart/2005/8/layout/default#1"/>
    <dgm:cxn modelId="{15C6849D-0EC6-4CEF-9416-D277BAA25391}" srcId="{53C206E6-EE3B-4AB0-B4E3-2A5003F4577A}" destId="{92334F71-8449-4E5A-87DC-D15BAE78B498}" srcOrd="3" destOrd="0" parTransId="{015A1AB2-96FA-4B17-9A19-11E6011EB212}" sibTransId="{3192C47B-B9FF-4F96-8184-5C074C2490C6}"/>
    <dgm:cxn modelId="{28E7DBED-DA23-4647-8E89-73D141FD3AC3}" srcId="{53C206E6-EE3B-4AB0-B4E3-2A5003F4577A}" destId="{29FB7007-989D-447F-99AC-BC76D3E61C34}" srcOrd="0" destOrd="0" parTransId="{BCD732B9-EE40-42D2-BB72-0E7B4E5B1600}" sibTransId="{23D8AE3B-0CC8-4701-AF5F-810D32895474}"/>
    <dgm:cxn modelId="{0981709C-0E22-4C9A-8060-272F88914ED2}" type="presOf" srcId="{72CBC543-76C1-4AFB-942A-0D8D84E068C2}" destId="{C0514AF7-6968-4E0D-BB2D-532806DE8AF0}" srcOrd="0" destOrd="0" presId="urn:microsoft.com/office/officeart/2005/8/layout/default#1"/>
    <dgm:cxn modelId="{99DC5413-9C16-49A7-81EC-C956C22E98A9}" srcId="{53C206E6-EE3B-4AB0-B4E3-2A5003F4577A}" destId="{F53BD8AF-D9FD-444F-8F45-9507FEC3ED43}" srcOrd="4" destOrd="0" parTransId="{F6786AE3-E21D-4841-A8DC-9F7456F24C14}" sibTransId="{BD811ED0-74BC-487A-9CDB-AD79BF3C1D5B}"/>
    <dgm:cxn modelId="{31DE0DF0-BF21-46F9-9A59-3E66CF68CD47}" type="presOf" srcId="{F53BD8AF-D9FD-444F-8F45-9507FEC3ED43}" destId="{CC4E3BEA-4C3A-41A8-B32E-B9E198B73542}" srcOrd="0" destOrd="0" presId="urn:microsoft.com/office/officeart/2005/8/layout/default#1"/>
    <dgm:cxn modelId="{A00D57BE-631E-4232-8882-463CAA8CF487}" srcId="{53C206E6-EE3B-4AB0-B4E3-2A5003F4577A}" destId="{72CBC543-76C1-4AFB-942A-0D8D84E068C2}" srcOrd="2" destOrd="0" parTransId="{9904A15E-897F-4F71-AD5D-CE8E408EF3A5}" sibTransId="{2C534097-FC1F-4F53-BDB5-6407A0027276}"/>
    <dgm:cxn modelId="{6EBFB011-66AD-42ED-8990-EC18431F9823}" type="presOf" srcId="{AB010812-18A7-43EF-AA24-A6A3F7112057}" destId="{2B7F153F-4BB9-4392-8AD2-65D2787F9279}" srcOrd="0" destOrd="0" presId="urn:microsoft.com/office/officeart/2005/8/layout/default#1"/>
    <dgm:cxn modelId="{7EC9698A-046C-439C-9F33-D333A836886F}" type="presParOf" srcId="{E32333D9-4A86-46D8-8575-0198743927ED}" destId="{8530AF03-46C2-40C7-A268-F9F2CA5DED30}" srcOrd="0" destOrd="0" presId="urn:microsoft.com/office/officeart/2005/8/layout/default#1"/>
    <dgm:cxn modelId="{BB7E5EC7-5317-429D-96ED-47427DCEA797}" type="presParOf" srcId="{E32333D9-4A86-46D8-8575-0198743927ED}" destId="{607CF1B3-27D3-49BD-9536-F605A1787B62}" srcOrd="1" destOrd="0" presId="urn:microsoft.com/office/officeart/2005/8/layout/default#1"/>
    <dgm:cxn modelId="{5B664A05-C7C9-42AC-BE4D-27429667EEFB}" type="presParOf" srcId="{E32333D9-4A86-46D8-8575-0198743927ED}" destId="{2B7F153F-4BB9-4392-8AD2-65D2787F9279}" srcOrd="2" destOrd="0" presId="urn:microsoft.com/office/officeart/2005/8/layout/default#1"/>
    <dgm:cxn modelId="{66A919BB-3CE1-43F1-82EA-BB247CFE2482}" type="presParOf" srcId="{E32333D9-4A86-46D8-8575-0198743927ED}" destId="{E7FBD78B-48D0-44D0-A427-26F14CE4C261}" srcOrd="3" destOrd="0" presId="urn:microsoft.com/office/officeart/2005/8/layout/default#1"/>
    <dgm:cxn modelId="{F473CF98-CDD3-4C4E-B978-A0E90DD76AF7}" type="presParOf" srcId="{E32333D9-4A86-46D8-8575-0198743927ED}" destId="{C0514AF7-6968-4E0D-BB2D-532806DE8AF0}" srcOrd="4" destOrd="0" presId="urn:microsoft.com/office/officeart/2005/8/layout/default#1"/>
    <dgm:cxn modelId="{A4355271-F112-4076-9281-E28976BAE992}" type="presParOf" srcId="{E32333D9-4A86-46D8-8575-0198743927ED}" destId="{282D7FC5-E9AE-4CC0-8024-CC8653BC62FB}" srcOrd="5" destOrd="0" presId="urn:microsoft.com/office/officeart/2005/8/layout/default#1"/>
    <dgm:cxn modelId="{4C3A769F-51C3-4C17-BC0D-EAD6F2962933}" type="presParOf" srcId="{E32333D9-4A86-46D8-8575-0198743927ED}" destId="{0ADA265A-E813-4C5B-8C7C-80FD7E863F7E}" srcOrd="6" destOrd="0" presId="urn:microsoft.com/office/officeart/2005/8/layout/default#1"/>
    <dgm:cxn modelId="{1D2091CD-0972-4161-ABBE-590CBA5B537D}" type="presParOf" srcId="{E32333D9-4A86-46D8-8575-0198743927ED}" destId="{D1C40372-9079-4F8E-A27B-C54164B72880}" srcOrd="7" destOrd="0" presId="urn:microsoft.com/office/officeart/2005/8/layout/default#1"/>
    <dgm:cxn modelId="{878BC685-FE55-46DA-A933-CA03BD638148}" type="presParOf" srcId="{E32333D9-4A86-46D8-8575-0198743927ED}" destId="{CC4E3BEA-4C3A-41A8-B32E-B9E198B73542}" srcOrd="8"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3C206E6-EE3B-4AB0-B4E3-2A5003F4577A}" type="doc">
      <dgm:prSet loTypeId="urn:microsoft.com/office/officeart/2005/8/layout/default#2" loCatId="list" qsTypeId="urn:microsoft.com/office/officeart/2005/8/quickstyle/3d1" qsCatId="3D" csTypeId="urn:microsoft.com/office/officeart/2005/8/colors/accent1_2" csCatId="accent1" phldr="1"/>
      <dgm:spPr/>
      <dgm:t>
        <a:bodyPr/>
        <a:lstStyle/>
        <a:p>
          <a:endParaRPr lang="en-ZA"/>
        </a:p>
      </dgm:t>
    </dgm:pt>
    <dgm:pt modelId="{29FB7007-989D-447F-99AC-BC76D3E61C34}">
      <dgm:prSet phldrT="[Text]" custT="1"/>
      <dgm:spPr>
        <a:solidFill>
          <a:schemeClr val="accent6"/>
        </a:solidFill>
      </dgm:spPr>
      <dgm:t>
        <a:bodyPr/>
        <a:lstStyle/>
        <a:p>
          <a:r>
            <a:rPr lang="en-ZA" sz="1600" b="1" dirty="0" smtClean="0">
              <a:latin typeface="Arial" pitchFamily="34" charset="0"/>
              <a:cs typeface="Arial" pitchFamily="34" charset="0"/>
            </a:rPr>
            <a:t>Grow the manufacturing sector to promote industrial development, job creation, investment and exports</a:t>
          </a:r>
          <a:r>
            <a:rPr lang="en-US" sz="1600" b="1" dirty="0" smtClean="0">
              <a:latin typeface="Arial" pitchFamily="34" charset="0"/>
              <a:cs typeface="Arial" pitchFamily="34" charset="0"/>
            </a:rPr>
            <a:t>;</a:t>
          </a:r>
          <a:endParaRPr lang="en-ZA" sz="1600" b="1" dirty="0">
            <a:latin typeface="Arial" pitchFamily="34" charset="0"/>
            <a:cs typeface="Arial" pitchFamily="34" charset="0"/>
          </a:endParaRPr>
        </a:p>
      </dgm:t>
    </dgm:pt>
    <dgm:pt modelId="{BCD732B9-EE40-42D2-BB72-0E7B4E5B1600}" type="parTrans" cxnId="{28E7DBED-DA23-4647-8E89-73D141FD3AC3}">
      <dgm:prSet/>
      <dgm:spPr/>
      <dgm:t>
        <a:bodyPr/>
        <a:lstStyle/>
        <a:p>
          <a:endParaRPr lang="en-ZA" sz="1600">
            <a:latin typeface="Arial" pitchFamily="34" charset="0"/>
            <a:cs typeface="Arial" pitchFamily="34" charset="0"/>
          </a:endParaRPr>
        </a:p>
      </dgm:t>
    </dgm:pt>
    <dgm:pt modelId="{23D8AE3B-0CC8-4701-AF5F-810D32895474}" type="sibTrans" cxnId="{28E7DBED-DA23-4647-8E89-73D141FD3AC3}">
      <dgm:prSet/>
      <dgm:spPr/>
      <dgm:t>
        <a:bodyPr/>
        <a:lstStyle/>
        <a:p>
          <a:endParaRPr lang="en-ZA" sz="1600">
            <a:latin typeface="Arial" pitchFamily="34" charset="0"/>
            <a:cs typeface="Arial" pitchFamily="34" charset="0"/>
          </a:endParaRPr>
        </a:p>
      </dgm:t>
    </dgm:pt>
    <dgm:pt modelId="{AB010812-18A7-43EF-AA24-A6A3F7112057}">
      <dgm:prSet phldrT="[Text]" custT="1"/>
      <dgm:spPr>
        <a:solidFill>
          <a:schemeClr val="accent6"/>
        </a:solidFill>
      </dgm:spPr>
      <dgm:t>
        <a:bodyPr/>
        <a:lstStyle/>
        <a:p>
          <a:r>
            <a:rPr lang="en-ZA" sz="1600" b="1" dirty="0" smtClean="0">
              <a:latin typeface="Arial" pitchFamily="34" charset="0"/>
              <a:cs typeface="Arial" pitchFamily="34" charset="0"/>
            </a:rPr>
            <a:t>Improved conditions for consumers, artists and opening up of markets for new patents players</a:t>
          </a:r>
          <a:r>
            <a:rPr lang="en-US" sz="1600" b="1" dirty="0" smtClean="0">
              <a:latin typeface="Arial" pitchFamily="34" charset="0"/>
              <a:cs typeface="Arial" pitchFamily="34" charset="0"/>
            </a:rPr>
            <a:t>;</a:t>
          </a:r>
          <a:endParaRPr lang="en-ZA" sz="1600" b="1" dirty="0">
            <a:latin typeface="Arial" pitchFamily="34" charset="0"/>
            <a:cs typeface="Arial" pitchFamily="34" charset="0"/>
          </a:endParaRPr>
        </a:p>
      </dgm:t>
    </dgm:pt>
    <dgm:pt modelId="{5F1DF5B2-0981-4D63-B88C-327EA8E73D84}" type="parTrans" cxnId="{2F571ADA-5AF8-47F3-8D88-8B25EBC0DF60}">
      <dgm:prSet/>
      <dgm:spPr/>
      <dgm:t>
        <a:bodyPr/>
        <a:lstStyle/>
        <a:p>
          <a:endParaRPr lang="en-ZA" sz="1600">
            <a:latin typeface="Arial" pitchFamily="34" charset="0"/>
            <a:cs typeface="Arial" pitchFamily="34" charset="0"/>
          </a:endParaRPr>
        </a:p>
      </dgm:t>
    </dgm:pt>
    <dgm:pt modelId="{6A03C247-190B-4FD5-9B06-6ED915BA7224}" type="sibTrans" cxnId="{2F571ADA-5AF8-47F3-8D88-8B25EBC0DF60}">
      <dgm:prSet/>
      <dgm:spPr/>
      <dgm:t>
        <a:bodyPr/>
        <a:lstStyle/>
        <a:p>
          <a:endParaRPr lang="en-ZA" sz="1600">
            <a:latin typeface="Arial" pitchFamily="34" charset="0"/>
            <a:cs typeface="Arial" pitchFamily="34" charset="0"/>
          </a:endParaRPr>
        </a:p>
      </dgm:t>
    </dgm:pt>
    <dgm:pt modelId="{72CBC543-76C1-4AFB-942A-0D8D84E068C2}">
      <dgm:prSet phldrT="[Text]" custT="1"/>
      <dgm:spPr>
        <a:solidFill>
          <a:schemeClr val="accent6"/>
        </a:solidFill>
      </dgm:spPr>
      <dgm:t>
        <a:bodyPr/>
        <a:lstStyle/>
        <a:p>
          <a:r>
            <a:rPr lang="en-ZA" sz="1600" b="1" dirty="0" smtClean="0">
              <a:latin typeface="Arial" pitchFamily="34" charset="0"/>
              <a:cs typeface="Arial" pitchFamily="34" charset="0"/>
            </a:rPr>
            <a:t>Strengthened </a:t>
          </a:r>
          <a:br>
            <a:rPr lang="en-ZA" sz="1600" b="1" dirty="0" smtClean="0">
              <a:latin typeface="Arial" pitchFamily="34" charset="0"/>
              <a:cs typeface="Arial" pitchFamily="34" charset="0"/>
            </a:rPr>
          </a:br>
          <a:r>
            <a:rPr lang="en-ZA" sz="1600" b="1" dirty="0" smtClean="0">
              <a:latin typeface="Arial" pitchFamily="34" charset="0"/>
              <a:cs typeface="Arial" pitchFamily="34" charset="0"/>
            </a:rPr>
            <a:t>capacity to deliver on the </a:t>
          </a:r>
          <a:r>
            <a:rPr lang="en-ZA" sz="1600" b="1" dirty="0" err="1" smtClean="0">
              <a:latin typeface="Arial" pitchFamily="34" charset="0"/>
              <a:cs typeface="Arial" pitchFamily="34" charset="0"/>
            </a:rPr>
            <a:t>dti</a:t>
          </a:r>
          <a:r>
            <a:rPr lang="en-ZA" sz="1600" b="1" dirty="0" smtClean="0">
              <a:latin typeface="Arial" pitchFamily="34" charset="0"/>
              <a:cs typeface="Arial" pitchFamily="34" charset="0"/>
            </a:rPr>
            <a:t> mandate</a:t>
          </a:r>
          <a:endParaRPr lang="en-ZA" sz="1600" b="1" dirty="0">
            <a:latin typeface="Arial" pitchFamily="34" charset="0"/>
            <a:cs typeface="Arial" pitchFamily="34" charset="0"/>
          </a:endParaRPr>
        </a:p>
      </dgm:t>
    </dgm:pt>
    <dgm:pt modelId="{9904A15E-897F-4F71-AD5D-CE8E408EF3A5}" type="parTrans" cxnId="{A00D57BE-631E-4232-8882-463CAA8CF487}">
      <dgm:prSet/>
      <dgm:spPr/>
      <dgm:t>
        <a:bodyPr/>
        <a:lstStyle/>
        <a:p>
          <a:endParaRPr lang="en-ZA" sz="1600">
            <a:latin typeface="Arial" pitchFamily="34" charset="0"/>
            <a:cs typeface="Arial" pitchFamily="34" charset="0"/>
          </a:endParaRPr>
        </a:p>
      </dgm:t>
    </dgm:pt>
    <dgm:pt modelId="{2C534097-FC1F-4F53-BDB5-6407A0027276}" type="sibTrans" cxnId="{A00D57BE-631E-4232-8882-463CAA8CF487}">
      <dgm:prSet/>
      <dgm:spPr/>
      <dgm:t>
        <a:bodyPr/>
        <a:lstStyle/>
        <a:p>
          <a:endParaRPr lang="en-ZA" sz="1600">
            <a:latin typeface="Arial" pitchFamily="34" charset="0"/>
            <a:cs typeface="Arial" pitchFamily="34" charset="0"/>
          </a:endParaRPr>
        </a:p>
      </dgm:t>
    </dgm:pt>
    <dgm:pt modelId="{E32333D9-4A86-46D8-8575-0198743927ED}" type="pres">
      <dgm:prSet presAssocID="{53C206E6-EE3B-4AB0-B4E3-2A5003F4577A}" presName="diagram" presStyleCnt="0">
        <dgm:presLayoutVars>
          <dgm:dir/>
          <dgm:resizeHandles val="exact"/>
        </dgm:presLayoutVars>
      </dgm:prSet>
      <dgm:spPr/>
      <dgm:t>
        <a:bodyPr/>
        <a:lstStyle/>
        <a:p>
          <a:endParaRPr lang="en-ZA"/>
        </a:p>
      </dgm:t>
    </dgm:pt>
    <dgm:pt modelId="{8530AF03-46C2-40C7-A268-F9F2CA5DED30}" type="pres">
      <dgm:prSet presAssocID="{29FB7007-989D-447F-99AC-BC76D3E61C34}" presName="node" presStyleLbl="node1" presStyleIdx="0" presStyleCnt="3" custScaleY="159039">
        <dgm:presLayoutVars>
          <dgm:bulletEnabled val="1"/>
        </dgm:presLayoutVars>
      </dgm:prSet>
      <dgm:spPr/>
      <dgm:t>
        <a:bodyPr/>
        <a:lstStyle/>
        <a:p>
          <a:endParaRPr lang="en-ZA"/>
        </a:p>
      </dgm:t>
    </dgm:pt>
    <dgm:pt modelId="{607CF1B3-27D3-49BD-9536-F605A1787B62}" type="pres">
      <dgm:prSet presAssocID="{23D8AE3B-0CC8-4701-AF5F-810D32895474}" presName="sibTrans" presStyleCnt="0"/>
      <dgm:spPr/>
    </dgm:pt>
    <dgm:pt modelId="{2B7F153F-4BB9-4392-8AD2-65D2787F9279}" type="pres">
      <dgm:prSet presAssocID="{AB010812-18A7-43EF-AA24-A6A3F7112057}" presName="node" presStyleLbl="node1" presStyleIdx="1" presStyleCnt="3" custScaleY="159039">
        <dgm:presLayoutVars>
          <dgm:bulletEnabled val="1"/>
        </dgm:presLayoutVars>
      </dgm:prSet>
      <dgm:spPr/>
      <dgm:t>
        <a:bodyPr/>
        <a:lstStyle/>
        <a:p>
          <a:endParaRPr lang="en-ZA"/>
        </a:p>
      </dgm:t>
    </dgm:pt>
    <dgm:pt modelId="{E7FBD78B-48D0-44D0-A427-26F14CE4C261}" type="pres">
      <dgm:prSet presAssocID="{6A03C247-190B-4FD5-9B06-6ED915BA7224}" presName="sibTrans" presStyleCnt="0"/>
      <dgm:spPr/>
    </dgm:pt>
    <dgm:pt modelId="{C0514AF7-6968-4E0D-BB2D-532806DE8AF0}" type="pres">
      <dgm:prSet presAssocID="{72CBC543-76C1-4AFB-942A-0D8D84E068C2}" presName="node" presStyleLbl="node1" presStyleIdx="2" presStyleCnt="3" custScaleY="159039">
        <dgm:presLayoutVars>
          <dgm:bulletEnabled val="1"/>
        </dgm:presLayoutVars>
      </dgm:prSet>
      <dgm:spPr/>
      <dgm:t>
        <a:bodyPr/>
        <a:lstStyle/>
        <a:p>
          <a:endParaRPr lang="en-ZA"/>
        </a:p>
      </dgm:t>
    </dgm:pt>
  </dgm:ptLst>
  <dgm:cxnLst>
    <dgm:cxn modelId="{C3F68101-007E-4F2A-8B8D-A80910F5FF6B}" type="presOf" srcId="{53C206E6-EE3B-4AB0-B4E3-2A5003F4577A}" destId="{E32333D9-4A86-46D8-8575-0198743927ED}" srcOrd="0" destOrd="0" presId="urn:microsoft.com/office/officeart/2005/8/layout/default#2"/>
    <dgm:cxn modelId="{91B36E38-3245-4ED4-B1C8-454CAD2BE640}" type="presOf" srcId="{29FB7007-989D-447F-99AC-BC76D3E61C34}" destId="{8530AF03-46C2-40C7-A268-F9F2CA5DED30}" srcOrd="0" destOrd="0" presId="urn:microsoft.com/office/officeart/2005/8/layout/default#2"/>
    <dgm:cxn modelId="{2F571ADA-5AF8-47F3-8D88-8B25EBC0DF60}" srcId="{53C206E6-EE3B-4AB0-B4E3-2A5003F4577A}" destId="{AB010812-18A7-43EF-AA24-A6A3F7112057}" srcOrd="1" destOrd="0" parTransId="{5F1DF5B2-0981-4D63-B88C-327EA8E73D84}" sibTransId="{6A03C247-190B-4FD5-9B06-6ED915BA7224}"/>
    <dgm:cxn modelId="{F5CD0C6E-B642-41FF-8C97-DEEA1A608D8B}" type="presOf" srcId="{AB010812-18A7-43EF-AA24-A6A3F7112057}" destId="{2B7F153F-4BB9-4392-8AD2-65D2787F9279}" srcOrd="0" destOrd="0" presId="urn:microsoft.com/office/officeart/2005/8/layout/default#2"/>
    <dgm:cxn modelId="{28E7DBED-DA23-4647-8E89-73D141FD3AC3}" srcId="{53C206E6-EE3B-4AB0-B4E3-2A5003F4577A}" destId="{29FB7007-989D-447F-99AC-BC76D3E61C34}" srcOrd="0" destOrd="0" parTransId="{BCD732B9-EE40-42D2-BB72-0E7B4E5B1600}" sibTransId="{23D8AE3B-0CC8-4701-AF5F-810D32895474}"/>
    <dgm:cxn modelId="{A00D57BE-631E-4232-8882-463CAA8CF487}" srcId="{53C206E6-EE3B-4AB0-B4E3-2A5003F4577A}" destId="{72CBC543-76C1-4AFB-942A-0D8D84E068C2}" srcOrd="2" destOrd="0" parTransId="{9904A15E-897F-4F71-AD5D-CE8E408EF3A5}" sibTransId="{2C534097-FC1F-4F53-BDB5-6407A0027276}"/>
    <dgm:cxn modelId="{8E6B6308-EB3B-4AAF-B705-15AE03AC0F40}" type="presOf" srcId="{72CBC543-76C1-4AFB-942A-0D8D84E068C2}" destId="{C0514AF7-6968-4E0D-BB2D-532806DE8AF0}" srcOrd="0" destOrd="0" presId="urn:microsoft.com/office/officeart/2005/8/layout/default#2"/>
    <dgm:cxn modelId="{4ECB1FEB-0E72-48F6-95AC-F581363D0B4C}" type="presParOf" srcId="{E32333D9-4A86-46D8-8575-0198743927ED}" destId="{8530AF03-46C2-40C7-A268-F9F2CA5DED30}" srcOrd="0" destOrd="0" presId="urn:microsoft.com/office/officeart/2005/8/layout/default#2"/>
    <dgm:cxn modelId="{8F5BB9D1-6D90-4883-981D-448B98067C0B}" type="presParOf" srcId="{E32333D9-4A86-46D8-8575-0198743927ED}" destId="{607CF1B3-27D3-49BD-9536-F605A1787B62}" srcOrd="1" destOrd="0" presId="urn:microsoft.com/office/officeart/2005/8/layout/default#2"/>
    <dgm:cxn modelId="{AA372EE5-2BA9-43BA-AA57-D4D894CADA99}" type="presParOf" srcId="{E32333D9-4A86-46D8-8575-0198743927ED}" destId="{2B7F153F-4BB9-4392-8AD2-65D2787F9279}" srcOrd="2" destOrd="0" presId="urn:microsoft.com/office/officeart/2005/8/layout/default#2"/>
    <dgm:cxn modelId="{5C330FF9-6863-4D36-B69C-6C4AD046B0DC}" type="presParOf" srcId="{E32333D9-4A86-46D8-8575-0198743927ED}" destId="{E7FBD78B-48D0-44D0-A427-26F14CE4C261}" srcOrd="3" destOrd="0" presId="urn:microsoft.com/office/officeart/2005/8/layout/default#2"/>
    <dgm:cxn modelId="{99544167-83E2-476E-8FA2-067CEC223B11}" type="presParOf" srcId="{E32333D9-4A86-46D8-8575-0198743927ED}" destId="{C0514AF7-6968-4E0D-BB2D-532806DE8AF0}" srcOrd="4" destOrd="0" presId="urn:microsoft.com/office/officeart/2005/8/layout/defaul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530AF03-46C2-40C7-A268-F9F2CA5DED30}">
      <dsp:nvSpPr>
        <dsp:cNvPr id="0" name=""/>
        <dsp:cNvSpPr/>
      </dsp:nvSpPr>
      <dsp:spPr>
        <a:xfrm>
          <a:off x="0" y="8952"/>
          <a:ext cx="2655294" cy="2533772"/>
        </a:xfrm>
        <a:prstGeom prst="rect">
          <a:avLst/>
        </a:prstGeom>
        <a:solidFill>
          <a:schemeClr val="accent6"/>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latin typeface="Arial" pitchFamily="34" charset="0"/>
              <a:cs typeface="Arial" pitchFamily="34" charset="0"/>
            </a:rPr>
            <a:t>To facilitate </a:t>
          </a:r>
          <a:r>
            <a:rPr lang="en-US" sz="1600" b="1" kern="1200" dirty="0" smtClean="0">
              <a:solidFill>
                <a:schemeClr val="tx1"/>
              </a:solidFill>
              <a:latin typeface="Arial" pitchFamily="34" charset="0"/>
              <a:cs typeface="Arial" pitchFamily="34" charset="0"/>
            </a:rPr>
            <a:t>transformation</a:t>
          </a:r>
          <a:r>
            <a:rPr lang="en-US" sz="1600" kern="1200" dirty="0" smtClean="0">
              <a:solidFill>
                <a:schemeClr val="tx1"/>
              </a:solidFill>
              <a:latin typeface="Arial" pitchFamily="34" charset="0"/>
              <a:cs typeface="Arial" pitchFamily="34" charset="0"/>
            </a:rPr>
            <a:t> </a:t>
          </a:r>
          <a:r>
            <a:rPr lang="en-US" sz="1600" b="1" kern="1200" dirty="0" smtClean="0">
              <a:solidFill>
                <a:schemeClr val="tx1"/>
              </a:solidFill>
              <a:latin typeface="Arial" pitchFamily="34" charset="0"/>
              <a:cs typeface="Arial" pitchFamily="34" charset="0"/>
            </a:rPr>
            <a:t>of the economy </a:t>
          </a:r>
          <a:r>
            <a:rPr lang="en-US" sz="1600" kern="1200" dirty="0" smtClean="0">
              <a:latin typeface="Arial" pitchFamily="34" charset="0"/>
              <a:cs typeface="Arial" pitchFamily="34" charset="0"/>
            </a:rPr>
            <a:t>to promote industrial development, investment, competitiveness and employment creation;</a:t>
          </a:r>
          <a:endParaRPr lang="en-ZA" sz="1600" kern="1200" dirty="0">
            <a:latin typeface="Arial" pitchFamily="34" charset="0"/>
            <a:cs typeface="Arial" pitchFamily="34" charset="0"/>
          </a:endParaRPr>
        </a:p>
      </dsp:txBody>
      <dsp:txXfrm>
        <a:off x="0" y="8952"/>
        <a:ext cx="2655294" cy="2533772"/>
      </dsp:txXfrm>
    </dsp:sp>
    <dsp:sp modelId="{2B7F153F-4BB9-4392-8AD2-65D2787F9279}">
      <dsp:nvSpPr>
        <dsp:cNvPr id="0" name=""/>
        <dsp:cNvSpPr/>
      </dsp:nvSpPr>
      <dsp:spPr>
        <a:xfrm>
          <a:off x="2920824" y="8952"/>
          <a:ext cx="2655294" cy="2533772"/>
        </a:xfrm>
        <a:prstGeom prst="rect">
          <a:avLst/>
        </a:prstGeom>
        <a:solidFill>
          <a:schemeClr val="accent6"/>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latin typeface="Arial" pitchFamily="34" charset="0"/>
              <a:cs typeface="Arial" pitchFamily="34" charset="0"/>
            </a:rPr>
            <a:t>Build mutually beneficial </a:t>
          </a:r>
          <a:r>
            <a:rPr lang="en-US" sz="1600" b="1" kern="1200" dirty="0" smtClean="0">
              <a:solidFill>
                <a:schemeClr val="tx1"/>
              </a:solidFill>
              <a:latin typeface="Arial" pitchFamily="34" charset="0"/>
              <a:cs typeface="Arial" pitchFamily="34" charset="0"/>
            </a:rPr>
            <a:t>regional and global relations</a:t>
          </a:r>
          <a:r>
            <a:rPr lang="en-US" sz="1600" kern="1200" dirty="0" smtClean="0">
              <a:latin typeface="Arial" pitchFamily="34" charset="0"/>
              <a:cs typeface="Arial" pitchFamily="34" charset="0"/>
            </a:rPr>
            <a:t> to advance South Africa’s trade, industrial policy and economic development objectives;</a:t>
          </a:r>
          <a:endParaRPr lang="en-ZA" sz="1600" kern="1200" dirty="0">
            <a:latin typeface="Arial" pitchFamily="34" charset="0"/>
            <a:cs typeface="Arial" pitchFamily="34" charset="0"/>
          </a:endParaRPr>
        </a:p>
      </dsp:txBody>
      <dsp:txXfrm>
        <a:off x="2920824" y="8952"/>
        <a:ext cx="2655294" cy="2533772"/>
      </dsp:txXfrm>
    </dsp:sp>
    <dsp:sp modelId="{C0514AF7-6968-4E0D-BB2D-532806DE8AF0}">
      <dsp:nvSpPr>
        <dsp:cNvPr id="0" name=""/>
        <dsp:cNvSpPr/>
      </dsp:nvSpPr>
      <dsp:spPr>
        <a:xfrm>
          <a:off x="5841648" y="8952"/>
          <a:ext cx="2655294" cy="2533772"/>
        </a:xfrm>
        <a:prstGeom prst="rect">
          <a:avLst/>
        </a:prstGeom>
        <a:solidFill>
          <a:schemeClr val="accent6"/>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latin typeface="Arial" pitchFamily="34" charset="0"/>
              <a:cs typeface="Arial" pitchFamily="34" charset="0"/>
            </a:rPr>
            <a:t>Facilitate </a:t>
          </a:r>
          <a:r>
            <a:rPr lang="en-US" sz="1600" b="1" kern="1200" dirty="0" smtClean="0">
              <a:solidFill>
                <a:schemeClr val="tx1"/>
              </a:solidFill>
              <a:latin typeface="Arial" pitchFamily="34" charset="0"/>
              <a:cs typeface="Arial" pitchFamily="34" charset="0"/>
            </a:rPr>
            <a:t>broad-based economic participation </a:t>
          </a:r>
          <a:r>
            <a:rPr lang="en-US" sz="1600" kern="1200" dirty="0" smtClean="0">
              <a:latin typeface="Arial" pitchFamily="34" charset="0"/>
              <a:cs typeface="Arial" pitchFamily="34" charset="0"/>
            </a:rPr>
            <a:t>through targeted interventions </a:t>
          </a:r>
          <a:r>
            <a:rPr lang="en-ZA" sz="1600" kern="1200" dirty="0" smtClean="0">
              <a:latin typeface="Arial" pitchFamily="34" charset="0"/>
              <a:cs typeface="Arial" pitchFamily="34" charset="0"/>
            </a:rPr>
            <a:t>to achieve more inclusive growth;</a:t>
          </a:r>
          <a:endParaRPr lang="en-ZA" sz="1600" kern="1200" dirty="0">
            <a:latin typeface="Arial" pitchFamily="34" charset="0"/>
            <a:cs typeface="Arial" pitchFamily="34" charset="0"/>
          </a:endParaRPr>
        </a:p>
      </dsp:txBody>
      <dsp:txXfrm>
        <a:off x="5841648" y="8952"/>
        <a:ext cx="2655294" cy="2533772"/>
      </dsp:txXfrm>
    </dsp:sp>
    <dsp:sp modelId="{0ADA265A-E813-4C5B-8C7C-80FD7E863F7E}">
      <dsp:nvSpPr>
        <dsp:cNvPr id="0" name=""/>
        <dsp:cNvSpPr/>
      </dsp:nvSpPr>
      <dsp:spPr>
        <a:xfrm>
          <a:off x="1460412" y="2664295"/>
          <a:ext cx="2655294" cy="2439377"/>
        </a:xfrm>
        <a:prstGeom prst="rect">
          <a:avLst/>
        </a:prstGeom>
        <a:solidFill>
          <a:schemeClr val="accent6"/>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latin typeface="Arial" pitchFamily="34" charset="0"/>
              <a:cs typeface="Arial" pitchFamily="34" charset="0"/>
            </a:rPr>
            <a:t>Create a </a:t>
          </a:r>
          <a:r>
            <a:rPr lang="en-US" sz="1600" b="1" kern="1200" dirty="0" smtClean="0">
              <a:solidFill>
                <a:schemeClr val="tx1"/>
              </a:solidFill>
              <a:latin typeface="Arial" pitchFamily="34" charset="0"/>
              <a:cs typeface="Arial" pitchFamily="34" charset="0"/>
            </a:rPr>
            <a:t>fair regulatory environment </a:t>
          </a:r>
          <a:r>
            <a:rPr lang="en-US" sz="1600" kern="1200" dirty="0" smtClean="0">
              <a:latin typeface="Arial" pitchFamily="34" charset="0"/>
              <a:cs typeface="Arial" pitchFamily="34" charset="0"/>
            </a:rPr>
            <a:t>that enables investment, trade and enterprise development in an equitable and socially responsible manner; </a:t>
          </a:r>
          <a:endParaRPr lang="en-ZA" sz="1600" kern="1200" dirty="0">
            <a:latin typeface="Arial" pitchFamily="34" charset="0"/>
            <a:cs typeface="Arial" pitchFamily="34" charset="0"/>
          </a:endParaRPr>
        </a:p>
      </dsp:txBody>
      <dsp:txXfrm>
        <a:off x="1460412" y="2664295"/>
        <a:ext cx="2655294" cy="2439377"/>
      </dsp:txXfrm>
    </dsp:sp>
    <dsp:sp modelId="{CC4E3BEA-4C3A-41A8-B32E-B9E198B73542}">
      <dsp:nvSpPr>
        <dsp:cNvPr id="0" name=""/>
        <dsp:cNvSpPr/>
      </dsp:nvSpPr>
      <dsp:spPr>
        <a:xfrm>
          <a:off x="4381236" y="2664295"/>
          <a:ext cx="2655294" cy="2439377"/>
        </a:xfrm>
        <a:prstGeom prst="rect">
          <a:avLst/>
        </a:prstGeom>
        <a:solidFill>
          <a:schemeClr val="accent6"/>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ZA" sz="1600" i="0" kern="1200" dirty="0" smtClean="0">
              <a:latin typeface="Arial" pitchFamily="34" charset="0"/>
              <a:cs typeface="Arial" pitchFamily="34" charset="0"/>
            </a:rPr>
            <a:t>Promote a professional, ethical, dynamic, competitive and customer-focused </a:t>
          </a:r>
          <a:r>
            <a:rPr lang="en-ZA" sz="1600" b="1" i="0" kern="1200" dirty="0" smtClean="0">
              <a:solidFill>
                <a:schemeClr val="tx1"/>
              </a:solidFill>
              <a:latin typeface="Arial" pitchFamily="34" charset="0"/>
              <a:cs typeface="Arial" pitchFamily="34" charset="0"/>
            </a:rPr>
            <a:t>working environment</a:t>
          </a:r>
          <a:r>
            <a:rPr lang="en-ZA" sz="1600" i="0" kern="1200" dirty="0" smtClean="0">
              <a:latin typeface="Arial" pitchFamily="34" charset="0"/>
              <a:cs typeface="Arial" pitchFamily="34" charset="0"/>
            </a:rPr>
            <a:t> that ensures effective and efficient service delivery.</a:t>
          </a:r>
          <a:endParaRPr lang="en-ZA" sz="1600" i="0" kern="1200" dirty="0">
            <a:latin typeface="Arial" pitchFamily="34" charset="0"/>
            <a:cs typeface="Arial" pitchFamily="34" charset="0"/>
          </a:endParaRPr>
        </a:p>
      </dsp:txBody>
      <dsp:txXfrm>
        <a:off x="4381236" y="2664295"/>
        <a:ext cx="2655294" cy="243937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0.15811</cdr:x>
      <cdr:y>0.66667</cdr:y>
    </cdr:from>
    <cdr:to>
      <cdr:x>0.32455</cdr:x>
      <cdr:y>1</cdr:y>
    </cdr:to>
    <cdr:sp macro="" textlink="">
      <cdr:nvSpPr>
        <cdr:cNvPr id="2" name="TextBox 1"/>
        <cdr:cNvSpPr txBox="1"/>
      </cdr:nvSpPr>
      <cdr:spPr>
        <a:xfrm xmlns:a="http://schemas.openxmlformats.org/drawingml/2006/main">
          <a:off x="868680" y="222123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ZA" sz="1100"/>
        </a:p>
      </cdr:txBody>
    </cdr:sp>
  </cdr:relSizeAnchor>
  <cdr:relSizeAnchor xmlns:cdr="http://schemas.openxmlformats.org/drawingml/2006/chartDrawing">
    <cdr:from>
      <cdr:x>0.01526</cdr:x>
      <cdr:y>0.91528</cdr:y>
    </cdr:from>
    <cdr:to>
      <cdr:x>0.18169</cdr:x>
      <cdr:y>0.99167</cdr:y>
    </cdr:to>
    <cdr:sp macro="" textlink="">
      <cdr:nvSpPr>
        <cdr:cNvPr id="3" name="TextBox 2"/>
        <cdr:cNvSpPr txBox="1"/>
      </cdr:nvSpPr>
      <cdr:spPr>
        <a:xfrm xmlns:a="http://schemas.openxmlformats.org/drawingml/2006/main">
          <a:off x="83820" y="2510790"/>
          <a:ext cx="914400" cy="2095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ZA" sz="1000" b="1" i="1" dirty="0">
              <a:latin typeface="Arial" panose="020B0604020202020204" pitchFamily="34" charset="0"/>
              <a:cs typeface="Arial" panose="020B0604020202020204" pitchFamily="34" charset="0"/>
            </a:rPr>
            <a:t>Source: </a:t>
          </a:r>
          <a:r>
            <a:rPr lang="en-ZA" sz="1000" b="1" i="1" dirty="0" smtClean="0">
              <a:latin typeface="Arial" panose="020B0604020202020204" pitchFamily="34" charset="0"/>
              <a:cs typeface="Arial" panose="020B0604020202020204" pitchFamily="34" charset="0"/>
            </a:rPr>
            <a:t>Data</a:t>
          </a:r>
          <a:r>
            <a:rPr lang="en-ZA" sz="1000" b="1" i="1" baseline="0" dirty="0" smtClean="0">
              <a:latin typeface="Arial" panose="020B0604020202020204" pitchFamily="34" charset="0"/>
              <a:cs typeface="Arial" panose="020B0604020202020204" pitchFamily="34" charset="0"/>
            </a:rPr>
            <a:t>-</a:t>
          </a:r>
          <a:r>
            <a:rPr lang="en-ZA" sz="1000" b="1" i="1" baseline="0" dirty="0" err="1" smtClean="0">
              <a:latin typeface="Arial" panose="020B0604020202020204" pitchFamily="34" charset="0"/>
              <a:cs typeface="Arial" panose="020B0604020202020204" pitchFamily="34" charset="0"/>
            </a:rPr>
            <a:t>StatSA</a:t>
          </a:r>
          <a:r>
            <a:rPr lang="en-ZA" sz="1000" b="1" i="1" baseline="0" dirty="0" smtClean="0">
              <a:latin typeface="Arial" panose="020B0604020202020204" pitchFamily="34" charset="0"/>
              <a:cs typeface="Arial" panose="020B0604020202020204" pitchFamily="34" charset="0"/>
            </a:rPr>
            <a:t>, </a:t>
          </a:r>
          <a:r>
            <a:rPr lang="en-ZA" sz="1000" b="1" i="1" baseline="0" dirty="0">
              <a:latin typeface="Arial" panose="020B0604020202020204" pitchFamily="34" charset="0"/>
              <a:cs typeface="Arial" panose="020B0604020202020204" pitchFamily="34" charset="0"/>
            </a:rPr>
            <a:t>Graph-</a:t>
          </a:r>
          <a:r>
            <a:rPr lang="en-ZA" sz="1000" b="1" i="1" dirty="0">
              <a:latin typeface="Arial" panose="020B0604020202020204" pitchFamily="34" charset="0"/>
              <a:cs typeface="Arial" panose="020B0604020202020204" pitchFamily="34" charset="0"/>
            </a:rPr>
            <a:t> the dti</a:t>
          </a:r>
        </a:p>
      </cdr:txBody>
    </cdr:sp>
  </cdr:relSizeAnchor>
  <cdr:relSizeAnchor xmlns:cdr="http://schemas.openxmlformats.org/drawingml/2006/chartDrawing">
    <cdr:from>
      <cdr:x>0.49942</cdr:x>
      <cdr:y>0.76996</cdr:y>
    </cdr:from>
    <cdr:to>
      <cdr:x>0.66585</cdr:x>
      <cdr:y>0.84635</cdr:y>
    </cdr:to>
    <cdr:sp macro="" textlink="">
      <cdr:nvSpPr>
        <cdr:cNvPr id="5" name="TextBox 1"/>
        <cdr:cNvSpPr txBox="1"/>
      </cdr:nvSpPr>
      <cdr:spPr>
        <a:xfrm xmlns:a="http://schemas.openxmlformats.org/drawingml/2006/main">
          <a:off x="2994025" y="2565400"/>
          <a:ext cx="997754" cy="25452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ZA" sz="1000" b="1" dirty="0">
              <a:latin typeface="Arial" panose="020B0604020202020204" pitchFamily="34" charset="0"/>
              <a:cs typeface="Arial" panose="020B0604020202020204" pitchFamily="34" charset="0"/>
            </a:rPr>
            <a:t>Quarters</a:t>
          </a: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0.89777</cdr:y>
    </cdr:from>
    <cdr:to>
      <cdr:x>0.35576</cdr:x>
      <cdr:y>0.96456</cdr:y>
    </cdr:to>
    <cdr:sp macro="" textlink="">
      <cdr:nvSpPr>
        <cdr:cNvPr id="2" name="TextBox 1"/>
        <cdr:cNvSpPr txBox="1"/>
      </cdr:nvSpPr>
      <cdr:spPr>
        <a:xfrm xmlns:a="http://schemas.openxmlformats.org/drawingml/2006/main">
          <a:off x="0" y="3600821"/>
          <a:ext cx="3069350" cy="26790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ZA" sz="900" b="1" i="1" dirty="0" smtClean="0">
              <a:latin typeface="Arial" panose="020B0604020202020204" pitchFamily="34" charset="0"/>
              <a:cs typeface="Arial" panose="020B0604020202020204" pitchFamily="34" charset="0"/>
            </a:rPr>
            <a:t>Source: TIPS</a:t>
          </a:r>
          <a:endParaRPr lang="en-ZA" sz="900" b="1" i="1" dirty="0">
            <a:latin typeface="Arial" panose="020B0604020202020204" pitchFamily="34" charset="0"/>
            <a:cs typeface="Arial" panose="020B0604020202020204" pitchFamily="34"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0.00819</cdr:x>
      <cdr:y>0.94195</cdr:y>
    </cdr:from>
    <cdr:to>
      <cdr:x>0.63777</cdr:x>
      <cdr:y>0.98051</cdr:y>
    </cdr:to>
    <cdr:sp macro="" textlink="">
      <cdr:nvSpPr>
        <cdr:cNvPr id="2" name="TextBox 1"/>
        <cdr:cNvSpPr txBox="1"/>
      </cdr:nvSpPr>
      <cdr:spPr>
        <a:xfrm xmlns:a="http://schemas.openxmlformats.org/drawingml/2006/main">
          <a:off x="37298" y="4863667"/>
          <a:ext cx="2867191" cy="19908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ZA" sz="900" b="1" i="1" dirty="0" smtClean="0">
              <a:latin typeface="Arial" panose="020B0604020202020204" pitchFamily="34" charset="0"/>
              <a:cs typeface="Arial" panose="020B0604020202020204" pitchFamily="34" charset="0"/>
            </a:rPr>
            <a:t>Source: TIPS based on StatsSA </a:t>
          </a:r>
          <a:r>
            <a:rPr lang="en-ZA" sz="900" b="1" i="1" dirty="0">
              <a:latin typeface="Arial" panose="020B0604020202020204" pitchFamily="34" charset="0"/>
              <a:cs typeface="Arial" panose="020B0604020202020204" pitchFamily="34" charset="0"/>
            </a:rPr>
            <a:t>QLFS</a:t>
          </a:r>
        </a:p>
        <a:p xmlns:a="http://schemas.openxmlformats.org/drawingml/2006/main">
          <a:endParaRPr lang="en-ZA" sz="6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1" y="0"/>
            <a:ext cx="2955778" cy="496416"/>
          </a:xfrm>
          <a:prstGeom prst="rect">
            <a:avLst/>
          </a:prstGeom>
          <a:noFill/>
          <a:ln w="9525">
            <a:noFill/>
            <a:miter lim="800000"/>
            <a:headEnd/>
            <a:tailEnd/>
          </a:ln>
          <a:effectLst/>
        </p:spPr>
        <p:txBody>
          <a:bodyPr vert="horz" wrap="square" lIns="92769" tIns="46384" rIns="92769" bIns="46384" numCol="1" anchor="t" anchorCtr="0" compatLnSpc="1">
            <a:prstTxWarp prst="textNoShape">
              <a:avLst/>
            </a:prstTxWarp>
          </a:bodyPr>
          <a:lstStyle>
            <a:lvl1pPr algn="l">
              <a:defRPr sz="1200">
                <a:latin typeface="Times" charset="0"/>
              </a:defRPr>
            </a:lvl1pPr>
          </a:lstStyle>
          <a:p>
            <a:pPr>
              <a:defRPr/>
            </a:pPr>
            <a:endParaRPr lang="en-US" dirty="0"/>
          </a:p>
        </p:txBody>
      </p:sp>
      <p:sp>
        <p:nvSpPr>
          <p:cNvPr id="70659" name="Rectangle 3"/>
          <p:cNvSpPr>
            <a:spLocks noGrp="1" noChangeArrowheads="1"/>
          </p:cNvSpPr>
          <p:nvPr>
            <p:ph type="dt" sz="quarter" idx="1"/>
          </p:nvPr>
        </p:nvSpPr>
        <p:spPr bwMode="auto">
          <a:xfrm>
            <a:off x="3862498" y="0"/>
            <a:ext cx="2955777" cy="496416"/>
          </a:xfrm>
          <a:prstGeom prst="rect">
            <a:avLst/>
          </a:prstGeom>
          <a:noFill/>
          <a:ln w="9525">
            <a:noFill/>
            <a:miter lim="800000"/>
            <a:headEnd/>
            <a:tailEnd/>
          </a:ln>
          <a:effectLst/>
        </p:spPr>
        <p:txBody>
          <a:bodyPr vert="horz" wrap="square" lIns="92769" tIns="46384" rIns="92769" bIns="46384" numCol="1" anchor="t" anchorCtr="0" compatLnSpc="1">
            <a:prstTxWarp prst="textNoShape">
              <a:avLst/>
            </a:prstTxWarp>
          </a:bodyPr>
          <a:lstStyle>
            <a:lvl1pPr algn="r">
              <a:defRPr sz="1200">
                <a:latin typeface="Times" charset="0"/>
              </a:defRPr>
            </a:lvl1pPr>
          </a:lstStyle>
          <a:p>
            <a:pPr>
              <a:defRPr/>
            </a:pPr>
            <a:endParaRPr lang="en-US" dirty="0"/>
          </a:p>
        </p:txBody>
      </p:sp>
      <p:sp>
        <p:nvSpPr>
          <p:cNvPr id="70660" name="Rectangle 4"/>
          <p:cNvSpPr>
            <a:spLocks noGrp="1" noChangeArrowheads="1"/>
          </p:cNvSpPr>
          <p:nvPr>
            <p:ph type="ftr" sz="quarter" idx="2"/>
          </p:nvPr>
        </p:nvSpPr>
        <p:spPr bwMode="auto">
          <a:xfrm>
            <a:off x="1" y="9420685"/>
            <a:ext cx="2955778" cy="496416"/>
          </a:xfrm>
          <a:prstGeom prst="rect">
            <a:avLst/>
          </a:prstGeom>
          <a:noFill/>
          <a:ln w="9525">
            <a:noFill/>
            <a:miter lim="800000"/>
            <a:headEnd/>
            <a:tailEnd/>
          </a:ln>
          <a:effectLst/>
        </p:spPr>
        <p:txBody>
          <a:bodyPr vert="horz" wrap="square" lIns="92769" tIns="46384" rIns="92769" bIns="46384" numCol="1" anchor="b" anchorCtr="0" compatLnSpc="1">
            <a:prstTxWarp prst="textNoShape">
              <a:avLst/>
            </a:prstTxWarp>
          </a:bodyPr>
          <a:lstStyle>
            <a:lvl1pPr algn="l">
              <a:defRPr sz="1200">
                <a:latin typeface="Times" charset="0"/>
              </a:defRPr>
            </a:lvl1pPr>
          </a:lstStyle>
          <a:p>
            <a:pPr>
              <a:defRPr/>
            </a:pPr>
            <a:endParaRPr lang="en-US" dirty="0"/>
          </a:p>
        </p:txBody>
      </p:sp>
      <p:sp>
        <p:nvSpPr>
          <p:cNvPr id="70661" name="Rectangle 5"/>
          <p:cNvSpPr>
            <a:spLocks noGrp="1" noChangeArrowheads="1"/>
          </p:cNvSpPr>
          <p:nvPr>
            <p:ph type="sldNum" sz="quarter" idx="3"/>
          </p:nvPr>
        </p:nvSpPr>
        <p:spPr bwMode="auto">
          <a:xfrm>
            <a:off x="3862498" y="9420685"/>
            <a:ext cx="2955777" cy="496416"/>
          </a:xfrm>
          <a:prstGeom prst="rect">
            <a:avLst/>
          </a:prstGeom>
          <a:noFill/>
          <a:ln w="9525">
            <a:noFill/>
            <a:miter lim="800000"/>
            <a:headEnd/>
            <a:tailEnd/>
          </a:ln>
          <a:effectLst/>
        </p:spPr>
        <p:txBody>
          <a:bodyPr vert="horz" wrap="square" lIns="92769" tIns="46384" rIns="92769" bIns="46384" numCol="1" anchor="b" anchorCtr="0" compatLnSpc="1">
            <a:prstTxWarp prst="textNoShape">
              <a:avLst/>
            </a:prstTxWarp>
          </a:bodyPr>
          <a:lstStyle>
            <a:lvl1pPr algn="r">
              <a:defRPr sz="1200">
                <a:latin typeface="Times" charset="0"/>
              </a:defRPr>
            </a:lvl1pPr>
          </a:lstStyle>
          <a:p>
            <a:pPr>
              <a:defRPr/>
            </a:pPr>
            <a:fld id="{C37F24EC-EA41-4FEA-BE23-EEFDEF72DD61}" type="slidenum">
              <a:rPr lang="en-US"/>
              <a:pPr>
                <a:defRPr/>
              </a:pPr>
              <a:t>‹#›</a:t>
            </a:fld>
            <a:endParaRPr lang="en-US" dirty="0"/>
          </a:p>
        </p:txBody>
      </p:sp>
    </p:spTree>
    <p:extLst>
      <p:ext uri="{BB962C8B-B14F-4D97-AF65-F5344CB8AC3E}">
        <p14:creationId xmlns:p14="http://schemas.microsoft.com/office/powerpoint/2010/main" xmlns="" val="32870510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2955778" cy="496416"/>
          </a:xfrm>
          <a:prstGeom prst="rect">
            <a:avLst/>
          </a:prstGeom>
          <a:noFill/>
          <a:ln w="9525">
            <a:noFill/>
            <a:miter lim="800000"/>
            <a:headEnd/>
            <a:tailEnd/>
          </a:ln>
          <a:effectLst/>
        </p:spPr>
        <p:txBody>
          <a:bodyPr vert="horz" wrap="square" lIns="92769" tIns="46384" rIns="92769" bIns="46384" numCol="1" anchor="t" anchorCtr="0" compatLnSpc="1">
            <a:prstTxWarp prst="textNoShape">
              <a:avLst/>
            </a:prstTxWarp>
          </a:bodyPr>
          <a:lstStyle>
            <a:lvl1pPr algn="l">
              <a:defRPr sz="1200">
                <a:latin typeface="Times" charset="0"/>
              </a:defRPr>
            </a:lvl1pPr>
          </a:lstStyle>
          <a:p>
            <a:pPr>
              <a:defRPr/>
            </a:pPr>
            <a:endParaRPr lang="en-US" dirty="0"/>
          </a:p>
        </p:txBody>
      </p:sp>
      <p:sp>
        <p:nvSpPr>
          <p:cNvPr id="4099" name="Rectangle 3"/>
          <p:cNvSpPr>
            <a:spLocks noGrp="1" noChangeArrowheads="1"/>
          </p:cNvSpPr>
          <p:nvPr>
            <p:ph type="dt" idx="1"/>
          </p:nvPr>
        </p:nvSpPr>
        <p:spPr bwMode="auto">
          <a:xfrm>
            <a:off x="3864125" y="0"/>
            <a:ext cx="2955778" cy="496416"/>
          </a:xfrm>
          <a:prstGeom prst="rect">
            <a:avLst/>
          </a:prstGeom>
          <a:noFill/>
          <a:ln w="9525">
            <a:noFill/>
            <a:miter lim="800000"/>
            <a:headEnd/>
            <a:tailEnd/>
          </a:ln>
          <a:effectLst/>
        </p:spPr>
        <p:txBody>
          <a:bodyPr vert="horz" wrap="square" lIns="92769" tIns="46384" rIns="92769" bIns="46384" numCol="1" anchor="t" anchorCtr="0" compatLnSpc="1">
            <a:prstTxWarp prst="textNoShape">
              <a:avLst/>
            </a:prstTxWarp>
          </a:bodyPr>
          <a:lstStyle>
            <a:lvl1pPr algn="r">
              <a:defRPr sz="1200">
                <a:latin typeface="Times" charset="0"/>
              </a:defRPr>
            </a:lvl1pPr>
          </a:lstStyle>
          <a:p>
            <a:pPr>
              <a:defRPr/>
            </a:pPr>
            <a:endParaRPr lang="en-US" dirty="0"/>
          </a:p>
        </p:txBody>
      </p:sp>
      <p:sp>
        <p:nvSpPr>
          <p:cNvPr id="8196" name="Rectangle 4"/>
          <p:cNvSpPr>
            <a:spLocks noGrp="1" noRot="1" noChangeAspect="1" noChangeArrowheads="1" noTextEdit="1"/>
          </p:cNvSpPr>
          <p:nvPr>
            <p:ph type="sldImg" idx="2"/>
          </p:nvPr>
        </p:nvSpPr>
        <p:spPr bwMode="auto">
          <a:xfrm>
            <a:off x="930275" y="742950"/>
            <a:ext cx="4960938" cy="37211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09971" y="4711144"/>
            <a:ext cx="4999960" cy="4462934"/>
          </a:xfrm>
          <a:prstGeom prst="rect">
            <a:avLst/>
          </a:prstGeom>
          <a:noFill/>
          <a:ln w="9525">
            <a:noFill/>
            <a:miter lim="800000"/>
            <a:headEnd/>
            <a:tailEnd/>
          </a:ln>
          <a:effectLst/>
        </p:spPr>
        <p:txBody>
          <a:bodyPr vert="horz" wrap="square" lIns="92769" tIns="46384" rIns="92769" bIns="4638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1" y="9422286"/>
            <a:ext cx="2955778" cy="496416"/>
          </a:xfrm>
          <a:prstGeom prst="rect">
            <a:avLst/>
          </a:prstGeom>
          <a:noFill/>
          <a:ln w="9525">
            <a:noFill/>
            <a:miter lim="800000"/>
            <a:headEnd/>
            <a:tailEnd/>
          </a:ln>
          <a:effectLst/>
        </p:spPr>
        <p:txBody>
          <a:bodyPr vert="horz" wrap="square" lIns="92769" tIns="46384" rIns="92769" bIns="46384" numCol="1" anchor="b" anchorCtr="0" compatLnSpc="1">
            <a:prstTxWarp prst="textNoShape">
              <a:avLst/>
            </a:prstTxWarp>
          </a:bodyPr>
          <a:lstStyle>
            <a:lvl1pPr algn="l">
              <a:defRPr sz="1200">
                <a:latin typeface="Times" charset="0"/>
              </a:defRPr>
            </a:lvl1pPr>
          </a:lstStyle>
          <a:p>
            <a:pPr>
              <a:defRPr/>
            </a:pPr>
            <a:endParaRPr lang="en-US" dirty="0"/>
          </a:p>
        </p:txBody>
      </p:sp>
      <p:sp>
        <p:nvSpPr>
          <p:cNvPr id="4103" name="Rectangle 7"/>
          <p:cNvSpPr>
            <a:spLocks noGrp="1" noChangeArrowheads="1"/>
          </p:cNvSpPr>
          <p:nvPr>
            <p:ph type="sldNum" sz="quarter" idx="5"/>
          </p:nvPr>
        </p:nvSpPr>
        <p:spPr bwMode="auto">
          <a:xfrm>
            <a:off x="3864125" y="9422286"/>
            <a:ext cx="2955778" cy="496416"/>
          </a:xfrm>
          <a:prstGeom prst="rect">
            <a:avLst/>
          </a:prstGeom>
          <a:noFill/>
          <a:ln w="9525">
            <a:noFill/>
            <a:miter lim="800000"/>
            <a:headEnd/>
            <a:tailEnd/>
          </a:ln>
          <a:effectLst/>
        </p:spPr>
        <p:txBody>
          <a:bodyPr vert="horz" wrap="square" lIns="92769" tIns="46384" rIns="92769" bIns="46384" numCol="1" anchor="b" anchorCtr="0" compatLnSpc="1">
            <a:prstTxWarp prst="textNoShape">
              <a:avLst/>
            </a:prstTxWarp>
          </a:bodyPr>
          <a:lstStyle>
            <a:lvl1pPr algn="r">
              <a:defRPr sz="1200">
                <a:latin typeface="Times" charset="0"/>
              </a:defRPr>
            </a:lvl1pPr>
          </a:lstStyle>
          <a:p>
            <a:pPr>
              <a:defRPr/>
            </a:pPr>
            <a:fld id="{2B483965-76C3-4003-82AA-0A2F97EB270A}" type="slidenum">
              <a:rPr lang="en-US"/>
              <a:pPr>
                <a:defRPr/>
              </a:pPr>
              <a:t>‹#›</a:t>
            </a:fld>
            <a:endParaRPr lang="en-US" dirty="0"/>
          </a:p>
        </p:txBody>
      </p:sp>
    </p:spTree>
    <p:extLst>
      <p:ext uri="{BB962C8B-B14F-4D97-AF65-F5344CB8AC3E}">
        <p14:creationId xmlns:p14="http://schemas.microsoft.com/office/powerpoint/2010/main" xmlns="" val="35880578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64D74A-4D23-4919-8AEB-5AED8755AEDD}" type="slidenum">
              <a:rPr lang="en-ZA" smtClean="0">
                <a:solidFill>
                  <a:prstClr val="black"/>
                </a:solidFill>
              </a:rPr>
              <a:pPr/>
              <a:t>5</a:t>
            </a:fld>
            <a:endParaRPr lang="en-ZA" dirty="0">
              <a:solidFill>
                <a:prstClr val="black"/>
              </a:solidFill>
            </a:endParaRPr>
          </a:p>
        </p:txBody>
      </p:sp>
    </p:spTree>
    <p:extLst>
      <p:ext uri="{BB962C8B-B14F-4D97-AF65-F5344CB8AC3E}">
        <p14:creationId xmlns:p14="http://schemas.microsoft.com/office/powerpoint/2010/main" xmlns="" val="2452794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98 % invoices  processed within 14 days. </a:t>
            </a:r>
            <a:endParaRPr lang="en-GB" dirty="0"/>
          </a:p>
        </p:txBody>
      </p:sp>
      <p:sp>
        <p:nvSpPr>
          <p:cNvPr id="4" name="Slide Number Placeholder 3"/>
          <p:cNvSpPr>
            <a:spLocks noGrp="1"/>
          </p:cNvSpPr>
          <p:nvPr>
            <p:ph type="sldNum" sz="quarter" idx="10"/>
          </p:nvPr>
        </p:nvSpPr>
        <p:spPr/>
        <p:txBody>
          <a:bodyPr/>
          <a:lstStyle/>
          <a:p>
            <a:pPr>
              <a:defRPr/>
            </a:pPr>
            <a:fld id="{2D0C0743-8BD7-44D2-8F4B-6FA7006356E9}" type="slidenum">
              <a:rPr lang="en-US" smtClean="0">
                <a:solidFill>
                  <a:prstClr val="black"/>
                </a:solidFill>
              </a:rPr>
              <a:pPr>
                <a:defRPr/>
              </a:pPr>
              <a:t>25</a:t>
            </a:fld>
            <a:endParaRPr lang="en-US" dirty="0">
              <a:solidFill>
                <a:prstClr val="black"/>
              </a:solidFill>
            </a:endParaRPr>
          </a:p>
        </p:txBody>
      </p:sp>
    </p:spTree>
    <p:extLst>
      <p:ext uri="{BB962C8B-B14F-4D97-AF65-F5344CB8AC3E}">
        <p14:creationId xmlns:p14="http://schemas.microsoft.com/office/powerpoint/2010/main" xmlns="" val="1974038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Largest province – Northern</a:t>
            </a:r>
            <a:r>
              <a:rPr lang="en-US" baseline="0" dirty="0" smtClean="0"/>
              <a:t> cape</a:t>
            </a:r>
            <a:endParaRPr lang="en-US" dirty="0" smtClean="0"/>
          </a:p>
          <a:p>
            <a:r>
              <a:rPr lang="en-US" dirty="0" smtClean="0"/>
              <a:t>Smallest province – </a:t>
            </a:r>
            <a:r>
              <a:rPr lang="en-US" dirty="0" err="1" smtClean="0"/>
              <a:t>gauteng</a:t>
            </a:r>
            <a:r>
              <a:rPr lang="en-US" baseline="0" dirty="0" smtClean="0"/>
              <a:t> </a:t>
            </a:r>
          </a:p>
          <a:p>
            <a:r>
              <a:rPr lang="en-US" baseline="0" dirty="0" smtClean="0"/>
              <a:t>Largest population</a:t>
            </a:r>
            <a:endParaRPr lang="en-ZA" dirty="0"/>
          </a:p>
        </p:txBody>
      </p:sp>
      <p:sp>
        <p:nvSpPr>
          <p:cNvPr id="4" name="Slide Number Placeholder 3"/>
          <p:cNvSpPr>
            <a:spLocks noGrp="1"/>
          </p:cNvSpPr>
          <p:nvPr>
            <p:ph type="sldNum" sz="quarter" idx="10"/>
          </p:nvPr>
        </p:nvSpPr>
        <p:spPr/>
        <p:txBody>
          <a:bodyPr/>
          <a:lstStyle/>
          <a:p>
            <a:fld id="{87DABBAB-D0B7-4C25-80C9-74837DB51434}" type="slidenum">
              <a:rPr lang="en-ZA" smtClean="0"/>
              <a:pPr/>
              <a:t>31</a:t>
            </a:fld>
            <a:endParaRPr lang="en-ZA"/>
          </a:p>
        </p:txBody>
      </p:sp>
    </p:spTree>
    <p:extLst>
      <p:ext uri="{BB962C8B-B14F-4D97-AF65-F5344CB8AC3E}">
        <p14:creationId xmlns:p14="http://schemas.microsoft.com/office/powerpoint/2010/main" xmlns="" val="858564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Largest province – Northern</a:t>
            </a:r>
            <a:r>
              <a:rPr lang="en-US" baseline="0" dirty="0" smtClean="0"/>
              <a:t> cape</a:t>
            </a:r>
            <a:endParaRPr lang="en-US" dirty="0" smtClean="0"/>
          </a:p>
          <a:p>
            <a:r>
              <a:rPr lang="en-US" dirty="0" smtClean="0"/>
              <a:t>Smallest province – </a:t>
            </a:r>
            <a:r>
              <a:rPr lang="en-US" dirty="0" err="1" smtClean="0"/>
              <a:t>gauteng</a:t>
            </a:r>
            <a:r>
              <a:rPr lang="en-US" baseline="0" dirty="0" smtClean="0"/>
              <a:t> </a:t>
            </a:r>
          </a:p>
          <a:p>
            <a:r>
              <a:rPr lang="en-US" baseline="0" dirty="0" smtClean="0"/>
              <a:t>Largest population</a:t>
            </a:r>
            <a:endParaRPr lang="en-ZA" dirty="0"/>
          </a:p>
        </p:txBody>
      </p:sp>
      <p:sp>
        <p:nvSpPr>
          <p:cNvPr id="4" name="Slide Number Placeholder 3"/>
          <p:cNvSpPr>
            <a:spLocks noGrp="1"/>
          </p:cNvSpPr>
          <p:nvPr>
            <p:ph type="sldNum" sz="quarter" idx="10"/>
          </p:nvPr>
        </p:nvSpPr>
        <p:spPr/>
        <p:txBody>
          <a:bodyPr/>
          <a:lstStyle/>
          <a:p>
            <a:fld id="{87DABBAB-D0B7-4C25-80C9-74837DB51434}" type="slidenum">
              <a:rPr lang="en-ZA" smtClean="0"/>
              <a:pPr/>
              <a:t>32</a:t>
            </a:fld>
            <a:endParaRPr lang="en-ZA"/>
          </a:p>
        </p:txBody>
      </p:sp>
    </p:spTree>
    <p:extLst>
      <p:ext uri="{BB962C8B-B14F-4D97-AF65-F5344CB8AC3E}">
        <p14:creationId xmlns:p14="http://schemas.microsoft.com/office/powerpoint/2010/main" xmlns="" val="858564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FBF0E8-C3F0-4570-9B50-96FD3E221E65}" type="slidenum">
              <a:rPr lang="en-US">
                <a:solidFill>
                  <a:prstClr val="black"/>
                </a:solidFill>
              </a:rPr>
              <a:pPr/>
              <a:t>33</a:t>
            </a:fld>
            <a:endParaRPr lang="en-US">
              <a:solidFill>
                <a:prstClr val="black"/>
              </a:solidFill>
            </a:endParaRPr>
          </a:p>
        </p:txBody>
      </p:sp>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xmlns="" val="2417141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816FAF7C-4A6F-4E17-8A9E-28AE16E4E487}" type="datetime1">
              <a:rPr lang="en-US"/>
              <a:pPr>
                <a:defRPr/>
              </a:pPr>
              <a:t>5/5/2016</a:t>
            </a:fld>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8FA49B6B-380B-4BF5-A150-9755A2A32E3B}"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9FB857FE-D259-4123-984F-F2862DEB4ECF}" type="datetime1">
              <a:rPr lang="en-US"/>
              <a:pPr>
                <a:defRPr/>
              </a:pPr>
              <a:t>5/5/2016</a:t>
            </a:fld>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626927AC-E5E0-4A9E-9C61-06A8F9B2870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6189F14-EE27-4DC3-86A2-7E58F604F916}" type="datetime1">
              <a:rPr lang="en-US"/>
              <a:pPr>
                <a:defRPr/>
              </a:pPr>
              <a:t>5/5/2016</a:t>
            </a:fld>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D79DEDEE-A75D-4F5F-8F2B-52397A89750C}"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4AC38C59-8F3B-4792-9E32-539906DA853A}" type="datetime1">
              <a:rPr lang="en-US"/>
              <a:pPr>
                <a:defRPr/>
              </a:pPr>
              <a:t>5/5/2016</a:t>
            </a:fld>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D478DA16-A980-4483-A408-E7C5ED0E0BA1}"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latin typeface="Cambria" pitchFamily="18" charset="0"/>
              </a:defRPr>
            </a:lvl1pPr>
          </a:lstStyle>
          <a:p>
            <a:r>
              <a:rPr lang="en-US" smtClean="0"/>
              <a:t>Click to edit Master title style</a:t>
            </a:r>
            <a:endParaRPr lang="en-ZA"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Rectangle 4"/>
          <p:cNvSpPr>
            <a:spLocks noGrp="1" noChangeArrowheads="1"/>
          </p:cNvSpPr>
          <p:nvPr>
            <p:ph type="dt" sz="half" idx="10"/>
          </p:nvPr>
        </p:nvSpPr>
        <p:spPr/>
        <p:txBody>
          <a:bodyPr/>
          <a:lstStyle>
            <a:lvl1pPr>
              <a:defRPr dirty="0"/>
            </a:lvl1pPr>
          </a:lstStyle>
          <a:p>
            <a:fld id="{22C61EE8-9F2B-6747-8FBB-C01CEF6FA847}" type="datetime1">
              <a:rPr lang="en-GB" smtClean="0">
                <a:solidFill>
                  <a:srgbClr val="000000"/>
                </a:solidFill>
              </a:rPr>
              <a:pPr/>
              <a:t>05/05/2016</a:t>
            </a:fld>
            <a:endParaRPr lang="en-ZA">
              <a:solidFill>
                <a:srgbClr val="000000"/>
              </a:solidFill>
            </a:endParaRPr>
          </a:p>
        </p:txBody>
      </p:sp>
      <p:sp>
        <p:nvSpPr>
          <p:cNvPr id="5" name="Rectangle 5"/>
          <p:cNvSpPr>
            <a:spLocks noGrp="1" noChangeArrowheads="1"/>
          </p:cNvSpPr>
          <p:nvPr>
            <p:ph type="ftr" sz="quarter" idx="11"/>
          </p:nvPr>
        </p:nvSpPr>
        <p:spPr>
          <a:xfrm>
            <a:off x="3132138" y="6453188"/>
            <a:ext cx="2895600" cy="268287"/>
          </a:xfrm>
        </p:spPr>
        <p:txBody>
          <a:bodyPr/>
          <a:lstStyle>
            <a:lvl1pPr>
              <a:defRPr sz="1100" dirty="0" smtClean="0"/>
            </a:lvl1pPr>
          </a:lstStyle>
          <a:p>
            <a:r>
              <a:rPr lang="en-ZA">
                <a:solidFill>
                  <a:srgbClr val="000000"/>
                </a:solidFill>
              </a:rPr>
              <a:t>SECRET</a:t>
            </a:r>
          </a:p>
        </p:txBody>
      </p:sp>
      <p:sp>
        <p:nvSpPr>
          <p:cNvPr id="6" name="Rectangle 6"/>
          <p:cNvSpPr>
            <a:spLocks noGrp="1" noChangeArrowheads="1"/>
          </p:cNvSpPr>
          <p:nvPr>
            <p:ph type="sldNum" sz="quarter" idx="12"/>
          </p:nvPr>
        </p:nvSpPr>
        <p:spPr>
          <a:xfrm>
            <a:off x="8639175" y="6570663"/>
            <a:ext cx="504825" cy="287337"/>
          </a:xfrm>
        </p:spPr>
        <p:txBody>
          <a:bodyPr/>
          <a:lstStyle>
            <a:lvl1pPr>
              <a:defRPr/>
            </a:lvl1pPr>
          </a:lstStyle>
          <a:p>
            <a:fld id="{EA39615D-1C02-4900-BAA9-ADAA879A0238}" type="slidenum">
              <a:rPr lang="en-ZA" smtClean="0">
                <a:solidFill>
                  <a:srgbClr val="000000"/>
                </a:solidFill>
              </a:rPr>
              <a:pPr/>
              <a:t>‹#›</a:t>
            </a:fld>
            <a:endParaRPr lang="en-ZA" dirty="0">
              <a:solidFill>
                <a:srgbClr val="000000"/>
              </a:solidFill>
            </a:endParaRPr>
          </a:p>
        </p:txBody>
      </p:sp>
      <p:grpSp>
        <p:nvGrpSpPr>
          <p:cNvPr id="7" name="Group 7"/>
          <p:cNvGrpSpPr/>
          <p:nvPr/>
        </p:nvGrpSpPr>
        <p:grpSpPr>
          <a:xfrm>
            <a:off x="3619500" y="0"/>
            <a:ext cx="1905000" cy="2057400"/>
            <a:chOff x="8153400" y="0"/>
            <a:chExt cx="990600" cy="1143000"/>
          </a:xfrm>
        </p:grpSpPr>
        <p:sp>
          <p:nvSpPr>
            <p:cNvPr id="9" name="Rectangle 8"/>
            <p:cNvSpPr/>
            <p:nvPr userDrawn="1"/>
          </p:nvSpPr>
          <p:spPr>
            <a:xfrm>
              <a:off x="8153400" y="0"/>
              <a:ext cx="990600" cy="1143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endParaRPr lang="en-ZA" sz="1800" dirty="0">
                <a:solidFill>
                  <a:srgbClr val="FFFFFF"/>
                </a:solidFill>
              </a:endParaRPr>
            </a:p>
          </p:txBody>
        </p:sp>
        <p:pic>
          <p:nvPicPr>
            <p:cNvPr id="10" name="Picture 9" descr="EcoDevDepLogo"/>
            <p:cNvPicPr>
              <a:picLocks noChangeAspect="1" noChangeArrowheads="1"/>
            </p:cNvPicPr>
            <p:nvPr/>
          </p:nvPicPr>
          <p:blipFill>
            <a:blip r:embed="rId2" cstate="print"/>
            <a:srcRect l="-2751" r="71021"/>
            <a:stretch>
              <a:fillRect/>
            </a:stretch>
          </p:blipFill>
          <p:spPr bwMode="auto">
            <a:xfrm>
              <a:off x="8229600" y="1"/>
              <a:ext cx="914400" cy="1066799"/>
            </a:xfrm>
            <a:prstGeom prst="rect">
              <a:avLst/>
            </a:prstGeom>
            <a:noFill/>
            <a:ln w="9525">
              <a:noFill/>
              <a:miter lim="800000"/>
              <a:headEnd/>
              <a:tailEnd/>
            </a:ln>
          </p:spPr>
        </p:pic>
      </p:grpSp>
    </p:spTree>
    <p:extLst>
      <p:ext uri="{BB962C8B-B14F-4D97-AF65-F5344CB8AC3E}">
        <p14:creationId xmlns:p14="http://schemas.microsoft.com/office/powerpoint/2010/main" xmlns="" val="8988606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36000"/>
            <a:ext cx="7924800" cy="1143000"/>
          </a:xfrm>
        </p:spPr>
        <p:txBody>
          <a:bodyPr/>
          <a:lstStyle>
            <a:lvl1pPr>
              <a:defRPr b="1">
                <a:latin typeface="Cambria" pitchFamily="18" charset="0"/>
              </a:defRPr>
            </a:lvl1pPr>
          </a:lstStyle>
          <a:p>
            <a:r>
              <a:rPr lang="en-US" dirty="0" smtClean="0"/>
              <a:t>Click to edit Master title style</a:t>
            </a:r>
            <a:endParaRPr lang="en-ZA" dirty="0"/>
          </a:p>
        </p:txBody>
      </p:sp>
      <p:sp>
        <p:nvSpPr>
          <p:cNvPr id="3" name="Content Placeholder 2"/>
          <p:cNvSpPr>
            <a:spLocks noGrp="1"/>
          </p:cNvSpPr>
          <p:nvPr>
            <p:ph idx="1"/>
          </p:nvPr>
        </p:nvSpPr>
        <p:spPr>
          <a:xfrm>
            <a:off x="228600" y="1206000"/>
            <a:ext cx="86868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6" name="Rectangle 5"/>
          <p:cNvSpPr>
            <a:spLocks noGrp="1" noChangeArrowheads="1"/>
          </p:cNvSpPr>
          <p:nvPr>
            <p:ph type="ftr" sz="quarter" idx="11"/>
          </p:nvPr>
        </p:nvSpPr>
        <p:spPr>
          <a:xfrm>
            <a:off x="3132000" y="6454800"/>
            <a:ext cx="2895600" cy="339725"/>
          </a:xfrm>
        </p:spPr>
        <p:txBody>
          <a:bodyPr/>
          <a:lstStyle>
            <a:lvl1pPr algn="r">
              <a:defRPr dirty="0" smtClean="0"/>
            </a:lvl1pPr>
          </a:lstStyle>
          <a:p>
            <a:r>
              <a:rPr lang="en-ZA">
                <a:solidFill>
                  <a:srgbClr val="000000"/>
                </a:solidFill>
              </a:rPr>
              <a:t>SECRET</a:t>
            </a:r>
          </a:p>
        </p:txBody>
      </p:sp>
      <p:sp>
        <p:nvSpPr>
          <p:cNvPr id="7" name="Rectangle 6"/>
          <p:cNvSpPr>
            <a:spLocks noGrp="1" noChangeArrowheads="1"/>
          </p:cNvSpPr>
          <p:nvPr>
            <p:ph type="sldNum" sz="quarter" idx="12"/>
          </p:nvPr>
        </p:nvSpPr>
        <p:spPr>
          <a:xfrm>
            <a:off x="7010400" y="6629400"/>
            <a:ext cx="2133600" cy="228600"/>
          </a:xfrm>
        </p:spPr>
        <p:txBody>
          <a:bodyPr/>
          <a:lstStyle>
            <a:lvl1pPr>
              <a:defRPr/>
            </a:lvl1pPr>
          </a:lstStyle>
          <a:p>
            <a:fld id="{EA39615D-1C02-4900-BAA9-ADAA879A0238}" type="slidenum">
              <a:rPr lang="en-ZA" smtClean="0">
                <a:solidFill>
                  <a:srgbClr val="000000"/>
                </a:solidFill>
              </a:rPr>
              <a:pPr/>
              <a:t>‹#›</a:t>
            </a:fld>
            <a:endParaRPr lang="en-ZA" dirty="0">
              <a:solidFill>
                <a:srgbClr val="000000"/>
              </a:solidFill>
            </a:endParaRPr>
          </a:p>
        </p:txBody>
      </p:sp>
      <p:grpSp>
        <p:nvGrpSpPr>
          <p:cNvPr id="4" name="Group 8"/>
          <p:cNvGrpSpPr/>
          <p:nvPr/>
        </p:nvGrpSpPr>
        <p:grpSpPr>
          <a:xfrm>
            <a:off x="8153400" y="0"/>
            <a:ext cx="990600" cy="1143000"/>
            <a:chOff x="8153400" y="0"/>
            <a:chExt cx="990600" cy="1143000"/>
          </a:xfrm>
        </p:grpSpPr>
        <p:sp>
          <p:nvSpPr>
            <p:cNvPr id="10" name="Rectangle 9"/>
            <p:cNvSpPr/>
            <p:nvPr userDrawn="1"/>
          </p:nvSpPr>
          <p:spPr>
            <a:xfrm>
              <a:off x="8153400" y="0"/>
              <a:ext cx="990600" cy="1143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endParaRPr lang="en-ZA" sz="1800" dirty="0">
                <a:solidFill>
                  <a:srgbClr val="FFFFFF"/>
                </a:solidFill>
              </a:endParaRPr>
            </a:p>
          </p:txBody>
        </p:sp>
        <p:pic>
          <p:nvPicPr>
            <p:cNvPr id="11" name="Picture 10" descr="EcoDevDepLogo"/>
            <p:cNvPicPr>
              <a:picLocks noChangeAspect="1" noChangeArrowheads="1"/>
            </p:cNvPicPr>
            <p:nvPr/>
          </p:nvPicPr>
          <p:blipFill>
            <a:blip r:embed="rId2" cstate="print"/>
            <a:srcRect l="-2751" r="71021"/>
            <a:stretch>
              <a:fillRect/>
            </a:stretch>
          </p:blipFill>
          <p:spPr bwMode="auto">
            <a:xfrm>
              <a:off x="8229600" y="1"/>
              <a:ext cx="914400" cy="1066799"/>
            </a:xfrm>
            <a:prstGeom prst="rect">
              <a:avLst/>
            </a:prstGeom>
            <a:noFill/>
            <a:ln w="9525">
              <a:noFill/>
              <a:miter lim="800000"/>
              <a:headEnd/>
              <a:tailEnd/>
            </a:ln>
          </p:spPr>
        </p:pic>
      </p:grpSp>
    </p:spTree>
    <p:extLst>
      <p:ext uri="{BB962C8B-B14F-4D97-AF65-F5344CB8AC3E}">
        <p14:creationId xmlns:p14="http://schemas.microsoft.com/office/powerpoint/2010/main" xmlns="" val="260721150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b="1">
                <a:latin typeface="Cambria" pitchFamily="18" charset="0"/>
              </a:defRPr>
            </a:lvl1pPr>
          </a:lstStyle>
          <a:p>
            <a:r>
              <a:rPr lang="en-US" smtClean="0"/>
              <a:t>Click to edit Master title style</a:t>
            </a:r>
            <a:endParaRPr lang="en-ZA" dirty="0"/>
          </a:p>
        </p:txBody>
      </p:sp>
      <p:sp>
        <p:nvSpPr>
          <p:cNvPr id="3" name="Content Placeholder 2"/>
          <p:cNvSpPr>
            <a:spLocks noGrp="1"/>
          </p:cNvSpPr>
          <p:nvPr>
            <p:ph sz="half" idx="1"/>
          </p:nvPr>
        </p:nvSpPr>
        <p:spPr>
          <a:xfrm>
            <a:off x="457200" y="1600200"/>
            <a:ext cx="4038600" cy="4525963"/>
          </a:xfrm>
          <a:solidFill>
            <a:srgbClr val="C00000"/>
          </a:solidFill>
        </p:spPr>
        <p:txBody>
          <a:bodyPr/>
          <a:lstStyle>
            <a:lvl1pPr marL="228600" indent="-228600">
              <a:defRPr sz="2000">
                <a:solidFill>
                  <a:schemeClr val="bg1"/>
                </a:solidFill>
              </a:defRPr>
            </a:lvl1pPr>
            <a:lvl2pPr marL="457200" indent="-228600">
              <a:defRPr sz="1800">
                <a:solidFill>
                  <a:schemeClr val="bg1"/>
                </a:solidFill>
              </a:defRPr>
            </a:lvl2pPr>
            <a:lvl3pPr marL="635000" indent="-177800">
              <a:defRPr sz="1600">
                <a:solidFill>
                  <a:schemeClr val="bg1"/>
                </a:solidFill>
              </a:defRPr>
            </a:lvl3pPr>
            <a:lvl4pPr>
              <a:defRPr sz="1400">
                <a:solidFill>
                  <a:schemeClr val="bg1"/>
                </a:solidFill>
              </a:defRPr>
            </a:lvl4pPr>
            <a:lvl5pPr>
              <a:defRPr sz="1400">
                <a:solidFill>
                  <a:schemeClr val="bg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48200" y="1600200"/>
            <a:ext cx="4038600" cy="4525963"/>
          </a:xfrm>
        </p:spPr>
        <p:txBody>
          <a:bodyPr/>
          <a:lstStyle>
            <a:lvl1pPr marL="177800" indent="-177800">
              <a:defRPr sz="2000"/>
            </a:lvl1pPr>
            <a:lvl2pPr marL="406400" indent="-228600">
              <a:defRPr sz="1800"/>
            </a:lvl2pPr>
            <a:lvl3pPr marL="571500" indent="-165100">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6" name="Rectangle 5"/>
          <p:cNvSpPr>
            <a:spLocks noGrp="1" noChangeArrowheads="1"/>
          </p:cNvSpPr>
          <p:nvPr>
            <p:ph type="dt" sz="half" idx="10"/>
          </p:nvPr>
        </p:nvSpPr>
        <p:spPr/>
        <p:txBody>
          <a:bodyPr/>
          <a:lstStyle>
            <a:lvl1pPr>
              <a:defRPr dirty="0"/>
            </a:lvl1pPr>
          </a:lstStyle>
          <a:p>
            <a:fld id="{5B5D2318-F129-E64D-AFDC-F1CCD64BC236}" type="datetime1">
              <a:rPr lang="en-GB" smtClean="0">
                <a:solidFill>
                  <a:srgbClr val="000000"/>
                </a:solidFill>
              </a:rPr>
              <a:pPr/>
              <a:t>05/05/2016</a:t>
            </a:fld>
            <a:endParaRPr lang="en-ZA">
              <a:solidFill>
                <a:srgbClr val="000000"/>
              </a:solidFill>
            </a:endParaRPr>
          </a:p>
        </p:txBody>
      </p:sp>
      <p:sp>
        <p:nvSpPr>
          <p:cNvPr id="7" name="Rectangle 6"/>
          <p:cNvSpPr>
            <a:spLocks noGrp="1" noChangeArrowheads="1"/>
          </p:cNvSpPr>
          <p:nvPr>
            <p:ph type="ftr" sz="quarter" idx="11"/>
          </p:nvPr>
        </p:nvSpPr>
        <p:spPr>
          <a:xfrm>
            <a:off x="5257800" y="0"/>
            <a:ext cx="2895600" cy="339725"/>
          </a:xfrm>
        </p:spPr>
        <p:txBody>
          <a:bodyPr/>
          <a:lstStyle>
            <a:lvl1pPr>
              <a:defRPr dirty="0" smtClean="0"/>
            </a:lvl1pPr>
          </a:lstStyle>
          <a:p>
            <a:r>
              <a:rPr lang="en-ZA">
                <a:solidFill>
                  <a:srgbClr val="000000"/>
                </a:solidFill>
              </a:rPr>
              <a:t>SECRET</a:t>
            </a:r>
          </a:p>
        </p:txBody>
      </p:sp>
      <p:sp>
        <p:nvSpPr>
          <p:cNvPr id="8" name="Rectangle 7"/>
          <p:cNvSpPr>
            <a:spLocks noGrp="1" noChangeArrowheads="1"/>
          </p:cNvSpPr>
          <p:nvPr>
            <p:ph type="sldNum" sz="quarter" idx="12"/>
          </p:nvPr>
        </p:nvSpPr>
        <p:spPr>
          <a:xfrm>
            <a:off x="7010400" y="6613525"/>
            <a:ext cx="2133600" cy="244475"/>
          </a:xfrm>
        </p:spPr>
        <p:txBody>
          <a:bodyPr/>
          <a:lstStyle>
            <a:lvl1pPr>
              <a:defRPr/>
            </a:lvl1pPr>
          </a:lstStyle>
          <a:p>
            <a:fld id="{EA39615D-1C02-4900-BAA9-ADAA879A0238}" type="slidenum">
              <a:rPr lang="en-ZA" smtClean="0">
                <a:solidFill>
                  <a:srgbClr val="000000"/>
                </a:solidFill>
              </a:rPr>
              <a:pPr/>
              <a:t>‹#›</a:t>
            </a:fld>
            <a:endParaRPr lang="en-ZA" dirty="0">
              <a:solidFill>
                <a:srgbClr val="000000"/>
              </a:solidFill>
            </a:endParaRPr>
          </a:p>
        </p:txBody>
      </p:sp>
      <p:grpSp>
        <p:nvGrpSpPr>
          <p:cNvPr id="5" name="Group 12"/>
          <p:cNvGrpSpPr/>
          <p:nvPr/>
        </p:nvGrpSpPr>
        <p:grpSpPr>
          <a:xfrm>
            <a:off x="8153400" y="0"/>
            <a:ext cx="990600" cy="1143000"/>
            <a:chOff x="8153400" y="0"/>
            <a:chExt cx="990600" cy="1143000"/>
          </a:xfrm>
        </p:grpSpPr>
        <p:sp>
          <p:nvSpPr>
            <p:cNvPr id="14" name="Rectangle 13"/>
            <p:cNvSpPr/>
            <p:nvPr userDrawn="1"/>
          </p:nvSpPr>
          <p:spPr>
            <a:xfrm>
              <a:off x="8153400" y="0"/>
              <a:ext cx="990600" cy="1143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endParaRPr lang="en-ZA" sz="1800" dirty="0">
                <a:solidFill>
                  <a:srgbClr val="FFFFFF"/>
                </a:solidFill>
              </a:endParaRPr>
            </a:p>
          </p:txBody>
        </p:sp>
        <p:pic>
          <p:nvPicPr>
            <p:cNvPr id="15" name="Picture 14" descr="EcoDevDepLogo"/>
            <p:cNvPicPr>
              <a:picLocks noChangeAspect="1" noChangeArrowheads="1"/>
            </p:cNvPicPr>
            <p:nvPr/>
          </p:nvPicPr>
          <p:blipFill>
            <a:blip r:embed="rId2" cstate="print"/>
            <a:srcRect l="-2751" r="71021"/>
            <a:stretch>
              <a:fillRect/>
            </a:stretch>
          </p:blipFill>
          <p:spPr bwMode="auto">
            <a:xfrm>
              <a:off x="8229600" y="1"/>
              <a:ext cx="914400" cy="1066799"/>
            </a:xfrm>
            <a:prstGeom prst="rect">
              <a:avLst/>
            </a:prstGeom>
            <a:noFill/>
            <a:ln w="9525">
              <a:noFill/>
              <a:miter lim="800000"/>
              <a:headEnd/>
              <a:tailEnd/>
            </a:ln>
          </p:spPr>
        </p:pic>
      </p:grpSp>
    </p:spTree>
    <p:extLst>
      <p:ext uri="{BB962C8B-B14F-4D97-AF65-F5344CB8AC3E}">
        <p14:creationId xmlns:p14="http://schemas.microsoft.com/office/powerpoint/2010/main" xmlns="" val="59460538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fld id="{0BFCDC02-7F9D-4683-B676-F65E0FDE6F19}" type="datetimeFigureOut">
              <a:rPr lang="en-ZA" smtClean="0">
                <a:solidFill>
                  <a:srgbClr val="000000"/>
                </a:solidFill>
              </a:rPr>
              <a:pPr/>
              <a:t>2016/05/05</a:t>
            </a:fld>
            <a:endParaRPr lang="en-ZA">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ZA">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73A10294-6BDA-40DD-AE9F-C5AA7E039C71}" type="slidenum">
              <a:rPr lang="en-ZA" smtClean="0">
                <a:solidFill>
                  <a:srgbClr val="000000"/>
                </a:solidFill>
              </a:rPr>
              <a:pPr/>
              <a:t>‹#›</a:t>
            </a:fld>
            <a:endParaRPr lang="en-ZA">
              <a:solidFill>
                <a:srgbClr val="000000"/>
              </a:solidFill>
            </a:endParaRPr>
          </a:p>
        </p:txBody>
      </p:sp>
    </p:spTree>
    <p:extLst>
      <p:ext uri="{BB962C8B-B14F-4D97-AF65-F5344CB8AC3E}">
        <p14:creationId xmlns:p14="http://schemas.microsoft.com/office/powerpoint/2010/main" xmlns="" val="24272788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0BFCDC02-7F9D-4683-B676-F65E0FDE6F19}" type="datetimeFigureOut">
              <a:rPr lang="en-ZA" smtClean="0">
                <a:solidFill>
                  <a:srgbClr val="000000"/>
                </a:solidFill>
              </a:rPr>
              <a:pPr/>
              <a:t>2016/05/05</a:t>
            </a:fld>
            <a:endParaRPr lang="en-ZA">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ZA">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73A10294-6BDA-40DD-AE9F-C5AA7E039C71}" type="slidenum">
              <a:rPr lang="en-ZA" smtClean="0">
                <a:solidFill>
                  <a:srgbClr val="000000"/>
                </a:solidFill>
              </a:rPr>
              <a:pPr/>
              <a:t>‹#›</a:t>
            </a:fld>
            <a:endParaRPr lang="en-ZA">
              <a:solidFill>
                <a:srgbClr val="000000"/>
              </a:solidFill>
            </a:endParaRPr>
          </a:p>
        </p:txBody>
      </p:sp>
    </p:spTree>
    <p:extLst>
      <p:ext uri="{BB962C8B-B14F-4D97-AF65-F5344CB8AC3E}">
        <p14:creationId xmlns:p14="http://schemas.microsoft.com/office/powerpoint/2010/main" xmlns="" val="27219767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0BFCDC02-7F9D-4683-B676-F65E0FDE6F19}" type="datetimeFigureOut">
              <a:rPr lang="en-ZA" smtClean="0">
                <a:solidFill>
                  <a:srgbClr val="000000"/>
                </a:solidFill>
              </a:rPr>
              <a:pPr/>
              <a:t>2016/05/05</a:t>
            </a:fld>
            <a:endParaRPr lang="en-ZA">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ZA">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73A10294-6BDA-40DD-AE9F-C5AA7E039C71}" type="slidenum">
              <a:rPr lang="en-ZA" smtClean="0">
                <a:solidFill>
                  <a:srgbClr val="000000"/>
                </a:solidFill>
              </a:rPr>
              <a:pPr/>
              <a:t>‹#›</a:t>
            </a:fld>
            <a:endParaRPr lang="en-ZA">
              <a:solidFill>
                <a:srgbClr val="000000"/>
              </a:solidFill>
            </a:endParaRPr>
          </a:p>
        </p:txBody>
      </p:sp>
    </p:spTree>
    <p:extLst>
      <p:ext uri="{BB962C8B-B14F-4D97-AF65-F5344CB8AC3E}">
        <p14:creationId xmlns:p14="http://schemas.microsoft.com/office/powerpoint/2010/main" xmlns="" val="35003802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0BFCDC02-7F9D-4683-B676-F65E0FDE6F19}" type="datetimeFigureOut">
              <a:rPr lang="en-ZA" smtClean="0">
                <a:solidFill>
                  <a:srgbClr val="000000"/>
                </a:solidFill>
              </a:rPr>
              <a:pPr/>
              <a:t>2016/05/05</a:t>
            </a:fld>
            <a:endParaRPr lang="en-ZA">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ZA">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73A10294-6BDA-40DD-AE9F-C5AA7E039C71}" type="slidenum">
              <a:rPr lang="en-ZA" smtClean="0">
                <a:solidFill>
                  <a:srgbClr val="000000"/>
                </a:solidFill>
              </a:rPr>
              <a:pPr/>
              <a:t>‹#›</a:t>
            </a:fld>
            <a:endParaRPr lang="en-ZA">
              <a:solidFill>
                <a:srgbClr val="000000"/>
              </a:solidFill>
            </a:endParaRPr>
          </a:p>
        </p:txBody>
      </p:sp>
    </p:spTree>
    <p:extLst>
      <p:ext uri="{BB962C8B-B14F-4D97-AF65-F5344CB8AC3E}">
        <p14:creationId xmlns:p14="http://schemas.microsoft.com/office/powerpoint/2010/main" xmlns="" val="7717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CE046F8-81B6-4318-BF55-F4712243C7EF}" type="datetime1">
              <a:rPr lang="en-US"/>
              <a:pPr>
                <a:defRPr/>
              </a:pPr>
              <a:t>5/5/2016</a:t>
            </a:fld>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96E09CCB-CB69-4F83-98F1-EA2B613F86A0}"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0BFCDC02-7F9D-4683-B676-F65E0FDE6F19}" type="datetimeFigureOut">
              <a:rPr lang="en-ZA" smtClean="0">
                <a:solidFill>
                  <a:srgbClr val="000000"/>
                </a:solidFill>
              </a:rPr>
              <a:pPr/>
              <a:t>2016/05/05</a:t>
            </a:fld>
            <a:endParaRPr lang="en-ZA">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endParaRPr lang="en-ZA">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73A10294-6BDA-40DD-AE9F-C5AA7E039C71}" type="slidenum">
              <a:rPr lang="en-ZA" smtClean="0">
                <a:solidFill>
                  <a:srgbClr val="000000"/>
                </a:solidFill>
              </a:rPr>
              <a:pPr/>
              <a:t>‹#›</a:t>
            </a:fld>
            <a:endParaRPr lang="en-ZA">
              <a:solidFill>
                <a:srgbClr val="000000"/>
              </a:solidFill>
            </a:endParaRPr>
          </a:p>
        </p:txBody>
      </p:sp>
    </p:spTree>
    <p:extLst>
      <p:ext uri="{BB962C8B-B14F-4D97-AF65-F5344CB8AC3E}">
        <p14:creationId xmlns:p14="http://schemas.microsoft.com/office/powerpoint/2010/main" xmlns="" val="6261194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0BFCDC02-7F9D-4683-B676-F65E0FDE6F19}" type="datetimeFigureOut">
              <a:rPr lang="en-ZA" smtClean="0">
                <a:solidFill>
                  <a:srgbClr val="000000"/>
                </a:solidFill>
              </a:rPr>
              <a:pPr/>
              <a:t>2016/05/05</a:t>
            </a:fld>
            <a:endParaRPr lang="en-ZA">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endParaRPr lang="en-ZA">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73A10294-6BDA-40DD-AE9F-C5AA7E039C71}" type="slidenum">
              <a:rPr lang="en-ZA" smtClean="0">
                <a:solidFill>
                  <a:srgbClr val="000000"/>
                </a:solidFill>
              </a:rPr>
              <a:pPr/>
              <a:t>‹#›</a:t>
            </a:fld>
            <a:endParaRPr lang="en-ZA">
              <a:solidFill>
                <a:srgbClr val="000000"/>
              </a:solidFill>
            </a:endParaRPr>
          </a:p>
        </p:txBody>
      </p:sp>
    </p:spTree>
    <p:extLst>
      <p:ext uri="{BB962C8B-B14F-4D97-AF65-F5344CB8AC3E}">
        <p14:creationId xmlns:p14="http://schemas.microsoft.com/office/powerpoint/2010/main" xmlns="" val="28601370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0BFCDC02-7F9D-4683-B676-F65E0FDE6F19}" type="datetimeFigureOut">
              <a:rPr lang="en-ZA" smtClean="0">
                <a:solidFill>
                  <a:srgbClr val="000000"/>
                </a:solidFill>
              </a:rPr>
              <a:pPr/>
              <a:t>2016/05/05</a:t>
            </a:fld>
            <a:endParaRPr lang="en-ZA">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endParaRPr lang="en-ZA">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73A10294-6BDA-40DD-AE9F-C5AA7E039C71}" type="slidenum">
              <a:rPr lang="en-ZA" smtClean="0">
                <a:solidFill>
                  <a:srgbClr val="000000"/>
                </a:solidFill>
              </a:rPr>
              <a:pPr/>
              <a:t>‹#›</a:t>
            </a:fld>
            <a:endParaRPr lang="en-ZA">
              <a:solidFill>
                <a:srgbClr val="000000"/>
              </a:solidFill>
            </a:endParaRPr>
          </a:p>
        </p:txBody>
      </p:sp>
    </p:spTree>
    <p:extLst>
      <p:ext uri="{BB962C8B-B14F-4D97-AF65-F5344CB8AC3E}">
        <p14:creationId xmlns:p14="http://schemas.microsoft.com/office/powerpoint/2010/main" xmlns="" val="23178819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0BFCDC02-7F9D-4683-B676-F65E0FDE6F19}" type="datetimeFigureOut">
              <a:rPr lang="en-ZA" smtClean="0">
                <a:solidFill>
                  <a:srgbClr val="000000"/>
                </a:solidFill>
              </a:rPr>
              <a:pPr/>
              <a:t>2016/05/05</a:t>
            </a:fld>
            <a:endParaRPr lang="en-ZA">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ZA">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73A10294-6BDA-40DD-AE9F-C5AA7E039C71}" type="slidenum">
              <a:rPr lang="en-ZA" smtClean="0">
                <a:solidFill>
                  <a:srgbClr val="000000"/>
                </a:solidFill>
              </a:rPr>
              <a:pPr/>
              <a:t>‹#›</a:t>
            </a:fld>
            <a:endParaRPr lang="en-ZA">
              <a:solidFill>
                <a:srgbClr val="000000"/>
              </a:solidFill>
            </a:endParaRPr>
          </a:p>
        </p:txBody>
      </p:sp>
    </p:spTree>
    <p:extLst>
      <p:ext uri="{BB962C8B-B14F-4D97-AF65-F5344CB8AC3E}">
        <p14:creationId xmlns:p14="http://schemas.microsoft.com/office/powerpoint/2010/main" xmlns="" val="34521518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0BFCDC02-7F9D-4683-B676-F65E0FDE6F19}" type="datetimeFigureOut">
              <a:rPr lang="en-ZA" smtClean="0">
                <a:solidFill>
                  <a:srgbClr val="000000"/>
                </a:solidFill>
              </a:rPr>
              <a:pPr/>
              <a:t>2016/05/05</a:t>
            </a:fld>
            <a:endParaRPr lang="en-ZA">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ZA">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73A10294-6BDA-40DD-AE9F-C5AA7E039C71}" type="slidenum">
              <a:rPr lang="en-ZA" smtClean="0">
                <a:solidFill>
                  <a:srgbClr val="000000"/>
                </a:solidFill>
              </a:rPr>
              <a:pPr/>
              <a:t>‹#›</a:t>
            </a:fld>
            <a:endParaRPr lang="en-ZA">
              <a:solidFill>
                <a:srgbClr val="000000"/>
              </a:solidFill>
            </a:endParaRPr>
          </a:p>
        </p:txBody>
      </p:sp>
    </p:spTree>
    <p:extLst>
      <p:ext uri="{BB962C8B-B14F-4D97-AF65-F5344CB8AC3E}">
        <p14:creationId xmlns:p14="http://schemas.microsoft.com/office/powerpoint/2010/main" xmlns="" val="14850946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0BFCDC02-7F9D-4683-B676-F65E0FDE6F19}" type="datetimeFigureOut">
              <a:rPr lang="en-ZA" smtClean="0">
                <a:solidFill>
                  <a:srgbClr val="000000"/>
                </a:solidFill>
              </a:rPr>
              <a:pPr/>
              <a:t>2016/05/05</a:t>
            </a:fld>
            <a:endParaRPr lang="en-ZA">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ZA">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73A10294-6BDA-40DD-AE9F-C5AA7E039C71}" type="slidenum">
              <a:rPr lang="en-ZA" smtClean="0">
                <a:solidFill>
                  <a:srgbClr val="000000"/>
                </a:solidFill>
              </a:rPr>
              <a:pPr/>
              <a:t>‹#›</a:t>
            </a:fld>
            <a:endParaRPr lang="en-ZA">
              <a:solidFill>
                <a:srgbClr val="000000"/>
              </a:solidFill>
            </a:endParaRPr>
          </a:p>
        </p:txBody>
      </p:sp>
    </p:spTree>
    <p:extLst>
      <p:ext uri="{BB962C8B-B14F-4D97-AF65-F5344CB8AC3E}">
        <p14:creationId xmlns:p14="http://schemas.microsoft.com/office/powerpoint/2010/main" xmlns="" val="31943668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0BFCDC02-7F9D-4683-B676-F65E0FDE6F19}" type="datetimeFigureOut">
              <a:rPr lang="en-ZA" smtClean="0">
                <a:solidFill>
                  <a:srgbClr val="000000"/>
                </a:solidFill>
              </a:rPr>
              <a:pPr/>
              <a:t>2016/05/05</a:t>
            </a:fld>
            <a:endParaRPr lang="en-ZA">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ZA">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73A10294-6BDA-40DD-AE9F-C5AA7E039C71}" type="slidenum">
              <a:rPr lang="en-ZA" smtClean="0">
                <a:solidFill>
                  <a:srgbClr val="000000"/>
                </a:solidFill>
              </a:rPr>
              <a:pPr/>
              <a:t>‹#›</a:t>
            </a:fld>
            <a:endParaRPr lang="en-ZA">
              <a:solidFill>
                <a:srgbClr val="000000"/>
              </a:solidFill>
            </a:endParaRPr>
          </a:p>
        </p:txBody>
      </p:sp>
    </p:spTree>
    <p:extLst>
      <p:ext uri="{BB962C8B-B14F-4D97-AF65-F5344CB8AC3E}">
        <p14:creationId xmlns:p14="http://schemas.microsoft.com/office/powerpoint/2010/main" xmlns="" val="16707391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fld id="{0BFCDC02-7F9D-4683-B676-F65E0FDE6F19}" type="datetimeFigureOut">
              <a:rPr lang="en-ZA" smtClean="0">
                <a:solidFill>
                  <a:srgbClr val="000000"/>
                </a:solidFill>
              </a:rPr>
              <a:pPr/>
              <a:t>2016/05/05</a:t>
            </a:fld>
            <a:endParaRPr lang="en-ZA">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endParaRPr lang="en-ZA">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73A10294-6BDA-40DD-AE9F-C5AA7E039C71}" type="slidenum">
              <a:rPr lang="en-ZA" smtClean="0">
                <a:solidFill>
                  <a:srgbClr val="000000"/>
                </a:solidFill>
              </a:rPr>
              <a:pPr/>
              <a:t>‹#›</a:t>
            </a:fld>
            <a:endParaRPr lang="en-ZA">
              <a:solidFill>
                <a:srgbClr val="000000"/>
              </a:solidFill>
            </a:endParaRPr>
          </a:p>
        </p:txBody>
      </p:sp>
    </p:spTree>
    <p:extLst>
      <p:ext uri="{BB962C8B-B14F-4D97-AF65-F5344CB8AC3E}">
        <p14:creationId xmlns:p14="http://schemas.microsoft.com/office/powerpoint/2010/main" xmlns="" val="40178117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p>
        </p:txBody>
      </p:sp>
      <p:sp>
        <p:nvSpPr>
          <p:cNvPr id="4" name="Rectangle 4"/>
          <p:cNvSpPr>
            <a:spLocks noGrp="1" noChangeArrowheads="1"/>
          </p:cNvSpPr>
          <p:nvPr>
            <p:ph type="dt" sz="half" idx="10"/>
          </p:nvPr>
        </p:nvSpPr>
        <p:spPr>
          <a:ln/>
        </p:spPr>
        <p:txBody>
          <a:bodyPr/>
          <a:lstStyle>
            <a:lvl1pPr>
              <a:defRPr/>
            </a:lvl1pPr>
          </a:lstStyle>
          <a:p>
            <a:fld id="{0BFCDC02-7F9D-4683-B676-F65E0FDE6F19}" type="datetimeFigureOut">
              <a:rPr lang="en-ZA" smtClean="0">
                <a:solidFill>
                  <a:srgbClr val="000000"/>
                </a:solidFill>
              </a:rPr>
              <a:pPr/>
              <a:t>2016/05/05</a:t>
            </a:fld>
            <a:endParaRPr lang="en-ZA">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ZA">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73A10294-6BDA-40DD-AE9F-C5AA7E039C71}" type="slidenum">
              <a:rPr lang="en-ZA" smtClean="0">
                <a:solidFill>
                  <a:srgbClr val="000000"/>
                </a:solidFill>
              </a:rPr>
              <a:pPr/>
              <a:t>‹#›</a:t>
            </a:fld>
            <a:endParaRPr lang="en-ZA">
              <a:solidFill>
                <a:srgbClr val="000000"/>
              </a:solidFill>
            </a:endParaRPr>
          </a:p>
        </p:txBody>
      </p:sp>
    </p:spTree>
    <p:extLst>
      <p:ext uri="{BB962C8B-B14F-4D97-AF65-F5344CB8AC3E}">
        <p14:creationId xmlns:p14="http://schemas.microsoft.com/office/powerpoint/2010/main" xmlns="" val="16119008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5800" y="41148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0BFCDC02-7F9D-4683-B676-F65E0FDE6F19}" type="datetimeFigureOut">
              <a:rPr lang="en-ZA" smtClean="0">
                <a:solidFill>
                  <a:srgbClr val="000000"/>
                </a:solidFill>
              </a:rPr>
              <a:pPr/>
              <a:t>2016/05/05</a:t>
            </a:fld>
            <a:endParaRPr lang="en-ZA">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ZA">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73A10294-6BDA-40DD-AE9F-C5AA7E039C71}" type="slidenum">
              <a:rPr lang="en-ZA" smtClean="0">
                <a:solidFill>
                  <a:srgbClr val="000000"/>
                </a:solidFill>
              </a:rPr>
              <a:pPr/>
              <a:t>‹#›</a:t>
            </a:fld>
            <a:endParaRPr lang="en-ZA">
              <a:solidFill>
                <a:srgbClr val="000000"/>
              </a:solidFill>
            </a:endParaRPr>
          </a:p>
        </p:txBody>
      </p:sp>
    </p:spTree>
    <p:extLst>
      <p:ext uri="{BB962C8B-B14F-4D97-AF65-F5344CB8AC3E}">
        <p14:creationId xmlns:p14="http://schemas.microsoft.com/office/powerpoint/2010/main" xmlns="" val="1311669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C9225B3-3805-4C22-A7FA-0EA66ABC3E39}" type="datetime1">
              <a:rPr lang="en-US"/>
              <a:pPr>
                <a:defRPr/>
              </a:pPr>
              <a:t>5/5/2016</a:t>
            </a:fld>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0BB3E843-0D6D-4D8A-93A1-059C44F998BF}"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620688"/>
            <a:ext cx="8784976" cy="4896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912D3758-8821-48DF-A11B-2EFC935606A4}" type="datetime1">
              <a:rPr lang="en-US">
                <a:solidFill>
                  <a:srgbClr val="000000"/>
                </a:solidFill>
              </a:rPr>
              <a:pPr>
                <a:defRPr/>
              </a:pPr>
              <a:t>5/5/2016</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055460-BF43-4010-9F28-38E0AEB25FE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42209822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620688"/>
            <a:ext cx="8784976" cy="4896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912D3758-8821-48DF-A11B-2EFC935606A4}" type="datetime1">
              <a:rPr lang="en-US">
                <a:solidFill>
                  <a:srgbClr val="000000"/>
                </a:solidFill>
              </a:rPr>
              <a:pPr>
                <a:defRPr/>
              </a:pPr>
              <a:t>5/5/2016</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055460-BF43-4010-9F28-38E0AEB25FE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14460355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620688"/>
            <a:ext cx="8784976" cy="4896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912D3758-8821-48DF-A11B-2EFC935606A4}" type="datetime1">
              <a:rPr lang="en-US">
                <a:solidFill>
                  <a:srgbClr val="000000"/>
                </a:solidFill>
              </a:rPr>
              <a:pPr>
                <a:defRPr/>
              </a:pPr>
              <a:t>5/5/2016</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055460-BF43-4010-9F28-38E0AEB25FE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6855034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620688"/>
            <a:ext cx="8784976" cy="4896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912D3758-8821-48DF-A11B-2EFC935606A4}" type="datetime1">
              <a:rPr lang="en-US">
                <a:solidFill>
                  <a:srgbClr val="000000"/>
                </a:solidFill>
              </a:rPr>
              <a:pPr>
                <a:defRPr/>
              </a:pPr>
              <a:t>5/5/2016</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055460-BF43-4010-9F28-38E0AEB25FE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6211510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620688"/>
            <a:ext cx="8784976" cy="4896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912D3758-8821-48DF-A11B-2EFC935606A4}" type="datetime1">
              <a:rPr lang="en-US">
                <a:solidFill>
                  <a:srgbClr val="000000"/>
                </a:solidFill>
              </a:rPr>
              <a:pPr>
                <a:defRPr/>
              </a:pPr>
              <a:t>5/5/2016</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055460-BF43-4010-9F28-38E0AEB25FE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59194147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620688"/>
            <a:ext cx="8784976" cy="4896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912D3758-8821-48DF-A11B-2EFC935606A4}" type="datetime1">
              <a:rPr lang="en-US">
                <a:solidFill>
                  <a:srgbClr val="000000"/>
                </a:solidFill>
              </a:rPr>
              <a:pPr>
                <a:defRPr/>
              </a:pPr>
              <a:t>5/5/2016</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055460-BF43-4010-9F28-38E0AEB25FE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394660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A4D88F9F-3921-4F0F-B238-89FECE3B08E8}" type="datetime1">
              <a:rPr lang="en-US"/>
              <a:pPr>
                <a:defRPr/>
              </a:pPr>
              <a:t>5/5/2016</a:t>
            </a:fld>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97209F2B-C1E0-4F6C-8D76-69E5BA2F8ED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D7307F1D-5088-459E-B992-4D61027B9E6A}" type="datetime1">
              <a:rPr lang="en-US"/>
              <a:pPr>
                <a:defRPr/>
              </a:pPr>
              <a:t>5/5/2016</a:t>
            </a:fld>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fld id="{C469B65F-5036-4B03-BA3A-1DB376EC0CF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D2A578A3-75CF-4DA9-8372-BC673D7AEC6C}" type="datetime1">
              <a:rPr lang="en-US"/>
              <a:pPr>
                <a:defRPr/>
              </a:pPr>
              <a:t>5/5/2016</a:t>
            </a:fld>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fld id="{963D7C3F-FC19-412F-9FEF-A727F4A153B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60D392A8-E733-48A2-B5E3-41FF4D2F2316}" type="datetime1">
              <a:rPr lang="en-US"/>
              <a:pPr>
                <a:defRPr/>
              </a:pPr>
              <a:t>5/5/2016</a:t>
            </a:fld>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fld id="{F6A50094-FBDE-4BAD-AD7A-4C87AB5B1BE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ADD9E2F-B89B-4DE5-9011-9F2A2597B9EB}" type="datetime1">
              <a:rPr lang="en-US"/>
              <a:pPr>
                <a:defRPr/>
              </a:pPr>
              <a:t>5/5/2016</a:t>
            </a:fld>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69B438AA-656E-4937-A11F-8771E177B11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A017A64-1689-4364-9432-B993D4DCBF8E}" type="datetime1">
              <a:rPr lang="en-US"/>
              <a:pPr>
                <a:defRPr/>
              </a:pPr>
              <a:t>5/5/2016</a:t>
            </a:fld>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9080FE9D-F5BA-45B7-8A7D-3F1D1830121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18" Type="http://schemas.openxmlformats.org/officeDocument/2006/relationships/slideLayout" Target="../slideLayouts/slideLayout33.xml"/><Relationship Id="rId3" Type="http://schemas.openxmlformats.org/officeDocument/2006/relationships/slideLayout" Target="../slideLayouts/slideLayout18.xml"/><Relationship Id="rId21" Type="http://schemas.openxmlformats.org/officeDocument/2006/relationships/theme" Target="../theme/theme3.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slideLayout" Target="../slideLayouts/slideLayout32.xml"/><Relationship Id="rId2" Type="http://schemas.openxmlformats.org/officeDocument/2006/relationships/slideLayout" Target="../slideLayouts/slideLayout17.xml"/><Relationship Id="rId16" Type="http://schemas.openxmlformats.org/officeDocument/2006/relationships/slideLayout" Target="../slideLayouts/slideLayout31.xml"/><Relationship Id="rId20" Type="http://schemas.openxmlformats.org/officeDocument/2006/relationships/slideLayout" Target="../slideLayouts/slideLayout35.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19" Type="http://schemas.openxmlformats.org/officeDocument/2006/relationships/slideLayout" Target="../slideLayouts/slideLayout34.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Times" charset="0"/>
              </a:defRPr>
            </a:lvl1pPr>
          </a:lstStyle>
          <a:p>
            <a:pPr>
              <a:defRPr/>
            </a:pPr>
            <a:fld id="{7979B441-CAE8-4A4F-911A-8A44F9214D53}" type="datetime1">
              <a:rPr lang="en-US"/>
              <a:pPr>
                <a:defRPr/>
              </a:pPr>
              <a:t>5/5/2016</a:t>
            </a:fld>
            <a:endParaRPr lang="en-GB"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charset="0"/>
              </a:defRPr>
            </a:lvl1pPr>
          </a:lstStyle>
          <a:p>
            <a:pPr>
              <a:defRPr/>
            </a:pPr>
            <a:endParaRPr lang="en-GB"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0043BB48-5698-4412-BF04-2134D0696FB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4491"/>
            <a:ext cx="8686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GB" dirty="0" smtClean="0"/>
          </a:p>
        </p:txBody>
      </p:sp>
      <p:sp>
        <p:nvSpPr>
          <p:cNvPr id="1027" name="Rectangle 3"/>
          <p:cNvSpPr>
            <a:spLocks noGrp="1" noChangeArrowheads="1"/>
          </p:cNvSpPr>
          <p:nvPr>
            <p:ph type="body" idx="1"/>
          </p:nvPr>
        </p:nvSpPr>
        <p:spPr bwMode="auto">
          <a:xfrm>
            <a:off x="228600" y="1219200"/>
            <a:ext cx="8686800" cy="4906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lvl1pPr>
          </a:lstStyle>
          <a:p>
            <a:pPr algn="l" eaLnBrk="1" fontAlgn="auto" hangingPunct="1">
              <a:spcBef>
                <a:spcPts val="0"/>
              </a:spcBef>
              <a:spcAft>
                <a:spcPts val="0"/>
              </a:spcAft>
            </a:pPr>
            <a:fld id="{4E759A39-FA5A-CC4B-A28C-24862069771A}" type="datetime1">
              <a:rPr lang="en-GB" smtClean="0">
                <a:solidFill>
                  <a:srgbClr val="000000"/>
                </a:solidFill>
                <a:latin typeface="Arial"/>
              </a:rPr>
              <a:pPr algn="l" eaLnBrk="1" fontAlgn="auto" hangingPunct="1">
                <a:spcBef>
                  <a:spcPts val="0"/>
                </a:spcBef>
                <a:spcAft>
                  <a:spcPts val="0"/>
                </a:spcAft>
              </a:pPr>
              <a:t>05/05/2016</a:t>
            </a:fld>
            <a:endParaRPr lang="en-ZA">
              <a:solidFill>
                <a:srgbClr val="000000"/>
              </a:solidFill>
              <a:latin typeface="Arial"/>
            </a:endParaRPr>
          </a:p>
        </p:txBody>
      </p:sp>
      <p:sp>
        <p:nvSpPr>
          <p:cNvPr id="1029" name="Rectangle 5"/>
          <p:cNvSpPr>
            <a:spLocks noGrp="1" noChangeArrowheads="1"/>
          </p:cNvSpPr>
          <p:nvPr>
            <p:ph type="ftr" sz="quarter" idx="3"/>
          </p:nvPr>
        </p:nvSpPr>
        <p:spPr bwMode="auto">
          <a:xfrm>
            <a:off x="3124200" y="6248400"/>
            <a:ext cx="2895600" cy="339725"/>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ctr">
              <a:defRPr sz="1400" dirty="0" smtClean="0"/>
            </a:lvl1pPr>
          </a:lstStyle>
          <a:p>
            <a:pPr eaLnBrk="1" fontAlgn="auto" hangingPunct="1">
              <a:spcBef>
                <a:spcPts val="0"/>
              </a:spcBef>
              <a:spcAft>
                <a:spcPts val="0"/>
              </a:spcAft>
            </a:pPr>
            <a:r>
              <a:rPr lang="en-ZA">
                <a:solidFill>
                  <a:srgbClr val="000000"/>
                </a:solidFill>
                <a:latin typeface="Arial"/>
              </a:rPr>
              <a:t>SECRET</a:t>
            </a:r>
          </a:p>
        </p:txBody>
      </p:sp>
      <p:sp>
        <p:nvSpPr>
          <p:cNvPr id="1030" name="Rectangle 6"/>
          <p:cNvSpPr>
            <a:spLocks noGrp="1" noChangeArrowheads="1"/>
          </p:cNvSpPr>
          <p:nvPr>
            <p:ph type="sldNum" sz="quarter" idx="4"/>
          </p:nvPr>
        </p:nvSpPr>
        <p:spPr bwMode="auto">
          <a:xfrm>
            <a:off x="7010400" y="6613525"/>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eaLnBrk="1" fontAlgn="auto" hangingPunct="1">
              <a:spcBef>
                <a:spcPts val="0"/>
              </a:spcBef>
              <a:spcAft>
                <a:spcPts val="0"/>
              </a:spcAft>
            </a:pPr>
            <a:fld id="{EA39615D-1C02-4900-BAA9-ADAA879A0238}" type="slidenum">
              <a:rPr lang="en-ZA" smtClean="0">
                <a:solidFill>
                  <a:srgbClr val="000000"/>
                </a:solidFill>
                <a:latin typeface="Arial"/>
              </a:rPr>
              <a:pPr eaLnBrk="1" fontAlgn="auto" hangingPunct="1">
                <a:spcBef>
                  <a:spcPts val="0"/>
                </a:spcBef>
                <a:spcAft>
                  <a:spcPts val="0"/>
                </a:spcAft>
              </a:pPr>
              <a:t>‹#›</a:t>
            </a:fld>
            <a:endParaRPr lang="en-ZA" dirty="0">
              <a:solidFill>
                <a:srgbClr val="000000"/>
              </a:solidFill>
              <a:latin typeface="Arial"/>
            </a:endParaRPr>
          </a:p>
        </p:txBody>
      </p:sp>
    </p:spTree>
    <p:extLst>
      <p:ext uri="{BB962C8B-B14F-4D97-AF65-F5344CB8AC3E}">
        <p14:creationId xmlns:p14="http://schemas.microsoft.com/office/powerpoint/2010/main" xmlns="" val="4123166013"/>
      </p:ext>
    </p:extLst>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Lst>
  <p:timing>
    <p:tnLst>
      <p:par>
        <p:cTn id="1" dur="indefinite" restart="never" nodeType="tmRoot"/>
      </p:par>
    </p:tnLst>
  </p:timing>
  <p:hf hdr="0" dt="0"/>
  <p:txStyles>
    <p:titleStyle>
      <a:lvl1pPr algn="l" rtl="0" eaLnBrk="1" fontAlgn="base" hangingPunct="1">
        <a:spcBef>
          <a:spcPct val="0"/>
        </a:spcBef>
        <a:spcAft>
          <a:spcPct val="0"/>
        </a:spcAft>
        <a:defRPr lang="en-US" sz="3800" b="1" dirty="0" smtClean="0">
          <a:solidFill>
            <a:schemeClr val="tx2"/>
          </a:solidFill>
          <a:latin typeface="Cambria" pitchFamily="18" charset="0"/>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ts val="600"/>
        </a:spcBef>
        <a:spcAft>
          <a:spcPts val="600"/>
        </a:spcAft>
        <a:buChar char="•"/>
        <a:defRPr sz="2000">
          <a:solidFill>
            <a:schemeClr val="tx1"/>
          </a:solidFill>
          <a:latin typeface="Cambria"/>
          <a:ea typeface="+mn-ea"/>
          <a:cs typeface="Cambria"/>
        </a:defRPr>
      </a:lvl1pPr>
      <a:lvl2pPr marL="742950" indent="-285750" algn="l" rtl="0" eaLnBrk="1" fontAlgn="base" hangingPunct="1">
        <a:spcBef>
          <a:spcPct val="20000"/>
        </a:spcBef>
        <a:spcAft>
          <a:spcPct val="0"/>
        </a:spcAft>
        <a:buChar char="–"/>
        <a:defRPr sz="1800">
          <a:solidFill>
            <a:schemeClr val="tx1"/>
          </a:solidFill>
          <a:latin typeface="Cambria"/>
          <a:cs typeface="Cambria"/>
        </a:defRPr>
      </a:lvl2pPr>
      <a:lvl3pPr marL="1143000" indent="-228600" algn="l" rtl="0" eaLnBrk="1" fontAlgn="base" hangingPunct="1">
        <a:spcBef>
          <a:spcPct val="20000"/>
        </a:spcBef>
        <a:spcAft>
          <a:spcPct val="0"/>
        </a:spcAft>
        <a:buChar char="•"/>
        <a:defRPr sz="2400">
          <a:solidFill>
            <a:schemeClr val="tx1"/>
          </a:solidFill>
          <a:latin typeface="Cambria"/>
          <a:cs typeface="Cambria"/>
        </a:defRPr>
      </a:lvl3pPr>
      <a:lvl4pPr marL="1600200" indent="-228600" algn="l" rtl="0" eaLnBrk="1" fontAlgn="base" hangingPunct="1">
        <a:spcBef>
          <a:spcPct val="20000"/>
        </a:spcBef>
        <a:spcAft>
          <a:spcPct val="0"/>
        </a:spcAft>
        <a:buChar char="–"/>
        <a:defRPr sz="2000">
          <a:solidFill>
            <a:schemeClr val="tx1"/>
          </a:solidFill>
          <a:latin typeface="Cambria"/>
          <a:cs typeface="Cambria"/>
        </a:defRPr>
      </a:lvl4pPr>
      <a:lvl5pPr marL="2057400" indent="-228600" algn="l" rtl="0" eaLnBrk="1" fontAlgn="base" hangingPunct="1">
        <a:spcBef>
          <a:spcPct val="20000"/>
        </a:spcBef>
        <a:spcAft>
          <a:spcPct val="0"/>
        </a:spcAft>
        <a:buChar char="»"/>
        <a:defRPr sz="2000">
          <a:solidFill>
            <a:schemeClr val="tx1"/>
          </a:solidFill>
          <a:latin typeface="Cambria"/>
          <a:cs typeface="Cambria"/>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22"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pitchFamily="18" charset="0"/>
              </a:defRPr>
            </a:lvl1pPr>
          </a:lstStyle>
          <a:p>
            <a:pPr algn="l" eaLnBrk="1" fontAlgn="auto" hangingPunct="1">
              <a:spcBef>
                <a:spcPts val="0"/>
              </a:spcBef>
              <a:spcAft>
                <a:spcPts val="0"/>
              </a:spcAft>
            </a:pPr>
            <a:fld id="{0BFCDC02-7F9D-4683-B676-F65E0FDE6F19}" type="datetimeFigureOut">
              <a:rPr lang="en-ZA" smtClean="0">
                <a:solidFill>
                  <a:srgbClr val="000000"/>
                </a:solidFill>
              </a:rPr>
              <a:pPr algn="l" eaLnBrk="1" fontAlgn="auto" hangingPunct="1">
                <a:spcBef>
                  <a:spcPts val="0"/>
                </a:spcBef>
                <a:spcAft>
                  <a:spcPts val="0"/>
                </a:spcAft>
              </a:pPr>
              <a:t>2016/05/05</a:t>
            </a:fld>
            <a:endParaRPr lang="en-ZA">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pitchFamily="18" charset="0"/>
              </a:defRPr>
            </a:lvl1pPr>
          </a:lstStyle>
          <a:p>
            <a:pPr eaLnBrk="1" fontAlgn="auto" hangingPunct="1">
              <a:spcBef>
                <a:spcPts val="0"/>
              </a:spcBef>
              <a:spcAft>
                <a:spcPts val="0"/>
              </a:spcAft>
            </a:pPr>
            <a:endParaRPr lang="en-ZA">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eaLnBrk="1" fontAlgn="auto" hangingPunct="1">
              <a:spcBef>
                <a:spcPts val="0"/>
              </a:spcBef>
              <a:spcAft>
                <a:spcPts val="0"/>
              </a:spcAft>
            </a:pPr>
            <a:fld id="{73A10294-6BDA-40DD-AE9F-C5AA7E039C71}" type="slidenum">
              <a:rPr lang="en-ZA" smtClean="0">
                <a:solidFill>
                  <a:srgbClr val="000000"/>
                </a:solidFill>
              </a:rPr>
              <a:pPr eaLnBrk="1" fontAlgn="auto" hangingPunct="1">
                <a:spcBef>
                  <a:spcPts val="0"/>
                </a:spcBef>
                <a:spcAft>
                  <a:spcPts val="0"/>
                </a:spcAft>
              </a:pPr>
              <a:t>‹#›</a:t>
            </a:fld>
            <a:endParaRPr lang="en-ZA">
              <a:solidFill>
                <a:srgbClr val="000000"/>
              </a:solidFill>
            </a:endParaRPr>
          </a:p>
        </p:txBody>
      </p:sp>
    </p:spTree>
    <p:extLst>
      <p:ext uri="{BB962C8B-B14F-4D97-AF65-F5344CB8AC3E}">
        <p14:creationId xmlns:p14="http://schemas.microsoft.com/office/powerpoint/2010/main" xmlns="" val="1647398857"/>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 id="2147483859" r:id="rId12"/>
    <p:sldLayoutId id="2147483860" r:id="rId13"/>
    <p:sldLayoutId id="2147483861" r:id="rId14"/>
    <p:sldLayoutId id="2147483862" r:id="rId15"/>
    <p:sldLayoutId id="2147483863" r:id="rId16"/>
    <p:sldLayoutId id="2147483864" r:id="rId17"/>
    <p:sldLayoutId id="2147483865" r:id="rId18"/>
    <p:sldLayoutId id="2147483866" r:id="rId19"/>
    <p:sldLayoutId id="2147483867" r:id="rId20"/>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pitchFamily="18" charset="0"/>
        </a:defRPr>
      </a:lvl2pPr>
      <a:lvl3pPr algn="ctr" rtl="0" eaLnBrk="1" fontAlgn="base" hangingPunct="1">
        <a:spcBef>
          <a:spcPct val="0"/>
        </a:spcBef>
        <a:spcAft>
          <a:spcPct val="0"/>
        </a:spcAft>
        <a:defRPr sz="4400">
          <a:solidFill>
            <a:schemeClr val="tx2"/>
          </a:solidFill>
          <a:latin typeface="Times" pitchFamily="18" charset="0"/>
        </a:defRPr>
      </a:lvl3pPr>
      <a:lvl4pPr algn="ctr" rtl="0" eaLnBrk="1" fontAlgn="base" hangingPunct="1">
        <a:spcBef>
          <a:spcPct val="0"/>
        </a:spcBef>
        <a:spcAft>
          <a:spcPct val="0"/>
        </a:spcAft>
        <a:defRPr sz="4400">
          <a:solidFill>
            <a:schemeClr val="tx2"/>
          </a:solidFill>
          <a:latin typeface="Times" pitchFamily="18" charset="0"/>
        </a:defRPr>
      </a:lvl4pPr>
      <a:lvl5pPr algn="ctr" rtl="0" eaLnBrk="1" fontAlgn="base" hangingPunct="1">
        <a:spcBef>
          <a:spcPct val="0"/>
        </a:spcBef>
        <a:spcAft>
          <a:spcPct val="0"/>
        </a:spcAft>
        <a:defRPr sz="4400">
          <a:solidFill>
            <a:schemeClr val="tx2"/>
          </a:solidFill>
          <a:latin typeface="Times" pitchFamily="18" charset="0"/>
        </a:defRPr>
      </a:lvl5pPr>
      <a:lvl6pPr marL="457200" algn="ctr" rtl="0" eaLnBrk="1" fontAlgn="base" hangingPunct="1">
        <a:spcBef>
          <a:spcPct val="0"/>
        </a:spcBef>
        <a:spcAft>
          <a:spcPct val="0"/>
        </a:spcAft>
        <a:defRPr sz="4400">
          <a:solidFill>
            <a:schemeClr val="tx2"/>
          </a:solidFill>
          <a:latin typeface="Times" pitchFamily="18" charset="0"/>
        </a:defRPr>
      </a:lvl6pPr>
      <a:lvl7pPr marL="914400" algn="ctr" rtl="0" eaLnBrk="1" fontAlgn="base" hangingPunct="1">
        <a:spcBef>
          <a:spcPct val="0"/>
        </a:spcBef>
        <a:spcAft>
          <a:spcPct val="0"/>
        </a:spcAft>
        <a:defRPr sz="4400">
          <a:solidFill>
            <a:schemeClr val="tx2"/>
          </a:solidFill>
          <a:latin typeface="Times" pitchFamily="18" charset="0"/>
        </a:defRPr>
      </a:lvl7pPr>
      <a:lvl8pPr marL="1371600" algn="ctr" rtl="0" eaLnBrk="1" fontAlgn="base" hangingPunct="1">
        <a:spcBef>
          <a:spcPct val="0"/>
        </a:spcBef>
        <a:spcAft>
          <a:spcPct val="0"/>
        </a:spcAft>
        <a:defRPr sz="4400">
          <a:solidFill>
            <a:schemeClr val="tx2"/>
          </a:solidFill>
          <a:latin typeface="Times" pitchFamily="18" charset="0"/>
        </a:defRPr>
      </a:lvl8pPr>
      <a:lvl9pPr marL="1828800" algn="ctr" rtl="0" eaLnBrk="1" fontAlgn="base" hangingPunct="1">
        <a:spcBef>
          <a:spcPct val="0"/>
        </a:spcBef>
        <a:spcAft>
          <a:spcPct val="0"/>
        </a:spcAft>
        <a:defRPr sz="4400">
          <a:solidFill>
            <a:schemeClr val="tx2"/>
          </a:solidFill>
          <a:latin typeface="Times"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71600" y="1643049"/>
            <a:ext cx="6840760" cy="1285885"/>
          </a:xfrm>
        </p:spPr>
        <p:txBody>
          <a:bodyPr/>
          <a:lstStyle/>
          <a:p>
            <a:r>
              <a:rPr lang="en-US" sz="2400" b="1" dirty="0" smtClean="0">
                <a:effectLst>
                  <a:outerShdw blurRad="38100" dist="38100" dir="2700000" algn="tl">
                    <a:srgbClr val="C0C0C0"/>
                  </a:outerShdw>
                </a:effectLst>
                <a:latin typeface="Arial" charset="0"/>
              </a:rPr>
              <a:t>Presentation </a:t>
            </a:r>
            <a:r>
              <a:rPr lang="en-US" sz="2400" b="1" dirty="0">
                <a:effectLst>
                  <a:outerShdw blurRad="38100" dist="38100" dir="2700000" algn="tl">
                    <a:srgbClr val="C0C0C0"/>
                  </a:outerShdw>
                </a:effectLst>
                <a:latin typeface="Arial" charset="0"/>
              </a:rPr>
              <a:t>to the </a:t>
            </a:r>
            <a:r>
              <a:rPr lang="en-US" sz="2400" b="1" dirty="0" smtClean="0">
                <a:solidFill>
                  <a:schemeClr val="tx1"/>
                </a:solidFill>
                <a:latin typeface="Arial" pitchFamily="34" charset="0"/>
                <a:cs typeface="Arial" pitchFamily="34" charset="0"/>
              </a:rPr>
              <a:t>Select </a:t>
            </a:r>
            <a:r>
              <a:rPr lang="en-US" sz="2400" b="1" dirty="0">
                <a:solidFill>
                  <a:schemeClr val="tx1"/>
                </a:solidFill>
                <a:latin typeface="Arial" pitchFamily="34" charset="0"/>
                <a:cs typeface="Arial" pitchFamily="34" charset="0"/>
              </a:rPr>
              <a:t>Committee on Trade and International </a:t>
            </a:r>
            <a:r>
              <a:rPr lang="en-US" sz="2400" b="1" dirty="0" smtClean="0">
                <a:solidFill>
                  <a:schemeClr val="tx1"/>
                </a:solidFill>
                <a:latin typeface="Arial" pitchFamily="34" charset="0"/>
                <a:cs typeface="Arial" pitchFamily="34" charset="0"/>
              </a:rPr>
              <a:t>Relations</a:t>
            </a:r>
            <a:r>
              <a:rPr lang="en-US" sz="2400" b="1" dirty="0" smtClean="0">
                <a:effectLst>
                  <a:outerShdw blurRad="38100" dist="38100" dir="2700000" algn="tl">
                    <a:srgbClr val="C0C0C0"/>
                  </a:outerShdw>
                </a:effectLst>
                <a:latin typeface="Arial" charset="0"/>
              </a:rPr>
              <a:t/>
            </a:r>
            <a:br>
              <a:rPr lang="en-US" sz="2400" b="1" dirty="0" smtClean="0">
                <a:effectLst>
                  <a:outerShdw blurRad="38100" dist="38100" dir="2700000" algn="tl">
                    <a:srgbClr val="C0C0C0"/>
                  </a:outerShdw>
                </a:effectLst>
                <a:latin typeface="Arial" charset="0"/>
              </a:rPr>
            </a:br>
            <a:r>
              <a:rPr lang="en-US" sz="2000" b="1" dirty="0" smtClean="0">
                <a:effectLst>
                  <a:outerShdw blurRad="38100" dist="38100" dir="2700000" algn="tl">
                    <a:srgbClr val="C0C0C0"/>
                  </a:outerShdw>
                </a:effectLst>
                <a:latin typeface="Arial" charset="0"/>
              </a:rPr>
              <a:t>the </a:t>
            </a:r>
            <a:r>
              <a:rPr lang="en-US" sz="2000" b="1" dirty="0" err="1" smtClean="0">
                <a:effectLst>
                  <a:outerShdw blurRad="38100" dist="38100" dir="2700000" algn="tl">
                    <a:srgbClr val="C0C0C0"/>
                  </a:outerShdw>
                </a:effectLst>
                <a:latin typeface="Arial" charset="0"/>
              </a:rPr>
              <a:t>dti’s</a:t>
            </a:r>
            <a:r>
              <a:rPr lang="en-US" sz="2000" b="1" dirty="0" smtClean="0">
                <a:effectLst>
                  <a:outerShdw blurRad="38100" dist="38100" dir="2700000" algn="tl">
                    <a:srgbClr val="C0C0C0"/>
                  </a:outerShdw>
                </a:effectLst>
                <a:latin typeface="Arial" charset="0"/>
              </a:rPr>
              <a:t> Annual Performance Plan 2016-2019</a:t>
            </a:r>
            <a:endParaRPr lang="en-ZA" sz="4000" dirty="0"/>
          </a:p>
        </p:txBody>
      </p:sp>
      <p:sp>
        <p:nvSpPr>
          <p:cNvPr id="2052" name="Rectangle 3"/>
          <p:cNvSpPr>
            <a:spLocks noGrp="1" noChangeArrowheads="1"/>
          </p:cNvSpPr>
          <p:nvPr>
            <p:ph type="subTitle" idx="1"/>
          </p:nvPr>
        </p:nvSpPr>
        <p:spPr>
          <a:xfrm>
            <a:off x="683568" y="3886200"/>
            <a:ext cx="7088832" cy="982960"/>
          </a:xfrm>
        </p:spPr>
        <p:txBody>
          <a:bodyPr/>
          <a:lstStyle/>
          <a:p>
            <a:pPr eaLnBrk="1" hangingPunct="1"/>
            <a:r>
              <a:rPr lang="en-US" sz="2400" b="1" dirty="0" smtClean="0">
                <a:latin typeface="Arial" charset="0"/>
              </a:rPr>
              <a:t> 4 May 2016</a:t>
            </a:r>
          </a:p>
          <a:p>
            <a:pPr eaLnBrk="1" hangingPunct="1"/>
            <a:endParaRPr lang="en-US" sz="2400" b="1" dirty="0" smtClean="0">
              <a:latin typeface="Arial" charset="0"/>
            </a:endParaRPr>
          </a:p>
          <a:p>
            <a:pPr eaLnBrk="1" hangingPunct="1"/>
            <a:r>
              <a:rPr lang="en-US" sz="2400" b="1" dirty="0">
                <a:latin typeface="Arial" charset="0"/>
              </a:rPr>
              <a:t>Lionel October</a:t>
            </a:r>
          </a:p>
          <a:p>
            <a:pPr eaLnBrk="1" hangingPunct="1"/>
            <a:r>
              <a:rPr lang="en-US" sz="2400" b="1" dirty="0" smtClean="0">
                <a:latin typeface="Arial" charset="0"/>
              </a:rPr>
              <a:t>Director General</a:t>
            </a:r>
          </a:p>
        </p:txBody>
      </p:sp>
      <p:sp>
        <p:nvSpPr>
          <p:cNvPr id="6" name="Rectangle 6"/>
          <p:cNvSpPr>
            <a:spLocks noGrp="1" noChangeArrowheads="1"/>
          </p:cNvSpPr>
          <p:nvPr>
            <p:ph type="sldNum" sz="quarter" idx="12"/>
          </p:nvPr>
        </p:nvSpPr>
        <p:spPr/>
        <p:txBody>
          <a:bodyPr/>
          <a:lstStyle/>
          <a:p>
            <a:pPr>
              <a:defRPr/>
            </a:pPr>
            <a:fld id="{290ED498-DB6F-4BC3-B80B-24291581853C}" type="slidenum">
              <a:rPr lang="en-US"/>
              <a:pPr>
                <a:defRPr/>
              </a:pPr>
              <a:t>1</a:t>
            </a:fld>
            <a:endParaRPr lang="en-US" dirty="0"/>
          </a:p>
        </p:txBody>
      </p:sp>
      <p:sp>
        <p:nvSpPr>
          <p:cNvPr id="5" name="Slide Number Placeholder 5"/>
          <p:cNvSpPr txBox="1">
            <a:spLocks noGrp="1"/>
          </p:cNvSpPr>
          <p:nvPr/>
        </p:nvSpPr>
        <p:spPr bwMode="auto">
          <a:xfrm>
            <a:off x="6553200" y="6248400"/>
            <a:ext cx="1905000" cy="457200"/>
          </a:xfrm>
          <a:prstGeom prst="rect">
            <a:avLst/>
          </a:prstGeom>
          <a:noFill/>
          <a:ln>
            <a:miter lim="800000"/>
            <a:headEnd/>
            <a:tailEnd/>
          </a:ln>
        </p:spPr>
        <p:txBody>
          <a:bodyPr/>
          <a:lstStyle/>
          <a:p>
            <a:pPr algn="r">
              <a:defRPr/>
            </a:pPr>
            <a:fld id="{942E0837-761E-4790-83C2-51648927D3AA}" type="slidenum">
              <a:rPr lang="en-US" sz="1400">
                <a:latin typeface="+mn-lt"/>
              </a:rPr>
              <a:pPr algn="r">
                <a:defRPr/>
              </a:pPr>
              <a:t>1</a:t>
            </a:fld>
            <a:endParaRPr lang="en-US" sz="1400" dirty="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6"/>
          <p:cNvSpPr>
            <a:spLocks noGrp="1" noChangeArrowheads="1"/>
          </p:cNvSpPr>
          <p:nvPr>
            <p:ph type="sldNum" sz="quarter" idx="12"/>
          </p:nvPr>
        </p:nvSpPr>
        <p:spPr>
          <a:noFill/>
        </p:spPr>
        <p:txBody>
          <a:bodyPr/>
          <a:lstStyle/>
          <a:p>
            <a:fld id="{17BEC8B7-615B-455D-AFD8-7E7A116A67DE}" type="slidenum">
              <a:rPr lang="en-US" smtClean="0">
                <a:latin typeface="Times" pitchFamily="18" charset="0"/>
              </a:rPr>
              <a:pPr/>
              <a:t>10</a:t>
            </a:fld>
            <a:endParaRPr lang="en-US" smtClean="0">
              <a:latin typeface="Times" pitchFamily="18" charset="0"/>
            </a:endParaRPr>
          </a:p>
        </p:txBody>
      </p:sp>
      <p:sp>
        <p:nvSpPr>
          <p:cNvPr id="12291" name="Rectangle 2"/>
          <p:cNvSpPr>
            <a:spLocks noGrp="1" noChangeArrowheads="1"/>
          </p:cNvSpPr>
          <p:nvPr>
            <p:ph type="title"/>
          </p:nvPr>
        </p:nvSpPr>
        <p:spPr>
          <a:xfrm>
            <a:off x="500034" y="609600"/>
            <a:ext cx="7786716" cy="4764088"/>
          </a:xfrm>
        </p:spPr>
        <p:txBody>
          <a:bodyPr/>
          <a:lstStyle/>
          <a:p>
            <a:pPr eaLnBrk="1" hangingPunct="1"/>
            <a:r>
              <a:rPr lang="en-ZA" sz="3600" b="1" dirty="0" smtClean="0">
                <a:solidFill>
                  <a:srgbClr val="FF3300"/>
                </a:solidFill>
                <a:latin typeface="Arial" charset="0"/>
              </a:rPr>
              <a:t>KEY PLANNED INTERVENTIONS </a:t>
            </a:r>
            <a:br>
              <a:rPr lang="en-ZA" sz="3600" b="1" dirty="0" smtClean="0">
                <a:solidFill>
                  <a:srgbClr val="FF3300"/>
                </a:solidFill>
                <a:latin typeface="Arial" charset="0"/>
              </a:rPr>
            </a:br>
            <a:r>
              <a:rPr lang="en-ZA" sz="3600" b="1" dirty="0" smtClean="0">
                <a:solidFill>
                  <a:schemeClr val="tx1"/>
                </a:solidFill>
                <a:latin typeface="Arial" charset="0"/>
              </a:rPr>
              <a:t>FOR 2016/17 FINANCIAL YEAR</a:t>
            </a:r>
            <a:endParaRPr lang="en-GB" sz="3600" b="1" dirty="0" smtClean="0">
              <a:solidFill>
                <a:schemeClr val="tx1"/>
              </a:solidFill>
              <a:latin typeface="Arial" charset="0"/>
            </a:endParaRPr>
          </a:p>
        </p:txBody>
      </p:sp>
    </p:spTree>
    <p:extLst>
      <p:ext uri="{BB962C8B-B14F-4D97-AF65-F5344CB8AC3E}">
        <p14:creationId xmlns:p14="http://schemas.microsoft.com/office/powerpoint/2010/main" xmlns="" val="40358273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noChangeArrowheads="1"/>
          </p:cNvSpPr>
          <p:nvPr>
            <p:ph type="sldNum" sz="quarter" idx="12"/>
          </p:nvPr>
        </p:nvSpPr>
        <p:spPr>
          <a:noFill/>
        </p:spPr>
        <p:txBody>
          <a:bodyPr/>
          <a:lstStyle/>
          <a:p>
            <a:fld id="{F9875768-0839-435E-B554-551ADEAE04D3}" type="slidenum">
              <a:rPr lang="en-US" smtClean="0">
                <a:latin typeface="Times" pitchFamily="18" charset="0"/>
              </a:rPr>
              <a:pPr/>
              <a:t>11</a:t>
            </a:fld>
            <a:endParaRPr lang="en-US" smtClean="0">
              <a:latin typeface="Times" pitchFamily="18" charset="0"/>
            </a:endParaRPr>
          </a:p>
        </p:txBody>
      </p:sp>
      <p:sp>
        <p:nvSpPr>
          <p:cNvPr id="5122" name="Rectangle 2"/>
          <p:cNvSpPr>
            <a:spLocks noGrp="1" noChangeArrowheads="1"/>
          </p:cNvSpPr>
          <p:nvPr>
            <p:ph type="title"/>
          </p:nvPr>
        </p:nvSpPr>
        <p:spPr/>
        <p:txBody>
          <a:bodyPr/>
          <a:lstStyle/>
          <a:p>
            <a:pPr eaLnBrk="1" hangingPunct="1">
              <a:defRPr/>
            </a:pPr>
            <a:r>
              <a:rPr lang="en-ZA" sz="3200" b="1" dirty="0" smtClean="0">
                <a:solidFill>
                  <a:srgbClr val="FF3300"/>
                </a:solidFill>
                <a:effectLst>
                  <a:outerShdw blurRad="38100" dist="38100" dir="2700000" algn="tl">
                    <a:srgbClr val="000000">
                      <a:alpha val="43137"/>
                    </a:srgbClr>
                  </a:outerShdw>
                </a:effectLst>
                <a:latin typeface="Arial" charset="0"/>
              </a:rPr>
              <a:t>VISION</a:t>
            </a:r>
            <a:endParaRPr lang="en-GB" sz="3200" b="1" dirty="0" smtClean="0">
              <a:solidFill>
                <a:srgbClr val="FF3300"/>
              </a:solidFill>
              <a:effectLst>
                <a:outerShdw blurRad="38100" dist="38100" dir="2700000" algn="tl">
                  <a:srgbClr val="000000">
                    <a:alpha val="43137"/>
                  </a:srgbClr>
                </a:outerShdw>
              </a:effectLst>
              <a:latin typeface="Arial" charset="0"/>
            </a:endParaRPr>
          </a:p>
        </p:txBody>
      </p:sp>
      <p:sp>
        <p:nvSpPr>
          <p:cNvPr id="4100" name="Rectangle 3"/>
          <p:cNvSpPr>
            <a:spLocks noGrp="1" noChangeArrowheads="1"/>
          </p:cNvSpPr>
          <p:nvPr>
            <p:ph type="body" idx="1"/>
          </p:nvPr>
        </p:nvSpPr>
        <p:spPr>
          <a:xfrm>
            <a:off x="428625" y="1571625"/>
            <a:ext cx="7772400" cy="2727325"/>
          </a:xfrm>
        </p:spPr>
        <p:txBody>
          <a:bodyPr/>
          <a:lstStyle/>
          <a:p>
            <a:pPr marL="0" indent="0" algn="ctr" eaLnBrk="1" hangingPunct="1">
              <a:lnSpc>
                <a:spcPct val="90000"/>
              </a:lnSpc>
              <a:buFontTx/>
              <a:buNone/>
            </a:pPr>
            <a:endParaRPr lang="en-US" sz="2400" smtClean="0">
              <a:latin typeface="Arial" charset="0"/>
              <a:cs typeface="Arial" charset="0"/>
            </a:endParaRPr>
          </a:p>
          <a:p>
            <a:pPr marL="0" indent="0" algn="ctr" eaLnBrk="1" hangingPunct="1">
              <a:lnSpc>
                <a:spcPct val="90000"/>
              </a:lnSpc>
              <a:buFontTx/>
              <a:buNone/>
            </a:pPr>
            <a:r>
              <a:rPr lang="en-US" sz="2000" b="1" smtClean="0">
                <a:latin typeface="Arial" charset="0"/>
                <a:cs typeface="Arial" charset="0"/>
              </a:rPr>
              <a:t>“A dynamic industrial, globally competitive South African economy, characterised by inclusive growth and development, decent employment and equity, built on the full potential of all citizens”</a:t>
            </a:r>
          </a:p>
          <a:p>
            <a:pPr marL="0" indent="0" algn="just" eaLnBrk="1" hangingPunct="1">
              <a:lnSpc>
                <a:spcPct val="90000"/>
              </a:lnSpc>
              <a:buFontTx/>
              <a:buNone/>
            </a:pPr>
            <a:endParaRPr lang="en-GB" sz="2400" smtClean="0"/>
          </a:p>
        </p:txBody>
      </p:sp>
    </p:spTree>
    <p:extLst>
      <p:ext uri="{BB962C8B-B14F-4D97-AF65-F5344CB8AC3E}">
        <p14:creationId xmlns:p14="http://schemas.microsoft.com/office/powerpoint/2010/main" xmlns="" val="9758688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Diagram 19"/>
          <p:cNvGraphicFramePr/>
          <p:nvPr>
            <p:extLst>
              <p:ext uri="{D42A27DB-BD31-4B8C-83A1-F6EECF244321}">
                <p14:modId xmlns:p14="http://schemas.microsoft.com/office/powerpoint/2010/main" xmlns="" val="1077007945"/>
              </p:ext>
            </p:extLst>
          </p:nvPr>
        </p:nvGraphicFramePr>
        <p:xfrm>
          <a:off x="323528" y="908720"/>
          <a:ext cx="8496944"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1" name="Title 1"/>
          <p:cNvSpPr>
            <a:spLocks noGrp="1"/>
          </p:cNvSpPr>
          <p:nvPr>
            <p:ph type="title"/>
          </p:nvPr>
        </p:nvSpPr>
        <p:spPr>
          <a:xfrm>
            <a:off x="22238" y="0"/>
            <a:ext cx="9121761" cy="620688"/>
          </a:xfrm>
          <a:noFill/>
        </p:spPr>
        <p:style>
          <a:lnRef idx="0">
            <a:schemeClr val="accent4"/>
          </a:lnRef>
          <a:fillRef idx="3">
            <a:schemeClr val="accent4"/>
          </a:fillRef>
          <a:effectRef idx="3">
            <a:schemeClr val="accent4"/>
          </a:effectRef>
          <a:fontRef idx="minor">
            <a:schemeClr val="lt1"/>
          </a:fontRef>
        </p:style>
        <p:txBody>
          <a:bodyPr/>
          <a:lstStyle/>
          <a:p>
            <a:r>
              <a:rPr lang="en-US" sz="2800" b="1" dirty="0" smtClean="0">
                <a:solidFill>
                  <a:srgbClr val="FF0000"/>
                </a:solidFill>
              </a:rPr>
              <a:t>STRATEGIC GOALS</a:t>
            </a:r>
            <a:endParaRPr lang="en-ZA" sz="2800" b="1" dirty="0">
              <a:solidFill>
                <a:srgbClr val="FF0000"/>
              </a:solidFill>
            </a:endParaRPr>
          </a:p>
        </p:txBody>
      </p:sp>
    </p:spTree>
    <p:extLst>
      <p:ext uri="{BB962C8B-B14F-4D97-AF65-F5344CB8AC3E}">
        <p14:creationId xmlns:p14="http://schemas.microsoft.com/office/powerpoint/2010/main" xmlns="" val="32512314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Diagram 19"/>
          <p:cNvGraphicFramePr/>
          <p:nvPr>
            <p:extLst>
              <p:ext uri="{D42A27DB-BD31-4B8C-83A1-F6EECF244321}">
                <p14:modId xmlns:p14="http://schemas.microsoft.com/office/powerpoint/2010/main" xmlns="" val="4150227985"/>
              </p:ext>
            </p:extLst>
          </p:nvPr>
        </p:nvGraphicFramePr>
        <p:xfrm>
          <a:off x="323528" y="908720"/>
          <a:ext cx="8496944"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1" name="Title 1"/>
          <p:cNvSpPr>
            <a:spLocks noGrp="1"/>
          </p:cNvSpPr>
          <p:nvPr>
            <p:ph type="title"/>
          </p:nvPr>
        </p:nvSpPr>
        <p:spPr>
          <a:xfrm>
            <a:off x="22238" y="0"/>
            <a:ext cx="9121761" cy="620688"/>
          </a:xfrm>
          <a:noFill/>
        </p:spPr>
        <p:style>
          <a:lnRef idx="0">
            <a:schemeClr val="accent4"/>
          </a:lnRef>
          <a:fillRef idx="3">
            <a:schemeClr val="accent4"/>
          </a:fillRef>
          <a:effectRef idx="3">
            <a:schemeClr val="accent4"/>
          </a:effectRef>
          <a:fontRef idx="minor">
            <a:schemeClr val="lt1"/>
          </a:fontRef>
        </p:style>
        <p:txBody>
          <a:bodyPr/>
          <a:lstStyle/>
          <a:p>
            <a:r>
              <a:rPr lang="en-US" sz="2800" b="1" dirty="0" smtClean="0">
                <a:solidFill>
                  <a:srgbClr val="FF0000"/>
                </a:solidFill>
              </a:rPr>
              <a:t>STRATEGIC OBJECTIVES</a:t>
            </a:r>
            <a:endParaRPr lang="en-ZA" sz="2800" b="1" dirty="0">
              <a:solidFill>
                <a:srgbClr val="FF0000"/>
              </a:solidFill>
            </a:endParaRPr>
          </a:p>
        </p:txBody>
      </p:sp>
    </p:spTree>
    <p:extLst>
      <p:ext uri="{BB962C8B-B14F-4D97-AF65-F5344CB8AC3E}">
        <p14:creationId xmlns:p14="http://schemas.microsoft.com/office/powerpoint/2010/main" xmlns="" val="26709174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sldNum" sz="quarter" idx="12"/>
          </p:nvPr>
        </p:nvSpPr>
        <p:spPr>
          <a:noFill/>
        </p:spPr>
        <p:txBody>
          <a:bodyPr/>
          <a:lstStyle/>
          <a:p>
            <a:fld id="{AEFD37D4-DCF0-46BC-BAF9-164C10FB66A6}" type="slidenum">
              <a:rPr lang="en-US" smtClean="0">
                <a:latin typeface="Times" pitchFamily="18" charset="0"/>
              </a:rPr>
              <a:pPr/>
              <a:t>14</a:t>
            </a:fld>
            <a:endParaRPr lang="en-US" smtClean="0">
              <a:latin typeface="Times" pitchFamily="18" charset="0"/>
            </a:endParaRPr>
          </a:p>
        </p:txBody>
      </p:sp>
      <p:sp>
        <p:nvSpPr>
          <p:cNvPr id="7170" name="Rectangle 2"/>
          <p:cNvSpPr>
            <a:spLocks noGrp="1" noChangeArrowheads="1"/>
          </p:cNvSpPr>
          <p:nvPr>
            <p:ph type="title"/>
          </p:nvPr>
        </p:nvSpPr>
        <p:spPr>
          <a:xfrm>
            <a:off x="142875" y="0"/>
            <a:ext cx="8501063" cy="1052513"/>
          </a:xfrm>
        </p:spPr>
        <p:txBody>
          <a:bodyPr/>
          <a:lstStyle/>
          <a:p>
            <a:pPr eaLnBrk="1" hangingPunct="1">
              <a:defRPr/>
            </a:pPr>
            <a:r>
              <a:rPr lang="en-US" sz="2800" b="1" dirty="0" smtClean="0">
                <a:solidFill>
                  <a:srgbClr val="FF3300"/>
                </a:solidFill>
                <a:effectLst>
                  <a:outerShdw blurRad="38100" dist="38100" dir="2700000" algn="tl">
                    <a:srgbClr val="000000">
                      <a:alpha val="43137"/>
                    </a:srgbClr>
                  </a:outerShdw>
                </a:effectLst>
                <a:latin typeface="Arial" charset="0"/>
              </a:rPr>
              <a:t>PROGRAMMES OF the dti</a:t>
            </a:r>
            <a:endParaRPr lang="en-GB" sz="2800" b="1" dirty="0" smtClean="0">
              <a:solidFill>
                <a:srgbClr val="FF3300"/>
              </a:solidFill>
              <a:effectLst>
                <a:outerShdw blurRad="38100" dist="38100" dir="2700000" algn="tl">
                  <a:srgbClr val="000000">
                    <a:alpha val="43137"/>
                  </a:srgbClr>
                </a:outerShdw>
              </a:effectLst>
              <a:latin typeface="Arial" charset="0"/>
            </a:endParaRPr>
          </a:p>
        </p:txBody>
      </p:sp>
      <p:sp>
        <p:nvSpPr>
          <p:cNvPr id="6148" name="Rectangle 3"/>
          <p:cNvSpPr>
            <a:spLocks noGrp="1" noChangeArrowheads="1"/>
          </p:cNvSpPr>
          <p:nvPr>
            <p:ph type="body" idx="1"/>
          </p:nvPr>
        </p:nvSpPr>
        <p:spPr>
          <a:xfrm>
            <a:off x="107504" y="1000125"/>
            <a:ext cx="9036496" cy="4714875"/>
          </a:xfrm>
        </p:spPr>
        <p:txBody>
          <a:bodyPr/>
          <a:lstStyle/>
          <a:p>
            <a:pPr>
              <a:buFont typeface="Wingdings" panose="05000000000000000000" pitchFamily="2" charset="2"/>
              <a:buChar char="q"/>
            </a:pPr>
            <a:r>
              <a:rPr lang="en-GB" sz="2400" dirty="0">
                <a:latin typeface="Arial" pitchFamily="34" charset="0"/>
                <a:cs typeface="Arial" pitchFamily="34" charset="0"/>
              </a:rPr>
              <a:t>Programme 1: Administration</a:t>
            </a:r>
          </a:p>
          <a:p>
            <a:pPr>
              <a:buFont typeface="Wingdings" panose="05000000000000000000" pitchFamily="2" charset="2"/>
              <a:buChar char="q"/>
            </a:pPr>
            <a:r>
              <a:rPr lang="en-GB" sz="2400" dirty="0" smtClean="0">
                <a:latin typeface="Arial" pitchFamily="34" charset="0"/>
                <a:cs typeface="Arial" pitchFamily="34" charset="0"/>
              </a:rPr>
              <a:t>Programme </a:t>
            </a:r>
            <a:r>
              <a:rPr lang="en-GB" sz="2400" dirty="0">
                <a:latin typeface="Arial" pitchFamily="34" charset="0"/>
                <a:cs typeface="Arial" pitchFamily="34" charset="0"/>
              </a:rPr>
              <a:t>2: International Trade and Economic Development</a:t>
            </a:r>
          </a:p>
          <a:p>
            <a:pPr>
              <a:buFont typeface="Wingdings" panose="05000000000000000000" pitchFamily="2" charset="2"/>
              <a:buChar char="q"/>
            </a:pPr>
            <a:r>
              <a:rPr lang="en-GB" sz="2400" dirty="0" smtClean="0">
                <a:latin typeface="Arial" pitchFamily="34" charset="0"/>
                <a:cs typeface="Arial" pitchFamily="34" charset="0"/>
              </a:rPr>
              <a:t>Programme 3: Special Economic Zones and Economic Transformation</a:t>
            </a:r>
          </a:p>
          <a:p>
            <a:pPr>
              <a:buFont typeface="Wingdings" panose="05000000000000000000" pitchFamily="2" charset="2"/>
              <a:buChar char="q"/>
            </a:pPr>
            <a:r>
              <a:rPr lang="en-GB" sz="2400" dirty="0" smtClean="0">
                <a:latin typeface="Arial" pitchFamily="34" charset="0"/>
                <a:cs typeface="Arial" pitchFamily="34" charset="0"/>
              </a:rPr>
              <a:t>Programme 4: Industrial Development</a:t>
            </a:r>
          </a:p>
          <a:p>
            <a:pPr>
              <a:buFont typeface="Wingdings" panose="05000000000000000000" pitchFamily="2" charset="2"/>
              <a:buChar char="q"/>
            </a:pPr>
            <a:r>
              <a:rPr lang="en-GB" sz="2400" dirty="0" smtClean="0">
                <a:latin typeface="Arial" pitchFamily="34" charset="0"/>
                <a:cs typeface="Arial" pitchFamily="34" charset="0"/>
              </a:rPr>
              <a:t>Programme 5: Consumer and Corporate Regulation</a:t>
            </a:r>
          </a:p>
          <a:p>
            <a:pPr>
              <a:buFont typeface="Wingdings" panose="05000000000000000000" pitchFamily="2" charset="2"/>
              <a:buChar char="q"/>
            </a:pPr>
            <a:r>
              <a:rPr lang="en-GB" sz="2400" dirty="0" smtClean="0">
                <a:latin typeface="Arial" pitchFamily="34" charset="0"/>
                <a:cs typeface="Arial" pitchFamily="34" charset="0"/>
              </a:rPr>
              <a:t>Programme 6: Incentive Development and Administration</a:t>
            </a:r>
          </a:p>
          <a:p>
            <a:pPr>
              <a:buFont typeface="Wingdings" panose="05000000000000000000" pitchFamily="2" charset="2"/>
              <a:buChar char="q"/>
            </a:pPr>
            <a:r>
              <a:rPr lang="en-GB" sz="2400" b="1" dirty="0" smtClean="0">
                <a:solidFill>
                  <a:srgbClr val="FF0000"/>
                </a:solidFill>
                <a:latin typeface="Arial" pitchFamily="34" charset="0"/>
                <a:cs typeface="Arial" pitchFamily="34" charset="0"/>
              </a:rPr>
              <a:t>Programme 7: Trade Export South Africa</a:t>
            </a:r>
          </a:p>
          <a:p>
            <a:pPr>
              <a:buFont typeface="Wingdings" panose="05000000000000000000" pitchFamily="2" charset="2"/>
              <a:buChar char="q"/>
            </a:pPr>
            <a:r>
              <a:rPr lang="en-GB" sz="2400" b="1" dirty="0" smtClean="0">
                <a:solidFill>
                  <a:srgbClr val="FF0000"/>
                </a:solidFill>
                <a:latin typeface="Arial" pitchFamily="34" charset="0"/>
                <a:cs typeface="Arial" pitchFamily="34" charset="0"/>
              </a:rPr>
              <a:t>Programme </a:t>
            </a:r>
            <a:r>
              <a:rPr lang="en-GB" sz="2400" b="1" dirty="0">
                <a:solidFill>
                  <a:srgbClr val="FF0000"/>
                </a:solidFill>
                <a:latin typeface="Arial" pitchFamily="34" charset="0"/>
                <a:cs typeface="Arial" pitchFamily="34" charset="0"/>
              </a:rPr>
              <a:t>8: Investment South </a:t>
            </a:r>
            <a:r>
              <a:rPr lang="en-GB" sz="2400" b="1" dirty="0" smtClean="0">
                <a:solidFill>
                  <a:srgbClr val="FF0000"/>
                </a:solidFill>
                <a:latin typeface="Arial" pitchFamily="34" charset="0"/>
                <a:cs typeface="Arial" pitchFamily="34" charset="0"/>
              </a:rPr>
              <a:t>Africa (New Programme)</a:t>
            </a:r>
          </a:p>
          <a:p>
            <a:pPr algn="just" eaLnBrk="1" hangingPunct="1">
              <a:lnSpc>
                <a:spcPct val="80000"/>
              </a:lnSpc>
              <a:buFont typeface="Wingdings" panose="05000000000000000000" pitchFamily="2" charset="2"/>
              <a:buChar char="q"/>
            </a:pPr>
            <a:endParaRPr lang="en-GB" sz="2000" dirty="0" smtClean="0">
              <a:latin typeface="Arial" pitchFamily="34" charset="0"/>
              <a:cs typeface="Arial" pitchFamily="34" charset="0"/>
            </a:endParaRPr>
          </a:p>
        </p:txBody>
      </p:sp>
    </p:spTree>
    <p:extLst>
      <p:ext uri="{BB962C8B-B14F-4D97-AF65-F5344CB8AC3E}">
        <p14:creationId xmlns:p14="http://schemas.microsoft.com/office/powerpoint/2010/main" xmlns="" val="41340976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sldNum" sz="quarter" idx="12"/>
          </p:nvPr>
        </p:nvSpPr>
        <p:spPr>
          <a:noFill/>
        </p:spPr>
        <p:txBody>
          <a:bodyPr/>
          <a:lstStyle/>
          <a:p>
            <a:fld id="{AEFD37D4-DCF0-46BC-BAF9-164C10FB66A6}" type="slidenum">
              <a:rPr lang="en-US" smtClean="0">
                <a:latin typeface="Times" pitchFamily="18" charset="0"/>
              </a:rPr>
              <a:pPr/>
              <a:t>15</a:t>
            </a:fld>
            <a:endParaRPr lang="en-US" smtClean="0">
              <a:latin typeface="Times" pitchFamily="18" charset="0"/>
            </a:endParaRPr>
          </a:p>
        </p:txBody>
      </p:sp>
      <p:sp>
        <p:nvSpPr>
          <p:cNvPr id="7170" name="Rectangle 2"/>
          <p:cNvSpPr>
            <a:spLocks noGrp="1" noChangeArrowheads="1"/>
          </p:cNvSpPr>
          <p:nvPr>
            <p:ph type="title"/>
          </p:nvPr>
        </p:nvSpPr>
        <p:spPr>
          <a:xfrm>
            <a:off x="142875" y="0"/>
            <a:ext cx="8501063" cy="1052513"/>
          </a:xfrm>
        </p:spPr>
        <p:txBody>
          <a:bodyPr/>
          <a:lstStyle/>
          <a:p>
            <a:pPr eaLnBrk="1" hangingPunct="1">
              <a:defRPr/>
            </a:pPr>
            <a:r>
              <a:rPr lang="en-ZA" sz="2800" b="1" dirty="0" smtClean="0">
                <a:solidFill>
                  <a:srgbClr val="FF3300"/>
                </a:solidFill>
                <a:effectLst>
                  <a:outerShdw blurRad="38100" dist="38100" dir="2700000" algn="tl">
                    <a:srgbClr val="000000">
                      <a:alpha val="43137"/>
                    </a:srgbClr>
                  </a:outerShdw>
                </a:effectLst>
                <a:latin typeface="Arial" charset="0"/>
              </a:rPr>
              <a:t>Amendment </a:t>
            </a:r>
            <a:r>
              <a:rPr lang="en-ZA" sz="2800" b="1" dirty="0">
                <a:solidFill>
                  <a:srgbClr val="FF3300"/>
                </a:solidFill>
                <a:effectLst>
                  <a:outerShdw blurRad="38100" dist="38100" dir="2700000" algn="tl">
                    <a:srgbClr val="000000">
                      <a:alpha val="43137"/>
                    </a:srgbClr>
                  </a:outerShdw>
                </a:effectLst>
                <a:latin typeface="Arial" charset="0"/>
              </a:rPr>
              <a:t>to the Strategic Plan</a:t>
            </a:r>
          </a:p>
        </p:txBody>
      </p:sp>
      <p:sp>
        <p:nvSpPr>
          <p:cNvPr id="6148" name="Rectangle 3"/>
          <p:cNvSpPr>
            <a:spLocks noGrp="1" noChangeArrowheads="1"/>
          </p:cNvSpPr>
          <p:nvPr>
            <p:ph type="body" idx="1"/>
          </p:nvPr>
        </p:nvSpPr>
        <p:spPr>
          <a:xfrm>
            <a:off x="107504" y="1000125"/>
            <a:ext cx="9036496" cy="4714875"/>
          </a:xfrm>
        </p:spPr>
        <p:txBody>
          <a:bodyPr/>
          <a:lstStyle/>
          <a:p>
            <a:pPr marL="0" indent="0">
              <a:buNone/>
            </a:pPr>
            <a:r>
              <a:rPr lang="en-ZA" sz="2000" dirty="0" smtClean="0">
                <a:latin typeface="Arial" pitchFamily="34" charset="0"/>
                <a:cs typeface="Arial" pitchFamily="34" charset="0"/>
              </a:rPr>
              <a:t>The following amendments were made to </a:t>
            </a:r>
            <a:r>
              <a:rPr lang="en-ZA" sz="2000" b="1" dirty="0" smtClean="0">
                <a:latin typeface="Arial" pitchFamily="34" charset="0"/>
                <a:cs typeface="Arial" pitchFamily="34" charset="0"/>
              </a:rPr>
              <a:t>the </a:t>
            </a:r>
            <a:r>
              <a:rPr lang="en-ZA" sz="2000" b="1" dirty="0" err="1" smtClean="0">
                <a:latin typeface="Arial" pitchFamily="34" charset="0"/>
                <a:cs typeface="Arial" pitchFamily="34" charset="0"/>
              </a:rPr>
              <a:t>dti</a:t>
            </a:r>
            <a:r>
              <a:rPr lang="en-ZA" sz="2000" b="1" dirty="0" smtClean="0">
                <a:latin typeface="Arial" pitchFamily="34" charset="0"/>
                <a:cs typeface="Arial" pitchFamily="34" charset="0"/>
              </a:rPr>
              <a:t> </a:t>
            </a:r>
            <a:r>
              <a:rPr lang="en-ZA" sz="2000" dirty="0" smtClean="0">
                <a:latin typeface="Arial" pitchFamily="34" charset="0"/>
                <a:cs typeface="Arial" pitchFamily="34" charset="0"/>
              </a:rPr>
              <a:t>Strategic Plan:</a:t>
            </a:r>
          </a:p>
          <a:p>
            <a:pPr>
              <a:buFont typeface="Wingdings" panose="05000000000000000000" pitchFamily="2" charset="2"/>
              <a:buChar char="q"/>
            </a:pPr>
            <a:endParaRPr lang="en-ZA" sz="2000" dirty="0" smtClean="0">
              <a:latin typeface="Arial" pitchFamily="34" charset="0"/>
              <a:cs typeface="Arial" pitchFamily="34" charset="0"/>
            </a:endParaRPr>
          </a:p>
          <a:p>
            <a:pPr>
              <a:buFont typeface="Wingdings" panose="05000000000000000000" pitchFamily="2" charset="2"/>
              <a:buChar char="q"/>
            </a:pPr>
            <a:r>
              <a:rPr lang="en-ZA" sz="2000" dirty="0" smtClean="0">
                <a:latin typeface="Arial" pitchFamily="34" charset="0"/>
                <a:cs typeface="Arial" pitchFamily="34" charset="0"/>
              </a:rPr>
              <a:t>Split </a:t>
            </a:r>
            <a:r>
              <a:rPr lang="en-ZA" sz="2000" dirty="0">
                <a:latin typeface="Arial" pitchFamily="34" charset="0"/>
                <a:cs typeface="Arial" pitchFamily="34" charset="0"/>
              </a:rPr>
              <a:t>of </a:t>
            </a:r>
            <a:r>
              <a:rPr lang="en-ZA" sz="2000" dirty="0" smtClean="0">
                <a:latin typeface="Arial" pitchFamily="34" charset="0"/>
                <a:cs typeface="Arial" pitchFamily="34" charset="0"/>
              </a:rPr>
              <a:t>Programme 7</a:t>
            </a:r>
            <a:r>
              <a:rPr lang="en-ZA" sz="2000" dirty="0">
                <a:latin typeface="Arial" pitchFamily="34" charset="0"/>
                <a:cs typeface="Arial" pitchFamily="34" charset="0"/>
              </a:rPr>
              <a:t>: TISA into Trade Export South </a:t>
            </a:r>
            <a:r>
              <a:rPr lang="en-ZA" sz="2000" dirty="0" smtClean="0">
                <a:latin typeface="Arial" pitchFamily="34" charset="0"/>
                <a:cs typeface="Arial" pitchFamily="34" charset="0"/>
              </a:rPr>
              <a:t>Africa and </a:t>
            </a:r>
            <a:r>
              <a:rPr lang="en-ZA" sz="2000" dirty="0">
                <a:latin typeface="Arial" pitchFamily="34" charset="0"/>
                <a:cs typeface="Arial" pitchFamily="34" charset="0"/>
              </a:rPr>
              <a:t>a new budget programme called Programme 8: Investment South Africa. These programmes will support the strategic objective- Grow the manufacturing sector to promote industrial development, job creation, investment and exports.</a:t>
            </a:r>
          </a:p>
          <a:p>
            <a:pPr>
              <a:buFont typeface="Wingdings" panose="05000000000000000000" pitchFamily="2" charset="2"/>
              <a:buChar char="q"/>
            </a:pPr>
            <a:endParaRPr lang="en-ZA" sz="2000" dirty="0">
              <a:latin typeface="Arial" pitchFamily="34" charset="0"/>
              <a:cs typeface="Arial" pitchFamily="34" charset="0"/>
            </a:endParaRPr>
          </a:p>
          <a:p>
            <a:pPr>
              <a:buFont typeface="Wingdings" panose="05000000000000000000" pitchFamily="2" charset="2"/>
              <a:buChar char="q"/>
            </a:pPr>
            <a:r>
              <a:rPr lang="en-ZA" sz="2000" dirty="0">
                <a:latin typeface="Arial" pitchFamily="34" charset="0"/>
                <a:cs typeface="Arial" pitchFamily="34" charset="0"/>
              </a:rPr>
              <a:t>Movement of CD: </a:t>
            </a:r>
            <a:r>
              <a:rPr lang="en-ZA" sz="2000" dirty="0" smtClean="0">
                <a:latin typeface="Arial" pitchFamily="34" charset="0"/>
                <a:cs typeface="Arial" pitchFamily="34" charset="0"/>
              </a:rPr>
              <a:t>Africa Bilateral Economic Relations (ABER) </a:t>
            </a:r>
            <a:r>
              <a:rPr lang="en-ZA" sz="2000" dirty="0">
                <a:latin typeface="Arial" pitchFamily="34" charset="0"/>
                <a:cs typeface="Arial" pitchFamily="34" charset="0"/>
              </a:rPr>
              <a:t>from Programme 2: ITED to Programme 7. </a:t>
            </a:r>
            <a:endParaRPr lang="en-GB" sz="2000" dirty="0" smtClean="0">
              <a:latin typeface="Arial" pitchFamily="34" charset="0"/>
              <a:cs typeface="Arial" pitchFamily="34" charset="0"/>
            </a:endParaRPr>
          </a:p>
        </p:txBody>
      </p:sp>
    </p:spTree>
    <p:extLst>
      <p:ext uri="{BB962C8B-B14F-4D97-AF65-F5344CB8AC3E}">
        <p14:creationId xmlns:p14="http://schemas.microsoft.com/office/powerpoint/2010/main" xmlns="" val="11789592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6"/>
          <p:cNvSpPr>
            <a:spLocks noGrp="1" noChangeArrowheads="1"/>
          </p:cNvSpPr>
          <p:nvPr>
            <p:ph type="sldNum" sz="quarter" idx="12"/>
          </p:nvPr>
        </p:nvSpPr>
        <p:spPr>
          <a:noFill/>
        </p:spPr>
        <p:txBody>
          <a:bodyPr/>
          <a:lstStyle/>
          <a:p>
            <a:fld id="{AF9B88B0-E157-4051-AE1F-032E725AB6DB}" type="slidenum">
              <a:rPr lang="en-US" smtClean="0">
                <a:solidFill>
                  <a:srgbClr val="000000"/>
                </a:solidFill>
                <a:latin typeface="Tahoma" pitchFamily="34" charset="0"/>
                <a:cs typeface="Tahoma" pitchFamily="34" charset="0"/>
              </a:rPr>
              <a:pPr/>
              <a:t>16</a:t>
            </a:fld>
            <a:endParaRPr lang="en-US" smtClean="0">
              <a:solidFill>
                <a:srgbClr val="000000"/>
              </a:solidFill>
              <a:latin typeface="Tahoma" pitchFamily="34" charset="0"/>
              <a:cs typeface="Tahoma" pitchFamily="34" charset="0"/>
            </a:endParaRPr>
          </a:p>
        </p:txBody>
      </p:sp>
      <p:sp>
        <p:nvSpPr>
          <p:cNvPr id="16386" name="Rectangle 2"/>
          <p:cNvSpPr>
            <a:spLocks noGrp="1" noChangeArrowheads="1"/>
          </p:cNvSpPr>
          <p:nvPr>
            <p:ph type="title"/>
          </p:nvPr>
        </p:nvSpPr>
        <p:spPr>
          <a:xfrm>
            <a:off x="785813" y="142875"/>
            <a:ext cx="7747000" cy="549275"/>
          </a:xfrm>
        </p:spPr>
        <p:txBody>
          <a:bodyPr/>
          <a:lstStyle/>
          <a:p>
            <a:pPr eaLnBrk="1" hangingPunct="1">
              <a:defRPr/>
            </a:pPr>
            <a:r>
              <a:rPr lang="en-US" sz="2800" b="1" dirty="0" smtClean="0">
                <a:solidFill>
                  <a:srgbClr val="FF3300"/>
                </a:solidFill>
                <a:effectLst>
                  <a:outerShdw blurRad="38100" dist="38100" dir="2700000" algn="tl">
                    <a:srgbClr val="C0C0C0"/>
                  </a:outerShdw>
                </a:effectLst>
                <a:latin typeface="Arial" pitchFamily="34" charset="0"/>
              </a:rPr>
              <a:t>KEY </a:t>
            </a:r>
            <a:r>
              <a:rPr lang="en-US" sz="2400" b="1" dirty="0" smtClean="0">
                <a:solidFill>
                  <a:srgbClr val="FF3300"/>
                </a:solidFill>
                <a:effectLst>
                  <a:outerShdw blurRad="38100" dist="38100" dir="2700000" algn="tl">
                    <a:srgbClr val="C0C0C0"/>
                  </a:outerShdw>
                </a:effectLst>
                <a:latin typeface="Arial" pitchFamily="34" charset="0"/>
              </a:rPr>
              <a:t>INTERVENTIONS</a:t>
            </a:r>
            <a:r>
              <a:rPr lang="en-US" sz="2800" b="1" dirty="0" smtClean="0">
                <a:solidFill>
                  <a:srgbClr val="FF3300"/>
                </a:solidFill>
                <a:effectLst>
                  <a:outerShdw blurRad="38100" dist="38100" dir="2700000" algn="tl">
                    <a:srgbClr val="C0C0C0"/>
                  </a:outerShdw>
                </a:effectLst>
                <a:latin typeface="Arial" pitchFamily="34" charset="0"/>
              </a:rPr>
              <a:t> – INDUSTRIAL DEVELOPMENT</a:t>
            </a:r>
          </a:p>
        </p:txBody>
      </p:sp>
      <p:sp>
        <p:nvSpPr>
          <p:cNvPr id="16388" name="Rectangle 3"/>
          <p:cNvSpPr>
            <a:spLocks noGrp="1" noChangeArrowheads="1"/>
          </p:cNvSpPr>
          <p:nvPr>
            <p:ph type="body" idx="1"/>
          </p:nvPr>
        </p:nvSpPr>
        <p:spPr>
          <a:xfrm>
            <a:off x="107504" y="908050"/>
            <a:ext cx="8928992" cy="4681538"/>
          </a:xfrm>
        </p:spPr>
        <p:txBody>
          <a:bodyPr/>
          <a:lstStyle/>
          <a:p>
            <a:pPr algn="just">
              <a:buBlip>
                <a:blip r:embed="rId2"/>
              </a:buBlip>
              <a:defRPr/>
            </a:pPr>
            <a:r>
              <a:rPr lang="en-US" sz="2000" dirty="0" smtClean="0">
                <a:solidFill>
                  <a:srgbClr val="000000"/>
                </a:solidFill>
                <a:latin typeface="Arial" pitchFamily="34" charset="0"/>
                <a:cs typeface="Arial" pitchFamily="34" charset="0"/>
              </a:rPr>
              <a:t>Upscale </a:t>
            </a:r>
            <a:r>
              <a:rPr lang="en-US" sz="2000" dirty="0">
                <a:solidFill>
                  <a:srgbClr val="000000"/>
                </a:solidFill>
                <a:latin typeface="Arial" pitchFamily="34" charset="0"/>
                <a:cs typeface="Arial" pitchFamily="34" charset="0"/>
              </a:rPr>
              <a:t>industrial policy by tabling the </a:t>
            </a:r>
            <a:r>
              <a:rPr lang="en-US" sz="2000" b="1" dirty="0">
                <a:solidFill>
                  <a:srgbClr val="000000"/>
                </a:solidFill>
                <a:latin typeface="Arial" pitchFamily="34" charset="0"/>
                <a:cs typeface="Arial" pitchFamily="34" charset="0"/>
              </a:rPr>
              <a:t>annual rolling Industrial Policy Action Plan (IPAP)</a:t>
            </a:r>
            <a:r>
              <a:rPr lang="en-US" sz="2000" dirty="0">
                <a:solidFill>
                  <a:srgbClr val="000000"/>
                </a:solidFill>
                <a:latin typeface="Arial" pitchFamily="34" charset="0"/>
                <a:cs typeface="Arial" pitchFamily="34" charset="0"/>
              </a:rPr>
              <a:t> to Cabinet and produce quarterly implementation </a:t>
            </a:r>
            <a:r>
              <a:rPr lang="en-US" sz="2000" dirty="0" smtClean="0">
                <a:solidFill>
                  <a:srgbClr val="000000"/>
                </a:solidFill>
                <a:latin typeface="Arial" pitchFamily="34" charset="0"/>
                <a:cs typeface="Arial" pitchFamily="34" charset="0"/>
              </a:rPr>
              <a:t>reports</a:t>
            </a:r>
          </a:p>
          <a:p>
            <a:pPr marL="0" indent="0" algn="just">
              <a:buNone/>
              <a:defRPr/>
            </a:pPr>
            <a:endParaRPr lang="en-US" sz="900" dirty="0" smtClean="0">
              <a:solidFill>
                <a:srgbClr val="000000"/>
              </a:solidFill>
              <a:latin typeface="Arial" pitchFamily="34" charset="0"/>
              <a:cs typeface="Arial" pitchFamily="34" charset="0"/>
            </a:endParaRPr>
          </a:p>
          <a:p>
            <a:pPr algn="just">
              <a:buBlip>
                <a:blip r:embed="rId2"/>
              </a:buBlip>
              <a:defRPr/>
            </a:pPr>
            <a:r>
              <a:rPr lang="en-ZA" sz="2000" b="1" dirty="0">
                <a:solidFill>
                  <a:srgbClr val="000000"/>
                </a:solidFill>
                <a:latin typeface="Arial" pitchFamily="34" charset="0"/>
                <a:cs typeface="Arial" pitchFamily="34" charset="0"/>
              </a:rPr>
              <a:t>Private Sector Investment </a:t>
            </a:r>
            <a:r>
              <a:rPr lang="en-ZA" sz="2000" dirty="0">
                <a:solidFill>
                  <a:srgbClr val="000000"/>
                </a:solidFill>
                <a:latin typeface="Arial" pitchFamily="34" charset="0"/>
                <a:cs typeface="Arial" pitchFamily="34" charset="0"/>
              </a:rPr>
              <a:t>leveraged across all incentives (AIS, 12I, CIP, FILM, and </a:t>
            </a:r>
            <a:r>
              <a:rPr lang="en-ZA" sz="2000" dirty="0" smtClean="0">
                <a:solidFill>
                  <a:srgbClr val="000000"/>
                </a:solidFill>
                <a:latin typeface="Arial" pitchFamily="34" charset="0"/>
                <a:cs typeface="Arial" pitchFamily="34" charset="0"/>
              </a:rPr>
              <a:t>ADEP). Value of projected investments to be leveraged from projects approved - R20 billion</a:t>
            </a:r>
            <a:endParaRPr lang="en-US" sz="2000" dirty="0" smtClean="0">
              <a:solidFill>
                <a:srgbClr val="000000"/>
              </a:solidFill>
              <a:latin typeface="Arial" pitchFamily="34" charset="0"/>
              <a:cs typeface="Arial" pitchFamily="34" charset="0"/>
            </a:endParaRPr>
          </a:p>
          <a:p>
            <a:pPr marL="0" indent="0" algn="just">
              <a:buNone/>
              <a:defRPr/>
            </a:pPr>
            <a:endParaRPr lang="en-US" sz="1400" dirty="0" smtClean="0">
              <a:solidFill>
                <a:srgbClr val="000000"/>
              </a:solidFill>
              <a:latin typeface="Arial" pitchFamily="34" charset="0"/>
              <a:cs typeface="Arial" pitchFamily="34" charset="0"/>
            </a:endParaRPr>
          </a:p>
          <a:p>
            <a:pPr algn="just">
              <a:buBlip>
                <a:blip r:embed="rId2"/>
              </a:buBlip>
              <a:defRPr/>
            </a:pPr>
            <a:r>
              <a:rPr lang="en-GB" sz="2000" dirty="0" smtClean="0">
                <a:latin typeface="Arial" panose="020B0604020202020204" pitchFamily="34" charset="0"/>
                <a:ea typeface="Times New Roman"/>
                <a:cs typeface="Arial" panose="020B0604020202020204" pitchFamily="34" charset="0"/>
              </a:rPr>
              <a:t>Facilitate </a:t>
            </a:r>
            <a:r>
              <a:rPr lang="en-GB" sz="2000" b="1" dirty="0" smtClean="0">
                <a:latin typeface="Arial" panose="020B0604020202020204" pitchFamily="34" charset="0"/>
                <a:ea typeface="Times New Roman"/>
                <a:cs typeface="Arial" panose="020B0604020202020204" pitchFamily="34" charset="0"/>
              </a:rPr>
              <a:t>Industrial Decentralisation</a:t>
            </a:r>
          </a:p>
          <a:p>
            <a:pPr algn="just">
              <a:buFont typeface="Wingdings" panose="05000000000000000000" pitchFamily="2" charset="2"/>
              <a:buChar char="q"/>
              <a:defRPr/>
            </a:pPr>
            <a:r>
              <a:rPr lang="en-GB" sz="2000" dirty="0">
                <a:solidFill>
                  <a:srgbClr val="000000"/>
                </a:solidFill>
                <a:latin typeface="Arial" pitchFamily="34" charset="0"/>
                <a:cs typeface="Arial" pitchFamily="34" charset="0"/>
              </a:rPr>
              <a:t>15 Strategic infrastructure projects approved for SEZ/industrial parks</a:t>
            </a:r>
          </a:p>
          <a:p>
            <a:pPr marL="0" indent="0" algn="just">
              <a:buNone/>
              <a:defRPr/>
            </a:pPr>
            <a:endParaRPr lang="en-GB" sz="1200" b="1" dirty="0" smtClean="0">
              <a:latin typeface="Arial" panose="020B0604020202020204" pitchFamily="34" charset="0"/>
              <a:ea typeface="Times New Roman"/>
              <a:cs typeface="Arial" panose="020B0604020202020204" pitchFamily="34" charset="0"/>
            </a:endParaRPr>
          </a:p>
          <a:p>
            <a:pPr algn="just">
              <a:buBlip>
                <a:blip r:embed="rId2"/>
              </a:buBlip>
              <a:defRPr/>
            </a:pPr>
            <a:r>
              <a:rPr lang="en-ZA" sz="2000" b="1" dirty="0">
                <a:latin typeface="Arial" panose="020B0604020202020204" pitchFamily="34" charset="0"/>
                <a:ea typeface="Times New Roman"/>
                <a:cs typeface="Arial" panose="020B0604020202020204" pitchFamily="34" charset="0"/>
              </a:rPr>
              <a:t>Export revenue </a:t>
            </a:r>
            <a:r>
              <a:rPr lang="en-ZA" sz="2000" b="1" dirty="0" smtClean="0">
                <a:latin typeface="Arial" panose="020B0604020202020204" pitchFamily="34" charset="0"/>
                <a:ea typeface="Times New Roman"/>
                <a:cs typeface="Arial" panose="020B0604020202020204" pitchFamily="34" charset="0"/>
              </a:rPr>
              <a:t>leveraged</a:t>
            </a:r>
          </a:p>
          <a:p>
            <a:pPr algn="just">
              <a:buFont typeface="Wingdings" panose="05000000000000000000" pitchFamily="2" charset="2"/>
              <a:buChar char="q"/>
              <a:defRPr/>
            </a:pPr>
            <a:r>
              <a:rPr lang="en-ZA" sz="2000" dirty="0">
                <a:latin typeface="Arial" panose="020B0604020202020204" pitchFamily="34" charset="0"/>
                <a:ea typeface="Times New Roman"/>
                <a:cs typeface="Arial" panose="020B0604020202020204" pitchFamily="34" charset="0"/>
              </a:rPr>
              <a:t>Value of projected export revenue from projects approved </a:t>
            </a:r>
            <a:r>
              <a:rPr lang="en-ZA" sz="2000" dirty="0" smtClean="0">
                <a:latin typeface="Arial" panose="020B0604020202020204" pitchFamily="34" charset="0"/>
                <a:ea typeface="Times New Roman"/>
                <a:cs typeface="Arial" panose="020B0604020202020204" pitchFamily="34" charset="0"/>
              </a:rPr>
              <a:t>- R800 million</a:t>
            </a:r>
            <a:endParaRPr lang="en-GB" sz="2000" dirty="0" smtClean="0">
              <a:latin typeface="Arial" panose="020B0604020202020204" pitchFamily="34" charset="0"/>
              <a:ea typeface="Times New Roman"/>
              <a:cs typeface="Arial" panose="020B0604020202020204" pitchFamily="34" charset="0"/>
            </a:endParaRPr>
          </a:p>
          <a:p>
            <a:pPr marL="0" indent="0" algn="just">
              <a:buNone/>
              <a:defRPr/>
            </a:pPr>
            <a:endParaRPr lang="en-ZA" sz="2100" dirty="0">
              <a:latin typeface="Arial" pitchFamily="34" charset="0"/>
              <a:cs typeface="Arial" pitchFamily="34" charset="0"/>
            </a:endParaRPr>
          </a:p>
          <a:p>
            <a:pPr algn="just">
              <a:buBlip>
                <a:blip r:embed="rId2"/>
              </a:buBlip>
              <a:defRPr/>
            </a:pPr>
            <a:endParaRPr lang="en-US" sz="2100" dirty="0" smtClean="0">
              <a:latin typeface="Arial" pitchFamily="34" charset="0"/>
              <a:cs typeface="Arial" pitchFamily="34" charset="0"/>
            </a:endParaRPr>
          </a:p>
        </p:txBody>
      </p:sp>
    </p:spTree>
    <p:extLst>
      <p:ext uri="{BB962C8B-B14F-4D97-AF65-F5344CB8AC3E}">
        <p14:creationId xmlns:p14="http://schemas.microsoft.com/office/powerpoint/2010/main" xmlns="" val="22504189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6"/>
          <p:cNvSpPr>
            <a:spLocks noGrp="1" noChangeArrowheads="1"/>
          </p:cNvSpPr>
          <p:nvPr>
            <p:ph type="sldNum" sz="quarter" idx="12"/>
          </p:nvPr>
        </p:nvSpPr>
        <p:spPr>
          <a:noFill/>
        </p:spPr>
        <p:txBody>
          <a:bodyPr/>
          <a:lstStyle/>
          <a:p>
            <a:fld id="{AF9B88B0-E157-4051-AE1F-032E725AB6DB}" type="slidenum">
              <a:rPr lang="en-US" smtClean="0">
                <a:solidFill>
                  <a:srgbClr val="000000"/>
                </a:solidFill>
                <a:latin typeface="Tahoma" pitchFamily="34" charset="0"/>
                <a:cs typeface="Tahoma" pitchFamily="34" charset="0"/>
              </a:rPr>
              <a:pPr/>
              <a:t>17</a:t>
            </a:fld>
            <a:endParaRPr lang="en-US" smtClean="0">
              <a:solidFill>
                <a:srgbClr val="000000"/>
              </a:solidFill>
              <a:latin typeface="Tahoma" pitchFamily="34" charset="0"/>
              <a:cs typeface="Tahoma" pitchFamily="34" charset="0"/>
            </a:endParaRPr>
          </a:p>
        </p:txBody>
      </p:sp>
      <p:sp>
        <p:nvSpPr>
          <p:cNvPr id="16386" name="Rectangle 2"/>
          <p:cNvSpPr>
            <a:spLocks noGrp="1" noChangeArrowheads="1"/>
          </p:cNvSpPr>
          <p:nvPr>
            <p:ph type="title"/>
          </p:nvPr>
        </p:nvSpPr>
        <p:spPr>
          <a:xfrm>
            <a:off x="179512" y="142875"/>
            <a:ext cx="8784976" cy="549275"/>
          </a:xfrm>
        </p:spPr>
        <p:txBody>
          <a:bodyPr/>
          <a:lstStyle/>
          <a:p>
            <a:pPr eaLnBrk="1" hangingPunct="1">
              <a:defRPr/>
            </a:pPr>
            <a:r>
              <a:rPr lang="en-US" sz="2800" b="1" dirty="0" smtClean="0">
                <a:solidFill>
                  <a:srgbClr val="FF3300"/>
                </a:solidFill>
                <a:effectLst>
                  <a:outerShdw blurRad="38100" dist="38100" dir="2700000" algn="tl">
                    <a:srgbClr val="C0C0C0"/>
                  </a:outerShdw>
                </a:effectLst>
                <a:latin typeface="Arial" pitchFamily="34" charset="0"/>
              </a:rPr>
              <a:t>KEY INTERVENTIONS – INDUSTRIAL DEVELOPMENT</a:t>
            </a:r>
          </a:p>
        </p:txBody>
      </p:sp>
      <p:sp>
        <p:nvSpPr>
          <p:cNvPr id="16388" name="Rectangle 3"/>
          <p:cNvSpPr>
            <a:spLocks noGrp="1" noChangeArrowheads="1"/>
          </p:cNvSpPr>
          <p:nvPr>
            <p:ph type="body" idx="1"/>
          </p:nvPr>
        </p:nvSpPr>
        <p:spPr>
          <a:xfrm>
            <a:off x="107504" y="908050"/>
            <a:ext cx="8928992" cy="4681538"/>
          </a:xfrm>
        </p:spPr>
        <p:txBody>
          <a:bodyPr/>
          <a:lstStyle/>
          <a:p>
            <a:pPr algn="just">
              <a:buBlip>
                <a:blip r:embed="rId2"/>
              </a:buBlip>
              <a:defRPr/>
            </a:pPr>
            <a:r>
              <a:rPr lang="en-ZA" sz="2000" dirty="0" smtClean="0">
                <a:latin typeface="Arial" panose="020B0604020202020204" pitchFamily="34" charset="0"/>
                <a:ea typeface="Times New Roman"/>
                <a:cs typeface="Arial" panose="020B0604020202020204" pitchFamily="34" charset="0"/>
              </a:rPr>
              <a:t>Projected </a:t>
            </a:r>
            <a:r>
              <a:rPr lang="en-ZA" sz="2000" dirty="0">
                <a:latin typeface="Arial" panose="020B0604020202020204" pitchFamily="34" charset="0"/>
                <a:ea typeface="Times New Roman"/>
                <a:cs typeface="Arial" panose="020B0604020202020204" pitchFamily="34" charset="0"/>
              </a:rPr>
              <a:t>number of </a:t>
            </a:r>
            <a:r>
              <a:rPr lang="en-ZA" sz="2000" dirty="0" smtClean="0">
                <a:latin typeface="Arial" panose="020B0604020202020204" pitchFamily="34" charset="0"/>
                <a:ea typeface="Times New Roman"/>
                <a:cs typeface="Arial" panose="020B0604020202020204" pitchFamily="34" charset="0"/>
              </a:rPr>
              <a:t>jobs from </a:t>
            </a:r>
            <a:r>
              <a:rPr lang="en-ZA" sz="2000" dirty="0">
                <a:latin typeface="Arial" panose="020B0604020202020204" pitchFamily="34" charset="0"/>
                <a:ea typeface="Times New Roman"/>
                <a:cs typeface="Arial" panose="020B0604020202020204" pitchFamily="34" charset="0"/>
              </a:rPr>
              <a:t>enterprises </a:t>
            </a:r>
            <a:r>
              <a:rPr lang="en-ZA" sz="2000" dirty="0" smtClean="0">
                <a:latin typeface="Arial" panose="020B0604020202020204" pitchFamily="34" charset="0"/>
                <a:ea typeface="Times New Roman"/>
                <a:cs typeface="Arial" panose="020B0604020202020204" pitchFamily="34" charset="0"/>
              </a:rPr>
              <a:t>approved:</a:t>
            </a:r>
          </a:p>
          <a:p>
            <a:pPr lvl="1" algn="just">
              <a:buFont typeface="Wingdings" panose="05000000000000000000" pitchFamily="2" charset="2"/>
              <a:buChar char="q"/>
              <a:defRPr/>
            </a:pPr>
            <a:r>
              <a:rPr lang="en-ZA" sz="2000" dirty="0" smtClean="0">
                <a:latin typeface="Arial" panose="020B0604020202020204" pitchFamily="34" charset="0"/>
                <a:ea typeface="Times New Roman"/>
                <a:cs typeface="Arial" panose="020B0604020202020204" pitchFamily="34" charset="0"/>
              </a:rPr>
              <a:t>new jobs supported - 3 </a:t>
            </a:r>
            <a:r>
              <a:rPr lang="en-ZA" sz="2000" dirty="0">
                <a:latin typeface="Arial" panose="020B0604020202020204" pitchFamily="34" charset="0"/>
                <a:ea typeface="Times New Roman"/>
                <a:cs typeface="Arial" panose="020B0604020202020204" pitchFamily="34" charset="0"/>
              </a:rPr>
              <a:t>600 </a:t>
            </a:r>
            <a:endParaRPr lang="en-ZA" sz="2000" dirty="0" smtClean="0">
              <a:latin typeface="Arial" panose="020B0604020202020204" pitchFamily="34" charset="0"/>
              <a:ea typeface="Times New Roman"/>
              <a:cs typeface="Arial" panose="020B0604020202020204" pitchFamily="34" charset="0"/>
            </a:endParaRPr>
          </a:p>
          <a:p>
            <a:pPr lvl="1" algn="just">
              <a:buFont typeface="Wingdings" panose="05000000000000000000" pitchFamily="2" charset="2"/>
              <a:buChar char="q"/>
              <a:defRPr/>
            </a:pPr>
            <a:r>
              <a:rPr lang="en-ZA" sz="2000" dirty="0" smtClean="0">
                <a:latin typeface="Arial" panose="020B0604020202020204" pitchFamily="34" charset="0"/>
                <a:ea typeface="Times New Roman"/>
                <a:cs typeface="Arial" panose="020B0604020202020204" pitchFamily="34" charset="0"/>
              </a:rPr>
              <a:t>jobs </a:t>
            </a:r>
            <a:r>
              <a:rPr lang="en-ZA" sz="2000" dirty="0">
                <a:latin typeface="Arial" panose="020B0604020202020204" pitchFamily="34" charset="0"/>
                <a:ea typeface="Times New Roman"/>
                <a:cs typeface="Arial" panose="020B0604020202020204" pitchFamily="34" charset="0"/>
              </a:rPr>
              <a:t>to be </a:t>
            </a:r>
            <a:r>
              <a:rPr lang="en-ZA" sz="2000" dirty="0" smtClean="0">
                <a:latin typeface="Arial" panose="020B0604020202020204" pitchFamily="34" charset="0"/>
                <a:ea typeface="Times New Roman"/>
                <a:cs typeface="Arial" panose="020B0604020202020204" pitchFamily="34" charset="0"/>
              </a:rPr>
              <a:t>retained </a:t>
            </a:r>
            <a:r>
              <a:rPr lang="en-ZA" sz="2000" dirty="0">
                <a:latin typeface="Arial" panose="020B0604020202020204" pitchFamily="34" charset="0"/>
                <a:ea typeface="Times New Roman"/>
                <a:cs typeface="Arial" panose="020B0604020202020204" pitchFamily="34" charset="0"/>
              </a:rPr>
              <a:t>- 3 600 </a:t>
            </a:r>
            <a:endParaRPr lang="en-ZA" sz="2000" dirty="0" smtClean="0">
              <a:latin typeface="Arial" panose="020B0604020202020204" pitchFamily="34" charset="0"/>
              <a:ea typeface="Times New Roman"/>
              <a:cs typeface="Arial" panose="020B0604020202020204" pitchFamily="34" charset="0"/>
            </a:endParaRPr>
          </a:p>
          <a:p>
            <a:pPr marL="0" indent="0" algn="just">
              <a:buNone/>
              <a:defRPr/>
            </a:pPr>
            <a:endParaRPr lang="en-ZA" sz="2000" dirty="0">
              <a:latin typeface="Arial" pitchFamily="34" charset="0"/>
              <a:cs typeface="Arial" pitchFamily="34" charset="0"/>
            </a:endParaRPr>
          </a:p>
          <a:p>
            <a:pPr algn="just">
              <a:buBlip>
                <a:blip r:embed="rId2"/>
              </a:buBlip>
              <a:defRPr/>
            </a:pPr>
            <a:r>
              <a:rPr lang="en-ZA" sz="2100" dirty="0">
                <a:latin typeface="Arial" pitchFamily="34" charset="0"/>
                <a:cs typeface="Arial" pitchFamily="34" charset="0"/>
              </a:rPr>
              <a:t>Value of support </a:t>
            </a:r>
            <a:r>
              <a:rPr lang="en-ZA" sz="2100" dirty="0" smtClean="0">
                <a:latin typeface="Arial" pitchFamily="34" charset="0"/>
                <a:cs typeface="Arial" pitchFamily="34" charset="0"/>
              </a:rPr>
              <a:t>provided to upgrade industrial </a:t>
            </a:r>
            <a:r>
              <a:rPr lang="en-ZA" sz="2100" dirty="0">
                <a:latin typeface="Arial" pitchFamily="34" charset="0"/>
                <a:cs typeface="Arial" pitchFamily="34" charset="0"/>
              </a:rPr>
              <a:t>skills from approved </a:t>
            </a:r>
            <a:r>
              <a:rPr lang="en-ZA" sz="2100" dirty="0" smtClean="0">
                <a:latin typeface="Arial" pitchFamily="34" charset="0"/>
                <a:cs typeface="Arial" pitchFamily="34" charset="0"/>
              </a:rPr>
              <a:t>projects - R100 million</a:t>
            </a:r>
          </a:p>
          <a:p>
            <a:pPr algn="just">
              <a:buBlip>
                <a:blip r:embed="rId2"/>
              </a:buBlip>
              <a:defRPr/>
            </a:pPr>
            <a:endParaRPr lang="en-ZA" sz="2100" dirty="0" smtClean="0">
              <a:latin typeface="Arial" pitchFamily="34" charset="0"/>
              <a:cs typeface="Arial" pitchFamily="34" charset="0"/>
            </a:endParaRPr>
          </a:p>
          <a:p>
            <a:pPr algn="just">
              <a:buBlip>
                <a:blip r:embed="rId2"/>
              </a:buBlip>
              <a:defRPr/>
            </a:pPr>
            <a:r>
              <a:rPr lang="en-ZA" sz="2000" dirty="0">
                <a:latin typeface="Arial" pitchFamily="34" charset="0"/>
                <a:cs typeface="Arial" pitchFamily="34" charset="0"/>
              </a:rPr>
              <a:t>Facilitating </a:t>
            </a:r>
            <a:r>
              <a:rPr lang="en-ZA" sz="2000" dirty="0" smtClean="0">
                <a:latin typeface="Arial" pitchFamily="34" charset="0"/>
                <a:cs typeface="Arial" pitchFamily="34" charset="0"/>
              </a:rPr>
              <a:t>transition </a:t>
            </a:r>
            <a:r>
              <a:rPr lang="en-ZA" sz="2000" dirty="0">
                <a:latin typeface="Arial" pitchFamily="34" charset="0"/>
                <a:cs typeface="Arial" pitchFamily="34" charset="0"/>
              </a:rPr>
              <a:t>towards </a:t>
            </a:r>
            <a:r>
              <a:rPr lang="en-ZA" sz="2000" b="1" dirty="0">
                <a:latin typeface="Arial" pitchFamily="34" charset="0"/>
                <a:cs typeface="Arial" pitchFamily="34" charset="0"/>
              </a:rPr>
              <a:t>low emission and climate resilient </a:t>
            </a:r>
            <a:r>
              <a:rPr lang="en-ZA" sz="2000" b="1" dirty="0" smtClean="0">
                <a:latin typeface="Arial" pitchFamily="34" charset="0"/>
                <a:cs typeface="Arial" pitchFamily="34" charset="0"/>
              </a:rPr>
              <a:t>economy </a:t>
            </a:r>
            <a:r>
              <a:rPr lang="en-ZA" sz="2000" dirty="0" smtClean="0">
                <a:latin typeface="Arial" pitchFamily="34" charset="0"/>
                <a:cs typeface="Arial" pitchFamily="34" charset="0"/>
              </a:rPr>
              <a:t>- Value </a:t>
            </a:r>
            <a:r>
              <a:rPr lang="en-ZA" sz="2000" dirty="0">
                <a:latin typeface="Arial" pitchFamily="34" charset="0"/>
                <a:cs typeface="Arial" pitchFamily="34" charset="0"/>
              </a:rPr>
              <a:t>of Greener investment </a:t>
            </a:r>
            <a:r>
              <a:rPr lang="en-ZA" sz="2000" dirty="0" smtClean="0">
                <a:latin typeface="Arial" pitchFamily="34" charset="0"/>
                <a:cs typeface="Arial" pitchFamily="34" charset="0"/>
              </a:rPr>
              <a:t>approved</a:t>
            </a:r>
            <a:r>
              <a:rPr lang="en-ZA" sz="2000" dirty="0">
                <a:latin typeface="Arial" pitchFamily="34" charset="0"/>
                <a:cs typeface="Arial" pitchFamily="34" charset="0"/>
              </a:rPr>
              <a:t>: R800 million</a:t>
            </a:r>
          </a:p>
          <a:p>
            <a:pPr algn="just">
              <a:buBlip>
                <a:blip r:embed="rId2"/>
              </a:buBlip>
              <a:defRPr/>
            </a:pPr>
            <a:endParaRPr lang="en-ZA" sz="2000" dirty="0">
              <a:latin typeface="Arial" pitchFamily="34" charset="0"/>
              <a:cs typeface="Arial" pitchFamily="34" charset="0"/>
            </a:endParaRPr>
          </a:p>
          <a:p>
            <a:pPr algn="just">
              <a:buBlip>
                <a:blip r:embed="rId2"/>
              </a:buBlip>
              <a:defRPr/>
            </a:pPr>
            <a:r>
              <a:rPr lang="en-US" sz="2000" dirty="0">
                <a:latin typeface="Arial" pitchFamily="34" charset="0"/>
                <a:cs typeface="Arial" pitchFamily="34" charset="0"/>
              </a:rPr>
              <a:t>Risk financing for innovative </a:t>
            </a:r>
            <a:r>
              <a:rPr lang="en-US" sz="2000" dirty="0" smtClean="0">
                <a:latin typeface="Arial" pitchFamily="34" charset="0"/>
                <a:cs typeface="Arial" pitchFamily="34" charset="0"/>
              </a:rPr>
              <a:t>enterprises - </a:t>
            </a:r>
            <a:r>
              <a:rPr lang="en-ZA" sz="2000" dirty="0" smtClean="0">
                <a:latin typeface="Arial" pitchFamily="34" charset="0"/>
                <a:cs typeface="Arial" pitchFamily="34" charset="0"/>
              </a:rPr>
              <a:t>value </a:t>
            </a:r>
            <a:r>
              <a:rPr lang="en-ZA" sz="2000" dirty="0">
                <a:latin typeface="Arial" pitchFamily="34" charset="0"/>
                <a:cs typeface="Arial" pitchFamily="34" charset="0"/>
              </a:rPr>
              <a:t>of innovative ventures supported from approved </a:t>
            </a:r>
            <a:r>
              <a:rPr lang="en-ZA" sz="2000" dirty="0" smtClean="0">
                <a:latin typeface="Arial" pitchFamily="34" charset="0"/>
                <a:cs typeface="Arial" pitchFamily="34" charset="0"/>
              </a:rPr>
              <a:t>enterprises - R50 million  </a:t>
            </a:r>
          </a:p>
          <a:p>
            <a:pPr marL="0" indent="0" algn="just">
              <a:buNone/>
              <a:defRPr/>
            </a:pPr>
            <a:endParaRPr lang="en-ZA" sz="2000" dirty="0" smtClean="0">
              <a:latin typeface="Arial" pitchFamily="34" charset="0"/>
              <a:cs typeface="Arial" pitchFamily="34" charset="0"/>
            </a:endParaRPr>
          </a:p>
        </p:txBody>
      </p:sp>
    </p:spTree>
    <p:extLst>
      <p:ext uri="{BB962C8B-B14F-4D97-AF65-F5344CB8AC3E}">
        <p14:creationId xmlns:p14="http://schemas.microsoft.com/office/powerpoint/2010/main" xmlns="" val="21945385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sldNum" sz="quarter" idx="12"/>
          </p:nvPr>
        </p:nvSpPr>
        <p:spPr>
          <a:noFill/>
        </p:spPr>
        <p:txBody>
          <a:bodyPr/>
          <a:lstStyle/>
          <a:p>
            <a:fld id="{9845FB8A-D965-4C01-9C8C-9AF16D4AA0D1}" type="slidenum">
              <a:rPr lang="en-US" smtClean="0">
                <a:latin typeface="Times" pitchFamily="18" charset="0"/>
              </a:rPr>
              <a:pPr/>
              <a:t>18</a:t>
            </a:fld>
            <a:endParaRPr lang="en-US" smtClean="0">
              <a:latin typeface="Times" pitchFamily="18" charset="0"/>
            </a:endParaRPr>
          </a:p>
        </p:txBody>
      </p:sp>
      <p:sp>
        <p:nvSpPr>
          <p:cNvPr id="32771" name="Rectangle 3"/>
          <p:cNvSpPr>
            <a:spLocks noGrp="1" noChangeArrowheads="1"/>
          </p:cNvSpPr>
          <p:nvPr>
            <p:ph type="body" idx="1"/>
          </p:nvPr>
        </p:nvSpPr>
        <p:spPr>
          <a:xfrm>
            <a:off x="357188" y="1052513"/>
            <a:ext cx="8215312" cy="4752975"/>
          </a:xfrm>
        </p:spPr>
        <p:txBody>
          <a:bodyPr/>
          <a:lstStyle/>
          <a:p>
            <a:pPr algn="just">
              <a:buFontTx/>
              <a:buBlip>
                <a:blip r:embed="rId2"/>
              </a:buBlip>
              <a:defRPr/>
            </a:pPr>
            <a:r>
              <a:rPr lang="en-US" sz="2000" b="1" dirty="0" smtClean="0">
                <a:latin typeface="Arial" pitchFamily="34" charset="0"/>
                <a:cs typeface="Arial" pitchFamily="34" charset="0"/>
              </a:rPr>
              <a:t>Africa regional development programme </a:t>
            </a:r>
            <a:r>
              <a:rPr lang="en-US" sz="2000" dirty="0" smtClean="0">
                <a:latin typeface="Arial" pitchFamily="34" charset="0"/>
                <a:cs typeface="Arial" pitchFamily="34" charset="0"/>
              </a:rPr>
              <a:t>implemented-progress report produced on implementation of agreed programme and projects for priority development areas in </a:t>
            </a:r>
            <a:r>
              <a:rPr lang="en-US" sz="2000" b="1" dirty="0" smtClean="0">
                <a:latin typeface="Arial" pitchFamily="34" charset="0"/>
                <a:cs typeface="Arial" pitchFamily="34" charset="0"/>
              </a:rPr>
              <a:t>SACU </a:t>
            </a:r>
            <a:r>
              <a:rPr lang="en-US" sz="2000" dirty="0" smtClean="0">
                <a:latin typeface="Arial" pitchFamily="34" charset="0"/>
                <a:cs typeface="Arial" pitchFamily="34" charset="0"/>
              </a:rPr>
              <a:t>and</a:t>
            </a:r>
            <a:r>
              <a:rPr lang="en-US" sz="2000" b="1" dirty="0" smtClean="0">
                <a:latin typeface="Arial" pitchFamily="34" charset="0"/>
                <a:cs typeface="Arial" pitchFamily="34" charset="0"/>
              </a:rPr>
              <a:t> SADC-FTA</a:t>
            </a:r>
            <a:r>
              <a:rPr lang="en-US" sz="2000" dirty="0" smtClean="0">
                <a:latin typeface="Arial" pitchFamily="34" charset="0"/>
                <a:cs typeface="Arial" pitchFamily="34" charset="0"/>
              </a:rPr>
              <a:t>.</a:t>
            </a:r>
          </a:p>
          <a:p>
            <a:pPr marL="0" indent="0" algn="just">
              <a:buFontTx/>
              <a:buNone/>
              <a:defRPr/>
            </a:pPr>
            <a:endParaRPr lang="en-US" sz="2000" dirty="0" smtClean="0">
              <a:latin typeface="Arial" pitchFamily="34" charset="0"/>
              <a:cs typeface="Arial" pitchFamily="34" charset="0"/>
            </a:endParaRPr>
          </a:p>
          <a:p>
            <a:pPr algn="just">
              <a:buFontTx/>
              <a:buBlip>
                <a:blip r:embed="rId2"/>
              </a:buBlip>
              <a:defRPr/>
            </a:pPr>
            <a:r>
              <a:rPr lang="en-US" sz="2000" dirty="0" smtClean="0">
                <a:latin typeface="Arial" pitchFamily="34" charset="0"/>
                <a:cs typeface="Arial" pitchFamily="34" charset="0"/>
              </a:rPr>
              <a:t>Conclusion of Economic Partnership Agreement (</a:t>
            </a:r>
            <a:r>
              <a:rPr lang="en-US" sz="2000" b="1" dirty="0" smtClean="0">
                <a:latin typeface="Arial" pitchFamily="34" charset="0"/>
                <a:cs typeface="Arial" pitchFamily="34" charset="0"/>
              </a:rPr>
              <a:t>EPA) </a:t>
            </a:r>
            <a:r>
              <a:rPr lang="en-US" sz="2000" dirty="0" smtClean="0">
                <a:latin typeface="Arial" pitchFamily="34" charset="0"/>
                <a:cs typeface="Arial" pitchFamily="34" charset="0"/>
              </a:rPr>
              <a:t>-</a:t>
            </a:r>
            <a:r>
              <a:rPr lang="en-US" sz="2000" b="1" dirty="0" smtClean="0">
                <a:latin typeface="Arial" pitchFamily="34" charset="0"/>
                <a:cs typeface="Arial" pitchFamily="34" charset="0"/>
              </a:rPr>
              <a:t> </a:t>
            </a:r>
            <a:r>
              <a:rPr lang="en-US" sz="2000" dirty="0" smtClean="0">
                <a:latin typeface="Arial" pitchFamily="34" charset="0"/>
                <a:cs typeface="Arial" pitchFamily="34" charset="0"/>
              </a:rPr>
              <a:t>trade negotiations with the European Union </a:t>
            </a:r>
            <a:r>
              <a:rPr lang="en-US" sz="2000" b="1" dirty="0" smtClean="0">
                <a:latin typeface="Arial" pitchFamily="34" charset="0"/>
                <a:cs typeface="Arial" pitchFamily="34" charset="0"/>
              </a:rPr>
              <a:t>(EU), </a:t>
            </a:r>
            <a:r>
              <a:rPr lang="en-US" sz="2000" dirty="0" smtClean="0">
                <a:latin typeface="Arial" pitchFamily="34" charset="0"/>
                <a:cs typeface="Arial" pitchFamily="34" charset="0"/>
              </a:rPr>
              <a:t>Southern African Customs Union (</a:t>
            </a:r>
            <a:r>
              <a:rPr lang="en-US" sz="2000" b="1" dirty="0" smtClean="0">
                <a:latin typeface="Arial" pitchFamily="34" charset="0"/>
                <a:cs typeface="Arial" pitchFamily="34" charset="0"/>
              </a:rPr>
              <a:t>SACU</a:t>
            </a:r>
            <a:r>
              <a:rPr lang="en-US" sz="2000" dirty="0" smtClean="0">
                <a:latin typeface="Arial" pitchFamily="34" charset="0"/>
                <a:cs typeface="Arial" pitchFamily="34" charset="0"/>
              </a:rPr>
              <a:t>) India Preferential Trade Agreement (</a:t>
            </a:r>
            <a:r>
              <a:rPr lang="en-US" sz="2000" b="1" dirty="0" smtClean="0">
                <a:latin typeface="Arial" pitchFamily="34" charset="0"/>
                <a:cs typeface="Arial" pitchFamily="34" charset="0"/>
              </a:rPr>
              <a:t>PTA</a:t>
            </a:r>
            <a:r>
              <a:rPr lang="en-US" sz="2000" dirty="0" smtClean="0">
                <a:latin typeface="Arial" pitchFamily="34" charset="0"/>
                <a:cs typeface="Arial" pitchFamily="34" charset="0"/>
              </a:rPr>
              <a:t>), Southern African Development Communities </a:t>
            </a:r>
            <a:r>
              <a:rPr lang="en-US" sz="2000" b="1" dirty="0" smtClean="0">
                <a:latin typeface="Arial" pitchFamily="34" charset="0"/>
                <a:cs typeface="Arial" pitchFamily="34" charset="0"/>
              </a:rPr>
              <a:t>(SADC) - </a:t>
            </a:r>
            <a:r>
              <a:rPr lang="en-US" sz="2000" dirty="0" smtClean="0">
                <a:latin typeface="Arial" pitchFamily="34" charset="0"/>
                <a:cs typeface="Arial" pitchFamily="34" charset="0"/>
              </a:rPr>
              <a:t>East African Community</a:t>
            </a:r>
            <a:r>
              <a:rPr lang="en-US" sz="2000" b="1" dirty="0" smtClean="0">
                <a:latin typeface="Arial" pitchFamily="34" charset="0"/>
                <a:cs typeface="Arial" pitchFamily="34" charset="0"/>
              </a:rPr>
              <a:t> (EAC) - </a:t>
            </a:r>
            <a:r>
              <a:rPr lang="en-US" sz="2000" dirty="0" smtClean="0">
                <a:latin typeface="Arial" pitchFamily="34" charset="0"/>
                <a:cs typeface="Arial" pitchFamily="34" charset="0"/>
              </a:rPr>
              <a:t>Common Market for Eastern and Southern Africa</a:t>
            </a:r>
            <a:r>
              <a:rPr lang="en-US" sz="2000" b="1" dirty="0" smtClean="0">
                <a:latin typeface="Arial" pitchFamily="34" charset="0"/>
                <a:cs typeface="Arial" pitchFamily="34" charset="0"/>
              </a:rPr>
              <a:t> (COMESA)  </a:t>
            </a:r>
            <a:r>
              <a:rPr lang="en-US" sz="2000" dirty="0" smtClean="0">
                <a:latin typeface="Arial" pitchFamily="34" charset="0"/>
                <a:cs typeface="Arial" pitchFamily="34" charset="0"/>
              </a:rPr>
              <a:t>Free Trade Agreement </a:t>
            </a:r>
            <a:r>
              <a:rPr lang="en-US" sz="2000" b="1" dirty="0" smtClean="0">
                <a:latin typeface="Arial" pitchFamily="34" charset="0"/>
                <a:cs typeface="Arial" pitchFamily="34" charset="0"/>
              </a:rPr>
              <a:t>(FTA)</a:t>
            </a:r>
            <a:r>
              <a:rPr lang="en-US" sz="2000" dirty="0" smtClean="0">
                <a:latin typeface="Arial" pitchFamily="34" charset="0"/>
                <a:cs typeface="Arial" pitchFamily="34" charset="0"/>
              </a:rPr>
              <a:t> – Tripartite-Free Trade Agreement </a:t>
            </a:r>
            <a:r>
              <a:rPr lang="en-US" sz="2000" b="1" dirty="0" smtClean="0">
                <a:latin typeface="Arial" pitchFamily="34" charset="0"/>
                <a:cs typeface="Arial" pitchFamily="34" charset="0"/>
              </a:rPr>
              <a:t>(T-FTA)</a:t>
            </a:r>
            <a:r>
              <a:rPr lang="en-US" sz="2000" dirty="0" smtClean="0">
                <a:latin typeface="Arial" pitchFamily="34" charset="0"/>
                <a:cs typeface="Arial" pitchFamily="34" charset="0"/>
              </a:rPr>
              <a:t>:</a:t>
            </a:r>
            <a:r>
              <a:rPr lang="en-US" sz="2000" b="1" dirty="0" smtClean="0">
                <a:latin typeface="Arial" pitchFamily="34" charset="0"/>
                <a:cs typeface="Arial" pitchFamily="34" charset="0"/>
              </a:rPr>
              <a:t> </a:t>
            </a:r>
            <a:r>
              <a:rPr lang="en-US" sz="2000" dirty="0" smtClean="0">
                <a:latin typeface="Arial" pitchFamily="34" charset="0"/>
                <a:cs typeface="Arial" pitchFamily="34" charset="0"/>
              </a:rPr>
              <a:t>Status report produced on progress  towards conclusion of trade negotiations.</a:t>
            </a:r>
          </a:p>
          <a:p>
            <a:pPr marL="0" indent="0" algn="just">
              <a:buFontTx/>
              <a:buNone/>
              <a:defRPr/>
            </a:pPr>
            <a:endParaRPr lang="en-US" sz="2000" dirty="0" smtClean="0">
              <a:latin typeface="Arial" pitchFamily="34" charset="0"/>
              <a:cs typeface="Arial" pitchFamily="34" charset="0"/>
            </a:endParaRPr>
          </a:p>
          <a:p>
            <a:pPr algn="just">
              <a:buFontTx/>
              <a:buBlip>
                <a:blip r:embed="rId2"/>
              </a:buBlip>
              <a:defRPr/>
            </a:pPr>
            <a:endParaRPr lang="en-GB" sz="2000" dirty="0" smtClean="0">
              <a:latin typeface="Arial" pitchFamily="34" charset="0"/>
              <a:cs typeface="Arial" pitchFamily="34" charset="0"/>
            </a:endParaRPr>
          </a:p>
          <a:p>
            <a:pPr marL="0" indent="0" algn="just">
              <a:spcBef>
                <a:spcPct val="0"/>
              </a:spcBef>
              <a:buFontTx/>
              <a:buNone/>
              <a:defRPr/>
            </a:pPr>
            <a:endParaRPr lang="en-US" sz="2000" b="1" dirty="0" smtClean="0">
              <a:solidFill>
                <a:srgbClr val="FF3300"/>
              </a:solidFill>
              <a:effectLst>
                <a:outerShdw blurRad="38100" dist="38100" dir="2700000" algn="tl">
                  <a:srgbClr val="C0C0C0"/>
                </a:outerShdw>
              </a:effectLst>
              <a:latin typeface="Arial" pitchFamily="34" charset="0"/>
              <a:cs typeface="Arial" pitchFamily="34" charset="0"/>
            </a:endParaRPr>
          </a:p>
        </p:txBody>
      </p:sp>
      <p:sp>
        <p:nvSpPr>
          <p:cNvPr id="7" name="Rectangle 2"/>
          <p:cNvSpPr>
            <a:spLocks noGrp="1" noChangeArrowheads="1"/>
          </p:cNvSpPr>
          <p:nvPr>
            <p:ph type="title"/>
          </p:nvPr>
        </p:nvSpPr>
        <p:spPr>
          <a:xfrm>
            <a:off x="467544" y="142875"/>
            <a:ext cx="8136903" cy="863600"/>
          </a:xfrm>
        </p:spPr>
        <p:txBody>
          <a:bodyPr/>
          <a:lstStyle/>
          <a:p>
            <a:pPr eaLnBrk="1" hangingPunct="1">
              <a:defRPr/>
            </a:pPr>
            <a:r>
              <a:rPr lang="en-US" sz="2800" b="1" dirty="0" smtClean="0">
                <a:solidFill>
                  <a:srgbClr val="FF3300"/>
                </a:solidFill>
                <a:effectLst>
                  <a:outerShdw blurRad="38100" dist="38100" dir="2700000" algn="tl">
                    <a:srgbClr val="C0C0C0"/>
                  </a:outerShdw>
                </a:effectLst>
                <a:latin typeface="Arial" pitchFamily="34" charset="0"/>
              </a:rPr>
              <a:t>KEY INTERVENTIONS – TRADE, INVESTMENT and EXPORTS</a:t>
            </a:r>
          </a:p>
        </p:txBody>
      </p:sp>
    </p:spTree>
    <p:extLst>
      <p:ext uri="{BB962C8B-B14F-4D97-AF65-F5344CB8AC3E}">
        <p14:creationId xmlns:p14="http://schemas.microsoft.com/office/powerpoint/2010/main" xmlns="" val="16800175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p:cNvSpPr>
            <a:spLocks noGrp="1" noChangeArrowheads="1"/>
          </p:cNvSpPr>
          <p:nvPr>
            <p:ph type="sldNum" sz="quarter" idx="12"/>
          </p:nvPr>
        </p:nvSpPr>
        <p:spPr>
          <a:noFill/>
        </p:spPr>
        <p:txBody>
          <a:bodyPr/>
          <a:lstStyle/>
          <a:p>
            <a:fld id="{05D2D263-600F-4C8A-8578-8AD67CFE6A53}" type="slidenum">
              <a:rPr lang="en-US" smtClean="0">
                <a:latin typeface="Times" pitchFamily="18" charset="0"/>
              </a:rPr>
              <a:pPr/>
              <a:t>19</a:t>
            </a:fld>
            <a:endParaRPr lang="en-US" dirty="0" smtClean="0">
              <a:latin typeface="Times" pitchFamily="18" charset="0"/>
            </a:endParaRPr>
          </a:p>
        </p:txBody>
      </p:sp>
      <p:sp>
        <p:nvSpPr>
          <p:cNvPr id="32771" name="Rectangle 3"/>
          <p:cNvSpPr>
            <a:spLocks noGrp="1" noChangeArrowheads="1"/>
          </p:cNvSpPr>
          <p:nvPr>
            <p:ph type="body" idx="1"/>
          </p:nvPr>
        </p:nvSpPr>
        <p:spPr>
          <a:xfrm>
            <a:off x="357188" y="1268760"/>
            <a:ext cx="8215312" cy="4392265"/>
          </a:xfrm>
        </p:spPr>
        <p:txBody>
          <a:bodyPr/>
          <a:lstStyle/>
          <a:p>
            <a:pPr algn="just">
              <a:buFontTx/>
              <a:buBlip>
                <a:blip r:embed="rId2"/>
              </a:buBlip>
              <a:defRPr/>
            </a:pPr>
            <a:r>
              <a:rPr lang="en-ZA" sz="2000" dirty="0">
                <a:latin typeface="Arial" pitchFamily="34" charset="0"/>
                <a:cs typeface="Arial" pitchFamily="34" charset="0"/>
              </a:rPr>
              <a:t>Status reports produced on </a:t>
            </a:r>
            <a:r>
              <a:rPr lang="en-ZA" sz="2000" b="1" dirty="0">
                <a:latin typeface="Arial" pitchFamily="34" charset="0"/>
                <a:cs typeface="Arial" pitchFamily="34" charset="0"/>
              </a:rPr>
              <a:t>bilateral engagements </a:t>
            </a:r>
            <a:r>
              <a:rPr lang="en-ZA" sz="2000" dirty="0" smtClean="0">
                <a:latin typeface="Arial" pitchFamily="34" charset="0"/>
                <a:cs typeface="Arial" pitchFamily="34" charset="0"/>
              </a:rPr>
              <a:t>with the </a:t>
            </a:r>
            <a:r>
              <a:rPr lang="en-ZA" sz="2000" dirty="0">
                <a:latin typeface="Arial" pitchFamily="34" charset="0"/>
                <a:cs typeface="Arial" pitchFamily="34" charset="0"/>
              </a:rPr>
              <a:t>Rest of World </a:t>
            </a:r>
          </a:p>
          <a:p>
            <a:pPr algn="just">
              <a:buFontTx/>
              <a:buBlip>
                <a:blip r:embed="rId2"/>
              </a:buBlip>
              <a:defRPr/>
            </a:pPr>
            <a:endParaRPr lang="en-ZA" sz="2000" dirty="0">
              <a:latin typeface="Arial" pitchFamily="34" charset="0"/>
              <a:cs typeface="Arial" pitchFamily="34" charset="0"/>
            </a:endParaRPr>
          </a:p>
          <a:p>
            <a:pPr algn="just">
              <a:buFontTx/>
              <a:buBlip>
                <a:blip r:embed="rId2"/>
              </a:buBlip>
              <a:defRPr/>
            </a:pPr>
            <a:r>
              <a:rPr lang="en-ZA" sz="2000" dirty="0">
                <a:latin typeface="Arial" pitchFamily="34" charset="0"/>
                <a:cs typeface="Arial" pitchFamily="34" charset="0"/>
              </a:rPr>
              <a:t>Status reports produced on </a:t>
            </a:r>
            <a:r>
              <a:rPr lang="en-ZA" sz="2000" b="1" dirty="0">
                <a:latin typeface="Arial" pitchFamily="34" charset="0"/>
                <a:cs typeface="Arial" pitchFamily="34" charset="0"/>
              </a:rPr>
              <a:t>engagements in Global </a:t>
            </a:r>
            <a:r>
              <a:rPr lang="en-ZA" sz="2000" b="1" dirty="0" err="1" smtClean="0">
                <a:latin typeface="Arial" pitchFamily="34" charset="0"/>
                <a:cs typeface="Arial" pitchFamily="34" charset="0"/>
              </a:rPr>
              <a:t>Fora</a:t>
            </a:r>
            <a:r>
              <a:rPr lang="en-ZA" sz="2000" b="1" dirty="0" smtClean="0">
                <a:latin typeface="Arial" pitchFamily="34" charset="0"/>
                <a:cs typeface="Arial" pitchFamily="34" charset="0"/>
              </a:rPr>
              <a:t> </a:t>
            </a:r>
            <a:r>
              <a:rPr lang="en-ZA" sz="2000" dirty="0">
                <a:latin typeface="Arial" pitchFamily="34" charset="0"/>
                <a:cs typeface="Arial" pitchFamily="34" charset="0"/>
              </a:rPr>
              <a:t>(e.g. BRICS, G20, </a:t>
            </a:r>
            <a:r>
              <a:rPr lang="en-ZA" sz="2000" dirty="0" smtClean="0">
                <a:latin typeface="Arial" pitchFamily="34" charset="0"/>
                <a:cs typeface="Arial" pitchFamily="34" charset="0"/>
              </a:rPr>
              <a:t>AGOA)</a:t>
            </a:r>
            <a:endParaRPr lang="en-ZA" sz="2000" dirty="0">
              <a:latin typeface="Arial" pitchFamily="34" charset="0"/>
              <a:cs typeface="Arial" pitchFamily="34" charset="0"/>
            </a:endParaRPr>
          </a:p>
          <a:p>
            <a:pPr algn="just">
              <a:buFontTx/>
              <a:buBlip>
                <a:blip r:embed="rId2"/>
              </a:buBlip>
              <a:defRPr/>
            </a:pPr>
            <a:endParaRPr lang="en-US" sz="2000" dirty="0">
              <a:latin typeface="Arial" pitchFamily="34" charset="0"/>
              <a:cs typeface="Arial" pitchFamily="34" charset="0"/>
            </a:endParaRPr>
          </a:p>
          <a:p>
            <a:pPr algn="just">
              <a:buFontTx/>
              <a:buBlip>
                <a:blip r:embed="rId2"/>
              </a:buBlip>
              <a:defRPr/>
            </a:pPr>
            <a:r>
              <a:rPr lang="en-US" sz="2000" dirty="0" smtClean="0">
                <a:latin typeface="Arial" pitchFamily="34" charset="0"/>
                <a:cs typeface="Arial" pitchFamily="34" charset="0"/>
              </a:rPr>
              <a:t>Increased manufactured exports under </a:t>
            </a:r>
            <a:r>
              <a:rPr lang="en-US" sz="2000" b="1" dirty="0" smtClean="0">
                <a:latin typeface="Arial" pitchFamily="34" charset="0"/>
                <a:cs typeface="Arial" pitchFamily="34" charset="0"/>
              </a:rPr>
              <a:t>EMIA</a:t>
            </a:r>
            <a:r>
              <a:rPr lang="en-US" sz="2000" dirty="0" smtClean="0">
                <a:latin typeface="Arial" pitchFamily="34" charset="0"/>
                <a:cs typeface="Arial" pitchFamily="34" charset="0"/>
              </a:rPr>
              <a:t> by increasing the value of exports to R3.5 billion</a:t>
            </a:r>
          </a:p>
          <a:p>
            <a:pPr marL="0" indent="0" algn="just">
              <a:buFontTx/>
              <a:buNone/>
              <a:defRPr/>
            </a:pPr>
            <a:endParaRPr lang="en-US" sz="2000" dirty="0" smtClean="0">
              <a:latin typeface="Arial" pitchFamily="34" charset="0"/>
              <a:cs typeface="Arial" pitchFamily="34" charset="0"/>
            </a:endParaRPr>
          </a:p>
          <a:p>
            <a:pPr algn="just">
              <a:buFontTx/>
              <a:buBlip>
                <a:blip r:embed="rId2"/>
              </a:buBlip>
              <a:defRPr/>
            </a:pPr>
            <a:r>
              <a:rPr lang="en-US" sz="2000" b="1" dirty="0" smtClean="0">
                <a:latin typeface="Arial" pitchFamily="34" charset="0"/>
                <a:cs typeface="Arial" pitchFamily="34" charset="0"/>
              </a:rPr>
              <a:t>Investment facilitation </a:t>
            </a:r>
            <a:r>
              <a:rPr lang="en-US" sz="2000" dirty="0" smtClean="0">
                <a:latin typeface="Arial" pitchFamily="34" charset="0"/>
                <a:cs typeface="Arial" pitchFamily="34" charset="0"/>
              </a:rPr>
              <a:t>in targeted sectors - R50 billion</a:t>
            </a:r>
          </a:p>
          <a:p>
            <a:pPr marL="0" indent="0" algn="just">
              <a:buNone/>
              <a:defRPr/>
            </a:pPr>
            <a:endParaRPr lang="en-GB" sz="2000" dirty="0" smtClean="0">
              <a:latin typeface="Arial" pitchFamily="34" charset="0"/>
              <a:cs typeface="Arial" pitchFamily="34" charset="0"/>
            </a:endParaRPr>
          </a:p>
          <a:p>
            <a:pPr marL="0" indent="0" algn="just">
              <a:lnSpc>
                <a:spcPct val="90000"/>
              </a:lnSpc>
              <a:spcBef>
                <a:spcPct val="0"/>
              </a:spcBef>
              <a:buFontTx/>
              <a:buNone/>
              <a:defRPr/>
            </a:pPr>
            <a:endParaRPr lang="en-US" sz="2000" b="1" dirty="0" smtClean="0">
              <a:effectLst>
                <a:outerShdw blurRad="38100" dist="38100" dir="2700000" algn="tl">
                  <a:srgbClr val="C0C0C0"/>
                </a:outerShdw>
              </a:effectLst>
              <a:latin typeface="Arial" pitchFamily="34" charset="0"/>
              <a:cs typeface="Arial" pitchFamily="34" charset="0"/>
            </a:endParaRPr>
          </a:p>
        </p:txBody>
      </p:sp>
      <p:sp>
        <p:nvSpPr>
          <p:cNvPr id="6" name="Rectangle 2"/>
          <p:cNvSpPr txBox="1">
            <a:spLocks noChangeArrowheads="1"/>
          </p:cNvSpPr>
          <p:nvPr/>
        </p:nvSpPr>
        <p:spPr bwMode="auto">
          <a:xfrm>
            <a:off x="467544" y="142875"/>
            <a:ext cx="8136903" cy="863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a:lstStyle>
          <a:p>
            <a:pPr eaLnBrk="1" hangingPunct="1">
              <a:defRPr/>
            </a:pPr>
            <a:r>
              <a:rPr lang="en-US" sz="2800" b="1" kern="0" smtClean="0">
                <a:solidFill>
                  <a:srgbClr val="FF3300"/>
                </a:solidFill>
                <a:effectLst>
                  <a:outerShdw blurRad="38100" dist="38100" dir="2700000" algn="tl">
                    <a:srgbClr val="C0C0C0"/>
                  </a:outerShdw>
                </a:effectLst>
                <a:latin typeface="Arial" pitchFamily="34" charset="0"/>
              </a:rPr>
              <a:t>KEY INTERVENTIONS – TRADE, INVESTMENT and EXPORTS</a:t>
            </a:r>
            <a:endParaRPr lang="en-US" sz="2800" b="1" kern="0" dirty="0" smtClean="0">
              <a:solidFill>
                <a:srgbClr val="FF3300"/>
              </a:solidFill>
              <a:effectLst>
                <a:outerShdw blurRad="38100" dist="38100" dir="2700000" algn="tl">
                  <a:srgbClr val="C0C0C0"/>
                </a:outerShdw>
              </a:effectLst>
              <a:latin typeface="Arial" pitchFamily="34" charset="0"/>
            </a:endParaRPr>
          </a:p>
        </p:txBody>
      </p:sp>
    </p:spTree>
    <p:extLst>
      <p:ext uri="{BB962C8B-B14F-4D97-AF65-F5344CB8AC3E}">
        <p14:creationId xmlns:p14="http://schemas.microsoft.com/office/powerpoint/2010/main" xmlns="" val="3221339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txBox="1">
            <a:spLocks noGrp="1"/>
          </p:cNvSpPr>
          <p:nvPr/>
        </p:nvSpPr>
        <p:spPr bwMode="auto">
          <a:xfrm>
            <a:off x="6553200" y="6248400"/>
            <a:ext cx="1905000" cy="457200"/>
          </a:xfrm>
          <a:prstGeom prst="rect">
            <a:avLst/>
          </a:prstGeom>
          <a:noFill/>
          <a:ln>
            <a:miter lim="800000"/>
            <a:headEnd/>
            <a:tailEnd/>
          </a:ln>
        </p:spPr>
        <p:txBody>
          <a:bodyPr/>
          <a:lstStyle/>
          <a:p>
            <a:pPr algn="r">
              <a:defRPr/>
            </a:pPr>
            <a:fld id="{A2A35767-4BA6-4D1F-BE77-FB11DD86A1D5}" type="slidenum">
              <a:rPr lang="en-US" sz="1400">
                <a:solidFill>
                  <a:srgbClr val="000000"/>
                </a:solidFill>
                <a:latin typeface="Times"/>
              </a:rPr>
              <a:pPr algn="r">
                <a:defRPr/>
              </a:pPr>
              <a:t>2</a:t>
            </a:fld>
            <a:endParaRPr lang="en-US" sz="1400" dirty="0">
              <a:solidFill>
                <a:srgbClr val="000000"/>
              </a:solidFill>
              <a:latin typeface="Times"/>
            </a:endParaRPr>
          </a:p>
        </p:txBody>
      </p:sp>
      <p:sp>
        <p:nvSpPr>
          <p:cNvPr id="3075" name="Rectangle 2"/>
          <p:cNvSpPr>
            <a:spLocks noGrp="1" noChangeArrowheads="1"/>
          </p:cNvSpPr>
          <p:nvPr>
            <p:ph type="title" idx="4294967295"/>
          </p:nvPr>
        </p:nvSpPr>
        <p:spPr>
          <a:xfrm>
            <a:off x="1547813" y="188913"/>
            <a:ext cx="6596062" cy="622300"/>
          </a:xfrm>
        </p:spPr>
        <p:txBody>
          <a:bodyPr/>
          <a:lstStyle/>
          <a:p>
            <a:pPr eaLnBrk="1" hangingPunct="1">
              <a:defRPr/>
            </a:pPr>
            <a:r>
              <a:rPr lang="en-US" sz="4000" b="1" dirty="0" smtClean="0">
                <a:solidFill>
                  <a:srgbClr val="FF0000"/>
                </a:solidFill>
                <a:effectLst>
                  <a:outerShdw blurRad="38100" dist="38100" dir="2700000" algn="tl">
                    <a:srgbClr val="C0C0C0"/>
                  </a:outerShdw>
                </a:effectLst>
                <a:latin typeface="Arial Black" pitchFamily="34" charset="0"/>
              </a:rPr>
              <a:t>Presentation Outline</a:t>
            </a:r>
          </a:p>
        </p:txBody>
      </p:sp>
      <p:sp>
        <p:nvSpPr>
          <p:cNvPr id="3076" name="Rectangle 3"/>
          <p:cNvSpPr>
            <a:spLocks noGrp="1" noChangeArrowheads="1"/>
          </p:cNvSpPr>
          <p:nvPr>
            <p:ph type="body" idx="4294967295"/>
          </p:nvPr>
        </p:nvSpPr>
        <p:spPr>
          <a:xfrm>
            <a:off x="642938" y="1071563"/>
            <a:ext cx="8249542" cy="3941613"/>
          </a:xfrm>
        </p:spPr>
        <p:txBody>
          <a:bodyPr/>
          <a:lstStyle/>
          <a:p>
            <a:pPr eaLnBrk="1" hangingPunct="1">
              <a:lnSpc>
                <a:spcPct val="80000"/>
              </a:lnSpc>
              <a:buClr>
                <a:srgbClr val="FF3300"/>
              </a:buClr>
              <a:buFont typeface="Wingdings" pitchFamily="2" charset="2"/>
              <a:buChar char="q"/>
            </a:pPr>
            <a:r>
              <a:rPr lang="en-US" sz="2400" b="1" dirty="0" smtClean="0">
                <a:latin typeface="Arial" charset="0"/>
              </a:rPr>
              <a:t>Economic Context</a:t>
            </a:r>
          </a:p>
          <a:p>
            <a:pPr marL="0" indent="0" eaLnBrk="1" hangingPunct="1">
              <a:lnSpc>
                <a:spcPct val="80000"/>
              </a:lnSpc>
              <a:buClr>
                <a:srgbClr val="FF3300"/>
              </a:buClr>
              <a:buNone/>
            </a:pPr>
            <a:r>
              <a:rPr lang="en-US" sz="2400" b="1" dirty="0" smtClean="0">
                <a:latin typeface="Arial" charset="0"/>
              </a:rPr>
              <a:t> </a:t>
            </a:r>
          </a:p>
          <a:p>
            <a:pPr eaLnBrk="1" hangingPunct="1">
              <a:lnSpc>
                <a:spcPct val="80000"/>
              </a:lnSpc>
              <a:buClr>
                <a:srgbClr val="FF3300"/>
              </a:buClr>
              <a:buFont typeface="Wingdings" pitchFamily="2" charset="2"/>
              <a:buChar char="q"/>
            </a:pPr>
            <a:r>
              <a:rPr lang="en-US" sz="2400" b="1" dirty="0" smtClean="0">
                <a:latin typeface="Arial" charset="0"/>
              </a:rPr>
              <a:t>Key </a:t>
            </a:r>
            <a:r>
              <a:rPr lang="en-US" sz="2400" b="1" dirty="0">
                <a:latin typeface="Arial" charset="0"/>
              </a:rPr>
              <a:t>Interventions for  2016/17</a:t>
            </a:r>
          </a:p>
          <a:p>
            <a:pPr marL="457200" indent="-457200" eaLnBrk="1" hangingPunct="1">
              <a:lnSpc>
                <a:spcPct val="80000"/>
              </a:lnSpc>
              <a:buClr>
                <a:srgbClr val="FF3300"/>
              </a:buClr>
              <a:buFont typeface="Wingdings" pitchFamily="2" charset="2"/>
              <a:buChar char="q"/>
            </a:pPr>
            <a:endParaRPr lang="en-US" sz="2400" b="1" dirty="0" smtClean="0">
              <a:latin typeface="Arial" charset="0"/>
            </a:endParaRPr>
          </a:p>
          <a:p>
            <a:pPr marL="457200" indent="-457200" eaLnBrk="1" hangingPunct="1">
              <a:lnSpc>
                <a:spcPct val="80000"/>
              </a:lnSpc>
              <a:buClr>
                <a:srgbClr val="FF3300"/>
              </a:buClr>
              <a:buFont typeface="Wingdings" pitchFamily="2" charset="2"/>
              <a:buChar char="q"/>
            </a:pPr>
            <a:r>
              <a:rPr lang="en-US" sz="2400" b="1" dirty="0" smtClean="0">
                <a:latin typeface="Arial" charset="0"/>
              </a:rPr>
              <a:t>Allocated </a:t>
            </a:r>
            <a:r>
              <a:rPr lang="en-US" sz="2400" b="1" dirty="0">
                <a:latin typeface="Arial" charset="0"/>
              </a:rPr>
              <a:t>resources</a:t>
            </a:r>
          </a:p>
          <a:p>
            <a:pPr marL="0" indent="0" eaLnBrk="1" hangingPunct="1">
              <a:lnSpc>
                <a:spcPct val="80000"/>
              </a:lnSpc>
              <a:buClr>
                <a:srgbClr val="FF3300"/>
              </a:buClr>
              <a:buNone/>
            </a:pPr>
            <a:endParaRPr lang="en-US" sz="2400" b="1" dirty="0" smtClean="0">
              <a:latin typeface="Arial" charset="0"/>
            </a:endParaRPr>
          </a:p>
          <a:p>
            <a:pPr marL="0" indent="0" eaLnBrk="1" hangingPunct="1">
              <a:lnSpc>
                <a:spcPct val="80000"/>
              </a:lnSpc>
              <a:buClr>
                <a:srgbClr val="FF3300"/>
              </a:buClr>
              <a:buNone/>
            </a:pPr>
            <a:endParaRPr lang="en-US" sz="2400" b="1" dirty="0" smtClean="0">
              <a:latin typeface="Arial" charset="0"/>
            </a:endParaRPr>
          </a:p>
          <a:p>
            <a:pPr marL="457200" indent="-457200" eaLnBrk="1" hangingPunct="1">
              <a:lnSpc>
                <a:spcPct val="80000"/>
              </a:lnSpc>
              <a:buClr>
                <a:srgbClr val="FF3300"/>
              </a:buClr>
              <a:buFont typeface="Wingdings" pitchFamily="2" charset="2"/>
              <a:buChar char="q"/>
            </a:pPr>
            <a:endParaRPr lang="en-US" sz="3000" dirty="0" smtClean="0">
              <a:latin typeface="Arial" charset="0"/>
            </a:endParaRPr>
          </a:p>
        </p:txBody>
      </p:sp>
      <p:sp>
        <p:nvSpPr>
          <p:cNvPr id="3077" name="Slide Number Placeholder 4"/>
          <p:cNvSpPr>
            <a:spLocks noGrp="1"/>
          </p:cNvSpPr>
          <p:nvPr>
            <p:ph type="sldNum" sz="quarter" idx="12"/>
          </p:nvPr>
        </p:nvSpPr>
        <p:spPr>
          <a:noFill/>
        </p:spPr>
        <p:txBody>
          <a:bodyPr/>
          <a:lstStyle/>
          <a:p>
            <a:fld id="{E744CB8D-002E-4EFB-AC3F-201EF74A72BD}" type="slidenum">
              <a:rPr lang="en-US" smtClean="0">
                <a:solidFill>
                  <a:srgbClr val="000000"/>
                </a:solidFill>
              </a:rPr>
              <a:pPr/>
              <a:t>2</a:t>
            </a:fld>
            <a:endParaRPr lang="en-US" dirty="0" smtClean="0">
              <a:solidFill>
                <a:srgbClr val="000000"/>
              </a:solidFill>
            </a:endParaRPr>
          </a:p>
        </p:txBody>
      </p:sp>
    </p:spTree>
    <p:extLst>
      <p:ext uri="{BB962C8B-B14F-4D97-AF65-F5344CB8AC3E}">
        <p14:creationId xmlns:p14="http://schemas.microsoft.com/office/powerpoint/2010/main" xmlns="" val="20882638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Grp="1" noChangeArrowheads="1"/>
          </p:cNvSpPr>
          <p:nvPr>
            <p:ph type="sldNum" sz="quarter" idx="12"/>
          </p:nvPr>
        </p:nvSpPr>
        <p:spPr>
          <a:noFill/>
        </p:spPr>
        <p:txBody>
          <a:bodyPr/>
          <a:lstStyle/>
          <a:p>
            <a:fld id="{906B73FF-5243-4107-AF65-46D829390630}" type="slidenum">
              <a:rPr lang="en-US" smtClean="0">
                <a:solidFill>
                  <a:srgbClr val="000000"/>
                </a:solidFill>
                <a:latin typeface="Times" pitchFamily="18" charset="0"/>
              </a:rPr>
              <a:pPr/>
              <a:t>20</a:t>
            </a:fld>
            <a:endParaRPr lang="en-US" smtClean="0">
              <a:solidFill>
                <a:srgbClr val="000000"/>
              </a:solidFill>
              <a:latin typeface="Times" pitchFamily="18" charset="0"/>
            </a:endParaRPr>
          </a:p>
        </p:txBody>
      </p:sp>
      <p:sp>
        <p:nvSpPr>
          <p:cNvPr id="55298" name="Text Box 5"/>
          <p:cNvSpPr txBox="1">
            <a:spLocks noGrp="1" noChangeArrowheads="1"/>
          </p:cNvSpPr>
          <p:nvPr>
            <p:ph type="body" idx="1"/>
          </p:nvPr>
        </p:nvSpPr>
        <p:spPr>
          <a:xfrm>
            <a:off x="323850" y="1052513"/>
            <a:ext cx="8569325" cy="4537075"/>
          </a:xfrm>
        </p:spPr>
        <p:txBody>
          <a:bodyPr/>
          <a:lstStyle/>
          <a:p>
            <a:pPr marL="355600" lvl="1" indent="-355600" algn="just" eaLnBrk="1" hangingPunct="1">
              <a:spcBef>
                <a:spcPct val="0"/>
              </a:spcBef>
              <a:buFontTx/>
              <a:buBlip>
                <a:blip r:embed="rId2"/>
              </a:buBlip>
              <a:tabLst>
                <a:tab pos="449263" algn="l"/>
              </a:tabLst>
              <a:defRPr/>
            </a:pPr>
            <a:r>
              <a:rPr lang="en-GB" sz="2000" dirty="0" smtClean="0">
                <a:latin typeface="Arial" pitchFamily="34" charset="0"/>
                <a:cs typeface="Arial" pitchFamily="34" charset="0"/>
              </a:rPr>
              <a:t>Implementation of </a:t>
            </a:r>
            <a:r>
              <a:rPr lang="en-GB" sz="2000" b="1" dirty="0">
                <a:latin typeface="Arial" pitchFamily="34" charset="0"/>
                <a:cs typeface="Arial" pitchFamily="34" charset="0"/>
              </a:rPr>
              <a:t>B-BBEE Amendment </a:t>
            </a:r>
            <a:r>
              <a:rPr lang="en-GB" sz="2000" b="1" dirty="0" smtClean="0">
                <a:latin typeface="Arial" pitchFamily="34" charset="0"/>
                <a:cs typeface="Arial" pitchFamily="34" charset="0"/>
              </a:rPr>
              <a:t>Act </a:t>
            </a:r>
            <a:r>
              <a:rPr lang="en-GB" sz="2000" dirty="0">
                <a:latin typeface="Arial" pitchFamily="34" charset="0"/>
                <a:cs typeface="Arial" pitchFamily="34" charset="0"/>
              </a:rPr>
              <a:t>and</a:t>
            </a:r>
            <a:r>
              <a:rPr lang="en-GB" sz="2000" b="1" dirty="0">
                <a:latin typeface="Arial" pitchFamily="34" charset="0"/>
                <a:cs typeface="Arial" pitchFamily="34" charset="0"/>
              </a:rPr>
              <a:t> Code of Good Practice for </a:t>
            </a:r>
            <a:r>
              <a:rPr lang="en-GB" sz="2000" b="1" dirty="0" smtClean="0">
                <a:latin typeface="Arial" pitchFamily="34" charset="0"/>
                <a:cs typeface="Arial" pitchFamily="34" charset="0"/>
              </a:rPr>
              <a:t>B-BBEE</a:t>
            </a:r>
            <a:endParaRPr lang="en-GB" sz="2000" b="1" dirty="0">
              <a:latin typeface="Arial" pitchFamily="34" charset="0"/>
              <a:cs typeface="Arial" pitchFamily="34" charset="0"/>
            </a:endParaRPr>
          </a:p>
          <a:p>
            <a:pPr marL="355600" lvl="1" indent="-355600" algn="just" eaLnBrk="1" hangingPunct="1">
              <a:lnSpc>
                <a:spcPct val="150000"/>
              </a:lnSpc>
              <a:spcBef>
                <a:spcPct val="0"/>
              </a:spcBef>
              <a:buFont typeface="Wingdings" panose="05000000000000000000" pitchFamily="2" charset="2"/>
              <a:buChar char="q"/>
              <a:tabLst>
                <a:tab pos="449263" algn="l"/>
              </a:tabLst>
              <a:defRPr/>
            </a:pPr>
            <a:r>
              <a:rPr lang="en-US" sz="2000" dirty="0" smtClean="0">
                <a:latin typeface="Arial" pitchFamily="34" charset="0"/>
                <a:cs typeface="Arial" pitchFamily="34" charset="0"/>
              </a:rPr>
              <a:t>Report </a:t>
            </a:r>
            <a:r>
              <a:rPr lang="en-US" sz="2000" dirty="0">
                <a:latin typeface="Arial" pitchFamily="34" charset="0"/>
                <a:cs typeface="Arial" pitchFamily="34" charset="0"/>
              </a:rPr>
              <a:t>on the implementation of the B-BBEE Amendment Act and </a:t>
            </a:r>
            <a:r>
              <a:rPr lang="en-US" sz="2000" dirty="0" smtClean="0">
                <a:latin typeface="Arial" pitchFamily="34" charset="0"/>
                <a:cs typeface="Arial" pitchFamily="34" charset="0"/>
              </a:rPr>
              <a:t>Regulations produced for Minister’s approval</a:t>
            </a:r>
            <a:endParaRPr lang="en-US" sz="2000" dirty="0">
              <a:latin typeface="Arial" pitchFamily="34" charset="0"/>
              <a:cs typeface="Arial" pitchFamily="34" charset="0"/>
            </a:endParaRPr>
          </a:p>
          <a:p>
            <a:pPr marL="0" lvl="1" indent="0" algn="just" eaLnBrk="1" hangingPunct="1">
              <a:spcBef>
                <a:spcPct val="0"/>
              </a:spcBef>
              <a:buNone/>
              <a:tabLst>
                <a:tab pos="449263" algn="l"/>
              </a:tabLst>
              <a:defRPr/>
            </a:pPr>
            <a:endParaRPr lang="en-ZA" sz="2000" b="1" dirty="0" smtClean="0">
              <a:latin typeface="Arial" pitchFamily="34" charset="0"/>
              <a:cs typeface="Arial" pitchFamily="34" charset="0"/>
            </a:endParaRPr>
          </a:p>
          <a:p>
            <a:pPr marL="355600" lvl="1" indent="-355600" algn="just" eaLnBrk="1" hangingPunct="1">
              <a:spcBef>
                <a:spcPct val="0"/>
              </a:spcBef>
              <a:buFontTx/>
              <a:buBlip>
                <a:blip r:embed="rId2"/>
              </a:buBlip>
              <a:tabLst>
                <a:tab pos="449263" algn="l"/>
              </a:tabLst>
              <a:defRPr/>
            </a:pPr>
            <a:r>
              <a:rPr lang="en-ZA" sz="2000" b="1" dirty="0" smtClean="0">
                <a:latin typeface="Arial" pitchFamily="34" charset="0"/>
                <a:cs typeface="Arial" pitchFamily="34" charset="0"/>
              </a:rPr>
              <a:t>Black Industrialist </a:t>
            </a:r>
            <a:r>
              <a:rPr lang="en-ZA" sz="2000" dirty="0" smtClean="0">
                <a:latin typeface="Arial" pitchFamily="34" charset="0"/>
                <a:cs typeface="Arial" pitchFamily="34" charset="0"/>
              </a:rPr>
              <a:t>(BI) development programmes implemented</a:t>
            </a:r>
            <a:endParaRPr lang="en-US" sz="2000" dirty="0" smtClean="0">
              <a:latin typeface="Arial" pitchFamily="34" charset="0"/>
              <a:cs typeface="Arial" pitchFamily="34" charset="0"/>
            </a:endParaRPr>
          </a:p>
          <a:p>
            <a:pPr>
              <a:lnSpc>
                <a:spcPct val="150000"/>
              </a:lnSpc>
              <a:spcAft>
                <a:spcPts val="0"/>
              </a:spcAft>
              <a:buFont typeface="Wingdings" panose="05000000000000000000" pitchFamily="2" charset="2"/>
              <a:buChar char="q"/>
            </a:pPr>
            <a:r>
              <a:rPr lang="en-ZA" sz="2000" dirty="0" smtClean="0">
                <a:latin typeface="Arial" pitchFamily="34" charset="0"/>
                <a:cs typeface="Arial" pitchFamily="34" charset="0"/>
              </a:rPr>
              <a:t>25 new </a:t>
            </a:r>
            <a:r>
              <a:rPr lang="en-ZA" sz="2000" b="1" dirty="0" smtClean="0">
                <a:latin typeface="Arial" pitchFamily="34" charset="0"/>
                <a:cs typeface="Arial" pitchFamily="34" charset="0"/>
              </a:rPr>
              <a:t>BIs</a:t>
            </a:r>
            <a:r>
              <a:rPr lang="en-ZA" sz="2000" dirty="0" smtClean="0">
                <a:latin typeface="Arial" pitchFamily="34" charset="0"/>
                <a:cs typeface="Arial" pitchFamily="34" charset="0"/>
              </a:rPr>
              <a:t> supported in IPAP sectors </a:t>
            </a:r>
            <a:r>
              <a:rPr lang="en-ZA" sz="2000" dirty="0">
                <a:latin typeface="Arial" pitchFamily="34" charset="0"/>
                <a:cs typeface="Arial" pitchFamily="34" charset="0"/>
              </a:rPr>
              <a:t>and report </a:t>
            </a:r>
            <a:r>
              <a:rPr lang="en-ZA" sz="2000" dirty="0" smtClean="0">
                <a:latin typeface="Arial" pitchFamily="34" charset="0"/>
                <a:cs typeface="Arial" pitchFamily="34" charset="0"/>
              </a:rPr>
              <a:t>produced</a:t>
            </a:r>
          </a:p>
          <a:p>
            <a:pPr marL="0" lvl="1" indent="0" algn="just" eaLnBrk="1" hangingPunct="1">
              <a:spcBef>
                <a:spcPct val="0"/>
              </a:spcBef>
              <a:buNone/>
              <a:tabLst>
                <a:tab pos="449263" algn="l"/>
              </a:tabLst>
              <a:defRPr/>
            </a:pPr>
            <a:endParaRPr lang="en-ZA" sz="2000" b="1" dirty="0" smtClean="0">
              <a:solidFill>
                <a:srgbClr val="000000"/>
              </a:solidFill>
              <a:latin typeface="Arial" pitchFamily="34" charset="0"/>
              <a:cs typeface="Arial" pitchFamily="34" charset="0"/>
            </a:endParaRPr>
          </a:p>
          <a:p>
            <a:pPr marL="355600" lvl="1" indent="-355600" algn="just" eaLnBrk="1" hangingPunct="1">
              <a:spcBef>
                <a:spcPct val="0"/>
              </a:spcBef>
              <a:buBlip>
                <a:blip r:embed="rId2"/>
              </a:buBlip>
              <a:tabLst>
                <a:tab pos="449263" algn="l"/>
              </a:tabLst>
              <a:defRPr/>
            </a:pPr>
            <a:r>
              <a:rPr lang="en-ZA" sz="2000" b="1" dirty="0" smtClean="0">
                <a:solidFill>
                  <a:srgbClr val="000000"/>
                </a:solidFill>
                <a:latin typeface="Arial" pitchFamily="34" charset="0"/>
                <a:cs typeface="Arial" pitchFamily="34" charset="0"/>
              </a:rPr>
              <a:t>Revitalisation </a:t>
            </a:r>
            <a:r>
              <a:rPr lang="en-ZA" sz="2000" b="1" dirty="0">
                <a:solidFill>
                  <a:srgbClr val="000000"/>
                </a:solidFill>
                <a:latin typeface="Arial" pitchFamily="34" charset="0"/>
                <a:cs typeface="Arial" pitchFamily="34" charset="0"/>
              </a:rPr>
              <a:t>of industrial </a:t>
            </a:r>
            <a:r>
              <a:rPr lang="en-ZA" sz="2000" b="1" dirty="0" smtClean="0">
                <a:solidFill>
                  <a:srgbClr val="000000"/>
                </a:solidFill>
                <a:latin typeface="Arial" pitchFamily="34" charset="0"/>
                <a:cs typeface="Arial" pitchFamily="34" charset="0"/>
              </a:rPr>
              <a:t>parks</a:t>
            </a:r>
          </a:p>
          <a:p>
            <a:pPr>
              <a:buFont typeface="Wingdings" panose="05000000000000000000" pitchFamily="2" charset="2"/>
              <a:buChar char="q"/>
            </a:pPr>
            <a:r>
              <a:rPr lang="en-GB" sz="2000" dirty="0" smtClean="0">
                <a:latin typeface="Arial" pitchFamily="34" charset="0"/>
                <a:cs typeface="Arial" pitchFamily="34" charset="0"/>
              </a:rPr>
              <a:t>Report </a:t>
            </a:r>
            <a:r>
              <a:rPr lang="en-GB" sz="2000" dirty="0">
                <a:latin typeface="Arial" pitchFamily="34" charset="0"/>
                <a:cs typeface="Arial" pitchFamily="34" charset="0"/>
              </a:rPr>
              <a:t>on the </a:t>
            </a:r>
            <a:r>
              <a:rPr lang="en-GB" sz="2000" dirty="0" smtClean="0">
                <a:latin typeface="Arial" pitchFamily="34" charset="0"/>
                <a:cs typeface="Arial" pitchFamily="34" charset="0"/>
              </a:rPr>
              <a:t>identified </a:t>
            </a:r>
            <a:r>
              <a:rPr lang="en-GB" sz="2000" dirty="0">
                <a:latin typeface="Arial" pitchFamily="34" charset="0"/>
                <a:cs typeface="Arial" pitchFamily="34" charset="0"/>
              </a:rPr>
              <a:t>Industrial Parks submitted for </a:t>
            </a:r>
            <a:r>
              <a:rPr lang="en-GB" sz="2000" dirty="0" smtClean="0">
                <a:latin typeface="Arial" pitchFamily="34" charset="0"/>
                <a:cs typeface="Arial" pitchFamily="34" charset="0"/>
              </a:rPr>
              <a:t>Minister’s approval. </a:t>
            </a:r>
            <a:endParaRPr lang="en-ZA" sz="3600" dirty="0">
              <a:solidFill>
                <a:srgbClr val="000000"/>
              </a:solidFill>
              <a:latin typeface="Arial"/>
              <a:ea typeface="Times New Roman"/>
              <a:cs typeface="Times New Roman"/>
            </a:endParaRPr>
          </a:p>
          <a:p>
            <a:pPr marL="0" indent="0">
              <a:spcAft>
                <a:spcPts val="0"/>
              </a:spcAft>
              <a:buNone/>
              <a:defRPr/>
            </a:pPr>
            <a:endParaRPr lang="en-US" sz="2400" dirty="0">
              <a:latin typeface="Arial" pitchFamily="34" charset="0"/>
              <a:cs typeface="Arial" pitchFamily="34" charset="0"/>
            </a:endParaRPr>
          </a:p>
          <a:p>
            <a:pPr marL="355600" indent="-355600" algn="just" eaLnBrk="1" hangingPunct="1">
              <a:spcBef>
                <a:spcPct val="0"/>
              </a:spcBef>
              <a:buFont typeface="Wingdings" pitchFamily="2" charset="2"/>
              <a:buChar char="v"/>
              <a:tabLst>
                <a:tab pos="355600" algn="l"/>
              </a:tabLst>
              <a:defRPr/>
            </a:pPr>
            <a:endParaRPr lang="en-US" sz="2000" dirty="0">
              <a:latin typeface="Arial" pitchFamily="34" charset="0"/>
              <a:cs typeface="Arial" pitchFamily="34" charset="0"/>
            </a:endParaRPr>
          </a:p>
          <a:p>
            <a:pPr marL="355600" indent="-355600" algn="just" eaLnBrk="1" hangingPunct="1">
              <a:spcBef>
                <a:spcPct val="0"/>
              </a:spcBef>
              <a:buFontTx/>
              <a:buNone/>
              <a:tabLst>
                <a:tab pos="355600" algn="l"/>
              </a:tabLst>
              <a:defRPr/>
            </a:pPr>
            <a:endParaRPr lang="en-US" sz="1600" dirty="0" smtClean="0">
              <a:solidFill>
                <a:srgbClr val="0033CC"/>
              </a:solidFill>
              <a:latin typeface="Arial" pitchFamily="34" charset="0"/>
              <a:cs typeface="Arial" pitchFamily="34" charset="0"/>
            </a:endParaRPr>
          </a:p>
        </p:txBody>
      </p:sp>
      <p:sp>
        <p:nvSpPr>
          <p:cNvPr id="609282" name="Rectangle 2"/>
          <p:cNvSpPr>
            <a:spLocks noGrp="1" noChangeArrowheads="1"/>
          </p:cNvSpPr>
          <p:nvPr>
            <p:ph type="title"/>
          </p:nvPr>
        </p:nvSpPr>
        <p:spPr>
          <a:xfrm>
            <a:off x="714375" y="214313"/>
            <a:ext cx="7772400" cy="692150"/>
          </a:xfrm>
        </p:spPr>
        <p:txBody>
          <a:bodyPr/>
          <a:lstStyle/>
          <a:p>
            <a:pPr eaLnBrk="1" hangingPunct="1">
              <a:defRPr/>
            </a:pPr>
            <a:r>
              <a:rPr lang="en-US" sz="2800" b="1" dirty="0" smtClean="0">
                <a:solidFill>
                  <a:srgbClr val="FF3300"/>
                </a:solidFill>
                <a:effectLst>
                  <a:outerShdw blurRad="38100" dist="38100" dir="2700000" algn="tl">
                    <a:srgbClr val="C0C0C0"/>
                  </a:outerShdw>
                </a:effectLst>
                <a:latin typeface="Arial" pitchFamily="34" charset="0"/>
              </a:rPr>
              <a:t>KEY INTERVENTIONS – BROADENING PARTICIPATION</a:t>
            </a:r>
          </a:p>
        </p:txBody>
      </p:sp>
    </p:spTree>
    <p:extLst>
      <p:ext uri="{BB962C8B-B14F-4D97-AF65-F5344CB8AC3E}">
        <p14:creationId xmlns:p14="http://schemas.microsoft.com/office/powerpoint/2010/main" xmlns="" val="11892023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Grp="1" noChangeArrowheads="1"/>
          </p:cNvSpPr>
          <p:nvPr>
            <p:ph type="sldNum" sz="quarter" idx="12"/>
          </p:nvPr>
        </p:nvSpPr>
        <p:spPr>
          <a:noFill/>
        </p:spPr>
        <p:txBody>
          <a:bodyPr/>
          <a:lstStyle/>
          <a:p>
            <a:fld id="{906B73FF-5243-4107-AF65-46D829390630}" type="slidenum">
              <a:rPr lang="en-US" smtClean="0">
                <a:solidFill>
                  <a:srgbClr val="000000"/>
                </a:solidFill>
                <a:latin typeface="Times" pitchFamily="18" charset="0"/>
              </a:rPr>
              <a:pPr/>
              <a:t>21</a:t>
            </a:fld>
            <a:endParaRPr lang="en-US" smtClean="0">
              <a:solidFill>
                <a:srgbClr val="000000"/>
              </a:solidFill>
              <a:latin typeface="Times" pitchFamily="18" charset="0"/>
            </a:endParaRPr>
          </a:p>
        </p:txBody>
      </p:sp>
      <p:sp>
        <p:nvSpPr>
          <p:cNvPr id="55298" name="Text Box 5"/>
          <p:cNvSpPr txBox="1">
            <a:spLocks noGrp="1" noChangeArrowheads="1"/>
          </p:cNvSpPr>
          <p:nvPr>
            <p:ph type="body" idx="1"/>
          </p:nvPr>
        </p:nvSpPr>
        <p:spPr>
          <a:xfrm>
            <a:off x="323850" y="1052513"/>
            <a:ext cx="8569325" cy="4537075"/>
          </a:xfrm>
        </p:spPr>
        <p:txBody>
          <a:bodyPr/>
          <a:lstStyle/>
          <a:p>
            <a:pPr marL="355600" lvl="1" indent="-355600" algn="just" eaLnBrk="1" hangingPunct="1">
              <a:spcBef>
                <a:spcPct val="0"/>
              </a:spcBef>
              <a:buBlip>
                <a:blip r:embed="rId2"/>
              </a:buBlip>
              <a:tabLst>
                <a:tab pos="449263" algn="l"/>
              </a:tabLst>
              <a:defRPr/>
            </a:pPr>
            <a:r>
              <a:rPr lang="en-ZA" sz="2000" b="1" dirty="0" smtClean="0">
                <a:solidFill>
                  <a:srgbClr val="000000"/>
                </a:solidFill>
                <a:latin typeface="Arial" pitchFamily="34" charset="0"/>
                <a:cs typeface="Arial" pitchFamily="34" charset="0"/>
              </a:rPr>
              <a:t>Revitalisation </a:t>
            </a:r>
            <a:r>
              <a:rPr lang="en-ZA" sz="2000" b="1" dirty="0">
                <a:solidFill>
                  <a:srgbClr val="000000"/>
                </a:solidFill>
                <a:latin typeface="Arial" pitchFamily="34" charset="0"/>
                <a:cs typeface="Arial" pitchFamily="34" charset="0"/>
              </a:rPr>
              <a:t>of industrial </a:t>
            </a:r>
            <a:r>
              <a:rPr lang="en-ZA" sz="2000" b="1" dirty="0" smtClean="0">
                <a:solidFill>
                  <a:srgbClr val="000000"/>
                </a:solidFill>
                <a:latin typeface="Arial" pitchFamily="34" charset="0"/>
                <a:cs typeface="Arial" pitchFamily="34" charset="0"/>
              </a:rPr>
              <a:t>parks</a:t>
            </a:r>
          </a:p>
          <a:p>
            <a:pPr>
              <a:buFont typeface="Wingdings" panose="05000000000000000000" pitchFamily="2" charset="2"/>
              <a:buChar char="q"/>
            </a:pPr>
            <a:r>
              <a:rPr lang="en-GB" sz="2000" dirty="0" smtClean="0">
                <a:latin typeface="Arial" pitchFamily="34" charset="0"/>
                <a:cs typeface="Arial" pitchFamily="34" charset="0"/>
              </a:rPr>
              <a:t> Implementation on Phase 1 of the implementation plan has commenced with the following Industrial Parks approved for funding:</a:t>
            </a:r>
          </a:p>
          <a:p>
            <a:pPr marL="457200" lvl="1" indent="0">
              <a:buNone/>
            </a:pPr>
            <a:endParaRPr lang="en-ZA" sz="1600" dirty="0">
              <a:solidFill>
                <a:srgbClr val="000000"/>
              </a:solidFill>
              <a:latin typeface="Arial"/>
              <a:ea typeface="Times New Roman"/>
              <a:cs typeface="Times New Roman"/>
            </a:endParaRPr>
          </a:p>
          <a:p>
            <a:pPr marL="0" indent="0">
              <a:spcAft>
                <a:spcPts val="0"/>
              </a:spcAft>
              <a:buNone/>
              <a:defRPr/>
            </a:pPr>
            <a:endParaRPr lang="en-US" sz="2400" dirty="0">
              <a:latin typeface="Arial" pitchFamily="34" charset="0"/>
              <a:cs typeface="Arial" pitchFamily="34" charset="0"/>
            </a:endParaRPr>
          </a:p>
          <a:p>
            <a:pPr marL="355600" indent="-355600" algn="just" eaLnBrk="1" hangingPunct="1">
              <a:spcBef>
                <a:spcPct val="0"/>
              </a:spcBef>
              <a:buFont typeface="Wingdings" pitchFamily="2" charset="2"/>
              <a:buChar char="v"/>
              <a:tabLst>
                <a:tab pos="355600" algn="l"/>
              </a:tabLst>
              <a:defRPr/>
            </a:pPr>
            <a:endParaRPr lang="en-US" sz="2000" dirty="0">
              <a:latin typeface="Arial" pitchFamily="34" charset="0"/>
              <a:cs typeface="Arial" pitchFamily="34" charset="0"/>
            </a:endParaRPr>
          </a:p>
          <a:p>
            <a:pPr marL="355600" indent="-355600" algn="just" eaLnBrk="1" hangingPunct="1">
              <a:spcBef>
                <a:spcPct val="0"/>
              </a:spcBef>
              <a:buFontTx/>
              <a:buNone/>
              <a:tabLst>
                <a:tab pos="355600" algn="l"/>
              </a:tabLst>
              <a:defRPr/>
            </a:pPr>
            <a:endParaRPr lang="en-US" sz="1600" dirty="0" smtClean="0">
              <a:solidFill>
                <a:srgbClr val="0033CC"/>
              </a:solidFill>
              <a:latin typeface="Arial" pitchFamily="34" charset="0"/>
              <a:cs typeface="Arial" pitchFamily="34" charset="0"/>
            </a:endParaRPr>
          </a:p>
        </p:txBody>
      </p:sp>
      <p:sp>
        <p:nvSpPr>
          <p:cNvPr id="609282" name="Rectangle 2"/>
          <p:cNvSpPr>
            <a:spLocks noGrp="1" noChangeArrowheads="1"/>
          </p:cNvSpPr>
          <p:nvPr>
            <p:ph type="title"/>
          </p:nvPr>
        </p:nvSpPr>
        <p:spPr>
          <a:xfrm>
            <a:off x="714375" y="214313"/>
            <a:ext cx="7772400" cy="692150"/>
          </a:xfrm>
        </p:spPr>
        <p:txBody>
          <a:bodyPr/>
          <a:lstStyle/>
          <a:p>
            <a:pPr eaLnBrk="1" hangingPunct="1">
              <a:defRPr/>
            </a:pPr>
            <a:r>
              <a:rPr lang="en-US" sz="2800" b="1" dirty="0" smtClean="0">
                <a:solidFill>
                  <a:srgbClr val="FF3300"/>
                </a:solidFill>
                <a:effectLst>
                  <a:outerShdw blurRad="38100" dist="38100" dir="2700000" algn="tl">
                    <a:srgbClr val="C0C0C0"/>
                  </a:outerShdw>
                </a:effectLst>
                <a:latin typeface="Arial" pitchFamily="34" charset="0"/>
              </a:rPr>
              <a:t>KEY INTERVENTIONS – BROADENING PARTICIPATION</a:t>
            </a:r>
          </a:p>
        </p:txBody>
      </p:sp>
      <p:graphicFrame>
        <p:nvGraphicFramePr>
          <p:cNvPr id="2" name="Table 1"/>
          <p:cNvGraphicFramePr>
            <a:graphicFrameLocks noGrp="1"/>
          </p:cNvGraphicFramePr>
          <p:nvPr>
            <p:extLst>
              <p:ext uri="{D42A27DB-BD31-4B8C-83A1-F6EECF244321}">
                <p14:modId xmlns:p14="http://schemas.microsoft.com/office/powerpoint/2010/main" xmlns="" val="1059785107"/>
              </p:ext>
            </p:extLst>
          </p:nvPr>
        </p:nvGraphicFramePr>
        <p:xfrm>
          <a:off x="611560" y="2132856"/>
          <a:ext cx="8424936" cy="3530624"/>
        </p:xfrm>
        <a:graphic>
          <a:graphicData uri="http://schemas.openxmlformats.org/drawingml/2006/table">
            <a:tbl>
              <a:tblPr firstRow="1" bandRow="1">
                <a:tableStyleId>{5C22544A-7EE6-4342-B048-85BDC9FD1C3A}</a:tableStyleId>
              </a:tblPr>
              <a:tblGrid>
                <a:gridCol w="2592288"/>
                <a:gridCol w="5832648"/>
              </a:tblGrid>
              <a:tr h="0">
                <a:tc>
                  <a:txBody>
                    <a:bodyPr/>
                    <a:lstStyle/>
                    <a:p>
                      <a:r>
                        <a:rPr lang="en-ZA" sz="1400" dirty="0" smtClean="0">
                          <a:latin typeface="Arial" panose="020B0604020202020204" pitchFamily="34" charset="0"/>
                          <a:cs typeface="Arial" panose="020B0604020202020204" pitchFamily="34" charset="0"/>
                        </a:rPr>
                        <a:t>Province</a:t>
                      </a:r>
                      <a:r>
                        <a:rPr lang="en-ZA" sz="1400" baseline="0" dirty="0" smtClean="0">
                          <a:latin typeface="Arial" panose="020B0604020202020204" pitchFamily="34" charset="0"/>
                          <a:cs typeface="Arial" panose="020B0604020202020204" pitchFamily="34" charset="0"/>
                        </a:rPr>
                        <a:t> </a:t>
                      </a:r>
                      <a:endParaRPr lang="en-ZA" sz="1400" dirty="0">
                        <a:latin typeface="Arial" panose="020B0604020202020204" pitchFamily="34" charset="0"/>
                        <a:cs typeface="Arial" panose="020B0604020202020204" pitchFamily="34" charset="0"/>
                      </a:endParaRPr>
                    </a:p>
                  </a:txBody>
                  <a:tcPr/>
                </a:tc>
                <a:tc>
                  <a:txBody>
                    <a:bodyPr/>
                    <a:lstStyle/>
                    <a:p>
                      <a:r>
                        <a:rPr lang="en-ZA" sz="1400" dirty="0" smtClean="0">
                          <a:latin typeface="Arial" panose="020B0604020202020204" pitchFamily="34" charset="0"/>
                          <a:cs typeface="Arial" panose="020B0604020202020204" pitchFamily="34" charset="0"/>
                        </a:rPr>
                        <a:t>Industrial Park</a:t>
                      </a:r>
                      <a:endParaRPr lang="en-ZA" sz="1400" dirty="0">
                        <a:latin typeface="Arial" panose="020B0604020202020204" pitchFamily="34" charset="0"/>
                        <a:cs typeface="Arial" panose="020B0604020202020204" pitchFamily="34" charset="0"/>
                      </a:endParaRPr>
                    </a:p>
                  </a:txBody>
                  <a:tcPr/>
                </a:tc>
              </a:tr>
              <a:tr h="676916">
                <a:tc>
                  <a:txBody>
                    <a:bodyPr/>
                    <a:lstStyle/>
                    <a:p>
                      <a:r>
                        <a:rPr lang="en-ZA" sz="1400" dirty="0" smtClean="0">
                          <a:latin typeface="Arial" panose="020B0604020202020204" pitchFamily="34" charset="0"/>
                          <a:cs typeface="Arial" panose="020B0604020202020204" pitchFamily="34" charset="0"/>
                        </a:rPr>
                        <a:t>Eastern</a:t>
                      </a:r>
                      <a:r>
                        <a:rPr lang="en-ZA" sz="1400" baseline="0" dirty="0" smtClean="0">
                          <a:latin typeface="Arial" panose="020B0604020202020204" pitchFamily="34" charset="0"/>
                          <a:cs typeface="Arial" panose="020B0604020202020204" pitchFamily="34" charset="0"/>
                        </a:rPr>
                        <a:t> Cape</a:t>
                      </a:r>
                      <a:endParaRPr lang="en-ZA" sz="1400" dirty="0">
                        <a:latin typeface="Arial" panose="020B0604020202020204" pitchFamily="34" charset="0"/>
                        <a:cs typeface="Arial" panose="020B0604020202020204" pitchFamily="34" charset="0"/>
                      </a:endParaRPr>
                    </a:p>
                  </a:txBody>
                  <a:tcPr/>
                </a:tc>
                <a:tc>
                  <a:txBody>
                    <a:bodyPr/>
                    <a:lstStyle/>
                    <a:p>
                      <a:r>
                        <a:rPr lang="en-ZA" sz="1400" dirty="0" err="1" smtClean="0">
                          <a:latin typeface="Arial" panose="020B0604020202020204" pitchFamily="34" charset="0"/>
                          <a:cs typeface="Arial" panose="020B0604020202020204" pitchFamily="34" charset="0"/>
                        </a:rPr>
                        <a:t>Vulindlela</a:t>
                      </a:r>
                      <a:r>
                        <a:rPr lang="en-ZA" sz="1400" dirty="0" smtClean="0">
                          <a:latin typeface="Arial" panose="020B0604020202020204" pitchFamily="34" charset="0"/>
                          <a:cs typeface="Arial" panose="020B0604020202020204" pitchFamily="34" charset="0"/>
                        </a:rPr>
                        <a:t> Industrial Heights</a:t>
                      </a:r>
                    </a:p>
                    <a:p>
                      <a:r>
                        <a:rPr lang="en-ZA" sz="1400" dirty="0" smtClean="0">
                          <a:latin typeface="Arial" panose="020B0604020202020204" pitchFamily="34" charset="0"/>
                          <a:cs typeface="Arial" panose="020B0604020202020204" pitchFamily="34" charset="0"/>
                        </a:rPr>
                        <a:t>King</a:t>
                      </a:r>
                      <a:r>
                        <a:rPr lang="en-ZA" sz="1400" baseline="0" dirty="0" smtClean="0">
                          <a:latin typeface="Arial" panose="020B0604020202020204" pitchFamily="34" charset="0"/>
                          <a:cs typeface="Arial" panose="020B0604020202020204" pitchFamily="34" charset="0"/>
                        </a:rPr>
                        <a:t> </a:t>
                      </a:r>
                      <a:r>
                        <a:rPr lang="en-ZA" sz="1400" baseline="0" dirty="0" err="1" smtClean="0">
                          <a:latin typeface="Arial" panose="020B0604020202020204" pitchFamily="34" charset="0"/>
                          <a:cs typeface="Arial" panose="020B0604020202020204" pitchFamily="34" charset="0"/>
                        </a:rPr>
                        <a:t>Sabata</a:t>
                      </a:r>
                      <a:r>
                        <a:rPr lang="en-ZA" sz="1400" baseline="0" dirty="0" smtClean="0">
                          <a:latin typeface="Arial" panose="020B0604020202020204" pitchFamily="34" charset="0"/>
                          <a:cs typeface="Arial" panose="020B0604020202020204" pitchFamily="34" charset="0"/>
                        </a:rPr>
                        <a:t> </a:t>
                      </a:r>
                      <a:r>
                        <a:rPr lang="en-ZA" sz="1400" baseline="0" dirty="0" err="1" smtClean="0">
                          <a:latin typeface="Arial" panose="020B0604020202020204" pitchFamily="34" charset="0"/>
                          <a:cs typeface="Arial" panose="020B0604020202020204" pitchFamily="34" charset="0"/>
                        </a:rPr>
                        <a:t>Dalinyebo</a:t>
                      </a:r>
                      <a:r>
                        <a:rPr lang="en-ZA" sz="1400" baseline="0" dirty="0" smtClean="0">
                          <a:latin typeface="Arial" panose="020B0604020202020204" pitchFamily="34" charset="0"/>
                          <a:cs typeface="Arial" panose="020B0604020202020204" pitchFamily="34" charset="0"/>
                        </a:rPr>
                        <a:t> Municipality</a:t>
                      </a:r>
                      <a:endParaRPr lang="en-ZA" sz="1400" dirty="0">
                        <a:latin typeface="Arial" panose="020B0604020202020204" pitchFamily="34" charset="0"/>
                        <a:cs typeface="Arial" panose="020B0604020202020204" pitchFamily="34" charset="0"/>
                      </a:endParaRPr>
                    </a:p>
                  </a:txBody>
                  <a:tcPr/>
                </a:tc>
              </a:tr>
              <a:tr h="676916">
                <a:tc>
                  <a:txBody>
                    <a:bodyPr/>
                    <a:lstStyle/>
                    <a:p>
                      <a:endParaRPr lang="en-ZA" sz="1400" dirty="0">
                        <a:latin typeface="Arial" panose="020B0604020202020204" pitchFamily="34" charset="0"/>
                        <a:cs typeface="Arial" panose="020B0604020202020204" pitchFamily="34" charset="0"/>
                      </a:endParaRPr>
                    </a:p>
                  </a:txBody>
                  <a:tcPr/>
                </a:tc>
                <a:tc>
                  <a:txBody>
                    <a:bodyPr/>
                    <a:lstStyle/>
                    <a:p>
                      <a:r>
                        <a:rPr lang="en-ZA" sz="1400" dirty="0" err="1" smtClean="0">
                          <a:latin typeface="Arial" panose="020B0604020202020204" pitchFamily="34" charset="0"/>
                          <a:cs typeface="Arial" panose="020B0604020202020204" pitchFamily="34" charset="0"/>
                        </a:rPr>
                        <a:t>Queen</a:t>
                      </a:r>
                      <a:r>
                        <a:rPr lang="en-ZA" sz="1400" baseline="0" dirty="0" err="1" smtClean="0">
                          <a:latin typeface="Arial" panose="020B0604020202020204" pitchFamily="34" charset="0"/>
                          <a:cs typeface="Arial" panose="020B0604020202020204" pitchFamily="34" charset="0"/>
                        </a:rPr>
                        <a:t>industria</a:t>
                      </a:r>
                      <a:endParaRPr lang="en-ZA" sz="1400" baseline="0" dirty="0" smtClean="0">
                        <a:latin typeface="Arial" panose="020B0604020202020204" pitchFamily="34" charset="0"/>
                        <a:cs typeface="Arial" panose="020B0604020202020204" pitchFamily="34" charset="0"/>
                      </a:endParaRPr>
                    </a:p>
                    <a:p>
                      <a:r>
                        <a:rPr lang="en-ZA" sz="1400" baseline="0" dirty="0" smtClean="0">
                          <a:latin typeface="Arial" panose="020B0604020202020204" pitchFamily="34" charset="0"/>
                          <a:cs typeface="Arial" panose="020B0604020202020204" pitchFamily="34" charset="0"/>
                        </a:rPr>
                        <a:t>Chris Hani Development Agency</a:t>
                      </a:r>
                      <a:endParaRPr lang="en-ZA" sz="1400" dirty="0">
                        <a:latin typeface="Arial" panose="020B0604020202020204" pitchFamily="34" charset="0"/>
                        <a:cs typeface="Arial" panose="020B0604020202020204" pitchFamily="34" charset="0"/>
                      </a:endParaRPr>
                    </a:p>
                  </a:txBody>
                  <a:tcPr/>
                </a:tc>
              </a:tr>
              <a:tr h="473841">
                <a:tc>
                  <a:txBody>
                    <a:bodyPr/>
                    <a:lstStyle/>
                    <a:p>
                      <a:r>
                        <a:rPr lang="en-ZA" sz="1400" dirty="0" err="1" smtClean="0">
                          <a:latin typeface="Arial" panose="020B0604020202020204" pitchFamily="34" charset="0"/>
                          <a:cs typeface="Arial" panose="020B0604020202020204" pitchFamily="34" charset="0"/>
                        </a:rPr>
                        <a:t>KwaZulu</a:t>
                      </a:r>
                      <a:r>
                        <a:rPr lang="en-ZA" sz="1400" baseline="0" dirty="0" smtClean="0">
                          <a:latin typeface="Arial" panose="020B0604020202020204" pitchFamily="34" charset="0"/>
                          <a:cs typeface="Arial" panose="020B0604020202020204" pitchFamily="34" charset="0"/>
                        </a:rPr>
                        <a:t> Natal</a:t>
                      </a:r>
                      <a:endParaRPr lang="en-ZA" sz="1400" dirty="0">
                        <a:latin typeface="Arial" panose="020B0604020202020204" pitchFamily="34" charset="0"/>
                        <a:cs typeface="Arial" panose="020B0604020202020204" pitchFamily="34" charset="0"/>
                      </a:endParaRPr>
                    </a:p>
                  </a:txBody>
                  <a:tcPr/>
                </a:tc>
                <a:tc>
                  <a:txBody>
                    <a:bodyPr/>
                    <a:lstStyle/>
                    <a:p>
                      <a:r>
                        <a:rPr lang="en-ZA" sz="1400" dirty="0" err="1" smtClean="0">
                          <a:latin typeface="Arial" panose="020B0604020202020204" pitchFamily="34" charset="0"/>
                          <a:cs typeface="Arial" panose="020B0604020202020204" pitchFamily="34" charset="0"/>
                        </a:rPr>
                        <a:t>Isithebe</a:t>
                      </a:r>
                      <a:r>
                        <a:rPr lang="en-ZA" sz="1400" dirty="0" smtClean="0">
                          <a:latin typeface="Arial" panose="020B0604020202020204" pitchFamily="34" charset="0"/>
                          <a:cs typeface="Arial" panose="020B0604020202020204" pitchFamily="34" charset="0"/>
                        </a:rPr>
                        <a:t> </a:t>
                      </a:r>
                    </a:p>
                    <a:p>
                      <a:r>
                        <a:rPr lang="en-ZA" sz="1400" dirty="0" err="1" smtClean="0">
                          <a:latin typeface="Arial" panose="020B0604020202020204" pitchFamily="34" charset="0"/>
                          <a:cs typeface="Arial" panose="020B0604020202020204" pitchFamily="34" charset="0"/>
                        </a:rPr>
                        <a:t>Ithala</a:t>
                      </a:r>
                      <a:r>
                        <a:rPr lang="en-ZA" sz="1400" dirty="0" smtClean="0">
                          <a:latin typeface="Arial" panose="020B0604020202020204" pitchFamily="34" charset="0"/>
                          <a:cs typeface="Arial" panose="020B0604020202020204" pitchFamily="34" charset="0"/>
                        </a:rPr>
                        <a:t> Bank</a:t>
                      </a:r>
                      <a:endParaRPr lang="en-ZA" sz="1400" dirty="0">
                        <a:latin typeface="Arial" panose="020B0604020202020204" pitchFamily="34" charset="0"/>
                        <a:cs typeface="Arial" panose="020B0604020202020204" pitchFamily="34" charset="0"/>
                      </a:endParaRPr>
                    </a:p>
                  </a:txBody>
                  <a:tcPr/>
                </a:tc>
              </a:tr>
              <a:tr h="676916">
                <a:tc>
                  <a:txBody>
                    <a:bodyPr/>
                    <a:lstStyle/>
                    <a:p>
                      <a:r>
                        <a:rPr lang="en-ZA" sz="1400" dirty="0" smtClean="0">
                          <a:latin typeface="Arial" panose="020B0604020202020204" pitchFamily="34" charset="0"/>
                          <a:cs typeface="Arial" panose="020B0604020202020204" pitchFamily="34" charset="0"/>
                        </a:rPr>
                        <a:t>Free</a:t>
                      </a:r>
                      <a:r>
                        <a:rPr lang="en-ZA" sz="1400" baseline="0" dirty="0" smtClean="0">
                          <a:latin typeface="Arial" panose="020B0604020202020204" pitchFamily="34" charset="0"/>
                          <a:cs typeface="Arial" panose="020B0604020202020204" pitchFamily="34" charset="0"/>
                        </a:rPr>
                        <a:t> State</a:t>
                      </a:r>
                      <a:endParaRPr lang="en-ZA" sz="1400" dirty="0">
                        <a:latin typeface="Arial" panose="020B0604020202020204" pitchFamily="34" charset="0"/>
                        <a:cs typeface="Arial" panose="020B0604020202020204" pitchFamily="34" charset="0"/>
                      </a:endParaRPr>
                    </a:p>
                  </a:txBody>
                  <a:tcPr/>
                </a:tc>
                <a:tc>
                  <a:txBody>
                    <a:bodyPr/>
                    <a:lstStyle/>
                    <a:p>
                      <a:r>
                        <a:rPr lang="en-ZA" sz="1400" dirty="0" err="1" smtClean="0">
                          <a:latin typeface="Arial" panose="020B0604020202020204" pitchFamily="34" charset="0"/>
                          <a:cs typeface="Arial" panose="020B0604020202020204" pitchFamily="34" charset="0"/>
                        </a:rPr>
                        <a:t>Botshabelo</a:t>
                      </a:r>
                      <a:endParaRPr lang="en-ZA" sz="1400" dirty="0" smtClean="0">
                        <a:latin typeface="Arial" panose="020B0604020202020204" pitchFamily="34" charset="0"/>
                        <a:cs typeface="Arial" panose="020B0604020202020204" pitchFamily="34" charset="0"/>
                      </a:endParaRPr>
                    </a:p>
                    <a:p>
                      <a:r>
                        <a:rPr lang="en-ZA" sz="1400" dirty="0" smtClean="0">
                          <a:latin typeface="Arial" panose="020B0604020202020204" pitchFamily="34" charset="0"/>
                          <a:cs typeface="Arial" panose="020B0604020202020204" pitchFamily="34" charset="0"/>
                        </a:rPr>
                        <a:t>Free</a:t>
                      </a:r>
                      <a:r>
                        <a:rPr lang="en-ZA" sz="1400" baseline="0" dirty="0" smtClean="0">
                          <a:latin typeface="Arial" panose="020B0604020202020204" pitchFamily="34" charset="0"/>
                          <a:cs typeface="Arial" panose="020B0604020202020204" pitchFamily="34" charset="0"/>
                        </a:rPr>
                        <a:t> State Development Corporation </a:t>
                      </a:r>
                      <a:endParaRPr lang="en-ZA" sz="1400" dirty="0">
                        <a:latin typeface="Arial" panose="020B0604020202020204" pitchFamily="34" charset="0"/>
                        <a:cs typeface="Arial" panose="020B0604020202020204" pitchFamily="34" charset="0"/>
                      </a:endParaRPr>
                    </a:p>
                  </a:txBody>
                  <a:tcPr/>
                </a:tc>
              </a:tr>
              <a:tr h="676916">
                <a:tc>
                  <a:txBody>
                    <a:bodyPr/>
                    <a:lstStyle/>
                    <a:p>
                      <a:r>
                        <a:rPr lang="en-ZA" sz="1400" dirty="0" smtClean="0">
                          <a:latin typeface="Arial" panose="020B0604020202020204" pitchFamily="34" charset="0"/>
                          <a:cs typeface="Arial" panose="020B0604020202020204" pitchFamily="34" charset="0"/>
                        </a:rPr>
                        <a:t>Limpopo</a:t>
                      </a:r>
                      <a:endParaRPr lang="en-ZA" sz="1400" dirty="0">
                        <a:latin typeface="Arial" panose="020B0604020202020204" pitchFamily="34" charset="0"/>
                        <a:cs typeface="Arial" panose="020B0604020202020204" pitchFamily="34" charset="0"/>
                      </a:endParaRPr>
                    </a:p>
                  </a:txBody>
                  <a:tcPr/>
                </a:tc>
                <a:tc>
                  <a:txBody>
                    <a:bodyPr/>
                    <a:lstStyle/>
                    <a:p>
                      <a:r>
                        <a:rPr lang="en-ZA" sz="1400" dirty="0" err="1" smtClean="0">
                          <a:latin typeface="Arial" panose="020B0604020202020204" pitchFamily="34" charset="0"/>
                          <a:cs typeface="Arial" panose="020B0604020202020204" pitchFamily="34" charset="0"/>
                        </a:rPr>
                        <a:t>Seshego</a:t>
                      </a:r>
                      <a:endParaRPr lang="en-ZA" sz="1400" dirty="0" smtClean="0">
                        <a:latin typeface="Arial" panose="020B0604020202020204" pitchFamily="34" charset="0"/>
                        <a:cs typeface="Arial" panose="020B0604020202020204" pitchFamily="34" charset="0"/>
                      </a:endParaRPr>
                    </a:p>
                    <a:p>
                      <a:r>
                        <a:rPr lang="en-ZA" sz="1400" dirty="0" smtClean="0">
                          <a:latin typeface="Arial" panose="020B0604020202020204" pitchFamily="34" charset="0"/>
                          <a:cs typeface="Arial" panose="020B0604020202020204" pitchFamily="34" charset="0"/>
                        </a:rPr>
                        <a:t>Limpopo Development Maintenance Agency </a:t>
                      </a:r>
                      <a:endParaRPr lang="en-ZA" sz="14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xmlns="" val="5101635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Grp="1" noChangeArrowheads="1"/>
          </p:cNvSpPr>
          <p:nvPr>
            <p:ph type="sldNum" sz="quarter" idx="12"/>
          </p:nvPr>
        </p:nvSpPr>
        <p:spPr>
          <a:noFill/>
        </p:spPr>
        <p:txBody>
          <a:bodyPr/>
          <a:lstStyle/>
          <a:p>
            <a:fld id="{95F05176-CD7B-48F6-B681-657DFC42D6A3}" type="slidenum">
              <a:rPr lang="en-US" smtClean="0">
                <a:solidFill>
                  <a:srgbClr val="000000"/>
                </a:solidFill>
                <a:latin typeface="Times" pitchFamily="18" charset="0"/>
              </a:rPr>
              <a:pPr/>
              <a:t>22</a:t>
            </a:fld>
            <a:endParaRPr lang="en-US" smtClean="0">
              <a:solidFill>
                <a:srgbClr val="000000"/>
              </a:solidFill>
              <a:latin typeface="Times" pitchFamily="18" charset="0"/>
            </a:endParaRPr>
          </a:p>
        </p:txBody>
      </p:sp>
      <p:sp>
        <p:nvSpPr>
          <p:cNvPr id="38914" name="Rectangle 2"/>
          <p:cNvSpPr>
            <a:spLocks noGrp="1" noChangeArrowheads="1"/>
          </p:cNvSpPr>
          <p:nvPr>
            <p:ph type="title"/>
          </p:nvPr>
        </p:nvSpPr>
        <p:spPr>
          <a:xfrm>
            <a:off x="755650" y="0"/>
            <a:ext cx="7315200" cy="476250"/>
          </a:xfrm>
        </p:spPr>
        <p:txBody>
          <a:bodyPr/>
          <a:lstStyle/>
          <a:p>
            <a:pPr eaLnBrk="1" hangingPunct="1">
              <a:defRPr/>
            </a:pPr>
            <a:r>
              <a:rPr lang="en-US" sz="2800" b="1" dirty="0">
                <a:solidFill>
                  <a:srgbClr val="FF3300"/>
                </a:solidFill>
                <a:effectLst>
                  <a:outerShdw blurRad="38100" dist="38100" dir="2700000" algn="tl">
                    <a:srgbClr val="C0C0C0"/>
                  </a:outerShdw>
                </a:effectLst>
                <a:latin typeface="Arial" pitchFamily="34" charset="0"/>
              </a:rPr>
              <a:t>KEY INTERVENTIONS - REGULATION</a:t>
            </a:r>
          </a:p>
        </p:txBody>
      </p:sp>
      <p:sp>
        <p:nvSpPr>
          <p:cNvPr id="24580" name="Rectangle 3"/>
          <p:cNvSpPr>
            <a:spLocks noGrp="1" noChangeArrowheads="1"/>
          </p:cNvSpPr>
          <p:nvPr>
            <p:ph type="body" idx="1"/>
          </p:nvPr>
        </p:nvSpPr>
        <p:spPr>
          <a:xfrm>
            <a:off x="357158" y="571480"/>
            <a:ext cx="8536017" cy="5072098"/>
          </a:xfrm>
        </p:spPr>
        <p:txBody>
          <a:bodyPr/>
          <a:lstStyle/>
          <a:p>
            <a:pPr marL="355600" lvl="1" indent="-355600" algn="just" eaLnBrk="1" hangingPunct="1">
              <a:spcBef>
                <a:spcPct val="0"/>
              </a:spcBef>
              <a:buFontTx/>
              <a:buBlip>
                <a:blip r:embed="rId2"/>
              </a:buBlip>
              <a:tabLst>
                <a:tab pos="449263" algn="l"/>
              </a:tabLst>
              <a:defRPr/>
            </a:pPr>
            <a:r>
              <a:rPr lang="en-US" sz="2000" b="1" dirty="0" smtClean="0">
                <a:latin typeface="Arial" pitchFamily="34" charset="0"/>
                <a:cs typeface="Arial" pitchFamily="34" charset="0"/>
              </a:rPr>
              <a:t>Impact assessment of regulation on business and economic citizens</a:t>
            </a:r>
          </a:p>
          <a:p>
            <a:pPr marL="0" lvl="1" indent="0" algn="just" eaLnBrk="1" hangingPunct="1">
              <a:spcBef>
                <a:spcPct val="0"/>
              </a:spcBef>
              <a:buNone/>
              <a:tabLst>
                <a:tab pos="449263" algn="l"/>
              </a:tabLst>
              <a:defRPr/>
            </a:pPr>
            <a:endParaRPr lang="en-US" sz="2000" b="1" dirty="0" smtClean="0">
              <a:latin typeface="Arial" pitchFamily="34" charset="0"/>
              <a:cs typeface="Arial" pitchFamily="34" charset="0"/>
            </a:endParaRPr>
          </a:p>
          <a:p>
            <a:pPr marL="0" lvl="1" indent="0" algn="just" eaLnBrk="1" hangingPunct="1">
              <a:spcBef>
                <a:spcPct val="0"/>
              </a:spcBef>
              <a:buNone/>
              <a:tabLst>
                <a:tab pos="449263" algn="l"/>
              </a:tabLst>
              <a:defRPr/>
            </a:pPr>
            <a:endParaRPr lang="en-US" sz="900" b="1" dirty="0" smtClean="0">
              <a:latin typeface="Arial" pitchFamily="34" charset="0"/>
              <a:cs typeface="Arial" pitchFamily="34" charset="0"/>
            </a:endParaRPr>
          </a:p>
          <a:p>
            <a:pPr marL="536575" lvl="1" indent="-361950" algn="just" eaLnBrk="1" hangingPunct="1">
              <a:spcBef>
                <a:spcPct val="0"/>
              </a:spcBef>
              <a:buFont typeface="Wingdings" pitchFamily="2" charset="2"/>
              <a:buChar char="q"/>
              <a:tabLst>
                <a:tab pos="449263" algn="l"/>
              </a:tabLst>
              <a:defRPr/>
            </a:pPr>
            <a:r>
              <a:rPr lang="en-ZA" sz="2000" dirty="0">
                <a:solidFill>
                  <a:srgbClr val="000000"/>
                </a:solidFill>
                <a:latin typeface="Arial" pitchFamily="34" charset="0"/>
                <a:cs typeface="Arial" pitchFamily="34" charset="0"/>
              </a:rPr>
              <a:t>Two SEIAS reports on </a:t>
            </a:r>
            <a:r>
              <a:rPr lang="en-ZA" sz="2000" b="1" dirty="0" smtClean="0">
                <a:solidFill>
                  <a:srgbClr val="000000"/>
                </a:solidFill>
                <a:latin typeface="Arial" pitchFamily="34" charset="0"/>
                <a:cs typeface="Arial" pitchFamily="34" charset="0"/>
              </a:rPr>
              <a:t>Companies </a:t>
            </a:r>
            <a:r>
              <a:rPr lang="en-ZA" sz="2000" b="1" dirty="0">
                <a:solidFill>
                  <a:srgbClr val="000000"/>
                </a:solidFill>
                <a:latin typeface="Arial" pitchFamily="34" charset="0"/>
                <a:cs typeface="Arial" pitchFamily="34" charset="0"/>
              </a:rPr>
              <a:t>and Copyright/Performers Protection Amendment Acts</a:t>
            </a:r>
            <a:r>
              <a:rPr lang="en-ZA" sz="2000" dirty="0">
                <a:solidFill>
                  <a:srgbClr val="000000"/>
                </a:solidFill>
                <a:latin typeface="Arial" pitchFamily="34" charset="0"/>
                <a:cs typeface="Arial" pitchFamily="34" charset="0"/>
              </a:rPr>
              <a:t> developed for Minister’s approval.</a:t>
            </a:r>
          </a:p>
          <a:p>
            <a:pPr marL="174625" lvl="1" indent="0" algn="just" eaLnBrk="1" hangingPunct="1">
              <a:spcBef>
                <a:spcPct val="0"/>
              </a:spcBef>
              <a:buNone/>
              <a:tabLst>
                <a:tab pos="449263" algn="l"/>
              </a:tabLst>
              <a:defRPr/>
            </a:pPr>
            <a:endParaRPr lang="en-GB" sz="2000" dirty="0">
              <a:solidFill>
                <a:srgbClr val="000000"/>
              </a:solidFill>
              <a:latin typeface="Arial" pitchFamily="34" charset="0"/>
              <a:cs typeface="Arial" pitchFamily="34" charset="0"/>
            </a:endParaRPr>
          </a:p>
          <a:p>
            <a:pPr marL="536575" lvl="1" indent="-361950" algn="just" eaLnBrk="1" hangingPunct="1">
              <a:spcBef>
                <a:spcPct val="0"/>
              </a:spcBef>
              <a:buFont typeface="Wingdings" pitchFamily="2" charset="2"/>
              <a:buChar char="q"/>
              <a:tabLst>
                <a:tab pos="449263" algn="l"/>
              </a:tabLst>
              <a:defRPr/>
            </a:pPr>
            <a:r>
              <a:rPr lang="en-ZA" sz="2000" dirty="0">
                <a:solidFill>
                  <a:srgbClr val="000000"/>
                </a:solidFill>
                <a:latin typeface="Arial" pitchFamily="34" charset="0"/>
                <a:cs typeface="Arial" pitchFamily="34" charset="0"/>
              </a:rPr>
              <a:t>Two evaluation reports on </a:t>
            </a:r>
            <a:r>
              <a:rPr lang="en-ZA" sz="2000" b="1" dirty="0">
                <a:solidFill>
                  <a:srgbClr val="000000"/>
                </a:solidFill>
                <a:latin typeface="Arial" pitchFamily="34" charset="0"/>
                <a:cs typeface="Arial" pitchFamily="34" charset="0"/>
              </a:rPr>
              <a:t>Consumer Protection Act (Exemptions and Industry Codes) and Companies Act </a:t>
            </a:r>
            <a:r>
              <a:rPr lang="en-ZA" sz="2000" dirty="0">
                <a:solidFill>
                  <a:srgbClr val="000000"/>
                </a:solidFill>
                <a:latin typeface="Arial" pitchFamily="34" charset="0"/>
                <a:cs typeface="Arial" pitchFamily="34" charset="0"/>
              </a:rPr>
              <a:t>(Cost of doing business).</a:t>
            </a:r>
          </a:p>
          <a:p>
            <a:pPr marL="536575" lvl="1" indent="-361950" algn="just" eaLnBrk="1" hangingPunct="1">
              <a:spcBef>
                <a:spcPct val="0"/>
              </a:spcBef>
              <a:buFont typeface="Wingdings" pitchFamily="2" charset="2"/>
              <a:buChar char="q"/>
              <a:tabLst>
                <a:tab pos="449263" algn="l"/>
              </a:tabLst>
              <a:defRPr/>
            </a:pPr>
            <a:endParaRPr lang="en-GB" sz="2000" dirty="0">
              <a:solidFill>
                <a:srgbClr val="000000"/>
              </a:solidFill>
              <a:latin typeface="Arial" pitchFamily="34" charset="0"/>
              <a:cs typeface="Arial" pitchFamily="34" charset="0"/>
            </a:endParaRPr>
          </a:p>
          <a:p>
            <a:pPr marL="536575" lvl="1" indent="-361950" algn="just" eaLnBrk="1" hangingPunct="1">
              <a:spcBef>
                <a:spcPct val="0"/>
              </a:spcBef>
              <a:buFont typeface="Wingdings" pitchFamily="2" charset="2"/>
              <a:buChar char="q"/>
              <a:tabLst>
                <a:tab pos="449263" algn="l"/>
              </a:tabLst>
              <a:defRPr/>
            </a:pPr>
            <a:r>
              <a:rPr lang="en-ZA" sz="2000" dirty="0">
                <a:solidFill>
                  <a:srgbClr val="000000"/>
                </a:solidFill>
                <a:latin typeface="Arial" pitchFamily="34" charset="0"/>
                <a:cs typeface="Arial" pitchFamily="34" charset="0"/>
              </a:rPr>
              <a:t>One monitoring report on  </a:t>
            </a:r>
            <a:r>
              <a:rPr lang="en-ZA" sz="2000" b="1" dirty="0">
                <a:solidFill>
                  <a:srgbClr val="000000"/>
                </a:solidFill>
                <a:latin typeface="Arial" pitchFamily="34" charset="0"/>
                <a:cs typeface="Arial" pitchFamily="34" charset="0"/>
              </a:rPr>
              <a:t>implementation of legislation </a:t>
            </a:r>
            <a:r>
              <a:rPr lang="en-ZA" sz="2000" dirty="0">
                <a:solidFill>
                  <a:srgbClr val="000000"/>
                </a:solidFill>
                <a:latin typeface="Arial" pitchFamily="34" charset="0"/>
                <a:cs typeface="Arial" pitchFamily="34" charset="0"/>
              </a:rPr>
              <a:t>developed for Minister’s </a:t>
            </a:r>
            <a:r>
              <a:rPr lang="en-ZA" sz="2000" dirty="0" smtClean="0">
                <a:solidFill>
                  <a:srgbClr val="000000"/>
                </a:solidFill>
                <a:latin typeface="Arial" pitchFamily="34" charset="0"/>
                <a:cs typeface="Arial" pitchFamily="34" charset="0"/>
              </a:rPr>
              <a:t>approval.</a:t>
            </a:r>
            <a:endParaRPr lang="en-US" sz="2000"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xmlns="" val="3142013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Grp="1" noChangeArrowheads="1"/>
          </p:cNvSpPr>
          <p:nvPr>
            <p:ph type="sldNum" sz="quarter" idx="12"/>
          </p:nvPr>
        </p:nvSpPr>
        <p:spPr>
          <a:noFill/>
        </p:spPr>
        <p:txBody>
          <a:bodyPr/>
          <a:lstStyle/>
          <a:p>
            <a:fld id="{95F05176-CD7B-48F6-B681-657DFC42D6A3}" type="slidenum">
              <a:rPr lang="en-US" smtClean="0">
                <a:solidFill>
                  <a:srgbClr val="000000"/>
                </a:solidFill>
                <a:latin typeface="Times" pitchFamily="18" charset="0"/>
              </a:rPr>
              <a:pPr/>
              <a:t>23</a:t>
            </a:fld>
            <a:endParaRPr lang="en-US" smtClean="0">
              <a:solidFill>
                <a:srgbClr val="000000"/>
              </a:solidFill>
              <a:latin typeface="Times" pitchFamily="18" charset="0"/>
            </a:endParaRPr>
          </a:p>
        </p:txBody>
      </p:sp>
      <p:sp>
        <p:nvSpPr>
          <p:cNvPr id="38914" name="Rectangle 2"/>
          <p:cNvSpPr>
            <a:spLocks noGrp="1" noChangeArrowheads="1"/>
          </p:cNvSpPr>
          <p:nvPr>
            <p:ph type="title"/>
          </p:nvPr>
        </p:nvSpPr>
        <p:spPr>
          <a:xfrm>
            <a:off x="755650" y="0"/>
            <a:ext cx="7315200" cy="476250"/>
          </a:xfrm>
        </p:spPr>
        <p:txBody>
          <a:bodyPr/>
          <a:lstStyle/>
          <a:p>
            <a:pPr eaLnBrk="1" hangingPunct="1">
              <a:defRPr/>
            </a:pPr>
            <a:r>
              <a:rPr lang="en-US" sz="2800" b="1" dirty="0">
                <a:solidFill>
                  <a:srgbClr val="FF3300"/>
                </a:solidFill>
                <a:effectLst>
                  <a:outerShdw blurRad="38100" dist="38100" dir="2700000" algn="tl">
                    <a:srgbClr val="C0C0C0"/>
                  </a:outerShdw>
                </a:effectLst>
                <a:latin typeface="Arial" pitchFamily="34" charset="0"/>
              </a:rPr>
              <a:t>KEY INTERVENTIONS - REGULATION</a:t>
            </a:r>
          </a:p>
        </p:txBody>
      </p:sp>
      <p:sp>
        <p:nvSpPr>
          <p:cNvPr id="24580" name="Rectangle 3"/>
          <p:cNvSpPr>
            <a:spLocks noGrp="1" noChangeArrowheads="1"/>
          </p:cNvSpPr>
          <p:nvPr>
            <p:ph type="body" idx="1"/>
          </p:nvPr>
        </p:nvSpPr>
        <p:spPr>
          <a:xfrm>
            <a:off x="357158" y="571480"/>
            <a:ext cx="8536017" cy="5072098"/>
          </a:xfrm>
        </p:spPr>
        <p:txBody>
          <a:bodyPr/>
          <a:lstStyle/>
          <a:p>
            <a:pPr marL="0" indent="0" algn="just" eaLnBrk="1" hangingPunct="1">
              <a:spcBef>
                <a:spcPct val="0"/>
              </a:spcBef>
              <a:buFontTx/>
              <a:buNone/>
              <a:tabLst>
                <a:tab pos="355600" algn="l"/>
              </a:tabLst>
              <a:defRPr/>
            </a:pPr>
            <a:endParaRPr lang="en-US" sz="900" b="1" dirty="0" smtClean="0">
              <a:latin typeface="Arial" pitchFamily="34" charset="0"/>
              <a:cs typeface="Arial" pitchFamily="34" charset="0"/>
            </a:endParaRPr>
          </a:p>
          <a:p>
            <a:pPr marL="355600" lvl="1" indent="-355600" algn="just" eaLnBrk="1" hangingPunct="1">
              <a:spcBef>
                <a:spcPct val="0"/>
              </a:spcBef>
              <a:buFontTx/>
              <a:buBlip>
                <a:blip r:embed="rId2"/>
              </a:buBlip>
              <a:tabLst>
                <a:tab pos="449263" algn="l"/>
              </a:tabLst>
              <a:defRPr/>
            </a:pPr>
            <a:r>
              <a:rPr lang="en-US" sz="2000" b="1" dirty="0" smtClean="0">
                <a:latin typeface="Arial" pitchFamily="34" charset="0"/>
                <a:cs typeface="Arial" pitchFamily="34" charset="0"/>
              </a:rPr>
              <a:t>Policies, Bills and Regulations to enforce fair business practices</a:t>
            </a:r>
          </a:p>
          <a:p>
            <a:pPr marL="355600" lvl="1" indent="-355600" algn="just" eaLnBrk="1" hangingPunct="1">
              <a:spcBef>
                <a:spcPct val="0"/>
              </a:spcBef>
              <a:buFontTx/>
              <a:buBlip>
                <a:blip r:embed="rId2"/>
              </a:buBlip>
              <a:tabLst>
                <a:tab pos="449263" algn="l"/>
              </a:tabLst>
              <a:defRPr/>
            </a:pPr>
            <a:endParaRPr lang="en-US" sz="2000" b="1" dirty="0" smtClean="0">
              <a:latin typeface="Arial" pitchFamily="34" charset="0"/>
              <a:cs typeface="Arial" pitchFamily="34" charset="0"/>
            </a:endParaRPr>
          </a:p>
          <a:p>
            <a:pPr marL="355600" lvl="1" indent="-355600" algn="just" eaLnBrk="1" hangingPunct="1">
              <a:spcBef>
                <a:spcPct val="0"/>
              </a:spcBef>
              <a:buFontTx/>
              <a:buBlip>
                <a:blip r:embed="rId2"/>
              </a:buBlip>
              <a:tabLst>
                <a:tab pos="449263" algn="l"/>
              </a:tabLst>
              <a:defRPr/>
            </a:pPr>
            <a:endParaRPr lang="en-US" sz="900" b="1" dirty="0" smtClean="0">
              <a:latin typeface="Arial" pitchFamily="34" charset="0"/>
              <a:cs typeface="Arial" pitchFamily="34" charset="0"/>
            </a:endParaRPr>
          </a:p>
          <a:p>
            <a:pPr marL="536575" lvl="1" indent="-361950" algn="just" eaLnBrk="1" hangingPunct="1">
              <a:spcBef>
                <a:spcPct val="0"/>
              </a:spcBef>
              <a:buFont typeface="Wingdings" pitchFamily="2" charset="2"/>
              <a:buChar char="q"/>
              <a:tabLst>
                <a:tab pos="449263" algn="l"/>
              </a:tabLst>
              <a:defRPr/>
            </a:pPr>
            <a:r>
              <a:rPr lang="en-ZA" sz="2000" dirty="0" smtClean="0">
                <a:latin typeface="Arial" pitchFamily="34" charset="0"/>
                <a:cs typeface="Arial" pitchFamily="34" charset="0"/>
              </a:rPr>
              <a:t>One </a:t>
            </a:r>
            <a:r>
              <a:rPr lang="en-ZA" sz="2000" dirty="0">
                <a:latin typeface="Arial" pitchFamily="34" charset="0"/>
                <a:cs typeface="Arial" pitchFamily="34" charset="0"/>
              </a:rPr>
              <a:t>policy framework on </a:t>
            </a:r>
            <a:r>
              <a:rPr lang="en-ZA" sz="2000" b="1" dirty="0">
                <a:latin typeface="Arial" pitchFamily="34" charset="0"/>
                <a:cs typeface="Arial" pitchFamily="34" charset="0"/>
              </a:rPr>
              <a:t>legislative audit report </a:t>
            </a:r>
            <a:r>
              <a:rPr lang="en-ZA" sz="2000" dirty="0">
                <a:latin typeface="Arial" pitchFamily="34" charset="0"/>
                <a:cs typeface="Arial" pitchFamily="34" charset="0"/>
              </a:rPr>
              <a:t>developed for Minister’s approval (policy position on policies to retain or migrate).</a:t>
            </a:r>
          </a:p>
          <a:p>
            <a:pPr marL="536575" lvl="1" indent="-361950" algn="just" eaLnBrk="1" hangingPunct="1">
              <a:spcBef>
                <a:spcPct val="0"/>
              </a:spcBef>
              <a:buFont typeface="Wingdings" pitchFamily="2" charset="2"/>
              <a:buChar char="q"/>
              <a:tabLst>
                <a:tab pos="449263" algn="l"/>
              </a:tabLst>
              <a:defRPr/>
            </a:pPr>
            <a:endParaRPr lang="en-ZA" sz="2000" dirty="0">
              <a:latin typeface="Arial" pitchFamily="34" charset="0"/>
              <a:cs typeface="Arial" pitchFamily="34" charset="0"/>
            </a:endParaRPr>
          </a:p>
          <a:p>
            <a:pPr marL="536575" lvl="1" indent="-361950" algn="just" eaLnBrk="1" hangingPunct="1">
              <a:spcBef>
                <a:spcPct val="0"/>
              </a:spcBef>
              <a:buFont typeface="Wingdings" pitchFamily="2" charset="2"/>
              <a:buChar char="q"/>
              <a:tabLst>
                <a:tab pos="449263" algn="l"/>
              </a:tabLst>
              <a:defRPr/>
            </a:pPr>
            <a:r>
              <a:rPr lang="en-ZA" sz="2000" dirty="0">
                <a:latin typeface="Arial" pitchFamily="34" charset="0"/>
                <a:cs typeface="Arial" pitchFamily="34" charset="0"/>
              </a:rPr>
              <a:t>Two Bills on </a:t>
            </a:r>
            <a:r>
              <a:rPr lang="en-ZA" sz="2000" b="1" dirty="0">
                <a:latin typeface="Arial" pitchFamily="34" charset="0"/>
                <a:cs typeface="Arial" pitchFamily="34" charset="0"/>
              </a:rPr>
              <a:t>Companies Amendment and Copyright/Performers Protection </a:t>
            </a:r>
            <a:r>
              <a:rPr lang="en-ZA" sz="2000" b="1" dirty="0" smtClean="0">
                <a:latin typeface="Arial" pitchFamily="34" charset="0"/>
                <a:cs typeface="Arial" pitchFamily="34" charset="0"/>
              </a:rPr>
              <a:t>Act</a:t>
            </a:r>
            <a:r>
              <a:rPr lang="en-ZA" sz="2000" dirty="0" smtClean="0">
                <a:latin typeface="Arial" pitchFamily="34" charset="0"/>
                <a:cs typeface="Arial" pitchFamily="34" charset="0"/>
              </a:rPr>
              <a:t>.</a:t>
            </a:r>
            <a:endParaRPr lang="en-ZA" sz="2000" dirty="0">
              <a:latin typeface="Arial" pitchFamily="34" charset="0"/>
              <a:cs typeface="Arial" pitchFamily="34" charset="0"/>
            </a:endParaRPr>
          </a:p>
          <a:p>
            <a:pPr marL="536575" lvl="1" indent="-361950" algn="just" eaLnBrk="1" hangingPunct="1">
              <a:spcBef>
                <a:spcPct val="0"/>
              </a:spcBef>
              <a:buFont typeface="Wingdings" pitchFamily="2" charset="2"/>
              <a:buChar char="q"/>
              <a:tabLst>
                <a:tab pos="449263" algn="l"/>
              </a:tabLst>
              <a:defRPr/>
            </a:pPr>
            <a:endParaRPr lang="en-ZA" sz="2000" dirty="0">
              <a:latin typeface="Arial" pitchFamily="34" charset="0"/>
              <a:cs typeface="Arial" pitchFamily="34" charset="0"/>
            </a:endParaRPr>
          </a:p>
          <a:p>
            <a:pPr marL="536575" lvl="1" indent="-361950" algn="just" eaLnBrk="1" hangingPunct="1">
              <a:spcBef>
                <a:spcPct val="0"/>
              </a:spcBef>
              <a:buFont typeface="Wingdings" pitchFamily="2" charset="2"/>
              <a:buChar char="q"/>
              <a:tabLst>
                <a:tab pos="449263" algn="l"/>
              </a:tabLst>
              <a:defRPr/>
            </a:pPr>
            <a:r>
              <a:rPr lang="en-ZA" sz="2000" dirty="0">
                <a:latin typeface="Arial" pitchFamily="34" charset="0"/>
                <a:cs typeface="Arial" pitchFamily="34" charset="0"/>
              </a:rPr>
              <a:t>Four regulations on </a:t>
            </a:r>
            <a:r>
              <a:rPr lang="en-ZA" sz="2000" b="1" dirty="0">
                <a:latin typeface="Arial" pitchFamily="34" charset="0"/>
                <a:cs typeface="Arial" pitchFamily="34" charset="0"/>
              </a:rPr>
              <a:t>Liquor, Companies, Gambling and Copyright </a:t>
            </a:r>
            <a:r>
              <a:rPr lang="en-ZA" sz="2000" dirty="0">
                <a:latin typeface="Arial" pitchFamily="34" charset="0"/>
                <a:cs typeface="Arial" pitchFamily="34" charset="0"/>
              </a:rPr>
              <a:t>developed for Minister’s approval and published.</a:t>
            </a:r>
          </a:p>
          <a:p>
            <a:pPr marL="536575" lvl="1" indent="-361950" algn="just" eaLnBrk="1" hangingPunct="1">
              <a:spcBef>
                <a:spcPct val="0"/>
              </a:spcBef>
              <a:buFont typeface="Wingdings" pitchFamily="2" charset="2"/>
              <a:buChar char="q"/>
              <a:tabLst>
                <a:tab pos="449263" algn="l"/>
              </a:tabLst>
              <a:defRPr/>
            </a:pPr>
            <a:endParaRPr lang="en-ZA" sz="2000" dirty="0">
              <a:latin typeface="Arial" pitchFamily="34" charset="0"/>
              <a:cs typeface="Arial" pitchFamily="34" charset="0"/>
            </a:endParaRPr>
          </a:p>
        </p:txBody>
      </p:sp>
    </p:spTree>
    <p:extLst>
      <p:ext uri="{BB962C8B-B14F-4D97-AF65-F5344CB8AC3E}">
        <p14:creationId xmlns:p14="http://schemas.microsoft.com/office/powerpoint/2010/main" xmlns="" val="31201992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Grp="1" noChangeArrowheads="1"/>
          </p:cNvSpPr>
          <p:nvPr>
            <p:ph type="sldNum" sz="quarter" idx="12"/>
          </p:nvPr>
        </p:nvSpPr>
        <p:spPr>
          <a:noFill/>
        </p:spPr>
        <p:txBody>
          <a:bodyPr/>
          <a:lstStyle/>
          <a:p>
            <a:fld id="{95F05176-CD7B-48F6-B681-657DFC42D6A3}" type="slidenum">
              <a:rPr lang="en-US" smtClean="0">
                <a:solidFill>
                  <a:srgbClr val="000000"/>
                </a:solidFill>
                <a:latin typeface="Times" pitchFamily="18" charset="0"/>
              </a:rPr>
              <a:pPr/>
              <a:t>24</a:t>
            </a:fld>
            <a:endParaRPr lang="en-US" smtClean="0">
              <a:solidFill>
                <a:srgbClr val="000000"/>
              </a:solidFill>
              <a:latin typeface="Times" pitchFamily="18" charset="0"/>
            </a:endParaRPr>
          </a:p>
        </p:txBody>
      </p:sp>
      <p:sp>
        <p:nvSpPr>
          <p:cNvPr id="38914" name="Rectangle 2"/>
          <p:cNvSpPr>
            <a:spLocks noGrp="1" noChangeArrowheads="1"/>
          </p:cNvSpPr>
          <p:nvPr>
            <p:ph type="title"/>
          </p:nvPr>
        </p:nvSpPr>
        <p:spPr>
          <a:xfrm>
            <a:off x="755650" y="72430"/>
            <a:ext cx="7315200" cy="476250"/>
          </a:xfrm>
        </p:spPr>
        <p:txBody>
          <a:bodyPr/>
          <a:lstStyle/>
          <a:p>
            <a:pPr eaLnBrk="1" hangingPunct="1">
              <a:defRPr/>
            </a:pPr>
            <a:r>
              <a:rPr lang="en-US" sz="2800" b="1" dirty="0">
                <a:solidFill>
                  <a:srgbClr val="FF3300"/>
                </a:solidFill>
                <a:effectLst>
                  <a:outerShdw blurRad="38100" dist="38100" dir="2700000" algn="tl">
                    <a:srgbClr val="C0C0C0"/>
                  </a:outerShdw>
                </a:effectLst>
                <a:latin typeface="Arial" pitchFamily="34" charset="0"/>
              </a:rPr>
              <a:t>KEY INTERVENTIONS - REGULATION</a:t>
            </a:r>
          </a:p>
        </p:txBody>
      </p:sp>
      <p:sp>
        <p:nvSpPr>
          <p:cNvPr id="24580" name="Rectangle 3"/>
          <p:cNvSpPr>
            <a:spLocks noGrp="1" noChangeArrowheads="1"/>
          </p:cNvSpPr>
          <p:nvPr>
            <p:ph type="body" idx="1"/>
          </p:nvPr>
        </p:nvSpPr>
        <p:spPr>
          <a:xfrm>
            <a:off x="357158" y="571480"/>
            <a:ext cx="8536017" cy="5072098"/>
          </a:xfrm>
        </p:spPr>
        <p:txBody>
          <a:bodyPr/>
          <a:lstStyle/>
          <a:p>
            <a:pPr marL="0" indent="0" algn="just" eaLnBrk="1" hangingPunct="1">
              <a:spcBef>
                <a:spcPct val="0"/>
              </a:spcBef>
              <a:buFontTx/>
              <a:buNone/>
              <a:tabLst>
                <a:tab pos="355600" algn="l"/>
              </a:tabLst>
              <a:defRPr/>
            </a:pPr>
            <a:endParaRPr lang="en-US" sz="900" b="1" dirty="0" smtClean="0">
              <a:latin typeface="Arial" pitchFamily="34" charset="0"/>
              <a:cs typeface="Arial" pitchFamily="34" charset="0"/>
            </a:endParaRPr>
          </a:p>
          <a:p>
            <a:pPr marL="355600" lvl="1" indent="-355600" algn="just" eaLnBrk="1" hangingPunct="1">
              <a:spcBef>
                <a:spcPct val="0"/>
              </a:spcBef>
              <a:buFontTx/>
              <a:buBlip>
                <a:blip r:embed="rId2"/>
              </a:buBlip>
              <a:tabLst>
                <a:tab pos="449263" algn="l"/>
              </a:tabLst>
              <a:defRPr/>
            </a:pPr>
            <a:r>
              <a:rPr lang="en-ZA" sz="2000" b="1" dirty="0">
                <a:latin typeface="Arial" pitchFamily="34" charset="0"/>
                <a:cs typeface="Arial" pitchFamily="34" charset="0"/>
              </a:rPr>
              <a:t>Establishment of Trading Entities and </a:t>
            </a:r>
            <a:r>
              <a:rPr lang="en-ZA" sz="2000" b="1" dirty="0" smtClean="0">
                <a:latin typeface="Arial" pitchFamily="34" charset="0"/>
                <a:cs typeface="Arial" pitchFamily="34" charset="0"/>
              </a:rPr>
              <a:t>Copyright </a:t>
            </a:r>
            <a:r>
              <a:rPr lang="en-ZA" sz="2000" b="1" dirty="0">
                <a:latin typeface="Arial" pitchFamily="34" charset="0"/>
                <a:cs typeface="Arial" pitchFamily="34" charset="0"/>
              </a:rPr>
              <a:t>Tribunal (repositioning</a:t>
            </a:r>
            <a:r>
              <a:rPr lang="en-ZA" sz="2000" b="1" dirty="0" smtClean="0">
                <a:latin typeface="Arial" pitchFamily="34" charset="0"/>
                <a:cs typeface="Arial" pitchFamily="34" charset="0"/>
              </a:rPr>
              <a:t>)</a:t>
            </a:r>
          </a:p>
          <a:p>
            <a:pPr marL="0" lvl="1" indent="0" algn="just" eaLnBrk="1" hangingPunct="1">
              <a:spcBef>
                <a:spcPct val="0"/>
              </a:spcBef>
              <a:buNone/>
              <a:tabLst>
                <a:tab pos="449263" algn="l"/>
              </a:tabLst>
              <a:defRPr/>
            </a:pPr>
            <a:endParaRPr lang="en-US" sz="2000" b="1" dirty="0" smtClean="0">
              <a:latin typeface="Arial" pitchFamily="34" charset="0"/>
              <a:cs typeface="Arial" pitchFamily="34" charset="0"/>
            </a:endParaRPr>
          </a:p>
          <a:p>
            <a:pPr marL="355600" lvl="1" indent="-355600" algn="just" eaLnBrk="1" hangingPunct="1">
              <a:spcBef>
                <a:spcPct val="0"/>
              </a:spcBef>
              <a:buFont typeface="Wingdings" panose="05000000000000000000" pitchFamily="2" charset="2"/>
              <a:buChar char="q"/>
              <a:tabLst>
                <a:tab pos="449263" algn="l"/>
              </a:tabLst>
              <a:defRPr/>
            </a:pPr>
            <a:r>
              <a:rPr lang="en-ZA" sz="2000" dirty="0">
                <a:latin typeface="Arial" pitchFamily="34" charset="0"/>
                <a:cs typeface="Arial" pitchFamily="34" charset="0"/>
              </a:rPr>
              <a:t>Two business cases (</a:t>
            </a:r>
            <a:r>
              <a:rPr lang="en-ZA" sz="2000" b="1" dirty="0">
                <a:latin typeface="Arial" pitchFamily="34" charset="0"/>
                <a:cs typeface="Arial" pitchFamily="34" charset="0"/>
              </a:rPr>
              <a:t>National Liquor </a:t>
            </a:r>
            <a:r>
              <a:rPr lang="en-ZA" sz="2000" dirty="0">
                <a:latin typeface="Arial" pitchFamily="34" charset="0"/>
                <a:cs typeface="Arial" pitchFamily="34" charset="0"/>
              </a:rPr>
              <a:t>and </a:t>
            </a:r>
            <a:r>
              <a:rPr lang="en-ZA" sz="2000" b="1" dirty="0">
                <a:latin typeface="Arial" pitchFamily="34" charset="0"/>
                <a:cs typeface="Arial" pitchFamily="34" charset="0"/>
              </a:rPr>
              <a:t>Gambling </a:t>
            </a:r>
            <a:r>
              <a:rPr lang="en-ZA" sz="2000" dirty="0">
                <a:latin typeface="Arial" pitchFamily="34" charset="0"/>
                <a:cs typeface="Arial" pitchFamily="34" charset="0"/>
              </a:rPr>
              <a:t>Trading</a:t>
            </a:r>
            <a:r>
              <a:rPr lang="en-ZA" sz="2000" b="1" dirty="0">
                <a:latin typeface="Arial" pitchFamily="34" charset="0"/>
                <a:cs typeface="Arial" pitchFamily="34" charset="0"/>
              </a:rPr>
              <a:t> </a:t>
            </a:r>
            <a:r>
              <a:rPr lang="en-ZA" sz="2000" dirty="0" smtClean="0">
                <a:latin typeface="Arial" pitchFamily="34" charset="0"/>
                <a:cs typeface="Arial" pitchFamily="34" charset="0"/>
              </a:rPr>
              <a:t>Entities) </a:t>
            </a:r>
            <a:r>
              <a:rPr lang="en-ZA" sz="2000" dirty="0">
                <a:latin typeface="Arial" pitchFamily="34" charset="0"/>
                <a:cs typeface="Arial" pitchFamily="34" charset="0"/>
              </a:rPr>
              <a:t>developed for approval by </a:t>
            </a:r>
            <a:r>
              <a:rPr lang="en-ZA" sz="2000" dirty="0" smtClean="0">
                <a:latin typeface="Arial" pitchFamily="34" charset="0"/>
                <a:cs typeface="Arial" pitchFamily="34" charset="0"/>
              </a:rPr>
              <a:t>Minister.</a:t>
            </a:r>
          </a:p>
          <a:p>
            <a:pPr marL="0" lvl="1" indent="0" algn="just" eaLnBrk="1" hangingPunct="1">
              <a:spcBef>
                <a:spcPct val="0"/>
              </a:spcBef>
              <a:buNone/>
              <a:tabLst>
                <a:tab pos="449263" algn="l"/>
              </a:tabLst>
              <a:defRPr/>
            </a:pPr>
            <a:endParaRPr lang="en-ZA" sz="2000" dirty="0" smtClean="0">
              <a:latin typeface="Arial" pitchFamily="34" charset="0"/>
              <a:cs typeface="Arial" pitchFamily="34" charset="0"/>
            </a:endParaRPr>
          </a:p>
          <a:p>
            <a:pPr marL="355600" lvl="1" indent="-355600" algn="just" eaLnBrk="1" hangingPunct="1">
              <a:spcBef>
                <a:spcPct val="0"/>
              </a:spcBef>
              <a:buFont typeface="Wingdings" panose="05000000000000000000" pitchFamily="2" charset="2"/>
              <a:buChar char="q"/>
              <a:tabLst>
                <a:tab pos="449263" algn="l"/>
              </a:tabLst>
              <a:defRPr/>
            </a:pPr>
            <a:r>
              <a:rPr lang="en-ZA" sz="2000" dirty="0">
                <a:latin typeface="Arial" pitchFamily="34" charset="0"/>
                <a:cs typeface="Arial" pitchFamily="34" charset="0"/>
              </a:rPr>
              <a:t>Two institutions/entities repositioned and established (</a:t>
            </a:r>
            <a:r>
              <a:rPr lang="en-ZA" sz="2000" b="1" dirty="0">
                <a:latin typeface="Arial" pitchFamily="34" charset="0"/>
                <a:cs typeface="Arial" pitchFamily="34" charset="0"/>
              </a:rPr>
              <a:t>National Liquor </a:t>
            </a:r>
            <a:r>
              <a:rPr lang="en-ZA" sz="2000" dirty="0">
                <a:latin typeface="Arial" pitchFamily="34" charset="0"/>
                <a:cs typeface="Arial" pitchFamily="34" charset="0"/>
              </a:rPr>
              <a:t>and </a:t>
            </a:r>
            <a:r>
              <a:rPr lang="en-ZA" sz="2000" b="1" dirty="0">
                <a:latin typeface="Arial" pitchFamily="34" charset="0"/>
                <a:cs typeface="Arial" pitchFamily="34" charset="0"/>
              </a:rPr>
              <a:t>Gambling </a:t>
            </a:r>
            <a:r>
              <a:rPr lang="en-ZA" sz="2000" dirty="0">
                <a:latin typeface="Arial" pitchFamily="34" charset="0"/>
                <a:cs typeface="Arial" pitchFamily="34" charset="0"/>
              </a:rPr>
              <a:t>Trading</a:t>
            </a:r>
            <a:r>
              <a:rPr lang="en-ZA" sz="2000" b="1" dirty="0">
                <a:latin typeface="Arial" pitchFamily="34" charset="0"/>
                <a:cs typeface="Arial" pitchFamily="34" charset="0"/>
              </a:rPr>
              <a:t> </a:t>
            </a:r>
            <a:r>
              <a:rPr lang="en-ZA" sz="2000" dirty="0">
                <a:latin typeface="Arial" pitchFamily="34" charset="0"/>
                <a:cs typeface="Arial" pitchFamily="34" charset="0"/>
              </a:rPr>
              <a:t>Entities</a:t>
            </a:r>
            <a:r>
              <a:rPr lang="en-ZA" sz="2000" dirty="0" smtClean="0">
                <a:latin typeface="Arial" pitchFamily="34" charset="0"/>
                <a:cs typeface="Arial" pitchFamily="34" charset="0"/>
              </a:rPr>
              <a:t>).</a:t>
            </a:r>
            <a:endParaRPr lang="en-US" sz="2000" dirty="0" smtClean="0">
              <a:latin typeface="Arial" pitchFamily="34" charset="0"/>
              <a:cs typeface="Arial" pitchFamily="34" charset="0"/>
            </a:endParaRPr>
          </a:p>
        </p:txBody>
      </p:sp>
    </p:spTree>
    <p:extLst>
      <p:ext uri="{BB962C8B-B14F-4D97-AF65-F5344CB8AC3E}">
        <p14:creationId xmlns:p14="http://schemas.microsoft.com/office/powerpoint/2010/main" xmlns="" val="30943244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6"/>
          <p:cNvSpPr>
            <a:spLocks noGrp="1" noChangeArrowheads="1"/>
          </p:cNvSpPr>
          <p:nvPr>
            <p:ph type="sldNum" sz="quarter" idx="12"/>
          </p:nvPr>
        </p:nvSpPr>
        <p:spPr>
          <a:noFill/>
        </p:spPr>
        <p:txBody>
          <a:bodyPr/>
          <a:lstStyle/>
          <a:p>
            <a:fld id="{ED7FD15E-A36B-4B23-A763-8B413743B789}" type="slidenum">
              <a:rPr lang="en-US" smtClean="0">
                <a:solidFill>
                  <a:srgbClr val="000000"/>
                </a:solidFill>
                <a:latin typeface="Times" pitchFamily="18" charset="0"/>
              </a:rPr>
              <a:pPr/>
              <a:t>25</a:t>
            </a:fld>
            <a:endParaRPr lang="en-US" smtClean="0">
              <a:solidFill>
                <a:srgbClr val="000000"/>
              </a:solidFill>
              <a:latin typeface="Times" pitchFamily="18" charset="0"/>
            </a:endParaRPr>
          </a:p>
        </p:txBody>
      </p:sp>
      <p:sp>
        <p:nvSpPr>
          <p:cNvPr id="25603" name="Rectangle 6"/>
          <p:cNvSpPr txBox="1">
            <a:spLocks noGrp="1" noChangeArrowheads="1"/>
          </p:cNvSpPr>
          <p:nvPr/>
        </p:nvSpPr>
        <p:spPr bwMode="auto">
          <a:xfrm>
            <a:off x="6553200" y="6248400"/>
            <a:ext cx="1905000" cy="457200"/>
          </a:xfrm>
          <a:prstGeom prst="rect">
            <a:avLst/>
          </a:prstGeom>
          <a:noFill/>
          <a:ln w="9525">
            <a:noFill/>
            <a:miter lim="800000"/>
            <a:headEnd/>
            <a:tailEnd/>
          </a:ln>
        </p:spPr>
        <p:txBody>
          <a:bodyPr/>
          <a:lstStyle/>
          <a:p>
            <a:pPr algn="r" eaLnBrk="0" hangingPunct="0"/>
            <a:fld id="{714F81E5-2AA6-4DF9-B9CB-EF28F587AE51}" type="slidenum">
              <a:rPr lang="en-US" sz="1400">
                <a:solidFill>
                  <a:srgbClr val="000000"/>
                </a:solidFill>
                <a:latin typeface="Times"/>
              </a:rPr>
              <a:pPr algn="r" eaLnBrk="0" hangingPunct="0"/>
              <a:t>25</a:t>
            </a:fld>
            <a:endParaRPr lang="en-US" sz="1400">
              <a:solidFill>
                <a:srgbClr val="000000"/>
              </a:solidFill>
              <a:latin typeface="Times"/>
            </a:endParaRPr>
          </a:p>
        </p:txBody>
      </p:sp>
      <p:sp>
        <p:nvSpPr>
          <p:cNvPr id="26626" name="Rectangle 2"/>
          <p:cNvSpPr>
            <a:spLocks noGrp="1" noChangeArrowheads="1"/>
          </p:cNvSpPr>
          <p:nvPr>
            <p:ph type="title" idx="4294967295"/>
          </p:nvPr>
        </p:nvSpPr>
        <p:spPr>
          <a:xfrm>
            <a:off x="571500" y="214313"/>
            <a:ext cx="7929563" cy="622300"/>
          </a:xfrm>
        </p:spPr>
        <p:txBody>
          <a:bodyPr/>
          <a:lstStyle/>
          <a:p>
            <a:pPr eaLnBrk="1" hangingPunct="1">
              <a:defRPr/>
            </a:pPr>
            <a:r>
              <a:rPr lang="en-US" sz="2800" b="1" dirty="0" smtClean="0">
                <a:solidFill>
                  <a:srgbClr val="FF3300"/>
                </a:solidFill>
                <a:effectLst>
                  <a:outerShdw blurRad="38100" dist="38100" dir="2700000" algn="tl">
                    <a:srgbClr val="C0C0C0"/>
                  </a:outerShdw>
                </a:effectLst>
                <a:latin typeface="Arial" pitchFamily="34" charset="0"/>
              </a:rPr>
              <a:t>KEY INTERVENTIONS – ADMINISTRATION</a:t>
            </a:r>
          </a:p>
        </p:txBody>
      </p:sp>
      <p:sp>
        <p:nvSpPr>
          <p:cNvPr id="26627" name="Rectangle 3"/>
          <p:cNvSpPr>
            <a:spLocks noGrp="1" noChangeArrowheads="1"/>
          </p:cNvSpPr>
          <p:nvPr>
            <p:ph type="body" idx="4294967295"/>
          </p:nvPr>
        </p:nvSpPr>
        <p:spPr>
          <a:xfrm>
            <a:off x="251520" y="836613"/>
            <a:ext cx="8640960" cy="4752628"/>
          </a:xfrm>
        </p:spPr>
        <p:txBody>
          <a:bodyPr/>
          <a:lstStyle/>
          <a:p>
            <a:pPr algn="just" eaLnBrk="1" hangingPunct="1">
              <a:lnSpc>
                <a:spcPct val="90000"/>
              </a:lnSpc>
              <a:spcBef>
                <a:spcPct val="0"/>
              </a:spcBef>
              <a:buFontTx/>
              <a:buBlip>
                <a:blip r:embed="rId3"/>
              </a:buBlip>
              <a:defRPr/>
            </a:pPr>
            <a:r>
              <a:rPr lang="en-US" sz="2000" b="1" dirty="0" smtClean="0">
                <a:latin typeface="Arial" pitchFamily="34" charset="0"/>
                <a:cs typeface="Arial" pitchFamily="34" charset="0"/>
              </a:rPr>
              <a:t>Attract, develop and retain professional and skilled officials</a:t>
            </a:r>
          </a:p>
          <a:p>
            <a:pPr marL="619125" indent="-357188" algn="just" eaLnBrk="1" hangingPunct="1">
              <a:spcBef>
                <a:spcPct val="0"/>
              </a:spcBef>
              <a:buFont typeface="Wingdings" pitchFamily="2" charset="2"/>
              <a:buChar char="q"/>
              <a:defRPr/>
            </a:pPr>
            <a:endParaRPr lang="en-US" sz="2000" dirty="0" smtClean="0">
              <a:latin typeface="Arial" pitchFamily="34" charset="0"/>
              <a:cs typeface="Arial" pitchFamily="34" charset="0"/>
            </a:endParaRPr>
          </a:p>
          <a:p>
            <a:pPr marL="619125" indent="-357188" algn="just" eaLnBrk="1" hangingPunct="1">
              <a:spcBef>
                <a:spcPct val="0"/>
              </a:spcBef>
              <a:buFont typeface="Wingdings" pitchFamily="2" charset="2"/>
              <a:buChar char="q"/>
              <a:defRPr/>
            </a:pPr>
            <a:r>
              <a:rPr lang="en-US" sz="2000" dirty="0" smtClean="0">
                <a:latin typeface="Arial" pitchFamily="34" charset="0"/>
                <a:cs typeface="Arial" pitchFamily="34" charset="0"/>
              </a:rPr>
              <a:t>Reduction of the </a:t>
            </a:r>
            <a:r>
              <a:rPr lang="en-US" sz="2000" b="1" dirty="0" smtClean="0">
                <a:latin typeface="Arial" pitchFamily="34" charset="0"/>
                <a:cs typeface="Arial" pitchFamily="34" charset="0"/>
              </a:rPr>
              <a:t>vacancy rate </a:t>
            </a:r>
            <a:r>
              <a:rPr lang="en-US" sz="2000" dirty="0" smtClean="0">
                <a:latin typeface="Arial" pitchFamily="34" charset="0"/>
                <a:cs typeface="Arial" pitchFamily="34" charset="0"/>
              </a:rPr>
              <a:t>from 8.2% </a:t>
            </a:r>
            <a:r>
              <a:rPr lang="en-US" sz="2000" dirty="0">
                <a:latin typeface="Arial" pitchFamily="34" charset="0"/>
                <a:cs typeface="Arial" pitchFamily="34" charset="0"/>
              </a:rPr>
              <a:t>to </a:t>
            </a:r>
            <a:r>
              <a:rPr lang="en-US" sz="2000" dirty="0" smtClean="0">
                <a:latin typeface="Arial" pitchFamily="34" charset="0"/>
                <a:cs typeface="Arial" pitchFamily="34" charset="0"/>
              </a:rPr>
              <a:t>5%. </a:t>
            </a:r>
          </a:p>
          <a:p>
            <a:pPr marL="619125" indent="-357188" algn="just" eaLnBrk="1" hangingPunct="1">
              <a:spcBef>
                <a:spcPct val="0"/>
              </a:spcBef>
              <a:buFont typeface="Wingdings" pitchFamily="2" charset="2"/>
              <a:buChar char="q"/>
              <a:defRPr/>
            </a:pPr>
            <a:r>
              <a:rPr lang="en-US" sz="2000" dirty="0" smtClean="0">
                <a:latin typeface="Arial" pitchFamily="34" charset="0"/>
                <a:cs typeface="Arial" pitchFamily="34" charset="0"/>
              </a:rPr>
              <a:t>Percentage </a:t>
            </a:r>
            <a:r>
              <a:rPr lang="en-US" sz="2000" b="1" dirty="0" smtClean="0">
                <a:latin typeface="Arial" pitchFamily="34" charset="0"/>
                <a:cs typeface="Arial" pitchFamily="34" charset="0"/>
              </a:rPr>
              <a:t>staff turnover rate</a:t>
            </a:r>
            <a:r>
              <a:rPr lang="en-US" sz="2000" dirty="0" smtClean="0">
                <a:latin typeface="Arial" pitchFamily="34" charset="0"/>
                <a:cs typeface="Arial" pitchFamily="34" charset="0"/>
              </a:rPr>
              <a:t>-</a:t>
            </a:r>
            <a:r>
              <a:rPr lang="en-US" sz="2000" b="1" dirty="0" smtClean="0">
                <a:latin typeface="Arial" pitchFamily="34" charset="0"/>
                <a:cs typeface="Arial" pitchFamily="34" charset="0"/>
              </a:rPr>
              <a:t> </a:t>
            </a:r>
            <a:r>
              <a:rPr lang="en-US" sz="2000" dirty="0" smtClean="0">
                <a:latin typeface="Arial" pitchFamily="34" charset="0"/>
                <a:cs typeface="Arial" pitchFamily="34" charset="0"/>
              </a:rPr>
              <a:t>6.8%.</a:t>
            </a:r>
          </a:p>
          <a:p>
            <a:pPr marL="619125" indent="-357188" algn="just" eaLnBrk="1" hangingPunct="1">
              <a:spcBef>
                <a:spcPct val="0"/>
              </a:spcBef>
              <a:buFont typeface="Wingdings" pitchFamily="2" charset="2"/>
              <a:buChar char="q"/>
              <a:defRPr/>
            </a:pPr>
            <a:r>
              <a:rPr lang="en-US" sz="2000" dirty="0" smtClean="0">
                <a:latin typeface="Arial" pitchFamily="34" charset="0"/>
                <a:cs typeface="Arial" pitchFamily="34" charset="0"/>
              </a:rPr>
              <a:t>Employment of </a:t>
            </a:r>
            <a:r>
              <a:rPr lang="en-US" sz="2000" b="1" dirty="0" smtClean="0">
                <a:latin typeface="Arial" pitchFamily="34" charset="0"/>
                <a:cs typeface="Arial" pitchFamily="34" charset="0"/>
              </a:rPr>
              <a:t>People With Disability </a:t>
            </a:r>
            <a:r>
              <a:rPr lang="en-US" sz="2000" dirty="0" smtClean="0">
                <a:latin typeface="Arial" pitchFamily="34" charset="0"/>
                <a:cs typeface="Arial" pitchFamily="34" charset="0"/>
              </a:rPr>
              <a:t>to increase from 2.98% to 3.1%. </a:t>
            </a:r>
          </a:p>
          <a:p>
            <a:pPr marL="619125" indent="-357188" algn="just" eaLnBrk="1" hangingPunct="1">
              <a:spcBef>
                <a:spcPct val="0"/>
              </a:spcBef>
              <a:buFont typeface="Wingdings" pitchFamily="2" charset="2"/>
              <a:buChar char="q"/>
              <a:defRPr/>
            </a:pPr>
            <a:r>
              <a:rPr lang="en-US" sz="2000" dirty="0" smtClean="0">
                <a:latin typeface="Arial" pitchFamily="34" charset="0"/>
                <a:cs typeface="Arial" pitchFamily="34" charset="0"/>
              </a:rPr>
              <a:t>Employment of </a:t>
            </a:r>
            <a:r>
              <a:rPr lang="en-US" sz="2000" b="1" dirty="0" smtClean="0">
                <a:latin typeface="Arial" pitchFamily="34" charset="0"/>
                <a:cs typeface="Arial" pitchFamily="34" charset="0"/>
              </a:rPr>
              <a:t>Women in senior management </a:t>
            </a:r>
            <a:r>
              <a:rPr lang="en-US" sz="2000" dirty="0" smtClean="0">
                <a:latin typeface="Arial" pitchFamily="34" charset="0"/>
                <a:cs typeface="Arial" pitchFamily="34" charset="0"/>
              </a:rPr>
              <a:t>positions to 50% from 48%. </a:t>
            </a:r>
          </a:p>
          <a:p>
            <a:pPr marL="231775" indent="-231775" algn="just" eaLnBrk="1" hangingPunct="1">
              <a:spcBef>
                <a:spcPct val="0"/>
              </a:spcBef>
              <a:buFontTx/>
              <a:buBlip>
                <a:blip r:embed="rId4"/>
              </a:buBlip>
              <a:defRPr/>
            </a:pPr>
            <a:endParaRPr lang="en-US" sz="2000" b="1" dirty="0" smtClean="0">
              <a:latin typeface="Arial" pitchFamily="34" charset="0"/>
              <a:cs typeface="Arial" pitchFamily="34" charset="0"/>
            </a:endParaRPr>
          </a:p>
          <a:p>
            <a:pPr algn="just" eaLnBrk="1" hangingPunct="1">
              <a:lnSpc>
                <a:spcPct val="90000"/>
              </a:lnSpc>
              <a:spcBef>
                <a:spcPct val="0"/>
              </a:spcBef>
              <a:buFontTx/>
              <a:buBlip>
                <a:blip r:embed="rId3"/>
              </a:buBlip>
              <a:defRPr/>
            </a:pPr>
            <a:r>
              <a:rPr lang="en-US" sz="2000" b="1" dirty="0" smtClean="0">
                <a:latin typeface="Arial" pitchFamily="34" charset="0"/>
                <a:cs typeface="Arial" pitchFamily="34" charset="0"/>
              </a:rPr>
              <a:t>All Creditors’ Payments made in accordance with legislative requirements i.e. 30 days</a:t>
            </a:r>
            <a:endParaRPr lang="en-US" sz="2000" dirty="0" smtClean="0">
              <a:latin typeface="Arial" pitchFamily="34" charset="0"/>
              <a:cs typeface="Arial" pitchFamily="34" charset="0"/>
            </a:endParaRPr>
          </a:p>
          <a:p>
            <a:pPr marL="0" indent="0" algn="just" eaLnBrk="1" hangingPunct="1">
              <a:lnSpc>
                <a:spcPct val="90000"/>
              </a:lnSpc>
              <a:spcBef>
                <a:spcPct val="0"/>
              </a:spcBef>
              <a:buNone/>
              <a:defRPr/>
            </a:pPr>
            <a:endParaRPr lang="en-US" sz="2000" dirty="0" smtClean="0">
              <a:latin typeface="Arial" pitchFamily="34" charset="0"/>
              <a:cs typeface="Arial" pitchFamily="34" charset="0"/>
            </a:endParaRPr>
          </a:p>
          <a:p>
            <a:pPr marL="261938" indent="0" algn="just" eaLnBrk="1" hangingPunct="1">
              <a:lnSpc>
                <a:spcPct val="90000"/>
              </a:lnSpc>
              <a:spcBef>
                <a:spcPct val="0"/>
              </a:spcBef>
              <a:buNone/>
              <a:defRPr/>
            </a:pPr>
            <a:endParaRPr lang="en-US" sz="2000" dirty="0" smtClean="0">
              <a:latin typeface="Arial" pitchFamily="34" charset="0"/>
              <a:cs typeface="Arial" pitchFamily="34" charset="0"/>
            </a:endParaRPr>
          </a:p>
          <a:p>
            <a:pPr marL="231775" indent="-231775" algn="just">
              <a:buFontTx/>
              <a:buNone/>
              <a:defRPr/>
            </a:pPr>
            <a:endParaRPr lang="en-US" sz="1800" b="1" dirty="0" smtClean="0">
              <a:solidFill>
                <a:srgbClr val="FFC000"/>
              </a:solidFill>
              <a:effectLst>
                <a:outerShdw blurRad="38100" dist="38100" dir="2700000" algn="tl">
                  <a:srgbClr val="C0C0C0"/>
                </a:outerShdw>
              </a:effectLst>
              <a:latin typeface="Arial" charset="0"/>
              <a:cs typeface="Arial" charset="0"/>
            </a:endParaRPr>
          </a:p>
          <a:p>
            <a:pPr marL="231775" indent="-231775" algn="just" eaLnBrk="1" hangingPunct="1">
              <a:lnSpc>
                <a:spcPct val="90000"/>
              </a:lnSpc>
              <a:buFontTx/>
              <a:buNone/>
              <a:defRPr/>
            </a:pPr>
            <a:endParaRPr lang="en-US" sz="1800" b="1" dirty="0" smtClean="0">
              <a:solidFill>
                <a:srgbClr val="FF0000"/>
              </a:solidFill>
              <a:effectLst>
                <a:outerShdw blurRad="38100" dist="38100" dir="2700000" algn="tl">
                  <a:srgbClr val="C0C0C0"/>
                </a:outerShdw>
              </a:effectLst>
              <a:latin typeface="Arial" charset="0"/>
            </a:endParaRPr>
          </a:p>
          <a:p>
            <a:pPr marL="231775" indent="-231775" algn="just" eaLnBrk="1" hangingPunct="1">
              <a:lnSpc>
                <a:spcPct val="90000"/>
              </a:lnSpc>
              <a:buFontTx/>
              <a:buNone/>
              <a:defRPr/>
            </a:pPr>
            <a:r>
              <a:rPr lang="en-US" sz="1800" b="1" dirty="0" smtClean="0">
                <a:solidFill>
                  <a:srgbClr val="FF0000"/>
                </a:solidFill>
                <a:effectLst>
                  <a:outerShdw blurRad="38100" dist="38100" dir="2700000" algn="tl">
                    <a:srgbClr val="C0C0C0"/>
                  </a:outerShdw>
                </a:effectLst>
                <a:latin typeface="Arial" charset="0"/>
              </a:rPr>
              <a:t> </a:t>
            </a:r>
          </a:p>
          <a:p>
            <a:pPr marL="231775" indent="-231775" algn="just" eaLnBrk="1" hangingPunct="1">
              <a:lnSpc>
                <a:spcPct val="90000"/>
              </a:lnSpc>
              <a:buFontTx/>
              <a:buNone/>
              <a:defRPr/>
            </a:pPr>
            <a:endParaRPr lang="en-US" sz="1800" dirty="0" smtClean="0">
              <a:solidFill>
                <a:srgbClr val="0033CC"/>
              </a:solidFill>
              <a:latin typeface="Arial" charset="0"/>
            </a:endParaRPr>
          </a:p>
        </p:txBody>
      </p:sp>
    </p:spTree>
    <p:extLst>
      <p:ext uri="{BB962C8B-B14F-4D97-AF65-F5344CB8AC3E}">
        <p14:creationId xmlns:p14="http://schemas.microsoft.com/office/powerpoint/2010/main" xmlns="" val="39357106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6"/>
          <p:cNvSpPr>
            <a:spLocks noGrp="1" noChangeArrowheads="1"/>
          </p:cNvSpPr>
          <p:nvPr>
            <p:ph type="sldNum" sz="quarter" idx="12"/>
          </p:nvPr>
        </p:nvSpPr>
        <p:spPr>
          <a:noFill/>
        </p:spPr>
        <p:txBody>
          <a:bodyPr/>
          <a:lstStyle/>
          <a:p>
            <a:fld id="{EF8E0015-F0B1-4596-98D7-860B9975B10B}" type="slidenum">
              <a:rPr lang="en-US" smtClean="0">
                <a:solidFill>
                  <a:srgbClr val="000000"/>
                </a:solidFill>
                <a:latin typeface="Times" pitchFamily="18" charset="0"/>
              </a:rPr>
              <a:pPr/>
              <a:t>26</a:t>
            </a:fld>
            <a:endParaRPr lang="en-US" smtClean="0">
              <a:solidFill>
                <a:srgbClr val="000000"/>
              </a:solidFill>
              <a:latin typeface="Times" pitchFamily="18" charset="0"/>
            </a:endParaRPr>
          </a:p>
        </p:txBody>
      </p:sp>
      <p:sp>
        <p:nvSpPr>
          <p:cNvPr id="26627" name="Rectangle 6"/>
          <p:cNvSpPr txBox="1">
            <a:spLocks noGrp="1" noChangeArrowheads="1"/>
          </p:cNvSpPr>
          <p:nvPr/>
        </p:nvSpPr>
        <p:spPr bwMode="auto">
          <a:xfrm>
            <a:off x="6553200" y="6248400"/>
            <a:ext cx="1905000" cy="457200"/>
          </a:xfrm>
          <a:prstGeom prst="rect">
            <a:avLst/>
          </a:prstGeom>
          <a:noFill/>
          <a:ln w="9525">
            <a:noFill/>
            <a:miter lim="800000"/>
            <a:headEnd/>
            <a:tailEnd/>
          </a:ln>
        </p:spPr>
        <p:txBody>
          <a:bodyPr/>
          <a:lstStyle/>
          <a:p>
            <a:pPr algn="r" eaLnBrk="0" hangingPunct="0"/>
            <a:fld id="{BE6CEE8A-BFF4-4A59-A81B-DE6D1E703673}" type="slidenum">
              <a:rPr lang="en-US" sz="1400">
                <a:solidFill>
                  <a:srgbClr val="000000"/>
                </a:solidFill>
                <a:latin typeface="Times"/>
              </a:rPr>
              <a:pPr algn="r" eaLnBrk="0" hangingPunct="0"/>
              <a:t>26</a:t>
            </a:fld>
            <a:endParaRPr lang="en-US" sz="1400">
              <a:solidFill>
                <a:srgbClr val="000000"/>
              </a:solidFill>
              <a:latin typeface="Times"/>
            </a:endParaRPr>
          </a:p>
        </p:txBody>
      </p:sp>
      <p:sp>
        <p:nvSpPr>
          <p:cNvPr id="27650" name="Rectangle 2"/>
          <p:cNvSpPr>
            <a:spLocks noGrp="1" noChangeArrowheads="1"/>
          </p:cNvSpPr>
          <p:nvPr>
            <p:ph type="title" idx="4294967295"/>
          </p:nvPr>
        </p:nvSpPr>
        <p:spPr>
          <a:xfrm>
            <a:off x="857250" y="214313"/>
            <a:ext cx="7715250" cy="863600"/>
          </a:xfrm>
        </p:spPr>
        <p:txBody>
          <a:bodyPr/>
          <a:lstStyle/>
          <a:p>
            <a:pPr eaLnBrk="1" hangingPunct="1">
              <a:defRPr/>
            </a:pPr>
            <a:r>
              <a:rPr lang="en-US" sz="2800" b="1" dirty="0" smtClean="0">
                <a:solidFill>
                  <a:srgbClr val="FF3300"/>
                </a:solidFill>
                <a:effectLst>
                  <a:outerShdw blurRad="38100" dist="38100" dir="2700000" algn="tl">
                    <a:srgbClr val="C0C0C0"/>
                  </a:outerShdw>
                </a:effectLst>
                <a:latin typeface="Arial" pitchFamily="34" charset="0"/>
              </a:rPr>
              <a:t>KEY INTERVENTIONS – ADMINISTRATION</a:t>
            </a:r>
          </a:p>
        </p:txBody>
      </p:sp>
      <p:sp>
        <p:nvSpPr>
          <p:cNvPr id="27651" name="Rectangle 3"/>
          <p:cNvSpPr>
            <a:spLocks noGrp="1" noChangeArrowheads="1"/>
          </p:cNvSpPr>
          <p:nvPr>
            <p:ph type="body" idx="4294967295"/>
          </p:nvPr>
        </p:nvSpPr>
        <p:spPr>
          <a:xfrm>
            <a:off x="285750" y="1357313"/>
            <a:ext cx="8072438" cy="4159920"/>
          </a:xfrm>
        </p:spPr>
        <p:txBody>
          <a:bodyPr/>
          <a:lstStyle/>
          <a:p>
            <a:pPr>
              <a:buFontTx/>
              <a:buBlip>
                <a:blip r:embed="rId2"/>
              </a:buBlip>
              <a:defRPr/>
            </a:pPr>
            <a:r>
              <a:rPr lang="en-US" sz="2000" b="1" dirty="0" smtClean="0">
                <a:latin typeface="Arial" charset="0"/>
                <a:cs typeface="Arial" charset="0"/>
              </a:rPr>
              <a:t>Public Awareness Platforms </a:t>
            </a:r>
            <a:endParaRPr lang="en-US" sz="2000" dirty="0" smtClean="0">
              <a:latin typeface="Arial" charset="0"/>
              <a:cs typeface="Arial" charset="0"/>
            </a:endParaRPr>
          </a:p>
          <a:p>
            <a:pPr marL="711200" indent="-347663">
              <a:spcBef>
                <a:spcPts val="0"/>
              </a:spcBef>
              <a:buFont typeface="Wingdings" pitchFamily="2" charset="2"/>
              <a:buChar char="q"/>
              <a:defRPr/>
            </a:pPr>
            <a:r>
              <a:rPr lang="en-US" sz="2000" dirty="0" smtClean="0">
                <a:latin typeface="Arial" charset="0"/>
                <a:cs typeface="Arial" charset="0"/>
              </a:rPr>
              <a:t>Conduct 22 multimedia awareness campaigns on </a:t>
            </a:r>
            <a:r>
              <a:rPr lang="en-GB" sz="2000" dirty="0">
                <a:latin typeface="Arial" charset="0"/>
                <a:cs typeface="Arial" charset="0"/>
              </a:rPr>
              <a:t>key sectors of IPAP and </a:t>
            </a:r>
            <a:r>
              <a:rPr lang="en-GB" sz="2000" b="1" dirty="0">
                <a:latin typeface="Arial" charset="0"/>
                <a:cs typeface="Arial" charset="0"/>
              </a:rPr>
              <a:t>the </a:t>
            </a:r>
            <a:r>
              <a:rPr lang="en-GB" sz="2000" b="1" dirty="0" err="1">
                <a:latin typeface="Arial" charset="0"/>
                <a:cs typeface="Arial" charset="0"/>
              </a:rPr>
              <a:t>dti</a:t>
            </a:r>
            <a:r>
              <a:rPr lang="en-GB" sz="2000" b="1" dirty="0">
                <a:latin typeface="Arial" charset="0"/>
                <a:cs typeface="Arial" charset="0"/>
              </a:rPr>
              <a:t> </a:t>
            </a:r>
            <a:r>
              <a:rPr lang="en-GB" sz="2000" dirty="0">
                <a:latin typeface="Arial" charset="0"/>
                <a:cs typeface="Arial" charset="0"/>
              </a:rPr>
              <a:t>strategic </a:t>
            </a:r>
            <a:r>
              <a:rPr lang="en-GB" sz="2000" dirty="0" smtClean="0">
                <a:latin typeface="Arial" charset="0"/>
                <a:cs typeface="Arial" charset="0"/>
              </a:rPr>
              <a:t>projects.</a:t>
            </a:r>
          </a:p>
          <a:p>
            <a:pPr marL="363537" indent="0">
              <a:spcBef>
                <a:spcPts val="0"/>
              </a:spcBef>
              <a:buNone/>
              <a:defRPr/>
            </a:pPr>
            <a:endParaRPr lang="en-US" sz="2000" dirty="0">
              <a:latin typeface="Arial" charset="0"/>
              <a:cs typeface="Arial" charset="0"/>
            </a:endParaRPr>
          </a:p>
          <a:p>
            <a:pPr marL="354013" indent="-354013">
              <a:buFontTx/>
              <a:buBlip>
                <a:blip r:embed="rId3"/>
              </a:buBlip>
              <a:defRPr/>
            </a:pPr>
            <a:r>
              <a:rPr lang="en-US" sz="2000" b="1" dirty="0">
                <a:latin typeface="Arial" charset="0"/>
                <a:cs typeface="Arial" charset="0"/>
              </a:rPr>
              <a:t>Conduct </a:t>
            </a:r>
            <a:r>
              <a:rPr lang="en-US" sz="2000" b="1" dirty="0" smtClean="0">
                <a:latin typeface="Arial" charset="0"/>
                <a:cs typeface="Arial" charset="0"/>
              </a:rPr>
              <a:t>outreach </a:t>
            </a:r>
            <a:r>
              <a:rPr lang="en-US" sz="2000" b="1" dirty="0">
                <a:latin typeface="Arial" charset="0"/>
                <a:cs typeface="Arial" charset="0"/>
              </a:rPr>
              <a:t>engagements and </a:t>
            </a:r>
            <a:r>
              <a:rPr lang="en-US" sz="2000" b="1" dirty="0" smtClean="0">
                <a:latin typeface="Arial" charset="0"/>
                <a:cs typeface="Arial" charset="0"/>
              </a:rPr>
              <a:t>exhibitions</a:t>
            </a:r>
            <a:endParaRPr lang="en-US" sz="2000" dirty="0">
              <a:latin typeface="Arial" charset="0"/>
              <a:cs typeface="Arial" charset="0"/>
            </a:endParaRPr>
          </a:p>
          <a:p>
            <a:pPr marL="711200" indent="-347663">
              <a:spcBef>
                <a:spcPts val="0"/>
              </a:spcBef>
              <a:buFont typeface="Wingdings" pitchFamily="2" charset="2"/>
              <a:buChar char="q"/>
              <a:defRPr/>
            </a:pPr>
            <a:r>
              <a:rPr lang="en-US" sz="2000" dirty="0" smtClean="0">
                <a:latin typeface="Arial" charset="0"/>
                <a:cs typeface="Arial" charset="0"/>
              </a:rPr>
              <a:t>32 </a:t>
            </a:r>
            <a:r>
              <a:rPr lang="en-US" sz="2000" dirty="0">
                <a:latin typeface="Arial" charset="0"/>
                <a:cs typeface="Arial" charset="0"/>
              </a:rPr>
              <a:t>Outreach engagements</a:t>
            </a:r>
          </a:p>
          <a:p>
            <a:pPr marL="711200" indent="-347663">
              <a:spcBef>
                <a:spcPts val="0"/>
              </a:spcBef>
              <a:buFont typeface="Wingdings" pitchFamily="2" charset="2"/>
              <a:buChar char="q"/>
              <a:defRPr/>
            </a:pPr>
            <a:r>
              <a:rPr lang="en-US" sz="2000" dirty="0" smtClean="0">
                <a:latin typeface="Arial" charset="0"/>
                <a:cs typeface="Arial" charset="0"/>
              </a:rPr>
              <a:t>30 Exhibitions</a:t>
            </a:r>
          </a:p>
          <a:p>
            <a:pPr marL="363537" indent="0">
              <a:spcBef>
                <a:spcPts val="0"/>
              </a:spcBef>
              <a:buNone/>
              <a:defRPr/>
            </a:pPr>
            <a:endParaRPr lang="en-US" sz="2000" dirty="0" smtClean="0">
              <a:latin typeface="Arial" charset="0"/>
              <a:cs typeface="Arial" charset="0"/>
            </a:endParaRPr>
          </a:p>
          <a:p>
            <a:pPr marL="363537" indent="0">
              <a:spcBef>
                <a:spcPts val="0"/>
              </a:spcBef>
              <a:buNone/>
              <a:defRPr/>
            </a:pPr>
            <a:endParaRPr lang="en-US" sz="2000" dirty="0">
              <a:latin typeface="Arial" charset="0"/>
              <a:cs typeface="Arial" charset="0"/>
            </a:endParaRPr>
          </a:p>
          <a:p>
            <a:pPr algn="just" eaLnBrk="1" hangingPunct="1">
              <a:lnSpc>
                <a:spcPct val="90000"/>
              </a:lnSpc>
              <a:spcBef>
                <a:spcPct val="0"/>
              </a:spcBef>
              <a:buFontTx/>
              <a:buBlip>
                <a:blip r:embed="rId2"/>
              </a:buBlip>
              <a:defRPr/>
            </a:pPr>
            <a:r>
              <a:rPr lang="en-US" sz="2000" b="1" dirty="0">
                <a:latin typeface="Arial" pitchFamily="34" charset="0"/>
                <a:cs typeface="Arial" pitchFamily="34" charset="0"/>
              </a:rPr>
              <a:t>Service Delivery Improvement </a:t>
            </a:r>
            <a:r>
              <a:rPr lang="en-US" sz="2000" b="1" dirty="0" smtClean="0">
                <a:latin typeface="Arial" pitchFamily="34" charset="0"/>
                <a:cs typeface="Arial" pitchFamily="34" charset="0"/>
              </a:rPr>
              <a:t>Plan (SDIP)</a:t>
            </a:r>
            <a:endParaRPr lang="en-US" sz="2000" b="1" dirty="0">
              <a:latin typeface="Arial" pitchFamily="34" charset="0"/>
              <a:cs typeface="Arial" pitchFamily="34" charset="0"/>
            </a:endParaRPr>
          </a:p>
          <a:p>
            <a:pPr marL="0" indent="0" algn="just" eaLnBrk="1" hangingPunct="1">
              <a:lnSpc>
                <a:spcPct val="90000"/>
              </a:lnSpc>
              <a:spcBef>
                <a:spcPct val="0"/>
              </a:spcBef>
              <a:buNone/>
              <a:defRPr/>
            </a:pPr>
            <a:endParaRPr lang="en-US" sz="2000" b="1" dirty="0">
              <a:latin typeface="Arial" pitchFamily="34" charset="0"/>
              <a:cs typeface="Arial" pitchFamily="34" charset="0"/>
            </a:endParaRPr>
          </a:p>
          <a:p>
            <a:pPr marL="623888" indent="-361950" algn="just" eaLnBrk="1" hangingPunct="1">
              <a:lnSpc>
                <a:spcPct val="90000"/>
              </a:lnSpc>
              <a:spcBef>
                <a:spcPct val="0"/>
              </a:spcBef>
              <a:buFont typeface="Wingdings" pitchFamily="2" charset="2"/>
              <a:buChar char="q"/>
              <a:defRPr/>
            </a:pPr>
            <a:r>
              <a:rPr lang="en-US" sz="2000" dirty="0">
                <a:latin typeface="Arial" charset="0"/>
                <a:cs typeface="Arial" charset="0"/>
              </a:rPr>
              <a:t>2015/16 </a:t>
            </a:r>
            <a:r>
              <a:rPr lang="en-US" sz="2000" dirty="0" smtClean="0">
                <a:latin typeface="Arial" charset="0"/>
                <a:cs typeface="Arial" charset="0"/>
              </a:rPr>
              <a:t>implementation report </a:t>
            </a:r>
            <a:r>
              <a:rPr lang="en-US" sz="2000" dirty="0">
                <a:latin typeface="Arial" charset="0"/>
                <a:cs typeface="Arial" charset="0"/>
              </a:rPr>
              <a:t>for SDIP </a:t>
            </a:r>
            <a:r>
              <a:rPr lang="en-US" sz="2000" dirty="0" smtClean="0">
                <a:latin typeface="Arial" charset="0"/>
                <a:cs typeface="Arial" charset="0"/>
              </a:rPr>
              <a:t>submitted </a:t>
            </a:r>
            <a:r>
              <a:rPr lang="en-US" sz="2000" dirty="0">
                <a:latin typeface="Arial" charset="0"/>
                <a:cs typeface="Arial" charset="0"/>
              </a:rPr>
              <a:t>to DPSA.</a:t>
            </a:r>
            <a:endParaRPr lang="en-ZA" sz="2000" dirty="0">
              <a:latin typeface="Arial" charset="0"/>
              <a:cs typeface="Arial" charset="0"/>
            </a:endParaRPr>
          </a:p>
          <a:p>
            <a:pPr marL="363537" indent="0">
              <a:spcBef>
                <a:spcPts val="0"/>
              </a:spcBef>
              <a:buNone/>
              <a:defRPr/>
            </a:pPr>
            <a:endParaRPr lang="en-US" sz="2000" dirty="0" smtClean="0">
              <a:latin typeface="Arial" charset="0"/>
              <a:cs typeface="Arial" charset="0"/>
            </a:endParaRPr>
          </a:p>
          <a:p>
            <a:pPr marL="0" indent="0">
              <a:lnSpc>
                <a:spcPct val="90000"/>
              </a:lnSpc>
              <a:buFontTx/>
              <a:buNone/>
              <a:defRPr/>
            </a:pPr>
            <a:endParaRPr lang="en-US" sz="2000" dirty="0" smtClean="0">
              <a:latin typeface="Arial" charset="0"/>
              <a:cs typeface="Arial" charset="0"/>
            </a:endParaRPr>
          </a:p>
        </p:txBody>
      </p:sp>
    </p:spTree>
    <p:extLst>
      <p:ext uri="{BB962C8B-B14F-4D97-AF65-F5344CB8AC3E}">
        <p14:creationId xmlns:p14="http://schemas.microsoft.com/office/powerpoint/2010/main" xmlns="" val="31581244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6"/>
          <p:cNvSpPr>
            <a:spLocks noGrp="1" noChangeArrowheads="1"/>
          </p:cNvSpPr>
          <p:nvPr>
            <p:ph type="sldNum" sz="quarter" idx="12"/>
          </p:nvPr>
        </p:nvSpPr>
        <p:spPr>
          <a:noFill/>
        </p:spPr>
        <p:txBody>
          <a:bodyPr/>
          <a:lstStyle/>
          <a:p>
            <a:fld id="{08309DCC-FCF3-4DB9-AEDB-2F49986525C2}" type="slidenum">
              <a:rPr lang="en-US" smtClean="0">
                <a:latin typeface="Times" pitchFamily="18" charset="0"/>
              </a:rPr>
              <a:pPr/>
              <a:t>27</a:t>
            </a:fld>
            <a:endParaRPr lang="en-US" smtClean="0">
              <a:latin typeface="Times" pitchFamily="18" charset="0"/>
            </a:endParaRPr>
          </a:p>
        </p:txBody>
      </p:sp>
      <p:sp>
        <p:nvSpPr>
          <p:cNvPr id="2" name="Title 1"/>
          <p:cNvSpPr>
            <a:spLocks noGrp="1"/>
          </p:cNvSpPr>
          <p:nvPr>
            <p:ph type="title"/>
          </p:nvPr>
        </p:nvSpPr>
        <p:spPr>
          <a:xfrm>
            <a:off x="642938" y="1928813"/>
            <a:ext cx="7772400" cy="1143000"/>
          </a:xfrm>
        </p:spPr>
        <p:txBody>
          <a:bodyPr/>
          <a:lstStyle/>
          <a:p>
            <a:pPr eaLnBrk="1" hangingPunct="1">
              <a:defRPr/>
            </a:pPr>
            <a:r>
              <a:rPr lang="en-US" b="1" dirty="0" smtClean="0">
                <a:solidFill>
                  <a:srgbClr val="FF3300"/>
                </a:solidFill>
                <a:effectLst>
                  <a:outerShdw blurRad="38100" dist="38100" dir="2700000" algn="tl">
                    <a:srgbClr val="C0C0C0"/>
                  </a:outerShdw>
                </a:effectLst>
                <a:latin typeface="Arial" pitchFamily="34" charset="0"/>
              </a:rPr>
              <a:t>ALLOCATED BUDGET</a:t>
            </a:r>
            <a:endParaRPr lang="en-US" dirty="0" smtClean="0"/>
          </a:p>
        </p:txBody>
      </p:sp>
    </p:spTree>
    <p:extLst>
      <p:ext uri="{BB962C8B-B14F-4D97-AF65-F5344CB8AC3E}">
        <p14:creationId xmlns:p14="http://schemas.microsoft.com/office/powerpoint/2010/main" xmlns="" val="20566001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p:cNvSpPr>
            <a:spLocks noGrp="1" noChangeArrowheads="1"/>
          </p:cNvSpPr>
          <p:nvPr>
            <p:ph type="sldNum" sz="quarter" idx="12"/>
          </p:nvPr>
        </p:nvSpPr>
        <p:spPr>
          <a:noFill/>
        </p:spPr>
        <p:txBody>
          <a:bodyPr/>
          <a:lstStyle/>
          <a:p>
            <a:fld id="{53F5C4AD-0E89-44D4-9BA7-69836ED37563}" type="slidenum">
              <a:rPr lang="en-US" smtClean="0">
                <a:solidFill>
                  <a:srgbClr val="000000"/>
                </a:solidFill>
                <a:latin typeface="Times" pitchFamily="18" charset="0"/>
              </a:rPr>
              <a:pPr/>
              <a:t>28</a:t>
            </a:fld>
            <a:endParaRPr lang="en-US" smtClean="0">
              <a:solidFill>
                <a:srgbClr val="000000"/>
              </a:solidFill>
              <a:latin typeface="Times" pitchFamily="18" charset="0"/>
            </a:endParaRPr>
          </a:p>
        </p:txBody>
      </p:sp>
      <p:sp>
        <p:nvSpPr>
          <p:cNvPr id="59394" name="Rectangle 2"/>
          <p:cNvSpPr>
            <a:spLocks noGrp="1" noChangeArrowheads="1"/>
          </p:cNvSpPr>
          <p:nvPr>
            <p:ph type="title"/>
          </p:nvPr>
        </p:nvSpPr>
        <p:spPr>
          <a:xfrm>
            <a:off x="684213" y="0"/>
            <a:ext cx="7643812" cy="642938"/>
          </a:xfrm>
        </p:spPr>
        <p:txBody>
          <a:bodyPr/>
          <a:lstStyle/>
          <a:p>
            <a:pPr eaLnBrk="1" hangingPunct="1">
              <a:defRPr/>
            </a:pPr>
            <a:r>
              <a:rPr lang="en-US" sz="2800" b="1" dirty="0" smtClean="0">
                <a:solidFill>
                  <a:srgbClr val="FF3300"/>
                </a:solidFill>
                <a:effectLst>
                  <a:outerShdw blurRad="38100" dist="38100" dir="2700000" algn="tl">
                    <a:srgbClr val="C0C0C0"/>
                  </a:outerShdw>
                </a:effectLst>
                <a:latin typeface="Arial" pitchFamily="34" charset="0"/>
                <a:cs typeface="Arial" pitchFamily="34" charset="0"/>
              </a:rPr>
              <a:t>Medium Term Expenditure Framework</a:t>
            </a:r>
            <a:endParaRPr lang="en-US" sz="3200" b="1" dirty="0" smtClean="0">
              <a:solidFill>
                <a:srgbClr val="0000CC"/>
              </a:solidFill>
              <a:effectLst>
                <a:outerShdw blurRad="38100" dist="38100" dir="2700000" algn="tl">
                  <a:srgbClr val="C0C0C0"/>
                </a:outerShdw>
              </a:effectLst>
              <a:latin typeface="Arial" pitchFamily="34" charset="0"/>
              <a:cs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167927558"/>
              </p:ext>
            </p:extLst>
          </p:nvPr>
        </p:nvGraphicFramePr>
        <p:xfrm>
          <a:off x="107950" y="620713"/>
          <a:ext cx="8785225" cy="5112543"/>
        </p:xfrm>
        <a:graphic>
          <a:graphicData uri="http://schemas.openxmlformats.org/drawingml/2006/table">
            <a:tbl>
              <a:tblPr firstRow="1" bandRow="1">
                <a:tableStyleId>{5C22544A-7EE6-4342-B048-85BDC9FD1C3A}</a:tableStyleId>
              </a:tblPr>
              <a:tblGrid>
                <a:gridCol w="3887986"/>
                <a:gridCol w="1656184"/>
                <a:gridCol w="1512168"/>
                <a:gridCol w="1728887"/>
              </a:tblGrid>
              <a:tr h="380960">
                <a:tc>
                  <a:txBody>
                    <a:bodyPr/>
                    <a:lstStyle/>
                    <a:p>
                      <a:endParaRPr lang="en-US" sz="1600" dirty="0"/>
                    </a:p>
                  </a:txBody>
                  <a:tcPr marL="91442" marR="91442"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latin typeface="Arial"/>
                          <a:ea typeface="Times New Roman"/>
                        </a:rPr>
                        <a:t>2016/17</a:t>
                      </a:r>
                      <a:endParaRPr lang="en-US" sz="1600" dirty="0" smtClean="0">
                        <a:solidFill>
                          <a:schemeClr val="tx1"/>
                        </a:solidFill>
                        <a:latin typeface="Times New Roman"/>
                        <a:ea typeface="Times New Roman"/>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latin typeface="Arial"/>
                          <a:ea typeface="Times New Roman"/>
                        </a:rPr>
                        <a:t>2017/18</a:t>
                      </a:r>
                      <a:endParaRPr lang="en-US" sz="1600" dirty="0" smtClean="0">
                        <a:solidFill>
                          <a:schemeClr val="tx1"/>
                        </a:solidFill>
                        <a:latin typeface="Times New Roman"/>
                        <a:ea typeface="Times New Roman"/>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b="1" kern="1200" dirty="0" smtClean="0">
                          <a:solidFill>
                            <a:schemeClr val="tx1"/>
                          </a:solidFill>
                          <a:latin typeface="Arial"/>
                          <a:ea typeface="Times New Roman"/>
                          <a:cs typeface="+mn-cs"/>
                        </a:rPr>
                        <a:t>2018/19</a:t>
                      </a:r>
                      <a:endParaRPr lang="en-US" sz="1600" b="1" kern="1200" dirty="0">
                        <a:solidFill>
                          <a:schemeClr val="tx1"/>
                        </a:solidFill>
                        <a:latin typeface="Arial"/>
                        <a:ea typeface="Times New Roman"/>
                        <a:cs typeface="+mn-cs"/>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7087">
                <a:tc>
                  <a:txBody>
                    <a:bodyPr/>
                    <a:lstStyle/>
                    <a:p>
                      <a:pPr marL="0" marR="0">
                        <a:spcBef>
                          <a:spcPts val="0"/>
                        </a:spcBef>
                        <a:spcAft>
                          <a:spcPts val="0"/>
                        </a:spcAft>
                      </a:pPr>
                      <a:endParaRPr lang="en-US" sz="1600" dirty="0">
                        <a:latin typeface="Times New Roman"/>
                        <a:ea typeface="Times New Roman"/>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latin typeface="Arial"/>
                          <a:ea typeface="Times New Roman"/>
                        </a:rPr>
                        <a:t>Medium-Term </a:t>
                      </a:r>
                      <a:r>
                        <a:rPr lang="en-US" sz="1600" b="1" dirty="0" smtClean="0">
                          <a:solidFill>
                            <a:schemeClr val="tx1"/>
                          </a:solidFill>
                          <a:latin typeface="Arial"/>
                          <a:ea typeface="Times New Roman"/>
                        </a:rPr>
                        <a:t>Estimates (R ’000)</a:t>
                      </a:r>
                      <a:endParaRPr lang="en-US" sz="1600" b="1" dirty="0" smtClean="0">
                        <a:solidFill>
                          <a:schemeClr val="tx1"/>
                        </a:solidFill>
                        <a:latin typeface="Times New Roman"/>
                        <a:ea typeface="Times New Roman"/>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r>
              <a:tr h="288032">
                <a:tc>
                  <a:txBody>
                    <a:bodyPr/>
                    <a:lstStyle/>
                    <a:p>
                      <a:pPr marL="0" marR="0" lvl="0">
                        <a:spcBef>
                          <a:spcPts val="0"/>
                        </a:spcBef>
                        <a:spcAft>
                          <a:spcPts val="0"/>
                        </a:spcAft>
                      </a:pPr>
                      <a:r>
                        <a:rPr lang="en-US" sz="1200" b="0" dirty="0">
                          <a:solidFill>
                            <a:schemeClr val="tx1"/>
                          </a:solidFill>
                          <a:latin typeface="Arial" pitchFamily="34" charset="0"/>
                          <a:ea typeface="Times New Roman"/>
                          <a:cs typeface="Arial" pitchFamily="34" charset="0"/>
                        </a:rPr>
                        <a:t>Programmes</a:t>
                      </a:r>
                    </a:p>
                  </a:txBody>
                  <a:tcPr marL="68581" marR="6858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algn="ctr">
                        <a:spcBef>
                          <a:spcPts val="0"/>
                        </a:spcBef>
                        <a:spcAft>
                          <a:spcPts val="0"/>
                        </a:spcAft>
                      </a:pPr>
                      <a:r>
                        <a:rPr lang="en-US" sz="1400" b="1" dirty="0">
                          <a:solidFill>
                            <a:schemeClr val="tx1"/>
                          </a:solidFill>
                          <a:latin typeface="Arial" pitchFamily="34" charset="0"/>
                          <a:ea typeface="Times New Roman"/>
                          <a:cs typeface="Arial" pitchFamily="34" charset="0"/>
                        </a:rPr>
                        <a:t>Medium-Term Expenditure </a:t>
                      </a:r>
                      <a:r>
                        <a:rPr lang="en-US" sz="1400" b="1" dirty="0" smtClean="0">
                          <a:solidFill>
                            <a:schemeClr val="tx1"/>
                          </a:solidFill>
                          <a:latin typeface="Arial" pitchFamily="34" charset="0"/>
                          <a:ea typeface="Times New Roman"/>
                          <a:cs typeface="Arial" pitchFamily="34" charset="0"/>
                        </a:rPr>
                        <a:t>Framework (</a:t>
                      </a:r>
                      <a:r>
                        <a:rPr lang="en-US" sz="1400" b="1" dirty="0">
                          <a:solidFill>
                            <a:schemeClr val="tx1"/>
                          </a:solidFill>
                          <a:latin typeface="Arial" pitchFamily="34" charset="0"/>
                          <a:ea typeface="Times New Roman"/>
                          <a:cs typeface="Arial" pitchFamily="34" charset="0"/>
                        </a:rPr>
                        <a:t>MTEF)</a:t>
                      </a:r>
                      <a:endParaRPr lang="en-US" sz="1400" dirty="0">
                        <a:solidFill>
                          <a:schemeClr val="tx1"/>
                        </a:solidFill>
                        <a:latin typeface="Arial" pitchFamily="34" charset="0"/>
                        <a:ea typeface="Times New Roman"/>
                        <a:cs typeface="Arial" pitchFamily="34" charset="0"/>
                      </a:endParaRPr>
                    </a:p>
                  </a:txBody>
                  <a:tcPr marL="68581" marR="685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r>
              <a:tr h="432048">
                <a:tc>
                  <a:txBody>
                    <a:bodyPr/>
                    <a:lstStyle/>
                    <a:p>
                      <a:pPr marL="0" marR="0" lvl="0" algn="l" defTabSz="914400" rtl="0" eaLnBrk="1" latinLnBrk="0" hangingPunct="1">
                        <a:spcBef>
                          <a:spcPts val="0"/>
                        </a:spcBef>
                        <a:spcAft>
                          <a:spcPts val="0"/>
                        </a:spcAft>
                      </a:pPr>
                      <a:r>
                        <a:rPr lang="en-US" sz="1200" b="0" kern="1200" dirty="0">
                          <a:solidFill>
                            <a:schemeClr val="tx1"/>
                          </a:solidFill>
                          <a:latin typeface="Arial" pitchFamily="34" charset="0"/>
                          <a:ea typeface="Times New Roman"/>
                          <a:cs typeface="Arial" pitchFamily="34" charset="0"/>
                        </a:rPr>
                        <a:t>Administration</a:t>
                      </a:r>
                    </a:p>
                  </a:txBody>
                  <a:tcPr marL="68581" marR="6858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algn="r" defTabSz="914400" rtl="0" eaLnBrk="1" latinLnBrk="0" hangingPunct="1">
                        <a:lnSpc>
                          <a:spcPct val="150000"/>
                        </a:lnSpc>
                        <a:spcBef>
                          <a:spcPts val="0"/>
                        </a:spcBef>
                        <a:spcAft>
                          <a:spcPts val="0"/>
                        </a:spcAft>
                      </a:pPr>
                      <a:r>
                        <a:rPr lang="en-ZA" sz="1200" b="0" kern="1200" dirty="0">
                          <a:solidFill>
                            <a:schemeClr val="tx1"/>
                          </a:solidFill>
                          <a:latin typeface="Arial" pitchFamily="34" charset="0"/>
                          <a:ea typeface="Times New Roman"/>
                          <a:cs typeface="Arial" pitchFamily="34" charset="0"/>
                        </a:rPr>
                        <a:t>736 625</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algn="r" defTabSz="914400" rtl="0" eaLnBrk="1" latinLnBrk="0" hangingPunct="1">
                        <a:lnSpc>
                          <a:spcPct val="150000"/>
                        </a:lnSpc>
                        <a:spcBef>
                          <a:spcPts val="0"/>
                        </a:spcBef>
                        <a:spcAft>
                          <a:spcPts val="0"/>
                        </a:spcAft>
                      </a:pPr>
                      <a:r>
                        <a:rPr lang="en-ZA" sz="1200" b="0" kern="1200" dirty="0">
                          <a:solidFill>
                            <a:schemeClr val="tx1"/>
                          </a:solidFill>
                          <a:latin typeface="Arial" pitchFamily="34" charset="0"/>
                          <a:ea typeface="Times New Roman"/>
                          <a:cs typeface="Arial" pitchFamily="34" charset="0"/>
                        </a:rPr>
                        <a:t>756 453</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algn="r" defTabSz="914400" rtl="0" eaLnBrk="1" latinLnBrk="0" hangingPunct="1">
                        <a:lnSpc>
                          <a:spcPct val="150000"/>
                        </a:lnSpc>
                        <a:spcBef>
                          <a:spcPts val="0"/>
                        </a:spcBef>
                        <a:spcAft>
                          <a:spcPts val="0"/>
                        </a:spcAft>
                      </a:pPr>
                      <a:r>
                        <a:rPr lang="en-ZA" sz="1200" b="0" kern="1200" dirty="0">
                          <a:solidFill>
                            <a:schemeClr val="tx1"/>
                          </a:solidFill>
                          <a:latin typeface="Arial" pitchFamily="34" charset="0"/>
                          <a:ea typeface="Times New Roman"/>
                          <a:cs typeface="Arial" pitchFamily="34" charset="0"/>
                        </a:rPr>
                        <a:t>788 840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4056">
                <a:tc>
                  <a:txBody>
                    <a:bodyPr/>
                    <a:lstStyle/>
                    <a:p>
                      <a:pPr marL="0" marR="0" lvl="0" algn="l" defTabSz="914400" rtl="0" eaLnBrk="1" latinLnBrk="0" hangingPunct="1">
                        <a:spcBef>
                          <a:spcPts val="0"/>
                        </a:spcBef>
                        <a:spcAft>
                          <a:spcPts val="0"/>
                        </a:spcAft>
                      </a:pPr>
                      <a:r>
                        <a:rPr lang="en-US" sz="1200" b="0" kern="1200" dirty="0">
                          <a:solidFill>
                            <a:schemeClr val="tx1"/>
                          </a:solidFill>
                          <a:latin typeface="Arial" pitchFamily="34" charset="0"/>
                          <a:ea typeface="Times New Roman"/>
                          <a:cs typeface="Arial" pitchFamily="34" charset="0"/>
                        </a:rPr>
                        <a:t>International Trade and Economic Development</a:t>
                      </a:r>
                    </a:p>
                  </a:txBody>
                  <a:tcPr marL="68581" marR="6858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algn="r" defTabSz="914400" rtl="0" eaLnBrk="1" latinLnBrk="0" hangingPunct="1">
                        <a:lnSpc>
                          <a:spcPct val="150000"/>
                        </a:lnSpc>
                        <a:spcBef>
                          <a:spcPts val="0"/>
                        </a:spcBef>
                        <a:spcAft>
                          <a:spcPts val="0"/>
                        </a:spcAft>
                      </a:pPr>
                      <a:r>
                        <a:rPr lang="en-ZA" sz="1200" b="0" kern="1200" dirty="0">
                          <a:solidFill>
                            <a:schemeClr val="tx1"/>
                          </a:solidFill>
                          <a:latin typeface="Arial" pitchFamily="34" charset="0"/>
                          <a:ea typeface="Times New Roman"/>
                          <a:cs typeface="Arial" pitchFamily="34" charset="0"/>
                        </a:rPr>
                        <a:t>126 383</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algn="r" defTabSz="914400" rtl="0" eaLnBrk="1" latinLnBrk="0" hangingPunct="1">
                        <a:lnSpc>
                          <a:spcPct val="150000"/>
                        </a:lnSpc>
                        <a:spcBef>
                          <a:spcPts val="0"/>
                        </a:spcBef>
                        <a:spcAft>
                          <a:spcPts val="0"/>
                        </a:spcAft>
                      </a:pPr>
                      <a:r>
                        <a:rPr lang="en-ZA" sz="1200" b="0" kern="1200">
                          <a:solidFill>
                            <a:schemeClr val="tx1"/>
                          </a:solidFill>
                          <a:latin typeface="Arial" pitchFamily="34" charset="0"/>
                          <a:ea typeface="Times New Roman"/>
                          <a:cs typeface="Arial" pitchFamily="34" charset="0"/>
                        </a:rPr>
                        <a:t>123 288</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algn="r" defTabSz="914400" rtl="0" eaLnBrk="1" latinLnBrk="0" hangingPunct="1">
                        <a:lnSpc>
                          <a:spcPct val="150000"/>
                        </a:lnSpc>
                        <a:spcBef>
                          <a:spcPts val="0"/>
                        </a:spcBef>
                        <a:spcAft>
                          <a:spcPts val="0"/>
                        </a:spcAft>
                      </a:pPr>
                      <a:r>
                        <a:rPr lang="en-ZA" sz="1200" b="0" kern="1200" dirty="0">
                          <a:solidFill>
                            <a:schemeClr val="tx1"/>
                          </a:solidFill>
                          <a:latin typeface="Arial" pitchFamily="34" charset="0"/>
                          <a:ea typeface="Times New Roman"/>
                          <a:cs typeface="Arial" pitchFamily="34" charset="0"/>
                        </a:rPr>
                        <a:t>127 858</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4056">
                <a:tc>
                  <a:txBody>
                    <a:bodyPr/>
                    <a:lstStyle/>
                    <a:p>
                      <a:pPr marL="0" marR="0" lvl="0" algn="l" defTabSz="914400" rtl="0" eaLnBrk="1" latinLnBrk="0" hangingPunct="1">
                        <a:spcBef>
                          <a:spcPts val="0"/>
                        </a:spcBef>
                        <a:spcAft>
                          <a:spcPts val="0"/>
                        </a:spcAft>
                      </a:pPr>
                      <a:r>
                        <a:rPr lang="en-US" sz="1200" b="0" kern="1200" dirty="0" smtClean="0">
                          <a:solidFill>
                            <a:schemeClr val="tx1"/>
                          </a:solidFill>
                          <a:latin typeface="Arial" pitchFamily="34" charset="0"/>
                          <a:ea typeface="Times New Roman"/>
                          <a:cs typeface="Arial" pitchFamily="34" charset="0"/>
                        </a:rPr>
                        <a:t>Special Economic Zones and Economic Transformation</a:t>
                      </a:r>
                      <a:endParaRPr lang="en-US" sz="1200" b="0" kern="1200" dirty="0">
                        <a:solidFill>
                          <a:schemeClr val="tx1"/>
                        </a:solidFill>
                        <a:latin typeface="Arial" pitchFamily="34" charset="0"/>
                        <a:ea typeface="Times New Roman"/>
                        <a:cs typeface="Arial" pitchFamily="34" charset="0"/>
                      </a:endParaRPr>
                    </a:p>
                  </a:txBody>
                  <a:tcPr marL="68581" marR="6858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algn="r" defTabSz="914400" rtl="0" eaLnBrk="1" latinLnBrk="0" hangingPunct="1">
                        <a:lnSpc>
                          <a:spcPct val="150000"/>
                        </a:lnSpc>
                        <a:spcBef>
                          <a:spcPts val="0"/>
                        </a:spcBef>
                        <a:spcAft>
                          <a:spcPts val="0"/>
                        </a:spcAft>
                      </a:pPr>
                      <a:r>
                        <a:rPr lang="en-ZA" sz="1200" b="0" kern="1200" dirty="0">
                          <a:solidFill>
                            <a:schemeClr val="tx1"/>
                          </a:solidFill>
                          <a:latin typeface="Arial" pitchFamily="34" charset="0"/>
                          <a:ea typeface="Times New Roman"/>
                          <a:cs typeface="Arial" pitchFamily="34" charset="0"/>
                        </a:rPr>
                        <a:t>108 282</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algn="r" defTabSz="914400" rtl="0" eaLnBrk="1" latinLnBrk="0" hangingPunct="1">
                        <a:lnSpc>
                          <a:spcPct val="150000"/>
                        </a:lnSpc>
                        <a:spcBef>
                          <a:spcPts val="0"/>
                        </a:spcBef>
                        <a:spcAft>
                          <a:spcPts val="0"/>
                        </a:spcAft>
                      </a:pPr>
                      <a:r>
                        <a:rPr lang="en-ZA" sz="1200" b="0" kern="1200" dirty="0">
                          <a:solidFill>
                            <a:schemeClr val="tx1"/>
                          </a:solidFill>
                          <a:latin typeface="Arial" pitchFamily="34" charset="0"/>
                          <a:ea typeface="Times New Roman"/>
                          <a:cs typeface="Arial" pitchFamily="34" charset="0"/>
                        </a:rPr>
                        <a:t>108 971</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algn="r" defTabSz="914400" rtl="0" eaLnBrk="1" latinLnBrk="0" hangingPunct="1">
                        <a:lnSpc>
                          <a:spcPct val="150000"/>
                        </a:lnSpc>
                        <a:spcBef>
                          <a:spcPts val="0"/>
                        </a:spcBef>
                        <a:spcAft>
                          <a:spcPts val="0"/>
                        </a:spcAft>
                      </a:pPr>
                      <a:r>
                        <a:rPr lang="en-ZA" sz="1200" b="0" kern="1200" dirty="0">
                          <a:solidFill>
                            <a:schemeClr val="tx1"/>
                          </a:solidFill>
                          <a:latin typeface="Arial" pitchFamily="34" charset="0"/>
                          <a:ea typeface="Times New Roman"/>
                          <a:cs typeface="Arial" pitchFamily="34" charset="0"/>
                        </a:rPr>
                        <a:t>112 488</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4056">
                <a:tc>
                  <a:txBody>
                    <a:bodyPr/>
                    <a:lstStyle/>
                    <a:p>
                      <a:pPr marL="0" marR="0" lvl="0" algn="l" defTabSz="914400" rtl="0" eaLnBrk="1" latinLnBrk="0" hangingPunct="1">
                        <a:spcBef>
                          <a:spcPts val="0"/>
                        </a:spcBef>
                        <a:spcAft>
                          <a:spcPts val="0"/>
                        </a:spcAft>
                      </a:pPr>
                      <a:r>
                        <a:rPr lang="en-US" sz="1200" b="0" kern="1200" dirty="0">
                          <a:solidFill>
                            <a:schemeClr val="tx1"/>
                          </a:solidFill>
                          <a:latin typeface="Arial" pitchFamily="34" charset="0"/>
                          <a:ea typeface="Times New Roman"/>
                          <a:cs typeface="Arial" pitchFamily="34" charset="0"/>
                        </a:rPr>
                        <a:t>Industrial </a:t>
                      </a:r>
                      <a:r>
                        <a:rPr lang="en-US" sz="1200" b="0" kern="1200" dirty="0" smtClean="0">
                          <a:solidFill>
                            <a:schemeClr val="tx1"/>
                          </a:solidFill>
                          <a:latin typeface="Arial" pitchFamily="34" charset="0"/>
                          <a:ea typeface="Times New Roman"/>
                          <a:cs typeface="Arial" pitchFamily="34" charset="0"/>
                        </a:rPr>
                        <a:t>Development</a:t>
                      </a:r>
                      <a:endParaRPr lang="en-US" sz="1200" b="0" kern="1200" dirty="0">
                        <a:solidFill>
                          <a:schemeClr val="tx1"/>
                        </a:solidFill>
                        <a:latin typeface="Arial" pitchFamily="34" charset="0"/>
                        <a:ea typeface="Times New Roman"/>
                        <a:cs typeface="Arial" pitchFamily="34" charset="0"/>
                      </a:endParaRPr>
                    </a:p>
                  </a:txBody>
                  <a:tcPr marL="68581" marR="6858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algn="r" defTabSz="914400" rtl="0" eaLnBrk="1" latinLnBrk="0" hangingPunct="1">
                        <a:lnSpc>
                          <a:spcPct val="150000"/>
                        </a:lnSpc>
                        <a:spcBef>
                          <a:spcPts val="0"/>
                        </a:spcBef>
                        <a:spcAft>
                          <a:spcPts val="0"/>
                        </a:spcAft>
                      </a:pPr>
                      <a:r>
                        <a:rPr lang="en-ZA" sz="1200" b="0" kern="1200" dirty="0">
                          <a:solidFill>
                            <a:schemeClr val="tx1"/>
                          </a:solidFill>
                          <a:latin typeface="Arial" pitchFamily="34" charset="0"/>
                          <a:ea typeface="Times New Roman"/>
                          <a:cs typeface="Arial" pitchFamily="34" charset="0"/>
                        </a:rPr>
                        <a:t>1 735 679</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algn="r" defTabSz="914400" rtl="0" eaLnBrk="1" latinLnBrk="0" hangingPunct="1">
                        <a:lnSpc>
                          <a:spcPct val="150000"/>
                        </a:lnSpc>
                        <a:spcBef>
                          <a:spcPts val="0"/>
                        </a:spcBef>
                        <a:spcAft>
                          <a:spcPts val="0"/>
                        </a:spcAft>
                      </a:pPr>
                      <a:r>
                        <a:rPr lang="en-ZA" sz="1200" b="0" kern="1200" dirty="0">
                          <a:solidFill>
                            <a:schemeClr val="tx1"/>
                          </a:solidFill>
                          <a:latin typeface="Arial" pitchFamily="34" charset="0"/>
                          <a:ea typeface="Times New Roman"/>
                          <a:cs typeface="Arial" pitchFamily="34" charset="0"/>
                        </a:rPr>
                        <a:t>1 814 083</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algn="r" defTabSz="914400" rtl="0" eaLnBrk="1" latinLnBrk="0" hangingPunct="1">
                        <a:lnSpc>
                          <a:spcPct val="150000"/>
                        </a:lnSpc>
                        <a:spcBef>
                          <a:spcPts val="0"/>
                        </a:spcBef>
                        <a:spcAft>
                          <a:spcPts val="0"/>
                        </a:spcAft>
                      </a:pPr>
                      <a:r>
                        <a:rPr lang="en-ZA" sz="1200" b="0" kern="1200" dirty="0">
                          <a:solidFill>
                            <a:schemeClr val="tx1"/>
                          </a:solidFill>
                          <a:latin typeface="Arial" pitchFamily="34" charset="0"/>
                          <a:ea typeface="Times New Roman"/>
                          <a:cs typeface="Arial" pitchFamily="34" charset="0"/>
                        </a:rPr>
                        <a:t>1 776 411</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7660">
                <a:tc>
                  <a:txBody>
                    <a:bodyPr/>
                    <a:lstStyle/>
                    <a:p>
                      <a:pPr marL="0" marR="0" lvl="0" algn="l" defTabSz="914400" rtl="0" eaLnBrk="1" latinLnBrk="0" hangingPunct="1">
                        <a:spcBef>
                          <a:spcPts val="0"/>
                        </a:spcBef>
                        <a:spcAft>
                          <a:spcPts val="0"/>
                        </a:spcAft>
                      </a:pPr>
                      <a:r>
                        <a:rPr lang="en-US" sz="1200" b="0" kern="1200" dirty="0">
                          <a:solidFill>
                            <a:schemeClr val="tx1"/>
                          </a:solidFill>
                          <a:latin typeface="Arial" pitchFamily="34" charset="0"/>
                          <a:ea typeface="Times New Roman"/>
                          <a:cs typeface="Arial" pitchFamily="34" charset="0"/>
                        </a:rPr>
                        <a:t>Consumer and Corporate Regulation</a:t>
                      </a:r>
                    </a:p>
                  </a:txBody>
                  <a:tcPr marL="68581" marR="6858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algn="r" defTabSz="914400" rtl="0" eaLnBrk="1" latinLnBrk="0" hangingPunct="1">
                        <a:lnSpc>
                          <a:spcPct val="150000"/>
                        </a:lnSpc>
                        <a:spcBef>
                          <a:spcPts val="0"/>
                        </a:spcBef>
                        <a:spcAft>
                          <a:spcPts val="0"/>
                        </a:spcAft>
                      </a:pPr>
                      <a:r>
                        <a:rPr lang="en-ZA" sz="1200" b="0" kern="1200" dirty="0">
                          <a:solidFill>
                            <a:schemeClr val="tx1"/>
                          </a:solidFill>
                          <a:latin typeface="Arial" pitchFamily="34" charset="0"/>
                          <a:ea typeface="Times New Roman"/>
                          <a:cs typeface="Arial" pitchFamily="34" charset="0"/>
                        </a:rPr>
                        <a:t>313 525</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algn="r" defTabSz="914400" rtl="0" eaLnBrk="1" latinLnBrk="0" hangingPunct="1">
                        <a:lnSpc>
                          <a:spcPct val="150000"/>
                        </a:lnSpc>
                        <a:spcBef>
                          <a:spcPts val="0"/>
                        </a:spcBef>
                        <a:spcAft>
                          <a:spcPts val="0"/>
                        </a:spcAft>
                      </a:pPr>
                      <a:r>
                        <a:rPr lang="en-ZA" sz="1200" b="0" kern="1200" dirty="0">
                          <a:solidFill>
                            <a:schemeClr val="tx1"/>
                          </a:solidFill>
                          <a:latin typeface="Arial" pitchFamily="34" charset="0"/>
                          <a:ea typeface="Times New Roman"/>
                          <a:cs typeface="Arial" pitchFamily="34" charset="0"/>
                        </a:rPr>
                        <a:t>326 895</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algn="r" defTabSz="914400" rtl="0" eaLnBrk="1" latinLnBrk="0" hangingPunct="1">
                        <a:lnSpc>
                          <a:spcPct val="150000"/>
                        </a:lnSpc>
                        <a:spcBef>
                          <a:spcPts val="0"/>
                        </a:spcBef>
                        <a:spcAft>
                          <a:spcPts val="0"/>
                        </a:spcAft>
                      </a:pPr>
                      <a:r>
                        <a:rPr lang="en-ZA" sz="1200" b="0" kern="1200" dirty="0">
                          <a:solidFill>
                            <a:schemeClr val="tx1"/>
                          </a:solidFill>
                          <a:latin typeface="Arial" pitchFamily="34" charset="0"/>
                          <a:ea typeface="Times New Roman"/>
                          <a:cs typeface="Arial" pitchFamily="34" charset="0"/>
                        </a:rPr>
                        <a:t>345 727</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7660">
                <a:tc>
                  <a:txBody>
                    <a:bodyPr/>
                    <a:lstStyle/>
                    <a:p>
                      <a:pPr marL="0" marR="0" lvl="0" algn="l" defTabSz="914400" rtl="0" eaLnBrk="1" fontAlgn="b" latinLnBrk="0" hangingPunct="1">
                        <a:spcBef>
                          <a:spcPts val="0"/>
                        </a:spcBef>
                        <a:spcAft>
                          <a:spcPts val="0"/>
                        </a:spcAft>
                      </a:pPr>
                      <a:r>
                        <a:rPr lang="en-ZA" sz="1200" b="0" kern="1200" dirty="0">
                          <a:solidFill>
                            <a:schemeClr val="tx1"/>
                          </a:solidFill>
                          <a:latin typeface="Arial" pitchFamily="34" charset="0"/>
                          <a:ea typeface="Times New Roman"/>
                          <a:cs typeface="Arial" pitchFamily="34" charset="0"/>
                        </a:rPr>
                        <a:t>Incentive Development and Administration</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algn="r" defTabSz="914400" rtl="0" eaLnBrk="1" latinLnBrk="0" hangingPunct="1">
                        <a:lnSpc>
                          <a:spcPct val="150000"/>
                        </a:lnSpc>
                        <a:spcBef>
                          <a:spcPts val="0"/>
                        </a:spcBef>
                        <a:spcAft>
                          <a:spcPts val="0"/>
                        </a:spcAft>
                      </a:pPr>
                      <a:r>
                        <a:rPr lang="en-ZA" sz="1200" b="0" kern="1200" dirty="0">
                          <a:solidFill>
                            <a:schemeClr val="tx1"/>
                          </a:solidFill>
                          <a:latin typeface="Arial" pitchFamily="34" charset="0"/>
                          <a:ea typeface="Times New Roman"/>
                          <a:cs typeface="Arial" pitchFamily="34" charset="0"/>
                        </a:rPr>
                        <a:t>6 922 407</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algn="r" defTabSz="914400" rtl="0" eaLnBrk="1" latinLnBrk="0" hangingPunct="1">
                        <a:lnSpc>
                          <a:spcPct val="150000"/>
                        </a:lnSpc>
                        <a:spcBef>
                          <a:spcPts val="0"/>
                        </a:spcBef>
                        <a:spcAft>
                          <a:spcPts val="0"/>
                        </a:spcAft>
                      </a:pPr>
                      <a:r>
                        <a:rPr lang="en-ZA" sz="1200" b="0" kern="1200" dirty="0">
                          <a:solidFill>
                            <a:schemeClr val="tx1"/>
                          </a:solidFill>
                          <a:latin typeface="Arial" pitchFamily="34" charset="0"/>
                          <a:ea typeface="Times New Roman"/>
                          <a:cs typeface="Arial" pitchFamily="34" charset="0"/>
                        </a:rPr>
                        <a:t>5 772 956</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algn="r" defTabSz="914400" rtl="0" eaLnBrk="1" latinLnBrk="0" hangingPunct="1">
                        <a:lnSpc>
                          <a:spcPct val="150000"/>
                        </a:lnSpc>
                        <a:spcBef>
                          <a:spcPts val="0"/>
                        </a:spcBef>
                        <a:spcAft>
                          <a:spcPts val="0"/>
                        </a:spcAft>
                      </a:pPr>
                      <a:r>
                        <a:rPr lang="en-ZA" sz="1200" b="0" kern="1200" dirty="0">
                          <a:solidFill>
                            <a:schemeClr val="tx1"/>
                          </a:solidFill>
                          <a:latin typeface="Arial" pitchFamily="34" charset="0"/>
                          <a:ea typeface="Times New Roman"/>
                          <a:cs typeface="Arial" pitchFamily="34" charset="0"/>
                        </a:rPr>
                        <a:t>5 095 242</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4840">
                <a:tc>
                  <a:txBody>
                    <a:bodyPr/>
                    <a:lstStyle/>
                    <a:p>
                      <a:pPr marL="0" marR="0" lvl="0" algn="l" defTabSz="914400" rtl="0" eaLnBrk="1" latinLnBrk="0" hangingPunct="1">
                        <a:spcBef>
                          <a:spcPts val="0"/>
                        </a:spcBef>
                        <a:spcAft>
                          <a:spcPts val="0"/>
                        </a:spcAft>
                      </a:pPr>
                      <a:r>
                        <a:rPr lang="en-US" sz="1200" b="0" kern="1200" dirty="0" smtClean="0">
                          <a:solidFill>
                            <a:schemeClr val="tx1"/>
                          </a:solidFill>
                          <a:latin typeface="Arial" pitchFamily="34" charset="0"/>
                          <a:ea typeface="Times New Roman"/>
                          <a:cs typeface="Arial" pitchFamily="34" charset="0"/>
                        </a:rPr>
                        <a:t>Trade Export  South Africa</a:t>
                      </a:r>
                      <a:endParaRPr lang="en-US" sz="1200" b="0" kern="1200" dirty="0">
                        <a:solidFill>
                          <a:schemeClr val="tx1"/>
                        </a:solidFill>
                        <a:latin typeface="Arial" pitchFamily="34" charset="0"/>
                        <a:ea typeface="Times New Roman"/>
                        <a:cs typeface="Arial" pitchFamily="34" charset="0"/>
                      </a:endParaRPr>
                    </a:p>
                  </a:txBody>
                  <a:tcPr marL="68581" marR="6858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algn="r" defTabSz="914400" rtl="0" eaLnBrk="1" latinLnBrk="0" hangingPunct="1">
                        <a:lnSpc>
                          <a:spcPct val="150000"/>
                        </a:lnSpc>
                        <a:spcBef>
                          <a:spcPts val="0"/>
                        </a:spcBef>
                        <a:spcAft>
                          <a:spcPts val="0"/>
                        </a:spcAft>
                      </a:pPr>
                      <a:r>
                        <a:rPr lang="en-ZA" sz="1200" b="0" kern="1200" dirty="0">
                          <a:solidFill>
                            <a:schemeClr val="tx1"/>
                          </a:solidFill>
                          <a:latin typeface="Arial" pitchFamily="34" charset="0"/>
                          <a:ea typeface="Times New Roman"/>
                          <a:cs typeface="Arial" pitchFamily="34" charset="0"/>
                        </a:rPr>
                        <a:t>336 539</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algn="r" defTabSz="914400" rtl="0" eaLnBrk="1" latinLnBrk="0" hangingPunct="1">
                        <a:lnSpc>
                          <a:spcPct val="150000"/>
                        </a:lnSpc>
                        <a:spcBef>
                          <a:spcPts val="0"/>
                        </a:spcBef>
                        <a:spcAft>
                          <a:spcPts val="0"/>
                        </a:spcAft>
                      </a:pPr>
                      <a:r>
                        <a:rPr lang="en-ZA" sz="1200" b="0" kern="1200" dirty="0">
                          <a:solidFill>
                            <a:schemeClr val="tx1"/>
                          </a:solidFill>
                          <a:latin typeface="Arial" pitchFamily="34" charset="0"/>
                          <a:ea typeface="Times New Roman"/>
                          <a:cs typeface="Arial" pitchFamily="34" charset="0"/>
                        </a:rPr>
                        <a:t>339 386</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algn="r" defTabSz="914400" rtl="0" eaLnBrk="1" latinLnBrk="0" hangingPunct="1">
                        <a:lnSpc>
                          <a:spcPct val="150000"/>
                        </a:lnSpc>
                        <a:spcBef>
                          <a:spcPts val="0"/>
                        </a:spcBef>
                        <a:spcAft>
                          <a:spcPts val="0"/>
                        </a:spcAft>
                      </a:pPr>
                      <a:r>
                        <a:rPr lang="en-ZA" sz="1200" b="0" kern="1200" dirty="0">
                          <a:solidFill>
                            <a:schemeClr val="tx1"/>
                          </a:solidFill>
                          <a:latin typeface="Arial" pitchFamily="34" charset="0"/>
                          <a:ea typeface="Times New Roman"/>
                          <a:cs typeface="Arial" pitchFamily="34" charset="0"/>
                        </a:rPr>
                        <a:t>333 624</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40">
                <a:tc>
                  <a:txBody>
                    <a:bodyPr/>
                    <a:lstStyle/>
                    <a:p>
                      <a:pPr marL="0" marR="0" lvl="0" algn="l" defTabSz="914400" rtl="0" eaLnBrk="1" latinLnBrk="0" hangingPunct="1">
                        <a:spcBef>
                          <a:spcPts val="0"/>
                        </a:spcBef>
                        <a:spcAft>
                          <a:spcPts val="0"/>
                        </a:spcAft>
                      </a:pPr>
                      <a:r>
                        <a:rPr lang="en-US" sz="1200" b="0" kern="1200" dirty="0" smtClean="0">
                          <a:solidFill>
                            <a:schemeClr val="tx1"/>
                          </a:solidFill>
                          <a:latin typeface="Arial" pitchFamily="34" charset="0"/>
                          <a:ea typeface="Times New Roman"/>
                          <a:cs typeface="Arial" pitchFamily="34" charset="0"/>
                        </a:rPr>
                        <a:t>Investment South Africa </a:t>
                      </a:r>
                      <a:endParaRPr lang="en-US" sz="1200" b="0" kern="1200" dirty="0">
                        <a:solidFill>
                          <a:schemeClr val="tx1"/>
                        </a:solidFill>
                        <a:latin typeface="Arial" pitchFamily="34" charset="0"/>
                        <a:ea typeface="Times New Roman"/>
                        <a:cs typeface="Arial" pitchFamily="34" charset="0"/>
                      </a:endParaRPr>
                    </a:p>
                  </a:txBody>
                  <a:tcPr marL="68581" marR="6858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algn="r" defTabSz="914400" rtl="0" eaLnBrk="1" latinLnBrk="0" hangingPunct="1">
                        <a:lnSpc>
                          <a:spcPct val="150000"/>
                        </a:lnSpc>
                        <a:spcBef>
                          <a:spcPts val="0"/>
                        </a:spcBef>
                        <a:spcAft>
                          <a:spcPts val="0"/>
                        </a:spcAft>
                      </a:pPr>
                      <a:r>
                        <a:rPr lang="en-ZA" sz="1200" b="0" kern="1200" dirty="0">
                          <a:solidFill>
                            <a:schemeClr val="tx1"/>
                          </a:solidFill>
                          <a:latin typeface="Arial" pitchFamily="34" charset="0"/>
                          <a:ea typeface="Times New Roman"/>
                          <a:cs typeface="Arial" pitchFamily="34" charset="0"/>
                        </a:rPr>
                        <a:t>48 077</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algn="r" defTabSz="914400" rtl="0" eaLnBrk="1" latinLnBrk="0" hangingPunct="1">
                        <a:lnSpc>
                          <a:spcPct val="150000"/>
                        </a:lnSpc>
                        <a:spcBef>
                          <a:spcPts val="0"/>
                        </a:spcBef>
                        <a:spcAft>
                          <a:spcPts val="0"/>
                        </a:spcAft>
                      </a:pPr>
                      <a:r>
                        <a:rPr lang="en-ZA" sz="1200" b="0" kern="1200" dirty="0">
                          <a:solidFill>
                            <a:schemeClr val="tx1"/>
                          </a:solidFill>
                          <a:latin typeface="Arial" pitchFamily="34" charset="0"/>
                          <a:ea typeface="Times New Roman"/>
                          <a:cs typeface="Arial" pitchFamily="34" charset="0"/>
                        </a:rPr>
                        <a:t>48 448</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algn="r" defTabSz="914400" rtl="0" eaLnBrk="1" latinLnBrk="0" hangingPunct="1">
                        <a:lnSpc>
                          <a:spcPct val="150000"/>
                        </a:lnSpc>
                        <a:spcBef>
                          <a:spcPts val="0"/>
                        </a:spcBef>
                        <a:spcAft>
                          <a:spcPts val="0"/>
                        </a:spcAft>
                      </a:pPr>
                      <a:r>
                        <a:rPr lang="en-ZA" sz="1200" b="0" kern="1200" dirty="0">
                          <a:solidFill>
                            <a:schemeClr val="tx1"/>
                          </a:solidFill>
                          <a:latin typeface="Arial" pitchFamily="34" charset="0"/>
                          <a:ea typeface="Times New Roman"/>
                          <a:cs typeface="Arial" pitchFamily="34" charset="0"/>
                        </a:rPr>
                        <a:t>51 195</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48">
                <a:tc>
                  <a:txBody>
                    <a:bodyPr/>
                    <a:lstStyle/>
                    <a:p>
                      <a:pPr marL="0" marR="0" lvl="0" algn="l" defTabSz="914400" rtl="0" eaLnBrk="1" latinLnBrk="0" hangingPunct="1">
                        <a:spcBef>
                          <a:spcPts val="0"/>
                        </a:spcBef>
                        <a:spcAft>
                          <a:spcPts val="0"/>
                        </a:spcAft>
                      </a:pPr>
                      <a:r>
                        <a:rPr lang="en-US" sz="1200" b="1" kern="1200" dirty="0">
                          <a:solidFill>
                            <a:schemeClr val="tx1"/>
                          </a:solidFill>
                          <a:latin typeface="Arial" pitchFamily="34" charset="0"/>
                          <a:ea typeface="Times New Roman"/>
                          <a:cs typeface="Arial" pitchFamily="34" charset="0"/>
                        </a:rPr>
                        <a:t>TOTAL FOR PROGRAMMES</a:t>
                      </a:r>
                    </a:p>
                  </a:txBody>
                  <a:tcPr marL="68581" marR="6858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50000"/>
                        </a:lnSpc>
                        <a:spcAft>
                          <a:spcPts val="0"/>
                        </a:spcAft>
                      </a:pPr>
                      <a:r>
                        <a:rPr lang="en-ZA" sz="1200" b="1" dirty="0">
                          <a:effectLst/>
                          <a:latin typeface="Arial Narrow"/>
                          <a:ea typeface="Times New Roman"/>
                          <a:cs typeface="Times New Roman"/>
                        </a:rPr>
                        <a:t>10 327 517</a:t>
                      </a:r>
                      <a:endParaRPr lang="en-ZA" sz="1200" b="1" dirty="0">
                        <a:effectLst/>
                        <a:latin typeface="Arial"/>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50000"/>
                        </a:lnSpc>
                        <a:spcAft>
                          <a:spcPts val="0"/>
                        </a:spcAft>
                      </a:pPr>
                      <a:r>
                        <a:rPr lang="en-ZA" sz="1200" b="1" dirty="0">
                          <a:effectLst/>
                          <a:latin typeface="Arial Narrow"/>
                          <a:ea typeface="Times New Roman"/>
                          <a:cs typeface="Times New Roman"/>
                        </a:rPr>
                        <a:t>9 290 480</a:t>
                      </a:r>
                      <a:endParaRPr lang="en-ZA" sz="1200" b="1" dirty="0">
                        <a:effectLst/>
                        <a:latin typeface="Arial"/>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50000"/>
                        </a:lnSpc>
                        <a:spcAft>
                          <a:spcPts val="0"/>
                        </a:spcAft>
                      </a:pPr>
                      <a:r>
                        <a:rPr lang="en-ZA" sz="1200" b="1" dirty="0">
                          <a:effectLst/>
                          <a:latin typeface="Arial Narrow"/>
                          <a:ea typeface="Times New Roman"/>
                          <a:cs typeface="Times New Roman"/>
                        </a:rPr>
                        <a:t>8 631 385</a:t>
                      </a:r>
                      <a:endParaRPr lang="en-ZA" sz="1200" b="1" dirty="0">
                        <a:effectLst/>
                        <a:latin typeface="Arial"/>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1789913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5267E61-A482-4C01-8522-EA77D55B2A46}" type="slidenum">
              <a:rPr lang="en-US" smtClean="0"/>
              <a:pPr>
                <a:defRPr/>
              </a:pPr>
              <a:t>29</a:t>
            </a:fld>
            <a:endParaRPr lang="en-US"/>
          </a:p>
        </p:txBody>
      </p:sp>
      <p:sp>
        <p:nvSpPr>
          <p:cNvPr id="8195" name="Rectangle 2"/>
          <p:cNvSpPr>
            <a:spLocks noChangeArrowheads="1"/>
          </p:cNvSpPr>
          <p:nvPr/>
        </p:nvSpPr>
        <p:spPr bwMode="auto">
          <a:xfrm>
            <a:off x="1" y="44450"/>
            <a:ext cx="8892480" cy="400110"/>
          </a:xfrm>
          <a:prstGeom prst="rect">
            <a:avLst/>
          </a:prstGeom>
          <a:noFill/>
          <a:ln w="9525">
            <a:noFill/>
            <a:miter lim="800000"/>
            <a:headEnd/>
            <a:tailEnd/>
          </a:ln>
        </p:spPr>
        <p:txBody>
          <a:bodyPr wrap="square">
            <a:spAutoFit/>
          </a:bodyPr>
          <a:lstStyle/>
          <a:p>
            <a:pPr algn="ctr"/>
            <a:r>
              <a:rPr lang="en-US" sz="2000" b="1" dirty="0">
                <a:solidFill>
                  <a:srgbClr val="FF0000"/>
                </a:solidFill>
                <a:cs typeface="Arial" pitchFamily="34" charset="0"/>
              </a:rPr>
              <a:t>Provincial </a:t>
            </a:r>
            <a:r>
              <a:rPr lang="en-US" sz="2000" b="1" dirty="0" smtClean="0">
                <a:solidFill>
                  <a:srgbClr val="FF0000"/>
                </a:solidFill>
                <a:cs typeface="Arial" pitchFamily="34" charset="0"/>
              </a:rPr>
              <a:t>Performance of </a:t>
            </a:r>
            <a:r>
              <a:rPr lang="en-GB" sz="2000" b="1" dirty="0" smtClean="0">
                <a:solidFill>
                  <a:srgbClr val="FF0000"/>
                </a:solidFill>
                <a:cs typeface="Arial" pitchFamily="34" charset="0"/>
              </a:rPr>
              <a:t>Manufacturing Incentives 2015/16</a:t>
            </a:r>
            <a:endParaRPr lang="en-GB" sz="2000" b="1" dirty="0">
              <a:solidFill>
                <a:srgbClr val="FF0000"/>
              </a:solidFill>
              <a:cs typeface="Arial" pitchFamily="34" charset="0"/>
            </a:endParaRPr>
          </a:p>
        </p:txBody>
      </p:sp>
      <p:pic>
        <p:nvPicPr>
          <p:cNvPr id="8196" name="Picture 18" descr="map"/>
          <p:cNvPicPr>
            <a:picLocks noChangeAspect="1" noChangeArrowheads="1"/>
          </p:cNvPicPr>
          <p:nvPr/>
        </p:nvPicPr>
        <p:blipFill>
          <a:blip r:embed="rId2" cstate="print"/>
          <a:srcRect/>
          <a:stretch>
            <a:fillRect/>
          </a:stretch>
        </p:blipFill>
        <p:spPr bwMode="auto">
          <a:xfrm>
            <a:off x="1131888" y="1336677"/>
            <a:ext cx="5888037" cy="4911724"/>
          </a:xfrm>
          <a:prstGeom prst="rect">
            <a:avLst/>
          </a:prstGeom>
          <a:noFill/>
          <a:ln w="9525">
            <a:noFill/>
            <a:miter lim="800000"/>
            <a:headEnd/>
            <a:tailEnd/>
          </a:ln>
        </p:spPr>
      </p:pic>
      <p:grpSp>
        <p:nvGrpSpPr>
          <p:cNvPr id="3" name="Group 30"/>
          <p:cNvGrpSpPr>
            <a:grpSpLocks/>
          </p:cNvGrpSpPr>
          <p:nvPr/>
        </p:nvGrpSpPr>
        <p:grpSpPr bwMode="auto">
          <a:xfrm>
            <a:off x="176213" y="620714"/>
            <a:ext cx="8281987" cy="5540376"/>
            <a:chOff x="211" y="838"/>
            <a:chExt cx="5217" cy="3490"/>
          </a:xfrm>
        </p:grpSpPr>
        <p:sp>
          <p:nvSpPr>
            <p:cNvPr id="8198" name="Text Box 9"/>
            <p:cNvSpPr txBox="1">
              <a:spLocks noChangeArrowheads="1"/>
            </p:cNvSpPr>
            <p:nvPr/>
          </p:nvSpPr>
          <p:spPr bwMode="auto">
            <a:xfrm>
              <a:off x="813" y="1118"/>
              <a:ext cx="945" cy="442"/>
            </a:xfrm>
            <a:prstGeom prst="rect">
              <a:avLst/>
            </a:prstGeom>
            <a:noFill/>
            <a:ln w="12700" algn="ctr">
              <a:solidFill>
                <a:schemeClr val="tx1"/>
              </a:solidFill>
              <a:miter lim="800000"/>
              <a:headEnd/>
              <a:tailEnd/>
            </a:ln>
          </p:spPr>
          <p:txBody>
            <a:bodyPr>
              <a:spAutoFit/>
            </a:bodyPr>
            <a:lstStyle/>
            <a:p>
              <a:pPr marL="342900" indent="-342900">
                <a:lnSpc>
                  <a:spcPct val="90000"/>
                </a:lnSpc>
              </a:pPr>
              <a:r>
                <a:rPr lang="en-US" sz="1100" dirty="0">
                  <a:cs typeface="Arial" pitchFamily="34" charset="0"/>
                </a:rPr>
                <a:t>North West:</a:t>
              </a:r>
            </a:p>
            <a:p>
              <a:pPr marL="342900" indent="-342900">
                <a:lnSpc>
                  <a:spcPct val="90000"/>
                </a:lnSpc>
              </a:pPr>
              <a:r>
                <a:rPr lang="en-US" sz="1100" b="1" dirty="0">
                  <a:cs typeface="Arial" pitchFamily="34" charset="0"/>
                </a:rPr>
                <a:t>12I: </a:t>
              </a:r>
              <a:r>
                <a:rPr lang="en-US" sz="1100" b="1" dirty="0" smtClean="0">
                  <a:cs typeface="Arial" pitchFamily="34" charset="0"/>
                </a:rPr>
                <a:t>1</a:t>
              </a:r>
              <a:endParaRPr lang="en-US" sz="1100" b="1" dirty="0">
                <a:cs typeface="Arial" pitchFamily="34" charset="0"/>
              </a:endParaRPr>
            </a:p>
            <a:p>
              <a:pPr marL="342900" indent="-342900">
                <a:lnSpc>
                  <a:spcPct val="90000"/>
                </a:lnSpc>
              </a:pPr>
              <a:r>
                <a:rPr lang="en-US" sz="1100" b="1" dirty="0">
                  <a:cs typeface="Arial" pitchFamily="34" charset="0"/>
                </a:rPr>
                <a:t>AIS: </a:t>
              </a:r>
              <a:r>
                <a:rPr lang="en-US" sz="1100" b="1" dirty="0" smtClean="0">
                  <a:cs typeface="Arial" pitchFamily="34" charset="0"/>
                </a:rPr>
                <a:t>2</a:t>
              </a:r>
              <a:endParaRPr lang="en-US" sz="1100" b="1" dirty="0">
                <a:cs typeface="Arial" pitchFamily="34" charset="0"/>
              </a:endParaRPr>
            </a:p>
            <a:p>
              <a:pPr marL="342900" indent="-342900">
                <a:lnSpc>
                  <a:spcPct val="90000"/>
                </a:lnSpc>
              </a:pPr>
              <a:r>
                <a:rPr lang="en-US" sz="1100" b="1" dirty="0">
                  <a:cs typeface="Arial" pitchFamily="34" charset="0"/>
                </a:rPr>
                <a:t>MCEP: 5</a:t>
              </a:r>
            </a:p>
          </p:txBody>
        </p:sp>
        <p:sp>
          <p:nvSpPr>
            <p:cNvPr id="8199" name="Text Box 10"/>
            <p:cNvSpPr txBox="1">
              <a:spLocks noChangeArrowheads="1"/>
            </p:cNvSpPr>
            <p:nvPr/>
          </p:nvSpPr>
          <p:spPr bwMode="auto">
            <a:xfrm>
              <a:off x="211" y="1923"/>
              <a:ext cx="855" cy="451"/>
            </a:xfrm>
            <a:prstGeom prst="rect">
              <a:avLst/>
            </a:prstGeom>
            <a:noFill/>
            <a:ln w="12700" algn="ctr">
              <a:solidFill>
                <a:schemeClr val="tx1"/>
              </a:solidFill>
              <a:miter lim="800000"/>
              <a:headEnd/>
              <a:tailEnd/>
            </a:ln>
          </p:spPr>
          <p:txBody>
            <a:bodyPr>
              <a:spAutoFit/>
            </a:bodyPr>
            <a:lstStyle/>
            <a:p>
              <a:pPr marL="342900" indent="-342900">
                <a:lnSpc>
                  <a:spcPct val="90000"/>
                </a:lnSpc>
              </a:pPr>
              <a:r>
                <a:rPr lang="en-US" sz="1200" dirty="0">
                  <a:cs typeface="Arial" pitchFamily="34" charset="0"/>
                </a:rPr>
                <a:t>Northern Cape:</a:t>
              </a:r>
            </a:p>
            <a:p>
              <a:pPr marL="342900" indent="-342900">
                <a:lnSpc>
                  <a:spcPct val="90000"/>
                </a:lnSpc>
              </a:pPr>
              <a:r>
                <a:rPr lang="en-US" sz="1100" b="1" dirty="0">
                  <a:cs typeface="Arial" pitchFamily="34" charset="0"/>
                </a:rPr>
                <a:t>12I: </a:t>
              </a:r>
              <a:r>
                <a:rPr lang="en-US" sz="1100" b="1" dirty="0" smtClean="0">
                  <a:cs typeface="Arial" pitchFamily="34" charset="0"/>
                </a:rPr>
                <a:t>-</a:t>
              </a:r>
              <a:endParaRPr lang="en-US" sz="1100" b="1" dirty="0">
                <a:cs typeface="Arial" pitchFamily="34" charset="0"/>
              </a:endParaRPr>
            </a:p>
            <a:p>
              <a:pPr marL="342900" indent="-342900">
                <a:lnSpc>
                  <a:spcPct val="90000"/>
                </a:lnSpc>
              </a:pPr>
              <a:r>
                <a:rPr lang="en-US" sz="1100" b="1" dirty="0">
                  <a:cs typeface="Arial" pitchFamily="34" charset="0"/>
                </a:rPr>
                <a:t>AIS: </a:t>
              </a:r>
              <a:r>
                <a:rPr lang="en-US" sz="1100" b="1" dirty="0" smtClean="0">
                  <a:cs typeface="Arial" pitchFamily="34" charset="0"/>
                </a:rPr>
                <a:t>-</a:t>
              </a:r>
              <a:endParaRPr lang="en-US" sz="1100" b="1" dirty="0">
                <a:cs typeface="Arial" pitchFamily="34" charset="0"/>
              </a:endParaRPr>
            </a:p>
            <a:p>
              <a:pPr marL="342900" indent="-342900">
                <a:lnSpc>
                  <a:spcPct val="90000"/>
                </a:lnSpc>
              </a:pPr>
              <a:r>
                <a:rPr lang="en-US" sz="1100" b="1" dirty="0">
                  <a:cs typeface="Arial" pitchFamily="34" charset="0"/>
                </a:rPr>
                <a:t>MCEP: </a:t>
              </a:r>
              <a:r>
                <a:rPr lang="en-US" sz="1100" b="1" dirty="0" smtClean="0">
                  <a:cs typeface="Arial" pitchFamily="34" charset="0"/>
                </a:rPr>
                <a:t>2</a:t>
              </a:r>
              <a:endParaRPr lang="en-US" sz="1100" b="1" dirty="0">
                <a:cs typeface="Arial" pitchFamily="34" charset="0"/>
              </a:endParaRPr>
            </a:p>
          </p:txBody>
        </p:sp>
        <p:sp>
          <p:nvSpPr>
            <p:cNvPr id="28" name="Text Box 11"/>
            <p:cNvSpPr txBox="1">
              <a:spLocks noChangeArrowheads="1"/>
            </p:cNvSpPr>
            <p:nvPr/>
          </p:nvSpPr>
          <p:spPr bwMode="auto">
            <a:xfrm>
              <a:off x="322" y="3472"/>
              <a:ext cx="906" cy="529"/>
            </a:xfrm>
            <a:prstGeom prst="rect">
              <a:avLst/>
            </a:prstGeom>
            <a:noFill/>
            <a:ln w="12700" algn="ctr">
              <a:solidFill>
                <a:schemeClr val="tx1"/>
              </a:solidFill>
              <a:miter lim="800000"/>
              <a:headEnd/>
              <a:tailEnd/>
            </a:ln>
          </p:spPr>
          <p:txBody>
            <a:bodyPr>
              <a:spAutoFit/>
            </a:bodyPr>
            <a:lstStyle/>
            <a:p>
              <a:pPr marL="342900" indent="-342900">
                <a:lnSpc>
                  <a:spcPct val="90000"/>
                </a:lnSpc>
                <a:defRPr/>
              </a:pPr>
              <a:r>
                <a:rPr lang="en-US" sz="1050" dirty="0">
                  <a:cs typeface="Arial" pitchFamily="34" charset="0"/>
                </a:rPr>
                <a:t>Western Cape:</a:t>
              </a:r>
            </a:p>
            <a:p>
              <a:pPr marL="342900" indent="-342900">
                <a:lnSpc>
                  <a:spcPct val="90000"/>
                </a:lnSpc>
              </a:pPr>
              <a:r>
                <a:rPr lang="en-US" sz="1050" b="1" dirty="0">
                  <a:cs typeface="Arial" pitchFamily="34" charset="0"/>
                </a:rPr>
                <a:t>12I: </a:t>
              </a:r>
              <a:r>
                <a:rPr lang="en-US" sz="1050" b="1" dirty="0" smtClean="0">
                  <a:cs typeface="Arial" pitchFamily="34" charset="0"/>
                </a:rPr>
                <a:t>11</a:t>
              </a:r>
              <a:endParaRPr lang="en-US" sz="1050" b="1" dirty="0">
                <a:cs typeface="Arial" pitchFamily="34" charset="0"/>
              </a:endParaRPr>
            </a:p>
            <a:p>
              <a:pPr marL="342900" indent="-342900">
                <a:lnSpc>
                  <a:spcPct val="90000"/>
                </a:lnSpc>
              </a:pPr>
              <a:r>
                <a:rPr lang="en-US" sz="1050" b="1" dirty="0">
                  <a:cs typeface="Arial" pitchFamily="34" charset="0"/>
                </a:rPr>
                <a:t>AIS: </a:t>
              </a:r>
              <a:r>
                <a:rPr lang="en-US" sz="1050" b="1" dirty="0" smtClean="0">
                  <a:cs typeface="Arial" pitchFamily="34" charset="0"/>
                </a:rPr>
                <a:t>-</a:t>
              </a:r>
              <a:endParaRPr lang="en-US" sz="1050" b="1" dirty="0">
                <a:cs typeface="Arial" pitchFamily="34" charset="0"/>
              </a:endParaRPr>
            </a:p>
            <a:p>
              <a:pPr marL="342900" indent="-342900">
                <a:lnSpc>
                  <a:spcPct val="90000"/>
                </a:lnSpc>
              </a:pPr>
              <a:r>
                <a:rPr lang="en-US" sz="1050" b="1" dirty="0" smtClean="0">
                  <a:cs typeface="Arial" pitchFamily="34" charset="0"/>
                </a:rPr>
                <a:t>MCEP: 70</a:t>
              </a:r>
              <a:endParaRPr lang="en-US" sz="1050" b="1" dirty="0">
                <a:cs typeface="Arial" pitchFamily="34" charset="0"/>
              </a:endParaRPr>
            </a:p>
            <a:p>
              <a:pPr marL="342900" indent="-342900">
                <a:lnSpc>
                  <a:spcPct val="90000"/>
                </a:lnSpc>
                <a:defRPr/>
              </a:pPr>
              <a:endParaRPr lang="en-US" sz="1050" dirty="0">
                <a:cs typeface="Arial" pitchFamily="34" charset="0"/>
              </a:endParaRPr>
            </a:p>
          </p:txBody>
        </p:sp>
        <p:sp>
          <p:nvSpPr>
            <p:cNvPr id="8201" name="Text Box 12"/>
            <p:cNvSpPr txBox="1">
              <a:spLocks noChangeArrowheads="1"/>
            </p:cNvSpPr>
            <p:nvPr/>
          </p:nvSpPr>
          <p:spPr bwMode="auto">
            <a:xfrm>
              <a:off x="3158" y="3851"/>
              <a:ext cx="1122" cy="477"/>
            </a:xfrm>
            <a:prstGeom prst="rect">
              <a:avLst/>
            </a:prstGeom>
            <a:noFill/>
            <a:ln w="12700" algn="ctr">
              <a:solidFill>
                <a:schemeClr val="tx1"/>
              </a:solidFill>
              <a:miter lim="800000"/>
              <a:headEnd/>
              <a:tailEnd/>
            </a:ln>
          </p:spPr>
          <p:txBody>
            <a:bodyPr>
              <a:spAutoFit/>
            </a:bodyPr>
            <a:lstStyle/>
            <a:p>
              <a:pPr marL="342900" indent="-342900">
                <a:lnSpc>
                  <a:spcPct val="90000"/>
                </a:lnSpc>
              </a:pPr>
              <a:r>
                <a:rPr lang="en-US" sz="1200" dirty="0">
                  <a:cs typeface="Arial" pitchFamily="34" charset="0"/>
                </a:rPr>
                <a:t>Eastern Ca</a:t>
              </a:r>
              <a:r>
                <a:rPr lang="en-US" sz="1000" dirty="0">
                  <a:cs typeface="Arial" pitchFamily="34" charset="0"/>
                </a:rPr>
                <a:t>p</a:t>
              </a:r>
              <a:r>
                <a:rPr lang="en-US" sz="1200" dirty="0">
                  <a:cs typeface="Arial" pitchFamily="34" charset="0"/>
                </a:rPr>
                <a:t>e:</a:t>
              </a:r>
            </a:p>
            <a:p>
              <a:pPr marL="342900" indent="-342900">
                <a:lnSpc>
                  <a:spcPct val="90000"/>
                </a:lnSpc>
              </a:pPr>
              <a:r>
                <a:rPr lang="en-US" sz="1200" b="1" dirty="0">
                  <a:cs typeface="Arial" pitchFamily="34" charset="0"/>
                </a:rPr>
                <a:t>12I: 2</a:t>
              </a:r>
            </a:p>
            <a:p>
              <a:pPr marL="342900" indent="-342900">
                <a:lnSpc>
                  <a:spcPct val="90000"/>
                </a:lnSpc>
              </a:pPr>
              <a:r>
                <a:rPr lang="en-US" sz="1200" b="1" dirty="0">
                  <a:cs typeface="Arial" pitchFamily="34" charset="0"/>
                </a:rPr>
                <a:t>AIS: </a:t>
              </a:r>
              <a:r>
                <a:rPr lang="en-US" sz="1200" b="1" dirty="0" smtClean="0">
                  <a:cs typeface="Arial" pitchFamily="34" charset="0"/>
                </a:rPr>
                <a:t>15</a:t>
              </a:r>
              <a:endParaRPr lang="en-US" sz="1200" b="1" dirty="0">
                <a:cs typeface="Arial" pitchFamily="34" charset="0"/>
              </a:endParaRPr>
            </a:p>
            <a:p>
              <a:pPr marL="342900" indent="-342900">
                <a:lnSpc>
                  <a:spcPct val="90000"/>
                </a:lnSpc>
              </a:pPr>
              <a:r>
                <a:rPr lang="en-US" sz="1200" b="1" dirty="0">
                  <a:cs typeface="Arial" pitchFamily="34" charset="0"/>
                </a:rPr>
                <a:t>MCEP: </a:t>
              </a:r>
              <a:r>
                <a:rPr lang="en-US" sz="1200" b="1" dirty="0" smtClean="0">
                  <a:cs typeface="Arial" pitchFamily="34" charset="0"/>
                </a:rPr>
                <a:t>14</a:t>
              </a:r>
              <a:endParaRPr lang="en-US" sz="1200" b="1" dirty="0">
                <a:cs typeface="Arial" pitchFamily="34" charset="0"/>
              </a:endParaRPr>
            </a:p>
          </p:txBody>
        </p:sp>
        <p:sp>
          <p:nvSpPr>
            <p:cNvPr id="30" name="Text Box 13"/>
            <p:cNvSpPr txBox="1">
              <a:spLocks noChangeArrowheads="1"/>
            </p:cNvSpPr>
            <p:nvPr/>
          </p:nvSpPr>
          <p:spPr bwMode="auto">
            <a:xfrm>
              <a:off x="4463" y="2456"/>
              <a:ext cx="945" cy="442"/>
            </a:xfrm>
            <a:prstGeom prst="rect">
              <a:avLst/>
            </a:prstGeom>
            <a:noFill/>
            <a:ln w="12700" algn="ctr">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marL="342900" indent="-342900">
                <a:defRPr sz="2400">
                  <a:solidFill>
                    <a:schemeClr val="tx1"/>
                  </a:solidFill>
                  <a:latin typeface="Arial" pitchFamily="34" charset="0"/>
                </a:defRPr>
              </a:lvl1pPr>
              <a:lvl2pPr marL="742950" indent="-285750">
                <a:defRPr sz="2400">
                  <a:solidFill>
                    <a:schemeClr val="tx1"/>
                  </a:solidFill>
                  <a:latin typeface="Arial" pitchFamily="34" charset="0"/>
                </a:defRPr>
              </a:lvl2pPr>
              <a:lvl3pPr marL="1143000" indent="-228600">
                <a:defRPr sz="2400">
                  <a:solidFill>
                    <a:schemeClr val="tx1"/>
                  </a:solidFill>
                  <a:latin typeface="Arial" pitchFamily="34" charset="0"/>
                </a:defRPr>
              </a:lvl3pPr>
              <a:lvl4pPr marL="1600200" indent="-228600">
                <a:defRPr sz="2400">
                  <a:solidFill>
                    <a:schemeClr val="tx1"/>
                  </a:solidFill>
                  <a:latin typeface="Arial" pitchFamily="34" charset="0"/>
                </a:defRPr>
              </a:lvl4pPr>
              <a:lvl5pPr marL="2057400" indent="-22860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a:lnSpc>
                  <a:spcPct val="90000"/>
                </a:lnSpc>
                <a:defRPr/>
              </a:pPr>
              <a:r>
                <a:rPr lang="en-US" sz="1100" dirty="0" err="1" smtClean="0">
                  <a:cs typeface="Arial" pitchFamily="34" charset="0"/>
                </a:rPr>
                <a:t>Kwa</a:t>
              </a:r>
              <a:r>
                <a:rPr lang="en-US" sz="1100" dirty="0" smtClean="0">
                  <a:cs typeface="Arial" pitchFamily="34" charset="0"/>
                </a:rPr>
                <a:t> Zulu Natal:</a:t>
              </a:r>
            </a:p>
            <a:p>
              <a:pPr>
                <a:lnSpc>
                  <a:spcPct val="90000"/>
                </a:lnSpc>
              </a:pPr>
              <a:r>
                <a:rPr lang="en-US" sz="1100" b="1" dirty="0">
                  <a:cs typeface="Arial" pitchFamily="34" charset="0"/>
                </a:rPr>
                <a:t>12I: </a:t>
              </a:r>
              <a:r>
                <a:rPr lang="en-US" sz="1100" b="1" dirty="0" smtClean="0">
                  <a:cs typeface="Arial" pitchFamily="34" charset="0"/>
                </a:rPr>
                <a:t>6</a:t>
              </a:r>
              <a:endParaRPr lang="en-US" sz="1100" b="1" dirty="0">
                <a:cs typeface="Arial" pitchFamily="34" charset="0"/>
              </a:endParaRPr>
            </a:p>
            <a:p>
              <a:pPr>
                <a:lnSpc>
                  <a:spcPct val="90000"/>
                </a:lnSpc>
              </a:pPr>
              <a:r>
                <a:rPr lang="en-US" sz="1100" b="1" dirty="0">
                  <a:cs typeface="Arial" pitchFamily="34" charset="0"/>
                </a:rPr>
                <a:t>AIS: </a:t>
              </a:r>
              <a:r>
                <a:rPr lang="en-US" sz="1100" b="1" dirty="0" smtClean="0">
                  <a:cs typeface="Arial" pitchFamily="34" charset="0"/>
                </a:rPr>
                <a:t>8</a:t>
              </a:r>
              <a:endParaRPr lang="en-US" sz="1100" b="1" dirty="0">
                <a:cs typeface="Arial" pitchFamily="34" charset="0"/>
              </a:endParaRPr>
            </a:p>
            <a:p>
              <a:pPr>
                <a:lnSpc>
                  <a:spcPct val="90000"/>
                </a:lnSpc>
              </a:pPr>
              <a:r>
                <a:rPr lang="en-US" sz="1100" b="1" dirty="0">
                  <a:cs typeface="Arial" pitchFamily="34" charset="0"/>
                </a:rPr>
                <a:t>MCEP: </a:t>
              </a:r>
              <a:r>
                <a:rPr lang="en-US" sz="1100" b="1" dirty="0" smtClean="0">
                  <a:cs typeface="Arial" pitchFamily="34" charset="0"/>
                </a:rPr>
                <a:t>27</a:t>
              </a:r>
              <a:endParaRPr lang="en-US" sz="1100" b="1" dirty="0">
                <a:cs typeface="Arial" pitchFamily="34" charset="0"/>
              </a:endParaRPr>
            </a:p>
          </p:txBody>
        </p:sp>
        <p:sp>
          <p:nvSpPr>
            <p:cNvPr id="8203" name="Text Box 14"/>
            <p:cNvSpPr txBox="1">
              <a:spLocks noChangeArrowheads="1"/>
            </p:cNvSpPr>
            <p:nvPr/>
          </p:nvSpPr>
          <p:spPr bwMode="auto">
            <a:xfrm>
              <a:off x="4541" y="1650"/>
              <a:ext cx="887" cy="494"/>
            </a:xfrm>
            <a:prstGeom prst="rect">
              <a:avLst/>
            </a:prstGeom>
            <a:noFill/>
            <a:ln w="12700" algn="ctr">
              <a:solidFill>
                <a:schemeClr val="tx1"/>
              </a:solidFill>
              <a:miter lim="800000"/>
              <a:headEnd/>
              <a:tailEnd/>
            </a:ln>
          </p:spPr>
          <p:txBody>
            <a:bodyPr>
              <a:spAutoFit/>
            </a:bodyPr>
            <a:lstStyle/>
            <a:p>
              <a:pPr marL="342900" indent="-342900">
                <a:lnSpc>
                  <a:spcPct val="90000"/>
                </a:lnSpc>
              </a:pPr>
              <a:r>
                <a:rPr lang="en-US" sz="1400" dirty="0">
                  <a:cs typeface="Arial" pitchFamily="34" charset="0"/>
                </a:rPr>
                <a:t>Mpumalanga:</a:t>
              </a:r>
            </a:p>
            <a:p>
              <a:pPr marL="342900" indent="-342900">
                <a:lnSpc>
                  <a:spcPct val="90000"/>
                </a:lnSpc>
              </a:pPr>
              <a:r>
                <a:rPr lang="en-US" sz="1200" b="1" dirty="0">
                  <a:cs typeface="Arial" pitchFamily="34" charset="0"/>
                </a:rPr>
                <a:t>12I: </a:t>
              </a:r>
              <a:r>
                <a:rPr lang="en-US" sz="1200" b="1" dirty="0" smtClean="0">
                  <a:cs typeface="Arial" pitchFamily="34" charset="0"/>
                </a:rPr>
                <a:t>-0</a:t>
              </a:r>
              <a:endParaRPr lang="en-US" sz="1200" b="1" dirty="0">
                <a:cs typeface="Arial" pitchFamily="34" charset="0"/>
              </a:endParaRPr>
            </a:p>
            <a:p>
              <a:pPr marL="342900" indent="-342900">
                <a:lnSpc>
                  <a:spcPct val="90000"/>
                </a:lnSpc>
              </a:pPr>
              <a:r>
                <a:rPr lang="en-US" sz="1200" b="1" dirty="0">
                  <a:cs typeface="Arial" pitchFamily="34" charset="0"/>
                </a:rPr>
                <a:t>AIS: </a:t>
              </a:r>
              <a:r>
                <a:rPr lang="en-US" sz="1200" b="1" dirty="0" smtClean="0">
                  <a:cs typeface="Arial" pitchFamily="34" charset="0"/>
                </a:rPr>
                <a:t>-0</a:t>
              </a:r>
            </a:p>
            <a:p>
              <a:pPr marL="342900" indent="-342900">
                <a:lnSpc>
                  <a:spcPct val="90000"/>
                </a:lnSpc>
              </a:pPr>
              <a:r>
                <a:rPr lang="en-US" sz="1200" b="1" dirty="0" smtClean="0">
                  <a:cs typeface="Arial" pitchFamily="34" charset="0"/>
                </a:rPr>
                <a:t>MCEP</a:t>
              </a:r>
              <a:r>
                <a:rPr lang="en-US" sz="1200" b="1" dirty="0">
                  <a:cs typeface="Arial" pitchFamily="34" charset="0"/>
                </a:rPr>
                <a:t>: 4</a:t>
              </a:r>
            </a:p>
          </p:txBody>
        </p:sp>
        <p:sp>
          <p:nvSpPr>
            <p:cNvPr id="8204" name="Text Box 15"/>
            <p:cNvSpPr txBox="1">
              <a:spLocks noChangeArrowheads="1"/>
            </p:cNvSpPr>
            <p:nvPr/>
          </p:nvSpPr>
          <p:spPr bwMode="auto">
            <a:xfrm>
              <a:off x="4377" y="838"/>
              <a:ext cx="843" cy="451"/>
            </a:xfrm>
            <a:prstGeom prst="rect">
              <a:avLst/>
            </a:prstGeom>
            <a:noFill/>
            <a:ln w="12700" algn="ctr">
              <a:solidFill>
                <a:schemeClr val="tx1"/>
              </a:solidFill>
              <a:miter lim="800000"/>
              <a:headEnd/>
              <a:tailEnd/>
            </a:ln>
          </p:spPr>
          <p:txBody>
            <a:bodyPr>
              <a:spAutoFit/>
            </a:bodyPr>
            <a:lstStyle/>
            <a:p>
              <a:pPr marL="342900" indent="-342900">
                <a:lnSpc>
                  <a:spcPct val="90000"/>
                </a:lnSpc>
              </a:pPr>
              <a:r>
                <a:rPr lang="en-US" sz="1200" dirty="0">
                  <a:cs typeface="Arial" pitchFamily="34" charset="0"/>
                </a:rPr>
                <a:t>Limpopo:</a:t>
              </a:r>
            </a:p>
            <a:p>
              <a:pPr marL="342900" indent="-342900">
                <a:lnSpc>
                  <a:spcPct val="90000"/>
                </a:lnSpc>
              </a:pPr>
              <a:r>
                <a:rPr lang="en-US" sz="1100" b="1" dirty="0">
                  <a:cs typeface="Arial" pitchFamily="34" charset="0"/>
                </a:rPr>
                <a:t>12I: </a:t>
              </a:r>
              <a:r>
                <a:rPr lang="en-US" sz="1100" b="1" dirty="0" smtClean="0">
                  <a:cs typeface="Arial" pitchFamily="34" charset="0"/>
                </a:rPr>
                <a:t>-0</a:t>
              </a:r>
              <a:endParaRPr lang="en-US" sz="1100" b="1" dirty="0">
                <a:cs typeface="Arial" pitchFamily="34" charset="0"/>
              </a:endParaRPr>
            </a:p>
            <a:p>
              <a:pPr marL="342900" indent="-342900">
                <a:lnSpc>
                  <a:spcPct val="90000"/>
                </a:lnSpc>
              </a:pPr>
              <a:r>
                <a:rPr lang="en-US" sz="1100" b="1" dirty="0">
                  <a:cs typeface="Arial" pitchFamily="34" charset="0"/>
                </a:rPr>
                <a:t>AIS: </a:t>
              </a:r>
              <a:r>
                <a:rPr lang="en-US" sz="1100" b="1" dirty="0" smtClean="0">
                  <a:cs typeface="Arial" pitchFamily="34" charset="0"/>
                </a:rPr>
                <a:t>-0</a:t>
              </a:r>
              <a:endParaRPr lang="en-US" sz="1100" b="1" dirty="0">
                <a:cs typeface="Arial" pitchFamily="34" charset="0"/>
              </a:endParaRPr>
            </a:p>
            <a:p>
              <a:pPr marL="342900" indent="-342900">
                <a:lnSpc>
                  <a:spcPct val="90000"/>
                </a:lnSpc>
              </a:pPr>
              <a:r>
                <a:rPr lang="en-US" sz="1100" b="1" dirty="0">
                  <a:cs typeface="Arial" pitchFamily="34" charset="0"/>
                </a:rPr>
                <a:t>MCEP: 4</a:t>
              </a:r>
            </a:p>
          </p:txBody>
        </p:sp>
        <p:sp>
          <p:nvSpPr>
            <p:cNvPr id="8205" name="Text Box 16"/>
            <p:cNvSpPr txBox="1">
              <a:spLocks noChangeArrowheads="1"/>
            </p:cNvSpPr>
            <p:nvPr/>
          </p:nvSpPr>
          <p:spPr bwMode="auto">
            <a:xfrm>
              <a:off x="2165" y="847"/>
              <a:ext cx="993" cy="451"/>
            </a:xfrm>
            <a:prstGeom prst="rect">
              <a:avLst/>
            </a:prstGeom>
            <a:noFill/>
            <a:ln w="12700" algn="ctr">
              <a:solidFill>
                <a:schemeClr val="tx1"/>
              </a:solidFill>
              <a:miter lim="800000"/>
              <a:headEnd/>
              <a:tailEnd/>
            </a:ln>
          </p:spPr>
          <p:txBody>
            <a:bodyPr>
              <a:spAutoFit/>
            </a:bodyPr>
            <a:lstStyle/>
            <a:p>
              <a:pPr marL="342900" indent="-342900">
                <a:lnSpc>
                  <a:spcPct val="90000"/>
                </a:lnSpc>
              </a:pPr>
              <a:r>
                <a:rPr lang="en-US" sz="1200" dirty="0">
                  <a:cs typeface="Arial" pitchFamily="34" charset="0"/>
                </a:rPr>
                <a:t>Gauteng:</a:t>
              </a:r>
            </a:p>
            <a:p>
              <a:pPr marL="342900" indent="-342900">
                <a:lnSpc>
                  <a:spcPct val="90000"/>
                </a:lnSpc>
              </a:pPr>
              <a:r>
                <a:rPr lang="en-US" sz="1100" b="1" dirty="0">
                  <a:cs typeface="Arial" pitchFamily="34" charset="0"/>
                </a:rPr>
                <a:t>12I: </a:t>
              </a:r>
              <a:r>
                <a:rPr lang="en-US" sz="1100" b="1" dirty="0" smtClean="0">
                  <a:cs typeface="Arial" pitchFamily="34" charset="0"/>
                </a:rPr>
                <a:t>9</a:t>
              </a:r>
              <a:endParaRPr lang="en-US" sz="1100" b="1" dirty="0">
                <a:cs typeface="Arial" pitchFamily="34" charset="0"/>
              </a:endParaRPr>
            </a:p>
            <a:p>
              <a:pPr marL="342900" indent="-342900">
                <a:lnSpc>
                  <a:spcPct val="90000"/>
                </a:lnSpc>
              </a:pPr>
              <a:r>
                <a:rPr lang="en-US" sz="1100" b="1" dirty="0">
                  <a:cs typeface="Arial" pitchFamily="34" charset="0"/>
                </a:rPr>
                <a:t>AIS: </a:t>
              </a:r>
              <a:r>
                <a:rPr lang="en-US" sz="1100" b="1" dirty="0" smtClean="0">
                  <a:cs typeface="Arial" pitchFamily="34" charset="0"/>
                </a:rPr>
                <a:t>12</a:t>
              </a:r>
              <a:endParaRPr lang="en-US" sz="1100" b="1" dirty="0">
                <a:cs typeface="Arial" pitchFamily="34" charset="0"/>
              </a:endParaRPr>
            </a:p>
            <a:p>
              <a:pPr marL="342900" indent="-342900">
                <a:lnSpc>
                  <a:spcPct val="90000"/>
                </a:lnSpc>
              </a:pPr>
              <a:r>
                <a:rPr lang="en-US" sz="1100" b="1" dirty="0" smtClean="0">
                  <a:cs typeface="Arial" pitchFamily="34" charset="0"/>
                </a:rPr>
                <a:t>MCEP: 107</a:t>
              </a:r>
              <a:endParaRPr lang="en-US" sz="1100" b="1" dirty="0">
                <a:cs typeface="Arial" pitchFamily="34" charset="0"/>
              </a:endParaRPr>
            </a:p>
          </p:txBody>
        </p:sp>
        <p:sp>
          <p:nvSpPr>
            <p:cNvPr id="8206" name="Text Box 17"/>
            <p:cNvSpPr txBox="1">
              <a:spLocks noChangeArrowheads="1"/>
            </p:cNvSpPr>
            <p:nvPr/>
          </p:nvSpPr>
          <p:spPr bwMode="auto">
            <a:xfrm>
              <a:off x="4195" y="3249"/>
              <a:ext cx="1025" cy="442"/>
            </a:xfrm>
            <a:prstGeom prst="rect">
              <a:avLst/>
            </a:prstGeom>
            <a:noFill/>
            <a:ln w="12700" algn="ctr">
              <a:solidFill>
                <a:schemeClr val="tx1"/>
              </a:solidFill>
              <a:miter lim="800000"/>
              <a:headEnd/>
              <a:tailEnd/>
            </a:ln>
          </p:spPr>
          <p:txBody>
            <a:bodyPr>
              <a:spAutoFit/>
            </a:bodyPr>
            <a:lstStyle/>
            <a:p>
              <a:pPr marL="342900" indent="-342900">
                <a:lnSpc>
                  <a:spcPct val="90000"/>
                </a:lnSpc>
              </a:pPr>
              <a:r>
                <a:rPr lang="en-US" sz="1100" dirty="0">
                  <a:cs typeface="Arial" pitchFamily="34" charset="0"/>
                </a:rPr>
                <a:t>Free State:</a:t>
              </a:r>
            </a:p>
            <a:p>
              <a:pPr marL="342900" indent="-342900">
                <a:lnSpc>
                  <a:spcPct val="90000"/>
                </a:lnSpc>
              </a:pPr>
              <a:r>
                <a:rPr lang="en-US" sz="1100" b="1" dirty="0">
                  <a:cs typeface="Arial" pitchFamily="34" charset="0"/>
                </a:rPr>
                <a:t>12I: 2</a:t>
              </a:r>
            </a:p>
            <a:p>
              <a:pPr marL="342900" indent="-342900">
                <a:lnSpc>
                  <a:spcPct val="90000"/>
                </a:lnSpc>
              </a:pPr>
              <a:r>
                <a:rPr lang="en-US" sz="1100" b="1" dirty="0">
                  <a:cs typeface="Arial" pitchFamily="34" charset="0"/>
                </a:rPr>
                <a:t>AIS: </a:t>
              </a:r>
              <a:r>
                <a:rPr lang="en-US" sz="1100" b="1" dirty="0" smtClean="0">
                  <a:cs typeface="Arial" pitchFamily="34" charset="0"/>
                </a:rPr>
                <a:t>-0</a:t>
              </a:r>
              <a:endParaRPr lang="en-US" sz="1100" b="1" dirty="0">
                <a:cs typeface="Arial" pitchFamily="34" charset="0"/>
              </a:endParaRPr>
            </a:p>
            <a:p>
              <a:pPr marL="342900" indent="-342900">
                <a:lnSpc>
                  <a:spcPct val="90000"/>
                </a:lnSpc>
              </a:pPr>
              <a:r>
                <a:rPr lang="en-US" sz="1100" b="1" dirty="0">
                  <a:cs typeface="Arial" pitchFamily="34" charset="0"/>
                </a:rPr>
                <a:t>MCEP: </a:t>
              </a:r>
              <a:r>
                <a:rPr lang="en-US" sz="1100" b="1" dirty="0" smtClean="0">
                  <a:cs typeface="Arial" pitchFamily="34" charset="0"/>
                </a:rPr>
                <a:t>3</a:t>
              </a:r>
              <a:endParaRPr lang="en-US" sz="1100" b="1" dirty="0">
                <a:cs typeface="Arial" pitchFamily="34" charset="0"/>
              </a:endParaRPr>
            </a:p>
          </p:txBody>
        </p:sp>
        <p:sp>
          <p:nvSpPr>
            <p:cNvPr id="8207" name="Line 21"/>
            <p:cNvSpPr>
              <a:spLocks noChangeShapeType="1"/>
            </p:cNvSpPr>
            <p:nvPr/>
          </p:nvSpPr>
          <p:spPr bwMode="auto">
            <a:xfrm>
              <a:off x="1066" y="2115"/>
              <a:ext cx="1179" cy="680"/>
            </a:xfrm>
            <a:prstGeom prst="line">
              <a:avLst/>
            </a:prstGeom>
            <a:noFill/>
            <a:ln w="12700">
              <a:solidFill>
                <a:schemeClr val="tx1"/>
              </a:solidFill>
              <a:round/>
              <a:headEnd/>
              <a:tailEnd/>
            </a:ln>
          </p:spPr>
          <p:txBody>
            <a:bodyPr/>
            <a:lstStyle/>
            <a:p>
              <a:endParaRPr lang="en-ZA"/>
            </a:p>
          </p:txBody>
        </p:sp>
        <p:sp>
          <p:nvSpPr>
            <p:cNvPr id="8208" name="Line 22"/>
            <p:cNvSpPr>
              <a:spLocks noChangeShapeType="1"/>
            </p:cNvSpPr>
            <p:nvPr/>
          </p:nvSpPr>
          <p:spPr bwMode="auto">
            <a:xfrm>
              <a:off x="1773" y="1448"/>
              <a:ext cx="943" cy="966"/>
            </a:xfrm>
            <a:prstGeom prst="line">
              <a:avLst/>
            </a:prstGeom>
            <a:noFill/>
            <a:ln w="12700">
              <a:solidFill>
                <a:schemeClr val="tx1"/>
              </a:solidFill>
              <a:round/>
              <a:headEnd/>
              <a:tailEnd/>
            </a:ln>
          </p:spPr>
          <p:txBody>
            <a:bodyPr/>
            <a:lstStyle/>
            <a:p>
              <a:endParaRPr lang="en-ZA"/>
            </a:p>
          </p:txBody>
        </p:sp>
        <p:sp>
          <p:nvSpPr>
            <p:cNvPr id="8209" name="Line 23"/>
            <p:cNvSpPr>
              <a:spLocks noChangeShapeType="1"/>
            </p:cNvSpPr>
            <p:nvPr/>
          </p:nvSpPr>
          <p:spPr bwMode="auto">
            <a:xfrm>
              <a:off x="3152" y="1071"/>
              <a:ext cx="363" cy="1180"/>
            </a:xfrm>
            <a:prstGeom prst="line">
              <a:avLst/>
            </a:prstGeom>
            <a:noFill/>
            <a:ln w="12700">
              <a:solidFill>
                <a:schemeClr val="tx1"/>
              </a:solidFill>
              <a:round/>
              <a:headEnd/>
              <a:tailEnd/>
            </a:ln>
          </p:spPr>
          <p:txBody>
            <a:bodyPr/>
            <a:lstStyle/>
            <a:p>
              <a:endParaRPr lang="en-ZA"/>
            </a:p>
          </p:txBody>
        </p:sp>
        <p:sp>
          <p:nvSpPr>
            <p:cNvPr id="8210" name="Line 24"/>
            <p:cNvSpPr>
              <a:spLocks noChangeShapeType="1"/>
            </p:cNvSpPr>
            <p:nvPr/>
          </p:nvSpPr>
          <p:spPr bwMode="auto">
            <a:xfrm flipH="1">
              <a:off x="3833" y="1253"/>
              <a:ext cx="544" cy="317"/>
            </a:xfrm>
            <a:prstGeom prst="line">
              <a:avLst/>
            </a:prstGeom>
            <a:noFill/>
            <a:ln w="12700">
              <a:solidFill>
                <a:schemeClr val="tx1"/>
              </a:solidFill>
              <a:round/>
              <a:headEnd/>
              <a:tailEnd/>
            </a:ln>
          </p:spPr>
          <p:txBody>
            <a:bodyPr/>
            <a:lstStyle/>
            <a:p>
              <a:endParaRPr lang="en-ZA"/>
            </a:p>
          </p:txBody>
        </p:sp>
        <p:sp>
          <p:nvSpPr>
            <p:cNvPr id="8211" name="Line 25"/>
            <p:cNvSpPr>
              <a:spLocks noChangeShapeType="1"/>
            </p:cNvSpPr>
            <p:nvPr/>
          </p:nvSpPr>
          <p:spPr bwMode="auto">
            <a:xfrm flipH="1">
              <a:off x="3923" y="1888"/>
              <a:ext cx="590" cy="227"/>
            </a:xfrm>
            <a:prstGeom prst="line">
              <a:avLst/>
            </a:prstGeom>
            <a:noFill/>
            <a:ln w="12700">
              <a:solidFill>
                <a:schemeClr val="tx1"/>
              </a:solidFill>
              <a:round/>
              <a:headEnd/>
              <a:tailEnd/>
            </a:ln>
          </p:spPr>
          <p:txBody>
            <a:bodyPr/>
            <a:lstStyle/>
            <a:p>
              <a:endParaRPr lang="en-ZA"/>
            </a:p>
          </p:txBody>
        </p:sp>
        <p:sp>
          <p:nvSpPr>
            <p:cNvPr id="8212" name="Line 26"/>
            <p:cNvSpPr>
              <a:spLocks noChangeShapeType="1"/>
            </p:cNvSpPr>
            <p:nvPr/>
          </p:nvSpPr>
          <p:spPr bwMode="auto">
            <a:xfrm flipH="1">
              <a:off x="3969" y="2659"/>
              <a:ext cx="453" cy="45"/>
            </a:xfrm>
            <a:prstGeom prst="line">
              <a:avLst/>
            </a:prstGeom>
            <a:noFill/>
            <a:ln w="12700">
              <a:solidFill>
                <a:schemeClr val="tx1"/>
              </a:solidFill>
              <a:round/>
              <a:headEnd/>
              <a:tailEnd/>
            </a:ln>
          </p:spPr>
          <p:txBody>
            <a:bodyPr/>
            <a:lstStyle/>
            <a:p>
              <a:endParaRPr lang="en-ZA"/>
            </a:p>
          </p:txBody>
        </p:sp>
        <p:sp>
          <p:nvSpPr>
            <p:cNvPr id="8213" name="Line 27"/>
            <p:cNvSpPr>
              <a:spLocks noChangeShapeType="1"/>
            </p:cNvSpPr>
            <p:nvPr/>
          </p:nvSpPr>
          <p:spPr bwMode="auto">
            <a:xfrm flipH="1" flipV="1">
              <a:off x="3243" y="2659"/>
              <a:ext cx="952" cy="635"/>
            </a:xfrm>
            <a:prstGeom prst="line">
              <a:avLst/>
            </a:prstGeom>
            <a:noFill/>
            <a:ln w="12700">
              <a:solidFill>
                <a:schemeClr val="tx1"/>
              </a:solidFill>
              <a:round/>
              <a:headEnd/>
              <a:tailEnd/>
            </a:ln>
          </p:spPr>
          <p:txBody>
            <a:bodyPr/>
            <a:lstStyle/>
            <a:p>
              <a:endParaRPr lang="en-ZA"/>
            </a:p>
          </p:txBody>
        </p:sp>
        <p:sp>
          <p:nvSpPr>
            <p:cNvPr id="8214" name="Line 28"/>
            <p:cNvSpPr>
              <a:spLocks noChangeShapeType="1"/>
            </p:cNvSpPr>
            <p:nvPr/>
          </p:nvSpPr>
          <p:spPr bwMode="auto">
            <a:xfrm flipH="1" flipV="1">
              <a:off x="3161" y="3592"/>
              <a:ext cx="0" cy="376"/>
            </a:xfrm>
            <a:prstGeom prst="line">
              <a:avLst/>
            </a:prstGeom>
            <a:noFill/>
            <a:ln w="12700">
              <a:solidFill>
                <a:schemeClr val="tx1"/>
              </a:solidFill>
              <a:round/>
              <a:headEnd/>
              <a:tailEnd/>
            </a:ln>
          </p:spPr>
          <p:txBody>
            <a:bodyPr/>
            <a:lstStyle/>
            <a:p>
              <a:endParaRPr lang="en-ZA"/>
            </a:p>
          </p:txBody>
        </p:sp>
        <p:sp>
          <p:nvSpPr>
            <p:cNvPr id="8215" name="Line 29"/>
            <p:cNvSpPr>
              <a:spLocks noChangeShapeType="1"/>
            </p:cNvSpPr>
            <p:nvPr/>
          </p:nvSpPr>
          <p:spPr bwMode="auto">
            <a:xfrm flipV="1">
              <a:off x="1228" y="3968"/>
              <a:ext cx="680" cy="0"/>
            </a:xfrm>
            <a:prstGeom prst="line">
              <a:avLst/>
            </a:prstGeom>
            <a:noFill/>
            <a:ln w="12700">
              <a:solidFill>
                <a:schemeClr val="tx1"/>
              </a:solidFill>
              <a:round/>
              <a:headEnd/>
              <a:tailEnd/>
            </a:ln>
          </p:spPr>
          <p:txBody>
            <a:bodyPr/>
            <a:lstStyle/>
            <a:p>
              <a:endParaRPr lang="en-ZA"/>
            </a:p>
          </p:txBody>
        </p:sp>
      </p:grpSp>
    </p:spTree>
    <p:extLst>
      <p:ext uri="{BB962C8B-B14F-4D97-AF65-F5344CB8AC3E}">
        <p14:creationId xmlns:p14="http://schemas.microsoft.com/office/powerpoint/2010/main" xmlns="" val="6797498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2"/>
          <p:cNvSpPr>
            <a:spLocks noGrp="1"/>
          </p:cNvSpPr>
          <p:nvPr>
            <p:ph type="sldNum" sz="quarter" idx="12"/>
          </p:nvPr>
        </p:nvSpPr>
        <p:spPr>
          <a:noFill/>
        </p:spPr>
        <p:txBody>
          <a:bodyPr/>
          <a:lstStyle/>
          <a:p>
            <a:fld id="{99246199-F84C-4171-B305-499495216789}" type="slidenum">
              <a:rPr lang="en-US" smtClean="0">
                <a:solidFill>
                  <a:srgbClr val="000000"/>
                </a:solidFill>
              </a:rPr>
              <a:pPr/>
              <a:t>3</a:t>
            </a:fld>
            <a:endParaRPr lang="en-US" dirty="0" smtClean="0">
              <a:solidFill>
                <a:srgbClr val="000000"/>
              </a:solidFill>
            </a:endParaRPr>
          </a:p>
        </p:txBody>
      </p:sp>
      <p:sp>
        <p:nvSpPr>
          <p:cNvPr id="5" name="Content Placeholder 2"/>
          <p:cNvSpPr>
            <a:spLocks noGrp="1"/>
          </p:cNvSpPr>
          <p:nvPr>
            <p:ph idx="1"/>
          </p:nvPr>
        </p:nvSpPr>
        <p:spPr>
          <a:xfrm>
            <a:off x="285750" y="857250"/>
            <a:ext cx="8606730" cy="4929188"/>
          </a:xfrm>
        </p:spPr>
        <p:txBody>
          <a:bodyPr/>
          <a:lstStyle/>
          <a:p>
            <a:pPr>
              <a:spcBef>
                <a:spcPts val="600"/>
              </a:spcBef>
              <a:spcAft>
                <a:spcPts val="0"/>
              </a:spcAft>
              <a:buFont typeface="Wingdings" panose="05000000000000000000" pitchFamily="2" charset="2"/>
              <a:buChar char="v"/>
            </a:pPr>
            <a:r>
              <a:rPr lang="en-ZA" altLang="en-US" sz="2000" dirty="0" smtClean="0">
                <a:latin typeface="Arial" panose="020B0604020202020204" pitchFamily="34" charset="0"/>
                <a:cs typeface="Arial" panose="020B0604020202020204" pitchFamily="34" charset="0"/>
              </a:rPr>
              <a:t>The International Monetary Fund (IMF) in its January 2016 World Economic Outlook update, lowered its forecasts for global growth in both  2016 and 2017 by 0.2 percentage points. This reflects growing concerns over growth in China and slowing growth in oil-producing countries. </a:t>
            </a:r>
          </a:p>
          <a:p>
            <a:pPr>
              <a:spcBef>
                <a:spcPts val="600"/>
              </a:spcBef>
              <a:spcAft>
                <a:spcPts val="0"/>
              </a:spcAft>
              <a:buFont typeface="Wingdings" panose="05000000000000000000" pitchFamily="2" charset="2"/>
              <a:buChar char="v"/>
            </a:pPr>
            <a:r>
              <a:rPr lang="en-ZA" altLang="en-US" sz="2000" dirty="0" smtClean="0">
                <a:latin typeface="Arial" panose="020B0604020202020204" pitchFamily="34" charset="0"/>
                <a:cs typeface="Arial" panose="020B0604020202020204" pitchFamily="34" charset="0"/>
              </a:rPr>
              <a:t>The IMF now forecasts that global gross domestic product (GDP) growth will reach 3.4% in 2016 and 3.6% in 2017. </a:t>
            </a:r>
            <a:r>
              <a:rPr lang="en-ZA" altLang="en-US" sz="2000" dirty="0" smtClean="0">
                <a:solidFill>
                  <a:srgbClr val="FF0000"/>
                </a:solidFill>
                <a:latin typeface="Arial" panose="020B0604020202020204" pitchFamily="34" charset="0"/>
                <a:cs typeface="Arial" panose="020B0604020202020204" pitchFamily="34" charset="0"/>
              </a:rPr>
              <a:t>  </a:t>
            </a:r>
          </a:p>
          <a:p>
            <a:pPr>
              <a:spcBef>
                <a:spcPts val="600"/>
              </a:spcBef>
              <a:spcAft>
                <a:spcPts val="0"/>
              </a:spcAft>
              <a:buFont typeface="Wingdings" panose="05000000000000000000" pitchFamily="2" charset="2"/>
              <a:buChar char="v"/>
            </a:pPr>
            <a:r>
              <a:rPr lang="en-ZA" altLang="en-US" sz="2000" dirty="0" smtClean="0">
                <a:latin typeface="Arial" panose="020B0604020202020204" pitchFamily="34" charset="0"/>
                <a:cs typeface="Arial" panose="020B0604020202020204" pitchFamily="34" charset="0"/>
              </a:rPr>
              <a:t>Global </a:t>
            </a:r>
            <a:r>
              <a:rPr lang="en-ZA" altLang="en-US" sz="2000" dirty="0">
                <a:latin typeface="Arial" panose="020B0604020202020204" pitchFamily="34" charset="0"/>
                <a:cs typeface="Arial" panose="020B0604020202020204" pitchFamily="34" charset="0"/>
              </a:rPr>
              <a:t>demand </a:t>
            </a:r>
            <a:r>
              <a:rPr lang="en-ZA" altLang="en-US" sz="2000" dirty="0" smtClean="0">
                <a:latin typeface="Arial" panose="020B0604020202020204" pitchFamily="34" charset="0"/>
                <a:cs typeface="Arial" panose="020B0604020202020204" pitchFamily="34" charset="0"/>
              </a:rPr>
              <a:t>in 2016 </a:t>
            </a:r>
            <a:r>
              <a:rPr lang="en-ZA" altLang="en-US" sz="2000" dirty="0">
                <a:latin typeface="Arial" panose="020B0604020202020204" pitchFamily="34" charset="0"/>
                <a:cs typeface="Arial" panose="020B0604020202020204" pitchFamily="34" charset="0"/>
              </a:rPr>
              <a:t>is expected to remain </a:t>
            </a:r>
            <a:r>
              <a:rPr lang="en-ZA" altLang="en-US" sz="2000" dirty="0" smtClean="0">
                <a:latin typeface="Arial" panose="020B0604020202020204" pitchFamily="34" charset="0"/>
                <a:cs typeface="Arial" panose="020B0604020202020204" pitchFamily="34" charset="0"/>
              </a:rPr>
              <a:t>subdued, largely due to:  </a:t>
            </a:r>
            <a:endParaRPr lang="en-ZA" altLang="en-US" sz="2000" dirty="0">
              <a:latin typeface="Arial" panose="020B0604020202020204" pitchFamily="34" charset="0"/>
              <a:cs typeface="Arial" panose="020B0604020202020204" pitchFamily="34" charset="0"/>
            </a:endParaRPr>
          </a:p>
          <a:p>
            <a:pPr lvl="1" algn="just">
              <a:spcBef>
                <a:spcPts val="600"/>
              </a:spcBef>
              <a:spcAft>
                <a:spcPts val="0"/>
              </a:spcAft>
              <a:buFont typeface="Wingdings" panose="05000000000000000000" pitchFamily="2" charset="2"/>
              <a:buChar char="v"/>
            </a:pPr>
            <a:r>
              <a:rPr lang="en-ZA" altLang="en-US" sz="1600" dirty="0" smtClean="0">
                <a:latin typeface="Arial" panose="020B0604020202020204" pitchFamily="34" charset="0"/>
                <a:cs typeface="Arial" panose="020B0604020202020204" pitchFamily="34" charset="0"/>
              </a:rPr>
              <a:t>The impact (esp. on Emerging Markets) of ‘normalisation’ of US monetary policy,  </a:t>
            </a:r>
          </a:p>
          <a:p>
            <a:pPr lvl="1" algn="just">
              <a:spcBef>
                <a:spcPts val="600"/>
              </a:spcBef>
              <a:spcAft>
                <a:spcPts val="0"/>
              </a:spcAft>
              <a:buFont typeface="Wingdings" panose="05000000000000000000" pitchFamily="2" charset="2"/>
              <a:buChar char="v"/>
            </a:pPr>
            <a:r>
              <a:rPr lang="en-ZA" altLang="en-US" sz="1600" dirty="0" smtClean="0">
                <a:latin typeface="Arial" panose="020B0604020202020204" pitchFamily="34" charset="0"/>
                <a:cs typeface="Arial" panose="020B0604020202020204" pitchFamily="34" charset="0"/>
              </a:rPr>
              <a:t>Lower </a:t>
            </a:r>
            <a:r>
              <a:rPr lang="en-ZA" altLang="en-US" sz="1600" dirty="0">
                <a:latin typeface="Arial" panose="020B0604020202020204" pitchFamily="34" charset="0"/>
                <a:cs typeface="Arial" panose="020B0604020202020204" pitchFamily="34" charset="0"/>
              </a:rPr>
              <a:t>energy and other </a:t>
            </a:r>
            <a:r>
              <a:rPr lang="en-ZA" altLang="en-US" sz="1600" dirty="0" smtClean="0">
                <a:latin typeface="Arial" panose="020B0604020202020204" pitchFamily="34" charset="0"/>
                <a:cs typeface="Arial" panose="020B0604020202020204" pitchFamily="34" charset="0"/>
              </a:rPr>
              <a:t>commodity prices, and </a:t>
            </a:r>
          </a:p>
          <a:p>
            <a:pPr lvl="1" algn="just">
              <a:spcBef>
                <a:spcPts val="600"/>
              </a:spcBef>
              <a:spcAft>
                <a:spcPts val="0"/>
              </a:spcAft>
              <a:buFont typeface="Wingdings" panose="05000000000000000000" pitchFamily="2" charset="2"/>
              <a:buChar char="v"/>
            </a:pPr>
            <a:r>
              <a:rPr lang="en-ZA" altLang="en-US" sz="1600" dirty="0" smtClean="0">
                <a:latin typeface="Arial" panose="020B0604020202020204" pitchFamily="34" charset="0"/>
                <a:cs typeface="Arial" panose="020B0604020202020204" pitchFamily="34" charset="0"/>
              </a:rPr>
              <a:t>Spill</a:t>
            </a:r>
            <a:r>
              <a:rPr lang="en-ZA" altLang="en-US" sz="1600" dirty="0">
                <a:latin typeface="Arial" panose="020B0604020202020204" pitchFamily="34" charset="0"/>
                <a:cs typeface="Arial" panose="020B0604020202020204" pitchFamily="34" charset="0"/>
              </a:rPr>
              <a:t>-over effects as </a:t>
            </a:r>
            <a:r>
              <a:rPr lang="en-ZA" altLang="en-US" sz="1600" dirty="0" smtClean="0">
                <a:latin typeface="Arial" panose="020B0604020202020204" pitchFamily="34" charset="0"/>
                <a:cs typeface="Arial" panose="020B0604020202020204" pitchFamily="34" charset="0"/>
              </a:rPr>
              <a:t>growth slows in China. </a:t>
            </a:r>
            <a:endParaRPr lang="en-ZA" altLang="en-US" sz="2000" dirty="0">
              <a:latin typeface="Arial" panose="020B0604020202020204" pitchFamily="34" charset="0"/>
              <a:cs typeface="Arial" panose="020B0604020202020204" pitchFamily="34" charset="0"/>
            </a:endParaRPr>
          </a:p>
          <a:p>
            <a:pPr marL="450850" lvl="1" indent="-360363" algn="just">
              <a:spcBef>
                <a:spcPts val="600"/>
              </a:spcBef>
              <a:spcAft>
                <a:spcPts val="0"/>
              </a:spcAft>
              <a:buFont typeface="Wingdings" panose="05000000000000000000" pitchFamily="2" charset="2"/>
              <a:buChar char="v"/>
            </a:pPr>
            <a:r>
              <a:rPr lang="en-ZA" sz="2000" dirty="0" smtClean="0">
                <a:latin typeface="Arial" panose="020B0604020202020204" pitchFamily="34" charset="0"/>
                <a:cs typeface="Arial" panose="020B0604020202020204" pitchFamily="34" charset="0"/>
              </a:rPr>
              <a:t>Low oil prices provide a stimulus in oil-importing countries. </a:t>
            </a:r>
          </a:p>
          <a:p>
            <a:pPr marL="450850" lvl="1" indent="-360363" algn="just">
              <a:spcBef>
                <a:spcPts val="600"/>
              </a:spcBef>
              <a:spcAft>
                <a:spcPts val="0"/>
              </a:spcAft>
              <a:buFont typeface="Wingdings" panose="05000000000000000000" pitchFamily="2" charset="2"/>
              <a:buChar char="v"/>
            </a:pPr>
            <a:r>
              <a:rPr lang="en-ZA" sz="2000" dirty="0" smtClean="0">
                <a:latin typeface="Arial" panose="020B0604020202020204" pitchFamily="34" charset="0"/>
                <a:cs typeface="Arial" panose="020B0604020202020204" pitchFamily="34" charset="0"/>
              </a:rPr>
              <a:t>However, lower oil revenues in countries such as Nigeria and Mozambique will constrain demand in these countries which have become important destinations for our manufactured exports. </a:t>
            </a:r>
          </a:p>
        </p:txBody>
      </p:sp>
      <p:sp>
        <p:nvSpPr>
          <p:cNvPr id="6" name="Title 1"/>
          <p:cNvSpPr>
            <a:spLocks noGrp="1"/>
          </p:cNvSpPr>
          <p:nvPr>
            <p:ph type="title"/>
          </p:nvPr>
        </p:nvSpPr>
        <p:spPr>
          <a:xfrm>
            <a:off x="642938" y="115888"/>
            <a:ext cx="7772400" cy="649287"/>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af-ZA" sz="2800" b="1" dirty="0">
                <a:solidFill>
                  <a:srgbClr val="FF3300"/>
                </a:solidFill>
                <a:effectLst>
                  <a:outerShdw blurRad="38100" dist="38100" dir="2700000" algn="tl">
                    <a:srgbClr val="000000">
                      <a:alpha val="43137"/>
                    </a:srgbClr>
                  </a:outerShdw>
                </a:effectLst>
                <a:latin typeface="Arial" pitchFamily="34" charset="0"/>
                <a:cs typeface="Arial" pitchFamily="34" charset="0"/>
              </a:rPr>
              <a:t>Global Economic Context</a:t>
            </a:r>
          </a:p>
        </p:txBody>
      </p:sp>
    </p:spTree>
    <p:extLst>
      <p:ext uri="{BB962C8B-B14F-4D97-AF65-F5344CB8AC3E}">
        <p14:creationId xmlns:p14="http://schemas.microsoft.com/office/powerpoint/2010/main" xmlns="" val="29197775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5267E61-A482-4C01-8522-EA77D55B2A46}" type="slidenum">
              <a:rPr lang="en-US" smtClean="0"/>
              <a:pPr>
                <a:defRPr/>
              </a:pPr>
              <a:t>30</a:t>
            </a:fld>
            <a:endParaRPr lang="en-US"/>
          </a:p>
        </p:txBody>
      </p:sp>
      <p:sp>
        <p:nvSpPr>
          <p:cNvPr id="8195" name="Rectangle 2"/>
          <p:cNvSpPr>
            <a:spLocks noChangeArrowheads="1"/>
          </p:cNvSpPr>
          <p:nvPr/>
        </p:nvSpPr>
        <p:spPr bwMode="auto">
          <a:xfrm>
            <a:off x="1" y="44450"/>
            <a:ext cx="8892480" cy="400110"/>
          </a:xfrm>
          <a:prstGeom prst="rect">
            <a:avLst/>
          </a:prstGeom>
          <a:noFill/>
          <a:ln w="9525">
            <a:noFill/>
            <a:miter lim="800000"/>
            <a:headEnd/>
            <a:tailEnd/>
          </a:ln>
        </p:spPr>
        <p:txBody>
          <a:bodyPr wrap="square">
            <a:spAutoFit/>
          </a:bodyPr>
          <a:lstStyle/>
          <a:p>
            <a:pPr algn="ctr"/>
            <a:r>
              <a:rPr lang="en-US" sz="2000" b="1" dirty="0">
                <a:solidFill>
                  <a:srgbClr val="FF0000"/>
                </a:solidFill>
                <a:cs typeface="Arial" pitchFamily="34" charset="0"/>
              </a:rPr>
              <a:t>Provincial </a:t>
            </a:r>
            <a:r>
              <a:rPr lang="en-US" sz="2000" b="1" dirty="0" smtClean="0">
                <a:solidFill>
                  <a:srgbClr val="FF0000"/>
                </a:solidFill>
                <a:cs typeface="Arial" pitchFamily="34" charset="0"/>
              </a:rPr>
              <a:t>Performance of </a:t>
            </a:r>
            <a:r>
              <a:rPr lang="en-GB" sz="2000" b="1" dirty="0" smtClean="0">
                <a:solidFill>
                  <a:srgbClr val="FF0000"/>
                </a:solidFill>
                <a:cs typeface="Arial" pitchFamily="34" charset="0"/>
              </a:rPr>
              <a:t>Infrastructure &amp; Services Incentives 2015/16</a:t>
            </a:r>
            <a:endParaRPr lang="en-GB" sz="2000" b="1" dirty="0">
              <a:solidFill>
                <a:srgbClr val="FF0000"/>
              </a:solidFill>
              <a:cs typeface="Arial" pitchFamily="34" charset="0"/>
            </a:endParaRPr>
          </a:p>
        </p:txBody>
      </p:sp>
      <p:pic>
        <p:nvPicPr>
          <p:cNvPr id="8196" name="Picture 18" descr="map"/>
          <p:cNvPicPr>
            <a:picLocks noChangeAspect="1" noChangeArrowheads="1"/>
          </p:cNvPicPr>
          <p:nvPr/>
        </p:nvPicPr>
        <p:blipFill>
          <a:blip r:embed="rId2" cstate="print"/>
          <a:srcRect/>
          <a:stretch>
            <a:fillRect/>
          </a:stretch>
        </p:blipFill>
        <p:spPr bwMode="auto">
          <a:xfrm>
            <a:off x="1627188" y="1279526"/>
            <a:ext cx="5162550" cy="4352925"/>
          </a:xfrm>
          <a:prstGeom prst="rect">
            <a:avLst/>
          </a:prstGeom>
          <a:noFill/>
          <a:ln w="9525">
            <a:noFill/>
            <a:miter lim="800000"/>
            <a:headEnd/>
            <a:tailEnd/>
          </a:ln>
        </p:spPr>
      </p:pic>
      <p:grpSp>
        <p:nvGrpSpPr>
          <p:cNvPr id="3" name="Group 30"/>
          <p:cNvGrpSpPr>
            <a:grpSpLocks/>
          </p:cNvGrpSpPr>
          <p:nvPr/>
        </p:nvGrpSpPr>
        <p:grpSpPr bwMode="auto">
          <a:xfrm>
            <a:off x="176213" y="620713"/>
            <a:ext cx="8281987" cy="5540375"/>
            <a:chOff x="211" y="838"/>
            <a:chExt cx="5217" cy="3490"/>
          </a:xfrm>
        </p:grpSpPr>
        <p:sp>
          <p:nvSpPr>
            <p:cNvPr id="8198" name="Text Box 9"/>
            <p:cNvSpPr txBox="1">
              <a:spLocks noChangeArrowheads="1"/>
            </p:cNvSpPr>
            <p:nvPr/>
          </p:nvSpPr>
          <p:spPr bwMode="auto">
            <a:xfrm>
              <a:off x="813" y="1118"/>
              <a:ext cx="945" cy="442"/>
            </a:xfrm>
            <a:prstGeom prst="rect">
              <a:avLst/>
            </a:prstGeom>
            <a:noFill/>
            <a:ln w="12700" algn="ctr">
              <a:solidFill>
                <a:schemeClr val="tx1"/>
              </a:solidFill>
              <a:miter lim="800000"/>
              <a:headEnd/>
              <a:tailEnd/>
            </a:ln>
          </p:spPr>
          <p:txBody>
            <a:bodyPr>
              <a:spAutoFit/>
            </a:bodyPr>
            <a:lstStyle/>
            <a:p>
              <a:pPr marL="342900" indent="-342900">
                <a:lnSpc>
                  <a:spcPct val="90000"/>
                </a:lnSpc>
              </a:pPr>
              <a:r>
                <a:rPr lang="en-US" sz="1100" dirty="0">
                  <a:cs typeface="Arial" pitchFamily="34" charset="0"/>
                </a:rPr>
                <a:t>North West:</a:t>
              </a:r>
            </a:p>
            <a:p>
              <a:pPr marL="342900" indent="-342900">
                <a:lnSpc>
                  <a:spcPct val="90000"/>
                </a:lnSpc>
              </a:pPr>
              <a:r>
                <a:rPr lang="en-US" sz="1100" b="1" dirty="0">
                  <a:cs typeface="Arial" pitchFamily="34" charset="0"/>
                </a:rPr>
                <a:t>CIP: </a:t>
              </a:r>
              <a:r>
                <a:rPr lang="en-US" sz="1100" b="1" dirty="0" smtClean="0">
                  <a:cs typeface="Arial" pitchFamily="34" charset="0"/>
                </a:rPr>
                <a:t>0</a:t>
              </a:r>
              <a:endParaRPr lang="en-US" sz="1100" b="1" dirty="0">
                <a:cs typeface="Arial" pitchFamily="34" charset="0"/>
              </a:endParaRPr>
            </a:p>
            <a:p>
              <a:pPr marL="342900" indent="-342900">
                <a:lnSpc>
                  <a:spcPct val="90000"/>
                </a:lnSpc>
              </a:pPr>
              <a:r>
                <a:rPr lang="en-US" sz="1100" b="1" dirty="0">
                  <a:cs typeface="Arial" pitchFamily="34" charset="0"/>
                </a:rPr>
                <a:t>FILM: </a:t>
              </a:r>
              <a:r>
                <a:rPr lang="en-US" sz="1100" b="1" dirty="0" smtClean="0">
                  <a:cs typeface="Arial" pitchFamily="34" charset="0"/>
                </a:rPr>
                <a:t>0</a:t>
              </a:r>
              <a:endParaRPr lang="en-US" sz="1100" b="1" dirty="0">
                <a:cs typeface="Arial" pitchFamily="34" charset="0"/>
              </a:endParaRPr>
            </a:p>
            <a:p>
              <a:pPr marL="342900" indent="-342900">
                <a:lnSpc>
                  <a:spcPct val="90000"/>
                </a:lnSpc>
              </a:pPr>
              <a:r>
                <a:rPr lang="en-US" sz="1100" b="1" dirty="0">
                  <a:cs typeface="Arial" pitchFamily="34" charset="0"/>
                </a:rPr>
                <a:t>BPS: </a:t>
              </a:r>
              <a:r>
                <a:rPr lang="en-US" sz="1100" b="1" dirty="0" smtClean="0">
                  <a:cs typeface="Arial" pitchFamily="34" charset="0"/>
                </a:rPr>
                <a:t>0</a:t>
              </a:r>
              <a:endParaRPr lang="en-US" sz="1100" b="1" dirty="0">
                <a:cs typeface="Arial" pitchFamily="34" charset="0"/>
              </a:endParaRPr>
            </a:p>
          </p:txBody>
        </p:sp>
        <p:sp>
          <p:nvSpPr>
            <p:cNvPr id="8199" name="Text Box 10"/>
            <p:cNvSpPr txBox="1">
              <a:spLocks noChangeArrowheads="1"/>
            </p:cNvSpPr>
            <p:nvPr/>
          </p:nvSpPr>
          <p:spPr bwMode="auto">
            <a:xfrm>
              <a:off x="211" y="1923"/>
              <a:ext cx="855" cy="451"/>
            </a:xfrm>
            <a:prstGeom prst="rect">
              <a:avLst/>
            </a:prstGeom>
            <a:noFill/>
            <a:ln w="12700" algn="ctr">
              <a:solidFill>
                <a:schemeClr val="tx1"/>
              </a:solidFill>
              <a:miter lim="800000"/>
              <a:headEnd/>
              <a:tailEnd/>
            </a:ln>
          </p:spPr>
          <p:txBody>
            <a:bodyPr>
              <a:spAutoFit/>
            </a:bodyPr>
            <a:lstStyle/>
            <a:p>
              <a:pPr marL="342900" indent="-342900">
                <a:lnSpc>
                  <a:spcPct val="90000"/>
                </a:lnSpc>
              </a:pPr>
              <a:r>
                <a:rPr lang="en-US" sz="1200" dirty="0">
                  <a:cs typeface="Arial" pitchFamily="34" charset="0"/>
                </a:rPr>
                <a:t>Northern Cape:</a:t>
              </a:r>
            </a:p>
            <a:p>
              <a:pPr marL="342900" indent="-342900">
                <a:lnSpc>
                  <a:spcPct val="90000"/>
                </a:lnSpc>
              </a:pPr>
              <a:r>
                <a:rPr lang="en-US" sz="1100" b="1" dirty="0">
                  <a:cs typeface="Arial" pitchFamily="34" charset="0"/>
                </a:rPr>
                <a:t>CIP: </a:t>
              </a:r>
              <a:r>
                <a:rPr lang="en-US" sz="1100" b="1" dirty="0" smtClean="0">
                  <a:cs typeface="Arial" pitchFamily="34" charset="0"/>
                </a:rPr>
                <a:t>1</a:t>
              </a:r>
              <a:endParaRPr lang="en-US" sz="1100" b="1" dirty="0">
                <a:cs typeface="Arial" pitchFamily="34" charset="0"/>
              </a:endParaRPr>
            </a:p>
            <a:p>
              <a:pPr marL="342900" indent="-342900">
                <a:lnSpc>
                  <a:spcPct val="90000"/>
                </a:lnSpc>
              </a:pPr>
              <a:r>
                <a:rPr lang="en-US" sz="1100" b="1" dirty="0">
                  <a:cs typeface="Arial" pitchFamily="34" charset="0"/>
                </a:rPr>
                <a:t>FILM: </a:t>
              </a:r>
              <a:r>
                <a:rPr lang="en-US" sz="1100" b="1" dirty="0" smtClean="0">
                  <a:cs typeface="Arial" pitchFamily="34" charset="0"/>
                </a:rPr>
                <a:t>0</a:t>
              </a:r>
              <a:endParaRPr lang="en-US" sz="1100" b="1" dirty="0">
                <a:cs typeface="Arial" pitchFamily="34" charset="0"/>
              </a:endParaRPr>
            </a:p>
            <a:p>
              <a:pPr marL="342900" indent="-342900">
                <a:lnSpc>
                  <a:spcPct val="90000"/>
                </a:lnSpc>
              </a:pPr>
              <a:r>
                <a:rPr lang="en-US" sz="1100" b="1" dirty="0">
                  <a:cs typeface="Arial" pitchFamily="34" charset="0"/>
                </a:rPr>
                <a:t>BPS: </a:t>
              </a:r>
              <a:r>
                <a:rPr lang="en-US" sz="1100" b="1" dirty="0" smtClean="0">
                  <a:cs typeface="Arial" pitchFamily="34" charset="0"/>
                </a:rPr>
                <a:t>0</a:t>
              </a:r>
              <a:endParaRPr lang="en-US" sz="1100" b="1" dirty="0">
                <a:cs typeface="Arial" pitchFamily="34" charset="0"/>
              </a:endParaRPr>
            </a:p>
          </p:txBody>
        </p:sp>
        <p:sp>
          <p:nvSpPr>
            <p:cNvPr id="28" name="Text Box 11"/>
            <p:cNvSpPr txBox="1">
              <a:spLocks noChangeArrowheads="1"/>
            </p:cNvSpPr>
            <p:nvPr/>
          </p:nvSpPr>
          <p:spPr bwMode="auto">
            <a:xfrm>
              <a:off x="322" y="3338"/>
              <a:ext cx="906" cy="529"/>
            </a:xfrm>
            <a:prstGeom prst="rect">
              <a:avLst/>
            </a:prstGeom>
            <a:noFill/>
            <a:ln w="12700" algn="ctr">
              <a:solidFill>
                <a:schemeClr val="tx1"/>
              </a:solidFill>
              <a:miter lim="800000"/>
              <a:headEnd/>
              <a:tailEnd/>
            </a:ln>
          </p:spPr>
          <p:txBody>
            <a:bodyPr>
              <a:spAutoFit/>
            </a:bodyPr>
            <a:lstStyle/>
            <a:p>
              <a:pPr marL="342900" indent="-342900">
                <a:lnSpc>
                  <a:spcPct val="90000"/>
                </a:lnSpc>
                <a:defRPr/>
              </a:pPr>
              <a:r>
                <a:rPr lang="en-US" sz="1050" dirty="0">
                  <a:cs typeface="Arial" pitchFamily="34" charset="0"/>
                </a:rPr>
                <a:t>Western Cape:</a:t>
              </a:r>
            </a:p>
            <a:p>
              <a:pPr marL="342900" indent="-342900">
                <a:lnSpc>
                  <a:spcPct val="90000"/>
                </a:lnSpc>
              </a:pPr>
              <a:r>
                <a:rPr lang="en-US" sz="1050" b="1" dirty="0">
                  <a:cs typeface="Arial" pitchFamily="34" charset="0"/>
                </a:rPr>
                <a:t>CIP: </a:t>
              </a:r>
              <a:r>
                <a:rPr lang="en-US" sz="1050" b="1" dirty="0" smtClean="0">
                  <a:cs typeface="Arial" pitchFamily="34" charset="0"/>
                </a:rPr>
                <a:t>0</a:t>
              </a:r>
              <a:endParaRPr lang="en-US" sz="1050" b="1" dirty="0">
                <a:cs typeface="Arial" pitchFamily="34" charset="0"/>
              </a:endParaRPr>
            </a:p>
            <a:p>
              <a:pPr marL="342900" indent="-342900">
                <a:lnSpc>
                  <a:spcPct val="90000"/>
                </a:lnSpc>
              </a:pPr>
              <a:r>
                <a:rPr lang="en-US" sz="1050" b="1" dirty="0">
                  <a:cs typeface="Arial" pitchFamily="34" charset="0"/>
                </a:rPr>
                <a:t>FILM: </a:t>
              </a:r>
              <a:r>
                <a:rPr lang="en-US" sz="1050" b="1" dirty="0" smtClean="0">
                  <a:cs typeface="Arial" pitchFamily="34" charset="0"/>
                </a:rPr>
                <a:t>37</a:t>
              </a:r>
              <a:endParaRPr lang="en-US" sz="1050" b="1" dirty="0">
                <a:cs typeface="Arial" pitchFamily="34" charset="0"/>
              </a:endParaRPr>
            </a:p>
            <a:p>
              <a:pPr marL="342900" indent="-342900">
                <a:lnSpc>
                  <a:spcPct val="90000"/>
                </a:lnSpc>
              </a:pPr>
              <a:r>
                <a:rPr lang="en-US" sz="1050" b="1" dirty="0">
                  <a:cs typeface="Arial" pitchFamily="34" charset="0"/>
                </a:rPr>
                <a:t>BPS: 5</a:t>
              </a:r>
            </a:p>
            <a:p>
              <a:pPr marL="342900" indent="-342900">
                <a:lnSpc>
                  <a:spcPct val="90000"/>
                </a:lnSpc>
                <a:defRPr/>
              </a:pPr>
              <a:endParaRPr lang="en-US" sz="1050" dirty="0">
                <a:cs typeface="Arial" pitchFamily="34" charset="0"/>
              </a:endParaRPr>
            </a:p>
          </p:txBody>
        </p:sp>
        <p:sp>
          <p:nvSpPr>
            <p:cNvPr id="8201" name="Text Box 12"/>
            <p:cNvSpPr txBox="1">
              <a:spLocks noChangeArrowheads="1"/>
            </p:cNvSpPr>
            <p:nvPr/>
          </p:nvSpPr>
          <p:spPr bwMode="auto">
            <a:xfrm>
              <a:off x="3158" y="3851"/>
              <a:ext cx="1122" cy="477"/>
            </a:xfrm>
            <a:prstGeom prst="rect">
              <a:avLst/>
            </a:prstGeom>
            <a:noFill/>
            <a:ln w="12700" algn="ctr">
              <a:solidFill>
                <a:schemeClr val="tx1"/>
              </a:solidFill>
              <a:miter lim="800000"/>
              <a:headEnd/>
              <a:tailEnd/>
            </a:ln>
          </p:spPr>
          <p:txBody>
            <a:bodyPr>
              <a:spAutoFit/>
            </a:bodyPr>
            <a:lstStyle/>
            <a:p>
              <a:pPr marL="342900" indent="-342900">
                <a:lnSpc>
                  <a:spcPct val="90000"/>
                </a:lnSpc>
              </a:pPr>
              <a:r>
                <a:rPr lang="en-US" sz="1200" dirty="0">
                  <a:cs typeface="Arial" pitchFamily="34" charset="0"/>
                </a:rPr>
                <a:t>Eastern Ca</a:t>
              </a:r>
              <a:r>
                <a:rPr lang="en-US" sz="1000" dirty="0">
                  <a:cs typeface="Arial" pitchFamily="34" charset="0"/>
                </a:rPr>
                <a:t>p</a:t>
              </a:r>
              <a:r>
                <a:rPr lang="en-US" sz="1200" dirty="0">
                  <a:cs typeface="Arial" pitchFamily="34" charset="0"/>
                </a:rPr>
                <a:t>e:</a:t>
              </a:r>
            </a:p>
            <a:p>
              <a:pPr marL="342900" indent="-342900">
                <a:lnSpc>
                  <a:spcPct val="90000"/>
                </a:lnSpc>
              </a:pPr>
              <a:r>
                <a:rPr lang="en-US" sz="1200" b="1" dirty="0">
                  <a:cs typeface="Arial" pitchFamily="34" charset="0"/>
                </a:rPr>
                <a:t>CIP: </a:t>
              </a:r>
              <a:r>
                <a:rPr lang="en-US" sz="1200" b="1" dirty="0" smtClean="0">
                  <a:cs typeface="Arial" pitchFamily="34" charset="0"/>
                </a:rPr>
                <a:t>1</a:t>
              </a:r>
              <a:endParaRPr lang="en-US" sz="1200" b="1" dirty="0">
                <a:cs typeface="Arial" pitchFamily="34" charset="0"/>
              </a:endParaRPr>
            </a:p>
            <a:p>
              <a:pPr marL="342900" indent="-342900">
                <a:lnSpc>
                  <a:spcPct val="90000"/>
                </a:lnSpc>
              </a:pPr>
              <a:r>
                <a:rPr lang="en-US" sz="1200" b="1" dirty="0">
                  <a:cs typeface="Arial" pitchFamily="34" charset="0"/>
                </a:rPr>
                <a:t>FILM: </a:t>
              </a:r>
              <a:r>
                <a:rPr lang="en-US" sz="1200" b="1" dirty="0" smtClean="0">
                  <a:cs typeface="Arial" pitchFamily="34" charset="0"/>
                </a:rPr>
                <a:t>1</a:t>
              </a:r>
              <a:endParaRPr lang="en-US" sz="1200" b="1" dirty="0">
                <a:cs typeface="Arial" pitchFamily="34" charset="0"/>
              </a:endParaRPr>
            </a:p>
            <a:p>
              <a:pPr marL="342900" indent="-342900">
                <a:lnSpc>
                  <a:spcPct val="90000"/>
                </a:lnSpc>
              </a:pPr>
              <a:r>
                <a:rPr lang="en-US" sz="1200" b="1" dirty="0">
                  <a:cs typeface="Arial" pitchFamily="34" charset="0"/>
                </a:rPr>
                <a:t>BPS: </a:t>
              </a:r>
              <a:r>
                <a:rPr lang="en-US" sz="1200" b="1" dirty="0" smtClean="0">
                  <a:cs typeface="Arial" pitchFamily="34" charset="0"/>
                </a:rPr>
                <a:t>0</a:t>
              </a:r>
              <a:endParaRPr lang="en-US" sz="1200" b="1" dirty="0">
                <a:cs typeface="Arial" pitchFamily="34" charset="0"/>
              </a:endParaRPr>
            </a:p>
          </p:txBody>
        </p:sp>
        <p:sp>
          <p:nvSpPr>
            <p:cNvPr id="30" name="Text Box 13"/>
            <p:cNvSpPr txBox="1">
              <a:spLocks noChangeArrowheads="1"/>
            </p:cNvSpPr>
            <p:nvPr/>
          </p:nvSpPr>
          <p:spPr bwMode="auto">
            <a:xfrm>
              <a:off x="4463" y="2456"/>
              <a:ext cx="945" cy="442"/>
            </a:xfrm>
            <a:prstGeom prst="rect">
              <a:avLst/>
            </a:prstGeom>
            <a:noFill/>
            <a:ln w="12700" algn="ctr">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marL="342900" indent="-342900">
                <a:defRPr sz="2400">
                  <a:solidFill>
                    <a:schemeClr val="tx1"/>
                  </a:solidFill>
                  <a:latin typeface="Arial" pitchFamily="34" charset="0"/>
                </a:defRPr>
              </a:lvl1pPr>
              <a:lvl2pPr marL="742950" indent="-285750">
                <a:defRPr sz="2400">
                  <a:solidFill>
                    <a:schemeClr val="tx1"/>
                  </a:solidFill>
                  <a:latin typeface="Arial" pitchFamily="34" charset="0"/>
                </a:defRPr>
              </a:lvl2pPr>
              <a:lvl3pPr marL="1143000" indent="-228600">
                <a:defRPr sz="2400">
                  <a:solidFill>
                    <a:schemeClr val="tx1"/>
                  </a:solidFill>
                  <a:latin typeface="Arial" pitchFamily="34" charset="0"/>
                </a:defRPr>
              </a:lvl3pPr>
              <a:lvl4pPr marL="1600200" indent="-228600">
                <a:defRPr sz="2400">
                  <a:solidFill>
                    <a:schemeClr val="tx1"/>
                  </a:solidFill>
                  <a:latin typeface="Arial" pitchFamily="34" charset="0"/>
                </a:defRPr>
              </a:lvl4pPr>
              <a:lvl5pPr marL="2057400" indent="-22860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a:lnSpc>
                  <a:spcPct val="90000"/>
                </a:lnSpc>
                <a:defRPr/>
              </a:pPr>
              <a:r>
                <a:rPr lang="en-US" sz="1100" dirty="0" err="1" smtClean="0">
                  <a:cs typeface="Arial" pitchFamily="34" charset="0"/>
                </a:rPr>
                <a:t>Kwa</a:t>
              </a:r>
              <a:r>
                <a:rPr lang="en-US" sz="1100" dirty="0" smtClean="0">
                  <a:cs typeface="Arial" pitchFamily="34" charset="0"/>
                </a:rPr>
                <a:t> Zulu Natal:</a:t>
              </a:r>
            </a:p>
            <a:p>
              <a:pPr>
                <a:lnSpc>
                  <a:spcPct val="90000"/>
                </a:lnSpc>
              </a:pPr>
              <a:r>
                <a:rPr lang="en-US" sz="1100" b="1" dirty="0">
                  <a:cs typeface="Arial" pitchFamily="34" charset="0"/>
                </a:rPr>
                <a:t>CIP: </a:t>
              </a:r>
              <a:r>
                <a:rPr lang="en-US" sz="1100" b="1" dirty="0" smtClean="0">
                  <a:cs typeface="Arial" pitchFamily="34" charset="0"/>
                </a:rPr>
                <a:t>1</a:t>
              </a:r>
              <a:endParaRPr lang="en-US" sz="1100" b="1" dirty="0">
                <a:cs typeface="Arial" pitchFamily="34" charset="0"/>
              </a:endParaRPr>
            </a:p>
            <a:p>
              <a:pPr>
                <a:lnSpc>
                  <a:spcPct val="90000"/>
                </a:lnSpc>
              </a:pPr>
              <a:r>
                <a:rPr lang="en-US" sz="1100" b="1" dirty="0" smtClean="0">
                  <a:cs typeface="Arial" pitchFamily="34" charset="0"/>
                </a:rPr>
                <a:t>FILM:5</a:t>
              </a:r>
              <a:endParaRPr lang="en-US" sz="1100" b="1" dirty="0">
                <a:cs typeface="Arial" pitchFamily="34" charset="0"/>
              </a:endParaRPr>
            </a:p>
            <a:p>
              <a:pPr>
                <a:lnSpc>
                  <a:spcPct val="90000"/>
                </a:lnSpc>
              </a:pPr>
              <a:r>
                <a:rPr lang="en-US" sz="1100" b="1" dirty="0">
                  <a:cs typeface="Arial" pitchFamily="34" charset="0"/>
                </a:rPr>
                <a:t>BPS: </a:t>
              </a:r>
              <a:r>
                <a:rPr lang="en-US" sz="1100" b="1" dirty="0" smtClean="0">
                  <a:cs typeface="Arial" pitchFamily="34" charset="0"/>
                </a:rPr>
                <a:t>3</a:t>
              </a:r>
              <a:endParaRPr lang="en-US" sz="1100" b="1" dirty="0">
                <a:cs typeface="Arial" pitchFamily="34" charset="0"/>
              </a:endParaRPr>
            </a:p>
          </p:txBody>
        </p:sp>
        <p:sp>
          <p:nvSpPr>
            <p:cNvPr id="8203" name="Text Box 14"/>
            <p:cNvSpPr txBox="1">
              <a:spLocks noChangeArrowheads="1"/>
            </p:cNvSpPr>
            <p:nvPr/>
          </p:nvSpPr>
          <p:spPr bwMode="auto">
            <a:xfrm>
              <a:off x="4541" y="1650"/>
              <a:ext cx="887" cy="494"/>
            </a:xfrm>
            <a:prstGeom prst="rect">
              <a:avLst/>
            </a:prstGeom>
            <a:noFill/>
            <a:ln w="12700" algn="ctr">
              <a:solidFill>
                <a:schemeClr val="tx1"/>
              </a:solidFill>
              <a:miter lim="800000"/>
              <a:headEnd/>
              <a:tailEnd/>
            </a:ln>
          </p:spPr>
          <p:txBody>
            <a:bodyPr>
              <a:spAutoFit/>
            </a:bodyPr>
            <a:lstStyle/>
            <a:p>
              <a:pPr marL="342900" indent="-342900">
                <a:lnSpc>
                  <a:spcPct val="90000"/>
                </a:lnSpc>
              </a:pPr>
              <a:r>
                <a:rPr lang="en-US" sz="1400" dirty="0">
                  <a:cs typeface="Arial" pitchFamily="34" charset="0"/>
                </a:rPr>
                <a:t>Mpumalanga:</a:t>
              </a:r>
            </a:p>
            <a:p>
              <a:pPr marL="342900" indent="-342900">
                <a:lnSpc>
                  <a:spcPct val="90000"/>
                </a:lnSpc>
              </a:pPr>
              <a:r>
                <a:rPr lang="en-US" sz="1200" b="1" dirty="0">
                  <a:cs typeface="Arial" pitchFamily="34" charset="0"/>
                </a:rPr>
                <a:t>CIP: </a:t>
              </a:r>
              <a:r>
                <a:rPr lang="en-US" sz="1200" b="1" dirty="0" smtClean="0">
                  <a:cs typeface="Arial" pitchFamily="34" charset="0"/>
                </a:rPr>
                <a:t>1</a:t>
              </a:r>
              <a:endParaRPr lang="en-US" sz="1200" b="1" dirty="0">
                <a:cs typeface="Arial" pitchFamily="34" charset="0"/>
              </a:endParaRPr>
            </a:p>
            <a:p>
              <a:pPr marL="342900" indent="-342900">
                <a:lnSpc>
                  <a:spcPct val="90000"/>
                </a:lnSpc>
              </a:pPr>
              <a:r>
                <a:rPr lang="en-US" sz="1200" b="1" dirty="0">
                  <a:cs typeface="Arial" pitchFamily="34" charset="0"/>
                </a:rPr>
                <a:t>FILM: </a:t>
              </a:r>
              <a:r>
                <a:rPr lang="en-US" sz="1200" b="1" dirty="0" smtClean="0">
                  <a:cs typeface="Arial" pitchFamily="34" charset="0"/>
                </a:rPr>
                <a:t>1</a:t>
              </a:r>
              <a:endParaRPr lang="en-US" sz="1200" b="1" dirty="0">
                <a:cs typeface="Arial" pitchFamily="34" charset="0"/>
              </a:endParaRPr>
            </a:p>
            <a:p>
              <a:pPr marL="342900" indent="-342900">
                <a:lnSpc>
                  <a:spcPct val="90000"/>
                </a:lnSpc>
              </a:pPr>
              <a:r>
                <a:rPr lang="en-US" sz="1200" b="1" dirty="0">
                  <a:cs typeface="Arial" pitchFamily="34" charset="0"/>
                </a:rPr>
                <a:t>BPS: </a:t>
              </a:r>
              <a:r>
                <a:rPr lang="en-US" sz="1200" b="1" dirty="0" smtClean="0">
                  <a:cs typeface="Arial" pitchFamily="34" charset="0"/>
                </a:rPr>
                <a:t>0</a:t>
              </a:r>
              <a:endParaRPr lang="en-US" sz="1200" b="1" dirty="0">
                <a:cs typeface="Arial" pitchFamily="34" charset="0"/>
              </a:endParaRPr>
            </a:p>
          </p:txBody>
        </p:sp>
        <p:sp>
          <p:nvSpPr>
            <p:cNvPr id="8204" name="Text Box 15"/>
            <p:cNvSpPr txBox="1">
              <a:spLocks noChangeArrowheads="1"/>
            </p:cNvSpPr>
            <p:nvPr/>
          </p:nvSpPr>
          <p:spPr bwMode="auto">
            <a:xfrm>
              <a:off x="4377" y="838"/>
              <a:ext cx="843" cy="451"/>
            </a:xfrm>
            <a:prstGeom prst="rect">
              <a:avLst/>
            </a:prstGeom>
            <a:noFill/>
            <a:ln w="12700" algn="ctr">
              <a:solidFill>
                <a:schemeClr val="tx1"/>
              </a:solidFill>
              <a:miter lim="800000"/>
              <a:headEnd/>
              <a:tailEnd/>
            </a:ln>
          </p:spPr>
          <p:txBody>
            <a:bodyPr>
              <a:spAutoFit/>
            </a:bodyPr>
            <a:lstStyle/>
            <a:p>
              <a:pPr marL="342900" indent="-342900">
                <a:lnSpc>
                  <a:spcPct val="90000"/>
                </a:lnSpc>
              </a:pPr>
              <a:r>
                <a:rPr lang="en-US" sz="1200" dirty="0">
                  <a:cs typeface="Arial" pitchFamily="34" charset="0"/>
                </a:rPr>
                <a:t>Limpopo:</a:t>
              </a:r>
            </a:p>
            <a:p>
              <a:pPr marL="342900" indent="-342900">
                <a:lnSpc>
                  <a:spcPct val="90000"/>
                </a:lnSpc>
              </a:pPr>
              <a:r>
                <a:rPr lang="en-US" sz="1100" b="1" dirty="0">
                  <a:cs typeface="Arial" pitchFamily="34" charset="0"/>
                </a:rPr>
                <a:t>CIP: </a:t>
              </a:r>
              <a:r>
                <a:rPr lang="en-US" sz="1100" b="1" dirty="0" smtClean="0">
                  <a:cs typeface="Arial" pitchFamily="34" charset="0"/>
                </a:rPr>
                <a:t>1</a:t>
              </a:r>
              <a:endParaRPr lang="en-US" sz="1100" b="1" dirty="0">
                <a:cs typeface="Arial" pitchFamily="34" charset="0"/>
              </a:endParaRPr>
            </a:p>
            <a:p>
              <a:pPr marL="342900" indent="-342900">
                <a:lnSpc>
                  <a:spcPct val="90000"/>
                </a:lnSpc>
              </a:pPr>
              <a:r>
                <a:rPr lang="en-US" sz="1100" b="1" dirty="0">
                  <a:cs typeface="Arial" pitchFamily="34" charset="0"/>
                </a:rPr>
                <a:t>FILM: </a:t>
              </a:r>
              <a:r>
                <a:rPr lang="en-US" sz="1100" b="1" dirty="0" smtClean="0">
                  <a:cs typeface="Arial" pitchFamily="34" charset="0"/>
                </a:rPr>
                <a:t>0</a:t>
              </a:r>
              <a:endParaRPr lang="en-US" sz="1100" b="1" dirty="0">
                <a:cs typeface="Arial" pitchFamily="34" charset="0"/>
              </a:endParaRPr>
            </a:p>
            <a:p>
              <a:pPr marL="342900" indent="-342900">
                <a:lnSpc>
                  <a:spcPct val="90000"/>
                </a:lnSpc>
              </a:pPr>
              <a:r>
                <a:rPr lang="en-US" sz="1100" b="1" dirty="0">
                  <a:cs typeface="Arial" pitchFamily="34" charset="0"/>
                </a:rPr>
                <a:t>BPS: </a:t>
              </a:r>
              <a:r>
                <a:rPr lang="en-US" sz="1100" b="1" dirty="0" smtClean="0">
                  <a:cs typeface="Arial" pitchFamily="34" charset="0"/>
                </a:rPr>
                <a:t>0</a:t>
              </a:r>
              <a:endParaRPr lang="en-US" sz="1100" b="1" dirty="0">
                <a:cs typeface="Arial" pitchFamily="34" charset="0"/>
              </a:endParaRPr>
            </a:p>
          </p:txBody>
        </p:sp>
        <p:sp>
          <p:nvSpPr>
            <p:cNvPr id="8205" name="Text Box 16"/>
            <p:cNvSpPr txBox="1">
              <a:spLocks noChangeArrowheads="1"/>
            </p:cNvSpPr>
            <p:nvPr/>
          </p:nvSpPr>
          <p:spPr bwMode="auto">
            <a:xfrm>
              <a:off x="2165" y="847"/>
              <a:ext cx="993" cy="451"/>
            </a:xfrm>
            <a:prstGeom prst="rect">
              <a:avLst/>
            </a:prstGeom>
            <a:noFill/>
            <a:ln w="12700" algn="ctr">
              <a:solidFill>
                <a:schemeClr val="tx1"/>
              </a:solidFill>
              <a:miter lim="800000"/>
              <a:headEnd/>
              <a:tailEnd/>
            </a:ln>
          </p:spPr>
          <p:txBody>
            <a:bodyPr>
              <a:spAutoFit/>
            </a:bodyPr>
            <a:lstStyle/>
            <a:p>
              <a:pPr marL="342900" indent="-342900">
                <a:lnSpc>
                  <a:spcPct val="90000"/>
                </a:lnSpc>
              </a:pPr>
              <a:r>
                <a:rPr lang="en-US" sz="1200" dirty="0">
                  <a:cs typeface="Arial" pitchFamily="34" charset="0"/>
                </a:rPr>
                <a:t>Gauteng:</a:t>
              </a:r>
            </a:p>
            <a:p>
              <a:pPr marL="342900" indent="-342900">
                <a:lnSpc>
                  <a:spcPct val="90000"/>
                </a:lnSpc>
              </a:pPr>
              <a:r>
                <a:rPr lang="en-US" sz="1100" b="1" dirty="0" smtClean="0">
                  <a:cs typeface="Arial" pitchFamily="34" charset="0"/>
                </a:rPr>
                <a:t>CIP: 7</a:t>
              </a:r>
              <a:endParaRPr lang="en-US" sz="1100" b="1" dirty="0">
                <a:cs typeface="Arial" pitchFamily="34" charset="0"/>
              </a:endParaRPr>
            </a:p>
            <a:p>
              <a:pPr marL="342900" indent="-342900">
                <a:lnSpc>
                  <a:spcPct val="90000"/>
                </a:lnSpc>
              </a:pPr>
              <a:r>
                <a:rPr lang="en-US" sz="1100" b="1" dirty="0" smtClean="0">
                  <a:cs typeface="Arial" pitchFamily="34" charset="0"/>
                </a:rPr>
                <a:t>FILM: 69</a:t>
              </a:r>
              <a:endParaRPr lang="en-US" sz="1100" b="1" dirty="0">
                <a:cs typeface="Arial" pitchFamily="34" charset="0"/>
              </a:endParaRPr>
            </a:p>
            <a:p>
              <a:pPr marL="342900" indent="-342900">
                <a:lnSpc>
                  <a:spcPct val="90000"/>
                </a:lnSpc>
              </a:pPr>
              <a:r>
                <a:rPr lang="en-US" sz="1100" b="1" dirty="0" smtClean="0">
                  <a:cs typeface="Arial" pitchFamily="34" charset="0"/>
                </a:rPr>
                <a:t>BPS: 4</a:t>
              </a:r>
              <a:endParaRPr lang="en-US" sz="1100" b="1" dirty="0">
                <a:cs typeface="Arial" pitchFamily="34" charset="0"/>
              </a:endParaRPr>
            </a:p>
          </p:txBody>
        </p:sp>
        <p:sp>
          <p:nvSpPr>
            <p:cNvPr id="8206" name="Text Box 17"/>
            <p:cNvSpPr txBox="1">
              <a:spLocks noChangeArrowheads="1"/>
            </p:cNvSpPr>
            <p:nvPr/>
          </p:nvSpPr>
          <p:spPr bwMode="auto">
            <a:xfrm>
              <a:off x="4195" y="3249"/>
              <a:ext cx="1025" cy="442"/>
            </a:xfrm>
            <a:prstGeom prst="rect">
              <a:avLst/>
            </a:prstGeom>
            <a:noFill/>
            <a:ln w="12700" algn="ctr">
              <a:solidFill>
                <a:schemeClr val="tx1"/>
              </a:solidFill>
              <a:miter lim="800000"/>
              <a:headEnd/>
              <a:tailEnd/>
            </a:ln>
          </p:spPr>
          <p:txBody>
            <a:bodyPr>
              <a:spAutoFit/>
            </a:bodyPr>
            <a:lstStyle/>
            <a:p>
              <a:pPr marL="342900" indent="-342900">
                <a:lnSpc>
                  <a:spcPct val="90000"/>
                </a:lnSpc>
              </a:pPr>
              <a:r>
                <a:rPr lang="en-US" sz="1100" dirty="0">
                  <a:cs typeface="Arial" pitchFamily="34" charset="0"/>
                </a:rPr>
                <a:t>Free State:</a:t>
              </a:r>
            </a:p>
            <a:p>
              <a:pPr marL="342900" indent="-342900">
                <a:lnSpc>
                  <a:spcPct val="90000"/>
                </a:lnSpc>
              </a:pPr>
              <a:r>
                <a:rPr lang="en-US" sz="1100" b="1" dirty="0">
                  <a:cs typeface="Arial" pitchFamily="34" charset="0"/>
                </a:rPr>
                <a:t>CIP: </a:t>
              </a:r>
              <a:r>
                <a:rPr lang="en-US" sz="1100" b="1" dirty="0" smtClean="0">
                  <a:cs typeface="Arial" pitchFamily="34" charset="0"/>
                </a:rPr>
                <a:t>0</a:t>
              </a:r>
              <a:endParaRPr lang="en-US" sz="1100" b="1" dirty="0">
                <a:cs typeface="Arial" pitchFamily="34" charset="0"/>
              </a:endParaRPr>
            </a:p>
            <a:p>
              <a:pPr marL="342900" indent="-342900">
                <a:lnSpc>
                  <a:spcPct val="90000"/>
                </a:lnSpc>
              </a:pPr>
              <a:r>
                <a:rPr lang="en-US" sz="1100" b="1" dirty="0">
                  <a:cs typeface="Arial" pitchFamily="34" charset="0"/>
                </a:rPr>
                <a:t>FILM: </a:t>
              </a:r>
              <a:r>
                <a:rPr lang="en-US" sz="1100" b="1" dirty="0" smtClean="0">
                  <a:cs typeface="Arial" pitchFamily="34" charset="0"/>
                </a:rPr>
                <a:t>1</a:t>
              </a:r>
              <a:endParaRPr lang="en-US" sz="1100" b="1" dirty="0">
                <a:cs typeface="Arial" pitchFamily="34" charset="0"/>
              </a:endParaRPr>
            </a:p>
            <a:p>
              <a:pPr marL="342900" indent="-342900">
                <a:lnSpc>
                  <a:spcPct val="90000"/>
                </a:lnSpc>
              </a:pPr>
              <a:r>
                <a:rPr lang="en-US" sz="1100" b="1" dirty="0">
                  <a:cs typeface="Arial" pitchFamily="34" charset="0"/>
                </a:rPr>
                <a:t>BPS: </a:t>
              </a:r>
              <a:r>
                <a:rPr lang="en-US" sz="1100" b="1" dirty="0" smtClean="0">
                  <a:cs typeface="Arial" pitchFamily="34" charset="0"/>
                </a:rPr>
                <a:t>0</a:t>
              </a:r>
              <a:endParaRPr lang="en-US" sz="1100" b="1" dirty="0">
                <a:cs typeface="Arial" pitchFamily="34" charset="0"/>
              </a:endParaRPr>
            </a:p>
          </p:txBody>
        </p:sp>
        <p:sp>
          <p:nvSpPr>
            <p:cNvPr id="8207" name="Line 21"/>
            <p:cNvSpPr>
              <a:spLocks noChangeShapeType="1"/>
            </p:cNvSpPr>
            <p:nvPr/>
          </p:nvSpPr>
          <p:spPr bwMode="auto">
            <a:xfrm>
              <a:off x="1066" y="2115"/>
              <a:ext cx="1179" cy="680"/>
            </a:xfrm>
            <a:prstGeom prst="line">
              <a:avLst/>
            </a:prstGeom>
            <a:noFill/>
            <a:ln w="12700">
              <a:solidFill>
                <a:schemeClr val="tx1"/>
              </a:solidFill>
              <a:round/>
              <a:headEnd/>
              <a:tailEnd/>
            </a:ln>
          </p:spPr>
          <p:txBody>
            <a:bodyPr/>
            <a:lstStyle/>
            <a:p>
              <a:endParaRPr lang="en-ZA"/>
            </a:p>
          </p:txBody>
        </p:sp>
        <p:sp>
          <p:nvSpPr>
            <p:cNvPr id="8208" name="Line 22"/>
            <p:cNvSpPr>
              <a:spLocks noChangeShapeType="1"/>
            </p:cNvSpPr>
            <p:nvPr/>
          </p:nvSpPr>
          <p:spPr bwMode="auto">
            <a:xfrm>
              <a:off x="1773" y="1448"/>
              <a:ext cx="943" cy="966"/>
            </a:xfrm>
            <a:prstGeom prst="line">
              <a:avLst/>
            </a:prstGeom>
            <a:noFill/>
            <a:ln w="12700">
              <a:solidFill>
                <a:schemeClr val="tx1"/>
              </a:solidFill>
              <a:round/>
              <a:headEnd/>
              <a:tailEnd/>
            </a:ln>
          </p:spPr>
          <p:txBody>
            <a:bodyPr/>
            <a:lstStyle/>
            <a:p>
              <a:endParaRPr lang="en-ZA"/>
            </a:p>
          </p:txBody>
        </p:sp>
        <p:sp>
          <p:nvSpPr>
            <p:cNvPr id="8209" name="Line 23"/>
            <p:cNvSpPr>
              <a:spLocks noChangeShapeType="1"/>
            </p:cNvSpPr>
            <p:nvPr/>
          </p:nvSpPr>
          <p:spPr bwMode="auto">
            <a:xfrm>
              <a:off x="3152" y="1071"/>
              <a:ext cx="363" cy="1180"/>
            </a:xfrm>
            <a:prstGeom prst="line">
              <a:avLst/>
            </a:prstGeom>
            <a:noFill/>
            <a:ln w="12700">
              <a:solidFill>
                <a:schemeClr val="tx1"/>
              </a:solidFill>
              <a:round/>
              <a:headEnd/>
              <a:tailEnd/>
            </a:ln>
          </p:spPr>
          <p:txBody>
            <a:bodyPr/>
            <a:lstStyle/>
            <a:p>
              <a:endParaRPr lang="en-ZA"/>
            </a:p>
          </p:txBody>
        </p:sp>
        <p:sp>
          <p:nvSpPr>
            <p:cNvPr id="8210" name="Line 24"/>
            <p:cNvSpPr>
              <a:spLocks noChangeShapeType="1"/>
            </p:cNvSpPr>
            <p:nvPr/>
          </p:nvSpPr>
          <p:spPr bwMode="auto">
            <a:xfrm flipH="1">
              <a:off x="3833" y="1253"/>
              <a:ext cx="544" cy="317"/>
            </a:xfrm>
            <a:prstGeom prst="line">
              <a:avLst/>
            </a:prstGeom>
            <a:noFill/>
            <a:ln w="12700">
              <a:solidFill>
                <a:schemeClr val="tx1"/>
              </a:solidFill>
              <a:round/>
              <a:headEnd/>
              <a:tailEnd/>
            </a:ln>
          </p:spPr>
          <p:txBody>
            <a:bodyPr/>
            <a:lstStyle/>
            <a:p>
              <a:endParaRPr lang="en-ZA"/>
            </a:p>
          </p:txBody>
        </p:sp>
        <p:sp>
          <p:nvSpPr>
            <p:cNvPr id="8211" name="Line 25"/>
            <p:cNvSpPr>
              <a:spLocks noChangeShapeType="1"/>
            </p:cNvSpPr>
            <p:nvPr/>
          </p:nvSpPr>
          <p:spPr bwMode="auto">
            <a:xfrm flipH="1">
              <a:off x="3923" y="1888"/>
              <a:ext cx="590" cy="227"/>
            </a:xfrm>
            <a:prstGeom prst="line">
              <a:avLst/>
            </a:prstGeom>
            <a:noFill/>
            <a:ln w="12700">
              <a:solidFill>
                <a:schemeClr val="tx1"/>
              </a:solidFill>
              <a:round/>
              <a:headEnd/>
              <a:tailEnd/>
            </a:ln>
          </p:spPr>
          <p:txBody>
            <a:bodyPr/>
            <a:lstStyle/>
            <a:p>
              <a:endParaRPr lang="en-ZA"/>
            </a:p>
          </p:txBody>
        </p:sp>
        <p:sp>
          <p:nvSpPr>
            <p:cNvPr id="8212" name="Line 26"/>
            <p:cNvSpPr>
              <a:spLocks noChangeShapeType="1"/>
            </p:cNvSpPr>
            <p:nvPr/>
          </p:nvSpPr>
          <p:spPr bwMode="auto">
            <a:xfrm flipH="1">
              <a:off x="3969" y="2659"/>
              <a:ext cx="453" cy="45"/>
            </a:xfrm>
            <a:prstGeom prst="line">
              <a:avLst/>
            </a:prstGeom>
            <a:noFill/>
            <a:ln w="12700">
              <a:solidFill>
                <a:schemeClr val="tx1"/>
              </a:solidFill>
              <a:round/>
              <a:headEnd/>
              <a:tailEnd/>
            </a:ln>
          </p:spPr>
          <p:txBody>
            <a:bodyPr/>
            <a:lstStyle/>
            <a:p>
              <a:endParaRPr lang="en-ZA"/>
            </a:p>
          </p:txBody>
        </p:sp>
        <p:sp>
          <p:nvSpPr>
            <p:cNvPr id="8213" name="Line 27"/>
            <p:cNvSpPr>
              <a:spLocks noChangeShapeType="1"/>
            </p:cNvSpPr>
            <p:nvPr/>
          </p:nvSpPr>
          <p:spPr bwMode="auto">
            <a:xfrm flipH="1" flipV="1">
              <a:off x="3243" y="2659"/>
              <a:ext cx="952" cy="635"/>
            </a:xfrm>
            <a:prstGeom prst="line">
              <a:avLst/>
            </a:prstGeom>
            <a:noFill/>
            <a:ln w="12700">
              <a:solidFill>
                <a:schemeClr val="tx1"/>
              </a:solidFill>
              <a:round/>
              <a:headEnd/>
              <a:tailEnd/>
            </a:ln>
          </p:spPr>
          <p:txBody>
            <a:bodyPr/>
            <a:lstStyle/>
            <a:p>
              <a:endParaRPr lang="en-ZA"/>
            </a:p>
          </p:txBody>
        </p:sp>
        <p:sp>
          <p:nvSpPr>
            <p:cNvPr id="8214" name="Line 28"/>
            <p:cNvSpPr>
              <a:spLocks noChangeShapeType="1"/>
            </p:cNvSpPr>
            <p:nvPr/>
          </p:nvSpPr>
          <p:spPr bwMode="auto">
            <a:xfrm flipH="1" flipV="1">
              <a:off x="3161" y="3592"/>
              <a:ext cx="0" cy="376"/>
            </a:xfrm>
            <a:prstGeom prst="line">
              <a:avLst/>
            </a:prstGeom>
            <a:noFill/>
            <a:ln w="12700">
              <a:solidFill>
                <a:schemeClr val="tx1"/>
              </a:solidFill>
              <a:round/>
              <a:headEnd/>
              <a:tailEnd/>
            </a:ln>
          </p:spPr>
          <p:txBody>
            <a:bodyPr/>
            <a:lstStyle/>
            <a:p>
              <a:endParaRPr lang="en-ZA"/>
            </a:p>
          </p:txBody>
        </p:sp>
        <p:sp>
          <p:nvSpPr>
            <p:cNvPr id="8215" name="Line 29"/>
            <p:cNvSpPr>
              <a:spLocks noChangeShapeType="1"/>
            </p:cNvSpPr>
            <p:nvPr/>
          </p:nvSpPr>
          <p:spPr bwMode="auto">
            <a:xfrm flipV="1">
              <a:off x="1247" y="3657"/>
              <a:ext cx="680" cy="0"/>
            </a:xfrm>
            <a:prstGeom prst="line">
              <a:avLst/>
            </a:prstGeom>
            <a:noFill/>
            <a:ln w="12700">
              <a:solidFill>
                <a:schemeClr val="tx1"/>
              </a:solidFill>
              <a:round/>
              <a:headEnd/>
              <a:tailEnd/>
            </a:ln>
          </p:spPr>
          <p:txBody>
            <a:bodyPr/>
            <a:lstStyle/>
            <a:p>
              <a:endParaRPr lang="en-ZA"/>
            </a:p>
          </p:txBody>
        </p:sp>
      </p:grpSp>
    </p:spTree>
    <p:extLst>
      <p:ext uri="{BB962C8B-B14F-4D97-AF65-F5344CB8AC3E}">
        <p14:creationId xmlns:p14="http://schemas.microsoft.com/office/powerpoint/2010/main" xmlns="" val="36389383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92696"/>
            <a:ext cx="8424936" cy="4690864"/>
          </a:xfrm>
        </p:spPr>
        <p:txBody>
          <a:bodyPr/>
          <a:lstStyle/>
          <a:p>
            <a:pPr marL="0" indent="0">
              <a:buNone/>
            </a:pPr>
            <a:r>
              <a:rPr lang="en-US" sz="2000" dirty="0">
                <a:latin typeface="Arial" panose="020B0604020202020204" pitchFamily="34" charset="0"/>
                <a:cs typeface="Arial" panose="020B0604020202020204" pitchFamily="34" charset="0"/>
              </a:rPr>
              <a:t>Strategic risks that would impede the achievement of </a:t>
            </a:r>
            <a:r>
              <a:rPr lang="en-US" sz="2000" b="1" dirty="0">
                <a:latin typeface="Arial" panose="020B0604020202020204" pitchFamily="34" charset="0"/>
                <a:cs typeface="Arial" panose="020B0604020202020204" pitchFamily="34" charset="0"/>
              </a:rPr>
              <a:t>the dti</a:t>
            </a:r>
            <a:r>
              <a:rPr lang="en-US" sz="2000" dirty="0">
                <a:latin typeface="Arial" panose="020B0604020202020204" pitchFamily="34" charset="0"/>
                <a:cs typeface="Arial" panose="020B0604020202020204" pitchFamily="34" charset="0"/>
              </a:rPr>
              <a:t>’s strategic objectives </a:t>
            </a:r>
            <a:r>
              <a:rPr lang="en-US" sz="2000" dirty="0" smtClean="0">
                <a:latin typeface="Arial" panose="020B0604020202020204" pitchFamily="34" charset="0"/>
                <a:cs typeface="Arial" panose="020B0604020202020204" pitchFamily="34" charset="0"/>
              </a:rPr>
              <a:t>impacting </a:t>
            </a:r>
            <a:r>
              <a:rPr lang="en-US" sz="2000" dirty="0">
                <a:latin typeface="Arial" panose="020B0604020202020204" pitchFamily="34" charset="0"/>
                <a:cs typeface="Arial" panose="020B0604020202020204" pitchFamily="34" charset="0"/>
              </a:rPr>
              <a:t>on </a:t>
            </a:r>
            <a:r>
              <a:rPr lang="en-US" sz="2000" b="1" dirty="0">
                <a:latin typeface="Arial" panose="020B0604020202020204" pitchFamily="34" charset="0"/>
                <a:cs typeface="Arial" panose="020B0604020202020204" pitchFamily="34" charset="0"/>
              </a:rPr>
              <a:t>the dti</a:t>
            </a:r>
            <a:r>
              <a:rPr lang="en-US" sz="2000" dirty="0">
                <a:latin typeface="Arial" panose="020B0604020202020204" pitchFamily="34" charset="0"/>
                <a:cs typeface="Arial" panose="020B0604020202020204" pitchFamily="34" charset="0"/>
              </a:rPr>
              <a:t> include, but are not limited to</a:t>
            </a:r>
            <a:r>
              <a:rPr lang="en-US" sz="2000" dirty="0" smtClean="0">
                <a:latin typeface="Arial" panose="020B0604020202020204" pitchFamily="34" charset="0"/>
                <a:cs typeface="Arial" panose="020B0604020202020204" pitchFamily="34" charset="0"/>
              </a:rPr>
              <a:t>:</a:t>
            </a:r>
          </a:p>
          <a:p>
            <a:pPr marL="0" indent="0">
              <a:buNone/>
            </a:pPr>
            <a:endParaRPr lang="en-GB" sz="2000" dirty="0">
              <a:latin typeface="Arial" panose="020B0604020202020204" pitchFamily="34" charset="0"/>
              <a:cs typeface="Arial" panose="020B0604020202020204" pitchFamily="34" charset="0"/>
            </a:endParaRPr>
          </a:p>
          <a:p>
            <a:r>
              <a:rPr lang="en-ZA" sz="2000" dirty="0" smtClean="0">
                <a:latin typeface="Arial" panose="020B0604020202020204" pitchFamily="34" charset="0"/>
                <a:cs typeface="Arial" panose="020B0604020202020204" pitchFamily="34" charset="0"/>
              </a:rPr>
              <a:t>Inability </a:t>
            </a:r>
            <a:r>
              <a:rPr lang="en-ZA" sz="2000" dirty="0">
                <a:latin typeface="Arial" panose="020B0604020202020204" pitchFamily="34" charset="0"/>
                <a:cs typeface="Arial" panose="020B0604020202020204" pitchFamily="34" charset="0"/>
              </a:rPr>
              <a:t>to meet clients/public expectations due to the domestic and global conditions</a:t>
            </a:r>
          </a:p>
          <a:p>
            <a:r>
              <a:rPr lang="en-ZA" sz="2000" dirty="0" smtClean="0">
                <a:latin typeface="Arial" panose="020B0604020202020204" pitchFamily="34" charset="0"/>
                <a:cs typeface="Arial" panose="020B0604020202020204" pitchFamily="34" charset="0"/>
              </a:rPr>
              <a:t>Possible </a:t>
            </a:r>
            <a:r>
              <a:rPr lang="en-ZA" sz="2000" dirty="0">
                <a:latin typeface="Arial" panose="020B0604020202020204" pitchFamily="34" charset="0"/>
                <a:cs typeface="Arial" panose="020B0604020202020204" pitchFamily="34" charset="0"/>
              </a:rPr>
              <a:t>fraud and corruption risk due to the nature of the Department's operations</a:t>
            </a:r>
          </a:p>
          <a:p>
            <a:r>
              <a:rPr lang="en-ZA" sz="2000" dirty="0" smtClean="0">
                <a:latin typeface="Arial" panose="020B0604020202020204" pitchFamily="34" charset="0"/>
                <a:cs typeface="Arial" panose="020B0604020202020204" pitchFamily="34" charset="0"/>
              </a:rPr>
              <a:t>Reputational </a:t>
            </a:r>
            <a:r>
              <a:rPr lang="en-ZA" sz="2000" dirty="0">
                <a:latin typeface="Arial" panose="020B0604020202020204" pitchFamily="34" charset="0"/>
                <a:cs typeface="Arial" panose="020B0604020202020204" pitchFamily="34" charset="0"/>
              </a:rPr>
              <a:t>risk and deterioration in governance of the public entities and non-achievement of their performance targets</a:t>
            </a:r>
          </a:p>
          <a:p>
            <a:r>
              <a:rPr lang="en-ZA" sz="2000" dirty="0" smtClean="0">
                <a:latin typeface="Arial" panose="020B0604020202020204" pitchFamily="34" charset="0"/>
                <a:cs typeface="Arial" panose="020B0604020202020204" pitchFamily="34" charset="0"/>
              </a:rPr>
              <a:t>Reputational </a:t>
            </a:r>
            <a:r>
              <a:rPr lang="en-ZA" sz="2000" dirty="0">
                <a:latin typeface="Arial" panose="020B0604020202020204" pitchFamily="34" charset="0"/>
                <a:cs typeface="Arial" panose="020B0604020202020204" pitchFamily="34" charset="0"/>
              </a:rPr>
              <a:t>risk due to inadequate communications to the public, of the Department's achievements and success stories </a:t>
            </a:r>
          </a:p>
          <a:p>
            <a:r>
              <a:rPr lang="en-ZA" sz="2000" dirty="0" smtClean="0">
                <a:latin typeface="Arial" panose="020B0604020202020204" pitchFamily="34" charset="0"/>
                <a:cs typeface="Arial" panose="020B0604020202020204" pitchFamily="34" charset="0"/>
              </a:rPr>
              <a:t>Inability </a:t>
            </a:r>
            <a:r>
              <a:rPr lang="en-ZA" sz="2000" dirty="0">
                <a:latin typeface="Arial" panose="020B0604020202020204" pitchFamily="34" charset="0"/>
                <a:cs typeface="Arial" panose="020B0604020202020204" pitchFamily="34" charset="0"/>
              </a:rPr>
              <a:t>to penetrate foreign markets.</a:t>
            </a:r>
          </a:p>
          <a:p>
            <a:endParaRPr lang="en-US" sz="1800" dirty="0" smtClean="0">
              <a:latin typeface="Arial" panose="020B0604020202020204" pitchFamily="34" charset="0"/>
              <a:cs typeface="Arial" panose="020B0604020202020204" pitchFamily="34" charset="0"/>
            </a:endParaRPr>
          </a:p>
        </p:txBody>
      </p:sp>
      <p:sp>
        <p:nvSpPr>
          <p:cNvPr id="4" name="Title 1"/>
          <p:cNvSpPr txBox="1">
            <a:spLocks/>
          </p:cNvSpPr>
          <p:nvPr/>
        </p:nvSpPr>
        <p:spPr bwMode="auto">
          <a:xfrm>
            <a:off x="22238" y="0"/>
            <a:ext cx="9121761" cy="620688"/>
          </a:xfrm>
          <a:prstGeom prst="rect">
            <a:avLst/>
          </a:prstGeom>
          <a:noFill/>
          <a:extLst/>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lt1"/>
                </a:solidFill>
                <a:latin typeface="Arial" pitchFamily="34" charset="0"/>
                <a:ea typeface="+mn-ea"/>
                <a:cs typeface="Arial" pitchFamily="34" charset="0"/>
              </a:defRPr>
            </a:lvl1pPr>
            <a:lvl2pPr algn="ctr" rtl="0" eaLnBrk="1" fontAlgn="base" hangingPunct="1">
              <a:spcBef>
                <a:spcPct val="0"/>
              </a:spcBef>
              <a:spcAft>
                <a:spcPct val="0"/>
              </a:spcAft>
              <a:defRPr sz="4400">
                <a:solidFill>
                  <a:schemeClr val="lt1"/>
                </a:solidFill>
                <a:latin typeface="+mn-lt"/>
                <a:ea typeface="+mn-ea"/>
                <a:cs typeface="+mn-cs"/>
              </a:defRPr>
            </a:lvl2pPr>
            <a:lvl3pPr algn="ctr" rtl="0" eaLnBrk="1" fontAlgn="base" hangingPunct="1">
              <a:spcBef>
                <a:spcPct val="0"/>
              </a:spcBef>
              <a:spcAft>
                <a:spcPct val="0"/>
              </a:spcAft>
              <a:defRPr sz="4400">
                <a:solidFill>
                  <a:schemeClr val="lt1"/>
                </a:solidFill>
                <a:latin typeface="+mn-lt"/>
                <a:ea typeface="+mn-ea"/>
                <a:cs typeface="+mn-cs"/>
              </a:defRPr>
            </a:lvl3pPr>
            <a:lvl4pPr algn="ctr" rtl="0" eaLnBrk="1" fontAlgn="base" hangingPunct="1">
              <a:spcBef>
                <a:spcPct val="0"/>
              </a:spcBef>
              <a:spcAft>
                <a:spcPct val="0"/>
              </a:spcAft>
              <a:defRPr sz="4400">
                <a:solidFill>
                  <a:schemeClr val="lt1"/>
                </a:solidFill>
                <a:latin typeface="+mn-lt"/>
                <a:ea typeface="+mn-ea"/>
                <a:cs typeface="+mn-cs"/>
              </a:defRPr>
            </a:lvl4pPr>
            <a:lvl5pPr algn="ctr" rtl="0" eaLnBrk="1" fontAlgn="base" hangingPunct="1">
              <a:spcBef>
                <a:spcPct val="0"/>
              </a:spcBef>
              <a:spcAft>
                <a:spcPct val="0"/>
              </a:spcAft>
              <a:defRPr sz="4400">
                <a:solidFill>
                  <a:schemeClr val="lt1"/>
                </a:solidFill>
                <a:latin typeface="+mn-lt"/>
                <a:ea typeface="+mn-ea"/>
                <a:cs typeface="+mn-cs"/>
              </a:defRPr>
            </a:lvl5pPr>
            <a:lvl6pPr marL="457200" algn="ctr" rtl="0" eaLnBrk="1" fontAlgn="base" hangingPunct="1">
              <a:spcBef>
                <a:spcPct val="0"/>
              </a:spcBef>
              <a:spcAft>
                <a:spcPct val="0"/>
              </a:spcAft>
              <a:defRPr sz="4400">
                <a:solidFill>
                  <a:schemeClr val="lt1"/>
                </a:solidFill>
                <a:latin typeface="+mn-lt"/>
                <a:ea typeface="+mn-ea"/>
                <a:cs typeface="+mn-cs"/>
              </a:defRPr>
            </a:lvl6pPr>
            <a:lvl7pPr marL="914400" algn="ctr" rtl="0" eaLnBrk="1" fontAlgn="base" hangingPunct="1">
              <a:spcBef>
                <a:spcPct val="0"/>
              </a:spcBef>
              <a:spcAft>
                <a:spcPct val="0"/>
              </a:spcAft>
              <a:defRPr sz="4400">
                <a:solidFill>
                  <a:schemeClr val="lt1"/>
                </a:solidFill>
                <a:latin typeface="+mn-lt"/>
                <a:ea typeface="+mn-ea"/>
                <a:cs typeface="+mn-cs"/>
              </a:defRPr>
            </a:lvl7pPr>
            <a:lvl8pPr marL="1371600" algn="ctr" rtl="0" eaLnBrk="1" fontAlgn="base" hangingPunct="1">
              <a:spcBef>
                <a:spcPct val="0"/>
              </a:spcBef>
              <a:spcAft>
                <a:spcPct val="0"/>
              </a:spcAft>
              <a:defRPr sz="4400">
                <a:solidFill>
                  <a:schemeClr val="lt1"/>
                </a:solidFill>
                <a:latin typeface="+mn-lt"/>
                <a:ea typeface="+mn-ea"/>
                <a:cs typeface="+mn-cs"/>
              </a:defRPr>
            </a:lvl8pPr>
            <a:lvl9pPr marL="1828800" algn="ctr" rtl="0" eaLnBrk="1" fontAlgn="base" hangingPunct="1">
              <a:spcBef>
                <a:spcPct val="0"/>
              </a:spcBef>
              <a:spcAft>
                <a:spcPct val="0"/>
              </a:spcAft>
              <a:defRPr sz="4400">
                <a:solidFill>
                  <a:schemeClr val="lt1"/>
                </a:solidFill>
                <a:latin typeface="+mn-lt"/>
                <a:ea typeface="+mn-ea"/>
                <a:cs typeface="+mn-cs"/>
              </a:defRPr>
            </a:lvl9pPr>
          </a:lstStyle>
          <a:p>
            <a:r>
              <a:rPr lang="en-US" sz="2800" b="1" kern="0" dirty="0" smtClean="0">
                <a:solidFill>
                  <a:srgbClr val="FF3300"/>
                </a:solidFill>
              </a:rPr>
              <a:t>STRATEGIC RISKS</a:t>
            </a:r>
            <a:endParaRPr lang="en-ZA" dirty="0"/>
          </a:p>
        </p:txBody>
      </p:sp>
    </p:spTree>
    <p:extLst>
      <p:ext uri="{BB962C8B-B14F-4D97-AF65-F5344CB8AC3E}">
        <p14:creationId xmlns:p14="http://schemas.microsoft.com/office/powerpoint/2010/main" xmlns="" val="303976315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
                                        <p:tgtEl>
                                          <p:spTgt spid="3">
                                            <p:txEl>
                                              <p:pRg st="2" end="2"/>
                                            </p:txEl>
                                          </p:spTgt>
                                        </p:tgtEl>
                                      </p:cBhvr>
                                    </p:animEffect>
                                    <p:anim calcmode="lin" valueType="num">
                                      <p:cBhvr>
                                        <p:cTn id="17"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
                                        <p:tgtEl>
                                          <p:spTgt spid="3">
                                            <p:txEl>
                                              <p:pRg st="3" end="3"/>
                                            </p:txEl>
                                          </p:spTgt>
                                        </p:tgtEl>
                                      </p:cBhvr>
                                    </p:animEffect>
                                    <p:anim calcmode="lin" valueType="num">
                                      <p:cBhvr>
                                        <p:cTn id="26"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
                                        <p:tgtEl>
                                          <p:spTgt spid="3">
                                            <p:txEl>
                                              <p:pRg st="4" end="4"/>
                                            </p:txEl>
                                          </p:spTgt>
                                        </p:tgtEl>
                                      </p:cBhvr>
                                    </p:animEffect>
                                    <p:anim calcmode="lin" valueType="num">
                                      <p:cBhvr>
                                        <p:cTn id="35" dur="4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400" fill="hold"/>
                                        <p:tgtEl>
                                          <p:spTgt spid="3">
                                            <p:txEl>
                                              <p:pRg st="4" end="4"/>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3" presetClass="entr" presetSubtype="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
                                        <p:tgtEl>
                                          <p:spTgt spid="3">
                                            <p:txEl>
                                              <p:pRg st="5" end="5"/>
                                            </p:txEl>
                                          </p:spTgt>
                                        </p:tgtEl>
                                      </p:cBhvr>
                                    </p:animEffect>
                                    <p:anim calcmode="lin" valueType="num">
                                      <p:cBhvr>
                                        <p:cTn id="44" dur="4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400" fill="hold"/>
                                        <p:tgtEl>
                                          <p:spTgt spid="3">
                                            <p:txEl>
                                              <p:pRg st="5" end="5"/>
                                            </p:txEl>
                                          </p:spTgt>
                                        </p:tgtEl>
                                        <p:attrNameLst>
                                          <p:attrName>ppt_y</p:attrName>
                                        </p:attrNameLst>
                                      </p:cBhvr>
                                      <p:tavLst>
                                        <p:tav tm="0">
                                          <p:val>
                                            <p:strVal val="#ppt_y+0.31"/>
                                          </p:val>
                                        </p:tav>
                                        <p:tav tm="100000">
                                          <p:val>
                                            <p:strVal val="#ppt_y+0.31"/>
                                          </p:val>
                                        </p:tav>
                                      </p:tavLst>
                                    </p:anim>
                                    <p:anim calcmode="lin" valueType="num">
                                      <p:cBhvr>
                                        <p:cTn id="46" dur="600" decel="50000" fill="hold">
                                          <p:stCondLst>
                                            <p:cond delay="400"/>
                                          </p:stCondLst>
                                        </p:cTn>
                                        <p:tgtEl>
                                          <p:spTgt spid="3">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7" dur="600" decel="50000" fill="hold">
                                          <p:stCondLst>
                                            <p:cond delay="400"/>
                                          </p:stCondLst>
                                        </p:cTn>
                                        <p:tgtEl>
                                          <p:spTgt spid="3">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3" presetClass="entr" presetSubtype="0" fill="hold" grpId="0"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fade">
                                      <p:cBhvr>
                                        <p:cTn id="52" dur="100"/>
                                        <p:tgtEl>
                                          <p:spTgt spid="3">
                                            <p:txEl>
                                              <p:pRg st="6" end="6"/>
                                            </p:txEl>
                                          </p:spTgt>
                                        </p:tgtEl>
                                      </p:cBhvr>
                                    </p:animEffect>
                                    <p:anim calcmode="lin" valueType="num">
                                      <p:cBhvr>
                                        <p:cTn id="53" dur="4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4" dur="400" fill="hold"/>
                                        <p:tgtEl>
                                          <p:spTgt spid="3">
                                            <p:txEl>
                                              <p:pRg st="6" end="6"/>
                                            </p:txEl>
                                          </p:spTgt>
                                        </p:tgtEl>
                                        <p:attrNameLst>
                                          <p:attrName>ppt_y</p:attrName>
                                        </p:attrNameLst>
                                      </p:cBhvr>
                                      <p:tavLst>
                                        <p:tav tm="0">
                                          <p:val>
                                            <p:strVal val="#ppt_y+0.31"/>
                                          </p:val>
                                        </p:tav>
                                        <p:tav tm="100000">
                                          <p:val>
                                            <p:strVal val="#ppt_y+0.31"/>
                                          </p:val>
                                        </p:tav>
                                      </p:tavLst>
                                    </p:anim>
                                    <p:anim calcmode="lin" valueType="num">
                                      <p:cBhvr>
                                        <p:cTn id="55" dur="600" decel="50000" fill="hold">
                                          <p:stCondLst>
                                            <p:cond delay="400"/>
                                          </p:stCondLst>
                                        </p:cTn>
                                        <p:tgtEl>
                                          <p:spTgt spid="3">
                                            <p:txEl>
                                              <p:pRg st="6" end="6"/>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6" dur="600" decel="50000" fill="hold">
                                          <p:stCondLst>
                                            <p:cond delay="400"/>
                                          </p:stCondLst>
                                        </p:cTn>
                                        <p:tgtEl>
                                          <p:spTgt spid="3">
                                            <p:txEl>
                                              <p:pRg st="6" end="6"/>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92696"/>
            <a:ext cx="8424936" cy="4690864"/>
          </a:xfrm>
        </p:spPr>
        <p:txBody>
          <a:bodyPr/>
          <a:lstStyle/>
          <a:p>
            <a:pPr marL="0" indent="0">
              <a:buNone/>
            </a:pPr>
            <a:r>
              <a:rPr lang="en-US" sz="2000" dirty="0" smtClean="0">
                <a:latin typeface="Arial" panose="020B0604020202020204" pitchFamily="34" charset="0"/>
                <a:cs typeface="Arial" panose="020B0604020202020204" pitchFamily="34" charset="0"/>
              </a:rPr>
              <a:t>These </a:t>
            </a:r>
            <a:r>
              <a:rPr lang="en-US" sz="2000" dirty="0">
                <a:latin typeface="Arial" panose="020B0604020202020204" pitchFamily="34" charset="0"/>
                <a:cs typeface="Arial" panose="020B0604020202020204" pitchFamily="34" charset="0"/>
              </a:rPr>
              <a:t>risks are being adequately managed through, but not limited to, the following mitigating actions</a:t>
            </a:r>
            <a:r>
              <a:rPr lang="en-US" sz="2000" dirty="0" smtClean="0">
                <a:latin typeface="Arial" panose="020B0604020202020204" pitchFamily="34" charset="0"/>
                <a:cs typeface="Arial" panose="020B0604020202020204" pitchFamily="34" charset="0"/>
              </a:rPr>
              <a:t>:</a:t>
            </a:r>
          </a:p>
          <a:p>
            <a:pPr marL="0" indent="0">
              <a:buNone/>
            </a:pPr>
            <a:endParaRPr lang="en-GB" sz="2000" dirty="0">
              <a:latin typeface="Arial" panose="020B0604020202020204" pitchFamily="34" charset="0"/>
              <a:cs typeface="Arial" panose="020B0604020202020204" pitchFamily="34" charset="0"/>
            </a:endParaRPr>
          </a:p>
          <a:p>
            <a:r>
              <a:rPr lang="en-ZA" sz="2000" dirty="0" smtClean="0">
                <a:latin typeface="Arial" panose="020B0604020202020204" pitchFamily="34" charset="0"/>
                <a:cs typeface="Arial" panose="020B0604020202020204" pitchFamily="34" charset="0"/>
              </a:rPr>
              <a:t>early </a:t>
            </a:r>
            <a:r>
              <a:rPr lang="en-ZA" sz="2000" dirty="0">
                <a:latin typeface="Arial" panose="020B0604020202020204" pitchFamily="34" charset="0"/>
                <a:cs typeface="Arial" panose="020B0604020202020204" pitchFamily="34" charset="0"/>
              </a:rPr>
              <a:t>warning system-economic intelligence reporting;</a:t>
            </a:r>
          </a:p>
          <a:p>
            <a:r>
              <a:rPr lang="en-ZA" sz="2000" dirty="0" smtClean="0">
                <a:latin typeface="Arial" panose="020B0604020202020204" pitchFamily="34" charset="0"/>
                <a:cs typeface="Arial" panose="020B0604020202020204" pitchFamily="34" charset="0"/>
              </a:rPr>
              <a:t>the </a:t>
            </a:r>
            <a:r>
              <a:rPr lang="en-ZA" sz="2000" dirty="0">
                <a:latin typeface="Arial" panose="020B0604020202020204" pitchFamily="34" charset="0"/>
                <a:cs typeface="Arial" panose="020B0604020202020204" pitchFamily="34" charset="0"/>
              </a:rPr>
              <a:t>prioritisation of the African continent as major source of demand (more foreign representatives, more trade missions going to Africa);</a:t>
            </a:r>
          </a:p>
          <a:p>
            <a:r>
              <a:rPr lang="en-ZA" sz="2000" dirty="0" smtClean="0">
                <a:latin typeface="Arial" panose="020B0604020202020204" pitchFamily="34" charset="0"/>
                <a:cs typeface="Arial" panose="020B0604020202020204" pitchFamily="34" charset="0"/>
              </a:rPr>
              <a:t>energy </a:t>
            </a:r>
            <a:r>
              <a:rPr lang="en-ZA" sz="2000" dirty="0">
                <a:latin typeface="Arial" panose="020B0604020202020204" pitchFamily="34" charset="0"/>
                <a:cs typeface="Arial" panose="020B0604020202020204" pitchFamily="34" charset="0"/>
              </a:rPr>
              <a:t>efficiency programmes (clean audits) and research studies for alternate energy sources as well as participation in the electricity war room;</a:t>
            </a:r>
          </a:p>
          <a:p>
            <a:r>
              <a:rPr lang="en-ZA" sz="2000" dirty="0" smtClean="0">
                <a:latin typeface="Arial" panose="020B0604020202020204" pitchFamily="34" charset="0"/>
                <a:cs typeface="Arial" panose="020B0604020202020204" pitchFamily="34" charset="0"/>
              </a:rPr>
              <a:t>skills </a:t>
            </a:r>
            <a:r>
              <a:rPr lang="en-ZA" sz="2000" dirty="0">
                <a:latin typeface="Arial" panose="020B0604020202020204" pitchFamily="34" charset="0"/>
                <a:cs typeface="Arial" panose="020B0604020202020204" pitchFamily="34" charset="0"/>
              </a:rPr>
              <a:t>development programmes for the country; and</a:t>
            </a:r>
          </a:p>
          <a:p>
            <a:r>
              <a:rPr lang="en-ZA" sz="2000" dirty="0" smtClean="0">
                <a:latin typeface="Arial" panose="020B0604020202020204" pitchFamily="34" charset="0"/>
                <a:cs typeface="Arial" panose="020B0604020202020204" pitchFamily="34" charset="0"/>
              </a:rPr>
              <a:t>regular </a:t>
            </a:r>
            <a:r>
              <a:rPr lang="en-ZA" sz="2000" dirty="0">
                <a:latin typeface="Arial" panose="020B0604020202020204" pitchFamily="34" charset="0"/>
                <a:cs typeface="Arial" panose="020B0604020202020204" pitchFamily="34" charset="0"/>
              </a:rPr>
              <a:t>engagements with entity/management of entities and collective bargaining clusters in entities.</a:t>
            </a:r>
          </a:p>
        </p:txBody>
      </p:sp>
      <p:sp>
        <p:nvSpPr>
          <p:cNvPr id="5" name="Title 1"/>
          <p:cNvSpPr txBox="1">
            <a:spLocks/>
          </p:cNvSpPr>
          <p:nvPr/>
        </p:nvSpPr>
        <p:spPr bwMode="auto">
          <a:xfrm>
            <a:off x="22238" y="0"/>
            <a:ext cx="9121761" cy="620688"/>
          </a:xfrm>
          <a:prstGeom prst="rect">
            <a:avLst/>
          </a:prstGeom>
          <a:noFill/>
          <a:extLst/>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lt1"/>
                </a:solidFill>
                <a:latin typeface="Arial" pitchFamily="34" charset="0"/>
                <a:ea typeface="+mn-ea"/>
                <a:cs typeface="Arial" pitchFamily="34" charset="0"/>
              </a:defRPr>
            </a:lvl1pPr>
            <a:lvl2pPr algn="ctr" rtl="0" eaLnBrk="1" fontAlgn="base" hangingPunct="1">
              <a:spcBef>
                <a:spcPct val="0"/>
              </a:spcBef>
              <a:spcAft>
                <a:spcPct val="0"/>
              </a:spcAft>
              <a:defRPr sz="4400">
                <a:solidFill>
                  <a:schemeClr val="lt1"/>
                </a:solidFill>
                <a:latin typeface="+mn-lt"/>
                <a:ea typeface="+mn-ea"/>
                <a:cs typeface="+mn-cs"/>
              </a:defRPr>
            </a:lvl2pPr>
            <a:lvl3pPr algn="ctr" rtl="0" eaLnBrk="1" fontAlgn="base" hangingPunct="1">
              <a:spcBef>
                <a:spcPct val="0"/>
              </a:spcBef>
              <a:spcAft>
                <a:spcPct val="0"/>
              </a:spcAft>
              <a:defRPr sz="4400">
                <a:solidFill>
                  <a:schemeClr val="lt1"/>
                </a:solidFill>
                <a:latin typeface="+mn-lt"/>
                <a:ea typeface="+mn-ea"/>
                <a:cs typeface="+mn-cs"/>
              </a:defRPr>
            </a:lvl3pPr>
            <a:lvl4pPr algn="ctr" rtl="0" eaLnBrk="1" fontAlgn="base" hangingPunct="1">
              <a:spcBef>
                <a:spcPct val="0"/>
              </a:spcBef>
              <a:spcAft>
                <a:spcPct val="0"/>
              </a:spcAft>
              <a:defRPr sz="4400">
                <a:solidFill>
                  <a:schemeClr val="lt1"/>
                </a:solidFill>
                <a:latin typeface="+mn-lt"/>
                <a:ea typeface="+mn-ea"/>
                <a:cs typeface="+mn-cs"/>
              </a:defRPr>
            </a:lvl4pPr>
            <a:lvl5pPr algn="ctr" rtl="0" eaLnBrk="1" fontAlgn="base" hangingPunct="1">
              <a:spcBef>
                <a:spcPct val="0"/>
              </a:spcBef>
              <a:spcAft>
                <a:spcPct val="0"/>
              </a:spcAft>
              <a:defRPr sz="4400">
                <a:solidFill>
                  <a:schemeClr val="lt1"/>
                </a:solidFill>
                <a:latin typeface="+mn-lt"/>
                <a:ea typeface="+mn-ea"/>
                <a:cs typeface="+mn-cs"/>
              </a:defRPr>
            </a:lvl5pPr>
            <a:lvl6pPr marL="457200" algn="ctr" rtl="0" eaLnBrk="1" fontAlgn="base" hangingPunct="1">
              <a:spcBef>
                <a:spcPct val="0"/>
              </a:spcBef>
              <a:spcAft>
                <a:spcPct val="0"/>
              </a:spcAft>
              <a:defRPr sz="4400">
                <a:solidFill>
                  <a:schemeClr val="lt1"/>
                </a:solidFill>
                <a:latin typeface="+mn-lt"/>
                <a:ea typeface="+mn-ea"/>
                <a:cs typeface="+mn-cs"/>
              </a:defRPr>
            </a:lvl6pPr>
            <a:lvl7pPr marL="914400" algn="ctr" rtl="0" eaLnBrk="1" fontAlgn="base" hangingPunct="1">
              <a:spcBef>
                <a:spcPct val="0"/>
              </a:spcBef>
              <a:spcAft>
                <a:spcPct val="0"/>
              </a:spcAft>
              <a:defRPr sz="4400">
                <a:solidFill>
                  <a:schemeClr val="lt1"/>
                </a:solidFill>
                <a:latin typeface="+mn-lt"/>
                <a:ea typeface="+mn-ea"/>
                <a:cs typeface="+mn-cs"/>
              </a:defRPr>
            </a:lvl7pPr>
            <a:lvl8pPr marL="1371600" algn="ctr" rtl="0" eaLnBrk="1" fontAlgn="base" hangingPunct="1">
              <a:spcBef>
                <a:spcPct val="0"/>
              </a:spcBef>
              <a:spcAft>
                <a:spcPct val="0"/>
              </a:spcAft>
              <a:defRPr sz="4400">
                <a:solidFill>
                  <a:schemeClr val="lt1"/>
                </a:solidFill>
                <a:latin typeface="+mn-lt"/>
                <a:ea typeface="+mn-ea"/>
                <a:cs typeface="+mn-cs"/>
              </a:defRPr>
            </a:lvl8pPr>
            <a:lvl9pPr marL="1828800" algn="ctr" rtl="0" eaLnBrk="1" fontAlgn="base" hangingPunct="1">
              <a:spcBef>
                <a:spcPct val="0"/>
              </a:spcBef>
              <a:spcAft>
                <a:spcPct val="0"/>
              </a:spcAft>
              <a:defRPr sz="4400">
                <a:solidFill>
                  <a:schemeClr val="lt1"/>
                </a:solidFill>
                <a:latin typeface="+mn-lt"/>
                <a:ea typeface="+mn-ea"/>
                <a:cs typeface="+mn-cs"/>
              </a:defRPr>
            </a:lvl9pPr>
          </a:lstStyle>
          <a:p>
            <a:r>
              <a:rPr lang="en-US" sz="2800" b="1" kern="0" dirty="0">
                <a:solidFill>
                  <a:srgbClr val="FF3300"/>
                </a:solidFill>
              </a:rPr>
              <a:t>STRATEGIC RISKS</a:t>
            </a:r>
            <a:endParaRPr lang="en-ZA" sz="2800" dirty="0"/>
          </a:p>
        </p:txBody>
      </p:sp>
    </p:spTree>
    <p:extLst>
      <p:ext uri="{BB962C8B-B14F-4D97-AF65-F5344CB8AC3E}">
        <p14:creationId xmlns:p14="http://schemas.microsoft.com/office/powerpoint/2010/main" xmlns="" val="239639717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251520" y="260648"/>
            <a:ext cx="8568952" cy="5402135"/>
          </a:xfrm>
        </p:spPr>
        <p:txBody>
          <a:bodyPr>
            <a:normAutofit/>
          </a:bodyPr>
          <a:lstStyle/>
          <a:p>
            <a:pPr algn="l"/>
            <a:r>
              <a:rPr lang="en-US" sz="2800" dirty="0" smtClean="0">
                <a:solidFill>
                  <a:schemeClr val="tx1"/>
                </a:solidFill>
                <a:effectLst/>
                <a:latin typeface="Arial" charset="0"/>
              </a:rPr>
              <a:t>	Ke </a:t>
            </a:r>
            <a:r>
              <a:rPr lang="en-US" sz="2800" dirty="0" err="1">
                <a:solidFill>
                  <a:schemeClr val="tx1"/>
                </a:solidFill>
                <a:effectLst/>
                <a:latin typeface="Arial" charset="0"/>
              </a:rPr>
              <a:t>ya</a:t>
            </a:r>
            <a:r>
              <a:rPr lang="en-US" sz="2800" dirty="0">
                <a:solidFill>
                  <a:schemeClr val="tx1"/>
                </a:solidFill>
                <a:effectLst/>
                <a:latin typeface="Arial" charset="0"/>
              </a:rPr>
              <a:t> </a:t>
            </a:r>
            <a:r>
              <a:rPr lang="en-US" sz="2800" dirty="0" err="1">
                <a:solidFill>
                  <a:schemeClr val="tx1"/>
                </a:solidFill>
                <a:effectLst/>
                <a:latin typeface="Arial" charset="0"/>
              </a:rPr>
              <a:t>leboga</a:t>
            </a:r>
            <a:r>
              <a:rPr lang="en-US" sz="2800" dirty="0">
                <a:solidFill>
                  <a:schemeClr val="tx1"/>
                </a:solidFill>
                <a:effectLst/>
                <a:latin typeface="Arial" charset="0"/>
              </a:rPr>
              <a:t/>
            </a:r>
            <a:br>
              <a:rPr lang="en-US" sz="2800" dirty="0">
                <a:solidFill>
                  <a:schemeClr val="tx1"/>
                </a:solidFill>
                <a:effectLst/>
                <a:latin typeface="Arial" charset="0"/>
              </a:rPr>
            </a:br>
            <a:r>
              <a:rPr lang="en-US" sz="2800" dirty="0">
                <a:solidFill>
                  <a:schemeClr val="tx1"/>
                </a:solidFill>
                <a:effectLst/>
                <a:latin typeface="Arial" charset="0"/>
              </a:rPr>
              <a:t>		</a:t>
            </a:r>
            <a:r>
              <a:rPr lang="en-US" sz="2800" dirty="0" smtClean="0">
                <a:solidFill>
                  <a:schemeClr val="tx1"/>
                </a:solidFill>
                <a:effectLst/>
                <a:latin typeface="Arial" charset="0"/>
              </a:rPr>
              <a:t>			Ke </a:t>
            </a:r>
            <a:r>
              <a:rPr lang="en-US" sz="2800" dirty="0">
                <a:solidFill>
                  <a:schemeClr val="tx1"/>
                </a:solidFill>
                <a:effectLst/>
                <a:latin typeface="Arial" charset="0"/>
              </a:rPr>
              <a:t>a </a:t>
            </a:r>
            <a:r>
              <a:rPr lang="en-US" sz="2800" dirty="0" err="1">
                <a:solidFill>
                  <a:schemeClr val="tx1"/>
                </a:solidFill>
                <a:effectLst/>
                <a:latin typeface="Arial" charset="0"/>
              </a:rPr>
              <a:t>leboha</a:t>
            </a:r>
            <a:r>
              <a:rPr lang="en-US" sz="2800" dirty="0">
                <a:solidFill>
                  <a:schemeClr val="tx1"/>
                </a:solidFill>
                <a:effectLst/>
                <a:latin typeface="Arial" charset="0"/>
              </a:rPr>
              <a:t/>
            </a:r>
            <a:br>
              <a:rPr lang="en-US" sz="2800" dirty="0">
                <a:solidFill>
                  <a:schemeClr val="tx1"/>
                </a:solidFill>
                <a:effectLst/>
                <a:latin typeface="Arial" charset="0"/>
              </a:rPr>
            </a:br>
            <a:r>
              <a:rPr lang="en-US" sz="2800" dirty="0">
                <a:solidFill>
                  <a:schemeClr val="tx1"/>
                </a:solidFill>
                <a:effectLst/>
                <a:latin typeface="Arial" charset="0"/>
              </a:rPr>
              <a:t>		</a:t>
            </a:r>
            <a:r>
              <a:rPr lang="en-US" sz="2800" dirty="0" smtClean="0">
                <a:solidFill>
                  <a:schemeClr val="tx1"/>
                </a:solidFill>
                <a:effectLst/>
                <a:latin typeface="Arial" charset="0"/>
              </a:rPr>
              <a:t>Ke </a:t>
            </a:r>
            <a:r>
              <a:rPr lang="en-US" sz="2800" dirty="0">
                <a:solidFill>
                  <a:schemeClr val="tx1"/>
                </a:solidFill>
                <a:effectLst/>
                <a:latin typeface="Arial" charset="0"/>
              </a:rPr>
              <a:t>a </a:t>
            </a:r>
            <a:r>
              <a:rPr lang="en-US" sz="2800" dirty="0" err="1">
                <a:solidFill>
                  <a:schemeClr val="tx1"/>
                </a:solidFill>
                <a:effectLst/>
                <a:latin typeface="Arial" charset="0"/>
              </a:rPr>
              <a:t>leboga</a:t>
            </a:r>
            <a:r>
              <a:rPr lang="en-US" sz="2800" dirty="0">
                <a:solidFill>
                  <a:schemeClr val="tx1"/>
                </a:solidFill>
                <a:effectLst/>
                <a:latin typeface="Arial" charset="0"/>
              </a:rPr>
              <a:t/>
            </a:r>
            <a:br>
              <a:rPr lang="en-US" sz="2800" dirty="0">
                <a:solidFill>
                  <a:schemeClr val="tx1"/>
                </a:solidFill>
                <a:effectLst/>
                <a:latin typeface="Arial" charset="0"/>
              </a:rPr>
            </a:br>
            <a:r>
              <a:rPr lang="en-US" sz="2800" dirty="0">
                <a:solidFill>
                  <a:schemeClr val="tx1"/>
                </a:solidFill>
                <a:effectLst/>
                <a:latin typeface="Arial" charset="0"/>
              </a:rPr>
              <a:t>		</a:t>
            </a:r>
            <a:r>
              <a:rPr lang="en-US" sz="2800" dirty="0" smtClean="0">
                <a:solidFill>
                  <a:schemeClr val="tx1"/>
                </a:solidFill>
                <a:effectLst/>
                <a:latin typeface="Arial" charset="0"/>
              </a:rPr>
              <a:t>				</a:t>
            </a:r>
            <a:r>
              <a:rPr lang="en-US" sz="2800" dirty="0" err="1" smtClean="0">
                <a:solidFill>
                  <a:schemeClr val="tx1"/>
                </a:solidFill>
                <a:effectLst/>
                <a:latin typeface="Arial" charset="0"/>
              </a:rPr>
              <a:t>Ngiyabonga</a:t>
            </a:r>
            <a:r>
              <a:rPr lang="en-US" sz="2800" dirty="0">
                <a:solidFill>
                  <a:schemeClr val="tx1"/>
                </a:solidFill>
                <a:effectLst/>
                <a:latin typeface="Arial" charset="0"/>
              </a:rPr>
              <a:t/>
            </a:r>
            <a:br>
              <a:rPr lang="en-US" sz="2800" dirty="0">
                <a:solidFill>
                  <a:schemeClr val="tx1"/>
                </a:solidFill>
                <a:effectLst/>
                <a:latin typeface="Arial" charset="0"/>
              </a:rPr>
            </a:br>
            <a:r>
              <a:rPr lang="en-US" sz="2800" dirty="0" smtClean="0">
                <a:solidFill>
                  <a:schemeClr val="tx1"/>
                </a:solidFill>
                <a:effectLst/>
                <a:latin typeface="Arial" charset="0"/>
              </a:rPr>
              <a:t>	</a:t>
            </a:r>
            <a:r>
              <a:rPr lang="en-US" sz="2800" dirty="0" err="1" smtClean="0">
                <a:solidFill>
                  <a:schemeClr val="tx1"/>
                </a:solidFill>
                <a:effectLst/>
                <a:latin typeface="Arial" charset="0"/>
              </a:rPr>
              <a:t>Ndiyabulela</a:t>
            </a:r>
            <a:r>
              <a:rPr lang="en-US" sz="2800" dirty="0" smtClean="0">
                <a:solidFill>
                  <a:schemeClr val="tx1"/>
                </a:solidFill>
                <a:effectLst/>
                <a:latin typeface="Arial" charset="0"/>
              </a:rPr>
              <a:t>   </a:t>
            </a:r>
            <a:r>
              <a:rPr lang="en-US" sz="2800" dirty="0">
                <a:solidFill>
                  <a:schemeClr val="tx1"/>
                </a:solidFill>
                <a:effectLst/>
                <a:latin typeface="Arial" charset="0"/>
              </a:rPr>
              <a:t/>
            </a:r>
            <a:br>
              <a:rPr lang="en-US" sz="2800" dirty="0">
                <a:solidFill>
                  <a:schemeClr val="tx1"/>
                </a:solidFill>
                <a:effectLst/>
                <a:latin typeface="Arial" charset="0"/>
              </a:rPr>
            </a:br>
            <a:r>
              <a:rPr lang="en-US" sz="2800" dirty="0">
                <a:solidFill>
                  <a:schemeClr val="tx1"/>
                </a:solidFill>
                <a:effectLst/>
                <a:latin typeface="Arial" charset="0"/>
              </a:rPr>
              <a:t>					</a:t>
            </a:r>
            <a:r>
              <a:rPr lang="en-US" sz="2800" dirty="0" err="1" smtClean="0">
                <a:solidFill>
                  <a:schemeClr val="tx1"/>
                </a:solidFill>
                <a:effectLst/>
                <a:latin typeface="Arial" charset="0"/>
              </a:rPr>
              <a:t>Ngiyathokoza</a:t>
            </a:r>
            <a:r>
              <a:rPr lang="en-US" sz="2800" dirty="0" smtClean="0">
                <a:solidFill>
                  <a:schemeClr val="tx1"/>
                </a:solidFill>
                <a:effectLst/>
                <a:latin typeface="Arial" charset="0"/>
              </a:rPr>
              <a:t/>
            </a:r>
            <a:br>
              <a:rPr lang="en-US" sz="2800" dirty="0" smtClean="0">
                <a:solidFill>
                  <a:schemeClr val="tx1"/>
                </a:solidFill>
                <a:effectLst/>
                <a:latin typeface="Arial" charset="0"/>
              </a:rPr>
            </a:br>
            <a:r>
              <a:rPr lang="en-US" sz="2800" dirty="0">
                <a:solidFill>
                  <a:schemeClr val="tx1"/>
                </a:solidFill>
                <a:effectLst/>
                <a:latin typeface="Arial" charset="0"/>
              </a:rPr>
              <a:t>	</a:t>
            </a:r>
            <a:r>
              <a:rPr lang="en-US" sz="2800" dirty="0" err="1">
                <a:solidFill>
                  <a:schemeClr val="tx1"/>
                </a:solidFill>
                <a:effectLst/>
                <a:latin typeface="Arial" charset="0"/>
              </a:rPr>
              <a:t>Ngiyabonga</a:t>
            </a:r>
            <a:r>
              <a:rPr lang="en-US" sz="2800" dirty="0">
                <a:solidFill>
                  <a:schemeClr val="tx1"/>
                </a:solidFill>
                <a:effectLst/>
                <a:latin typeface="Arial" charset="0"/>
              </a:rPr>
              <a:t/>
            </a:r>
            <a:br>
              <a:rPr lang="en-US" sz="2800" dirty="0">
                <a:solidFill>
                  <a:schemeClr val="tx1"/>
                </a:solidFill>
                <a:effectLst/>
                <a:latin typeface="Arial" charset="0"/>
              </a:rPr>
            </a:br>
            <a:r>
              <a:rPr lang="en-US" sz="2800" dirty="0">
                <a:solidFill>
                  <a:schemeClr val="tx1"/>
                </a:solidFill>
                <a:effectLst/>
                <a:latin typeface="Arial" charset="0"/>
              </a:rPr>
              <a:t>				</a:t>
            </a:r>
            <a:r>
              <a:rPr lang="en-US" sz="2800" dirty="0" smtClean="0">
                <a:solidFill>
                  <a:schemeClr val="tx1"/>
                </a:solidFill>
                <a:effectLst/>
                <a:latin typeface="Arial" charset="0"/>
              </a:rPr>
              <a:t>	</a:t>
            </a:r>
            <a:r>
              <a:rPr lang="en-US" sz="2800" dirty="0" err="1" smtClean="0">
                <a:solidFill>
                  <a:schemeClr val="tx1"/>
                </a:solidFill>
                <a:effectLst/>
                <a:latin typeface="Arial" charset="0"/>
              </a:rPr>
              <a:t>Inkomu</a:t>
            </a:r>
            <a:r>
              <a:rPr lang="en-US" sz="2800" dirty="0">
                <a:solidFill>
                  <a:schemeClr val="tx1"/>
                </a:solidFill>
                <a:effectLst/>
                <a:latin typeface="Arial" charset="0"/>
              </a:rPr>
              <a:t/>
            </a:r>
            <a:br>
              <a:rPr lang="en-US" sz="2800" dirty="0">
                <a:solidFill>
                  <a:schemeClr val="tx1"/>
                </a:solidFill>
                <a:effectLst/>
                <a:latin typeface="Arial" charset="0"/>
              </a:rPr>
            </a:br>
            <a:r>
              <a:rPr lang="en-US" sz="2800" dirty="0" smtClean="0">
                <a:solidFill>
                  <a:schemeClr val="tx1"/>
                </a:solidFill>
                <a:effectLst/>
                <a:latin typeface="Arial" charset="0"/>
              </a:rPr>
              <a:t>	</a:t>
            </a:r>
            <a:r>
              <a:rPr lang="en-US" sz="2800" dirty="0" err="1" smtClean="0">
                <a:solidFill>
                  <a:schemeClr val="tx1"/>
                </a:solidFill>
                <a:effectLst/>
                <a:latin typeface="Arial" charset="0"/>
              </a:rPr>
              <a:t>Ndi</a:t>
            </a:r>
            <a:r>
              <a:rPr lang="en-US" sz="2800" dirty="0" smtClean="0">
                <a:solidFill>
                  <a:schemeClr val="tx1"/>
                </a:solidFill>
                <a:effectLst/>
                <a:latin typeface="Arial" charset="0"/>
              </a:rPr>
              <a:t> </a:t>
            </a:r>
            <a:r>
              <a:rPr lang="en-US" sz="2800" dirty="0" err="1">
                <a:solidFill>
                  <a:schemeClr val="tx1"/>
                </a:solidFill>
                <a:effectLst/>
                <a:latin typeface="Arial" charset="0"/>
              </a:rPr>
              <a:t>khou</a:t>
            </a:r>
            <a:r>
              <a:rPr lang="en-US" sz="2800" dirty="0">
                <a:solidFill>
                  <a:schemeClr val="tx1"/>
                </a:solidFill>
                <a:effectLst/>
                <a:latin typeface="Arial" charset="0"/>
              </a:rPr>
              <a:t> </a:t>
            </a:r>
            <a:r>
              <a:rPr lang="en-US" sz="2800" dirty="0" err="1">
                <a:solidFill>
                  <a:schemeClr val="tx1"/>
                </a:solidFill>
                <a:effectLst/>
                <a:latin typeface="Arial" charset="0"/>
              </a:rPr>
              <a:t>livhuha</a:t>
            </a:r>
            <a:r>
              <a:rPr lang="en-US" sz="2800" dirty="0">
                <a:solidFill>
                  <a:schemeClr val="tx1"/>
                </a:solidFill>
                <a:effectLst/>
                <a:latin typeface="Arial" charset="0"/>
              </a:rPr>
              <a:t/>
            </a:r>
            <a:br>
              <a:rPr lang="en-US" sz="2800" dirty="0">
                <a:solidFill>
                  <a:schemeClr val="tx1"/>
                </a:solidFill>
                <a:effectLst/>
                <a:latin typeface="Arial" charset="0"/>
              </a:rPr>
            </a:br>
            <a:r>
              <a:rPr lang="en-US" sz="2800" dirty="0">
                <a:solidFill>
                  <a:schemeClr val="tx1"/>
                </a:solidFill>
                <a:effectLst/>
                <a:latin typeface="Arial" charset="0"/>
              </a:rPr>
              <a:t>					</a:t>
            </a:r>
            <a:r>
              <a:rPr lang="en-US" sz="2800" dirty="0" smtClean="0">
                <a:solidFill>
                  <a:schemeClr val="tx1"/>
                </a:solidFill>
                <a:effectLst/>
                <a:latin typeface="Arial" charset="0"/>
              </a:rPr>
              <a:t>	Dankie</a:t>
            </a:r>
            <a:r>
              <a:rPr lang="en-US" sz="2800" dirty="0">
                <a:solidFill>
                  <a:schemeClr val="tx1"/>
                </a:solidFill>
                <a:effectLst/>
                <a:latin typeface="Arial" charset="0"/>
              </a:rPr>
              <a:t/>
            </a:r>
            <a:br>
              <a:rPr lang="en-US" sz="2800" dirty="0">
                <a:solidFill>
                  <a:schemeClr val="tx1"/>
                </a:solidFill>
                <a:effectLst/>
                <a:latin typeface="Arial" charset="0"/>
              </a:rPr>
            </a:br>
            <a:r>
              <a:rPr lang="en-US" sz="2800" dirty="0">
                <a:solidFill>
                  <a:schemeClr val="tx1"/>
                </a:solidFill>
                <a:effectLst/>
                <a:latin typeface="Arial" charset="0"/>
              </a:rPr>
              <a:t>			Thank you</a:t>
            </a:r>
          </a:p>
        </p:txBody>
      </p:sp>
      <p:grpSp>
        <p:nvGrpSpPr>
          <p:cNvPr id="6" name="Group 5"/>
          <p:cNvGrpSpPr/>
          <p:nvPr/>
        </p:nvGrpSpPr>
        <p:grpSpPr>
          <a:xfrm>
            <a:off x="251520" y="332658"/>
            <a:ext cx="8568952" cy="5326002"/>
            <a:chOff x="539552" y="260648"/>
            <a:chExt cx="8208912" cy="6408713"/>
          </a:xfrm>
        </p:grpSpPr>
        <p:sp>
          <p:nvSpPr>
            <p:cNvPr id="137220" name="Rectangle 4"/>
            <p:cNvSpPr>
              <a:spLocks noChangeArrowheads="1"/>
            </p:cNvSpPr>
            <p:nvPr/>
          </p:nvSpPr>
          <p:spPr bwMode="auto">
            <a:xfrm>
              <a:off x="683568" y="476672"/>
              <a:ext cx="7920880" cy="5952724"/>
            </a:xfrm>
            <a:prstGeom prst="rect">
              <a:avLst/>
            </a:prstGeom>
            <a:noFill/>
            <a:ln w="76200">
              <a:solidFill>
                <a:srgbClr val="008000"/>
              </a:solidFill>
              <a:miter lim="800000"/>
              <a:headEnd/>
              <a:tailEnd/>
            </a:ln>
            <a:effectLst/>
          </p:spPr>
          <p:txBody>
            <a:bodyPr anchor="ctr"/>
            <a:lstStyle/>
            <a:p>
              <a:r>
                <a:rPr lang="en-ZA" sz="4800">
                  <a:solidFill>
                    <a:srgbClr val="531A17"/>
                  </a:solidFill>
                  <a:latin typeface="Arial Unicode MS" pitchFamily="34" charset="-128"/>
                  <a:cs typeface="Arial" charset="0"/>
                </a:rPr>
                <a:t/>
              </a:r>
              <a:br>
                <a:rPr lang="en-ZA" sz="4800">
                  <a:solidFill>
                    <a:srgbClr val="531A17"/>
                  </a:solidFill>
                  <a:latin typeface="Arial Unicode MS" pitchFamily="34" charset="-128"/>
                  <a:cs typeface="Arial" charset="0"/>
                </a:rPr>
              </a:br>
              <a:r>
                <a:rPr lang="en-ZA" sz="4800">
                  <a:solidFill>
                    <a:srgbClr val="531A17"/>
                  </a:solidFill>
                  <a:latin typeface="Arial Unicode MS" pitchFamily="34" charset="-128"/>
                  <a:cs typeface="Arial" charset="0"/>
                </a:rPr>
                <a:t/>
              </a:r>
              <a:br>
                <a:rPr lang="en-ZA" sz="4800">
                  <a:solidFill>
                    <a:srgbClr val="531A17"/>
                  </a:solidFill>
                  <a:latin typeface="Arial Unicode MS" pitchFamily="34" charset="-128"/>
                  <a:cs typeface="Arial" charset="0"/>
                </a:rPr>
              </a:br>
              <a:r>
                <a:rPr lang="en-ZA" sz="4800">
                  <a:solidFill>
                    <a:srgbClr val="531A17"/>
                  </a:solidFill>
                  <a:latin typeface="Arial Unicode MS" pitchFamily="34" charset="-128"/>
                  <a:cs typeface="Arial" charset="0"/>
                </a:rPr>
                <a:t/>
              </a:r>
              <a:br>
                <a:rPr lang="en-ZA" sz="4800">
                  <a:solidFill>
                    <a:srgbClr val="531A17"/>
                  </a:solidFill>
                  <a:latin typeface="Arial Unicode MS" pitchFamily="34" charset="-128"/>
                  <a:cs typeface="Arial" charset="0"/>
                </a:rPr>
              </a:br>
              <a:endParaRPr lang="en-US" sz="4800">
                <a:solidFill>
                  <a:srgbClr val="531A17"/>
                </a:solidFill>
                <a:latin typeface="Arial Unicode MS" pitchFamily="34" charset="-128"/>
                <a:cs typeface="Arial" charset="0"/>
              </a:endParaRPr>
            </a:p>
          </p:txBody>
        </p:sp>
        <p:sp>
          <p:nvSpPr>
            <p:cNvPr id="137222" name="Rectangle 6"/>
            <p:cNvSpPr>
              <a:spLocks noChangeArrowheads="1"/>
            </p:cNvSpPr>
            <p:nvPr/>
          </p:nvSpPr>
          <p:spPr bwMode="auto">
            <a:xfrm>
              <a:off x="539552" y="260648"/>
              <a:ext cx="8208912" cy="6408713"/>
            </a:xfrm>
            <a:prstGeom prst="rect">
              <a:avLst/>
            </a:prstGeom>
            <a:noFill/>
            <a:ln w="76200">
              <a:solidFill>
                <a:schemeClr val="accent1"/>
              </a:solidFill>
              <a:miter lim="800000"/>
              <a:headEnd/>
              <a:tailEnd/>
            </a:ln>
            <a:effectLst/>
          </p:spPr>
          <p:txBody>
            <a:bodyPr anchor="ctr"/>
            <a:lstStyle/>
            <a:p>
              <a:endParaRPr lang="en-GB" sz="4200">
                <a:solidFill>
                  <a:srgbClr val="531A17"/>
                </a:solidFill>
                <a:latin typeface="Arial Unicode MS" pitchFamily="34" charset="-128"/>
                <a:cs typeface="Arial" charset="0"/>
              </a:endParaRPr>
            </a:p>
          </p:txBody>
        </p:sp>
      </p:gr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589963" y="6162963"/>
            <a:ext cx="554037"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24290310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42938" y="116633"/>
            <a:ext cx="7772400" cy="64807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af-ZA" sz="2800" b="1" dirty="0">
                <a:solidFill>
                  <a:srgbClr val="FF3300"/>
                </a:solidFill>
                <a:effectLst>
                  <a:outerShdw blurRad="38100" dist="38100" dir="2700000" algn="tl">
                    <a:srgbClr val="000000">
                      <a:alpha val="43137"/>
                    </a:srgbClr>
                  </a:outerShdw>
                </a:effectLst>
                <a:latin typeface="Arial" pitchFamily="34" charset="0"/>
                <a:cs typeface="Arial" pitchFamily="34" charset="0"/>
              </a:rPr>
              <a:t>Global Economic Context</a:t>
            </a:r>
            <a:endParaRPr lang="en-US" sz="2800" b="1" dirty="0">
              <a:solidFill>
                <a:srgbClr val="FF3300"/>
              </a:solidFill>
              <a:effectLst>
                <a:outerShdw blurRad="38100" dist="38100" dir="2700000" algn="tl">
                  <a:srgbClr val="000000">
                    <a:alpha val="43137"/>
                  </a:srgbClr>
                </a:outerShdw>
              </a:effectLst>
              <a:latin typeface="Arial" pitchFamily="34" charset="0"/>
              <a:cs typeface="Arial" pitchFamily="34" charset="0"/>
            </a:endParaRPr>
          </a:p>
        </p:txBody>
      </p:sp>
      <p:sp>
        <p:nvSpPr>
          <p:cNvPr id="4099" name="Content Placeholder 4"/>
          <p:cNvSpPr>
            <a:spLocks noGrp="1"/>
          </p:cNvSpPr>
          <p:nvPr>
            <p:ph idx="1"/>
          </p:nvPr>
        </p:nvSpPr>
        <p:spPr>
          <a:xfrm>
            <a:off x="285720" y="857232"/>
            <a:ext cx="8678768" cy="4515984"/>
          </a:xfrm>
          <a:noFill/>
          <a:ln w="9525">
            <a:noFill/>
            <a:miter lim="800000"/>
            <a:headEnd/>
            <a:tailEnd/>
          </a:ln>
        </p:spPr>
        <p:txBody>
          <a:bodyPr vert="horz" wrap="square" lIns="91440" tIns="45720" rIns="91440" bIns="45720" numCol="1" anchor="t" anchorCtr="0" compatLnSpc="1">
            <a:prstTxWarp prst="textNoShape">
              <a:avLst/>
            </a:prstTxWarp>
          </a:bodyPr>
          <a:lstStyle/>
          <a:p>
            <a:pPr>
              <a:buFont typeface="Wingdings" panose="05000000000000000000" pitchFamily="2" charset="2"/>
              <a:buChar char="v"/>
            </a:pPr>
            <a:endParaRPr lang="en-US" sz="2400" dirty="0">
              <a:cs typeface="Gill Sans"/>
            </a:endParaRPr>
          </a:p>
          <a:p>
            <a:pPr>
              <a:buFont typeface="Wingdings" panose="05000000000000000000" pitchFamily="2" charset="2"/>
              <a:buChar char="v"/>
            </a:pPr>
            <a:endParaRPr lang="en-US" sz="2400" dirty="0">
              <a:cs typeface="Gill Sans"/>
            </a:endParaRPr>
          </a:p>
        </p:txBody>
      </p:sp>
      <p:sp>
        <p:nvSpPr>
          <p:cNvPr id="4100" name="Slide Number Placeholder 2"/>
          <p:cNvSpPr>
            <a:spLocks noGrp="1"/>
          </p:cNvSpPr>
          <p:nvPr>
            <p:ph type="sldNum" sz="quarter" idx="12"/>
          </p:nvPr>
        </p:nvSpPr>
        <p:spPr>
          <a:noFill/>
        </p:spPr>
        <p:txBody>
          <a:bodyPr/>
          <a:lstStyle/>
          <a:p>
            <a:fld id="{99246199-F84C-4171-B305-499495216789}" type="slidenum">
              <a:rPr lang="en-US" smtClean="0">
                <a:solidFill>
                  <a:srgbClr val="000000"/>
                </a:solidFill>
              </a:rPr>
              <a:pPr/>
              <a:t>4</a:t>
            </a:fld>
            <a:endParaRPr lang="en-US" dirty="0" smtClean="0">
              <a:solidFill>
                <a:srgbClr val="000000"/>
              </a:solidFill>
            </a:endParaRPr>
          </a:p>
        </p:txBody>
      </p:sp>
      <p:sp>
        <p:nvSpPr>
          <p:cNvPr id="2" name="Rectangle 1"/>
          <p:cNvSpPr/>
          <p:nvPr/>
        </p:nvSpPr>
        <p:spPr>
          <a:xfrm>
            <a:off x="477671" y="964147"/>
            <a:ext cx="8161361" cy="82176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l">
              <a:spcBef>
                <a:spcPct val="20000"/>
              </a:spcBef>
            </a:pPr>
            <a:endParaRPr lang="en-ZA" dirty="0">
              <a:solidFill>
                <a:srgbClr val="000000"/>
              </a:solidFill>
              <a:latin typeface="Arial" panose="020B0604020202020204" pitchFamily="34" charset="0"/>
              <a:cs typeface="Arial" panose="020B0604020202020204" pitchFamily="34" charset="0"/>
            </a:endParaRPr>
          </a:p>
          <a:p>
            <a:pPr marL="342900" indent="-342900" algn="l">
              <a:spcBef>
                <a:spcPct val="20000"/>
              </a:spcBef>
              <a:buFont typeface="Wingdings" panose="05000000000000000000" pitchFamily="2" charset="2"/>
              <a:buChar char="v"/>
            </a:pPr>
            <a:endParaRPr lang="en-ZA" dirty="0">
              <a:solidFill>
                <a:srgbClr val="000000"/>
              </a:solidFill>
              <a:latin typeface="Arial" panose="020B0604020202020204" pitchFamily="34" charset="0"/>
              <a:cs typeface="Arial" panose="020B0604020202020204" pitchFamily="34" charset="0"/>
            </a:endParaRPr>
          </a:p>
          <a:p>
            <a:pPr marL="342900" indent="-342900" algn="l">
              <a:spcBef>
                <a:spcPct val="20000"/>
              </a:spcBef>
              <a:buFont typeface="Wingdings" panose="05000000000000000000" pitchFamily="2" charset="2"/>
              <a:buChar char="v"/>
            </a:pPr>
            <a:endParaRPr lang="en-ZA" dirty="0">
              <a:solidFill>
                <a:srgbClr val="000000"/>
              </a:solidFill>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4" cstate="print"/>
          <a:stretch>
            <a:fillRect/>
          </a:stretch>
        </p:blipFill>
        <p:spPr>
          <a:xfrm>
            <a:off x="179511" y="949145"/>
            <a:ext cx="8568703" cy="5707671"/>
          </a:xfrm>
          <a:prstGeom prst="rect">
            <a:avLst/>
          </a:prstGeom>
        </p:spPr>
      </p:pic>
    </p:spTree>
    <p:extLst>
      <p:ext uri="{BB962C8B-B14F-4D97-AF65-F5344CB8AC3E}">
        <p14:creationId xmlns:p14="http://schemas.microsoft.com/office/powerpoint/2010/main" xmlns="" val="324331613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010400" y="6400800"/>
            <a:ext cx="2133600" cy="228600"/>
          </a:xfrm>
        </p:spPr>
        <p:txBody>
          <a:bodyPr/>
          <a:lstStyle/>
          <a:p>
            <a:fld id="{EA39615D-1C02-4900-BAA9-ADAA879A0238}" type="slidenum">
              <a:rPr lang="en-ZA" smtClean="0">
                <a:solidFill>
                  <a:srgbClr val="000000"/>
                </a:solidFill>
              </a:rPr>
              <a:pPr/>
              <a:t>5</a:t>
            </a:fld>
            <a:endParaRPr lang="en-ZA" dirty="0">
              <a:solidFill>
                <a:srgbClr val="000000"/>
              </a:solidFill>
            </a:endParaRPr>
          </a:p>
        </p:txBody>
      </p:sp>
      <p:sp>
        <p:nvSpPr>
          <p:cNvPr id="10" name="Title 1"/>
          <p:cNvSpPr>
            <a:spLocks noGrp="1"/>
          </p:cNvSpPr>
          <p:nvPr>
            <p:ph type="title"/>
          </p:nvPr>
        </p:nvSpPr>
        <p:spPr>
          <a:xfrm>
            <a:off x="380999" y="76180"/>
            <a:ext cx="8041783" cy="750628"/>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en-ZA" sz="2800" b="1" dirty="0">
                <a:solidFill>
                  <a:srgbClr val="FF3300"/>
                </a:solidFill>
                <a:effectLst>
                  <a:outerShdw blurRad="38100" dist="38100" dir="2700000" algn="tl">
                    <a:srgbClr val="000000">
                      <a:alpha val="43137"/>
                    </a:srgbClr>
                  </a:outerShdw>
                </a:effectLst>
                <a:latin typeface="Arial" pitchFamily="34" charset="0"/>
                <a:cs typeface="Arial" pitchFamily="34" charset="0"/>
              </a:rPr>
              <a:t>Domestic Economic Context: GDP  </a:t>
            </a:r>
            <a:endParaRPr lang="af-ZA" sz="2800" b="1" dirty="0">
              <a:solidFill>
                <a:srgbClr val="FF3300"/>
              </a:solidFill>
              <a:effectLst>
                <a:outerShdw blurRad="38100" dist="38100" dir="2700000" algn="tl">
                  <a:srgbClr val="000000">
                    <a:alpha val="43137"/>
                  </a:srgbClr>
                </a:outerShdw>
              </a:effectLst>
              <a:latin typeface="Arial" pitchFamily="34" charset="0"/>
              <a:cs typeface="Arial" pitchFamily="34" charset="0"/>
            </a:endParaRPr>
          </a:p>
        </p:txBody>
      </p:sp>
      <p:sp>
        <p:nvSpPr>
          <p:cNvPr id="6" name="Content Placeholder 2"/>
          <p:cNvSpPr txBox="1">
            <a:spLocks/>
          </p:cNvSpPr>
          <p:nvPr/>
        </p:nvSpPr>
        <p:spPr bwMode="auto">
          <a:xfrm>
            <a:off x="271520" y="798490"/>
            <a:ext cx="8464176" cy="16227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nSpc>
                <a:spcPct val="110000"/>
              </a:lnSpc>
              <a:spcBef>
                <a:spcPts val="1200"/>
              </a:spcBef>
              <a:buFont typeface="Wingdings" charset="2"/>
              <a:buChar char="v"/>
            </a:pPr>
            <a:r>
              <a:rPr lang="en-ZA" sz="2000" dirty="0" smtClean="0">
                <a:solidFill>
                  <a:srgbClr val="000000"/>
                </a:solidFill>
                <a:latin typeface="Arial" panose="020B0604020202020204" pitchFamily="34" charset="0"/>
                <a:cs typeface="Arial" panose="020B0604020202020204" pitchFamily="34" charset="0"/>
              </a:rPr>
              <a:t>SA economy grew by 0.7% of GDP in Q3 2015, with Manufacturing (+6.2%) and the Services sector (+8.3%) as the main drivers. </a:t>
            </a:r>
            <a:endParaRPr lang="en-ZA" sz="2000" dirty="0">
              <a:solidFill>
                <a:srgbClr val="000000"/>
              </a:solidFill>
              <a:latin typeface="Arial" panose="020B0604020202020204" pitchFamily="34" charset="0"/>
              <a:cs typeface="Arial" panose="020B0604020202020204" pitchFamily="34" charset="0"/>
            </a:endParaRPr>
          </a:p>
          <a:p>
            <a:pPr>
              <a:lnSpc>
                <a:spcPct val="110000"/>
              </a:lnSpc>
              <a:spcBef>
                <a:spcPts val="1200"/>
              </a:spcBef>
              <a:buFont typeface="Wingdings" charset="2"/>
              <a:buChar char="v"/>
            </a:pPr>
            <a:r>
              <a:rPr lang="en-ZA" sz="2000" kern="0" dirty="0" smtClean="0">
                <a:solidFill>
                  <a:srgbClr val="000000"/>
                </a:solidFill>
                <a:latin typeface="Arial" panose="020B0604020202020204" pitchFamily="34" charset="0"/>
                <a:cs typeface="Arial" panose="020B0604020202020204" pitchFamily="34" charset="0"/>
              </a:rPr>
              <a:t>The emergence of severe drought conditions in five provinces pose a significant risk to the economic growth outlook. </a:t>
            </a:r>
            <a:endParaRPr lang="en-GB" sz="1800" kern="0" dirty="0" smtClean="0">
              <a:solidFill>
                <a:srgbClr val="000000"/>
              </a:solidFill>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p:txBody>
          <a:bodyPr/>
          <a:lstStyle/>
          <a:p>
            <a:endParaRPr lang="en-ZA" dirty="0" smtClean="0"/>
          </a:p>
          <a:p>
            <a:endParaRPr lang="en-ZA" dirty="0"/>
          </a:p>
        </p:txBody>
      </p:sp>
      <p:graphicFrame>
        <p:nvGraphicFramePr>
          <p:cNvPr id="8" name="Content Placeholder 6"/>
          <p:cNvGraphicFramePr>
            <a:graphicFrameLocks/>
          </p:cNvGraphicFramePr>
          <p:nvPr>
            <p:extLst>
              <p:ext uri="{D42A27DB-BD31-4B8C-83A1-F6EECF244321}">
                <p14:modId xmlns:p14="http://schemas.microsoft.com/office/powerpoint/2010/main" xmlns="" val="483361186"/>
              </p:ext>
            </p:extLst>
          </p:nvPr>
        </p:nvGraphicFramePr>
        <p:xfrm>
          <a:off x="280116" y="2421229"/>
          <a:ext cx="8413123" cy="409490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0933807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999" y="65694"/>
            <a:ext cx="8530363" cy="761999"/>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en-GB" sz="2800" b="1" dirty="0">
                <a:solidFill>
                  <a:srgbClr val="FF3300"/>
                </a:solidFill>
                <a:effectLst>
                  <a:outerShdw blurRad="38100" dist="38100" dir="2700000" algn="tl">
                    <a:srgbClr val="000000">
                      <a:alpha val="43137"/>
                    </a:srgbClr>
                  </a:outerShdw>
                </a:effectLst>
                <a:latin typeface="Arial" pitchFamily="34" charset="0"/>
                <a:cs typeface="Arial" pitchFamily="34" charset="0"/>
              </a:rPr>
              <a:t>Recent Sectoral Output Performance</a:t>
            </a:r>
          </a:p>
        </p:txBody>
      </p:sp>
      <p:sp>
        <p:nvSpPr>
          <p:cNvPr id="3" name="Content Placeholder 2"/>
          <p:cNvSpPr>
            <a:spLocks noGrp="1"/>
          </p:cNvSpPr>
          <p:nvPr>
            <p:ph idx="1"/>
          </p:nvPr>
        </p:nvSpPr>
        <p:spPr>
          <a:xfrm>
            <a:off x="295586" y="800459"/>
            <a:ext cx="8613984" cy="1031616"/>
          </a:xfrm>
        </p:spPr>
        <p:txBody>
          <a:bodyPr>
            <a:noAutofit/>
          </a:bodyPr>
          <a:lstStyle/>
          <a:p>
            <a:pPr>
              <a:lnSpc>
                <a:spcPct val="110000"/>
              </a:lnSpc>
              <a:spcBef>
                <a:spcPts val="1200"/>
              </a:spcBef>
              <a:buFont typeface="Wingdings" panose="05000000000000000000" pitchFamily="2" charset="2"/>
              <a:buChar char="v"/>
            </a:pPr>
            <a:r>
              <a:rPr lang="en-GB" sz="2000" dirty="0" smtClean="0">
                <a:latin typeface="Gill Sans"/>
                <a:cs typeface="Gill Sans"/>
              </a:rPr>
              <a:t>Some subsectors of manufacturing e.g.  Agro-processing, Chemicals &amp; Transport equipment are doing well confirming the necessity of IPAP interventions as key drivers of economic growth.</a:t>
            </a:r>
          </a:p>
        </p:txBody>
      </p:sp>
      <p:sp>
        <p:nvSpPr>
          <p:cNvPr id="4" name="Slide Number Placeholder 3"/>
          <p:cNvSpPr>
            <a:spLocks noGrp="1"/>
          </p:cNvSpPr>
          <p:nvPr>
            <p:ph type="sldNum" sz="quarter" idx="12"/>
          </p:nvPr>
        </p:nvSpPr>
        <p:spPr/>
        <p:txBody>
          <a:bodyPr/>
          <a:lstStyle/>
          <a:p>
            <a:fld id="{9482A17A-1619-CE4D-9570-13A28FF5F343}" type="slidenum">
              <a:rPr lang="en-US" b="1" smtClean="0">
                <a:solidFill>
                  <a:srgbClr val="000000"/>
                </a:solidFill>
              </a:rPr>
              <a:pPr/>
              <a:t>6</a:t>
            </a:fld>
            <a:endParaRPr lang="en-US" b="1" dirty="0">
              <a:solidFill>
                <a:srgbClr val="000000"/>
              </a:solidFill>
            </a:endParaRPr>
          </a:p>
        </p:txBody>
      </p:sp>
      <p:sp>
        <p:nvSpPr>
          <p:cNvPr id="12" name="Oval 11"/>
          <p:cNvSpPr/>
          <p:nvPr/>
        </p:nvSpPr>
        <p:spPr>
          <a:xfrm>
            <a:off x="5513659" y="3306679"/>
            <a:ext cx="297365" cy="200378"/>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eaLnBrk="1" fontAlgn="auto" hangingPunct="1">
              <a:spcBef>
                <a:spcPts val="0"/>
              </a:spcBef>
              <a:spcAft>
                <a:spcPts val="0"/>
              </a:spcAft>
            </a:pPr>
            <a:endParaRPr lang="en-GB" sz="1800">
              <a:solidFill>
                <a:srgbClr val="FFFFFF"/>
              </a:solidFill>
            </a:endParaRPr>
          </a:p>
        </p:txBody>
      </p:sp>
      <p:sp>
        <p:nvSpPr>
          <p:cNvPr id="13" name="Oval 12"/>
          <p:cNvSpPr/>
          <p:nvPr/>
        </p:nvSpPr>
        <p:spPr>
          <a:xfrm>
            <a:off x="5940778" y="3776133"/>
            <a:ext cx="248149" cy="182550"/>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eaLnBrk="1" fontAlgn="auto" hangingPunct="1">
              <a:spcBef>
                <a:spcPts val="0"/>
              </a:spcBef>
              <a:spcAft>
                <a:spcPts val="0"/>
              </a:spcAft>
            </a:pPr>
            <a:endParaRPr lang="en-GB" sz="1800">
              <a:solidFill>
                <a:srgbClr val="FFFFFF"/>
              </a:solidFill>
            </a:endParaRPr>
          </a:p>
        </p:txBody>
      </p:sp>
      <p:sp>
        <p:nvSpPr>
          <p:cNvPr id="14" name="Oval 13"/>
          <p:cNvSpPr/>
          <p:nvPr/>
        </p:nvSpPr>
        <p:spPr>
          <a:xfrm>
            <a:off x="6164147" y="3865756"/>
            <a:ext cx="192048" cy="355497"/>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eaLnBrk="1" fontAlgn="auto" hangingPunct="1">
              <a:spcBef>
                <a:spcPts val="0"/>
              </a:spcBef>
              <a:spcAft>
                <a:spcPts val="0"/>
              </a:spcAft>
            </a:pPr>
            <a:endParaRPr lang="en-GB" sz="1800">
              <a:solidFill>
                <a:srgbClr val="FFFFFF"/>
              </a:solidFill>
            </a:endParaRPr>
          </a:p>
        </p:txBody>
      </p:sp>
      <p:graphicFrame>
        <p:nvGraphicFramePr>
          <p:cNvPr id="15" name="Chart 14"/>
          <p:cNvGraphicFramePr>
            <a:graphicFrameLocks noGrp="1"/>
          </p:cNvGraphicFramePr>
          <p:nvPr>
            <p:extLst>
              <p:ext uri="{D42A27DB-BD31-4B8C-83A1-F6EECF244321}">
                <p14:modId xmlns:p14="http://schemas.microsoft.com/office/powerpoint/2010/main" xmlns="" val="67245904"/>
              </p:ext>
            </p:extLst>
          </p:nvPr>
        </p:nvGraphicFramePr>
        <p:xfrm>
          <a:off x="284639" y="2124050"/>
          <a:ext cx="8440615" cy="4543716"/>
        </p:xfrm>
        <a:graphic>
          <a:graphicData uri="http://schemas.openxmlformats.org/drawingml/2006/chart">
            <c:chart xmlns:c="http://schemas.openxmlformats.org/drawingml/2006/chart" xmlns:r="http://schemas.openxmlformats.org/officeDocument/2006/relationships" r:id="rId2"/>
          </a:graphicData>
        </a:graphic>
      </p:graphicFrame>
      <p:sp>
        <p:nvSpPr>
          <p:cNvPr id="5" name="Oval 4"/>
          <p:cNvSpPr/>
          <p:nvPr/>
        </p:nvSpPr>
        <p:spPr>
          <a:xfrm>
            <a:off x="2779889" y="3890321"/>
            <a:ext cx="635000" cy="318016"/>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eaLnBrk="1" fontAlgn="auto" hangingPunct="1">
              <a:spcBef>
                <a:spcPts val="0"/>
              </a:spcBef>
              <a:spcAft>
                <a:spcPts val="0"/>
              </a:spcAft>
            </a:pPr>
            <a:endParaRPr lang="en-GB" sz="1800">
              <a:solidFill>
                <a:srgbClr val="FFFFFF"/>
              </a:solidFill>
            </a:endParaRPr>
          </a:p>
        </p:txBody>
      </p:sp>
      <p:sp>
        <p:nvSpPr>
          <p:cNvPr id="11" name="Oval 10"/>
          <p:cNvSpPr/>
          <p:nvPr/>
        </p:nvSpPr>
        <p:spPr>
          <a:xfrm>
            <a:off x="2144889" y="3667995"/>
            <a:ext cx="635000" cy="383029"/>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eaLnBrk="1" fontAlgn="auto" hangingPunct="1">
              <a:spcBef>
                <a:spcPts val="0"/>
              </a:spcBef>
              <a:spcAft>
                <a:spcPts val="0"/>
              </a:spcAft>
            </a:pPr>
            <a:endParaRPr lang="en-GB" sz="1800">
              <a:solidFill>
                <a:srgbClr val="FFFFFF"/>
              </a:solidFill>
            </a:endParaRPr>
          </a:p>
        </p:txBody>
      </p:sp>
      <p:sp>
        <p:nvSpPr>
          <p:cNvPr id="16" name="Oval 15"/>
          <p:cNvSpPr/>
          <p:nvPr/>
        </p:nvSpPr>
        <p:spPr>
          <a:xfrm>
            <a:off x="883355" y="2977311"/>
            <a:ext cx="767645" cy="515501"/>
          </a:xfrm>
          <a:prstGeom prst="ellipse">
            <a:avLst/>
          </a:prstGeom>
          <a:noFill/>
          <a:ln w="9525" cmpd="thickThi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eaLnBrk="1" fontAlgn="auto" hangingPunct="1">
              <a:spcBef>
                <a:spcPts val="0"/>
              </a:spcBef>
              <a:spcAft>
                <a:spcPts val="0"/>
              </a:spcAft>
            </a:pPr>
            <a:endParaRPr lang="en-GB" sz="1800" dirty="0">
              <a:solidFill>
                <a:srgbClr val="FFFFFF"/>
              </a:solidFill>
            </a:endParaRPr>
          </a:p>
        </p:txBody>
      </p:sp>
    </p:spTree>
    <p:extLst>
      <p:ext uri="{BB962C8B-B14F-4D97-AF65-F5344CB8AC3E}">
        <p14:creationId xmlns:p14="http://schemas.microsoft.com/office/powerpoint/2010/main" xmlns="" val="34791112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999" y="70004"/>
            <a:ext cx="8519415" cy="761999"/>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en-GB" sz="2800" b="1" dirty="0">
                <a:solidFill>
                  <a:srgbClr val="FF3300"/>
                </a:solidFill>
                <a:effectLst>
                  <a:outerShdw blurRad="38100" dist="38100" dir="2700000" algn="tl">
                    <a:srgbClr val="000000">
                      <a:alpha val="43137"/>
                    </a:srgbClr>
                  </a:outerShdw>
                </a:effectLst>
                <a:latin typeface="Arial" pitchFamily="34" charset="0"/>
                <a:cs typeface="Arial" pitchFamily="34" charset="0"/>
              </a:rPr>
              <a:t>Recent Sectoral Job Performance</a:t>
            </a:r>
          </a:p>
        </p:txBody>
      </p:sp>
      <p:sp>
        <p:nvSpPr>
          <p:cNvPr id="3" name="Content Placeholder 2"/>
          <p:cNvSpPr>
            <a:spLocks noGrp="1"/>
          </p:cNvSpPr>
          <p:nvPr>
            <p:ph idx="1"/>
          </p:nvPr>
        </p:nvSpPr>
        <p:spPr>
          <a:xfrm>
            <a:off x="284638" y="784982"/>
            <a:ext cx="3930196" cy="4787914"/>
          </a:xfrm>
        </p:spPr>
        <p:txBody>
          <a:bodyPr>
            <a:noAutofit/>
          </a:bodyPr>
          <a:lstStyle/>
          <a:p>
            <a:pPr>
              <a:spcBef>
                <a:spcPts val="600"/>
              </a:spcBef>
              <a:spcAft>
                <a:spcPts val="0"/>
              </a:spcAft>
              <a:buFont typeface="Wingdings" panose="05000000000000000000" pitchFamily="2" charset="2"/>
              <a:buChar char="v"/>
            </a:pPr>
            <a:r>
              <a:rPr lang="en-GB" sz="2000" dirty="0" smtClean="0">
                <a:latin typeface="Arial" panose="020B0604020202020204" pitchFamily="34" charset="0"/>
                <a:cs typeface="Arial" panose="020B0604020202020204" pitchFamily="34" charset="0"/>
              </a:rPr>
              <a:t>The economy continues to create jobs.</a:t>
            </a:r>
          </a:p>
          <a:p>
            <a:pPr>
              <a:spcBef>
                <a:spcPts val="600"/>
              </a:spcBef>
              <a:spcAft>
                <a:spcPts val="0"/>
              </a:spcAft>
              <a:buFont typeface="Wingdings" panose="05000000000000000000" pitchFamily="2" charset="2"/>
              <a:buChar char="v"/>
            </a:pPr>
            <a:r>
              <a:rPr lang="en-GB" sz="2000" dirty="0" smtClean="0">
                <a:latin typeface="Arial" panose="020B0604020202020204" pitchFamily="34" charset="0"/>
                <a:cs typeface="Arial" panose="020B0604020202020204" pitchFamily="34" charset="0"/>
              </a:rPr>
              <a:t>Between Q3 2010 and Q3 2015 2.1 million jobs were  created (QLFS). </a:t>
            </a:r>
            <a:r>
              <a:rPr lang="en-GB" sz="1800" i="1" dirty="0" smtClean="0">
                <a:latin typeface="Arial" panose="020B0604020202020204" pitchFamily="34" charset="0"/>
                <a:cs typeface="Arial" panose="020B0604020202020204" pitchFamily="34" charset="0"/>
              </a:rPr>
              <a:t>NB: </a:t>
            </a:r>
            <a:r>
              <a:rPr lang="en-GB" sz="1800" i="1" dirty="0" err="1" smtClean="0">
                <a:latin typeface="Arial" panose="020B0604020202020204" pitchFamily="34" charset="0"/>
                <a:cs typeface="Arial" panose="020B0604020202020204" pitchFamily="34" charset="0"/>
              </a:rPr>
              <a:t>StatsSA</a:t>
            </a:r>
            <a:r>
              <a:rPr lang="en-GB" sz="1800" i="1" dirty="0" smtClean="0">
                <a:latin typeface="Arial" panose="020B0604020202020204" pitchFamily="34" charset="0"/>
                <a:cs typeface="Arial" panose="020B0604020202020204" pitchFamily="34" charset="0"/>
              </a:rPr>
              <a:t> sample changes complicate the picture.</a:t>
            </a:r>
          </a:p>
          <a:p>
            <a:pPr>
              <a:spcBef>
                <a:spcPts val="600"/>
              </a:spcBef>
              <a:spcAft>
                <a:spcPts val="0"/>
              </a:spcAft>
              <a:buFont typeface="Wingdings" panose="05000000000000000000" pitchFamily="2" charset="2"/>
              <a:buChar char="v"/>
            </a:pPr>
            <a:r>
              <a:rPr lang="en-GB" sz="2000" dirty="0" smtClean="0">
                <a:latin typeface="Arial" panose="020B0604020202020204" pitchFamily="34" charset="0"/>
                <a:cs typeface="Arial" panose="020B0604020202020204" pitchFamily="34" charset="0"/>
              </a:rPr>
              <a:t>Substantial job gains realised in Agriculture, Construction and Financial Services.</a:t>
            </a:r>
          </a:p>
          <a:p>
            <a:pPr>
              <a:spcBef>
                <a:spcPts val="600"/>
              </a:spcBef>
              <a:spcAft>
                <a:spcPts val="0"/>
              </a:spcAft>
              <a:buFont typeface="Wingdings" panose="05000000000000000000" pitchFamily="2" charset="2"/>
              <a:buChar char="v"/>
            </a:pPr>
            <a:r>
              <a:rPr lang="en-GB" sz="2000" dirty="0" smtClean="0">
                <a:latin typeface="Arial" panose="020B0604020202020204" pitchFamily="34" charset="0"/>
                <a:cs typeface="Arial" panose="020B0604020202020204" pitchFamily="34" charset="0"/>
              </a:rPr>
              <a:t>Job losses in Mining.</a:t>
            </a:r>
          </a:p>
          <a:p>
            <a:pPr>
              <a:spcBef>
                <a:spcPts val="600"/>
              </a:spcBef>
              <a:spcAft>
                <a:spcPts val="0"/>
              </a:spcAft>
              <a:buFont typeface="Wingdings" panose="05000000000000000000" pitchFamily="2" charset="2"/>
              <a:buChar char="v"/>
            </a:pPr>
            <a:r>
              <a:rPr lang="en-GB" sz="2000" dirty="0" smtClean="0">
                <a:latin typeface="Arial" panose="020B0604020202020204" pitchFamily="34" charset="0"/>
                <a:cs typeface="Arial" panose="020B0604020202020204" pitchFamily="34" charset="0"/>
              </a:rPr>
              <a:t>Manufacturing employment has stabilised. </a:t>
            </a:r>
          </a:p>
          <a:p>
            <a:pPr>
              <a:spcBef>
                <a:spcPts val="600"/>
              </a:spcBef>
              <a:spcAft>
                <a:spcPts val="0"/>
              </a:spcAft>
              <a:buFont typeface="Wingdings" charset="2"/>
              <a:buChar char=""/>
            </a:pPr>
            <a:endParaRPr lang="en-GB" sz="20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9482A17A-1619-CE4D-9570-13A28FF5F343}" type="slidenum">
              <a:rPr lang="en-US" b="1" smtClean="0">
                <a:solidFill>
                  <a:srgbClr val="000000"/>
                </a:solidFill>
              </a:rPr>
              <a:pPr/>
              <a:t>7</a:t>
            </a:fld>
            <a:endParaRPr lang="en-US" b="1" dirty="0">
              <a:solidFill>
                <a:srgbClr val="000000"/>
              </a:solidFill>
            </a:endParaRPr>
          </a:p>
        </p:txBody>
      </p:sp>
      <p:graphicFrame>
        <p:nvGraphicFramePr>
          <p:cNvPr id="7" name="Chart 6"/>
          <p:cNvGraphicFramePr>
            <a:graphicFrameLocks noGrp="1"/>
          </p:cNvGraphicFramePr>
          <p:nvPr>
            <p:extLst>
              <p:ext uri="{D42A27DB-BD31-4B8C-83A1-F6EECF244321}">
                <p14:modId xmlns:p14="http://schemas.microsoft.com/office/powerpoint/2010/main" xmlns="" val="2091744699"/>
              </p:ext>
            </p:extLst>
          </p:nvPr>
        </p:nvGraphicFramePr>
        <p:xfrm>
          <a:off x="4299045" y="937146"/>
          <a:ext cx="4554133" cy="516340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1555166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1948" y="109654"/>
            <a:ext cx="8497520" cy="681583"/>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en-US" sz="2800" b="1" dirty="0">
                <a:solidFill>
                  <a:srgbClr val="FF3300"/>
                </a:solidFill>
                <a:effectLst>
                  <a:outerShdw blurRad="38100" dist="38100" dir="2700000" algn="tl">
                    <a:srgbClr val="000000">
                      <a:alpha val="43137"/>
                    </a:srgbClr>
                  </a:outerShdw>
                </a:effectLst>
                <a:latin typeface="Arial" pitchFamily="34" charset="0"/>
                <a:cs typeface="Arial" pitchFamily="34" charset="0"/>
              </a:rPr>
              <a:t>Recent Trade Performance</a:t>
            </a:r>
          </a:p>
        </p:txBody>
      </p:sp>
      <p:sp>
        <p:nvSpPr>
          <p:cNvPr id="32771" name="Content Placeholder 2"/>
          <p:cNvSpPr>
            <a:spLocks noGrp="1"/>
          </p:cNvSpPr>
          <p:nvPr>
            <p:ph idx="1"/>
          </p:nvPr>
        </p:nvSpPr>
        <p:spPr>
          <a:xfrm>
            <a:off x="273329" y="805218"/>
            <a:ext cx="8321614" cy="5349922"/>
          </a:xfrm>
        </p:spPr>
        <p:txBody>
          <a:bodyPr/>
          <a:lstStyle/>
          <a:p>
            <a:pPr lvl="0">
              <a:buFont typeface="Wingdings" panose="05000000000000000000" pitchFamily="2" charset="2"/>
              <a:buChar char="v"/>
            </a:pPr>
            <a:r>
              <a:rPr lang="en-ZA" sz="2000" dirty="0" smtClean="0">
                <a:latin typeface="Arial" panose="020B0604020202020204" pitchFamily="34" charset="0"/>
                <a:cs typeface="Arial" panose="020B0604020202020204" pitchFamily="34" charset="0"/>
              </a:rPr>
              <a:t>Exports </a:t>
            </a:r>
            <a:r>
              <a:rPr lang="en-ZA" sz="2000" dirty="0">
                <a:latin typeface="Arial" panose="020B0604020202020204" pitchFamily="34" charset="0"/>
                <a:cs typeface="Arial" panose="020B0604020202020204" pitchFamily="34" charset="0"/>
              </a:rPr>
              <a:t>increased by R9.6 </a:t>
            </a:r>
            <a:r>
              <a:rPr lang="en-ZA" sz="2000" dirty="0" smtClean="0">
                <a:latin typeface="Arial" panose="020B0604020202020204" pitchFamily="34" charset="0"/>
                <a:cs typeface="Arial" panose="020B0604020202020204" pitchFamily="34" charset="0"/>
              </a:rPr>
              <a:t>billion </a:t>
            </a:r>
            <a:r>
              <a:rPr lang="en-ZA" sz="2000" dirty="0">
                <a:latin typeface="Arial" panose="020B0604020202020204" pitchFamily="34" charset="0"/>
                <a:cs typeface="Arial" panose="020B0604020202020204" pitchFamily="34" charset="0"/>
              </a:rPr>
              <a:t>or 3.7% per cent </a:t>
            </a:r>
            <a:r>
              <a:rPr lang="en-ZA" sz="2000" dirty="0" smtClean="0">
                <a:latin typeface="Arial" panose="020B0604020202020204" pitchFamily="34" charset="0"/>
                <a:cs typeface="Arial" panose="020B0604020202020204" pitchFamily="34" charset="0"/>
              </a:rPr>
              <a:t>to </a:t>
            </a:r>
            <a:r>
              <a:rPr lang="en-ZA" sz="2000" dirty="0">
                <a:latin typeface="Arial" panose="020B0604020202020204" pitchFamily="34" charset="0"/>
                <a:cs typeface="Arial" panose="020B0604020202020204" pitchFamily="34" charset="0"/>
              </a:rPr>
              <a:t>R271.7 </a:t>
            </a:r>
            <a:r>
              <a:rPr lang="en-ZA" sz="2000" dirty="0" smtClean="0">
                <a:latin typeface="Arial" panose="020B0604020202020204" pitchFamily="34" charset="0"/>
                <a:cs typeface="Arial" panose="020B0604020202020204" pitchFamily="34" charset="0"/>
              </a:rPr>
              <a:t>billion </a:t>
            </a:r>
            <a:r>
              <a:rPr lang="en-ZA" sz="2000" dirty="0">
                <a:latin typeface="Arial" panose="020B0604020202020204" pitchFamily="34" charset="0"/>
                <a:cs typeface="Arial" panose="020B0604020202020204" pitchFamily="34" charset="0"/>
              </a:rPr>
              <a:t>in </a:t>
            </a:r>
            <a:r>
              <a:rPr lang="en-ZA" sz="2000" dirty="0" smtClean="0">
                <a:latin typeface="Arial" panose="020B0604020202020204" pitchFamily="34" charset="0"/>
                <a:cs typeface="Arial" panose="020B0604020202020204" pitchFamily="34" charset="0"/>
              </a:rPr>
              <a:t>Q3 of </a:t>
            </a:r>
            <a:r>
              <a:rPr lang="en-ZA" sz="2000" dirty="0">
                <a:latin typeface="Arial" panose="020B0604020202020204" pitchFamily="34" charset="0"/>
                <a:cs typeface="Arial" panose="020B0604020202020204" pitchFamily="34" charset="0"/>
              </a:rPr>
              <a:t>2015. </a:t>
            </a:r>
            <a:endParaRPr lang="en-ZA" sz="2000" dirty="0" smtClean="0">
              <a:latin typeface="Arial" panose="020B0604020202020204" pitchFamily="34" charset="0"/>
              <a:cs typeface="Arial" panose="020B0604020202020204" pitchFamily="34" charset="0"/>
            </a:endParaRPr>
          </a:p>
          <a:p>
            <a:pPr marL="0" lvl="0" indent="0">
              <a:buNone/>
            </a:pPr>
            <a:endParaRPr lang="en-ZA" sz="2000" dirty="0">
              <a:latin typeface="Arial" panose="020B0604020202020204" pitchFamily="34" charset="0"/>
              <a:cs typeface="Arial" panose="020B0604020202020204" pitchFamily="34" charset="0"/>
            </a:endParaRPr>
          </a:p>
          <a:p>
            <a:pPr lvl="0">
              <a:buFont typeface="Wingdings" panose="05000000000000000000" pitchFamily="2" charset="2"/>
              <a:buChar char="v"/>
            </a:pPr>
            <a:r>
              <a:rPr lang="en-ZA" sz="2000" dirty="0">
                <a:latin typeface="Arial" panose="020B0604020202020204" pitchFamily="34" charset="0"/>
                <a:cs typeface="Arial" panose="020B0604020202020204" pitchFamily="34" charset="0"/>
              </a:rPr>
              <a:t>This is attributable to growth in exports from all </a:t>
            </a:r>
            <a:r>
              <a:rPr lang="en-ZA" sz="2000" dirty="0" smtClean="0">
                <a:latin typeface="Arial" panose="020B0604020202020204" pitchFamily="34" charset="0"/>
                <a:cs typeface="Arial" panose="020B0604020202020204" pitchFamily="34" charset="0"/>
              </a:rPr>
              <a:t>sectors with </a:t>
            </a:r>
            <a:r>
              <a:rPr lang="en-ZA" sz="2000" dirty="0">
                <a:latin typeface="Arial" panose="020B0604020202020204" pitchFamily="34" charset="0"/>
                <a:cs typeface="Arial" panose="020B0604020202020204" pitchFamily="34" charset="0"/>
              </a:rPr>
              <a:t>agriculture </a:t>
            </a:r>
            <a:r>
              <a:rPr lang="en-ZA" sz="2000" dirty="0" smtClean="0">
                <a:latin typeface="Arial" panose="020B0604020202020204" pitchFamily="34" charset="0"/>
                <a:cs typeface="Arial" panose="020B0604020202020204" pitchFamily="34" charset="0"/>
              </a:rPr>
              <a:t>(+20%), </a:t>
            </a:r>
            <a:r>
              <a:rPr lang="en-ZA" sz="2000" dirty="0">
                <a:latin typeface="Arial" panose="020B0604020202020204" pitchFamily="34" charset="0"/>
                <a:cs typeface="Arial" panose="020B0604020202020204" pitchFamily="34" charset="0"/>
              </a:rPr>
              <a:t>mining </a:t>
            </a:r>
            <a:r>
              <a:rPr lang="en-ZA" sz="2000" dirty="0" smtClean="0">
                <a:latin typeface="Arial" panose="020B0604020202020204" pitchFamily="34" charset="0"/>
                <a:cs typeface="Arial" panose="020B0604020202020204" pitchFamily="34" charset="0"/>
              </a:rPr>
              <a:t>(+15%) and </a:t>
            </a:r>
            <a:r>
              <a:rPr lang="en-ZA" sz="2000" dirty="0">
                <a:latin typeface="Arial" panose="020B0604020202020204" pitchFamily="34" charset="0"/>
                <a:cs typeface="Arial" panose="020B0604020202020204" pitchFamily="34" charset="0"/>
              </a:rPr>
              <a:t>manufacturing </a:t>
            </a:r>
            <a:r>
              <a:rPr lang="en-ZA" sz="2000" dirty="0" smtClean="0">
                <a:latin typeface="Arial" panose="020B0604020202020204" pitchFamily="34" charset="0"/>
                <a:cs typeface="Arial" panose="020B0604020202020204" pitchFamily="34" charset="0"/>
              </a:rPr>
              <a:t>(+2%). </a:t>
            </a:r>
            <a:r>
              <a:rPr lang="en-ZA" sz="2000" dirty="0">
                <a:latin typeface="Arial" panose="020B0604020202020204" pitchFamily="34" charset="0"/>
                <a:cs typeface="Arial" panose="020B0604020202020204" pitchFamily="34" charset="0"/>
              </a:rPr>
              <a:t>In monetary terms manufacturing grew by R4.3 </a:t>
            </a:r>
            <a:r>
              <a:rPr lang="en-ZA" sz="2000" dirty="0" smtClean="0">
                <a:latin typeface="Arial" panose="020B0604020202020204" pitchFamily="34" charset="0"/>
                <a:cs typeface="Arial" panose="020B0604020202020204" pitchFamily="34" charset="0"/>
              </a:rPr>
              <a:t>billion</a:t>
            </a:r>
            <a:r>
              <a:rPr lang="en-ZA" sz="2000" dirty="0">
                <a:latin typeface="Arial" panose="020B0604020202020204" pitchFamily="34" charset="0"/>
                <a:cs typeface="Arial" panose="020B0604020202020204" pitchFamily="34" charset="0"/>
              </a:rPr>
              <a:t>, agriculture </a:t>
            </a:r>
            <a:r>
              <a:rPr lang="en-ZA" sz="2000" dirty="0" smtClean="0">
                <a:latin typeface="Arial" panose="020B0604020202020204" pitchFamily="34" charset="0"/>
                <a:cs typeface="Arial" panose="020B0604020202020204" pitchFamily="34" charset="0"/>
              </a:rPr>
              <a:t>by </a:t>
            </a:r>
            <a:r>
              <a:rPr lang="en-ZA" sz="2000" dirty="0">
                <a:latin typeface="Arial" panose="020B0604020202020204" pitchFamily="34" charset="0"/>
                <a:cs typeface="Arial" panose="020B0604020202020204" pitchFamily="34" charset="0"/>
              </a:rPr>
              <a:t>R3.3 billion and mining by R1.8 billion. </a:t>
            </a:r>
            <a:endParaRPr lang="en-ZA" sz="2000" dirty="0" smtClean="0">
              <a:latin typeface="Arial" panose="020B0604020202020204" pitchFamily="34" charset="0"/>
              <a:cs typeface="Arial" panose="020B0604020202020204" pitchFamily="34" charset="0"/>
            </a:endParaRPr>
          </a:p>
          <a:p>
            <a:pPr marL="0" lvl="0" indent="0">
              <a:buNone/>
            </a:pPr>
            <a:endParaRPr lang="en-ZA" sz="2000" dirty="0">
              <a:latin typeface="Arial" panose="020B0604020202020204" pitchFamily="34" charset="0"/>
              <a:cs typeface="Arial" panose="020B0604020202020204" pitchFamily="34" charset="0"/>
            </a:endParaRPr>
          </a:p>
          <a:p>
            <a:pPr lvl="0">
              <a:buFont typeface="Wingdings" panose="05000000000000000000" pitchFamily="2" charset="2"/>
              <a:buChar char="v"/>
            </a:pPr>
            <a:r>
              <a:rPr lang="en-ZA" sz="2000" dirty="0">
                <a:latin typeface="Arial" panose="020B0604020202020204" pitchFamily="34" charset="0"/>
                <a:cs typeface="Arial" panose="020B0604020202020204" pitchFamily="34" charset="0"/>
              </a:rPr>
              <a:t>South Africa’s imports increased by 11.9%  to reach R284.5 billion in Q3 of 2015, after trending downwards in Q1 and Q2 of 2015. </a:t>
            </a:r>
            <a:endParaRPr lang="en-ZA" sz="2000" dirty="0" smtClean="0">
              <a:latin typeface="Arial" panose="020B0604020202020204" pitchFamily="34" charset="0"/>
              <a:cs typeface="Arial" panose="020B0604020202020204" pitchFamily="34" charset="0"/>
            </a:endParaRPr>
          </a:p>
          <a:p>
            <a:pPr marL="0" lvl="0" indent="0">
              <a:buNone/>
            </a:pPr>
            <a:endParaRPr lang="en-ZA" sz="2000" dirty="0">
              <a:latin typeface="Arial" panose="020B0604020202020204" pitchFamily="34" charset="0"/>
              <a:cs typeface="Arial" panose="020B0604020202020204" pitchFamily="34" charset="0"/>
            </a:endParaRPr>
          </a:p>
          <a:p>
            <a:pPr lvl="0">
              <a:buFont typeface="Wingdings" panose="05000000000000000000" pitchFamily="2" charset="2"/>
              <a:buChar char="v"/>
            </a:pPr>
            <a:r>
              <a:rPr lang="en-ZA" sz="2000" dirty="0">
                <a:latin typeface="Arial" panose="020B0604020202020204" pitchFamily="34" charset="0"/>
                <a:cs typeface="Arial" panose="020B0604020202020204" pitchFamily="34" charset="0"/>
              </a:rPr>
              <a:t>The growth in imports accelerated faster than exports resulting in the trade deficit widening by R13.2 billion in Q3 of 2015 from trade surplus of R7.5 billion in Q2. </a:t>
            </a:r>
          </a:p>
          <a:p>
            <a:pPr>
              <a:spcBef>
                <a:spcPts val="600"/>
              </a:spcBef>
              <a:buFont typeface="Wingdings" panose="05000000000000000000" pitchFamily="2" charset="2"/>
              <a:buChar char="v"/>
              <a:defRPr/>
            </a:pPr>
            <a:endParaRPr lang="en-US" altLang="en-US" sz="2000" dirty="0" smtClean="0">
              <a:latin typeface="Arial" panose="020B0604020202020204" pitchFamily="34" charset="0"/>
              <a:cs typeface="Arial" panose="020B0604020202020204" pitchFamily="34" charset="0"/>
            </a:endParaRPr>
          </a:p>
        </p:txBody>
      </p:sp>
      <p:sp>
        <p:nvSpPr>
          <p:cNvPr id="38916" name="Slide Number Placeholder 1"/>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fld id="{E0D417D2-9796-48E7-BB93-034D3846DD78}" type="slidenum">
              <a:rPr lang="en-US" altLang="en-US" sz="1400">
                <a:solidFill>
                  <a:srgbClr val="000000"/>
                </a:solidFill>
              </a:rPr>
              <a:pPr>
                <a:spcBef>
                  <a:spcPct val="0"/>
                </a:spcBef>
                <a:buFontTx/>
                <a:buNone/>
              </a:pPr>
              <a:t>8</a:t>
            </a:fld>
            <a:endParaRPr lang="en-US" altLang="en-US" sz="1400" dirty="0">
              <a:solidFill>
                <a:srgbClr val="000000"/>
              </a:solidFill>
            </a:endParaRPr>
          </a:p>
        </p:txBody>
      </p:sp>
    </p:spTree>
    <p:extLst>
      <p:ext uri="{BB962C8B-B14F-4D97-AF65-F5344CB8AC3E}">
        <p14:creationId xmlns:p14="http://schemas.microsoft.com/office/powerpoint/2010/main" xmlns="" val="7532627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1948" y="109654"/>
            <a:ext cx="8497520" cy="681583"/>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en-US" sz="2800" b="1" dirty="0">
                <a:solidFill>
                  <a:srgbClr val="FF3300"/>
                </a:solidFill>
                <a:effectLst>
                  <a:outerShdw blurRad="38100" dist="38100" dir="2700000" algn="tl">
                    <a:srgbClr val="000000">
                      <a:alpha val="43137"/>
                    </a:srgbClr>
                  </a:outerShdw>
                </a:effectLst>
                <a:latin typeface="Arial" pitchFamily="34" charset="0"/>
                <a:cs typeface="Arial" pitchFamily="34" charset="0"/>
              </a:rPr>
              <a:t>Recent Trade Performance</a:t>
            </a:r>
          </a:p>
        </p:txBody>
      </p:sp>
      <p:sp>
        <p:nvSpPr>
          <p:cNvPr id="38916" name="Slide Number Placeholder 1"/>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fld id="{E0D417D2-9796-48E7-BB93-034D3846DD78}" type="slidenum">
              <a:rPr lang="en-US" altLang="en-US" sz="1400">
                <a:solidFill>
                  <a:srgbClr val="000000"/>
                </a:solidFill>
              </a:rPr>
              <a:pPr>
                <a:spcBef>
                  <a:spcPct val="0"/>
                </a:spcBef>
                <a:buFontTx/>
                <a:buNone/>
              </a:pPr>
              <a:t>9</a:t>
            </a:fld>
            <a:endParaRPr lang="en-US" altLang="en-US" sz="1400" dirty="0">
              <a:solidFill>
                <a:srgbClr val="000000"/>
              </a:solidFill>
            </a:endParaRPr>
          </a:p>
        </p:txBody>
      </p:sp>
      <p:pic>
        <p:nvPicPr>
          <p:cNvPr id="7"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7837" y="832022"/>
            <a:ext cx="7537621" cy="43742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07692053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gov2">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Blank Presentation">
  <a:themeElements>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15644</TotalTime>
  <Words>2168</Words>
  <Application>Microsoft Office PowerPoint</Application>
  <PresentationFormat>On-screen Show (4:3)</PresentationFormat>
  <Paragraphs>379</Paragraphs>
  <Slides>33</Slides>
  <Notes>5</Notes>
  <HiddenSlides>0</HiddenSlides>
  <MMClips>0</MMClips>
  <ScaleCrop>false</ScaleCrop>
  <HeadingPairs>
    <vt:vector size="4" baseType="variant">
      <vt:variant>
        <vt:lpstr>Theme</vt:lpstr>
      </vt:variant>
      <vt:variant>
        <vt:i4>3</vt:i4>
      </vt:variant>
      <vt:variant>
        <vt:lpstr>Slide Titles</vt:lpstr>
      </vt:variant>
      <vt:variant>
        <vt:i4>33</vt:i4>
      </vt:variant>
    </vt:vector>
  </HeadingPairs>
  <TitlesOfParts>
    <vt:vector size="36" baseType="lpstr">
      <vt:lpstr>Blank Presentation</vt:lpstr>
      <vt:lpstr>1_gov2</vt:lpstr>
      <vt:lpstr>1_Blank Presentation</vt:lpstr>
      <vt:lpstr>Presentation to the Select Committee on Trade and International Relations the dti’s Annual Performance Plan 2016-2019</vt:lpstr>
      <vt:lpstr>Presentation Outline</vt:lpstr>
      <vt:lpstr>Global Economic Context</vt:lpstr>
      <vt:lpstr>Global Economic Context</vt:lpstr>
      <vt:lpstr>Domestic Economic Context: GDP  </vt:lpstr>
      <vt:lpstr>Recent Sectoral Output Performance</vt:lpstr>
      <vt:lpstr>Recent Sectoral Job Performance</vt:lpstr>
      <vt:lpstr>Recent Trade Performance</vt:lpstr>
      <vt:lpstr>Recent Trade Performance</vt:lpstr>
      <vt:lpstr>KEY PLANNED INTERVENTIONS  FOR 2016/17 FINANCIAL YEAR</vt:lpstr>
      <vt:lpstr>VISION</vt:lpstr>
      <vt:lpstr>STRATEGIC GOALS</vt:lpstr>
      <vt:lpstr>STRATEGIC OBJECTIVES</vt:lpstr>
      <vt:lpstr>PROGRAMMES OF the dti</vt:lpstr>
      <vt:lpstr>Amendment to the Strategic Plan</vt:lpstr>
      <vt:lpstr>KEY INTERVENTIONS – INDUSTRIAL DEVELOPMENT</vt:lpstr>
      <vt:lpstr>KEY INTERVENTIONS – INDUSTRIAL DEVELOPMENT</vt:lpstr>
      <vt:lpstr>KEY INTERVENTIONS – TRADE, INVESTMENT and EXPORTS</vt:lpstr>
      <vt:lpstr>Slide 19</vt:lpstr>
      <vt:lpstr>KEY INTERVENTIONS – BROADENING PARTICIPATION</vt:lpstr>
      <vt:lpstr>KEY INTERVENTIONS – BROADENING PARTICIPATION</vt:lpstr>
      <vt:lpstr>KEY INTERVENTIONS - REGULATION</vt:lpstr>
      <vt:lpstr>KEY INTERVENTIONS - REGULATION</vt:lpstr>
      <vt:lpstr>KEY INTERVENTIONS - REGULATION</vt:lpstr>
      <vt:lpstr>KEY INTERVENTIONS – ADMINISTRATION</vt:lpstr>
      <vt:lpstr>KEY INTERVENTIONS – ADMINISTRATION</vt:lpstr>
      <vt:lpstr>ALLOCATED BUDGET</vt:lpstr>
      <vt:lpstr>Medium Term Expenditure Framework</vt:lpstr>
      <vt:lpstr>Slide 29</vt:lpstr>
      <vt:lpstr>Slide 30</vt:lpstr>
      <vt:lpstr>Slide 31</vt:lpstr>
      <vt:lpstr>Slide 32</vt:lpstr>
      <vt:lpstr> Ke ya leboga      Ke a leboha   Ke a leboga       Ngiyabonga  Ndiyabulela         Ngiyathokoza  Ngiyabonga      Inkomu  Ndi khou livhuha       Dankie    Thank you</vt:lpstr>
    </vt:vector>
  </TitlesOfParts>
  <Company>the dti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 Singh</dc:creator>
  <cp:lastModifiedBy>PUMZA</cp:lastModifiedBy>
  <cp:revision>742</cp:revision>
  <cp:lastPrinted>2015-11-05T10:04:48Z</cp:lastPrinted>
  <dcterms:created xsi:type="dcterms:W3CDTF">2008-10-17T08:05:44Z</dcterms:created>
  <dcterms:modified xsi:type="dcterms:W3CDTF">2016-05-05T09:41:47Z</dcterms:modified>
</cp:coreProperties>
</file>