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 id="2147483656" r:id="rId2"/>
  </p:sldMasterIdLst>
  <p:notesMasterIdLst>
    <p:notesMasterId r:id="rId38"/>
  </p:notesMasterIdLst>
  <p:handoutMasterIdLst>
    <p:handoutMasterId r:id="rId39"/>
  </p:handoutMasterIdLst>
  <p:sldIdLst>
    <p:sldId id="508" r:id="rId3"/>
    <p:sldId id="452" r:id="rId4"/>
    <p:sldId id="423" r:id="rId5"/>
    <p:sldId id="424" r:id="rId6"/>
    <p:sldId id="425" r:id="rId7"/>
    <p:sldId id="431" r:id="rId8"/>
    <p:sldId id="432" r:id="rId9"/>
    <p:sldId id="506" r:id="rId10"/>
    <p:sldId id="453" r:id="rId11"/>
    <p:sldId id="498" r:id="rId12"/>
    <p:sldId id="487" r:id="rId13"/>
    <p:sldId id="499" r:id="rId14"/>
    <p:sldId id="501" r:id="rId15"/>
    <p:sldId id="500" r:id="rId16"/>
    <p:sldId id="488" r:id="rId17"/>
    <p:sldId id="503" r:id="rId18"/>
    <p:sldId id="490" r:id="rId19"/>
    <p:sldId id="504" r:id="rId20"/>
    <p:sldId id="491" r:id="rId21"/>
    <p:sldId id="466" r:id="rId22"/>
    <p:sldId id="470" r:id="rId23"/>
    <p:sldId id="471" r:id="rId24"/>
    <p:sldId id="474" r:id="rId25"/>
    <p:sldId id="465" r:id="rId26"/>
    <p:sldId id="469" r:id="rId27"/>
    <p:sldId id="475" r:id="rId28"/>
    <p:sldId id="507" r:id="rId29"/>
    <p:sldId id="492" r:id="rId30"/>
    <p:sldId id="493" r:id="rId31"/>
    <p:sldId id="494" r:id="rId32"/>
    <p:sldId id="495" r:id="rId33"/>
    <p:sldId id="509" r:id="rId34"/>
    <p:sldId id="497" r:id="rId35"/>
    <p:sldId id="484" r:id="rId36"/>
    <p:sldId id="335" r:id="rId37"/>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741202"/>
    <a:srgbClr val="FF0000"/>
    <a:srgbClr val="D9D5BD"/>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634" autoAdjust="0"/>
    <p:restoredTop sz="94628" autoAdjust="0"/>
  </p:normalViewPr>
  <p:slideViewPr>
    <p:cSldViewPr>
      <p:cViewPr>
        <p:scale>
          <a:sx n="60" d="100"/>
          <a:sy n="60" d="100"/>
        </p:scale>
        <p:origin x="-3456" y="-1164"/>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handoutMaster" Target="handoutMasters/handoutMaster1.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3"/>
            <a:ext cx="2946400" cy="496412"/>
          </a:xfrm>
          <a:prstGeom prst="rect">
            <a:avLst/>
          </a:prstGeom>
        </p:spPr>
        <p:txBody>
          <a:bodyPr vert="horz" lIns="91440" tIns="45720" rIns="91440" bIns="45720" rtlCol="0"/>
          <a:lstStyle>
            <a:lvl1pPr algn="l">
              <a:defRPr sz="1200"/>
            </a:lvl1pPr>
          </a:lstStyle>
          <a:p>
            <a:endParaRPr lang="en-ZA"/>
          </a:p>
        </p:txBody>
      </p:sp>
      <p:sp>
        <p:nvSpPr>
          <p:cNvPr id="3" name="Date Placeholder 2"/>
          <p:cNvSpPr>
            <a:spLocks noGrp="1"/>
          </p:cNvSpPr>
          <p:nvPr>
            <p:ph type="dt" sz="quarter" idx="1"/>
          </p:nvPr>
        </p:nvSpPr>
        <p:spPr>
          <a:xfrm>
            <a:off x="3849688" y="3"/>
            <a:ext cx="2946400" cy="496412"/>
          </a:xfrm>
          <a:prstGeom prst="rect">
            <a:avLst/>
          </a:prstGeom>
        </p:spPr>
        <p:txBody>
          <a:bodyPr vert="horz" lIns="91440" tIns="45720" rIns="91440" bIns="45720" rtlCol="0"/>
          <a:lstStyle>
            <a:lvl1pPr algn="r">
              <a:defRPr sz="1200"/>
            </a:lvl1pPr>
          </a:lstStyle>
          <a:p>
            <a:fld id="{AF05633B-5291-4BE3-8233-80EE4EA0352B}" type="datetimeFigureOut">
              <a:rPr lang="en-ZA" smtClean="0"/>
              <a:pPr/>
              <a:t>2016/05/05</a:t>
            </a:fld>
            <a:endParaRPr lang="en-ZA"/>
          </a:p>
        </p:txBody>
      </p:sp>
      <p:sp>
        <p:nvSpPr>
          <p:cNvPr id="4" name="Footer Placeholder 3"/>
          <p:cNvSpPr>
            <a:spLocks noGrp="1"/>
          </p:cNvSpPr>
          <p:nvPr>
            <p:ph type="ftr" sz="quarter" idx="2"/>
          </p:nvPr>
        </p:nvSpPr>
        <p:spPr>
          <a:xfrm>
            <a:off x="2" y="9428631"/>
            <a:ext cx="2946400" cy="496411"/>
          </a:xfrm>
          <a:prstGeom prst="rect">
            <a:avLst/>
          </a:prstGeom>
        </p:spPr>
        <p:txBody>
          <a:bodyPr vert="horz" lIns="91440" tIns="45720" rIns="91440" bIns="45720" rtlCol="0" anchor="b"/>
          <a:lstStyle>
            <a:lvl1pPr algn="l">
              <a:defRPr sz="1200"/>
            </a:lvl1pPr>
          </a:lstStyle>
          <a:p>
            <a:endParaRPr lang="en-ZA"/>
          </a:p>
        </p:txBody>
      </p:sp>
      <p:sp>
        <p:nvSpPr>
          <p:cNvPr id="5" name="Slide Number Placeholder 4"/>
          <p:cNvSpPr>
            <a:spLocks noGrp="1"/>
          </p:cNvSpPr>
          <p:nvPr>
            <p:ph type="sldNum" sz="quarter" idx="3"/>
          </p:nvPr>
        </p:nvSpPr>
        <p:spPr>
          <a:xfrm>
            <a:off x="3849688" y="9428631"/>
            <a:ext cx="2946400" cy="496411"/>
          </a:xfrm>
          <a:prstGeom prst="rect">
            <a:avLst/>
          </a:prstGeom>
        </p:spPr>
        <p:txBody>
          <a:bodyPr vert="horz" lIns="91440" tIns="45720" rIns="91440" bIns="45720" rtlCol="0" anchor="b"/>
          <a:lstStyle>
            <a:lvl1pPr algn="r">
              <a:defRPr sz="1200"/>
            </a:lvl1pPr>
          </a:lstStyle>
          <a:p>
            <a:fld id="{A3700A1F-3D79-485B-BBDE-7986184F0128}" type="slidenum">
              <a:rPr lang="en-ZA" smtClean="0"/>
              <a:pPr/>
              <a:t>‹#›</a:t>
            </a:fld>
            <a:endParaRPr lang="en-ZA"/>
          </a:p>
        </p:txBody>
      </p:sp>
    </p:spTree>
    <p:extLst>
      <p:ext uri="{BB962C8B-B14F-4D97-AF65-F5344CB8AC3E}">
        <p14:creationId xmlns:p14="http://schemas.microsoft.com/office/powerpoint/2010/main" xmlns="" val="385369960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3"/>
            <a:ext cx="2946400" cy="496412"/>
          </a:xfrm>
          <a:prstGeom prst="rect">
            <a:avLst/>
          </a:prstGeom>
        </p:spPr>
        <p:txBody>
          <a:bodyPr vert="horz" lIns="91440" tIns="45720" rIns="91440" bIns="45720" rtlCol="0"/>
          <a:lstStyle>
            <a:lvl1pPr algn="l">
              <a:defRPr sz="1200"/>
            </a:lvl1pPr>
          </a:lstStyle>
          <a:p>
            <a:endParaRPr lang="en-ZA"/>
          </a:p>
        </p:txBody>
      </p:sp>
      <p:sp>
        <p:nvSpPr>
          <p:cNvPr id="3" name="Date Placeholder 2"/>
          <p:cNvSpPr>
            <a:spLocks noGrp="1"/>
          </p:cNvSpPr>
          <p:nvPr>
            <p:ph type="dt" idx="1"/>
          </p:nvPr>
        </p:nvSpPr>
        <p:spPr>
          <a:xfrm>
            <a:off x="3849688" y="3"/>
            <a:ext cx="2946400" cy="496412"/>
          </a:xfrm>
          <a:prstGeom prst="rect">
            <a:avLst/>
          </a:prstGeom>
        </p:spPr>
        <p:txBody>
          <a:bodyPr vert="horz" lIns="91440" tIns="45720" rIns="91440" bIns="45720" rtlCol="0"/>
          <a:lstStyle>
            <a:lvl1pPr algn="r">
              <a:defRPr sz="1200"/>
            </a:lvl1pPr>
          </a:lstStyle>
          <a:p>
            <a:fld id="{BFE00D31-7E49-4AAF-8194-0B1ADE9E852D}" type="datetimeFigureOut">
              <a:rPr lang="en-ZA" smtClean="0"/>
              <a:pPr/>
              <a:t>2016/05/05</a:t>
            </a:fld>
            <a:endParaRPr lang="en-ZA"/>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ZA"/>
          </a:p>
        </p:txBody>
      </p:sp>
      <p:sp>
        <p:nvSpPr>
          <p:cNvPr id="5" name="Notes Placeholder 4"/>
          <p:cNvSpPr>
            <a:spLocks noGrp="1"/>
          </p:cNvSpPr>
          <p:nvPr>
            <p:ph type="body" sz="quarter" idx="3"/>
          </p:nvPr>
        </p:nvSpPr>
        <p:spPr>
          <a:xfrm>
            <a:off x="679454" y="4715113"/>
            <a:ext cx="5438775" cy="446770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6" name="Footer Placeholder 5"/>
          <p:cNvSpPr>
            <a:spLocks noGrp="1"/>
          </p:cNvSpPr>
          <p:nvPr>
            <p:ph type="ftr" sz="quarter" idx="4"/>
          </p:nvPr>
        </p:nvSpPr>
        <p:spPr>
          <a:xfrm>
            <a:off x="2" y="9428631"/>
            <a:ext cx="2946400" cy="496411"/>
          </a:xfrm>
          <a:prstGeom prst="rect">
            <a:avLst/>
          </a:prstGeom>
        </p:spPr>
        <p:txBody>
          <a:bodyPr vert="horz" lIns="91440" tIns="45720" rIns="91440" bIns="45720" rtlCol="0" anchor="b"/>
          <a:lstStyle>
            <a:lvl1pPr algn="l">
              <a:defRPr sz="1200"/>
            </a:lvl1pPr>
          </a:lstStyle>
          <a:p>
            <a:endParaRPr lang="en-ZA"/>
          </a:p>
        </p:txBody>
      </p:sp>
      <p:sp>
        <p:nvSpPr>
          <p:cNvPr id="7" name="Slide Number Placeholder 6"/>
          <p:cNvSpPr>
            <a:spLocks noGrp="1"/>
          </p:cNvSpPr>
          <p:nvPr>
            <p:ph type="sldNum" sz="quarter" idx="5"/>
          </p:nvPr>
        </p:nvSpPr>
        <p:spPr>
          <a:xfrm>
            <a:off x="3849688" y="9428631"/>
            <a:ext cx="2946400" cy="496411"/>
          </a:xfrm>
          <a:prstGeom prst="rect">
            <a:avLst/>
          </a:prstGeom>
        </p:spPr>
        <p:txBody>
          <a:bodyPr vert="horz" lIns="91440" tIns="45720" rIns="91440" bIns="45720" rtlCol="0" anchor="b"/>
          <a:lstStyle>
            <a:lvl1pPr algn="r">
              <a:defRPr sz="1200"/>
            </a:lvl1pPr>
          </a:lstStyle>
          <a:p>
            <a:fld id="{6EA3752F-B2EA-4DE7-8185-5F71688E8AA0}" type="slidenum">
              <a:rPr lang="en-ZA" smtClean="0"/>
              <a:pPr/>
              <a:t>‹#›</a:t>
            </a:fld>
            <a:endParaRPr lang="en-ZA"/>
          </a:p>
        </p:txBody>
      </p:sp>
    </p:spTree>
    <p:extLst>
      <p:ext uri="{BB962C8B-B14F-4D97-AF65-F5344CB8AC3E}">
        <p14:creationId xmlns:p14="http://schemas.microsoft.com/office/powerpoint/2010/main" xmlns="" val="1295922628"/>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Slide Image Placeholder 1"/>
          <p:cNvSpPr>
            <a:spLocks noGrp="1" noRot="1" noChangeAspect="1" noTextEdit="1"/>
          </p:cNvSpPr>
          <p:nvPr>
            <p:ph type="sldImg"/>
          </p:nvPr>
        </p:nvSpPr>
        <p:spPr bwMode="auto">
          <a:noFill/>
          <a:ln>
            <a:solidFill>
              <a:srgbClr val="000000"/>
            </a:solidFill>
            <a:miter lim="800000"/>
            <a:headEnd/>
            <a:tailEnd/>
          </a:ln>
        </p:spPr>
      </p:sp>
      <p:sp>
        <p:nvSpPr>
          <p:cNvPr id="11981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ZA" altLang="en-US" dirty="0" smtClean="0"/>
          </a:p>
        </p:txBody>
      </p:sp>
      <p:sp>
        <p:nvSpPr>
          <p:cNvPr id="4198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69DA3FB7-BD1B-4C42-8790-3711E741D11E}" type="slidenum">
              <a:rPr lang="en-ZA" smtClean="0">
                <a:solidFill>
                  <a:prstClr val="black"/>
                </a:solidFill>
              </a:rPr>
              <a:pPr fontAlgn="base">
                <a:spcBef>
                  <a:spcPct val="0"/>
                </a:spcBef>
                <a:spcAft>
                  <a:spcPct val="0"/>
                </a:spcAft>
                <a:defRPr/>
              </a:pPr>
              <a:t>1</a:t>
            </a:fld>
            <a:endParaRPr lang="en-ZA" dirty="0" smtClean="0">
              <a:solidFill>
                <a:prstClr val="black"/>
              </a:solidFil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5601D90C-0FCC-49EF-BD70-21AFE968F916}" type="slidenum">
              <a:rPr lang="en-US" smtClean="0"/>
              <a:pPr/>
              <a:t>3</a:t>
            </a:fld>
            <a:endParaRPr lang="en-US"/>
          </a:p>
        </p:txBody>
      </p:sp>
    </p:spTree>
    <p:extLst>
      <p:ext uri="{BB962C8B-B14F-4D97-AF65-F5344CB8AC3E}">
        <p14:creationId xmlns:p14="http://schemas.microsoft.com/office/powerpoint/2010/main" xmlns="" val="19726371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5601D90C-0FCC-49EF-BD70-21AFE968F916}" type="slidenum">
              <a:rPr lang="en-US" smtClean="0"/>
              <a:pPr/>
              <a:t>6</a:t>
            </a:fld>
            <a:endParaRPr lang="en-US"/>
          </a:p>
        </p:txBody>
      </p:sp>
    </p:spTree>
    <p:extLst>
      <p:ext uri="{BB962C8B-B14F-4D97-AF65-F5344CB8AC3E}">
        <p14:creationId xmlns:p14="http://schemas.microsoft.com/office/powerpoint/2010/main" xmlns="" val="3837479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5601D90C-0FCC-49EF-BD70-21AFE968F916}" type="slidenum">
              <a:rPr lang="en-US" smtClean="0"/>
              <a:pPr/>
              <a:t>7</a:t>
            </a:fld>
            <a:endParaRPr lang="en-US"/>
          </a:p>
        </p:txBody>
      </p:sp>
    </p:spTree>
    <p:extLst>
      <p:ext uri="{BB962C8B-B14F-4D97-AF65-F5344CB8AC3E}">
        <p14:creationId xmlns:p14="http://schemas.microsoft.com/office/powerpoint/2010/main" xmlns="" val="38374797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3.jpe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1.jpeg"/><Relationship Id="rId1" Type="http://schemas.openxmlformats.org/officeDocument/2006/relationships/slideMaster" Target="../slideMasters/slideMaster2.xml"/><Relationship Id="rId4" Type="http://schemas.openxmlformats.org/officeDocument/2006/relationships/image" Target="../media/image3.jpe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4.jpeg"/><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4.jpeg"/><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1.jpeg"/><Relationship Id="rId1" Type="http://schemas.openxmlformats.org/officeDocument/2006/relationships/slideMaster" Target="../slideMasters/slideMaster2.xml"/><Relationship Id="rId4" Type="http://schemas.openxmlformats.org/officeDocument/2006/relationships/image" Target="../media/image3.jpe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hasCustomPrompt="1"/>
          </p:nvPr>
        </p:nvSpPr>
        <p:spPr>
          <a:xfrm>
            <a:off x="1411560" y="3573016"/>
            <a:ext cx="6400800" cy="1008112"/>
          </a:xfrm>
        </p:spPr>
        <p:txBody>
          <a:bodyPr>
            <a:normAutofit/>
          </a:bodyPr>
          <a:lstStyle>
            <a:lvl1pPr marL="0" indent="0" algn="ctr">
              <a:buNone/>
              <a:defRPr sz="2400" b="0" baseline="0">
                <a:solidFill>
                  <a:schemeClr val="accent6">
                    <a:lumMod val="75000"/>
                  </a:schemeClr>
                </a:solidFill>
                <a:latin typeface="Arial" panose="020B0604020202020204" pitchFamily="34" charset="0"/>
                <a:cs typeface="Arial" panose="020B060402020202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algn="ctr"/>
            <a:r>
              <a:rPr lang="en-ZA" sz="2400" b="1" dirty="0" smtClean="0">
                <a:solidFill>
                  <a:srgbClr val="DB6D29"/>
                </a:solidFill>
                <a:latin typeface="Arial" panose="020B0604020202020204" pitchFamily="34" charset="0"/>
                <a:cs typeface="Arial" panose="020B0604020202020204" pitchFamily="34" charset="0"/>
              </a:rPr>
              <a:t>CLICK TO ADD SUBTITLE OF THE PRESENTATION</a:t>
            </a:r>
            <a:endParaRPr lang="en-ZA" sz="2400" b="1" dirty="0">
              <a:solidFill>
                <a:srgbClr val="DB6D29"/>
              </a:solidFill>
              <a:latin typeface="Arial" panose="020B0604020202020204" pitchFamily="34" charset="0"/>
              <a:cs typeface="Arial" panose="020B0604020202020204" pitchFamily="34" charset="0"/>
            </a:endParaRPr>
          </a:p>
        </p:txBody>
      </p:sp>
      <p:grpSp>
        <p:nvGrpSpPr>
          <p:cNvPr id="4" name="Group 3"/>
          <p:cNvGrpSpPr/>
          <p:nvPr userDrawn="1"/>
        </p:nvGrpSpPr>
        <p:grpSpPr>
          <a:xfrm>
            <a:off x="0" y="5562600"/>
            <a:ext cx="9144000" cy="1264494"/>
            <a:chOff x="0" y="5562600"/>
            <a:chExt cx="9144000" cy="1264494"/>
          </a:xfrm>
        </p:grpSpPr>
        <p:pic>
          <p:nvPicPr>
            <p:cNvPr id="10" name="Picture 3"/>
            <p:cNvPicPr>
              <a:picLocks noChangeAspect="1" noChangeArrowheads="1"/>
            </p:cNvPicPr>
            <p:nvPr userDrawn="1"/>
          </p:nvPicPr>
          <p:blipFill rotWithShape="1">
            <a:blip r:embed="rId2" cstate="print">
              <a:extLst>
                <a:ext uri="{28A0092B-C50C-407E-A947-70E740481C1C}">
                  <a14:useLocalDpi xmlns:a14="http://schemas.microsoft.com/office/drawing/2010/main" xmlns="" val="0"/>
                </a:ext>
              </a:extLst>
            </a:blip>
            <a:srcRect l="3448"/>
            <a:stretch/>
          </p:blipFill>
          <p:spPr bwMode="auto">
            <a:xfrm>
              <a:off x="76200" y="5992639"/>
              <a:ext cx="2057400" cy="83445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11" name="Picture 4"/>
            <p:cNvPicPr>
              <a:picLocks noChangeAspect="1" noChangeArrowheads="1"/>
            </p:cNvPicPr>
            <p:nvPr userDrawn="1"/>
          </p:nvPicPr>
          <p:blipFill rotWithShape="1">
            <a:blip r:embed="rId3" cstate="print">
              <a:extLst>
                <a:ext uri="{28A0092B-C50C-407E-A947-70E740481C1C}">
                  <a14:useLocalDpi xmlns:a14="http://schemas.microsoft.com/office/drawing/2010/main" xmlns="" val="0"/>
                </a:ext>
              </a:extLst>
            </a:blip>
            <a:srcRect l="13585" t="18717" r="12842" b="24479"/>
            <a:stretch/>
          </p:blipFill>
          <p:spPr bwMode="auto">
            <a:xfrm>
              <a:off x="8305801" y="5950586"/>
              <a:ext cx="761999" cy="83184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grpSp>
          <p:nvGrpSpPr>
            <p:cNvPr id="12" name="Group 11"/>
            <p:cNvGrpSpPr/>
            <p:nvPr userDrawn="1"/>
          </p:nvGrpSpPr>
          <p:grpSpPr>
            <a:xfrm>
              <a:off x="0" y="5562600"/>
              <a:ext cx="9144000" cy="228600"/>
              <a:chOff x="0" y="5334000"/>
              <a:chExt cx="9144000" cy="228600"/>
            </a:xfrm>
          </p:grpSpPr>
          <p:sp>
            <p:nvSpPr>
              <p:cNvPr id="13" name="Rectangle 12"/>
              <p:cNvSpPr/>
              <p:nvPr/>
            </p:nvSpPr>
            <p:spPr>
              <a:xfrm>
                <a:off x="0" y="5334000"/>
                <a:ext cx="8991599" cy="228600"/>
              </a:xfrm>
              <a:prstGeom prst="rect">
                <a:avLst/>
              </a:prstGeom>
              <a:solidFill>
                <a:srgbClr val="DB6D2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14" name="Rectangle 13"/>
              <p:cNvSpPr/>
              <p:nvPr/>
            </p:nvSpPr>
            <p:spPr>
              <a:xfrm>
                <a:off x="1143000" y="5334000"/>
                <a:ext cx="1143000" cy="228600"/>
              </a:xfrm>
              <a:prstGeom prst="rect">
                <a:avLst/>
              </a:prstGeom>
              <a:solidFill>
                <a:schemeClr val="accent2">
                  <a:lumMod val="50000"/>
                  <a:alpha val="8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15" name="Rectangle 14"/>
              <p:cNvSpPr/>
              <p:nvPr/>
            </p:nvSpPr>
            <p:spPr>
              <a:xfrm>
                <a:off x="8077201" y="5334000"/>
                <a:ext cx="1066799" cy="228600"/>
              </a:xfrm>
              <a:prstGeom prst="rect">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16" name="Rectangle 15"/>
              <p:cNvSpPr/>
              <p:nvPr/>
            </p:nvSpPr>
            <p:spPr>
              <a:xfrm>
                <a:off x="2286000" y="5334000"/>
                <a:ext cx="1143000" cy="228600"/>
              </a:xfrm>
              <a:prstGeom prst="rect">
                <a:avLst/>
              </a:prstGeom>
              <a:solidFill>
                <a:srgbClr val="DB6D2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17" name="Rectangle 16"/>
              <p:cNvSpPr/>
              <p:nvPr/>
            </p:nvSpPr>
            <p:spPr>
              <a:xfrm>
                <a:off x="3505200" y="5334000"/>
                <a:ext cx="1143000" cy="228600"/>
              </a:xfrm>
              <a:prstGeom prst="rect">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18" name="Rectangle 17"/>
              <p:cNvSpPr/>
              <p:nvPr/>
            </p:nvSpPr>
            <p:spPr>
              <a:xfrm>
                <a:off x="4610100" y="5334000"/>
                <a:ext cx="1143000" cy="228600"/>
              </a:xfrm>
              <a:prstGeom prst="rect">
                <a:avLst/>
              </a:prstGeom>
              <a:solidFill>
                <a:srgbClr val="DB6D2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19" name="Rectangle 18"/>
              <p:cNvSpPr/>
              <p:nvPr/>
            </p:nvSpPr>
            <p:spPr>
              <a:xfrm>
                <a:off x="5753100" y="5334000"/>
                <a:ext cx="1143000" cy="228600"/>
              </a:xfrm>
              <a:prstGeom prst="rect">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grpSp>
      </p:grpSp>
      <p:grpSp>
        <p:nvGrpSpPr>
          <p:cNvPr id="2" name="Group 1"/>
          <p:cNvGrpSpPr/>
          <p:nvPr userDrawn="1"/>
        </p:nvGrpSpPr>
        <p:grpSpPr>
          <a:xfrm>
            <a:off x="0" y="1"/>
            <a:ext cx="9144001" cy="1303651"/>
            <a:chOff x="0" y="1"/>
            <a:chExt cx="9144001" cy="1303651"/>
          </a:xfrm>
        </p:grpSpPr>
        <p:pic>
          <p:nvPicPr>
            <p:cNvPr id="7" name="Picture 2"/>
            <p:cNvPicPr>
              <a:picLocks noChangeAspect="1" noChangeArrowheads="1"/>
            </p:cNvPicPr>
            <p:nvPr userDrawn="1"/>
          </p:nvPicPr>
          <p:blipFill rotWithShape="1">
            <a:blip r:embed="rId4" cstate="print">
              <a:extLst>
                <a:ext uri="{28A0092B-C50C-407E-A947-70E740481C1C}">
                  <a14:useLocalDpi xmlns:a14="http://schemas.microsoft.com/office/drawing/2010/main" xmlns="" val="0"/>
                </a:ext>
              </a:extLst>
            </a:blip>
            <a:srcRect l="935" r="819"/>
            <a:stretch/>
          </p:blipFill>
          <p:spPr bwMode="auto">
            <a:xfrm>
              <a:off x="1" y="1"/>
              <a:ext cx="9144000" cy="1303651"/>
            </a:xfrm>
            <a:prstGeom prst="rect">
              <a:avLst/>
            </a:prstGeom>
            <a:noFill/>
            <a:ln w="63500" cmpd="tri">
              <a:no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pic>
        <p:cxnSp>
          <p:nvCxnSpPr>
            <p:cNvPr id="20" name="Straight Connector 19"/>
            <p:cNvCxnSpPr/>
            <p:nvPr userDrawn="1"/>
          </p:nvCxnSpPr>
          <p:spPr>
            <a:xfrm>
              <a:off x="0" y="1303652"/>
              <a:ext cx="9144001" cy="0"/>
            </a:xfrm>
            <a:prstGeom prst="line">
              <a:avLst/>
            </a:prstGeom>
            <a:ln w="50800">
              <a:solidFill>
                <a:srgbClr val="D9D5BD"/>
              </a:solidFill>
            </a:ln>
            <a:effectLst>
              <a:glow rad="101600">
                <a:schemeClr val="bg2">
                  <a:lumMod val="90000"/>
                  <a:alpha val="40000"/>
                </a:schemeClr>
              </a:glow>
            </a:effectLst>
          </p:spPr>
          <p:style>
            <a:lnRef idx="1">
              <a:schemeClr val="accent1"/>
            </a:lnRef>
            <a:fillRef idx="0">
              <a:schemeClr val="accent1"/>
            </a:fillRef>
            <a:effectRef idx="0">
              <a:schemeClr val="accent1"/>
            </a:effectRef>
            <a:fontRef idx="minor">
              <a:schemeClr val="tx1"/>
            </a:fontRef>
          </p:style>
        </p:cxnSp>
      </p:grpSp>
      <p:sp>
        <p:nvSpPr>
          <p:cNvPr id="8" name="Title 7"/>
          <p:cNvSpPr>
            <a:spLocks noGrp="1"/>
          </p:cNvSpPr>
          <p:nvPr>
            <p:ph type="title" hasCustomPrompt="1"/>
          </p:nvPr>
        </p:nvSpPr>
        <p:spPr>
          <a:xfrm>
            <a:off x="323528" y="1916832"/>
            <a:ext cx="8229600" cy="1143000"/>
          </a:xfrm>
        </p:spPr>
        <p:txBody>
          <a:bodyPr>
            <a:noAutofit/>
          </a:bodyPr>
          <a:lstStyle>
            <a:lvl1pPr>
              <a:defRPr sz="4000" b="1">
                <a:solidFill>
                  <a:srgbClr val="741202"/>
                </a:solidFill>
                <a:latin typeface="Arial" panose="020B0604020202020204" pitchFamily="34" charset="0"/>
                <a:cs typeface="Arial" panose="020B0604020202020204" pitchFamily="34" charset="0"/>
              </a:defRPr>
            </a:lvl1pPr>
          </a:lstStyle>
          <a:p>
            <a:r>
              <a:rPr lang="en-US" dirty="0" smtClean="0"/>
              <a:t>CLICK TO ADD TITLE OF PRESENTATION</a:t>
            </a:r>
            <a:endParaRPr lang="en-ZA" dirty="0"/>
          </a:p>
        </p:txBody>
      </p:sp>
      <p:sp>
        <p:nvSpPr>
          <p:cNvPr id="30" name="Date Placeholder 29"/>
          <p:cNvSpPr>
            <a:spLocks noGrp="1"/>
          </p:cNvSpPr>
          <p:nvPr>
            <p:ph type="dt" sz="half" idx="10"/>
          </p:nvPr>
        </p:nvSpPr>
        <p:spPr/>
        <p:txBody>
          <a:bodyPr/>
          <a:lstStyle/>
          <a:p>
            <a:endParaRPr lang="en-ZA"/>
          </a:p>
        </p:txBody>
      </p:sp>
      <p:sp>
        <p:nvSpPr>
          <p:cNvPr id="31" name="Slide Number Placeholder 30"/>
          <p:cNvSpPr>
            <a:spLocks noGrp="1"/>
          </p:cNvSpPr>
          <p:nvPr>
            <p:ph type="sldNum" sz="quarter" idx="11"/>
          </p:nvPr>
        </p:nvSpPr>
        <p:spPr/>
        <p:txBody>
          <a:bodyPr/>
          <a:lstStyle>
            <a:lvl1pPr>
              <a:defRPr sz="1600" b="1"/>
            </a:lvl1pPr>
          </a:lstStyle>
          <a:p>
            <a:fld id="{3DB53F8B-4788-43D9-B19C-7CDD71F53993}" type="slidenum">
              <a:rPr lang="en-ZA" smtClean="0"/>
              <a:pPr/>
              <a:t>‹#›</a:t>
            </a:fld>
            <a:endParaRPr lang="en-ZA" dirty="0"/>
          </a:p>
        </p:txBody>
      </p:sp>
    </p:spTree>
    <p:extLst>
      <p:ext uri="{BB962C8B-B14F-4D97-AF65-F5344CB8AC3E}">
        <p14:creationId xmlns:p14="http://schemas.microsoft.com/office/powerpoint/2010/main" xmlns="" val="29996112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67544" y="44624"/>
            <a:ext cx="8229600" cy="721570"/>
          </a:xfrm>
        </p:spPr>
        <p:txBody>
          <a:bodyPr>
            <a:normAutofit/>
          </a:bodyPr>
          <a:lstStyle>
            <a:lvl1pPr>
              <a:defRPr sz="4000" b="1" baseline="0">
                <a:solidFill>
                  <a:srgbClr val="741202"/>
                </a:solidFill>
                <a:latin typeface="Arial" panose="020B0604020202020204" pitchFamily="34" charset="0"/>
                <a:cs typeface="Arial" panose="020B0604020202020204" pitchFamily="34" charset="0"/>
              </a:defRPr>
            </a:lvl1pPr>
          </a:lstStyle>
          <a:p>
            <a:r>
              <a:rPr lang="en-US" dirty="0" smtClean="0"/>
              <a:t>Title of slide</a:t>
            </a:r>
            <a:endParaRPr lang="en-ZA" dirty="0"/>
          </a:p>
        </p:txBody>
      </p:sp>
      <p:sp>
        <p:nvSpPr>
          <p:cNvPr id="3" name="Content Placeholder 2"/>
          <p:cNvSpPr>
            <a:spLocks noGrp="1"/>
          </p:cNvSpPr>
          <p:nvPr>
            <p:ph idx="1"/>
          </p:nvPr>
        </p:nvSpPr>
        <p:spPr>
          <a:xfrm>
            <a:off x="457200" y="1124744"/>
            <a:ext cx="8229600" cy="4968552"/>
          </a:xfrm>
        </p:spPr>
        <p:txBody>
          <a:bodyPr/>
          <a:lstStyle>
            <a:lvl1pPr>
              <a:defRPr>
                <a:latin typeface="Arial" panose="020B0604020202020204" pitchFamily="34" charset="0"/>
                <a:cs typeface="Arial" panose="020B0604020202020204" pitchFamily="34" charset="0"/>
              </a:defRPr>
            </a:lvl1pPr>
            <a:lvl2pPr>
              <a:buClr>
                <a:schemeClr val="accent2">
                  <a:lumMod val="50000"/>
                </a:schemeClr>
              </a:buCl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ZA" dirty="0"/>
          </a:p>
        </p:txBody>
      </p:sp>
      <p:sp>
        <p:nvSpPr>
          <p:cNvPr id="7" name="Rectangle 6"/>
          <p:cNvSpPr/>
          <p:nvPr userDrawn="1"/>
        </p:nvSpPr>
        <p:spPr>
          <a:xfrm>
            <a:off x="609600" y="838202"/>
            <a:ext cx="8534400" cy="45719"/>
          </a:xfrm>
          <a:prstGeom prst="rect">
            <a:avLst/>
          </a:prstGeom>
          <a:gradFill flip="none" rotWithShape="1">
            <a:gsLst>
              <a:gs pos="0">
                <a:schemeClr val="bg1"/>
              </a:gs>
              <a:gs pos="100000">
                <a:srgbClr val="DB6D29"/>
              </a:gs>
            </a:gsLst>
            <a:lin ang="0" scaled="1"/>
            <a:tileRect/>
          </a:gradFill>
          <a:ln w="254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pic>
        <p:nvPicPr>
          <p:cNvPr id="8" name="Picture 3"/>
          <p:cNvPicPr>
            <a:picLocks noChangeAspect="1" noChangeArrowheads="1"/>
          </p:cNvPicPr>
          <p:nvPr userDrawn="1"/>
        </p:nvPicPr>
        <p:blipFill rotWithShape="1">
          <a:blip r:embed="rId2" cstate="print">
            <a:extLst>
              <a:ext uri="{28A0092B-C50C-407E-A947-70E740481C1C}">
                <a14:useLocalDpi xmlns:a14="http://schemas.microsoft.com/office/drawing/2010/main" xmlns="" val="0"/>
              </a:ext>
            </a:extLst>
          </a:blip>
          <a:srcRect l="3448"/>
          <a:stretch/>
        </p:blipFill>
        <p:spPr bwMode="auto">
          <a:xfrm>
            <a:off x="35496" y="6237312"/>
            <a:ext cx="1471464" cy="59680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9" name="Picture 4"/>
          <p:cNvPicPr>
            <a:picLocks noChangeAspect="1" noChangeArrowheads="1"/>
          </p:cNvPicPr>
          <p:nvPr userDrawn="1"/>
        </p:nvPicPr>
        <p:blipFill rotWithShape="1">
          <a:blip r:embed="rId3" cstate="print">
            <a:extLst>
              <a:ext uri="{28A0092B-C50C-407E-A947-70E740481C1C}">
                <a14:useLocalDpi xmlns:a14="http://schemas.microsoft.com/office/drawing/2010/main" xmlns="" val="0"/>
              </a:ext>
            </a:extLst>
          </a:blip>
          <a:srcRect l="13585" t="18717" r="12842" b="24479"/>
          <a:stretch/>
        </p:blipFill>
        <p:spPr bwMode="auto">
          <a:xfrm>
            <a:off x="8544984" y="6268989"/>
            <a:ext cx="539552" cy="58901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10" name="Date Placeholder 9"/>
          <p:cNvSpPr>
            <a:spLocks noGrp="1"/>
          </p:cNvSpPr>
          <p:nvPr>
            <p:ph type="dt" sz="half" idx="10"/>
          </p:nvPr>
        </p:nvSpPr>
        <p:spPr/>
        <p:txBody>
          <a:bodyPr/>
          <a:lstStyle/>
          <a:p>
            <a:endParaRPr lang="en-ZA"/>
          </a:p>
        </p:txBody>
      </p:sp>
      <p:sp>
        <p:nvSpPr>
          <p:cNvPr id="11" name="Slide Number Placeholder 10"/>
          <p:cNvSpPr>
            <a:spLocks noGrp="1"/>
          </p:cNvSpPr>
          <p:nvPr>
            <p:ph type="sldNum" sz="quarter" idx="11"/>
          </p:nvPr>
        </p:nvSpPr>
        <p:spPr/>
        <p:txBody>
          <a:bodyPr/>
          <a:lstStyle>
            <a:lvl1pPr>
              <a:defRPr sz="1600" b="1"/>
            </a:lvl1pPr>
          </a:lstStyle>
          <a:p>
            <a:fld id="{3DB53F8B-4788-43D9-B19C-7CDD71F53993}" type="slidenum">
              <a:rPr lang="en-ZA" smtClean="0"/>
              <a:pPr/>
              <a:t>‹#›</a:t>
            </a:fld>
            <a:endParaRPr lang="en-ZA" dirty="0"/>
          </a:p>
        </p:txBody>
      </p:sp>
      <p:sp>
        <p:nvSpPr>
          <p:cNvPr id="12" name="Footer Placeholder 11"/>
          <p:cNvSpPr>
            <a:spLocks noGrp="1"/>
          </p:cNvSpPr>
          <p:nvPr>
            <p:ph type="ftr" sz="quarter" idx="12"/>
          </p:nvPr>
        </p:nvSpPr>
        <p:spPr/>
        <p:txBody>
          <a:bodyPr/>
          <a:lstStyle/>
          <a:p>
            <a:endParaRPr lang="en-ZA" dirty="0"/>
          </a:p>
        </p:txBody>
      </p:sp>
    </p:spTree>
    <p:extLst>
      <p:ext uri="{BB962C8B-B14F-4D97-AF65-F5344CB8AC3E}">
        <p14:creationId xmlns:p14="http://schemas.microsoft.com/office/powerpoint/2010/main" xmlns="" val="6839678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7" name="Rectangle 6"/>
          <p:cNvSpPr/>
          <p:nvPr userDrawn="1"/>
        </p:nvSpPr>
        <p:spPr>
          <a:xfrm>
            <a:off x="609600" y="838202"/>
            <a:ext cx="8534400" cy="45719"/>
          </a:xfrm>
          <a:prstGeom prst="rect">
            <a:avLst/>
          </a:prstGeom>
          <a:gradFill flip="none" rotWithShape="1">
            <a:gsLst>
              <a:gs pos="0">
                <a:schemeClr val="bg1"/>
              </a:gs>
              <a:gs pos="100000">
                <a:srgbClr val="DB6D29"/>
              </a:gs>
            </a:gsLst>
            <a:lin ang="0" scaled="1"/>
            <a:tileRect/>
          </a:gradFill>
          <a:ln w="254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pic>
        <p:nvPicPr>
          <p:cNvPr id="8" name="Picture 3"/>
          <p:cNvPicPr>
            <a:picLocks noChangeAspect="1" noChangeArrowheads="1"/>
          </p:cNvPicPr>
          <p:nvPr userDrawn="1"/>
        </p:nvPicPr>
        <p:blipFill rotWithShape="1">
          <a:blip r:embed="rId2" cstate="print">
            <a:extLst>
              <a:ext uri="{28A0092B-C50C-407E-A947-70E740481C1C}">
                <a14:useLocalDpi xmlns:a14="http://schemas.microsoft.com/office/drawing/2010/main" xmlns="" val="0"/>
              </a:ext>
            </a:extLst>
          </a:blip>
          <a:srcRect l="3448"/>
          <a:stretch/>
        </p:blipFill>
        <p:spPr bwMode="auto">
          <a:xfrm>
            <a:off x="35496" y="6237312"/>
            <a:ext cx="1471464" cy="59680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9" name="Picture 4"/>
          <p:cNvPicPr>
            <a:picLocks noChangeAspect="1" noChangeArrowheads="1"/>
          </p:cNvPicPr>
          <p:nvPr userDrawn="1"/>
        </p:nvPicPr>
        <p:blipFill rotWithShape="1">
          <a:blip r:embed="rId3" cstate="print">
            <a:extLst>
              <a:ext uri="{28A0092B-C50C-407E-A947-70E740481C1C}">
                <a14:useLocalDpi xmlns:a14="http://schemas.microsoft.com/office/drawing/2010/main" xmlns="" val="0"/>
              </a:ext>
            </a:extLst>
          </a:blip>
          <a:srcRect l="13585" t="18717" r="12842" b="24479"/>
          <a:stretch/>
        </p:blipFill>
        <p:spPr bwMode="auto">
          <a:xfrm>
            <a:off x="8544984" y="6268989"/>
            <a:ext cx="539552" cy="58901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10" name="Title 1"/>
          <p:cNvSpPr>
            <a:spLocks noGrp="1"/>
          </p:cNvSpPr>
          <p:nvPr>
            <p:ph type="title" hasCustomPrompt="1"/>
          </p:nvPr>
        </p:nvSpPr>
        <p:spPr>
          <a:xfrm>
            <a:off x="467544" y="44624"/>
            <a:ext cx="8229600" cy="721570"/>
          </a:xfrm>
        </p:spPr>
        <p:txBody>
          <a:bodyPr>
            <a:normAutofit/>
          </a:bodyPr>
          <a:lstStyle>
            <a:lvl1pPr>
              <a:defRPr sz="4000" b="1" baseline="0">
                <a:solidFill>
                  <a:srgbClr val="741202"/>
                </a:solidFill>
                <a:latin typeface="Arial" panose="020B0604020202020204" pitchFamily="34" charset="0"/>
                <a:cs typeface="Arial" panose="020B0604020202020204" pitchFamily="34" charset="0"/>
              </a:defRPr>
            </a:lvl1pPr>
          </a:lstStyle>
          <a:p>
            <a:r>
              <a:rPr lang="en-US" dirty="0" smtClean="0"/>
              <a:t>Title of slide</a:t>
            </a:r>
            <a:endParaRPr lang="en-ZA" dirty="0"/>
          </a:p>
        </p:txBody>
      </p:sp>
      <p:sp>
        <p:nvSpPr>
          <p:cNvPr id="6" name="Date Placeholder 5"/>
          <p:cNvSpPr>
            <a:spLocks noGrp="1"/>
          </p:cNvSpPr>
          <p:nvPr>
            <p:ph type="dt" sz="half" idx="10"/>
          </p:nvPr>
        </p:nvSpPr>
        <p:spPr/>
        <p:txBody>
          <a:bodyPr/>
          <a:lstStyle/>
          <a:p>
            <a:endParaRPr lang="en-ZA"/>
          </a:p>
        </p:txBody>
      </p:sp>
      <p:sp>
        <p:nvSpPr>
          <p:cNvPr id="11" name="Slide Number Placeholder 10"/>
          <p:cNvSpPr>
            <a:spLocks noGrp="1"/>
          </p:cNvSpPr>
          <p:nvPr>
            <p:ph type="sldNum" sz="quarter" idx="11"/>
          </p:nvPr>
        </p:nvSpPr>
        <p:spPr/>
        <p:txBody>
          <a:bodyPr/>
          <a:lstStyle>
            <a:lvl1pPr>
              <a:defRPr sz="1600" b="1"/>
            </a:lvl1pPr>
          </a:lstStyle>
          <a:p>
            <a:fld id="{3DB53F8B-4788-43D9-B19C-7CDD71F53993}" type="slidenum">
              <a:rPr lang="en-ZA" smtClean="0"/>
              <a:pPr/>
              <a:t>‹#›</a:t>
            </a:fld>
            <a:endParaRPr lang="en-ZA" dirty="0"/>
          </a:p>
        </p:txBody>
      </p:sp>
      <p:sp>
        <p:nvSpPr>
          <p:cNvPr id="12" name="Footer Placeholder 11"/>
          <p:cNvSpPr>
            <a:spLocks noGrp="1"/>
          </p:cNvSpPr>
          <p:nvPr>
            <p:ph type="ftr" sz="quarter" idx="12"/>
          </p:nvPr>
        </p:nvSpPr>
        <p:spPr/>
        <p:txBody>
          <a:bodyPr/>
          <a:lstStyle/>
          <a:p>
            <a:endParaRPr lang="en-ZA"/>
          </a:p>
        </p:txBody>
      </p:sp>
    </p:spTree>
    <p:extLst>
      <p:ext uri="{BB962C8B-B14F-4D97-AF65-F5344CB8AC3E}">
        <p14:creationId xmlns:p14="http://schemas.microsoft.com/office/powerpoint/2010/main" xmlns="" val="7291842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3" name="Rectangle 2"/>
          <p:cNvSpPr/>
          <p:nvPr userDrawn="1"/>
        </p:nvSpPr>
        <p:spPr>
          <a:xfrm>
            <a:off x="0" y="5229200"/>
            <a:ext cx="9144000" cy="1628800"/>
          </a:xfrm>
          <a:prstGeom prst="rect">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2" name="TextBox 1"/>
          <p:cNvSpPr txBox="1"/>
          <p:nvPr userDrawn="1"/>
        </p:nvSpPr>
        <p:spPr>
          <a:xfrm>
            <a:off x="1115616" y="5470192"/>
            <a:ext cx="7200800" cy="1631216"/>
          </a:xfrm>
          <a:prstGeom prst="rect">
            <a:avLst/>
          </a:prstGeom>
          <a:noFill/>
        </p:spPr>
        <p:txBody>
          <a:bodyPr wrap="square" rtlCol="0">
            <a:spAutoFit/>
          </a:bodyPr>
          <a:lstStyle/>
          <a:p>
            <a:pPr algn="ctr"/>
            <a:r>
              <a:rPr lang="en-ZA" sz="2000" b="1" dirty="0" smtClean="0">
                <a:solidFill>
                  <a:schemeClr val="bg1"/>
                </a:solidFill>
                <a:latin typeface="Arial" panose="020B0604020202020204" pitchFamily="34" charset="0"/>
                <a:cs typeface="Arial" panose="020B0604020202020204" pitchFamily="34" charset="0"/>
              </a:rPr>
              <a:t>Website: www.education.gov.za</a:t>
            </a:r>
          </a:p>
          <a:p>
            <a:pPr algn="ctr"/>
            <a:r>
              <a:rPr lang="en-ZA" sz="2000" b="1" dirty="0" smtClean="0">
                <a:solidFill>
                  <a:schemeClr val="bg1"/>
                </a:solidFill>
                <a:latin typeface="Arial" panose="020B0604020202020204" pitchFamily="34" charset="0"/>
                <a:cs typeface="Arial" panose="020B0604020202020204" pitchFamily="34" charset="0"/>
              </a:rPr>
              <a:t>Call Centre: 0800 202 933 | callcentre@dbe.gov.za</a:t>
            </a:r>
          </a:p>
          <a:p>
            <a:pPr algn="ctr"/>
            <a:r>
              <a:rPr lang="en-ZA" sz="2000" b="1" dirty="0" smtClean="0">
                <a:solidFill>
                  <a:schemeClr val="bg1"/>
                </a:solidFill>
                <a:latin typeface="Arial" panose="020B0604020202020204" pitchFamily="34" charset="0"/>
                <a:cs typeface="Arial" panose="020B0604020202020204" pitchFamily="34" charset="0"/>
              </a:rPr>
              <a:t>Twitter: @DBE_SA | Facebook: DBE SA</a:t>
            </a:r>
          </a:p>
          <a:p>
            <a:pPr algn="ctr"/>
            <a:endParaRPr lang="en-ZA" sz="2000" b="1" dirty="0" smtClean="0">
              <a:solidFill>
                <a:schemeClr val="bg1"/>
              </a:solidFill>
              <a:latin typeface="Arial" panose="020B0604020202020204" pitchFamily="34" charset="0"/>
              <a:cs typeface="Arial" panose="020B0604020202020204" pitchFamily="34" charset="0"/>
            </a:endParaRPr>
          </a:p>
          <a:p>
            <a:endParaRPr lang="en-ZA" sz="2000" b="1" dirty="0">
              <a:solidFill>
                <a:schemeClr val="bg1"/>
              </a:solidFill>
              <a:latin typeface="Arial" panose="020B0604020202020204" pitchFamily="34" charset="0"/>
              <a:cs typeface="Arial" panose="020B0604020202020204" pitchFamily="34" charset="0"/>
            </a:endParaRPr>
          </a:p>
        </p:txBody>
      </p:sp>
      <p:grpSp>
        <p:nvGrpSpPr>
          <p:cNvPr id="7" name="Group 6"/>
          <p:cNvGrpSpPr/>
          <p:nvPr userDrawn="1"/>
        </p:nvGrpSpPr>
        <p:grpSpPr>
          <a:xfrm>
            <a:off x="0" y="1"/>
            <a:ext cx="9144001" cy="1303651"/>
            <a:chOff x="0" y="1"/>
            <a:chExt cx="9144001" cy="1303651"/>
          </a:xfrm>
        </p:grpSpPr>
        <p:pic>
          <p:nvPicPr>
            <p:cNvPr id="4" name="Picture 2"/>
            <p:cNvPicPr>
              <a:picLocks noChangeAspect="1" noChangeArrowheads="1"/>
            </p:cNvPicPr>
            <p:nvPr userDrawn="1"/>
          </p:nvPicPr>
          <p:blipFill rotWithShape="1">
            <a:blip r:embed="rId2" cstate="print">
              <a:extLst>
                <a:ext uri="{28A0092B-C50C-407E-A947-70E740481C1C}">
                  <a14:useLocalDpi xmlns:a14="http://schemas.microsoft.com/office/drawing/2010/main" xmlns="" val="0"/>
                </a:ext>
              </a:extLst>
            </a:blip>
            <a:srcRect l="935" r="819"/>
            <a:stretch/>
          </p:blipFill>
          <p:spPr bwMode="auto">
            <a:xfrm>
              <a:off x="1" y="1"/>
              <a:ext cx="9144000" cy="1303651"/>
            </a:xfrm>
            <a:prstGeom prst="rect">
              <a:avLst/>
            </a:prstGeom>
            <a:noFill/>
            <a:ln w="63500" cmpd="tri">
              <a:no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pic>
        <p:cxnSp>
          <p:nvCxnSpPr>
            <p:cNvPr id="5" name="Straight Connector 4"/>
            <p:cNvCxnSpPr/>
            <p:nvPr userDrawn="1"/>
          </p:nvCxnSpPr>
          <p:spPr>
            <a:xfrm>
              <a:off x="0" y="1303652"/>
              <a:ext cx="9144001" cy="0"/>
            </a:xfrm>
            <a:prstGeom prst="line">
              <a:avLst/>
            </a:prstGeom>
            <a:ln w="50800">
              <a:solidFill>
                <a:srgbClr val="D9D5BD"/>
              </a:solidFill>
            </a:ln>
            <a:effectLst>
              <a:glow rad="101600">
                <a:schemeClr val="bg2">
                  <a:lumMod val="90000"/>
                  <a:alpha val="40000"/>
                </a:schemeClr>
              </a:glow>
            </a:effectLst>
          </p:spPr>
          <p:style>
            <a:lnRef idx="1">
              <a:schemeClr val="accent1"/>
            </a:lnRef>
            <a:fillRef idx="0">
              <a:schemeClr val="accent1"/>
            </a:fillRef>
            <a:effectRef idx="0">
              <a:schemeClr val="accent1"/>
            </a:effectRef>
            <a:fontRef idx="minor">
              <a:schemeClr val="tx1"/>
            </a:fontRef>
          </p:style>
        </p:cxnSp>
      </p:grpSp>
      <p:sp>
        <p:nvSpPr>
          <p:cNvPr id="6" name="Title 5"/>
          <p:cNvSpPr>
            <a:spLocks noGrp="1"/>
          </p:cNvSpPr>
          <p:nvPr>
            <p:ph type="title" hasCustomPrompt="1"/>
          </p:nvPr>
        </p:nvSpPr>
        <p:spPr>
          <a:xfrm>
            <a:off x="457200" y="2502024"/>
            <a:ext cx="8229600" cy="1143000"/>
          </a:xfrm>
        </p:spPr>
        <p:txBody>
          <a:bodyPr>
            <a:noAutofit/>
          </a:bodyPr>
          <a:lstStyle>
            <a:lvl1pPr>
              <a:defRPr sz="4000" b="1" baseline="0">
                <a:solidFill>
                  <a:schemeClr val="accent6">
                    <a:lumMod val="75000"/>
                  </a:schemeClr>
                </a:solidFill>
                <a:latin typeface="Arial" panose="020B0604020202020204" pitchFamily="34" charset="0"/>
                <a:cs typeface="Arial" panose="020B0604020202020204" pitchFamily="34" charset="0"/>
              </a:defRPr>
            </a:lvl1pPr>
          </a:lstStyle>
          <a:p>
            <a:r>
              <a:rPr lang="en-US" dirty="0" smtClean="0"/>
              <a:t>CLICK TO ADD ENDING MESSAGE</a:t>
            </a:r>
            <a:endParaRPr lang="en-ZA" dirty="0"/>
          </a:p>
        </p:txBody>
      </p:sp>
    </p:spTree>
    <p:extLst>
      <p:ext uri="{BB962C8B-B14F-4D97-AF65-F5344CB8AC3E}">
        <p14:creationId xmlns:p14="http://schemas.microsoft.com/office/powerpoint/2010/main" xmlns="" val="5149660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hasCustomPrompt="1"/>
          </p:nvPr>
        </p:nvSpPr>
        <p:spPr>
          <a:xfrm>
            <a:off x="1411560" y="3573016"/>
            <a:ext cx="6400800" cy="1008112"/>
          </a:xfrm>
        </p:spPr>
        <p:txBody>
          <a:bodyPr>
            <a:normAutofit/>
          </a:bodyPr>
          <a:lstStyle>
            <a:lvl1pPr marL="0" indent="0" algn="ctr">
              <a:buNone/>
              <a:defRPr sz="2400" b="0" baseline="0">
                <a:solidFill>
                  <a:schemeClr val="accent6">
                    <a:lumMod val="75000"/>
                  </a:schemeClr>
                </a:solidFill>
                <a:latin typeface="Arial" panose="020B0604020202020204" pitchFamily="34" charset="0"/>
                <a:cs typeface="Arial" panose="020B060402020202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algn="ctr"/>
            <a:r>
              <a:rPr lang="en-ZA" sz="2400" b="1" dirty="0" smtClean="0">
                <a:solidFill>
                  <a:srgbClr val="DB6D29"/>
                </a:solidFill>
                <a:latin typeface="Arial" panose="020B0604020202020204" pitchFamily="34" charset="0"/>
                <a:cs typeface="Arial" panose="020B0604020202020204" pitchFamily="34" charset="0"/>
              </a:rPr>
              <a:t>CLICK TO ADD SUBTITLE OF THE PRESENTATION</a:t>
            </a:r>
            <a:endParaRPr lang="en-ZA" sz="2400" b="1" dirty="0">
              <a:solidFill>
                <a:srgbClr val="DB6D29"/>
              </a:solidFill>
              <a:latin typeface="Arial" panose="020B0604020202020204" pitchFamily="34" charset="0"/>
              <a:cs typeface="Arial" panose="020B0604020202020204" pitchFamily="34" charset="0"/>
            </a:endParaRPr>
          </a:p>
        </p:txBody>
      </p:sp>
      <p:grpSp>
        <p:nvGrpSpPr>
          <p:cNvPr id="4" name="Group 3"/>
          <p:cNvGrpSpPr/>
          <p:nvPr userDrawn="1"/>
        </p:nvGrpSpPr>
        <p:grpSpPr>
          <a:xfrm>
            <a:off x="0" y="5562600"/>
            <a:ext cx="9144000" cy="1264494"/>
            <a:chOff x="0" y="5562600"/>
            <a:chExt cx="9144000" cy="1264494"/>
          </a:xfrm>
        </p:grpSpPr>
        <p:pic>
          <p:nvPicPr>
            <p:cNvPr id="10" name="Picture 3"/>
            <p:cNvPicPr>
              <a:picLocks noChangeAspect="1" noChangeArrowheads="1"/>
            </p:cNvPicPr>
            <p:nvPr userDrawn="1"/>
          </p:nvPicPr>
          <p:blipFill rotWithShape="1">
            <a:blip r:embed="rId2" cstate="print">
              <a:extLst>
                <a:ext uri="{28A0092B-C50C-407E-A947-70E740481C1C}">
                  <a14:useLocalDpi xmlns:a14="http://schemas.microsoft.com/office/drawing/2010/main" xmlns="" val="0"/>
                </a:ext>
              </a:extLst>
            </a:blip>
            <a:srcRect l="3448"/>
            <a:stretch/>
          </p:blipFill>
          <p:spPr bwMode="auto">
            <a:xfrm>
              <a:off x="76200" y="5992639"/>
              <a:ext cx="2057400" cy="83445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11" name="Picture 4"/>
            <p:cNvPicPr>
              <a:picLocks noChangeAspect="1" noChangeArrowheads="1"/>
            </p:cNvPicPr>
            <p:nvPr userDrawn="1"/>
          </p:nvPicPr>
          <p:blipFill rotWithShape="1">
            <a:blip r:embed="rId3" cstate="print">
              <a:extLst>
                <a:ext uri="{28A0092B-C50C-407E-A947-70E740481C1C}">
                  <a14:useLocalDpi xmlns:a14="http://schemas.microsoft.com/office/drawing/2010/main" xmlns="" val="0"/>
                </a:ext>
              </a:extLst>
            </a:blip>
            <a:srcRect l="13585" t="18717" r="12842" b="24479"/>
            <a:stretch/>
          </p:blipFill>
          <p:spPr bwMode="auto">
            <a:xfrm>
              <a:off x="8305801" y="5950586"/>
              <a:ext cx="761999" cy="83184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grpSp>
          <p:nvGrpSpPr>
            <p:cNvPr id="12" name="Group 11"/>
            <p:cNvGrpSpPr/>
            <p:nvPr userDrawn="1"/>
          </p:nvGrpSpPr>
          <p:grpSpPr>
            <a:xfrm>
              <a:off x="0" y="5562600"/>
              <a:ext cx="9144000" cy="228600"/>
              <a:chOff x="0" y="5334000"/>
              <a:chExt cx="9144000" cy="228600"/>
            </a:xfrm>
          </p:grpSpPr>
          <p:sp>
            <p:nvSpPr>
              <p:cNvPr id="13" name="Rectangle 12"/>
              <p:cNvSpPr/>
              <p:nvPr/>
            </p:nvSpPr>
            <p:spPr>
              <a:xfrm>
                <a:off x="0" y="5334000"/>
                <a:ext cx="8991599" cy="228600"/>
              </a:xfrm>
              <a:prstGeom prst="rect">
                <a:avLst/>
              </a:prstGeom>
              <a:solidFill>
                <a:srgbClr val="DB6D2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solidFill>
                    <a:prstClr val="white"/>
                  </a:solidFill>
                </a:endParaRPr>
              </a:p>
            </p:txBody>
          </p:sp>
          <p:sp>
            <p:nvSpPr>
              <p:cNvPr id="14" name="Rectangle 13"/>
              <p:cNvSpPr/>
              <p:nvPr/>
            </p:nvSpPr>
            <p:spPr>
              <a:xfrm>
                <a:off x="1143000" y="5334000"/>
                <a:ext cx="1143000" cy="228600"/>
              </a:xfrm>
              <a:prstGeom prst="rect">
                <a:avLst/>
              </a:prstGeom>
              <a:solidFill>
                <a:schemeClr val="accent2">
                  <a:lumMod val="50000"/>
                  <a:alpha val="8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solidFill>
                    <a:prstClr val="white"/>
                  </a:solidFill>
                </a:endParaRPr>
              </a:p>
            </p:txBody>
          </p:sp>
          <p:sp>
            <p:nvSpPr>
              <p:cNvPr id="15" name="Rectangle 14"/>
              <p:cNvSpPr/>
              <p:nvPr/>
            </p:nvSpPr>
            <p:spPr>
              <a:xfrm>
                <a:off x="8077201" y="5334000"/>
                <a:ext cx="1066799" cy="228600"/>
              </a:xfrm>
              <a:prstGeom prst="rect">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solidFill>
                    <a:prstClr val="white"/>
                  </a:solidFill>
                </a:endParaRPr>
              </a:p>
            </p:txBody>
          </p:sp>
          <p:sp>
            <p:nvSpPr>
              <p:cNvPr id="16" name="Rectangle 15"/>
              <p:cNvSpPr/>
              <p:nvPr/>
            </p:nvSpPr>
            <p:spPr>
              <a:xfrm>
                <a:off x="2286000" y="5334000"/>
                <a:ext cx="1143000" cy="228600"/>
              </a:xfrm>
              <a:prstGeom prst="rect">
                <a:avLst/>
              </a:prstGeom>
              <a:solidFill>
                <a:srgbClr val="DB6D2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solidFill>
                    <a:prstClr val="white"/>
                  </a:solidFill>
                </a:endParaRPr>
              </a:p>
            </p:txBody>
          </p:sp>
          <p:sp>
            <p:nvSpPr>
              <p:cNvPr id="17" name="Rectangle 16"/>
              <p:cNvSpPr/>
              <p:nvPr/>
            </p:nvSpPr>
            <p:spPr>
              <a:xfrm>
                <a:off x="3505200" y="5334000"/>
                <a:ext cx="1143000" cy="228600"/>
              </a:xfrm>
              <a:prstGeom prst="rect">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solidFill>
                    <a:prstClr val="white"/>
                  </a:solidFill>
                </a:endParaRPr>
              </a:p>
            </p:txBody>
          </p:sp>
          <p:sp>
            <p:nvSpPr>
              <p:cNvPr id="18" name="Rectangle 17"/>
              <p:cNvSpPr/>
              <p:nvPr/>
            </p:nvSpPr>
            <p:spPr>
              <a:xfrm>
                <a:off x="4610100" y="5334000"/>
                <a:ext cx="1143000" cy="228600"/>
              </a:xfrm>
              <a:prstGeom prst="rect">
                <a:avLst/>
              </a:prstGeom>
              <a:solidFill>
                <a:srgbClr val="DB6D2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solidFill>
                    <a:prstClr val="white"/>
                  </a:solidFill>
                </a:endParaRPr>
              </a:p>
            </p:txBody>
          </p:sp>
          <p:sp>
            <p:nvSpPr>
              <p:cNvPr id="19" name="Rectangle 18"/>
              <p:cNvSpPr/>
              <p:nvPr/>
            </p:nvSpPr>
            <p:spPr>
              <a:xfrm>
                <a:off x="5753100" y="5334000"/>
                <a:ext cx="1143000" cy="228600"/>
              </a:xfrm>
              <a:prstGeom prst="rect">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solidFill>
                    <a:prstClr val="white"/>
                  </a:solidFill>
                </a:endParaRPr>
              </a:p>
            </p:txBody>
          </p:sp>
        </p:grpSp>
      </p:grpSp>
      <p:grpSp>
        <p:nvGrpSpPr>
          <p:cNvPr id="2" name="Group 1"/>
          <p:cNvGrpSpPr/>
          <p:nvPr userDrawn="1"/>
        </p:nvGrpSpPr>
        <p:grpSpPr>
          <a:xfrm>
            <a:off x="0" y="1"/>
            <a:ext cx="9144001" cy="1303651"/>
            <a:chOff x="0" y="1"/>
            <a:chExt cx="9144001" cy="1303651"/>
          </a:xfrm>
        </p:grpSpPr>
        <p:pic>
          <p:nvPicPr>
            <p:cNvPr id="7" name="Picture 2"/>
            <p:cNvPicPr>
              <a:picLocks noChangeAspect="1" noChangeArrowheads="1"/>
            </p:cNvPicPr>
            <p:nvPr userDrawn="1"/>
          </p:nvPicPr>
          <p:blipFill rotWithShape="1">
            <a:blip r:embed="rId4" cstate="print">
              <a:extLst>
                <a:ext uri="{28A0092B-C50C-407E-A947-70E740481C1C}">
                  <a14:useLocalDpi xmlns:a14="http://schemas.microsoft.com/office/drawing/2010/main" xmlns="" val="0"/>
                </a:ext>
              </a:extLst>
            </a:blip>
            <a:srcRect l="935" r="819"/>
            <a:stretch/>
          </p:blipFill>
          <p:spPr bwMode="auto">
            <a:xfrm>
              <a:off x="1" y="1"/>
              <a:ext cx="9144000" cy="1303651"/>
            </a:xfrm>
            <a:prstGeom prst="rect">
              <a:avLst/>
            </a:prstGeom>
            <a:noFill/>
            <a:ln w="63500" cmpd="tri">
              <a:no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pic>
        <p:cxnSp>
          <p:nvCxnSpPr>
            <p:cNvPr id="20" name="Straight Connector 19"/>
            <p:cNvCxnSpPr/>
            <p:nvPr userDrawn="1"/>
          </p:nvCxnSpPr>
          <p:spPr>
            <a:xfrm>
              <a:off x="0" y="1303652"/>
              <a:ext cx="9144001" cy="0"/>
            </a:xfrm>
            <a:prstGeom prst="line">
              <a:avLst/>
            </a:prstGeom>
            <a:ln w="50800">
              <a:solidFill>
                <a:srgbClr val="D9D5BD"/>
              </a:solidFill>
            </a:ln>
            <a:effectLst>
              <a:glow rad="101600">
                <a:schemeClr val="bg2">
                  <a:lumMod val="90000"/>
                  <a:alpha val="40000"/>
                </a:schemeClr>
              </a:glow>
            </a:effectLst>
          </p:spPr>
          <p:style>
            <a:lnRef idx="1">
              <a:schemeClr val="accent1"/>
            </a:lnRef>
            <a:fillRef idx="0">
              <a:schemeClr val="accent1"/>
            </a:fillRef>
            <a:effectRef idx="0">
              <a:schemeClr val="accent1"/>
            </a:effectRef>
            <a:fontRef idx="minor">
              <a:schemeClr val="tx1"/>
            </a:fontRef>
          </p:style>
        </p:cxnSp>
      </p:grpSp>
      <p:sp>
        <p:nvSpPr>
          <p:cNvPr id="8" name="Title 7"/>
          <p:cNvSpPr>
            <a:spLocks noGrp="1"/>
          </p:cNvSpPr>
          <p:nvPr>
            <p:ph type="title" hasCustomPrompt="1"/>
          </p:nvPr>
        </p:nvSpPr>
        <p:spPr>
          <a:xfrm>
            <a:off x="323528" y="1916832"/>
            <a:ext cx="8229600" cy="1143000"/>
          </a:xfrm>
        </p:spPr>
        <p:txBody>
          <a:bodyPr>
            <a:noAutofit/>
          </a:bodyPr>
          <a:lstStyle>
            <a:lvl1pPr>
              <a:defRPr sz="4000" b="1">
                <a:solidFill>
                  <a:srgbClr val="741202"/>
                </a:solidFill>
                <a:latin typeface="Arial" panose="020B0604020202020204" pitchFamily="34" charset="0"/>
                <a:cs typeface="Arial" panose="020B0604020202020204" pitchFamily="34" charset="0"/>
              </a:defRPr>
            </a:lvl1pPr>
          </a:lstStyle>
          <a:p>
            <a:r>
              <a:rPr lang="en-US" dirty="0" smtClean="0"/>
              <a:t>CLICK TO ADD TITLE OF PRESENTATION</a:t>
            </a:r>
            <a:endParaRPr lang="en-ZA" dirty="0"/>
          </a:p>
        </p:txBody>
      </p:sp>
    </p:spTree>
    <p:extLst>
      <p:ext uri="{BB962C8B-B14F-4D97-AF65-F5344CB8AC3E}">
        <p14:creationId xmlns:p14="http://schemas.microsoft.com/office/powerpoint/2010/main" xmlns="" val="31767592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67544" y="44624"/>
            <a:ext cx="8229600" cy="721570"/>
          </a:xfrm>
        </p:spPr>
        <p:txBody>
          <a:bodyPr>
            <a:normAutofit/>
          </a:bodyPr>
          <a:lstStyle>
            <a:lvl1pPr>
              <a:defRPr sz="4000" b="1" baseline="0">
                <a:solidFill>
                  <a:srgbClr val="741202"/>
                </a:solidFill>
                <a:latin typeface="Arial" panose="020B0604020202020204" pitchFamily="34" charset="0"/>
                <a:cs typeface="Arial" panose="020B0604020202020204" pitchFamily="34" charset="0"/>
              </a:defRPr>
            </a:lvl1pPr>
          </a:lstStyle>
          <a:p>
            <a:r>
              <a:rPr lang="en-US" dirty="0" smtClean="0"/>
              <a:t>Title of slide</a:t>
            </a:r>
            <a:endParaRPr lang="en-ZA" dirty="0"/>
          </a:p>
        </p:txBody>
      </p:sp>
      <p:sp>
        <p:nvSpPr>
          <p:cNvPr id="3" name="Content Placeholder 2"/>
          <p:cNvSpPr>
            <a:spLocks noGrp="1"/>
          </p:cNvSpPr>
          <p:nvPr>
            <p:ph idx="1"/>
          </p:nvPr>
        </p:nvSpPr>
        <p:spPr>
          <a:xfrm>
            <a:off x="457200" y="1124744"/>
            <a:ext cx="8229600" cy="4968552"/>
          </a:xfrm>
        </p:spPr>
        <p:txBody>
          <a:bodyPr/>
          <a:lstStyle>
            <a:lvl1pPr>
              <a:defRPr>
                <a:latin typeface="Arial" panose="020B0604020202020204" pitchFamily="34" charset="0"/>
                <a:cs typeface="Arial" panose="020B0604020202020204" pitchFamily="34" charset="0"/>
              </a:defRPr>
            </a:lvl1pPr>
            <a:lvl2pPr>
              <a:buClr>
                <a:schemeClr val="accent2">
                  <a:lumMod val="50000"/>
                </a:schemeClr>
              </a:buCl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ZA" dirty="0"/>
          </a:p>
        </p:txBody>
      </p:sp>
      <p:sp>
        <p:nvSpPr>
          <p:cNvPr id="7" name="Rectangle 6"/>
          <p:cNvSpPr/>
          <p:nvPr userDrawn="1"/>
        </p:nvSpPr>
        <p:spPr>
          <a:xfrm>
            <a:off x="609600" y="838202"/>
            <a:ext cx="8534400" cy="45719"/>
          </a:xfrm>
          <a:prstGeom prst="rect">
            <a:avLst/>
          </a:prstGeom>
          <a:gradFill flip="none" rotWithShape="1">
            <a:gsLst>
              <a:gs pos="0">
                <a:schemeClr val="bg1"/>
              </a:gs>
              <a:gs pos="100000">
                <a:srgbClr val="DB6D29"/>
              </a:gs>
            </a:gsLst>
            <a:lin ang="0" scaled="1"/>
            <a:tileRect/>
          </a:gradFill>
          <a:ln w="254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solidFill>
                <a:prstClr val="white"/>
              </a:solidFill>
            </a:endParaRPr>
          </a:p>
        </p:txBody>
      </p:sp>
      <p:pic>
        <p:nvPicPr>
          <p:cNvPr id="8" name="Picture 3"/>
          <p:cNvPicPr>
            <a:picLocks noChangeAspect="1" noChangeArrowheads="1"/>
          </p:cNvPicPr>
          <p:nvPr userDrawn="1"/>
        </p:nvPicPr>
        <p:blipFill rotWithShape="1">
          <a:blip r:embed="rId2" cstate="print">
            <a:extLst>
              <a:ext uri="{28A0092B-C50C-407E-A947-70E740481C1C}">
                <a14:useLocalDpi xmlns:a14="http://schemas.microsoft.com/office/drawing/2010/main" xmlns="" val="0"/>
              </a:ext>
            </a:extLst>
          </a:blip>
          <a:srcRect l="3448"/>
          <a:stretch/>
        </p:blipFill>
        <p:spPr bwMode="auto">
          <a:xfrm>
            <a:off x="35496" y="6237312"/>
            <a:ext cx="1471464" cy="59680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9" name="Picture 4"/>
          <p:cNvPicPr>
            <a:picLocks noChangeAspect="1" noChangeArrowheads="1"/>
          </p:cNvPicPr>
          <p:nvPr userDrawn="1"/>
        </p:nvPicPr>
        <p:blipFill rotWithShape="1">
          <a:blip r:embed="rId3" cstate="print">
            <a:extLst>
              <a:ext uri="{28A0092B-C50C-407E-A947-70E740481C1C}">
                <a14:useLocalDpi xmlns:a14="http://schemas.microsoft.com/office/drawing/2010/main" xmlns="" val="0"/>
              </a:ext>
            </a:extLst>
          </a:blip>
          <a:srcRect l="13585" t="18717" r="12842" b="24479"/>
          <a:stretch/>
        </p:blipFill>
        <p:spPr bwMode="auto">
          <a:xfrm>
            <a:off x="8544984" y="6268989"/>
            <a:ext cx="539552" cy="58901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42399039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7" name="Rectangle 6"/>
          <p:cNvSpPr/>
          <p:nvPr userDrawn="1"/>
        </p:nvSpPr>
        <p:spPr>
          <a:xfrm>
            <a:off x="609600" y="838202"/>
            <a:ext cx="8534400" cy="45719"/>
          </a:xfrm>
          <a:prstGeom prst="rect">
            <a:avLst/>
          </a:prstGeom>
          <a:gradFill flip="none" rotWithShape="1">
            <a:gsLst>
              <a:gs pos="0">
                <a:schemeClr val="bg1"/>
              </a:gs>
              <a:gs pos="100000">
                <a:srgbClr val="DB6D29"/>
              </a:gs>
            </a:gsLst>
            <a:lin ang="0" scaled="1"/>
            <a:tileRect/>
          </a:gradFill>
          <a:ln w="254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solidFill>
                <a:prstClr val="white"/>
              </a:solidFill>
            </a:endParaRPr>
          </a:p>
        </p:txBody>
      </p:sp>
      <p:pic>
        <p:nvPicPr>
          <p:cNvPr id="8" name="Picture 3"/>
          <p:cNvPicPr>
            <a:picLocks noChangeAspect="1" noChangeArrowheads="1"/>
          </p:cNvPicPr>
          <p:nvPr userDrawn="1"/>
        </p:nvPicPr>
        <p:blipFill rotWithShape="1">
          <a:blip r:embed="rId2" cstate="print">
            <a:extLst>
              <a:ext uri="{28A0092B-C50C-407E-A947-70E740481C1C}">
                <a14:useLocalDpi xmlns:a14="http://schemas.microsoft.com/office/drawing/2010/main" xmlns="" val="0"/>
              </a:ext>
            </a:extLst>
          </a:blip>
          <a:srcRect l="3448"/>
          <a:stretch/>
        </p:blipFill>
        <p:spPr bwMode="auto">
          <a:xfrm>
            <a:off x="35496" y="6237312"/>
            <a:ext cx="1471464" cy="59680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9" name="Picture 4"/>
          <p:cNvPicPr>
            <a:picLocks noChangeAspect="1" noChangeArrowheads="1"/>
          </p:cNvPicPr>
          <p:nvPr userDrawn="1"/>
        </p:nvPicPr>
        <p:blipFill rotWithShape="1">
          <a:blip r:embed="rId3" cstate="print">
            <a:extLst>
              <a:ext uri="{28A0092B-C50C-407E-A947-70E740481C1C}">
                <a14:useLocalDpi xmlns:a14="http://schemas.microsoft.com/office/drawing/2010/main" xmlns="" val="0"/>
              </a:ext>
            </a:extLst>
          </a:blip>
          <a:srcRect l="13585" t="18717" r="12842" b="24479"/>
          <a:stretch/>
        </p:blipFill>
        <p:spPr bwMode="auto">
          <a:xfrm>
            <a:off x="8544984" y="6268989"/>
            <a:ext cx="539552" cy="58901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10" name="Title 1"/>
          <p:cNvSpPr>
            <a:spLocks noGrp="1"/>
          </p:cNvSpPr>
          <p:nvPr>
            <p:ph type="title" hasCustomPrompt="1"/>
          </p:nvPr>
        </p:nvSpPr>
        <p:spPr>
          <a:xfrm>
            <a:off x="467544" y="44624"/>
            <a:ext cx="8229600" cy="721570"/>
          </a:xfrm>
        </p:spPr>
        <p:txBody>
          <a:bodyPr>
            <a:normAutofit/>
          </a:bodyPr>
          <a:lstStyle>
            <a:lvl1pPr>
              <a:defRPr sz="4000" b="1" baseline="0">
                <a:solidFill>
                  <a:srgbClr val="741202"/>
                </a:solidFill>
                <a:latin typeface="Arial" panose="020B0604020202020204" pitchFamily="34" charset="0"/>
                <a:cs typeface="Arial" panose="020B0604020202020204" pitchFamily="34" charset="0"/>
              </a:defRPr>
            </a:lvl1pPr>
          </a:lstStyle>
          <a:p>
            <a:r>
              <a:rPr lang="en-US" dirty="0" smtClean="0"/>
              <a:t>Title of slide</a:t>
            </a:r>
            <a:endParaRPr lang="en-ZA" dirty="0"/>
          </a:p>
        </p:txBody>
      </p:sp>
    </p:spTree>
    <p:extLst>
      <p:ext uri="{BB962C8B-B14F-4D97-AF65-F5344CB8AC3E}">
        <p14:creationId xmlns:p14="http://schemas.microsoft.com/office/powerpoint/2010/main" xmlns="" val="38041881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3" name="Rectangle 2"/>
          <p:cNvSpPr/>
          <p:nvPr userDrawn="1"/>
        </p:nvSpPr>
        <p:spPr>
          <a:xfrm>
            <a:off x="0" y="5229200"/>
            <a:ext cx="9144000" cy="1628800"/>
          </a:xfrm>
          <a:prstGeom prst="rect">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solidFill>
                <a:prstClr val="white"/>
              </a:solidFill>
            </a:endParaRPr>
          </a:p>
        </p:txBody>
      </p:sp>
      <p:sp>
        <p:nvSpPr>
          <p:cNvPr id="2" name="TextBox 1"/>
          <p:cNvSpPr txBox="1"/>
          <p:nvPr userDrawn="1"/>
        </p:nvSpPr>
        <p:spPr>
          <a:xfrm>
            <a:off x="1115616" y="5470192"/>
            <a:ext cx="7200800" cy="1631216"/>
          </a:xfrm>
          <a:prstGeom prst="rect">
            <a:avLst/>
          </a:prstGeom>
          <a:noFill/>
        </p:spPr>
        <p:txBody>
          <a:bodyPr wrap="square" rtlCol="0">
            <a:spAutoFit/>
          </a:bodyPr>
          <a:lstStyle/>
          <a:p>
            <a:pPr algn="ctr"/>
            <a:r>
              <a:rPr lang="en-ZA" sz="2000" b="1" dirty="0">
                <a:solidFill>
                  <a:prstClr val="white"/>
                </a:solidFill>
                <a:latin typeface="Arial" panose="020B0604020202020204" pitchFamily="34" charset="0"/>
                <a:cs typeface="Arial" panose="020B0604020202020204" pitchFamily="34" charset="0"/>
              </a:rPr>
              <a:t>Website: www.education.gov.za</a:t>
            </a:r>
          </a:p>
          <a:p>
            <a:pPr algn="ctr"/>
            <a:r>
              <a:rPr lang="en-ZA" sz="2000" b="1" dirty="0">
                <a:solidFill>
                  <a:prstClr val="white"/>
                </a:solidFill>
                <a:latin typeface="Arial" panose="020B0604020202020204" pitchFamily="34" charset="0"/>
                <a:cs typeface="Arial" panose="020B0604020202020204" pitchFamily="34" charset="0"/>
              </a:rPr>
              <a:t>Call Centre: 0800 202 933 | callcentre@dbe.gov.za</a:t>
            </a:r>
          </a:p>
          <a:p>
            <a:pPr algn="ctr"/>
            <a:r>
              <a:rPr lang="en-ZA" sz="2000" b="1" dirty="0">
                <a:solidFill>
                  <a:prstClr val="white"/>
                </a:solidFill>
                <a:latin typeface="Arial" panose="020B0604020202020204" pitchFamily="34" charset="0"/>
                <a:cs typeface="Arial" panose="020B0604020202020204" pitchFamily="34" charset="0"/>
              </a:rPr>
              <a:t>Twitter: @DBE_SA | Facebook: DBE SA</a:t>
            </a:r>
          </a:p>
          <a:p>
            <a:pPr algn="ctr"/>
            <a:endParaRPr lang="en-ZA" sz="2000" b="1" dirty="0">
              <a:solidFill>
                <a:prstClr val="white"/>
              </a:solidFill>
              <a:latin typeface="Arial" panose="020B0604020202020204" pitchFamily="34" charset="0"/>
              <a:cs typeface="Arial" panose="020B0604020202020204" pitchFamily="34" charset="0"/>
            </a:endParaRPr>
          </a:p>
          <a:p>
            <a:endParaRPr lang="en-ZA" sz="2000" b="1" dirty="0">
              <a:solidFill>
                <a:prstClr val="white"/>
              </a:solidFill>
              <a:latin typeface="Arial" panose="020B0604020202020204" pitchFamily="34" charset="0"/>
              <a:cs typeface="Arial" panose="020B0604020202020204" pitchFamily="34" charset="0"/>
            </a:endParaRPr>
          </a:p>
        </p:txBody>
      </p:sp>
      <p:grpSp>
        <p:nvGrpSpPr>
          <p:cNvPr id="7" name="Group 6"/>
          <p:cNvGrpSpPr/>
          <p:nvPr userDrawn="1"/>
        </p:nvGrpSpPr>
        <p:grpSpPr>
          <a:xfrm>
            <a:off x="0" y="1"/>
            <a:ext cx="9144001" cy="1303651"/>
            <a:chOff x="0" y="1"/>
            <a:chExt cx="9144001" cy="1303651"/>
          </a:xfrm>
        </p:grpSpPr>
        <p:pic>
          <p:nvPicPr>
            <p:cNvPr id="4" name="Picture 2"/>
            <p:cNvPicPr>
              <a:picLocks noChangeAspect="1" noChangeArrowheads="1"/>
            </p:cNvPicPr>
            <p:nvPr userDrawn="1"/>
          </p:nvPicPr>
          <p:blipFill rotWithShape="1">
            <a:blip r:embed="rId2" cstate="print">
              <a:extLst>
                <a:ext uri="{28A0092B-C50C-407E-A947-70E740481C1C}">
                  <a14:useLocalDpi xmlns:a14="http://schemas.microsoft.com/office/drawing/2010/main" xmlns="" val="0"/>
                </a:ext>
              </a:extLst>
            </a:blip>
            <a:srcRect l="935" r="819"/>
            <a:stretch/>
          </p:blipFill>
          <p:spPr bwMode="auto">
            <a:xfrm>
              <a:off x="1" y="1"/>
              <a:ext cx="9144000" cy="1303651"/>
            </a:xfrm>
            <a:prstGeom prst="rect">
              <a:avLst/>
            </a:prstGeom>
            <a:noFill/>
            <a:ln w="63500" cmpd="tri">
              <a:no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pic>
        <p:cxnSp>
          <p:nvCxnSpPr>
            <p:cNvPr id="5" name="Straight Connector 4"/>
            <p:cNvCxnSpPr/>
            <p:nvPr userDrawn="1"/>
          </p:nvCxnSpPr>
          <p:spPr>
            <a:xfrm>
              <a:off x="0" y="1303652"/>
              <a:ext cx="9144001" cy="0"/>
            </a:xfrm>
            <a:prstGeom prst="line">
              <a:avLst/>
            </a:prstGeom>
            <a:ln w="50800">
              <a:solidFill>
                <a:srgbClr val="D9D5BD"/>
              </a:solidFill>
            </a:ln>
            <a:effectLst>
              <a:glow rad="101600">
                <a:schemeClr val="bg2">
                  <a:lumMod val="90000"/>
                  <a:alpha val="40000"/>
                </a:schemeClr>
              </a:glow>
            </a:effectLst>
          </p:spPr>
          <p:style>
            <a:lnRef idx="1">
              <a:schemeClr val="accent1"/>
            </a:lnRef>
            <a:fillRef idx="0">
              <a:schemeClr val="accent1"/>
            </a:fillRef>
            <a:effectRef idx="0">
              <a:schemeClr val="accent1"/>
            </a:effectRef>
            <a:fontRef idx="minor">
              <a:schemeClr val="tx1"/>
            </a:fontRef>
          </p:style>
        </p:cxnSp>
      </p:grpSp>
      <p:sp>
        <p:nvSpPr>
          <p:cNvPr id="6" name="Title 5"/>
          <p:cNvSpPr>
            <a:spLocks noGrp="1"/>
          </p:cNvSpPr>
          <p:nvPr>
            <p:ph type="title" hasCustomPrompt="1"/>
          </p:nvPr>
        </p:nvSpPr>
        <p:spPr>
          <a:xfrm>
            <a:off x="457200" y="2502024"/>
            <a:ext cx="8229600" cy="1143000"/>
          </a:xfrm>
        </p:spPr>
        <p:txBody>
          <a:bodyPr>
            <a:noAutofit/>
          </a:bodyPr>
          <a:lstStyle>
            <a:lvl1pPr>
              <a:defRPr sz="4000" b="1" baseline="0">
                <a:solidFill>
                  <a:schemeClr val="accent6">
                    <a:lumMod val="75000"/>
                  </a:schemeClr>
                </a:solidFill>
                <a:latin typeface="Arial" panose="020B0604020202020204" pitchFamily="34" charset="0"/>
                <a:cs typeface="Arial" panose="020B0604020202020204" pitchFamily="34" charset="0"/>
              </a:defRPr>
            </a:lvl1pPr>
          </a:lstStyle>
          <a:p>
            <a:r>
              <a:rPr lang="en-US" dirty="0" smtClean="0"/>
              <a:t>CLICK TO ADD ENDING MESSAGE</a:t>
            </a:r>
            <a:endParaRPr lang="en-ZA" dirty="0"/>
          </a:p>
        </p:txBody>
      </p:sp>
    </p:spTree>
    <p:extLst>
      <p:ext uri="{BB962C8B-B14F-4D97-AF65-F5344CB8AC3E}">
        <p14:creationId xmlns:p14="http://schemas.microsoft.com/office/powerpoint/2010/main" xmlns="" val="15583081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grpSp>
        <p:nvGrpSpPr>
          <p:cNvPr id="4" name="Group 6"/>
          <p:cNvGrpSpPr>
            <a:grpSpLocks/>
          </p:cNvGrpSpPr>
          <p:nvPr userDrawn="1"/>
        </p:nvGrpSpPr>
        <p:grpSpPr bwMode="auto">
          <a:xfrm>
            <a:off x="0" y="5562600"/>
            <a:ext cx="9144000" cy="1265238"/>
            <a:chOff x="0" y="5562600"/>
            <a:chExt cx="9144000" cy="1264494"/>
          </a:xfrm>
        </p:grpSpPr>
        <p:pic>
          <p:nvPicPr>
            <p:cNvPr id="5" name="Picture 3"/>
            <p:cNvPicPr>
              <a:picLocks noChangeAspect="1" noChangeArrowheads="1"/>
            </p:cNvPicPr>
            <p:nvPr userDrawn="1"/>
          </p:nvPicPr>
          <p:blipFill>
            <a:blip r:embed="rId2" cstate="print">
              <a:extLst>
                <a:ext uri="{28A0092B-C50C-407E-A947-70E740481C1C}">
                  <a14:useLocalDpi xmlns:a14="http://schemas.microsoft.com/office/drawing/2010/main" xmlns="" val="0"/>
                </a:ext>
              </a:extLst>
            </a:blip>
            <a:srcRect l="3448"/>
            <a:stretch>
              <a:fillRect/>
            </a:stretch>
          </p:blipFill>
          <p:spPr bwMode="auto">
            <a:xfrm>
              <a:off x="76200" y="5992639"/>
              <a:ext cx="2057400" cy="83445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6" name="Picture 4"/>
            <p:cNvPicPr>
              <a:picLocks noChangeAspect="1" noChangeArrowheads="1"/>
            </p:cNvPicPr>
            <p:nvPr userDrawn="1"/>
          </p:nvPicPr>
          <p:blipFill>
            <a:blip r:embed="rId3" cstate="print">
              <a:extLst>
                <a:ext uri="{28A0092B-C50C-407E-A947-70E740481C1C}">
                  <a14:useLocalDpi xmlns:a14="http://schemas.microsoft.com/office/drawing/2010/main" xmlns="" val="0"/>
                </a:ext>
              </a:extLst>
            </a:blip>
            <a:srcRect l="13585" t="18716" r="12842" b="24480"/>
            <a:stretch>
              <a:fillRect/>
            </a:stretch>
          </p:blipFill>
          <p:spPr bwMode="auto">
            <a:xfrm>
              <a:off x="8305801" y="5950586"/>
              <a:ext cx="761999" cy="83184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nvGrpSpPr>
            <p:cNvPr id="7" name="Group 11"/>
            <p:cNvGrpSpPr>
              <a:grpSpLocks/>
            </p:cNvGrpSpPr>
            <p:nvPr userDrawn="1"/>
          </p:nvGrpSpPr>
          <p:grpSpPr bwMode="auto">
            <a:xfrm>
              <a:off x="0" y="5562600"/>
              <a:ext cx="9144000" cy="228466"/>
              <a:chOff x="0" y="5334000"/>
              <a:chExt cx="9144000" cy="228466"/>
            </a:xfrm>
          </p:grpSpPr>
          <p:sp>
            <p:nvSpPr>
              <p:cNvPr id="9" name="Rectangle 8"/>
              <p:cNvSpPr/>
              <p:nvPr/>
            </p:nvSpPr>
            <p:spPr>
              <a:xfrm>
                <a:off x="0" y="5334000"/>
                <a:ext cx="8991600" cy="228466"/>
              </a:xfrm>
              <a:prstGeom prst="rect">
                <a:avLst/>
              </a:prstGeom>
              <a:solidFill>
                <a:srgbClr val="DB6D2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ZA" dirty="0">
                  <a:solidFill>
                    <a:prstClr val="white"/>
                  </a:solidFill>
                </a:endParaRPr>
              </a:p>
            </p:txBody>
          </p:sp>
          <p:sp>
            <p:nvSpPr>
              <p:cNvPr id="10" name="Rectangle 9"/>
              <p:cNvSpPr/>
              <p:nvPr/>
            </p:nvSpPr>
            <p:spPr>
              <a:xfrm>
                <a:off x="1143000" y="5334000"/>
                <a:ext cx="1143000" cy="228466"/>
              </a:xfrm>
              <a:prstGeom prst="rect">
                <a:avLst/>
              </a:prstGeom>
              <a:solidFill>
                <a:schemeClr val="accent2">
                  <a:lumMod val="50000"/>
                  <a:alpha val="8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ZA" dirty="0">
                  <a:solidFill>
                    <a:prstClr val="white"/>
                  </a:solidFill>
                </a:endParaRPr>
              </a:p>
            </p:txBody>
          </p:sp>
          <p:sp>
            <p:nvSpPr>
              <p:cNvPr id="11" name="Rectangle 10"/>
              <p:cNvSpPr/>
              <p:nvPr/>
            </p:nvSpPr>
            <p:spPr>
              <a:xfrm>
                <a:off x="8077200" y="5334000"/>
                <a:ext cx="1066800" cy="228466"/>
              </a:xfrm>
              <a:prstGeom prst="rect">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ZA" dirty="0">
                  <a:solidFill>
                    <a:prstClr val="white"/>
                  </a:solidFill>
                </a:endParaRPr>
              </a:p>
            </p:txBody>
          </p:sp>
          <p:sp>
            <p:nvSpPr>
              <p:cNvPr id="12" name="Rectangle 11"/>
              <p:cNvSpPr/>
              <p:nvPr/>
            </p:nvSpPr>
            <p:spPr>
              <a:xfrm>
                <a:off x="2286000" y="5334000"/>
                <a:ext cx="1143000" cy="228466"/>
              </a:xfrm>
              <a:prstGeom prst="rect">
                <a:avLst/>
              </a:prstGeom>
              <a:solidFill>
                <a:srgbClr val="DB6D2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ZA" dirty="0">
                  <a:solidFill>
                    <a:prstClr val="white"/>
                  </a:solidFill>
                </a:endParaRPr>
              </a:p>
            </p:txBody>
          </p:sp>
          <p:sp>
            <p:nvSpPr>
              <p:cNvPr id="13" name="Rectangle 12"/>
              <p:cNvSpPr/>
              <p:nvPr/>
            </p:nvSpPr>
            <p:spPr>
              <a:xfrm>
                <a:off x="3505200" y="5334000"/>
                <a:ext cx="1143000" cy="228466"/>
              </a:xfrm>
              <a:prstGeom prst="rect">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ZA" dirty="0">
                  <a:solidFill>
                    <a:prstClr val="white"/>
                  </a:solidFill>
                </a:endParaRPr>
              </a:p>
            </p:txBody>
          </p:sp>
          <p:sp>
            <p:nvSpPr>
              <p:cNvPr id="14" name="Rectangle 13"/>
              <p:cNvSpPr/>
              <p:nvPr/>
            </p:nvSpPr>
            <p:spPr>
              <a:xfrm>
                <a:off x="4610100" y="5334000"/>
                <a:ext cx="1143000" cy="228466"/>
              </a:xfrm>
              <a:prstGeom prst="rect">
                <a:avLst/>
              </a:prstGeom>
              <a:solidFill>
                <a:srgbClr val="DB6D2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ZA" dirty="0">
                  <a:solidFill>
                    <a:prstClr val="white"/>
                  </a:solidFill>
                </a:endParaRPr>
              </a:p>
            </p:txBody>
          </p:sp>
          <p:sp>
            <p:nvSpPr>
              <p:cNvPr id="15" name="Rectangle 14"/>
              <p:cNvSpPr/>
              <p:nvPr/>
            </p:nvSpPr>
            <p:spPr>
              <a:xfrm>
                <a:off x="5753100" y="5334000"/>
                <a:ext cx="1143000" cy="228466"/>
              </a:xfrm>
              <a:prstGeom prst="rect">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ZA" dirty="0">
                  <a:solidFill>
                    <a:prstClr val="white"/>
                  </a:solidFill>
                </a:endParaRPr>
              </a:p>
            </p:txBody>
          </p:sp>
        </p:grpSp>
      </p:grpSp>
      <p:grpSp>
        <p:nvGrpSpPr>
          <p:cNvPr id="16" name="Group 1"/>
          <p:cNvGrpSpPr>
            <a:grpSpLocks/>
          </p:cNvGrpSpPr>
          <p:nvPr userDrawn="1"/>
        </p:nvGrpSpPr>
        <p:grpSpPr bwMode="auto">
          <a:xfrm>
            <a:off x="0" y="0"/>
            <a:ext cx="9144000" cy="1303338"/>
            <a:chOff x="0" y="1"/>
            <a:chExt cx="9144001" cy="1303651"/>
          </a:xfrm>
        </p:grpSpPr>
        <p:pic>
          <p:nvPicPr>
            <p:cNvPr id="17" name="Picture 2"/>
            <p:cNvPicPr>
              <a:picLocks noChangeAspect="1" noChangeArrowheads="1"/>
            </p:cNvPicPr>
            <p:nvPr userDrawn="1"/>
          </p:nvPicPr>
          <p:blipFill>
            <a:blip r:embed="rId4" cstate="print">
              <a:extLst>
                <a:ext uri="{28A0092B-C50C-407E-A947-70E740481C1C}">
                  <a14:useLocalDpi xmlns:a14="http://schemas.microsoft.com/office/drawing/2010/main" xmlns="" val="0"/>
                </a:ext>
              </a:extLst>
            </a:blip>
            <a:srcRect l="935" r="819"/>
            <a:stretch>
              <a:fillRect/>
            </a:stretch>
          </p:blipFill>
          <p:spPr bwMode="auto">
            <a:xfrm>
              <a:off x="1" y="1"/>
              <a:ext cx="9144000" cy="130365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63500" cmpd="tri">
                  <a:solidFill>
                    <a:srgbClr val="000000"/>
                  </a:solidFill>
                  <a:miter lim="800000"/>
                  <a:headEnd/>
                  <a:tailEnd/>
                </a14:hiddenLine>
              </a:ext>
            </a:extLst>
          </p:spPr>
        </p:pic>
        <p:cxnSp>
          <p:nvCxnSpPr>
            <p:cNvPr id="18" name="Straight Connector 17"/>
            <p:cNvCxnSpPr/>
            <p:nvPr userDrawn="1"/>
          </p:nvCxnSpPr>
          <p:spPr>
            <a:xfrm>
              <a:off x="0" y="-969496"/>
              <a:ext cx="9144001" cy="0"/>
            </a:xfrm>
            <a:prstGeom prst="line">
              <a:avLst/>
            </a:prstGeom>
            <a:ln w="50800">
              <a:solidFill>
                <a:srgbClr val="D9D5BD"/>
              </a:solidFill>
            </a:ln>
            <a:effectLst>
              <a:glow rad="101600">
                <a:schemeClr val="bg2">
                  <a:lumMod val="90000"/>
                  <a:alpha val="40000"/>
                </a:schemeClr>
              </a:glow>
            </a:effectLst>
          </p:spPr>
          <p:style>
            <a:lnRef idx="1">
              <a:schemeClr val="accent1"/>
            </a:lnRef>
            <a:fillRef idx="0">
              <a:schemeClr val="accent1"/>
            </a:fillRef>
            <a:effectRef idx="0">
              <a:schemeClr val="accent1"/>
            </a:effectRef>
            <a:fontRef idx="minor">
              <a:schemeClr val="tx1"/>
            </a:fontRef>
          </p:style>
        </p:cxnSp>
      </p:grpSp>
      <p:sp>
        <p:nvSpPr>
          <p:cNvPr id="3" name="Subtitle 2"/>
          <p:cNvSpPr>
            <a:spLocks noGrp="1"/>
          </p:cNvSpPr>
          <p:nvPr>
            <p:ph type="subTitle" idx="1"/>
          </p:nvPr>
        </p:nvSpPr>
        <p:spPr>
          <a:xfrm>
            <a:off x="1411560" y="3573017"/>
            <a:ext cx="6400800" cy="1008112"/>
          </a:xfrm>
        </p:spPr>
        <p:txBody>
          <a:bodyPr>
            <a:normAutofit/>
          </a:bodyPr>
          <a:lstStyle>
            <a:lvl1pPr marL="0" indent="0" algn="ctr">
              <a:buNone/>
              <a:defRPr sz="2400" b="0" baseline="0">
                <a:solidFill>
                  <a:schemeClr val="accent6">
                    <a:lumMod val="75000"/>
                  </a:schemeClr>
                </a:solidFill>
                <a:latin typeface="Arial" panose="020B0604020202020204" pitchFamily="34" charset="0"/>
                <a:cs typeface="Arial" panose="020B060402020202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ZA" dirty="0"/>
          </a:p>
        </p:txBody>
      </p:sp>
      <p:sp>
        <p:nvSpPr>
          <p:cNvPr id="8" name="Title 7"/>
          <p:cNvSpPr>
            <a:spLocks noGrp="1"/>
          </p:cNvSpPr>
          <p:nvPr>
            <p:ph type="title"/>
          </p:nvPr>
        </p:nvSpPr>
        <p:spPr>
          <a:xfrm>
            <a:off x="323528" y="1916832"/>
            <a:ext cx="8229600" cy="1143000"/>
          </a:xfrm>
        </p:spPr>
        <p:txBody>
          <a:bodyPr>
            <a:noAutofit/>
          </a:bodyPr>
          <a:lstStyle>
            <a:lvl1pPr>
              <a:defRPr sz="4000" b="1">
                <a:solidFill>
                  <a:srgbClr val="741202"/>
                </a:solidFill>
                <a:latin typeface="Arial" panose="020B0604020202020204" pitchFamily="34" charset="0"/>
                <a:cs typeface="Arial" panose="020B0604020202020204" pitchFamily="34" charset="0"/>
              </a:defRPr>
            </a:lvl1pPr>
          </a:lstStyle>
          <a:p>
            <a:r>
              <a:rPr lang="en-US" smtClean="0"/>
              <a:t>Click to edit Master title style</a:t>
            </a:r>
            <a:endParaRPr lang="en-ZA" dirty="0"/>
          </a:p>
        </p:txBody>
      </p:sp>
    </p:spTree>
    <p:extLst>
      <p:ext uri="{BB962C8B-B14F-4D97-AF65-F5344CB8AC3E}">
        <p14:creationId xmlns:p14="http://schemas.microsoft.com/office/powerpoint/2010/main" xmlns="" val="286253432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slideLayout" Target="../slideLayouts/slideLayout6.xml"/><Relationship Id="rId1" Type="http://schemas.openxmlformats.org/officeDocument/2006/relationships/slideLayout" Target="../slideLayouts/slideLayout5.xml"/><Relationship Id="rId6" Type="http://schemas.openxmlformats.org/officeDocument/2006/relationships/theme" Target="../theme/theme2.xml"/><Relationship Id="rId5" Type="http://schemas.openxmlformats.org/officeDocument/2006/relationships/slideLayout" Target="../slideLayouts/slideLayout9.xml"/><Relationship Id="rId4"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Z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ZA"/>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ZA"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DB53F8B-4788-43D9-B19C-7CDD71F53993}" type="slidenum">
              <a:rPr lang="en-ZA" smtClean="0"/>
              <a:pPr/>
              <a:t>‹#›</a:t>
            </a:fld>
            <a:endParaRPr lang="en-ZA" dirty="0"/>
          </a:p>
        </p:txBody>
      </p:sp>
    </p:spTree>
    <p:extLst>
      <p:ext uri="{BB962C8B-B14F-4D97-AF65-F5344CB8AC3E}">
        <p14:creationId xmlns:p14="http://schemas.microsoft.com/office/powerpoint/2010/main" xmlns="" val="115557800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4" r:id="rId3"/>
    <p:sldLayoutId id="2147483655" r:id="rId4"/>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Z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ZA" dirty="0">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ZA" dirty="0">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DB53F8B-4788-43D9-B19C-7CDD71F53993}" type="slidenum">
              <a:rPr lang="en-ZA" smtClean="0">
                <a:solidFill>
                  <a:prstClr val="black">
                    <a:tint val="75000"/>
                  </a:prstClr>
                </a:solidFill>
              </a:rPr>
              <a:pPr/>
              <a:t>‹#›</a:t>
            </a:fld>
            <a:endParaRPr lang="en-ZA" dirty="0">
              <a:solidFill>
                <a:prstClr val="black">
                  <a:tint val="75000"/>
                </a:prstClr>
              </a:solidFill>
            </a:endParaRPr>
          </a:p>
        </p:txBody>
      </p:sp>
    </p:spTree>
    <p:extLst>
      <p:ext uri="{BB962C8B-B14F-4D97-AF65-F5344CB8AC3E}">
        <p14:creationId xmlns:p14="http://schemas.microsoft.com/office/powerpoint/2010/main" xmlns="" val="2804429587"/>
      </p:ext>
    </p:extLst>
  </p:cSld>
  <p:clrMap bg1="lt1" tx1="dk1" bg2="lt2" tx2="dk2" accent1="accent1" accent2="accent2" accent3="accent3" accent4="accent4" accent5="accent5" accent6="accent6" hlink="hlink" folHlink="folHlink"/>
  <p:sldLayoutIdLst>
    <p:sldLayoutId id="2147483657" r:id="rId1"/>
    <p:sldLayoutId id="2147483658" r:id="rId2"/>
    <p:sldLayoutId id="2147483659" r:id="rId3"/>
    <p:sldLayoutId id="2147483660" r:id="rId4"/>
    <p:sldLayoutId id="2147483661" r:id="rId5"/>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 Id="rId5" Type="http://schemas.openxmlformats.org/officeDocument/2006/relationships/image" Target="../media/image10.png"/><Relationship Id="rId4" Type="http://schemas.openxmlformats.org/officeDocument/2006/relationships/image" Target="../media/image9.png"/></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ctrTitle"/>
          </p:nvPr>
        </p:nvSpPr>
        <p:spPr>
          <a:xfrm>
            <a:off x="62322" y="1052736"/>
            <a:ext cx="9019226" cy="3873042"/>
          </a:xfrm>
        </p:spPr>
        <p:txBody>
          <a:bodyPr/>
          <a:lstStyle/>
          <a:p>
            <a:r>
              <a:rPr lang="en-ZA" altLang="en-US" dirty="0" smtClean="0"/>
              <a:t/>
            </a:r>
            <a:br>
              <a:rPr lang="en-ZA" altLang="en-US" dirty="0" smtClean="0"/>
            </a:br>
            <a:r>
              <a:rPr lang="en-ZA" altLang="en-US" dirty="0" smtClean="0"/>
              <a:t/>
            </a:r>
            <a:br>
              <a:rPr lang="en-ZA" altLang="en-US" dirty="0" smtClean="0"/>
            </a:br>
            <a:r>
              <a:rPr lang="en-ZA" altLang="en-US" dirty="0" smtClean="0"/>
              <a:t/>
            </a:r>
            <a:br>
              <a:rPr lang="en-ZA" altLang="en-US" dirty="0" smtClean="0"/>
            </a:br>
            <a:r>
              <a:rPr lang="en-ZA" altLang="en-US" dirty="0" smtClean="0"/>
              <a:t/>
            </a:r>
            <a:br>
              <a:rPr lang="en-ZA" altLang="en-US" dirty="0" smtClean="0"/>
            </a:br>
            <a:r>
              <a:rPr lang="en-ZA" altLang="en-US" dirty="0" smtClean="0"/>
              <a:t/>
            </a:r>
            <a:br>
              <a:rPr lang="en-ZA" altLang="en-US" dirty="0" smtClean="0"/>
            </a:br>
            <a:r>
              <a:rPr lang="en-ZA" altLang="en-US" dirty="0" smtClean="0"/>
              <a:t/>
            </a:r>
            <a:br>
              <a:rPr lang="en-ZA" altLang="en-US" dirty="0" smtClean="0"/>
            </a:br>
            <a:r>
              <a:rPr lang="en-ZA" altLang="en-US" dirty="0" smtClean="0"/>
              <a:t/>
            </a:r>
            <a:br>
              <a:rPr lang="en-ZA" altLang="en-US" dirty="0" smtClean="0"/>
            </a:br>
            <a:r>
              <a:rPr lang="en-ZA" altLang="en-US" dirty="0" smtClean="0"/>
              <a:t/>
            </a:r>
            <a:br>
              <a:rPr lang="en-ZA" altLang="en-US" dirty="0" smtClean="0"/>
            </a:br>
            <a:r>
              <a:rPr lang="en-ZA" altLang="en-US" dirty="0" smtClean="0"/>
              <a:t/>
            </a:r>
            <a:br>
              <a:rPr lang="en-ZA" altLang="en-US" dirty="0" smtClean="0"/>
            </a:br>
            <a:r>
              <a:rPr lang="en-ZA" altLang="en-US" dirty="0" smtClean="0"/>
              <a:t/>
            </a:r>
            <a:br>
              <a:rPr lang="en-ZA" altLang="en-US" dirty="0" smtClean="0"/>
            </a:br>
            <a:r>
              <a:rPr lang="en-ZA" altLang="en-US" dirty="0" smtClean="0"/>
              <a:t/>
            </a:r>
            <a:br>
              <a:rPr lang="en-ZA" altLang="en-US" dirty="0" smtClean="0"/>
            </a:br>
            <a:r>
              <a:rPr lang="en-ZA" altLang="en-US" dirty="0" smtClean="0"/>
              <a:t/>
            </a:r>
            <a:br>
              <a:rPr lang="en-ZA" altLang="en-US" dirty="0" smtClean="0"/>
            </a:br>
            <a:r>
              <a:rPr lang="en-ZA" altLang="en-US" dirty="0" smtClean="0"/>
              <a:t/>
            </a:r>
            <a:br>
              <a:rPr lang="en-ZA" altLang="en-US" dirty="0" smtClean="0"/>
            </a:br>
            <a:r>
              <a:rPr lang="en-ZA" altLang="en-US" dirty="0" smtClean="0"/>
              <a:t/>
            </a:r>
            <a:br>
              <a:rPr lang="en-ZA" altLang="en-US" dirty="0" smtClean="0"/>
            </a:br>
            <a:r>
              <a:rPr lang="en-ZA" altLang="en-US" dirty="0" smtClean="0"/>
              <a:t/>
            </a:r>
            <a:br>
              <a:rPr lang="en-ZA" altLang="en-US" dirty="0" smtClean="0"/>
            </a:br>
            <a:r>
              <a:rPr lang="en-ZA" altLang="en-US" dirty="0" smtClean="0"/>
              <a:t/>
            </a:r>
            <a:br>
              <a:rPr lang="en-ZA" altLang="en-US" dirty="0" smtClean="0"/>
            </a:br>
            <a:r>
              <a:rPr lang="en-ZA" altLang="en-US" dirty="0" smtClean="0"/>
              <a:t/>
            </a:r>
            <a:br>
              <a:rPr lang="en-ZA" altLang="en-US" dirty="0" smtClean="0"/>
            </a:br>
            <a:endParaRPr lang="en-ZA" altLang="en-US" dirty="0" smtClean="0"/>
          </a:p>
        </p:txBody>
      </p:sp>
      <p:sp>
        <p:nvSpPr>
          <p:cNvPr id="3" name="Title 1"/>
          <p:cNvSpPr txBox="1">
            <a:spLocks/>
          </p:cNvSpPr>
          <p:nvPr/>
        </p:nvSpPr>
        <p:spPr bwMode="auto">
          <a:xfrm>
            <a:off x="0" y="3774915"/>
            <a:ext cx="9035976" cy="456349"/>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noAutofit/>
          </a:bodyPr>
          <a:lstStyle/>
          <a:p>
            <a:pPr algn="ctr" fontAlgn="base">
              <a:spcBef>
                <a:spcPct val="0"/>
              </a:spcBef>
              <a:spcAft>
                <a:spcPct val="0"/>
              </a:spcAft>
              <a:defRPr/>
            </a:pPr>
            <a:r>
              <a:rPr lang="en-ZA" altLang="en-US" sz="5400" b="1" dirty="0" smtClean="0">
                <a:solidFill>
                  <a:srgbClr val="741202"/>
                </a:solidFill>
                <a:latin typeface="Arial" panose="020B0604020202020204" pitchFamily="34" charset="0"/>
                <a:cs typeface="Arial" panose="020B0604020202020204" pitchFamily="34" charset="0"/>
              </a:rPr>
              <a:t/>
            </a:r>
            <a:br>
              <a:rPr lang="en-ZA" altLang="en-US" sz="5400" b="1" dirty="0" smtClean="0">
                <a:solidFill>
                  <a:srgbClr val="741202"/>
                </a:solidFill>
                <a:latin typeface="Arial" panose="020B0604020202020204" pitchFamily="34" charset="0"/>
                <a:cs typeface="Arial" panose="020B0604020202020204" pitchFamily="34" charset="0"/>
              </a:rPr>
            </a:br>
            <a:r>
              <a:rPr lang="en-ZA" altLang="en-US" sz="5400" b="1" dirty="0" smtClean="0">
                <a:solidFill>
                  <a:srgbClr val="741202"/>
                </a:solidFill>
                <a:latin typeface="Arial" panose="020B0604020202020204" pitchFamily="34" charset="0"/>
                <a:cs typeface="Arial" panose="020B0604020202020204" pitchFamily="34" charset="0"/>
              </a:rPr>
              <a:t/>
            </a:r>
            <a:br>
              <a:rPr lang="en-ZA" altLang="en-US" sz="5400" b="1" dirty="0" smtClean="0">
                <a:solidFill>
                  <a:srgbClr val="741202"/>
                </a:solidFill>
                <a:latin typeface="Arial" panose="020B0604020202020204" pitchFamily="34" charset="0"/>
                <a:cs typeface="Arial" panose="020B0604020202020204" pitchFamily="34" charset="0"/>
              </a:rPr>
            </a:br>
            <a:r>
              <a:rPr lang="en-ZA" altLang="en-US" sz="5400" b="1" dirty="0" smtClean="0">
                <a:solidFill>
                  <a:srgbClr val="741202"/>
                </a:solidFill>
                <a:latin typeface="Arial" panose="020B0604020202020204" pitchFamily="34" charset="0"/>
                <a:cs typeface="Arial" panose="020B0604020202020204" pitchFamily="34" charset="0"/>
              </a:rPr>
              <a:t/>
            </a:r>
            <a:br>
              <a:rPr lang="en-ZA" altLang="en-US" sz="5400" b="1" dirty="0" smtClean="0">
                <a:solidFill>
                  <a:srgbClr val="741202"/>
                </a:solidFill>
                <a:latin typeface="Arial" panose="020B0604020202020204" pitchFamily="34" charset="0"/>
                <a:cs typeface="Arial" panose="020B0604020202020204" pitchFamily="34" charset="0"/>
              </a:rPr>
            </a:br>
            <a:endParaRPr lang="en-ZA" altLang="en-US" sz="5400" b="1" dirty="0" smtClean="0">
              <a:solidFill>
                <a:srgbClr val="741202"/>
              </a:solidFill>
              <a:latin typeface="Arial" panose="020B0604020202020204" pitchFamily="34" charset="0"/>
              <a:cs typeface="Arial" panose="020B0604020202020204" pitchFamily="34" charset="0"/>
            </a:endParaRPr>
          </a:p>
          <a:p>
            <a:pPr algn="ctr" fontAlgn="base">
              <a:spcBef>
                <a:spcPct val="0"/>
              </a:spcBef>
              <a:spcAft>
                <a:spcPct val="0"/>
              </a:spcAft>
              <a:defRPr/>
            </a:pPr>
            <a:r>
              <a:rPr lang="en-ZA" altLang="en-US" sz="4800" b="1" dirty="0" smtClean="0">
                <a:solidFill>
                  <a:srgbClr val="741202"/>
                </a:solidFill>
                <a:latin typeface="Arial" panose="020B0604020202020204" pitchFamily="34" charset="0"/>
                <a:cs typeface="Arial" panose="020B0604020202020204" pitchFamily="34" charset="0"/>
              </a:rPr>
              <a:t>  </a:t>
            </a:r>
            <a:r>
              <a:rPr lang="en-ZA" altLang="en-US" sz="4400" b="1" dirty="0" smtClean="0">
                <a:solidFill>
                  <a:srgbClr val="741202"/>
                </a:solidFill>
                <a:latin typeface="Arial" panose="020B0604020202020204" pitchFamily="34" charset="0"/>
                <a:cs typeface="Arial" panose="020B0604020202020204" pitchFamily="34" charset="0"/>
              </a:rPr>
              <a:t/>
            </a:r>
            <a:br>
              <a:rPr lang="en-ZA" altLang="en-US" sz="4400" b="1" dirty="0" smtClean="0">
                <a:solidFill>
                  <a:srgbClr val="741202"/>
                </a:solidFill>
                <a:latin typeface="Arial" panose="020B0604020202020204" pitchFamily="34" charset="0"/>
                <a:cs typeface="Arial" panose="020B0604020202020204" pitchFamily="34" charset="0"/>
              </a:rPr>
            </a:br>
            <a:r>
              <a:rPr lang="en-ZA" altLang="en-US" sz="4400" b="1" dirty="0" smtClean="0">
                <a:solidFill>
                  <a:srgbClr val="741202"/>
                </a:solidFill>
                <a:latin typeface="Arial" panose="020B0604020202020204" pitchFamily="34" charset="0"/>
                <a:cs typeface="Arial" panose="020B0604020202020204" pitchFamily="34" charset="0"/>
              </a:rPr>
              <a:t/>
            </a:r>
            <a:br>
              <a:rPr lang="en-ZA" altLang="en-US" sz="4400" b="1" dirty="0" smtClean="0">
                <a:solidFill>
                  <a:srgbClr val="741202"/>
                </a:solidFill>
                <a:latin typeface="Arial" panose="020B0604020202020204" pitchFamily="34" charset="0"/>
                <a:cs typeface="Arial" panose="020B0604020202020204" pitchFamily="34" charset="0"/>
              </a:rPr>
            </a:br>
            <a:r>
              <a:rPr lang="en-ZA" altLang="en-US" sz="4400" b="1" dirty="0" smtClean="0">
                <a:solidFill>
                  <a:srgbClr val="741202"/>
                </a:solidFill>
                <a:latin typeface="Arial" panose="020B0604020202020204" pitchFamily="34" charset="0"/>
                <a:cs typeface="Arial" panose="020B0604020202020204" pitchFamily="34" charset="0"/>
              </a:rPr>
              <a:t/>
            </a:r>
            <a:br>
              <a:rPr lang="en-ZA" altLang="en-US" sz="4400" b="1" dirty="0" smtClean="0">
                <a:solidFill>
                  <a:srgbClr val="741202"/>
                </a:solidFill>
                <a:latin typeface="Arial" panose="020B0604020202020204" pitchFamily="34" charset="0"/>
                <a:cs typeface="Arial" panose="020B0604020202020204" pitchFamily="34" charset="0"/>
              </a:rPr>
            </a:br>
            <a:r>
              <a:rPr lang="en-ZA" altLang="en-US" sz="4400" b="1" dirty="0" smtClean="0">
                <a:solidFill>
                  <a:srgbClr val="741202"/>
                </a:solidFill>
                <a:latin typeface="Arial" panose="020B0604020202020204" pitchFamily="34" charset="0"/>
                <a:cs typeface="Arial" panose="020B0604020202020204" pitchFamily="34" charset="0"/>
              </a:rPr>
              <a:t/>
            </a:r>
            <a:br>
              <a:rPr lang="en-ZA" altLang="en-US" sz="4400" b="1" dirty="0" smtClean="0">
                <a:solidFill>
                  <a:srgbClr val="741202"/>
                </a:solidFill>
                <a:latin typeface="Arial" panose="020B0604020202020204" pitchFamily="34" charset="0"/>
                <a:cs typeface="Arial" panose="020B0604020202020204" pitchFamily="34" charset="0"/>
              </a:rPr>
            </a:br>
            <a:r>
              <a:rPr lang="en-ZA" altLang="en-US" sz="5400" b="1" dirty="0" smtClean="0">
                <a:solidFill>
                  <a:srgbClr val="741202"/>
                </a:solidFill>
                <a:latin typeface="Arial" panose="020B0604020202020204" pitchFamily="34" charset="0"/>
                <a:cs typeface="Arial" panose="020B0604020202020204" pitchFamily="34" charset="0"/>
              </a:rPr>
              <a:t/>
            </a:r>
            <a:br>
              <a:rPr lang="en-ZA" altLang="en-US" sz="5400" b="1" dirty="0" smtClean="0">
                <a:solidFill>
                  <a:srgbClr val="741202"/>
                </a:solidFill>
                <a:latin typeface="Arial" panose="020B0604020202020204" pitchFamily="34" charset="0"/>
                <a:cs typeface="Arial" panose="020B0604020202020204" pitchFamily="34" charset="0"/>
              </a:rPr>
            </a:br>
            <a:r>
              <a:rPr lang="en-ZA" altLang="en-US" sz="5400" b="1" dirty="0" smtClean="0">
                <a:solidFill>
                  <a:srgbClr val="741202"/>
                </a:solidFill>
                <a:latin typeface="Arial" panose="020B0604020202020204" pitchFamily="34" charset="0"/>
                <a:cs typeface="Arial" panose="020B0604020202020204" pitchFamily="34" charset="0"/>
              </a:rPr>
              <a:t/>
            </a:r>
            <a:br>
              <a:rPr lang="en-ZA" altLang="en-US" sz="5400" b="1" dirty="0" smtClean="0">
                <a:solidFill>
                  <a:srgbClr val="741202"/>
                </a:solidFill>
                <a:latin typeface="Arial" panose="020B0604020202020204" pitchFamily="34" charset="0"/>
                <a:cs typeface="Arial" panose="020B0604020202020204" pitchFamily="34" charset="0"/>
              </a:rPr>
            </a:br>
            <a:r>
              <a:rPr lang="en-ZA" altLang="en-US" sz="2400" b="1" dirty="0" smtClean="0">
                <a:solidFill>
                  <a:srgbClr val="741202"/>
                </a:solidFill>
                <a:latin typeface="Arial" panose="020B0604020202020204" pitchFamily="34" charset="0"/>
                <a:cs typeface="Arial" panose="020B0604020202020204" pitchFamily="34" charset="0"/>
              </a:rPr>
              <a:t/>
            </a:r>
            <a:br>
              <a:rPr lang="en-ZA" altLang="en-US" sz="2400" b="1" dirty="0" smtClean="0">
                <a:solidFill>
                  <a:srgbClr val="741202"/>
                </a:solidFill>
                <a:latin typeface="Arial" panose="020B0604020202020204" pitchFamily="34" charset="0"/>
                <a:cs typeface="Arial" panose="020B0604020202020204" pitchFamily="34" charset="0"/>
              </a:rPr>
            </a:br>
            <a:endParaRPr lang="en-ZA" altLang="en-US" sz="3200" b="1" dirty="0" smtClean="0">
              <a:solidFill>
                <a:srgbClr val="FF0000"/>
              </a:solidFill>
              <a:latin typeface="Arial" panose="020B0604020202020204" pitchFamily="34" charset="0"/>
              <a:cs typeface="Arial" panose="020B0604020202020204" pitchFamily="34" charset="0"/>
            </a:endParaRPr>
          </a:p>
        </p:txBody>
      </p:sp>
      <p:sp>
        <p:nvSpPr>
          <p:cNvPr id="5" name="Rectangle 4"/>
          <p:cNvSpPr/>
          <p:nvPr/>
        </p:nvSpPr>
        <p:spPr>
          <a:xfrm>
            <a:off x="328377" y="5805264"/>
            <a:ext cx="8424936" cy="830997"/>
          </a:xfrm>
          <a:prstGeom prst="rect">
            <a:avLst/>
          </a:prstGeom>
        </p:spPr>
        <p:txBody>
          <a:bodyPr wrap="square">
            <a:spAutoFit/>
          </a:bodyPr>
          <a:lstStyle/>
          <a:p>
            <a:pPr algn="ctr"/>
            <a:r>
              <a:rPr lang="en-US" sz="1600" b="1" dirty="0" smtClean="0">
                <a:solidFill>
                  <a:srgbClr val="F79646">
                    <a:lumMod val="50000"/>
                  </a:srgbClr>
                </a:solidFill>
              </a:rPr>
              <a:t>DG: Department of Basic Education</a:t>
            </a:r>
          </a:p>
          <a:p>
            <a:pPr algn="ctr"/>
            <a:r>
              <a:rPr lang="en-US" sz="1600" b="1" dirty="0" smtClean="0">
                <a:solidFill>
                  <a:srgbClr val="F79646">
                    <a:lumMod val="50000"/>
                  </a:srgbClr>
                </a:solidFill>
              </a:rPr>
              <a:t>Mr HM Mweli</a:t>
            </a:r>
          </a:p>
          <a:p>
            <a:pPr algn="ctr"/>
            <a:r>
              <a:rPr lang="en-US" sz="1600" b="1" dirty="0" smtClean="0">
                <a:solidFill>
                  <a:srgbClr val="F79646">
                    <a:lumMod val="50000"/>
                  </a:srgbClr>
                </a:solidFill>
              </a:rPr>
              <a:t>Date: 4 May 2016</a:t>
            </a:r>
          </a:p>
        </p:txBody>
      </p:sp>
      <p:sp>
        <p:nvSpPr>
          <p:cNvPr id="2" name="Rectangle 1"/>
          <p:cNvSpPr/>
          <p:nvPr/>
        </p:nvSpPr>
        <p:spPr>
          <a:xfrm>
            <a:off x="0" y="1124744"/>
            <a:ext cx="9143999" cy="4118050"/>
          </a:xfrm>
          <a:prstGeom prst="rect">
            <a:avLst/>
          </a:prstGeom>
        </p:spPr>
        <p:txBody>
          <a:bodyPr wrap="square">
            <a:spAutoFit/>
          </a:bodyPr>
          <a:lstStyle/>
          <a:p>
            <a:pPr algn="ctr"/>
            <a:endParaRPr lang="en-ZA" sz="3600" b="1" cap="small" dirty="0" smtClean="0">
              <a:solidFill>
                <a:srgbClr val="C0504D">
                  <a:lumMod val="50000"/>
                </a:srgbClr>
              </a:solidFill>
              <a:latin typeface="Arial" panose="020B0604020202020204" pitchFamily="34" charset="0"/>
              <a:cs typeface="Arial" panose="020B0604020202020204" pitchFamily="34" charset="0"/>
            </a:endParaRPr>
          </a:p>
          <a:p>
            <a:pPr algn="ctr"/>
            <a:r>
              <a:rPr lang="en-GB" sz="2800" b="1" dirty="0">
                <a:solidFill>
                  <a:srgbClr val="741202"/>
                </a:solidFill>
                <a:latin typeface="Arial" panose="020B0604020202020204" pitchFamily="34" charset="0"/>
                <a:ea typeface="+mj-ea"/>
                <a:cs typeface="Arial" panose="020B0604020202020204" pitchFamily="34" charset="0"/>
              </a:rPr>
              <a:t>THIRD  QUARTERLY REPORT ON FINANCIAL PERFORMANCE OF THE DEPARTMENT OF BASIC </a:t>
            </a:r>
            <a:r>
              <a:rPr lang="en-GB" sz="2800" b="1" dirty="0" smtClean="0">
                <a:solidFill>
                  <a:srgbClr val="741202"/>
                </a:solidFill>
                <a:latin typeface="Arial" panose="020B0604020202020204" pitchFamily="34" charset="0"/>
                <a:ea typeface="+mj-ea"/>
                <a:cs typeface="Arial" panose="020B0604020202020204" pitchFamily="34" charset="0"/>
              </a:rPr>
              <a:t>EDUCATION</a:t>
            </a:r>
            <a:endParaRPr lang="en-ZA" sz="2800" b="1" cap="small" dirty="0" smtClean="0">
              <a:solidFill>
                <a:srgbClr val="C0504D">
                  <a:lumMod val="50000"/>
                </a:srgbClr>
              </a:solidFill>
              <a:latin typeface="Arial" panose="020B0604020202020204" pitchFamily="34" charset="0"/>
              <a:cs typeface="Arial" panose="020B0604020202020204" pitchFamily="34" charset="0"/>
            </a:endParaRPr>
          </a:p>
          <a:p>
            <a:pPr algn="ctr"/>
            <a:endParaRPr lang="en-ZA" sz="5400" b="1" cap="small" dirty="0" smtClean="0">
              <a:solidFill>
                <a:srgbClr val="C0504D">
                  <a:lumMod val="50000"/>
                </a:srgbClr>
              </a:solidFill>
              <a:latin typeface="Arial" panose="020B0604020202020204" pitchFamily="34" charset="0"/>
              <a:cs typeface="Arial" panose="020B0604020202020204" pitchFamily="34" charset="0"/>
            </a:endParaRPr>
          </a:p>
          <a:p>
            <a:pPr algn="ctr"/>
            <a:endParaRPr lang="en-ZA" sz="5400" b="1" cap="small" dirty="0" smtClean="0">
              <a:solidFill>
                <a:srgbClr val="C0504D">
                  <a:lumMod val="50000"/>
                </a:srgbClr>
              </a:solidFill>
              <a:latin typeface="Arial" panose="020B0604020202020204" pitchFamily="34" charset="0"/>
              <a:cs typeface="Arial" panose="020B0604020202020204" pitchFamily="34" charset="0"/>
            </a:endParaRPr>
          </a:p>
          <a:p>
            <a:pPr marL="342900" lvl="0" indent="-342900" algn="ctr" eaLnBrk="0" hangingPunct="0">
              <a:spcBef>
                <a:spcPct val="20000"/>
              </a:spcBef>
              <a:defRPr/>
            </a:pPr>
            <a:r>
              <a:rPr lang="en-ZA" sz="2800" b="1" i="1" dirty="0" smtClean="0">
                <a:solidFill>
                  <a:schemeClr val="accent2">
                    <a:lumMod val="50000"/>
                  </a:schemeClr>
                </a:solidFill>
                <a:latin typeface="Arial" panose="020B0604020202020204" pitchFamily="34" charset="0"/>
                <a:cs typeface="Arial" panose="020B0604020202020204" pitchFamily="34" charset="0"/>
              </a:rPr>
              <a:t>STANDING COMMITTEE ON APPROPRIATION</a:t>
            </a:r>
            <a:endParaRPr lang="en-ZA" sz="2800" b="1" i="1" dirty="0">
              <a:solidFill>
                <a:schemeClr val="accent2">
                  <a:lumMod val="50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366671235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188640"/>
            <a:ext cx="8784976" cy="720080"/>
          </a:xfrm>
        </p:spPr>
        <p:txBody>
          <a:bodyPr>
            <a:noAutofit/>
          </a:bodyPr>
          <a:lstStyle/>
          <a:p>
            <a:r>
              <a:rPr lang="en-US" sz="2800" dirty="0" smtClean="0"/>
              <a:t>NSNP EXPENDITURE PER PROVINCE AS AT 31 DECEMBER 2015</a:t>
            </a:r>
            <a:endParaRPr lang="en-US" sz="2800" dirty="0"/>
          </a:p>
        </p:txBody>
      </p:sp>
      <p:sp>
        <p:nvSpPr>
          <p:cNvPr id="6" name="Rectangle 5"/>
          <p:cNvSpPr/>
          <p:nvPr/>
        </p:nvSpPr>
        <p:spPr>
          <a:xfrm>
            <a:off x="8100392" y="6237312"/>
            <a:ext cx="301686" cy="369332"/>
          </a:xfrm>
          <a:prstGeom prst="rect">
            <a:avLst/>
          </a:prstGeom>
        </p:spPr>
        <p:txBody>
          <a:bodyPr wrap="none">
            <a:spAutoFit/>
          </a:bodyPr>
          <a:lstStyle/>
          <a:p>
            <a:pPr>
              <a:defRPr/>
            </a:pPr>
            <a:fld id="{E8B0DBBD-9E35-495C-9AE8-0EE38C8504D9}" type="slidenum">
              <a:rPr lang="en-US" smtClean="0">
                <a:solidFill>
                  <a:prstClr val="black"/>
                </a:solidFill>
              </a:rPr>
              <a:pPr>
                <a:defRPr/>
              </a:pPr>
              <a:t>10</a:t>
            </a:fld>
            <a:endParaRPr lang="en-US" dirty="0">
              <a:solidFill>
                <a:prstClr val="black"/>
              </a:solidFill>
            </a:endParaRPr>
          </a:p>
        </p:txBody>
      </p:sp>
      <p:graphicFrame>
        <p:nvGraphicFramePr>
          <p:cNvPr id="3" name="Table 2"/>
          <p:cNvGraphicFramePr>
            <a:graphicFrameLocks noGrp="1"/>
          </p:cNvGraphicFramePr>
          <p:nvPr>
            <p:extLst>
              <p:ext uri="{D42A27DB-BD31-4B8C-83A1-F6EECF244321}">
                <p14:modId xmlns:p14="http://schemas.microsoft.com/office/powerpoint/2010/main" xmlns="" val="411213685"/>
              </p:ext>
            </p:extLst>
          </p:nvPr>
        </p:nvGraphicFramePr>
        <p:xfrm>
          <a:off x="-1" y="945978"/>
          <a:ext cx="9036496" cy="5139014"/>
        </p:xfrm>
        <a:graphic>
          <a:graphicData uri="http://schemas.openxmlformats.org/drawingml/2006/table">
            <a:tbl>
              <a:tblPr firstRow="1" bandRow="1">
                <a:tableStyleId>{5C22544A-7EE6-4342-B048-85BDC9FD1C3A}</a:tableStyleId>
              </a:tblPr>
              <a:tblGrid>
                <a:gridCol w="1290928"/>
                <a:gridCol w="1290928"/>
                <a:gridCol w="1290928"/>
                <a:gridCol w="1290928"/>
                <a:gridCol w="1290928"/>
                <a:gridCol w="1290928"/>
                <a:gridCol w="1290928"/>
              </a:tblGrid>
              <a:tr h="990050">
                <a:tc>
                  <a:txBody>
                    <a:bodyPr/>
                    <a:lstStyle/>
                    <a:p>
                      <a:endParaRPr lang="en-ZA" sz="1200" dirty="0"/>
                    </a:p>
                  </a:txBody>
                  <a:tcPr/>
                </a:tc>
                <a:tc>
                  <a:txBody>
                    <a:bodyPr/>
                    <a:lstStyle/>
                    <a:p>
                      <a:r>
                        <a:rPr lang="en-ZA" sz="1200" dirty="0" smtClean="0"/>
                        <a:t>Approved</a:t>
                      </a:r>
                      <a:r>
                        <a:rPr lang="en-ZA" sz="1200" baseline="0" dirty="0" smtClean="0"/>
                        <a:t> </a:t>
                      </a:r>
                      <a:r>
                        <a:rPr lang="en-ZA" sz="1200" dirty="0" smtClean="0"/>
                        <a:t>Budget</a:t>
                      </a:r>
                      <a:endParaRPr lang="en-ZA" sz="1200" dirty="0"/>
                    </a:p>
                  </a:txBody>
                  <a:tcPr/>
                </a:tc>
                <a:tc>
                  <a:txBody>
                    <a:bodyPr/>
                    <a:lstStyle/>
                    <a:p>
                      <a:r>
                        <a:rPr lang="en-ZA" sz="1200" dirty="0" smtClean="0"/>
                        <a:t>Adjustments</a:t>
                      </a:r>
                      <a:endParaRPr lang="en-ZA" sz="1200" dirty="0"/>
                    </a:p>
                  </a:txBody>
                  <a:tcPr/>
                </a:tc>
                <a:tc>
                  <a:txBody>
                    <a:bodyPr/>
                    <a:lstStyle/>
                    <a:p>
                      <a:r>
                        <a:rPr lang="en-ZA" sz="1200" dirty="0" smtClean="0"/>
                        <a:t>Adjusted Budget </a:t>
                      </a:r>
                      <a:endParaRPr lang="en-ZA" sz="1200" dirty="0"/>
                    </a:p>
                  </a:txBody>
                  <a:tcPr/>
                </a:tc>
                <a:tc>
                  <a:txBody>
                    <a:bodyPr/>
                    <a:lstStyle/>
                    <a:p>
                      <a:r>
                        <a:rPr lang="en-ZA" sz="1200" dirty="0" smtClean="0"/>
                        <a:t>Actual Expenditure as at 31</a:t>
                      </a:r>
                      <a:r>
                        <a:rPr lang="en-ZA" sz="1200" baseline="0" dirty="0" smtClean="0"/>
                        <a:t> December</a:t>
                      </a:r>
                    </a:p>
                    <a:p>
                      <a:r>
                        <a:rPr lang="en-ZA" sz="1200" dirty="0" smtClean="0"/>
                        <a:t>2015</a:t>
                      </a:r>
                      <a:endParaRPr lang="en-ZA" sz="1200" dirty="0"/>
                    </a:p>
                  </a:txBody>
                  <a:tcPr/>
                </a:tc>
                <a:tc>
                  <a:txBody>
                    <a:bodyPr/>
                    <a:lstStyle/>
                    <a:p>
                      <a:r>
                        <a:rPr lang="en-ZA" sz="1200" dirty="0" smtClean="0"/>
                        <a:t>Available balance as</a:t>
                      </a:r>
                      <a:r>
                        <a:rPr lang="en-ZA" sz="1200" baseline="0" dirty="0" smtClean="0"/>
                        <a:t> at 31 December 2015</a:t>
                      </a:r>
                      <a:endParaRPr lang="en-ZA" sz="1200" dirty="0"/>
                    </a:p>
                  </a:txBody>
                  <a:tcPr/>
                </a:tc>
                <a:tc>
                  <a:txBody>
                    <a:bodyPr/>
                    <a:lstStyle/>
                    <a:p>
                      <a:pPr algn="ctr" fontAlgn="ctr"/>
                      <a:r>
                        <a:rPr lang="en-ZA" sz="1200" b="1" i="0" u="none" strike="noStrike" dirty="0" smtClean="0">
                          <a:effectLst/>
                          <a:latin typeface="Arial"/>
                        </a:rPr>
                        <a:t>% </a:t>
                      </a:r>
                      <a:r>
                        <a:rPr lang="en-ZA" sz="1200" b="1" i="0" u="none" strike="noStrike" dirty="0">
                          <a:effectLst/>
                          <a:latin typeface="Arial"/>
                        </a:rPr>
                        <a:t>Spent as at </a:t>
                      </a:r>
                      <a:r>
                        <a:rPr lang="en-ZA" sz="1200" b="1" i="0" u="none" strike="noStrike" dirty="0" smtClean="0">
                          <a:effectLst/>
                          <a:latin typeface="Arial"/>
                        </a:rPr>
                        <a:t>December</a:t>
                      </a:r>
                      <a:r>
                        <a:rPr lang="en-ZA" sz="1200" b="1" i="0" u="none" strike="noStrike" baseline="0" dirty="0" smtClean="0">
                          <a:effectLst/>
                          <a:latin typeface="Arial"/>
                        </a:rPr>
                        <a:t> 2015</a:t>
                      </a:r>
                      <a:endParaRPr lang="en-ZA" sz="1200" b="1" i="0" u="none" strike="noStrike" dirty="0">
                        <a:effectLst/>
                        <a:latin typeface="Arial"/>
                      </a:endParaRPr>
                    </a:p>
                  </a:txBody>
                  <a:tcPr marL="9525" marR="9525" marT="9525" marB="0" anchor="ctr"/>
                </a:tc>
              </a:tr>
              <a:tr h="367803">
                <a:tc>
                  <a:txBody>
                    <a:bodyPr/>
                    <a:lstStyle/>
                    <a:p>
                      <a:pPr algn="l" fontAlgn="b"/>
                      <a:r>
                        <a:rPr lang="en-ZA" sz="1200" b="1" i="0" u="none" strike="noStrike">
                          <a:effectLst/>
                          <a:latin typeface="Arial"/>
                        </a:rPr>
                        <a:t>PROVINCES</a:t>
                      </a:r>
                    </a:p>
                  </a:txBody>
                  <a:tcPr marL="9525" marR="9525" marT="9525" marB="0" anchor="b"/>
                </a:tc>
                <a:tc>
                  <a:txBody>
                    <a:bodyPr/>
                    <a:lstStyle/>
                    <a:p>
                      <a:pPr algn="ctr" fontAlgn="b"/>
                      <a:r>
                        <a:rPr lang="en-ZA" sz="1200" b="1" i="0" u="none" strike="noStrike" dirty="0">
                          <a:effectLst/>
                          <a:latin typeface="Arial"/>
                        </a:rPr>
                        <a:t>R'000</a:t>
                      </a:r>
                    </a:p>
                  </a:txBody>
                  <a:tcPr marL="9525" marR="9525" marT="9525" marB="0" anchor="b"/>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endParaRPr lang="en-ZA" sz="1200" b="1" i="0" u="none" strike="noStrike" dirty="0" smtClean="0">
                        <a:effectLst/>
                        <a:latin typeface="Arial"/>
                      </a:endParaRPr>
                    </a:p>
                    <a:p>
                      <a:pPr marL="0" marR="0" indent="0" algn="ctr" defTabSz="914400" rtl="0" eaLnBrk="1" fontAlgn="b" latinLnBrk="0" hangingPunct="1">
                        <a:lnSpc>
                          <a:spcPct val="100000"/>
                        </a:lnSpc>
                        <a:spcBef>
                          <a:spcPts val="0"/>
                        </a:spcBef>
                        <a:spcAft>
                          <a:spcPts val="0"/>
                        </a:spcAft>
                        <a:buClrTx/>
                        <a:buSzTx/>
                        <a:buFontTx/>
                        <a:buNone/>
                        <a:tabLst/>
                        <a:defRPr/>
                      </a:pPr>
                      <a:r>
                        <a:rPr lang="en-ZA" sz="1200" b="1" i="0" u="none" strike="noStrike" dirty="0" smtClean="0">
                          <a:effectLst/>
                          <a:latin typeface="Arial"/>
                        </a:rPr>
                        <a:t>R’000</a:t>
                      </a:r>
                    </a:p>
                  </a:txBody>
                  <a:tcPr marL="9525" marR="9525" marT="9525" marB="0" anchor="b"/>
                </a:tc>
                <a:tc>
                  <a:txBody>
                    <a:bodyPr/>
                    <a:lstStyle/>
                    <a:p>
                      <a:pPr algn="ctr" fontAlgn="b"/>
                      <a:r>
                        <a:rPr lang="en-ZA" sz="1200" b="1" i="0" u="none" strike="noStrike" dirty="0" smtClean="0">
                          <a:effectLst/>
                          <a:latin typeface="Arial"/>
                        </a:rPr>
                        <a:t>R’000</a:t>
                      </a:r>
                      <a:endParaRPr lang="en-ZA" sz="1200" b="1" i="0" u="none" strike="noStrike" dirty="0">
                        <a:effectLst/>
                        <a:latin typeface="Arial"/>
                      </a:endParaRPr>
                    </a:p>
                  </a:txBody>
                  <a:tcPr marL="9525" marR="9525" marT="9525" marB="0" anchor="b"/>
                </a:tc>
                <a:tc>
                  <a:txBody>
                    <a:bodyPr/>
                    <a:lstStyle/>
                    <a:p>
                      <a:pPr algn="ctr" fontAlgn="b"/>
                      <a:r>
                        <a:rPr lang="en-ZA" sz="1200" b="1" i="0" u="none" strike="noStrike" dirty="0">
                          <a:effectLst/>
                          <a:latin typeface="Arial"/>
                        </a:rPr>
                        <a:t>R'000</a:t>
                      </a:r>
                    </a:p>
                  </a:txBody>
                  <a:tcPr marL="9525" marR="9525" marT="9525" marB="0" anchor="b"/>
                </a:tc>
                <a:tc>
                  <a:txBody>
                    <a:bodyPr/>
                    <a:lstStyle/>
                    <a:p>
                      <a:pPr algn="ctr" fontAlgn="b"/>
                      <a:r>
                        <a:rPr lang="en-ZA" sz="1200" b="1" i="0" u="none" strike="noStrike" dirty="0">
                          <a:effectLst/>
                          <a:latin typeface="Arial"/>
                        </a:rPr>
                        <a:t>R'000</a:t>
                      </a:r>
                    </a:p>
                  </a:txBody>
                  <a:tcPr marL="9525" marR="9525" marT="9525" marB="0" anchor="b"/>
                </a:tc>
                <a:tc>
                  <a:txBody>
                    <a:bodyPr/>
                    <a:lstStyle/>
                    <a:p>
                      <a:pPr algn="ctr" fontAlgn="b"/>
                      <a:r>
                        <a:rPr lang="en-ZA" sz="1200" b="1" i="0" u="none" strike="noStrike" dirty="0" smtClean="0">
                          <a:effectLst/>
                          <a:latin typeface="Arial"/>
                        </a:rPr>
                        <a:t>%</a:t>
                      </a:r>
                      <a:endParaRPr lang="en-ZA" sz="1200" b="1" i="0" u="none" strike="noStrike" dirty="0">
                        <a:effectLst/>
                        <a:latin typeface="Arial"/>
                      </a:endParaRPr>
                    </a:p>
                  </a:txBody>
                  <a:tcPr marL="9525" marR="9525" marT="9525" marB="0" anchor="b"/>
                </a:tc>
              </a:tr>
              <a:tr h="367803">
                <a:tc>
                  <a:txBody>
                    <a:bodyPr/>
                    <a:lstStyle/>
                    <a:p>
                      <a:pPr algn="l" fontAlgn="b"/>
                      <a:r>
                        <a:rPr lang="en-ZA" sz="1200" b="0" i="0" u="none" strike="noStrike" dirty="0">
                          <a:effectLst/>
                          <a:latin typeface="Arial"/>
                        </a:rPr>
                        <a:t>Eastern Cape</a:t>
                      </a:r>
                    </a:p>
                  </a:txBody>
                  <a:tcPr marL="9525" marR="9525" marT="9525" marB="0" anchor="b"/>
                </a:tc>
                <a:tc>
                  <a:txBody>
                    <a:bodyPr/>
                    <a:lstStyle/>
                    <a:p>
                      <a:pPr algn="r" fontAlgn="b"/>
                      <a:r>
                        <a:rPr lang="en-ZA" sz="1200" b="0" i="0" u="none" strike="noStrike" dirty="0">
                          <a:effectLst/>
                          <a:latin typeface="Arial"/>
                        </a:rPr>
                        <a:t>1 020 116</a:t>
                      </a:r>
                    </a:p>
                  </a:txBody>
                  <a:tcPr marL="9525" marR="9525" marT="9525" marB="0" anchor="b"/>
                </a:tc>
                <a:tc>
                  <a:txBody>
                    <a:bodyPr/>
                    <a:lstStyle/>
                    <a:p>
                      <a:pPr algn="r" fontAlgn="b"/>
                      <a:r>
                        <a:rPr lang="en-ZA" sz="1200" b="0" i="0" u="none" strike="noStrike" dirty="0" smtClean="0">
                          <a:effectLst/>
                          <a:latin typeface="Arial"/>
                        </a:rPr>
                        <a:t>(7 059)</a:t>
                      </a:r>
                      <a:endParaRPr lang="en-ZA" sz="1200" b="0" i="0" u="none" strike="noStrike" dirty="0">
                        <a:effectLst/>
                        <a:latin typeface="Arial"/>
                      </a:endParaRPr>
                    </a:p>
                  </a:txBody>
                  <a:tcPr marL="9525" marR="9525" marT="9525" marB="0" anchor="b"/>
                </a:tc>
                <a:tc>
                  <a:txBody>
                    <a:bodyPr/>
                    <a:lstStyle/>
                    <a:p>
                      <a:pPr algn="r" fontAlgn="b"/>
                      <a:r>
                        <a:rPr lang="en-ZA" sz="1200" b="0" i="0" u="none" strike="noStrike" dirty="0" smtClean="0">
                          <a:effectLst/>
                          <a:latin typeface="Arial"/>
                        </a:rPr>
                        <a:t>1 013 057</a:t>
                      </a:r>
                      <a:endParaRPr lang="en-ZA" sz="1200" b="0" i="0" u="none" strike="noStrike" dirty="0">
                        <a:effectLst/>
                        <a:latin typeface="Arial"/>
                      </a:endParaRPr>
                    </a:p>
                  </a:txBody>
                  <a:tcPr marL="9525" marR="9525" marT="9525" marB="0" anchor="b"/>
                </a:tc>
                <a:tc>
                  <a:txBody>
                    <a:bodyPr/>
                    <a:lstStyle/>
                    <a:p>
                      <a:pPr algn="r" fontAlgn="b"/>
                      <a:r>
                        <a:rPr lang="en-ZA" sz="1200" b="0" i="0" u="none" strike="noStrike" dirty="0" smtClean="0">
                          <a:effectLst/>
                          <a:latin typeface="Arial"/>
                        </a:rPr>
                        <a:t>744 329</a:t>
                      </a:r>
                      <a:endParaRPr lang="en-ZA" sz="1200" b="0" i="0" u="none" strike="noStrike" dirty="0">
                        <a:effectLst/>
                        <a:latin typeface="Arial"/>
                      </a:endParaRPr>
                    </a:p>
                  </a:txBody>
                  <a:tcPr marL="9525" marR="9525" marT="9525" marB="0" anchor="b"/>
                </a:tc>
                <a:tc>
                  <a:txBody>
                    <a:bodyPr/>
                    <a:lstStyle/>
                    <a:p>
                      <a:pPr algn="r" fontAlgn="b"/>
                      <a:r>
                        <a:rPr lang="en-ZA" sz="1200" b="0" i="0" u="none" strike="noStrike" dirty="0">
                          <a:effectLst/>
                          <a:latin typeface="Arial"/>
                        </a:rPr>
                        <a:t> </a:t>
                      </a:r>
                      <a:r>
                        <a:rPr lang="en-ZA" sz="1200" b="0" i="0" u="none" strike="noStrike" dirty="0" smtClean="0">
                          <a:effectLst/>
                          <a:latin typeface="Arial"/>
                        </a:rPr>
                        <a:t>268 728</a:t>
                      </a:r>
                      <a:endParaRPr lang="en-ZA" sz="1200" b="0" i="0" u="none" strike="noStrike" dirty="0">
                        <a:effectLst/>
                        <a:latin typeface="Arial"/>
                      </a:endParaRPr>
                    </a:p>
                  </a:txBody>
                  <a:tcPr marL="9525" marR="9525" marT="9525" marB="0" anchor="b"/>
                </a:tc>
                <a:tc>
                  <a:txBody>
                    <a:bodyPr/>
                    <a:lstStyle/>
                    <a:p>
                      <a:pPr algn="r" fontAlgn="b"/>
                      <a:r>
                        <a:rPr lang="en-ZA" sz="1200" b="0" i="0" u="none" strike="noStrike" dirty="0" smtClean="0">
                          <a:effectLst/>
                          <a:latin typeface="Arial"/>
                        </a:rPr>
                        <a:t>73.5%</a:t>
                      </a:r>
                      <a:endParaRPr lang="en-ZA" sz="1200" b="0" i="0" u="none" strike="noStrike" dirty="0">
                        <a:effectLst/>
                        <a:latin typeface="Arial"/>
                      </a:endParaRPr>
                    </a:p>
                  </a:txBody>
                  <a:tcPr marL="9525" marR="9525" marT="9525" marB="0" anchor="b"/>
                </a:tc>
              </a:tr>
              <a:tr h="369394">
                <a:tc>
                  <a:txBody>
                    <a:bodyPr/>
                    <a:lstStyle/>
                    <a:p>
                      <a:pPr algn="l" fontAlgn="b"/>
                      <a:r>
                        <a:rPr lang="en-ZA" sz="1200" b="0" i="0" u="none" strike="noStrike">
                          <a:effectLst/>
                          <a:latin typeface="Arial"/>
                        </a:rPr>
                        <a:t>Free State</a:t>
                      </a:r>
                    </a:p>
                  </a:txBody>
                  <a:tcPr marL="9525" marR="9525" marT="9525" marB="0" anchor="b"/>
                </a:tc>
                <a:tc>
                  <a:txBody>
                    <a:bodyPr/>
                    <a:lstStyle/>
                    <a:p>
                      <a:pPr algn="r" fontAlgn="b"/>
                      <a:r>
                        <a:rPr lang="en-ZA" sz="1200" b="0" i="0" u="none" strike="noStrike" dirty="0">
                          <a:effectLst/>
                          <a:latin typeface="Arial"/>
                        </a:rPr>
                        <a:t> 317 157</a:t>
                      </a:r>
                    </a:p>
                  </a:txBody>
                  <a:tcPr marL="9525" marR="9525" marT="9525" marB="0" anchor="b"/>
                </a:tc>
                <a:tc>
                  <a:txBody>
                    <a:bodyPr/>
                    <a:lstStyle/>
                    <a:p>
                      <a:pPr algn="r" fontAlgn="b"/>
                      <a:r>
                        <a:rPr lang="en-ZA" sz="1200" b="0" i="0" u="none" strike="noStrike" dirty="0" smtClean="0">
                          <a:effectLst/>
                          <a:latin typeface="Arial"/>
                        </a:rPr>
                        <a:t>(2 757)</a:t>
                      </a:r>
                      <a:endParaRPr lang="en-ZA" sz="1200" b="0" i="0" u="none" strike="noStrike" dirty="0">
                        <a:effectLst/>
                        <a:latin typeface="Arial"/>
                      </a:endParaRPr>
                    </a:p>
                  </a:txBody>
                  <a:tcPr marL="9525" marR="9525" marT="9525" marB="0" anchor="b"/>
                </a:tc>
                <a:tc>
                  <a:txBody>
                    <a:bodyPr/>
                    <a:lstStyle/>
                    <a:p>
                      <a:pPr algn="r" fontAlgn="b"/>
                      <a:r>
                        <a:rPr lang="en-ZA" sz="1200" b="0" i="0" u="none" strike="noStrike" dirty="0" smtClean="0">
                          <a:effectLst/>
                          <a:latin typeface="Arial"/>
                        </a:rPr>
                        <a:t>314 400</a:t>
                      </a:r>
                      <a:endParaRPr lang="en-ZA" sz="1200" b="0" i="0" u="none" strike="noStrike" dirty="0">
                        <a:effectLst/>
                        <a:latin typeface="Arial"/>
                      </a:endParaRPr>
                    </a:p>
                  </a:txBody>
                  <a:tcPr marL="9525" marR="9525" marT="9525" marB="0" anchor="b"/>
                </a:tc>
                <a:tc>
                  <a:txBody>
                    <a:bodyPr/>
                    <a:lstStyle/>
                    <a:p>
                      <a:pPr algn="r" fontAlgn="b"/>
                      <a:r>
                        <a:rPr lang="en-ZA" sz="1200" b="0" i="0" u="none" strike="noStrike" dirty="0">
                          <a:effectLst/>
                          <a:latin typeface="Arial"/>
                        </a:rPr>
                        <a:t> </a:t>
                      </a:r>
                      <a:r>
                        <a:rPr lang="en-ZA" sz="1200" b="0" i="0" u="none" strike="noStrike" dirty="0" smtClean="0">
                          <a:effectLst/>
                          <a:latin typeface="Arial"/>
                        </a:rPr>
                        <a:t>236 159</a:t>
                      </a:r>
                      <a:endParaRPr lang="en-ZA" sz="1200" b="0" i="0" u="none" strike="noStrike" dirty="0">
                        <a:effectLst/>
                        <a:latin typeface="Arial"/>
                      </a:endParaRPr>
                    </a:p>
                  </a:txBody>
                  <a:tcPr marL="9525" marR="9525" marT="9525" marB="0" anchor="b"/>
                </a:tc>
                <a:tc>
                  <a:txBody>
                    <a:bodyPr/>
                    <a:lstStyle/>
                    <a:p>
                      <a:pPr algn="r" fontAlgn="b"/>
                      <a:r>
                        <a:rPr lang="en-ZA" sz="1200" b="0" i="0" u="none" strike="noStrike" dirty="0">
                          <a:effectLst/>
                          <a:latin typeface="Arial"/>
                        </a:rPr>
                        <a:t> </a:t>
                      </a:r>
                      <a:r>
                        <a:rPr lang="en-ZA" sz="1200" b="0" i="0" u="none" strike="noStrike" baseline="0" dirty="0" smtClean="0">
                          <a:effectLst/>
                          <a:latin typeface="Arial"/>
                        </a:rPr>
                        <a:t>                  </a:t>
                      </a:r>
                      <a:r>
                        <a:rPr lang="en-ZA" sz="1200" b="0" i="0" u="none" strike="noStrike" kern="1200" dirty="0" smtClean="0">
                          <a:solidFill>
                            <a:schemeClr val="dk1"/>
                          </a:solidFill>
                          <a:effectLst/>
                          <a:latin typeface="Arial"/>
                          <a:ea typeface="+mn-ea"/>
                          <a:cs typeface="+mn-cs"/>
                        </a:rPr>
                        <a:t>78 241                                    </a:t>
                      </a:r>
                      <a:endParaRPr lang="en-ZA" sz="1200" b="0" i="0" u="none" strike="noStrike" kern="1200" dirty="0">
                        <a:solidFill>
                          <a:schemeClr val="dk1"/>
                        </a:solidFill>
                        <a:effectLst/>
                        <a:latin typeface="Arial"/>
                        <a:ea typeface="+mn-ea"/>
                        <a:cs typeface="+mn-cs"/>
                      </a:endParaRPr>
                    </a:p>
                  </a:txBody>
                  <a:tcPr marL="9525" marR="9525" marT="9525" marB="0" anchor="b"/>
                </a:tc>
                <a:tc>
                  <a:txBody>
                    <a:bodyPr/>
                    <a:lstStyle/>
                    <a:p>
                      <a:pPr algn="r" fontAlgn="b"/>
                      <a:r>
                        <a:rPr lang="en-ZA" sz="1200" b="0" i="0" u="none" strike="noStrike" dirty="0" smtClean="0">
                          <a:effectLst/>
                          <a:latin typeface="Arial"/>
                        </a:rPr>
                        <a:t>75.1%</a:t>
                      </a:r>
                      <a:endParaRPr lang="en-ZA" sz="1200" b="0" i="0" u="none" strike="noStrike" dirty="0">
                        <a:effectLst/>
                        <a:latin typeface="Arial"/>
                      </a:endParaRPr>
                    </a:p>
                  </a:txBody>
                  <a:tcPr marL="9525" marR="9525" marT="9525" marB="0" anchor="b"/>
                </a:tc>
              </a:tr>
              <a:tr h="363447">
                <a:tc>
                  <a:txBody>
                    <a:bodyPr/>
                    <a:lstStyle/>
                    <a:p>
                      <a:pPr algn="l" fontAlgn="b"/>
                      <a:r>
                        <a:rPr lang="en-ZA" sz="1200" b="0" i="0" u="none" strike="noStrike">
                          <a:effectLst/>
                          <a:latin typeface="Arial"/>
                        </a:rPr>
                        <a:t>Gauteng</a:t>
                      </a:r>
                    </a:p>
                  </a:txBody>
                  <a:tcPr marL="9525" marR="9525" marT="9525" marB="0" anchor="b"/>
                </a:tc>
                <a:tc>
                  <a:txBody>
                    <a:bodyPr/>
                    <a:lstStyle/>
                    <a:p>
                      <a:pPr algn="r" fontAlgn="b"/>
                      <a:r>
                        <a:rPr lang="en-ZA" sz="1200" b="0" i="0" u="none" strike="noStrike" dirty="0">
                          <a:effectLst/>
                          <a:latin typeface="Arial"/>
                        </a:rPr>
                        <a:t> 678 </a:t>
                      </a:r>
                      <a:r>
                        <a:rPr lang="en-ZA" sz="1200" b="0" i="0" u="none" strike="noStrike" dirty="0" smtClean="0">
                          <a:effectLst/>
                          <a:latin typeface="Arial"/>
                        </a:rPr>
                        <a:t>974</a:t>
                      </a:r>
                      <a:endParaRPr lang="en-ZA" sz="1200" b="0" i="0" u="none" strike="noStrike" dirty="0">
                        <a:effectLst/>
                        <a:latin typeface="Arial"/>
                      </a:endParaRPr>
                    </a:p>
                  </a:txBody>
                  <a:tcPr marL="9525" marR="9525" marT="9525" marB="0" anchor="b"/>
                </a:tc>
                <a:tc>
                  <a:txBody>
                    <a:bodyPr/>
                    <a:lstStyle/>
                    <a:p>
                      <a:pPr algn="r" fontAlgn="b"/>
                      <a:r>
                        <a:rPr lang="en-ZA" sz="1200" b="0" i="0" u="none" strike="noStrike" dirty="0" smtClean="0">
                          <a:effectLst/>
                          <a:latin typeface="Arial"/>
                        </a:rPr>
                        <a:t>(219)</a:t>
                      </a:r>
                      <a:endParaRPr lang="en-ZA" sz="1200" b="0" i="0" u="none" strike="noStrike" dirty="0">
                        <a:effectLst/>
                        <a:latin typeface="Arial"/>
                      </a:endParaRPr>
                    </a:p>
                  </a:txBody>
                  <a:tcPr marL="9525" marR="9525" marT="9525" marB="0" anchor="b"/>
                </a:tc>
                <a:tc>
                  <a:txBody>
                    <a:bodyPr/>
                    <a:lstStyle/>
                    <a:p>
                      <a:pPr algn="r" fontAlgn="b"/>
                      <a:r>
                        <a:rPr lang="en-ZA" sz="1200" b="0" i="0" u="none" strike="noStrike" dirty="0" smtClean="0">
                          <a:effectLst/>
                          <a:latin typeface="Arial"/>
                        </a:rPr>
                        <a:t>678 755</a:t>
                      </a:r>
                      <a:endParaRPr lang="en-ZA" sz="1200" b="0" i="0" u="none" strike="noStrike" dirty="0">
                        <a:effectLst/>
                        <a:latin typeface="Arial"/>
                      </a:endParaRPr>
                    </a:p>
                  </a:txBody>
                  <a:tcPr marL="9525" marR="9525" marT="9525" marB="0" anchor="b"/>
                </a:tc>
                <a:tc>
                  <a:txBody>
                    <a:bodyPr/>
                    <a:lstStyle/>
                    <a:p>
                      <a:pPr algn="r" fontAlgn="b"/>
                      <a:r>
                        <a:rPr lang="en-ZA" sz="1200" b="0" i="0" u="none" strike="noStrike" dirty="0">
                          <a:effectLst/>
                          <a:latin typeface="Arial"/>
                        </a:rPr>
                        <a:t> </a:t>
                      </a:r>
                      <a:r>
                        <a:rPr lang="en-ZA" sz="1200" b="0" i="0" u="none" strike="noStrike" dirty="0" smtClean="0">
                          <a:effectLst/>
                          <a:latin typeface="Arial"/>
                        </a:rPr>
                        <a:t>540 080</a:t>
                      </a:r>
                      <a:endParaRPr lang="en-ZA" sz="1200" b="0" i="0" u="none" strike="noStrike" dirty="0">
                        <a:effectLst/>
                        <a:latin typeface="Arial"/>
                      </a:endParaRPr>
                    </a:p>
                  </a:txBody>
                  <a:tcPr marL="9525" marR="9525" marT="9525" marB="0" anchor="b"/>
                </a:tc>
                <a:tc>
                  <a:txBody>
                    <a:bodyPr/>
                    <a:lstStyle/>
                    <a:p>
                      <a:pPr algn="r" fontAlgn="b"/>
                      <a:r>
                        <a:rPr lang="en-ZA" sz="1200" b="0" i="0" u="none" strike="noStrike" dirty="0" smtClean="0">
                          <a:effectLst/>
                          <a:latin typeface="Arial"/>
                        </a:rPr>
                        <a:t>138 675   </a:t>
                      </a:r>
                      <a:endParaRPr lang="en-ZA" sz="1200" b="0" i="0" u="none" strike="noStrike" dirty="0">
                        <a:effectLst/>
                        <a:latin typeface="Arial"/>
                      </a:endParaRPr>
                    </a:p>
                  </a:txBody>
                  <a:tcPr marL="9525" marR="9525" marT="9525" marB="0" anchor="b"/>
                </a:tc>
                <a:tc>
                  <a:txBody>
                    <a:bodyPr/>
                    <a:lstStyle/>
                    <a:p>
                      <a:pPr algn="r" fontAlgn="b"/>
                      <a:r>
                        <a:rPr lang="en-ZA" sz="1200" b="0" i="0" u="none" strike="noStrike" dirty="0" smtClean="0">
                          <a:effectLst/>
                          <a:latin typeface="Arial"/>
                        </a:rPr>
                        <a:t>79.6%</a:t>
                      </a:r>
                      <a:endParaRPr lang="en-ZA" sz="1200" b="0" i="0" u="none" strike="noStrike" dirty="0">
                        <a:effectLst/>
                        <a:latin typeface="Arial"/>
                      </a:endParaRPr>
                    </a:p>
                  </a:txBody>
                  <a:tcPr marL="9525" marR="9525" marT="9525" marB="0" anchor="b"/>
                </a:tc>
              </a:tr>
              <a:tr h="367803">
                <a:tc>
                  <a:txBody>
                    <a:bodyPr/>
                    <a:lstStyle/>
                    <a:p>
                      <a:pPr algn="l" fontAlgn="b"/>
                      <a:r>
                        <a:rPr lang="en-ZA" sz="1200" b="0" i="0" u="none" strike="noStrike">
                          <a:effectLst/>
                          <a:latin typeface="Arial"/>
                        </a:rPr>
                        <a:t>KwaZulu-Natal</a:t>
                      </a:r>
                    </a:p>
                  </a:txBody>
                  <a:tcPr marL="9525" marR="9525" marT="9525" marB="0" anchor="b"/>
                </a:tc>
                <a:tc>
                  <a:txBody>
                    <a:bodyPr/>
                    <a:lstStyle/>
                    <a:p>
                      <a:pPr algn="r" fontAlgn="b"/>
                      <a:r>
                        <a:rPr lang="en-ZA" sz="1200" b="0" i="0" u="none" strike="noStrike" dirty="0">
                          <a:effectLst/>
                          <a:latin typeface="Arial"/>
                        </a:rPr>
                        <a:t>1 287 034</a:t>
                      </a:r>
                    </a:p>
                  </a:txBody>
                  <a:tcPr marL="9525" marR="9525" marT="9525" marB="0" anchor="b"/>
                </a:tc>
                <a:tc>
                  <a:txBody>
                    <a:bodyPr/>
                    <a:lstStyle/>
                    <a:p>
                      <a:pPr algn="r" fontAlgn="b"/>
                      <a:endParaRPr lang="en-ZA" sz="1200" b="0" i="0" u="none" strike="noStrike" dirty="0">
                        <a:effectLst/>
                        <a:latin typeface="Arial"/>
                      </a:endParaRPr>
                    </a:p>
                  </a:txBody>
                  <a:tcPr marL="9525" marR="9525" marT="9525" marB="0" anchor="b"/>
                </a:tc>
                <a:tc>
                  <a:txBody>
                    <a:bodyPr/>
                    <a:lstStyle/>
                    <a:p>
                      <a:pPr algn="r" fontAlgn="b"/>
                      <a:r>
                        <a:rPr lang="en-ZA" sz="1200" b="0" i="0" u="none" strike="noStrike" dirty="0">
                          <a:effectLst/>
                          <a:latin typeface="Arial"/>
                        </a:rPr>
                        <a:t>1 287 034</a:t>
                      </a:r>
                    </a:p>
                  </a:txBody>
                  <a:tcPr marL="9525" marR="9525" marT="9525" marB="0" anchor="b"/>
                </a:tc>
                <a:tc>
                  <a:txBody>
                    <a:bodyPr/>
                    <a:lstStyle/>
                    <a:p>
                      <a:pPr algn="r" fontAlgn="b"/>
                      <a:r>
                        <a:rPr lang="en-ZA" sz="1200" b="0" i="0" u="none" strike="noStrike" dirty="0" smtClean="0">
                          <a:effectLst/>
                          <a:latin typeface="Arial"/>
                        </a:rPr>
                        <a:t>1 097 302</a:t>
                      </a:r>
                      <a:endParaRPr lang="en-ZA" sz="1200" b="0" i="0" u="none" strike="noStrike" dirty="0">
                        <a:effectLst/>
                        <a:latin typeface="Arial"/>
                      </a:endParaRPr>
                    </a:p>
                  </a:txBody>
                  <a:tcPr marL="9525" marR="9525" marT="9525" marB="0" anchor="b"/>
                </a:tc>
                <a:tc>
                  <a:txBody>
                    <a:bodyPr/>
                    <a:lstStyle/>
                    <a:p>
                      <a:pPr algn="r" fontAlgn="b"/>
                      <a:r>
                        <a:rPr lang="en-ZA" sz="1200" b="0" i="0" u="none" strike="noStrike" dirty="0" smtClean="0">
                          <a:effectLst/>
                          <a:latin typeface="Arial"/>
                        </a:rPr>
                        <a:t>189 732  </a:t>
                      </a:r>
                      <a:endParaRPr lang="en-ZA" sz="1200" b="0" i="0" u="none" strike="noStrike" dirty="0">
                        <a:effectLst/>
                        <a:latin typeface="Arial"/>
                      </a:endParaRPr>
                    </a:p>
                  </a:txBody>
                  <a:tcPr marL="9525" marR="9525" marT="9525" marB="0" anchor="b"/>
                </a:tc>
                <a:tc>
                  <a:txBody>
                    <a:bodyPr/>
                    <a:lstStyle/>
                    <a:p>
                      <a:pPr algn="r" fontAlgn="b"/>
                      <a:r>
                        <a:rPr lang="en-ZA" sz="1200" b="0" i="0" u="none" strike="noStrike" dirty="0" smtClean="0">
                          <a:effectLst/>
                          <a:latin typeface="Arial"/>
                        </a:rPr>
                        <a:t>85.3%</a:t>
                      </a:r>
                      <a:endParaRPr lang="en-ZA" sz="1200" b="0" i="0" u="none" strike="noStrike" dirty="0">
                        <a:effectLst/>
                        <a:latin typeface="Arial"/>
                      </a:endParaRPr>
                    </a:p>
                  </a:txBody>
                  <a:tcPr marL="9525" marR="9525" marT="9525" marB="0" anchor="b"/>
                </a:tc>
              </a:tr>
              <a:tr h="363447">
                <a:tc>
                  <a:txBody>
                    <a:bodyPr/>
                    <a:lstStyle/>
                    <a:p>
                      <a:pPr algn="l" fontAlgn="b"/>
                      <a:r>
                        <a:rPr lang="en-ZA" sz="1200" b="0" i="0" u="none" strike="noStrike">
                          <a:effectLst/>
                          <a:latin typeface="Arial"/>
                        </a:rPr>
                        <a:t>Limpopo</a:t>
                      </a:r>
                    </a:p>
                  </a:txBody>
                  <a:tcPr marL="9525" marR="9525" marT="9525" marB="0" anchor="b"/>
                </a:tc>
                <a:tc>
                  <a:txBody>
                    <a:bodyPr/>
                    <a:lstStyle/>
                    <a:p>
                      <a:pPr algn="r" fontAlgn="b"/>
                      <a:r>
                        <a:rPr lang="en-ZA" sz="1200" b="0" i="0" u="none" strike="noStrike" dirty="0">
                          <a:effectLst/>
                          <a:latin typeface="Arial"/>
                        </a:rPr>
                        <a:t>1 </a:t>
                      </a:r>
                      <a:r>
                        <a:rPr lang="en-ZA" sz="1200" b="0" i="0" u="none" strike="noStrike" dirty="0" smtClean="0">
                          <a:effectLst/>
                          <a:latin typeface="Arial"/>
                        </a:rPr>
                        <a:t>030 799</a:t>
                      </a:r>
                      <a:endParaRPr lang="en-ZA" sz="1200" b="0" i="0" u="none" strike="noStrike" dirty="0">
                        <a:effectLst/>
                        <a:latin typeface="Arial"/>
                      </a:endParaRPr>
                    </a:p>
                  </a:txBody>
                  <a:tcPr marL="9525" marR="9525" marT="9525" marB="0" anchor="b"/>
                </a:tc>
                <a:tc>
                  <a:txBody>
                    <a:bodyPr/>
                    <a:lstStyle/>
                    <a:p>
                      <a:pPr algn="r" fontAlgn="b"/>
                      <a:r>
                        <a:rPr lang="en-ZA" sz="1200" b="0" i="0" u="none" strike="noStrike" dirty="0" smtClean="0">
                          <a:effectLst/>
                          <a:latin typeface="Arial"/>
                        </a:rPr>
                        <a:t>(6</a:t>
                      </a:r>
                      <a:r>
                        <a:rPr lang="en-ZA" sz="1200" b="0" i="0" u="none" strike="noStrike" baseline="0" dirty="0" smtClean="0">
                          <a:effectLst/>
                          <a:latin typeface="Arial"/>
                        </a:rPr>
                        <a:t> 711)</a:t>
                      </a:r>
                      <a:endParaRPr lang="en-ZA" sz="1200" b="0" i="0" u="none" strike="noStrike" dirty="0">
                        <a:effectLst/>
                        <a:latin typeface="Arial"/>
                      </a:endParaRPr>
                    </a:p>
                  </a:txBody>
                  <a:tcPr marL="9525" marR="9525" marT="9525" marB="0" anchor="b"/>
                </a:tc>
                <a:tc>
                  <a:txBody>
                    <a:bodyPr/>
                    <a:lstStyle/>
                    <a:p>
                      <a:pPr algn="r" fontAlgn="b"/>
                      <a:r>
                        <a:rPr lang="en-ZA" sz="1200" b="0" i="0" u="none" strike="noStrike" dirty="0">
                          <a:effectLst/>
                          <a:latin typeface="Arial"/>
                        </a:rPr>
                        <a:t>1 024 088</a:t>
                      </a:r>
                    </a:p>
                  </a:txBody>
                  <a:tcPr marL="9525" marR="9525" marT="9525" marB="0" anchor="b"/>
                </a:tc>
                <a:tc>
                  <a:txBody>
                    <a:bodyPr/>
                    <a:lstStyle/>
                    <a:p>
                      <a:pPr algn="r" fontAlgn="b"/>
                      <a:r>
                        <a:rPr lang="en-ZA" sz="1200" b="0" i="0" u="none" strike="noStrike" dirty="0">
                          <a:effectLst/>
                          <a:latin typeface="Arial"/>
                        </a:rPr>
                        <a:t> </a:t>
                      </a:r>
                      <a:r>
                        <a:rPr lang="en-ZA" sz="1200" b="0" i="0" u="none" strike="noStrike" dirty="0" smtClean="0">
                          <a:effectLst/>
                          <a:latin typeface="Arial"/>
                        </a:rPr>
                        <a:t>750 827</a:t>
                      </a:r>
                      <a:endParaRPr lang="en-ZA" sz="1200" b="0" i="0" u="none" strike="noStrike" dirty="0">
                        <a:effectLst/>
                        <a:latin typeface="Arial"/>
                      </a:endParaRPr>
                    </a:p>
                  </a:txBody>
                  <a:tcPr marL="9525" marR="9525" marT="9525" marB="0" anchor="b"/>
                </a:tc>
                <a:tc>
                  <a:txBody>
                    <a:bodyPr/>
                    <a:lstStyle/>
                    <a:p>
                      <a:pPr algn="r" fontAlgn="b"/>
                      <a:r>
                        <a:rPr lang="en-ZA" sz="1200" b="0" i="0" u="none" strike="noStrike" dirty="0">
                          <a:effectLst/>
                          <a:latin typeface="Arial"/>
                        </a:rPr>
                        <a:t> </a:t>
                      </a:r>
                      <a:r>
                        <a:rPr lang="en-ZA" sz="1200" b="0" i="0" u="none" strike="noStrike" dirty="0" smtClean="0">
                          <a:effectLst/>
                          <a:latin typeface="Arial"/>
                        </a:rPr>
                        <a:t>273 261</a:t>
                      </a:r>
                      <a:endParaRPr lang="en-ZA" sz="1200" b="0" i="0" u="none" strike="noStrike" dirty="0">
                        <a:effectLst/>
                        <a:latin typeface="Arial"/>
                      </a:endParaRPr>
                    </a:p>
                  </a:txBody>
                  <a:tcPr marL="9525" marR="9525" marT="9525" marB="0" anchor="b"/>
                </a:tc>
                <a:tc>
                  <a:txBody>
                    <a:bodyPr/>
                    <a:lstStyle/>
                    <a:p>
                      <a:pPr algn="r" fontAlgn="b"/>
                      <a:r>
                        <a:rPr lang="en-ZA" sz="1200" b="0" i="0" u="none" strike="noStrike" dirty="0" smtClean="0">
                          <a:effectLst/>
                          <a:latin typeface="Arial"/>
                        </a:rPr>
                        <a:t>73.3%</a:t>
                      </a:r>
                      <a:endParaRPr lang="en-ZA" sz="1200" b="0" i="0" u="none" strike="noStrike" dirty="0">
                        <a:effectLst/>
                        <a:latin typeface="Arial"/>
                      </a:endParaRPr>
                    </a:p>
                  </a:txBody>
                  <a:tcPr marL="9525" marR="9525" marT="9525" marB="0" anchor="b"/>
                </a:tc>
              </a:tr>
              <a:tr h="367803">
                <a:tc>
                  <a:txBody>
                    <a:bodyPr/>
                    <a:lstStyle/>
                    <a:p>
                      <a:pPr algn="l" fontAlgn="b"/>
                      <a:r>
                        <a:rPr lang="en-ZA" sz="1200" b="0" i="0" u="none" strike="noStrike" dirty="0">
                          <a:effectLst/>
                          <a:latin typeface="Arial"/>
                        </a:rPr>
                        <a:t>Mpumalanga</a:t>
                      </a:r>
                    </a:p>
                  </a:txBody>
                  <a:tcPr marL="9525" marR="9525" marT="9525" marB="0" anchor="b"/>
                </a:tc>
                <a:tc>
                  <a:txBody>
                    <a:bodyPr/>
                    <a:lstStyle/>
                    <a:p>
                      <a:pPr algn="r" fontAlgn="b"/>
                      <a:r>
                        <a:rPr lang="en-ZA" sz="1200" b="0" i="0" u="none" strike="noStrike" dirty="0">
                          <a:effectLst/>
                          <a:latin typeface="Arial"/>
                        </a:rPr>
                        <a:t> </a:t>
                      </a:r>
                      <a:r>
                        <a:rPr lang="en-ZA" sz="1200" b="0" i="0" u="none" strike="noStrike" dirty="0" smtClean="0">
                          <a:effectLst/>
                          <a:latin typeface="Arial"/>
                        </a:rPr>
                        <a:t>545 910</a:t>
                      </a:r>
                      <a:endParaRPr lang="en-ZA" sz="1200" b="0" i="0" u="none" strike="noStrike" dirty="0">
                        <a:effectLst/>
                        <a:latin typeface="Arial"/>
                      </a:endParaRPr>
                    </a:p>
                  </a:txBody>
                  <a:tcPr marL="9525" marR="9525" marT="9525" marB="0" anchor="b"/>
                </a:tc>
                <a:tc>
                  <a:txBody>
                    <a:bodyPr/>
                    <a:lstStyle/>
                    <a:p>
                      <a:pPr algn="r" fontAlgn="b"/>
                      <a:r>
                        <a:rPr lang="en-ZA" sz="1200" b="0" i="0" u="none" strike="noStrike" dirty="0" smtClean="0">
                          <a:effectLst/>
                          <a:latin typeface="Arial"/>
                        </a:rPr>
                        <a:t>(1 560)</a:t>
                      </a:r>
                      <a:endParaRPr lang="en-ZA" sz="1200" b="0" i="0" u="none" strike="noStrike" dirty="0">
                        <a:effectLst/>
                        <a:latin typeface="Arial"/>
                      </a:endParaRPr>
                    </a:p>
                  </a:txBody>
                  <a:tcPr marL="9525" marR="9525" marT="9525" marB="0" anchor="b"/>
                </a:tc>
                <a:tc>
                  <a:txBody>
                    <a:bodyPr/>
                    <a:lstStyle/>
                    <a:p>
                      <a:pPr algn="r" fontAlgn="b"/>
                      <a:r>
                        <a:rPr lang="en-ZA" sz="1200" b="0" i="0" u="none" strike="noStrike" dirty="0">
                          <a:effectLst/>
                          <a:latin typeface="Arial"/>
                        </a:rPr>
                        <a:t> </a:t>
                      </a:r>
                      <a:r>
                        <a:rPr lang="en-ZA" sz="1200" b="0" i="0" u="none" strike="noStrike" dirty="0" smtClean="0">
                          <a:effectLst/>
                          <a:latin typeface="Arial"/>
                        </a:rPr>
                        <a:t>544 350</a:t>
                      </a:r>
                      <a:endParaRPr lang="en-ZA" sz="1200" b="0" i="0" u="none" strike="noStrike" dirty="0">
                        <a:effectLst/>
                        <a:latin typeface="Arial"/>
                      </a:endParaRPr>
                    </a:p>
                  </a:txBody>
                  <a:tcPr marL="9525" marR="9525" marT="9525" marB="0" anchor="b"/>
                </a:tc>
                <a:tc>
                  <a:txBody>
                    <a:bodyPr/>
                    <a:lstStyle/>
                    <a:p>
                      <a:pPr algn="r" fontAlgn="b"/>
                      <a:r>
                        <a:rPr lang="en-ZA" sz="1200" b="0" i="0" u="none" strike="noStrike" dirty="0">
                          <a:effectLst/>
                          <a:latin typeface="Arial"/>
                        </a:rPr>
                        <a:t> </a:t>
                      </a:r>
                      <a:r>
                        <a:rPr lang="en-ZA" sz="1200" b="0" i="0" u="none" strike="noStrike" dirty="0" smtClean="0">
                          <a:effectLst/>
                          <a:latin typeface="Arial"/>
                        </a:rPr>
                        <a:t>425 417</a:t>
                      </a:r>
                      <a:endParaRPr lang="en-ZA" sz="1200" b="0" i="0" u="none" strike="noStrike" dirty="0">
                        <a:effectLst/>
                        <a:latin typeface="Arial"/>
                      </a:endParaRPr>
                    </a:p>
                  </a:txBody>
                  <a:tcPr marL="9525" marR="9525" marT="9525" marB="0" anchor="b"/>
                </a:tc>
                <a:tc>
                  <a:txBody>
                    <a:bodyPr/>
                    <a:lstStyle/>
                    <a:p>
                      <a:pPr algn="r" fontAlgn="b"/>
                      <a:r>
                        <a:rPr lang="en-ZA" sz="1200" b="0" i="0" u="none" strike="noStrike" dirty="0" smtClean="0">
                          <a:effectLst/>
                          <a:latin typeface="Arial"/>
                        </a:rPr>
                        <a:t>118 933</a:t>
                      </a:r>
                      <a:endParaRPr lang="en-ZA" sz="1200" b="0" i="0" u="none" strike="noStrike" dirty="0">
                        <a:effectLst/>
                        <a:latin typeface="Arial"/>
                      </a:endParaRPr>
                    </a:p>
                  </a:txBody>
                  <a:tcPr marL="9525" marR="9525" marT="9525" marB="0" anchor="b"/>
                </a:tc>
                <a:tc>
                  <a:txBody>
                    <a:bodyPr/>
                    <a:lstStyle/>
                    <a:p>
                      <a:pPr algn="r" fontAlgn="b"/>
                      <a:r>
                        <a:rPr lang="en-ZA" sz="1200" b="0" i="0" u="none" strike="noStrike" dirty="0" smtClean="0">
                          <a:effectLst/>
                          <a:latin typeface="Arial"/>
                        </a:rPr>
                        <a:t>78.2%</a:t>
                      </a:r>
                      <a:endParaRPr lang="en-ZA" sz="1200" b="0" i="0" u="none" strike="noStrike" dirty="0">
                        <a:effectLst/>
                        <a:latin typeface="Arial"/>
                      </a:endParaRPr>
                    </a:p>
                  </a:txBody>
                  <a:tcPr marL="9525" marR="9525" marT="9525" marB="0" anchor="b"/>
                </a:tc>
              </a:tr>
              <a:tr h="367803">
                <a:tc>
                  <a:txBody>
                    <a:bodyPr/>
                    <a:lstStyle/>
                    <a:p>
                      <a:pPr algn="l" fontAlgn="b"/>
                      <a:r>
                        <a:rPr lang="en-ZA" sz="1200" b="0" i="0" u="none" strike="noStrike">
                          <a:effectLst/>
                          <a:latin typeface="Arial"/>
                        </a:rPr>
                        <a:t>Northern Cape</a:t>
                      </a:r>
                    </a:p>
                  </a:txBody>
                  <a:tcPr marL="9525" marR="9525" marT="9525" marB="0" anchor="b"/>
                </a:tc>
                <a:tc>
                  <a:txBody>
                    <a:bodyPr/>
                    <a:lstStyle/>
                    <a:p>
                      <a:pPr algn="r" fontAlgn="b"/>
                      <a:r>
                        <a:rPr lang="en-ZA" sz="1200" b="0" i="0" u="none" strike="noStrike" dirty="0">
                          <a:effectLst/>
                          <a:latin typeface="Arial"/>
                        </a:rPr>
                        <a:t> </a:t>
                      </a:r>
                      <a:r>
                        <a:rPr lang="en-ZA" sz="1200" b="0" i="0" u="none" strike="noStrike" dirty="0" smtClean="0">
                          <a:effectLst/>
                          <a:latin typeface="Arial"/>
                        </a:rPr>
                        <a:t>142</a:t>
                      </a:r>
                      <a:r>
                        <a:rPr lang="en-ZA" sz="1200" b="0" i="0" u="none" strike="noStrike" baseline="0" dirty="0" smtClean="0">
                          <a:effectLst/>
                          <a:latin typeface="Arial"/>
                        </a:rPr>
                        <a:t> 724</a:t>
                      </a:r>
                      <a:endParaRPr lang="en-ZA" sz="1200" b="0" i="0" u="none" strike="noStrike" dirty="0">
                        <a:effectLst/>
                        <a:latin typeface="Arial"/>
                      </a:endParaRPr>
                    </a:p>
                  </a:txBody>
                  <a:tcPr marL="9525" marR="9525" marT="9525" marB="0" anchor="b"/>
                </a:tc>
                <a:tc>
                  <a:txBody>
                    <a:bodyPr/>
                    <a:lstStyle/>
                    <a:p>
                      <a:pPr algn="r" fontAlgn="b"/>
                      <a:r>
                        <a:rPr lang="en-ZA" sz="1200" b="0" i="0" u="none" strike="noStrike" dirty="0" smtClean="0">
                          <a:effectLst/>
                          <a:latin typeface="Arial"/>
                        </a:rPr>
                        <a:t>(8)</a:t>
                      </a:r>
                      <a:endParaRPr lang="en-ZA" sz="1200" b="0" i="0" u="none" strike="noStrike" dirty="0">
                        <a:effectLst/>
                        <a:latin typeface="Arial"/>
                      </a:endParaRPr>
                    </a:p>
                  </a:txBody>
                  <a:tcPr marL="9525" marR="9525" marT="9525" marB="0" anchor="b"/>
                </a:tc>
                <a:tc>
                  <a:txBody>
                    <a:bodyPr/>
                    <a:lstStyle/>
                    <a:p>
                      <a:pPr algn="r" fontAlgn="b"/>
                      <a:r>
                        <a:rPr lang="en-ZA" sz="1200" b="0" i="0" u="none" strike="noStrike" dirty="0">
                          <a:effectLst/>
                          <a:latin typeface="Arial"/>
                        </a:rPr>
                        <a:t> 142 716</a:t>
                      </a:r>
                    </a:p>
                  </a:txBody>
                  <a:tcPr marL="9525" marR="9525" marT="9525" marB="0" anchor="b"/>
                </a:tc>
                <a:tc>
                  <a:txBody>
                    <a:bodyPr/>
                    <a:lstStyle/>
                    <a:p>
                      <a:pPr algn="r" fontAlgn="b"/>
                      <a:r>
                        <a:rPr lang="en-ZA" sz="1200" b="0" i="0" u="none" strike="noStrike" dirty="0">
                          <a:effectLst/>
                          <a:latin typeface="Arial"/>
                        </a:rPr>
                        <a:t> </a:t>
                      </a:r>
                      <a:r>
                        <a:rPr lang="en-ZA" sz="1200" b="0" i="0" u="none" strike="noStrike" dirty="0" smtClean="0">
                          <a:effectLst/>
                          <a:latin typeface="Arial"/>
                        </a:rPr>
                        <a:t>113 420</a:t>
                      </a:r>
                      <a:endParaRPr lang="en-ZA" sz="1200" b="0" i="0" u="none" strike="noStrike" dirty="0">
                        <a:effectLst/>
                        <a:latin typeface="Arial"/>
                      </a:endParaRPr>
                    </a:p>
                  </a:txBody>
                  <a:tcPr marL="9525" marR="9525" marT="9525" marB="0" anchor="b"/>
                </a:tc>
                <a:tc>
                  <a:txBody>
                    <a:bodyPr/>
                    <a:lstStyle/>
                    <a:p>
                      <a:pPr algn="r" fontAlgn="b"/>
                      <a:r>
                        <a:rPr lang="en-ZA" sz="1200" b="0" i="0" u="none" strike="noStrike" dirty="0" smtClean="0">
                          <a:effectLst/>
                          <a:latin typeface="Arial"/>
                        </a:rPr>
                        <a:t>29 296</a:t>
                      </a:r>
                      <a:endParaRPr lang="en-ZA" sz="1200" b="0" i="0" u="none" strike="noStrike" dirty="0">
                        <a:effectLst/>
                        <a:latin typeface="Arial"/>
                      </a:endParaRPr>
                    </a:p>
                  </a:txBody>
                  <a:tcPr marL="9525" marR="9525" marT="9525" marB="0" anchor="b"/>
                </a:tc>
                <a:tc>
                  <a:txBody>
                    <a:bodyPr/>
                    <a:lstStyle/>
                    <a:p>
                      <a:pPr algn="r" fontAlgn="b"/>
                      <a:r>
                        <a:rPr lang="en-ZA" sz="1200" b="0" i="0" u="none" strike="noStrike" dirty="0" smtClean="0">
                          <a:effectLst/>
                          <a:latin typeface="Arial"/>
                        </a:rPr>
                        <a:t>79.5%</a:t>
                      </a:r>
                      <a:endParaRPr lang="en-ZA" sz="1200" b="0" i="0" u="none" strike="noStrike" dirty="0">
                        <a:effectLst/>
                        <a:latin typeface="Arial"/>
                      </a:endParaRPr>
                    </a:p>
                  </a:txBody>
                  <a:tcPr marL="9525" marR="9525" marT="9525" marB="0" anchor="b"/>
                </a:tc>
              </a:tr>
              <a:tr h="369394">
                <a:tc>
                  <a:txBody>
                    <a:bodyPr/>
                    <a:lstStyle/>
                    <a:p>
                      <a:pPr algn="l" fontAlgn="b"/>
                      <a:r>
                        <a:rPr lang="en-ZA" sz="1200" b="0" i="0" u="none" strike="noStrike">
                          <a:effectLst/>
                          <a:latin typeface="Arial"/>
                        </a:rPr>
                        <a:t>North West</a:t>
                      </a:r>
                    </a:p>
                  </a:txBody>
                  <a:tcPr marL="9525" marR="9525" marT="9525" marB="0" anchor="b"/>
                </a:tc>
                <a:tc>
                  <a:txBody>
                    <a:bodyPr/>
                    <a:lstStyle/>
                    <a:p>
                      <a:pPr algn="r" fontAlgn="b"/>
                      <a:r>
                        <a:rPr lang="en-ZA" sz="1200" b="0" i="0" u="none" strike="noStrike" dirty="0">
                          <a:effectLst/>
                          <a:latin typeface="Arial"/>
                        </a:rPr>
                        <a:t> 381 566</a:t>
                      </a:r>
                    </a:p>
                  </a:txBody>
                  <a:tcPr marL="9525" marR="9525" marT="9525" marB="0" anchor="b"/>
                </a:tc>
                <a:tc>
                  <a:txBody>
                    <a:bodyPr/>
                    <a:lstStyle/>
                    <a:p>
                      <a:pPr algn="r" fontAlgn="b"/>
                      <a:endParaRPr lang="en-ZA" sz="1200" b="0" i="0" u="none" strike="noStrike" dirty="0">
                        <a:effectLst/>
                        <a:latin typeface="Arial"/>
                      </a:endParaRPr>
                    </a:p>
                  </a:txBody>
                  <a:tcPr marL="9525" marR="9525" marT="9525" marB="0" anchor="b"/>
                </a:tc>
                <a:tc>
                  <a:txBody>
                    <a:bodyPr/>
                    <a:lstStyle/>
                    <a:p>
                      <a:pPr algn="r" fontAlgn="b"/>
                      <a:r>
                        <a:rPr lang="en-ZA" sz="1200" b="0" i="0" u="none" strike="noStrike" dirty="0">
                          <a:effectLst/>
                          <a:latin typeface="Arial"/>
                        </a:rPr>
                        <a:t> 381 566</a:t>
                      </a:r>
                    </a:p>
                  </a:txBody>
                  <a:tcPr marL="9525" marR="9525" marT="9525" marB="0" anchor="b"/>
                </a:tc>
                <a:tc>
                  <a:txBody>
                    <a:bodyPr/>
                    <a:lstStyle/>
                    <a:p>
                      <a:pPr algn="r" fontAlgn="b"/>
                      <a:r>
                        <a:rPr lang="en-ZA" sz="1200" b="0" i="0" u="none" strike="noStrike" dirty="0">
                          <a:effectLst/>
                          <a:latin typeface="Arial"/>
                        </a:rPr>
                        <a:t> </a:t>
                      </a:r>
                      <a:r>
                        <a:rPr lang="en-ZA" sz="1200" b="0" i="0" u="none" strike="noStrike" dirty="0" smtClean="0">
                          <a:effectLst/>
                          <a:latin typeface="Arial"/>
                        </a:rPr>
                        <a:t>282 363</a:t>
                      </a:r>
                      <a:endParaRPr lang="en-ZA" sz="1200" b="0" i="0" u="none" strike="noStrike" dirty="0">
                        <a:effectLst/>
                        <a:latin typeface="Arial"/>
                      </a:endParaRPr>
                    </a:p>
                  </a:txBody>
                  <a:tcPr marL="9525" marR="9525" marT="9525" marB="0" anchor="b"/>
                </a:tc>
                <a:tc>
                  <a:txBody>
                    <a:bodyPr/>
                    <a:lstStyle/>
                    <a:p>
                      <a:pPr algn="r" fontAlgn="b"/>
                      <a:r>
                        <a:rPr lang="en-ZA" sz="1200" b="0" i="0" u="none" strike="noStrike" dirty="0">
                          <a:effectLst/>
                          <a:latin typeface="Arial"/>
                        </a:rPr>
                        <a:t> </a:t>
                      </a:r>
                      <a:r>
                        <a:rPr lang="en-ZA" sz="1200" b="0" i="0" u="none" strike="noStrike" baseline="0" dirty="0" smtClean="0">
                          <a:effectLst/>
                          <a:latin typeface="Arial"/>
                        </a:rPr>
                        <a:t>                   99 203      </a:t>
                      </a:r>
                      <a:endParaRPr lang="en-ZA" sz="1200" b="0" i="0" u="none" strike="noStrike" dirty="0">
                        <a:effectLst/>
                        <a:latin typeface="Arial"/>
                      </a:endParaRPr>
                    </a:p>
                  </a:txBody>
                  <a:tcPr marL="9525" marR="9525" marT="9525" marB="0" anchor="b"/>
                </a:tc>
                <a:tc>
                  <a:txBody>
                    <a:bodyPr/>
                    <a:lstStyle/>
                    <a:p>
                      <a:pPr algn="r" fontAlgn="b"/>
                      <a:r>
                        <a:rPr lang="en-ZA" sz="1200" b="0" i="0" u="none" strike="noStrike" dirty="0" smtClean="0">
                          <a:effectLst/>
                          <a:latin typeface="Arial"/>
                        </a:rPr>
                        <a:t>74.0%</a:t>
                      </a:r>
                      <a:endParaRPr lang="en-ZA" sz="1200" b="0" i="0" u="none" strike="noStrike" dirty="0">
                        <a:effectLst/>
                        <a:latin typeface="Arial"/>
                      </a:endParaRPr>
                    </a:p>
                  </a:txBody>
                  <a:tcPr marL="9525" marR="9525" marT="9525" marB="0" anchor="b"/>
                </a:tc>
              </a:tr>
              <a:tr h="367803">
                <a:tc>
                  <a:txBody>
                    <a:bodyPr/>
                    <a:lstStyle/>
                    <a:p>
                      <a:pPr algn="l" fontAlgn="b"/>
                      <a:r>
                        <a:rPr lang="en-ZA" sz="1200" b="0" i="0" u="none" strike="noStrike" dirty="0">
                          <a:effectLst/>
                          <a:latin typeface="Arial"/>
                        </a:rPr>
                        <a:t>Western Cape</a:t>
                      </a:r>
                    </a:p>
                  </a:txBody>
                  <a:tcPr marL="9525" marR="9525" marT="9525" marB="0" anchor="b"/>
                </a:tc>
                <a:tc>
                  <a:txBody>
                    <a:bodyPr/>
                    <a:lstStyle/>
                    <a:p>
                      <a:pPr algn="r" fontAlgn="b"/>
                      <a:r>
                        <a:rPr lang="en-ZA" sz="1200" b="0" i="0" u="none" strike="noStrike" dirty="0">
                          <a:effectLst/>
                          <a:latin typeface="Arial"/>
                        </a:rPr>
                        <a:t> 299 435</a:t>
                      </a:r>
                    </a:p>
                  </a:txBody>
                  <a:tcPr marL="9525" marR="9525" marT="9525" marB="0" anchor="b"/>
                </a:tc>
                <a:tc>
                  <a:txBody>
                    <a:bodyPr/>
                    <a:lstStyle/>
                    <a:p>
                      <a:pPr algn="r" fontAlgn="b"/>
                      <a:r>
                        <a:rPr lang="en-ZA" sz="1200" b="0" i="0" u="none" strike="noStrike" dirty="0" smtClean="0">
                          <a:effectLst/>
                          <a:latin typeface="Arial"/>
                        </a:rPr>
                        <a:t>(20)</a:t>
                      </a:r>
                      <a:endParaRPr lang="en-ZA" sz="1200" b="0" i="0" u="none" strike="noStrike" dirty="0">
                        <a:effectLst/>
                        <a:latin typeface="Arial"/>
                      </a:endParaRPr>
                    </a:p>
                  </a:txBody>
                  <a:tcPr marL="9525" marR="9525" marT="9525" marB="0" anchor="b"/>
                </a:tc>
                <a:tc>
                  <a:txBody>
                    <a:bodyPr/>
                    <a:lstStyle/>
                    <a:p>
                      <a:pPr algn="r" fontAlgn="b"/>
                      <a:r>
                        <a:rPr lang="en-ZA" sz="1200" b="0" i="0" u="none" strike="noStrike" dirty="0">
                          <a:effectLst/>
                          <a:latin typeface="Arial"/>
                        </a:rPr>
                        <a:t> 299 </a:t>
                      </a:r>
                      <a:r>
                        <a:rPr lang="en-ZA" sz="1200" b="0" i="0" u="none" strike="noStrike" dirty="0" smtClean="0">
                          <a:effectLst/>
                          <a:latin typeface="Arial"/>
                        </a:rPr>
                        <a:t>415</a:t>
                      </a:r>
                      <a:endParaRPr lang="en-ZA" sz="1200" b="0" i="0" u="none" strike="noStrike" dirty="0">
                        <a:effectLst/>
                        <a:latin typeface="Arial"/>
                      </a:endParaRPr>
                    </a:p>
                  </a:txBody>
                  <a:tcPr marL="9525" marR="9525" marT="9525" marB="0" anchor="b"/>
                </a:tc>
                <a:tc>
                  <a:txBody>
                    <a:bodyPr/>
                    <a:lstStyle/>
                    <a:p>
                      <a:pPr algn="r" fontAlgn="b"/>
                      <a:r>
                        <a:rPr lang="en-ZA" sz="1200" b="0" i="0" u="none" strike="noStrike" dirty="0">
                          <a:effectLst/>
                          <a:latin typeface="Arial"/>
                        </a:rPr>
                        <a:t> </a:t>
                      </a:r>
                      <a:r>
                        <a:rPr lang="en-ZA" sz="1200" b="0" i="0" u="none" strike="noStrike" dirty="0" smtClean="0">
                          <a:effectLst/>
                          <a:latin typeface="Arial"/>
                        </a:rPr>
                        <a:t>229 000</a:t>
                      </a:r>
                      <a:endParaRPr lang="en-ZA" sz="1200" b="0" i="0" u="none" strike="noStrike" dirty="0">
                        <a:effectLst/>
                        <a:latin typeface="Arial"/>
                      </a:endParaRPr>
                    </a:p>
                  </a:txBody>
                  <a:tcPr marL="9525" marR="9525" marT="9525" marB="0" anchor="b"/>
                </a:tc>
                <a:tc>
                  <a:txBody>
                    <a:bodyPr/>
                    <a:lstStyle/>
                    <a:p>
                      <a:pPr algn="r" fontAlgn="b"/>
                      <a:r>
                        <a:rPr lang="en-ZA" sz="1200" b="0" i="0" u="none" strike="noStrike" dirty="0" smtClean="0">
                          <a:effectLst/>
                          <a:latin typeface="Arial"/>
                        </a:rPr>
                        <a:t>70 415  </a:t>
                      </a:r>
                      <a:endParaRPr lang="en-ZA" sz="1200" b="0" i="0" u="none" strike="noStrike" dirty="0">
                        <a:effectLst/>
                        <a:latin typeface="Arial"/>
                      </a:endParaRPr>
                    </a:p>
                  </a:txBody>
                  <a:tcPr marL="9525" marR="9525" marT="9525" marB="0" anchor="b"/>
                </a:tc>
                <a:tc>
                  <a:txBody>
                    <a:bodyPr/>
                    <a:lstStyle/>
                    <a:p>
                      <a:pPr algn="r" fontAlgn="b"/>
                      <a:r>
                        <a:rPr lang="en-ZA" sz="1200" b="0" i="0" u="none" strike="noStrike" dirty="0" smtClean="0">
                          <a:effectLst/>
                          <a:latin typeface="Arial"/>
                        </a:rPr>
                        <a:t>76.5%</a:t>
                      </a:r>
                      <a:endParaRPr lang="en-ZA" sz="1200" b="0" i="0" u="none" strike="noStrike" dirty="0">
                        <a:effectLst/>
                        <a:latin typeface="Arial"/>
                      </a:endParaRPr>
                    </a:p>
                  </a:txBody>
                  <a:tcPr marL="9525" marR="9525" marT="9525" marB="0" anchor="b"/>
                </a:tc>
              </a:tr>
              <a:tr h="450023">
                <a:tc>
                  <a:txBody>
                    <a:bodyPr/>
                    <a:lstStyle/>
                    <a:p>
                      <a:endParaRPr lang="en-ZA" sz="1200" b="1" dirty="0" smtClean="0"/>
                    </a:p>
                    <a:p>
                      <a:r>
                        <a:rPr lang="en-ZA" sz="1200" b="1" dirty="0" smtClean="0"/>
                        <a:t>Total </a:t>
                      </a:r>
                      <a:endParaRPr lang="en-ZA" sz="1200" b="1" dirty="0"/>
                    </a:p>
                  </a:txBody>
                  <a:tcPr/>
                </a:tc>
                <a:tc>
                  <a:txBody>
                    <a:bodyPr/>
                    <a:lstStyle/>
                    <a:p>
                      <a:pPr algn="r" fontAlgn="b"/>
                      <a:r>
                        <a:rPr lang="en-ZA" sz="1200" b="1" i="0" u="none" strike="noStrike" dirty="0" smtClean="0">
                          <a:effectLst/>
                          <a:latin typeface="Arial"/>
                        </a:rPr>
                        <a:t>5 703 715</a:t>
                      </a:r>
                      <a:endParaRPr lang="en-ZA" sz="1200" b="1" i="0" u="none" strike="noStrike" dirty="0">
                        <a:effectLst/>
                        <a:latin typeface="Arial"/>
                      </a:endParaRPr>
                    </a:p>
                  </a:txBody>
                  <a:tcPr marL="9525" marR="9525" marT="9525" marB="0" anchor="b"/>
                </a:tc>
                <a:tc>
                  <a:txBody>
                    <a:bodyPr/>
                    <a:lstStyle/>
                    <a:p>
                      <a:pPr algn="r" fontAlgn="b"/>
                      <a:r>
                        <a:rPr lang="en-ZA" sz="1200" b="1" i="0" u="none" strike="noStrike" dirty="0" smtClean="0">
                          <a:effectLst/>
                          <a:latin typeface="Arial"/>
                        </a:rPr>
                        <a:t>(18 334)</a:t>
                      </a:r>
                      <a:endParaRPr lang="en-ZA" sz="1200" b="1" i="0" u="none" strike="noStrike" dirty="0">
                        <a:effectLst/>
                        <a:latin typeface="Arial"/>
                      </a:endParaRPr>
                    </a:p>
                  </a:txBody>
                  <a:tcPr marL="9525" marR="9525" marT="9525" marB="0" anchor="b"/>
                </a:tc>
                <a:tc>
                  <a:txBody>
                    <a:bodyPr/>
                    <a:lstStyle/>
                    <a:p>
                      <a:pPr algn="r" fontAlgn="b"/>
                      <a:r>
                        <a:rPr lang="en-ZA" sz="1200" b="1" i="0" u="none" strike="noStrike" dirty="0" smtClean="0">
                          <a:effectLst/>
                          <a:latin typeface="Arial"/>
                        </a:rPr>
                        <a:t>5 685 381</a:t>
                      </a:r>
                      <a:endParaRPr lang="en-ZA" sz="1200" b="1" i="0" u="none" strike="noStrike" dirty="0">
                        <a:effectLst/>
                        <a:latin typeface="Arial"/>
                      </a:endParaRPr>
                    </a:p>
                  </a:txBody>
                  <a:tcPr marL="9525" marR="9525" marT="9525" marB="0" anchor="b"/>
                </a:tc>
                <a:tc>
                  <a:txBody>
                    <a:bodyPr/>
                    <a:lstStyle/>
                    <a:p>
                      <a:pPr algn="r" fontAlgn="b"/>
                      <a:r>
                        <a:rPr lang="en-ZA" sz="1200" b="1" i="0" u="none" strike="noStrike" dirty="0" smtClean="0">
                          <a:effectLst/>
                          <a:latin typeface="Arial"/>
                        </a:rPr>
                        <a:t>4 418 897</a:t>
                      </a:r>
                      <a:endParaRPr lang="en-ZA" sz="1200" b="1" i="0" u="none" strike="noStrike" dirty="0">
                        <a:effectLst/>
                        <a:latin typeface="Arial"/>
                      </a:endParaRPr>
                    </a:p>
                  </a:txBody>
                  <a:tcPr marL="9525" marR="9525" marT="9525" marB="0" anchor="b"/>
                </a:tc>
                <a:tc>
                  <a:txBody>
                    <a:bodyPr/>
                    <a:lstStyle/>
                    <a:p>
                      <a:pPr algn="r" fontAlgn="b"/>
                      <a:r>
                        <a:rPr lang="en-ZA" sz="1200" b="1" i="0" u="none" strike="noStrike" dirty="0">
                          <a:effectLst/>
                          <a:latin typeface="Arial"/>
                        </a:rPr>
                        <a:t> </a:t>
                      </a:r>
                      <a:r>
                        <a:rPr lang="en-ZA" sz="1200" b="1" i="0" u="none" strike="noStrike" dirty="0" smtClean="0">
                          <a:effectLst/>
                          <a:latin typeface="Arial"/>
                        </a:rPr>
                        <a:t>1 266 484</a:t>
                      </a:r>
                      <a:endParaRPr lang="en-ZA" sz="1200" b="1" i="0" u="none" strike="noStrike" dirty="0">
                        <a:effectLst/>
                        <a:latin typeface="Arial"/>
                      </a:endParaRPr>
                    </a:p>
                  </a:txBody>
                  <a:tcPr marL="9525" marR="9525" marT="9525" marB="0" anchor="b"/>
                </a:tc>
                <a:tc>
                  <a:txBody>
                    <a:bodyPr/>
                    <a:lstStyle/>
                    <a:p>
                      <a:pPr algn="r" fontAlgn="b"/>
                      <a:r>
                        <a:rPr lang="en-ZA" sz="1200" b="1" i="0" u="none" strike="noStrike" dirty="0" smtClean="0">
                          <a:effectLst/>
                          <a:latin typeface="Arial"/>
                        </a:rPr>
                        <a:t>77.3%</a:t>
                      </a:r>
                      <a:endParaRPr lang="en-ZA" sz="1200" b="1" i="0" u="none" strike="noStrike" dirty="0">
                        <a:effectLst/>
                        <a:latin typeface="Arial"/>
                      </a:endParaRPr>
                    </a:p>
                  </a:txBody>
                  <a:tcPr marL="9525" marR="9525" marT="9525" marB="0" anchor="b"/>
                </a:tc>
              </a:tr>
            </a:tbl>
          </a:graphicData>
        </a:graphic>
      </p:graphicFrame>
    </p:spTree>
    <p:extLst>
      <p:ext uri="{BB962C8B-B14F-4D97-AF65-F5344CB8AC3E}">
        <p14:creationId xmlns:p14="http://schemas.microsoft.com/office/powerpoint/2010/main" xmlns="" val="128085361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8229600" cy="487362"/>
          </a:xfrm>
        </p:spPr>
        <p:txBody>
          <a:bodyPr>
            <a:noAutofit/>
          </a:bodyPr>
          <a:lstStyle/>
          <a:p>
            <a:r>
              <a:rPr lang="en-US" sz="4800" b="1" dirty="0" smtClean="0"/>
              <a:t>PROGRESS ON NSNP</a:t>
            </a:r>
            <a:endParaRPr lang="en-US" sz="4800" b="1" dirty="0"/>
          </a:p>
        </p:txBody>
      </p:sp>
      <p:sp>
        <p:nvSpPr>
          <p:cNvPr id="2" name="Content Placeholder 1"/>
          <p:cNvSpPr>
            <a:spLocks noGrp="1"/>
          </p:cNvSpPr>
          <p:nvPr>
            <p:ph idx="1"/>
          </p:nvPr>
        </p:nvSpPr>
        <p:spPr>
          <a:xfrm>
            <a:off x="179512" y="908720"/>
            <a:ext cx="8784976" cy="5616624"/>
          </a:xfrm>
        </p:spPr>
        <p:txBody>
          <a:bodyPr>
            <a:noAutofit/>
          </a:bodyPr>
          <a:lstStyle/>
          <a:p>
            <a:pPr lvl="0" algn="just"/>
            <a:r>
              <a:rPr lang="en-ZA" sz="2200" dirty="0"/>
              <a:t>In the quarter under review;</a:t>
            </a:r>
          </a:p>
          <a:p>
            <a:pPr lvl="0" algn="just"/>
            <a:r>
              <a:rPr lang="en-ZA" sz="2200" dirty="0"/>
              <a:t> All nine (9) Provincial Education Departments (PEDs) successfully implemented the school nutrition programme in line with the conditions of the Grant.</a:t>
            </a:r>
          </a:p>
          <a:p>
            <a:pPr lvl="0" algn="just"/>
            <a:r>
              <a:rPr lang="en-ZA" sz="2200" dirty="0"/>
              <a:t> In total </a:t>
            </a:r>
            <a:r>
              <a:rPr lang="en-ZA" sz="2200" b="1" dirty="0"/>
              <a:t>20 534 schools Q1-3 </a:t>
            </a:r>
            <a:r>
              <a:rPr lang="en-ZA" sz="2200" dirty="0"/>
              <a:t>public and identified special schools served meals to </a:t>
            </a:r>
            <a:r>
              <a:rPr lang="en-ZA" sz="2200" b="1" dirty="0"/>
              <a:t>9 298 431 learners</a:t>
            </a:r>
            <a:r>
              <a:rPr lang="en-ZA" sz="2200" dirty="0"/>
              <a:t>.  </a:t>
            </a:r>
          </a:p>
          <a:p>
            <a:pPr lvl="0" algn="just"/>
            <a:r>
              <a:rPr lang="en-ZA" sz="2200" dirty="0"/>
              <a:t>In addition, some PEDs have declared some </a:t>
            </a:r>
            <a:r>
              <a:rPr lang="en-ZA" sz="2200" b="1" dirty="0"/>
              <a:t>quintile 4 and 5 </a:t>
            </a:r>
            <a:r>
              <a:rPr lang="en-ZA" sz="2200" dirty="0"/>
              <a:t>schools as “no fee paying schools” (Gauteng (416 287 learners), KwaZulu-Natal (166 453) and Northern Cape (56 100) and Western Cape (76 053), that significantly </a:t>
            </a:r>
            <a:r>
              <a:rPr lang="en-ZA" sz="2200" b="1" dirty="0"/>
              <a:t>increased</a:t>
            </a:r>
            <a:r>
              <a:rPr lang="en-ZA" sz="2200" dirty="0"/>
              <a:t> coverage to </a:t>
            </a:r>
            <a:r>
              <a:rPr lang="en-ZA" sz="2200" b="1" dirty="0"/>
              <a:t>10 013 324 learners in 21 203 schools. </a:t>
            </a:r>
          </a:p>
          <a:p>
            <a:pPr lvl="0" algn="just"/>
            <a:r>
              <a:rPr lang="en-ZA" sz="2200" dirty="0"/>
              <a:t>On average, learners were fed for 41 of the 45 days mainly affected by </a:t>
            </a:r>
            <a:r>
              <a:rPr lang="en-ZA" sz="2200" b="1" dirty="0"/>
              <a:t>lower attendance/absenteeism </a:t>
            </a:r>
            <a:r>
              <a:rPr lang="en-ZA" sz="2200" dirty="0"/>
              <a:t>after the final examinations. </a:t>
            </a:r>
          </a:p>
          <a:p>
            <a:endParaRPr lang="en-ZA" sz="2200" dirty="0"/>
          </a:p>
          <a:p>
            <a:endParaRPr lang="en-ZA" sz="2200" dirty="0"/>
          </a:p>
        </p:txBody>
      </p:sp>
    </p:spTree>
    <p:extLst>
      <p:ext uri="{BB962C8B-B14F-4D97-AF65-F5344CB8AC3E}">
        <p14:creationId xmlns:p14="http://schemas.microsoft.com/office/powerpoint/2010/main" xmlns="" val="368558757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4624"/>
            <a:ext cx="8964488" cy="721570"/>
          </a:xfrm>
        </p:spPr>
        <p:txBody>
          <a:bodyPr>
            <a:noAutofit/>
          </a:bodyPr>
          <a:lstStyle/>
          <a:p>
            <a:r>
              <a:rPr lang="en-US" sz="3600" dirty="0" smtClean="0"/>
              <a:t>HIV/AIDS LIFE SKILLS PER PROVINCE</a:t>
            </a:r>
            <a:endParaRPr lang="en-US" sz="3600" dirty="0"/>
          </a:p>
        </p:txBody>
      </p:sp>
      <p:sp>
        <p:nvSpPr>
          <p:cNvPr id="6" name="Rectangle 5"/>
          <p:cNvSpPr/>
          <p:nvPr/>
        </p:nvSpPr>
        <p:spPr>
          <a:xfrm>
            <a:off x="8100392" y="6237312"/>
            <a:ext cx="301686" cy="369332"/>
          </a:xfrm>
          <a:prstGeom prst="rect">
            <a:avLst/>
          </a:prstGeom>
        </p:spPr>
        <p:txBody>
          <a:bodyPr wrap="none">
            <a:spAutoFit/>
          </a:bodyPr>
          <a:lstStyle/>
          <a:p>
            <a:pPr>
              <a:defRPr/>
            </a:pPr>
            <a:fld id="{E8B0DBBD-9E35-495C-9AE8-0EE38C8504D9}" type="slidenum">
              <a:rPr lang="en-US" smtClean="0">
                <a:solidFill>
                  <a:prstClr val="black"/>
                </a:solidFill>
              </a:rPr>
              <a:pPr>
                <a:defRPr/>
              </a:pPr>
              <a:t>12</a:t>
            </a:fld>
            <a:endParaRPr lang="en-US" dirty="0">
              <a:solidFill>
                <a:prstClr val="black"/>
              </a:solidFill>
            </a:endParaRPr>
          </a:p>
        </p:txBody>
      </p:sp>
      <p:graphicFrame>
        <p:nvGraphicFramePr>
          <p:cNvPr id="3" name="Table 2"/>
          <p:cNvGraphicFramePr>
            <a:graphicFrameLocks noGrp="1"/>
          </p:cNvGraphicFramePr>
          <p:nvPr>
            <p:extLst>
              <p:ext uri="{D42A27DB-BD31-4B8C-83A1-F6EECF244321}">
                <p14:modId xmlns:p14="http://schemas.microsoft.com/office/powerpoint/2010/main" xmlns="" val="3407591601"/>
              </p:ext>
            </p:extLst>
          </p:nvPr>
        </p:nvGraphicFramePr>
        <p:xfrm>
          <a:off x="179514" y="836715"/>
          <a:ext cx="8856981" cy="5400598"/>
        </p:xfrm>
        <a:graphic>
          <a:graphicData uri="http://schemas.openxmlformats.org/drawingml/2006/table">
            <a:tbl>
              <a:tblPr firstRow="1" bandRow="1">
                <a:tableStyleId>{5C22544A-7EE6-4342-B048-85BDC9FD1C3A}</a:tableStyleId>
              </a:tblPr>
              <a:tblGrid>
                <a:gridCol w="1265283"/>
                <a:gridCol w="1265283"/>
                <a:gridCol w="1265283"/>
                <a:gridCol w="1265283"/>
                <a:gridCol w="1265283"/>
                <a:gridCol w="1265283"/>
                <a:gridCol w="1265283"/>
              </a:tblGrid>
              <a:tr h="1043705">
                <a:tc>
                  <a:txBody>
                    <a:bodyPr/>
                    <a:lstStyle/>
                    <a:p>
                      <a:endParaRPr lang="en-ZA" sz="1200" dirty="0"/>
                    </a:p>
                  </a:txBody>
                  <a:tcPr/>
                </a:tc>
                <a:tc>
                  <a:txBody>
                    <a:bodyPr/>
                    <a:lstStyle/>
                    <a:p>
                      <a:r>
                        <a:rPr lang="en-ZA" sz="1200" dirty="0" smtClean="0"/>
                        <a:t>Approved</a:t>
                      </a:r>
                      <a:r>
                        <a:rPr lang="en-ZA" sz="1200" baseline="0" dirty="0" smtClean="0"/>
                        <a:t> </a:t>
                      </a:r>
                      <a:r>
                        <a:rPr lang="en-ZA" sz="1200" dirty="0" smtClean="0"/>
                        <a:t>Budget</a:t>
                      </a:r>
                      <a:endParaRPr lang="en-ZA" sz="1200" dirty="0"/>
                    </a:p>
                  </a:txBody>
                  <a:tcPr/>
                </a:tc>
                <a:tc>
                  <a:txBody>
                    <a:bodyPr/>
                    <a:lstStyle/>
                    <a:p>
                      <a:r>
                        <a:rPr lang="en-ZA" sz="1200" dirty="0" smtClean="0"/>
                        <a:t>Adjustments</a:t>
                      </a:r>
                      <a:endParaRPr lang="en-ZA" sz="1200" dirty="0"/>
                    </a:p>
                  </a:txBody>
                  <a:tcPr/>
                </a:tc>
                <a:tc>
                  <a:txBody>
                    <a:bodyPr/>
                    <a:lstStyle/>
                    <a:p>
                      <a:r>
                        <a:rPr lang="en-ZA" sz="1200" dirty="0" smtClean="0"/>
                        <a:t>Adjusted Budget </a:t>
                      </a:r>
                      <a:endParaRPr lang="en-ZA" sz="1200" dirty="0"/>
                    </a:p>
                  </a:txBody>
                  <a:tcPr/>
                </a:tc>
                <a:tc>
                  <a:txBody>
                    <a:bodyPr/>
                    <a:lstStyle/>
                    <a:p>
                      <a:r>
                        <a:rPr lang="en-ZA" sz="1200" dirty="0" smtClean="0"/>
                        <a:t>Actual Expenditure as at 31</a:t>
                      </a:r>
                      <a:r>
                        <a:rPr lang="en-ZA" sz="1200" baseline="0" dirty="0" smtClean="0"/>
                        <a:t> December</a:t>
                      </a:r>
                      <a:r>
                        <a:rPr lang="en-ZA" sz="1200" dirty="0" smtClean="0"/>
                        <a:t> 2015</a:t>
                      </a:r>
                      <a:endParaRPr lang="en-ZA" sz="1200" dirty="0"/>
                    </a:p>
                  </a:txBody>
                  <a:tcPr/>
                </a:tc>
                <a:tc>
                  <a:txBody>
                    <a:bodyPr/>
                    <a:lstStyle/>
                    <a:p>
                      <a:r>
                        <a:rPr lang="en-ZA" sz="1200" dirty="0" smtClean="0"/>
                        <a:t>Available balance as</a:t>
                      </a:r>
                      <a:r>
                        <a:rPr lang="en-ZA" sz="1200" baseline="0" dirty="0" smtClean="0"/>
                        <a:t> at 31 December 2015</a:t>
                      </a:r>
                      <a:endParaRPr lang="en-ZA" sz="1200" dirty="0"/>
                    </a:p>
                  </a:txBody>
                  <a:tcPr/>
                </a:tc>
                <a:tc>
                  <a:txBody>
                    <a:bodyPr/>
                    <a:lstStyle/>
                    <a:p>
                      <a:pPr algn="ctr" fontAlgn="ctr"/>
                      <a:r>
                        <a:rPr lang="en-ZA" sz="1200" b="1" i="0" u="none" strike="noStrike" dirty="0" smtClean="0">
                          <a:effectLst/>
                          <a:latin typeface="Arial"/>
                        </a:rPr>
                        <a:t>% </a:t>
                      </a:r>
                      <a:r>
                        <a:rPr lang="en-ZA" sz="1200" b="1" i="0" u="none" strike="noStrike" dirty="0">
                          <a:effectLst/>
                          <a:latin typeface="Arial"/>
                        </a:rPr>
                        <a:t>Spent as at </a:t>
                      </a:r>
                      <a:r>
                        <a:rPr lang="en-ZA" sz="1200" b="1" i="0" u="none" strike="noStrike" dirty="0" smtClean="0">
                          <a:effectLst/>
                          <a:latin typeface="Arial"/>
                        </a:rPr>
                        <a:t>December</a:t>
                      </a:r>
                      <a:r>
                        <a:rPr lang="en-ZA" sz="1200" b="1" i="0" u="none" strike="noStrike" baseline="0" dirty="0" smtClean="0">
                          <a:effectLst/>
                          <a:latin typeface="Arial"/>
                        </a:rPr>
                        <a:t> 2015</a:t>
                      </a:r>
                      <a:r>
                        <a:rPr lang="en-ZA" sz="1200" b="1" i="0" u="none" strike="noStrike" dirty="0" smtClean="0">
                          <a:effectLst/>
                          <a:latin typeface="Arial"/>
                        </a:rPr>
                        <a:t> </a:t>
                      </a:r>
                      <a:endParaRPr lang="en-ZA" sz="1200" b="1" i="0" u="none" strike="noStrike" dirty="0">
                        <a:effectLst/>
                        <a:latin typeface="Arial"/>
                      </a:endParaRPr>
                    </a:p>
                  </a:txBody>
                  <a:tcPr marL="9525" marR="9525" marT="9525" marB="0" anchor="ctr"/>
                </a:tc>
              </a:tr>
              <a:tr h="384800">
                <a:tc>
                  <a:txBody>
                    <a:bodyPr/>
                    <a:lstStyle/>
                    <a:p>
                      <a:pPr algn="l" fontAlgn="b"/>
                      <a:r>
                        <a:rPr lang="en-ZA" sz="1200" b="1" i="0" u="none" strike="noStrike">
                          <a:effectLst/>
                          <a:latin typeface="Arial"/>
                        </a:rPr>
                        <a:t>PROVINCES</a:t>
                      </a:r>
                    </a:p>
                  </a:txBody>
                  <a:tcPr marL="9525" marR="9525" marT="9525" marB="0" anchor="b"/>
                </a:tc>
                <a:tc>
                  <a:txBody>
                    <a:bodyPr/>
                    <a:lstStyle/>
                    <a:p>
                      <a:pPr algn="ctr" fontAlgn="b"/>
                      <a:r>
                        <a:rPr lang="en-ZA" sz="1200" b="1" i="0" u="none" strike="noStrike" dirty="0">
                          <a:effectLst/>
                          <a:latin typeface="Arial"/>
                        </a:rPr>
                        <a:t>R'000</a:t>
                      </a:r>
                    </a:p>
                  </a:txBody>
                  <a:tcPr marL="9525" marR="9525" marT="9525" marB="0" anchor="b"/>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ZA" sz="1200" b="1" i="0" u="none" strike="noStrike" dirty="0" smtClean="0">
                          <a:effectLst/>
                          <a:latin typeface="Arial"/>
                        </a:rPr>
                        <a:t>R’000</a:t>
                      </a:r>
                    </a:p>
                  </a:txBody>
                  <a:tcPr marL="9525" marR="9525" marT="9525" marB="0" anchor="b"/>
                </a:tc>
                <a:tc>
                  <a:txBody>
                    <a:bodyPr/>
                    <a:lstStyle/>
                    <a:p>
                      <a:pPr algn="ctr" fontAlgn="b"/>
                      <a:r>
                        <a:rPr lang="en-ZA" sz="1200" b="1" i="0" u="none" strike="noStrike" dirty="0" smtClean="0">
                          <a:effectLst/>
                          <a:latin typeface="Arial"/>
                        </a:rPr>
                        <a:t>R’000</a:t>
                      </a:r>
                      <a:endParaRPr lang="en-ZA" sz="1200" b="1" i="0" u="none" strike="noStrike" dirty="0">
                        <a:effectLst/>
                        <a:latin typeface="Arial"/>
                      </a:endParaRPr>
                    </a:p>
                  </a:txBody>
                  <a:tcPr marL="9525" marR="9525" marT="9525" marB="0" anchor="b"/>
                </a:tc>
                <a:tc>
                  <a:txBody>
                    <a:bodyPr/>
                    <a:lstStyle/>
                    <a:p>
                      <a:pPr algn="ctr" fontAlgn="b"/>
                      <a:r>
                        <a:rPr lang="en-ZA" sz="1200" b="1" i="0" u="none" strike="noStrike" dirty="0">
                          <a:effectLst/>
                          <a:latin typeface="Arial"/>
                        </a:rPr>
                        <a:t>R'000</a:t>
                      </a:r>
                    </a:p>
                  </a:txBody>
                  <a:tcPr marL="9525" marR="9525" marT="9525" marB="0" anchor="b"/>
                </a:tc>
                <a:tc>
                  <a:txBody>
                    <a:bodyPr/>
                    <a:lstStyle/>
                    <a:p>
                      <a:pPr algn="ctr" fontAlgn="b"/>
                      <a:r>
                        <a:rPr lang="en-ZA" sz="1200" b="1" i="0" u="none" strike="noStrike" dirty="0">
                          <a:effectLst/>
                          <a:latin typeface="Arial"/>
                        </a:rPr>
                        <a:t>R'000</a:t>
                      </a:r>
                    </a:p>
                  </a:txBody>
                  <a:tcPr marL="9525" marR="9525" marT="9525" marB="0" anchor="b"/>
                </a:tc>
                <a:tc>
                  <a:txBody>
                    <a:bodyPr/>
                    <a:lstStyle/>
                    <a:p>
                      <a:pPr algn="ctr" fontAlgn="b"/>
                      <a:r>
                        <a:rPr lang="en-ZA" sz="1200" b="1" i="0" u="none" strike="noStrike" dirty="0" smtClean="0">
                          <a:effectLst/>
                          <a:latin typeface="Arial"/>
                        </a:rPr>
                        <a:t>%</a:t>
                      </a:r>
                      <a:endParaRPr lang="en-ZA" sz="1200" b="1" i="0" u="none" strike="noStrike" dirty="0">
                        <a:effectLst/>
                        <a:latin typeface="Arial"/>
                      </a:endParaRPr>
                    </a:p>
                  </a:txBody>
                  <a:tcPr marL="9525" marR="9525" marT="9525" marB="0" anchor="b"/>
                </a:tc>
              </a:tr>
              <a:tr h="384800">
                <a:tc>
                  <a:txBody>
                    <a:bodyPr/>
                    <a:lstStyle/>
                    <a:p>
                      <a:pPr algn="l" fontAlgn="b"/>
                      <a:r>
                        <a:rPr lang="en-ZA" sz="1200" b="0" i="0" u="none" strike="noStrike" dirty="0">
                          <a:effectLst/>
                          <a:latin typeface="Arial"/>
                        </a:rPr>
                        <a:t>Eastern Cape</a:t>
                      </a:r>
                    </a:p>
                  </a:txBody>
                  <a:tcPr marL="9525" marR="9525" marT="9525" marB="0" anchor="b"/>
                </a:tc>
                <a:tc>
                  <a:txBody>
                    <a:bodyPr/>
                    <a:lstStyle/>
                    <a:p>
                      <a:pPr algn="r" fontAlgn="b"/>
                      <a:r>
                        <a:rPr lang="en-ZA" sz="1200" b="0" i="0" u="none" strike="noStrike" dirty="0">
                          <a:effectLst/>
                          <a:latin typeface="Arial"/>
                        </a:rPr>
                        <a:t> 37 086</a:t>
                      </a:r>
                    </a:p>
                  </a:txBody>
                  <a:tcPr marL="9525" marR="9525" marT="9525" marB="0" anchor="b"/>
                </a:tc>
                <a:tc>
                  <a:txBody>
                    <a:bodyPr/>
                    <a:lstStyle/>
                    <a:p>
                      <a:pPr algn="r" fontAlgn="b"/>
                      <a:r>
                        <a:rPr lang="en-ZA" sz="1200" b="0" i="0" u="none" strike="noStrike" dirty="0" smtClean="0">
                          <a:effectLst/>
                          <a:latin typeface="Arial"/>
                        </a:rPr>
                        <a:t>(2 582)</a:t>
                      </a:r>
                      <a:endParaRPr lang="en-ZA" sz="1200" b="0" i="0" u="none" strike="noStrike" dirty="0">
                        <a:effectLst/>
                        <a:latin typeface="Arial"/>
                      </a:endParaRPr>
                    </a:p>
                  </a:txBody>
                  <a:tcPr marL="9525" marR="9525" marT="9525" marB="0" anchor="b"/>
                </a:tc>
                <a:tc>
                  <a:txBody>
                    <a:bodyPr/>
                    <a:lstStyle/>
                    <a:p>
                      <a:pPr algn="r" fontAlgn="b"/>
                      <a:r>
                        <a:rPr lang="en-ZA" sz="1200" b="0" i="0" u="none" strike="noStrike" dirty="0">
                          <a:effectLst/>
                          <a:latin typeface="Arial"/>
                        </a:rPr>
                        <a:t> </a:t>
                      </a:r>
                      <a:r>
                        <a:rPr lang="en-ZA" sz="1200" b="0" i="0" u="none" strike="noStrike" dirty="0" smtClean="0">
                          <a:effectLst/>
                          <a:latin typeface="Arial"/>
                        </a:rPr>
                        <a:t>34 504</a:t>
                      </a:r>
                      <a:endParaRPr lang="en-ZA" sz="1200" b="0" i="0" u="none" strike="noStrike" dirty="0">
                        <a:effectLst/>
                        <a:latin typeface="Arial"/>
                      </a:endParaRPr>
                    </a:p>
                  </a:txBody>
                  <a:tcPr marL="9525" marR="9525" marT="9525" marB="0" anchor="b"/>
                </a:tc>
                <a:tc>
                  <a:txBody>
                    <a:bodyPr/>
                    <a:lstStyle/>
                    <a:p>
                      <a:pPr algn="r" fontAlgn="b"/>
                      <a:r>
                        <a:rPr lang="en-ZA" sz="1200" b="0" i="0" u="none" strike="noStrike" dirty="0">
                          <a:effectLst/>
                          <a:latin typeface="Arial"/>
                        </a:rPr>
                        <a:t> </a:t>
                      </a:r>
                      <a:r>
                        <a:rPr lang="en-ZA" sz="1200" b="0" i="0" u="none" strike="noStrike" dirty="0" smtClean="0">
                          <a:effectLst/>
                          <a:latin typeface="Arial"/>
                        </a:rPr>
                        <a:t>28 212</a:t>
                      </a:r>
                      <a:endParaRPr lang="en-ZA" sz="1200" b="0" i="0" u="none" strike="noStrike" dirty="0">
                        <a:effectLst/>
                        <a:latin typeface="Arial"/>
                      </a:endParaRPr>
                    </a:p>
                  </a:txBody>
                  <a:tcPr marL="9525" marR="9525" marT="9525" marB="0" anchor="b"/>
                </a:tc>
                <a:tc>
                  <a:txBody>
                    <a:bodyPr/>
                    <a:lstStyle/>
                    <a:p>
                      <a:pPr algn="r" fontAlgn="b"/>
                      <a:r>
                        <a:rPr lang="en-ZA" sz="1200" b="0" i="0" u="none" strike="noStrike" dirty="0">
                          <a:effectLst/>
                          <a:latin typeface="Arial"/>
                        </a:rPr>
                        <a:t> </a:t>
                      </a:r>
                      <a:r>
                        <a:rPr lang="en-ZA" sz="1200" b="0" i="0" u="none" strike="noStrike" dirty="0" smtClean="0">
                          <a:effectLst/>
                          <a:latin typeface="Arial"/>
                        </a:rPr>
                        <a:t>6</a:t>
                      </a:r>
                      <a:r>
                        <a:rPr lang="en-ZA" sz="1200" b="0" i="0" u="none" strike="noStrike" baseline="0" dirty="0" smtClean="0">
                          <a:effectLst/>
                          <a:latin typeface="Arial"/>
                        </a:rPr>
                        <a:t> 292</a:t>
                      </a:r>
                      <a:endParaRPr lang="en-ZA" sz="1200" b="0" i="0" u="none" strike="noStrike" dirty="0">
                        <a:effectLst/>
                        <a:latin typeface="Arial"/>
                      </a:endParaRPr>
                    </a:p>
                  </a:txBody>
                  <a:tcPr marL="9525" marR="9525" marT="9525" marB="0" anchor="b"/>
                </a:tc>
                <a:tc>
                  <a:txBody>
                    <a:bodyPr/>
                    <a:lstStyle/>
                    <a:p>
                      <a:pPr algn="r" fontAlgn="b"/>
                      <a:r>
                        <a:rPr lang="en-ZA" sz="1200" b="0" i="0" u="none" strike="noStrike" dirty="0" smtClean="0">
                          <a:effectLst/>
                          <a:latin typeface="Arial"/>
                        </a:rPr>
                        <a:t>81.8%</a:t>
                      </a:r>
                      <a:endParaRPr lang="en-ZA" sz="1200" b="0" i="0" u="none" strike="noStrike" dirty="0">
                        <a:effectLst/>
                        <a:latin typeface="Arial"/>
                      </a:endParaRPr>
                    </a:p>
                  </a:txBody>
                  <a:tcPr marL="9525" marR="9525" marT="9525" marB="0" anchor="b"/>
                </a:tc>
              </a:tr>
              <a:tr h="384800">
                <a:tc>
                  <a:txBody>
                    <a:bodyPr/>
                    <a:lstStyle/>
                    <a:p>
                      <a:pPr algn="l" fontAlgn="b"/>
                      <a:r>
                        <a:rPr lang="en-ZA" sz="1200" b="0" i="0" u="none" strike="noStrike">
                          <a:effectLst/>
                          <a:latin typeface="Arial"/>
                        </a:rPr>
                        <a:t>Free State</a:t>
                      </a:r>
                    </a:p>
                  </a:txBody>
                  <a:tcPr marL="9525" marR="9525" marT="9525" marB="0" anchor="b"/>
                </a:tc>
                <a:tc>
                  <a:txBody>
                    <a:bodyPr/>
                    <a:lstStyle/>
                    <a:p>
                      <a:pPr algn="r" fontAlgn="b"/>
                      <a:r>
                        <a:rPr lang="en-ZA" sz="1200" b="0" i="0" u="none" strike="noStrike" dirty="0">
                          <a:effectLst/>
                          <a:latin typeface="Arial"/>
                        </a:rPr>
                        <a:t> 10 462</a:t>
                      </a:r>
                    </a:p>
                  </a:txBody>
                  <a:tcPr marL="9525" marR="9525" marT="9525" marB="0" anchor="b"/>
                </a:tc>
                <a:tc>
                  <a:txBody>
                    <a:bodyPr/>
                    <a:lstStyle/>
                    <a:p>
                      <a:pPr algn="r" fontAlgn="b"/>
                      <a:r>
                        <a:rPr lang="en-ZA" sz="1200" b="0" i="0" u="none" strike="noStrike" dirty="0" smtClean="0">
                          <a:effectLst/>
                          <a:latin typeface="Arial"/>
                        </a:rPr>
                        <a:t>(518)</a:t>
                      </a:r>
                      <a:endParaRPr lang="en-ZA" sz="1200" b="0" i="0" u="none" strike="noStrike" dirty="0">
                        <a:effectLst/>
                        <a:latin typeface="Arial"/>
                      </a:endParaRPr>
                    </a:p>
                  </a:txBody>
                  <a:tcPr marL="9525" marR="9525" marT="9525" marB="0" anchor="b"/>
                </a:tc>
                <a:tc>
                  <a:txBody>
                    <a:bodyPr/>
                    <a:lstStyle/>
                    <a:p>
                      <a:pPr algn="r" fontAlgn="b"/>
                      <a:r>
                        <a:rPr lang="en-ZA" sz="1200" b="0" i="0" u="none" strike="noStrike" dirty="0">
                          <a:effectLst/>
                          <a:latin typeface="Arial"/>
                        </a:rPr>
                        <a:t> </a:t>
                      </a:r>
                      <a:r>
                        <a:rPr lang="en-ZA" sz="1200" b="0" i="0" u="none" strike="noStrike" dirty="0" smtClean="0">
                          <a:effectLst/>
                          <a:latin typeface="Arial"/>
                        </a:rPr>
                        <a:t>9 944</a:t>
                      </a:r>
                      <a:endParaRPr lang="en-ZA" sz="1200" b="0" i="0" u="none" strike="noStrike" dirty="0">
                        <a:effectLst/>
                        <a:latin typeface="Arial"/>
                      </a:endParaRPr>
                    </a:p>
                  </a:txBody>
                  <a:tcPr marL="9525" marR="9525" marT="9525" marB="0" anchor="b"/>
                </a:tc>
                <a:tc>
                  <a:txBody>
                    <a:bodyPr/>
                    <a:lstStyle/>
                    <a:p>
                      <a:pPr algn="r" fontAlgn="b"/>
                      <a:r>
                        <a:rPr lang="en-ZA" sz="1200" b="0" i="0" u="none" strike="noStrike" dirty="0">
                          <a:effectLst/>
                          <a:latin typeface="Arial"/>
                        </a:rPr>
                        <a:t> </a:t>
                      </a:r>
                      <a:r>
                        <a:rPr lang="en-ZA" sz="1200" b="0" i="0" u="none" strike="noStrike" dirty="0" smtClean="0">
                          <a:effectLst/>
                          <a:latin typeface="Arial"/>
                        </a:rPr>
                        <a:t>9 646</a:t>
                      </a:r>
                      <a:endParaRPr lang="en-ZA" sz="1200" b="0" i="0" u="none" strike="noStrike" dirty="0">
                        <a:effectLst/>
                        <a:latin typeface="Arial"/>
                      </a:endParaRPr>
                    </a:p>
                  </a:txBody>
                  <a:tcPr marL="9525" marR="9525" marT="9525" marB="0" anchor="b"/>
                </a:tc>
                <a:tc>
                  <a:txBody>
                    <a:bodyPr/>
                    <a:lstStyle/>
                    <a:p>
                      <a:pPr algn="r" fontAlgn="b"/>
                      <a:r>
                        <a:rPr lang="en-ZA" sz="1200" b="0" i="0" u="none" strike="noStrike" dirty="0" smtClean="0">
                          <a:effectLst/>
                          <a:latin typeface="Arial"/>
                        </a:rPr>
                        <a:t>298  </a:t>
                      </a:r>
                      <a:endParaRPr lang="en-ZA" sz="1200" b="0" i="0" u="none" strike="noStrike" dirty="0">
                        <a:effectLst/>
                        <a:latin typeface="Arial"/>
                      </a:endParaRPr>
                    </a:p>
                  </a:txBody>
                  <a:tcPr marL="9525" marR="9525" marT="9525" marB="0" anchor="b"/>
                </a:tc>
                <a:tc>
                  <a:txBody>
                    <a:bodyPr/>
                    <a:lstStyle/>
                    <a:p>
                      <a:pPr algn="r" fontAlgn="b"/>
                      <a:r>
                        <a:rPr lang="en-ZA" sz="1200" b="0" i="0" u="none" strike="noStrike" dirty="0" smtClean="0">
                          <a:effectLst/>
                          <a:latin typeface="Arial"/>
                        </a:rPr>
                        <a:t>97.0%</a:t>
                      </a:r>
                      <a:endParaRPr lang="en-ZA" sz="1200" b="0" i="0" u="none" strike="noStrike" dirty="0">
                        <a:effectLst/>
                        <a:latin typeface="Arial"/>
                      </a:endParaRPr>
                    </a:p>
                  </a:txBody>
                  <a:tcPr marL="9525" marR="9525" marT="9525" marB="0" anchor="b"/>
                </a:tc>
              </a:tr>
              <a:tr h="384800">
                <a:tc>
                  <a:txBody>
                    <a:bodyPr/>
                    <a:lstStyle/>
                    <a:p>
                      <a:pPr algn="l" fontAlgn="b"/>
                      <a:r>
                        <a:rPr lang="en-ZA" sz="1200" b="0" i="0" u="none" strike="noStrike">
                          <a:effectLst/>
                          <a:latin typeface="Arial"/>
                        </a:rPr>
                        <a:t>Gauteng</a:t>
                      </a:r>
                    </a:p>
                  </a:txBody>
                  <a:tcPr marL="9525" marR="9525" marT="9525" marB="0" anchor="b"/>
                </a:tc>
                <a:tc>
                  <a:txBody>
                    <a:bodyPr/>
                    <a:lstStyle/>
                    <a:p>
                      <a:pPr algn="r" fontAlgn="b"/>
                      <a:r>
                        <a:rPr lang="en-ZA" sz="1200" b="0" i="0" u="none" strike="noStrike" dirty="0">
                          <a:effectLst/>
                          <a:latin typeface="Arial"/>
                        </a:rPr>
                        <a:t> </a:t>
                      </a:r>
                      <a:r>
                        <a:rPr lang="en-ZA" sz="1200" b="0" i="0" u="none" strike="noStrike" dirty="0" smtClean="0">
                          <a:effectLst/>
                          <a:latin typeface="Arial"/>
                        </a:rPr>
                        <a:t>29 945</a:t>
                      </a:r>
                      <a:endParaRPr lang="en-ZA" sz="1200" b="0" i="0" u="none" strike="noStrike" dirty="0">
                        <a:effectLst/>
                        <a:latin typeface="Arial"/>
                      </a:endParaRPr>
                    </a:p>
                  </a:txBody>
                  <a:tcPr marL="9525" marR="9525" marT="9525" marB="0" anchor="b"/>
                </a:tc>
                <a:tc>
                  <a:txBody>
                    <a:bodyPr/>
                    <a:lstStyle/>
                    <a:p>
                      <a:pPr algn="r" fontAlgn="b"/>
                      <a:r>
                        <a:rPr lang="en-ZA" sz="1200" b="0" i="0" u="none" strike="noStrike" dirty="0" smtClean="0">
                          <a:effectLst/>
                          <a:latin typeface="Arial"/>
                        </a:rPr>
                        <a:t>(1 016)</a:t>
                      </a:r>
                      <a:endParaRPr lang="en-ZA" sz="1200" b="0" i="0" u="none" strike="noStrike" dirty="0">
                        <a:effectLst/>
                        <a:latin typeface="Arial"/>
                      </a:endParaRPr>
                    </a:p>
                  </a:txBody>
                  <a:tcPr marL="9525" marR="9525" marT="9525" marB="0" anchor="b"/>
                </a:tc>
                <a:tc>
                  <a:txBody>
                    <a:bodyPr/>
                    <a:lstStyle/>
                    <a:p>
                      <a:pPr algn="r" fontAlgn="b"/>
                      <a:r>
                        <a:rPr lang="en-ZA" sz="1200" b="0" i="0" u="none" strike="noStrike" dirty="0">
                          <a:effectLst/>
                          <a:latin typeface="Arial"/>
                        </a:rPr>
                        <a:t> </a:t>
                      </a:r>
                      <a:r>
                        <a:rPr lang="en-ZA" sz="1200" b="0" i="0" u="none" strike="noStrike" dirty="0" smtClean="0">
                          <a:effectLst/>
                          <a:latin typeface="Arial"/>
                        </a:rPr>
                        <a:t>28 929</a:t>
                      </a:r>
                      <a:endParaRPr lang="en-ZA" sz="1200" b="0" i="0" u="none" strike="noStrike" dirty="0">
                        <a:effectLst/>
                        <a:latin typeface="Arial"/>
                      </a:endParaRPr>
                    </a:p>
                  </a:txBody>
                  <a:tcPr marL="9525" marR="9525" marT="9525" marB="0" anchor="b"/>
                </a:tc>
                <a:tc>
                  <a:txBody>
                    <a:bodyPr/>
                    <a:lstStyle/>
                    <a:p>
                      <a:pPr algn="r" fontAlgn="b"/>
                      <a:r>
                        <a:rPr lang="en-ZA" sz="1200" b="0" i="0" u="none" strike="noStrike" dirty="0">
                          <a:effectLst/>
                          <a:latin typeface="Arial"/>
                        </a:rPr>
                        <a:t> </a:t>
                      </a:r>
                      <a:r>
                        <a:rPr lang="en-ZA" sz="1200" b="0" i="0" u="none" strike="noStrike" dirty="0" smtClean="0">
                          <a:effectLst/>
                          <a:latin typeface="Arial"/>
                        </a:rPr>
                        <a:t>23 470</a:t>
                      </a:r>
                      <a:endParaRPr lang="en-ZA" sz="1200" b="0" i="0" u="none" strike="noStrike" dirty="0">
                        <a:effectLst/>
                        <a:latin typeface="Arial"/>
                      </a:endParaRPr>
                    </a:p>
                  </a:txBody>
                  <a:tcPr marL="9525" marR="9525" marT="9525" marB="0" anchor="b"/>
                </a:tc>
                <a:tc>
                  <a:txBody>
                    <a:bodyPr/>
                    <a:lstStyle/>
                    <a:p>
                      <a:pPr algn="r" fontAlgn="b"/>
                      <a:r>
                        <a:rPr lang="en-ZA" sz="1200" b="0" i="0" u="none" strike="noStrike" dirty="0" smtClean="0">
                          <a:effectLst/>
                          <a:latin typeface="Arial"/>
                        </a:rPr>
                        <a:t>5 459  </a:t>
                      </a:r>
                      <a:endParaRPr lang="en-ZA" sz="1200" b="0" i="0" u="none" strike="noStrike" dirty="0">
                        <a:effectLst/>
                        <a:latin typeface="Arial"/>
                      </a:endParaRPr>
                    </a:p>
                  </a:txBody>
                  <a:tcPr marL="9525" marR="9525" marT="9525" marB="0" anchor="b"/>
                </a:tc>
                <a:tc>
                  <a:txBody>
                    <a:bodyPr/>
                    <a:lstStyle/>
                    <a:p>
                      <a:pPr algn="r" fontAlgn="b"/>
                      <a:r>
                        <a:rPr lang="en-ZA" sz="1200" b="0" i="0" u="none" strike="noStrike" dirty="0" smtClean="0">
                          <a:effectLst/>
                          <a:latin typeface="Arial"/>
                        </a:rPr>
                        <a:t>81.1%</a:t>
                      </a:r>
                      <a:endParaRPr lang="en-ZA" sz="1200" b="0" i="0" u="none" strike="noStrike" dirty="0">
                        <a:effectLst/>
                        <a:latin typeface="Arial"/>
                      </a:endParaRPr>
                    </a:p>
                  </a:txBody>
                  <a:tcPr marL="9525" marR="9525" marT="9525" marB="0" anchor="b"/>
                </a:tc>
              </a:tr>
              <a:tr h="389412">
                <a:tc>
                  <a:txBody>
                    <a:bodyPr/>
                    <a:lstStyle/>
                    <a:p>
                      <a:pPr algn="l" fontAlgn="b"/>
                      <a:r>
                        <a:rPr lang="en-ZA" sz="1200" b="0" i="0" u="none" strike="noStrike">
                          <a:effectLst/>
                          <a:latin typeface="Arial"/>
                        </a:rPr>
                        <a:t>KwaZulu-Natal</a:t>
                      </a:r>
                    </a:p>
                  </a:txBody>
                  <a:tcPr marL="9525" marR="9525" marT="9525" marB="0" anchor="b"/>
                </a:tc>
                <a:tc>
                  <a:txBody>
                    <a:bodyPr/>
                    <a:lstStyle/>
                    <a:p>
                      <a:pPr algn="r" fontAlgn="b"/>
                      <a:r>
                        <a:rPr lang="en-ZA" sz="1200" b="0" i="0" u="none" strike="noStrike" dirty="0">
                          <a:effectLst/>
                          <a:latin typeface="Arial"/>
                        </a:rPr>
                        <a:t> 50 588</a:t>
                      </a:r>
                    </a:p>
                  </a:txBody>
                  <a:tcPr marL="9525" marR="9525" marT="9525" marB="0" anchor="b"/>
                </a:tc>
                <a:tc>
                  <a:txBody>
                    <a:bodyPr/>
                    <a:lstStyle/>
                    <a:p>
                      <a:pPr algn="r" fontAlgn="b"/>
                      <a:endParaRPr lang="en-ZA" sz="1200" b="0" i="0" u="none" strike="noStrike">
                        <a:effectLst/>
                        <a:latin typeface="Arial"/>
                      </a:endParaRPr>
                    </a:p>
                  </a:txBody>
                  <a:tcPr marL="9525" marR="9525" marT="9525" marB="0" anchor="b"/>
                </a:tc>
                <a:tc>
                  <a:txBody>
                    <a:bodyPr/>
                    <a:lstStyle/>
                    <a:p>
                      <a:pPr algn="r" fontAlgn="b"/>
                      <a:r>
                        <a:rPr lang="en-ZA" sz="1200" b="0" i="0" u="none" strike="noStrike" dirty="0">
                          <a:effectLst/>
                          <a:latin typeface="Arial"/>
                        </a:rPr>
                        <a:t> 50 588</a:t>
                      </a:r>
                    </a:p>
                  </a:txBody>
                  <a:tcPr marL="9525" marR="9525" marT="9525" marB="0" anchor="b"/>
                </a:tc>
                <a:tc>
                  <a:txBody>
                    <a:bodyPr/>
                    <a:lstStyle/>
                    <a:p>
                      <a:pPr algn="r" fontAlgn="b"/>
                      <a:r>
                        <a:rPr lang="en-ZA" sz="1200" b="0" i="0" u="none" strike="noStrike" dirty="0">
                          <a:effectLst/>
                          <a:latin typeface="Arial"/>
                        </a:rPr>
                        <a:t> </a:t>
                      </a:r>
                      <a:r>
                        <a:rPr lang="en-ZA" sz="1200" b="0" i="0" u="none" strike="noStrike" dirty="0" smtClean="0">
                          <a:effectLst/>
                          <a:latin typeface="Arial"/>
                        </a:rPr>
                        <a:t>34 576</a:t>
                      </a:r>
                      <a:endParaRPr lang="en-ZA" sz="1200" b="0" i="0" u="none" strike="noStrike" dirty="0">
                        <a:effectLst/>
                        <a:latin typeface="Arial"/>
                      </a:endParaRPr>
                    </a:p>
                  </a:txBody>
                  <a:tcPr marL="9525" marR="9525" marT="9525" marB="0" anchor="b"/>
                </a:tc>
                <a:tc>
                  <a:txBody>
                    <a:bodyPr/>
                    <a:lstStyle/>
                    <a:p>
                      <a:pPr algn="r" fontAlgn="b"/>
                      <a:r>
                        <a:rPr lang="en-ZA" sz="1200" b="0" i="0" u="none" strike="noStrike" dirty="0" smtClean="0">
                          <a:effectLst/>
                          <a:latin typeface="Arial"/>
                        </a:rPr>
                        <a:t>16 012  </a:t>
                      </a:r>
                      <a:endParaRPr lang="en-ZA" sz="1200" b="0" i="0" u="none" strike="noStrike" dirty="0">
                        <a:effectLst/>
                        <a:latin typeface="Arial"/>
                      </a:endParaRPr>
                    </a:p>
                  </a:txBody>
                  <a:tcPr marL="9525" marR="9525" marT="9525" marB="0" anchor="b"/>
                </a:tc>
                <a:tc>
                  <a:txBody>
                    <a:bodyPr/>
                    <a:lstStyle/>
                    <a:p>
                      <a:pPr algn="r" fontAlgn="b"/>
                      <a:r>
                        <a:rPr lang="en-ZA" sz="1200" b="0" i="0" u="none" strike="noStrike" dirty="0" smtClean="0">
                          <a:effectLst/>
                          <a:latin typeface="Arial"/>
                        </a:rPr>
                        <a:t>68.3%</a:t>
                      </a:r>
                      <a:endParaRPr lang="en-ZA" sz="1200" b="0" i="0" u="none" strike="noStrike" dirty="0">
                        <a:effectLst/>
                        <a:latin typeface="Arial"/>
                      </a:endParaRPr>
                    </a:p>
                  </a:txBody>
                  <a:tcPr marL="9525" marR="9525" marT="9525" marB="0" anchor="b"/>
                </a:tc>
              </a:tr>
              <a:tr h="384800">
                <a:tc>
                  <a:txBody>
                    <a:bodyPr/>
                    <a:lstStyle/>
                    <a:p>
                      <a:pPr algn="l" fontAlgn="b"/>
                      <a:r>
                        <a:rPr lang="en-ZA" sz="1200" b="0" i="0" u="none" strike="noStrike">
                          <a:effectLst/>
                          <a:latin typeface="Arial"/>
                        </a:rPr>
                        <a:t>Limpopo</a:t>
                      </a:r>
                    </a:p>
                  </a:txBody>
                  <a:tcPr marL="9525" marR="9525" marT="9525" marB="0" anchor="b"/>
                </a:tc>
                <a:tc>
                  <a:txBody>
                    <a:bodyPr/>
                    <a:lstStyle/>
                    <a:p>
                      <a:pPr algn="r" fontAlgn="b"/>
                      <a:r>
                        <a:rPr lang="en-ZA" sz="1200" b="0" i="0" u="none" strike="noStrike" dirty="0">
                          <a:effectLst/>
                          <a:latin typeface="Arial"/>
                        </a:rPr>
                        <a:t> </a:t>
                      </a:r>
                      <a:r>
                        <a:rPr lang="en-ZA" sz="1200" b="0" i="0" u="none" strike="noStrike" dirty="0" smtClean="0">
                          <a:effectLst/>
                          <a:latin typeface="Arial"/>
                        </a:rPr>
                        <a:t>30 875</a:t>
                      </a:r>
                      <a:endParaRPr lang="en-ZA" sz="1200" b="0" i="0" u="none" strike="noStrike" dirty="0">
                        <a:effectLst/>
                        <a:latin typeface="Arial"/>
                      </a:endParaRPr>
                    </a:p>
                  </a:txBody>
                  <a:tcPr marL="9525" marR="9525" marT="9525" marB="0" anchor="b"/>
                </a:tc>
                <a:tc>
                  <a:txBody>
                    <a:bodyPr/>
                    <a:lstStyle/>
                    <a:p>
                      <a:pPr algn="r" fontAlgn="b"/>
                      <a:r>
                        <a:rPr lang="en-ZA" sz="1200" b="0" i="0" u="none" strike="noStrike" dirty="0" smtClean="0">
                          <a:effectLst/>
                          <a:latin typeface="Arial"/>
                        </a:rPr>
                        <a:t>(7 824)</a:t>
                      </a:r>
                      <a:endParaRPr lang="en-ZA" sz="1200" b="0" i="0" u="none" strike="noStrike" dirty="0">
                        <a:effectLst/>
                        <a:latin typeface="Arial"/>
                      </a:endParaRPr>
                    </a:p>
                  </a:txBody>
                  <a:tcPr marL="9525" marR="9525" marT="9525" marB="0" anchor="b"/>
                </a:tc>
                <a:tc>
                  <a:txBody>
                    <a:bodyPr/>
                    <a:lstStyle/>
                    <a:p>
                      <a:pPr algn="r" fontAlgn="b"/>
                      <a:r>
                        <a:rPr lang="en-ZA" sz="1200" b="0" i="0" u="none" strike="noStrike" dirty="0">
                          <a:effectLst/>
                          <a:latin typeface="Arial"/>
                        </a:rPr>
                        <a:t> </a:t>
                      </a:r>
                      <a:r>
                        <a:rPr lang="en-ZA" sz="1200" b="0" i="0" u="none" strike="noStrike" dirty="0" smtClean="0">
                          <a:effectLst/>
                          <a:latin typeface="Arial"/>
                        </a:rPr>
                        <a:t>23 051</a:t>
                      </a:r>
                      <a:endParaRPr lang="en-ZA" sz="1200" b="0" i="0" u="none" strike="noStrike" dirty="0">
                        <a:effectLst/>
                        <a:latin typeface="Arial"/>
                      </a:endParaRPr>
                    </a:p>
                  </a:txBody>
                  <a:tcPr marL="9525" marR="9525" marT="9525" marB="0" anchor="b"/>
                </a:tc>
                <a:tc>
                  <a:txBody>
                    <a:bodyPr/>
                    <a:lstStyle/>
                    <a:p>
                      <a:pPr algn="r" fontAlgn="b"/>
                      <a:r>
                        <a:rPr lang="en-ZA" sz="1200" b="0" i="0" u="none" strike="noStrike" dirty="0">
                          <a:effectLst/>
                          <a:latin typeface="Arial"/>
                        </a:rPr>
                        <a:t> </a:t>
                      </a:r>
                      <a:r>
                        <a:rPr lang="en-ZA" sz="1200" b="0" i="0" u="none" strike="noStrike" dirty="0" smtClean="0">
                          <a:effectLst/>
                          <a:latin typeface="Arial"/>
                        </a:rPr>
                        <a:t>17 279</a:t>
                      </a:r>
                      <a:endParaRPr lang="en-ZA" sz="1200" b="0" i="0" u="none" strike="noStrike" dirty="0">
                        <a:effectLst/>
                        <a:latin typeface="Arial"/>
                      </a:endParaRPr>
                    </a:p>
                  </a:txBody>
                  <a:tcPr marL="9525" marR="9525" marT="9525" marB="0" anchor="b"/>
                </a:tc>
                <a:tc>
                  <a:txBody>
                    <a:bodyPr/>
                    <a:lstStyle/>
                    <a:p>
                      <a:pPr algn="r" fontAlgn="b"/>
                      <a:r>
                        <a:rPr lang="en-ZA" sz="1200" b="0" i="0" u="none" strike="noStrike" dirty="0" smtClean="0">
                          <a:effectLst/>
                          <a:latin typeface="Arial"/>
                        </a:rPr>
                        <a:t>5 772</a:t>
                      </a:r>
                      <a:endParaRPr lang="en-ZA" sz="1200" b="0" i="0" u="none" strike="noStrike" dirty="0">
                        <a:effectLst/>
                        <a:latin typeface="Arial"/>
                      </a:endParaRPr>
                    </a:p>
                  </a:txBody>
                  <a:tcPr marL="9525" marR="9525" marT="9525" marB="0" anchor="b"/>
                </a:tc>
                <a:tc>
                  <a:txBody>
                    <a:bodyPr/>
                    <a:lstStyle/>
                    <a:p>
                      <a:pPr algn="r" fontAlgn="b"/>
                      <a:r>
                        <a:rPr lang="en-ZA" sz="1200" b="0" i="0" u="none" strike="noStrike" dirty="0" smtClean="0">
                          <a:effectLst/>
                          <a:latin typeface="Arial"/>
                        </a:rPr>
                        <a:t>75.0%</a:t>
                      </a:r>
                      <a:endParaRPr lang="en-ZA" sz="1200" b="0" i="0" u="none" strike="noStrike" dirty="0">
                        <a:effectLst/>
                        <a:latin typeface="Arial"/>
                      </a:endParaRPr>
                    </a:p>
                  </a:txBody>
                  <a:tcPr marL="9525" marR="9525" marT="9525" marB="0" anchor="b"/>
                </a:tc>
              </a:tr>
              <a:tr h="384800">
                <a:tc>
                  <a:txBody>
                    <a:bodyPr/>
                    <a:lstStyle/>
                    <a:p>
                      <a:pPr algn="l" fontAlgn="b"/>
                      <a:r>
                        <a:rPr lang="en-ZA" sz="1200" b="0" i="0" u="none" strike="noStrike" dirty="0">
                          <a:effectLst/>
                          <a:latin typeface="Arial"/>
                        </a:rPr>
                        <a:t>Mpumalanga</a:t>
                      </a:r>
                    </a:p>
                  </a:txBody>
                  <a:tcPr marL="9525" marR="9525" marT="9525" marB="0" anchor="b"/>
                </a:tc>
                <a:tc>
                  <a:txBody>
                    <a:bodyPr/>
                    <a:lstStyle/>
                    <a:p>
                      <a:pPr algn="r" fontAlgn="b"/>
                      <a:r>
                        <a:rPr lang="en-ZA" sz="1200" b="0" i="0" u="none" strike="noStrike" dirty="0">
                          <a:effectLst/>
                          <a:latin typeface="Arial"/>
                        </a:rPr>
                        <a:t> 19 631</a:t>
                      </a:r>
                    </a:p>
                  </a:txBody>
                  <a:tcPr marL="9525" marR="9525" marT="9525" marB="0" anchor="b"/>
                </a:tc>
                <a:tc>
                  <a:txBody>
                    <a:bodyPr/>
                    <a:lstStyle/>
                    <a:p>
                      <a:pPr algn="r" fontAlgn="b"/>
                      <a:endParaRPr lang="en-ZA" sz="1200" b="0" i="0" u="none" strike="noStrike">
                        <a:effectLst/>
                        <a:latin typeface="Arial"/>
                      </a:endParaRPr>
                    </a:p>
                  </a:txBody>
                  <a:tcPr marL="9525" marR="9525" marT="9525" marB="0" anchor="b"/>
                </a:tc>
                <a:tc>
                  <a:txBody>
                    <a:bodyPr/>
                    <a:lstStyle/>
                    <a:p>
                      <a:pPr algn="r" fontAlgn="b"/>
                      <a:r>
                        <a:rPr lang="en-ZA" sz="1200" b="0" i="0" u="none" strike="noStrike">
                          <a:effectLst/>
                          <a:latin typeface="Arial"/>
                        </a:rPr>
                        <a:t> 19 631</a:t>
                      </a:r>
                    </a:p>
                  </a:txBody>
                  <a:tcPr marL="9525" marR="9525" marT="9525" marB="0" anchor="b"/>
                </a:tc>
                <a:tc>
                  <a:txBody>
                    <a:bodyPr/>
                    <a:lstStyle/>
                    <a:p>
                      <a:pPr algn="r" fontAlgn="b"/>
                      <a:r>
                        <a:rPr lang="en-ZA" sz="1200" b="0" i="0" u="none" strike="noStrike" dirty="0">
                          <a:effectLst/>
                          <a:latin typeface="Arial"/>
                        </a:rPr>
                        <a:t> </a:t>
                      </a:r>
                      <a:r>
                        <a:rPr lang="en-ZA" sz="1200" b="0" i="0" u="none" strike="noStrike" dirty="0" smtClean="0">
                          <a:effectLst/>
                          <a:latin typeface="Arial"/>
                        </a:rPr>
                        <a:t>17 888</a:t>
                      </a:r>
                      <a:endParaRPr lang="en-ZA" sz="1200" b="0" i="0" u="none" strike="noStrike" dirty="0">
                        <a:effectLst/>
                        <a:latin typeface="Arial"/>
                      </a:endParaRPr>
                    </a:p>
                  </a:txBody>
                  <a:tcPr marL="9525" marR="9525" marT="9525" marB="0" anchor="b"/>
                </a:tc>
                <a:tc>
                  <a:txBody>
                    <a:bodyPr/>
                    <a:lstStyle/>
                    <a:p>
                      <a:pPr algn="r" fontAlgn="b"/>
                      <a:r>
                        <a:rPr lang="en-ZA" sz="1200" b="0" i="0" u="none" strike="noStrike" dirty="0" smtClean="0">
                          <a:effectLst/>
                          <a:latin typeface="Arial"/>
                        </a:rPr>
                        <a:t>1 743  </a:t>
                      </a:r>
                      <a:endParaRPr lang="en-ZA" sz="1200" b="0" i="0" u="none" strike="noStrike" dirty="0">
                        <a:effectLst/>
                        <a:latin typeface="Arial"/>
                      </a:endParaRPr>
                    </a:p>
                  </a:txBody>
                  <a:tcPr marL="9525" marR="9525" marT="9525" marB="0" anchor="b"/>
                </a:tc>
                <a:tc>
                  <a:txBody>
                    <a:bodyPr/>
                    <a:lstStyle/>
                    <a:p>
                      <a:pPr algn="r" fontAlgn="b"/>
                      <a:r>
                        <a:rPr lang="en-ZA" sz="1200" b="0" i="0" u="none" strike="noStrike" dirty="0" smtClean="0">
                          <a:effectLst/>
                          <a:latin typeface="Arial"/>
                        </a:rPr>
                        <a:t>91.1%</a:t>
                      </a:r>
                      <a:endParaRPr lang="en-ZA" sz="1200" b="0" i="0" u="none" strike="noStrike" dirty="0">
                        <a:effectLst/>
                        <a:latin typeface="Arial"/>
                      </a:endParaRPr>
                    </a:p>
                  </a:txBody>
                  <a:tcPr marL="9525" marR="9525" marT="9525" marB="0" anchor="b"/>
                </a:tc>
              </a:tr>
              <a:tr h="389412">
                <a:tc>
                  <a:txBody>
                    <a:bodyPr/>
                    <a:lstStyle/>
                    <a:p>
                      <a:pPr algn="l" fontAlgn="b"/>
                      <a:r>
                        <a:rPr lang="en-ZA" sz="1200" b="0" i="0" u="none" strike="noStrike">
                          <a:effectLst/>
                          <a:latin typeface="Arial"/>
                        </a:rPr>
                        <a:t>Northern Cape</a:t>
                      </a:r>
                    </a:p>
                  </a:txBody>
                  <a:tcPr marL="9525" marR="9525" marT="9525" marB="0" anchor="b"/>
                </a:tc>
                <a:tc>
                  <a:txBody>
                    <a:bodyPr/>
                    <a:lstStyle/>
                    <a:p>
                      <a:pPr algn="r" fontAlgn="b"/>
                      <a:r>
                        <a:rPr lang="en-ZA" sz="1200" b="0" i="0" u="none" strike="noStrike" dirty="0">
                          <a:effectLst/>
                          <a:latin typeface="Arial"/>
                        </a:rPr>
                        <a:t> 5 281</a:t>
                      </a:r>
                    </a:p>
                  </a:txBody>
                  <a:tcPr marL="9525" marR="9525" marT="9525" marB="0" anchor="b"/>
                </a:tc>
                <a:tc>
                  <a:txBody>
                    <a:bodyPr/>
                    <a:lstStyle/>
                    <a:p>
                      <a:pPr algn="r" fontAlgn="b"/>
                      <a:endParaRPr lang="en-ZA" sz="1200" b="0" i="0" u="none" strike="noStrike" dirty="0">
                        <a:effectLst/>
                        <a:latin typeface="Arial"/>
                      </a:endParaRPr>
                    </a:p>
                  </a:txBody>
                  <a:tcPr marL="9525" marR="9525" marT="9525" marB="0" anchor="b"/>
                </a:tc>
                <a:tc>
                  <a:txBody>
                    <a:bodyPr/>
                    <a:lstStyle/>
                    <a:p>
                      <a:pPr algn="r" fontAlgn="b"/>
                      <a:r>
                        <a:rPr lang="en-ZA" sz="1200" b="0" i="0" u="none" strike="noStrike">
                          <a:effectLst/>
                          <a:latin typeface="Arial"/>
                        </a:rPr>
                        <a:t> 5 281</a:t>
                      </a:r>
                    </a:p>
                  </a:txBody>
                  <a:tcPr marL="9525" marR="9525" marT="9525" marB="0" anchor="b"/>
                </a:tc>
                <a:tc>
                  <a:txBody>
                    <a:bodyPr/>
                    <a:lstStyle/>
                    <a:p>
                      <a:pPr algn="r" fontAlgn="b"/>
                      <a:r>
                        <a:rPr lang="en-ZA" sz="1200" b="0" i="0" u="none" strike="noStrike" dirty="0">
                          <a:effectLst/>
                          <a:latin typeface="Arial"/>
                        </a:rPr>
                        <a:t> </a:t>
                      </a:r>
                      <a:r>
                        <a:rPr lang="en-ZA" sz="1200" b="0" i="0" u="none" strike="noStrike" dirty="0" smtClean="0">
                          <a:effectLst/>
                          <a:latin typeface="Arial"/>
                        </a:rPr>
                        <a:t>3 108</a:t>
                      </a:r>
                      <a:endParaRPr lang="en-ZA" sz="1200" b="0" i="0" u="none" strike="noStrike" dirty="0">
                        <a:effectLst/>
                        <a:latin typeface="Arial"/>
                      </a:endParaRPr>
                    </a:p>
                  </a:txBody>
                  <a:tcPr marL="9525" marR="9525" marT="9525" marB="0" anchor="b"/>
                </a:tc>
                <a:tc>
                  <a:txBody>
                    <a:bodyPr/>
                    <a:lstStyle/>
                    <a:p>
                      <a:pPr algn="r" fontAlgn="b"/>
                      <a:r>
                        <a:rPr lang="en-ZA" sz="1200" b="0" i="0" u="none" strike="noStrike" dirty="0" smtClean="0">
                          <a:effectLst/>
                          <a:latin typeface="Arial"/>
                        </a:rPr>
                        <a:t>2 173  </a:t>
                      </a:r>
                      <a:endParaRPr lang="en-ZA" sz="1200" b="0" i="0" u="none" strike="noStrike" dirty="0">
                        <a:effectLst/>
                        <a:latin typeface="Arial"/>
                      </a:endParaRPr>
                    </a:p>
                  </a:txBody>
                  <a:tcPr marL="9525" marR="9525" marT="9525" marB="0" anchor="b"/>
                </a:tc>
                <a:tc>
                  <a:txBody>
                    <a:bodyPr/>
                    <a:lstStyle/>
                    <a:p>
                      <a:pPr algn="r" fontAlgn="b"/>
                      <a:r>
                        <a:rPr lang="en-ZA" sz="1200" b="0" i="0" u="none" strike="noStrike" dirty="0" smtClean="0">
                          <a:effectLst/>
                          <a:latin typeface="Arial"/>
                        </a:rPr>
                        <a:t>58.9%</a:t>
                      </a:r>
                      <a:endParaRPr lang="en-ZA" sz="1200" b="0" i="0" u="none" strike="noStrike" dirty="0">
                        <a:effectLst/>
                        <a:latin typeface="Arial"/>
                      </a:endParaRPr>
                    </a:p>
                  </a:txBody>
                  <a:tcPr marL="9525" marR="9525" marT="9525" marB="0" anchor="b"/>
                </a:tc>
              </a:tr>
              <a:tr h="384800">
                <a:tc>
                  <a:txBody>
                    <a:bodyPr/>
                    <a:lstStyle/>
                    <a:p>
                      <a:pPr algn="l" fontAlgn="b"/>
                      <a:r>
                        <a:rPr lang="en-ZA" sz="1200" b="0" i="0" u="none" strike="noStrike">
                          <a:effectLst/>
                          <a:latin typeface="Arial"/>
                        </a:rPr>
                        <a:t>North West</a:t>
                      </a:r>
                    </a:p>
                  </a:txBody>
                  <a:tcPr marL="9525" marR="9525" marT="9525" marB="0" anchor="b"/>
                </a:tc>
                <a:tc>
                  <a:txBody>
                    <a:bodyPr/>
                    <a:lstStyle/>
                    <a:p>
                      <a:pPr algn="r" fontAlgn="b"/>
                      <a:r>
                        <a:rPr lang="en-ZA" sz="1200" b="0" i="0" u="none" strike="noStrike" dirty="0">
                          <a:effectLst/>
                          <a:latin typeface="Arial"/>
                        </a:rPr>
                        <a:t> 17 531</a:t>
                      </a:r>
                    </a:p>
                  </a:txBody>
                  <a:tcPr marL="9525" marR="9525" marT="9525" marB="0" anchor="b"/>
                </a:tc>
                <a:tc>
                  <a:txBody>
                    <a:bodyPr/>
                    <a:lstStyle/>
                    <a:p>
                      <a:pPr algn="r" fontAlgn="b"/>
                      <a:r>
                        <a:rPr lang="en-ZA" sz="1200" b="0" i="0" u="none" strike="noStrike" dirty="0" smtClean="0">
                          <a:effectLst/>
                          <a:latin typeface="Arial"/>
                        </a:rPr>
                        <a:t>(320)</a:t>
                      </a:r>
                      <a:endParaRPr lang="en-ZA" sz="1200" b="0" i="0" u="none" strike="noStrike" dirty="0">
                        <a:effectLst/>
                        <a:latin typeface="Arial"/>
                      </a:endParaRPr>
                    </a:p>
                  </a:txBody>
                  <a:tcPr marL="9525" marR="9525" marT="9525" marB="0" anchor="b"/>
                </a:tc>
                <a:tc>
                  <a:txBody>
                    <a:bodyPr/>
                    <a:lstStyle/>
                    <a:p>
                      <a:pPr algn="r" fontAlgn="b"/>
                      <a:r>
                        <a:rPr lang="en-ZA" sz="1200" b="0" i="0" u="none" strike="noStrike" dirty="0">
                          <a:effectLst/>
                          <a:latin typeface="Arial"/>
                        </a:rPr>
                        <a:t> </a:t>
                      </a:r>
                      <a:r>
                        <a:rPr lang="en-ZA" sz="1200" b="0" i="0" u="none" strike="noStrike" dirty="0" smtClean="0">
                          <a:effectLst/>
                          <a:latin typeface="Arial"/>
                        </a:rPr>
                        <a:t>17 211</a:t>
                      </a:r>
                      <a:endParaRPr lang="en-ZA" sz="1200" b="0" i="0" u="none" strike="noStrike" dirty="0">
                        <a:effectLst/>
                        <a:latin typeface="Arial"/>
                      </a:endParaRPr>
                    </a:p>
                  </a:txBody>
                  <a:tcPr marL="9525" marR="9525" marT="9525" marB="0" anchor="b"/>
                </a:tc>
                <a:tc>
                  <a:txBody>
                    <a:bodyPr/>
                    <a:lstStyle/>
                    <a:p>
                      <a:pPr algn="r" fontAlgn="b"/>
                      <a:r>
                        <a:rPr lang="en-ZA" sz="1200" b="0" i="0" u="none" strike="noStrike" dirty="0">
                          <a:effectLst/>
                          <a:latin typeface="Arial"/>
                        </a:rPr>
                        <a:t> </a:t>
                      </a:r>
                      <a:r>
                        <a:rPr lang="en-ZA" sz="1200" b="0" i="0" u="none" strike="noStrike" dirty="0" smtClean="0">
                          <a:effectLst/>
                          <a:latin typeface="Arial"/>
                        </a:rPr>
                        <a:t>15 974</a:t>
                      </a:r>
                      <a:endParaRPr lang="en-ZA" sz="1200" b="0" i="0" u="none" strike="noStrike" dirty="0">
                        <a:effectLst/>
                        <a:latin typeface="Arial"/>
                      </a:endParaRPr>
                    </a:p>
                  </a:txBody>
                  <a:tcPr marL="9525" marR="9525" marT="9525" marB="0" anchor="b"/>
                </a:tc>
                <a:tc>
                  <a:txBody>
                    <a:bodyPr/>
                    <a:lstStyle/>
                    <a:p>
                      <a:pPr algn="r" fontAlgn="b"/>
                      <a:r>
                        <a:rPr lang="en-ZA" sz="1200" b="0" i="0" u="none" strike="noStrike" dirty="0" smtClean="0">
                          <a:effectLst/>
                          <a:latin typeface="Arial"/>
                        </a:rPr>
                        <a:t>1 237  </a:t>
                      </a:r>
                      <a:endParaRPr lang="en-ZA" sz="1200" b="0" i="0" u="none" strike="noStrike" dirty="0">
                        <a:effectLst/>
                        <a:latin typeface="Arial"/>
                      </a:endParaRPr>
                    </a:p>
                  </a:txBody>
                  <a:tcPr marL="9525" marR="9525" marT="9525" marB="0" anchor="b"/>
                </a:tc>
                <a:tc>
                  <a:txBody>
                    <a:bodyPr/>
                    <a:lstStyle/>
                    <a:p>
                      <a:pPr algn="r" fontAlgn="b"/>
                      <a:r>
                        <a:rPr lang="en-ZA" sz="1200" b="0" i="0" u="none" strike="noStrike" dirty="0" smtClean="0">
                          <a:effectLst/>
                          <a:latin typeface="Arial"/>
                        </a:rPr>
                        <a:t>92.8%</a:t>
                      </a:r>
                      <a:endParaRPr lang="en-ZA" sz="1200" b="0" i="0" u="none" strike="noStrike" dirty="0">
                        <a:effectLst/>
                        <a:latin typeface="Arial"/>
                      </a:endParaRPr>
                    </a:p>
                  </a:txBody>
                  <a:tcPr marL="9525" marR="9525" marT="9525" marB="0" anchor="b"/>
                </a:tc>
              </a:tr>
              <a:tr h="389412">
                <a:tc>
                  <a:txBody>
                    <a:bodyPr/>
                    <a:lstStyle/>
                    <a:p>
                      <a:pPr algn="l" fontAlgn="b"/>
                      <a:r>
                        <a:rPr lang="en-ZA" sz="1200" b="0" i="0" u="none" strike="noStrike" dirty="0">
                          <a:effectLst/>
                          <a:latin typeface="Arial"/>
                        </a:rPr>
                        <a:t>Western Cape</a:t>
                      </a:r>
                    </a:p>
                  </a:txBody>
                  <a:tcPr marL="9525" marR="9525" marT="9525" marB="0" anchor="b"/>
                </a:tc>
                <a:tc>
                  <a:txBody>
                    <a:bodyPr/>
                    <a:lstStyle/>
                    <a:p>
                      <a:pPr algn="r" fontAlgn="b"/>
                      <a:r>
                        <a:rPr lang="en-ZA" sz="1200" b="0" i="0" u="none" strike="noStrike" dirty="0">
                          <a:effectLst/>
                          <a:latin typeface="Arial"/>
                        </a:rPr>
                        <a:t> 19 631</a:t>
                      </a:r>
                    </a:p>
                  </a:txBody>
                  <a:tcPr marL="9525" marR="9525" marT="9525" marB="0" anchor="b"/>
                </a:tc>
                <a:tc>
                  <a:txBody>
                    <a:bodyPr/>
                    <a:lstStyle/>
                    <a:p>
                      <a:pPr algn="r" fontAlgn="b"/>
                      <a:r>
                        <a:rPr lang="en-ZA" sz="1200" b="0" i="0" u="none" strike="noStrike" dirty="0" smtClean="0">
                          <a:effectLst/>
                          <a:latin typeface="Arial"/>
                        </a:rPr>
                        <a:t>(40)</a:t>
                      </a:r>
                      <a:endParaRPr lang="en-ZA" sz="1200" b="0" i="0" u="none" strike="noStrike" dirty="0">
                        <a:effectLst/>
                        <a:latin typeface="Arial"/>
                      </a:endParaRPr>
                    </a:p>
                  </a:txBody>
                  <a:tcPr marL="9525" marR="9525" marT="9525" marB="0" anchor="b"/>
                </a:tc>
                <a:tc>
                  <a:txBody>
                    <a:bodyPr/>
                    <a:lstStyle/>
                    <a:p>
                      <a:pPr algn="r" fontAlgn="b"/>
                      <a:r>
                        <a:rPr lang="en-ZA" sz="1200" b="0" i="0" u="none" strike="noStrike" dirty="0">
                          <a:effectLst/>
                          <a:latin typeface="Arial"/>
                        </a:rPr>
                        <a:t> 19 </a:t>
                      </a:r>
                      <a:r>
                        <a:rPr lang="en-ZA" sz="1200" b="0" i="0" u="none" strike="noStrike" dirty="0" smtClean="0">
                          <a:effectLst/>
                          <a:latin typeface="Arial"/>
                        </a:rPr>
                        <a:t>591</a:t>
                      </a:r>
                      <a:endParaRPr lang="en-ZA" sz="1200" b="0" i="0" u="none" strike="noStrike" dirty="0">
                        <a:effectLst/>
                        <a:latin typeface="Arial"/>
                      </a:endParaRPr>
                    </a:p>
                  </a:txBody>
                  <a:tcPr marL="9525" marR="9525" marT="9525" marB="0" anchor="b"/>
                </a:tc>
                <a:tc>
                  <a:txBody>
                    <a:bodyPr/>
                    <a:lstStyle/>
                    <a:p>
                      <a:pPr algn="r" fontAlgn="b"/>
                      <a:r>
                        <a:rPr lang="en-ZA" sz="1200" b="0" i="0" u="none" strike="noStrike" dirty="0">
                          <a:effectLst/>
                          <a:latin typeface="Arial"/>
                        </a:rPr>
                        <a:t> </a:t>
                      </a:r>
                      <a:r>
                        <a:rPr lang="en-ZA" sz="1200" b="0" i="0" u="none" strike="noStrike" dirty="0" smtClean="0">
                          <a:effectLst/>
                          <a:latin typeface="Arial"/>
                        </a:rPr>
                        <a:t>14 175</a:t>
                      </a:r>
                      <a:endParaRPr lang="en-ZA" sz="1200" b="0" i="0" u="none" strike="noStrike" dirty="0">
                        <a:effectLst/>
                        <a:latin typeface="Arial"/>
                      </a:endParaRPr>
                    </a:p>
                  </a:txBody>
                  <a:tcPr marL="9525" marR="9525" marT="9525" marB="0" anchor="b"/>
                </a:tc>
                <a:tc>
                  <a:txBody>
                    <a:bodyPr/>
                    <a:lstStyle/>
                    <a:p>
                      <a:pPr algn="r" fontAlgn="b"/>
                      <a:r>
                        <a:rPr lang="en-ZA" sz="1200" b="0" i="0" u="none" strike="noStrike" dirty="0" smtClean="0">
                          <a:effectLst/>
                          <a:latin typeface="Arial"/>
                        </a:rPr>
                        <a:t>5 416  </a:t>
                      </a:r>
                      <a:endParaRPr lang="en-ZA" sz="1200" b="0" i="0" u="none" strike="noStrike" dirty="0">
                        <a:effectLst/>
                        <a:latin typeface="Arial"/>
                      </a:endParaRPr>
                    </a:p>
                  </a:txBody>
                  <a:tcPr marL="9525" marR="9525" marT="9525" marB="0" anchor="b"/>
                </a:tc>
                <a:tc>
                  <a:txBody>
                    <a:bodyPr/>
                    <a:lstStyle/>
                    <a:p>
                      <a:pPr algn="r" fontAlgn="b"/>
                      <a:r>
                        <a:rPr lang="en-ZA" sz="1200" b="0" i="0" u="none" strike="noStrike" dirty="0" smtClean="0">
                          <a:effectLst/>
                          <a:latin typeface="Arial"/>
                        </a:rPr>
                        <a:t>72.4%</a:t>
                      </a:r>
                      <a:endParaRPr lang="en-ZA" sz="1200" b="0" i="0" u="none" strike="noStrike" dirty="0">
                        <a:effectLst/>
                        <a:latin typeface="Arial"/>
                      </a:endParaRPr>
                    </a:p>
                  </a:txBody>
                  <a:tcPr marL="9525" marR="9525" marT="9525" marB="0" anchor="b"/>
                </a:tc>
              </a:tr>
              <a:tr h="495057">
                <a:tc>
                  <a:txBody>
                    <a:bodyPr/>
                    <a:lstStyle/>
                    <a:p>
                      <a:endParaRPr lang="en-ZA" sz="1200" b="1" dirty="0" smtClean="0"/>
                    </a:p>
                    <a:p>
                      <a:r>
                        <a:rPr lang="en-ZA" sz="1200" b="1" dirty="0" smtClean="0"/>
                        <a:t>Total </a:t>
                      </a:r>
                      <a:endParaRPr lang="en-ZA" sz="1200" b="1" dirty="0"/>
                    </a:p>
                  </a:txBody>
                  <a:tcPr/>
                </a:tc>
                <a:tc>
                  <a:txBody>
                    <a:bodyPr/>
                    <a:lstStyle/>
                    <a:p>
                      <a:pPr algn="r" fontAlgn="b"/>
                      <a:r>
                        <a:rPr lang="en-ZA" sz="1200" b="1" i="0" u="none" strike="noStrike" dirty="0" smtClean="0">
                          <a:effectLst/>
                          <a:latin typeface="Arial"/>
                        </a:rPr>
                        <a:t>221 030</a:t>
                      </a:r>
                      <a:endParaRPr lang="en-ZA" sz="1200" b="1" i="0" u="none" strike="noStrike" dirty="0">
                        <a:effectLst/>
                        <a:latin typeface="Arial"/>
                      </a:endParaRPr>
                    </a:p>
                  </a:txBody>
                  <a:tcPr marL="9525" marR="9525" marT="9525" marB="0" anchor="b"/>
                </a:tc>
                <a:tc>
                  <a:txBody>
                    <a:bodyPr/>
                    <a:lstStyle/>
                    <a:p>
                      <a:pPr algn="r" fontAlgn="b"/>
                      <a:r>
                        <a:rPr lang="en-ZA" sz="1200" b="1" i="0" u="none" strike="noStrike" dirty="0" smtClean="0">
                          <a:effectLst/>
                          <a:latin typeface="Arial"/>
                        </a:rPr>
                        <a:t>(12</a:t>
                      </a:r>
                      <a:r>
                        <a:rPr lang="en-ZA" sz="1200" b="1" i="0" u="none" strike="noStrike" baseline="0" dirty="0" smtClean="0">
                          <a:effectLst/>
                          <a:latin typeface="Arial"/>
                        </a:rPr>
                        <a:t> 300)</a:t>
                      </a:r>
                      <a:endParaRPr lang="en-ZA" sz="1200" b="1" i="0" u="none" strike="noStrike" dirty="0">
                        <a:effectLst/>
                        <a:latin typeface="Arial"/>
                      </a:endParaRPr>
                    </a:p>
                  </a:txBody>
                  <a:tcPr marL="9525" marR="9525" marT="9525" marB="0" anchor="b"/>
                </a:tc>
                <a:tc>
                  <a:txBody>
                    <a:bodyPr/>
                    <a:lstStyle/>
                    <a:p>
                      <a:pPr algn="r" fontAlgn="b"/>
                      <a:r>
                        <a:rPr lang="en-ZA" sz="1200" b="1" i="0" u="none" strike="noStrike" dirty="0">
                          <a:effectLst/>
                          <a:latin typeface="Arial"/>
                        </a:rPr>
                        <a:t> </a:t>
                      </a:r>
                      <a:r>
                        <a:rPr lang="en-ZA" sz="1200" b="1" i="0" u="none" strike="noStrike" dirty="0" smtClean="0">
                          <a:effectLst/>
                          <a:latin typeface="Arial"/>
                        </a:rPr>
                        <a:t>208 730</a:t>
                      </a:r>
                      <a:endParaRPr lang="en-ZA" sz="1200" b="1" i="0" u="none" strike="noStrike" dirty="0">
                        <a:effectLst/>
                        <a:latin typeface="Arial"/>
                      </a:endParaRPr>
                    </a:p>
                  </a:txBody>
                  <a:tcPr marL="9525" marR="9525" marT="9525" marB="0" anchor="b"/>
                </a:tc>
                <a:tc>
                  <a:txBody>
                    <a:bodyPr/>
                    <a:lstStyle/>
                    <a:p>
                      <a:pPr algn="r" fontAlgn="b"/>
                      <a:r>
                        <a:rPr lang="en-ZA" sz="1200" b="1" i="0" u="none" strike="noStrike" dirty="0">
                          <a:effectLst/>
                          <a:latin typeface="Arial"/>
                        </a:rPr>
                        <a:t> </a:t>
                      </a:r>
                      <a:r>
                        <a:rPr lang="en-ZA" sz="1200" b="1" i="0" u="none" strike="noStrike" dirty="0" smtClean="0">
                          <a:effectLst/>
                          <a:latin typeface="Arial"/>
                        </a:rPr>
                        <a:t>164 328</a:t>
                      </a:r>
                      <a:endParaRPr lang="en-ZA" sz="1200" b="1" i="0" u="none" strike="noStrike" dirty="0">
                        <a:effectLst/>
                        <a:latin typeface="Arial"/>
                      </a:endParaRPr>
                    </a:p>
                  </a:txBody>
                  <a:tcPr marL="9525" marR="9525" marT="9525" marB="0" anchor="b"/>
                </a:tc>
                <a:tc>
                  <a:txBody>
                    <a:bodyPr/>
                    <a:lstStyle/>
                    <a:p>
                      <a:pPr algn="r" fontAlgn="b"/>
                      <a:r>
                        <a:rPr lang="en-ZA" sz="1200" b="1" i="0" u="none" strike="noStrike" dirty="0" smtClean="0">
                          <a:effectLst/>
                          <a:latin typeface="Arial"/>
                        </a:rPr>
                        <a:t>44 402</a:t>
                      </a:r>
                      <a:endParaRPr lang="en-ZA" sz="1200" b="1" i="0" u="none" strike="noStrike" dirty="0">
                        <a:effectLst/>
                        <a:latin typeface="Arial"/>
                      </a:endParaRPr>
                    </a:p>
                  </a:txBody>
                  <a:tcPr marL="9525" marR="9525" marT="9525" marB="0" anchor="b"/>
                </a:tc>
                <a:tc>
                  <a:txBody>
                    <a:bodyPr/>
                    <a:lstStyle/>
                    <a:p>
                      <a:pPr algn="r" fontAlgn="b"/>
                      <a:r>
                        <a:rPr lang="en-ZA" sz="1200" b="1" i="0" u="none" strike="noStrike" dirty="0" smtClean="0">
                          <a:effectLst/>
                          <a:latin typeface="Arial"/>
                        </a:rPr>
                        <a:t>78.7%</a:t>
                      </a:r>
                      <a:endParaRPr lang="en-ZA" sz="1200" b="1" i="0" u="none" strike="noStrike" dirty="0">
                        <a:effectLst/>
                        <a:latin typeface="Arial"/>
                      </a:endParaRPr>
                    </a:p>
                  </a:txBody>
                  <a:tcPr marL="9525" marR="9525" marT="9525" marB="0" anchor="b"/>
                </a:tc>
              </a:tr>
            </a:tbl>
          </a:graphicData>
        </a:graphic>
      </p:graphicFrame>
    </p:spTree>
    <p:extLst>
      <p:ext uri="{BB962C8B-B14F-4D97-AF65-F5344CB8AC3E}">
        <p14:creationId xmlns:p14="http://schemas.microsoft.com/office/powerpoint/2010/main" xmlns="" val="5068807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8229600" cy="487362"/>
          </a:xfrm>
        </p:spPr>
        <p:txBody>
          <a:bodyPr>
            <a:noAutofit/>
          </a:bodyPr>
          <a:lstStyle/>
          <a:p>
            <a:r>
              <a:rPr lang="en-US" b="1" dirty="0" smtClean="0"/>
              <a:t>PROGRESS ON HIV AND AIDS</a:t>
            </a:r>
            <a:endParaRPr lang="en-US" b="1" dirty="0"/>
          </a:p>
        </p:txBody>
      </p:sp>
      <p:sp>
        <p:nvSpPr>
          <p:cNvPr id="2" name="Content Placeholder 1"/>
          <p:cNvSpPr>
            <a:spLocks noGrp="1"/>
          </p:cNvSpPr>
          <p:nvPr>
            <p:ph idx="1"/>
          </p:nvPr>
        </p:nvSpPr>
        <p:spPr>
          <a:xfrm>
            <a:off x="107504" y="836712"/>
            <a:ext cx="8856984" cy="5256584"/>
          </a:xfrm>
        </p:spPr>
        <p:txBody>
          <a:bodyPr>
            <a:normAutofit/>
          </a:bodyPr>
          <a:lstStyle/>
          <a:p>
            <a:pPr lvl="0"/>
            <a:r>
              <a:rPr lang="en-ZA" sz="2800" dirty="0"/>
              <a:t>The reach of the programme was </a:t>
            </a:r>
            <a:r>
              <a:rPr lang="en-ZA" sz="2800" b="1" dirty="0"/>
              <a:t>exceeded</a:t>
            </a:r>
            <a:r>
              <a:rPr lang="en-ZA" sz="2800" dirty="0"/>
              <a:t> in Advocacy on TB (71 </a:t>
            </a:r>
            <a:r>
              <a:rPr lang="en-ZA" sz="2800" dirty="0" smtClean="0"/>
              <a:t>979)</a:t>
            </a:r>
          </a:p>
          <a:p>
            <a:pPr lvl="0"/>
            <a:r>
              <a:rPr lang="en-ZA" sz="2800" dirty="0" smtClean="0"/>
              <a:t>Establishment </a:t>
            </a:r>
            <a:r>
              <a:rPr lang="en-ZA" sz="2800" dirty="0"/>
              <a:t>of </a:t>
            </a:r>
            <a:r>
              <a:rPr lang="en-ZA" sz="2800" b="1" dirty="0"/>
              <a:t>functional peer education programmes </a:t>
            </a:r>
            <a:r>
              <a:rPr lang="en-ZA" sz="2800" dirty="0"/>
              <a:t>(Target: 85 </a:t>
            </a:r>
            <a:r>
              <a:rPr lang="en-ZA" sz="2800" dirty="0" smtClean="0"/>
              <a:t>300 - Reached </a:t>
            </a:r>
            <a:r>
              <a:rPr lang="en-ZA" sz="2800" b="1" dirty="0"/>
              <a:t>87 416</a:t>
            </a:r>
            <a:r>
              <a:rPr lang="en-ZA" sz="2800" dirty="0" smtClean="0"/>
              <a:t>)</a:t>
            </a:r>
          </a:p>
          <a:p>
            <a:pPr lvl="0"/>
            <a:r>
              <a:rPr lang="en-ZA" sz="2800" dirty="0" smtClean="0"/>
              <a:t> </a:t>
            </a:r>
            <a:r>
              <a:rPr lang="en-ZA" sz="2800" dirty="0"/>
              <a:t>Curriculum-based </a:t>
            </a:r>
            <a:r>
              <a:rPr lang="en-ZA" sz="2800" b="1" dirty="0"/>
              <a:t>learner pregnancy</a:t>
            </a:r>
            <a:r>
              <a:rPr lang="en-ZA" sz="2800" dirty="0"/>
              <a:t> and </a:t>
            </a:r>
            <a:r>
              <a:rPr lang="en-ZA" sz="2800" b="1" dirty="0"/>
              <a:t>learner retention</a:t>
            </a:r>
            <a:r>
              <a:rPr lang="en-ZA" sz="2800" dirty="0"/>
              <a:t> programmes (Target: 73 </a:t>
            </a:r>
            <a:r>
              <a:rPr lang="en-ZA" sz="2800" dirty="0" smtClean="0"/>
              <a:t>500- </a:t>
            </a:r>
            <a:r>
              <a:rPr lang="en-ZA" sz="2800" dirty="0"/>
              <a:t>Reached </a:t>
            </a:r>
            <a:r>
              <a:rPr lang="en-ZA" sz="2800" b="1" dirty="0"/>
              <a:t>84 </a:t>
            </a:r>
            <a:r>
              <a:rPr lang="en-ZA" sz="2800" b="1" dirty="0" smtClean="0"/>
              <a:t>332</a:t>
            </a:r>
            <a:r>
              <a:rPr lang="en-ZA" sz="2800" dirty="0" smtClean="0"/>
              <a:t>)</a:t>
            </a:r>
          </a:p>
          <a:p>
            <a:pPr lvl="0"/>
            <a:r>
              <a:rPr lang="en-ZA" sz="2800" dirty="0" smtClean="0"/>
              <a:t> </a:t>
            </a:r>
            <a:r>
              <a:rPr lang="en-ZA" sz="2800" dirty="0"/>
              <a:t>Prevention of </a:t>
            </a:r>
            <a:r>
              <a:rPr lang="en-ZA" sz="2800" dirty="0" smtClean="0"/>
              <a:t>Alcohol </a:t>
            </a:r>
            <a:r>
              <a:rPr lang="en-ZA" sz="2800" dirty="0"/>
              <a:t>and </a:t>
            </a:r>
            <a:r>
              <a:rPr lang="en-ZA" sz="2800" dirty="0" smtClean="0"/>
              <a:t>Drug use </a:t>
            </a:r>
            <a:r>
              <a:rPr lang="en-ZA" sz="2800" dirty="0"/>
              <a:t>(Target: 57 </a:t>
            </a:r>
            <a:r>
              <a:rPr lang="en-ZA" sz="2800" dirty="0" smtClean="0"/>
              <a:t>850- </a:t>
            </a:r>
            <a:r>
              <a:rPr lang="en-ZA" sz="2800" dirty="0"/>
              <a:t>Reached </a:t>
            </a:r>
            <a:r>
              <a:rPr lang="en-ZA" sz="2800" b="1" dirty="0"/>
              <a:t>76 </a:t>
            </a:r>
            <a:r>
              <a:rPr lang="en-ZA" sz="2800" b="1" dirty="0" smtClean="0"/>
              <a:t>997</a:t>
            </a:r>
            <a:r>
              <a:rPr lang="en-ZA" sz="2800" dirty="0" smtClean="0"/>
              <a:t>)</a:t>
            </a:r>
          </a:p>
          <a:p>
            <a:pPr lvl="0"/>
            <a:r>
              <a:rPr lang="en-ZA" sz="2800" dirty="0" smtClean="0"/>
              <a:t>Establishment </a:t>
            </a:r>
            <a:r>
              <a:rPr lang="en-ZA" sz="2800" dirty="0"/>
              <a:t>and training of School Based Support Teams (Target: 16 </a:t>
            </a:r>
            <a:r>
              <a:rPr lang="en-ZA" sz="2800" dirty="0" smtClean="0"/>
              <a:t>500- </a:t>
            </a:r>
            <a:r>
              <a:rPr lang="en-ZA" sz="2800" dirty="0"/>
              <a:t>Reached </a:t>
            </a:r>
            <a:r>
              <a:rPr lang="en-ZA" sz="2800" b="1" dirty="0"/>
              <a:t>15 469</a:t>
            </a:r>
            <a:r>
              <a:rPr lang="en-ZA" sz="2800" dirty="0"/>
              <a:t>). </a:t>
            </a:r>
          </a:p>
          <a:p>
            <a:endParaRPr lang="en-ZA" sz="2400" dirty="0"/>
          </a:p>
        </p:txBody>
      </p:sp>
    </p:spTree>
    <p:extLst>
      <p:ext uri="{BB962C8B-B14F-4D97-AF65-F5344CB8AC3E}">
        <p14:creationId xmlns:p14="http://schemas.microsoft.com/office/powerpoint/2010/main" xmlns="" val="368558757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dirty="0" smtClean="0"/>
              <a:t>MST GRANT EXPENDITURE PER PROVINCE</a:t>
            </a:r>
            <a:endParaRPr lang="en-US" sz="2800" dirty="0"/>
          </a:p>
        </p:txBody>
      </p:sp>
      <p:sp>
        <p:nvSpPr>
          <p:cNvPr id="6" name="Rectangle 5"/>
          <p:cNvSpPr/>
          <p:nvPr/>
        </p:nvSpPr>
        <p:spPr>
          <a:xfrm>
            <a:off x="8100392" y="6237312"/>
            <a:ext cx="301686" cy="369332"/>
          </a:xfrm>
          <a:prstGeom prst="rect">
            <a:avLst/>
          </a:prstGeom>
        </p:spPr>
        <p:txBody>
          <a:bodyPr wrap="none">
            <a:spAutoFit/>
          </a:bodyPr>
          <a:lstStyle/>
          <a:p>
            <a:pPr>
              <a:defRPr/>
            </a:pPr>
            <a:fld id="{E8B0DBBD-9E35-495C-9AE8-0EE38C8504D9}" type="slidenum">
              <a:rPr lang="en-US" smtClean="0">
                <a:solidFill>
                  <a:prstClr val="black"/>
                </a:solidFill>
              </a:rPr>
              <a:pPr>
                <a:defRPr/>
              </a:pPr>
              <a:t>14</a:t>
            </a:fld>
            <a:endParaRPr lang="en-US" dirty="0">
              <a:solidFill>
                <a:prstClr val="black"/>
              </a:solidFill>
            </a:endParaRPr>
          </a:p>
        </p:txBody>
      </p:sp>
      <p:graphicFrame>
        <p:nvGraphicFramePr>
          <p:cNvPr id="3" name="Table 2"/>
          <p:cNvGraphicFramePr>
            <a:graphicFrameLocks noGrp="1"/>
          </p:cNvGraphicFramePr>
          <p:nvPr>
            <p:extLst>
              <p:ext uri="{D42A27DB-BD31-4B8C-83A1-F6EECF244321}">
                <p14:modId xmlns:p14="http://schemas.microsoft.com/office/powerpoint/2010/main" xmlns="" val="3933838201"/>
              </p:ext>
            </p:extLst>
          </p:nvPr>
        </p:nvGraphicFramePr>
        <p:xfrm>
          <a:off x="107506" y="836711"/>
          <a:ext cx="8928990" cy="5328591"/>
        </p:xfrm>
        <a:graphic>
          <a:graphicData uri="http://schemas.openxmlformats.org/drawingml/2006/table">
            <a:tbl>
              <a:tblPr firstRow="1" bandRow="1">
                <a:tableStyleId>{5C22544A-7EE6-4342-B048-85BDC9FD1C3A}</a:tableStyleId>
              </a:tblPr>
              <a:tblGrid>
                <a:gridCol w="1275570"/>
                <a:gridCol w="1275570"/>
                <a:gridCol w="1491467"/>
                <a:gridCol w="1059673"/>
                <a:gridCol w="1275570"/>
                <a:gridCol w="1275570"/>
                <a:gridCol w="1275570"/>
              </a:tblGrid>
              <a:tr h="1031089">
                <a:tc>
                  <a:txBody>
                    <a:bodyPr/>
                    <a:lstStyle/>
                    <a:p>
                      <a:endParaRPr lang="en-ZA" sz="1200" dirty="0"/>
                    </a:p>
                  </a:txBody>
                  <a:tcPr/>
                </a:tc>
                <a:tc>
                  <a:txBody>
                    <a:bodyPr/>
                    <a:lstStyle/>
                    <a:p>
                      <a:r>
                        <a:rPr lang="en-ZA" sz="1200" dirty="0" smtClean="0"/>
                        <a:t>Approved</a:t>
                      </a:r>
                      <a:r>
                        <a:rPr lang="en-ZA" sz="1200" baseline="0" dirty="0" smtClean="0"/>
                        <a:t> </a:t>
                      </a:r>
                      <a:r>
                        <a:rPr lang="en-ZA" sz="1200" dirty="0" smtClean="0"/>
                        <a:t>Budget</a:t>
                      </a:r>
                      <a:endParaRPr lang="en-ZA" sz="1200" dirty="0"/>
                    </a:p>
                  </a:txBody>
                  <a:tcPr/>
                </a:tc>
                <a:tc>
                  <a:txBody>
                    <a:bodyPr/>
                    <a:lstStyle/>
                    <a:p>
                      <a:r>
                        <a:rPr lang="en-ZA" sz="1200" dirty="0" smtClean="0"/>
                        <a:t>Adjustments</a:t>
                      </a:r>
                      <a:endParaRPr lang="en-ZA" sz="1200" dirty="0"/>
                    </a:p>
                  </a:txBody>
                  <a:tcPr/>
                </a:tc>
                <a:tc>
                  <a:txBody>
                    <a:bodyPr/>
                    <a:lstStyle/>
                    <a:p>
                      <a:r>
                        <a:rPr lang="en-ZA" sz="1200" dirty="0" smtClean="0"/>
                        <a:t>Adjusted Budget </a:t>
                      </a:r>
                      <a:endParaRPr lang="en-ZA" sz="1200" dirty="0"/>
                    </a:p>
                  </a:txBody>
                  <a:tcPr/>
                </a:tc>
                <a:tc>
                  <a:txBody>
                    <a:bodyPr/>
                    <a:lstStyle/>
                    <a:p>
                      <a:r>
                        <a:rPr lang="en-ZA" sz="1200" dirty="0" smtClean="0"/>
                        <a:t>Actual Expenditure as at 31</a:t>
                      </a:r>
                      <a:r>
                        <a:rPr lang="en-ZA" sz="1200" baseline="0" dirty="0" smtClean="0"/>
                        <a:t> </a:t>
                      </a:r>
                      <a:r>
                        <a:rPr lang="en-ZA" sz="1200" dirty="0" smtClean="0"/>
                        <a:t> December 2015</a:t>
                      </a:r>
                      <a:endParaRPr lang="en-ZA" sz="1200" dirty="0"/>
                    </a:p>
                  </a:txBody>
                  <a:tcPr/>
                </a:tc>
                <a:tc>
                  <a:txBody>
                    <a:bodyPr/>
                    <a:lstStyle/>
                    <a:p>
                      <a:r>
                        <a:rPr lang="en-ZA" sz="1200" dirty="0" smtClean="0"/>
                        <a:t>Available balance</a:t>
                      </a:r>
                      <a:endParaRPr lang="en-ZA" sz="1200" dirty="0"/>
                    </a:p>
                  </a:txBody>
                  <a:tcPr/>
                </a:tc>
                <a:tc>
                  <a:txBody>
                    <a:bodyPr/>
                    <a:lstStyle/>
                    <a:p>
                      <a:pPr algn="ctr" fontAlgn="ctr"/>
                      <a:r>
                        <a:rPr lang="en-ZA" sz="1200" b="1" i="0" u="none" strike="noStrike" dirty="0" smtClean="0">
                          <a:effectLst/>
                          <a:latin typeface="Arial"/>
                        </a:rPr>
                        <a:t>% </a:t>
                      </a:r>
                      <a:r>
                        <a:rPr lang="en-ZA" sz="1200" b="1" i="0" u="none" strike="noStrike" dirty="0">
                          <a:effectLst/>
                          <a:latin typeface="Arial"/>
                        </a:rPr>
                        <a:t>Spent as at </a:t>
                      </a:r>
                      <a:r>
                        <a:rPr lang="en-ZA" sz="1200" b="1" i="0" u="none" strike="noStrike" dirty="0" smtClean="0">
                          <a:effectLst/>
                          <a:latin typeface="Arial"/>
                        </a:rPr>
                        <a:t>31</a:t>
                      </a:r>
                      <a:r>
                        <a:rPr lang="en-ZA" sz="1200" b="1" i="0" u="none" strike="noStrike" baseline="0" dirty="0" smtClean="0">
                          <a:effectLst/>
                          <a:latin typeface="Arial"/>
                        </a:rPr>
                        <a:t> December</a:t>
                      </a:r>
                      <a:r>
                        <a:rPr lang="en-ZA" sz="1200" b="1" i="0" u="none" strike="noStrike" dirty="0" smtClean="0">
                          <a:effectLst/>
                          <a:latin typeface="Arial"/>
                        </a:rPr>
                        <a:t> </a:t>
                      </a:r>
                      <a:r>
                        <a:rPr lang="en-ZA" sz="1200" b="1" i="0" u="none" strike="noStrike" dirty="0">
                          <a:effectLst/>
                          <a:latin typeface="Arial"/>
                        </a:rPr>
                        <a:t>2016 </a:t>
                      </a:r>
                    </a:p>
                  </a:txBody>
                  <a:tcPr marL="9525" marR="9525" marT="9525" marB="0" anchor="ctr"/>
                </a:tc>
              </a:tr>
              <a:tr h="384705">
                <a:tc>
                  <a:txBody>
                    <a:bodyPr/>
                    <a:lstStyle/>
                    <a:p>
                      <a:pPr algn="l" fontAlgn="b"/>
                      <a:r>
                        <a:rPr lang="en-ZA" sz="1200" b="1" i="0" u="none" strike="noStrike" dirty="0">
                          <a:effectLst/>
                          <a:latin typeface="Arial"/>
                        </a:rPr>
                        <a:t>PROVINCES</a:t>
                      </a:r>
                    </a:p>
                  </a:txBody>
                  <a:tcPr marL="9525" marR="9525" marT="9525" marB="0" anchor="b"/>
                </a:tc>
                <a:tc>
                  <a:txBody>
                    <a:bodyPr/>
                    <a:lstStyle/>
                    <a:p>
                      <a:pPr algn="ctr" fontAlgn="b"/>
                      <a:r>
                        <a:rPr lang="en-ZA" sz="1200" b="1" i="0" u="none" strike="noStrike" dirty="0">
                          <a:effectLst/>
                          <a:latin typeface="Arial"/>
                        </a:rPr>
                        <a:t>R'000</a:t>
                      </a:r>
                    </a:p>
                  </a:txBody>
                  <a:tcPr marL="9525" marR="9525" marT="9525" marB="0" anchor="b"/>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ZA" sz="1200" b="1" i="0" u="none" strike="noStrike" dirty="0" smtClean="0">
                          <a:effectLst/>
                          <a:latin typeface="Arial"/>
                        </a:rPr>
                        <a:t>R’000</a:t>
                      </a:r>
                    </a:p>
                  </a:txBody>
                  <a:tcPr marL="9525" marR="9525" marT="9525" marB="0" anchor="b"/>
                </a:tc>
                <a:tc>
                  <a:txBody>
                    <a:bodyPr/>
                    <a:lstStyle/>
                    <a:p>
                      <a:pPr algn="ctr" fontAlgn="b"/>
                      <a:r>
                        <a:rPr lang="en-ZA" sz="1200" b="1" i="0" u="none" strike="noStrike" dirty="0" smtClean="0">
                          <a:effectLst/>
                          <a:latin typeface="Arial"/>
                        </a:rPr>
                        <a:t>R’000</a:t>
                      </a:r>
                      <a:endParaRPr lang="en-ZA" sz="1200" b="1" i="0" u="none" strike="noStrike" dirty="0">
                        <a:effectLst/>
                        <a:latin typeface="Arial"/>
                      </a:endParaRPr>
                    </a:p>
                  </a:txBody>
                  <a:tcPr marL="9525" marR="9525" marT="9525" marB="0" anchor="b"/>
                </a:tc>
                <a:tc>
                  <a:txBody>
                    <a:bodyPr/>
                    <a:lstStyle/>
                    <a:p>
                      <a:pPr algn="ctr" fontAlgn="b"/>
                      <a:r>
                        <a:rPr lang="en-ZA" sz="1200" b="1" i="0" u="none" strike="noStrike" dirty="0">
                          <a:effectLst/>
                          <a:latin typeface="Arial"/>
                        </a:rPr>
                        <a:t>R'000</a:t>
                      </a:r>
                    </a:p>
                  </a:txBody>
                  <a:tcPr marL="9525" marR="9525" marT="9525" marB="0" anchor="b"/>
                </a:tc>
                <a:tc>
                  <a:txBody>
                    <a:bodyPr/>
                    <a:lstStyle/>
                    <a:p>
                      <a:pPr algn="ctr" fontAlgn="b"/>
                      <a:r>
                        <a:rPr lang="en-ZA" sz="1200" b="1" i="0" u="none" strike="noStrike" dirty="0">
                          <a:effectLst/>
                          <a:latin typeface="Arial"/>
                        </a:rPr>
                        <a:t>R'000</a:t>
                      </a:r>
                    </a:p>
                  </a:txBody>
                  <a:tcPr marL="9525" marR="9525" marT="9525" marB="0" anchor="b"/>
                </a:tc>
                <a:tc>
                  <a:txBody>
                    <a:bodyPr/>
                    <a:lstStyle/>
                    <a:p>
                      <a:pPr algn="ctr" fontAlgn="b"/>
                      <a:r>
                        <a:rPr lang="en-ZA" sz="1200" b="1" i="0" u="none" strike="noStrike" dirty="0" smtClean="0">
                          <a:effectLst/>
                          <a:latin typeface="Arial"/>
                        </a:rPr>
                        <a:t>%</a:t>
                      </a:r>
                      <a:endParaRPr lang="en-ZA" sz="1200" b="1" i="0" u="none" strike="noStrike" dirty="0">
                        <a:effectLst/>
                        <a:latin typeface="Arial"/>
                      </a:endParaRPr>
                    </a:p>
                  </a:txBody>
                  <a:tcPr marL="9525" marR="9525" marT="9525" marB="0" anchor="b"/>
                </a:tc>
              </a:tr>
              <a:tr h="384705">
                <a:tc>
                  <a:txBody>
                    <a:bodyPr/>
                    <a:lstStyle/>
                    <a:p>
                      <a:pPr algn="l" fontAlgn="b"/>
                      <a:r>
                        <a:rPr lang="en-ZA" sz="1200" b="0" i="0" u="none" strike="noStrike" dirty="0">
                          <a:effectLst/>
                          <a:latin typeface="Arial"/>
                        </a:rPr>
                        <a:t>Eastern Cape</a:t>
                      </a:r>
                    </a:p>
                  </a:txBody>
                  <a:tcPr marL="9525" marR="9525" marT="9525" marB="0" anchor="b"/>
                </a:tc>
                <a:tc>
                  <a:txBody>
                    <a:bodyPr/>
                    <a:lstStyle/>
                    <a:p>
                      <a:pPr algn="r" fontAlgn="b"/>
                      <a:r>
                        <a:rPr lang="en-ZA" sz="1200" b="0" i="0" u="none" strike="noStrike" dirty="0">
                          <a:effectLst/>
                          <a:latin typeface="Arial"/>
                        </a:rPr>
                        <a:t> 45 059</a:t>
                      </a:r>
                    </a:p>
                  </a:txBody>
                  <a:tcPr marL="9525" marR="9525" marT="9525" marB="0" anchor="b"/>
                </a:tc>
                <a:tc>
                  <a:txBody>
                    <a:bodyPr/>
                    <a:lstStyle/>
                    <a:p>
                      <a:pPr marL="0" algn="r" defTabSz="914400" rtl="0" eaLnBrk="1" fontAlgn="b" latinLnBrk="0" hangingPunct="1"/>
                      <a:r>
                        <a:rPr lang="en-ZA" sz="1200" b="0" i="0" u="none" strike="noStrike" kern="1200" dirty="0" smtClean="0">
                          <a:solidFill>
                            <a:schemeClr val="dk1"/>
                          </a:solidFill>
                          <a:effectLst/>
                          <a:latin typeface="Arial"/>
                          <a:ea typeface="+mn-ea"/>
                          <a:cs typeface="+mn-cs"/>
                        </a:rPr>
                        <a:t>(8 473)</a:t>
                      </a:r>
                    </a:p>
                  </a:txBody>
                  <a:tcPr marL="9525" marR="9525" marT="9525" marB="0" anchor="b"/>
                </a:tc>
                <a:tc>
                  <a:txBody>
                    <a:bodyPr/>
                    <a:lstStyle/>
                    <a:p>
                      <a:pPr algn="r" fontAlgn="b"/>
                      <a:r>
                        <a:rPr lang="en-ZA" sz="1200" b="0" i="0" u="none" strike="noStrike" dirty="0">
                          <a:effectLst/>
                          <a:latin typeface="Arial"/>
                        </a:rPr>
                        <a:t> 36 586</a:t>
                      </a:r>
                    </a:p>
                  </a:txBody>
                  <a:tcPr marL="9525" marR="9525" marT="9525" marB="0" anchor="b"/>
                </a:tc>
                <a:tc>
                  <a:txBody>
                    <a:bodyPr/>
                    <a:lstStyle/>
                    <a:p>
                      <a:pPr algn="r" fontAlgn="b"/>
                      <a:r>
                        <a:rPr lang="en-ZA" sz="1200" b="0" i="0" u="none" strike="noStrike" dirty="0" smtClean="0">
                          <a:effectLst/>
                          <a:latin typeface="Arial"/>
                        </a:rPr>
                        <a:t>17 625 </a:t>
                      </a:r>
                      <a:endParaRPr lang="en-ZA" sz="1200" b="0" i="0" u="none" strike="noStrike" dirty="0">
                        <a:effectLst/>
                        <a:latin typeface="Arial"/>
                      </a:endParaRPr>
                    </a:p>
                  </a:txBody>
                  <a:tcPr marL="9525" marR="9525" marT="9525" marB="0" anchor="b"/>
                </a:tc>
                <a:tc>
                  <a:txBody>
                    <a:bodyPr/>
                    <a:lstStyle/>
                    <a:p>
                      <a:pPr algn="r" fontAlgn="b"/>
                      <a:r>
                        <a:rPr lang="en-ZA" sz="1200" b="0" i="0" u="none" strike="noStrike" dirty="0" smtClean="0">
                          <a:effectLst/>
                          <a:latin typeface="Arial"/>
                        </a:rPr>
                        <a:t>18 961 </a:t>
                      </a:r>
                      <a:endParaRPr lang="en-ZA" sz="1200" b="0" i="0" u="none" strike="noStrike" dirty="0">
                        <a:effectLst/>
                        <a:latin typeface="Arial"/>
                      </a:endParaRPr>
                    </a:p>
                  </a:txBody>
                  <a:tcPr marL="9525" marR="9525" marT="9525" marB="0" anchor="b"/>
                </a:tc>
                <a:tc>
                  <a:txBody>
                    <a:bodyPr/>
                    <a:lstStyle/>
                    <a:p>
                      <a:pPr algn="r" fontAlgn="b"/>
                      <a:r>
                        <a:rPr lang="en-ZA" sz="1200" b="0" i="0" u="none" strike="noStrike" dirty="0" smtClean="0">
                          <a:effectLst/>
                          <a:latin typeface="Arial"/>
                        </a:rPr>
                        <a:t>48.2%</a:t>
                      </a:r>
                      <a:endParaRPr lang="en-ZA" sz="1200" b="0" i="0" u="none" strike="noStrike" dirty="0">
                        <a:effectLst/>
                        <a:latin typeface="Arial"/>
                      </a:endParaRPr>
                    </a:p>
                  </a:txBody>
                  <a:tcPr marL="9525" marR="9525" marT="9525" marB="0" anchor="b"/>
                </a:tc>
              </a:tr>
              <a:tr h="380149">
                <a:tc>
                  <a:txBody>
                    <a:bodyPr/>
                    <a:lstStyle/>
                    <a:p>
                      <a:pPr algn="l" fontAlgn="b"/>
                      <a:r>
                        <a:rPr lang="en-ZA" sz="1200" b="0" i="0" u="none" strike="noStrike">
                          <a:effectLst/>
                          <a:latin typeface="Arial"/>
                        </a:rPr>
                        <a:t>Free State</a:t>
                      </a:r>
                    </a:p>
                  </a:txBody>
                  <a:tcPr marL="9525" marR="9525" marT="9525" marB="0" anchor="b"/>
                </a:tc>
                <a:tc>
                  <a:txBody>
                    <a:bodyPr/>
                    <a:lstStyle/>
                    <a:p>
                      <a:pPr algn="r" fontAlgn="b"/>
                      <a:r>
                        <a:rPr lang="en-ZA" sz="1200" b="0" i="0" u="none" strike="noStrike" dirty="0">
                          <a:effectLst/>
                          <a:latin typeface="Arial"/>
                        </a:rPr>
                        <a:t> 32 145</a:t>
                      </a:r>
                    </a:p>
                  </a:txBody>
                  <a:tcPr marL="9525" marR="9525" marT="9525" marB="0" anchor="b"/>
                </a:tc>
                <a:tc>
                  <a:txBody>
                    <a:bodyPr/>
                    <a:lstStyle/>
                    <a:p>
                      <a:pPr algn="r" fontAlgn="b"/>
                      <a:r>
                        <a:rPr lang="en-ZA" sz="1200" b="0" i="0" u="none" strike="noStrike" dirty="0" smtClean="0">
                          <a:effectLst/>
                          <a:latin typeface="Arial"/>
                        </a:rPr>
                        <a:t>(456)</a:t>
                      </a:r>
                      <a:endParaRPr lang="en-ZA" sz="1200" b="0" i="0" u="none" strike="noStrike" dirty="0">
                        <a:effectLst/>
                        <a:latin typeface="Arial"/>
                      </a:endParaRPr>
                    </a:p>
                  </a:txBody>
                  <a:tcPr marL="9525" marR="9525" marT="9525" marB="0" anchor="b"/>
                </a:tc>
                <a:tc>
                  <a:txBody>
                    <a:bodyPr/>
                    <a:lstStyle/>
                    <a:p>
                      <a:pPr algn="r" fontAlgn="b"/>
                      <a:r>
                        <a:rPr lang="en-ZA" sz="1200" b="0" i="0" u="none" strike="noStrike" dirty="0" smtClean="0">
                          <a:effectLst/>
                          <a:latin typeface="Arial"/>
                        </a:rPr>
                        <a:t>31 689</a:t>
                      </a:r>
                      <a:endParaRPr lang="en-ZA" sz="1200" b="0" i="0" u="none" strike="noStrike" dirty="0">
                        <a:effectLst/>
                        <a:latin typeface="Arial"/>
                      </a:endParaRPr>
                    </a:p>
                  </a:txBody>
                  <a:tcPr marL="9525" marR="9525" marT="9525" marB="0" anchor="b"/>
                </a:tc>
                <a:tc>
                  <a:txBody>
                    <a:bodyPr/>
                    <a:lstStyle/>
                    <a:p>
                      <a:pPr algn="r" fontAlgn="b"/>
                      <a:r>
                        <a:rPr lang="en-ZA" sz="1200" b="0" i="0" u="none" strike="noStrike" dirty="0" smtClean="0">
                          <a:effectLst/>
                          <a:latin typeface="Arial"/>
                        </a:rPr>
                        <a:t>6 104</a:t>
                      </a:r>
                      <a:endParaRPr lang="en-ZA" sz="1200" b="0" i="0" u="none" strike="noStrike" dirty="0">
                        <a:effectLst/>
                        <a:latin typeface="Arial"/>
                      </a:endParaRPr>
                    </a:p>
                  </a:txBody>
                  <a:tcPr marL="9525" marR="9525" marT="9525" marB="0" anchor="b"/>
                </a:tc>
                <a:tc>
                  <a:txBody>
                    <a:bodyPr/>
                    <a:lstStyle/>
                    <a:p>
                      <a:pPr algn="r" fontAlgn="b"/>
                      <a:r>
                        <a:rPr lang="en-ZA" sz="1200" b="0" i="0" u="none" strike="noStrike" dirty="0" smtClean="0">
                          <a:effectLst/>
                          <a:latin typeface="Arial"/>
                        </a:rPr>
                        <a:t>25 585  </a:t>
                      </a:r>
                      <a:endParaRPr lang="en-ZA" sz="1200" b="0" i="0" u="none" strike="noStrike" dirty="0">
                        <a:effectLst/>
                        <a:latin typeface="Arial"/>
                      </a:endParaRPr>
                    </a:p>
                  </a:txBody>
                  <a:tcPr marL="9525" marR="9525" marT="9525" marB="0" anchor="b"/>
                </a:tc>
                <a:tc>
                  <a:txBody>
                    <a:bodyPr/>
                    <a:lstStyle/>
                    <a:p>
                      <a:pPr algn="r" fontAlgn="b"/>
                      <a:r>
                        <a:rPr lang="en-ZA" sz="1200" b="0" i="0" u="none" strike="noStrike" dirty="0" smtClean="0">
                          <a:effectLst/>
                          <a:latin typeface="Arial"/>
                        </a:rPr>
                        <a:t>19.3%</a:t>
                      </a:r>
                      <a:endParaRPr lang="en-ZA" sz="1200" b="0" i="0" u="none" strike="noStrike" dirty="0">
                        <a:effectLst/>
                        <a:latin typeface="Arial"/>
                      </a:endParaRPr>
                    </a:p>
                  </a:txBody>
                  <a:tcPr marL="9525" marR="9525" marT="9525" marB="0" anchor="b"/>
                </a:tc>
              </a:tr>
              <a:tr h="380149">
                <a:tc>
                  <a:txBody>
                    <a:bodyPr/>
                    <a:lstStyle/>
                    <a:p>
                      <a:pPr algn="l" fontAlgn="b"/>
                      <a:r>
                        <a:rPr lang="en-ZA" sz="1200" b="0" i="0" u="none" strike="noStrike">
                          <a:effectLst/>
                          <a:latin typeface="Arial"/>
                        </a:rPr>
                        <a:t>Gauteng</a:t>
                      </a:r>
                    </a:p>
                  </a:txBody>
                  <a:tcPr marL="9525" marR="9525" marT="9525" marB="0" anchor="b"/>
                </a:tc>
                <a:tc>
                  <a:txBody>
                    <a:bodyPr/>
                    <a:lstStyle/>
                    <a:p>
                      <a:pPr algn="r" fontAlgn="b"/>
                      <a:r>
                        <a:rPr lang="en-ZA" sz="1200" b="0" i="0" u="none" strike="noStrike" dirty="0" smtClean="0">
                          <a:effectLst/>
                          <a:latin typeface="Arial"/>
                        </a:rPr>
                        <a:t>47</a:t>
                      </a:r>
                      <a:r>
                        <a:rPr lang="en-ZA" sz="1200" b="0" i="0" u="none" strike="noStrike" baseline="0" dirty="0" smtClean="0">
                          <a:effectLst/>
                          <a:latin typeface="Arial"/>
                        </a:rPr>
                        <a:t> 842</a:t>
                      </a:r>
                      <a:endParaRPr lang="en-ZA" sz="1200" b="0" i="0" u="none" strike="noStrike" dirty="0">
                        <a:effectLst/>
                        <a:latin typeface="Arial"/>
                      </a:endParaRPr>
                    </a:p>
                  </a:txBody>
                  <a:tcPr marL="9525" marR="9525" marT="9525" marB="0" anchor="b"/>
                </a:tc>
                <a:tc>
                  <a:txBody>
                    <a:bodyPr/>
                    <a:lstStyle/>
                    <a:p>
                      <a:pPr algn="r" fontAlgn="b"/>
                      <a:r>
                        <a:rPr lang="en-ZA" sz="1200" b="0" i="0" u="none" strike="noStrike" dirty="0" smtClean="0">
                          <a:effectLst/>
                          <a:latin typeface="Arial"/>
                        </a:rPr>
                        <a:t>(678)</a:t>
                      </a:r>
                      <a:endParaRPr lang="en-ZA" sz="1200" b="0" i="0" u="none" strike="noStrike" dirty="0">
                        <a:effectLst/>
                        <a:latin typeface="Arial"/>
                      </a:endParaRPr>
                    </a:p>
                  </a:txBody>
                  <a:tcPr marL="9525" marR="9525" marT="9525" marB="0" anchor="b"/>
                </a:tc>
                <a:tc>
                  <a:txBody>
                    <a:bodyPr/>
                    <a:lstStyle/>
                    <a:p>
                      <a:pPr algn="r" fontAlgn="b"/>
                      <a:r>
                        <a:rPr lang="en-ZA" sz="1200" b="0" i="0" u="none" strike="noStrike" dirty="0">
                          <a:effectLst/>
                          <a:latin typeface="Arial"/>
                        </a:rPr>
                        <a:t> </a:t>
                      </a:r>
                      <a:r>
                        <a:rPr lang="en-ZA" sz="1200" b="0" i="0" u="none" strike="noStrike" dirty="0" smtClean="0">
                          <a:effectLst/>
                          <a:latin typeface="Arial"/>
                        </a:rPr>
                        <a:t>47 164</a:t>
                      </a:r>
                      <a:endParaRPr lang="en-ZA" sz="1200" b="0" i="0" u="none" strike="noStrike" dirty="0">
                        <a:effectLst/>
                        <a:latin typeface="Arial"/>
                      </a:endParaRPr>
                    </a:p>
                  </a:txBody>
                  <a:tcPr marL="9525" marR="9525" marT="9525" marB="0" anchor="b"/>
                </a:tc>
                <a:tc>
                  <a:txBody>
                    <a:bodyPr/>
                    <a:lstStyle/>
                    <a:p>
                      <a:pPr algn="r" fontAlgn="b"/>
                      <a:r>
                        <a:rPr lang="en-ZA" sz="1200" b="0" i="0" u="none" strike="noStrike" dirty="0">
                          <a:effectLst/>
                          <a:latin typeface="Arial"/>
                        </a:rPr>
                        <a:t> 40 666</a:t>
                      </a:r>
                    </a:p>
                  </a:txBody>
                  <a:tcPr marL="9525" marR="9525" marT="9525" marB="0" anchor="b"/>
                </a:tc>
                <a:tc>
                  <a:txBody>
                    <a:bodyPr/>
                    <a:lstStyle/>
                    <a:p>
                      <a:pPr algn="r" fontAlgn="b"/>
                      <a:r>
                        <a:rPr lang="en-ZA" sz="1200" b="0" i="0" u="none" strike="noStrike" dirty="0" smtClean="0">
                          <a:effectLst/>
                          <a:latin typeface="Arial"/>
                        </a:rPr>
                        <a:t>6 498  </a:t>
                      </a:r>
                      <a:endParaRPr lang="en-ZA" sz="1200" b="0" i="0" u="none" strike="noStrike" dirty="0">
                        <a:effectLst/>
                        <a:latin typeface="Arial"/>
                      </a:endParaRPr>
                    </a:p>
                  </a:txBody>
                  <a:tcPr marL="9525" marR="9525" marT="9525" marB="0" anchor="b"/>
                </a:tc>
                <a:tc>
                  <a:txBody>
                    <a:bodyPr/>
                    <a:lstStyle/>
                    <a:p>
                      <a:pPr algn="r" fontAlgn="b"/>
                      <a:r>
                        <a:rPr lang="en-ZA" sz="1200" b="0" i="0" u="none" strike="noStrike" dirty="0" smtClean="0">
                          <a:effectLst/>
                          <a:latin typeface="Arial"/>
                        </a:rPr>
                        <a:t>86.2%</a:t>
                      </a:r>
                      <a:endParaRPr lang="en-ZA" sz="1200" b="0" i="0" u="none" strike="noStrike" dirty="0">
                        <a:effectLst/>
                        <a:latin typeface="Arial"/>
                      </a:endParaRPr>
                    </a:p>
                  </a:txBody>
                  <a:tcPr marL="9525" marR="9525" marT="9525" marB="0" anchor="b"/>
                </a:tc>
              </a:tr>
              <a:tr h="384705">
                <a:tc>
                  <a:txBody>
                    <a:bodyPr/>
                    <a:lstStyle/>
                    <a:p>
                      <a:pPr algn="l" fontAlgn="b"/>
                      <a:r>
                        <a:rPr lang="en-ZA" sz="1200" b="0" i="0" u="none" strike="noStrike">
                          <a:effectLst/>
                          <a:latin typeface="Arial"/>
                        </a:rPr>
                        <a:t>KwaZulu-Natal</a:t>
                      </a:r>
                    </a:p>
                  </a:txBody>
                  <a:tcPr marL="9525" marR="9525" marT="9525" marB="0" anchor="b"/>
                </a:tc>
                <a:tc>
                  <a:txBody>
                    <a:bodyPr/>
                    <a:lstStyle/>
                    <a:p>
                      <a:pPr algn="r" fontAlgn="b"/>
                      <a:r>
                        <a:rPr lang="en-ZA" sz="1200" b="0" i="0" u="none" strike="noStrike" dirty="0">
                          <a:effectLst/>
                          <a:latin typeface="Arial"/>
                        </a:rPr>
                        <a:t> 59 998</a:t>
                      </a:r>
                    </a:p>
                  </a:txBody>
                  <a:tcPr marL="9525" marR="9525" marT="9525" marB="0" anchor="b"/>
                </a:tc>
                <a:tc>
                  <a:txBody>
                    <a:bodyPr/>
                    <a:lstStyle/>
                    <a:p>
                      <a:pPr algn="r" fontAlgn="b"/>
                      <a:endParaRPr lang="en-ZA" sz="1200" b="0" i="0" u="none" strike="noStrike" dirty="0">
                        <a:effectLst/>
                        <a:latin typeface="Arial"/>
                      </a:endParaRPr>
                    </a:p>
                  </a:txBody>
                  <a:tcPr marL="9525" marR="9525" marT="9525" marB="0" anchor="b"/>
                </a:tc>
                <a:tc>
                  <a:txBody>
                    <a:bodyPr/>
                    <a:lstStyle/>
                    <a:p>
                      <a:pPr algn="r" fontAlgn="b"/>
                      <a:r>
                        <a:rPr lang="en-ZA" sz="1200" b="0" i="0" u="none" strike="noStrike" dirty="0">
                          <a:effectLst/>
                          <a:latin typeface="Arial"/>
                        </a:rPr>
                        <a:t> 59 998</a:t>
                      </a:r>
                    </a:p>
                  </a:txBody>
                  <a:tcPr marL="9525" marR="9525" marT="9525" marB="0" anchor="b"/>
                </a:tc>
                <a:tc>
                  <a:txBody>
                    <a:bodyPr/>
                    <a:lstStyle/>
                    <a:p>
                      <a:pPr algn="r" fontAlgn="b"/>
                      <a:r>
                        <a:rPr lang="en-ZA" sz="1200" b="0" i="0" u="none" strike="noStrike" dirty="0">
                          <a:effectLst/>
                          <a:latin typeface="Arial"/>
                        </a:rPr>
                        <a:t> </a:t>
                      </a:r>
                      <a:r>
                        <a:rPr lang="en-ZA" sz="1200" b="0" i="0" u="none" strike="noStrike" dirty="0" smtClean="0">
                          <a:effectLst/>
                          <a:latin typeface="Arial"/>
                        </a:rPr>
                        <a:t>28 801</a:t>
                      </a:r>
                      <a:endParaRPr lang="en-ZA" sz="1200" b="0" i="0" u="none" strike="noStrike" dirty="0">
                        <a:effectLst/>
                        <a:latin typeface="Arial"/>
                      </a:endParaRPr>
                    </a:p>
                  </a:txBody>
                  <a:tcPr marL="9525" marR="9525" marT="9525" marB="0" anchor="b"/>
                </a:tc>
                <a:tc>
                  <a:txBody>
                    <a:bodyPr/>
                    <a:lstStyle/>
                    <a:p>
                      <a:pPr algn="r" fontAlgn="b"/>
                      <a:r>
                        <a:rPr lang="en-ZA" sz="1200" b="0" i="0" u="none" strike="noStrike" dirty="0" smtClean="0">
                          <a:effectLst/>
                          <a:latin typeface="Arial"/>
                        </a:rPr>
                        <a:t>31 197  </a:t>
                      </a:r>
                      <a:endParaRPr lang="en-ZA" sz="1200" b="0" i="0" u="none" strike="noStrike" dirty="0">
                        <a:effectLst/>
                        <a:latin typeface="Arial"/>
                      </a:endParaRPr>
                    </a:p>
                  </a:txBody>
                  <a:tcPr marL="9525" marR="9525" marT="9525" marB="0" anchor="b"/>
                </a:tc>
                <a:tc>
                  <a:txBody>
                    <a:bodyPr/>
                    <a:lstStyle/>
                    <a:p>
                      <a:pPr algn="r" fontAlgn="b"/>
                      <a:r>
                        <a:rPr lang="en-ZA" sz="1200" b="0" i="0" u="none" strike="noStrike" dirty="0" smtClean="0">
                          <a:effectLst/>
                          <a:latin typeface="Arial"/>
                        </a:rPr>
                        <a:t>48.0%</a:t>
                      </a:r>
                      <a:endParaRPr lang="en-ZA" sz="1200" b="0" i="0" u="none" strike="noStrike" dirty="0">
                        <a:effectLst/>
                        <a:latin typeface="Arial"/>
                      </a:endParaRPr>
                    </a:p>
                  </a:txBody>
                  <a:tcPr marL="9525" marR="9525" marT="9525" marB="0" anchor="b"/>
                </a:tc>
              </a:tr>
              <a:tr h="380149">
                <a:tc>
                  <a:txBody>
                    <a:bodyPr/>
                    <a:lstStyle/>
                    <a:p>
                      <a:pPr algn="l" fontAlgn="b"/>
                      <a:r>
                        <a:rPr lang="en-ZA" sz="1200" b="0" i="0" u="none" strike="noStrike">
                          <a:effectLst/>
                          <a:latin typeface="Arial"/>
                        </a:rPr>
                        <a:t>Limpopo</a:t>
                      </a:r>
                    </a:p>
                  </a:txBody>
                  <a:tcPr marL="9525" marR="9525" marT="9525" marB="0" anchor="b"/>
                </a:tc>
                <a:tc>
                  <a:txBody>
                    <a:bodyPr/>
                    <a:lstStyle/>
                    <a:p>
                      <a:pPr algn="r" fontAlgn="b"/>
                      <a:r>
                        <a:rPr lang="en-ZA" sz="1200" b="0" i="0" u="none" strike="noStrike" dirty="0" smtClean="0">
                          <a:effectLst/>
                          <a:latin typeface="Arial"/>
                        </a:rPr>
                        <a:t>40 979</a:t>
                      </a:r>
                      <a:endParaRPr lang="en-ZA" sz="1200" b="0" i="0" u="none" strike="noStrike" dirty="0">
                        <a:effectLst/>
                        <a:latin typeface="Arial"/>
                      </a:endParaRPr>
                    </a:p>
                  </a:txBody>
                  <a:tcPr marL="9525" marR="9525" marT="9525" marB="0" anchor="b"/>
                </a:tc>
                <a:tc>
                  <a:txBody>
                    <a:bodyPr/>
                    <a:lstStyle/>
                    <a:p>
                      <a:pPr algn="r" fontAlgn="b"/>
                      <a:r>
                        <a:rPr lang="en-ZA" sz="1200" b="0" i="0" u="none" strike="noStrike" dirty="0" smtClean="0">
                          <a:effectLst/>
                          <a:latin typeface="Arial"/>
                        </a:rPr>
                        <a:t>(11 955)</a:t>
                      </a:r>
                      <a:endParaRPr lang="en-ZA" sz="1200" b="0" i="0" u="none" strike="noStrike" dirty="0">
                        <a:effectLst/>
                        <a:latin typeface="Arial"/>
                      </a:endParaRPr>
                    </a:p>
                  </a:txBody>
                  <a:tcPr marL="9525" marR="9525" marT="9525" marB="0" anchor="b"/>
                </a:tc>
                <a:tc>
                  <a:txBody>
                    <a:bodyPr/>
                    <a:lstStyle/>
                    <a:p>
                      <a:pPr algn="r" fontAlgn="b"/>
                      <a:r>
                        <a:rPr lang="en-ZA" sz="1200" b="0" i="0" u="none" strike="noStrike" dirty="0">
                          <a:effectLst/>
                          <a:latin typeface="Arial"/>
                        </a:rPr>
                        <a:t> 29 024</a:t>
                      </a:r>
                    </a:p>
                  </a:txBody>
                  <a:tcPr marL="9525" marR="9525" marT="9525" marB="0" anchor="b"/>
                </a:tc>
                <a:tc>
                  <a:txBody>
                    <a:bodyPr/>
                    <a:lstStyle/>
                    <a:p>
                      <a:pPr algn="r" fontAlgn="b"/>
                      <a:r>
                        <a:rPr lang="en-ZA" sz="1200" b="0" i="0" u="none" strike="noStrike" dirty="0">
                          <a:effectLst/>
                          <a:latin typeface="Arial"/>
                        </a:rPr>
                        <a:t> </a:t>
                      </a:r>
                      <a:r>
                        <a:rPr lang="en-ZA" sz="1200" b="0" i="0" u="none" strike="noStrike" dirty="0" smtClean="0">
                          <a:effectLst/>
                          <a:latin typeface="Arial"/>
                        </a:rPr>
                        <a:t>11 471</a:t>
                      </a:r>
                      <a:endParaRPr lang="en-ZA" sz="1200" b="0" i="0" u="none" strike="noStrike" dirty="0">
                        <a:effectLst/>
                        <a:latin typeface="Arial"/>
                      </a:endParaRPr>
                    </a:p>
                  </a:txBody>
                  <a:tcPr marL="9525" marR="9525" marT="9525" marB="0" anchor="b"/>
                </a:tc>
                <a:tc>
                  <a:txBody>
                    <a:bodyPr/>
                    <a:lstStyle/>
                    <a:p>
                      <a:pPr algn="r" fontAlgn="b"/>
                      <a:r>
                        <a:rPr lang="en-ZA" sz="1200" b="0" i="0" u="none" strike="noStrike" dirty="0" smtClean="0">
                          <a:effectLst/>
                          <a:latin typeface="Arial"/>
                        </a:rPr>
                        <a:t>17 553</a:t>
                      </a:r>
                      <a:endParaRPr lang="en-ZA" sz="1200" b="0" i="0" u="none" strike="noStrike" dirty="0">
                        <a:effectLst/>
                        <a:latin typeface="Arial"/>
                      </a:endParaRPr>
                    </a:p>
                  </a:txBody>
                  <a:tcPr marL="9525" marR="9525" marT="9525" marB="0" anchor="b"/>
                </a:tc>
                <a:tc>
                  <a:txBody>
                    <a:bodyPr/>
                    <a:lstStyle/>
                    <a:p>
                      <a:pPr algn="r" fontAlgn="b"/>
                      <a:r>
                        <a:rPr lang="en-ZA" sz="1200" b="0" i="0" u="none" strike="noStrike" dirty="0" smtClean="0">
                          <a:effectLst/>
                          <a:latin typeface="Arial"/>
                        </a:rPr>
                        <a:t>39.5%</a:t>
                      </a:r>
                      <a:endParaRPr lang="en-ZA" sz="1200" b="0" i="0" u="none" strike="noStrike" dirty="0">
                        <a:effectLst/>
                        <a:latin typeface="Arial"/>
                      </a:endParaRPr>
                    </a:p>
                  </a:txBody>
                  <a:tcPr marL="9525" marR="9525" marT="9525" marB="0" anchor="b"/>
                </a:tc>
              </a:tr>
              <a:tr h="384705">
                <a:tc>
                  <a:txBody>
                    <a:bodyPr/>
                    <a:lstStyle/>
                    <a:p>
                      <a:pPr algn="l" fontAlgn="b"/>
                      <a:r>
                        <a:rPr lang="en-ZA" sz="1200" b="0" i="0" u="none" strike="noStrike" dirty="0">
                          <a:effectLst/>
                          <a:latin typeface="Arial"/>
                        </a:rPr>
                        <a:t>Mpumalanga</a:t>
                      </a:r>
                    </a:p>
                  </a:txBody>
                  <a:tcPr marL="9525" marR="9525" marT="9525" marB="0" anchor="b"/>
                </a:tc>
                <a:tc>
                  <a:txBody>
                    <a:bodyPr/>
                    <a:lstStyle/>
                    <a:p>
                      <a:pPr algn="r" fontAlgn="b"/>
                      <a:r>
                        <a:rPr lang="en-ZA" sz="1200" b="0" i="0" u="none" strike="noStrike" dirty="0">
                          <a:effectLst/>
                          <a:latin typeface="Arial"/>
                        </a:rPr>
                        <a:t> </a:t>
                      </a:r>
                      <a:r>
                        <a:rPr lang="en-ZA" sz="1200" b="0" i="0" u="none" strike="noStrike" dirty="0" smtClean="0">
                          <a:effectLst/>
                          <a:latin typeface="Arial"/>
                        </a:rPr>
                        <a:t>39 136</a:t>
                      </a:r>
                      <a:endParaRPr lang="en-ZA" sz="1200" b="0" i="0" u="none" strike="noStrike" dirty="0">
                        <a:effectLst/>
                        <a:latin typeface="Arial"/>
                      </a:endParaRPr>
                    </a:p>
                  </a:txBody>
                  <a:tcPr marL="9525" marR="9525" marT="9525" marB="0" anchor="b"/>
                </a:tc>
                <a:tc>
                  <a:txBody>
                    <a:bodyPr/>
                    <a:lstStyle/>
                    <a:p>
                      <a:pPr algn="r" fontAlgn="b"/>
                      <a:r>
                        <a:rPr lang="en-ZA" sz="1200" b="0" i="0" u="none" strike="noStrike" dirty="0" smtClean="0">
                          <a:effectLst/>
                          <a:latin typeface="Arial"/>
                        </a:rPr>
                        <a:t>(7 651)</a:t>
                      </a:r>
                      <a:endParaRPr lang="en-ZA" sz="1200" b="0" i="0" u="none" strike="noStrike" dirty="0">
                        <a:effectLst/>
                        <a:latin typeface="Arial"/>
                      </a:endParaRPr>
                    </a:p>
                  </a:txBody>
                  <a:tcPr marL="9525" marR="9525" marT="9525" marB="0" anchor="b"/>
                </a:tc>
                <a:tc>
                  <a:txBody>
                    <a:bodyPr/>
                    <a:lstStyle/>
                    <a:p>
                      <a:pPr algn="r" fontAlgn="b"/>
                      <a:r>
                        <a:rPr lang="en-ZA" sz="1200" b="0" i="0" u="none" strike="noStrike" dirty="0" smtClean="0">
                          <a:effectLst/>
                          <a:latin typeface="Arial"/>
                        </a:rPr>
                        <a:t>31 485</a:t>
                      </a:r>
                      <a:endParaRPr lang="en-ZA" sz="1200" b="0" i="0" u="none" strike="noStrike" dirty="0">
                        <a:effectLst/>
                        <a:latin typeface="Arial"/>
                      </a:endParaRPr>
                    </a:p>
                  </a:txBody>
                  <a:tcPr marL="9525" marR="9525" marT="9525" marB="0" anchor="b"/>
                </a:tc>
                <a:tc>
                  <a:txBody>
                    <a:bodyPr/>
                    <a:lstStyle/>
                    <a:p>
                      <a:pPr algn="r" fontAlgn="b"/>
                      <a:r>
                        <a:rPr lang="en-ZA" sz="1200" b="0" i="0" u="none" strike="noStrike" dirty="0">
                          <a:effectLst/>
                          <a:latin typeface="Arial"/>
                        </a:rPr>
                        <a:t> </a:t>
                      </a:r>
                      <a:r>
                        <a:rPr lang="en-ZA" sz="1200" b="0" i="0" u="none" strike="noStrike" dirty="0" smtClean="0">
                          <a:effectLst/>
                          <a:latin typeface="Arial"/>
                        </a:rPr>
                        <a:t>35 194</a:t>
                      </a:r>
                      <a:endParaRPr lang="en-ZA" sz="1200" b="0" i="0" u="none" strike="noStrike" dirty="0">
                        <a:effectLst/>
                        <a:latin typeface="Arial"/>
                      </a:endParaRPr>
                    </a:p>
                  </a:txBody>
                  <a:tcPr marL="9525" marR="9525" marT="9525" marB="0" anchor="b"/>
                </a:tc>
                <a:tc>
                  <a:txBody>
                    <a:bodyPr/>
                    <a:lstStyle/>
                    <a:p>
                      <a:pPr algn="r" fontAlgn="b"/>
                      <a:r>
                        <a:rPr lang="en-ZA" sz="1200" b="0" i="0" u="none" strike="noStrike" dirty="0">
                          <a:effectLst/>
                          <a:latin typeface="Arial"/>
                        </a:rPr>
                        <a:t>( </a:t>
                      </a:r>
                      <a:r>
                        <a:rPr lang="en-ZA" sz="1200" b="0" i="0" u="none" strike="noStrike" dirty="0" smtClean="0">
                          <a:effectLst/>
                          <a:latin typeface="Arial"/>
                        </a:rPr>
                        <a:t>3</a:t>
                      </a:r>
                      <a:r>
                        <a:rPr lang="en-ZA" sz="1200" b="0" i="0" u="none" strike="noStrike" baseline="0" dirty="0" smtClean="0">
                          <a:effectLst/>
                          <a:latin typeface="Arial"/>
                        </a:rPr>
                        <a:t> 709</a:t>
                      </a:r>
                      <a:r>
                        <a:rPr lang="en-ZA" sz="1200" b="0" i="0" u="none" strike="noStrike" dirty="0" smtClean="0">
                          <a:effectLst/>
                          <a:latin typeface="Arial"/>
                        </a:rPr>
                        <a:t>)</a:t>
                      </a:r>
                      <a:endParaRPr lang="en-ZA" sz="1200" b="0" i="0" u="none" strike="noStrike" dirty="0">
                        <a:effectLst/>
                        <a:latin typeface="Arial"/>
                      </a:endParaRPr>
                    </a:p>
                  </a:txBody>
                  <a:tcPr marL="9525" marR="9525" marT="9525" marB="0" anchor="b"/>
                </a:tc>
                <a:tc>
                  <a:txBody>
                    <a:bodyPr/>
                    <a:lstStyle/>
                    <a:p>
                      <a:pPr algn="r" fontAlgn="b"/>
                      <a:r>
                        <a:rPr lang="en-ZA" sz="1200" b="0" i="0" u="none" strike="noStrike" dirty="0" smtClean="0">
                          <a:effectLst/>
                          <a:latin typeface="Arial"/>
                        </a:rPr>
                        <a:t>111.8%</a:t>
                      </a:r>
                      <a:endParaRPr lang="en-ZA" sz="1200" b="0" i="0" u="none" strike="noStrike" dirty="0">
                        <a:effectLst/>
                        <a:latin typeface="Arial"/>
                      </a:endParaRPr>
                    </a:p>
                  </a:txBody>
                  <a:tcPr marL="9525" marR="9525" marT="9525" marB="0" anchor="b"/>
                </a:tc>
              </a:tr>
              <a:tr h="384705">
                <a:tc>
                  <a:txBody>
                    <a:bodyPr/>
                    <a:lstStyle/>
                    <a:p>
                      <a:pPr algn="l" fontAlgn="b"/>
                      <a:r>
                        <a:rPr lang="en-ZA" sz="1200" b="0" i="0" u="none" strike="noStrike">
                          <a:effectLst/>
                          <a:latin typeface="Arial"/>
                        </a:rPr>
                        <a:t>Northern Cape</a:t>
                      </a:r>
                    </a:p>
                  </a:txBody>
                  <a:tcPr marL="9525" marR="9525" marT="9525" marB="0" anchor="b"/>
                </a:tc>
                <a:tc>
                  <a:txBody>
                    <a:bodyPr/>
                    <a:lstStyle/>
                    <a:p>
                      <a:pPr algn="r" fontAlgn="b"/>
                      <a:r>
                        <a:rPr lang="en-ZA" sz="1200" b="0" i="0" u="none" strike="noStrike" dirty="0">
                          <a:effectLst/>
                          <a:latin typeface="Arial"/>
                        </a:rPr>
                        <a:t> </a:t>
                      </a:r>
                      <a:r>
                        <a:rPr lang="en-ZA" sz="1200" b="0" i="0" u="none" strike="noStrike" dirty="0" smtClean="0">
                          <a:effectLst/>
                          <a:latin typeface="Arial"/>
                        </a:rPr>
                        <a:t>22 113</a:t>
                      </a:r>
                      <a:endParaRPr lang="en-ZA" sz="1200" b="0" i="0" u="none" strike="noStrike" dirty="0">
                        <a:effectLst/>
                        <a:latin typeface="Arial"/>
                      </a:endParaRPr>
                    </a:p>
                  </a:txBody>
                  <a:tcPr marL="9525" marR="9525" marT="9525" marB="0" anchor="b"/>
                </a:tc>
                <a:tc>
                  <a:txBody>
                    <a:bodyPr/>
                    <a:lstStyle/>
                    <a:p>
                      <a:pPr algn="r" fontAlgn="b"/>
                      <a:r>
                        <a:rPr lang="en-ZA" sz="1200" b="0" i="0" u="none" strike="noStrike" dirty="0" smtClean="0">
                          <a:effectLst/>
                          <a:latin typeface="Arial"/>
                        </a:rPr>
                        <a:t>(430)</a:t>
                      </a:r>
                      <a:endParaRPr lang="en-ZA" sz="1200" b="0" i="0" u="none" strike="noStrike" dirty="0">
                        <a:effectLst/>
                        <a:latin typeface="Arial"/>
                      </a:endParaRPr>
                    </a:p>
                  </a:txBody>
                  <a:tcPr marL="9525" marR="9525" marT="9525" marB="0" anchor="b"/>
                </a:tc>
                <a:tc>
                  <a:txBody>
                    <a:bodyPr/>
                    <a:lstStyle/>
                    <a:p>
                      <a:pPr algn="r" fontAlgn="b"/>
                      <a:r>
                        <a:rPr lang="en-ZA" sz="1200" b="0" i="0" u="none" strike="noStrike" dirty="0" smtClean="0">
                          <a:effectLst/>
                          <a:latin typeface="Arial"/>
                        </a:rPr>
                        <a:t>21 683</a:t>
                      </a:r>
                      <a:endParaRPr lang="en-ZA" sz="1200" b="0" i="0" u="none" strike="noStrike" dirty="0">
                        <a:effectLst/>
                        <a:latin typeface="Arial"/>
                      </a:endParaRPr>
                    </a:p>
                  </a:txBody>
                  <a:tcPr marL="9525" marR="9525" marT="9525" marB="0" anchor="b"/>
                </a:tc>
                <a:tc>
                  <a:txBody>
                    <a:bodyPr/>
                    <a:lstStyle/>
                    <a:p>
                      <a:pPr algn="r" fontAlgn="b"/>
                      <a:r>
                        <a:rPr lang="en-ZA" sz="1200" b="0" i="0" u="none" strike="noStrike" dirty="0">
                          <a:effectLst/>
                          <a:latin typeface="Arial"/>
                        </a:rPr>
                        <a:t> </a:t>
                      </a:r>
                      <a:r>
                        <a:rPr lang="en-ZA" sz="1200" b="0" i="0" u="none" strike="noStrike" dirty="0" smtClean="0">
                          <a:effectLst/>
                          <a:latin typeface="Arial"/>
                        </a:rPr>
                        <a:t>17 236</a:t>
                      </a:r>
                      <a:endParaRPr lang="en-ZA" sz="1200" b="0" i="0" u="none" strike="noStrike" dirty="0">
                        <a:effectLst/>
                        <a:latin typeface="Arial"/>
                      </a:endParaRPr>
                    </a:p>
                  </a:txBody>
                  <a:tcPr marL="9525" marR="9525" marT="9525" marB="0" anchor="b"/>
                </a:tc>
                <a:tc>
                  <a:txBody>
                    <a:bodyPr/>
                    <a:lstStyle/>
                    <a:p>
                      <a:pPr algn="r" fontAlgn="b"/>
                      <a:r>
                        <a:rPr lang="en-ZA" sz="1200" b="0" i="0" u="none" strike="noStrike" dirty="0" smtClean="0">
                          <a:effectLst/>
                          <a:latin typeface="Arial"/>
                        </a:rPr>
                        <a:t>4 447</a:t>
                      </a:r>
                      <a:endParaRPr lang="en-ZA" sz="1200" b="0" i="0" u="none" strike="noStrike" dirty="0">
                        <a:effectLst/>
                        <a:latin typeface="Arial"/>
                      </a:endParaRPr>
                    </a:p>
                  </a:txBody>
                  <a:tcPr marL="9525" marR="9525" marT="9525" marB="0" anchor="b"/>
                </a:tc>
                <a:tc>
                  <a:txBody>
                    <a:bodyPr/>
                    <a:lstStyle/>
                    <a:p>
                      <a:pPr algn="r" fontAlgn="b"/>
                      <a:r>
                        <a:rPr lang="en-ZA" sz="1200" b="0" i="0" u="none" strike="noStrike" dirty="0" smtClean="0">
                          <a:effectLst/>
                          <a:latin typeface="Arial"/>
                        </a:rPr>
                        <a:t>79.5%</a:t>
                      </a:r>
                      <a:endParaRPr lang="en-ZA" sz="1200" b="0" i="0" u="none" strike="noStrike" dirty="0">
                        <a:effectLst/>
                        <a:latin typeface="Arial"/>
                      </a:endParaRPr>
                    </a:p>
                  </a:txBody>
                  <a:tcPr marL="9525" marR="9525" marT="9525" marB="0" anchor="b"/>
                </a:tc>
              </a:tr>
              <a:tr h="380149">
                <a:tc>
                  <a:txBody>
                    <a:bodyPr/>
                    <a:lstStyle/>
                    <a:p>
                      <a:pPr algn="l" fontAlgn="b"/>
                      <a:r>
                        <a:rPr lang="en-ZA" sz="1200" b="0" i="0" u="none" strike="noStrike">
                          <a:effectLst/>
                          <a:latin typeface="Arial"/>
                        </a:rPr>
                        <a:t>North West</a:t>
                      </a:r>
                    </a:p>
                  </a:txBody>
                  <a:tcPr marL="9525" marR="9525" marT="9525" marB="0" anchor="b"/>
                </a:tc>
                <a:tc>
                  <a:txBody>
                    <a:bodyPr/>
                    <a:lstStyle/>
                    <a:p>
                      <a:pPr algn="r" fontAlgn="b"/>
                      <a:r>
                        <a:rPr lang="en-ZA" sz="1200" b="0" i="0" u="none" strike="noStrike" dirty="0">
                          <a:effectLst/>
                          <a:latin typeface="Arial"/>
                        </a:rPr>
                        <a:t> </a:t>
                      </a:r>
                      <a:r>
                        <a:rPr lang="en-ZA" sz="1200" b="0" i="0" u="none" strike="noStrike" dirty="0" smtClean="0">
                          <a:effectLst/>
                          <a:latin typeface="Arial"/>
                        </a:rPr>
                        <a:t>33 378</a:t>
                      </a:r>
                      <a:endParaRPr lang="en-ZA" sz="1200" b="0" i="0" u="none" strike="noStrike" dirty="0">
                        <a:effectLst/>
                        <a:latin typeface="Arial"/>
                      </a:endParaRPr>
                    </a:p>
                  </a:txBody>
                  <a:tcPr marL="9525" marR="9525" marT="9525" marB="0" anchor="b"/>
                </a:tc>
                <a:tc>
                  <a:txBody>
                    <a:bodyPr/>
                    <a:lstStyle/>
                    <a:p>
                      <a:pPr algn="r" fontAlgn="b"/>
                      <a:r>
                        <a:rPr lang="en-ZA" sz="1200" b="0" i="0" u="none" strike="noStrike" dirty="0" smtClean="0">
                          <a:effectLst/>
                          <a:latin typeface="Arial"/>
                        </a:rPr>
                        <a:t>(600)</a:t>
                      </a:r>
                      <a:endParaRPr lang="en-ZA" sz="1200" b="0" i="0" u="none" strike="noStrike" dirty="0">
                        <a:effectLst/>
                        <a:latin typeface="Arial"/>
                      </a:endParaRPr>
                    </a:p>
                  </a:txBody>
                  <a:tcPr marL="9525" marR="9525" marT="9525" marB="0" anchor="b"/>
                </a:tc>
                <a:tc>
                  <a:txBody>
                    <a:bodyPr/>
                    <a:lstStyle/>
                    <a:p>
                      <a:pPr algn="r" fontAlgn="b"/>
                      <a:r>
                        <a:rPr lang="en-ZA" sz="1200" b="0" i="0" u="none" strike="noStrike" dirty="0">
                          <a:effectLst/>
                          <a:latin typeface="Arial"/>
                        </a:rPr>
                        <a:t> </a:t>
                      </a:r>
                      <a:r>
                        <a:rPr lang="en-ZA" sz="1200" b="0" i="0" u="none" strike="noStrike" dirty="0" smtClean="0">
                          <a:effectLst/>
                          <a:latin typeface="Arial"/>
                        </a:rPr>
                        <a:t>32</a:t>
                      </a:r>
                      <a:r>
                        <a:rPr lang="en-ZA" sz="1200" b="0" i="0" u="none" strike="noStrike" baseline="0" dirty="0" smtClean="0">
                          <a:effectLst/>
                          <a:latin typeface="Arial"/>
                        </a:rPr>
                        <a:t> 778</a:t>
                      </a:r>
                      <a:endParaRPr lang="en-ZA" sz="1200" b="0" i="0" u="none" strike="noStrike" dirty="0">
                        <a:effectLst/>
                        <a:latin typeface="Arial"/>
                      </a:endParaRPr>
                    </a:p>
                  </a:txBody>
                  <a:tcPr marL="9525" marR="9525" marT="9525" marB="0" anchor="b"/>
                </a:tc>
                <a:tc>
                  <a:txBody>
                    <a:bodyPr/>
                    <a:lstStyle/>
                    <a:p>
                      <a:pPr algn="r" fontAlgn="b"/>
                      <a:r>
                        <a:rPr lang="en-ZA" sz="1200" b="0" i="0" u="none" strike="noStrike" dirty="0">
                          <a:effectLst/>
                          <a:latin typeface="Arial"/>
                        </a:rPr>
                        <a:t> </a:t>
                      </a:r>
                      <a:r>
                        <a:rPr lang="en-ZA" sz="1200" b="0" i="0" u="none" strike="noStrike" dirty="0" smtClean="0">
                          <a:effectLst/>
                          <a:latin typeface="Arial"/>
                        </a:rPr>
                        <a:t>18 771</a:t>
                      </a:r>
                      <a:endParaRPr lang="en-ZA" sz="1200" b="0" i="0" u="none" strike="noStrike" dirty="0">
                        <a:effectLst/>
                        <a:latin typeface="Arial"/>
                      </a:endParaRPr>
                    </a:p>
                  </a:txBody>
                  <a:tcPr marL="9525" marR="9525" marT="9525" marB="0" anchor="b"/>
                </a:tc>
                <a:tc>
                  <a:txBody>
                    <a:bodyPr/>
                    <a:lstStyle/>
                    <a:p>
                      <a:pPr algn="r" fontAlgn="b"/>
                      <a:r>
                        <a:rPr lang="en-ZA" sz="1200" b="0" i="0" u="none" strike="noStrike" dirty="0" smtClean="0">
                          <a:effectLst/>
                          <a:latin typeface="Arial"/>
                        </a:rPr>
                        <a:t>14 007  </a:t>
                      </a:r>
                      <a:endParaRPr lang="en-ZA" sz="1200" b="0" i="0" u="none" strike="noStrike" dirty="0">
                        <a:effectLst/>
                        <a:latin typeface="Arial"/>
                      </a:endParaRPr>
                    </a:p>
                  </a:txBody>
                  <a:tcPr marL="9525" marR="9525" marT="9525" marB="0" anchor="b"/>
                </a:tc>
                <a:tc>
                  <a:txBody>
                    <a:bodyPr/>
                    <a:lstStyle/>
                    <a:p>
                      <a:pPr algn="r" fontAlgn="b"/>
                      <a:r>
                        <a:rPr lang="en-ZA" sz="1200" b="0" i="0" u="none" strike="noStrike" dirty="0" smtClean="0">
                          <a:effectLst/>
                          <a:latin typeface="Arial"/>
                        </a:rPr>
                        <a:t>57.3%</a:t>
                      </a:r>
                      <a:endParaRPr lang="en-ZA" sz="1200" b="0" i="0" u="none" strike="noStrike" dirty="0">
                        <a:effectLst/>
                        <a:latin typeface="Arial"/>
                      </a:endParaRPr>
                    </a:p>
                  </a:txBody>
                  <a:tcPr marL="9525" marR="9525" marT="9525" marB="0" anchor="b"/>
                </a:tc>
              </a:tr>
              <a:tr h="384705">
                <a:tc>
                  <a:txBody>
                    <a:bodyPr/>
                    <a:lstStyle/>
                    <a:p>
                      <a:pPr algn="l" fontAlgn="b"/>
                      <a:r>
                        <a:rPr lang="en-ZA" sz="1200" b="0" i="0" u="none" strike="noStrike" dirty="0">
                          <a:effectLst/>
                          <a:latin typeface="Arial"/>
                        </a:rPr>
                        <a:t>Western Cape</a:t>
                      </a:r>
                    </a:p>
                  </a:txBody>
                  <a:tcPr marL="9525" marR="9525" marT="9525" marB="0" anchor="b"/>
                </a:tc>
                <a:tc>
                  <a:txBody>
                    <a:bodyPr/>
                    <a:lstStyle/>
                    <a:p>
                      <a:pPr algn="r" fontAlgn="b"/>
                      <a:r>
                        <a:rPr lang="en-ZA" sz="1200" b="0" i="0" u="none" strike="noStrike" dirty="0">
                          <a:effectLst/>
                          <a:latin typeface="Arial"/>
                        </a:rPr>
                        <a:t> 26 535</a:t>
                      </a:r>
                    </a:p>
                  </a:txBody>
                  <a:tcPr marL="9525" marR="9525" marT="9525" marB="0" anchor="b"/>
                </a:tc>
                <a:tc>
                  <a:txBody>
                    <a:bodyPr/>
                    <a:lstStyle/>
                    <a:p>
                      <a:pPr algn="r" fontAlgn="b"/>
                      <a:endParaRPr lang="en-ZA" sz="1200" b="0" i="0" u="none" strike="noStrike" dirty="0">
                        <a:effectLst/>
                        <a:latin typeface="Arial"/>
                      </a:endParaRPr>
                    </a:p>
                  </a:txBody>
                  <a:tcPr marL="9525" marR="9525" marT="9525" marB="0" anchor="b"/>
                </a:tc>
                <a:tc>
                  <a:txBody>
                    <a:bodyPr/>
                    <a:lstStyle/>
                    <a:p>
                      <a:pPr algn="r" fontAlgn="b"/>
                      <a:r>
                        <a:rPr lang="en-ZA" sz="1200" b="0" i="0" u="none" strike="noStrike" dirty="0">
                          <a:effectLst/>
                          <a:latin typeface="Arial"/>
                        </a:rPr>
                        <a:t> 26 535</a:t>
                      </a:r>
                    </a:p>
                  </a:txBody>
                  <a:tcPr marL="9525" marR="9525" marT="9525" marB="0" anchor="b"/>
                </a:tc>
                <a:tc>
                  <a:txBody>
                    <a:bodyPr/>
                    <a:lstStyle/>
                    <a:p>
                      <a:pPr algn="r" fontAlgn="b"/>
                      <a:r>
                        <a:rPr lang="en-ZA" sz="1200" b="0" i="0" u="none" strike="noStrike" dirty="0">
                          <a:effectLst/>
                          <a:latin typeface="Arial"/>
                        </a:rPr>
                        <a:t> </a:t>
                      </a:r>
                      <a:r>
                        <a:rPr lang="en-ZA" sz="1200" b="0" i="0" u="none" strike="noStrike" dirty="0" smtClean="0">
                          <a:effectLst/>
                          <a:latin typeface="Arial"/>
                        </a:rPr>
                        <a:t>13 797</a:t>
                      </a:r>
                      <a:endParaRPr lang="en-ZA" sz="1200" b="0" i="0" u="none" strike="noStrike" dirty="0">
                        <a:effectLst/>
                        <a:latin typeface="Arial"/>
                      </a:endParaRPr>
                    </a:p>
                  </a:txBody>
                  <a:tcPr marL="9525" marR="9525" marT="9525" marB="0" anchor="b"/>
                </a:tc>
                <a:tc>
                  <a:txBody>
                    <a:bodyPr/>
                    <a:lstStyle/>
                    <a:p>
                      <a:pPr algn="r" fontAlgn="b"/>
                      <a:r>
                        <a:rPr lang="en-ZA" sz="1200" b="0" i="0" u="none" strike="noStrike" dirty="0" smtClean="0">
                          <a:effectLst/>
                          <a:latin typeface="Arial"/>
                        </a:rPr>
                        <a:t>12 738  </a:t>
                      </a:r>
                      <a:endParaRPr lang="en-ZA" sz="1200" b="0" i="0" u="none" strike="noStrike" dirty="0">
                        <a:effectLst/>
                        <a:latin typeface="Arial"/>
                      </a:endParaRPr>
                    </a:p>
                  </a:txBody>
                  <a:tcPr marL="9525" marR="9525" marT="9525" marB="0" anchor="b"/>
                </a:tc>
                <a:tc>
                  <a:txBody>
                    <a:bodyPr/>
                    <a:lstStyle/>
                    <a:p>
                      <a:pPr algn="r" fontAlgn="b"/>
                      <a:r>
                        <a:rPr lang="en-ZA" sz="1200" b="0" i="0" u="none" strike="noStrike" dirty="0" smtClean="0">
                          <a:effectLst/>
                          <a:latin typeface="Arial"/>
                        </a:rPr>
                        <a:t>52.0%</a:t>
                      </a:r>
                      <a:endParaRPr lang="en-ZA" sz="1200" b="0" i="0" u="none" strike="noStrike" dirty="0">
                        <a:effectLst/>
                        <a:latin typeface="Arial"/>
                      </a:endParaRPr>
                    </a:p>
                  </a:txBody>
                  <a:tcPr marL="9525" marR="9525" marT="9525" marB="0" anchor="b"/>
                </a:tc>
              </a:tr>
              <a:tr h="468676">
                <a:tc>
                  <a:txBody>
                    <a:bodyPr/>
                    <a:lstStyle/>
                    <a:p>
                      <a:endParaRPr lang="en-ZA" sz="1200" b="1" dirty="0" smtClean="0"/>
                    </a:p>
                    <a:p>
                      <a:r>
                        <a:rPr lang="en-ZA" sz="1200" b="1" dirty="0" smtClean="0"/>
                        <a:t>Total </a:t>
                      </a:r>
                      <a:endParaRPr lang="en-ZA" sz="1200" b="1" dirty="0"/>
                    </a:p>
                  </a:txBody>
                  <a:tcPr/>
                </a:tc>
                <a:tc>
                  <a:txBody>
                    <a:bodyPr/>
                    <a:lstStyle/>
                    <a:p>
                      <a:pPr algn="r" fontAlgn="b"/>
                      <a:r>
                        <a:rPr lang="en-ZA" sz="1200" b="1" i="0" u="none" strike="noStrike" dirty="0">
                          <a:effectLst/>
                          <a:latin typeface="Arial"/>
                        </a:rPr>
                        <a:t> </a:t>
                      </a:r>
                      <a:r>
                        <a:rPr lang="en-ZA" sz="1200" b="1" i="0" u="none" strike="noStrike" dirty="0" smtClean="0">
                          <a:effectLst/>
                          <a:latin typeface="Arial"/>
                        </a:rPr>
                        <a:t>347 185</a:t>
                      </a:r>
                      <a:endParaRPr lang="en-ZA" sz="1200" b="1" i="0" u="none" strike="noStrike" dirty="0">
                        <a:effectLst/>
                        <a:latin typeface="Arial"/>
                      </a:endParaRPr>
                    </a:p>
                  </a:txBody>
                  <a:tcPr marL="9525" marR="9525" marT="9525" marB="0" anchor="b"/>
                </a:tc>
                <a:tc>
                  <a:txBody>
                    <a:bodyPr/>
                    <a:lstStyle/>
                    <a:p>
                      <a:pPr algn="r" fontAlgn="b"/>
                      <a:r>
                        <a:rPr lang="en-ZA" sz="1200" b="1" i="0" u="none" strike="noStrike" dirty="0" smtClean="0">
                          <a:effectLst/>
                          <a:latin typeface="Arial"/>
                        </a:rPr>
                        <a:t>(30 243)</a:t>
                      </a:r>
                      <a:endParaRPr lang="en-ZA" sz="1200" b="1" i="0" u="none" strike="noStrike" dirty="0">
                        <a:effectLst/>
                        <a:latin typeface="Arial"/>
                      </a:endParaRPr>
                    </a:p>
                  </a:txBody>
                  <a:tcPr marL="9525" marR="9525" marT="9525" marB="0" anchor="b"/>
                </a:tc>
                <a:tc>
                  <a:txBody>
                    <a:bodyPr/>
                    <a:lstStyle/>
                    <a:p>
                      <a:pPr algn="r" fontAlgn="b"/>
                      <a:r>
                        <a:rPr lang="en-ZA" sz="1200" b="1" i="0" u="none" strike="noStrike" dirty="0">
                          <a:effectLst/>
                          <a:latin typeface="Arial"/>
                        </a:rPr>
                        <a:t> </a:t>
                      </a:r>
                      <a:r>
                        <a:rPr lang="en-ZA" sz="1200" b="1" i="0" u="none" strike="noStrike" dirty="0" smtClean="0">
                          <a:effectLst/>
                          <a:latin typeface="Arial"/>
                        </a:rPr>
                        <a:t>316 942</a:t>
                      </a:r>
                      <a:endParaRPr lang="en-ZA" sz="1200" b="1" i="0" u="none" strike="noStrike" dirty="0">
                        <a:effectLst/>
                        <a:latin typeface="Arial"/>
                      </a:endParaRPr>
                    </a:p>
                  </a:txBody>
                  <a:tcPr marL="9525" marR="9525" marT="9525" marB="0" anchor="b"/>
                </a:tc>
                <a:tc>
                  <a:txBody>
                    <a:bodyPr/>
                    <a:lstStyle/>
                    <a:p>
                      <a:pPr algn="r" fontAlgn="b"/>
                      <a:r>
                        <a:rPr lang="en-ZA" sz="1200" b="1" i="0" u="none" strike="noStrike" dirty="0">
                          <a:effectLst/>
                          <a:latin typeface="Arial"/>
                        </a:rPr>
                        <a:t> </a:t>
                      </a:r>
                      <a:r>
                        <a:rPr lang="en-ZA" sz="1200" b="1" i="0" u="none" strike="noStrike" dirty="0" smtClean="0">
                          <a:effectLst/>
                          <a:latin typeface="Arial"/>
                        </a:rPr>
                        <a:t>189 665</a:t>
                      </a:r>
                      <a:endParaRPr lang="en-ZA" sz="1200" b="1" i="0" u="none" strike="noStrike" dirty="0">
                        <a:effectLst/>
                        <a:latin typeface="Arial"/>
                      </a:endParaRPr>
                    </a:p>
                  </a:txBody>
                  <a:tcPr marL="9525" marR="9525" marT="9525" marB="0" anchor="b"/>
                </a:tc>
                <a:tc>
                  <a:txBody>
                    <a:bodyPr/>
                    <a:lstStyle/>
                    <a:p>
                      <a:pPr algn="r" fontAlgn="b"/>
                      <a:r>
                        <a:rPr lang="en-ZA" sz="1200" b="1" i="0" u="none" strike="noStrike" dirty="0" smtClean="0">
                          <a:effectLst/>
                          <a:latin typeface="Arial"/>
                        </a:rPr>
                        <a:t>127 277</a:t>
                      </a:r>
                      <a:endParaRPr lang="en-ZA" sz="1200" b="1" i="0" u="none" strike="noStrike" dirty="0">
                        <a:effectLst/>
                        <a:latin typeface="Arial"/>
                      </a:endParaRPr>
                    </a:p>
                  </a:txBody>
                  <a:tcPr marL="9525" marR="9525" marT="9525" marB="0" anchor="b"/>
                </a:tc>
                <a:tc>
                  <a:txBody>
                    <a:bodyPr/>
                    <a:lstStyle/>
                    <a:p>
                      <a:pPr algn="r" fontAlgn="b"/>
                      <a:r>
                        <a:rPr lang="en-ZA" sz="1200" b="1" i="0" u="none" strike="noStrike" dirty="0" smtClean="0">
                          <a:effectLst/>
                          <a:latin typeface="Arial"/>
                        </a:rPr>
                        <a:t>59.8%</a:t>
                      </a:r>
                      <a:endParaRPr lang="en-ZA" sz="1200" b="1" i="0" u="none" strike="noStrike" dirty="0">
                        <a:effectLst/>
                        <a:latin typeface="Arial"/>
                      </a:endParaRPr>
                    </a:p>
                  </a:txBody>
                  <a:tcPr marL="9525" marR="9525" marT="9525" marB="0" anchor="b"/>
                </a:tc>
              </a:tr>
            </a:tbl>
          </a:graphicData>
        </a:graphic>
      </p:graphicFrame>
    </p:spTree>
    <p:extLst>
      <p:ext uri="{BB962C8B-B14F-4D97-AF65-F5344CB8AC3E}">
        <p14:creationId xmlns:p14="http://schemas.microsoft.com/office/powerpoint/2010/main" xmlns="" val="122619834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404664"/>
            <a:ext cx="8229600" cy="216024"/>
          </a:xfrm>
        </p:spPr>
        <p:txBody>
          <a:bodyPr>
            <a:noAutofit/>
          </a:bodyPr>
          <a:lstStyle/>
          <a:p>
            <a:r>
              <a:rPr lang="en-US" sz="2800" b="1" dirty="0" smtClean="0"/>
              <a:t>MATHS, SCIENCE AND TECHNOLOGY (MST)</a:t>
            </a:r>
            <a:endParaRPr lang="en-US" sz="2800" b="1"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xmlns="" val="1364514940"/>
              </p:ext>
            </p:extLst>
          </p:nvPr>
        </p:nvGraphicFramePr>
        <p:xfrm>
          <a:off x="107503" y="836713"/>
          <a:ext cx="8928992" cy="5505228"/>
        </p:xfrm>
        <a:graphic>
          <a:graphicData uri="http://schemas.openxmlformats.org/drawingml/2006/table">
            <a:tbl>
              <a:tblPr firstRow="1" bandRow="1">
                <a:tableStyleId>{5C22544A-7EE6-4342-B048-85BDC9FD1C3A}</a:tableStyleId>
              </a:tblPr>
              <a:tblGrid>
                <a:gridCol w="2232248"/>
                <a:gridCol w="2232248"/>
                <a:gridCol w="2232248"/>
                <a:gridCol w="2232248"/>
              </a:tblGrid>
              <a:tr h="523461">
                <a:tc>
                  <a:txBody>
                    <a:bodyPr/>
                    <a:lstStyle/>
                    <a:p>
                      <a:pPr>
                        <a:lnSpc>
                          <a:spcPct val="150000"/>
                        </a:lnSpc>
                        <a:spcAft>
                          <a:spcPts val="0"/>
                        </a:spcAft>
                      </a:pPr>
                      <a:r>
                        <a:rPr lang="en-ZA" sz="1100" b="1" dirty="0">
                          <a:latin typeface="Arial"/>
                          <a:ea typeface="Times New Roman"/>
                          <a:cs typeface="Times New Roman"/>
                        </a:rPr>
                        <a:t>Activity Identified area of under-performance</a:t>
                      </a:r>
                      <a:endParaRPr lang="en-ZA" sz="1100" dirty="0">
                        <a:latin typeface="Calibri"/>
                        <a:ea typeface="Calibri"/>
                        <a:cs typeface="Times New Roman"/>
                      </a:endParaRPr>
                    </a:p>
                  </a:txBody>
                  <a:tcPr marL="68580" marR="68580" marT="0" marB="0"/>
                </a:tc>
                <a:tc>
                  <a:txBody>
                    <a:bodyPr/>
                    <a:lstStyle/>
                    <a:p>
                      <a:pPr>
                        <a:lnSpc>
                          <a:spcPct val="150000"/>
                        </a:lnSpc>
                        <a:spcAft>
                          <a:spcPts val="0"/>
                        </a:spcAft>
                      </a:pPr>
                      <a:r>
                        <a:rPr lang="en-ZA" sz="1100" b="1">
                          <a:latin typeface="Arial"/>
                          <a:ea typeface="Times New Roman"/>
                          <a:cs typeface="Times New Roman"/>
                        </a:rPr>
                        <a:t>Remedial Measures</a:t>
                      </a:r>
                      <a:endParaRPr lang="en-ZA" sz="1100">
                        <a:latin typeface="Calibri"/>
                        <a:ea typeface="Calibri"/>
                        <a:cs typeface="Times New Roman"/>
                      </a:endParaRPr>
                    </a:p>
                  </a:txBody>
                  <a:tcPr marL="68580" marR="68580" marT="0" marB="0"/>
                </a:tc>
                <a:tc>
                  <a:txBody>
                    <a:bodyPr/>
                    <a:lstStyle/>
                    <a:p>
                      <a:pPr>
                        <a:lnSpc>
                          <a:spcPct val="150000"/>
                        </a:lnSpc>
                        <a:spcAft>
                          <a:spcPts val="0"/>
                        </a:spcAft>
                      </a:pPr>
                      <a:r>
                        <a:rPr lang="en-ZA" sz="1100" b="1" dirty="0">
                          <a:latin typeface="Arial"/>
                          <a:ea typeface="Times New Roman"/>
                          <a:cs typeface="Times New Roman"/>
                        </a:rPr>
                        <a:t>Timeline</a:t>
                      </a:r>
                      <a:endParaRPr lang="en-ZA" sz="1100" dirty="0">
                        <a:latin typeface="Calibri"/>
                        <a:ea typeface="Calibri"/>
                        <a:cs typeface="Times New Roman"/>
                      </a:endParaRPr>
                    </a:p>
                  </a:txBody>
                  <a:tcPr marL="68580" marR="68580" marT="0" marB="0"/>
                </a:tc>
                <a:tc>
                  <a:txBody>
                    <a:bodyPr/>
                    <a:lstStyle/>
                    <a:p>
                      <a:pPr>
                        <a:lnSpc>
                          <a:spcPct val="150000"/>
                        </a:lnSpc>
                        <a:spcAft>
                          <a:spcPts val="0"/>
                        </a:spcAft>
                      </a:pPr>
                      <a:r>
                        <a:rPr lang="en-ZA" sz="1100" b="1">
                          <a:latin typeface="Arial"/>
                          <a:ea typeface="Times New Roman"/>
                          <a:cs typeface="Times New Roman"/>
                        </a:rPr>
                        <a:t>Responsibility</a:t>
                      </a:r>
                      <a:endParaRPr lang="en-ZA" sz="1100">
                        <a:latin typeface="Calibri"/>
                        <a:ea typeface="Calibri"/>
                        <a:cs typeface="Times New Roman"/>
                      </a:endParaRPr>
                    </a:p>
                  </a:txBody>
                  <a:tcPr marL="68580" marR="68580" marT="0" marB="0"/>
                </a:tc>
              </a:tr>
              <a:tr h="785190">
                <a:tc>
                  <a:txBody>
                    <a:bodyPr/>
                    <a:lstStyle/>
                    <a:p>
                      <a:pPr>
                        <a:lnSpc>
                          <a:spcPct val="150000"/>
                        </a:lnSpc>
                        <a:spcAft>
                          <a:spcPts val="0"/>
                        </a:spcAft>
                      </a:pPr>
                      <a:r>
                        <a:rPr lang="en-ZA" sz="1100">
                          <a:latin typeface="Arial"/>
                          <a:ea typeface="Times New Roman"/>
                          <a:cs typeface="Times New Roman"/>
                        </a:rPr>
                        <a:t>Set-up a team of procurement specialists to draft the specification for Tender</a:t>
                      </a:r>
                      <a:endParaRPr lang="en-ZA" sz="1100">
                        <a:latin typeface="Calibri"/>
                        <a:ea typeface="Calibri"/>
                        <a:cs typeface="Times New Roman"/>
                      </a:endParaRPr>
                    </a:p>
                  </a:txBody>
                  <a:tcPr marL="68580" marR="68580" marT="0" marB="0"/>
                </a:tc>
                <a:tc>
                  <a:txBody>
                    <a:bodyPr/>
                    <a:lstStyle/>
                    <a:p>
                      <a:pPr>
                        <a:lnSpc>
                          <a:spcPct val="150000"/>
                        </a:lnSpc>
                        <a:spcAft>
                          <a:spcPts val="0"/>
                        </a:spcAft>
                      </a:pPr>
                      <a:r>
                        <a:rPr lang="en-ZA" sz="1100">
                          <a:latin typeface="Arial"/>
                          <a:ea typeface="Times New Roman"/>
                          <a:cs typeface="Times New Roman"/>
                        </a:rPr>
                        <a:t>Consolidated item specifications</a:t>
                      </a:r>
                      <a:endParaRPr lang="en-ZA" sz="1100">
                        <a:latin typeface="Calibri"/>
                        <a:ea typeface="Calibri"/>
                        <a:cs typeface="Times New Roman"/>
                      </a:endParaRPr>
                    </a:p>
                  </a:txBody>
                  <a:tcPr marL="68580" marR="68580" marT="0" marB="0"/>
                </a:tc>
                <a:tc>
                  <a:txBody>
                    <a:bodyPr/>
                    <a:lstStyle/>
                    <a:p>
                      <a:pPr algn="ctr">
                        <a:lnSpc>
                          <a:spcPct val="150000"/>
                        </a:lnSpc>
                        <a:spcAft>
                          <a:spcPts val="0"/>
                        </a:spcAft>
                      </a:pPr>
                      <a:r>
                        <a:rPr lang="en-ZA" sz="1100" dirty="0">
                          <a:latin typeface="Arial"/>
                          <a:ea typeface="Times New Roman"/>
                          <a:cs typeface="Times New Roman"/>
                        </a:rPr>
                        <a:t>April 2016</a:t>
                      </a:r>
                      <a:endParaRPr lang="en-ZA" sz="1100" dirty="0">
                        <a:latin typeface="Calibri"/>
                        <a:ea typeface="Calibri"/>
                        <a:cs typeface="Times New Roman"/>
                      </a:endParaRPr>
                    </a:p>
                  </a:txBody>
                  <a:tcPr marL="68580" marR="68580" marT="0" marB="0"/>
                </a:tc>
                <a:tc>
                  <a:txBody>
                    <a:bodyPr/>
                    <a:lstStyle/>
                    <a:p>
                      <a:pPr>
                        <a:lnSpc>
                          <a:spcPct val="150000"/>
                        </a:lnSpc>
                        <a:spcAft>
                          <a:spcPts val="0"/>
                        </a:spcAft>
                      </a:pPr>
                      <a:r>
                        <a:rPr lang="en-ZA" sz="1100" dirty="0" smtClean="0">
                          <a:latin typeface="Arial"/>
                          <a:ea typeface="Times New Roman"/>
                          <a:cs typeface="Times New Roman"/>
                        </a:rPr>
                        <a:t>DBE</a:t>
                      </a:r>
                      <a:endParaRPr lang="en-ZA" sz="1100" dirty="0">
                        <a:latin typeface="Calibri"/>
                        <a:ea typeface="Calibri"/>
                        <a:cs typeface="Times New Roman"/>
                      </a:endParaRPr>
                    </a:p>
                  </a:txBody>
                  <a:tcPr marL="68580" marR="68580" marT="0" marB="0"/>
                </a:tc>
              </a:tr>
              <a:tr h="785190">
                <a:tc>
                  <a:txBody>
                    <a:bodyPr/>
                    <a:lstStyle/>
                    <a:p>
                      <a:pPr>
                        <a:lnSpc>
                          <a:spcPct val="150000"/>
                        </a:lnSpc>
                        <a:spcAft>
                          <a:spcPts val="0"/>
                        </a:spcAft>
                      </a:pPr>
                      <a:r>
                        <a:rPr lang="en-ZA" sz="1100">
                          <a:latin typeface="Arial"/>
                          <a:ea typeface="Times New Roman"/>
                          <a:cs typeface="Times New Roman"/>
                        </a:rPr>
                        <a:t>Identify service providers for all Technical CAPS training for Grade 11</a:t>
                      </a:r>
                      <a:endParaRPr lang="en-ZA" sz="1100">
                        <a:latin typeface="Calibri"/>
                        <a:ea typeface="Calibri"/>
                        <a:cs typeface="Times New Roman"/>
                      </a:endParaRPr>
                    </a:p>
                  </a:txBody>
                  <a:tcPr marL="68580" marR="68580" marT="0" marB="0"/>
                </a:tc>
                <a:tc>
                  <a:txBody>
                    <a:bodyPr/>
                    <a:lstStyle/>
                    <a:p>
                      <a:pPr>
                        <a:lnSpc>
                          <a:spcPct val="150000"/>
                        </a:lnSpc>
                        <a:spcAft>
                          <a:spcPts val="0"/>
                        </a:spcAft>
                      </a:pPr>
                      <a:r>
                        <a:rPr lang="en-ZA" sz="1100" dirty="0">
                          <a:latin typeface="Arial"/>
                          <a:ea typeface="Times New Roman"/>
                          <a:cs typeface="Times New Roman"/>
                        </a:rPr>
                        <a:t>List of accredited service providers is available</a:t>
                      </a:r>
                      <a:endParaRPr lang="en-ZA" sz="1100" dirty="0">
                        <a:latin typeface="Calibri"/>
                        <a:ea typeface="Calibri"/>
                        <a:cs typeface="Times New Roman"/>
                      </a:endParaRPr>
                    </a:p>
                  </a:txBody>
                  <a:tcPr marL="68580" marR="68580" marT="0" marB="0"/>
                </a:tc>
                <a:tc>
                  <a:txBody>
                    <a:bodyPr/>
                    <a:lstStyle/>
                    <a:p>
                      <a:pPr algn="ctr">
                        <a:lnSpc>
                          <a:spcPct val="150000"/>
                        </a:lnSpc>
                        <a:spcAft>
                          <a:spcPts val="0"/>
                        </a:spcAft>
                      </a:pPr>
                      <a:r>
                        <a:rPr lang="en-ZA" sz="1100" dirty="0">
                          <a:latin typeface="Arial"/>
                          <a:ea typeface="Times New Roman"/>
                          <a:cs typeface="Times New Roman"/>
                        </a:rPr>
                        <a:t>March 2016</a:t>
                      </a:r>
                      <a:endParaRPr lang="en-ZA" sz="1100" dirty="0">
                        <a:latin typeface="Calibri"/>
                        <a:ea typeface="Calibri"/>
                        <a:cs typeface="Times New Roman"/>
                      </a:endParaRPr>
                    </a:p>
                  </a:txBody>
                  <a:tcPr marL="68580" marR="68580" marT="0" marB="0"/>
                </a:tc>
                <a:tc>
                  <a:txBody>
                    <a:bodyPr/>
                    <a:lstStyle/>
                    <a:p>
                      <a:pPr>
                        <a:lnSpc>
                          <a:spcPct val="150000"/>
                        </a:lnSpc>
                        <a:spcAft>
                          <a:spcPts val="0"/>
                        </a:spcAft>
                      </a:pPr>
                      <a:r>
                        <a:rPr lang="en-ZA" sz="1100" dirty="0" smtClean="0">
                          <a:latin typeface="Arial"/>
                          <a:ea typeface="Times New Roman"/>
                          <a:cs typeface="Times New Roman"/>
                        </a:rPr>
                        <a:t>DBE</a:t>
                      </a:r>
                      <a:endParaRPr lang="en-ZA" sz="1100" dirty="0">
                        <a:latin typeface="Calibri"/>
                        <a:ea typeface="Calibri"/>
                        <a:cs typeface="Times New Roman"/>
                      </a:endParaRPr>
                    </a:p>
                  </a:txBody>
                  <a:tcPr marL="68580" marR="68580" marT="0" marB="0"/>
                </a:tc>
              </a:tr>
              <a:tr h="1047431">
                <a:tc>
                  <a:txBody>
                    <a:bodyPr/>
                    <a:lstStyle/>
                    <a:p>
                      <a:pPr>
                        <a:lnSpc>
                          <a:spcPct val="150000"/>
                        </a:lnSpc>
                        <a:spcAft>
                          <a:spcPts val="0"/>
                        </a:spcAft>
                      </a:pPr>
                      <a:r>
                        <a:rPr lang="en-ZA" sz="1100">
                          <a:latin typeface="Arial"/>
                          <a:ea typeface="Times New Roman"/>
                          <a:cs typeface="Times New Roman"/>
                        </a:rPr>
                        <a:t>Appoint the MST additional personnel and enhance monitoring and support at provincial level</a:t>
                      </a:r>
                      <a:endParaRPr lang="en-ZA" sz="1100">
                        <a:latin typeface="Calibri"/>
                        <a:ea typeface="Calibri"/>
                        <a:cs typeface="Times New Roman"/>
                      </a:endParaRPr>
                    </a:p>
                  </a:txBody>
                  <a:tcPr marL="68580" marR="68580" marT="0" marB="0"/>
                </a:tc>
                <a:tc>
                  <a:txBody>
                    <a:bodyPr/>
                    <a:lstStyle/>
                    <a:p>
                      <a:pPr>
                        <a:lnSpc>
                          <a:spcPct val="150000"/>
                        </a:lnSpc>
                        <a:spcAft>
                          <a:spcPts val="0"/>
                        </a:spcAft>
                      </a:pPr>
                      <a:r>
                        <a:rPr lang="en-ZA" sz="1100">
                          <a:latin typeface="Arial"/>
                          <a:ea typeface="Times New Roman"/>
                          <a:cs typeface="Times New Roman"/>
                        </a:rPr>
                        <a:t>Personnel appointed and placed at underperforming provinces</a:t>
                      </a:r>
                      <a:endParaRPr lang="en-ZA" sz="1100">
                        <a:latin typeface="Calibri"/>
                        <a:ea typeface="Calibri"/>
                        <a:cs typeface="Times New Roman"/>
                      </a:endParaRPr>
                    </a:p>
                  </a:txBody>
                  <a:tcPr marL="68580" marR="68580" marT="0" marB="0"/>
                </a:tc>
                <a:tc>
                  <a:txBody>
                    <a:bodyPr/>
                    <a:lstStyle/>
                    <a:p>
                      <a:pPr algn="ctr">
                        <a:lnSpc>
                          <a:spcPct val="150000"/>
                        </a:lnSpc>
                        <a:spcAft>
                          <a:spcPts val="0"/>
                        </a:spcAft>
                      </a:pPr>
                      <a:r>
                        <a:rPr lang="en-ZA" sz="1100" dirty="0">
                          <a:latin typeface="Arial"/>
                          <a:ea typeface="Times New Roman"/>
                          <a:cs typeface="Times New Roman"/>
                        </a:rPr>
                        <a:t>May 2016</a:t>
                      </a:r>
                      <a:endParaRPr lang="en-ZA" sz="1100" dirty="0">
                        <a:latin typeface="Calibri"/>
                        <a:ea typeface="Calibri"/>
                        <a:cs typeface="Times New Roman"/>
                      </a:endParaRPr>
                    </a:p>
                  </a:txBody>
                  <a:tcPr marL="68580" marR="68580" marT="0" marB="0"/>
                </a:tc>
                <a:tc>
                  <a:txBody>
                    <a:bodyPr/>
                    <a:lstStyle/>
                    <a:p>
                      <a:pPr>
                        <a:lnSpc>
                          <a:spcPct val="150000"/>
                        </a:lnSpc>
                        <a:spcAft>
                          <a:spcPts val="0"/>
                        </a:spcAft>
                      </a:pPr>
                      <a:r>
                        <a:rPr lang="en-ZA" sz="1100" dirty="0" smtClean="0">
                          <a:latin typeface="Arial"/>
                          <a:ea typeface="Times New Roman"/>
                          <a:cs typeface="Times New Roman"/>
                        </a:rPr>
                        <a:t>DBE</a:t>
                      </a:r>
                      <a:endParaRPr lang="en-ZA" sz="1100" dirty="0">
                        <a:latin typeface="Calibri"/>
                        <a:ea typeface="Calibri"/>
                        <a:cs typeface="Times New Roman"/>
                      </a:endParaRPr>
                    </a:p>
                  </a:txBody>
                  <a:tcPr marL="68580" marR="68580" marT="0" marB="0"/>
                </a:tc>
              </a:tr>
              <a:tr h="1316525">
                <a:tc>
                  <a:txBody>
                    <a:bodyPr/>
                    <a:lstStyle/>
                    <a:p>
                      <a:pPr>
                        <a:lnSpc>
                          <a:spcPct val="150000"/>
                        </a:lnSpc>
                        <a:spcAft>
                          <a:spcPts val="0"/>
                        </a:spcAft>
                      </a:pPr>
                      <a:r>
                        <a:rPr lang="en-ZA" sz="1100" dirty="0">
                          <a:latin typeface="Arial"/>
                          <a:ea typeface="Times New Roman"/>
                          <a:cs typeface="Times New Roman"/>
                        </a:rPr>
                        <a:t>Convert the scheduling of the conditional grant from schedule 5 to 7 in order to centralise the management of the grant</a:t>
                      </a:r>
                      <a:endParaRPr lang="en-ZA" sz="1100" dirty="0">
                        <a:latin typeface="Calibri"/>
                        <a:ea typeface="Calibri"/>
                        <a:cs typeface="Times New Roman"/>
                      </a:endParaRPr>
                    </a:p>
                  </a:txBody>
                  <a:tcPr marL="68580" marR="68580" marT="0" marB="0"/>
                </a:tc>
                <a:tc>
                  <a:txBody>
                    <a:bodyPr/>
                    <a:lstStyle/>
                    <a:p>
                      <a:pPr>
                        <a:lnSpc>
                          <a:spcPct val="150000"/>
                        </a:lnSpc>
                        <a:spcAft>
                          <a:spcPts val="0"/>
                        </a:spcAft>
                      </a:pPr>
                      <a:r>
                        <a:rPr lang="en-ZA" sz="1100">
                          <a:latin typeface="Arial"/>
                          <a:ea typeface="Times New Roman"/>
                          <a:cs typeface="Times New Roman"/>
                        </a:rPr>
                        <a:t>New schedule is approved and published</a:t>
                      </a:r>
                      <a:endParaRPr lang="en-ZA" sz="1100">
                        <a:latin typeface="Calibri"/>
                        <a:ea typeface="Calibri"/>
                        <a:cs typeface="Times New Roman"/>
                      </a:endParaRPr>
                    </a:p>
                  </a:txBody>
                  <a:tcPr marL="68580" marR="68580" marT="0" marB="0"/>
                </a:tc>
                <a:tc>
                  <a:txBody>
                    <a:bodyPr/>
                    <a:lstStyle/>
                    <a:p>
                      <a:pPr algn="ctr">
                        <a:lnSpc>
                          <a:spcPct val="150000"/>
                        </a:lnSpc>
                        <a:spcAft>
                          <a:spcPts val="0"/>
                        </a:spcAft>
                      </a:pPr>
                      <a:r>
                        <a:rPr lang="en-ZA" sz="1100" dirty="0">
                          <a:latin typeface="Arial"/>
                          <a:ea typeface="Times New Roman"/>
                          <a:cs typeface="Times New Roman"/>
                        </a:rPr>
                        <a:t>October 2016</a:t>
                      </a:r>
                      <a:endParaRPr lang="en-ZA" sz="1100" dirty="0">
                        <a:latin typeface="Calibri"/>
                        <a:ea typeface="Calibri"/>
                        <a:cs typeface="Times New Roman"/>
                      </a:endParaRPr>
                    </a:p>
                  </a:txBody>
                  <a:tcPr marL="68580" marR="68580" marT="0" marB="0"/>
                </a:tc>
                <a:tc>
                  <a:txBody>
                    <a:bodyPr/>
                    <a:lstStyle/>
                    <a:p>
                      <a:pPr>
                        <a:lnSpc>
                          <a:spcPct val="150000"/>
                        </a:lnSpc>
                        <a:spcAft>
                          <a:spcPts val="0"/>
                        </a:spcAft>
                      </a:pPr>
                      <a:r>
                        <a:rPr lang="en-ZA" sz="1100" dirty="0" smtClean="0">
                          <a:latin typeface="Arial"/>
                          <a:ea typeface="Times New Roman"/>
                          <a:cs typeface="Times New Roman"/>
                        </a:rPr>
                        <a:t>DBE and </a:t>
                      </a:r>
                      <a:r>
                        <a:rPr lang="en-ZA" sz="1100" dirty="0">
                          <a:latin typeface="Arial"/>
                          <a:ea typeface="Times New Roman"/>
                          <a:cs typeface="Times New Roman"/>
                        </a:rPr>
                        <a:t>National Treasury</a:t>
                      </a:r>
                      <a:endParaRPr lang="en-ZA" sz="1100" dirty="0">
                        <a:latin typeface="Calibri"/>
                        <a:ea typeface="Calibri"/>
                        <a:cs typeface="Times New Roman"/>
                      </a:endParaRPr>
                    </a:p>
                  </a:txBody>
                  <a:tcPr marL="68580" marR="68580" marT="0" marB="0"/>
                </a:tc>
              </a:tr>
              <a:tr h="1047431">
                <a:tc>
                  <a:txBody>
                    <a:bodyPr/>
                    <a:lstStyle/>
                    <a:p>
                      <a:pPr>
                        <a:lnSpc>
                          <a:spcPct val="150000"/>
                        </a:lnSpc>
                        <a:spcAft>
                          <a:spcPts val="0"/>
                        </a:spcAft>
                      </a:pPr>
                      <a:r>
                        <a:rPr lang="en-ZA" sz="1100">
                          <a:latin typeface="Arial"/>
                          <a:ea typeface="Times New Roman"/>
                          <a:cs typeface="Times New Roman"/>
                        </a:rPr>
                        <a:t>Institute the development of MST Provincial Strategies to align the activities of the grant and provincial priorities</a:t>
                      </a:r>
                      <a:endParaRPr lang="en-ZA" sz="1100">
                        <a:latin typeface="Calibri"/>
                        <a:ea typeface="Calibri"/>
                        <a:cs typeface="Times New Roman"/>
                      </a:endParaRPr>
                    </a:p>
                  </a:txBody>
                  <a:tcPr marL="68580" marR="68580" marT="0" marB="0"/>
                </a:tc>
                <a:tc>
                  <a:txBody>
                    <a:bodyPr/>
                    <a:lstStyle/>
                    <a:p>
                      <a:pPr>
                        <a:lnSpc>
                          <a:spcPct val="150000"/>
                        </a:lnSpc>
                        <a:spcAft>
                          <a:spcPts val="0"/>
                        </a:spcAft>
                      </a:pPr>
                      <a:r>
                        <a:rPr lang="en-ZA" sz="1100">
                          <a:latin typeface="Arial"/>
                          <a:ea typeface="Times New Roman"/>
                          <a:cs typeface="Times New Roman"/>
                        </a:rPr>
                        <a:t>Provincial MST Strategies are approved by TDCM, HEDCOM and CEM</a:t>
                      </a:r>
                      <a:endParaRPr lang="en-ZA" sz="1100">
                        <a:latin typeface="Calibri"/>
                        <a:ea typeface="Calibri"/>
                        <a:cs typeface="Times New Roman"/>
                      </a:endParaRPr>
                    </a:p>
                  </a:txBody>
                  <a:tcPr marL="68580" marR="68580" marT="0" marB="0"/>
                </a:tc>
                <a:tc>
                  <a:txBody>
                    <a:bodyPr/>
                    <a:lstStyle/>
                    <a:p>
                      <a:pPr algn="ctr">
                        <a:lnSpc>
                          <a:spcPct val="150000"/>
                        </a:lnSpc>
                        <a:spcAft>
                          <a:spcPts val="0"/>
                        </a:spcAft>
                      </a:pPr>
                      <a:r>
                        <a:rPr lang="en-ZA" sz="1100" dirty="0">
                          <a:latin typeface="Arial"/>
                          <a:ea typeface="Times New Roman"/>
                          <a:cs typeface="Times New Roman"/>
                        </a:rPr>
                        <a:t>October 2016</a:t>
                      </a:r>
                      <a:endParaRPr lang="en-ZA" sz="1100" dirty="0">
                        <a:latin typeface="Calibri"/>
                        <a:ea typeface="Calibri"/>
                        <a:cs typeface="Times New Roman"/>
                      </a:endParaRPr>
                    </a:p>
                  </a:txBody>
                  <a:tcPr marL="68580" marR="68580" marT="0" marB="0"/>
                </a:tc>
                <a:tc>
                  <a:txBody>
                    <a:bodyPr/>
                    <a:lstStyle/>
                    <a:p>
                      <a:pPr>
                        <a:lnSpc>
                          <a:spcPct val="150000"/>
                        </a:lnSpc>
                        <a:spcAft>
                          <a:spcPts val="0"/>
                        </a:spcAft>
                      </a:pPr>
                      <a:r>
                        <a:rPr lang="en-ZA" sz="1100" dirty="0" smtClean="0">
                          <a:latin typeface="Arial"/>
                          <a:ea typeface="Times New Roman"/>
                          <a:cs typeface="Times New Roman"/>
                        </a:rPr>
                        <a:t>DBE and </a:t>
                      </a:r>
                      <a:r>
                        <a:rPr lang="en-ZA" sz="1100" dirty="0">
                          <a:latin typeface="Arial"/>
                          <a:ea typeface="Times New Roman"/>
                          <a:cs typeface="Times New Roman"/>
                        </a:rPr>
                        <a:t>Provincial Curriculum Management</a:t>
                      </a:r>
                      <a:endParaRPr lang="en-ZA" sz="1100" dirty="0">
                        <a:latin typeface="Calibri"/>
                        <a:ea typeface="Calibri"/>
                        <a:cs typeface="Times New Roman"/>
                      </a:endParaRPr>
                    </a:p>
                  </a:txBody>
                  <a:tcPr marL="68580" marR="68580" marT="0" marB="0"/>
                </a:tc>
              </a:tr>
            </a:tbl>
          </a:graphicData>
        </a:graphic>
      </p:graphicFrame>
    </p:spTree>
    <p:extLst>
      <p:ext uri="{BB962C8B-B14F-4D97-AF65-F5344CB8AC3E}">
        <p14:creationId xmlns:p14="http://schemas.microsoft.com/office/powerpoint/2010/main" xmlns="" val="179366249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dirty="0" smtClean="0"/>
              <a:t>OSD GRANT EXPENDITURE PER PROVINCE</a:t>
            </a:r>
            <a:endParaRPr lang="en-US" sz="2800" dirty="0"/>
          </a:p>
        </p:txBody>
      </p:sp>
      <p:sp>
        <p:nvSpPr>
          <p:cNvPr id="6" name="Rectangle 5"/>
          <p:cNvSpPr/>
          <p:nvPr/>
        </p:nvSpPr>
        <p:spPr>
          <a:xfrm>
            <a:off x="8100392" y="6237312"/>
            <a:ext cx="301686" cy="369332"/>
          </a:xfrm>
          <a:prstGeom prst="rect">
            <a:avLst/>
          </a:prstGeom>
        </p:spPr>
        <p:txBody>
          <a:bodyPr wrap="none">
            <a:spAutoFit/>
          </a:bodyPr>
          <a:lstStyle/>
          <a:p>
            <a:pPr>
              <a:defRPr/>
            </a:pPr>
            <a:fld id="{E8B0DBBD-9E35-495C-9AE8-0EE38C8504D9}" type="slidenum">
              <a:rPr lang="en-US" smtClean="0">
                <a:solidFill>
                  <a:prstClr val="black"/>
                </a:solidFill>
              </a:rPr>
              <a:pPr>
                <a:defRPr/>
              </a:pPr>
              <a:t>16</a:t>
            </a:fld>
            <a:endParaRPr lang="en-US" dirty="0">
              <a:solidFill>
                <a:prstClr val="black"/>
              </a:solidFill>
            </a:endParaRPr>
          </a:p>
        </p:txBody>
      </p:sp>
      <p:graphicFrame>
        <p:nvGraphicFramePr>
          <p:cNvPr id="3" name="Table 2"/>
          <p:cNvGraphicFramePr>
            <a:graphicFrameLocks noGrp="1"/>
          </p:cNvGraphicFramePr>
          <p:nvPr>
            <p:extLst>
              <p:ext uri="{D42A27DB-BD31-4B8C-83A1-F6EECF244321}">
                <p14:modId xmlns:p14="http://schemas.microsoft.com/office/powerpoint/2010/main" xmlns="" val="3626602269"/>
              </p:ext>
            </p:extLst>
          </p:nvPr>
        </p:nvGraphicFramePr>
        <p:xfrm>
          <a:off x="107498" y="836713"/>
          <a:ext cx="8928997" cy="5400598"/>
        </p:xfrm>
        <a:graphic>
          <a:graphicData uri="http://schemas.openxmlformats.org/drawingml/2006/table">
            <a:tbl>
              <a:tblPr firstRow="1" bandRow="1">
                <a:tableStyleId>{5C22544A-7EE6-4342-B048-85BDC9FD1C3A}</a:tableStyleId>
              </a:tblPr>
              <a:tblGrid>
                <a:gridCol w="1275571"/>
                <a:gridCol w="1275571"/>
                <a:gridCol w="1275571"/>
                <a:gridCol w="1275571"/>
                <a:gridCol w="1275571"/>
                <a:gridCol w="1275571"/>
                <a:gridCol w="1275571"/>
              </a:tblGrid>
              <a:tr h="1045024">
                <a:tc>
                  <a:txBody>
                    <a:bodyPr/>
                    <a:lstStyle/>
                    <a:p>
                      <a:endParaRPr lang="en-ZA" sz="1200" dirty="0"/>
                    </a:p>
                  </a:txBody>
                  <a:tcPr/>
                </a:tc>
                <a:tc>
                  <a:txBody>
                    <a:bodyPr/>
                    <a:lstStyle/>
                    <a:p>
                      <a:r>
                        <a:rPr lang="en-ZA" sz="1200" dirty="0" smtClean="0"/>
                        <a:t>Approved</a:t>
                      </a:r>
                      <a:r>
                        <a:rPr lang="en-ZA" sz="1200" baseline="0" dirty="0" smtClean="0"/>
                        <a:t> </a:t>
                      </a:r>
                      <a:r>
                        <a:rPr lang="en-ZA" sz="1200" dirty="0" smtClean="0"/>
                        <a:t>Budget</a:t>
                      </a:r>
                      <a:endParaRPr lang="en-ZA" sz="1200" dirty="0"/>
                    </a:p>
                  </a:txBody>
                  <a:tcPr/>
                </a:tc>
                <a:tc>
                  <a:txBody>
                    <a:bodyPr/>
                    <a:lstStyle/>
                    <a:p>
                      <a:r>
                        <a:rPr lang="en-ZA" sz="1200" dirty="0" smtClean="0"/>
                        <a:t>Adjustments</a:t>
                      </a:r>
                      <a:endParaRPr lang="en-ZA" sz="1200" dirty="0"/>
                    </a:p>
                  </a:txBody>
                  <a:tcPr/>
                </a:tc>
                <a:tc>
                  <a:txBody>
                    <a:bodyPr/>
                    <a:lstStyle/>
                    <a:p>
                      <a:r>
                        <a:rPr lang="en-ZA" sz="1200" dirty="0" smtClean="0"/>
                        <a:t>Adjusted Budget </a:t>
                      </a:r>
                      <a:endParaRPr lang="en-ZA" sz="1200" dirty="0"/>
                    </a:p>
                  </a:txBody>
                  <a:tcPr/>
                </a:tc>
                <a:tc>
                  <a:txBody>
                    <a:bodyPr/>
                    <a:lstStyle/>
                    <a:p>
                      <a:r>
                        <a:rPr lang="en-ZA" sz="1200" dirty="0" smtClean="0"/>
                        <a:t>Actual Expenditure as at 31</a:t>
                      </a:r>
                      <a:r>
                        <a:rPr lang="en-ZA" sz="1200" baseline="0" dirty="0" smtClean="0"/>
                        <a:t> December 2015</a:t>
                      </a:r>
                      <a:endParaRPr lang="en-ZA" sz="1200" dirty="0"/>
                    </a:p>
                  </a:txBody>
                  <a:tcPr/>
                </a:tc>
                <a:tc>
                  <a:txBody>
                    <a:bodyPr/>
                    <a:lstStyle/>
                    <a:p>
                      <a:r>
                        <a:rPr lang="en-ZA" sz="1200" dirty="0" smtClean="0"/>
                        <a:t>Available balance AS 31 December</a:t>
                      </a:r>
                      <a:r>
                        <a:rPr lang="en-ZA" sz="1200" baseline="0" dirty="0" smtClean="0"/>
                        <a:t> 2015</a:t>
                      </a:r>
                      <a:endParaRPr lang="en-ZA" sz="1200" dirty="0"/>
                    </a:p>
                  </a:txBody>
                  <a:tcPr/>
                </a:tc>
                <a:tc>
                  <a:txBody>
                    <a:bodyPr/>
                    <a:lstStyle/>
                    <a:p>
                      <a:pPr algn="ctr" fontAlgn="ctr"/>
                      <a:r>
                        <a:rPr lang="en-ZA" sz="1200" b="1" i="0" u="none" strike="noStrike" dirty="0" smtClean="0">
                          <a:effectLst/>
                          <a:latin typeface="Arial"/>
                        </a:rPr>
                        <a:t>% </a:t>
                      </a:r>
                      <a:r>
                        <a:rPr lang="en-ZA" sz="1200" b="1" i="0" u="none" strike="noStrike" dirty="0">
                          <a:effectLst/>
                          <a:latin typeface="Arial"/>
                        </a:rPr>
                        <a:t>Spent as at </a:t>
                      </a:r>
                      <a:r>
                        <a:rPr lang="en-ZA" sz="1200" b="1" i="0" u="none" strike="noStrike" dirty="0" smtClean="0">
                          <a:effectLst/>
                          <a:latin typeface="Arial"/>
                        </a:rPr>
                        <a:t>31</a:t>
                      </a:r>
                      <a:r>
                        <a:rPr lang="en-ZA" sz="1200" b="1" i="0" u="none" strike="noStrike" baseline="0" dirty="0" smtClean="0">
                          <a:effectLst/>
                          <a:latin typeface="Arial"/>
                        </a:rPr>
                        <a:t> December 2015</a:t>
                      </a:r>
                      <a:r>
                        <a:rPr lang="en-ZA" sz="1200" b="1" i="0" u="none" strike="noStrike" dirty="0" smtClean="0">
                          <a:effectLst/>
                          <a:latin typeface="Arial"/>
                        </a:rPr>
                        <a:t> </a:t>
                      </a:r>
                      <a:endParaRPr lang="en-ZA" sz="1200" b="1" i="0" u="none" strike="noStrike" dirty="0">
                        <a:effectLst/>
                        <a:latin typeface="Arial"/>
                      </a:endParaRPr>
                    </a:p>
                  </a:txBody>
                  <a:tcPr marL="9525" marR="9525" marT="9525" marB="0" anchor="ctr"/>
                </a:tc>
              </a:tr>
              <a:tr h="389904">
                <a:tc>
                  <a:txBody>
                    <a:bodyPr/>
                    <a:lstStyle/>
                    <a:p>
                      <a:pPr algn="l" fontAlgn="b"/>
                      <a:r>
                        <a:rPr lang="en-ZA" sz="1200" b="1" i="0" u="none" strike="noStrike">
                          <a:effectLst/>
                          <a:latin typeface="Arial"/>
                        </a:rPr>
                        <a:t>PROVINCES</a:t>
                      </a:r>
                    </a:p>
                  </a:txBody>
                  <a:tcPr marL="9525" marR="9525" marT="9525" marB="0" anchor="b"/>
                </a:tc>
                <a:tc>
                  <a:txBody>
                    <a:bodyPr/>
                    <a:lstStyle/>
                    <a:p>
                      <a:pPr algn="ctr" fontAlgn="b"/>
                      <a:r>
                        <a:rPr lang="en-ZA" sz="1200" b="1" i="0" u="none" strike="noStrike" dirty="0">
                          <a:effectLst/>
                          <a:latin typeface="Arial"/>
                        </a:rPr>
                        <a:t>R'000</a:t>
                      </a:r>
                    </a:p>
                  </a:txBody>
                  <a:tcPr marL="9525" marR="9525" marT="9525" marB="0" anchor="b"/>
                </a:tc>
                <a:tc>
                  <a:txBody>
                    <a:bodyPr/>
                    <a:lstStyle/>
                    <a:p>
                      <a:pPr algn="ctr" fontAlgn="b"/>
                      <a:endParaRPr lang="en-ZA" sz="1200" b="1" i="0" u="none" strike="noStrike" dirty="0">
                        <a:effectLst/>
                        <a:latin typeface="Arial"/>
                      </a:endParaRPr>
                    </a:p>
                  </a:txBody>
                  <a:tcPr marL="9525" marR="9525" marT="9525" marB="0" anchor="b"/>
                </a:tc>
                <a:tc>
                  <a:txBody>
                    <a:bodyPr/>
                    <a:lstStyle/>
                    <a:p>
                      <a:pPr algn="ctr" fontAlgn="b"/>
                      <a:r>
                        <a:rPr lang="en-ZA" sz="1200" b="1" i="0" u="none" strike="noStrike" dirty="0" smtClean="0">
                          <a:effectLst/>
                          <a:latin typeface="Arial"/>
                        </a:rPr>
                        <a:t>R’000</a:t>
                      </a:r>
                      <a:endParaRPr lang="en-ZA" sz="1200" b="1" i="0" u="none" strike="noStrike" dirty="0">
                        <a:effectLst/>
                        <a:latin typeface="Arial"/>
                      </a:endParaRPr>
                    </a:p>
                  </a:txBody>
                  <a:tcPr marL="9525" marR="9525" marT="9525" marB="0" anchor="b"/>
                </a:tc>
                <a:tc>
                  <a:txBody>
                    <a:bodyPr/>
                    <a:lstStyle/>
                    <a:p>
                      <a:pPr algn="ctr" fontAlgn="b"/>
                      <a:r>
                        <a:rPr lang="en-ZA" sz="1200" b="1" i="0" u="none" strike="noStrike" dirty="0">
                          <a:effectLst/>
                          <a:latin typeface="Arial"/>
                        </a:rPr>
                        <a:t>R'000</a:t>
                      </a:r>
                    </a:p>
                  </a:txBody>
                  <a:tcPr marL="9525" marR="9525" marT="9525" marB="0" anchor="b"/>
                </a:tc>
                <a:tc>
                  <a:txBody>
                    <a:bodyPr/>
                    <a:lstStyle/>
                    <a:p>
                      <a:pPr algn="ctr" fontAlgn="b"/>
                      <a:r>
                        <a:rPr lang="en-ZA" sz="1200" b="1" i="0" u="none" strike="noStrike" dirty="0">
                          <a:effectLst/>
                          <a:latin typeface="Arial"/>
                        </a:rPr>
                        <a:t>R'000</a:t>
                      </a:r>
                    </a:p>
                  </a:txBody>
                  <a:tcPr marL="9525" marR="9525" marT="9525" marB="0" anchor="b"/>
                </a:tc>
                <a:tc>
                  <a:txBody>
                    <a:bodyPr/>
                    <a:lstStyle/>
                    <a:p>
                      <a:pPr algn="ctr" fontAlgn="b"/>
                      <a:r>
                        <a:rPr lang="en-ZA" sz="1200" b="1" i="0" u="none" strike="noStrike" dirty="0" smtClean="0">
                          <a:effectLst/>
                          <a:latin typeface="Arial"/>
                        </a:rPr>
                        <a:t>%</a:t>
                      </a:r>
                      <a:endParaRPr lang="en-ZA" sz="1200" b="1" i="0" u="none" strike="noStrike" dirty="0">
                        <a:effectLst/>
                        <a:latin typeface="Arial"/>
                      </a:endParaRPr>
                    </a:p>
                  </a:txBody>
                  <a:tcPr marL="9525" marR="9525" marT="9525" marB="0" anchor="b"/>
                </a:tc>
              </a:tr>
              <a:tr h="389904">
                <a:tc>
                  <a:txBody>
                    <a:bodyPr/>
                    <a:lstStyle/>
                    <a:p>
                      <a:pPr algn="l" fontAlgn="b"/>
                      <a:r>
                        <a:rPr lang="en-ZA" sz="1200" b="0" i="0" u="none" strike="noStrike" dirty="0">
                          <a:effectLst/>
                          <a:latin typeface="Arial"/>
                        </a:rPr>
                        <a:t>Eastern Cape</a:t>
                      </a:r>
                    </a:p>
                  </a:txBody>
                  <a:tcPr marL="9525" marR="9525" marT="9525" marB="0" anchor="b"/>
                </a:tc>
                <a:tc>
                  <a:txBody>
                    <a:bodyPr/>
                    <a:lstStyle/>
                    <a:p>
                      <a:pPr algn="r" fontAlgn="b"/>
                      <a:r>
                        <a:rPr lang="en-ZA" sz="1200" b="0" i="0" u="none" strike="noStrike" dirty="0">
                          <a:effectLst/>
                          <a:latin typeface="Arial"/>
                        </a:rPr>
                        <a:t> 2 067</a:t>
                      </a:r>
                    </a:p>
                  </a:txBody>
                  <a:tcPr marL="9525" marR="9525" marT="9525" marB="0" anchor="b"/>
                </a:tc>
                <a:tc>
                  <a:txBody>
                    <a:bodyPr/>
                    <a:lstStyle/>
                    <a:p>
                      <a:pPr algn="r" fontAlgn="b"/>
                      <a:r>
                        <a:rPr lang="en-ZA" sz="1200" b="0" i="0" u="none" strike="noStrike" dirty="0" smtClean="0">
                          <a:effectLst/>
                          <a:latin typeface="Arial"/>
                        </a:rPr>
                        <a:t>(9)</a:t>
                      </a:r>
                      <a:endParaRPr lang="en-ZA" sz="1200" b="0" i="0" u="none" strike="noStrike" dirty="0">
                        <a:effectLst/>
                        <a:latin typeface="Arial"/>
                      </a:endParaRPr>
                    </a:p>
                  </a:txBody>
                  <a:tcPr marL="9525" marR="9525" marT="9525" marB="0" anchor="b"/>
                </a:tc>
                <a:tc>
                  <a:txBody>
                    <a:bodyPr/>
                    <a:lstStyle/>
                    <a:p>
                      <a:pPr algn="r" fontAlgn="b"/>
                      <a:r>
                        <a:rPr lang="en-ZA" sz="1200" b="0" i="0" u="none" strike="noStrike" dirty="0">
                          <a:effectLst/>
                          <a:latin typeface="Arial"/>
                        </a:rPr>
                        <a:t> </a:t>
                      </a:r>
                      <a:r>
                        <a:rPr lang="en-ZA" sz="1200" b="0" i="0" u="none" strike="noStrike" dirty="0" smtClean="0">
                          <a:effectLst/>
                          <a:latin typeface="Arial"/>
                        </a:rPr>
                        <a:t>2 058</a:t>
                      </a:r>
                      <a:endParaRPr lang="en-ZA" sz="1200" b="0" i="0" u="none" strike="noStrike" dirty="0">
                        <a:effectLst/>
                        <a:latin typeface="Arial"/>
                      </a:endParaRPr>
                    </a:p>
                  </a:txBody>
                  <a:tcPr marL="9525" marR="9525" marT="9525" marB="0" anchor="b"/>
                </a:tc>
                <a:tc>
                  <a:txBody>
                    <a:bodyPr/>
                    <a:lstStyle/>
                    <a:p>
                      <a:pPr algn="r" fontAlgn="b"/>
                      <a:r>
                        <a:rPr lang="en-ZA" sz="1200" b="0" i="0" u="none" strike="noStrike" dirty="0">
                          <a:effectLst/>
                          <a:latin typeface="Arial"/>
                        </a:rPr>
                        <a:t> </a:t>
                      </a:r>
                      <a:r>
                        <a:rPr lang="en-ZA" sz="1200" b="0" i="0" u="none" strike="noStrike" dirty="0" smtClean="0">
                          <a:effectLst/>
                          <a:latin typeface="Arial"/>
                        </a:rPr>
                        <a:t>1 866</a:t>
                      </a:r>
                      <a:endParaRPr lang="en-ZA" sz="1200" b="0" i="0" u="none" strike="noStrike" dirty="0">
                        <a:effectLst/>
                        <a:latin typeface="Arial"/>
                      </a:endParaRPr>
                    </a:p>
                  </a:txBody>
                  <a:tcPr marL="9525" marR="9525" marT="9525" marB="0" anchor="b"/>
                </a:tc>
                <a:tc>
                  <a:txBody>
                    <a:bodyPr/>
                    <a:lstStyle/>
                    <a:p>
                      <a:pPr algn="r" fontAlgn="b"/>
                      <a:r>
                        <a:rPr lang="en-ZA" sz="1200" b="0" i="0" u="none" strike="noStrike" dirty="0" smtClean="0">
                          <a:effectLst/>
                          <a:latin typeface="Arial"/>
                        </a:rPr>
                        <a:t>192</a:t>
                      </a:r>
                      <a:endParaRPr lang="en-ZA" sz="1200" b="0" i="0" u="none" strike="noStrike" dirty="0">
                        <a:effectLst/>
                        <a:latin typeface="Arial"/>
                      </a:endParaRPr>
                    </a:p>
                  </a:txBody>
                  <a:tcPr marL="9525" marR="9525" marT="9525" marB="0" anchor="b"/>
                </a:tc>
                <a:tc>
                  <a:txBody>
                    <a:bodyPr/>
                    <a:lstStyle/>
                    <a:p>
                      <a:pPr algn="r" fontAlgn="b"/>
                      <a:r>
                        <a:rPr lang="en-ZA" sz="1200" b="0" i="0" u="none" strike="noStrike" dirty="0" smtClean="0">
                          <a:effectLst/>
                          <a:latin typeface="Arial"/>
                        </a:rPr>
                        <a:t>90.7%</a:t>
                      </a:r>
                      <a:endParaRPr lang="en-ZA" sz="1200" b="0" i="0" u="none" strike="noStrike" dirty="0">
                        <a:effectLst/>
                        <a:latin typeface="Arial"/>
                      </a:endParaRPr>
                    </a:p>
                  </a:txBody>
                  <a:tcPr marL="9525" marR="9525" marT="9525" marB="0" anchor="b"/>
                </a:tc>
              </a:tr>
              <a:tr h="385285">
                <a:tc>
                  <a:txBody>
                    <a:bodyPr/>
                    <a:lstStyle/>
                    <a:p>
                      <a:pPr algn="l" fontAlgn="b"/>
                      <a:r>
                        <a:rPr lang="en-ZA" sz="1200" b="0" i="0" u="none" strike="noStrike">
                          <a:effectLst/>
                          <a:latin typeface="Arial"/>
                        </a:rPr>
                        <a:t>Free State</a:t>
                      </a:r>
                    </a:p>
                  </a:txBody>
                  <a:tcPr marL="9525" marR="9525" marT="9525" marB="0" anchor="b"/>
                </a:tc>
                <a:tc>
                  <a:txBody>
                    <a:bodyPr/>
                    <a:lstStyle/>
                    <a:p>
                      <a:pPr algn="r" fontAlgn="b"/>
                      <a:r>
                        <a:rPr lang="en-ZA" sz="1200" b="0" i="0" u="none" strike="noStrike" dirty="0">
                          <a:effectLst/>
                          <a:latin typeface="Arial"/>
                        </a:rPr>
                        <a:t> 5 775</a:t>
                      </a:r>
                    </a:p>
                  </a:txBody>
                  <a:tcPr marL="9525" marR="9525" marT="9525" marB="0" anchor="b"/>
                </a:tc>
                <a:tc>
                  <a:txBody>
                    <a:bodyPr/>
                    <a:lstStyle/>
                    <a:p>
                      <a:pPr algn="r" fontAlgn="b"/>
                      <a:endParaRPr lang="en-ZA" sz="1200" b="0" i="0" u="none" strike="noStrike">
                        <a:effectLst/>
                        <a:latin typeface="Arial"/>
                      </a:endParaRPr>
                    </a:p>
                  </a:txBody>
                  <a:tcPr marL="9525" marR="9525" marT="9525" marB="0" anchor="b"/>
                </a:tc>
                <a:tc>
                  <a:txBody>
                    <a:bodyPr/>
                    <a:lstStyle/>
                    <a:p>
                      <a:pPr algn="r" fontAlgn="b"/>
                      <a:r>
                        <a:rPr lang="en-ZA" sz="1200" b="0" i="0" u="none" strike="noStrike">
                          <a:effectLst/>
                          <a:latin typeface="Arial"/>
                        </a:rPr>
                        <a:t> 5 775</a:t>
                      </a:r>
                    </a:p>
                  </a:txBody>
                  <a:tcPr marL="9525" marR="9525" marT="9525" marB="0" anchor="b"/>
                </a:tc>
                <a:tc>
                  <a:txBody>
                    <a:bodyPr/>
                    <a:lstStyle/>
                    <a:p>
                      <a:pPr algn="r" fontAlgn="b"/>
                      <a:r>
                        <a:rPr lang="en-ZA" sz="1200" b="0" i="0" u="none" strike="noStrike" dirty="0">
                          <a:effectLst/>
                          <a:latin typeface="Arial"/>
                        </a:rPr>
                        <a:t> </a:t>
                      </a:r>
                      <a:r>
                        <a:rPr lang="en-ZA" sz="1200" b="0" i="0" u="none" strike="noStrike" dirty="0" smtClean="0">
                          <a:effectLst/>
                          <a:latin typeface="Arial"/>
                        </a:rPr>
                        <a:t>5 398</a:t>
                      </a:r>
                      <a:endParaRPr lang="en-ZA" sz="1200" b="0" i="0" u="none" strike="noStrike" dirty="0">
                        <a:effectLst/>
                        <a:latin typeface="Arial"/>
                      </a:endParaRPr>
                    </a:p>
                  </a:txBody>
                  <a:tcPr marL="9525" marR="9525" marT="9525" marB="0" anchor="b"/>
                </a:tc>
                <a:tc>
                  <a:txBody>
                    <a:bodyPr/>
                    <a:lstStyle/>
                    <a:p>
                      <a:pPr algn="r" fontAlgn="b"/>
                      <a:r>
                        <a:rPr lang="en-ZA" sz="1200" b="0" i="0" u="none" strike="noStrike" dirty="0" smtClean="0">
                          <a:effectLst/>
                          <a:latin typeface="Arial"/>
                        </a:rPr>
                        <a:t>377</a:t>
                      </a:r>
                      <a:endParaRPr lang="en-ZA" sz="1200" b="0" i="0" u="none" strike="noStrike" dirty="0">
                        <a:effectLst/>
                        <a:latin typeface="Arial"/>
                      </a:endParaRPr>
                    </a:p>
                  </a:txBody>
                  <a:tcPr marL="9525" marR="9525" marT="9525" marB="0" anchor="b"/>
                </a:tc>
                <a:tc>
                  <a:txBody>
                    <a:bodyPr/>
                    <a:lstStyle/>
                    <a:p>
                      <a:pPr algn="r" fontAlgn="b"/>
                      <a:r>
                        <a:rPr lang="en-ZA" sz="1200" b="0" i="0" u="none" strike="noStrike" dirty="0" smtClean="0">
                          <a:effectLst/>
                          <a:latin typeface="Arial"/>
                        </a:rPr>
                        <a:t>93.5%</a:t>
                      </a:r>
                      <a:endParaRPr lang="en-ZA" sz="1200" b="0" i="0" u="none" strike="noStrike" dirty="0">
                        <a:effectLst/>
                        <a:latin typeface="Arial"/>
                      </a:endParaRPr>
                    </a:p>
                  </a:txBody>
                  <a:tcPr marL="9525" marR="9525" marT="9525" marB="0" anchor="b"/>
                </a:tc>
              </a:tr>
              <a:tr h="385285">
                <a:tc>
                  <a:txBody>
                    <a:bodyPr/>
                    <a:lstStyle/>
                    <a:p>
                      <a:pPr algn="l" fontAlgn="b"/>
                      <a:r>
                        <a:rPr lang="en-ZA" sz="1200" b="0" i="0" u="none" strike="noStrike">
                          <a:effectLst/>
                          <a:latin typeface="Arial"/>
                        </a:rPr>
                        <a:t>Gauteng</a:t>
                      </a:r>
                    </a:p>
                  </a:txBody>
                  <a:tcPr marL="9525" marR="9525" marT="9525" marB="0" anchor="b"/>
                </a:tc>
                <a:tc>
                  <a:txBody>
                    <a:bodyPr/>
                    <a:lstStyle/>
                    <a:p>
                      <a:pPr algn="r" fontAlgn="b"/>
                      <a:r>
                        <a:rPr lang="en-ZA" sz="1200" b="0" i="0" u="none" strike="noStrike" dirty="0" smtClean="0">
                          <a:effectLst/>
                          <a:latin typeface="Arial"/>
                        </a:rPr>
                        <a:t>29 442</a:t>
                      </a:r>
                      <a:endParaRPr lang="en-ZA" sz="1200" b="0" i="0" u="none" strike="noStrike" dirty="0">
                        <a:effectLst/>
                        <a:latin typeface="Arial"/>
                      </a:endParaRPr>
                    </a:p>
                  </a:txBody>
                  <a:tcPr marL="9525" marR="9525" marT="9525" marB="0" anchor="b"/>
                </a:tc>
                <a:tc>
                  <a:txBody>
                    <a:bodyPr/>
                    <a:lstStyle/>
                    <a:p>
                      <a:pPr algn="r" fontAlgn="b"/>
                      <a:r>
                        <a:rPr lang="en-ZA" sz="1200" b="0" i="0" u="none" strike="noStrike" dirty="0" smtClean="0">
                          <a:effectLst/>
                          <a:latin typeface="Arial"/>
                        </a:rPr>
                        <a:t>(567)</a:t>
                      </a:r>
                      <a:endParaRPr lang="en-ZA" sz="1200" b="0" i="0" u="none" strike="noStrike" dirty="0">
                        <a:effectLst/>
                        <a:latin typeface="Arial"/>
                      </a:endParaRPr>
                    </a:p>
                  </a:txBody>
                  <a:tcPr marL="9525" marR="9525" marT="9525" marB="0" anchor="b"/>
                </a:tc>
                <a:tc>
                  <a:txBody>
                    <a:bodyPr/>
                    <a:lstStyle/>
                    <a:p>
                      <a:pPr algn="r" fontAlgn="b"/>
                      <a:r>
                        <a:rPr lang="en-ZA" sz="1200" b="0" i="0" u="none" strike="noStrike" dirty="0">
                          <a:effectLst/>
                          <a:latin typeface="Arial"/>
                        </a:rPr>
                        <a:t> </a:t>
                      </a:r>
                      <a:r>
                        <a:rPr lang="en-ZA" sz="1200" b="0" i="0" u="none" strike="noStrike" dirty="0" smtClean="0">
                          <a:effectLst/>
                          <a:latin typeface="Arial"/>
                        </a:rPr>
                        <a:t>28 875</a:t>
                      </a:r>
                      <a:endParaRPr lang="en-ZA" sz="1200" b="0" i="0" u="none" strike="noStrike" dirty="0">
                        <a:effectLst/>
                        <a:latin typeface="Arial"/>
                      </a:endParaRPr>
                    </a:p>
                  </a:txBody>
                  <a:tcPr marL="9525" marR="9525" marT="9525" marB="0" anchor="b"/>
                </a:tc>
                <a:tc>
                  <a:txBody>
                    <a:bodyPr/>
                    <a:lstStyle/>
                    <a:p>
                      <a:pPr algn="r" fontAlgn="b"/>
                      <a:r>
                        <a:rPr lang="en-ZA" sz="1200" b="0" i="0" u="none" strike="noStrike" dirty="0" smtClean="0">
                          <a:effectLst/>
                          <a:latin typeface="Arial"/>
                        </a:rPr>
                        <a:t>6 473  </a:t>
                      </a:r>
                      <a:endParaRPr lang="en-ZA" sz="1200" b="0" i="0" u="none" strike="noStrike" dirty="0">
                        <a:effectLst/>
                        <a:latin typeface="Arial"/>
                      </a:endParaRPr>
                    </a:p>
                  </a:txBody>
                  <a:tcPr marL="9525" marR="9525" marT="9525" marB="0" anchor="b"/>
                </a:tc>
                <a:tc>
                  <a:txBody>
                    <a:bodyPr/>
                    <a:lstStyle/>
                    <a:p>
                      <a:pPr algn="r" fontAlgn="b"/>
                      <a:r>
                        <a:rPr lang="en-ZA" sz="1200" b="0" i="0" u="none" strike="noStrike" dirty="0" smtClean="0">
                          <a:effectLst/>
                          <a:latin typeface="Arial"/>
                        </a:rPr>
                        <a:t>22 402</a:t>
                      </a:r>
                      <a:endParaRPr lang="en-ZA" sz="1200" b="0" i="0" u="none" strike="noStrike" dirty="0">
                        <a:effectLst/>
                        <a:latin typeface="Arial"/>
                      </a:endParaRPr>
                    </a:p>
                  </a:txBody>
                  <a:tcPr marL="9525" marR="9525" marT="9525" marB="0" anchor="b"/>
                </a:tc>
                <a:tc>
                  <a:txBody>
                    <a:bodyPr/>
                    <a:lstStyle/>
                    <a:p>
                      <a:pPr algn="r" fontAlgn="b"/>
                      <a:r>
                        <a:rPr lang="en-ZA" sz="1200" b="0" i="0" u="none" strike="noStrike" dirty="0" smtClean="0">
                          <a:effectLst/>
                          <a:latin typeface="Arial"/>
                        </a:rPr>
                        <a:t>22.4%</a:t>
                      </a:r>
                      <a:endParaRPr lang="en-ZA" sz="1200" b="0" i="0" u="none" strike="noStrike" dirty="0">
                        <a:effectLst/>
                        <a:latin typeface="Arial"/>
                      </a:endParaRPr>
                    </a:p>
                  </a:txBody>
                  <a:tcPr marL="9525" marR="9525" marT="9525" marB="0" anchor="b"/>
                </a:tc>
              </a:tr>
              <a:tr h="389904">
                <a:tc>
                  <a:txBody>
                    <a:bodyPr/>
                    <a:lstStyle/>
                    <a:p>
                      <a:pPr algn="l" fontAlgn="b"/>
                      <a:r>
                        <a:rPr lang="en-ZA" sz="1200" b="0" i="0" u="none" strike="noStrike">
                          <a:effectLst/>
                          <a:latin typeface="Arial"/>
                        </a:rPr>
                        <a:t>KwaZulu-Natal</a:t>
                      </a:r>
                    </a:p>
                  </a:txBody>
                  <a:tcPr marL="9525" marR="9525" marT="9525" marB="0" anchor="b"/>
                </a:tc>
                <a:tc>
                  <a:txBody>
                    <a:bodyPr/>
                    <a:lstStyle/>
                    <a:p>
                      <a:pPr algn="r" fontAlgn="b"/>
                      <a:r>
                        <a:rPr lang="en-ZA" sz="1200" b="0" i="0" u="none" strike="noStrike" dirty="0">
                          <a:effectLst/>
                          <a:latin typeface="Arial"/>
                        </a:rPr>
                        <a:t> 13 079</a:t>
                      </a:r>
                    </a:p>
                  </a:txBody>
                  <a:tcPr marL="9525" marR="9525" marT="9525" marB="0" anchor="b"/>
                </a:tc>
                <a:tc>
                  <a:txBody>
                    <a:bodyPr/>
                    <a:lstStyle/>
                    <a:p>
                      <a:pPr algn="r" fontAlgn="b"/>
                      <a:endParaRPr lang="en-ZA" sz="1200" b="0" i="0" u="none" strike="noStrike">
                        <a:effectLst/>
                        <a:latin typeface="Arial"/>
                      </a:endParaRPr>
                    </a:p>
                  </a:txBody>
                  <a:tcPr marL="9525" marR="9525" marT="9525" marB="0" anchor="b"/>
                </a:tc>
                <a:tc>
                  <a:txBody>
                    <a:bodyPr/>
                    <a:lstStyle/>
                    <a:p>
                      <a:pPr algn="r" fontAlgn="b"/>
                      <a:r>
                        <a:rPr lang="en-ZA" sz="1200" b="0" i="0" u="none" strike="noStrike">
                          <a:effectLst/>
                          <a:latin typeface="Arial"/>
                        </a:rPr>
                        <a:t> 13 079</a:t>
                      </a:r>
                    </a:p>
                  </a:txBody>
                  <a:tcPr marL="9525" marR="9525" marT="9525" marB="0" anchor="b"/>
                </a:tc>
                <a:tc>
                  <a:txBody>
                    <a:bodyPr/>
                    <a:lstStyle/>
                    <a:p>
                      <a:pPr algn="r" fontAlgn="b"/>
                      <a:r>
                        <a:rPr lang="en-ZA" sz="1200" b="0" i="0" u="none" strike="noStrike" dirty="0">
                          <a:effectLst/>
                          <a:latin typeface="Arial"/>
                        </a:rPr>
                        <a:t>  </a:t>
                      </a:r>
                      <a:r>
                        <a:rPr lang="en-ZA" sz="1200" b="0" i="0" u="none" strike="noStrike" dirty="0" smtClean="0">
                          <a:effectLst/>
                          <a:latin typeface="Arial"/>
                        </a:rPr>
                        <a:t>10 489</a:t>
                      </a:r>
                      <a:endParaRPr lang="en-ZA" sz="1200" b="0" i="0" u="none" strike="noStrike" dirty="0">
                        <a:effectLst/>
                        <a:latin typeface="Arial"/>
                      </a:endParaRPr>
                    </a:p>
                  </a:txBody>
                  <a:tcPr marL="9525" marR="9525" marT="9525" marB="0" anchor="b"/>
                </a:tc>
                <a:tc>
                  <a:txBody>
                    <a:bodyPr/>
                    <a:lstStyle/>
                    <a:p>
                      <a:pPr algn="r" fontAlgn="b"/>
                      <a:r>
                        <a:rPr lang="en-ZA" sz="1200" b="0" i="0" u="none" strike="noStrike" dirty="0" smtClean="0">
                          <a:effectLst/>
                          <a:latin typeface="Arial"/>
                        </a:rPr>
                        <a:t>2 590</a:t>
                      </a:r>
                      <a:endParaRPr lang="en-ZA" sz="1200" b="0" i="0" u="none" strike="noStrike" dirty="0">
                        <a:effectLst/>
                        <a:latin typeface="Arial"/>
                      </a:endParaRPr>
                    </a:p>
                  </a:txBody>
                  <a:tcPr marL="9525" marR="9525" marT="9525" marB="0" anchor="b"/>
                </a:tc>
                <a:tc>
                  <a:txBody>
                    <a:bodyPr/>
                    <a:lstStyle/>
                    <a:p>
                      <a:pPr algn="r" fontAlgn="b"/>
                      <a:r>
                        <a:rPr lang="en-ZA" sz="1200" b="0" i="0" u="none" strike="noStrike" dirty="0" smtClean="0">
                          <a:effectLst/>
                          <a:latin typeface="Arial"/>
                        </a:rPr>
                        <a:t>80.2%</a:t>
                      </a:r>
                      <a:endParaRPr lang="en-ZA" sz="1200" b="0" i="0" u="none" strike="noStrike" dirty="0">
                        <a:effectLst/>
                        <a:latin typeface="Arial"/>
                      </a:endParaRPr>
                    </a:p>
                  </a:txBody>
                  <a:tcPr marL="9525" marR="9525" marT="9525" marB="0" anchor="b"/>
                </a:tc>
              </a:tr>
              <a:tr h="385285">
                <a:tc>
                  <a:txBody>
                    <a:bodyPr/>
                    <a:lstStyle/>
                    <a:p>
                      <a:pPr algn="l" fontAlgn="b"/>
                      <a:r>
                        <a:rPr lang="en-ZA" sz="1200" b="0" i="0" u="none" strike="noStrike">
                          <a:effectLst/>
                          <a:latin typeface="Arial"/>
                        </a:rPr>
                        <a:t>Limpopo</a:t>
                      </a:r>
                    </a:p>
                  </a:txBody>
                  <a:tcPr marL="9525" marR="9525" marT="9525" marB="0" anchor="b"/>
                </a:tc>
                <a:tc>
                  <a:txBody>
                    <a:bodyPr/>
                    <a:lstStyle/>
                    <a:p>
                      <a:pPr algn="r" fontAlgn="b"/>
                      <a:r>
                        <a:rPr lang="en-ZA" sz="1200" b="0" i="0" u="none" strike="noStrike" dirty="0">
                          <a:effectLst/>
                          <a:latin typeface="Arial"/>
                        </a:rPr>
                        <a:t>  </a:t>
                      </a:r>
                    </a:p>
                  </a:txBody>
                  <a:tcPr marL="9525" marR="9525" marT="9525" marB="0" anchor="b"/>
                </a:tc>
                <a:tc>
                  <a:txBody>
                    <a:bodyPr/>
                    <a:lstStyle/>
                    <a:p>
                      <a:pPr algn="r" fontAlgn="b"/>
                      <a:endParaRPr lang="en-ZA" sz="1200" b="0" i="0" u="none" strike="noStrike">
                        <a:effectLst/>
                        <a:latin typeface="Arial"/>
                      </a:endParaRPr>
                    </a:p>
                  </a:txBody>
                  <a:tcPr marL="9525" marR="9525" marT="9525" marB="0" anchor="b"/>
                </a:tc>
                <a:tc>
                  <a:txBody>
                    <a:bodyPr/>
                    <a:lstStyle/>
                    <a:p>
                      <a:pPr algn="r" fontAlgn="b"/>
                      <a:r>
                        <a:rPr lang="en-ZA" sz="1200" b="0" i="0" u="none" strike="noStrike">
                          <a:effectLst/>
                          <a:latin typeface="Arial"/>
                        </a:rPr>
                        <a:t>  </a:t>
                      </a:r>
                    </a:p>
                  </a:txBody>
                  <a:tcPr marL="9525" marR="9525" marT="9525" marB="0" anchor="b"/>
                </a:tc>
                <a:tc>
                  <a:txBody>
                    <a:bodyPr/>
                    <a:lstStyle/>
                    <a:p>
                      <a:pPr algn="r" fontAlgn="b"/>
                      <a:r>
                        <a:rPr lang="en-ZA" sz="1200" b="0" i="0" u="none" strike="noStrike" dirty="0">
                          <a:effectLst/>
                          <a:latin typeface="Arial"/>
                        </a:rPr>
                        <a:t>  </a:t>
                      </a:r>
                    </a:p>
                  </a:txBody>
                  <a:tcPr marL="9525" marR="9525" marT="9525" marB="0" anchor="b"/>
                </a:tc>
                <a:tc>
                  <a:txBody>
                    <a:bodyPr/>
                    <a:lstStyle/>
                    <a:p>
                      <a:pPr algn="r" fontAlgn="b"/>
                      <a:endParaRPr lang="en-ZA" sz="1200" b="0" i="0" u="none" strike="noStrike" dirty="0">
                        <a:effectLst/>
                        <a:latin typeface="Arial"/>
                      </a:endParaRPr>
                    </a:p>
                  </a:txBody>
                  <a:tcPr marL="9525" marR="9525" marT="9525" marB="0" anchor="b"/>
                </a:tc>
                <a:tc>
                  <a:txBody>
                    <a:bodyPr/>
                    <a:lstStyle/>
                    <a:p>
                      <a:pPr algn="l" fontAlgn="b"/>
                      <a:r>
                        <a:rPr lang="en-ZA" sz="1200" b="0" i="0" u="none" strike="noStrike">
                          <a:effectLst/>
                          <a:latin typeface="Arial"/>
                        </a:rPr>
                        <a:t> </a:t>
                      </a:r>
                    </a:p>
                  </a:txBody>
                  <a:tcPr marL="9525" marR="9525" marT="9525" marB="0" anchor="b"/>
                </a:tc>
              </a:tr>
              <a:tr h="389904">
                <a:tc>
                  <a:txBody>
                    <a:bodyPr/>
                    <a:lstStyle/>
                    <a:p>
                      <a:pPr algn="l" fontAlgn="b"/>
                      <a:r>
                        <a:rPr lang="en-ZA" sz="1200" b="0" i="0" u="none" strike="noStrike" dirty="0">
                          <a:effectLst/>
                          <a:latin typeface="Arial"/>
                        </a:rPr>
                        <a:t>Mpumalanga</a:t>
                      </a:r>
                    </a:p>
                  </a:txBody>
                  <a:tcPr marL="9525" marR="9525" marT="9525" marB="0" anchor="b"/>
                </a:tc>
                <a:tc>
                  <a:txBody>
                    <a:bodyPr/>
                    <a:lstStyle/>
                    <a:p>
                      <a:pPr algn="r" fontAlgn="b"/>
                      <a:r>
                        <a:rPr lang="en-ZA" sz="1200" b="0" i="0" u="none" strike="noStrike" dirty="0">
                          <a:effectLst/>
                          <a:latin typeface="Arial"/>
                        </a:rPr>
                        <a:t>  337</a:t>
                      </a:r>
                    </a:p>
                  </a:txBody>
                  <a:tcPr marL="9525" marR="9525" marT="9525" marB="0" anchor="b"/>
                </a:tc>
                <a:tc>
                  <a:txBody>
                    <a:bodyPr/>
                    <a:lstStyle/>
                    <a:p>
                      <a:pPr algn="r" fontAlgn="b"/>
                      <a:endParaRPr lang="en-ZA" sz="1200" b="0" i="0" u="none" strike="noStrike">
                        <a:effectLst/>
                        <a:latin typeface="Arial"/>
                      </a:endParaRPr>
                    </a:p>
                  </a:txBody>
                  <a:tcPr marL="9525" marR="9525" marT="9525" marB="0" anchor="b"/>
                </a:tc>
                <a:tc>
                  <a:txBody>
                    <a:bodyPr/>
                    <a:lstStyle/>
                    <a:p>
                      <a:pPr algn="r" fontAlgn="b"/>
                      <a:r>
                        <a:rPr lang="en-ZA" sz="1200" b="0" i="0" u="none" strike="noStrike">
                          <a:effectLst/>
                          <a:latin typeface="Arial"/>
                        </a:rPr>
                        <a:t>  337</a:t>
                      </a:r>
                    </a:p>
                  </a:txBody>
                  <a:tcPr marL="9525" marR="9525" marT="9525" marB="0" anchor="b"/>
                </a:tc>
                <a:tc>
                  <a:txBody>
                    <a:bodyPr/>
                    <a:lstStyle/>
                    <a:p>
                      <a:pPr algn="r" fontAlgn="b"/>
                      <a:r>
                        <a:rPr lang="en-ZA" sz="1200" b="0" i="0" u="none" strike="noStrike" dirty="0">
                          <a:effectLst/>
                          <a:latin typeface="Arial"/>
                        </a:rPr>
                        <a:t>  </a:t>
                      </a:r>
                      <a:r>
                        <a:rPr lang="en-ZA" sz="1200" b="0" i="0" u="none" strike="noStrike" dirty="0" smtClean="0">
                          <a:effectLst/>
                          <a:latin typeface="Arial"/>
                        </a:rPr>
                        <a:t>337</a:t>
                      </a:r>
                      <a:endParaRPr lang="en-ZA" sz="1200" b="0" i="0" u="none" strike="noStrike" dirty="0">
                        <a:effectLst/>
                        <a:latin typeface="Arial"/>
                      </a:endParaRPr>
                    </a:p>
                  </a:txBody>
                  <a:tcPr marL="9525" marR="9525" marT="9525" marB="0" anchor="b"/>
                </a:tc>
                <a:tc>
                  <a:txBody>
                    <a:bodyPr/>
                    <a:lstStyle/>
                    <a:p>
                      <a:pPr algn="r" fontAlgn="b"/>
                      <a:r>
                        <a:rPr lang="en-ZA" sz="1200" b="0" i="0" u="none" strike="noStrike" dirty="0" smtClean="0">
                          <a:effectLst/>
                          <a:latin typeface="Arial"/>
                        </a:rPr>
                        <a:t>0</a:t>
                      </a:r>
                      <a:endParaRPr lang="en-ZA" sz="1200" b="0" i="0" u="none" strike="noStrike" dirty="0">
                        <a:effectLst/>
                        <a:latin typeface="Arial"/>
                      </a:endParaRPr>
                    </a:p>
                  </a:txBody>
                  <a:tcPr marL="9525" marR="9525" marT="9525" marB="0" anchor="b"/>
                </a:tc>
                <a:tc>
                  <a:txBody>
                    <a:bodyPr/>
                    <a:lstStyle/>
                    <a:p>
                      <a:pPr algn="r" fontAlgn="b"/>
                      <a:r>
                        <a:rPr lang="en-ZA" sz="1200" b="0" i="0" u="none" strike="noStrike">
                          <a:effectLst/>
                          <a:latin typeface="Arial"/>
                        </a:rPr>
                        <a:t>100.0%</a:t>
                      </a:r>
                    </a:p>
                  </a:txBody>
                  <a:tcPr marL="9525" marR="9525" marT="9525" marB="0" anchor="b"/>
                </a:tc>
              </a:tr>
              <a:tr h="389904">
                <a:tc>
                  <a:txBody>
                    <a:bodyPr/>
                    <a:lstStyle/>
                    <a:p>
                      <a:pPr algn="l" fontAlgn="b"/>
                      <a:r>
                        <a:rPr lang="en-ZA" sz="1200" b="0" i="0" u="none" strike="noStrike">
                          <a:effectLst/>
                          <a:latin typeface="Arial"/>
                        </a:rPr>
                        <a:t>Northern Cape</a:t>
                      </a:r>
                    </a:p>
                  </a:txBody>
                  <a:tcPr marL="9525" marR="9525" marT="9525" marB="0" anchor="b"/>
                </a:tc>
                <a:tc>
                  <a:txBody>
                    <a:bodyPr/>
                    <a:lstStyle/>
                    <a:p>
                      <a:pPr algn="r" fontAlgn="b"/>
                      <a:r>
                        <a:rPr lang="en-ZA" sz="1200" b="0" i="0" u="none" strike="noStrike" dirty="0">
                          <a:effectLst/>
                          <a:latin typeface="Arial"/>
                        </a:rPr>
                        <a:t>  </a:t>
                      </a:r>
                      <a:r>
                        <a:rPr lang="en-ZA" sz="1200" b="0" i="0" u="none" strike="noStrike" dirty="0" smtClean="0">
                          <a:effectLst/>
                          <a:latin typeface="Arial"/>
                        </a:rPr>
                        <a:t>2</a:t>
                      </a:r>
                      <a:endParaRPr lang="en-ZA" sz="1200" b="0" i="0" u="none" strike="noStrike" dirty="0">
                        <a:effectLst/>
                        <a:latin typeface="Arial"/>
                      </a:endParaRPr>
                    </a:p>
                  </a:txBody>
                  <a:tcPr marL="9525" marR="9525" marT="9525" marB="0" anchor="b"/>
                </a:tc>
                <a:tc>
                  <a:txBody>
                    <a:bodyPr/>
                    <a:lstStyle/>
                    <a:p>
                      <a:pPr algn="r" fontAlgn="b"/>
                      <a:r>
                        <a:rPr lang="en-ZA" sz="1200" b="0" i="0" u="none" strike="noStrike" dirty="0" smtClean="0">
                          <a:effectLst/>
                          <a:latin typeface="Arial"/>
                        </a:rPr>
                        <a:t>(1)</a:t>
                      </a:r>
                      <a:endParaRPr lang="en-ZA" sz="1200" b="0" i="0" u="none" strike="noStrike" dirty="0">
                        <a:effectLst/>
                        <a:latin typeface="Arial"/>
                      </a:endParaRPr>
                    </a:p>
                  </a:txBody>
                  <a:tcPr marL="9525" marR="9525" marT="9525" marB="0" anchor="b"/>
                </a:tc>
                <a:tc>
                  <a:txBody>
                    <a:bodyPr/>
                    <a:lstStyle/>
                    <a:p>
                      <a:pPr algn="r" fontAlgn="b"/>
                      <a:r>
                        <a:rPr lang="en-ZA" sz="1200" b="0" i="0" u="none" strike="noStrike">
                          <a:effectLst/>
                          <a:latin typeface="Arial"/>
                        </a:rPr>
                        <a:t>  1</a:t>
                      </a:r>
                    </a:p>
                  </a:txBody>
                  <a:tcPr marL="9525" marR="9525" marT="9525" marB="0" anchor="b"/>
                </a:tc>
                <a:tc>
                  <a:txBody>
                    <a:bodyPr/>
                    <a:lstStyle/>
                    <a:p>
                      <a:pPr algn="r" fontAlgn="b"/>
                      <a:r>
                        <a:rPr lang="en-ZA" sz="1200" b="0" i="0" u="none" strike="noStrike" dirty="0">
                          <a:effectLst/>
                          <a:latin typeface="Arial"/>
                        </a:rPr>
                        <a:t> </a:t>
                      </a:r>
                    </a:p>
                  </a:txBody>
                  <a:tcPr marL="9525" marR="9525" marT="9525" marB="0" anchor="b"/>
                </a:tc>
                <a:tc>
                  <a:txBody>
                    <a:bodyPr/>
                    <a:lstStyle/>
                    <a:p>
                      <a:pPr algn="r" fontAlgn="b"/>
                      <a:r>
                        <a:rPr lang="en-ZA" sz="1200" b="0" i="0" u="none" strike="noStrike" dirty="0" smtClean="0">
                          <a:effectLst/>
                          <a:latin typeface="Arial"/>
                        </a:rPr>
                        <a:t>1</a:t>
                      </a:r>
                      <a:endParaRPr lang="en-ZA" sz="1200" b="0" i="0" u="none" strike="noStrike" dirty="0">
                        <a:effectLst/>
                        <a:latin typeface="Arial"/>
                      </a:endParaRPr>
                    </a:p>
                  </a:txBody>
                  <a:tcPr marL="9525" marR="9525" marT="9525" marB="0" anchor="b"/>
                </a:tc>
                <a:tc>
                  <a:txBody>
                    <a:bodyPr/>
                    <a:lstStyle/>
                    <a:p>
                      <a:pPr algn="r" fontAlgn="b"/>
                      <a:r>
                        <a:rPr lang="en-ZA" sz="1200" b="0" i="0" u="none" strike="noStrike">
                          <a:effectLst/>
                          <a:latin typeface="Arial"/>
                        </a:rPr>
                        <a:t>0.0%</a:t>
                      </a:r>
                    </a:p>
                  </a:txBody>
                  <a:tcPr marL="9525" marR="9525" marT="9525" marB="0" anchor="b"/>
                </a:tc>
              </a:tr>
              <a:tr h="385285">
                <a:tc>
                  <a:txBody>
                    <a:bodyPr/>
                    <a:lstStyle/>
                    <a:p>
                      <a:pPr algn="l" fontAlgn="b"/>
                      <a:r>
                        <a:rPr lang="en-ZA" sz="1200" b="0" i="0" u="none" strike="noStrike">
                          <a:effectLst/>
                          <a:latin typeface="Arial"/>
                        </a:rPr>
                        <a:t>North West</a:t>
                      </a:r>
                    </a:p>
                  </a:txBody>
                  <a:tcPr marL="9525" marR="9525" marT="9525" marB="0" anchor="b"/>
                </a:tc>
                <a:tc>
                  <a:txBody>
                    <a:bodyPr/>
                    <a:lstStyle/>
                    <a:p>
                      <a:pPr algn="r" fontAlgn="b"/>
                      <a:r>
                        <a:rPr lang="en-ZA" sz="1200" b="0" i="0" u="none" strike="noStrike" dirty="0">
                          <a:effectLst/>
                          <a:latin typeface="Arial"/>
                        </a:rPr>
                        <a:t>  446</a:t>
                      </a:r>
                    </a:p>
                  </a:txBody>
                  <a:tcPr marL="9525" marR="9525" marT="9525" marB="0" anchor="b"/>
                </a:tc>
                <a:tc>
                  <a:txBody>
                    <a:bodyPr/>
                    <a:lstStyle/>
                    <a:p>
                      <a:pPr algn="r" fontAlgn="b"/>
                      <a:r>
                        <a:rPr lang="en-ZA" sz="1200" b="0" i="0" u="none" strike="noStrike" dirty="0" smtClean="0">
                          <a:effectLst/>
                          <a:latin typeface="Arial"/>
                        </a:rPr>
                        <a:t>(148)</a:t>
                      </a:r>
                      <a:endParaRPr lang="en-ZA" sz="1200" b="0" i="0" u="none" strike="noStrike" dirty="0">
                        <a:effectLst/>
                        <a:latin typeface="Arial"/>
                      </a:endParaRPr>
                    </a:p>
                  </a:txBody>
                  <a:tcPr marL="9525" marR="9525" marT="9525" marB="0" anchor="b"/>
                </a:tc>
                <a:tc>
                  <a:txBody>
                    <a:bodyPr/>
                    <a:lstStyle/>
                    <a:p>
                      <a:pPr algn="r" fontAlgn="b"/>
                      <a:r>
                        <a:rPr lang="en-ZA" sz="1200" b="0" i="0" u="none" strike="noStrike" dirty="0" smtClean="0">
                          <a:effectLst/>
                          <a:latin typeface="Arial"/>
                        </a:rPr>
                        <a:t>298  </a:t>
                      </a:r>
                      <a:endParaRPr lang="en-ZA" sz="1200" b="0" i="0" u="none" strike="noStrike" dirty="0">
                        <a:effectLst/>
                        <a:latin typeface="Arial"/>
                      </a:endParaRPr>
                    </a:p>
                  </a:txBody>
                  <a:tcPr marL="9525" marR="9525" marT="9525" marB="0" anchor="b"/>
                </a:tc>
                <a:tc>
                  <a:txBody>
                    <a:bodyPr/>
                    <a:lstStyle/>
                    <a:p>
                      <a:pPr algn="r" fontAlgn="b"/>
                      <a:r>
                        <a:rPr lang="en-ZA" sz="1200" b="0" i="0" u="none" strike="noStrike" dirty="0">
                          <a:effectLst/>
                          <a:latin typeface="Arial"/>
                        </a:rPr>
                        <a:t> </a:t>
                      </a:r>
                      <a:r>
                        <a:rPr lang="en-ZA" sz="1200" b="0" i="0" u="none" strike="noStrike" dirty="0" smtClean="0">
                          <a:effectLst/>
                          <a:latin typeface="Arial"/>
                        </a:rPr>
                        <a:t>236</a:t>
                      </a:r>
                      <a:endParaRPr lang="en-ZA" sz="1200" b="0" i="0" u="none" strike="noStrike" dirty="0">
                        <a:effectLst/>
                        <a:latin typeface="Arial"/>
                      </a:endParaRPr>
                    </a:p>
                  </a:txBody>
                  <a:tcPr marL="9525" marR="9525" marT="9525" marB="0" anchor="b"/>
                </a:tc>
                <a:tc>
                  <a:txBody>
                    <a:bodyPr/>
                    <a:lstStyle/>
                    <a:p>
                      <a:pPr algn="r" fontAlgn="b"/>
                      <a:r>
                        <a:rPr lang="en-ZA" sz="1200" b="0" i="0" u="none" strike="noStrike" dirty="0" smtClean="0">
                          <a:effectLst/>
                          <a:latin typeface="Arial"/>
                        </a:rPr>
                        <a:t>62  </a:t>
                      </a:r>
                      <a:endParaRPr lang="en-ZA" sz="1200" b="0" i="0" u="none" strike="noStrike" dirty="0">
                        <a:effectLst/>
                        <a:latin typeface="Arial"/>
                      </a:endParaRPr>
                    </a:p>
                  </a:txBody>
                  <a:tcPr marL="9525" marR="9525" marT="9525" marB="0" anchor="b"/>
                </a:tc>
                <a:tc>
                  <a:txBody>
                    <a:bodyPr/>
                    <a:lstStyle/>
                    <a:p>
                      <a:pPr algn="r" fontAlgn="b"/>
                      <a:r>
                        <a:rPr lang="en-ZA" sz="1200" b="0" i="0" u="none" strike="noStrike" dirty="0" smtClean="0">
                          <a:effectLst/>
                          <a:latin typeface="Arial"/>
                        </a:rPr>
                        <a:t>79.2%</a:t>
                      </a:r>
                      <a:endParaRPr lang="en-ZA" sz="1200" b="0" i="0" u="none" strike="noStrike" dirty="0">
                        <a:effectLst/>
                        <a:latin typeface="Arial"/>
                      </a:endParaRPr>
                    </a:p>
                  </a:txBody>
                  <a:tcPr marL="9525" marR="9525" marT="9525" marB="0" anchor="b"/>
                </a:tc>
              </a:tr>
              <a:tr h="389904">
                <a:tc>
                  <a:txBody>
                    <a:bodyPr/>
                    <a:lstStyle/>
                    <a:p>
                      <a:pPr algn="l" fontAlgn="b"/>
                      <a:r>
                        <a:rPr lang="en-ZA" sz="1200" b="0" i="0" u="none" strike="noStrike" dirty="0">
                          <a:effectLst/>
                          <a:latin typeface="Arial"/>
                        </a:rPr>
                        <a:t>Western Cape</a:t>
                      </a:r>
                    </a:p>
                  </a:txBody>
                  <a:tcPr marL="9525" marR="9525" marT="9525" marB="0" anchor="b"/>
                </a:tc>
                <a:tc>
                  <a:txBody>
                    <a:bodyPr/>
                    <a:lstStyle/>
                    <a:p>
                      <a:pPr algn="r" fontAlgn="b"/>
                      <a:r>
                        <a:rPr lang="en-ZA" sz="1200" b="0" i="0" u="none" strike="noStrike" dirty="0">
                          <a:effectLst/>
                          <a:latin typeface="Arial"/>
                        </a:rPr>
                        <a:t> 15 852</a:t>
                      </a:r>
                    </a:p>
                  </a:txBody>
                  <a:tcPr marL="9525" marR="9525" marT="9525" marB="0" anchor="b"/>
                </a:tc>
                <a:tc>
                  <a:txBody>
                    <a:bodyPr/>
                    <a:lstStyle/>
                    <a:p>
                      <a:pPr algn="r" fontAlgn="b"/>
                      <a:endParaRPr lang="en-ZA" sz="1200" b="0" i="0" u="none" strike="noStrike" dirty="0">
                        <a:effectLst/>
                        <a:latin typeface="Arial"/>
                      </a:endParaRPr>
                    </a:p>
                  </a:txBody>
                  <a:tcPr marL="9525" marR="9525" marT="9525" marB="0" anchor="b"/>
                </a:tc>
                <a:tc>
                  <a:txBody>
                    <a:bodyPr/>
                    <a:lstStyle/>
                    <a:p>
                      <a:pPr algn="r" fontAlgn="b"/>
                      <a:r>
                        <a:rPr lang="en-ZA" sz="1200" b="0" i="0" u="none" strike="noStrike" dirty="0">
                          <a:effectLst/>
                          <a:latin typeface="Arial"/>
                        </a:rPr>
                        <a:t> 15 852</a:t>
                      </a:r>
                    </a:p>
                  </a:txBody>
                  <a:tcPr marL="9525" marR="9525" marT="9525" marB="0" anchor="b"/>
                </a:tc>
                <a:tc>
                  <a:txBody>
                    <a:bodyPr/>
                    <a:lstStyle/>
                    <a:p>
                      <a:pPr algn="r" fontAlgn="b"/>
                      <a:r>
                        <a:rPr lang="en-ZA" sz="1200" b="0" i="0" u="none" strike="noStrike" dirty="0">
                          <a:effectLst/>
                          <a:latin typeface="Arial"/>
                        </a:rPr>
                        <a:t> </a:t>
                      </a:r>
                      <a:r>
                        <a:rPr lang="en-ZA" sz="1200" b="0" i="0" u="none" strike="noStrike" dirty="0" smtClean="0">
                          <a:effectLst/>
                          <a:latin typeface="Arial"/>
                        </a:rPr>
                        <a:t>15 852</a:t>
                      </a:r>
                      <a:endParaRPr lang="en-ZA" sz="1200" b="0" i="0" u="none" strike="noStrike" dirty="0">
                        <a:effectLst/>
                        <a:latin typeface="Arial"/>
                      </a:endParaRPr>
                    </a:p>
                  </a:txBody>
                  <a:tcPr marL="9525" marR="9525" marT="9525" marB="0" anchor="b"/>
                </a:tc>
                <a:tc>
                  <a:txBody>
                    <a:bodyPr/>
                    <a:lstStyle/>
                    <a:p>
                      <a:pPr algn="r" fontAlgn="b"/>
                      <a:r>
                        <a:rPr lang="en-ZA" sz="1200" b="0" i="0" u="none" strike="noStrike" dirty="0" smtClean="0">
                          <a:effectLst/>
                          <a:latin typeface="Arial"/>
                        </a:rPr>
                        <a:t>0</a:t>
                      </a:r>
                      <a:endParaRPr lang="en-ZA" sz="1200" b="0" i="0" u="none" strike="noStrike" dirty="0">
                        <a:effectLst/>
                        <a:latin typeface="Arial"/>
                      </a:endParaRPr>
                    </a:p>
                  </a:txBody>
                  <a:tcPr marL="9525" marR="9525" marT="9525" marB="0" anchor="b"/>
                </a:tc>
                <a:tc>
                  <a:txBody>
                    <a:bodyPr/>
                    <a:lstStyle/>
                    <a:p>
                      <a:pPr algn="r" fontAlgn="b"/>
                      <a:r>
                        <a:rPr lang="en-ZA" sz="1200" b="0" i="0" u="none" strike="noStrike" dirty="0" smtClean="0">
                          <a:effectLst/>
                          <a:latin typeface="Arial"/>
                        </a:rPr>
                        <a:t>100.0%</a:t>
                      </a:r>
                      <a:endParaRPr lang="en-ZA" sz="1200" b="0" i="0" u="none" strike="noStrike" dirty="0">
                        <a:effectLst/>
                        <a:latin typeface="Arial"/>
                      </a:endParaRPr>
                    </a:p>
                  </a:txBody>
                  <a:tcPr marL="9525" marR="9525" marT="9525" marB="0" anchor="b"/>
                </a:tc>
              </a:tr>
              <a:tr h="475010">
                <a:tc>
                  <a:txBody>
                    <a:bodyPr/>
                    <a:lstStyle/>
                    <a:p>
                      <a:endParaRPr lang="en-ZA" sz="1200" b="1" dirty="0" smtClean="0"/>
                    </a:p>
                    <a:p>
                      <a:r>
                        <a:rPr lang="en-ZA" sz="1200" b="1" dirty="0" smtClean="0"/>
                        <a:t>Total </a:t>
                      </a:r>
                      <a:endParaRPr lang="en-ZA" sz="1200" b="1" dirty="0"/>
                    </a:p>
                  </a:txBody>
                  <a:tcPr/>
                </a:tc>
                <a:tc>
                  <a:txBody>
                    <a:bodyPr/>
                    <a:lstStyle/>
                    <a:p>
                      <a:pPr algn="r" fontAlgn="b"/>
                      <a:r>
                        <a:rPr lang="en-ZA" sz="1200" b="1" i="0" u="none" strike="noStrike" dirty="0">
                          <a:effectLst/>
                          <a:latin typeface="Arial"/>
                        </a:rPr>
                        <a:t> </a:t>
                      </a:r>
                      <a:r>
                        <a:rPr lang="en-ZA" sz="1200" b="1" i="0" u="none" strike="noStrike" dirty="0" smtClean="0">
                          <a:effectLst/>
                          <a:latin typeface="Arial"/>
                        </a:rPr>
                        <a:t>67 000</a:t>
                      </a:r>
                      <a:endParaRPr lang="en-ZA" sz="1200" b="1" i="0" u="none" strike="noStrike" dirty="0">
                        <a:effectLst/>
                        <a:latin typeface="Arial"/>
                      </a:endParaRPr>
                    </a:p>
                  </a:txBody>
                  <a:tcPr marL="9525" marR="9525" marT="9525" marB="0" anchor="b"/>
                </a:tc>
                <a:tc>
                  <a:txBody>
                    <a:bodyPr/>
                    <a:lstStyle/>
                    <a:p>
                      <a:pPr algn="r" fontAlgn="b"/>
                      <a:r>
                        <a:rPr lang="en-ZA" sz="1200" b="1" i="0" u="none" strike="noStrike" dirty="0" smtClean="0">
                          <a:effectLst/>
                          <a:latin typeface="Arial"/>
                        </a:rPr>
                        <a:t>(725)</a:t>
                      </a:r>
                      <a:endParaRPr lang="en-ZA" sz="1200" b="1" i="0" u="none" strike="noStrike" dirty="0">
                        <a:effectLst/>
                        <a:latin typeface="Arial"/>
                      </a:endParaRPr>
                    </a:p>
                  </a:txBody>
                  <a:tcPr marL="9525" marR="9525" marT="9525" marB="0" anchor="b"/>
                </a:tc>
                <a:tc>
                  <a:txBody>
                    <a:bodyPr/>
                    <a:lstStyle/>
                    <a:p>
                      <a:pPr algn="r" fontAlgn="b"/>
                      <a:r>
                        <a:rPr lang="en-ZA" sz="1200" b="1" i="0" u="none" strike="noStrike" dirty="0">
                          <a:effectLst/>
                          <a:latin typeface="Arial"/>
                        </a:rPr>
                        <a:t> </a:t>
                      </a:r>
                      <a:r>
                        <a:rPr lang="en-ZA" sz="1200" b="1" i="0" u="none" strike="noStrike" dirty="0" smtClean="0">
                          <a:effectLst/>
                          <a:latin typeface="Arial"/>
                        </a:rPr>
                        <a:t>66 275</a:t>
                      </a:r>
                      <a:endParaRPr lang="en-ZA" sz="1200" b="1" i="0" u="none" strike="noStrike" dirty="0">
                        <a:effectLst/>
                        <a:latin typeface="Arial"/>
                      </a:endParaRPr>
                    </a:p>
                  </a:txBody>
                  <a:tcPr marL="9525" marR="9525" marT="9525" marB="0" anchor="b"/>
                </a:tc>
                <a:tc>
                  <a:txBody>
                    <a:bodyPr/>
                    <a:lstStyle/>
                    <a:p>
                      <a:pPr algn="r" fontAlgn="b"/>
                      <a:r>
                        <a:rPr lang="en-ZA" sz="1200" b="1" i="0" u="none" strike="noStrike" dirty="0">
                          <a:effectLst/>
                          <a:latin typeface="Arial"/>
                        </a:rPr>
                        <a:t> </a:t>
                      </a:r>
                      <a:r>
                        <a:rPr lang="en-ZA" sz="1200" b="1" i="0" u="none" strike="noStrike" dirty="0" smtClean="0">
                          <a:effectLst/>
                          <a:latin typeface="Arial"/>
                        </a:rPr>
                        <a:t>40 651</a:t>
                      </a:r>
                      <a:endParaRPr lang="en-ZA" sz="1200" b="1" i="0" u="none" strike="noStrike" dirty="0">
                        <a:effectLst/>
                        <a:latin typeface="Arial"/>
                      </a:endParaRPr>
                    </a:p>
                  </a:txBody>
                  <a:tcPr marL="9525" marR="9525" marT="9525" marB="0" anchor="b"/>
                </a:tc>
                <a:tc>
                  <a:txBody>
                    <a:bodyPr/>
                    <a:lstStyle/>
                    <a:p>
                      <a:pPr algn="r" fontAlgn="b"/>
                      <a:r>
                        <a:rPr lang="en-ZA" sz="1200" b="1" i="0" u="none" strike="noStrike" dirty="0">
                          <a:effectLst/>
                          <a:latin typeface="Arial"/>
                        </a:rPr>
                        <a:t>  </a:t>
                      </a:r>
                      <a:r>
                        <a:rPr lang="en-ZA" sz="1200" b="1" i="0" u="none" strike="noStrike" dirty="0" smtClean="0">
                          <a:effectLst/>
                          <a:latin typeface="Arial"/>
                        </a:rPr>
                        <a:t>25 624</a:t>
                      </a:r>
                      <a:endParaRPr lang="en-ZA" sz="1200" b="1" i="0" u="none" strike="noStrike" dirty="0">
                        <a:effectLst/>
                        <a:latin typeface="Arial"/>
                      </a:endParaRPr>
                    </a:p>
                  </a:txBody>
                  <a:tcPr marL="9525" marR="9525" marT="9525" marB="0" anchor="b"/>
                </a:tc>
                <a:tc>
                  <a:txBody>
                    <a:bodyPr/>
                    <a:lstStyle/>
                    <a:p>
                      <a:pPr algn="r" fontAlgn="b"/>
                      <a:r>
                        <a:rPr lang="en-ZA" sz="1200" b="1" i="0" u="none" strike="noStrike" dirty="0" smtClean="0">
                          <a:effectLst/>
                          <a:latin typeface="Arial"/>
                        </a:rPr>
                        <a:t>61.3%</a:t>
                      </a:r>
                      <a:endParaRPr lang="en-ZA" sz="1200" b="1" i="0" u="none" strike="noStrike" dirty="0">
                        <a:effectLst/>
                        <a:latin typeface="Arial"/>
                      </a:endParaRPr>
                    </a:p>
                  </a:txBody>
                  <a:tcPr marL="9525" marR="9525" marT="9525" marB="0" anchor="b"/>
                </a:tc>
              </a:tr>
            </a:tbl>
          </a:graphicData>
        </a:graphic>
      </p:graphicFrame>
    </p:spTree>
    <p:extLst>
      <p:ext uri="{BB962C8B-B14F-4D97-AF65-F5344CB8AC3E}">
        <p14:creationId xmlns:p14="http://schemas.microsoft.com/office/powerpoint/2010/main" xmlns="" val="220439789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8229600" cy="487362"/>
          </a:xfrm>
        </p:spPr>
        <p:txBody>
          <a:bodyPr>
            <a:noAutofit/>
          </a:bodyPr>
          <a:lstStyle/>
          <a:p>
            <a:r>
              <a:rPr lang="en-US" sz="4400" b="1" dirty="0" smtClean="0"/>
              <a:t>OSD CONDITIONAL GRANT</a:t>
            </a:r>
            <a:endParaRPr lang="en-US" sz="4400" b="1" dirty="0"/>
          </a:p>
        </p:txBody>
      </p:sp>
      <p:sp>
        <p:nvSpPr>
          <p:cNvPr id="2" name="Content Placeholder 1"/>
          <p:cNvSpPr>
            <a:spLocks noGrp="1"/>
          </p:cNvSpPr>
          <p:nvPr>
            <p:ph idx="1"/>
          </p:nvPr>
        </p:nvSpPr>
        <p:spPr>
          <a:xfrm>
            <a:off x="179512" y="836712"/>
            <a:ext cx="8784976" cy="5256584"/>
          </a:xfrm>
        </p:spPr>
        <p:txBody>
          <a:bodyPr>
            <a:normAutofit fontScale="85000" lnSpcReduction="20000"/>
          </a:bodyPr>
          <a:lstStyle/>
          <a:p>
            <a:pPr marL="635000" indent="-457200" algn="just">
              <a:lnSpc>
                <a:spcPct val="150000"/>
              </a:lnSpc>
              <a:spcBef>
                <a:spcPts val="0"/>
              </a:spcBef>
              <a:defRPr/>
            </a:pPr>
            <a:r>
              <a:rPr lang="en-ZA" dirty="0">
                <a:solidFill>
                  <a:schemeClr val="dk1"/>
                </a:solidFill>
              </a:rPr>
              <a:t>The </a:t>
            </a:r>
            <a:r>
              <a:rPr lang="en-ZA" dirty="0" smtClean="0">
                <a:solidFill>
                  <a:schemeClr val="dk1"/>
                </a:solidFill>
              </a:rPr>
              <a:t>OSD conditional </a:t>
            </a:r>
            <a:r>
              <a:rPr lang="en-ZA" dirty="0">
                <a:solidFill>
                  <a:schemeClr val="dk1"/>
                </a:solidFill>
              </a:rPr>
              <a:t>grant has came to an end</a:t>
            </a:r>
            <a:r>
              <a:rPr lang="en-ZA" dirty="0" smtClean="0">
                <a:solidFill>
                  <a:schemeClr val="dk1"/>
                </a:solidFill>
              </a:rPr>
              <a:t>.</a:t>
            </a:r>
          </a:p>
          <a:p>
            <a:pPr marL="635000" indent="-457200" algn="just">
              <a:lnSpc>
                <a:spcPct val="150000"/>
              </a:lnSpc>
              <a:spcBef>
                <a:spcPts val="0"/>
              </a:spcBef>
              <a:defRPr/>
            </a:pPr>
            <a:r>
              <a:rPr lang="en-ZA" dirty="0" smtClean="0">
                <a:solidFill>
                  <a:schemeClr val="dk1"/>
                </a:solidFill>
              </a:rPr>
              <a:t> </a:t>
            </a:r>
            <a:r>
              <a:rPr lang="en-ZA" dirty="0">
                <a:solidFill>
                  <a:schemeClr val="dk1"/>
                </a:solidFill>
              </a:rPr>
              <a:t>National Treasury requested DBE  to compile a </a:t>
            </a:r>
            <a:r>
              <a:rPr lang="en-ZA" b="1" dirty="0">
                <a:solidFill>
                  <a:schemeClr val="dk1"/>
                </a:solidFill>
              </a:rPr>
              <a:t>close </a:t>
            </a:r>
            <a:r>
              <a:rPr lang="en-ZA" b="1" dirty="0" smtClean="0">
                <a:solidFill>
                  <a:schemeClr val="dk1"/>
                </a:solidFill>
              </a:rPr>
              <a:t>out </a:t>
            </a:r>
            <a:r>
              <a:rPr lang="en-ZA" b="1" dirty="0">
                <a:solidFill>
                  <a:schemeClr val="dk1"/>
                </a:solidFill>
              </a:rPr>
              <a:t>report </a:t>
            </a:r>
            <a:r>
              <a:rPr lang="en-ZA" dirty="0">
                <a:solidFill>
                  <a:schemeClr val="dk1"/>
                </a:solidFill>
              </a:rPr>
              <a:t>on the </a:t>
            </a:r>
            <a:r>
              <a:rPr lang="en-ZA" dirty="0" smtClean="0">
                <a:solidFill>
                  <a:schemeClr val="dk1"/>
                </a:solidFill>
              </a:rPr>
              <a:t>grant.</a:t>
            </a:r>
          </a:p>
          <a:p>
            <a:pPr marL="635000" indent="-457200" algn="just">
              <a:lnSpc>
                <a:spcPct val="150000"/>
              </a:lnSpc>
              <a:spcBef>
                <a:spcPts val="0"/>
              </a:spcBef>
              <a:defRPr/>
            </a:pPr>
            <a:r>
              <a:rPr lang="en-ZA" dirty="0" smtClean="0">
                <a:solidFill>
                  <a:schemeClr val="dk1"/>
                </a:solidFill>
              </a:rPr>
              <a:t> </a:t>
            </a:r>
            <a:r>
              <a:rPr lang="en-ZA" dirty="0">
                <a:solidFill>
                  <a:schemeClr val="dk1"/>
                </a:solidFill>
              </a:rPr>
              <a:t>DBE is in the process of </a:t>
            </a:r>
            <a:r>
              <a:rPr lang="en-ZA" b="1" dirty="0">
                <a:solidFill>
                  <a:schemeClr val="dk1"/>
                </a:solidFill>
              </a:rPr>
              <a:t>assessing modalities to effect the translation of education therapists </a:t>
            </a:r>
            <a:r>
              <a:rPr lang="en-ZA" dirty="0">
                <a:solidFill>
                  <a:schemeClr val="dk1"/>
                </a:solidFill>
              </a:rPr>
              <a:t>within the limited financial confines of the resources from the </a:t>
            </a:r>
            <a:r>
              <a:rPr lang="en-ZA" dirty="0" smtClean="0">
                <a:solidFill>
                  <a:schemeClr val="dk1"/>
                </a:solidFill>
              </a:rPr>
              <a:t>grant.</a:t>
            </a:r>
          </a:p>
          <a:p>
            <a:pPr marL="635000" indent="-457200" algn="just">
              <a:lnSpc>
                <a:spcPct val="150000"/>
              </a:lnSpc>
              <a:spcBef>
                <a:spcPts val="0"/>
              </a:spcBef>
              <a:defRPr/>
            </a:pPr>
            <a:r>
              <a:rPr lang="en-ZA" dirty="0" smtClean="0">
                <a:solidFill>
                  <a:schemeClr val="dk1"/>
                </a:solidFill>
              </a:rPr>
              <a:t>PEDs will be advised on </a:t>
            </a:r>
            <a:r>
              <a:rPr lang="en-ZA" dirty="0">
                <a:solidFill>
                  <a:schemeClr val="dk1"/>
                </a:solidFill>
              </a:rPr>
              <a:t>those guidelines once finalised. </a:t>
            </a:r>
          </a:p>
          <a:p>
            <a:endParaRPr lang="en-ZA" dirty="0"/>
          </a:p>
        </p:txBody>
      </p:sp>
    </p:spTree>
    <p:extLst>
      <p:ext uri="{BB962C8B-B14F-4D97-AF65-F5344CB8AC3E}">
        <p14:creationId xmlns:p14="http://schemas.microsoft.com/office/powerpoint/2010/main" xmlns="" val="219586181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44624"/>
            <a:ext cx="8892480" cy="864096"/>
          </a:xfrm>
        </p:spPr>
        <p:txBody>
          <a:bodyPr>
            <a:noAutofit/>
          </a:bodyPr>
          <a:lstStyle/>
          <a:p>
            <a:r>
              <a:rPr lang="en-US" sz="2400" dirty="0" smtClean="0"/>
              <a:t>EDUCATION INFRASTRUCTURE GRANT EXPENDITURE PER PROVINCE</a:t>
            </a:r>
            <a:endParaRPr lang="en-US" sz="2400" dirty="0"/>
          </a:p>
        </p:txBody>
      </p:sp>
      <p:sp>
        <p:nvSpPr>
          <p:cNvPr id="6" name="Rectangle 5"/>
          <p:cNvSpPr/>
          <p:nvPr/>
        </p:nvSpPr>
        <p:spPr>
          <a:xfrm>
            <a:off x="8100392" y="6237312"/>
            <a:ext cx="301686" cy="369332"/>
          </a:xfrm>
          <a:prstGeom prst="rect">
            <a:avLst/>
          </a:prstGeom>
        </p:spPr>
        <p:txBody>
          <a:bodyPr wrap="none">
            <a:spAutoFit/>
          </a:bodyPr>
          <a:lstStyle/>
          <a:p>
            <a:pPr>
              <a:defRPr/>
            </a:pPr>
            <a:fld id="{E8B0DBBD-9E35-495C-9AE8-0EE38C8504D9}" type="slidenum">
              <a:rPr lang="en-US" smtClean="0">
                <a:solidFill>
                  <a:prstClr val="black"/>
                </a:solidFill>
              </a:rPr>
              <a:pPr>
                <a:defRPr/>
              </a:pPr>
              <a:t>18</a:t>
            </a:fld>
            <a:endParaRPr lang="en-US" dirty="0">
              <a:solidFill>
                <a:prstClr val="black"/>
              </a:solidFill>
            </a:endParaRPr>
          </a:p>
        </p:txBody>
      </p:sp>
      <p:graphicFrame>
        <p:nvGraphicFramePr>
          <p:cNvPr id="3" name="Table 2"/>
          <p:cNvGraphicFramePr>
            <a:graphicFrameLocks noGrp="1"/>
          </p:cNvGraphicFramePr>
          <p:nvPr>
            <p:extLst>
              <p:ext uri="{D42A27DB-BD31-4B8C-83A1-F6EECF244321}">
                <p14:modId xmlns:p14="http://schemas.microsoft.com/office/powerpoint/2010/main" xmlns="" val="3119034920"/>
              </p:ext>
            </p:extLst>
          </p:nvPr>
        </p:nvGraphicFramePr>
        <p:xfrm>
          <a:off x="107501" y="832900"/>
          <a:ext cx="8928997" cy="5404416"/>
        </p:xfrm>
        <a:graphic>
          <a:graphicData uri="http://schemas.openxmlformats.org/drawingml/2006/table">
            <a:tbl>
              <a:tblPr firstRow="1" bandRow="1">
                <a:tableStyleId>{5C22544A-7EE6-4342-B048-85BDC9FD1C3A}</a:tableStyleId>
              </a:tblPr>
              <a:tblGrid>
                <a:gridCol w="1275571"/>
                <a:gridCol w="1275571"/>
                <a:gridCol w="1275571"/>
                <a:gridCol w="1275571"/>
                <a:gridCol w="1275571"/>
                <a:gridCol w="1275571"/>
                <a:gridCol w="1275571"/>
              </a:tblGrid>
              <a:tr h="1045520">
                <a:tc>
                  <a:txBody>
                    <a:bodyPr/>
                    <a:lstStyle/>
                    <a:p>
                      <a:endParaRPr lang="en-ZA" sz="1200" dirty="0"/>
                    </a:p>
                  </a:txBody>
                  <a:tcPr/>
                </a:tc>
                <a:tc>
                  <a:txBody>
                    <a:bodyPr/>
                    <a:lstStyle/>
                    <a:p>
                      <a:r>
                        <a:rPr lang="en-ZA" sz="1200" dirty="0" smtClean="0"/>
                        <a:t>Approved</a:t>
                      </a:r>
                      <a:r>
                        <a:rPr lang="en-ZA" sz="1200" baseline="0" dirty="0" smtClean="0"/>
                        <a:t> </a:t>
                      </a:r>
                      <a:r>
                        <a:rPr lang="en-ZA" sz="1200" dirty="0" smtClean="0"/>
                        <a:t>Budget</a:t>
                      </a:r>
                      <a:endParaRPr lang="en-ZA" sz="1200" dirty="0"/>
                    </a:p>
                  </a:txBody>
                  <a:tcPr/>
                </a:tc>
                <a:tc>
                  <a:txBody>
                    <a:bodyPr/>
                    <a:lstStyle/>
                    <a:p>
                      <a:r>
                        <a:rPr lang="en-ZA" sz="1200" dirty="0" smtClean="0"/>
                        <a:t>Adjustments</a:t>
                      </a:r>
                      <a:endParaRPr lang="en-ZA" sz="1200" dirty="0"/>
                    </a:p>
                  </a:txBody>
                  <a:tcPr/>
                </a:tc>
                <a:tc>
                  <a:txBody>
                    <a:bodyPr/>
                    <a:lstStyle/>
                    <a:p>
                      <a:r>
                        <a:rPr lang="en-ZA" sz="1200" dirty="0" smtClean="0"/>
                        <a:t>Adjusted Budget </a:t>
                      </a:r>
                      <a:endParaRPr lang="en-ZA" sz="1200" dirty="0"/>
                    </a:p>
                  </a:txBody>
                  <a:tcPr/>
                </a:tc>
                <a:tc>
                  <a:txBody>
                    <a:bodyPr/>
                    <a:lstStyle/>
                    <a:p>
                      <a:r>
                        <a:rPr lang="en-ZA" sz="1200" dirty="0" smtClean="0"/>
                        <a:t>Actual Expenditure as at 31</a:t>
                      </a:r>
                      <a:r>
                        <a:rPr lang="en-ZA" sz="1200" baseline="0" dirty="0" smtClean="0"/>
                        <a:t> December 2015</a:t>
                      </a:r>
                      <a:endParaRPr lang="en-ZA" sz="1200" dirty="0"/>
                    </a:p>
                  </a:txBody>
                  <a:tcPr/>
                </a:tc>
                <a:tc>
                  <a:txBody>
                    <a:bodyPr/>
                    <a:lstStyle/>
                    <a:p>
                      <a:r>
                        <a:rPr lang="en-ZA" sz="1200" dirty="0" smtClean="0"/>
                        <a:t>Available balance</a:t>
                      </a:r>
                      <a:endParaRPr lang="en-ZA" sz="1200" dirty="0"/>
                    </a:p>
                  </a:txBody>
                  <a:tcPr/>
                </a:tc>
                <a:tc>
                  <a:txBody>
                    <a:bodyPr/>
                    <a:lstStyle/>
                    <a:p>
                      <a:pPr algn="ctr" fontAlgn="ctr"/>
                      <a:r>
                        <a:rPr lang="en-ZA" sz="1200" b="1" i="0" u="none" strike="noStrike" dirty="0" smtClean="0">
                          <a:effectLst/>
                          <a:latin typeface="Arial"/>
                        </a:rPr>
                        <a:t>% </a:t>
                      </a:r>
                      <a:r>
                        <a:rPr lang="en-ZA" sz="1200" b="1" i="0" u="none" strike="noStrike" dirty="0">
                          <a:effectLst/>
                          <a:latin typeface="Arial"/>
                        </a:rPr>
                        <a:t>Spent as at </a:t>
                      </a:r>
                      <a:r>
                        <a:rPr lang="en-ZA" sz="1200" b="1" i="0" u="none" strike="noStrike" dirty="0" smtClean="0">
                          <a:effectLst/>
                          <a:latin typeface="Arial"/>
                        </a:rPr>
                        <a:t>31</a:t>
                      </a:r>
                      <a:r>
                        <a:rPr lang="en-ZA" sz="1200" b="1" i="0" u="none" strike="noStrike" baseline="0" dirty="0" smtClean="0">
                          <a:effectLst/>
                          <a:latin typeface="Arial"/>
                        </a:rPr>
                        <a:t> December 2015</a:t>
                      </a:r>
                      <a:r>
                        <a:rPr lang="en-ZA" sz="1200" b="1" i="0" u="none" strike="noStrike" dirty="0" smtClean="0">
                          <a:effectLst/>
                          <a:latin typeface="Arial"/>
                        </a:rPr>
                        <a:t> </a:t>
                      </a:r>
                      <a:endParaRPr lang="en-ZA" sz="1200" b="1" i="0" u="none" strike="noStrike" dirty="0">
                        <a:effectLst/>
                        <a:latin typeface="Arial"/>
                      </a:endParaRPr>
                    </a:p>
                  </a:txBody>
                  <a:tcPr marL="9525" marR="9525" marT="9525" marB="0" anchor="ctr"/>
                </a:tc>
              </a:tr>
              <a:tr h="390090">
                <a:tc>
                  <a:txBody>
                    <a:bodyPr/>
                    <a:lstStyle/>
                    <a:p>
                      <a:pPr algn="l" fontAlgn="b"/>
                      <a:r>
                        <a:rPr lang="en-ZA" sz="1200" b="1" i="0" u="none" strike="noStrike">
                          <a:effectLst/>
                          <a:latin typeface="Arial"/>
                        </a:rPr>
                        <a:t>PROVINCES</a:t>
                      </a:r>
                    </a:p>
                  </a:txBody>
                  <a:tcPr marL="9525" marR="9525" marT="9525" marB="0" anchor="b"/>
                </a:tc>
                <a:tc>
                  <a:txBody>
                    <a:bodyPr/>
                    <a:lstStyle/>
                    <a:p>
                      <a:pPr algn="ctr" fontAlgn="b"/>
                      <a:r>
                        <a:rPr lang="en-ZA" sz="1200" b="1" i="0" u="none" strike="noStrike" dirty="0">
                          <a:effectLst/>
                          <a:latin typeface="Arial"/>
                        </a:rPr>
                        <a:t>R'000</a:t>
                      </a:r>
                    </a:p>
                  </a:txBody>
                  <a:tcPr marL="9525" marR="9525" marT="9525" marB="0" anchor="b"/>
                </a:tc>
                <a:tc>
                  <a:txBody>
                    <a:bodyPr/>
                    <a:lstStyle/>
                    <a:p>
                      <a:pPr algn="ctr" fontAlgn="b"/>
                      <a:endParaRPr lang="en-ZA" sz="1200" b="1" i="0" u="none" strike="noStrike" dirty="0">
                        <a:effectLst/>
                        <a:latin typeface="Arial"/>
                      </a:endParaRPr>
                    </a:p>
                  </a:txBody>
                  <a:tcPr marL="9525" marR="9525" marT="9525" marB="0" anchor="b"/>
                </a:tc>
                <a:tc>
                  <a:txBody>
                    <a:bodyPr/>
                    <a:lstStyle/>
                    <a:p>
                      <a:pPr algn="ctr" fontAlgn="b"/>
                      <a:r>
                        <a:rPr lang="en-ZA" sz="1200" b="1" i="0" u="none" strike="noStrike" dirty="0" smtClean="0">
                          <a:effectLst/>
                          <a:latin typeface="Arial"/>
                        </a:rPr>
                        <a:t>R’000</a:t>
                      </a:r>
                      <a:endParaRPr lang="en-ZA" sz="1200" b="1" i="0" u="none" strike="noStrike" dirty="0">
                        <a:effectLst/>
                        <a:latin typeface="Arial"/>
                      </a:endParaRPr>
                    </a:p>
                  </a:txBody>
                  <a:tcPr marL="9525" marR="9525" marT="9525" marB="0" anchor="b"/>
                </a:tc>
                <a:tc>
                  <a:txBody>
                    <a:bodyPr/>
                    <a:lstStyle/>
                    <a:p>
                      <a:pPr algn="ctr" fontAlgn="b"/>
                      <a:r>
                        <a:rPr lang="en-ZA" sz="1200" b="1" i="0" u="none" strike="noStrike" dirty="0">
                          <a:effectLst/>
                          <a:latin typeface="Arial"/>
                        </a:rPr>
                        <a:t>R'000</a:t>
                      </a:r>
                    </a:p>
                  </a:txBody>
                  <a:tcPr marL="9525" marR="9525" marT="9525" marB="0" anchor="b"/>
                </a:tc>
                <a:tc>
                  <a:txBody>
                    <a:bodyPr/>
                    <a:lstStyle/>
                    <a:p>
                      <a:pPr algn="ctr" fontAlgn="b"/>
                      <a:r>
                        <a:rPr lang="en-ZA" sz="1200" b="1" i="0" u="none" strike="noStrike" dirty="0">
                          <a:effectLst/>
                          <a:latin typeface="Arial"/>
                        </a:rPr>
                        <a:t>R'000</a:t>
                      </a:r>
                    </a:p>
                  </a:txBody>
                  <a:tcPr marL="9525" marR="9525" marT="9525" marB="0" anchor="b"/>
                </a:tc>
                <a:tc>
                  <a:txBody>
                    <a:bodyPr/>
                    <a:lstStyle/>
                    <a:p>
                      <a:pPr algn="ctr" fontAlgn="b"/>
                      <a:r>
                        <a:rPr lang="en-ZA" sz="1200" b="1" i="0" u="none" strike="noStrike" dirty="0" smtClean="0">
                          <a:effectLst/>
                          <a:latin typeface="Arial"/>
                        </a:rPr>
                        <a:t>%</a:t>
                      </a:r>
                      <a:endParaRPr lang="en-ZA" sz="1200" b="1" i="0" u="none" strike="noStrike" dirty="0">
                        <a:effectLst/>
                        <a:latin typeface="Arial"/>
                      </a:endParaRPr>
                    </a:p>
                  </a:txBody>
                  <a:tcPr marL="9525" marR="9525" marT="9525" marB="0" anchor="b"/>
                </a:tc>
              </a:tr>
              <a:tr h="390090">
                <a:tc>
                  <a:txBody>
                    <a:bodyPr/>
                    <a:lstStyle/>
                    <a:p>
                      <a:pPr algn="l" fontAlgn="b"/>
                      <a:r>
                        <a:rPr lang="en-ZA" sz="1200" b="0" i="0" u="none" strike="noStrike" dirty="0">
                          <a:effectLst/>
                          <a:latin typeface="Arial"/>
                        </a:rPr>
                        <a:t>Eastern Cape</a:t>
                      </a:r>
                    </a:p>
                  </a:txBody>
                  <a:tcPr marL="9525" marR="9525" marT="9525" marB="0" anchor="b"/>
                </a:tc>
                <a:tc>
                  <a:txBody>
                    <a:bodyPr/>
                    <a:lstStyle/>
                    <a:p>
                      <a:pPr algn="r" fontAlgn="b"/>
                      <a:r>
                        <a:rPr lang="en-ZA" sz="1200" b="0" i="0" u="none" strike="noStrike" dirty="0">
                          <a:effectLst/>
                          <a:latin typeface="Arial"/>
                        </a:rPr>
                        <a:t>1 703 877</a:t>
                      </a:r>
                    </a:p>
                  </a:txBody>
                  <a:tcPr marL="9525" marR="9525" marT="9525" marB="0" anchor="b"/>
                </a:tc>
                <a:tc>
                  <a:txBody>
                    <a:bodyPr/>
                    <a:lstStyle/>
                    <a:p>
                      <a:pPr algn="r" fontAlgn="b"/>
                      <a:r>
                        <a:rPr lang="en-ZA" sz="1200" b="0" i="0" u="none" strike="noStrike" dirty="0" smtClean="0">
                          <a:effectLst/>
                          <a:latin typeface="Arial"/>
                        </a:rPr>
                        <a:t>(638</a:t>
                      </a:r>
                      <a:r>
                        <a:rPr lang="en-ZA" sz="1200" b="0" i="0" u="none" strike="noStrike" baseline="0" dirty="0" smtClean="0">
                          <a:effectLst/>
                          <a:latin typeface="Arial"/>
                        </a:rPr>
                        <a:t> 954)</a:t>
                      </a:r>
                      <a:endParaRPr lang="en-ZA" sz="1200" b="0" i="0" u="none" strike="noStrike" dirty="0">
                        <a:effectLst/>
                        <a:latin typeface="Arial"/>
                      </a:endParaRPr>
                    </a:p>
                  </a:txBody>
                  <a:tcPr marL="9525" marR="9525" marT="9525" marB="0" anchor="b"/>
                </a:tc>
                <a:tc>
                  <a:txBody>
                    <a:bodyPr/>
                    <a:lstStyle/>
                    <a:p>
                      <a:pPr algn="r" fontAlgn="b"/>
                      <a:r>
                        <a:rPr lang="en-ZA" sz="1200" b="0" i="0" u="none" strike="noStrike" dirty="0" smtClean="0">
                          <a:effectLst/>
                          <a:latin typeface="Arial"/>
                        </a:rPr>
                        <a:t>1 064 923</a:t>
                      </a:r>
                      <a:endParaRPr lang="en-ZA" sz="1200" b="0" i="0" u="none" strike="noStrike" dirty="0">
                        <a:effectLst/>
                        <a:latin typeface="Arial"/>
                      </a:endParaRPr>
                    </a:p>
                  </a:txBody>
                  <a:tcPr marL="9525" marR="9525" marT="9525" marB="0" anchor="b"/>
                </a:tc>
                <a:tc>
                  <a:txBody>
                    <a:bodyPr/>
                    <a:lstStyle/>
                    <a:p>
                      <a:pPr algn="r" fontAlgn="b"/>
                      <a:r>
                        <a:rPr lang="en-ZA" sz="1200" b="0" i="0" u="none" strike="noStrike" dirty="0">
                          <a:effectLst/>
                          <a:latin typeface="Arial"/>
                        </a:rPr>
                        <a:t> </a:t>
                      </a:r>
                      <a:r>
                        <a:rPr lang="en-ZA" sz="1200" b="0" i="0" u="none" strike="noStrike" dirty="0" smtClean="0">
                          <a:effectLst/>
                          <a:latin typeface="Arial"/>
                        </a:rPr>
                        <a:t>645 005</a:t>
                      </a:r>
                      <a:endParaRPr lang="en-ZA" sz="1200" b="0" i="0" u="none" strike="noStrike" dirty="0">
                        <a:effectLst/>
                        <a:latin typeface="Arial"/>
                      </a:endParaRPr>
                    </a:p>
                  </a:txBody>
                  <a:tcPr marL="9525" marR="9525" marT="9525" marB="0" anchor="b"/>
                </a:tc>
                <a:tc>
                  <a:txBody>
                    <a:bodyPr/>
                    <a:lstStyle/>
                    <a:p>
                      <a:pPr algn="r" fontAlgn="b"/>
                      <a:r>
                        <a:rPr lang="en-ZA" sz="1200" b="0" i="0" u="none" strike="noStrike" dirty="0">
                          <a:effectLst/>
                          <a:latin typeface="Arial"/>
                        </a:rPr>
                        <a:t> </a:t>
                      </a:r>
                      <a:r>
                        <a:rPr lang="en-ZA" sz="1200" b="0" i="0" u="none" strike="noStrike" dirty="0" smtClean="0">
                          <a:effectLst/>
                          <a:latin typeface="Arial"/>
                        </a:rPr>
                        <a:t>419 918</a:t>
                      </a:r>
                      <a:endParaRPr lang="en-ZA" sz="1200" b="0" i="0" u="none" strike="noStrike" dirty="0">
                        <a:effectLst/>
                        <a:latin typeface="Arial"/>
                      </a:endParaRPr>
                    </a:p>
                  </a:txBody>
                  <a:tcPr marL="9525" marR="9525" marT="9525" marB="0" anchor="b"/>
                </a:tc>
                <a:tc>
                  <a:txBody>
                    <a:bodyPr/>
                    <a:lstStyle/>
                    <a:p>
                      <a:pPr algn="r" fontAlgn="b"/>
                      <a:r>
                        <a:rPr lang="en-ZA" sz="1200" b="0" i="0" u="none" strike="noStrike" dirty="0" smtClean="0">
                          <a:effectLst/>
                          <a:latin typeface="Arial"/>
                        </a:rPr>
                        <a:t>60.6%</a:t>
                      </a:r>
                      <a:endParaRPr lang="en-ZA" sz="1200" b="0" i="0" u="none" strike="noStrike" dirty="0">
                        <a:effectLst/>
                        <a:latin typeface="Arial"/>
                      </a:endParaRPr>
                    </a:p>
                  </a:txBody>
                  <a:tcPr marL="9525" marR="9525" marT="9525" marB="0" anchor="b"/>
                </a:tc>
              </a:tr>
              <a:tr h="385470">
                <a:tc>
                  <a:txBody>
                    <a:bodyPr/>
                    <a:lstStyle/>
                    <a:p>
                      <a:pPr algn="l" fontAlgn="b"/>
                      <a:r>
                        <a:rPr lang="en-ZA" sz="1200" b="0" i="0" u="none" strike="noStrike">
                          <a:effectLst/>
                          <a:latin typeface="Arial"/>
                        </a:rPr>
                        <a:t>Free State</a:t>
                      </a:r>
                    </a:p>
                  </a:txBody>
                  <a:tcPr marL="9525" marR="9525" marT="9525" marB="0" anchor="b"/>
                </a:tc>
                <a:tc>
                  <a:txBody>
                    <a:bodyPr/>
                    <a:lstStyle/>
                    <a:p>
                      <a:pPr algn="r" fontAlgn="b"/>
                      <a:r>
                        <a:rPr lang="en-ZA" sz="1200" b="0" i="0" u="none" strike="noStrike" dirty="0">
                          <a:effectLst/>
                          <a:latin typeface="Arial"/>
                        </a:rPr>
                        <a:t> 762 </a:t>
                      </a:r>
                      <a:r>
                        <a:rPr lang="en-ZA" sz="1200" b="0" i="0" u="none" strike="noStrike" dirty="0" smtClean="0">
                          <a:effectLst/>
                          <a:latin typeface="Arial"/>
                        </a:rPr>
                        <a:t>552</a:t>
                      </a:r>
                      <a:endParaRPr lang="en-ZA" sz="1200" b="0" i="0" u="none" strike="noStrike" dirty="0">
                        <a:effectLst/>
                        <a:latin typeface="Arial"/>
                      </a:endParaRPr>
                    </a:p>
                  </a:txBody>
                  <a:tcPr marL="9525" marR="9525" marT="9525" marB="0" anchor="b"/>
                </a:tc>
                <a:tc>
                  <a:txBody>
                    <a:bodyPr/>
                    <a:lstStyle/>
                    <a:p>
                      <a:pPr algn="r" fontAlgn="b"/>
                      <a:endParaRPr lang="en-ZA" sz="1200" b="0" i="0" u="none" strike="noStrike">
                        <a:effectLst/>
                        <a:latin typeface="Arial"/>
                      </a:endParaRPr>
                    </a:p>
                  </a:txBody>
                  <a:tcPr marL="9525" marR="9525" marT="9525" marB="0" anchor="b"/>
                </a:tc>
                <a:tc>
                  <a:txBody>
                    <a:bodyPr/>
                    <a:lstStyle/>
                    <a:p>
                      <a:pPr algn="r" fontAlgn="b"/>
                      <a:r>
                        <a:rPr lang="en-ZA" sz="1200" b="0" i="0" u="none" strike="noStrike" dirty="0">
                          <a:effectLst/>
                          <a:latin typeface="Arial"/>
                        </a:rPr>
                        <a:t> </a:t>
                      </a:r>
                      <a:r>
                        <a:rPr lang="en-ZA" sz="1200" b="0" i="0" u="none" strike="noStrike" dirty="0" smtClean="0">
                          <a:effectLst/>
                          <a:latin typeface="Arial"/>
                        </a:rPr>
                        <a:t>762 552</a:t>
                      </a:r>
                      <a:endParaRPr lang="en-ZA" sz="1200" b="0" i="0" u="none" strike="noStrike" dirty="0">
                        <a:effectLst/>
                        <a:latin typeface="Arial"/>
                      </a:endParaRPr>
                    </a:p>
                  </a:txBody>
                  <a:tcPr marL="9525" marR="9525" marT="9525" marB="0" anchor="b"/>
                </a:tc>
                <a:tc>
                  <a:txBody>
                    <a:bodyPr/>
                    <a:lstStyle/>
                    <a:p>
                      <a:pPr algn="r" fontAlgn="b"/>
                      <a:r>
                        <a:rPr lang="en-ZA" sz="1200" b="0" i="0" u="none" strike="noStrike" dirty="0">
                          <a:effectLst/>
                          <a:latin typeface="Arial"/>
                        </a:rPr>
                        <a:t> </a:t>
                      </a:r>
                      <a:r>
                        <a:rPr lang="en-ZA" sz="1200" b="0" i="0" u="none" strike="noStrike" dirty="0" smtClean="0">
                          <a:effectLst/>
                          <a:latin typeface="Arial"/>
                        </a:rPr>
                        <a:t>582 421</a:t>
                      </a:r>
                      <a:endParaRPr lang="en-ZA" sz="1200" b="0" i="0" u="none" strike="noStrike" dirty="0">
                        <a:effectLst/>
                        <a:latin typeface="Arial"/>
                      </a:endParaRPr>
                    </a:p>
                  </a:txBody>
                  <a:tcPr marL="9525" marR="9525" marT="9525" marB="0" anchor="b"/>
                </a:tc>
                <a:tc>
                  <a:txBody>
                    <a:bodyPr/>
                    <a:lstStyle/>
                    <a:p>
                      <a:pPr algn="r" fontAlgn="b"/>
                      <a:r>
                        <a:rPr lang="en-ZA" sz="1200" b="0" i="0" u="none" strike="noStrike" dirty="0" smtClean="0">
                          <a:effectLst/>
                          <a:latin typeface="Arial"/>
                        </a:rPr>
                        <a:t>180 131  </a:t>
                      </a:r>
                      <a:endParaRPr lang="en-ZA" sz="1200" b="0" i="0" u="none" strike="noStrike" dirty="0">
                        <a:effectLst/>
                        <a:latin typeface="Arial"/>
                      </a:endParaRPr>
                    </a:p>
                  </a:txBody>
                  <a:tcPr marL="9525" marR="9525" marT="9525" marB="0" anchor="b"/>
                </a:tc>
                <a:tc>
                  <a:txBody>
                    <a:bodyPr/>
                    <a:lstStyle/>
                    <a:p>
                      <a:pPr algn="r" fontAlgn="b"/>
                      <a:r>
                        <a:rPr lang="en-ZA" sz="1200" b="0" i="0" u="none" strike="noStrike" dirty="0" smtClean="0">
                          <a:effectLst/>
                          <a:latin typeface="Arial"/>
                        </a:rPr>
                        <a:t>76.4%</a:t>
                      </a:r>
                      <a:endParaRPr lang="en-ZA" sz="1200" b="0" i="0" u="none" strike="noStrike" dirty="0">
                        <a:effectLst/>
                        <a:latin typeface="Arial"/>
                      </a:endParaRPr>
                    </a:p>
                  </a:txBody>
                  <a:tcPr marL="9525" marR="9525" marT="9525" marB="0" anchor="b"/>
                </a:tc>
              </a:tr>
              <a:tr h="385470">
                <a:tc>
                  <a:txBody>
                    <a:bodyPr/>
                    <a:lstStyle/>
                    <a:p>
                      <a:pPr algn="l" fontAlgn="b"/>
                      <a:r>
                        <a:rPr lang="en-ZA" sz="1200" b="0" i="0" u="none" strike="noStrike">
                          <a:effectLst/>
                          <a:latin typeface="Arial"/>
                        </a:rPr>
                        <a:t>Gauteng</a:t>
                      </a:r>
                    </a:p>
                  </a:txBody>
                  <a:tcPr marL="9525" marR="9525" marT="9525" marB="0" anchor="b"/>
                </a:tc>
                <a:tc>
                  <a:txBody>
                    <a:bodyPr/>
                    <a:lstStyle/>
                    <a:p>
                      <a:pPr algn="r" fontAlgn="b"/>
                      <a:r>
                        <a:rPr lang="en-ZA" sz="1200" b="0" i="0" u="none" strike="noStrike" dirty="0">
                          <a:effectLst/>
                          <a:latin typeface="Arial"/>
                        </a:rPr>
                        <a:t> </a:t>
                      </a:r>
                      <a:r>
                        <a:rPr lang="en-ZA" sz="1200" b="0" i="0" u="none" strike="noStrike" dirty="0" smtClean="0">
                          <a:effectLst/>
                          <a:latin typeface="Arial"/>
                        </a:rPr>
                        <a:t>935 725</a:t>
                      </a:r>
                      <a:endParaRPr lang="en-ZA" sz="1200" b="0" i="0" u="none" strike="noStrike" dirty="0">
                        <a:effectLst/>
                        <a:latin typeface="Arial"/>
                      </a:endParaRPr>
                    </a:p>
                  </a:txBody>
                  <a:tcPr marL="9525" marR="9525" marT="9525" marB="0" anchor="b"/>
                </a:tc>
                <a:tc>
                  <a:txBody>
                    <a:bodyPr/>
                    <a:lstStyle/>
                    <a:p>
                      <a:pPr algn="r" fontAlgn="b"/>
                      <a:r>
                        <a:rPr lang="en-ZA" sz="1200" b="0" i="0" u="none" strike="noStrike" dirty="0" smtClean="0">
                          <a:effectLst/>
                          <a:latin typeface="Arial"/>
                        </a:rPr>
                        <a:t>394 183</a:t>
                      </a:r>
                      <a:endParaRPr lang="en-ZA" sz="1200" b="0" i="0" u="none" strike="noStrike" dirty="0">
                        <a:effectLst/>
                        <a:latin typeface="Arial"/>
                      </a:endParaRPr>
                    </a:p>
                  </a:txBody>
                  <a:tcPr marL="9525" marR="9525" marT="9525" marB="0" anchor="b"/>
                </a:tc>
                <a:tc>
                  <a:txBody>
                    <a:bodyPr/>
                    <a:lstStyle/>
                    <a:p>
                      <a:pPr algn="r" fontAlgn="b"/>
                      <a:r>
                        <a:rPr lang="en-ZA" sz="1200" b="0" i="0" u="none" strike="noStrike" dirty="0">
                          <a:effectLst/>
                          <a:latin typeface="Arial"/>
                        </a:rPr>
                        <a:t> </a:t>
                      </a:r>
                      <a:r>
                        <a:rPr lang="en-ZA" sz="1200" b="0" i="0" u="none" strike="noStrike" dirty="0" smtClean="0">
                          <a:effectLst/>
                          <a:latin typeface="Arial"/>
                        </a:rPr>
                        <a:t>1 329 908</a:t>
                      </a:r>
                      <a:endParaRPr lang="en-ZA" sz="1200" b="0" i="0" u="none" strike="noStrike" dirty="0">
                        <a:effectLst/>
                        <a:latin typeface="Arial"/>
                      </a:endParaRPr>
                    </a:p>
                  </a:txBody>
                  <a:tcPr marL="9525" marR="9525" marT="9525" marB="0" anchor="b"/>
                </a:tc>
                <a:tc>
                  <a:txBody>
                    <a:bodyPr/>
                    <a:lstStyle/>
                    <a:p>
                      <a:pPr algn="r" fontAlgn="b"/>
                      <a:r>
                        <a:rPr lang="en-ZA" sz="1200" b="0" i="0" u="none" strike="noStrike" dirty="0">
                          <a:effectLst/>
                          <a:latin typeface="Arial"/>
                        </a:rPr>
                        <a:t> </a:t>
                      </a:r>
                      <a:r>
                        <a:rPr lang="en-ZA" sz="1200" b="0" i="0" u="none" strike="noStrike" dirty="0" smtClean="0">
                          <a:effectLst/>
                          <a:latin typeface="Arial"/>
                        </a:rPr>
                        <a:t>484 878</a:t>
                      </a:r>
                      <a:endParaRPr lang="en-ZA" sz="1200" b="0" i="0" u="none" strike="noStrike" dirty="0">
                        <a:effectLst/>
                        <a:latin typeface="Arial"/>
                      </a:endParaRPr>
                    </a:p>
                  </a:txBody>
                  <a:tcPr marL="9525" marR="9525" marT="9525" marB="0" anchor="b"/>
                </a:tc>
                <a:tc>
                  <a:txBody>
                    <a:bodyPr/>
                    <a:lstStyle/>
                    <a:p>
                      <a:pPr algn="r" fontAlgn="b"/>
                      <a:r>
                        <a:rPr lang="en-ZA" sz="1200" b="0" i="0" u="none" strike="noStrike" dirty="0" smtClean="0">
                          <a:effectLst/>
                          <a:latin typeface="Arial"/>
                        </a:rPr>
                        <a:t>845 030  </a:t>
                      </a:r>
                      <a:endParaRPr lang="en-ZA" sz="1200" b="0" i="0" u="none" strike="noStrike" dirty="0">
                        <a:effectLst/>
                        <a:latin typeface="Arial"/>
                      </a:endParaRPr>
                    </a:p>
                  </a:txBody>
                  <a:tcPr marL="9525" marR="9525" marT="9525" marB="0" anchor="b"/>
                </a:tc>
                <a:tc>
                  <a:txBody>
                    <a:bodyPr/>
                    <a:lstStyle/>
                    <a:p>
                      <a:pPr algn="r" fontAlgn="b"/>
                      <a:r>
                        <a:rPr lang="en-ZA" sz="1200" b="0" i="0" u="none" strike="noStrike" dirty="0" smtClean="0">
                          <a:effectLst/>
                          <a:latin typeface="Arial"/>
                        </a:rPr>
                        <a:t>36.5%</a:t>
                      </a:r>
                      <a:endParaRPr lang="en-ZA" sz="1200" b="0" i="0" u="none" strike="noStrike" dirty="0">
                        <a:effectLst/>
                        <a:latin typeface="Arial"/>
                      </a:endParaRPr>
                    </a:p>
                  </a:txBody>
                  <a:tcPr marL="9525" marR="9525" marT="9525" marB="0" anchor="b"/>
                </a:tc>
              </a:tr>
              <a:tr h="390090">
                <a:tc>
                  <a:txBody>
                    <a:bodyPr/>
                    <a:lstStyle/>
                    <a:p>
                      <a:pPr algn="l" fontAlgn="b"/>
                      <a:r>
                        <a:rPr lang="en-ZA" sz="1200" b="0" i="0" u="none" strike="noStrike">
                          <a:effectLst/>
                          <a:latin typeface="Arial"/>
                        </a:rPr>
                        <a:t>KwaZulu-Natal</a:t>
                      </a:r>
                    </a:p>
                  </a:txBody>
                  <a:tcPr marL="9525" marR="9525" marT="9525" marB="0" anchor="b"/>
                </a:tc>
                <a:tc>
                  <a:txBody>
                    <a:bodyPr/>
                    <a:lstStyle/>
                    <a:p>
                      <a:pPr algn="r" fontAlgn="b"/>
                      <a:r>
                        <a:rPr lang="en-ZA" sz="1200" b="0" i="0" u="none" strike="noStrike" dirty="0">
                          <a:effectLst/>
                          <a:latin typeface="Arial"/>
                        </a:rPr>
                        <a:t>1 978 </a:t>
                      </a:r>
                      <a:r>
                        <a:rPr lang="en-ZA" sz="1200" b="0" i="0" u="none" strike="noStrike" dirty="0" smtClean="0">
                          <a:effectLst/>
                          <a:latin typeface="Arial"/>
                        </a:rPr>
                        <a:t>684</a:t>
                      </a:r>
                      <a:endParaRPr lang="en-ZA" sz="1200" b="0" i="0" u="none" strike="noStrike" dirty="0">
                        <a:effectLst/>
                        <a:latin typeface="Arial"/>
                      </a:endParaRPr>
                    </a:p>
                  </a:txBody>
                  <a:tcPr marL="9525" marR="9525" marT="9525" marB="0" anchor="b"/>
                </a:tc>
                <a:tc>
                  <a:txBody>
                    <a:bodyPr/>
                    <a:lstStyle/>
                    <a:p>
                      <a:pPr algn="r" fontAlgn="b"/>
                      <a:endParaRPr lang="en-ZA" sz="1200" b="0" i="0" u="none" strike="noStrike" dirty="0">
                        <a:effectLst/>
                        <a:latin typeface="Arial"/>
                      </a:endParaRPr>
                    </a:p>
                  </a:txBody>
                  <a:tcPr marL="9525" marR="9525" marT="9525" marB="0" anchor="b"/>
                </a:tc>
                <a:tc>
                  <a:txBody>
                    <a:bodyPr/>
                    <a:lstStyle/>
                    <a:p>
                      <a:pPr algn="r" fontAlgn="b"/>
                      <a:r>
                        <a:rPr lang="en-ZA" sz="1200" b="0" i="0" u="none" strike="noStrike" dirty="0">
                          <a:effectLst/>
                          <a:latin typeface="Arial"/>
                        </a:rPr>
                        <a:t>1 978 </a:t>
                      </a:r>
                      <a:r>
                        <a:rPr lang="en-ZA" sz="1200" b="0" i="0" u="none" strike="noStrike" dirty="0" smtClean="0">
                          <a:effectLst/>
                          <a:latin typeface="Arial"/>
                        </a:rPr>
                        <a:t>684</a:t>
                      </a:r>
                      <a:endParaRPr lang="en-ZA" sz="1200" b="0" i="0" u="none" strike="noStrike" dirty="0">
                        <a:effectLst/>
                        <a:latin typeface="Arial"/>
                      </a:endParaRPr>
                    </a:p>
                  </a:txBody>
                  <a:tcPr marL="9525" marR="9525" marT="9525" marB="0" anchor="b"/>
                </a:tc>
                <a:tc>
                  <a:txBody>
                    <a:bodyPr/>
                    <a:lstStyle/>
                    <a:p>
                      <a:pPr algn="r" fontAlgn="b"/>
                      <a:r>
                        <a:rPr lang="en-ZA" sz="1200" b="0" i="0" u="none" strike="noStrike" dirty="0" smtClean="0">
                          <a:effectLst/>
                          <a:latin typeface="Arial"/>
                        </a:rPr>
                        <a:t>1 437 418</a:t>
                      </a:r>
                      <a:endParaRPr lang="en-ZA" sz="1200" b="0" i="0" u="none" strike="noStrike" dirty="0">
                        <a:effectLst/>
                        <a:latin typeface="Arial"/>
                      </a:endParaRPr>
                    </a:p>
                  </a:txBody>
                  <a:tcPr marL="9525" marR="9525" marT="9525" marB="0" anchor="b"/>
                </a:tc>
                <a:tc>
                  <a:txBody>
                    <a:bodyPr/>
                    <a:lstStyle/>
                    <a:p>
                      <a:pPr algn="r" fontAlgn="b"/>
                      <a:r>
                        <a:rPr lang="en-ZA" sz="1200" b="0" i="0" u="none" strike="noStrike" dirty="0" smtClean="0">
                          <a:effectLst/>
                          <a:latin typeface="Arial"/>
                        </a:rPr>
                        <a:t>541 266</a:t>
                      </a:r>
                      <a:endParaRPr lang="en-ZA" sz="1200" b="0" i="0" u="none" strike="noStrike" dirty="0">
                        <a:effectLst/>
                        <a:latin typeface="Arial"/>
                      </a:endParaRPr>
                    </a:p>
                  </a:txBody>
                  <a:tcPr marL="9525" marR="9525" marT="9525" marB="0" anchor="b"/>
                </a:tc>
                <a:tc>
                  <a:txBody>
                    <a:bodyPr/>
                    <a:lstStyle/>
                    <a:p>
                      <a:pPr algn="r" fontAlgn="b"/>
                      <a:r>
                        <a:rPr lang="en-ZA" sz="1200" b="0" i="0" u="none" strike="noStrike" dirty="0" smtClean="0">
                          <a:effectLst/>
                          <a:latin typeface="Arial"/>
                        </a:rPr>
                        <a:t>72.6%</a:t>
                      </a:r>
                      <a:endParaRPr lang="en-ZA" sz="1200" b="0" i="0" u="none" strike="noStrike" dirty="0">
                        <a:effectLst/>
                        <a:latin typeface="Arial"/>
                      </a:endParaRPr>
                    </a:p>
                  </a:txBody>
                  <a:tcPr marL="9525" marR="9525" marT="9525" marB="0" anchor="b"/>
                </a:tc>
              </a:tr>
              <a:tr h="385470">
                <a:tc>
                  <a:txBody>
                    <a:bodyPr/>
                    <a:lstStyle/>
                    <a:p>
                      <a:pPr algn="l" fontAlgn="b"/>
                      <a:r>
                        <a:rPr lang="en-ZA" sz="1200" b="0" i="0" u="none" strike="noStrike">
                          <a:effectLst/>
                          <a:latin typeface="Arial"/>
                        </a:rPr>
                        <a:t>Limpopo</a:t>
                      </a:r>
                    </a:p>
                  </a:txBody>
                  <a:tcPr marL="9525" marR="9525" marT="9525" marB="0" anchor="b"/>
                </a:tc>
                <a:tc>
                  <a:txBody>
                    <a:bodyPr/>
                    <a:lstStyle/>
                    <a:p>
                      <a:pPr algn="r" fontAlgn="b"/>
                      <a:r>
                        <a:rPr lang="en-ZA" sz="1200" b="0" i="0" u="none" strike="noStrike" dirty="0">
                          <a:effectLst/>
                          <a:latin typeface="Arial"/>
                        </a:rPr>
                        <a:t> </a:t>
                      </a:r>
                      <a:r>
                        <a:rPr lang="en-ZA" sz="1200" b="0" i="0" u="none" strike="noStrike" dirty="0" smtClean="0">
                          <a:effectLst/>
                          <a:latin typeface="Arial"/>
                        </a:rPr>
                        <a:t>805 128</a:t>
                      </a:r>
                      <a:endParaRPr lang="en-ZA" sz="1200" b="0" i="0" u="none" strike="noStrike" dirty="0">
                        <a:effectLst/>
                        <a:latin typeface="Arial"/>
                      </a:endParaRPr>
                    </a:p>
                  </a:txBody>
                  <a:tcPr marL="9525" marR="9525" marT="9525" marB="0" anchor="b"/>
                </a:tc>
                <a:tc>
                  <a:txBody>
                    <a:bodyPr/>
                    <a:lstStyle/>
                    <a:p>
                      <a:pPr algn="r" fontAlgn="b"/>
                      <a:r>
                        <a:rPr lang="en-ZA" sz="1200" b="0" i="0" u="none" strike="noStrike" dirty="0" smtClean="0">
                          <a:effectLst/>
                          <a:latin typeface="Arial"/>
                        </a:rPr>
                        <a:t>67 246</a:t>
                      </a:r>
                      <a:endParaRPr lang="en-ZA" sz="1200" b="0" i="0" u="none" strike="noStrike" dirty="0">
                        <a:effectLst/>
                        <a:latin typeface="Arial"/>
                      </a:endParaRPr>
                    </a:p>
                  </a:txBody>
                  <a:tcPr marL="9525" marR="9525" marT="9525" marB="0" anchor="b"/>
                </a:tc>
                <a:tc>
                  <a:txBody>
                    <a:bodyPr/>
                    <a:lstStyle/>
                    <a:p>
                      <a:pPr algn="r" fontAlgn="b"/>
                      <a:r>
                        <a:rPr lang="en-ZA" sz="1200" b="0" i="0" u="none" strike="noStrike" dirty="0">
                          <a:effectLst/>
                          <a:latin typeface="Arial"/>
                        </a:rPr>
                        <a:t> </a:t>
                      </a:r>
                      <a:r>
                        <a:rPr lang="en-ZA" sz="1200" b="0" i="0" u="none" strike="noStrike" dirty="0" smtClean="0">
                          <a:effectLst/>
                          <a:latin typeface="Arial"/>
                        </a:rPr>
                        <a:t>872 374</a:t>
                      </a:r>
                      <a:endParaRPr lang="en-ZA" sz="1200" b="0" i="0" u="none" strike="noStrike" dirty="0">
                        <a:effectLst/>
                        <a:latin typeface="Arial"/>
                      </a:endParaRPr>
                    </a:p>
                  </a:txBody>
                  <a:tcPr marL="9525" marR="9525" marT="9525" marB="0" anchor="b"/>
                </a:tc>
                <a:tc>
                  <a:txBody>
                    <a:bodyPr/>
                    <a:lstStyle/>
                    <a:p>
                      <a:pPr algn="r" fontAlgn="b"/>
                      <a:r>
                        <a:rPr lang="en-ZA" sz="1200" b="0" i="0" u="none" strike="noStrike" dirty="0">
                          <a:effectLst/>
                          <a:latin typeface="Arial"/>
                        </a:rPr>
                        <a:t> </a:t>
                      </a:r>
                      <a:r>
                        <a:rPr lang="en-ZA" sz="1200" b="0" i="0" u="none" strike="noStrike" dirty="0" smtClean="0">
                          <a:effectLst/>
                          <a:latin typeface="Arial"/>
                        </a:rPr>
                        <a:t>759 233</a:t>
                      </a:r>
                      <a:endParaRPr lang="en-ZA" sz="1200" b="0" i="0" u="none" strike="noStrike" dirty="0">
                        <a:effectLst/>
                        <a:latin typeface="Arial"/>
                      </a:endParaRPr>
                    </a:p>
                  </a:txBody>
                  <a:tcPr marL="9525" marR="9525" marT="9525" marB="0" anchor="b"/>
                </a:tc>
                <a:tc>
                  <a:txBody>
                    <a:bodyPr/>
                    <a:lstStyle/>
                    <a:p>
                      <a:pPr algn="r" fontAlgn="b"/>
                      <a:r>
                        <a:rPr lang="en-ZA" sz="1200" b="0" i="0" u="none" strike="noStrike" dirty="0" smtClean="0">
                          <a:effectLst/>
                          <a:latin typeface="Arial"/>
                        </a:rPr>
                        <a:t>113 141</a:t>
                      </a:r>
                      <a:endParaRPr lang="en-ZA" sz="1200" b="0" i="0" u="none" strike="noStrike" dirty="0">
                        <a:effectLst/>
                        <a:latin typeface="Arial"/>
                      </a:endParaRPr>
                    </a:p>
                  </a:txBody>
                  <a:tcPr marL="9525" marR="9525" marT="9525" marB="0" anchor="b"/>
                </a:tc>
                <a:tc>
                  <a:txBody>
                    <a:bodyPr/>
                    <a:lstStyle/>
                    <a:p>
                      <a:pPr algn="r" fontAlgn="b"/>
                      <a:r>
                        <a:rPr lang="en-ZA" sz="1200" b="0" i="0" u="none" strike="noStrike" dirty="0" smtClean="0">
                          <a:effectLst/>
                          <a:latin typeface="Arial"/>
                        </a:rPr>
                        <a:t>87.0%</a:t>
                      </a:r>
                      <a:endParaRPr lang="en-ZA" sz="1200" b="0" i="0" u="none" strike="noStrike" dirty="0">
                        <a:effectLst/>
                        <a:latin typeface="Arial"/>
                      </a:endParaRPr>
                    </a:p>
                  </a:txBody>
                  <a:tcPr marL="9525" marR="9525" marT="9525" marB="0" anchor="b"/>
                </a:tc>
              </a:tr>
              <a:tr h="390090">
                <a:tc>
                  <a:txBody>
                    <a:bodyPr/>
                    <a:lstStyle/>
                    <a:p>
                      <a:pPr algn="l" fontAlgn="b"/>
                      <a:r>
                        <a:rPr lang="en-ZA" sz="1200" b="0" i="0" u="none" strike="noStrike" dirty="0">
                          <a:effectLst/>
                          <a:latin typeface="Arial"/>
                        </a:rPr>
                        <a:t>Mpumalanga</a:t>
                      </a:r>
                    </a:p>
                  </a:txBody>
                  <a:tcPr marL="9525" marR="9525" marT="9525" marB="0" anchor="b"/>
                </a:tc>
                <a:tc>
                  <a:txBody>
                    <a:bodyPr/>
                    <a:lstStyle/>
                    <a:p>
                      <a:pPr algn="r" fontAlgn="b"/>
                      <a:r>
                        <a:rPr lang="en-ZA" sz="1200" b="0" i="0" u="none" strike="noStrike" dirty="0">
                          <a:effectLst/>
                          <a:latin typeface="Arial"/>
                        </a:rPr>
                        <a:t> 857 </a:t>
                      </a:r>
                      <a:r>
                        <a:rPr lang="en-ZA" sz="1200" b="0" i="0" u="none" strike="noStrike" dirty="0" smtClean="0">
                          <a:effectLst/>
                          <a:latin typeface="Arial"/>
                        </a:rPr>
                        <a:t>247</a:t>
                      </a:r>
                      <a:endParaRPr lang="en-ZA" sz="1200" b="0" i="0" u="none" strike="noStrike" dirty="0">
                        <a:effectLst/>
                        <a:latin typeface="Arial"/>
                      </a:endParaRPr>
                    </a:p>
                  </a:txBody>
                  <a:tcPr marL="9525" marR="9525" marT="9525" marB="0" anchor="b"/>
                </a:tc>
                <a:tc>
                  <a:txBody>
                    <a:bodyPr/>
                    <a:lstStyle/>
                    <a:p>
                      <a:pPr algn="r" fontAlgn="b"/>
                      <a:r>
                        <a:rPr lang="en-ZA" sz="1200" b="0" i="0" u="none" strike="noStrike" dirty="0" smtClean="0">
                          <a:effectLst/>
                          <a:latin typeface="Arial"/>
                        </a:rPr>
                        <a:t>(221)</a:t>
                      </a:r>
                      <a:endParaRPr lang="en-ZA" sz="1200" b="0" i="0" u="none" strike="noStrike" dirty="0">
                        <a:effectLst/>
                        <a:latin typeface="Arial"/>
                      </a:endParaRPr>
                    </a:p>
                  </a:txBody>
                  <a:tcPr marL="9525" marR="9525" marT="9525" marB="0" anchor="b"/>
                </a:tc>
                <a:tc>
                  <a:txBody>
                    <a:bodyPr/>
                    <a:lstStyle/>
                    <a:p>
                      <a:pPr algn="r" fontAlgn="b"/>
                      <a:r>
                        <a:rPr lang="en-ZA" sz="1200" b="0" i="0" u="none" strike="noStrike" dirty="0">
                          <a:effectLst/>
                          <a:latin typeface="Arial"/>
                        </a:rPr>
                        <a:t> 857 026</a:t>
                      </a:r>
                    </a:p>
                  </a:txBody>
                  <a:tcPr marL="9525" marR="9525" marT="9525" marB="0" anchor="b"/>
                </a:tc>
                <a:tc>
                  <a:txBody>
                    <a:bodyPr/>
                    <a:lstStyle/>
                    <a:p>
                      <a:pPr algn="r" fontAlgn="b"/>
                      <a:r>
                        <a:rPr lang="en-ZA" sz="1200" b="0" i="0" u="none" strike="noStrike" dirty="0" smtClean="0">
                          <a:effectLst/>
                          <a:latin typeface="Arial"/>
                        </a:rPr>
                        <a:t>620 830</a:t>
                      </a:r>
                      <a:endParaRPr lang="en-ZA" sz="1200" b="0" i="0" u="none" strike="noStrike" dirty="0">
                        <a:effectLst/>
                        <a:latin typeface="Arial"/>
                      </a:endParaRPr>
                    </a:p>
                  </a:txBody>
                  <a:tcPr marL="9525" marR="9525" marT="9525" marB="0" anchor="b"/>
                </a:tc>
                <a:tc>
                  <a:txBody>
                    <a:bodyPr/>
                    <a:lstStyle/>
                    <a:p>
                      <a:pPr algn="r" fontAlgn="b"/>
                      <a:r>
                        <a:rPr lang="en-ZA" sz="1200" b="0" i="0" u="none" strike="noStrike" dirty="0" smtClean="0">
                          <a:effectLst/>
                          <a:latin typeface="Arial"/>
                        </a:rPr>
                        <a:t>236 196</a:t>
                      </a:r>
                      <a:endParaRPr lang="en-ZA" sz="1200" b="0" i="0" u="none" strike="noStrike" dirty="0">
                        <a:effectLst/>
                        <a:latin typeface="Arial"/>
                      </a:endParaRPr>
                    </a:p>
                  </a:txBody>
                  <a:tcPr marL="9525" marR="9525" marT="9525" marB="0" anchor="b"/>
                </a:tc>
                <a:tc>
                  <a:txBody>
                    <a:bodyPr/>
                    <a:lstStyle/>
                    <a:p>
                      <a:pPr algn="r" fontAlgn="b"/>
                      <a:r>
                        <a:rPr lang="en-ZA" sz="1200" b="0" i="0" u="none" strike="noStrike" dirty="0" smtClean="0">
                          <a:effectLst/>
                          <a:latin typeface="Arial"/>
                        </a:rPr>
                        <a:t>72.4%</a:t>
                      </a:r>
                      <a:endParaRPr lang="en-ZA" sz="1200" b="0" i="0" u="none" strike="noStrike" dirty="0">
                        <a:effectLst/>
                        <a:latin typeface="Arial"/>
                      </a:endParaRPr>
                    </a:p>
                  </a:txBody>
                  <a:tcPr marL="9525" marR="9525" marT="9525" marB="0" anchor="b"/>
                </a:tc>
              </a:tr>
              <a:tr h="390090">
                <a:tc>
                  <a:txBody>
                    <a:bodyPr/>
                    <a:lstStyle/>
                    <a:p>
                      <a:pPr algn="l" fontAlgn="b"/>
                      <a:r>
                        <a:rPr lang="en-ZA" sz="1200" b="0" i="0" u="none" strike="noStrike">
                          <a:effectLst/>
                          <a:latin typeface="Arial"/>
                        </a:rPr>
                        <a:t>Northern Cape</a:t>
                      </a:r>
                    </a:p>
                  </a:txBody>
                  <a:tcPr marL="9525" marR="9525" marT="9525" marB="0" anchor="b"/>
                </a:tc>
                <a:tc>
                  <a:txBody>
                    <a:bodyPr/>
                    <a:lstStyle/>
                    <a:p>
                      <a:pPr algn="r" fontAlgn="b"/>
                      <a:r>
                        <a:rPr lang="en-ZA" sz="1200" b="0" i="0" u="none" strike="noStrike" dirty="0">
                          <a:effectLst/>
                          <a:latin typeface="Arial"/>
                        </a:rPr>
                        <a:t> 446 </a:t>
                      </a:r>
                      <a:r>
                        <a:rPr lang="en-ZA" sz="1200" b="0" i="0" u="none" strike="noStrike" dirty="0" smtClean="0">
                          <a:effectLst/>
                          <a:latin typeface="Arial"/>
                        </a:rPr>
                        <a:t>998</a:t>
                      </a:r>
                      <a:endParaRPr lang="en-ZA" sz="1200" b="0" i="0" u="none" strike="noStrike" dirty="0">
                        <a:effectLst/>
                        <a:latin typeface="Arial"/>
                      </a:endParaRPr>
                    </a:p>
                  </a:txBody>
                  <a:tcPr marL="9525" marR="9525" marT="9525" marB="0" anchor="b"/>
                </a:tc>
                <a:tc>
                  <a:txBody>
                    <a:bodyPr/>
                    <a:lstStyle/>
                    <a:p>
                      <a:pPr algn="r" fontAlgn="b"/>
                      <a:r>
                        <a:rPr lang="en-ZA" sz="1200" b="0" i="0" u="none" strike="noStrike" dirty="0" smtClean="0">
                          <a:effectLst/>
                          <a:latin typeface="Arial"/>
                        </a:rPr>
                        <a:t>(26)</a:t>
                      </a:r>
                      <a:endParaRPr lang="en-ZA" sz="1200" b="0" i="0" u="none" strike="noStrike" dirty="0">
                        <a:effectLst/>
                        <a:latin typeface="Arial"/>
                      </a:endParaRPr>
                    </a:p>
                  </a:txBody>
                  <a:tcPr marL="9525" marR="9525" marT="9525" marB="0" anchor="b"/>
                </a:tc>
                <a:tc>
                  <a:txBody>
                    <a:bodyPr/>
                    <a:lstStyle/>
                    <a:p>
                      <a:pPr algn="r" fontAlgn="b"/>
                      <a:r>
                        <a:rPr lang="en-ZA" sz="1200" b="0" i="0" u="none" strike="noStrike" dirty="0">
                          <a:effectLst/>
                          <a:latin typeface="Arial"/>
                        </a:rPr>
                        <a:t> 446 972</a:t>
                      </a:r>
                    </a:p>
                  </a:txBody>
                  <a:tcPr marL="9525" marR="9525" marT="9525" marB="0" anchor="b"/>
                </a:tc>
                <a:tc>
                  <a:txBody>
                    <a:bodyPr/>
                    <a:lstStyle/>
                    <a:p>
                      <a:pPr algn="r" fontAlgn="b"/>
                      <a:r>
                        <a:rPr lang="en-ZA" sz="1200" b="0" i="0" u="none" strike="noStrike" dirty="0">
                          <a:effectLst/>
                          <a:latin typeface="Arial"/>
                        </a:rPr>
                        <a:t> </a:t>
                      </a:r>
                      <a:r>
                        <a:rPr lang="en-ZA" sz="1200" b="0" i="0" u="none" strike="noStrike" dirty="0" smtClean="0">
                          <a:effectLst/>
                          <a:latin typeface="Arial"/>
                        </a:rPr>
                        <a:t>278 998</a:t>
                      </a:r>
                      <a:endParaRPr lang="en-ZA" sz="1200" b="0" i="0" u="none" strike="noStrike" dirty="0">
                        <a:effectLst/>
                        <a:latin typeface="Arial"/>
                      </a:endParaRPr>
                    </a:p>
                  </a:txBody>
                  <a:tcPr marL="9525" marR="9525" marT="9525" marB="0" anchor="b"/>
                </a:tc>
                <a:tc>
                  <a:txBody>
                    <a:bodyPr/>
                    <a:lstStyle/>
                    <a:p>
                      <a:pPr algn="r" fontAlgn="b"/>
                      <a:r>
                        <a:rPr lang="en-ZA" sz="1200" b="0" i="0" u="none" strike="noStrike" dirty="0" smtClean="0">
                          <a:effectLst/>
                          <a:latin typeface="Arial"/>
                        </a:rPr>
                        <a:t>167 974</a:t>
                      </a:r>
                      <a:endParaRPr lang="en-ZA" sz="1200" b="0" i="0" u="none" strike="noStrike" dirty="0">
                        <a:effectLst/>
                        <a:latin typeface="Arial"/>
                      </a:endParaRPr>
                    </a:p>
                  </a:txBody>
                  <a:tcPr marL="9525" marR="9525" marT="9525" marB="0" anchor="b"/>
                </a:tc>
                <a:tc>
                  <a:txBody>
                    <a:bodyPr/>
                    <a:lstStyle/>
                    <a:p>
                      <a:pPr algn="r" fontAlgn="b"/>
                      <a:r>
                        <a:rPr lang="en-ZA" sz="1200" b="0" i="0" u="none" strike="noStrike" dirty="0" smtClean="0">
                          <a:effectLst/>
                          <a:latin typeface="Arial"/>
                        </a:rPr>
                        <a:t>62.4%</a:t>
                      </a:r>
                      <a:endParaRPr lang="en-ZA" sz="1200" b="0" i="0" u="none" strike="noStrike" dirty="0">
                        <a:effectLst/>
                        <a:latin typeface="Arial"/>
                      </a:endParaRPr>
                    </a:p>
                  </a:txBody>
                  <a:tcPr marL="9525" marR="9525" marT="9525" marB="0" anchor="b"/>
                </a:tc>
              </a:tr>
              <a:tr h="385470">
                <a:tc>
                  <a:txBody>
                    <a:bodyPr/>
                    <a:lstStyle/>
                    <a:p>
                      <a:pPr algn="l" fontAlgn="b"/>
                      <a:r>
                        <a:rPr lang="en-ZA" sz="1200" b="0" i="0" u="none" strike="noStrike">
                          <a:effectLst/>
                          <a:latin typeface="Arial"/>
                        </a:rPr>
                        <a:t>North West</a:t>
                      </a:r>
                    </a:p>
                  </a:txBody>
                  <a:tcPr marL="9525" marR="9525" marT="9525" marB="0" anchor="b"/>
                </a:tc>
                <a:tc>
                  <a:txBody>
                    <a:bodyPr/>
                    <a:lstStyle/>
                    <a:p>
                      <a:pPr algn="r" fontAlgn="b"/>
                      <a:r>
                        <a:rPr lang="en-ZA" sz="1200" b="0" i="0" u="none" strike="noStrike" dirty="0">
                          <a:effectLst/>
                          <a:latin typeface="Arial"/>
                        </a:rPr>
                        <a:t> 995 107</a:t>
                      </a:r>
                    </a:p>
                  </a:txBody>
                  <a:tcPr marL="9525" marR="9525" marT="9525" marB="0" anchor="b"/>
                </a:tc>
                <a:tc>
                  <a:txBody>
                    <a:bodyPr/>
                    <a:lstStyle/>
                    <a:p>
                      <a:pPr algn="r" fontAlgn="b"/>
                      <a:r>
                        <a:rPr lang="en-ZA" sz="1200" b="0" i="0" u="none" strike="noStrike" dirty="0" smtClean="0">
                          <a:effectLst/>
                          <a:latin typeface="Arial"/>
                        </a:rPr>
                        <a:t>(35 340)</a:t>
                      </a:r>
                      <a:endParaRPr lang="en-ZA" sz="1200" b="0" i="0" u="none" strike="noStrike" dirty="0">
                        <a:effectLst/>
                        <a:latin typeface="Arial"/>
                      </a:endParaRPr>
                    </a:p>
                  </a:txBody>
                  <a:tcPr marL="9525" marR="9525" marT="9525" marB="0" anchor="b"/>
                </a:tc>
                <a:tc>
                  <a:txBody>
                    <a:bodyPr/>
                    <a:lstStyle/>
                    <a:p>
                      <a:pPr algn="r" fontAlgn="b"/>
                      <a:r>
                        <a:rPr lang="en-ZA" sz="1200" b="0" i="0" u="none" strike="noStrike" dirty="0" smtClean="0">
                          <a:effectLst/>
                          <a:latin typeface="Arial"/>
                        </a:rPr>
                        <a:t>959 767</a:t>
                      </a:r>
                      <a:endParaRPr lang="en-ZA" sz="1200" b="0" i="0" u="none" strike="noStrike" dirty="0">
                        <a:effectLst/>
                        <a:latin typeface="Arial"/>
                      </a:endParaRPr>
                    </a:p>
                  </a:txBody>
                  <a:tcPr marL="9525" marR="9525" marT="9525" marB="0" anchor="b"/>
                </a:tc>
                <a:tc>
                  <a:txBody>
                    <a:bodyPr/>
                    <a:lstStyle/>
                    <a:p>
                      <a:pPr algn="r" fontAlgn="b"/>
                      <a:r>
                        <a:rPr lang="en-ZA" sz="1200" b="0" i="0" u="none" strike="noStrike" dirty="0" smtClean="0">
                          <a:effectLst/>
                          <a:latin typeface="Arial"/>
                        </a:rPr>
                        <a:t>801 070</a:t>
                      </a:r>
                      <a:endParaRPr lang="en-ZA" sz="1200" b="0" i="0" u="none" strike="noStrike" dirty="0">
                        <a:effectLst/>
                        <a:latin typeface="Arial"/>
                      </a:endParaRPr>
                    </a:p>
                  </a:txBody>
                  <a:tcPr marL="9525" marR="9525" marT="9525" marB="0" anchor="b"/>
                </a:tc>
                <a:tc>
                  <a:txBody>
                    <a:bodyPr/>
                    <a:lstStyle/>
                    <a:p>
                      <a:pPr algn="r" fontAlgn="b"/>
                      <a:r>
                        <a:rPr lang="en-ZA" sz="1200" b="0" i="0" u="none" strike="noStrike" dirty="0" smtClean="0">
                          <a:effectLst/>
                          <a:latin typeface="Arial"/>
                        </a:rPr>
                        <a:t>158 697</a:t>
                      </a:r>
                      <a:endParaRPr lang="en-ZA" sz="1200" b="0" i="0" u="none" strike="noStrike" dirty="0">
                        <a:effectLst/>
                        <a:latin typeface="Arial"/>
                      </a:endParaRPr>
                    </a:p>
                  </a:txBody>
                  <a:tcPr marL="9525" marR="9525" marT="9525" marB="0" anchor="b"/>
                </a:tc>
                <a:tc>
                  <a:txBody>
                    <a:bodyPr/>
                    <a:lstStyle/>
                    <a:p>
                      <a:pPr algn="r" fontAlgn="b"/>
                      <a:r>
                        <a:rPr lang="en-ZA" sz="1200" b="0" i="0" u="none" strike="noStrike" dirty="0" smtClean="0">
                          <a:effectLst/>
                          <a:latin typeface="Arial"/>
                        </a:rPr>
                        <a:t>83.5%</a:t>
                      </a:r>
                      <a:endParaRPr lang="en-ZA" sz="1200" b="0" i="0" u="none" strike="noStrike" dirty="0">
                        <a:effectLst/>
                        <a:latin typeface="Arial"/>
                      </a:endParaRPr>
                    </a:p>
                  </a:txBody>
                  <a:tcPr marL="9525" marR="9525" marT="9525" marB="0" anchor="b"/>
                </a:tc>
              </a:tr>
              <a:tr h="390090">
                <a:tc>
                  <a:txBody>
                    <a:bodyPr/>
                    <a:lstStyle/>
                    <a:p>
                      <a:pPr algn="l" fontAlgn="b"/>
                      <a:r>
                        <a:rPr lang="en-ZA" sz="1200" b="0" i="0" u="none" strike="noStrike" dirty="0">
                          <a:effectLst/>
                          <a:latin typeface="Arial"/>
                        </a:rPr>
                        <a:t>Western Cape</a:t>
                      </a:r>
                    </a:p>
                  </a:txBody>
                  <a:tcPr marL="9525" marR="9525" marT="9525" marB="0" anchor="b"/>
                </a:tc>
                <a:tc>
                  <a:txBody>
                    <a:bodyPr/>
                    <a:lstStyle/>
                    <a:p>
                      <a:pPr algn="r" fontAlgn="b"/>
                      <a:r>
                        <a:rPr lang="en-ZA" sz="1200" b="0" i="0" u="none" strike="noStrike" dirty="0">
                          <a:effectLst/>
                          <a:latin typeface="Arial"/>
                        </a:rPr>
                        <a:t>1 032 237</a:t>
                      </a:r>
                    </a:p>
                  </a:txBody>
                  <a:tcPr marL="9525" marR="9525" marT="9525" marB="0" anchor="b"/>
                </a:tc>
                <a:tc>
                  <a:txBody>
                    <a:bodyPr/>
                    <a:lstStyle/>
                    <a:p>
                      <a:pPr algn="r" fontAlgn="b"/>
                      <a:r>
                        <a:rPr lang="en-ZA" sz="1200" b="0" i="0" u="none" strike="noStrike" dirty="0" smtClean="0">
                          <a:effectLst/>
                          <a:latin typeface="Arial"/>
                        </a:rPr>
                        <a:t>50 000</a:t>
                      </a:r>
                      <a:endParaRPr lang="en-ZA" sz="1200" b="0" i="0" u="none" strike="noStrike" dirty="0">
                        <a:effectLst/>
                        <a:latin typeface="Arial"/>
                      </a:endParaRPr>
                    </a:p>
                  </a:txBody>
                  <a:tcPr marL="9525" marR="9525" marT="9525" marB="0" anchor="b"/>
                </a:tc>
                <a:tc>
                  <a:txBody>
                    <a:bodyPr/>
                    <a:lstStyle/>
                    <a:p>
                      <a:pPr algn="r" fontAlgn="b"/>
                      <a:r>
                        <a:rPr lang="en-ZA" sz="1200" b="0" i="0" u="none" strike="noStrike" dirty="0" smtClean="0">
                          <a:effectLst/>
                          <a:latin typeface="Arial"/>
                        </a:rPr>
                        <a:t>1 082 237</a:t>
                      </a:r>
                      <a:endParaRPr lang="en-ZA" sz="1200" b="0" i="0" u="none" strike="noStrike" dirty="0">
                        <a:effectLst/>
                        <a:latin typeface="Arial"/>
                      </a:endParaRPr>
                    </a:p>
                  </a:txBody>
                  <a:tcPr marL="9525" marR="9525" marT="9525" marB="0" anchor="b"/>
                </a:tc>
                <a:tc>
                  <a:txBody>
                    <a:bodyPr/>
                    <a:lstStyle/>
                    <a:p>
                      <a:pPr algn="r" fontAlgn="b"/>
                      <a:r>
                        <a:rPr lang="en-ZA" sz="1200" b="0" i="0" u="none" strike="noStrike" dirty="0">
                          <a:effectLst/>
                          <a:latin typeface="Arial"/>
                        </a:rPr>
                        <a:t> </a:t>
                      </a:r>
                      <a:r>
                        <a:rPr lang="en-ZA" sz="1200" b="0" i="0" u="none" strike="noStrike" dirty="0" smtClean="0">
                          <a:effectLst/>
                          <a:latin typeface="Arial"/>
                        </a:rPr>
                        <a:t>770 220</a:t>
                      </a:r>
                      <a:endParaRPr lang="en-ZA" sz="1200" b="0" i="0" u="none" strike="noStrike" dirty="0">
                        <a:effectLst/>
                        <a:latin typeface="Arial"/>
                      </a:endParaRPr>
                    </a:p>
                  </a:txBody>
                  <a:tcPr marL="9525" marR="9525" marT="9525" marB="0" anchor="b"/>
                </a:tc>
                <a:tc>
                  <a:txBody>
                    <a:bodyPr/>
                    <a:lstStyle/>
                    <a:p>
                      <a:pPr algn="r" fontAlgn="b"/>
                      <a:r>
                        <a:rPr lang="en-ZA" sz="1200" b="0" i="0" u="none" strike="noStrike" dirty="0" smtClean="0">
                          <a:effectLst/>
                          <a:latin typeface="Arial"/>
                        </a:rPr>
                        <a:t>312 017  </a:t>
                      </a:r>
                      <a:endParaRPr lang="en-ZA" sz="1200" b="0" i="0" u="none" strike="noStrike" dirty="0">
                        <a:effectLst/>
                        <a:latin typeface="Arial"/>
                      </a:endParaRPr>
                    </a:p>
                  </a:txBody>
                  <a:tcPr marL="9525" marR="9525" marT="9525" marB="0" anchor="b"/>
                </a:tc>
                <a:tc>
                  <a:txBody>
                    <a:bodyPr/>
                    <a:lstStyle/>
                    <a:p>
                      <a:pPr algn="r" fontAlgn="b"/>
                      <a:r>
                        <a:rPr lang="en-ZA" sz="1200" b="0" i="0" u="none" strike="noStrike" dirty="0" smtClean="0">
                          <a:effectLst/>
                          <a:latin typeface="Arial"/>
                        </a:rPr>
                        <a:t>71.2%</a:t>
                      </a:r>
                      <a:endParaRPr lang="en-ZA" sz="1200" b="0" i="0" u="none" strike="noStrike" dirty="0">
                        <a:effectLst/>
                        <a:latin typeface="Arial"/>
                      </a:endParaRPr>
                    </a:p>
                  </a:txBody>
                  <a:tcPr marL="9525" marR="9525" marT="9525" marB="0" anchor="b"/>
                </a:tc>
              </a:tr>
              <a:tr h="476476">
                <a:tc>
                  <a:txBody>
                    <a:bodyPr/>
                    <a:lstStyle/>
                    <a:p>
                      <a:endParaRPr lang="en-ZA" sz="1200" b="1" dirty="0" smtClean="0"/>
                    </a:p>
                    <a:p>
                      <a:r>
                        <a:rPr lang="en-ZA" sz="1200" b="1" dirty="0" smtClean="0"/>
                        <a:t>Total </a:t>
                      </a:r>
                      <a:endParaRPr lang="en-ZA" sz="1200" b="1" dirty="0"/>
                    </a:p>
                  </a:txBody>
                  <a:tcPr/>
                </a:tc>
                <a:tc>
                  <a:txBody>
                    <a:bodyPr/>
                    <a:lstStyle/>
                    <a:p>
                      <a:pPr algn="r" fontAlgn="b"/>
                      <a:r>
                        <a:rPr lang="en-ZA" sz="1200" b="1" i="0" u="none" strike="noStrike" dirty="0" smtClean="0">
                          <a:effectLst/>
                          <a:latin typeface="Arial"/>
                        </a:rPr>
                        <a:t>9 517 555</a:t>
                      </a:r>
                      <a:endParaRPr lang="en-ZA" sz="1200" b="1" i="0" u="none" strike="noStrike" dirty="0">
                        <a:effectLst/>
                        <a:latin typeface="Arial"/>
                      </a:endParaRPr>
                    </a:p>
                  </a:txBody>
                  <a:tcPr marL="9525" marR="9525" marT="9525" marB="0" anchor="b"/>
                </a:tc>
                <a:tc>
                  <a:txBody>
                    <a:bodyPr/>
                    <a:lstStyle/>
                    <a:p>
                      <a:pPr algn="r" fontAlgn="b"/>
                      <a:r>
                        <a:rPr lang="en-ZA" sz="1200" b="1" i="0" u="none" strike="noStrike" dirty="0" smtClean="0">
                          <a:effectLst/>
                          <a:latin typeface="Arial"/>
                        </a:rPr>
                        <a:t>(163 112)</a:t>
                      </a:r>
                      <a:endParaRPr lang="en-ZA" sz="1200" b="1" i="0" u="none" strike="noStrike" dirty="0">
                        <a:effectLst/>
                        <a:latin typeface="Arial"/>
                      </a:endParaRPr>
                    </a:p>
                  </a:txBody>
                  <a:tcPr marL="9525" marR="9525" marT="9525" marB="0" anchor="b"/>
                </a:tc>
                <a:tc>
                  <a:txBody>
                    <a:bodyPr/>
                    <a:lstStyle/>
                    <a:p>
                      <a:pPr algn="r" fontAlgn="b"/>
                      <a:r>
                        <a:rPr lang="en-ZA" sz="1200" b="1" i="0" u="none" strike="noStrike" dirty="0" smtClean="0">
                          <a:effectLst/>
                          <a:latin typeface="Arial"/>
                        </a:rPr>
                        <a:t>9 354 443</a:t>
                      </a:r>
                      <a:endParaRPr lang="en-ZA" sz="1200" b="1" i="0" u="none" strike="noStrike" dirty="0">
                        <a:effectLst/>
                        <a:latin typeface="Arial"/>
                      </a:endParaRPr>
                    </a:p>
                  </a:txBody>
                  <a:tcPr marL="9525" marR="9525" marT="9525" marB="0" anchor="b"/>
                </a:tc>
                <a:tc>
                  <a:txBody>
                    <a:bodyPr/>
                    <a:lstStyle/>
                    <a:p>
                      <a:pPr algn="r" fontAlgn="b"/>
                      <a:r>
                        <a:rPr lang="en-ZA" sz="1200" b="1" i="0" u="none" strike="noStrike" dirty="0" smtClean="0">
                          <a:effectLst/>
                          <a:latin typeface="Arial"/>
                        </a:rPr>
                        <a:t>6 380 073</a:t>
                      </a:r>
                      <a:endParaRPr lang="en-ZA" sz="1200" b="1" i="0" u="none" strike="noStrike" dirty="0">
                        <a:effectLst/>
                        <a:latin typeface="Arial"/>
                      </a:endParaRPr>
                    </a:p>
                  </a:txBody>
                  <a:tcPr marL="9525" marR="9525" marT="9525" marB="0" anchor="b"/>
                </a:tc>
                <a:tc>
                  <a:txBody>
                    <a:bodyPr/>
                    <a:lstStyle/>
                    <a:p>
                      <a:pPr algn="r" fontAlgn="b"/>
                      <a:r>
                        <a:rPr lang="en-ZA" sz="1200" b="1" i="0" u="none" strike="noStrike" dirty="0">
                          <a:effectLst/>
                          <a:latin typeface="Arial"/>
                        </a:rPr>
                        <a:t> </a:t>
                      </a:r>
                      <a:r>
                        <a:rPr lang="en-ZA" sz="1200" b="1" i="0" u="none" strike="noStrike" dirty="0" smtClean="0">
                          <a:effectLst/>
                          <a:latin typeface="Arial"/>
                        </a:rPr>
                        <a:t>2 974 370</a:t>
                      </a:r>
                      <a:endParaRPr lang="en-ZA" sz="1200" b="1" i="0" u="none" strike="noStrike" dirty="0">
                        <a:effectLst/>
                        <a:latin typeface="Arial"/>
                      </a:endParaRPr>
                    </a:p>
                  </a:txBody>
                  <a:tcPr marL="9525" marR="9525" marT="9525" marB="0" anchor="b"/>
                </a:tc>
                <a:tc>
                  <a:txBody>
                    <a:bodyPr/>
                    <a:lstStyle/>
                    <a:p>
                      <a:pPr algn="r" fontAlgn="b"/>
                      <a:r>
                        <a:rPr lang="en-ZA" sz="1200" b="1" i="0" u="none" strike="noStrike" dirty="0" smtClean="0">
                          <a:effectLst/>
                          <a:latin typeface="Arial"/>
                        </a:rPr>
                        <a:t>68.2%</a:t>
                      </a:r>
                      <a:endParaRPr lang="en-ZA" sz="1200" b="1" i="0" u="none" strike="noStrike" dirty="0">
                        <a:effectLst/>
                        <a:latin typeface="Arial"/>
                      </a:endParaRPr>
                    </a:p>
                  </a:txBody>
                  <a:tcPr marL="9525" marR="9525" marT="9525" marB="0" anchor="b"/>
                </a:tc>
              </a:tr>
            </a:tbl>
          </a:graphicData>
        </a:graphic>
      </p:graphicFrame>
    </p:spTree>
    <p:extLst>
      <p:ext uri="{BB962C8B-B14F-4D97-AF65-F5344CB8AC3E}">
        <p14:creationId xmlns:p14="http://schemas.microsoft.com/office/powerpoint/2010/main" xmlns="" val="389636929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8229600" cy="487362"/>
          </a:xfrm>
        </p:spPr>
        <p:txBody>
          <a:bodyPr>
            <a:noAutofit/>
          </a:bodyPr>
          <a:lstStyle/>
          <a:p>
            <a:r>
              <a:rPr lang="en-US" sz="3200" b="1" dirty="0" smtClean="0"/>
              <a:t>EDUCATION INFRASTRUCTURE GRANT</a:t>
            </a:r>
            <a:endParaRPr lang="en-US" sz="3200" b="1" dirty="0"/>
          </a:p>
        </p:txBody>
      </p:sp>
      <p:sp>
        <p:nvSpPr>
          <p:cNvPr id="2" name="Content Placeholder 1"/>
          <p:cNvSpPr>
            <a:spLocks noGrp="1"/>
          </p:cNvSpPr>
          <p:nvPr>
            <p:ph idx="1"/>
          </p:nvPr>
        </p:nvSpPr>
        <p:spPr>
          <a:xfrm>
            <a:off x="179512" y="836712"/>
            <a:ext cx="8964488" cy="5256584"/>
          </a:xfrm>
        </p:spPr>
        <p:txBody>
          <a:bodyPr>
            <a:normAutofit/>
          </a:bodyPr>
          <a:lstStyle/>
          <a:p>
            <a:r>
              <a:rPr lang="en-ZA" sz="2400" dirty="0"/>
              <a:t>Low- spending in </a:t>
            </a:r>
            <a:r>
              <a:rPr lang="en-ZA" sz="2400" b="1" dirty="0"/>
              <a:t>Eastern </a:t>
            </a:r>
            <a:r>
              <a:rPr lang="en-ZA" sz="2400" b="1" dirty="0" smtClean="0"/>
              <a:t>Cape</a:t>
            </a:r>
            <a:r>
              <a:rPr lang="en-ZA" sz="2400" dirty="0" smtClean="0"/>
              <a:t>: the following has been done:</a:t>
            </a:r>
            <a:endParaRPr lang="en-ZA" sz="2400" b="1" dirty="0" smtClean="0"/>
          </a:p>
          <a:p>
            <a:pPr marL="0" indent="0">
              <a:buNone/>
            </a:pPr>
            <a:r>
              <a:rPr lang="en-ZA" sz="2400" b="1" dirty="0" smtClean="0"/>
              <a:t>Action</a:t>
            </a:r>
            <a:r>
              <a:rPr lang="en-ZA" sz="2400" dirty="0" smtClean="0"/>
              <a:t>:  </a:t>
            </a:r>
            <a:r>
              <a:rPr lang="en-ZA" sz="2400" dirty="0"/>
              <a:t>A task team comprising of officials from the </a:t>
            </a:r>
            <a:r>
              <a:rPr lang="en-ZA" sz="2400" b="1" dirty="0" smtClean="0"/>
              <a:t>DBE</a:t>
            </a:r>
            <a:r>
              <a:rPr lang="en-ZA" sz="2400" dirty="0" smtClean="0"/>
              <a:t>, </a:t>
            </a:r>
            <a:r>
              <a:rPr lang="en-ZA" sz="2400" dirty="0"/>
              <a:t>Eastern </a:t>
            </a:r>
            <a:r>
              <a:rPr lang="en-ZA" sz="2400" dirty="0" smtClean="0"/>
              <a:t>Cape </a:t>
            </a:r>
            <a:r>
              <a:rPr lang="en-ZA" sz="2400" b="1" dirty="0" smtClean="0"/>
              <a:t>PED</a:t>
            </a:r>
            <a:r>
              <a:rPr lang="en-ZA" sz="2400" dirty="0" smtClean="0"/>
              <a:t>, </a:t>
            </a:r>
            <a:r>
              <a:rPr lang="en-ZA" sz="2400" b="1" dirty="0"/>
              <a:t>National Treasury </a:t>
            </a:r>
            <a:r>
              <a:rPr lang="en-ZA" sz="2400" dirty="0"/>
              <a:t>and the Eastern Cape </a:t>
            </a:r>
            <a:r>
              <a:rPr lang="en-ZA" sz="2400" b="1" dirty="0"/>
              <a:t>Provincial Treasury </a:t>
            </a:r>
            <a:r>
              <a:rPr lang="en-ZA" sz="2400" dirty="0"/>
              <a:t>has been formed to </a:t>
            </a:r>
            <a:r>
              <a:rPr lang="en-ZA" sz="2400" dirty="0" smtClean="0"/>
              <a:t>intervene.</a:t>
            </a:r>
          </a:p>
          <a:p>
            <a:pPr marL="0" indent="0">
              <a:buNone/>
            </a:pPr>
            <a:endParaRPr lang="en-ZA" sz="2400" b="1" dirty="0" smtClean="0"/>
          </a:p>
          <a:p>
            <a:pPr marL="0" indent="0">
              <a:buNone/>
            </a:pPr>
            <a:r>
              <a:rPr lang="en-ZA" sz="2400" b="1" dirty="0" smtClean="0"/>
              <a:t>Purpose of Task team</a:t>
            </a:r>
            <a:r>
              <a:rPr lang="en-ZA" sz="2400" dirty="0" smtClean="0"/>
              <a:t>: </a:t>
            </a:r>
          </a:p>
          <a:p>
            <a:r>
              <a:rPr lang="en-ZA" sz="2400" b="1" dirty="0" smtClean="0"/>
              <a:t>Fast </a:t>
            </a:r>
            <a:r>
              <a:rPr lang="en-ZA" sz="2400" b="1" dirty="0"/>
              <a:t>tracking implementation </a:t>
            </a:r>
            <a:r>
              <a:rPr lang="en-ZA" sz="2400" dirty="0"/>
              <a:t>of the current infrastructure delivery </a:t>
            </a:r>
            <a:r>
              <a:rPr lang="en-ZA" sz="2400" dirty="0" smtClean="0"/>
              <a:t>programme;</a:t>
            </a:r>
          </a:p>
          <a:p>
            <a:r>
              <a:rPr lang="en-ZA" sz="2400" dirty="0"/>
              <a:t>P</a:t>
            </a:r>
            <a:r>
              <a:rPr lang="en-ZA" sz="2400" dirty="0" smtClean="0"/>
              <a:t>lanning </a:t>
            </a:r>
            <a:r>
              <a:rPr lang="en-ZA" sz="2400" dirty="0"/>
              <a:t>to ensure </a:t>
            </a:r>
            <a:r>
              <a:rPr lang="en-ZA" sz="2400" b="1" dirty="0"/>
              <a:t>readiness for implementation </a:t>
            </a:r>
            <a:r>
              <a:rPr lang="en-ZA" sz="2400" dirty="0"/>
              <a:t>in the next financial year. </a:t>
            </a:r>
            <a:endParaRPr lang="en-US" sz="2400" dirty="0"/>
          </a:p>
          <a:p>
            <a:endParaRPr lang="en-ZA" sz="2400" dirty="0"/>
          </a:p>
        </p:txBody>
      </p:sp>
    </p:spTree>
    <p:extLst>
      <p:ext uri="{BB962C8B-B14F-4D97-AF65-F5344CB8AC3E}">
        <p14:creationId xmlns:p14="http://schemas.microsoft.com/office/powerpoint/2010/main" xmlns="" val="168296584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Content Placeholder 5"/>
          <p:cNvSpPr>
            <a:spLocks noGrp="1"/>
          </p:cNvSpPr>
          <p:nvPr>
            <p:ph idx="1"/>
          </p:nvPr>
        </p:nvSpPr>
        <p:spPr>
          <a:xfrm>
            <a:off x="107504" y="1071563"/>
            <a:ext cx="9036496" cy="4525962"/>
          </a:xfrm>
        </p:spPr>
        <p:txBody>
          <a:bodyPr/>
          <a:lstStyle/>
          <a:p>
            <a:pPr algn="ctr" eaLnBrk="1" hangingPunct="1">
              <a:buFont typeface="Arial" charset="0"/>
              <a:buNone/>
              <a:defRPr/>
            </a:pPr>
            <a:endParaRPr lang="en-US" b="1" dirty="0" smtClean="0">
              <a:solidFill>
                <a:srgbClr val="741202"/>
              </a:solidFill>
              <a:latin typeface="+mn-lt"/>
            </a:endParaRPr>
          </a:p>
          <a:p>
            <a:pPr algn="ctr" eaLnBrk="1" hangingPunct="1">
              <a:buFont typeface="Arial" charset="0"/>
              <a:buNone/>
              <a:defRPr/>
            </a:pPr>
            <a:endParaRPr lang="en-US" b="1" dirty="0" smtClean="0">
              <a:solidFill>
                <a:srgbClr val="741202"/>
              </a:solidFill>
              <a:latin typeface="+mn-lt"/>
            </a:endParaRPr>
          </a:p>
          <a:p>
            <a:pPr marL="631825" indent="-631825" algn="ctr">
              <a:buFont typeface="Arial" charset="0"/>
              <a:buNone/>
              <a:defRPr/>
            </a:pPr>
            <a:r>
              <a:rPr lang="en-US" sz="4800" b="1" dirty="0" smtClean="0">
                <a:solidFill>
                  <a:srgbClr val="741202"/>
                </a:solidFill>
                <a:latin typeface="+mn-lt"/>
                <a:cs typeface="Calibri" pitchFamily="34" charset="0"/>
              </a:rPr>
              <a:t>PART A</a:t>
            </a:r>
            <a:r>
              <a:rPr lang="en-US" sz="4800" dirty="0" smtClean="0">
                <a:solidFill>
                  <a:srgbClr val="741202"/>
                </a:solidFill>
                <a:latin typeface="+mn-lt"/>
                <a:cs typeface="Calibri" pitchFamily="34" charset="0"/>
              </a:rPr>
              <a:t> </a:t>
            </a:r>
          </a:p>
          <a:p>
            <a:pPr marL="631825" indent="-631825" algn="ctr">
              <a:buNone/>
              <a:defRPr/>
            </a:pPr>
            <a:r>
              <a:rPr lang="en-US" sz="4800" b="1" dirty="0" smtClean="0">
                <a:solidFill>
                  <a:srgbClr val="741202"/>
                </a:solidFill>
                <a:latin typeface="+mn-lt"/>
                <a:cs typeface="Calibri" pitchFamily="34" charset="0"/>
              </a:rPr>
              <a:t>THIRD QUARTER EXPENDITURE REPORT</a:t>
            </a:r>
            <a:endParaRPr lang="en-US" sz="4800" b="1" dirty="0">
              <a:solidFill>
                <a:srgbClr val="741202"/>
              </a:solidFill>
              <a:latin typeface="+mn-lt"/>
              <a:cs typeface="Calibri" pitchFamily="34" charset="0"/>
            </a:endParaRPr>
          </a:p>
        </p:txBody>
      </p:sp>
      <p:sp>
        <p:nvSpPr>
          <p:cNvPr id="4" name="Slide Number Placeholder 3"/>
          <p:cNvSpPr>
            <a:spLocks noGrp="1"/>
          </p:cNvSpPr>
          <p:nvPr>
            <p:ph type="sldNum" sz="quarter" idx="11"/>
          </p:nvPr>
        </p:nvSpPr>
        <p:spPr>
          <a:xfrm>
            <a:off x="6553200" y="6237312"/>
            <a:ext cx="2411288" cy="484163"/>
          </a:xfrm>
        </p:spPr>
        <p:txBody>
          <a:bodyPr/>
          <a:lstStyle/>
          <a:p>
            <a:fld id="{3DB53F8B-4788-43D9-B19C-7CDD71F53993}" type="slidenum">
              <a:rPr lang="en-ZA" smtClean="0"/>
              <a:pPr/>
              <a:t>2</a:t>
            </a:fld>
            <a:endParaRPr lang="en-ZA"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Content Placeholder 5"/>
          <p:cNvSpPr>
            <a:spLocks noGrp="1"/>
          </p:cNvSpPr>
          <p:nvPr>
            <p:ph idx="1"/>
          </p:nvPr>
        </p:nvSpPr>
        <p:spPr>
          <a:xfrm>
            <a:off x="107504" y="1071563"/>
            <a:ext cx="8856984" cy="4525962"/>
          </a:xfrm>
        </p:spPr>
        <p:txBody>
          <a:bodyPr/>
          <a:lstStyle/>
          <a:p>
            <a:pPr algn="ctr" eaLnBrk="1" hangingPunct="1">
              <a:buFont typeface="Arial" charset="0"/>
              <a:buNone/>
              <a:defRPr/>
            </a:pPr>
            <a:endParaRPr lang="en-US" b="1" dirty="0" smtClean="0">
              <a:solidFill>
                <a:srgbClr val="741202"/>
              </a:solidFill>
              <a:latin typeface="+mn-lt"/>
            </a:endParaRPr>
          </a:p>
          <a:p>
            <a:pPr marL="631825" indent="-631825" algn="ctr">
              <a:buFont typeface="Arial" charset="0"/>
              <a:buNone/>
              <a:defRPr/>
            </a:pPr>
            <a:r>
              <a:rPr lang="en-US" sz="4400" b="1" dirty="0" smtClean="0">
                <a:solidFill>
                  <a:srgbClr val="741202"/>
                </a:solidFill>
                <a:latin typeface="+mn-lt"/>
                <a:cs typeface="Calibri" pitchFamily="34" charset="0"/>
              </a:rPr>
              <a:t>PART C</a:t>
            </a:r>
            <a:r>
              <a:rPr lang="en-US" sz="3600" dirty="0" smtClean="0">
                <a:solidFill>
                  <a:srgbClr val="741202"/>
                </a:solidFill>
                <a:latin typeface="+mn-lt"/>
                <a:cs typeface="Calibri" pitchFamily="34" charset="0"/>
              </a:rPr>
              <a:t> </a:t>
            </a:r>
          </a:p>
          <a:p>
            <a:pPr marL="631825" indent="-631825" algn="ctr">
              <a:buNone/>
              <a:defRPr/>
            </a:pPr>
            <a:r>
              <a:rPr lang="en-ZA" sz="3600" b="1" dirty="0" smtClean="0">
                <a:solidFill>
                  <a:srgbClr val="741202"/>
                </a:solidFill>
              </a:rPr>
              <a:t>SERVICE DELIVERY IMPLICATIONS, CHALLENGES AND REMEDIAL  ACTION</a:t>
            </a:r>
            <a:endParaRPr lang="en-US" sz="3600" b="1" dirty="0">
              <a:solidFill>
                <a:srgbClr val="741202"/>
              </a:solidFill>
              <a:latin typeface="+mn-lt"/>
              <a:cs typeface="Calibri" pitchFamily="34" charset="0"/>
            </a:endParaRPr>
          </a:p>
        </p:txBody>
      </p:sp>
      <p:sp>
        <p:nvSpPr>
          <p:cNvPr id="4" name="Slide Number Placeholder 3"/>
          <p:cNvSpPr>
            <a:spLocks noGrp="1"/>
          </p:cNvSpPr>
          <p:nvPr>
            <p:ph type="sldNum" sz="quarter" idx="11"/>
          </p:nvPr>
        </p:nvSpPr>
        <p:spPr/>
        <p:txBody>
          <a:bodyPr/>
          <a:lstStyle/>
          <a:p>
            <a:fld id="{3DB53F8B-4788-43D9-B19C-7CDD71F53993}" type="slidenum">
              <a:rPr lang="en-ZA" smtClean="0"/>
              <a:pPr/>
              <a:t>20</a:t>
            </a:fld>
            <a:endParaRPr lang="en-ZA"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44624"/>
            <a:ext cx="8856984" cy="721570"/>
          </a:xfrm>
        </p:spPr>
        <p:txBody>
          <a:bodyPr>
            <a:noAutofit/>
          </a:bodyPr>
          <a:lstStyle/>
          <a:p>
            <a:r>
              <a:rPr lang="en-US" sz="3600" dirty="0" smtClean="0"/>
              <a:t>ANNUAL NATIONAL ASSESSMENT</a:t>
            </a:r>
            <a:endParaRPr lang="en-US" sz="3600" dirty="0"/>
          </a:p>
        </p:txBody>
      </p:sp>
      <p:sp>
        <p:nvSpPr>
          <p:cNvPr id="6" name="Rectangle 5"/>
          <p:cNvSpPr/>
          <p:nvPr/>
        </p:nvSpPr>
        <p:spPr>
          <a:xfrm>
            <a:off x="8100392" y="6237312"/>
            <a:ext cx="301686" cy="369332"/>
          </a:xfrm>
          <a:prstGeom prst="rect">
            <a:avLst/>
          </a:prstGeom>
        </p:spPr>
        <p:txBody>
          <a:bodyPr wrap="none">
            <a:spAutoFit/>
          </a:bodyPr>
          <a:lstStyle/>
          <a:p>
            <a:pPr>
              <a:defRPr/>
            </a:pPr>
            <a:fld id="{E8B0DBBD-9E35-495C-9AE8-0EE38C8504D9}" type="slidenum">
              <a:rPr lang="en-US" smtClean="0">
                <a:solidFill>
                  <a:prstClr val="black"/>
                </a:solidFill>
              </a:rPr>
              <a:pPr>
                <a:defRPr/>
              </a:pPr>
              <a:t>21</a:t>
            </a:fld>
            <a:endParaRPr lang="en-US" dirty="0">
              <a:solidFill>
                <a:prstClr val="black"/>
              </a:solidFill>
            </a:endParaRPr>
          </a:p>
        </p:txBody>
      </p:sp>
      <p:sp>
        <p:nvSpPr>
          <p:cNvPr id="7" name="Rectangle 6"/>
          <p:cNvSpPr/>
          <p:nvPr/>
        </p:nvSpPr>
        <p:spPr>
          <a:xfrm>
            <a:off x="179512" y="914400"/>
            <a:ext cx="8856984" cy="6247864"/>
          </a:xfrm>
          <a:prstGeom prst="rect">
            <a:avLst/>
          </a:prstGeom>
        </p:spPr>
        <p:txBody>
          <a:bodyPr wrap="square">
            <a:spAutoFit/>
          </a:bodyPr>
          <a:lstStyle/>
          <a:p>
            <a:pPr algn="just">
              <a:buNone/>
            </a:pPr>
            <a:r>
              <a:rPr lang="en-ZA" dirty="0" smtClean="0">
                <a:latin typeface="Arial" pitchFamily="34" charset="0"/>
                <a:cs typeface="Arial" pitchFamily="34" charset="0"/>
              </a:rPr>
              <a:t>The fifth round of ANA was scheduled to be administered from 15 to 18 September 2015 in Mathematics </a:t>
            </a:r>
            <a:r>
              <a:rPr lang="en-ZA" b="1" dirty="0" smtClean="0">
                <a:latin typeface="Arial" pitchFamily="34" charset="0"/>
                <a:cs typeface="Arial" pitchFamily="34" charset="0"/>
              </a:rPr>
              <a:t>and Language to all grades 1-9 learners in public schools. About </a:t>
            </a:r>
            <a:r>
              <a:rPr lang="en-ZA" dirty="0" smtClean="0">
                <a:latin typeface="Arial" pitchFamily="34" charset="0"/>
                <a:cs typeface="Arial" pitchFamily="34" charset="0"/>
              </a:rPr>
              <a:t>9 million learners were expected to write the assessment, and for the first time including Grades 7 and 8</a:t>
            </a:r>
            <a:r>
              <a:rPr lang="en-US" dirty="0" smtClean="0">
                <a:latin typeface="Arial" pitchFamily="34" charset="0"/>
                <a:cs typeface="Arial" pitchFamily="34" charset="0"/>
              </a:rPr>
              <a:t>.</a:t>
            </a:r>
            <a:r>
              <a:rPr lang="en-ZA" dirty="0" smtClean="0">
                <a:latin typeface="Arial" pitchFamily="34" charset="0"/>
                <a:cs typeface="Arial" pitchFamily="34" charset="0"/>
              </a:rPr>
              <a:t> During the week of 4 to 11 September 2015 </a:t>
            </a:r>
            <a:r>
              <a:rPr lang="en-ZA" b="1" dirty="0" smtClean="0">
                <a:latin typeface="Arial" pitchFamily="34" charset="0"/>
                <a:cs typeface="Arial" pitchFamily="34" charset="0"/>
              </a:rPr>
              <a:t>teacher unions indicated their dissatisfaction </a:t>
            </a:r>
            <a:r>
              <a:rPr lang="en-ZA" dirty="0" smtClean="0">
                <a:latin typeface="Arial" pitchFamily="34" charset="0"/>
                <a:cs typeface="Arial" pitchFamily="34" charset="0"/>
              </a:rPr>
              <a:t>with ANA and threatened not to participate in the writing thereof.</a:t>
            </a:r>
          </a:p>
          <a:p>
            <a:pPr algn="just">
              <a:buNone/>
            </a:pPr>
            <a:endParaRPr lang="en-ZA" dirty="0" smtClean="0"/>
          </a:p>
          <a:p>
            <a:pPr algn="just">
              <a:buNone/>
            </a:pPr>
            <a:r>
              <a:rPr lang="en-ZA" dirty="0" smtClean="0">
                <a:latin typeface="Arial" pitchFamily="34" charset="0"/>
                <a:cs typeface="Arial" pitchFamily="34" charset="0"/>
              </a:rPr>
              <a:t>An agreement was reached with the Unions on the establishment of a Task Team to undertake the </a:t>
            </a:r>
            <a:r>
              <a:rPr lang="en-ZA" b="1" dirty="0" smtClean="0">
                <a:latin typeface="Arial" pitchFamily="34" charset="0"/>
                <a:cs typeface="Arial" pitchFamily="34" charset="0"/>
              </a:rPr>
              <a:t>remodelling of ANA </a:t>
            </a:r>
            <a:r>
              <a:rPr lang="en-ZA" dirty="0" smtClean="0">
                <a:latin typeface="Arial" pitchFamily="34" charset="0"/>
                <a:cs typeface="Arial" pitchFamily="34" charset="0"/>
              </a:rPr>
              <a:t>and an </a:t>
            </a:r>
            <a:r>
              <a:rPr lang="en-ZA" b="1" dirty="0" smtClean="0">
                <a:latin typeface="Arial" pitchFamily="34" charset="0"/>
                <a:cs typeface="Arial" pitchFamily="34" charset="0"/>
              </a:rPr>
              <a:t>Inter-Ministerial Committee (IMC)</a:t>
            </a:r>
            <a:r>
              <a:rPr lang="en-ZA" dirty="0" smtClean="0">
                <a:latin typeface="Arial" pitchFamily="34" charset="0"/>
                <a:cs typeface="Arial" pitchFamily="34" charset="0"/>
              </a:rPr>
              <a:t> to attend to the broader issues of dispute presented by the Unions. In addition a </a:t>
            </a:r>
            <a:r>
              <a:rPr lang="en-ZA" b="1" dirty="0" smtClean="0">
                <a:latin typeface="Arial" pitchFamily="34" charset="0"/>
                <a:cs typeface="Arial" pitchFamily="34" charset="0"/>
              </a:rPr>
              <a:t>mediation process </a:t>
            </a:r>
            <a:r>
              <a:rPr lang="en-ZA" dirty="0" smtClean="0">
                <a:latin typeface="Arial" pitchFamily="34" charset="0"/>
                <a:cs typeface="Arial" pitchFamily="34" charset="0"/>
              </a:rPr>
              <a:t>was set up to specifically address the writing of ANA in December 2015.</a:t>
            </a:r>
          </a:p>
          <a:p>
            <a:pPr algn="just">
              <a:buNone/>
            </a:pPr>
            <a:endParaRPr lang="en-ZA" dirty="0" smtClean="0"/>
          </a:p>
          <a:p>
            <a:pPr algn="just"/>
            <a:r>
              <a:rPr lang="en-ZA" b="1" dirty="0" smtClean="0">
                <a:latin typeface="Arial" pitchFamily="34" charset="0"/>
                <a:cs typeface="Arial" pitchFamily="34" charset="0"/>
              </a:rPr>
              <a:t>As a result of the impasse: </a:t>
            </a:r>
          </a:p>
          <a:p>
            <a:pPr marL="285750" indent="-285750" algn="just">
              <a:buFont typeface="Arial" pitchFamily="34" charset="0"/>
              <a:buChar char="•"/>
            </a:pPr>
            <a:r>
              <a:rPr lang="en-ZA" dirty="0" smtClean="0">
                <a:latin typeface="Arial" pitchFamily="34" charset="0"/>
                <a:cs typeface="Arial" pitchFamily="34" charset="0"/>
              </a:rPr>
              <a:t> the normal budgetary cycle was </a:t>
            </a:r>
            <a:r>
              <a:rPr lang="en-ZA" b="1" dirty="0" smtClean="0">
                <a:latin typeface="Arial" pitchFamily="34" charset="0"/>
                <a:cs typeface="Arial" pitchFamily="34" charset="0"/>
              </a:rPr>
              <a:t>negatively</a:t>
            </a:r>
            <a:r>
              <a:rPr lang="en-ZA" dirty="0" smtClean="0">
                <a:latin typeface="Arial" pitchFamily="34" charset="0"/>
                <a:cs typeface="Arial" pitchFamily="34" charset="0"/>
              </a:rPr>
              <a:t> affected. </a:t>
            </a:r>
          </a:p>
          <a:p>
            <a:pPr marL="285750" indent="-285750" algn="just">
              <a:buFont typeface="Arial" pitchFamily="34" charset="0"/>
              <a:buChar char="•"/>
            </a:pPr>
            <a:r>
              <a:rPr lang="en-ZA" dirty="0" smtClean="0">
                <a:latin typeface="Arial" pitchFamily="34" charset="0"/>
                <a:cs typeface="Arial" pitchFamily="34" charset="0"/>
              </a:rPr>
              <a:t>Expenditure was slow and limited to </a:t>
            </a:r>
            <a:r>
              <a:rPr lang="en-ZA" b="1" dirty="0" smtClean="0">
                <a:latin typeface="Arial" pitchFamily="34" charset="0"/>
                <a:cs typeface="Arial" pitchFamily="34" charset="0"/>
              </a:rPr>
              <a:t>payments to service providers </a:t>
            </a:r>
            <a:r>
              <a:rPr lang="en-ZA" dirty="0" smtClean="0">
                <a:latin typeface="Arial" pitchFamily="34" charset="0"/>
                <a:cs typeface="Arial" pitchFamily="34" charset="0"/>
              </a:rPr>
              <a:t>and provincial education departments (PEDs) for work done in preparation for the test administration, highlighted earlier. </a:t>
            </a:r>
          </a:p>
          <a:p>
            <a:pPr marL="285750" indent="-285750" algn="just">
              <a:buFont typeface="Arial" pitchFamily="34" charset="0"/>
              <a:buChar char="•"/>
            </a:pPr>
            <a:r>
              <a:rPr lang="en-ZA" dirty="0" smtClean="0">
                <a:latin typeface="Arial" pitchFamily="34" charset="0"/>
                <a:cs typeface="Arial" pitchFamily="34" charset="0"/>
              </a:rPr>
              <a:t>Expenditure on marking processes, data capturing, analysis and reporting was not considered. </a:t>
            </a:r>
          </a:p>
          <a:p>
            <a:pPr algn="just">
              <a:buNone/>
            </a:pPr>
            <a:endParaRPr lang="en-US" sz="2000" dirty="0" smtClean="0"/>
          </a:p>
          <a:p>
            <a:pPr algn="just">
              <a:buNone/>
            </a:pPr>
            <a:endParaRPr lang="en-ZA" sz="2000" dirty="0"/>
          </a:p>
        </p:txBody>
      </p:sp>
    </p:spTree>
    <p:extLst>
      <p:ext uri="{BB962C8B-B14F-4D97-AF65-F5344CB8AC3E}">
        <p14:creationId xmlns:p14="http://schemas.microsoft.com/office/powerpoint/2010/main" xmlns="" val="310899743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468313" y="44450"/>
            <a:ext cx="8229600" cy="722313"/>
          </a:xfrm>
        </p:spPr>
        <p:txBody>
          <a:bodyPr>
            <a:noAutofit/>
          </a:bodyPr>
          <a:lstStyle/>
          <a:p>
            <a:pPr>
              <a:defRPr/>
            </a:pPr>
            <a:r>
              <a:rPr lang="en-US" sz="2400" dirty="0" smtClean="0"/>
              <a:t>INFRASTRUCTURE BACKLOG CONDITIONAL GRANT</a:t>
            </a:r>
            <a:endParaRPr lang="en-ZA" altLang="en-US" sz="2400" dirty="0" smtClean="0"/>
          </a:p>
        </p:txBody>
      </p:sp>
      <p:graphicFrame>
        <p:nvGraphicFramePr>
          <p:cNvPr id="3" name="Table 2"/>
          <p:cNvGraphicFramePr>
            <a:graphicFrameLocks noGrp="1"/>
          </p:cNvGraphicFramePr>
          <p:nvPr>
            <p:extLst>
              <p:ext uri="{D42A27DB-BD31-4B8C-83A1-F6EECF244321}">
                <p14:modId xmlns:p14="http://schemas.microsoft.com/office/powerpoint/2010/main" xmlns="" val="548405453"/>
              </p:ext>
            </p:extLst>
          </p:nvPr>
        </p:nvGraphicFramePr>
        <p:xfrm>
          <a:off x="107504" y="908050"/>
          <a:ext cx="9007921" cy="5237161"/>
        </p:xfrm>
        <a:graphic>
          <a:graphicData uri="http://schemas.openxmlformats.org/drawingml/2006/table">
            <a:tbl>
              <a:tblPr/>
              <a:tblGrid>
                <a:gridCol w="1008619"/>
                <a:gridCol w="1008619"/>
                <a:gridCol w="1080662"/>
                <a:gridCol w="864530"/>
                <a:gridCol w="1008619"/>
                <a:gridCol w="936575"/>
                <a:gridCol w="1111537"/>
                <a:gridCol w="833655"/>
                <a:gridCol w="1155105"/>
              </a:tblGrid>
              <a:tr h="518180">
                <a:tc rowSpan="2">
                  <a:txBody>
                    <a:bodyPr/>
                    <a:lstStyle>
                      <a:lvl1pPr defTabSz="457200">
                        <a:spcBef>
                          <a:spcPct val="20000"/>
                        </a:spcBef>
                        <a:buFont typeface="Arial" panose="020B0604020202020204" pitchFamily="34" charset="0"/>
                        <a:defRPr sz="28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defTabSz="457200">
                        <a:spcBef>
                          <a:spcPct val="20000"/>
                        </a:spcBef>
                        <a:buFont typeface="Arial" panose="020B0604020202020204" pitchFamily="34" charset="0"/>
                        <a:defRPr sz="2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1143000" indent="-228600" defTabSz="457200">
                        <a:spcBef>
                          <a:spcPct val="20000"/>
                        </a:spcBef>
                        <a:buFont typeface="Arial" panose="020B0604020202020204" pitchFamily="34" charset="0"/>
                        <a:defRPr sz="2000">
                          <a:solidFill>
                            <a:schemeClr val="tx1"/>
                          </a:solidFill>
                          <a:latin typeface="Arial" panose="020B0604020202020204" pitchFamily="34" charset="0"/>
                          <a:ea typeface="ヒラギノ角ゴ Pro W3"/>
                          <a:cs typeface="Arial" panose="020B0604020202020204" pitchFamily="34" charset="0"/>
                        </a:defRPr>
                      </a:lvl3pPr>
                      <a:lvl4pPr marL="1600200" indent="-228600" defTabSz="457200">
                        <a:spcBef>
                          <a:spcPct val="20000"/>
                        </a:spcBef>
                        <a:buFont typeface="Arial" panose="020B0604020202020204" pitchFamily="34" charset="0"/>
                        <a:defRPr>
                          <a:solidFill>
                            <a:schemeClr val="tx1"/>
                          </a:solidFill>
                          <a:latin typeface="Arial" panose="020B0604020202020204" pitchFamily="34" charset="0"/>
                          <a:ea typeface="ヒラギノ角ゴ Pro W3"/>
                          <a:cs typeface="Arial" panose="020B0604020202020204" pitchFamily="34" charset="0"/>
                        </a:defRPr>
                      </a:lvl4pPr>
                      <a:lvl5pPr marL="2057400" indent="-228600" defTabSz="457200">
                        <a:spcBef>
                          <a:spcPct val="20000"/>
                        </a:spcBef>
                        <a:buFont typeface="Arial" panose="020B0604020202020204" pitchFamily="34" charset="0"/>
                        <a:defRPr>
                          <a:solidFill>
                            <a:schemeClr val="tx1"/>
                          </a:solidFill>
                          <a:latin typeface="Arial" panose="020B0604020202020204" pitchFamily="34" charset="0"/>
                          <a:ea typeface="ヒラギノ角ゴ Pro W3"/>
                          <a:cs typeface="Arial" panose="020B0604020202020204" pitchFamily="34" charset="0"/>
                        </a:defRPr>
                      </a:lvl5pPr>
                      <a:lvl6pPr marL="2514600" indent="-228600" defTabSz="457200" eaLnBrk="0" fontAlgn="base" hangingPunct="0">
                        <a:spcBef>
                          <a:spcPct val="20000"/>
                        </a:spcBef>
                        <a:spcAft>
                          <a:spcPct val="0"/>
                        </a:spcAft>
                        <a:buFont typeface="Arial" panose="020B0604020202020204" pitchFamily="34" charset="0"/>
                        <a:defRPr>
                          <a:solidFill>
                            <a:schemeClr val="tx1"/>
                          </a:solidFill>
                          <a:latin typeface="Arial" panose="020B0604020202020204" pitchFamily="34" charset="0"/>
                          <a:ea typeface="ヒラギノ角ゴ Pro W3"/>
                          <a:cs typeface="Arial" panose="020B0604020202020204" pitchFamily="34" charset="0"/>
                        </a:defRPr>
                      </a:lvl6pPr>
                      <a:lvl7pPr marL="2971800" indent="-228600" defTabSz="457200" eaLnBrk="0" fontAlgn="base" hangingPunct="0">
                        <a:spcBef>
                          <a:spcPct val="20000"/>
                        </a:spcBef>
                        <a:spcAft>
                          <a:spcPct val="0"/>
                        </a:spcAft>
                        <a:buFont typeface="Arial" panose="020B0604020202020204" pitchFamily="34" charset="0"/>
                        <a:defRPr>
                          <a:solidFill>
                            <a:schemeClr val="tx1"/>
                          </a:solidFill>
                          <a:latin typeface="Arial" panose="020B0604020202020204" pitchFamily="34" charset="0"/>
                          <a:ea typeface="ヒラギノ角ゴ Pro W3"/>
                          <a:cs typeface="Arial" panose="020B0604020202020204" pitchFamily="34" charset="0"/>
                        </a:defRPr>
                      </a:lvl7pPr>
                      <a:lvl8pPr marL="3429000" indent="-228600" defTabSz="457200" eaLnBrk="0" fontAlgn="base" hangingPunct="0">
                        <a:spcBef>
                          <a:spcPct val="20000"/>
                        </a:spcBef>
                        <a:spcAft>
                          <a:spcPct val="0"/>
                        </a:spcAft>
                        <a:buFont typeface="Arial" panose="020B0604020202020204" pitchFamily="34" charset="0"/>
                        <a:defRPr>
                          <a:solidFill>
                            <a:schemeClr val="tx1"/>
                          </a:solidFill>
                          <a:latin typeface="Arial" panose="020B0604020202020204" pitchFamily="34" charset="0"/>
                          <a:ea typeface="ヒラギノ角ゴ Pro W3"/>
                          <a:cs typeface="Arial" panose="020B0604020202020204" pitchFamily="34" charset="0"/>
                        </a:defRPr>
                      </a:lvl8pPr>
                      <a:lvl9pPr marL="3886200" indent="-228600" defTabSz="457200" eaLnBrk="0" fontAlgn="base" hangingPunct="0">
                        <a:spcBef>
                          <a:spcPct val="20000"/>
                        </a:spcBef>
                        <a:spcAft>
                          <a:spcPct val="0"/>
                        </a:spcAft>
                        <a:buFont typeface="Arial" panose="020B0604020202020204" pitchFamily="34" charset="0"/>
                        <a:defRPr>
                          <a:solidFill>
                            <a:schemeClr val="tx1"/>
                          </a:solidFill>
                          <a:latin typeface="Arial" panose="020B0604020202020204" pitchFamily="34" charset="0"/>
                          <a:ea typeface="ヒラギノ角ゴ Pro W3"/>
                          <a:cs typeface="Arial" panose="020B0604020202020204" pitchFamily="34" charset="0"/>
                        </a:defRPr>
                      </a:lvl9p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altLang="en-US" sz="1400" b="1" i="0" u="none" strike="noStrike" cap="none" normalizeH="0" baseline="0" dirty="0" smtClean="0">
                          <a:ln>
                            <a:noFill/>
                          </a:ln>
                          <a:solidFill>
                            <a:schemeClr val="bg1"/>
                          </a:solidFill>
                          <a:effectLst/>
                          <a:latin typeface="Arial" panose="020B0604020202020204" pitchFamily="34" charset="0"/>
                          <a:ea typeface="ＭＳ Ｐゴシック" panose="020B0600070205080204" pitchFamily="34" charset="-128"/>
                          <a:cs typeface="Arial" panose="020B0604020202020204" pitchFamily="34" charset="0"/>
                        </a:rPr>
                        <a:t>Province</a:t>
                      </a:r>
                    </a:p>
                  </a:txBody>
                  <a:tcPr marL="91415" marR="91415" marT="45711" marB="4571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60000"/>
                        <a:lumOff val="40000"/>
                      </a:schemeClr>
                    </a:solidFill>
                  </a:tcPr>
                </a:tc>
                <a:tc gridSpan="2">
                  <a:txBody>
                    <a:bodyPr/>
                    <a:lstStyle>
                      <a:lvl1pPr defTabSz="457200">
                        <a:spcBef>
                          <a:spcPct val="20000"/>
                        </a:spcBef>
                        <a:buFont typeface="Arial" panose="020B0604020202020204" pitchFamily="34" charset="0"/>
                        <a:defRPr sz="28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defTabSz="457200">
                        <a:spcBef>
                          <a:spcPct val="20000"/>
                        </a:spcBef>
                        <a:buFont typeface="Arial" panose="020B0604020202020204" pitchFamily="34" charset="0"/>
                        <a:defRPr sz="2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1143000" indent="-228600" defTabSz="457200">
                        <a:spcBef>
                          <a:spcPct val="20000"/>
                        </a:spcBef>
                        <a:buFont typeface="Arial" panose="020B0604020202020204" pitchFamily="34" charset="0"/>
                        <a:defRPr sz="2000">
                          <a:solidFill>
                            <a:schemeClr val="tx1"/>
                          </a:solidFill>
                          <a:latin typeface="Arial" panose="020B0604020202020204" pitchFamily="34" charset="0"/>
                          <a:ea typeface="ヒラギノ角ゴ Pro W3"/>
                          <a:cs typeface="Arial" panose="020B0604020202020204" pitchFamily="34" charset="0"/>
                        </a:defRPr>
                      </a:lvl3pPr>
                      <a:lvl4pPr marL="1600200" indent="-228600" defTabSz="457200">
                        <a:spcBef>
                          <a:spcPct val="20000"/>
                        </a:spcBef>
                        <a:buFont typeface="Arial" panose="020B0604020202020204" pitchFamily="34" charset="0"/>
                        <a:defRPr>
                          <a:solidFill>
                            <a:schemeClr val="tx1"/>
                          </a:solidFill>
                          <a:latin typeface="Arial" panose="020B0604020202020204" pitchFamily="34" charset="0"/>
                          <a:ea typeface="ヒラギノ角ゴ Pro W3"/>
                          <a:cs typeface="Arial" panose="020B0604020202020204" pitchFamily="34" charset="0"/>
                        </a:defRPr>
                      </a:lvl4pPr>
                      <a:lvl5pPr marL="2057400" indent="-228600" defTabSz="457200">
                        <a:spcBef>
                          <a:spcPct val="20000"/>
                        </a:spcBef>
                        <a:buFont typeface="Arial" panose="020B0604020202020204" pitchFamily="34" charset="0"/>
                        <a:defRPr>
                          <a:solidFill>
                            <a:schemeClr val="tx1"/>
                          </a:solidFill>
                          <a:latin typeface="Arial" panose="020B0604020202020204" pitchFamily="34" charset="0"/>
                          <a:ea typeface="ヒラギノ角ゴ Pro W3"/>
                          <a:cs typeface="Arial" panose="020B0604020202020204" pitchFamily="34" charset="0"/>
                        </a:defRPr>
                      </a:lvl5pPr>
                      <a:lvl6pPr marL="2514600" indent="-228600" defTabSz="457200" eaLnBrk="0" fontAlgn="base" hangingPunct="0">
                        <a:spcBef>
                          <a:spcPct val="20000"/>
                        </a:spcBef>
                        <a:spcAft>
                          <a:spcPct val="0"/>
                        </a:spcAft>
                        <a:buFont typeface="Arial" panose="020B0604020202020204" pitchFamily="34" charset="0"/>
                        <a:defRPr>
                          <a:solidFill>
                            <a:schemeClr val="tx1"/>
                          </a:solidFill>
                          <a:latin typeface="Arial" panose="020B0604020202020204" pitchFamily="34" charset="0"/>
                          <a:ea typeface="ヒラギノ角ゴ Pro W3"/>
                          <a:cs typeface="Arial" panose="020B0604020202020204" pitchFamily="34" charset="0"/>
                        </a:defRPr>
                      </a:lvl6pPr>
                      <a:lvl7pPr marL="2971800" indent="-228600" defTabSz="457200" eaLnBrk="0" fontAlgn="base" hangingPunct="0">
                        <a:spcBef>
                          <a:spcPct val="20000"/>
                        </a:spcBef>
                        <a:spcAft>
                          <a:spcPct val="0"/>
                        </a:spcAft>
                        <a:buFont typeface="Arial" panose="020B0604020202020204" pitchFamily="34" charset="0"/>
                        <a:defRPr>
                          <a:solidFill>
                            <a:schemeClr val="tx1"/>
                          </a:solidFill>
                          <a:latin typeface="Arial" panose="020B0604020202020204" pitchFamily="34" charset="0"/>
                          <a:ea typeface="ヒラギノ角ゴ Pro W3"/>
                          <a:cs typeface="Arial" panose="020B0604020202020204" pitchFamily="34" charset="0"/>
                        </a:defRPr>
                      </a:lvl7pPr>
                      <a:lvl8pPr marL="3429000" indent="-228600" defTabSz="457200" eaLnBrk="0" fontAlgn="base" hangingPunct="0">
                        <a:spcBef>
                          <a:spcPct val="20000"/>
                        </a:spcBef>
                        <a:spcAft>
                          <a:spcPct val="0"/>
                        </a:spcAft>
                        <a:buFont typeface="Arial" panose="020B0604020202020204" pitchFamily="34" charset="0"/>
                        <a:defRPr>
                          <a:solidFill>
                            <a:schemeClr val="tx1"/>
                          </a:solidFill>
                          <a:latin typeface="Arial" panose="020B0604020202020204" pitchFamily="34" charset="0"/>
                          <a:ea typeface="ヒラギノ角ゴ Pro W3"/>
                          <a:cs typeface="Arial" panose="020B0604020202020204" pitchFamily="34" charset="0"/>
                        </a:defRPr>
                      </a:lvl8pPr>
                      <a:lvl9pPr marL="3886200" indent="-228600" defTabSz="457200" eaLnBrk="0" fontAlgn="base" hangingPunct="0">
                        <a:spcBef>
                          <a:spcPct val="20000"/>
                        </a:spcBef>
                        <a:spcAft>
                          <a:spcPct val="0"/>
                        </a:spcAft>
                        <a:buFont typeface="Arial" panose="020B0604020202020204" pitchFamily="34" charset="0"/>
                        <a:defRPr>
                          <a:solidFill>
                            <a:schemeClr val="tx1"/>
                          </a:solidFill>
                          <a:latin typeface="Arial" panose="020B0604020202020204" pitchFamily="34" charset="0"/>
                          <a:ea typeface="ヒラギノ角ゴ Pro W3"/>
                          <a:cs typeface="Arial" panose="020B0604020202020204" pitchFamily="34" charset="0"/>
                        </a:defRPr>
                      </a:lvl9p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altLang="en-US" sz="1400" b="1" i="0" u="none" strike="noStrike" cap="none" normalizeH="0" baseline="0" dirty="0" smtClean="0">
                          <a:ln>
                            <a:noFill/>
                          </a:ln>
                          <a:solidFill>
                            <a:schemeClr val="bg1"/>
                          </a:solidFill>
                          <a:effectLst/>
                          <a:latin typeface="Arial" panose="020B0604020202020204" pitchFamily="34" charset="0"/>
                          <a:ea typeface="ＭＳ Ｐゴシック" panose="020B0600070205080204" pitchFamily="34" charset="-128"/>
                          <a:cs typeface="Arial" panose="020B0604020202020204" pitchFamily="34" charset="0"/>
                        </a:rPr>
                        <a:t>Inappropriate Structures</a:t>
                      </a:r>
                    </a:p>
                  </a:txBody>
                  <a:tcPr marL="91415" marR="91415" marT="45711" marB="4571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60000"/>
                        <a:lumOff val="40000"/>
                      </a:schemeClr>
                    </a:solidFill>
                  </a:tcPr>
                </a:tc>
                <a:tc hMerge="1">
                  <a:txBody>
                    <a:bodyPr/>
                    <a:lstStyle/>
                    <a:p>
                      <a:pPr marL="0" marR="0" lvl="0" indent="0" algn="ctr" defTabSz="457200" rtl="0" eaLnBrk="1" fontAlgn="base" latinLnBrk="0" hangingPunct="1">
                        <a:lnSpc>
                          <a:spcPct val="100000"/>
                        </a:lnSpc>
                        <a:spcBef>
                          <a:spcPct val="0"/>
                        </a:spcBef>
                        <a:spcAft>
                          <a:spcPct val="0"/>
                        </a:spcAft>
                        <a:buClrTx/>
                        <a:buSzTx/>
                        <a:buFontTx/>
                        <a:buNone/>
                        <a:tabLst/>
                      </a:pPr>
                      <a:endParaRPr kumimoji="0" lang="en-US" altLang="en-US" sz="1400" b="1" i="0" u="none" strike="noStrike" cap="none" normalizeH="0" baseline="0" dirty="0" smtClean="0">
                        <a:ln>
                          <a:noFill/>
                        </a:ln>
                        <a:solidFill>
                          <a:schemeClr val="tx1"/>
                        </a:solidFill>
                        <a:effectLst/>
                        <a:latin typeface="Arial" panose="020B0604020202020204" pitchFamily="34" charset="0"/>
                        <a:ea typeface="ＭＳ Ｐゴシック" panose="020B0600070205080204" pitchFamily="34" charset="-128"/>
                        <a:cs typeface="Arial" panose="020B0604020202020204" pitchFamily="34" charset="0"/>
                      </a:endParaRPr>
                    </a:p>
                  </a:txBody>
                  <a:tcPr marL="91433" marR="91433" marT="45716" marB="457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60000"/>
                        <a:lumOff val="40000"/>
                      </a:schemeClr>
                    </a:solidFill>
                  </a:tcPr>
                </a:tc>
                <a:tc gridSpan="2">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altLang="en-US" sz="1400" b="1" i="0" u="none" strike="noStrike" cap="none" normalizeH="0" baseline="0" dirty="0" smtClean="0">
                          <a:ln>
                            <a:noFill/>
                          </a:ln>
                          <a:solidFill>
                            <a:schemeClr val="bg1"/>
                          </a:solidFill>
                          <a:effectLst/>
                          <a:latin typeface="Arial" panose="020B0604020202020204" pitchFamily="34" charset="0"/>
                          <a:ea typeface="ＭＳ Ｐゴシック" panose="020B0600070205080204" pitchFamily="34" charset="-128"/>
                          <a:cs typeface="Arial" panose="020B0604020202020204" pitchFamily="34" charset="0"/>
                        </a:rPr>
                        <a:t>Electricity</a:t>
                      </a:r>
                    </a:p>
                  </a:txBody>
                  <a:tcPr marL="91415" marR="91415" marT="45711" marB="4571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60000"/>
                        <a:lumOff val="40000"/>
                      </a:schemeClr>
                    </a:solidFill>
                  </a:tcPr>
                </a:tc>
                <a:tc hMerge="1">
                  <a:txBody>
                    <a:bodyPr/>
                    <a:lstStyle/>
                    <a:p>
                      <a:pPr marL="0" marR="0" lvl="0" indent="0" algn="ctr" defTabSz="457200" rtl="0" eaLnBrk="1" fontAlgn="base" latinLnBrk="0" hangingPunct="1">
                        <a:lnSpc>
                          <a:spcPct val="100000"/>
                        </a:lnSpc>
                        <a:spcBef>
                          <a:spcPct val="0"/>
                        </a:spcBef>
                        <a:spcAft>
                          <a:spcPct val="0"/>
                        </a:spcAft>
                        <a:buClrTx/>
                        <a:buSzTx/>
                        <a:buFontTx/>
                        <a:buNone/>
                        <a:tabLst/>
                      </a:pPr>
                      <a:endParaRPr kumimoji="0" lang="en-US" altLang="en-US" sz="1400" b="1" i="0" u="none" strike="noStrike" cap="none" normalizeH="0" baseline="0" dirty="0" smtClean="0">
                        <a:ln>
                          <a:noFill/>
                        </a:ln>
                        <a:solidFill>
                          <a:schemeClr val="tx1"/>
                        </a:solidFill>
                        <a:effectLst/>
                        <a:latin typeface="Arial" panose="020B0604020202020204" pitchFamily="34" charset="0"/>
                        <a:ea typeface="ＭＳ Ｐゴシック" panose="020B0600070205080204" pitchFamily="34" charset="-128"/>
                        <a:cs typeface="Arial" panose="020B0604020202020204" pitchFamily="34" charset="0"/>
                      </a:endParaRPr>
                    </a:p>
                  </a:txBody>
                  <a:tcPr marL="91433" marR="91433" marT="45716" marB="457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60000"/>
                        <a:lumOff val="40000"/>
                      </a:schemeClr>
                    </a:solidFill>
                  </a:tcPr>
                </a:tc>
                <a:tc gridSpan="2">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altLang="en-US" sz="1400" b="1" i="0" u="none" strike="noStrike" cap="none" normalizeH="0" baseline="0" dirty="0" smtClean="0">
                          <a:ln>
                            <a:noFill/>
                          </a:ln>
                          <a:solidFill>
                            <a:schemeClr val="bg1"/>
                          </a:solidFill>
                          <a:effectLst/>
                          <a:latin typeface="Arial" panose="020B0604020202020204" pitchFamily="34" charset="0"/>
                          <a:ea typeface="ＭＳ Ｐゴシック" panose="020B0600070205080204" pitchFamily="34" charset="-128"/>
                          <a:cs typeface="Arial" panose="020B0604020202020204" pitchFamily="34" charset="0"/>
                        </a:rPr>
                        <a:t>Sanitation</a:t>
                      </a:r>
                    </a:p>
                  </a:txBody>
                  <a:tcPr marL="91415" marR="91415" marT="45711" marB="4571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60000"/>
                        <a:lumOff val="40000"/>
                      </a:schemeClr>
                    </a:solidFill>
                  </a:tcPr>
                </a:tc>
                <a:tc hMerge="1">
                  <a:txBody>
                    <a:bodyPr/>
                    <a:lstStyle/>
                    <a:p>
                      <a:pPr marL="0" marR="0" lvl="0" indent="0" algn="ctr" defTabSz="457200" rtl="0" eaLnBrk="1" fontAlgn="base" latinLnBrk="0" hangingPunct="1">
                        <a:lnSpc>
                          <a:spcPct val="100000"/>
                        </a:lnSpc>
                        <a:spcBef>
                          <a:spcPct val="0"/>
                        </a:spcBef>
                        <a:spcAft>
                          <a:spcPct val="0"/>
                        </a:spcAft>
                        <a:buClrTx/>
                        <a:buSzTx/>
                        <a:buFontTx/>
                        <a:buNone/>
                        <a:tabLst/>
                      </a:pPr>
                      <a:endParaRPr kumimoji="0" lang="en-US" altLang="en-US" sz="1400" b="1" i="0" u="none" strike="noStrike" cap="none" normalizeH="0" baseline="0" dirty="0" smtClean="0">
                        <a:ln>
                          <a:noFill/>
                        </a:ln>
                        <a:solidFill>
                          <a:schemeClr val="tx1"/>
                        </a:solidFill>
                        <a:effectLst/>
                        <a:latin typeface="Arial" panose="020B0604020202020204" pitchFamily="34" charset="0"/>
                        <a:ea typeface="ＭＳ Ｐゴシック" panose="020B0600070205080204" pitchFamily="34" charset="-128"/>
                        <a:cs typeface="Arial" panose="020B0604020202020204" pitchFamily="34" charset="0"/>
                      </a:endParaRPr>
                    </a:p>
                  </a:txBody>
                  <a:tcPr marL="91433" marR="91433" marT="45716" marB="457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60000"/>
                        <a:lumOff val="40000"/>
                      </a:schemeClr>
                    </a:solidFill>
                  </a:tcPr>
                </a:tc>
                <a:tc gridSpan="2">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altLang="en-US" sz="1400" b="1" i="0" u="none" strike="noStrike" cap="none" normalizeH="0" baseline="0" dirty="0" smtClean="0">
                          <a:ln>
                            <a:noFill/>
                          </a:ln>
                          <a:solidFill>
                            <a:schemeClr val="bg1"/>
                          </a:solidFill>
                          <a:effectLst/>
                          <a:latin typeface="Arial" panose="020B0604020202020204" pitchFamily="34" charset="0"/>
                          <a:ea typeface="ＭＳ Ｐゴシック" panose="020B0600070205080204" pitchFamily="34" charset="-128"/>
                          <a:cs typeface="Arial" panose="020B0604020202020204" pitchFamily="34" charset="0"/>
                        </a:rPr>
                        <a:t>Water</a:t>
                      </a:r>
                    </a:p>
                  </a:txBody>
                  <a:tcPr marL="91415" marR="91415" marT="45711" marB="4571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60000"/>
                        <a:lumOff val="40000"/>
                      </a:schemeClr>
                    </a:solidFill>
                  </a:tcPr>
                </a:tc>
                <a:tc hMerge="1">
                  <a:txBody>
                    <a:bodyPr/>
                    <a:lstStyle/>
                    <a:p>
                      <a:pPr marL="0" marR="0" lvl="0" indent="0" algn="ctr" defTabSz="457200" rtl="0" eaLnBrk="1" fontAlgn="base" latinLnBrk="0" hangingPunct="1">
                        <a:lnSpc>
                          <a:spcPct val="100000"/>
                        </a:lnSpc>
                        <a:spcBef>
                          <a:spcPct val="0"/>
                        </a:spcBef>
                        <a:spcAft>
                          <a:spcPct val="0"/>
                        </a:spcAft>
                        <a:buClrTx/>
                        <a:buSzTx/>
                        <a:buFontTx/>
                        <a:buNone/>
                        <a:tabLst/>
                      </a:pPr>
                      <a:endParaRPr kumimoji="0" lang="en-US" altLang="en-US" sz="1400" b="1" i="0" u="none" strike="noStrike" cap="none" normalizeH="0" baseline="0" dirty="0" smtClean="0">
                        <a:ln>
                          <a:noFill/>
                        </a:ln>
                        <a:solidFill>
                          <a:schemeClr val="tx1"/>
                        </a:solidFill>
                        <a:effectLst/>
                        <a:latin typeface="Arial" panose="020B0604020202020204" pitchFamily="34" charset="0"/>
                        <a:ea typeface="ＭＳ Ｐゴシック" panose="020B0600070205080204" pitchFamily="34" charset="-128"/>
                        <a:cs typeface="Arial" panose="020B0604020202020204" pitchFamily="34" charset="0"/>
                      </a:endParaRPr>
                    </a:p>
                  </a:txBody>
                  <a:tcPr marL="91433" marR="91433" marT="45716" marB="457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60000"/>
                        <a:lumOff val="40000"/>
                      </a:schemeClr>
                    </a:solidFill>
                  </a:tcPr>
                </a:tc>
              </a:tr>
              <a:tr h="452918">
                <a:tc vMerge="1">
                  <a:txBody>
                    <a:bodyPr/>
                    <a:lstStyle/>
                    <a:p>
                      <a:endParaRPr lang="en-ZA"/>
                    </a:p>
                  </a:txBody>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altLang="en-US" sz="1200" b="1" i="0" u="none" strike="noStrike" cap="none" normalizeH="0" baseline="0" dirty="0" smtClean="0">
                          <a:ln>
                            <a:noFill/>
                          </a:ln>
                          <a:solidFill>
                            <a:schemeClr val="bg1"/>
                          </a:solidFill>
                          <a:effectLst/>
                          <a:latin typeface="Arial" panose="020B0604020202020204" pitchFamily="34" charset="0"/>
                          <a:ea typeface="ＭＳ Ｐゴシック" panose="020B0600070205080204" pitchFamily="34" charset="-128"/>
                          <a:cs typeface="Arial" panose="020B0604020202020204" pitchFamily="34" charset="0"/>
                        </a:rPr>
                        <a:t>Baseline</a:t>
                      </a:r>
                    </a:p>
                  </a:txBody>
                  <a:tcPr marL="91415" marR="91415" marT="45711" marB="4571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60000"/>
                        <a:lumOff val="40000"/>
                      </a:schemeClr>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altLang="en-US" sz="1200" b="1" i="0" u="none" strike="noStrike" cap="none" normalizeH="0" baseline="0" dirty="0" smtClean="0">
                          <a:ln>
                            <a:noFill/>
                          </a:ln>
                          <a:solidFill>
                            <a:schemeClr val="bg1"/>
                          </a:solidFill>
                          <a:effectLst/>
                          <a:latin typeface="Arial" panose="020B0604020202020204" pitchFamily="34" charset="0"/>
                          <a:ea typeface="ＭＳ Ｐゴシック" panose="020B0600070205080204" pitchFamily="34" charset="-128"/>
                          <a:cs typeface="Arial" panose="020B0604020202020204" pitchFamily="34" charset="0"/>
                        </a:rPr>
                        <a:t>Completed</a:t>
                      </a:r>
                    </a:p>
                  </a:txBody>
                  <a:tcPr marL="91415" marR="91415" marT="45711" marB="4571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60000"/>
                        <a:lumOff val="40000"/>
                      </a:schemeClr>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altLang="en-US" sz="1200" b="1" i="0" u="none" strike="noStrike" cap="none" normalizeH="0" baseline="0" dirty="0" smtClean="0">
                          <a:ln>
                            <a:noFill/>
                          </a:ln>
                          <a:solidFill>
                            <a:schemeClr val="bg1"/>
                          </a:solidFill>
                          <a:effectLst/>
                          <a:latin typeface="Arial" panose="020B0604020202020204" pitchFamily="34" charset="0"/>
                          <a:ea typeface="ＭＳ Ｐゴシック" panose="020B0600070205080204" pitchFamily="34" charset="-128"/>
                          <a:cs typeface="Arial" panose="020B0604020202020204" pitchFamily="34" charset="0"/>
                        </a:rPr>
                        <a:t>Baseline</a:t>
                      </a:r>
                    </a:p>
                  </a:txBody>
                  <a:tcPr marL="91415" marR="91415" marT="45711" marB="4571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60000"/>
                        <a:lumOff val="40000"/>
                      </a:schemeClr>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altLang="en-US" sz="1200" b="1" i="0" u="none" strike="noStrike" cap="none" normalizeH="0" baseline="0" dirty="0" smtClean="0">
                          <a:ln>
                            <a:noFill/>
                          </a:ln>
                          <a:solidFill>
                            <a:schemeClr val="bg1"/>
                          </a:solidFill>
                          <a:effectLst/>
                          <a:latin typeface="Arial" panose="020B0604020202020204" pitchFamily="34" charset="0"/>
                          <a:ea typeface="ＭＳ Ｐゴシック" panose="020B0600070205080204" pitchFamily="34" charset="-128"/>
                          <a:cs typeface="Arial" panose="020B0604020202020204" pitchFamily="34" charset="0"/>
                        </a:rPr>
                        <a:t>Completed</a:t>
                      </a:r>
                    </a:p>
                  </a:txBody>
                  <a:tcPr marL="91415" marR="91415" marT="45711" marB="4571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60000"/>
                        <a:lumOff val="40000"/>
                      </a:schemeClr>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altLang="en-US" sz="1200" b="1" i="0" u="none" strike="noStrike" cap="none" normalizeH="0" baseline="0" dirty="0" smtClean="0">
                          <a:ln>
                            <a:noFill/>
                          </a:ln>
                          <a:solidFill>
                            <a:schemeClr val="bg1"/>
                          </a:solidFill>
                          <a:effectLst/>
                          <a:latin typeface="Arial" panose="020B0604020202020204" pitchFamily="34" charset="0"/>
                          <a:ea typeface="ＭＳ Ｐゴシック" panose="020B0600070205080204" pitchFamily="34" charset="-128"/>
                          <a:cs typeface="Arial" panose="020B0604020202020204" pitchFamily="34" charset="0"/>
                        </a:rPr>
                        <a:t>Baseline</a:t>
                      </a:r>
                    </a:p>
                  </a:txBody>
                  <a:tcPr marL="91415" marR="91415" marT="45711" marB="4571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60000"/>
                        <a:lumOff val="40000"/>
                      </a:schemeClr>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altLang="en-US" sz="1200" b="1" i="0" u="none" strike="noStrike" cap="none" normalizeH="0" baseline="0" dirty="0" smtClean="0">
                          <a:ln>
                            <a:noFill/>
                          </a:ln>
                          <a:solidFill>
                            <a:schemeClr val="bg1"/>
                          </a:solidFill>
                          <a:effectLst/>
                          <a:latin typeface="Arial" panose="020B0604020202020204" pitchFamily="34" charset="0"/>
                          <a:ea typeface="ＭＳ Ｐゴシック" panose="020B0600070205080204" pitchFamily="34" charset="-128"/>
                          <a:cs typeface="Arial" panose="020B0604020202020204" pitchFamily="34" charset="0"/>
                        </a:rPr>
                        <a:t>Completed</a:t>
                      </a:r>
                    </a:p>
                  </a:txBody>
                  <a:tcPr marL="91415" marR="91415" marT="45711" marB="4571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60000"/>
                        <a:lumOff val="40000"/>
                      </a:schemeClr>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altLang="en-US" sz="1200" b="1" i="0" u="none" strike="noStrike" cap="none" normalizeH="0" baseline="0" dirty="0" smtClean="0">
                          <a:ln>
                            <a:noFill/>
                          </a:ln>
                          <a:solidFill>
                            <a:schemeClr val="bg1"/>
                          </a:solidFill>
                          <a:effectLst/>
                          <a:latin typeface="Arial" panose="020B0604020202020204" pitchFamily="34" charset="0"/>
                          <a:ea typeface="ＭＳ Ｐゴシック" panose="020B0600070205080204" pitchFamily="34" charset="-128"/>
                          <a:cs typeface="Arial" panose="020B0604020202020204" pitchFamily="34" charset="0"/>
                        </a:rPr>
                        <a:t>Baseline</a:t>
                      </a:r>
                    </a:p>
                  </a:txBody>
                  <a:tcPr marL="91415" marR="91415" marT="45711" marB="4571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60000"/>
                        <a:lumOff val="40000"/>
                      </a:schemeClr>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altLang="en-US" sz="1200" b="1" i="0" u="none" strike="noStrike" cap="none" normalizeH="0" baseline="0" dirty="0" smtClean="0">
                          <a:ln>
                            <a:noFill/>
                          </a:ln>
                          <a:solidFill>
                            <a:schemeClr val="bg1"/>
                          </a:solidFill>
                          <a:effectLst/>
                          <a:latin typeface="Arial" panose="020B0604020202020204" pitchFamily="34" charset="0"/>
                          <a:ea typeface="ＭＳ Ｐゴシック" panose="020B0600070205080204" pitchFamily="34" charset="-128"/>
                          <a:cs typeface="Arial" panose="020B0604020202020204" pitchFamily="34" charset="0"/>
                        </a:rPr>
                        <a:t>Completed</a:t>
                      </a:r>
                    </a:p>
                  </a:txBody>
                  <a:tcPr marL="91415" marR="91415" marT="45711" marB="4571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60000"/>
                        <a:lumOff val="40000"/>
                      </a:schemeClr>
                    </a:solidFill>
                  </a:tcPr>
                </a:tc>
              </a:tr>
              <a:tr h="387639">
                <a:tc>
                  <a:txBody>
                    <a:bodyPr/>
                    <a:lstStyle>
                      <a:lvl1pPr defTabSz="457200">
                        <a:spcBef>
                          <a:spcPct val="20000"/>
                        </a:spcBef>
                        <a:buFont typeface="Arial" panose="020B0604020202020204" pitchFamily="34" charset="0"/>
                        <a:defRPr sz="28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defTabSz="457200">
                        <a:spcBef>
                          <a:spcPct val="20000"/>
                        </a:spcBef>
                        <a:buFont typeface="Arial" panose="020B0604020202020204" pitchFamily="34" charset="0"/>
                        <a:defRPr sz="2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1143000" indent="-228600" defTabSz="457200">
                        <a:spcBef>
                          <a:spcPct val="20000"/>
                        </a:spcBef>
                        <a:buFont typeface="Arial" panose="020B0604020202020204" pitchFamily="34" charset="0"/>
                        <a:defRPr sz="2000">
                          <a:solidFill>
                            <a:schemeClr val="tx1"/>
                          </a:solidFill>
                          <a:latin typeface="Arial" panose="020B0604020202020204" pitchFamily="34" charset="0"/>
                          <a:ea typeface="ヒラギノ角ゴ Pro W3"/>
                          <a:cs typeface="Arial" panose="020B0604020202020204" pitchFamily="34" charset="0"/>
                        </a:defRPr>
                      </a:lvl3pPr>
                      <a:lvl4pPr marL="1600200" indent="-228600" defTabSz="457200">
                        <a:spcBef>
                          <a:spcPct val="20000"/>
                        </a:spcBef>
                        <a:buFont typeface="Arial" panose="020B0604020202020204" pitchFamily="34" charset="0"/>
                        <a:defRPr>
                          <a:solidFill>
                            <a:schemeClr val="tx1"/>
                          </a:solidFill>
                          <a:latin typeface="Arial" panose="020B0604020202020204" pitchFamily="34" charset="0"/>
                          <a:ea typeface="ヒラギノ角ゴ Pro W3"/>
                          <a:cs typeface="Arial" panose="020B0604020202020204" pitchFamily="34" charset="0"/>
                        </a:defRPr>
                      </a:lvl4pPr>
                      <a:lvl5pPr marL="2057400" indent="-228600" defTabSz="457200">
                        <a:spcBef>
                          <a:spcPct val="20000"/>
                        </a:spcBef>
                        <a:buFont typeface="Arial" panose="020B0604020202020204" pitchFamily="34" charset="0"/>
                        <a:defRPr>
                          <a:solidFill>
                            <a:schemeClr val="tx1"/>
                          </a:solidFill>
                          <a:latin typeface="Arial" panose="020B0604020202020204" pitchFamily="34" charset="0"/>
                          <a:ea typeface="ヒラギノ角ゴ Pro W3"/>
                          <a:cs typeface="Arial" panose="020B0604020202020204" pitchFamily="34" charset="0"/>
                        </a:defRPr>
                      </a:lvl5pPr>
                      <a:lvl6pPr marL="2514600" indent="-228600" defTabSz="457200" eaLnBrk="0" fontAlgn="base" hangingPunct="0">
                        <a:spcBef>
                          <a:spcPct val="20000"/>
                        </a:spcBef>
                        <a:spcAft>
                          <a:spcPct val="0"/>
                        </a:spcAft>
                        <a:buFont typeface="Arial" panose="020B0604020202020204" pitchFamily="34" charset="0"/>
                        <a:defRPr>
                          <a:solidFill>
                            <a:schemeClr val="tx1"/>
                          </a:solidFill>
                          <a:latin typeface="Arial" panose="020B0604020202020204" pitchFamily="34" charset="0"/>
                          <a:ea typeface="ヒラギノ角ゴ Pro W3"/>
                          <a:cs typeface="Arial" panose="020B0604020202020204" pitchFamily="34" charset="0"/>
                        </a:defRPr>
                      </a:lvl6pPr>
                      <a:lvl7pPr marL="2971800" indent="-228600" defTabSz="457200" eaLnBrk="0" fontAlgn="base" hangingPunct="0">
                        <a:spcBef>
                          <a:spcPct val="20000"/>
                        </a:spcBef>
                        <a:spcAft>
                          <a:spcPct val="0"/>
                        </a:spcAft>
                        <a:buFont typeface="Arial" panose="020B0604020202020204" pitchFamily="34" charset="0"/>
                        <a:defRPr>
                          <a:solidFill>
                            <a:schemeClr val="tx1"/>
                          </a:solidFill>
                          <a:latin typeface="Arial" panose="020B0604020202020204" pitchFamily="34" charset="0"/>
                          <a:ea typeface="ヒラギノ角ゴ Pro W3"/>
                          <a:cs typeface="Arial" panose="020B0604020202020204" pitchFamily="34" charset="0"/>
                        </a:defRPr>
                      </a:lvl7pPr>
                      <a:lvl8pPr marL="3429000" indent="-228600" defTabSz="457200" eaLnBrk="0" fontAlgn="base" hangingPunct="0">
                        <a:spcBef>
                          <a:spcPct val="20000"/>
                        </a:spcBef>
                        <a:spcAft>
                          <a:spcPct val="0"/>
                        </a:spcAft>
                        <a:buFont typeface="Arial" panose="020B0604020202020204" pitchFamily="34" charset="0"/>
                        <a:defRPr>
                          <a:solidFill>
                            <a:schemeClr val="tx1"/>
                          </a:solidFill>
                          <a:latin typeface="Arial" panose="020B0604020202020204" pitchFamily="34" charset="0"/>
                          <a:ea typeface="ヒラギノ角ゴ Pro W3"/>
                          <a:cs typeface="Arial" panose="020B0604020202020204" pitchFamily="34" charset="0"/>
                        </a:defRPr>
                      </a:lvl8pPr>
                      <a:lvl9pPr marL="3886200" indent="-228600" defTabSz="457200" eaLnBrk="0" fontAlgn="base" hangingPunct="0">
                        <a:spcBef>
                          <a:spcPct val="20000"/>
                        </a:spcBef>
                        <a:spcAft>
                          <a:spcPct val="0"/>
                        </a:spcAft>
                        <a:buFont typeface="Arial" panose="020B0604020202020204" pitchFamily="34" charset="0"/>
                        <a:defRPr>
                          <a:solidFill>
                            <a:schemeClr val="tx1"/>
                          </a:solidFill>
                          <a:latin typeface="Arial" panose="020B0604020202020204" pitchFamily="34" charset="0"/>
                          <a:ea typeface="ヒラギノ角ゴ Pro W3"/>
                          <a:cs typeface="Arial" panose="020B0604020202020204" pitchFamily="34" charset="0"/>
                        </a:defRPr>
                      </a:lvl9p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dirty="0" smtClean="0">
                          <a:ln>
                            <a:noFill/>
                          </a:ln>
                          <a:solidFill>
                            <a:schemeClr val="tx1"/>
                          </a:solidFill>
                          <a:effectLst/>
                          <a:latin typeface="Arial" panose="020B0604020202020204" pitchFamily="34" charset="0"/>
                          <a:ea typeface="ＭＳ Ｐゴシック" panose="020B0600070205080204" pitchFamily="34" charset="-128"/>
                          <a:cs typeface="Arial" panose="020B0604020202020204" pitchFamily="34" charset="0"/>
                        </a:rPr>
                        <a:t>EC</a:t>
                      </a:r>
                    </a:p>
                  </a:txBody>
                  <a:tcPr marL="91415" marR="91415" marT="45711" marB="4571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40000"/>
                        <a:lumOff val="60000"/>
                      </a:schemeClr>
                    </a:solidFill>
                  </a:tcPr>
                </a:tc>
                <a:tc>
                  <a:txBody>
                    <a:bodyPr/>
                    <a:lstStyle/>
                    <a:p>
                      <a:pPr algn="ctr" rtl="0" fontAlgn="b"/>
                      <a:r>
                        <a:rPr lang="en-ZA" sz="1600" b="0" i="0" u="none" strike="noStrike" dirty="0" smtClean="0">
                          <a:solidFill>
                            <a:schemeClr val="tx1"/>
                          </a:solidFill>
                          <a:effectLst/>
                          <a:latin typeface="Calibri"/>
                        </a:rPr>
                        <a:t>442</a:t>
                      </a:r>
                      <a:endParaRPr lang="en-ZA" sz="1600" b="0" i="0" u="none" strike="noStrike" dirty="0">
                        <a:solidFill>
                          <a:schemeClr val="tx1"/>
                        </a:solidFill>
                        <a:effectLst/>
                        <a:latin typeface="Calibri"/>
                      </a:endParaRPr>
                    </a:p>
                  </a:txBody>
                  <a:tcPr marL="6348" marR="6348"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algn="ctr" rtl="0" fontAlgn="b"/>
                      <a:r>
                        <a:rPr lang="en-ZA" sz="1600" b="0" i="0" u="none" strike="noStrike" dirty="0" smtClean="0">
                          <a:solidFill>
                            <a:schemeClr val="tx1"/>
                          </a:solidFill>
                          <a:effectLst/>
                          <a:latin typeface="+mn-lt"/>
                        </a:rPr>
                        <a:t>100</a:t>
                      </a:r>
                      <a:endParaRPr lang="en-ZA" sz="1600" b="0" i="0" u="none" strike="noStrike" dirty="0">
                        <a:solidFill>
                          <a:schemeClr val="tx1"/>
                        </a:solidFill>
                        <a:effectLst/>
                        <a:latin typeface="+mn-lt"/>
                      </a:endParaRPr>
                    </a:p>
                  </a:txBody>
                  <a:tcPr marL="6348" marR="6348"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algn="ctr" rtl="0" fontAlgn="b"/>
                      <a:r>
                        <a:rPr lang="en-ZA" sz="1600" b="0" i="0" u="none" strike="noStrike" dirty="0" smtClean="0">
                          <a:solidFill>
                            <a:schemeClr val="tx1"/>
                          </a:solidFill>
                          <a:effectLst/>
                          <a:latin typeface="Calibri"/>
                        </a:rPr>
                        <a:t>317</a:t>
                      </a:r>
                      <a:endParaRPr lang="en-ZA" sz="1600" b="0" i="0" u="none" strike="noStrike" dirty="0">
                        <a:solidFill>
                          <a:schemeClr val="tx1"/>
                        </a:solidFill>
                        <a:effectLst/>
                        <a:latin typeface="Calibri"/>
                      </a:endParaRPr>
                    </a:p>
                  </a:txBody>
                  <a:tcPr marL="6348" marR="6348"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 latinLnBrk="0" hangingPunct="1">
                        <a:lnSpc>
                          <a:spcPct val="100000"/>
                        </a:lnSpc>
                        <a:spcBef>
                          <a:spcPct val="0"/>
                        </a:spcBef>
                        <a:spcAft>
                          <a:spcPct val="0"/>
                        </a:spcAft>
                        <a:buClrTx/>
                        <a:buSzTx/>
                        <a:buFontTx/>
                        <a:buNone/>
                        <a:tabLst/>
                      </a:pPr>
                      <a:r>
                        <a:rPr kumimoji="0" lang="en-ZA" altLang="en-US" sz="1400" b="0" i="0" u="none" strike="noStrike" cap="none" normalizeH="0" baseline="0" dirty="0" smtClean="0">
                          <a:ln>
                            <a:noFill/>
                          </a:ln>
                          <a:solidFill>
                            <a:schemeClr val="tx1"/>
                          </a:solidFill>
                          <a:effectLst/>
                          <a:latin typeface="Arial" panose="020B0604020202020204" pitchFamily="34" charset="0"/>
                          <a:ea typeface="ＭＳ Ｐゴシック" panose="020B0600070205080204" pitchFamily="34" charset="-128"/>
                          <a:cs typeface="Arial" panose="020B0604020202020204" pitchFamily="34" charset="0"/>
                        </a:rPr>
                        <a:t>172</a:t>
                      </a:r>
                    </a:p>
                  </a:txBody>
                  <a:tcPr marL="8119" marR="8119" marT="8119"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 latinLnBrk="0" hangingPunct="1">
                        <a:lnSpc>
                          <a:spcPct val="100000"/>
                        </a:lnSpc>
                        <a:spcBef>
                          <a:spcPct val="0"/>
                        </a:spcBef>
                        <a:spcAft>
                          <a:spcPct val="0"/>
                        </a:spcAft>
                        <a:buClrTx/>
                        <a:buSzTx/>
                        <a:buFontTx/>
                        <a:buNone/>
                        <a:tabLst/>
                      </a:pPr>
                      <a:r>
                        <a:rPr kumimoji="0" lang="en-ZA" altLang="en-US" sz="1400" b="0" i="0" u="none" strike="noStrike" cap="none" normalizeH="0" baseline="0" dirty="0" smtClean="0">
                          <a:ln>
                            <a:noFill/>
                          </a:ln>
                          <a:solidFill>
                            <a:schemeClr val="tx1"/>
                          </a:solidFill>
                          <a:effectLst/>
                          <a:latin typeface="Arial" panose="020B0604020202020204" pitchFamily="34" charset="0"/>
                          <a:ea typeface="ＭＳ Ｐゴシック" panose="020B0600070205080204" pitchFamily="34" charset="-128"/>
                          <a:cs typeface="Arial" panose="020B0604020202020204" pitchFamily="34" charset="0"/>
                        </a:rPr>
                        <a:t>344</a:t>
                      </a:r>
                    </a:p>
                  </a:txBody>
                  <a:tcPr marL="8119" marR="8119" marT="8119"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0" marR="0" lvl="0" indent="0" algn="ctr" defTabSz="457200" rtl="0" eaLnBrk="1" fontAlgn="b" latinLnBrk="0" hangingPunct="1">
                        <a:lnSpc>
                          <a:spcPct val="100000"/>
                        </a:lnSpc>
                        <a:spcBef>
                          <a:spcPct val="0"/>
                        </a:spcBef>
                        <a:spcAft>
                          <a:spcPct val="0"/>
                        </a:spcAft>
                        <a:buClrTx/>
                        <a:buSzTx/>
                        <a:buFontTx/>
                        <a:buNone/>
                        <a:tabLst/>
                      </a:pPr>
                      <a:r>
                        <a:rPr kumimoji="0" lang="en-ZA" altLang="en-US" sz="1400" b="0" i="0" u="none" strike="noStrike" cap="none" normalizeH="0" baseline="0" dirty="0" smtClean="0">
                          <a:ln>
                            <a:noFill/>
                          </a:ln>
                          <a:solidFill>
                            <a:schemeClr val="tx1"/>
                          </a:solidFill>
                          <a:effectLst/>
                          <a:latin typeface="Arial" panose="020B0604020202020204" pitchFamily="34" charset="0"/>
                          <a:ea typeface="ＭＳ Ｐゴシック" panose="020B0600070205080204" pitchFamily="34" charset="-128"/>
                          <a:cs typeface="Arial" panose="020B0604020202020204" pitchFamily="34" charset="0"/>
                        </a:rPr>
                        <a:t>168</a:t>
                      </a:r>
                    </a:p>
                  </a:txBody>
                  <a:tcPr marL="8119" marR="8119" marT="8119"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0" marR="0" lvl="0" indent="0" algn="ctr" defTabSz="457200" rtl="0" eaLnBrk="1" fontAlgn="b" latinLnBrk="0" hangingPunct="1">
                        <a:lnSpc>
                          <a:spcPct val="100000"/>
                        </a:lnSpc>
                        <a:spcBef>
                          <a:spcPct val="0"/>
                        </a:spcBef>
                        <a:spcAft>
                          <a:spcPct val="0"/>
                        </a:spcAft>
                        <a:buClrTx/>
                        <a:buSzTx/>
                        <a:buFontTx/>
                        <a:buNone/>
                        <a:tabLst/>
                      </a:pPr>
                      <a:r>
                        <a:rPr kumimoji="0" lang="en-ZA" altLang="en-US" sz="1400" b="0" i="0" u="none" strike="noStrike" cap="none" normalizeH="0" baseline="0" dirty="0" smtClean="0">
                          <a:ln>
                            <a:noFill/>
                          </a:ln>
                          <a:solidFill>
                            <a:schemeClr val="tx1"/>
                          </a:solidFill>
                          <a:effectLst/>
                          <a:latin typeface="Arial" panose="020B0604020202020204" pitchFamily="34" charset="0"/>
                          <a:ea typeface="ＭＳ Ｐゴシック" panose="020B0600070205080204" pitchFamily="34" charset="-128"/>
                          <a:cs typeface="Arial" panose="020B0604020202020204" pitchFamily="34" charset="0"/>
                        </a:rPr>
                        <a:t>619</a:t>
                      </a:r>
                    </a:p>
                  </a:txBody>
                  <a:tcPr marL="8119" marR="8119" marT="8119"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 latinLnBrk="0" hangingPunct="1">
                        <a:lnSpc>
                          <a:spcPct val="100000"/>
                        </a:lnSpc>
                        <a:spcBef>
                          <a:spcPct val="0"/>
                        </a:spcBef>
                        <a:spcAft>
                          <a:spcPct val="0"/>
                        </a:spcAft>
                        <a:buClrTx/>
                        <a:buSzTx/>
                        <a:buFontTx/>
                        <a:buNone/>
                        <a:tabLst/>
                      </a:pPr>
                      <a:r>
                        <a:rPr kumimoji="0" lang="en-ZA" altLang="en-US" sz="1400" b="0" i="0" u="none" strike="noStrike" cap="none" normalizeH="0" baseline="0" dirty="0" smtClean="0">
                          <a:ln>
                            <a:noFill/>
                          </a:ln>
                          <a:solidFill>
                            <a:schemeClr val="tx1"/>
                          </a:solidFill>
                          <a:effectLst/>
                          <a:latin typeface="Arial" panose="020B0604020202020204" pitchFamily="34" charset="0"/>
                          <a:ea typeface="ＭＳ Ｐゴシック" panose="020B0600070205080204" pitchFamily="34" charset="-128"/>
                          <a:cs typeface="Arial" panose="020B0604020202020204" pitchFamily="34" charset="0"/>
                        </a:rPr>
                        <a:t>237</a:t>
                      </a:r>
                    </a:p>
                  </a:txBody>
                  <a:tcPr marL="8119" marR="8119" marT="8119"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61214">
                <a:tc>
                  <a:txBody>
                    <a:bodyPr/>
                    <a:lstStyle>
                      <a:lvl1pPr defTabSz="457200">
                        <a:spcBef>
                          <a:spcPct val="20000"/>
                        </a:spcBef>
                        <a:buFont typeface="Arial" panose="020B0604020202020204" pitchFamily="34" charset="0"/>
                        <a:defRPr sz="28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defTabSz="457200">
                        <a:spcBef>
                          <a:spcPct val="20000"/>
                        </a:spcBef>
                        <a:buFont typeface="Arial" panose="020B0604020202020204" pitchFamily="34" charset="0"/>
                        <a:defRPr sz="2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1143000" indent="-228600" defTabSz="457200">
                        <a:spcBef>
                          <a:spcPct val="20000"/>
                        </a:spcBef>
                        <a:buFont typeface="Arial" panose="020B0604020202020204" pitchFamily="34" charset="0"/>
                        <a:defRPr sz="2000">
                          <a:solidFill>
                            <a:schemeClr val="tx1"/>
                          </a:solidFill>
                          <a:latin typeface="Arial" panose="020B0604020202020204" pitchFamily="34" charset="0"/>
                          <a:ea typeface="ヒラギノ角ゴ Pro W3"/>
                          <a:cs typeface="Arial" panose="020B0604020202020204" pitchFamily="34" charset="0"/>
                        </a:defRPr>
                      </a:lvl3pPr>
                      <a:lvl4pPr marL="1600200" indent="-228600" defTabSz="457200">
                        <a:spcBef>
                          <a:spcPct val="20000"/>
                        </a:spcBef>
                        <a:buFont typeface="Arial" panose="020B0604020202020204" pitchFamily="34" charset="0"/>
                        <a:defRPr>
                          <a:solidFill>
                            <a:schemeClr val="tx1"/>
                          </a:solidFill>
                          <a:latin typeface="Arial" panose="020B0604020202020204" pitchFamily="34" charset="0"/>
                          <a:ea typeface="ヒラギノ角ゴ Pro W3"/>
                          <a:cs typeface="Arial" panose="020B0604020202020204" pitchFamily="34" charset="0"/>
                        </a:defRPr>
                      </a:lvl4pPr>
                      <a:lvl5pPr marL="2057400" indent="-228600" defTabSz="457200">
                        <a:spcBef>
                          <a:spcPct val="20000"/>
                        </a:spcBef>
                        <a:buFont typeface="Arial" panose="020B0604020202020204" pitchFamily="34" charset="0"/>
                        <a:defRPr>
                          <a:solidFill>
                            <a:schemeClr val="tx1"/>
                          </a:solidFill>
                          <a:latin typeface="Arial" panose="020B0604020202020204" pitchFamily="34" charset="0"/>
                          <a:ea typeface="ヒラギノ角ゴ Pro W3"/>
                          <a:cs typeface="Arial" panose="020B0604020202020204" pitchFamily="34" charset="0"/>
                        </a:defRPr>
                      </a:lvl5pPr>
                      <a:lvl6pPr marL="2514600" indent="-228600" defTabSz="457200" eaLnBrk="0" fontAlgn="base" hangingPunct="0">
                        <a:spcBef>
                          <a:spcPct val="20000"/>
                        </a:spcBef>
                        <a:spcAft>
                          <a:spcPct val="0"/>
                        </a:spcAft>
                        <a:buFont typeface="Arial" panose="020B0604020202020204" pitchFamily="34" charset="0"/>
                        <a:defRPr>
                          <a:solidFill>
                            <a:schemeClr val="tx1"/>
                          </a:solidFill>
                          <a:latin typeface="Arial" panose="020B0604020202020204" pitchFamily="34" charset="0"/>
                          <a:ea typeface="ヒラギノ角ゴ Pro W3"/>
                          <a:cs typeface="Arial" panose="020B0604020202020204" pitchFamily="34" charset="0"/>
                        </a:defRPr>
                      </a:lvl6pPr>
                      <a:lvl7pPr marL="2971800" indent="-228600" defTabSz="457200" eaLnBrk="0" fontAlgn="base" hangingPunct="0">
                        <a:spcBef>
                          <a:spcPct val="20000"/>
                        </a:spcBef>
                        <a:spcAft>
                          <a:spcPct val="0"/>
                        </a:spcAft>
                        <a:buFont typeface="Arial" panose="020B0604020202020204" pitchFamily="34" charset="0"/>
                        <a:defRPr>
                          <a:solidFill>
                            <a:schemeClr val="tx1"/>
                          </a:solidFill>
                          <a:latin typeface="Arial" panose="020B0604020202020204" pitchFamily="34" charset="0"/>
                          <a:ea typeface="ヒラギノ角ゴ Pro W3"/>
                          <a:cs typeface="Arial" panose="020B0604020202020204" pitchFamily="34" charset="0"/>
                        </a:defRPr>
                      </a:lvl7pPr>
                      <a:lvl8pPr marL="3429000" indent="-228600" defTabSz="457200" eaLnBrk="0" fontAlgn="base" hangingPunct="0">
                        <a:spcBef>
                          <a:spcPct val="20000"/>
                        </a:spcBef>
                        <a:spcAft>
                          <a:spcPct val="0"/>
                        </a:spcAft>
                        <a:buFont typeface="Arial" panose="020B0604020202020204" pitchFamily="34" charset="0"/>
                        <a:defRPr>
                          <a:solidFill>
                            <a:schemeClr val="tx1"/>
                          </a:solidFill>
                          <a:latin typeface="Arial" panose="020B0604020202020204" pitchFamily="34" charset="0"/>
                          <a:ea typeface="ヒラギノ角ゴ Pro W3"/>
                          <a:cs typeface="Arial" panose="020B0604020202020204" pitchFamily="34" charset="0"/>
                        </a:defRPr>
                      </a:lvl8pPr>
                      <a:lvl9pPr marL="3886200" indent="-228600" defTabSz="457200" eaLnBrk="0" fontAlgn="base" hangingPunct="0">
                        <a:spcBef>
                          <a:spcPct val="20000"/>
                        </a:spcBef>
                        <a:spcAft>
                          <a:spcPct val="0"/>
                        </a:spcAft>
                        <a:buFont typeface="Arial" panose="020B0604020202020204" pitchFamily="34" charset="0"/>
                        <a:defRPr>
                          <a:solidFill>
                            <a:schemeClr val="tx1"/>
                          </a:solidFill>
                          <a:latin typeface="Arial" panose="020B0604020202020204" pitchFamily="34" charset="0"/>
                          <a:ea typeface="ヒラギノ角ゴ Pro W3"/>
                          <a:cs typeface="Arial" panose="020B0604020202020204" pitchFamily="34" charset="0"/>
                        </a:defRPr>
                      </a:lvl9p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dirty="0" smtClean="0">
                          <a:ln>
                            <a:noFill/>
                          </a:ln>
                          <a:solidFill>
                            <a:schemeClr val="tx1"/>
                          </a:solidFill>
                          <a:effectLst/>
                          <a:latin typeface="Arial" panose="020B0604020202020204" pitchFamily="34" charset="0"/>
                          <a:ea typeface="ＭＳ Ｐゴシック" panose="020B0600070205080204" pitchFamily="34" charset="-128"/>
                          <a:cs typeface="Arial" panose="020B0604020202020204" pitchFamily="34" charset="0"/>
                        </a:rPr>
                        <a:t>FS</a:t>
                      </a:r>
                    </a:p>
                  </a:txBody>
                  <a:tcPr marL="91415" marR="91415" marT="45711" marB="4571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40000"/>
                        <a:lumOff val="60000"/>
                      </a:schemeClr>
                    </a:solidFill>
                  </a:tcPr>
                </a:tc>
                <a:tc>
                  <a:txBody>
                    <a:bodyPr/>
                    <a:lstStyle/>
                    <a:p>
                      <a:pPr algn="ctr" rtl="0" fontAlgn="b"/>
                      <a:r>
                        <a:rPr lang="en-ZA" sz="1600" b="0" i="0" u="none" strike="noStrike" dirty="0" smtClean="0">
                          <a:solidFill>
                            <a:schemeClr val="tx1"/>
                          </a:solidFill>
                          <a:effectLst/>
                          <a:latin typeface="Calibri"/>
                        </a:rPr>
                        <a:t>30</a:t>
                      </a:r>
                      <a:endParaRPr lang="en-ZA" sz="1600" b="0" i="0" u="none" strike="noStrike" dirty="0">
                        <a:solidFill>
                          <a:schemeClr val="tx1"/>
                        </a:solidFill>
                        <a:effectLst/>
                        <a:latin typeface="Calibri"/>
                      </a:endParaRPr>
                    </a:p>
                  </a:txBody>
                  <a:tcPr marL="6348" marR="6348"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algn="ctr" rtl="0" fontAlgn="b"/>
                      <a:r>
                        <a:rPr lang="en-ZA" sz="1600" b="0" i="0" u="none" strike="noStrike" dirty="0" smtClean="0">
                          <a:solidFill>
                            <a:schemeClr val="tx1"/>
                          </a:solidFill>
                          <a:effectLst/>
                          <a:latin typeface="+mn-lt"/>
                        </a:rPr>
                        <a:t>6</a:t>
                      </a:r>
                      <a:endParaRPr lang="en-ZA" sz="1600" b="0" i="0" u="none" strike="noStrike" dirty="0">
                        <a:solidFill>
                          <a:schemeClr val="tx1"/>
                        </a:solidFill>
                        <a:effectLst/>
                        <a:latin typeface="+mn-lt"/>
                      </a:endParaRPr>
                    </a:p>
                  </a:txBody>
                  <a:tcPr marL="6348" marR="6348"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algn="ctr" rtl="0" fontAlgn="b"/>
                      <a:r>
                        <a:rPr lang="en-ZA" sz="1600" b="0" i="0" u="none" strike="noStrike" dirty="0" smtClean="0">
                          <a:solidFill>
                            <a:schemeClr val="tx1"/>
                          </a:solidFill>
                          <a:effectLst/>
                          <a:latin typeface="Calibri"/>
                        </a:rPr>
                        <a:t>143</a:t>
                      </a:r>
                      <a:endParaRPr lang="en-ZA" sz="1600" b="0" i="0" u="none" strike="noStrike" dirty="0">
                        <a:solidFill>
                          <a:schemeClr val="tx1"/>
                        </a:solidFill>
                        <a:effectLst/>
                        <a:latin typeface="Calibri"/>
                      </a:endParaRPr>
                    </a:p>
                  </a:txBody>
                  <a:tcPr marL="6348" marR="6348"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 latinLnBrk="0" hangingPunct="1">
                        <a:lnSpc>
                          <a:spcPct val="100000"/>
                        </a:lnSpc>
                        <a:spcBef>
                          <a:spcPct val="0"/>
                        </a:spcBef>
                        <a:spcAft>
                          <a:spcPct val="0"/>
                        </a:spcAft>
                        <a:buClrTx/>
                        <a:buSzTx/>
                        <a:buFontTx/>
                        <a:buNone/>
                        <a:tabLst/>
                      </a:pPr>
                      <a:r>
                        <a:rPr kumimoji="0" lang="en-ZA" altLang="en-US" sz="1400" b="0" i="0" u="none" strike="noStrike" cap="none" normalizeH="0" baseline="0" dirty="0" smtClean="0">
                          <a:ln>
                            <a:noFill/>
                          </a:ln>
                          <a:solidFill>
                            <a:schemeClr val="tx1"/>
                          </a:solidFill>
                          <a:effectLst/>
                          <a:latin typeface="Arial" panose="020B0604020202020204" pitchFamily="34" charset="0"/>
                          <a:ea typeface="ＭＳ Ｐゴシック" panose="020B0600070205080204" pitchFamily="34" charset="-128"/>
                          <a:cs typeface="Arial" panose="020B0604020202020204" pitchFamily="34" charset="0"/>
                        </a:rPr>
                        <a:t>23</a:t>
                      </a:r>
                    </a:p>
                  </a:txBody>
                  <a:tcPr marL="8119" marR="8119" marT="8119"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 latinLnBrk="0" hangingPunct="1">
                        <a:lnSpc>
                          <a:spcPct val="100000"/>
                        </a:lnSpc>
                        <a:spcBef>
                          <a:spcPct val="0"/>
                        </a:spcBef>
                        <a:spcAft>
                          <a:spcPct val="0"/>
                        </a:spcAft>
                        <a:buClrTx/>
                        <a:buSzTx/>
                        <a:buFontTx/>
                        <a:buNone/>
                        <a:tabLst/>
                      </a:pPr>
                      <a:r>
                        <a:rPr kumimoji="0" lang="en-ZA" altLang="en-US" sz="1400" b="0" i="0" u="none" strike="noStrike" cap="none" normalizeH="0" baseline="0" dirty="0" smtClean="0">
                          <a:ln>
                            <a:noFill/>
                          </a:ln>
                          <a:solidFill>
                            <a:schemeClr val="tx1"/>
                          </a:solidFill>
                          <a:effectLst/>
                          <a:latin typeface="Arial" panose="020B0604020202020204" pitchFamily="34" charset="0"/>
                          <a:ea typeface="ＭＳ Ｐゴシック" panose="020B0600070205080204" pitchFamily="34" charset="-128"/>
                          <a:cs typeface="Arial" panose="020B0604020202020204" pitchFamily="34" charset="0"/>
                        </a:rPr>
                        <a:t>68</a:t>
                      </a:r>
                    </a:p>
                  </a:txBody>
                  <a:tcPr marL="8119" marR="8119" marT="8119"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0" marR="0" lvl="0" indent="0" algn="ctr" defTabSz="457200" rtl="0" eaLnBrk="1" fontAlgn="b" latinLnBrk="0" hangingPunct="1">
                        <a:lnSpc>
                          <a:spcPct val="100000"/>
                        </a:lnSpc>
                        <a:spcBef>
                          <a:spcPct val="0"/>
                        </a:spcBef>
                        <a:spcAft>
                          <a:spcPct val="0"/>
                        </a:spcAft>
                        <a:buClrTx/>
                        <a:buSzTx/>
                        <a:buFontTx/>
                        <a:buNone/>
                        <a:tabLst/>
                      </a:pPr>
                      <a:r>
                        <a:rPr kumimoji="0" lang="en-ZA" altLang="en-US" sz="1400" b="0" i="0" u="none" strike="noStrike" cap="none" normalizeH="0" baseline="0" dirty="0" smtClean="0">
                          <a:ln>
                            <a:noFill/>
                          </a:ln>
                          <a:solidFill>
                            <a:schemeClr val="tx1"/>
                          </a:solidFill>
                          <a:effectLst/>
                          <a:latin typeface="Arial" panose="020B0604020202020204" pitchFamily="34" charset="0"/>
                          <a:ea typeface="ＭＳ Ｐゴシック" panose="020B0600070205080204" pitchFamily="34" charset="-128"/>
                          <a:cs typeface="Arial" panose="020B0604020202020204" pitchFamily="34" charset="0"/>
                        </a:rPr>
                        <a:t>13</a:t>
                      </a:r>
                    </a:p>
                  </a:txBody>
                  <a:tcPr marL="8119" marR="8119" marT="8119"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0" marR="0" lvl="0" indent="0" algn="ctr" defTabSz="457200" rtl="0" eaLnBrk="1" fontAlgn="b" latinLnBrk="0" hangingPunct="1">
                        <a:lnSpc>
                          <a:spcPct val="100000"/>
                        </a:lnSpc>
                        <a:spcBef>
                          <a:spcPct val="0"/>
                        </a:spcBef>
                        <a:spcAft>
                          <a:spcPct val="0"/>
                        </a:spcAft>
                        <a:buClrTx/>
                        <a:buSzTx/>
                        <a:buFontTx/>
                        <a:buNone/>
                        <a:tabLst/>
                      </a:pPr>
                      <a:r>
                        <a:rPr kumimoji="0" lang="en-ZA" altLang="en-US" sz="1400" b="0" i="0" u="none" strike="noStrike" cap="none" normalizeH="0" baseline="0" dirty="0" smtClean="0">
                          <a:ln>
                            <a:noFill/>
                          </a:ln>
                          <a:solidFill>
                            <a:schemeClr val="tx1"/>
                          </a:solidFill>
                          <a:effectLst/>
                          <a:latin typeface="Arial" panose="020B0604020202020204" pitchFamily="34" charset="0"/>
                          <a:ea typeface="ＭＳ Ｐゴシック" panose="020B0600070205080204" pitchFamily="34" charset="-128"/>
                          <a:cs typeface="Arial" panose="020B0604020202020204" pitchFamily="34" charset="0"/>
                        </a:rPr>
                        <a:t>101</a:t>
                      </a:r>
                    </a:p>
                  </a:txBody>
                  <a:tcPr marL="8119" marR="8119" marT="8119"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 latinLnBrk="0" hangingPunct="1">
                        <a:lnSpc>
                          <a:spcPct val="100000"/>
                        </a:lnSpc>
                        <a:spcBef>
                          <a:spcPct val="0"/>
                        </a:spcBef>
                        <a:spcAft>
                          <a:spcPct val="0"/>
                        </a:spcAft>
                        <a:buClrTx/>
                        <a:buSzTx/>
                        <a:buFontTx/>
                        <a:buNone/>
                        <a:tabLst/>
                      </a:pPr>
                      <a:r>
                        <a:rPr kumimoji="0" lang="en-ZA" altLang="en-US" sz="1400" b="0" i="0" u="none" strike="noStrike" cap="none" normalizeH="0" baseline="0" dirty="0" smtClean="0">
                          <a:ln>
                            <a:noFill/>
                          </a:ln>
                          <a:solidFill>
                            <a:schemeClr val="tx1"/>
                          </a:solidFill>
                          <a:effectLst/>
                          <a:latin typeface="Arial" panose="020B0604020202020204" pitchFamily="34" charset="0"/>
                          <a:ea typeface="ＭＳ Ｐゴシック" panose="020B0600070205080204" pitchFamily="34" charset="-128"/>
                          <a:cs typeface="Arial" panose="020B0604020202020204" pitchFamily="34" charset="0"/>
                        </a:rPr>
                        <a:t>30</a:t>
                      </a:r>
                    </a:p>
                  </a:txBody>
                  <a:tcPr marL="8119" marR="8119" marT="8119"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09165">
                <a:tc>
                  <a:txBody>
                    <a:bodyPr/>
                    <a:lstStyle>
                      <a:lvl1pPr defTabSz="457200">
                        <a:spcBef>
                          <a:spcPct val="20000"/>
                        </a:spcBef>
                        <a:buFont typeface="Arial" panose="020B0604020202020204" pitchFamily="34" charset="0"/>
                        <a:defRPr sz="28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defTabSz="457200">
                        <a:spcBef>
                          <a:spcPct val="20000"/>
                        </a:spcBef>
                        <a:buFont typeface="Arial" panose="020B0604020202020204" pitchFamily="34" charset="0"/>
                        <a:defRPr sz="2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1143000" indent="-228600" defTabSz="457200">
                        <a:spcBef>
                          <a:spcPct val="20000"/>
                        </a:spcBef>
                        <a:buFont typeface="Arial" panose="020B0604020202020204" pitchFamily="34" charset="0"/>
                        <a:defRPr sz="2000">
                          <a:solidFill>
                            <a:schemeClr val="tx1"/>
                          </a:solidFill>
                          <a:latin typeface="Arial" panose="020B0604020202020204" pitchFamily="34" charset="0"/>
                          <a:ea typeface="ヒラギノ角ゴ Pro W3"/>
                          <a:cs typeface="Arial" panose="020B0604020202020204" pitchFamily="34" charset="0"/>
                        </a:defRPr>
                      </a:lvl3pPr>
                      <a:lvl4pPr marL="1600200" indent="-228600" defTabSz="457200">
                        <a:spcBef>
                          <a:spcPct val="20000"/>
                        </a:spcBef>
                        <a:buFont typeface="Arial" panose="020B0604020202020204" pitchFamily="34" charset="0"/>
                        <a:defRPr>
                          <a:solidFill>
                            <a:schemeClr val="tx1"/>
                          </a:solidFill>
                          <a:latin typeface="Arial" panose="020B0604020202020204" pitchFamily="34" charset="0"/>
                          <a:ea typeface="ヒラギノ角ゴ Pro W3"/>
                          <a:cs typeface="Arial" panose="020B0604020202020204" pitchFamily="34" charset="0"/>
                        </a:defRPr>
                      </a:lvl4pPr>
                      <a:lvl5pPr marL="2057400" indent="-228600" defTabSz="457200">
                        <a:spcBef>
                          <a:spcPct val="20000"/>
                        </a:spcBef>
                        <a:buFont typeface="Arial" panose="020B0604020202020204" pitchFamily="34" charset="0"/>
                        <a:defRPr>
                          <a:solidFill>
                            <a:schemeClr val="tx1"/>
                          </a:solidFill>
                          <a:latin typeface="Arial" panose="020B0604020202020204" pitchFamily="34" charset="0"/>
                          <a:ea typeface="ヒラギノ角ゴ Pro W3"/>
                          <a:cs typeface="Arial" panose="020B0604020202020204" pitchFamily="34" charset="0"/>
                        </a:defRPr>
                      </a:lvl5pPr>
                      <a:lvl6pPr marL="2514600" indent="-228600" defTabSz="457200" eaLnBrk="0" fontAlgn="base" hangingPunct="0">
                        <a:spcBef>
                          <a:spcPct val="20000"/>
                        </a:spcBef>
                        <a:spcAft>
                          <a:spcPct val="0"/>
                        </a:spcAft>
                        <a:buFont typeface="Arial" panose="020B0604020202020204" pitchFamily="34" charset="0"/>
                        <a:defRPr>
                          <a:solidFill>
                            <a:schemeClr val="tx1"/>
                          </a:solidFill>
                          <a:latin typeface="Arial" panose="020B0604020202020204" pitchFamily="34" charset="0"/>
                          <a:ea typeface="ヒラギノ角ゴ Pro W3"/>
                          <a:cs typeface="Arial" panose="020B0604020202020204" pitchFamily="34" charset="0"/>
                        </a:defRPr>
                      </a:lvl6pPr>
                      <a:lvl7pPr marL="2971800" indent="-228600" defTabSz="457200" eaLnBrk="0" fontAlgn="base" hangingPunct="0">
                        <a:spcBef>
                          <a:spcPct val="20000"/>
                        </a:spcBef>
                        <a:spcAft>
                          <a:spcPct val="0"/>
                        </a:spcAft>
                        <a:buFont typeface="Arial" panose="020B0604020202020204" pitchFamily="34" charset="0"/>
                        <a:defRPr>
                          <a:solidFill>
                            <a:schemeClr val="tx1"/>
                          </a:solidFill>
                          <a:latin typeface="Arial" panose="020B0604020202020204" pitchFamily="34" charset="0"/>
                          <a:ea typeface="ヒラギノ角ゴ Pro W3"/>
                          <a:cs typeface="Arial" panose="020B0604020202020204" pitchFamily="34" charset="0"/>
                        </a:defRPr>
                      </a:lvl7pPr>
                      <a:lvl8pPr marL="3429000" indent="-228600" defTabSz="457200" eaLnBrk="0" fontAlgn="base" hangingPunct="0">
                        <a:spcBef>
                          <a:spcPct val="20000"/>
                        </a:spcBef>
                        <a:spcAft>
                          <a:spcPct val="0"/>
                        </a:spcAft>
                        <a:buFont typeface="Arial" panose="020B0604020202020204" pitchFamily="34" charset="0"/>
                        <a:defRPr>
                          <a:solidFill>
                            <a:schemeClr val="tx1"/>
                          </a:solidFill>
                          <a:latin typeface="Arial" panose="020B0604020202020204" pitchFamily="34" charset="0"/>
                          <a:ea typeface="ヒラギノ角ゴ Pro W3"/>
                          <a:cs typeface="Arial" panose="020B0604020202020204" pitchFamily="34" charset="0"/>
                        </a:defRPr>
                      </a:lvl8pPr>
                      <a:lvl9pPr marL="3886200" indent="-228600" defTabSz="457200" eaLnBrk="0" fontAlgn="base" hangingPunct="0">
                        <a:spcBef>
                          <a:spcPct val="20000"/>
                        </a:spcBef>
                        <a:spcAft>
                          <a:spcPct val="0"/>
                        </a:spcAft>
                        <a:buFont typeface="Arial" panose="020B0604020202020204" pitchFamily="34" charset="0"/>
                        <a:defRPr>
                          <a:solidFill>
                            <a:schemeClr val="tx1"/>
                          </a:solidFill>
                          <a:latin typeface="Arial" panose="020B0604020202020204" pitchFamily="34" charset="0"/>
                          <a:ea typeface="ヒラギノ角ゴ Pro W3"/>
                          <a:cs typeface="Arial" panose="020B0604020202020204" pitchFamily="34" charset="0"/>
                        </a:defRPr>
                      </a:lvl9p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dirty="0" smtClean="0">
                          <a:ln>
                            <a:noFill/>
                          </a:ln>
                          <a:solidFill>
                            <a:schemeClr val="tx1"/>
                          </a:solidFill>
                          <a:effectLst/>
                          <a:latin typeface="Arial" panose="020B0604020202020204" pitchFamily="34" charset="0"/>
                          <a:ea typeface="ＭＳ Ｐゴシック" panose="020B0600070205080204" pitchFamily="34" charset="-128"/>
                          <a:cs typeface="Arial" panose="020B0604020202020204" pitchFamily="34" charset="0"/>
                        </a:rPr>
                        <a:t>GT</a:t>
                      </a:r>
                    </a:p>
                  </a:txBody>
                  <a:tcPr marL="91415" marR="91415" marT="45711" marB="4571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40000"/>
                        <a:lumOff val="60000"/>
                      </a:schemeClr>
                    </a:solidFill>
                  </a:tcPr>
                </a:tc>
                <a:tc>
                  <a:txBody>
                    <a:bodyPr/>
                    <a:lstStyle/>
                    <a:p>
                      <a:pPr algn="ctr" rtl="0" fontAlgn="b"/>
                      <a:r>
                        <a:rPr lang="en-ZA" sz="1600" b="0" i="0" u="none" strike="noStrike" dirty="0" smtClean="0">
                          <a:solidFill>
                            <a:schemeClr val="tx1"/>
                          </a:solidFill>
                          <a:effectLst/>
                          <a:latin typeface="Calibri"/>
                        </a:rPr>
                        <a:t>3</a:t>
                      </a:r>
                      <a:endParaRPr lang="en-ZA" sz="1600" b="0" i="0" u="none" strike="noStrike" dirty="0">
                        <a:solidFill>
                          <a:schemeClr val="tx1"/>
                        </a:solidFill>
                        <a:effectLst/>
                        <a:latin typeface="Calibri"/>
                      </a:endParaRPr>
                    </a:p>
                  </a:txBody>
                  <a:tcPr marL="6348" marR="6348"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algn="ctr" rtl="0" fontAlgn="b"/>
                      <a:r>
                        <a:rPr lang="en-ZA" sz="1600" b="0" i="0" u="none" strike="noStrike" dirty="0" smtClean="0">
                          <a:solidFill>
                            <a:schemeClr val="tx1"/>
                          </a:solidFill>
                          <a:effectLst/>
                          <a:latin typeface="+mn-lt"/>
                        </a:rPr>
                        <a:t>0</a:t>
                      </a:r>
                      <a:endParaRPr lang="en-ZA" sz="1600" b="0" i="0" u="none" strike="noStrike" dirty="0">
                        <a:solidFill>
                          <a:schemeClr val="tx1"/>
                        </a:solidFill>
                        <a:effectLst/>
                        <a:latin typeface="+mn-lt"/>
                      </a:endParaRPr>
                    </a:p>
                  </a:txBody>
                  <a:tcPr marL="6348" marR="6348"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algn="ctr" rtl="0" fontAlgn="b"/>
                      <a:r>
                        <a:rPr lang="en-ZA" sz="1600" b="0" i="0" u="none" strike="noStrike" dirty="0" smtClean="0">
                          <a:solidFill>
                            <a:schemeClr val="tx1"/>
                          </a:solidFill>
                          <a:effectLst/>
                          <a:latin typeface="Calibri"/>
                        </a:rPr>
                        <a:t>2</a:t>
                      </a:r>
                      <a:endParaRPr lang="en-ZA" sz="1600" b="0" i="0" u="none" strike="noStrike" dirty="0">
                        <a:solidFill>
                          <a:schemeClr val="tx1"/>
                        </a:solidFill>
                        <a:effectLst/>
                        <a:latin typeface="Calibri"/>
                      </a:endParaRPr>
                    </a:p>
                  </a:txBody>
                  <a:tcPr marL="6348" marR="6348"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 latinLnBrk="0" hangingPunct="1">
                        <a:lnSpc>
                          <a:spcPct val="100000"/>
                        </a:lnSpc>
                        <a:spcBef>
                          <a:spcPct val="0"/>
                        </a:spcBef>
                        <a:spcAft>
                          <a:spcPct val="0"/>
                        </a:spcAft>
                        <a:buClrTx/>
                        <a:buSzTx/>
                        <a:buFontTx/>
                        <a:buNone/>
                        <a:tabLst/>
                      </a:pPr>
                      <a:r>
                        <a:rPr kumimoji="0" lang="en-ZA" altLang="en-US" sz="1400" b="0" i="0" u="none" strike="noStrike" cap="none" normalizeH="0" baseline="0" dirty="0" smtClean="0">
                          <a:ln>
                            <a:noFill/>
                          </a:ln>
                          <a:solidFill>
                            <a:schemeClr val="tx1"/>
                          </a:solidFill>
                          <a:effectLst/>
                          <a:latin typeface="Arial" panose="020B0604020202020204" pitchFamily="34" charset="0"/>
                          <a:ea typeface="ＭＳ Ｐゴシック" panose="020B0600070205080204" pitchFamily="34" charset="-128"/>
                          <a:cs typeface="Arial" panose="020B0604020202020204" pitchFamily="34" charset="0"/>
                        </a:rPr>
                        <a:t>2</a:t>
                      </a:r>
                    </a:p>
                  </a:txBody>
                  <a:tcPr marL="8119" marR="8119" marT="8119"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 latinLnBrk="0" hangingPunct="1">
                        <a:lnSpc>
                          <a:spcPct val="100000"/>
                        </a:lnSpc>
                        <a:spcBef>
                          <a:spcPct val="0"/>
                        </a:spcBef>
                        <a:spcAft>
                          <a:spcPct val="0"/>
                        </a:spcAft>
                        <a:buClrTx/>
                        <a:buSzTx/>
                        <a:buFontTx/>
                        <a:buNone/>
                        <a:tabLst/>
                      </a:pPr>
                      <a:r>
                        <a:rPr kumimoji="0" lang="en-ZA" altLang="en-US" sz="1400" b="0" i="0" u="none" strike="noStrike" cap="none" normalizeH="0" baseline="0" dirty="0" smtClean="0">
                          <a:ln>
                            <a:noFill/>
                          </a:ln>
                          <a:solidFill>
                            <a:schemeClr val="tx1"/>
                          </a:solidFill>
                          <a:effectLst/>
                          <a:latin typeface="Arial" panose="020B0604020202020204" pitchFamily="34" charset="0"/>
                          <a:ea typeface="ＭＳ Ｐゴシック" panose="020B0600070205080204" pitchFamily="34" charset="-128"/>
                          <a:cs typeface="Arial" panose="020B0604020202020204" pitchFamily="34" charset="0"/>
                        </a:rPr>
                        <a:t>28</a:t>
                      </a:r>
                    </a:p>
                  </a:txBody>
                  <a:tcPr marL="8119" marR="8119" marT="8119"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0" marR="0" lvl="0" indent="0" algn="ctr" defTabSz="457200" rtl="0" eaLnBrk="1" fontAlgn="b" latinLnBrk="0" hangingPunct="1">
                        <a:lnSpc>
                          <a:spcPct val="100000"/>
                        </a:lnSpc>
                        <a:spcBef>
                          <a:spcPct val="0"/>
                        </a:spcBef>
                        <a:spcAft>
                          <a:spcPct val="0"/>
                        </a:spcAft>
                        <a:buClrTx/>
                        <a:buSzTx/>
                        <a:buFontTx/>
                        <a:buNone/>
                        <a:tabLst/>
                      </a:pPr>
                      <a:r>
                        <a:rPr kumimoji="0" lang="en-ZA" altLang="en-US" sz="1400" b="0" i="0" u="none" strike="noStrike" cap="none" normalizeH="0" baseline="0" dirty="0" smtClean="0">
                          <a:ln>
                            <a:noFill/>
                          </a:ln>
                          <a:solidFill>
                            <a:schemeClr val="tx1"/>
                          </a:solidFill>
                          <a:effectLst/>
                          <a:latin typeface="Arial" panose="020B0604020202020204" pitchFamily="34" charset="0"/>
                          <a:ea typeface="ＭＳ Ｐゴシック" panose="020B0600070205080204" pitchFamily="34" charset="-128"/>
                          <a:cs typeface="Arial" panose="020B0604020202020204" pitchFamily="34" charset="0"/>
                        </a:rPr>
                        <a:t>14</a:t>
                      </a:r>
                    </a:p>
                  </a:txBody>
                  <a:tcPr marL="8119" marR="8119" marT="8119"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0" marR="0" lvl="0" indent="0" algn="ctr" defTabSz="457200" rtl="0" eaLnBrk="1" fontAlgn="b" latinLnBrk="0" hangingPunct="1">
                        <a:lnSpc>
                          <a:spcPct val="100000"/>
                        </a:lnSpc>
                        <a:spcBef>
                          <a:spcPct val="0"/>
                        </a:spcBef>
                        <a:spcAft>
                          <a:spcPct val="0"/>
                        </a:spcAft>
                        <a:buClrTx/>
                        <a:buSzTx/>
                        <a:buFontTx/>
                        <a:buNone/>
                        <a:tabLst/>
                      </a:pPr>
                      <a:r>
                        <a:rPr kumimoji="0" lang="en-ZA" altLang="en-US" sz="1400" b="0" i="0" u="none" strike="noStrike" cap="none" normalizeH="0" baseline="0" dirty="0" smtClean="0">
                          <a:ln>
                            <a:noFill/>
                          </a:ln>
                          <a:solidFill>
                            <a:schemeClr val="tx1"/>
                          </a:solidFill>
                          <a:effectLst/>
                          <a:latin typeface="Arial" panose="020B0604020202020204" pitchFamily="34" charset="0"/>
                          <a:ea typeface="ＭＳ Ｐゴシック" panose="020B0600070205080204" pitchFamily="34" charset="-128"/>
                          <a:cs typeface="Arial" panose="020B0604020202020204" pitchFamily="34" charset="0"/>
                        </a:rPr>
                        <a:t>0</a:t>
                      </a:r>
                    </a:p>
                  </a:txBody>
                  <a:tcPr marL="8119" marR="8119" marT="8119"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 latinLnBrk="0" hangingPunct="1">
                        <a:lnSpc>
                          <a:spcPct val="100000"/>
                        </a:lnSpc>
                        <a:spcBef>
                          <a:spcPct val="0"/>
                        </a:spcBef>
                        <a:spcAft>
                          <a:spcPct val="0"/>
                        </a:spcAft>
                        <a:buClrTx/>
                        <a:buSzTx/>
                        <a:buFontTx/>
                        <a:buNone/>
                        <a:tabLst/>
                      </a:pPr>
                      <a:r>
                        <a:rPr kumimoji="0" lang="en-ZA" altLang="en-US" sz="1400" b="0" i="0" u="none" strike="noStrike" cap="none" normalizeH="0" baseline="0" dirty="0" smtClean="0">
                          <a:ln>
                            <a:noFill/>
                          </a:ln>
                          <a:solidFill>
                            <a:schemeClr val="tx1"/>
                          </a:solidFill>
                          <a:effectLst/>
                          <a:latin typeface="Arial" panose="020B0604020202020204" pitchFamily="34" charset="0"/>
                          <a:ea typeface="ＭＳ Ｐゴシック" panose="020B0600070205080204" pitchFamily="34" charset="-128"/>
                          <a:cs typeface="Arial" panose="020B0604020202020204" pitchFamily="34" charset="0"/>
                        </a:rPr>
                        <a:t>n/a</a:t>
                      </a:r>
                    </a:p>
                  </a:txBody>
                  <a:tcPr marL="8119" marR="8119" marT="8119"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98785">
                <a:tc>
                  <a:txBody>
                    <a:bodyPr/>
                    <a:lstStyle>
                      <a:lvl1pPr defTabSz="457200">
                        <a:spcBef>
                          <a:spcPct val="20000"/>
                        </a:spcBef>
                        <a:buFont typeface="Arial" panose="020B0604020202020204" pitchFamily="34" charset="0"/>
                        <a:defRPr sz="28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defTabSz="457200">
                        <a:spcBef>
                          <a:spcPct val="20000"/>
                        </a:spcBef>
                        <a:buFont typeface="Arial" panose="020B0604020202020204" pitchFamily="34" charset="0"/>
                        <a:defRPr sz="2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1143000" indent="-228600" defTabSz="457200">
                        <a:spcBef>
                          <a:spcPct val="20000"/>
                        </a:spcBef>
                        <a:buFont typeface="Arial" panose="020B0604020202020204" pitchFamily="34" charset="0"/>
                        <a:defRPr sz="2000">
                          <a:solidFill>
                            <a:schemeClr val="tx1"/>
                          </a:solidFill>
                          <a:latin typeface="Arial" panose="020B0604020202020204" pitchFamily="34" charset="0"/>
                          <a:ea typeface="ヒラギノ角ゴ Pro W3"/>
                          <a:cs typeface="Arial" panose="020B0604020202020204" pitchFamily="34" charset="0"/>
                        </a:defRPr>
                      </a:lvl3pPr>
                      <a:lvl4pPr marL="1600200" indent="-228600" defTabSz="457200">
                        <a:spcBef>
                          <a:spcPct val="20000"/>
                        </a:spcBef>
                        <a:buFont typeface="Arial" panose="020B0604020202020204" pitchFamily="34" charset="0"/>
                        <a:defRPr>
                          <a:solidFill>
                            <a:schemeClr val="tx1"/>
                          </a:solidFill>
                          <a:latin typeface="Arial" panose="020B0604020202020204" pitchFamily="34" charset="0"/>
                          <a:ea typeface="ヒラギノ角ゴ Pro W3"/>
                          <a:cs typeface="Arial" panose="020B0604020202020204" pitchFamily="34" charset="0"/>
                        </a:defRPr>
                      </a:lvl4pPr>
                      <a:lvl5pPr marL="2057400" indent="-228600" defTabSz="457200">
                        <a:spcBef>
                          <a:spcPct val="20000"/>
                        </a:spcBef>
                        <a:buFont typeface="Arial" panose="020B0604020202020204" pitchFamily="34" charset="0"/>
                        <a:defRPr>
                          <a:solidFill>
                            <a:schemeClr val="tx1"/>
                          </a:solidFill>
                          <a:latin typeface="Arial" panose="020B0604020202020204" pitchFamily="34" charset="0"/>
                          <a:ea typeface="ヒラギノ角ゴ Pro W3"/>
                          <a:cs typeface="Arial" panose="020B0604020202020204" pitchFamily="34" charset="0"/>
                        </a:defRPr>
                      </a:lvl5pPr>
                      <a:lvl6pPr marL="2514600" indent="-228600" defTabSz="457200" eaLnBrk="0" fontAlgn="base" hangingPunct="0">
                        <a:spcBef>
                          <a:spcPct val="20000"/>
                        </a:spcBef>
                        <a:spcAft>
                          <a:spcPct val="0"/>
                        </a:spcAft>
                        <a:buFont typeface="Arial" panose="020B0604020202020204" pitchFamily="34" charset="0"/>
                        <a:defRPr>
                          <a:solidFill>
                            <a:schemeClr val="tx1"/>
                          </a:solidFill>
                          <a:latin typeface="Arial" panose="020B0604020202020204" pitchFamily="34" charset="0"/>
                          <a:ea typeface="ヒラギノ角ゴ Pro W3"/>
                          <a:cs typeface="Arial" panose="020B0604020202020204" pitchFamily="34" charset="0"/>
                        </a:defRPr>
                      </a:lvl6pPr>
                      <a:lvl7pPr marL="2971800" indent="-228600" defTabSz="457200" eaLnBrk="0" fontAlgn="base" hangingPunct="0">
                        <a:spcBef>
                          <a:spcPct val="20000"/>
                        </a:spcBef>
                        <a:spcAft>
                          <a:spcPct val="0"/>
                        </a:spcAft>
                        <a:buFont typeface="Arial" panose="020B0604020202020204" pitchFamily="34" charset="0"/>
                        <a:defRPr>
                          <a:solidFill>
                            <a:schemeClr val="tx1"/>
                          </a:solidFill>
                          <a:latin typeface="Arial" panose="020B0604020202020204" pitchFamily="34" charset="0"/>
                          <a:ea typeface="ヒラギノ角ゴ Pro W3"/>
                          <a:cs typeface="Arial" panose="020B0604020202020204" pitchFamily="34" charset="0"/>
                        </a:defRPr>
                      </a:lvl7pPr>
                      <a:lvl8pPr marL="3429000" indent="-228600" defTabSz="457200" eaLnBrk="0" fontAlgn="base" hangingPunct="0">
                        <a:spcBef>
                          <a:spcPct val="20000"/>
                        </a:spcBef>
                        <a:spcAft>
                          <a:spcPct val="0"/>
                        </a:spcAft>
                        <a:buFont typeface="Arial" panose="020B0604020202020204" pitchFamily="34" charset="0"/>
                        <a:defRPr>
                          <a:solidFill>
                            <a:schemeClr val="tx1"/>
                          </a:solidFill>
                          <a:latin typeface="Arial" panose="020B0604020202020204" pitchFamily="34" charset="0"/>
                          <a:ea typeface="ヒラギノ角ゴ Pro W3"/>
                          <a:cs typeface="Arial" panose="020B0604020202020204" pitchFamily="34" charset="0"/>
                        </a:defRPr>
                      </a:lvl8pPr>
                      <a:lvl9pPr marL="3886200" indent="-228600" defTabSz="457200" eaLnBrk="0" fontAlgn="base" hangingPunct="0">
                        <a:spcBef>
                          <a:spcPct val="20000"/>
                        </a:spcBef>
                        <a:spcAft>
                          <a:spcPct val="0"/>
                        </a:spcAft>
                        <a:buFont typeface="Arial" panose="020B0604020202020204" pitchFamily="34" charset="0"/>
                        <a:defRPr>
                          <a:solidFill>
                            <a:schemeClr val="tx1"/>
                          </a:solidFill>
                          <a:latin typeface="Arial" panose="020B0604020202020204" pitchFamily="34" charset="0"/>
                          <a:ea typeface="ヒラギノ角ゴ Pro W3"/>
                          <a:cs typeface="Arial" panose="020B0604020202020204" pitchFamily="34" charset="0"/>
                        </a:defRPr>
                      </a:lvl9p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dirty="0" smtClean="0">
                          <a:ln>
                            <a:noFill/>
                          </a:ln>
                          <a:solidFill>
                            <a:schemeClr val="tx1"/>
                          </a:solidFill>
                          <a:effectLst/>
                          <a:latin typeface="Arial" panose="020B0604020202020204" pitchFamily="34" charset="0"/>
                          <a:ea typeface="ＭＳ Ｐゴシック" panose="020B0600070205080204" pitchFamily="34" charset="-128"/>
                          <a:cs typeface="Arial" panose="020B0604020202020204" pitchFamily="34" charset="0"/>
                        </a:rPr>
                        <a:t>KZ</a:t>
                      </a:r>
                    </a:p>
                  </a:txBody>
                  <a:tcPr marL="91415" marR="91415" marT="45711" marB="4571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40000"/>
                        <a:lumOff val="60000"/>
                      </a:schemeClr>
                    </a:solidFill>
                  </a:tcPr>
                </a:tc>
                <a:tc>
                  <a:txBody>
                    <a:bodyPr/>
                    <a:lstStyle/>
                    <a:p>
                      <a:pPr algn="ctr" rtl="0" fontAlgn="b"/>
                      <a:r>
                        <a:rPr lang="en-ZA" sz="1600" b="0" i="0" u="none" strike="noStrike" dirty="0" smtClean="0">
                          <a:solidFill>
                            <a:schemeClr val="tx1"/>
                          </a:solidFill>
                          <a:effectLst/>
                          <a:latin typeface="Calibri"/>
                        </a:rPr>
                        <a:t>3</a:t>
                      </a:r>
                      <a:endParaRPr lang="en-ZA" sz="1600" b="0" i="0" u="none" strike="noStrike" dirty="0">
                        <a:solidFill>
                          <a:schemeClr val="tx1"/>
                        </a:solidFill>
                        <a:effectLst/>
                        <a:latin typeface="Calibri"/>
                      </a:endParaRPr>
                    </a:p>
                  </a:txBody>
                  <a:tcPr marL="6348" marR="6348"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algn="ctr" rtl="0" fontAlgn="b"/>
                      <a:r>
                        <a:rPr lang="en-ZA" sz="1600" b="0" i="0" u="none" strike="noStrike" dirty="0" smtClean="0">
                          <a:solidFill>
                            <a:schemeClr val="tx1"/>
                          </a:solidFill>
                          <a:effectLst/>
                          <a:latin typeface="+mn-lt"/>
                        </a:rPr>
                        <a:t>0</a:t>
                      </a:r>
                      <a:endParaRPr lang="en-ZA" sz="1600" b="0" i="0" u="none" strike="noStrike" dirty="0">
                        <a:solidFill>
                          <a:schemeClr val="tx1"/>
                        </a:solidFill>
                        <a:effectLst/>
                        <a:latin typeface="+mn-lt"/>
                      </a:endParaRPr>
                    </a:p>
                  </a:txBody>
                  <a:tcPr marL="6348" marR="6348"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algn="ctr" rtl="0" fontAlgn="b"/>
                      <a:r>
                        <a:rPr lang="en-ZA" sz="1600" b="0" i="0" u="none" strike="noStrike" dirty="0" smtClean="0">
                          <a:solidFill>
                            <a:schemeClr val="tx1"/>
                          </a:solidFill>
                          <a:effectLst/>
                          <a:latin typeface="Calibri"/>
                        </a:rPr>
                        <a:t>116</a:t>
                      </a:r>
                      <a:endParaRPr lang="en-ZA" sz="1600" b="0" i="0" u="none" strike="noStrike" dirty="0">
                        <a:solidFill>
                          <a:schemeClr val="tx1"/>
                        </a:solidFill>
                        <a:effectLst/>
                        <a:latin typeface="Calibri"/>
                      </a:endParaRPr>
                    </a:p>
                  </a:txBody>
                  <a:tcPr marL="6348" marR="6348"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 latinLnBrk="0" hangingPunct="1">
                        <a:lnSpc>
                          <a:spcPct val="100000"/>
                        </a:lnSpc>
                        <a:spcBef>
                          <a:spcPct val="0"/>
                        </a:spcBef>
                        <a:spcAft>
                          <a:spcPct val="0"/>
                        </a:spcAft>
                        <a:buClrTx/>
                        <a:buSzTx/>
                        <a:buFontTx/>
                        <a:buNone/>
                        <a:tabLst/>
                      </a:pPr>
                      <a:r>
                        <a:rPr kumimoji="0" lang="en-ZA" altLang="en-US" sz="1400" b="0" i="0" u="none" strike="noStrike" cap="none" normalizeH="0" baseline="0" dirty="0" smtClean="0">
                          <a:ln>
                            <a:noFill/>
                          </a:ln>
                          <a:solidFill>
                            <a:schemeClr val="tx1"/>
                          </a:solidFill>
                          <a:effectLst/>
                          <a:latin typeface="Arial" panose="020B0604020202020204" pitchFamily="34" charset="0"/>
                          <a:ea typeface="ＭＳ Ｐゴシック" panose="020B0600070205080204" pitchFamily="34" charset="-128"/>
                          <a:cs typeface="Arial" panose="020B0604020202020204" pitchFamily="34" charset="0"/>
                        </a:rPr>
                        <a:t>43</a:t>
                      </a:r>
                    </a:p>
                  </a:txBody>
                  <a:tcPr marL="8119" marR="8119" marT="8119"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 latinLnBrk="0" hangingPunct="1">
                        <a:lnSpc>
                          <a:spcPct val="100000"/>
                        </a:lnSpc>
                        <a:spcBef>
                          <a:spcPct val="0"/>
                        </a:spcBef>
                        <a:spcAft>
                          <a:spcPct val="0"/>
                        </a:spcAft>
                        <a:buClrTx/>
                        <a:buSzTx/>
                        <a:buFontTx/>
                        <a:buNone/>
                        <a:tabLst/>
                      </a:pPr>
                      <a:r>
                        <a:rPr kumimoji="0" lang="en-ZA" altLang="en-US" sz="1400" b="0" i="0" u="none" strike="noStrike" cap="none" normalizeH="0" baseline="0" dirty="0" smtClean="0">
                          <a:ln>
                            <a:noFill/>
                          </a:ln>
                          <a:solidFill>
                            <a:schemeClr val="tx1"/>
                          </a:solidFill>
                          <a:effectLst/>
                          <a:latin typeface="Arial" panose="020B0604020202020204" pitchFamily="34" charset="0"/>
                          <a:ea typeface="ＭＳ Ｐゴシック" panose="020B0600070205080204" pitchFamily="34" charset="-128"/>
                          <a:cs typeface="Arial" panose="020B0604020202020204" pitchFamily="34" charset="0"/>
                        </a:rPr>
                        <a:t>140</a:t>
                      </a:r>
                    </a:p>
                  </a:txBody>
                  <a:tcPr marL="8119" marR="8119" marT="8119"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0" marR="0" lvl="0" indent="0" algn="ctr" defTabSz="457200" rtl="0" eaLnBrk="1" fontAlgn="b" latinLnBrk="0" hangingPunct="1">
                        <a:lnSpc>
                          <a:spcPct val="100000"/>
                        </a:lnSpc>
                        <a:spcBef>
                          <a:spcPct val="0"/>
                        </a:spcBef>
                        <a:spcAft>
                          <a:spcPct val="0"/>
                        </a:spcAft>
                        <a:buClrTx/>
                        <a:buSzTx/>
                        <a:buFontTx/>
                        <a:buNone/>
                        <a:tabLst/>
                      </a:pPr>
                      <a:r>
                        <a:rPr kumimoji="0" lang="en-ZA" altLang="en-US" sz="1400" b="0" i="0" u="none" strike="noStrike" cap="none" normalizeH="0" baseline="0" dirty="0" smtClean="0">
                          <a:ln>
                            <a:noFill/>
                          </a:ln>
                          <a:solidFill>
                            <a:schemeClr val="tx1"/>
                          </a:solidFill>
                          <a:effectLst/>
                          <a:latin typeface="Arial" panose="020B0604020202020204" pitchFamily="34" charset="0"/>
                          <a:ea typeface="ＭＳ Ｐゴシック" panose="020B0600070205080204" pitchFamily="34" charset="-128"/>
                          <a:cs typeface="Arial" panose="020B0604020202020204" pitchFamily="34" charset="0"/>
                        </a:rPr>
                        <a:t>88</a:t>
                      </a:r>
                    </a:p>
                  </a:txBody>
                  <a:tcPr marL="8119" marR="8119" marT="8119"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0" marR="0" lvl="0" indent="0" algn="ctr" defTabSz="457200" rtl="0" eaLnBrk="1" fontAlgn="b" latinLnBrk="0" hangingPunct="1">
                        <a:lnSpc>
                          <a:spcPct val="100000"/>
                        </a:lnSpc>
                        <a:spcBef>
                          <a:spcPct val="0"/>
                        </a:spcBef>
                        <a:spcAft>
                          <a:spcPct val="0"/>
                        </a:spcAft>
                        <a:buClrTx/>
                        <a:buSzTx/>
                        <a:buFontTx/>
                        <a:buNone/>
                        <a:tabLst/>
                      </a:pPr>
                      <a:r>
                        <a:rPr kumimoji="0" lang="en-ZA" altLang="en-US" sz="1400" b="0" i="0" u="none" strike="noStrike" cap="none" normalizeH="0" baseline="0" dirty="0" smtClean="0">
                          <a:ln>
                            <a:noFill/>
                          </a:ln>
                          <a:solidFill>
                            <a:schemeClr val="tx1"/>
                          </a:solidFill>
                          <a:effectLst/>
                          <a:latin typeface="Arial" panose="020B0604020202020204" pitchFamily="34" charset="0"/>
                          <a:ea typeface="ＭＳ Ｐゴシック" panose="020B0600070205080204" pitchFamily="34" charset="-128"/>
                          <a:cs typeface="Arial" panose="020B0604020202020204" pitchFamily="34" charset="0"/>
                        </a:rPr>
                        <a:t>230</a:t>
                      </a:r>
                    </a:p>
                  </a:txBody>
                  <a:tcPr marL="8119" marR="8119" marT="8119"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 latinLnBrk="0" hangingPunct="1">
                        <a:lnSpc>
                          <a:spcPct val="100000"/>
                        </a:lnSpc>
                        <a:spcBef>
                          <a:spcPct val="0"/>
                        </a:spcBef>
                        <a:spcAft>
                          <a:spcPct val="0"/>
                        </a:spcAft>
                        <a:buClrTx/>
                        <a:buSzTx/>
                        <a:buFontTx/>
                        <a:buNone/>
                        <a:tabLst/>
                      </a:pPr>
                      <a:r>
                        <a:rPr kumimoji="0" lang="en-ZA" altLang="en-US" sz="1400" b="0" i="0" u="none" strike="noStrike" cap="none" normalizeH="0" baseline="0" dirty="0" smtClean="0">
                          <a:ln>
                            <a:noFill/>
                          </a:ln>
                          <a:solidFill>
                            <a:schemeClr val="tx1"/>
                          </a:solidFill>
                          <a:effectLst/>
                          <a:latin typeface="Arial" panose="020B0604020202020204" pitchFamily="34" charset="0"/>
                          <a:ea typeface="ＭＳ Ｐゴシック" panose="020B0600070205080204" pitchFamily="34" charset="-128"/>
                          <a:cs typeface="Arial" panose="020B0604020202020204" pitchFamily="34" charset="0"/>
                        </a:rPr>
                        <a:t>186</a:t>
                      </a:r>
                    </a:p>
                  </a:txBody>
                  <a:tcPr marL="8119" marR="8119" marT="8119"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98785">
                <a:tc>
                  <a:txBody>
                    <a:bodyPr/>
                    <a:lstStyle>
                      <a:lvl1pPr defTabSz="457200">
                        <a:spcBef>
                          <a:spcPct val="20000"/>
                        </a:spcBef>
                        <a:buFont typeface="Arial" panose="020B0604020202020204" pitchFamily="34" charset="0"/>
                        <a:defRPr sz="28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defTabSz="457200">
                        <a:spcBef>
                          <a:spcPct val="20000"/>
                        </a:spcBef>
                        <a:buFont typeface="Arial" panose="020B0604020202020204" pitchFamily="34" charset="0"/>
                        <a:defRPr sz="2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1143000" indent="-228600" defTabSz="457200">
                        <a:spcBef>
                          <a:spcPct val="20000"/>
                        </a:spcBef>
                        <a:buFont typeface="Arial" panose="020B0604020202020204" pitchFamily="34" charset="0"/>
                        <a:defRPr sz="2000">
                          <a:solidFill>
                            <a:schemeClr val="tx1"/>
                          </a:solidFill>
                          <a:latin typeface="Arial" panose="020B0604020202020204" pitchFamily="34" charset="0"/>
                          <a:ea typeface="ヒラギノ角ゴ Pro W3"/>
                          <a:cs typeface="Arial" panose="020B0604020202020204" pitchFamily="34" charset="0"/>
                        </a:defRPr>
                      </a:lvl3pPr>
                      <a:lvl4pPr marL="1600200" indent="-228600" defTabSz="457200">
                        <a:spcBef>
                          <a:spcPct val="20000"/>
                        </a:spcBef>
                        <a:buFont typeface="Arial" panose="020B0604020202020204" pitchFamily="34" charset="0"/>
                        <a:defRPr>
                          <a:solidFill>
                            <a:schemeClr val="tx1"/>
                          </a:solidFill>
                          <a:latin typeface="Arial" panose="020B0604020202020204" pitchFamily="34" charset="0"/>
                          <a:ea typeface="ヒラギノ角ゴ Pro W3"/>
                          <a:cs typeface="Arial" panose="020B0604020202020204" pitchFamily="34" charset="0"/>
                        </a:defRPr>
                      </a:lvl4pPr>
                      <a:lvl5pPr marL="2057400" indent="-228600" defTabSz="457200">
                        <a:spcBef>
                          <a:spcPct val="20000"/>
                        </a:spcBef>
                        <a:buFont typeface="Arial" panose="020B0604020202020204" pitchFamily="34" charset="0"/>
                        <a:defRPr>
                          <a:solidFill>
                            <a:schemeClr val="tx1"/>
                          </a:solidFill>
                          <a:latin typeface="Arial" panose="020B0604020202020204" pitchFamily="34" charset="0"/>
                          <a:ea typeface="ヒラギノ角ゴ Pro W3"/>
                          <a:cs typeface="Arial" panose="020B0604020202020204" pitchFamily="34" charset="0"/>
                        </a:defRPr>
                      </a:lvl5pPr>
                      <a:lvl6pPr marL="2514600" indent="-228600" defTabSz="457200" eaLnBrk="0" fontAlgn="base" hangingPunct="0">
                        <a:spcBef>
                          <a:spcPct val="20000"/>
                        </a:spcBef>
                        <a:spcAft>
                          <a:spcPct val="0"/>
                        </a:spcAft>
                        <a:buFont typeface="Arial" panose="020B0604020202020204" pitchFamily="34" charset="0"/>
                        <a:defRPr>
                          <a:solidFill>
                            <a:schemeClr val="tx1"/>
                          </a:solidFill>
                          <a:latin typeface="Arial" panose="020B0604020202020204" pitchFamily="34" charset="0"/>
                          <a:ea typeface="ヒラギノ角ゴ Pro W3"/>
                          <a:cs typeface="Arial" panose="020B0604020202020204" pitchFamily="34" charset="0"/>
                        </a:defRPr>
                      </a:lvl6pPr>
                      <a:lvl7pPr marL="2971800" indent="-228600" defTabSz="457200" eaLnBrk="0" fontAlgn="base" hangingPunct="0">
                        <a:spcBef>
                          <a:spcPct val="20000"/>
                        </a:spcBef>
                        <a:spcAft>
                          <a:spcPct val="0"/>
                        </a:spcAft>
                        <a:buFont typeface="Arial" panose="020B0604020202020204" pitchFamily="34" charset="0"/>
                        <a:defRPr>
                          <a:solidFill>
                            <a:schemeClr val="tx1"/>
                          </a:solidFill>
                          <a:latin typeface="Arial" panose="020B0604020202020204" pitchFamily="34" charset="0"/>
                          <a:ea typeface="ヒラギノ角ゴ Pro W3"/>
                          <a:cs typeface="Arial" panose="020B0604020202020204" pitchFamily="34" charset="0"/>
                        </a:defRPr>
                      </a:lvl7pPr>
                      <a:lvl8pPr marL="3429000" indent="-228600" defTabSz="457200" eaLnBrk="0" fontAlgn="base" hangingPunct="0">
                        <a:spcBef>
                          <a:spcPct val="20000"/>
                        </a:spcBef>
                        <a:spcAft>
                          <a:spcPct val="0"/>
                        </a:spcAft>
                        <a:buFont typeface="Arial" panose="020B0604020202020204" pitchFamily="34" charset="0"/>
                        <a:defRPr>
                          <a:solidFill>
                            <a:schemeClr val="tx1"/>
                          </a:solidFill>
                          <a:latin typeface="Arial" panose="020B0604020202020204" pitchFamily="34" charset="0"/>
                          <a:ea typeface="ヒラギノ角ゴ Pro W3"/>
                          <a:cs typeface="Arial" panose="020B0604020202020204" pitchFamily="34" charset="0"/>
                        </a:defRPr>
                      </a:lvl8pPr>
                      <a:lvl9pPr marL="3886200" indent="-228600" defTabSz="457200" eaLnBrk="0" fontAlgn="base" hangingPunct="0">
                        <a:spcBef>
                          <a:spcPct val="20000"/>
                        </a:spcBef>
                        <a:spcAft>
                          <a:spcPct val="0"/>
                        </a:spcAft>
                        <a:buFont typeface="Arial" panose="020B0604020202020204" pitchFamily="34" charset="0"/>
                        <a:defRPr>
                          <a:solidFill>
                            <a:schemeClr val="tx1"/>
                          </a:solidFill>
                          <a:latin typeface="Arial" panose="020B0604020202020204" pitchFamily="34" charset="0"/>
                          <a:ea typeface="ヒラギノ角ゴ Pro W3"/>
                          <a:cs typeface="Arial" panose="020B0604020202020204" pitchFamily="34" charset="0"/>
                        </a:defRPr>
                      </a:lvl9p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dirty="0" smtClean="0">
                          <a:ln>
                            <a:noFill/>
                          </a:ln>
                          <a:solidFill>
                            <a:schemeClr val="tx1"/>
                          </a:solidFill>
                          <a:effectLst/>
                          <a:latin typeface="Arial" panose="020B0604020202020204" pitchFamily="34" charset="0"/>
                          <a:ea typeface="ＭＳ Ｐゴシック" panose="020B0600070205080204" pitchFamily="34" charset="-128"/>
                          <a:cs typeface="Arial" panose="020B0604020202020204" pitchFamily="34" charset="0"/>
                        </a:rPr>
                        <a:t>LP</a:t>
                      </a:r>
                    </a:p>
                  </a:txBody>
                  <a:tcPr marL="91415" marR="91415" marT="45711" marB="4571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40000"/>
                        <a:lumOff val="60000"/>
                      </a:schemeClr>
                    </a:solidFill>
                  </a:tcPr>
                </a:tc>
                <a:tc>
                  <a:txBody>
                    <a:bodyPr/>
                    <a:lstStyle/>
                    <a:p>
                      <a:pPr algn="ctr" rtl="0" fontAlgn="b"/>
                      <a:r>
                        <a:rPr lang="en-ZA" sz="1600" b="0" i="0" u="none" strike="noStrike" dirty="0" smtClean="0">
                          <a:solidFill>
                            <a:schemeClr val="tx1"/>
                          </a:solidFill>
                          <a:effectLst/>
                          <a:latin typeface="Calibri"/>
                        </a:rPr>
                        <a:t>3</a:t>
                      </a:r>
                      <a:endParaRPr lang="en-ZA" sz="1600" b="0" i="0" u="none" strike="noStrike" dirty="0">
                        <a:solidFill>
                          <a:schemeClr val="tx1"/>
                        </a:solidFill>
                        <a:effectLst/>
                        <a:latin typeface="Calibri"/>
                      </a:endParaRPr>
                    </a:p>
                  </a:txBody>
                  <a:tcPr marL="6348" marR="6348"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algn="ctr" rtl="0" fontAlgn="b"/>
                      <a:r>
                        <a:rPr lang="en-ZA" sz="1600" b="0" i="0" u="none" strike="noStrike" dirty="0" smtClean="0">
                          <a:solidFill>
                            <a:schemeClr val="tx1"/>
                          </a:solidFill>
                          <a:effectLst/>
                          <a:latin typeface="+mn-lt"/>
                        </a:rPr>
                        <a:t>3</a:t>
                      </a:r>
                      <a:endParaRPr lang="en-ZA" sz="1600" b="0" i="0" u="none" strike="noStrike" dirty="0">
                        <a:solidFill>
                          <a:schemeClr val="tx1"/>
                        </a:solidFill>
                        <a:effectLst/>
                        <a:latin typeface="+mn-lt"/>
                      </a:endParaRPr>
                    </a:p>
                  </a:txBody>
                  <a:tcPr marL="6348" marR="6348"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algn="ctr" rtl="0" fontAlgn="b"/>
                      <a:r>
                        <a:rPr lang="en-ZA" sz="1600" b="0" i="0" u="none" strike="noStrike" dirty="0" smtClean="0">
                          <a:solidFill>
                            <a:schemeClr val="tx1"/>
                          </a:solidFill>
                          <a:effectLst/>
                          <a:latin typeface="Calibri"/>
                        </a:rPr>
                        <a:t>142</a:t>
                      </a:r>
                      <a:endParaRPr lang="en-ZA" sz="1600" b="0" i="0" u="none" strike="noStrike" dirty="0">
                        <a:solidFill>
                          <a:schemeClr val="tx1"/>
                        </a:solidFill>
                        <a:effectLst/>
                        <a:latin typeface="Calibri"/>
                      </a:endParaRPr>
                    </a:p>
                  </a:txBody>
                  <a:tcPr marL="6348" marR="6348"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 latinLnBrk="0" hangingPunct="1">
                        <a:lnSpc>
                          <a:spcPct val="100000"/>
                        </a:lnSpc>
                        <a:spcBef>
                          <a:spcPct val="0"/>
                        </a:spcBef>
                        <a:spcAft>
                          <a:spcPct val="0"/>
                        </a:spcAft>
                        <a:buClrTx/>
                        <a:buSzTx/>
                        <a:buFontTx/>
                        <a:buNone/>
                        <a:tabLst/>
                      </a:pPr>
                      <a:r>
                        <a:rPr kumimoji="0" lang="en-ZA" altLang="en-US" sz="1400" b="0" i="0" u="none" strike="noStrike" cap="none" normalizeH="0" baseline="0" dirty="0" smtClean="0">
                          <a:ln>
                            <a:noFill/>
                          </a:ln>
                          <a:solidFill>
                            <a:schemeClr val="tx1"/>
                          </a:solidFill>
                          <a:effectLst/>
                          <a:latin typeface="Arial" panose="020B0604020202020204" pitchFamily="34" charset="0"/>
                          <a:ea typeface="ＭＳ Ｐゴシック" panose="020B0600070205080204" pitchFamily="34" charset="-128"/>
                          <a:cs typeface="Arial" panose="020B0604020202020204" pitchFamily="34" charset="0"/>
                        </a:rPr>
                        <a:t>5</a:t>
                      </a:r>
                    </a:p>
                  </a:txBody>
                  <a:tcPr marL="8119" marR="8119" marT="8119"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 latinLnBrk="0" hangingPunct="1">
                        <a:lnSpc>
                          <a:spcPct val="100000"/>
                        </a:lnSpc>
                        <a:spcBef>
                          <a:spcPct val="0"/>
                        </a:spcBef>
                        <a:spcAft>
                          <a:spcPct val="0"/>
                        </a:spcAft>
                        <a:buClrTx/>
                        <a:buSzTx/>
                        <a:buFontTx/>
                        <a:buNone/>
                        <a:tabLst/>
                      </a:pPr>
                      <a:r>
                        <a:rPr kumimoji="0" lang="en-ZA" altLang="en-US" sz="1400" b="0" i="0" u="none" strike="noStrike" cap="none" normalizeH="0" baseline="0" dirty="0" smtClean="0">
                          <a:ln>
                            <a:noFill/>
                          </a:ln>
                          <a:solidFill>
                            <a:schemeClr val="tx1"/>
                          </a:solidFill>
                          <a:effectLst/>
                          <a:latin typeface="Arial" panose="020B0604020202020204" pitchFamily="34" charset="0"/>
                          <a:ea typeface="ＭＳ Ｐゴシック" panose="020B0600070205080204" pitchFamily="34" charset="-128"/>
                          <a:cs typeface="Arial" panose="020B0604020202020204" pitchFamily="34" charset="0"/>
                        </a:rPr>
                        <a:t>77</a:t>
                      </a:r>
                    </a:p>
                  </a:txBody>
                  <a:tcPr marL="8119" marR="8119" marT="8119"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0" marR="0" lvl="0" indent="0" algn="ctr" defTabSz="457200" rtl="0" eaLnBrk="1" fontAlgn="b" latinLnBrk="0" hangingPunct="1">
                        <a:lnSpc>
                          <a:spcPct val="100000"/>
                        </a:lnSpc>
                        <a:spcBef>
                          <a:spcPct val="0"/>
                        </a:spcBef>
                        <a:spcAft>
                          <a:spcPct val="0"/>
                        </a:spcAft>
                        <a:buClrTx/>
                        <a:buSzTx/>
                        <a:buFontTx/>
                        <a:buNone/>
                        <a:tabLst/>
                      </a:pPr>
                      <a:r>
                        <a:rPr kumimoji="0" lang="en-ZA" altLang="en-US" sz="1400" b="0" i="0" u="none" strike="noStrike" cap="none" normalizeH="0" baseline="0" dirty="0" smtClean="0">
                          <a:ln>
                            <a:noFill/>
                          </a:ln>
                          <a:solidFill>
                            <a:schemeClr val="tx1"/>
                          </a:solidFill>
                          <a:effectLst/>
                          <a:latin typeface="Arial" panose="020B0604020202020204" pitchFamily="34" charset="0"/>
                          <a:ea typeface="ＭＳ Ｐゴシック" panose="020B0600070205080204" pitchFamily="34" charset="-128"/>
                          <a:cs typeface="Arial" panose="020B0604020202020204" pitchFamily="34" charset="0"/>
                        </a:rPr>
                        <a:t>75</a:t>
                      </a:r>
                    </a:p>
                  </a:txBody>
                  <a:tcPr marL="8119" marR="8119" marT="8119"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0" marR="0" lvl="0" indent="0" algn="ctr" defTabSz="457200" rtl="0" eaLnBrk="1" fontAlgn="b" latinLnBrk="0" hangingPunct="1">
                        <a:lnSpc>
                          <a:spcPct val="100000"/>
                        </a:lnSpc>
                        <a:spcBef>
                          <a:spcPct val="0"/>
                        </a:spcBef>
                        <a:spcAft>
                          <a:spcPct val="0"/>
                        </a:spcAft>
                        <a:buClrTx/>
                        <a:buSzTx/>
                        <a:buFontTx/>
                        <a:buNone/>
                        <a:tabLst/>
                      </a:pPr>
                      <a:r>
                        <a:rPr kumimoji="0" lang="en-ZA" altLang="en-US" sz="1400" b="0" i="0" u="none" strike="noStrike" cap="none" normalizeH="0" baseline="0" dirty="0" smtClean="0">
                          <a:ln>
                            <a:noFill/>
                          </a:ln>
                          <a:solidFill>
                            <a:schemeClr val="tx1"/>
                          </a:solidFill>
                          <a:effectLst/>
                          <a:latin typeface="Arial" panose="020B0604020202020204" pitchFamily="34" charset="0"/>
                          <a:ea typeface="ＭＳ Ｐゴシック" panose="020B0600070205080204" pitchFamily="34" charset="-128"/>
                          <a:cs typeface="Arial" panose="020B0604020202020204" pitchFamily="34" charset="0"/>
                        </a:rPr>
                        <a:t>121</a:t>
                      </a:r>
                    </a:p>
                  </a:txBody>
                  <a:tcPr marL="8119" marR="8119" marT="8119"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 latinLnBrk="0" hangingPunct="1">
                        <a:lnSpc>
                          <a:spcPct val="100000"/>
                        </a:lnSpc>
                        <a:spcBef>
                          <a:spcPct val="0"/>
                        </a:spcBef>
                        <a:spcAft>
                          <a:spcPct val="0"/>
                        </a:spcAft>
                        <a:buClrTx/>
                        <a:buSzTx/>
                        <a:buFontTx/>
                        <a:buNone/>
                        <a:tabLst/>
                      </a:pPr>
                      <a:r>
                        <a:rPr kumimoji="0" lang="en-ZA" altLang="en-US" sz="1400" b="0" i="0" u="none" strike="noStrike" cap="none" normalizeH="0" baseline="0" dirty="0" smtClean="0">
                          <a:ln>
                            <a:noFill/>
                          </a:ln>
                          <a:solidFill>
                            <a:schemeClr val="tx1"/>
                          </a:solidFill>
                          <a:effectLst/>
                          <a:latin typeface="Arial" panose="020B0604020202020204" pitchFamily="34" charset="0"/>
                          <a:ea typeface="ＭＳ Ｐゴシック" panose="020B0600070205080204" pitchFamily="34" charset="-128"/>
                          <a:cs typeface="Arial" panose="020B0604020202020204" pitchFamily="34" charset="0"/>
                        </a:rPr>
                        <a:t>94</a:t>
                      </a:r>
                    </a:p>
                  </a:txBody>
                  <a:tcPr marL="8119" marR="8119" marT="8119"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98785">
                <a:tc>
                  <a:txBody>
                    <a:bodyPr/>
                    <a:lstStyle>
                      <a:lvl1pPr defTabSz="457200">
                        <a:spcBef>
                          <a:spcPct val="20000"/>
                        </a:spcBef>
                        <a:buFont typeface="Arial" panose="020B0604020202020204" pitchFamily="34" charset="0"/>
                        <a:defRPr sz="28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defTabSz="457200">
                        <a:spcBef>
                          <a:spcPct val="20000"/>
                        </a:spcBef>
                        <a:buFont typeface="Arial" panose="020B0604020202020204" pitchFamily="34" charset="0"/>
                        <a:defRPr sz="2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1143000" indent="-228600" defTabSz="457200">
                        <a:spcBef>
                          <a:spcPct val="20000"/>
                        </a:spcBef>
                        <a:buFont typeface="Arial" panose="020B0604020202020204" pitchFamily="34" charset="0"/>
                        <a:defRPr sz="2000">
                          <a:solidFill>
                            <a:schemeClr val="tx1"/>
                          </a:solidFill>
                          <a:latin typeface="Arial" panose="020B0604020202020204" pitchFamily="34" charset="0"/>
                          <a:ea typeface="ヒラギノ角ゴ Pro W3"/>
                          <a:cs typeface="Arial" panose="020B0604020202020204" pitchFamily="34" charset="0"/>
                        </a:defRPr>
                      </a:lvl3pPr>
                      <a:lvl4pPr marL="1600200" indent="-228600" defTabSz="457200">
                        <a:spcBef>
                          <a:spcPct val="20000"/>
                        </a:spcBef>
                        <a:buFont typeface="Arial" panose="020B0604020202020204" pitchFamily="34" charset="0"/>
                        <a:defRPr>
                          <a:solidFill>
                            <a:schemeClr val="tx1"/>
                          </a:solidFill>
                          <a:latin typeface="Arial" panose="020B0604020202020204" pitchFamily="34" charset="0"/>
                          <a:ea typeface="ヒラギノ角ゴ Pro W3"/>
                          <a:cs typeface="Arial" panose="020B0604020202020204" pitchFamily="34" charset="0"/>
                        </a:defRPr>
                      </a:lvl4pPr>
                      <a:lvl5pPr marL="2057400" indent="-228600" defTabSz="457200">
                        <a:spcBef>
                          <a:spcPct val="20000"/>
                        </a:spcBef>
                        <a:buFont typeface="Arial" panose="020B0604020202020204" pitchFamily="34" charset="0"/>
                        <a:defRPr>
                          <a:solidFill>
                            <a:schemeClr val="tx1"/>
                          </a:solidFill>
                          <a:latin typeface="Arial" panose="020B0604020202020204" pitchFamily="34" charset="0"/>
                          <a:ea typeface="ヒラギノ角ゴ Pro W3"/>
                          <a:cs typeface="Arial" panose="020B0604020202020204" pitchFamily="34" charset="0"/>
                        </a:defRPr>
                      </a:lvl5pPr>
                      <a:lvl6pPr marL="2514600" indent="-228600" defTabSz="457200" eaLnBrk="0" fontAlgn="base" hangingPunct="0">
                        <a:spcBef>
                          <a:spcPct val="20000"/>
                        </a:spcBef>
                        <a:spcAft>
                          <a:spcPct val="0"/>
                        </a:spcAft>
                        <a:buFont typeface="Arial" panose="020B0604020202020204" pitchFamily="34" charset="0"/>
                        <a:defRPr>
                          <a:solidFill>
                            <a:schemeClr val="tx1"/>
                          </a:solidFill>
                          <a:latin typeface="Arial" panose="020B0604020202020204" pitchFamily="34" charset="0"/>
                          <a:ea typeface="ヒラギノ角ゴ Pro W3"/>
                          <a:cs typeface="Arial" panose="020B0604020202020204" pitchFamily="34" charset="0"/>
                        </a:defRPr>
                      </a:lvl6pPr>
                      <a:lvl7pPr marL="2971800" indent="-228600" defTabSz="457200" eaLnBrk="0" fontAlgn="base" hangingPunct="0">
                        <a:spcBef>
                          <a:spcPct val="20000"/>
                        </a:spcBef>
                        <a:spcAft>
                          <a:spcPct val="0"/>
                        </a:spcAft>
                        <a:buFont typeface="Arial" panose="020B0604020202020204" pitchFamily="34" charset="0"/>
                        <a:defRPr>
                          <a:solidFill>
                            <a:schemeClr val="tx1"/>
                          </a:solidFill>
                          <a:latin typeface="Arial" panose="020B0604020202020204" pitchFamily="34" charset="0"/>
                          <a:ea typeface="ヒラギノ角ゴ Pro W3"/>
                          <a:cs typeface="Arial" panose="020B0604020202020204" pitchFamily="34" charset="0"/>
                        </a:defRPr>
                      </a:lvl7pPr>
                      <a:lvl8pPr marL="3429000" indent="-228600" defTabSz="457200" eaLnBrk="0" fontAlgn="base" hangingPunct="0">
                        <a:spcBef>
                          <a:spcPct val="20000"/>
                        </a:spcBef>
                        <a:spcAft>
                          <a:spcPct val="0"/>
                        </a:spcAft>
                        <a:buFont typeface="Arial" panose="020B0604020202020204" pitchFamily="34" charset="0"/>
                        <a:defRPr>
                          <a:solidFill>
                            <a:schemeClr val="tx1"/>
                          </a:solidFill>
                          <a:latin typeface="Arial" panose="020B0604020202020204" pitchFamily="34" charset="0"/>
                          <a:ea typeface="ヒラギノ角ゴ Pro W3"/>
                          <a:cs typeface="Arial" panose="020B0604020202020204" pitchFamily="34" charset="0"/>
                        </a:defRPr>
                      </a:lvl8pPr>
                      <a:lvl9pPr marL="3886200" indent="-228600" defTabSz="457200" eaLnBrk="0" fontAlgn="base" hangingPunct="0">
                        <a:spcBef>
                          <a:spcPct val="20000"/>
                        </a:spcBef>
                        <a:spcAft>
                          <a:spcPct val="0"/>
                        </a:spcAft>
                        <a:buFont typeface="Arial" panose="020B0604020202020204" pitchFamily="34" charset="0"/>
                        <a:defRPr>
                          <a:solidFill>
                            <a:schemeClr val="tx1"/>
                          </a:solidFill>
                          <a:latin typeface="Arial" panose="020B0604020202020204" pitchFamily="34" charset="0"/>
                          <a:ea typeface="ヒラギノ角ゴ Pro W3"/>
                          <a:cs typeface="Arial" panose="020B0604020202020204" pitchFamily="34" charset="0"/>
                        </a:defRPr>
                      </a:lvl9p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dirty="0" smtClean="0">
                          <a:ln>
                            <a:noFill/>
                          </a:ln>
                          <a:solidFill>
                            <a:schemeClr val="tx1"/>
                          </a:solidFill>
                          <a:effectLst/>
                          <a:latin typeface="Arial" panose="020B0604020202020204" pitchFamily="34" charset="0"/>
                          <a:ea typeface="ＭＳ Ｐゴシック" panose="020B0600070205080204" pitchFamily="34" charset="-128"/>
                          <a:cs typeface="Arial" panose="020B0604020202020204" pitchFamily="34" charset="0"/>
                        </a:rPr>
                        <a:t>MP</a:t>
                      </a:r>
                    </a:p>
                  </a:txBody>
                  <a:tcPr marL="91415" marR="91415" marT="45711" marB="4571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40000"/>
                        <a:lumOff val="60000"/>
                      </a:schemeClr>
                    </a:solidFill>
                  </a:tcPr>
                </a:tc>
                <a:tc>
                  <a:txBody>
                    <a:bodyPr/>
                    <a:lstStyle/>
                    <a:p>
                      <a:pPr algn="ctr" rtl="0" fontAlgn="b"/>
                      <a:r>
                        <a:rPr lang="en-ZA" sz="1600" b="0" i="0" u="none" strike="noStrike" dirty="0" smtClean="0">
                          <a:solidFill>
                            <a:schemeClr val="tx1"/>
                          </a:solidFill>
                          <a:effectLst/>
                          <a:latin typeface="Calibri"/>
                        </a:rPr>
                        <a:t>5</a:t>
                      </a:r>
                      <a:endParaRPr lang="en-ZA" sz="1600" b="0" i="0" u="none" strike="noStrike" dirty="0">
                        <a:solidFill>
                          <a:schemeClr val="tx1"/>
                        </a:solidFill>
                        <a:effectLst/>
                        <a:latin typeface="Calibri"/>
                      </a:endParaRPr>
                    </a:p>
                  </a:txBody>
                  <a:tcPr marL="6348" marR="6348"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algn="ctr" rtl="0" fontAlgn="b"/>
                      <a:r>
                        <a:rPr lang="en-ZA" sz="1600" b="0" i="0" u="none" strike="noStrike" dirty="0" smtClean="0">
                          <a:solidFill>
                            <a:schemeClr val="tx1"/>
                          </a:solidFill>
                          <a:effectLst/>
                          <a:latin typeface="+mn-lt"/>
                        </a:rPr>
                        <a:t>5</a:t>
                      </a:r>
                      <a:endParaRPr lang="en-ZA" sz="1600" b="0" i="0" u="none" strike="noStrike" dirty="0">
                        <a:solidFill>
                          <a:schemeClr val="tx1"/>
                        </a:solidFill>
                        <a:effectLst/>
                        <a:latin typeface="+mn-lt"/>
                      </a:endParaRPr>
                    </a:p>
                  </a:txBody>
                  <a:tcPr marL="6348" marR="6348"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algn="ctr" rtl="0" fontAlgn="b"/>
                      <a:r>
                        <a:rPr lang="en-ZA" sz="1600" b="0" i="0" u="none" strike="noStrike" dirty="0" smtClean="0">
                          <a:solidFill>
                            <a:schemeClr val="tx1"/>
                          </a:solidFill>
                          <a:effectLst/>
                          <a:latin typeface="Calibri"/>
                        </a:rPr>
                        <a:t>148</a:t>
                      </a:r>
                      <a:endParaRPr lang="en-ZA" sz="1600" b="0" i="0" u="none" strike="noStrike" dirty="0">
                        <a:solidFill>
                          <a:schemeClr val="tx1"/>
                        </a:solidFill>
                        <a:effectLst/>
                        <a:latin typeface="Calibri"/>
                      </a:endParaRPr>
                    </a:p>
                  </a:txBody>
                  <a:tcPr marL="6348" marR="6348"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 latinLnBrk="0" hangingPunct="1">
                        <a:lnSpc>
                          <a:spcPct val="100000"/>
                        </a:lnSpc>
                        <a:spcBef>
                          <a:spcPct val="0"/>
                        </a:spcBef>
                        <a:spcAft>
                          <a:spcPct val="0"/>
                        </a:spcAft>
                        <a:buClrTx/>
                        <a:buSzTx/>
                        <a:buFontTx/>
                        <a:buNone/>
                        <a:tabLst/>
                      </a:pPr>
                      <a:r>
                        <a:rPr kumimoji="0" lang="en-ZA" altLang="en-US" sz="1400" b="0" i="0" u="none" strike="noStrike" cap="none" normalizeH="0" baseline="0" dirty="0" smtClean="0">
                          <a:ln>
                            <a:noFill/>
                          </a:ln>
                          <a:solidFill>
                            <a:schemeClr val="tx1"/>
                          </a:solidFill>
                          <a:effectLst/>
                          <a:latin typeface="Arial" panose="020B0604020202020204" pitchFamily="34" charset="0"/>
                          <a:ea typeface="ＭＳ Ｐゴシック" panose="020B0600070205080204" pitchFamily="34" charset="-128"/>
                          <a:cs typeface="Arial" panose="020B0604020202020204" pitchFamily="34" charset="0"/>
                        </a:rPr>
                        <a:t>40</a:t>
                      </a:r>
                    </a:p>
                  </a:txBody>
                  <a:tcPr marL="8119" marR="8119" marT="8119"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 latinLnBrk="0" hangingPunct="1">
                        <a:lnSpc>
                          <a:spcPct val="100000"/>
                        </a:lnSpc>
                        <a:spcBef>
                          <a:spcPct val="0"/>
                        </a:spcBef>
                        <a:spcAft>
                          <a:spcPct val="0"/>
                        </a:spcAft>
                        <a:buClrTx/>
                        <a:buSzTx/>
                        <a:buFontTx/>
                        <a:buNone/>
                        <a:tabLst/>
                      </a:pPr>
                      <a:r>
                        <a:rPr kumimoji="0" lang="en-ZA" altLang="en-US" sz="1400" b="0" i="0" u="none" strike="noStrike" cap="none" normalizeH="0" baseline="0" dirty="0" smtClean="0">
                          <a:ln>
                            <a:noFill/>
                          </a:ln>
                          <a:solidFill>
                            <a:schemeClr val="tx1"/>
                          </a:solidFill>
                          <a:effectLst/>
                          <a:latin typeface="Arial" panose="020B0604020202020204" pitchFamily="34" charset="0"/>
                          <a:ea typeface="ＭＳ Ｐゴシック" panose="020B0600070205080204" pitchFamily="34" charset="-128"/>
                          <a:cs typeface="Arial" panose="020B0604020202020204" pitchFamily="34" charset="0"/>
                        </a:rPr>
                        <a:t>8</a:t>
                      </a:r>
                    </a:p>
                  </a:txBody>
                  <a:tcPr marL="8119" marR="8119" marT="8119"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0" marR="0" lvl="0" indent="0" algn="ctr" defTabSz="457200" rtl="0" eaLnBrk="1" fontAlgn="b" latinLnBrk="0" hangingPunct="1">
                        <a:lnSpc>
                          <a:spcPct val="100000"/>
                        </a:lnSpc>
                        <a:spcBef>
                          <a:spcPct val="0"/>
                        </a:spcBef>
                        <a:spcAft>
                          <a:spcPct val="0"/>
                        </a:spcAft>
                        <a:buClrTx/>
                        <a:buSzTx/>
                        <a:buFontTx/>
                        <a:buNone/>
                        <a:tabLst/>
                      </a:pPr>
                      <a:r>
                        <a:rPr kumimoji="0" lang="en-ZA" altLang="en-US" sz="1400" b="0" i="0" u="none" strike="noStrike" cap="none" normalizeH="0" baseline="0" dirty="0" smtClean="0">
                          <a:ln>
                            <a:noFill/>
                          </a:ln>
                          <a:solidFill>
                            <a:schemeClr val="tx1"/>
                          </a:solidFill>
                          <a:effectLst/>
                          <a:latin typeface="Arial" panose="020B0604020202020204" pitchFamily="34" charset="0"/>
                          <a:ea typeface="ＭＳ Ｐゴシック" panose="020B0600070205080204" pitchFamily="34" charset="-128"/>
                          <a:cs typeface="Arial" panose="020B0604020202020204" pitchFamily="34" charset="0"/>
                        </a:rPr>
                        <a:t>19</a:t>
                      </a:r>
                    </a:p>
                  </a:txBody>
                  <a:tcPr marL="8119" marR="8119" marT="8119"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0" marR="0" lvl="0" indent="0" algn="ctr" defTabSz="457200" rtl="0" eaLnBrk="1" fontAlgn="b" latinLnBrk="0" hangingPunct="1">
                        <a:lnSpc>
                          <a:spcPct val="100000"/>
                        </a:lnSpc>
                        <a:spcBef>
                          <a:spcPct val="0"/>
                        </a:spcBef>
                        <a:spcAft>
                          <a:spcPct val="0"/>
                        </a:spcAft>
                        <a:buClrTx/>
                        <a:buSzTx/>
                        <a:buFontTx/>
                        <a:buNone/>
                        <a:tabLst/>
                      </a:pPr>
                      <a:r>
                        <a:rPr kumimoji="0" lang="en-ZA" altLang="en-US" sz="1400" b="0" i="0" u="none" strike="noStrike" cap="none" normalizeH="0" baseline="0" dirty="0" smtClean="0">
                          <a:ln>
                            <a:noFill/>
                          </a:ln>
                          <a:solidFill>
                            <a:schemeClr val="tx1"/>
                          </a:solidFill>
                          <a:effectLst/>
                          <a:latin typeface="Arial" panose="020B0604020202020204" pitchFamily="34" charset="0"/>
                          <a:ea typeface="ＭＳ Ｐゴシック" panose="020B0600070205080204" pitchFamily="34" charset="-128"/>
                          <a:cs typeface="Arial" panose="020B0604020202020204" pitchFamily="34" charset="0"/>
                        </a:rPr>
                        <a:t>17</a:t>
                      </a:r>
                    </a:p>
                  </a:txBody>
                  <a:tcPr marL="8119" marR="8119" marT="8119"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 latinLnBrk="0" hangingPunct="1">
                        <a:lnSpc>
                          <a:spcPct val="100000"/>
                        </a:lnSpc>
                        <a:spcBef>
                          <a:spcPct val="0"/>
                        </a:spcBef>
                        <a:spcAft>
                          <a:spcPct val="0"/>
                        </a:spcAft>
                        <a:buClrTx/>
                        <a:buSzTx/>
                        <a:buFontTx/>
                        <a:buNone/>
                        <a:tabLst/>
                      </a:pPr>
                      <a:r>
                        <a:rPr kumimoji="0" lang="en-ZA" altLang="en-US" sz="1400" b="0" i="0" u="none" strike="noStrike" cap="none" normalizeH="0" baseline="0" dirty="0" smtClean="0">
                          <a:ln>
                            <a:noFill/>
                          </a:ln>
                          <a:solidFill>
                            <a:schemeClr val="tx1"/>
                          </a:solidFill>
                          <a:effectLst/>
                          <a:latin typeface="Arial" panose="020B0604020202020204" pitchFamily="34" charset="0"/>
                          <a:ea typeface="ＭＳ Ｐゴシック" panose="020B0600070205080204" pitchFamily="34" charset="-128"/>
                          <a:cs typeface="Arial" panose="020B0604020202020204" pitchFamily="34" charset="0"/>
                        </a:rPr>
                        <a:t>20</a:t>
                      </a:r>
                    </a:p>
                  </a:txBody>
                  <a:tcPr marL="8119" marR="8119" marT="8119"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78740">
                <a:tc>
                  <a:txBody>
                    <a:bodyPr/>
                    <a:lstStyle>
                      <a:lvl1pPr defTabSz="457200">
                        <a:spcBef>
                          <a:spcPct val="20000"/>
                        </a:spcBef>
                        <a:buFont typeface="Arial" panose="020B0604020202020204" pitchFamily="34" charset="0"/>
                        <a:defRPr sz="28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defTabSz="457200">
                        <a:spcBef>
                          <a:spcPct val="20000"/>
                        </a:spcBef>
                        <a:buFont typeface="Arial" panose="020B0604020202020204" pitchFamily="34" charset="0"/>
                        <a:defRPr sz="2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1143000" indent="-228600" defTabSz="457200">
                        <a:spcBef>
                          <a:spcPct val="20000"/>
                        </a:spcBef>
                        <a:buFont typeface="Arial" panose="020B0604020202020204" pitchFamily="34" charset="0"/>
                        <a:defRPr sz="2000">
                          <a:solidFill>
                            <a:schemeClr val="tx1"/>
                          </a:solidFill>
                          <a:latin typeface="Arial" panose="020B0604020202020204" pitchFamily="34" charset="0"/>
                          <a:ea typeface="ヒラギノ角ゴ Pro W3"/>
                          <a:cs typeface="Arial" panose="020B0604020202020204" pitchFamily="34" charset="0"/>
                        </a:defRPr>
                      </a:lvl3pPr>
                      <a:lvl4pPr marL="1600200" indent="-228600" defTabSz="457200">
                        <a:spcBef>
                          <a:spcPct val="20000"/>
                        </a:spcBef>
                        <a:buFont typeface="Arial" panose="020B0604020202020204" pitchFamily="34" charset="0"/>
                        <a:defRPr>
                          <a:solidFill>
                            <a:schemeClr val="tx1"/>
                          </a:solidFill>
                          <a:latin typeface="Arial" panose="020B0604020202020204" pitchFamily="34" charset="0"/>
                          <a:ea typeface="ヒラギノ角ゴ Pro W3"/>
                          <a:cs typeface="Arial" panose="020B0604020202020204" pitchFamily="34" charset="0"/>
                        </a:defRPr>
                      </a:lvl4pPr>
                      <a:lvl5pPr marL="2057400" indent="-228600" defTabSz="457200">
                        <a:spcBef>
                          <a:spcPct val="20000"/>
                        </a:spcBef>
                        <a:buFont typeface="Arial" panose="020B0604020202020204" pitchFamily="34" charset="0"/>
                        <a:defRPr>
                          <a:solidFill>
                            <a:schemeClr val="tx1"/>
                          </a:solidFill>
                          <a:latin typeface="Arial" panose="020B0604020202020204" pitchFamily="34" charset="0"/>
                          <a:ea typeface="ヒラギノ角ゴ Pro W3"/>
                          <a:cs typeface="Arial" panose="020B0604020202020204" pitchFamily="34" charset="0"/>
                        </a:defRPr>
                      </a:lvl5pPr>
                      <a:lvl6pPr marL="2514600" indent="-228600" defTabSz="457200" eaLnBrk="0" fontAlgn="base" hangingPunct="0">
                        <a:spcBef>
                          <a:spcPct val="20000"/>
                        </a:spcBef>
                        <a:spcAft>
                          <a:spcPct val="0"/>
                        </a:spcAft>
                        <a:buFont typeface="Arial" panose="020B0604020202020204" pitchFamily="34" charset="0"/>
                        <a:defRPr>
                          <a:solidFill>
                            <a:schemeClr val="tx1"/>
                          </a:solidFill>
                          <a:latin typeface="Arial" panose="020B0604020202020204" pitchFamily="34" charset="0"/>
                          <a:ea typeface="ヒラギノ角ゴ Pro W3"/>
                          <a:cs typeface="Arial" panose="020B0604020202020204" pitchFamily="34" charset="0"/>
                        </a:defRPr>
                      </a:lvl6pPr>
                      <a:lvl7pPr marL="2971800" indent="-228600" defTabSz="457200" eaLnBrk="0" fontAlgn="base" hangingPunct="0">
                        <a:spcBef>
                          <a:spcPct val="20000"/>
                        </a:spcBef>
                        <a:spcAft>
                          <a:spcPct val="0"/>
                        </a:spcAft>
                        <a:buFont typeface="Arial" panose="020B0604020202020204" pitchFamily="34" charset="0"/>
                        <a:defRPr>
                          <a:solidFill>
                            <a:schemeClr val="tx1"/>
                          </a:solidFill>
                          <a:latin typeface="Arial" panose="020B0604020202020204" pitchFamily="34" charset="0"/>
                          <a:ea typeface="ヒラギノ角ゴ Pro W3"/>
                          <a:cs typeface="Arial" panose="020B0604020202020204" pitchFamily="34" charset="0"/>
                        </a:defRPr>
                      </a:lvl7pPr>
                      <a:lvl8pPr marL="3429000" indent="-228600" defTabSz="457200" eaLnBrk="0" fontAlgn="base" hangingPunct="0">
                        <a:spcBef>
                          <a:spcPct val="20000"/>
                        </a:spcBef>
                        <a:spcAft>
                          <a:spcPct val="0"/>
                        </a:spcAft>
                        <a:buFont typeface="Arial" panose="020B0604020202020204" pitchFamily="34" charset="0"/>
                        <a:defRPr>
                          <a:solidFill>
                            <a:schemeClr val="tx1"/>
                          </a:solidFill>
                          <a:latin typeface="Arial" panose="020B0604020202020204" pitchFamily="34" charset="0"/>
                          <a:ea typeface="ヒラギノ角ゴ Pro W3"/>
                          <a:cs typeface="Arial" panose="020B0604020202020204" pitchFamily="34" charset="0"/>
                        </a:defRPr>
                      </a:lvl8pPr>
                      <a:lvl9pPr marL="3886200" indent="-228600" defTabSz="457200" eaLnBrk="0" fontAlgn="base" hangingPunct="0">
                        <a:spcBef>
                          <a:spcPct val="20000"/>
                        </a:spcBef>
                        <a:spcAft>
                          <a:spcPct val="0"/>
                        </a:spcAft>
                        <a:buFont typeface="Arial" panose="020B0604020202020204" pitchFamily="34" charset="0"/>
                        <a:defRPr>
                          <a:solidFill>
                            <a:schemeClr val="tx1"/>
                          </a:solidFill>
                          <a:latin typeface="Arial" panose="020B0604020202020204" pitchFamily="34" charset="0"/>
                          <a:ea typeface="ヒラギノ角ゴ Pro W3"/>
                          <a:cs typeface="Arial" panose="020B0604020202020204" pitchFamily="34" charset="0"/>
                        </a:defRPr>
                      </a:lvl9p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dirty="0" smtClean="0">
                          <a:ln>
                            <a:noFill/>
                          </a:ln>
                          <a:solidFill>
                            <a:schemeClr val="tx1"/>
                          </a:solidFill>
                          <a:effectLst/>
                          <a:latin typeface="Arial" panose="020B0604020202020204" pitchFamily="34" charset="0"/>
                          <a:ea typeface="ＭＳ Ｐゴシック" panose="020B0600070205080204" pitchFamily="34" charset="-128"/>
                          <a:cs typeface="Arial" panose="020B0604020202020204" pitchFamily="34" charset="0"/>
                        </a:rPr>
                        <a:t>NC</a:t>
                      </a:r>
                    </a:p>
                  </a:txBody>
                  <a:tcPr marL="91415" marR="91415" marT="45711" marB="4571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40000"/>
                        <a:lumOff val="60000"/>
                      </a:schemeClr>
                    </a:solidFill>
                  </a:tcPr>
                </a:tc>
                <a:tc>
                  <a:txBody>
                    <a:bodyPr/>
                    <a:lstStyle/>
                    <a:p>
                      <a:pPr algn="ctr" rtl="0" fontAlgn="b"/>
                      <a:r>
                        <a:rPr lang="en-ZA" sz="1600" b="0" i="0" u="none" strike="noStrike" dirty="0" smtClean="0">
                          <a:solidFill>
                            <a:schemeClr val="tx1"/>
                          </a:solidFill>
                          <a:effectLst/>
                          <a:latin typeface="Calibri"/>
                        </a:rPr>
                        <a:t>1</a:t>
                      </a:r>
                      <a:endParaRPr lang="en-ZA" sz="1600" b="0" i="0" u="none" strike="noStrike" dirty="0">
                        <a:solidFill>
                          <a:schemeClr val="tx1"/>
                        </a:solidFill>
                        <a:effectLst/>
                        <a:latin typeface="Calibri"/>
                      </a:endParaRPr>
                    </a:p>
                  </a:txBody>
                  <a:tcPr marL="6348" marR="6348"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algn="ctr" rtl="0" fontAlgn="b"/>
                      <a:r>
                        <a:rPr lang="en-ZA" sz="1600" b="0" i="0" u="none" strike="noStrike" dirty="0" smtClean="0">
                          <a:solidFill>
                            <a:schemeClr val="tx1"/>
                          </a:solidFill>
                          <a:effectLst/>
                          <a:latin typeface="+mn-lt"/>
                        </a:rPr>
                        <a:t>1</a:t>
                      </a:r>
                      <a:endParaRPr lang="en-ZA" sz="1600" b="0" i="0" u="none" strike="noStrike" dirty="0">
                        <a:solidFill>
                          <a:schemeClr val="tx1"/>
                        </a:solidFill>
                        <a:effectLst/>
                        <a:latin typeface="+mn-lt"/>
                      </a:endParaRPr>
                    </a:p>
                  </a:txBody>
                  <a:tcPr marL="6348" marR="6348"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algn="ctr" rtl="0" fontAlgn="b"/>
                      <a:r>
                        <a:rPr lang="en-ZA" sz="1600" b="0" i="0" u="none" strike="noStrike" dirty="0" smtClean="0">
                          <a:solidFill>
                            <a:schemeClr val="tx1"/>
                          </a:solidFill>
                          <a:effectLst/>
                          <a:latin typeface="Calibri"/>
                        </a:rPr>
                        <a:t>0</a:t>
                      </a:r>
                      <a:endParaRPr lang="en-ZA" sz="1600" b="0" i="0" u="none" strike="noStrike" dirty="0">
                        <a:solidFill>
                          <a:schemeClr val="tx1"/>
                        </a:solidFill>
                        <a:effectLst/>
                        <a:latin typeface="Calibri"/>
                      </a:endParaRPr>
                    </a:p>
                  </a:txBody>
                  <a:tcPr marL="6348" marR="6348"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 latinLnBrk="0" hangingPunct="1">
                        <a:lnSpc>
                          <a:spcPct val="100000"/>
                        </a:lnSpc>
                        <a:spcBef>
                          <a:spcPct val="0"/>
                        </a:spcBef>
                        <a:spcAft>
                          <a:spcPct val="0"/>
                        </a:spcAft>
                        <a:buClrTx/>
                        <a:buSzTx/>
                        <a:buFontTx/>
                        <a:buNone/>
                        <a:tabLst/>
                      </a:pPr>
                      <a:r>
                        <a:rPr kumimoji="0" lang="en-ZA" altLang="en-US" sz="1400" b="0" i="0" u="none" strike="noStrike" cap="none" normalizeH="0" baseline="0" dirty="0" smtClean="0">
                          <a:ln>
                            <a:noFill/>
                          </a:ln>
                          <a:solidFill>
                            <a:schemeClr val="tx1"/>
                          </a:solidFill>
                          <a:effectLst/>
                          <a:latin typeface="Arial" panose="020B0604020202020204" pitchFamily="34" charset="0"/>
                          <a:ea typeface="ＭＳ Ｐゴシック" panose="020B0600070205080204" pitchFamily="34" charset="-128"/>
                          <a:cs typeface="Arial" panose="020B0604020202020204" pitchFamily="34" charset="0"/>
                        </a:rPr>
                        <a:t>0</a:t>
                      </a:r>
                    </a:p>
                  </a:txBody>
                  <a:tcPr marL="8119" marR="8119" marT="8119"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 latinLnBrk="0" hangingPunct="1">
                        <a:lnSpc>
                          <a:spcPct val="100000"/>
                        </a:lnSpc>
                        <a:spcBef>
                          <a:spcPct val="0"/>
                        </a:spcBef>
                        <a:spcAft>
                          <a:spcPct val="0"/>
                        </a:spcAft>
                        <a:buClrTx/>
                        <a:buSzTx/>
                        <a:buFontTx/>
                        <a:buNone/>
                        <a:tabLst/>
                      </a:pPr>
                      <a:r>
                        <a:rPr kumimoji="0" lang="en-ZA" altLang="en-US" sz="1400" b="0" i="0" u="none" strike="noStrike" cap="none" normalizeH="0" baseline="0" dirty="0" smtClean="0">
                          <a:ln>
                            <a:noFill/>
                          </a:ln>
                          <a:solidFill>
                            <a:schemeClr val="tx1"/>
                          </a:solidFill>
                          <a:effectLst/>
                          <a:latin typeface="Arial" panose="020B0604020202020204" pitchFamily="34" charset="0"/>
                          <a:ea typeface="ＭＳ Ｐゴシック" panose="020B0600070205080204" pitchFamily="34" charset="-128"/>
                          <a:cs typeface="Arial" panose="020B0604020202020204" pitchFamily="34" charset="0"/>
                        </a:rPr>
                        <a:t>26</a:t>
                      </a:r>
                    </a:p>
                  </a:txBody>
                  <a:tcPr marL="8119" marR="8119" marT="8119"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0" marR="0" lvl="0" indent="0" algn="ctr" defTabSz="457200" rtl="0" eaLnBrk="1" fontAlgn="b" latinLnBrk="0" hangingPunct="1">
                        <a:lnSpc>
                          <a:spcPct val="100000"/>
                        </a:lnSpc>
                        <a:spcBef>
                          <a:spcPct val="0"/>
                        </a:spcBef>
                        <a:spcAft>
                          <a:spcPct val="0"/>
                        </a:spcAft>
                        <a:buClrTx/>
                        <a:buSzTx/>
                        <a:buFontTx/>
                        <a:buNone/>
                        <a:tabLst/>
                      </a:pPr>
                      <a:r>
                        <a:rPr kumimoji="0" lang="en-ZA" altLang="en-US" sz="1400" b="0" i="0" u="none" strike="noStrike" cap="none" normalizeH="0" baseline="0" dirty="0" smtClean="0">
                          <a:ln>
                            <a:noFill/>
                          </a:ln>
                          <a:solidFill>
                            <a:schemeClr val="tx1"/>
                          </a:solidFill>
                          <a:effectLst/>
                          <a:latin typeface="Arial" panose="020B0604020202020204" pitchFamily="34" charset="0"/>
                          <a:ea typeface="ＭＳ Ｐゴシック" panose="020B0600070205080204" pitchFamily="34" charset="-128"/>
                          <a:cs typeface="Arial" panose="020B0604020202020204" pitchFamily="34" charset="0"/>
                        </a:rPr>
                        <a:t>6</a:t>
                      </a:r>
                    </a:p>
                  </a:txBody>
                  <a:tcPr marL="8119" marR="8119" marT="8119"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0" marR="0" lvl="0" indent="0" algn="ctr" defTabSz="457200" rtl="0" eaLnBrk="1" fontAlgn="b" latinLnBrk="0" hangingPunct="1">
                        <a:lnSpc>
                          <a:spcPct val="100000"/>
                        </a:lnSpc>
                        <a:spcBef>
                          <a:spcPct val="0"/>
                        </a:spcBef>
                        <a:spcAft>
                          <a:spcPct val="0"/>
                        </a:spcAft>
                        <a:buClrTx/>
                        <a:buSzTx/>
                        <a:buFontTx/>
                        <a:buNone/>
                        <a:tabLst/>
                      </a:pPr>
                      <a:r>
                        <a:rPr kumimoji="0" lang="en-ZA" altLang="en-US" sz="1400" b="0" i="0" u="none" strike="noStrike" cap="none" normalizeH="0" baseline="0" dirty="0" smtClean="0">
                          <a:ln>
                            <a:noFill/>
                          </a:ln>
                          <a:solidFill>
                            <a:schemeClr val="tx1"/>
                          </a:solidFill>
                          <a:effectLst/>
                          <a:latin typeface="Arial" panose="020B0604020202020204" pitchFamily="34" charset="0"/>
                          <a:ea typeface="ＭＳ Ｐゴシック" panose="020B0600070205080204" pitchFamily="34" charset="-128"/>
                          <a:cs typeface="Arial" panose="020B0604020202020204" pitchFamily="34" charset="0"/>
                        </a:rPr>
                        <a:t>12</a:t>
                      </a:r>
                    </a:p>
                  </a:txBody>
                  <a:tcPr marL="8119" marR="8119" marT="8119"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 latinLnBrk="0" hangingPunct="1">
                        <a:lnSpc>
                          <a:spcPct val="100000"/>
                        </a:lnSpc>
                        <a:spcBef>
                          <a:spcPct val="0"/>
                        </a:spcBef>
                        <a:spcAft>
                          <a:spcPct val="0"/>
                        </a:spcAft>
                        <a:buClrTx/>
                        <a:buSzTx/>
                        <a:buFontTx/>
                        <a:buNone/>
                        <a:tabLst/>
                      </a:pPr>
                      <a:r>
                        <a:rPr kumimoji="0" lang="en-ZA" altLang="en-US" sz="1400" b="0" i="0" u="none" strike="noStrike" cap="none" normalizeH="0" baseline="0" dirty="0" smtClean="0">
                          <a:ln>
                            <a:noFill/>
                          </a:ln>
                          <a:solidFill>
                            <a:schemeClr val="tx1"/>
                          </a:solidFill>
                          <a:effectLst/>
                          <a:latin typeface="Arial" panose="020B0604020202020204" pitchFamily="34" charset="0"/>
                          <a:ea typeface="ＭＳ Ｐゴシック" panose="020B0600070205080204" pitchFamily="34" charset="-128"/>
                          <a:cs typeface="Arial" panose="020B0604020202020204" pitchFamily="34" charset="0"/>
                        </a:rPr>
                        <a:t>0</a:t>
                      </a:r>
                    </a:p>
                  </a:txBody>
                  <a:tcPr marL="8119" marR="8119" marT="8119"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92500">
                <a:tc>
                  <a:txBody>
                    <a:bodyPr/>
                    <a:lstStyle>
                      <a:lvl1pPr defTabSz="457200">
                        <a:spcBef>
                          <a:spcPct val="20000"/>
                        </a:spcBef>
                        <a:buFont typeface="Arial" panose="020B0604020202020204" pitchFamily="34" charset="0"/>
                        <a:defRPr sz="28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defTabSz="457200">
                        <a:spcBef>
                          <a:spcPct val="20000"/>
                        </a:spcBef>
                        <a:buFont typeface="Arial" panose="020B0604020202020204" pitchFamily="34" charset="0"/>
                        <a:defRPr sz="2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1143000" indent="-228600" defTabSz="457200">
                        <a:spcBef>
                          <a:spcPct val="20000"/>
                        </a:spcBef>
                        <a:buFont typeface="Arial" panose="020B0604020202020204" pitchFamily="34" charset="0"/>
                        <a:defRPr sz="2000">
                          <a:solidFill>
                            <a:schemeClr val="tx1"/>
                          </a:solidFill>
                          <a:latin typeface="Arial" panose="020B0604020202020204" pitchFamily="34" charset="0"/>
                          <a:ea typeface="ヒラギノ角ゴ Pro W3"/>
                          <a:cs typeface="Arial" panose="020B0604020202020204" pitchFamily="34" charset="0"/>
                        </a:defRPr>
                      </a:lvl3pPr>
                      <a:lvl4pPr marL="1600200" indent="-228600" defTabSz="457200">
                        <a:spcBef>
                          <a:spcPct val="20000"/>
                        </a:spcBef>
                        <a:buFont typeface="Arial" panose="020B0604020202020204" pitchFamily="34" charset="0"/>
                        <a:defRPr>
                          <a:solidFill>
                            <a:schemeClr val="tx1"/>
                          </a:solidFill>
                          <a:latin typeface="Arial" panose="020B0604020202020204" pitchFamily="34" charset="0"/>
                          <a:ea typeface="ヒラギノ角ゴ Pro W3"/>
                          <a:cs typeface="Arial" panose="020B0604020202020204" pitchFamily="34" charset="0"/>
                        </a:defRPr>
                      </a:lvl4pPr>
                      <a:lvl5pPr marL="2057400" indent="-228600" defTabSz="457200">
                        <a:spcBef>
                          <a:spcPct val="20000"/>
                        </a:spcBef>
                        <a:buFont typeface="Arial" panose="020B0604020202020204" pitchFamily="34" charset="0"/>
                        <a:defRPr>
                          <a:solidFill>
                            <a:schemeClr val="tx1"/>
                          </a:solidFill>
                          <a:latin typeface="Arial" panose="020B0604020202020204" pitchFamily="34" charset="0"/>
                          <a:ea typeface="ヒラギノ角ゴ Pro W3"/>
                          <a:cs typeface="Arial" panose="020B0604020202020204" pitchFamily="34" charset="0"/>
                        </a:defRPr>
                      </a:lvl5pPr>
                      <a:lvl6pPr marL="2514600" indent="-228600" defTabSz="457200" eaLnBrk="0" fontAlgn="base" hangingPunct="0">
                        <a:spcBef>
                          <a:spcPct val="20000"/>
                        </a:spcBef>
                        <a:spcAft>
                          <a:spcPct val="0"/>
                        </a:spcAft>
                        <a:buFont typeface="Arial" panose="020B0604020202020204" pitchFamily="34" charset="0"/>
                        <a:defRPr>
                          <a:solidFill>
                            <a:schemeClr val="tx1"/>
                          </a:solidFill>
                          <a:latin typeface="Arial" panose="020B0604020202020204" pitchFamily="34" charset="0"/>
                          <a:ea typeface="ヒラギノ角ゴ Pro W3"/>
                          <a:cs typeface="Arial" panose="020B0604020202020204" pitchFamily="34" charset="0"/>
                        </a:defRPr>
                      </a:lvl6pPr>
                      <a:lvl7pPr marL="2971800" indent="-228600" defTabSz="457200" eaLnBrk="0" fontAlgn="base" hangingPunct="0">
                        <a:spcBef>
                          <a:spcPct val="20000"/>
                        </a:spcBef>
                        <a:spcAft>
                          <a:spcPct val="0"/>
                        </a:spcAft>
                        <a:buFont typeface="Arial" panose="020B0604020202020204" pitchFamily="34" charset="0"/>
                        <a:defRPr>
                          <a:solidFill>
                            <a:schemeClr val="tx1"/>
                          </a:solidFill>
                          <a:latin typeface="Arial" panose="020B0604020202020204" pitchFamily="34" charset="0"/>
                          <a:ea typeface="ヒラギノ角ゴ Pro W3"/>
                          <a:cs typeface="Arial" panose="020B0604020202020204" pitchFamily="34" charset="0"/>
                        </a:defRPr>
                      </a:lvl7pPr>
                      <a:lvl8pPr marL="3429000" indent="-228600" defTabSz="457200" eaLnBrk="0" fontAlgn="base" hangingPunct="0">
                        <a:spcBef>
                          <a:spcPct val="20000"/>
                        </a:spcBef>
                        <a:spcAft>
                          <a:spcPct val="0"/>
                        </a:spcAft>
                        <a:buFont typeface="Arial" panose="020B0604020202020204" pitchFamily="34" charset="0"/>
                        <a:defRPr>
                          <a:solidFill>
                            <a:schemeClr val="tx1"/>
                          </a:solidFill>
                          <a:latin typeface="Arial" panose="020B0604020202020204" pitchFamily="34" charset="0"/>
                          <a:ea typeface="ヒラギノ角ゴ Pro W3"/>
                          <a:cs typeface="Arial" panose="020B0604020202020204" pitchFamily="34" charset="0"/>
                        </a:defRPr>
                      </a:lvl8pPr>
                      <a:lvl9pPr marL="3886200" indent="-228600" defTabSz="457200" eaLnBrk="0" fontAlgn="base" hangingPunct="0">
                        <a:spcBef>
                          <a:spcPct val="20000"/>
                        </a:spcBef>
                        <a:spcAft>
                          <a:spcPct val="0"/>
                        </a:spcAft>
                        <a:buFont typeface="Arial" panose="020B0604020202020204" pitchFamily="34" charset="0"/>
                        <a:defRPr>
                          <a:solidFill>
                            <a:schemeClr val="tx1"/>
                          </a:solidFill>
                          <a:latin typeface="Arial" panose="020B0604020202020204" pitchFamily="34" charset="0"/>
                          <a:ea typeface="ヒラギノ角ゴ Pro W3"/>
                          <a:cs typeface="Arial" panose="020B0604020202020204" pitchFamily="34" charset="0"/>
                        </a:defRPr>
                      </a:lvl9p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dirty="0" smtClean="0">
                          <a:ln>
                            <a:noFill/>
                          </a:ln>
                          <a:solidFill>
                            <a:schemeClr val="tx1"/>
                          </a:solidFill>
                          <a:effectLst/>
                          <a:latin typeface="Arial" panose="020B0604020202020204" pitchFamily="34" charset="0"/>
                          <a:ea typeface="ＭＳ Ｐゴシック" panose="020B0600070205080204" pitchFamily="34" charset="-128"/>
                          <a:cs typeface="Arial" panose="020B0604020202020204" pitchFamily="34" charset="0"/>
                        </a:rPr>
                        <a:t>NW</a:t>
                      </a:r>
                    </a:p>
                  </a:txBody>
                  <a:tcPr marL="91415" marR="91415" marT="45711" marB="4571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40000"/>
                        <a:lumOff val="60000"/>
                      </a:schemeClr>
                    </a:solidFill>
                  </a:tcPr>
                </a:tc>
                <a:tc>
                  <a:txBody>
                    <a:bodyPr/>
                    <a:lstStyle/>
                    <a:p>
                      <a:pPr algn="ctr" rtl="0" fontAlgn="b"/>
                      <a:r>
                        <a:rPr lang="en-ZA" sz="1600" b="0" i="0" u="none" strike="noStrike" dirty="0" smtClean="0">
                          <a:solidFill>
                            <a:schemeClr val="tx1"/>
                          </a:solidFill>
                          <a:effectLst/>
                          <a:latin typeface="Calibri"/>
                        </a:rPr>
                        <a:t>1</a:t>
                      </a:r>
                      <a:endParaRPr lang="en-ZA" sz="1600" b="0" i="0" u="none" strike="noStrike" dirty="0">
                        <a:solidFill>
                          <a:schemeClr val="tx1"/>
                        </a:solidFill>
                        <a:effectLst/>
                        <a:latin typeface="Calibri"/>
                      </a:endParaRPr>
                    </a:p>
                  </a:txBody>
                  <a:tcPr marL="6348" marR="6348"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algn="ctr" rtl="0" fontAlgn="b"/>
                      <a:r>
                        <a:rPr lang="en-ZA" sz="1600" b="0" i="0" u="none" strike="noStrike" dirty="0" smtClean="0">
                          <a:solidFill>
                            <a:schemeClr val="tx1"/>
                          </a:solidFill>
                          <a:effectLst/>
                          <a:latin typeface="+mn-lt"/>
                        </a:rPr>
                        <a:t>2</a:t>
                      </a:r>
                      <a:endParaRPr lang="en-ZA" sz="1600" b="0" i="0" u="none" strike="noStrike" dirty="0">
                        <a:solidFill>
                          <a:schemeClr val="tx1"/>
                        </a:solidFill>
                        <a:effectLst/>
                        <a:latin typeface="+mn-lt"/>
                      </a:endParaRPr>
                    </a:p>
                  </a:txBody>
                  <a:tcPr marL="6348" marR="6348"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algn="ctr" rtl="0" fontAlgn="b"/>
                      <a:r>
                        <a:rPr lang="en-ZA" sz="1600" b="0" i="0" u="none" strike="noStrike" dirty="0" smtClean="0">
                          <a:solidFill>
                            <a:schemeClr val="tx1"/>
                          </a:solidFill>
                          <a:effectLst/>
                          <a:latin typeface="Calibri"/>
                        </a:rPr>
                        <a:t>41</a:t>
                      </a:r>
                      <a:endParaRPr lang="en-ZA" sz="1600" b="0" i="0" u="none" strike="noStrike" dirty="0">
                        <a:solidFill>
                          <a:schemeClr val="tx1"/>
                        </a:solidFill>
                        <a:effectLst/>
                        <a:latin typeface="Calibri"/>
                      </a:endParaRPr>
                    </a:p>
                  </a:txBody>
                  <a:tcPr marL="6348" marR="6348"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 latinLnBrk="0" hangingPunct="1">
                        <a:lnSpc>
                          <a:spcPct val="100000"/>
                        </a:lnSpc>
                        <a:spcBef>
                          <a:spcPct val="0"/>
                        </a:spcBef>
                        <a:spcAft>
                          <a:spcPct val="0"/>
                        </a:spcAft>
                        <a:buClrTx/>
                        <a:buSzTx/>
                        <a:buFontTx/>
                        <a:buNone/>
                        <a:tabLst/>
                      </a:pPr>
                      <a:r>
                        <a:rPr kumimoji="0" lang="en-ZA" altLang="en-US" sz="1400" b="0" i="0" u="none" strike="noStrike" cap="none" normalizeH="0" baseline="0" dirty="0" smtClean="0">
                          <a:ln>
                            <a:noFill/>
                          </a:ln>
                          <a:solidFill>
                            <a:schemeClr val="tx1"/>
                          </a:solidFill>
                          <a:effectLst/>
                          <a:latin typeface="Arial" panose="020B0604020202020204" pitchFamily="34" charset="0"/>
                          <a:ea typeface="ＭＳ Ｐゴシック" panose="020B0600070205080204" pitchFamily="34" charset="-128"/>
                          <a:cs typeface="Arial" panose="020B0604020202020204" pitchFamily="34" charset="0"/>
                        </a:rPr>
                        <a:t>2</a:t>
                      </a:r>
                    </a:p>
                  </a:txBody>
                  <a:tcPr marL="8119" marR="8119" marT="8119"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 latinLnBrk="0" hangingPunct="1">
                        <a:lnSpc>
                          <a:spcPct val="100000"/>
                        </a:lnSpc>
                        <a:spcBef>
                          <a:spcPct val="0"/>
                        </a:spcBef>
                        <a:spcAft>
                          <a:spcPct val="0"/>
                        </a:spcAft>
                        <a:buClrTx/>
                        <a:buSzTx/>
                        <a:buFontTx/>
                        <a:buNone/>
                        <a:tabLst/>
                      </a:pPr>
                      <a:r>
                        <a:rPr kumimoji="0" lang="en-ZA" altLang="en-US" sz="1400" b="0" i="0" u="none" strike="noStrike" cap="none" normalizeH="0" baseline="0" dirty="0" smtClean="0">
                          <a:ln>
                            <a:noFill/>
                          </a:ln>
                          <a:solidFill>
                            <a:schemeClr val="tx1"/>
                          </a:solidFill>
                          <a:effectLst/>
                          <a:latin typeface="Arial" panose="020B0604020202020204" pitchFamily="34" charset="0"/>
                          <a:ea typeface="ＭＳ Ｐゴシック" panose="020B0600070205080204" pitchFamily="34" charset="-128"/>
                          <a:cs typeface="Arial" panose="020B0604020202020204" pitchFamily="34" charset="0"/>
                        </a:rPr>
                        <a:t>29</a:t>
                      </a:r>
                    </a:p>
                  </a:txBody>
                  <a:tcPr marL="8119" marR="8119" marT="8119"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0" marR="0" lvl="0" indent="0" algn="ctr" defTabSz="457200" rtl="0" eaLnBrk="1" fontAlgn="b" latinLnBrk="0" hangingPunct="1">
                        <a:lnSpc>
                          <a:spcPct val="100000"/>
                        </a:lnSpc>
                        <a:spcBef>
                          <a:spcPct val="0"/>
                        </a:spcBef>
                        <a:spcAft>
                          <a:spcPct val="0"/>
                        </a:spcAft>
                        <a:buClrTx/>
                        <a:buSzTx/>
                        <a:buFontTx/>
                        <a:buNone/>
                        <a:tabLst/>
                      </a:pPr>
                      <a:r>
                        <a:rPr kumimoji="0" lang="en-ZA" altLang="en-US" sz="1400" b="0" i="0" u="none" strike="noStrike" cap="none" normalizeH="0" baseline="0" dirty="0" smtClean="0">
                          <a:ln>
                            <a:noFill/>
                          </a:ln>
                          <a:solidFill>
                            <a:schemeClr val="tx1"/>
                          </a:solidFill>
                          <a:effectLst/>
                          <a:latin typeface="Arial" panose="020B0604020202020204" pitchFamily="34" charset="0"/>
                          <a:ea typeface="ＭＳ Ｐゴシック" panose="020B0600070205080204" pitchFamily="34" charset="-128"/>
                          <a:cs typeface="Arial" panose="020B0604020202020204" pitchFamily="34" charset="0"/>
                        </a:rPr>
                        <a:t>10</a:t>
                      </a:r>
                    </a:p>
                  </a:txBody>
                  <a:tcPr marL="8119" marR="8119" marT="8119"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0" marR="0" lvl="0" indent="0" algn="ctr" defTabSz="457200" rtl="0" eaLnBrk="1" fontAlgn="b" latinLnBrk="0" hangingPunct="1">
                        <a:lnSpc>
                          <a:spcPct val="100000"/>
                        </a:lnSpc>
                        <a:spcBef>
                          <a:spcPct val="0"/>
                        </a:spcBef>
                        <a:spcAft>
                          <a:spcPct val="0"/>
                        </a:spcAft>
                        <a:buClrTx/>
                        <a:buSzTx/>
                        <a:buFontTx/>
                        <a:buNone/>
                        <a:tabLst/>
                      </a:pPr>
                      <a:r>
                        <a:rPr kumimoji="0" lang="en-ZA" altLang="en-US" sz="1400" b="0" i="0" u="none" strike="noStrike" cap="none" normalizeH="0" baseline="0" dirty="0" smtClean="0">
                          <a:ln>
                            <a:noFill/>
                          </a:ln>
                          <a:solidFill>
                            <a:schemeClr val="tx1"/>
                          </a:solidFill>
                          <a:effectLst/>
                          <a:latin typeface="Arial" panose="020B0604020202020204" pitchFamily="34" charset="0"/>
                          <a:ea typeface="ＭＳ Ｐゴシック" panose="020B0600070205080204" pitchFamily="34" charset="-128"/>
                          <a:cs typeface="Arial" panose="020B0604020202020204" pitchFamily="34" charset="0"/>
                        </a:rPr>
                        <a:t>16</a:t>
                      </a:r>
                    </a:p>
                  </a:txBody>
                  <a:tcPr marL="8119" marR="8119" marT="8119"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 latinLnBrk="0" hangingPunct="1">
                        <a:lnSpc>
                          <a:spcPct val="100000"/>
                        </a:lnSpc>
                        <a:spcBef>
                          <a:spcPct val="0"/>
                        </a:spcBef>
                        <a:spcAft>
                          <a:spcPct val="0"/>
                        </a:spcAft>
                        <a:buClrTx/>
                        <a:buSzTx/>
                        <a:buFontTx/>
                        <a:buNone/>
                        <a:tabLst/>
                      </a:pPr>
                      <a:r>
                        <a:rPr kumimoji="0" lang="en-ZA" altLang="en-US" sz="1400" b="0" i="0" u="none" strike="noStrike" cap="none" normalizeH="0" baseline="0" dirty="0" smtClean="0">
                          <a:ln>
                            <a:noFill/>
                          </a:ln>
                          <a:solidFill>
                            <a:schemeClr val="tx1"/>
                          </a:solidFill>
                          <a:effectLst/>
                          <a:latin typeface="Arial" panose="020B0604020202020204" pitchFamily="34" charset="0"/>
                          <a:ea typeface="ＭＳ Ｐゴシック" panose="020B0600070205080204" pitchFamily="34" charset="-128"/>
                          <a:cs typeface="Arial" panose="020B0604020202020204" pitchFamily="34" charset="0"/>
                        </a:rPr>
                        <a:t>3</a:t>
                      </a:r>
                    </a:p>
                  </a:txBody>
                  <a:tcPr marL="8119" marR="8119" marT="8119"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02515">
                <a:tc>
                  <a:txBody>
                    <a:bodyPr/>
                    <a:lstStyle>
                      <a:lvl1pPr defTabSz="457200">
                        <a:spcBef>
                          <a:spcPct val="20000"/>
                        </a:spcBef>
                        <a:buFont typeface="Arial" panose="020B0604020202020204" pitchFamily="34" charset="0"/>
                        <a:defRPr sz="28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defTabSz="457200">
                        <a:spcBef>
                          <a:spcPct val="20000"/>
                        </a:spcBef>
                        <a:buFont typeface="Arial" panose="020B0604020202020204" pitchFamily="34" charset="0"/>
                        <a:defRPr sz="2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1143000" indent="-228600" defTabSz="457200">
                        <a:spcBef>
                          <a:spcPct val="20000"/>
                        </a:spcBef>
                        <a:buFont typeface="Arial" panose="020B0604020202020204" pitchFamily="34" charset="0"/>
                        <a:defRPr sz="2000">
                          <a:solidFill>
                            <a:schemeClr val="tx1"/>
                          </a:solidFill>
                          <a:latin typeface="Arial" panose="020B0604020202020204" pitchFamily="34" charset="0"/>
                          <a:ea typeface="ヒラギノ角ゴ Pro W3"/>
                          <a:cs typeface="Arial" panose="020B0604020202020204" pitchFamily="34" charset="0"/>
                        </a:defRPr>
                      </a:lvl3pPr>
                      <a:lvl4pPr marL="1600200" indent="-228600" defTabSz="457200">
                        <a:spcBef>
                          <a:spcPct val="20000"/>
                        </a:spcBef>
                        <a:buFont typeface="Arial" panose="020B0604020202020204" pitchFamily="34" charset="0"/>
                        <a:defRPr>
                          <a:solidFill>
                            <a:schemeClr val="tx1"/>
                          </a:solidFill>
                          <a:latin typeface="Arial" panose="020B0604020202020204" pitchFamily="34" charset="0"/>
                          <a:ea typeface="ヒラギノ角ゴ Pro W3"/>
                          <a:cs typeface="Arial" panose="020B0604020202020204" pitchFamily="34" charset="0"/>
                        </a:defRPr>
                      </a:lvl4pPr>
                      <a:lvl5pPr marL="2057400" indent="-228600" defTabSz="457200">
                        <a:spcBef>
                          <a:spcPct val="20000"/>
                        </a:spcBef>
                        <a:buFont typeface="Arial" panose="020B0604020202020204" pitchFamily="34" charset="0"/>
                        <a:defRPr>
                          <a:solidFill>
                            <a:schemeClr val="tx1"/>
                          </a:solidFill>
                          <a:latin typeface="Arial" panose="020B0604020202020204" pitchFamily="34" charset="0"/>
                          <a:ea typeface="ヒラギノ角ゴ Pro W3"/>
                          <a:cs typeface="Arial" panose="020B0604020202020204" pitchFamily="34" charset="0"/>
                        </a:defRPr>
                      </a:lvl5pPr>
                      <a:lvl6pPr marL="2514600" indent="-228600" defTabSz="457200" eaLnBrk="0" fontAlgn="base" hangingPunct="0">
                        <a:spcBef>
                          <a:spcPct val="20000"/>
                        </a:spcBef>
                        <a:spcAft>
                          <a:spcPct val="0"/>
                        </a:spcAft>
                        <a:buFont typeface="Arial" panose="020B0604020202020204" pitchFamily="34" charset="0"/>
                        <a:defRPr>
                          <a:solidFill>
                            <a:schemeClr val="tx1"/>
                          </a:solidFill>
                          <a:latin typeface="Arial" panose="020B0604020202020204" pitchFamily="34" charset="0"/>
                          <a:ea typeface="ヒラギノ角ゴ Pro W3"/>
                          <a:cs typeface="Arial" panose="020B0604020202020204" pitchFamily="34" charset="0"/>
                        </a:defRPr>
                      </a:lvl6pPr>
                      <a:lvl7pPr marL="2971800" indent="-228600" defTabSz="457200" eaLnBrk="0" fontAlgn="base" hangingPunct="0">
                        <a:spcBef>
                          <a:spcPct val="20000"/>
                        </a:spcBef>
                        <a:spcAft>
                          <a:spcPct val="0"/>
                        </a:spcAft>
                        <a:buFont typeface="Arial" panose="020B0604020202020204" pitchFamily="34" charset="0"/>
                        <a:defRPr>
                          <a:solidFill>
                            <a:schemeClr val="tx1"/>
                          </a:solidFill>
                          <a:latin typeface="Arial" panose="020B0604020202020204" pitchFamily="34" charset="0"/>
                          <a:ea typeface="ヒラギノ角ゴ Pro W3"/>
                          <a:cs typeface="Arial" panose="020B0604020202020204" pitchFamily="34" charset="0"/>
                        </a:defRPr>
                      </a:lvl7pPr>
                      <a:lvl8pPr marL="3429000" indent="-228600" defTabSz="457200" eaLnBrk="0" fontAlgn="base" hangingPunct="0">
                        <a:spcBef>
                          <a:spcPct val="20000"/>
                        </a:spcBef>
                        <a:spcAft>
                          <a:spcPct val="0"/>
                        </a:spcAft>
                        <a:buFont typeface="Arial" panose="020B0604020202020204" pitchFamily="34" charset="0"/>
                        <a:defRPr>
                          <a:solidFill>
                            <a:schemeClr val="tx1"/>
                          </a:solidFill>
                          <a:latin typeface="Arial" panose="020B0604020202020204" pitchFamily="34" charset="0"/>
                          <a:ea typeface="ヒラギノ角ゴ Pro W3"/>
                          <a:cs typeface="Arial" panose="020B0604020202020204" pitchFamily="34" charset="0"/>
                        </a:defRPr>
                      </a:lvl8pPr>
                      <a:lvl9pPr marL="3886200" indent="-228600" defTabSz="457200" eaLnBrk="0" fontAlgn="base" hangingPunct="0">
                        <a:spcBef>
                          <a:spcPct val="20000"/>
                        </a:spcBef>
                        <a:spcAft>
                          <a:spcPct val="0"/>
                        </a:spcAft>
                        <a:buFont typeface="Arial" panose="020B0604020202020204" pitchFamily="34" charset="0"/>
                        <a:defRPr>
                          <a:solidFill>
                            <a:schemeClr val="tx1"/>
                          </a:solidFill>
                          <a:latin typeface="Arial" panose="020B0604020202020204" pitchFamily="34" charset="0"/>
                          <a:ea typeface="ヒラギノ角ゴ Pro W3"/>
                          <a:cs typeface="Arial" panose="020B0604020202020204" pitchFamily="34" charset="0"/>
                        </a:defRPr>
                      </a:lvl9p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dirty="0" smtClean="0">
                          <a:ln>
                            <a:noFill/>
                          </a:ln>
                          <a:solidFill>
                            <a:schemeClr val="tx1"/>
                          </a:solidFill>
                          <a:effectLst/>
                          <a:latin typeface="Arial" panose="020B0604020202020204" pitchFamily="34" charset="0"/>
                          <a:ea typeface="ＭＳ Ｐゴシック" panose="020B0600070205080204" pitchFamily="34" charset="-128"/>
                          <a:cs typeface="Arial" panose="020B0604020202020204" pitchFamily="34" charset="0"/>
                        </a:rPr>
                        <a:t>WC</a:t>
                      </a:r>
                    </a:p>
                  </a:txBody>
                  <a:tcPr marL="91415" marR="91415" marT="45711" marB="4571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40000"/>
                        <a:lumOff val="60000"/>
                      </a:schemeClr>
                    </a:solidFill>
                  </a:tcPr>
                </a:tc>
                <a:tc>
                  <a:txBody>
                    <a:bodyPr/>
                    <a:lstStyle/>
                    <a:p>
                      <a:pPr algn="ctr" rtl="0" fontAlgn="b"/>
                      <a:r>
                        <a:rPr lang="en-ZA" sz="1600" b="0" i="0" u="none" strike="noStrike" dirty="0" smtClean="0">
                          <a:solidFill>
                            <a:schemeClr val="tx1"/>
                          </a:solidFill>
                          <a:effectLst/>
                          <a:latin typeface="Calibri"/>
                        </a:rPr>
                        <a:t>22</a:t>
                      </a:r>
                      <a:endParaRPr lang="en-ZA" sz="1600" b="0" i="0" u="none" strike="noStrike" dirty="0">
                        <a:solidFill>
                          <a:schemeClr val="tx1"/>
                        </a:solidFill>
                        <a:effectLst/>
                        <a:latin typeface="Calibri"/>
                      </a:endParaRPr>
                    </a:p>
                  </a:txBody>
                  <a:tcPr marL="6348" marR="6348"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algn="ctr" rtl="0" fontAlgn="b"/>
                      <a:r>
                        <a:rPr lang="en-ZA" sz="1600" b="0" i="0" u="none" strike="noStrike" dirty="0" smtClean="0">
                          <a:solidFill>
                            <a:schemeClr val="tx1"/>
                          </a:solidFill>
                          <a:effectLst/>
                          <a:latin typeface="+mn-lt"/>
                        </a:rPr>
                        <a:t>21</a:t>
                      </a:r>
                      <a:endParaRPr lang="en-ZA" sz="1600" b="0" i="0" u="none" strike="noStrike" dirty="0">
                        <a:solidFill>
                          <a:schemeClr val="tx1"/>
                        </a:solidFill>
                        <a:effectLst/>
                        <a:latin typeface="+mn-lt"/>
                      </a:endParaRPr>
                    </a:p>
                  </a:txBody>
                  <a:tcPr marL="6348" marR="6348"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algn="ctr" rtl="0" fontAlgn="b"/>
                      <a:r>
                        <a:rPr lang="en-ZA" sz="1600" b="0" i="0" u="none" strike="noStrike" dirty="0" smtClean="0">
                          <a:solidFill>
                            <a:schemeClr val="tx1"/>
                          </a:solidFill>
                          <a:effectLst/>
                          <a:latin typeface="Calibri"/>
                        </a:rPr>
                        <a:t>7</a:t>
                      </a:r>
                      <a:endParaRPr lang="en-ZA" sz="1600" b="0" i="0" u="none" strike="noStrike" dirty="0">
                        <a:solidFill>
                          <a:schemeClr val="tx1"/>
                        </a:solidFill>
                        <a:effectLst/>
                        <a:latin typeface="Calibri"/>
                      </a:endParaRPr>
                    </a:p>
                  </a:txBody>
                  <a:tcPr marL="6348" marR="6348"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 latinLnBrk="0" hangingPunct="1">
                        <a:lnSpc>
                          <a:spcPct val="100000"/>
                        </a:lnSpc>
                        <a:spcBef>
                          <a:spcPct val="0"/>
                        </a:spcBef>
                        <a:spcAft>
                          <a:spcPct val="0"/>
                        </a:spcAft>
                        <a:buClrTx/>
                        <a:buSzTx/>
                        <a:buFontTx/>
                        <a:buNone/>
                        <a:tabLst/>
                      </a:pPr>
                      <a:r>
                        <a:rPr kumimoji="0" lang="en-ZA" altLang="en-US" sz="1400" b="0" i="0" u="none" strike="noStrike" cap="none" normalizeH="0" baseline="0" dirty="0" smtClean="0">
                          <a:ln>
                            <a:noFill/>
                          </a:ln>
                          <a:solidFill>
                            <a:schemeClr val="tx1"/>
                          </a:solidFill>
                          <a:effectLst/>
                          <a:latin typeface="Arial" panose="020B0604020202020204" pitchFamily="34" charset="0"/>
                          <a:ea typeface="ＭＳ Ｐゴシック" panose="020B0600070205080204" pitchFamily="34" charset="-128"/>
                          <a:cs typeface="Arial" panose="020B0604020202020204" pitchFamily="34" charset="0"/>
                        </a:rPr>
                        <a:t>7</a:t>
                      </a:r>
                    </a:p>
                  </a:txBody>
                  <a:tcPr marL="8119" marR="8119" marT="8119"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 latinLnBrk="0" hangingPunct="1">
                        <a:lnSpc>
                          <a:spcPct val="100000"/>
                        </a:lnSpc>
                        <a:spcBef>
                          <a:spcPct val="0"/>
                        </a:spcBef>
                        <a:spcAft>
                          <a:spcPct val="0"/>
                        </a:spcAft>
                        <a:buClrTx/>
                        <a:buSzTx/>
                        <a:buFontTx/>
                        <a:buNone/>
                        <a:tabLst/>
                      </a:pPr>
                      <a:r>
                        <a:rPr kumimoji="0" lang="en-ZA" altLang="en-US" sz="1400" b="0" i="0" u="none" strike="noStrike" cap="none" normalizeH="0" baseline="0" dirty="0" smtClean="0">
                          <a:ln>
                            <a:noFill/>
                          </a:ln>
                          <a:solidFill>
                            <a:schemeClr val="tx1"/>
                          </a:solidFill>
                          <a:effectLst/>
                          <a:latin typeface="Arial" panose="020B0604020202020204" pitchFamily="34" charset="0"/>
                          <a:ea typeface="ＭＳ Ｐゴシック" panose="020B0600070205080204" pitchFamily="34" charset="-128"/>
                          <a:cs typeface="Arial" panose="020B0604020202020204" pitchFamily="34" charset="0"/>
                        </a:rPr>
                        <a:t>21</a:t>
                      </a:r>
                    </a:p>
                  </a:txBody>
                  <a:tcPr marL="8119" marR="8119" marT="8119"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0" marR="0" lvl="0" indent="0" algn="ctr" defTabSz="457200" rtl="0" eaLnBrk="1" fontAlgn="b" latinLnBrk="0" hangingPunct="1">
                        <a:lnSpc>
                          <a:spcPct val="100000"/>
                        </a:lnSpc>
                        <a:spcBef>
                          <a:spcPct val="0"/>
                        </a:spcBef>
                        <a:spcAft>
                          <a:spcPct val="0"/>
                        </a:spcAft>
                        <a:buClrTx/>
                        <a:buSzTx/>
                        <a:buFontTx/>
                        <a:buNone/>
                        <a:tabLst/>
                      </a:pPr>
                      <a:r>
                        <a:rPr kumimoji="0" lang="en-ZA" altLang="en-US" sz="1400" b="0" i="0" u="none" strike="noStrike" cap="none" normalizeH="0" baseline="0" dirty="0" smtClean="0">
                          <a:ln>
                            <a:noFill/>
                          </a:ln>
                          <a:solidFill>
                            <a:schemeClr val="tx1"/>
                          </a:solidFill>
                          <a:effectLst/>
                          <a:latin typeface="Arial" panose="020B0604020202020204" pitchFamily="34" charset="0"/>
                          <a:ea typeface="ＭＳ Ｐゴシック" panose="020B0600070205080204" pitchFamily="34" charset="-128"/>
                          <a:cs typeface="Arial" panose="020B0604020202020204" pitchFamily="34" charset="0"/>
                        </a:rPr>
                        <a:t>19</a:t>
                      </a:r>
                    </a:p>
                  </a:txBody>
                  <a:tcPr marL="8119" marR="8119" marT="8119"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0" marR="0" lvl="0" indent="0" algn="ctr" defTabSz="457200" rtl="0" eaLnBrk="1" fontAlgn="b" latinLnBrk="0" hangingPunct="1">
                        <a:lnSpc>
                          <a:spcPct val="100000"/>
                        </a:lnSpc>
                        <a:spcBef>
                          <a:spcPct val="0"/>
                        </a:spcBef>
                        <a:spcAft>
                          <a:spcPct val="0"/>
                        </a:spcAft>
                        <a:buClrTx/>
                        <a:buSzTx/>
                        <a:buFontTx/>
                        <a:buNone/>
                        <a:tabLst/>
                      </a:pPr>
                      <a:r>
                        <a:rPr kumimoji="0" lang="en-ZA" altLang="en-US" sz="1400" b="0" i="0" u="none" strike="noStrike" cap="none" normalizeH="0" baseline="0" dirty="0" smtClean="0">
                          <a:ln>
                            <a:noFill/>
                          </a:ln>
                          <a:solidFill>
                            <a:schemeClr val="tx1"/>
                          </a:solidFill>
                          <a:effectLst/>
                          <a:latin typeface="Arial" panose="020B0604020202020204" pitchFamily="34" charset="0"/>
                          <a:ea typeface="ＭＳ Ｐゴシック" panose="020B0600070205080204" pitchFamily="34" charset="-128"/>
                          <a:cs typeface="Arial" panose="020B0604020202020204" pitchFamily="34" charset="0"/>
                        </a:rPr>
                        <a:t>4</a:t>
                      </a:r>
                    </a:p>
                  </a:txBody>
                  <a:tcPr marL="8119" marR="8119" marT="8119"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 latinLnBrk="0" hangingPunct="1">
                        <a:lnSpc>
                          <a:spcPct val="100000"/>
                        </a:lnSpc>
                        <a:spcBef>
                          <a:spcPct val="0"/>
                        </a:spcBef>
                        <a:spcAft>
                          <a:spcPct val="0"/>
                        </a:spcAft>
                        <a:buClrTx/>
                        <a:buSzTx/>
                        <a:buFontTx/>
                        <a:buNone/>
                        <a:tabLst/>
                      </a:pPr>
                      <a:r>
                        <a:rPr kumimoji="0" lang="en-ZA" altLang="en-US" sz="1400" b="0" i="0" u="none" strike="noStrike" cap="none" normalizeH="0" baseline="0" dirty="0" smtClean="0">
                          <a:ln>
                            <a:noFill/>
                          </a:ln>
                          <a:solidFill>
                            <a:schemeClr val="tx1"/>
                          </a:solidFill>
                          <a:effectLst/>
                          <a:latin typeface="Arial" panose="020B0604020202020204" pitchFamily="34" charset="0"/>
                          <a:ea typeface="ＭＳ Ｐゴシック" panose="020B0600070205080204" pitchFamily="34" charset="-128"/>
                          <a:cs typeface="Arial" panose="020B0604020202020204" pitchFamily="34" charset="0"/>
                        </a:rPr>
                        <a:t>3</a:t>
                      </a:r>
                    </a:p>
                  </a:txBody>
                  <a:tcPr marL="8119" marR="8119" marT="8119"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37935">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altLang="en-US" sz="1400" b="1" i="0" u="none" strike="noStrike" cap="none" normalizeH="0" baseline="0" dirty="0" smtClean="0">
                          <a:ln>
                            <a:noFill/>
                          </a:ln>
                          <a:solidFill>
                            <a:schemeClr val="tx1"/>
                          </a:solidFill>
                          <a:effectLst/>
                          <a:latin typeface="Arial" panose="020B0604020202020204" pitchFamily="34" charset="0"/>
                          <a:ea typeface="ＭＳ Ｐゴシック" panose="020B0600070205080204" pitchFamily="34" charset="-128"/>
                          <a:cs typeface="Arial" panose="020B0604020202020204" pitchFamily="34" charset="0"/>
                        </a:rPr>
                        <a:t>Totals</a:t>
                      </a:r>
                    </a:p>
                  </a:txBody>
                  <a:tcPr marL="91415" marR="91415" marT="45711" marB="4571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algn="ctr" fontAlgn="b"/>
                      <a:r>
                        <a:rPr lang="en-ZA" sz="1600" b="1" i="0" u="none" strike="noStrike" dirty="0" smtClean="0">
                          <a:solidFill>
                            <a:srgbClr val="000000"/>
                          </a:solidFill>
                          <a:effectLst/>
                          <a:latin typeface="Calibri"/>
                        </a:rPr>
                        <a:t>510</a:t>
                      </a:r>
                      <a:endParaRPr lang="en-ZA" sz="1600" b="1" i="0" u="none" strike="noStrike" dirty="0">
                        <a:solidFill>
                          <a:srgbClr val="000000"/>
                        </a:solidFill>
                        <a:effectLst/>
                        <a:latin typeface="Calibri"/>
                      </a:endParaRPr>
                    </a:p>
                  </a:txBody>
                  <a:tcPr marL="6348" marR="6348" marT="635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algn="ctr" fontAlgn="b"/>
                      <a:r>
                        <a:rPr lang="en-ZA" sz="1600" b="1" i="0" u="none" strike="noStrike" dirty="0" smtClean="0">
                          <a:solidFill>
                            <a:srgbClr val="000000"/>
                          </a:solidFill>
                          <a:effectLst/>
                          <a:latin typeface="+mn-lt"/>
                        </a:rPr>
                        <a:t>138</a:t>
                      </a:r>
                    </a:p>
                    <a:p>
                      <a:pPr algn="ctr" fontAlgn="b"/>
                      <a:r>
                        <a:rPr lang="en-ZA" sz="1600" b="1" i="0" u="none" strike="noStrike" dirty="0" smtClean="0">
                          <a:solidFill>
                            <a:srgbClr val="000000"/>
                          </a:solidFill>
                          <a:effectLst/>
                          <a:latin typeface="+mn-lt"/>
                        </a:rPr>
                        <a:t>(27%)</a:t>
                      </a:r>
                    </a:p>
                    <a:p>
                      <a:pPr algn="ctr" fontAlgn="b"/>
                      <a:endParaRPr lang="en-ZA" sz="1600" b="1" i="0" u="none" strike="noStrike" dirty="0" smtClean="0">
                        <a:solidFill>
                          <a:srgbClr val="000000"/>
                        </a:solidFill>
                        <a:effectLst/>
                        <a:latin typeface="+mn-lt"/>
                      </a:endParaRPr>
                    </a:p>
                  </a:txBody>
                  <a:tcPr marL="6348" marR="6348" marT="635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algn="ctr" fontAlgn="b"/>
                      <a:r>
                        <a:rPr lang="en-ZA" sz="1600" b="1" i="0" u="none" strike="noStrike" dirty="0" smtClean="0">
                          <a:solidFill>
                            <a:srgbClr val="000000"/>
                          </a:solidFill>
                          <a:effectLst/>
                          <a:latin typeface="Calibri"/>
                        </a:rPr>
                        <a:t>916</a:t>
                      </a:r>
                      <a:endParaRPr lang="en-ZA" sz="1600" b="1" i="0" u="none" strike="noStrike" dirty="0">
                        <a:solidFill>
                          <a:srgbClr val="000000"/>
                        </a:solidFill>
                        <a:effectLst/>
                        <a:latin typeface="Calibri"/>
                      </a:endParaRPr>
                    </a:p>
                  </a:txBody>
                  <a:tcPr marL="6348" marR="6348" marT="635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algn="ctr" fontAlgn="b"/>
                      <a:r>
                        <a:rPr lang="en-ZA" sz="1600" b="1" i="0" u="none" strike="noStrike" dirty="0" smtClean="0">
                          <a:solidFill>
                            <a:srgbClr val="000000"/>
                          </a:solidFill>
                          <a:effectLst/>
                          <a:latin typeface="Calibri"/>
                        </a:rPr>
                        <a:t>294</a:t>
                      </a:r>
                    </a:p>
                    <a:p>
                      <a:pPr algn="ctr" fontAlgn="b"/>
                      <a:r>
                        <a:rPr lang="en-ZA" sz="1600" b="1" i="0" u="none" strike="noStrike" dirty="0" smtClean="0">
                          <a:solidFill>
                            <a:srgbClr val="000000"/>
                          </a:solidFill>
                          <a:effectLst/>
                          <a:latin typeface="Calibri"/>
                        </a:rPr>
                        <a:t>(32%)</a:t>
                      </a:r>
                    </a:p>
                  </a:txBody>
                  <a:tcPr marL="6348" marR="6348" marT="635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algn="ctr" fontAlgn="b"/>
                      <a:r>
                        <a:rPr lang="en-ZA" sz="1600" b="1" i="0" u="none" strike="noStrike" dirty="0" smtClean="0">
                          <a:solidFill>
                            <a:srgbClr val="000000"/>
                          </a:solidFill>
                          <a:effectLst/>
                          <a:latin typeface="Calibri"/>
                        </a:rPr>
                        <a:t>741</a:t>
                      </a:r>
                      <a:endParaRPr lang="en-ZA" sz="1600" b="1" i="0" u="none" strike="noStrike" dirty="0">
                        <a:solidFill>
                          <a:srgbClr val="000000"/>
                        </a:solidFill>
                        <a:effectLst/>
                        <a:latin typeface="Calibri"/>
                      </a:endParaRPr>
                    </a:p>
                  </a:txBody>
                  <a:tcPr marL="6348" marR="6348" marT="635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algn="ctr" fontAlgn="b"/>
                      <a:r>
                        <a:rPr lang="en-ZA" sz="1600" b="1" i="0" u="none" strike="noStrike" dirty="0" smtClean="0">
                          <a:solidFill>
                            <a:srgbClr val="000000"/>
                          </a:solidFill>
                          <a:effectLst/>
                          <a:latin typeface="Calibri"/>
                        </a:rPr>
                        <a:t>412</a:t>
                      </a:r>
                    </a:p>
                    <a:p>
                      <a:pPr algn="ctr" fontAlgn="b"/>
                      <a:r>
                        <a:rPr lang="en-ZA" sz="1600" b="1" i="0" u="none" strike="noStrike" dirty="0" smtClean="0">
                          <a:solidFill>
                            <a:srgbClr val="000000"/>
                          </a:solidFill>
                          <a:effectLst/>
                          <a:latin typeface="Calibri"/>
                        </a:rPr>
                        <a:t>(55%)</a:t>
                      </a:r>
                    </a:p>
                  </a:txBody>
                  <a:tcPr marL="6348" marR="6348" marT="635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algn="ctr" fontAlgn="b"/>
                      <a:r>
                        <a:rPr lang="en-ZA" sz="1600" b="1" i="0" u="none" strike="noStrike" dirty="0" smtClean="0">
                          <a:solidFill>
                            <a:srgbClr val="000000"/>
                          </a:solidFill>
                          <a:effectLst/>
                          <a:latin typeface="Calibri"/>
                        </a:rPr>
                        <a:t>1 120</a:t>
                      </a:r>
                      <a:endParaRPr lang="en-ZA" sz="1600" b="1" i="0" u="none" strike="noStrike" dirty="0">
                        <a:solidFill>
                          <a:srgbClr val="000000"/>
                        </a:solidFill>
                        <a:effectLst/>
                        <a:latin typeface="Calibri"/>
                      </a:endParaRPr>
                    </a:p>
                  </a:txBody>
                  <a:tcPr marL="6348" marR="6348" marT="635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algn="ctr" fontAlgn="b"/>
                      <a:r>
                        <a:rPr lang="en-ZA" sz="1600" b="1" i="0" u="none" strike="noStrike" dirty="0" smtClean="0">
                          <a:solidFill>
                            <a:srgbClr val="000000"/>
                          </a:solidFill>
                          <a:effectLst/>
                          <a:latin typeface="Calibri"/>
                        </a:rPr>
                        <a:t>573</a:t>
                      </a:r>
                    </a:p>
                    <a:p>
                      <a:pPr algn="ctr" fontAlgn="b"/>
                      <a:r>
                        <a:rPr lang="en-ZA" sz="1600" b="1" i="0" u="none" strike="noStrike" dirty="0" smtClean="0">
                          <a:solidFill>
                            <a:srgbClr val="000000"/>
                          </a:solidFill>
                          <a:effectLst/>
                          <a:latin typeface="Calibri"/>
                        </a:rPr>
                        <a:t>(51%)</a:t>
                      </a:r>
                    </a:p>
                  </a:txBody>
                  <a:tcPr marL="6348" marR="6348" marT="635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r>
            </a:tbl>
          </a:graphicData>
        </a:graphic>
      </p:graphicFrame>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5"/>
          <p:cNvSpPr>
            <a:spLocks noGrp="1"/>
          </p:cNvSpPr>
          <p:nvPr>
            <p:ph type="title"/>
          </p:nvPr>
        </p:nvSpPr>
        <p:spPr>
          <a:xfrm>
            <a:off x="0" y="0"/>
            <a:ext cx="9144000" cy="981075"/>
          </a:xfrm>
        </p:spPr>
        <p:txBody>
          <a:bodyPr/>
          <a:lstStyle/>
          <a:p>
            <a:pPr eaLnBrk="1" hangingPunct="1"/>
            <a:r>
              <a:rPr lang="en-ZA" altLang="en-US" sz="2400" dirty="0" smtClean="0"/>
              <a:t> ASIDI PROGRAMME CHALLENGES AND MITIGATORY MEASURES </a:t>
            </a:r>
          </a:p>
        </p:txBody>
      </p:sp>
      <p:graphicFrame>
        <p:nvGraphicFramePr>
          <p:cNvPr id="2" name="Table 1"/>
          <p:cNvGraphicFramePr>
            <a:graphicFrameLocks noGrp="1"/>
          </p:cNvGraphicFramePr>
          <p:nvPr>
            <p:extLst>
              <p:ext uri="{D42A27DB-BD31-4B8C-83A1-F6EECF244321}">
                <p14:modId xmlns:p14="http://schemas.microsoft.com/office/powerpoint/2010/main" xmlns="" val="2652044322"/>
              </p:ext>
            </p:extLst>
          </p:nvPr>
        </p:nvGraphicFramePr>
        <p:xfrm>
          <a:off x="0" y="981075"/>
          <a:ext cx="9036496" cy="5740400"/>
        </p:xfrm>
        <a:graphic>
          <a:graphicData uri="http://schemas.openxmlformats.org/drawingml/2006/table">
            <a:tbl>
              <a:tblPr firstRow="1" bandRow="1">
                <a:tableStyleId>{5C22544A-7EE6-4342-B048-85BDC9FD1C3A}</a:tableStyleId>
              </a:tblPr>
              <a:tblGrid>
                <a:gridCol w="3643748"/>
                <a:gridCol w="5392748"/>
              </a:tblGrid>
              <a:tr h="447167">
                <a:tc>
                  <a:txBody>
                    <a:bodyPr/>
                    <a:lstStyle/>
                    <a:p>
                      <a:pPr algn="ctr"/>
                      <a:r>
                        <a:rPr lang="en-ZA" sz="1800" dirty="0" smtClean="0"/>
                        <a:t>CHALLENGES</a:t>
                      </a:r>
                      <a:endParaRPr lang="en-ZA" sz="1800" dirty="0"/>
                    </a:p>
                  </a:txBody>
                  <a:tcPr marL="91431" marR="91431" marT="45721" marB="45721"/>
                </a:tc>
                <a:tc>
                  <a:txBody>
                    <a:bodyPr/>
                    <a:lstStyle/>
                    <a:p>
                      <a:pPr algn="ctr"/>
                      <a:r>
                        <a:rPr lang="en-ZA" sz="1800" dirty="0" smtClean="0"/>
                        <a:t>MITIGATORY MEASURES</a:t>
                      </a:r>
                      <a:endParaRPr lang="en-ZA" sz="1800" dirty="0"/>
                    </a:p>
                  </a:txBody>
                  <a:tcPr marL="91431" marR="91431" marT="45721" marB="45721"/>
                </a:tc>
              </a:tr>
              <a:tr h="1208609">
                <a:tc>
                  <a:txBody>
                    <a:bodyPr/>
                    <a:lstStyle/>
                    <a:p>
                      <a:pPr marL="342900" indent="-342900">
                        <a:buFont typeface="+mj-lt"/>
                        <a:buAutoNum type="arabicParenR"/>
                      </a:pPr>
                      <a:r>
                        <a:rPr lang="en-ZA" sz="1600" dirty="0" smtClean="0"/>
                        <a:t>School </a:t>
                      </a:r>
                      <a:r>
                        <a:rPr lang="en-ZA" sz="1600" b="1" dirty="0" smtClean="0"/>
                        <a:t>Rationalisation Process </a:t>
                      </a:r>
                      <a:r>
                        <a:rPr lang="en-ZA" sz="1600" dirty="0" smtClean="0"/>
                        <a:t>taking</a:t>
                      </a:r>
                      <a:r>
                        <a:rPr lang="en-ZA" sz="1600" baseline="0" dirty="0" smtClean="0"/>
                        <a:t> </a:t>
                      </a:r>
                      <a:r>
                        <a:rPr lang="en-ZA" sz="1600" b="1" baseline="0" dirty="0" smtClean="0"/>
                        <a:t>longer</a:t>
                      </a:r>
                      <a:r>
                        <a:rPr lang="en-ZA" sz="1600" baseline="0" dirty="0" smtClean="0"/>
                        <a:t> than anticipated, especially in </a:t>
                      </a:r>
                      <a:r>
                        <a:rPr lang="en-ZA" sz="1600" b="1" baseline="0" dirty="0" smtClean="0"/>
                        <a:t>EC</a:t>
                      </a:r>
                      <a:r>
                        <a:rPr lang="en-ZA" sz="1600" baseline="0" dirty="0" smtClean="0"/>
                        <a:t>, delaying implementation process  </a:t>
                      </a:r>
                    </a:p>
                  </a:txBody>
                  <a:tcPr marL="91431" marR="91431" marT="45721" marB="45721"/>
                </a:tc>
                <a:tc>
                  <a:txBody>
                    <a:bodyPr/>
                    <a:lstStyle/>
                    <a:p>
                      <a:pPr marL="285750" indent="-285750">
                        <a:buFont typeface="Arial" panose="020B0604020202020204" pitchFamily="34" charset="0"/>
                        <a:buChar char="•"/>
                      </a:pPr>
                      <a:r>
                        <a:rPr lang="en-ZA" sz="1600" dirty="0" smtClean="0"/>
                        <a:t>Focussed </a:t>
                      </a:r>
                      <a:r>
                        <a:rPr lang="en-ZA" sz="1600" b="1" dirty="0" smtClean="0"/>
                        <a:t>Rationalisation Team </a:t>
                      </a:r>
                      <a:r>
                        <a:rPr lang="en-ZA" sz="1600" dirty="0" smtClean="0"/>
                        <a:t>set up in the EC with</a:t>
                      </a:r>
                      <a:r>
                        <a:rPr lang="en-ZA" sz="1600" baseline="0" dirty="0" smtClean="0"/>
                        <a:t> appointed </a:t>
                      </a:r>
                      <a:r>
                        <a:rPr lang="en-ZA" sz="1600" b="1" baseline="0" dirty="0" smtClean="0"/>
                        <a:t>Project Manager;</a:t>
                      </a:r>
                    </a:p>
                    <a:p>
                      <a:pPr marL="285750" indent="-285750">
                        <a:buFont typeface="Arial" panose="020B0604020202020204" pitchFamily="34" charset="0"/>
                        <a:buChar char="•"/>
                      </a:pPr>
                      <a:r>
                        <a:rPr lang="en-ZA" sz="1600" dirty="0" smtClean="0"/>
                        <a:t>Rationalisation</a:t>
                      </a:r>
                      <a:r>
                        <a:rPr lang="en-ZA" sz="1600" baseline="0" dirty="0" smtClean="0"/>
                        <a:t> and allocation to Implementing Agents (IAs) to run concurrently to </a:t>
                      </a:r>
                      <a:r>
                        <a:rPr lang="en-ZA" sz="1600" b="1" baseline="0" dirty="0" smtClean="0"/>
                        <a:t>shorten time</a:t>
                      </a:r>
                      <a:r>
                        <a:rPr lang="en-ZA" sz="1600" baseline="0" dirty="0" smtClean="0"/>
                        <a:t> to </a:t>
                      </a:r>
                      <a:r>
                        <a:rPr lang="en-ZA" sz="1600" b="1" baseline="0" dirty="0" smtClean="0"/>
                        <a:t>implementation;</a:t>
                      </a:r>
                      <a:endParaRPr lang="en-ZA" sz="1600" b="1" dirty="0"/>
                    </a:p>
                  </a:txBody>
                  <a:tcPr marL="91431" marR="91431" marT="45721" marB="45721"/>
                </a:tc>
              </a:tr>
              <a:tr h="1368101">
                <a:tc>
                  <a:txBody>
                    <a:bodyPr/>
                    <a:lstStyle/>
                    <a:p>
                      <a:pPr marL="342900" indent="-342900">
                        <a:buFont typeface="+mj-lt"/>
                        <a:buAutoNum type="arabicParenR" startAt="2"/>
                      </a:pPr>
                      <a:r>
                        <a:rPr lang="en-ZA" sz="1600" b="1" dirty="0" smtClean="0"/>
                        <a:t>Poor</a:t>
                      </a:r>
                      <a:r>
                        <a:rPr lang="en-ZA" sz="1600" b="1" baseline="0" dirty="0" smtClean="0"/>
                        <a:t> performance </a:t>
                      </a:r>
                      <a:r>
                        <a:rPr lang="en-ZA" sz="1600" baseline="0" dirty="0" smtClean="0"/>
                        <a:t>by some IAs and</a:t>
                      </a:r>
                    </a:p>
                    <a:p>
                      <a:pPr marL="0" indent="0">
                        <a:buFont typeface="+mj-lt"/>
                        <a:buNone/>
                      </a:pPr>
                      <a:r>
                        <a:rPr lang="en-ZA" sz="1600" b="1" baseline="0" dirty="0" smtClean="0"/>
                        <a:t>        l</a:t>
                      </a:r>
                      <a:r>
                        <a:rPr lang="en-ZA" sz="1600" b="1" dirty="0" smtClean="0"/>
                        <a:t>imited </a:t>
                      </a:r>
                      <a:r>
                        <a:rPr lang="en-ZA" sz="1600" dirty="0" smtClean="0"/>
                        <a:t>number of </a:t>
                      </a:r>
                      <a:r>
                        <a:rPr lang="en-ZA" sz="1600" b="1" dirty="0" smtClean="0"/>
                        <a:t>competent</a:t>
                      </a:r>
                      <a:r>
                        <a:rPr lang="en-ZA" sz="1600" b="1" baseline="0" dirty="0" smtClean="0"/>
                        <a:t> IAs </a:t>
                      </a:r>
                      <a:r>
                        <a:rPr lang="en-ZA" sz="1600" baseline="0" dirty="0" smtClean="0"/>
                        <a:t>in</a:t>
                      </a:r>
                    </a:p>
                    <a:p>
                      <a:pPr marL="0" indent="0">
                        <a:buFont typeface="+mj-lt"/>
                        <a:buNone/>
                      </a:pPr>
                      <a:r>
                        <a:rPr lang="en-ZA" sz="1600" baseline="0" dirty="0" smtClean="0"/>
                        <a:t>        the market  </a:t>
                      </a:r>
                    </a:p>
                  </a:txBody>
                  <a:tcPr marL="91431" marR="91431" marT="45721" marB="45721"/>
                </a:tc>
                <a:tc>
                  <a:txBody>
                    <a:bodyPr/>
                    <a:lstStyle/>
                    <a:p>
                      <a:pPr marL="285750" indent="-285750">
                        <a:buFont typeface="Arial" panose="020B0604020202020204" pitchFamily="34" charset="0"/>
                        <a:buChar char="•"/>
                      </a:pPr>
                      <a:r>
                        <a:rPr lang="en-ZA" sz="1600" dirty="0" smtClean="0"/>
                        <a:t>Draft</a:t>
                      </a:r>
                      <a:r>
                        <a:rPr lang="en-ZA" sz="1600" baseline="0" dirty="0" smtClean="0"/>
                        <a:t> Guidelines on </a:t>
                      </a:r>
                      <a:r>
                        <a:rPr lang="en-ZA" sz="1600" b="1" baseline="0" dirty="0" smtClean="0"/>
                        <a:t>Minimum Standards </a:t>
                      </a:r>
                      <a:r>
                        <a:rPr lang="en-ZA" sz="1600" baseline="0" dirty="0" smtClean="0"/>
                        <a:t>for IAs developed and discussed with National Treasury, and agreed in principle;</a:t>
                      </a:r>
                    </a:p>
                    <a:p>
                      <a:pPr marL="285750" indent="-285750">
                        <a:buFont typeface="Arial" panose="020B0604020202020204" pitchFamily="34" charset="0"/>
                        <a:buChar char="•"/>
                      </a:pPr>
                      <a:r>
                        <a:rPr lang="en-ZA" sz="1600" baseline="0" dirty="0" smtClean="0"/>
                        <a:t>Projects </a:t>
                      </a:r>
                      <a:r>
                        <a:rPr lang="en-ZA" sz="1600" b="1" baseline="0" dirty="0" smtClean="0"/>
                        <a:t>taken away </a:t>
                      </a:r>
                      <a:r>
                        <a:rPr lang="en-ZA" sz="1600" baseline="0" dirty="0" smtClean="0"/>
                        <a:t>from n</a:t>
                      </a:r>
                      <a:r>
                        <a:rPr lang="en-ZA" sz="1600" b="1" baseline="0" dirty="0" smtClean="0"/>
                        <a:t>on-performing </a:t>
                      </a:r>
                      <a:r>
                        <a:rPr lang="en-ZA" sz="1600" baseline="0" dirty="0" smtClean="0"/>
                        <a:t>IAs; </a:t>
                      </a:r>
                    </a:p>
                    <a:p>
                      <a:pPr marL="285750" indent="-285750">
                        <a:buFont typeface="Arial" panose="020B0604020202020204" pitchFamily="34" charset="0"/>
                        <a:buChar char="•"/>
                      </a:pPr>
                      <a:r>
                        <a:rPr lang="en-ZA" sz="1600" b="1" baseline="0" dirty="0" smtClean="0"/>
                        <a:t>Review</a:t>
                      </a:r>
                      <a:r>
                        <a:rPr lang="en-ZA" sz="1600" baseline="0" dirty="0" smtClean="0"/>
                        <a:t> </a:t>
                      </a:r>
                      <a:r>
                        <a:rPr lang="en-ZA" sz="1600" baseline="0" dirty="0" err="1" smtClean="0"/>
                        <a:t>MoAs</a:t>
                      </a:r>
                      <a:r>
                        <a:rPr lang="en-ZA" sz="1600" baseline="0" dirty="0" smtClean="0"/>
                        <a:t> to include </a:t>
                      </a:r>
                      <a:r>
                        <a:rPr lang="en-ZA" sz="1600" b="1" baseline="0" dirty="0" smtClean="0"/>
                        <a:t>punitive measures;</a:t>
                      </a:r>
                      <a:endParaRPr lang="en-ZA" sz="1600" b="1" dirty="0"/>
                    </a:p>
                  </a:txBody>
                  <a:tcPr marL="91431" marR="91431" marT="45721" marB="45721"/>
                </a:tc>
              </a:tr>
              <a:tr h="938857">
                <a:tc>
                  <a:txBody>
                    <a:bodyPr/>
                    <a:lstStyle/>
                    <a:p>
                      <a:pPr marL="342900" indent="-342900">
                        <a:buAutoNum type="arabicParenR" startAt="3"/>
                      </a:pPr>
                      <a:r>
                        <a:rPr lang="en-ZA" sz="1600" dirty="0" smtClean="0"/>
                        <a:t>General </a:t>
                      </a:r>
                      <a:r>
                        <a:rPr lang="en-ZA" sz="1600" b="1" dirty="0" smtClean="0"/>
                        <a:t>poor performance</a:t>
                      </a:r>
                      <a:r>
                        <a:rPr lang="en-ZA" sz="1600" b="1" baseline="0" dirty="0" smtClean="0"/>
                        <a:t> </a:t>
                      </a:r>
                      <a:r>
                        <a:rPr lang="en-ZA" sz="1600" baseline="0" dirty="0" smtClean="0"/>
                        <a:t>by various </a:t>
                      </a:r>
                      <a:r>
                        <a:rPr lang="en-ZA" sz="1600" b="1" baseline="0" dirty="0" smtClean="0"/>
                        <a:t>Services Providers </a:t>
                      </a:r>
                      <a:r>
                        <a:rPr lang="en-ZA" sz="1600" baseline="0" dirty="0" smtClean="0"/>
                        <a:t>(Consultants and Contractors)</a:t>
                      </a:r>
                      <a:endParaRPr lang="en-ZA" sz="1600" dirty="0"/>
                    </a:p>
                  </a:txBody>
                  <a:tcPr marL="91431" marR="91431" marT="45721" marB="45721"/>
                </a:tc>
                <a:tc>
                  <a:txBody>
                    <a:bodyPr/>
                    <a:lstStyle/>
                    <a:p>
                      <a:pPr marL="285750" indent="-285750">
                        <a:buFont typeface="Arial" panose="020B0604020202020204" pitchFamily="34" charset="0"/>
                        <a:buChar char="•"/>
                      </a:pPr>
                      <a:r>
                        <a:rPr lang="en-ZA" sz="1600" dirty="0" smtClean="0"/>
                        <a:t>Review of the </a:t>
                      </a:r>
                      <a:r>
                        <a:rPr lang="en-ZA" sz="1600" b="1" dirty="0" smtClean="0"/>
                        <a:t>penalty clauses </a:t>
                      </a:r>
                      <a:r>
                        <a:rPr lang="en-ZA" sz="1600" dirty="0" smtClean="0"/>
                        <a:t>proposed</a:t>
                      </a:r>
                      <a:r>
                        <a:rPr lang="en-ZA" sz="1600" baseline="0" dirty="0" smtClean="0"/>
                        <a:t> especially for consultants and review of the PI Cover;</a:t>
                      </a:r>
                    </a:p>
                    <a:p>
                      <a:pPr marL="285750" indent="-285750">
                        <a:buFont typeface="Arial" panose="020B0604020202020204" pitchFamily="34" charset="0"/>
                        <a:buChar char="•"/>
                      </a:pPr>
                      <a:r>
                        <a:rPr lang="en-ZA" sz="1600" b="1" baseline="0" dirty="0" smtClean="0"/>
                        <a:t>Tighten</a:t>
                      </a:r>
                      <a:r>
                        <a:rPr lang="en-ZA" sz="1600" baseline="0" dirty="0" smtClean="0"/>
                        <a:t> the management of Performance Guarantees;</a:t>
                      </a:r>
                      <a:endParaRPr lang="en-ZA" sz="1600" dirty="0"/>
                    </a:p>
                  </a:txBody>
                  <a:tcPr marL="91431" marR="91431" marT="45721" marB="45721"/>
                </a:tc>
              </a:tr>
              <a:tr h="878114">
                <a:tc>
                  <a:txBody>
                    <a:bodyPr/>
                    <a:lstStyle/>
                    <a:p>
                      <a:pPr marL="342900" indent="-342900">
                        <a:buAutoNum type="arabicParenR" startAt="4"/>
                      </a:pPr>
                      <a:r>
                        <a:rPr lang="en-ZA" sz="1600" dirty="0" smtClean="0"/>
                        <a:t>Relatively</a:t>
                      </a:r>
                      <a:r>
                        <a:rPr lang="en-ZA" sz="1600" baseline="0" dirty="0" smtClean="0"/>
                        <a:t> </a:t>
                      </a:r>
                      <a:r>
                        <a:rPr lang="en-ZA" sz="1600" b="1" baseline="0" dirty="0" smtClean="0"/>
                        <a:t>long time </a:t>
                      </a:r>
                      <a:r>
                        <a:rPr lang="en-ZA" sz="1600" baseline="0" dirty="0" smtClean="0"/>
                        <a:t>it takes to get</a:t>
                      </a:r>
                    </a:p>
                    <a:p>
                      <a:pPr marL="0" indent="0">
                        <a:buNone/>
                      </a:pPr>
                      <a:r>
                        <a:rPr lang="en-ZA" sz="1600" baseline="0" dirty="0" smtClean="0"/>
                        <a:t>       </a:t>
                      </a:r>
                      <a:r>
                        <a:rPr lang="en-ZA" sz="1600" b="1" baseline="0" dirty="0" smtClean="0"/>
                        <a:t>replacement</a:t>
                      </a:r>
                      <a:r>
                        <a:rPr lang="en-ZA" sz="1600" baseline="0" dirty="0" smtClean="0"/>
                        <a:t> Service Providers after </a:t>
                      </a:r>
                    </a:p>
                    <a:p>
                      <a:pPr marL="0" indent="0">
                        <a:buNone/>
                      </a:pPr>
                      <a:r>
                        <a:rPr lang="en-ZA" sz="1600" b="1" baseline="0" dirty="0" smtClean="0"/>
                        <a:t>       termination </a:t>
                      </a:r>
                      <a:r>
                        <a:rPr lang="en-ZA" sz="1600" baseline="0" dirty="0" smtClean="0"/>
                        <a:t>of initial contracts</a:t>
                      </a:r>
                      <a:endParaRPr lang="en-ZA" sz="1600" dirty="0"/>
                    </a:p>
                  </a:txBody>
                  <a:tcPr marL="91431" marR="91431" marT="45721" marB="45721"/>
                </a:tc>
                <a:tc>
                  <a:txBody>
                    <a:bodyPr/>
                    <a:lstStyle/>
                    <a:p>
                      <a:pPr marL="285750" indent="-285750">
                        <a:buFont typeface="Arial" panose="020B0604020202020204" pitchFamily="34" charset="0"/>
                        <a:buChar char="•"/>
                      </a:pPr>
                      <a:r>
                        <a:rPr lang="en-ZA" sz="1600" dirty="0" smtClean="0"/>
                        <a:t>New</a:t>
                      </a:r>
                      <a:r>
                        <a:rPr lang="en-ZA" sz="1600" baseline="0" dirty="0" smtClean="0"/>
                        <a:t> </a:t>
                      </a:r>
                      <a:r>
                        <a:rPr lang="en-ZA" sz="1600" b="1" baseline="0" dirty="0" smtClean="0"/>
                        <a:t>procurement reforms </a:t>
                      </a:r>
                      <a:r>
                        <a:rPr lang="en-ZA" sz="1600" baseline="0" dirty="0" smtClean="0"/>
                        <a:t>proposed in the Draft Guidelines on Min </a:t>
                      </a:r>
                      <a:r>
                        <a:rPr lang="en-ZA" sz="1600" baseline="0" dirty="0" err="1" smtClean="0"/>
                        <a:t>Stds</a:t>
                      </a:r>
                      <a:r>
                        <a:rPr lang="en-ZA" sz="1600" baseline="0" dirty="0" smtClean="0"/>
                        <a:t> for IAs, to shorten the process;</a:t>
                      </a:r>
                    </a:p>
                    <a:p>
                      <a:pPr marL="285750" indent="-285750">
                        <a:buFont typeface="Arial" panose="020B0604020202020204" pitchFamily="34" charset="0"/>
                        <a:buChar char="•"/>
                      </a:pPr>
                      <a:r>
                        <a:rPr lang="en-ZA" sz="1600" baseline="0" dirty="0" smtClean="0"/>
                        <a:t>Utilisation of the </a:t>
                      </a:r>
                      <a:r>
                        <a:rPr lang="en-ZA" sz="1600" b="1" baseline="0" dirty="0" smtClean="0"/>
                        <a:t>Transversal</a:t>
                      </a:r>
                      <a:r>
                        <a:rPr lang="en-ZA" sz="1600" baseline="0" dirty="0" smtClean="0"/>
                        <a:t> Framework Agreement;</a:t>
                      </a:r>
                      <a:endParaRPr lang="en-ZA" sz="1600" dirty="0"/>
                    </a:p>
                  </a:txBody>
                  <a:tcPr marL="91431" marR="91431" marT="45721" marB="45721"/>
                </a:tc>
              </a:tr>
              <a:tr h="899552">
                <a:tc>
                  <a:txBody>
                    <a:bodyPr/>
                    <a:lstStyle/>
                    <a:p>
                      <a:pPr marL="342900" indent="-342900">
                        <a:buFont typeface="+mj-lt"/>
                        <a:buAutoNum type="arabicParenR" startAt="5"/>
                      </a:pPr>
                      <a:r>
                        <a:rPr lang="en-ZA" sz="1600" b="1" dirty="0" smtClean="0"/>
                        <a:t>Baseline</a:t>
                      </a:r>
                      <a:r>
                        <a:rPr lang="en-ZA" sz="1600" b="1" baseline="0" dirty="0" smtClean="0"/>
                        <a:t> figures </a:t>
                      </a:r>
                      <a:r>
                        <a:rPr lang="en-ZA" sz="1600" baseline="0" dirty="0" smtClean="0"/>
                        <a:t>not static therefore</a:t>
                      </a:r>
                    </a:p>
                    <a:p>
                      <a:pPr marL="0" indent="0">
                        <a:buFont typeface="+mj-lt"/>
                        <a:buNone/>
                      </a:pPr>
                      <a:r>
                        <a:rPr lang="en-ZA" sz="1600" baseline="0" dirty="0" smtClean="0"/>
                        <a:t>       affecting completion deadline and</a:t>
                      </a:r>
                    </a:p>
                    <a:p>
                      <a:pPr marL="0" indent="0">
                        <a:buFont typeface="+mj-lt"/>
                        <a:buNone/>
                      </a:pPr>
                      <a:r>
                        <a:rPr lang="en-ZA" sz="1600" baseline="0" dirty="0" smtClean="0"/>
                        <a:t>       budget allocation </a:t>
                      </a:r>
                      <a:endParaRPr lang="en-ZA" sz="1600" dirty="0"/>
                    </a:p>
                  </a:txBody>
                  <a:tcPr marL="91431" marR="91431" marT="45721" marB="45721"/>
                </a:tc>
                <a:tc>
                  <a:txBody>
                    <a:bodyPr/>
                    <a:lstStyle/>
                    <a:p>
                      <a:pPr marL="285750" indent="-285750">
                        <a:buFont typeface="Arial" panose="020B0604020202020204" pitchFamily="34" charset="0"/>
                        <a:buChar char="•"/>
                      </a:pPr>
                      <a:r>
                        <a:rPr lang="en-ZA" sz="1600" dirty="0" smtClean="0"/>
                        <a:t>New </a:t>
                      </a:r>
                      <a:r>
                        <a:rPr lang="en-ZA" sz="1600" b="1" dirty="0" smtClean="0"/>
                        <a:t>Condition Assessments</a:t>
                      </a:r>
                      <a:r>
                        <a:rPr lang="en-ZA" sz="1600" b="1" baseline="0" dirty="0" smtClean="0"/>
                        <a:t> </a:t>
                      </a:r>
                      <a:r>
                        <a:rPr lang="en-ZA" sz="1600" baseline="0" dirty="0" smtClean="0"/>
                        <a:t>carried out on identified schools to firm up the baselines, following the EC Court Case;</a:t>
                      </a:r>
                      <a:endParaRPr lang="en-ZA" sz="1600" dirty="0"/>
                    </a:p>
                  </a:txBody>
                  <a:tcPr marL="91431" marR="91431" marT="45721" marB="45721"/>
                </a:tc>
              </a:tr>
            </a:tbl>
          </a:graphicData>
        </a:graphic>
      </p:graphicFrame>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Content Placeholder 5"/>
          <p:cNvSpPr>
            <a:spLocks noGrp="1"/>
          </p:cNvSpPr>
          <p:nvPr>
            <p:ph idx="1"/>
          </p:nvPr>
        </p:nvSpPr>
        <p:spPr>
          <a:xfrm>
            <a:off x="0" y="1071563"/>
            <a:ext cx="9144000" cy="4525962"/>
          </a:xfrm>
        </p:spPr>
        <p:txBody>
          <a:bodyPr>
            <a:normAutofit/>
          </a:bodyPr>
          <a:lstStyle/>
          <a:p>
            <a:pPr algn="ctr" eaLnBrk="1" hangingPunct="1">
              <a:buFont typeface="Arial" charset="0"/>
              <a:buNone/>
              <a:defRPr/>
            </a:pPr>
            <a:endParaRPr lang="en-US" b="1" dirty="0" smtClean="0">
              <a:solidFill>
                <a:srgbClr val="741202"/>
              </a:solidFill>
              <a:latin typeface="+mn-lt"/>
            </a:endParaRPr>
          </a:p>
          <a:p>
            <a:pPr marL="631825" indent="-631825" algn="ctr">
              <a:buFont typeface="Arial" charset="0"/>
              <a:buNone/>
              <a:defRPr/>
            </a:pPr>
            <a:r>
              <a:rPr lang="en-US" sz="4000" b="1" dirty="0" smtClean="0">
                <a:solidFill>
                  <a:srgbClr val="741202"/>
                </a:solidFill>
                <a:latin typeface="+mn-lt"/>
                <a:cs typeface="Calibri" pitchFamily="34" charset="0"/>
              </a:rPr>
              <a:t>PART D</a:t>
            </a:r>
            <a:r>
              <a:rPr lang="en-US" dirty="0" smtClean="0">
                <a:solidFill>
                  <a:srgbClr val="741202"/>
                </a:solidFill>
                <a:latin typeface="+mn-lt"/>
                <a:cs typeface="Calibri" pitchFamily="34" charset="0"/>
              </a:rPr>
              <a:t> </a:t>
            </a:r>
          </a:p>
          <a:p>
            <a:pPr marL="631825" indent="-631825" algn="ctr">
              <a:buNone/>
              <a:defRPr/>
            </a:pPr>
            <a:r>
              <a:rPr lang="en-ZA" b="1" dirty="0" smtClean="0">
                <a:solidFill>
                  <a:srgbClr val="741202"/>
                </a:solidFill>
              </a:rPr>
              <a:t>RESPONSE TO COMMITTEE OBSERVATION AND RECOMMENDATIONS ON APPROPRIATION BILL AND 2014/15 THIRD QUARTER EXPENDITURE PATTERNS</a:t>
            </a:r>
            <a:endParaRPr lang="en-US" b="1" dirty="0">
              <a:solidFill>
                <a:srgbClr val="741202"/>
              </a:solidFill>
              <a:latin typeface="+mn-lt"/>
              <a:cs typeface="Calibri" pitchFamily="34" charset="0"/>
            </a:endParaRPr>
          </a:p>
        </p:txBody>
      </p:sp>
      <p:sp>
        <p:nvSpPr>
          <p:cNvPr id="4" name="Slide Number Placeholder 3"/>
          <p:cNvSpPr>
            <a:spLocks noGrp="1"/>
          </p:cNvSpPr>
          <p:nvPr>
            <p:ph type="sldNum" sz="quarter" idx="11"/>
          </p:nvPr>
        </p:nvSpPr>
        <p:spPr/>
        <p:txBody>
          <a:bodyPr/>
          <a:lstStyle/>
          <a:p>
            <a:fld id="{3DB53F8B-4788-43D9-B19C-7CDD71F53993}" type="slidenum">
              <a:rPr lang="en-ZA" smtClean="0"/>
              <a:pPr/>
              <a:t>24</a:t>
            </a:fld>
            <a:endParaRPr lang="en-ZA"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smtClean="0"/>
              <a:t>OBSERVATIONS</a:t>
            </a:r>
            <a:endParaRPr lang="en-US" dirty="0"/>
          </a:p>
        </p:txBody>
      </p:sp>
      <p:sp>
        <p:nvSpPr>
          <p:cNvPr id="6" name="Rectangle 5"/>
          <p:cNvSpPr/>
          <p:nvPr/>
        </p:nvSpPr>
        <p:spPr>
          <a:xfrm>
            <a:off x="8100392" y="6237312"/>
            <a:ext cx="301686" cy="369332"/>
          </a:xfrm>
          <a:prstGeom prst="rect">
            <a:avLst/>
          </a:prstGeom>
        </p:spPr>
        <p:txBody>
          <a:bodyPr wrap="none">
            <a:spAutoFit/>
          </a:bodyPr>
          <a:lstStyle/>
          <a:p>
            <a:pPr>
              <a:defRPr/>
            </a:pPr>
            <a:fld id="{E8B0DBBD-9E35-495C-9AE8-0EE38C8504D9}" type="slidenum">
              <a:rPr lang="en-US" smtClean="0">
                <a:solidFill>
                  <a:prstClr val="black"/>
                </a:solidFill>
              </a:rPr>
              <a:pPr>
                <a:defRPr/>
              </a:pPr>
              <a:t>25</a:t>
            </a:fld>
            <a:endParaRPr lang="en-US" dirty="0">
              <a:solidFill>
                <a:prstClr val="black"/>
              </a:solidFill>
            </a:endParaRPr>
          </a:p>
        </p:txBody>
      </p:sp>
      <p:sp>
        <p:nvSpPr>
          <p:cNvPr id="7" name="Rectangle 6"/>
          <p:cNvSpPr/>
          <p:nvPr/>
        </p:nvSpPr>
        <p:spPr>
          <a:xfrm>
            <a:off x="179512" y="620688"/>
            <a:ext cx="8784976" cy="6986528"/>
          </a:xfrm>
          <a:prstGeom prst="rect">
            <a:avLst/>
          </a:prstGeom>
        </p:spPr>
        <p:txBody>
          <a:bodyPr wrap="square">
            <a:spAutoFit/>
          </a:bodyPr>
          <a:lstStyle/>
          <a:p>
            <a:pPr algn="just">
              <a:buNone/>
            </a:pPr>
            <a:endParaRPr lang="en-ZA" sz="1600" b="1" dirty="0" smtClean="0">
              <a:latin typeface="Arial" pitchFamily="34" charset="0"/>
              <a:cs typeface="Arial" pitchFamily="34" charset="0"/>
            </a:endParaRPr>
          </a:p>
          <a:p>
            <a:pPr algn="just"/>
            <a:r>
              <a:rPr lang="en-ZA" sz="1600" b="1" dirty="0" smtClean="0">
                <a:latin typeface="Arial" pitchFamily="34" charset="0"/>
                <a:cs typeface="Arial" pitchFamily="34" charset="0"/>
              </a:rPr>
              <a:t>National School Nutrition Programme: </a:t>
            </a:r>
            <a:r>
              <a:rPr lang="en-ZA" sz="1600" dirty="0" smtClean="0">
                <a:latin typeface="Arial" pitchFamily="34" charset="0"/>
                <a:cs typeface="Arial" pitchFamily="34" charset="0"/>
              </a:rPr>
              <a:t>The </a:t>
            </a:r>
            <a:r>
              <a:rPr lang="en-US" sz="1600" dirty="0" smtClean="0">
                <a:latin typeface="Arial" pitchFamily="34" charset="0"/>
                <a:cs typeface="Arial" pitchFamily="34" charset="0"/>
              </a:rPr>
              <a:t>annual target is developed and monitoring is conducted every month. The Department has targeted to monitor 43 districts and 150 schools in the 2016/17 financial year. In addition, the PEDs monitor and provide support to districts/circuits and schools</a:t>
            </a:r>
            <a:r>
              <a:rPr lang="en-US" dirty="0" smtClean="0">
                <a:latin typeface="Arial" pitchFamily="34" charset="0"/>
                <a:cs typeface="Arial" pitchFamily="34" charset="0"/>
              </a:rPr>
              <a:t>. </a:t>
            </a:r>
          </a:p>
          <a:p>
            <a:pPr algn="just">
              <a:buNone/>
            </a:pPr>
            <a:endParaRPr lang="en-ZA" sz="800" b="1" dirty="0" smtClean="0">
              <a:latin typeface="Arial" pitchFamily="34" charset="0"/>
              <a:cs typeface="Arial" pitchFamily="34" charset="0"/>
            </a:endParaRPr>
          </a:p>
          <a:p>
            <a:pPr algn="ctr">
              <a:buNone/>
            </a:pPr>
            <a:r>
              <a:rPr lang="en-ZA" sz="2400" b="1" dirty="0" smtClean="0">
                <a:solidFill>
                  <a:schemeClr val="accent2">
                    <a:lumMod val="50000"/>
                  </a:schemeClr>
                </a:solidFill>
                <a:latin typeface="Arial" pitchFamily="34" charset="0"/>
                <a:cs typeface="Arial" pitchFamily="34" charset="0"/>
              </a:rPr>
              <a:t>Recommendations</a:t>
            </a:r>
          </a:p>
          <a:p>
            <a:pPr algn="just"/>
            <a:r>
              <a:rPr lang="en-ZA" sz="1600" b="1" dirty="0" smtClean="0">
                <a:latin typeface="Arial" pitchFamily="34" charset="0"/>
                <a:cs typeface="Arial" pitchFamily="34" charset="0"/>
              </a:rPr>
              <a:t>Align and enhance budget planning and infrastructure planning function:</a:t>
            </a:r>
          </a:p>
          <a:p>
            <a:pPr algn="just"/>
            <a:r>
              <a:rPr lang="en-ZA" sz="1600" dirty="0" smtClean="0">
                <a:latin typeface="Arial" pitchFamily="34" charset="0"/>
                <a:cs typeface="Arial" pitchFamily="34" charset="0"/>
              </a:rPr>
              <a:t>The DBE and National Treasury has introduced the performance based assessment which enhances proper planning and budgeting. Further, provinces have through the Human Resources </a:t>
            </a:r>
            <a:r>
              <a:rPr lang="en-ZA" sz="1600" dirty="0" err="1" smtClean="0">
                <a:latin typeface="Arial" pitchFamily="34" charset="0"/>
                <a:cs typeface="Arial" pitchFamily="34" charset="0"/>
              </a:rPr>
              <a:t>capacitation</a:t>
            </a:r>
            <a:r>
              <a:rPr lang="en-ZA" sz="1600" dirty="0" smtClean="0">
                <a:latin typeface="Arial" pitchFamily="34" charset="0"/>
                <a:cs typeface="Arial" pitchFamily="34" charset="0"/>
              </a:rPr>
              <a:t> process, appointed IDMS technical advisors who monitor and advice on Infrastructure Delivery Management Systems(IDMS), which provides guidance on planning, budgetary and delivery of infrastructure.</a:t>
            </a:r>
          </a:p>
          <a:p>
            <a:pPr algn="just"/>
            <a:endParaRPr lang="en-ZA" sz="800" b="1" dirty="0" smtClean="0">
              <a:latin typeface="Arial" pitchFamily="34" charset="0"/>
              <a:cs typeface="Arial" pitchFamily="34" charset="0"/>
            </a:endParaRPr>
          </a:p>
          <a:p>
            <a:pPr algn="just"/>
            <a:r>
              <a:rPr lang="en-ZA" sz="1600" b="1" dirty="0" smtClean="0">
                <a:latin typeface="Arial" pitchFamily="34" charset="0"/>
                <a:cs typeface="Arial" pitchFamily="34" charset="0"/>
              </a:rPr>
              <a:t>Enhance data systems, development of indicators and monitoring to ensure that all schools provide nutritious meals: </a:t>
            </a:r>
            <a:r>
              <a:rPr lang="en-ZA" sz="1600" dirty="0" smtClean="0">
                <a:latin typeface="Arial" pitchFamily="34" charset="0"/>
                <a:cs typeface="Arial" pitchFamily="34" charset="0"/>
              </a:rPr>
              <a:t>The </a:t>
            </a:r>
            <a:r>
              <a:rPr lang="en-US" sz="1600" dirty="0" smtClean="0">
                <a:latin typeface="Arial" pitchFamily="34" charset="0"/>
                <a:cs typeface="Arial" pitchFamily="34" charset="0"/>
              </a:rPr>
              <a:t>monitoring tools which have NSNP key indicators are used to monitor the quality and efficiency of the </a:t>
            </a:r>
            <a:r>
              <a:rPr lang="en-US" sz="1600" dirty="0" err="1" smtClean="0">
                <a:latin typeface="Arial" pitchFamily="34" charset="0"/>
                <a:cs typeface="Arial" pitchFamily="34" charset="0"/>
              </a:rPr>
              <a:t>programme</a:t>
            </a:r>
            <a:r>
              <a:rPr lang="en-US" sz="1600" dirty="0" smtClean="0">
                <a:latin typeface="Arial" pitchFamily="34" charset="0"/>
                <a:cs typeface="Arial" pitchFamily="34" charset="0"/>
              </a:rPr>
              <a:t> in partnership with FUEL, an NGO on Monitoring, Reporting and Response (MRR) to train monitors to improve quality of meals and efficiency of the </a:t>
            </a:r>
            <a:r>
              <a:rPr lang="en-US" sz="1600" dirty="0" err="1" smtClean="0">
                <a:latin typeface="Arial" pitchFamily="34" charset="0"/>
                <a:cs typeface="Arial" pitchFamily="34" charset="0"/>
              </a:rPr>
              <a:t>programme</a:t>
            </a:r>
            <a:endParaRPr lang="en-ZA" sz="1600" dirty="0" smtClean="0">
              <a:latin typeface="Arial" pitchFamily="34" charset="0"/>
              <a:cs typeface="Arial" pitchFamily="34" charset="0"/>
            </a:endParaRPr>
          </a:p>
          <a:p>
            <a:pPr marL="342900" indent="-342900" algn="just"/>
            <a:endParaRPr lang="en-ZA" sz="800" b="1" dirty="0" smtClean="0">
              <a:latin typeface="Arial" pitchFamily="34" charset="0"/>
              <a:cs typeface="Arial" pitchFamily="34" charset="0"/>
            </a:endParaRPr>
          </a:p>
          <a:p>
            <a:pPr algn="just"/>
            <a:r>
              <a:rPr lang="en-ZA" sz="1600" b="1" dirty="0" smtClean="0">
                <a:latin typeface="Arial" pitchFamily="34" charset="0"/>
                <a:cs typeface="Arial" pitchFamily="34" charset="0"/>
              </a:rPr>
              <a:t>Ensure that vacant post are filled in a timely manner:</a:t>
            </a:r>
            <a:endParaRPr lang="en-ZA" sz="1600" b="1" dirty="0">
              <a:latin typeface="Arial" pitchFamily="34" charset="0"/>
              <a:cs typeface="Arial" pitchFamily="34" charset="0"/>
            </a:endParaRPr>
          </a:p>
          <a:p>
            <a:pPr algn="just"/>
            <a:r>
              <a:rPr lang="en-ZA" sz="1600" dirty="0" smtClean="0">
                <a:latin typeface="Arial" pitchFamily="34" charset="0"/>
                <a:cs typeface="Arial" pitchFamily="34" charset="0"/>
              </a:rPr>
              <a:t>The Department is presently in the process of finalising the reconfiguration of the organisational structure. Once the process has been finalised and the structure approved, the DBE will move expeditiously towards the filling of all vacant posts in the Department.</a:t>
            </a:r>
            <a:endParaRPr lang="en-ZA" sz="1600" b="1" dirty="0" smtClean="0">
              <a:latin typeface="Arial" pitchFamily="34" charset="0"/>
              <a:cs typeface="Arial" pitchFamily="34" charset="0"/>
            </a:endParaRPr>
          </a:p>
          <a:p>
            <a:pPr>
              <a:buNone/>
            </a:pPr>
            <a:endParaRPr lang="en-ZA" sz="3000" dirty="0" smtClean="0">
              <a:solidFill>
                <a:schemeClr val="accent2">
                  <a:lumMod val="50000"/>
                </a:schemeClr>
              </a:solidFill>
              <a:latin typeface="Arial" pitchFamily="34" charset="0"/>
              <a:cs typeface="Arial" pitchFamily="34" charset="0"/>
            </a:endParaRPr>
          </a:p>
          <a:p>
            <a:pPr algn="just">
              <a:buNone/>
            </a:pPr>
            <a:endParaRPr lang="en-ZA" sz="800" dirty="0" smtClean="0"/>
          </a:p>
          <a:p>
            <a:pPr algn="just">
              <a:buNone/>
            </a:pPr>
            <a:endParaRPr lang="en-US" sz="2000" dirty="0" smtClean="0"/>
          </a:p>
          <a:p>
            <a:pPr algn="just">
              <a:buNone/>
            </a:pPr>
            <a:endParaRPr lang="en-ZA" sz="2000" dirty="0"/>
          </a:p>
        </p:txBody>
      </p:sp>
    </p:spTree>
    <p:extLst>
      <p:ext uri="{BB962C8B-B14F-4D97-AF65-F5344CB8AC3E}">
        <p14:creationId xmlns:p14="http://schemas.microsoft.com/office/powerpoint/2010/main" xmlns="" val="310899743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Content Placeholder 5"/>
          <p:cNvSpPr>
            <a:spLocks noGrp="1"/>
          </p:cNvSpPr>
          <p:nvPr>
            <p:ph idx="1"/>
          </p:nvPr>
        </p:nvSpPr>
        <p:spPr>
          <a:xfrm>
            <a:off x="179512" y="1071563"/>
            <a:ext cx="8784976" cy="4525962"/>
          </a:xfrm>
        </p:spPr>
        <p:txBody>
          <a:bodyPr>
            <a:normAutofit/>
          </a:bodyPr>
          <a:lstStyle/>
          <a:p>
            <a:pPr algn="ctr" eaLnBrk="1" hangingPunct="1">
              <a:buFont typeface="Arial" charset="0"/>
              <a:buNone/>
              <a:defRPr/>
            </a:pPr>
            <a:endParaRPr lang="en-US" b="1" dirty="0" smtClean="0">
              <a:solidFill>
                <a:srgbClr val="741202"/>
              </a:solidFill>
              <a:latin typeface="+mn-lt"/>
            </a:endParaRPr>
          </a:p>
          <a:p>
            <a:pPr marL="631825" indent="-631825" algn="ctr">
              <a:buFont typeface="Arial" charset="0"/>
              <a:buNone/>
              <a:defRPr/>
            </a:pPr>
            <a:r>
              <a:rPr lang="en-US" sz="4000" b="1" dirty="0" smtClean="0">
                <a:solidFill>
                  <a:schemeClr val="accent2">
                    <a:lumMod val="50000"/>
                  </a:schemeClr>
                </a:solidFill>
                <a:latin typeface="+mn-lt"/>
                <a:cs typeface="Calibri" pitchFamily="34" charset="0"/>
              </a:rPr>
              <a:t>PART E</a:t>
            </a:r>
          </a:p>
          <a:p>
            <a:pPr marL="631825" indent="-631825" algn="ctr">
              <a:buFont typeface="Arial" charset="0"/>
              <a:buNone/>
              <a:defRPr/>
            </a:pPr>
            <a:r>
              <a:rPr lang="en-US" sz="4000" b="1" dirty="0" smtClean="0">
                <a:solidFill>
                  <a:schemeClr val="accent2">
                    <a:lumMod val="50000"/>
                  </a:schemeClr>
                </a:solidFill>
                <a:latin typeface="+mn-lt"/>
                <a:cs typeface="Calibri" pitchFamily="34" charset="0"/>
              </a:rPr>
              <a:t>RESPONSES TO AUDITOR-GENERAL’S PRESENTATION</a:t>
            </a:r>
            <a:endParaRPr lang="en-US" sz="4000" dirty="0" smtClean="0">
              <a:solidFill>
                <a:schemeClr val="accent2">
                  <a:lumMod val="50000"/>
                </a:schemeClr>
              </a:solidFill>
              <a:latin typeface="+mn-lt"/>
              <a:cs typeface="Calibri" pitchFamily="34" charset="0"/>
            </a:endParaRPr>
          </a:p>
        </p:txBody>
      </p:sp>
      <p:sp>
        <p:nvSpPr>
          <p:cNvPr id="4" name="Slide Number Placeholder 3"/>
          <p:cNvSpPr>
            <a:spLocks noGrp="1"/>
          </p:cNvSpPr>
          <p:nvPr>
            <p:ph type="sldNum" sz="quarter" idx="4294967295"/>
          </p:nvPr>
        </p:nvSpPr>
        <p:spPr>
          <a:xfrm>
            <a:off x="6553200" y="6356350"/>
            <a:ext cx="2133600" cy="365125"/>
          </a:xfrm>
          <a:prstGeom prst="rect">
            <a:avLst/>
          </a:prstGeom>
        </p:spPr>
        <p:txBody>
          <a:bodyPr/>
          <a:lstStyle/>
          <a:p>
            <a:fld id="{3DB53F8B-4788-43D9-B19C-7CDD71F53993}" type="slidenum">
              <a:rPr lang="en-ZA" smtClean="0"/>
              <a:pPr/>
              <a:t>26</a:t>
            </a:fld>
            <a:endParaRPr lang="en-ZA" dirty="0"/>
          </a:p>
        </p:txBody>
      </p:sp>
    </p:spTree>
    <p:extLst>
      <p:ext uri="{BB962C8B-B14F-4D97-AF65-F5344CB8AC3E}">
        <p14:creationId xmlns:p14="http://schemas.microsoft.com/office/powerpoint/2010/main" xmlns="" val="156104948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1"/>
          </p:nvPr>
        </p:nvSpPr>
        <p:spPr/>
        <p:txBody>
          <a:bodyPr/>
          <a:lstStyle/>
          <a:p>
            <a:fld id="{3DB53F8B-4788-43D9-B19C-7CDD71F53993}" type="slidenum">
              <a:rPr lang="en-ZA" smtClean="0"/>
              <a:pPr/>
              <a:t>27</a:t>
            </a:fld>
            <a:endParaRPr lang="en-ZA" dirty="0"/>
          </a:p>
        </p:txBody>
      </p:sp>
      <p:pic>
        <p:nvPicPr>
          <p:cNvPr id="1026" name="Picture 2"/>
          <p:cNvPicPr>
            <a:picLocks noGrp="1" noChangeAspect="1" noChangeArrowheads="1"/>
          </p:cNvPicPr>
          <p:nvPr>
            <p:ph idx="1"/>
          </p:nvPr>
        </p:nvPicPr>
        <p:blipFill>
          <a:blip r:embed="rId2" cstate="print">
            <a:extLst>
              <a:ext uri="{28A0092B-C50C-407E-A947-70E740481C1C}">
                <a14:useLocalDpi xmlns:a14="http://schemas.microsoft.com/office/drawing/2010/main" xmlns="" val="0"/>
              </a:ext>
            </a:extLst>
          </a:blip>
          <a:srcRect/>
          <a:stretch>
            <a:fillRect/>
          </a:stretch>
        </p:blipFill>
        <p:spPr bwMode="auto">
          <a:xfrm>
            <a:off x="179512" y="763926"/>
            <a:ext cx="8856984" cy="554461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6" name="Title 4"/>
          <p:cNvSpPr>
            <a:spLocks noGrp="1"/>
          </p:cNvSpPr>
          <p:nvPr>
            <p:ph type="title"/>
          </p:nvPr>
        </p:nvSpPr>
        <p:spPr/>
        <p:txBody>
          <a:bodyPr>
            <a:noAutofit/>
          </a:bodyPr>
          <a:lstStyle/>
          <a:p>
            <a:r>
              <a:rPr lang="en-ZA" sz="3200" b="1" dirty="0" smtClean="0">
                <a:latin typeface="Arial" pitchFamily="34" charset="0"/>
                <a:cs typeface="Arial" pitchFamily="34" charset="0"/>
              </a:rPr>
              <a:t>AUDIT OUTCOMES FOR THE  SECTOR </a:t>
            </a:r>
            <a:endParaRPr lang="en-ZA" sz="3200" b="1" dirty="0">
              <a:latin typeface="Arial" pitchFamily="34" charset="0"/>
              <a:cs typeface="Arial" pitchFamily="34" charset="0"/>
            </a:endParaRPr>
          </a:p>
        </p:txBody>
      </p:sp>
      <p:pic>
        <p:nvPicPr>
          <p:cNvPr id="5" name="Picture 4"/>
          <p:cNvPicPr>
            <a:picLocks noChangeAspect="1"/>
          </p:cNvPicPr>
          <p:nvPr/>
        </p:nvPicPr>
        <p:blipFill>
          <a:blip r:embed="rId3" cstate="print"/>
          <a:stretch>
            <a:fillRect/>
          </a:stretch>
        </p:blipFill>
        <p:spPr>
          <a:xfrm>
            <a:off x="8519893" y="1904060"/>
            <a:ext cx="359002" cy="227660"/>
          </a:xfrm>
          <a:prstGeom prst="rect">
            <a:avLst/>
          </a:prstGeom>
        </p:spPr>
      </p:pic>
      <p:pic>
        <p:nvPicPr>
          <p:cNvPr id="7" name="Picture 6"/>
          <p:cNvPicPr>
            <a:picLocks noChangeAspect="1"/>
          </p:cNvPicPr>
          <p:nvPr/>
        </p:nvPicPr>
        <p:blipFill>
          <a:blip r:embed="rId4" cstate="print"/>
          <a:stretch>
            <a:fillRect/>
          </a:stretch>
        </p:blipFill>
        <p:spPr>
          <a:xfrm>
            <a:off x="8602624" y="2318657"/>
            <a:ext cx="193289" cy="304800"/>
          </a:xfrm>
          <a:prstGeom prst="rect">
            <a:avLst/>
          </a:prstGeom>
        </p:spPr>
      </p:pic>
      <p:pic>
        <p:nvPicPr>
          <p:cNvPr id="9" name="Picture 8"/>
          <p:cNvPicPr>
            <a:picLocks noChangeAspect="1"/>
          </p:cNvPicPr>
          <p:nvPr/>
        </p:nvPicPr>
        <p:blipFill>
          <a:blip r:embed="rId4" cstate="print"/>
          <a:stretch>
            <a:fillRect/>
          </a:stretch>
        </p:blipFill>
        <p:spPr>
          <a:xfrm>
            <a:off x="8565639" y="3231434"/>
            <a:ext cx="193289" cy="304800"/>
          </a:xfrm>
          <a:prstGeom prst="rect">
            <a:avLst/>
          </a:prstGeom>
        </p:spPr>
      </p:pic>
      <p:pic>
        <p:nvPicPr>
          <p:cNvPr id="8" name="Picture 7"/>
          <p:cNvPicPr>
            <a:picLocks noChangeAspect="1"/>
          </p:cNvPicPr>
          <p:nvPr/>
        </p:nvPicPr>
        <p:blipFill>
          <a:blip r:embed="rId3" cstate="print"/>
          <a:stretch>
            <a:fillRect/>
          </a:stretch>
        </p:blipFill>
        <p:spPr>
          <a:xfrm>
            <a:off x="8519767" y="2805695"/>
            <a:ext cx="359002" cy="227660"/>
          </a:xfrm>
          <a:prstGeom prst="rect">
            <a:avLst/>
          </a:prstGeom>
        </p:spPr>
      </p:pic>
      <p:pic>
        <p:nvPicPr>
          <p:cNvPr id="10" name="Picture 9"/>
          <p:cNvPicPr>
            <a:picLocks noChangeAspect="1"/>
          </p:cNvPicPr>
          <p:nvPr/>
        </p:nvPicPr>
        <p:blipFill>
          <a:blip r:embed="rId3" cstate="print"/>
          <a:stretch>
            <a:fillRect/>
          </a:stretch>
        </p:blipFill>
        <p:spPr>
          <a:xfrm>
            <a:off x="8532440" y="3614838"/>
            <a:ext cx="359002" cy="227660"/>
          </a:xfrm>
          <a:prstGeom prst="rect">
            <a:avLst/>
          </a:prstGeom>
        </p:spPr>
      </p:pic>
      <p:pic>
        <p:nvPicPr>
          <p:cNvPr id="11" name="Picture 10"/>
          <p:cNvPicPr>
            <a:picLocks noChangeAspect="1"/>
          </p:cNvPicPr>
          <p:nvPr/>
        </p:nvPicPr>
        <p:blipFill>
          <a:blip r:embed="rId5" cstate="print"/>
          <a:stretch>
            <a:fillRect/>
          </a:stretch>
        </p:blipFill>
        <p:spPr>
          <a:xfrm>
            <a:off x="8605090" y="3989783"/>
            <a:ext cx="213702" cy="304800"/>
          </a:xfrm>
          <a:prstGeom prst="rect">
            <a:avLst/>
          </a:prstGeom>
        </p:spPr>
      </p:pic>
      <p:pic>
        <p:nvPicPr>
          <p:cNvPr id="12" name="Picture 11"/>
          <p:cNvPicPr>
            <a:picLocks noChangeAspect="1"/>
          </p:cNvPicPr>
          <p:nvPr/>
        </p:nvPicPr>
        <p:blipFill>
          <a:blip r:embed="rId4" cstate="print"/>
          <a:stretch>
            <a:fillRect/>
          </a:stretch>
        </p:blipFill>
        <p:spPr>
          <a:xfrm>
            <a:off x="8625503" y="4387012"/>
            <a:ext cx="193289" cy="304800"/>
          </a:xfrm>
          <a:prstGeom prst="rect">
            <a:avLst/>
          </a:prstGeom>
        </p:spPr>
      </p:pic>
      <p:pic>
        <p:nvPicPr>
          <p:cNvPr id="13" name="Picture 12"/>
          <p:cNvPicPr>
            <a:picLocks noChangeAspect="1"/>
          </p:cNvPicPr>
          <p:nvPr/>
        </p:nvPicPr>
        <p:blipFill>
          <a:blip r:embed="rId3" cstate="print"/>
          <a:stretch>
            <a:fillRect/>
          </a:stretch>
        </p:blipFill>
        <p:spPr>
          <a:xfrm>
            <a:off x="8542646" y="4910982"/>
            <a:ext cx="359002" cy="227660"/>
          </a:xfrm>
          <a:prstGeom prst="rect">
            <a:avLst/>
          </a:prstGeom>
        </p:spPr>
      </p:pic>
      <p:pic>
        <p:nvPicPr>
          <p:cNvPr id="15" name="Picture 14"/>
          <p:cNvPicPr>
            <a:picLocks noChangeAspect="1"/>
          </p:cNvPicPr>
          <p:nvPr/>
        </p:nvPicPr>
        <p:blipFill>
          <a:blip r:embed="rId3" cstate="print"/>
          <a:stretch>
            <a:fillRect/>
          </a:stretch>
        </p:blipFill>
        <p:spPr>
          <a:xfrm>
            <a:off x="8542646" y="5907458"/>
            <a:ext cx="359002" cy="227660"/>
          </a:xfrm>
          <a:prstGeom prst="rect">
            <a:avLst/>
          </a:prstGeom>
        </p:spPr>
      </p:pic>
      <p:pic>
        <p:nvPicPr>
          <p:cNvPr id="14" name="Picture 13"/>
          <p:cNvPicPr>
            <a:picLocks noChangeAspect="1"/>
          </p:cNvPicPr>
          <p:nvPr/>
        </p:nvPicPr>
        <p:blipFill>
          <a:blip r:embed="rId4" cstate="print"/>
          <a:stretch>
            <a:fillRect/>
          </a:stretch>
        </p:blipFill>
        <p:spPr>
          <a:xfrm>
            <a:off x="8604448" y="5301208"/>
            <a:ext cx="193289" cy="304800"/>
          </a:xfrm>
          <a:prstGeom prst="rect">
            <a:avLst/>
          </a:prstGeom>
        </p:spPr>
      </p:pic>
    </p:spTree>
    <p:extLst>
      <p:ext uri="{BB962C8B-B14F-4D97-AF65-F5344CB8AC3E}">
        <p14:creationId xmlns:p14="http://schemas.microsoft.com/office/powerpoint/2010/main" xmlns="" val="98218908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1"/>
            <a:ext cx="8784976" cy="548680"/>
          </a:xfrm>
        </p:spPr>
        <p:txBody>
          <a:bodyPr>
            <a:normAutofit/>
          </a:bodyPr>
          <a:lstStyle/>
          <a:p>
            <a:r>
              <a:rPr lang="en-ZA" sz="2400" b="1" dirty="0" smtClean="0">
                <a:solidFill>
                  <a:schemeClr val="accent6">
                    <a:lumMod val="50000"/>
                  </a:schemeClr>
                </a:solidFill>
              </a:rPr>
              <a:t>PROVINCIAL EDUCATION DEPARTMENT LTSM</a:t>
            </a:r>
            <a:endParaRPr lang="en-ZA" sz="2400" b="1" dirty="0">
              <a:solidFill>
                <a:schemeClr val="accent6">
                  <a:lumMod val="50000"/>
                </a:schemeClr>
              </a:solidFill>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xmlns="" val="4117692524"/>
              </p:ext>
            </p:extLst>
          </p:nvPr>
        </p:nvGraphicFramePr>
        <p:xfrm>
          <a:off x="107504" y="620688"/>
          <a:ext cx="8928991" cy="6109897"/>
        </p:xfrm>
        <a:graphic>
          <a:graphicData uri="http://schemas.openxmlformats.org/drawingml/2006/table">
            <a:tbl>
              <a:tblPr firstRow="1" bandRow="1">
                <a:tableStyleId>{5C22544A-7EE6-4342-B048-85BDC9FD1C3A}</a:tableStyleId>
              </a:tblPr>
              <a:tblGrid>
                <a:gridCol w="3024336"/>
                <a:gridCol w="2952328"/>
                <a:gridCol w="2952327"/>
              </a:tblGrid>
              <a:tr h="70423">
                <a:tc>
                  <a:txBody>
                    <a:bodyPr/>
                    <a:lstStyle/>
                    <a:p>
                      <a:pPr algn="l">
                        <a:lnSpc>
                          <a:spcPct val="115000"/>
                        </a:lnSpc>
                        <a:spcAft>
                          <a:spcPts val="0"/>
                        </a:spcAft>
                      </a:pPr>
                      <a:r>
                        <a:rPr lang="en-ZA" sz="1300" b="1" dirty="0">
                          <a:effectLst/>
                          <a:latin typeface="Calibri"/>
                          <a:ea typeface="Times New Roman"/>
                          <a:cs typeface="Times New Roman"/>
                        </a:rPr>
                        <a:t>Findings</a:t>
                      </a:r>
                      <a:endParaRPr lang="en-ZA" sz="1300" dirty="0">
                        <a:effectLst/>
                        <a:latin typeface="Calibri"/>
                        <a:ea typeface="Times New Roman"/>
                        <a:cs typeface="Times New Roman"/>
                      </a:endParaRPr>
                    </a:p>
                  </a:txBody>
                  <a:tcPr marL="68580" marR="68580" marT="0" marB="0"/>
                </a:tc>
                <a:tc>
                  <a:txBody>
                    <a:bodyPr/>
                    <a:lstStyle/>
                    <a:p>
                      <a:pPr algn="l">
                        <a:lnSpc>
                          <a:spcPct val="115000"/>
                        </a:lnSpc>
                        <a:spcAft>
                          <a:spcPts val="0"/>
                        </a:spcAft>
                      </a:pPr>
                      <a:r>
                        <a:rPr lang="en-ZA" sz="1300" b="1" dirty="0">
                          <a:effectLst/>
                          <a:latin typeface="Calibri"/>
                          <a:ea typeface="Times New Roman"/>
                          <a:cs typeface="Times New Roman"/>
                        </a:rPr>
                        <a:t>Action taken </a:t>
                      </a:r>
                      <a:endParaRPr lang="en-ZA" sz="1300" dirty="0">
                        <a:effectLst/>
                        <a:latin typeface="Calibri"/>
                        <a:ea typeface="Times New Roman"/>
                        <a:cs typeface="Times New Roman"/>
                      </a:endParaRPr>
                    </a:p>
                  </a:txBody>
                  <a:tcPr marL="68580" marR="68580" marT="0" marB="0"/>
                </a:tc>
                <a:tc>
                  <a:txBody>
                    <a:bodyPr/>
                    <a:lstStyle/>
                    <a:p>
                      <a:pPr algn="l">
                        <a:lnSpc>
                          <a:spcPct val="115000"/>
                        </a:lnSpc>
                        <a:spcAft>
                          <a:spcPts val="0"/>
                        </a:spcAft>
                      </a:pPr>
                      <a:r>
                        <a:rPr lang="en-ZA" sz="1300" b="1" dirty="0">
                          <a:effectLst/>
                          <a:latin typeface="Calibri"/>
                          <a:ea typeface="Times New Roman"/>
                          <a:cs typeface="Times New Roman"/>
                        </a:rPr>
                        <a:t>Progress </a:t>
                      </a:r>
                      <a:endParaRPr lang="en-ZA" sz="1300" dirty="0">
                        <a:effectLst/>
                        <a:latin typeface="Calibri"/>
                        <a:ea typeface="Times New Roman"/>
                        <a:cs typeface="Times New Roman"/>
                      </a:endParaRPr>
                    </a:p>
                  </a:txBody>
                  <a:tcPr marL="68580" marR="68580" marT="0" marB="0"/>
                </a:tc>
              </a:tr>
              <a:tr h="653785">
                <a:tc>
                  <a:txBody>
                    <a:bodyPr/>
                    <a:lstStyle/>
                    <a:p>
                      <a:pPr algn="just">
                        <a:lnSpc>
                          <a:spcPct val="100000"/>
                        </a:lnSpc>
                        <a:spcAft>
                          <a:spcPts val="0"/>
                        </a:spcAft>
                      </a:pPr>
                      <a:r>
                        <a:rPr lang="en-ZA" sz="1300" dirty="0">
                          <a:solidFill>
                            <a:schemeClr val="tx1"/>
                          </a:solidFill>
                          <a:effectLst/>
                          <a:latin typeface="Calibri"/>
                          <a:ea typeface="Times New Roman"/>
                          <a:cs typeface="Times New Roman"/>
                        </a:rPr>
                        <a:t>Schools did </a:t>
                      </a:r>
                      <a:r>
                        <a:rPr lang="en-ZA" sz="1300" b="1" dirty="0">
                          <a:solidFill>
                            <a:schemeClr val="tx1"/>
                          </a:solidFill>
                          <a:effectLst/>
                          <a:latin typeface="Calibri"/>
                          <a:ea typeface="Times New Roman"/>
                          <a:cs typeface="Times New Roman"/>
                        </a:rPr>
                        <a:t>not receive </a:t>
                      </a:r>
                      <a:r>
                        <a:rPr lang="en-ZA" sz="1300" dirty="0">
                          <a:solidFill>
                            <a:schemeClr val="tx1"/>
                          </a:solidFill>
                          <a:effectLst/>
                          <a:latin typeface="Calibri"/>
                          <a:ea typeface="Times New Roman"/>
                          <a:cs typeface="Times New Roman"/>
                        </a:rPr>
                        <a:t>workbooks at all from DBE, during the academic year</a:t>
                      </a:r>
                    </a:p>
                  </a:txBody>
                  <a:tcPr marL="68580" marR="68580" marT="0" marB="0"/>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ZA" sz="1300" dirty="0" smtClean="0">
                          <a:solidFill>
                            <a:schemeClr val="tx1"/>
                          </a:solidFill>
                          <a:effectLst/>
                          <a:latin typeface="+mn-lt"/>
                          <a:ea typeface="Times New Roman"/>
                          <a:cs typeface="Times New Roman"/>
                        </a:rPr>
                        <a:t>The DBE has in place an electronic system that verifies delivery to each school. Once the list is received the delivery will be checked against the system</a:t>
                      </a:r>
                    </a:p>
                  </a:txBody>
                  <a:tcPr marL="68580" marR="68580" marT="0" marB="0"/>
                </a:tc>
                <a:tc>
                  <a:txBody>
                    <a:bodyPr/>
                    <a:lstStyle/>
                    <a:p>
                      <a:pPr algn="l">
                        <a:lnSpc>
                          <a:spcPct val="100000"/>
                        </a:lnSpc>
                        <a:spcAft>
                          <a:spcPts val="0"/>
                        </a:spcAft>
                      </a:pPr>
                      <a:r>
                        <a:rPr lang="en-ZA" sz="1300" b="1" dirty="0" smtClean="0">
                          <a:solidFill>
                            <a:schemeClr val="tx1"/>
                          </a:solidFill>
                          <a:effectLst/>
                          <a:latin typeface="Calibri"/>
                          <a:ea typeface="Times New Roman"/>
                          <a:cs typeface="Times New Roman"/>
                        </a:rPr>
                        <a:t>Shortage</a:t>
                      </a:r>
                      <a:r>
                        <a:rPr lang="en-ZA" sz="1300" dirty="0" smtClean="0">
                          <a:solidFill>
                            <a:schemeClr val="tx1"/>
                          </a:solidFill>
                          <a:effectLst/>
                          <a:latin typeface="Calibri"/>
                          <a:ea typeface="Times New Roman"/>
                          <a:cs typeface="Times New Roman"/>
                        </a:rPr>
                        <a:t>s are addressed on monthly and quarterly basis </a:t>
                      </a:r>
                      <a:endParaRPr lang="en-ZA" sz="1300" dirty="0">
                        <a:solidFill>
                          <a:schemeClr val="tx1"/>
                        </a:solidFill>
                        <a:effectLst/>
                        <a:latin typeface="Calibri"/>
                        <a:ea typeface="Times New Roman"/>
                        <a:cs typeface="Times New Roman"/>
                      </a:endParaRPr>
                    </a:p>
                  </a:txBody>
                  <a:tcPr marL="68580" marR="68580" marT="0" marB="0"/>
                </a:tc>
              </a:tr>
              <a:tr h="504056">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ZA" sz="1300" kern="1200" dirty="0" smtClean="0">
                          <a:solidFill>
                            <a:schemeClr val="tx1"/>
                          </a:solidFill>
                          <a:effectLst/>
                          <a:latin typeface="Calibri"/>
                          <a:ea typeface="Times New Roman"/>
                          <a:cs typeface="Times New Roman"/>
                        </a:rPr>
                        <a:t>Schools did not receive </a:t>
                      </a:r>
                      <a:r>
                        <a:rPr lang="en-ZA" sz="1300" b="1" kern="1200" dirty="0" smtClean="0">
                          <a:solidFill>
                            <a:schemeClr val="tx1"/>
                          </a:solidFill>
                          <a:effectLst/>
                          <a:latin typeface="Calibri"/>
                          <a:ea typeface="Times New Roman"/>
                          <a:cs typeface="Times New Roman"/>
                        </a:rPr>
                        <a:t>supplementary</a:t>
                      </a:r>
                      <a:r>
                        <a:rPr lang="en-ZA" sz="1300" kern="1200" dirty="0" smtClean="0">
                          <a:solidFill>
                            <a:schemeClr val="tx1"/>
                          </a:solidFill>
                          <a:effectLst/>
                          <a:latin typeface="Calibri"/>
                          <a:ea typeface="Times New Roman"/>
                          <a:cs typeface="Times New Roman"/>
                        </a:rPr>
                        <a:t> </a:t>
                      </a:r>
                      <a:r>
                        <a:rPr lang="en-ZA" sz="1300" b="1" kern="1200" dirty="0" smtClean="0">
                          <a:solidFill>
                            <a:schemeClr val="tx1"/>
                          </a:solidFill>
                          <a:effectLst/>
                          <a:latin typeface="Calibri"/>
                          <a:ea typeface="Times New Roman"/>
                          <a:cs typeface="Times New Roman"/>
                        </a:rPr>
                        <a:t>textbooks</a:t>
                      </a:r>
                      <a:r>
                        <a:rPr lang="en-ZA" sz="1300" kern="1200" dirty="0" smtClean="0">
                          <a:solidFill>
                            <a:schemeClr val="tx1"/>
                          </a:solidFill>
                          <a:effectLst/>
                          <a:latin typeface="Calibri"/>
                          <a:ea typeface="Times New Roman"/>
                          <a:cs typeface="Times New Roman"/>
                        </a:rPr>
                        <a:t> at all from DBE, during the academic year</a:t>
                      </a:r>
                    </a:p>
                    <a:p>
                      <a:pPr marL="0" algn="just" defTabSz="914400" rtl="0" eaLnBrk="1" latinLnBrk="0" hangingPunct="1">
                        <a:lnSpc>
                          <a:spcPct val="100000"/>
                        </a:lnSpc>
                        <a:spcAft>
                          <a:spcPts val="0"/>
                        </a:spcAft>
                      </a:pPr>
                      <a:endParaRPr lang="en-ZA" sz="1300" kern="1200" dirty="0">
                        <a:solidFill>
                          <a:schemeClr val="tx1"/>
                        </a:solidFill>
                        <a:effectLst/>
                        <a:latin typeface="Calibri"/>
                        <a:ea typeface="Times New Roman"/>
                        <a:cs typeface="Times New Roman"/>
                      </a:endParaRPr>
                    </a:p>
                  </a:txBody>
                  <a:tcPr marL="68580" marR="68580" marT="0" marB="0"/>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ZA" sz="1300" kern="1200" dirty="0" smtClean="0">
                          <a:solidFill>
                            <a:schemeClr val="tx1"/>
                          </a:solidFill>
                          <a:effectLst/>
                          <a:latin typeface="Calibri"/>
                          <a:ea typeface="Times New Roman"/>
                          <a:cs typeface="Times New Roman"/>
                        </a:rPr>
                        <a:t>Schools were instructed to report shortages and excess for the department to redirect to other schools  </a:t>
                      </a:r>
                    </a:p>
                  </a:txBody>
                  <a:tcPr marL="68580" marR="68580" marT="0" marB="0"/>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ZA" sz="1300" b="1" kern="1200" dirty="0" smtClean="0">
                          <a:solidFill>
                            <a:schemeClr val="tx1"/>
                          </a:solidFill>
                          <a:effectLst/>
                          <a:latin typeface="Calibri"/>
                          <a:ea typeface="Times New Roman"/>
                          <a:cs typeface="Times New Roman"/>
                        </a:rPr>
                        <a:t>Monitoring</a:t>
                      </a:r>
                      <a:r>
                        <a:rPr lang="en-ZA" sz="1300" kern="1200" dirty="0" smtClean="0">
                          <a:solidFill>
                            <a:schemeClr val="tx1"/>
                          </a:solidFill>
                          <a:effectLst/>
                          <a:latin typeface="Calibri"/>
                          <a:ea typeface="Times New Roman"/>
                          <a:cs typeface="Times New Roman"/>
                        </a:rPr>
                        <a:t> against the </a:t>
                      </a:r>
                      <a:r>
                        <a:rPr lang="en-ZA" sz="1300" b="1" kern="1200" dirty="0" smtClean="0">
                          <a:solidFill>
                            <a:schemeClr val="tx1"/>
                          </a:solidFill>
                          <a:effectLst/>
                          <a:latin typeface="Calibri"/>
                          <a:ea typeface="Times New Roman"/>
                          <a:cs typeface="Times New Roman"/>
                        </a:rPr>
                        <a:t>sector plan </a:t>
                      </a:r>
                      <a:r>
                        <a:rPr lang="en-ZA" sz="1300" kern="1200" dirty="0" smtClean="0">
                          <a:solidFill>
                            <a:schemeClr val="tx1"/>
                          </a:solidFill>
                          <a:effectLst/>
                          <a:latin typeface="Calibri"/>
                          <a:ea typeface="Times New Roman"/>
                          <a:cs typeface="Times New Roman"/>
                        </a:rPr>
                        <a:t>is taking place </a:t>
                      </a:r>
                      <a:r>
                        <a:rPr lang="en-ZA" sz="1300" b="1" kern="1200" dirty="0" smtClean="0">
                          <a:solidFill>
                            <a:schemeClr val="tx1"/>
                          </a:solidFill>
                          <a:effectLst/>
                          <a:latin typeface="Calibri"/>
                          <a:ea typeface="Times New Roman"/>
                          <a:cs typeface="Times New Roman"/>
                        </a:rPr>
                        <a:t>monthly</a:t>
                      </a:r>
                    </a:p>
                    <a:p>
                      <a:pPr marL="0" algn="just" defTabSz="914400" rtl="0" eaLnBrk="1" latinLnBrk="0" hangingPunct="1">
                        <a:lnSpc>
                          <a:spcPct val="100000"/>
                        </a:lnSpc>
                        <a:spcAft>
                          <a:spcPts val="0"/>
                        </a:spcAft>
                      </a:pPr>
                      <a:endParaRPr lang="en-ZA" sz="1300" kern="1200" dirty="0">
                        <a:solidFill>
                          <a:schemeClr val="tx1"/>
                        </a:solidFill>
                        <a:effectLst/>
                        <a:latin typeface="Calibri"/>
                        <a:ea typeface="Times New Roman"/>
                        <a:cs typeface="Times New Roman"/>
                      </a:endParaRPr>
                    </a:p>
                  </a:txBody>
                  <a:tcPr marL="68580" marR="68580" marT="0" marB="0"/>
                </a:tc>
              </a:tr>
              <a:tr h="648072">
                <a:tc>
                  <a:txBody>
                    <a:bodyPr/>
                    <a:lstStyle/>
                    <a:p>
                      <a:pPr algn="just">
                        <a:lnSpc>
                          <a:spcPct val="100000"/>
                        </a:lnSpc>
                        <a:spcAft>
                          <a:spcPts val="0"/>
                        </a:spcAft>
                      </a:pPr>
                      <a:r>
                        <a:rPr lang="en-ZA" sz="1300" b="1" dirty="0">
                          <a:solidFill>
                            <a:schemeClr val="tx1"/>
                          </a:solidFill>
                          <a:effectLst/>
                          <a:latin typeface="Calibri"/>
                          <a:ea typeface="Times New Roman"/>
                          <a:cs typeface="Times New Roman"/>
                        </a:rPr>
                        <a:t>Excessive</a:t>
                      </a:r>
                      <a:r>
                        <a:rPr lang="en-ZA" sz="1300" dirty="0">
                          <a:solidFill>
                            <a:schemeClr val="tx1"/>
                          </a:solidFill>
                          <a:effectLst/>
                          <a:latin typeface="Calibri"/>
                          <a:ea typeface="Times New Roman"/>
                          <a:cs typeface="Times New Roman"/>
                        </a:rPr>
                        <a:t> textbooks/workbooks  stock were received from the PED which was kept at schools</a:t>
                      </a:r>
                    </a:p>
                  </a:txBody>
                  <a:tcPr marL="68580" marR="68580" marT="0" marB="0"/>
                </a:tc>
                <a:tc>
                  <a:txBody>
                    <a:bodyPr/>
                    <a:lstStyle/>
                    <a:p>
                      <a:pPr algn="just">
                        <a:lnSpc>
                          <a:spcPct val="100000"/>
                        </a:lnSpc>
                        <a:spcAft>
                          <a:spcPts val="0"/>
                        </a:spcAft>
                      </a:pPr>
                      <a:r>
                        <a:rPr lang="en-ZA" sz="1300" dirty="0" smtClean="0">
                          <a:solidFill>
                            <a:schemeClr val="tx1"/>
                          </a:solidFill>
                          <a:effectLst/>
                          <a:latin typeface="Calibri"/>
                          <a:ea typeface="Times New Roman"/>
                          <a:cs typeface="Times New Roman"/>
                        </a:rPr>
                        <a:t>Schools</a:t>
                      </a:r>
                      <a:r>
                        <a:rPr lang="en-ZA" sz="1300" baseline="0" dirty="0" smtClean="0">
                          <a:solidFill>
                            <a:schemeClr val="tx1"/>
                          </a:solidFill>
                          <a:effectLst/>
                          <a:latin typeface="Calibri"/>
                          <a:ea typeface="Times New Roman"/>
                          <a:cs typeface="Times New Roman"/>
                        </a:rPr>
                        <a:t> were instructed to report shortages and excess for the department to redirect to other schools  </a:t>
                      </a:r>
                      <a:endParaRPr lang="en-ZA" sz="1300" dirty="0">
                        <a:solidFill>
                          <a:schemeClr val="tx1"/>
                        </a:solidFill>
                        <a:effectLst/>
                        <a:latin typeface="Calibri"/>
                        <a:ea typeface="Times New Roman"/>
                        <a:cs typeface="Times New Roman"/>
                      </a:endParaRPr>
                    </a:p>
                  </a:txBody>
                  <a:tcPr marL="68580" marR="68580" marT="0" marB="0"/>
                </a:tc>
                <a:tc>
                  <a:txBody>
                    <a:bodyPr/>
                    <a:lstStyle/>
                    <a:p>
                      <a:pPr algn="just">
                        <a:lnSpc>
                          <a:spcPct val="100000"/>
                        </a:lnSpc>
                        <a:spcAft>
                          <a:spcPts val="0"/>
                        </a:spcAft>
                      </a:pPr>
                      <a:r>
                        <a:rPr lang="en-ZA" sz="1300" dirty="0">
                          <a:solidFill>
                            <a:schemeClr val="tx1"/>
                          </a:solidFill>
                          <a:effectLst/>
                          <a:latin typeface="Calibri"/>
                          <a:ea typeface="Times New Roman"/>
                          <a:cs typeface="Times New Roman"/>
                        </a:rPr>
                        <a:t>The Free State LTSM system has been identified for roll out to </a:t>
                      </a:r>
                      <a:r>
                        <a:rPr lang="en-ZA" sz="1300" dirty="0" smtClean="0">
                          <a:solidFill>
                            <a:schemeClr val="tx1"/>
                          </a:solidFill>
                          <a:effectLst/>
                          <a:latin typeface="Calibri"/>
                          <a:ea typeface="Times New Roman"/>
                          <a:cs typeface="Times New Roman"/>
                        </a:rPr>
                        <a:t>PEDs to ensure that</a:t>
                      </a:r>
                      <a:r>
                        <a:rPr lang="en-ZA" sz="1300" baseline="0" dirty="0" smtClean="0">
                          <a:solidFill>
                            <a:schemeClr val="tx1"/>
                          </a:solidFill>
                          <a:effectLst/>
                          <a:latin typeface="Calibri"/>
                          <a:ea typeface="Times New Roman"/>
                          <a:cs typeface="Times New Roman"/>
                        </a:rPr>
                        <a:t> the </a:t>
                      </a:r>
                      <a:r>
                        <a:rPr lang="en-ZA" sz="1300" b="1" baseline="0" dirty="0" smtClean="0">
                          <a:solidFill>
                            <a:schemeClr val="tx1"/>
                          </a:solidFill>
                          <a:effectLst/>
                          <a:latin typeface="Calibri"/>
                          <a:ea typeface="Times New Roman"/>
                          <a:cs typeface="Times New Roman"/>
                        </a:rPr>
                        <a:t>correct number of learners </a:t>
                      </a:r>
                      <a:r>
                        <a:rPr lang="en-ZA" sz="1300" baseline="0" dirty="0" smtClean="0">
                          <a:solidFill>
                            <a:schemeClr val="tx1"/>
                          </a:solidFill>
                          <a:effectLst/>
                          <a:latin typeface="Calibri"/>
                          <a:ea typeface="Times New Roman"/>
                          <a:cs typeface="Times New Roman"/>
                        </a:rPr>
                        <a:t>are procured for. </a:t>
                      </a:r>
                      <a:endParaRPr lang="en-ZA" sz="1300" dirty="0">
                        <a:solidFill>
                          <a:schemeClr val="tx1"/>
                        </a:solidFill>
                        <a:effectLst/>
                        <a:latin typeface="Calibri"/>
                        <a:ea typeface="Times New Roman"/>
                        <a:cs typeface="Times New Roman"/>
                      </a:endParaRPr>
                    </a:p>
                  </a:txBody>
                  <a:tcPr marL="68580" marR="68580" marT="0" marB="0"/>
                </a:tc>
              </a:tr>
              <a:tr h="657081">
                <a:tc>
                  <a:txBody>
                    <a:bodyPr/>
                    <a:lstStyle/>
                    <a:p>
                      <a:pPr algn="just">
                        <a:lnSpc>
                          <a:spcPct val="100000"/>
                        </a:lnSpc>
                        <a:spcAft>
                          <a:spcPts val="0"/>
                        </a:spcAft>
                      </a:pPr>
                      <a:r>
                        <a:rPr lang="en-ZA" sz="1300" dirty="0">
                          <a:solidFill>
                            <a:schemeClr val="tx1"/>
                          </a:solidFill>
                          <a:effectLst/>
                          <a:latin typeface="Calibri"/>
                          <a:ea typeface="Times New Roman"/>
                          <a:cs typeface="Times New Roman"/>
                        </a:rPr>
                        <a:t>Workbooks and supplementary textbooks in the </a:t>
                      </a:r>
                      <a:r>
                        <a:rPr lang="en-ZA" sz="1300" b="1" dirty="0">
                          <a:solidFill>
                            <a:schemeClr val="tx1"/>
                          </a:solidFill>
                          <a:effectLst/>
                          <a:latin typeface="Calibri"/>
                          <a:ea typeface="Times New Roman"/>
                          <a:cs typeface="Times New Roman"/>
                        </a:rPr>
                        <a:t>incorrect language </a:t>
                      </a:r>
                      <a:r>
                        <a:rPr lang="en-ZA" sz="1300" dirty="0">
                          <a:solidFill>
                            <a:schemeClr val="tx1"/>
                          </a:solidFill>
                          <a:effectLst/>
                          <a:latin typeface="Calibri"/>
                          <a:ea typeface="Times New Roman"/>
                          <a:cs typeface="Times New Roman"/>
                        </a:rPr>
                        <a:t>and /or subjects were ordered and delivered</a:t>
                      </a:r>
                    </a:p>
                  </a:txBody>
                  <a:tcPr marL="68580" marR="68580" marT="0" marB="0"/>
                </a:tc>
                <a:tc>
                  <a:txBody>
                    <a:bodyPr/>
                    <a:lstStyle/>
                    <a:p>
                      <a:pPr algn="just">
                        <a:lnSpc>
                          <a:spcPct val="100000"/>
                        </a:lnSpc>
                        <a:spcAft>
                          <a:spcPts val="0"/>
                        </a:spcAft>
                      </a:pPr>
                      <a:r>
                        <a:rPr lang="en-ZA" sz="1300" dirty="0">
                          <a:solidFill>
                            <a:schemeClr val="tx1"/>
                          </a:solidFill>
                          <a:effectLst/>
                          <a:latin typeface="Calibri"/>
                          <a:ea typeface="Times New Roman"/>
                          <a:cs typeface="Times New Roman"/>
                        </a:rPr>
                        <a:t>Remedial deliveries where incorrect languages were ordered </a:t>
                      </a:r>
                    </a:p>
                  </a:txBody>
                  <a:tcPr marL="68580" marR="68580" marT="0" marB="0"/>
                </a:tc>
                <a:tc>
                  <a:txBody>
                    <a:bodyPr/>
                    <a:lstStyle/>
                    <a:p>
                      <a:pPr algn="just">
                        <a:lnSpc>
                          <a:spcPct val="100000"/>
                        </a:lnSpc>
                        <a:spcAft>
                          <a:spcPts val="0"/>
                        </a:spcAft>
                      </a:pPr>
                      <a:r>
                        <a:rPr lang="en-ZA" sz="1300" dirty="0">
                          <a:solidFill>
                            <a:schemeClr val="tx1"/>
                          </a:solidFill>
                          <a:effectLst/>
                          <a:latin typeface="Calibri"/>
                          <a:ea typeface="Times New Roman"/>
                          <a:cs typeface="Times New Roman"/>
                        </a:rPr>
                        <a:t>Deliveries have taken place </a:t>
                      </a:r>
                      <a:r>
                        <a:rPr lang="en-ZA" sz="1300" dirty="0" smtClean="0">
                          <a:solidFill>
                            <a:schemeClr val="tx1"/>
                          </a:solidFill>
                          <a:effectLst/>
                          <a:latin typeface="Calibri"/>
                          <a:ea typeface="Times New Roman"/>
                          <a:cs typeface="Times New Roman"/>
                        </a:rPr>
                        <a:t>for the 2016</a:t>
                      </a:r>
                      <a:r>
                        <a:rPr lang="en-ZA" sz="1300" baseline="0" dirty="0" smtClean="0">
                          <a:solidFill>
                            <a:schemeClr val="tx1"/>
                          </a:solidFill>
                          <a:effectLst/>
                          <a:latin typeface="Calibri"/>
                          <a:ea typeface="Times New Roman"/>
                          <a:cs typeface="Times New Roman"/>
                        </a:rPr>
                        <a:t> school year.</a:t>
                      </a:r>
                      <a:endParaRPr lang="en-ZA" sz="1300" dirty="0">
                        <a:solidFill>
                          <a:schemeClr val="tx1"/>
                        </a:solidFill>
                        <a:effectLst/>
                        <a:latin typeface="Calibri"/>
                        <a:ea typeface="Times New Roman"/>
                        <a:cs typeface="Times New Roman"/>
                      </a:endParaRPr>
                    </a:p>
                  </a:txBody>
                  <a:tcPr marL="68580" marR="68580" marT="0" marB="0"/>
                </a:tc>
              </a:tr>
              <a:tr h="504056">
                <a:tc>
                  <a:txBody>
                    <a:bodyPr/>
                    <a:lstStyle/>
                    <a:p>
                      <a:pPr algn="just">
                        <a:lnSpc>
                          <a:spcPct val="100000"/>
                        </a:lnSpc>
                        <a:spcAft>
                          <a:spcPts val="0"/>
                        </a:spcAft>
                      </a:pPr>
                      <a:r>
                        <a:rPr lang="en-ZA" sz="1300" dirty="0">
                          <a:solidFill>
                            <a:schemeClr val="tx1"/>
                          </a:solidFill>
                          <a:effectLst/>
                          <a:latin typeface="+mn-lt"/>
                          <a:ea typeface="Times New Roman"/>
                          <a:cs typeface="Times New Roman"/>
                        </a:rPr>
                        <a:t>Appropriate </a:t>
                      </a:r>
                      <a:r>
                        <a:rPr lang="en-ZA" sz="1300" b="1" dirty="0">
                          <a:solidFill>
                            <a:schemeClr val="tx1"/>
                          </a:solidFill>
                          <a:effectLst/>
                          <a:latin typeface="+mn-lt"/>
                          <a:ea typeface="Times New Roman"/>
                          <a:cs typeface="Times New Roman"/>
                        </a:rPr>
                        <a:t>steps</a:t>
                      </a:r>
                      <a:r>
                        <a:rPr lang="en-ZA" sz="1300" dirty="0">
                          <a:solidFill>
                            <a:schemeClr val="tx1"/>
                          </a:solidFill>
                          <a:effectLst/>
                          <a:latin typeface="+mn-lt"/>
                          <a:ea typeface="Times New Roman"/>
                          <a:cs typeface="Times New Roman"/>
                        </a:rPr>
                        <a:t> to prevent over/under spending of the budget allocation for LTSM was not taken</a:t>
                      </a:r>
                    </a:p>
                  </a:txBody>
                  <a:tcPr marL="68580" marR="68580" marT="0" marB="0"/>
                </a:tc>
                <a:tc>
                  <a:txBody>
                    <a:bodyPr/>
                    <a:lstStyle/>
                    <a:p>
                      <a:pPr algn="just">
                        <a:lnSpc>
                          <a:spcPct val="100000"/>
                        </a:lnSpc>
                        <a:spcAft>
                          <a:spcPts val="0"/>
                        </a:spcAft>
                      </a:pPr>
                      <a:r>
                        <a:rPr lang="en-ZA" sz="1300" dirty="0" smtClean="0">
                          <a:solidFill>
                            <a:schemeClr val="tx1"/>
                          </a:solidFill>
                          <a:effectLst/>
                          <a:latin typeface="+mn-lt"/>
                          <a:ea typeface="Times New Roman"/>
                          <a:cs typeface="Times New Roman"/>
                        </a:rPr>
                        <a:t>The Department has developed a Sector Plan to guide the procurement and delivery of LTSM</a:t>
                      </a:r>
                      <a:endParaRPr lang="en-ZA" sz="1300" dirty="0">
                        <a:solidFill>
                          <a:schemeClr val="tx1"/>
                        </a:solidFill>
                        <a:effectLst/>
                        <a:latin typeface="+mn-lt"/>
                        <a:ea typeface="Times New Roman"/>
                        <a:cs typeface="Times New Roman"/>
                      </a:endParaRPr>
                    </a:p>
                  </a:txBody>
                  <a:tcPr marL="68580" marR="68580" marT="0" marB="0"/>
                </a:tc>
                <a:tc>
                  <a:txBody>
                    <a:bodyPr/>
                    <a:lstStyle/>
                    <a:p>
                      <a:pPr algn="just">
                        <a:lnSpc>
                          <a:spcPct val="100000"/>
                        </a:lnSpc>
                        <a:spcAft>
                          <a:spcPts val="0"/>
                        </a:spcAft>
                      </a:pPr>
                      <a:r>
                        <a:rPr lang="en-ZA" sz="1300" dirty="0" smtClean="0">
                          <a:solidFill>
                            <a:schemeClr val="tx1"/>
                          </a:solidFill>
                          <a:effectLst/>
                          <a:latin typeface="+mn-lt"/>
                          <a:ea typeface="Times New Roman"/>
                          <a:cs typeface="Times New Roman"/>
                        </a:rPr>
                        <a:t>Provinces have </a:t>
                      </a:r>
                      <a:r>
                        <a:rPr lang="en-ZA" sz="1300" b="1" dirty="0" smtClean="0">
                          <a:solidFill>
                            <a:schemeClr val="tx1"/>
                          </a:solidFill>
                          <a:effectLst/>
                          <a:latin typeface="+mn-lt"/>
                          <a:ea typeface="Times New Roman"/>
                          <a:cs typeface="Times New Roman"/>
                        </a:rPr>
                        <a:t>aligned</a:t>
                      </a:r>
                      <a:r>
                        <a:rPr lang="en-ZA" sz="1300" dirty="0" smtClean="0">
                          <a:solidFill>
                            <a:schemeClr val="tx1"/>
                          </a:solidFill>
                          <a:effectLst/>
                          <a:latin typeface="+mn-lt"/>
                          <a:ea typeface="Times New Roman"/>
                          <a:cs typeface="Times New Roman"/>
                        </a:rPr>
                        <a:t> their</a:t>
                      </a:r>
                      <a:r>
                        <a:rPr lang="en-ZA" sz="1300" baseline="0" dirty="0" smtClean="0">
                          <a:solidFill>
                            <a:schemeClr val="tx1"/>
                          </a:solidFill>
                          <a:effectLst/>
                          <a:latin typeface="+mn-lt"/>
                          <a:ea typeface="Times New Roman"/>
                          <a:cs typeface="Times New Roman"/>
                        </a:rPr>
                        <a:t> plans to that of the DBE to ensure that the required LTSM is procure for the correct number of learners on time. </a:t>
                      </a:r>
                      <a:endParaRPr lang="en-ZA" sz="1300" dirty="0">
                        <a:solidFill>
                          <a:schemeClr val="tx1"/>
                        </a:solidFill>
                        <a:effectLst/>
                        <a:latin typeface="+mn-lt"/>
                        <a:ea typeface="Times New Roman"/>
                        <a:cs typeface="Times New Roman"/>
                      </a:endParaRPr>
                    </a:p>
                  </a:txBody>
                  <a:tcPr marL="68580" marR="68580" marT="0" marB="0"/>
                </a:tc>
              </a:tr>
              <a:tr h="579313">
                <a:tc>
                  <a:txBody>
                    <a:bodyPr/>
                    <a:lstStyle/>
                    <a:p>
                      <a:pPr algn="just">
                        <a:lnSpc>
                          <a:spcPct val="100000"/>
                        </a:lnSpc>
                        <a:spcAft>
                          <a:spcPts val="0"/>
                        </a:spcAft>
                      </a:pPr>
                      <a:r>
                        <a:rPr lang="en-ZA" sz="1300" dirty="0">
                          <a:solidFill>
                            <a:schemeClr val="tx1"/>
                          </a:solidFill>
                          <a:effectLst/>
                          <a:latin typeface="+mn-lt"/>
                          <a:ea typeface="Times New Roman"/>
                          <a:cs typeface="Times New Roman"/>
                        </a:rPr>
                        <a:t>Due to the (non-delivery/ late delivery) of books, </a:t>
                      </a:r>
                      <a:r>
                        <a:rPr lang="en-ZA" sz="1300" b="1" dirty="0">
                          <a:solidFill>
                            <a:schemeClr val="tx1"/>
                          </a:solidFill>
                          <a:effectLst/>
                          <a:latin typeface="+mn-lt"/>
                          <a:ea typeface="Times New Roman"/>
                          <a:cs typeface="Times New Roman"/>
                        </a:rPr>
                        <a:t>schools</a:t>
                      </a:r>
                      <a:r>
                        <a:rPr lang="en-ZA" sz="1300" dirty="0">
                          <a:solidFill>
                            <a:schemeClr val="tx1"/>
                          </a:solidFill>
                          <a:effectLst/>
                          <a:latin typeface="+mn-lt"/>
                          <a:ea typeface="Times New Roman"/>
                          <a:cs typeface="Times New Roman"/>
                        </a:rPr>
                        <a:t> had to make </a:t>
                      </a:r>
                      <a:r>
                        <a:rPr lang="en-ZA" sz="1300" b="1" dirty="0">
                          <a:solidFill>
                            <a:schemeClr val="tx1"/>
                          </a:solidFill>
                          <a:effectLst/>
                          <a:latin typeface="+mn-lt"/>
                          <a:ea typeface="Times New Roman"/>
                          <a:cs typeface="Times New Roman"/>
                        </a:rPr>
                        <a:t>photocopies</a:t>
                      </a:r>
                      <a:r>
                        <a:rPr lang="en-ZA" sz="1300" dirty="0">
                          <a:solidFill>
                            <a:schemeClr val="tx1"/>
                          </a:solidFill>
                          <a:effectLst/>
                          <a:latin typeface="+mn-lt"/>
                          <a:ea typeface="Times New Roman"/>
                          <a:cs typeface="Times New Roman"/>
                        </a:rPr>
                        <a:t> of textbooks at an extra cost</a:t>
                      </a:r>
                    </a:p>
                  </a:txBody>
                  <a:tcPr marL="68580" marR="68580" marT="0" marB="0"/>
                </a:tc>
                <a:tc>
                  <a:txBody>
                    <a:bodyPr/>
                    <a:lstStyle/>
                    <a:p>
                      <a:pPr algn="just">
                        <a:lnSpc>
                          <a:spcPct val="100000"/>
                        </a:lnSpc>
                        <a:spcAft>
                          <a:spcPts val="0"/>
                        </a:spcAft>
                      </a:pPr>
                      <a:r>
                        <a:rPr lang="en-ZA" sz="1300" dirty="0">
                          <a:solidFill>
                            <a:schemeClr val="tx1"/>
                          </a:solidFill>
                          <a:effectLst/>
                          <a:latin typeface="+mn-lt"/>
                          <a:ea typeface="Times New Roman"/>
                          <a:cs typeface="Times New Roman"/>
                        </a:rPr>
                        <a:t>Timeous procurement and delivery of LTSM</a:t>
                      </a:r>
                    </a:p>
                  </a:txBody>
                  <a:tcPr marL="68580" marR="68580" marT="0" marB="0"/>
                </a:tc>
                <a:tc>
                  <a:txBody>
                    <a:bodyPr/>
                    <a:lstStyle/>
                    <a:p>
                      <a:pPr algn="just">
                        <a:lnSpc>
                          <a:spcPct val="100000"/>
                        </a:lnSpc>
                        <a:spcAft>
                          <a:spcPts val="0"/>
                        </a:spcAft>
                      </a:pPr>
                      <a:r>
                        <a:rPr lang="en-ZA" sz="1300" b="1" dirty="0">
                          <a:solidFill>
                            <a:schemeClr val="tx1"/>
                          </a:solidFill>
                          <a:effectLst/>
                          <a:latin typeface="+mn-lt"/>
                          <a:ea typeface="Times New Roman"/>
                          <a:cs typeface="Times New Roman"/>
                        </a:rPr>
                        <a:t>Monitoring</a:t>
                      </a:r>
                      <a:r>
                        <a:rPr lang="en-ZA" sz="1300" dirty="0">
                          <a:solidFill>
                            <a:schemeClr val="tx1"/>
                          </a:solidFill>
                          <a:effectLst/>
                          <a:latin typeface="+mn-lt"/>
                          <a:ea typeface="Times New Roman"/>
                          <a:cs typeface="Times New Roman"/>
                        </a:rPr>
                        <a:t> against the </a:t>
                      </a:r>
                      <a:r>
                        <a:rPr lang="en-ZA" sz="1300" b="1" dirty="0">
                          <a:solidFill>
                            <a:schemeClr val="tx1"/>
                          </a:solidFill>
                          <a:effectLst/>
                          <a:latin typeface="+mn-lt"/>
                          <a:ea typeface="Times New Roman"/>
                          <a:cs typeface="Times New Roman"/>
                        </a:rPr>
                        <a:t>sector plan</a:t>
                      </a:r>
                      <a:r>
                        <a:rPr lang="en-ZA" sz="1300" dirty="0">
                          <a:solidFill>
                            <a:schemeClr val="tx1"/>
                          </a:solidFill>
                          <a:effectLst/>
                          <a:latin typeface="+mn-lt"/>
                          <a:ea typeface="Times New Roman"/>
                          <a:cs typeface="Times New Roman"/>
                        </a:rPr>
                        <a:t> </a:t>
                      </a:r>
                      <a:r>
                        <a:rPr lang="en-ZA" sz="1300" dirty="0" smtClean="0">
                          <a:solidFill>
                            <a:schemeClr val="tx1"/>
                          </a:solidFill>
                          <a:effectLst/>
                          <a:latin typeface="+mn-lt"/>
                          <a:ea typeface="Times New Roman"/>
                          <a:cs typeface="Times New Roman"/>
                        </a:rPr>
                        <a:t>is taking place monthly</a:t>
                      </a:r>
                      <a:endParaRPr lang="en-ZA" sz="1300" dirty="0">
                        <a:solidFill>
                          <a:schemeClr val="tx1"/>
                        </a:solidFill>
                        <a:effectLst/>
                        <a:latin typeface="+mn-lt"/>
                        <a:ea typeface="Times New Roman"/>
                        <a:cs typeface="Times New Roman"/>
                      </a:endParaRPr>
                    </a:p>
                  </a:txBody>
                  <a:tcPr marL="68580" marR="68580" marT="0" marB="0"/>
                </a:tc>
              </a:tr>
              <a:tr h="680776">
                <a:tc>
                  <a:txBody>
                    <a:bodyPr/>
                    <a:lstStyle/>
                    <a:p>
                      <a:pPr algn="just">
                        <a:lnSpc>
                          <a:spcPct val="100000"/>
                        </a:lnSpc>
                        <a:spcAft>
                          <a:spcPts val="0"/>
                        </a:spcAft>
                      </a:pPr>
                      <a:r>
                        <a:rPr lang="en-ZA" sz="1300" dirty="0">
                          <a:effectLst/>
                          <a:latin typeface="Calibri"/>
                          <a:ea typeface="Times New Roman"/>
                          <a:cs typeface="Times New Roman"/>
                        </a:rPr>
                        <a:t>Schools received textbooks from PED only </a:t>
                      </a:r>
                      <a:r>
                        <a:rPr lang="en-ZA" sz="1300" b="1" dirty="0">
                          <a:effectLst/>
                          <a:latin typeface="Calibri"/>
                          <a:ea typeface="Times New Roman"/>
                          <a:cs typeface="Times New Roman"/>
                        </a:rPr>
                        <a:t>after academic </a:t>
                      </a:r>
                      <a:r>
                        <a:rPr lang="en-ZA" sz="1300" dirty="0">
                          <a:effectLst/>
                          <a:latin typeface="Calibri"/>
                          <a:ea typeface="Times New Roman"/>
                          <a:cs typeface="Times New Roman"/>
                        </a:rPr>
                        <a:t>year </a:t>
                      </a:r>
                      <a:r>
                        <a:rPr lang="en-ZA" sz="1300" b="1" dirty="0">
                          <a:effectLst/>
                          <a:latin typeface="Calibri"/>
                          <a:ea typeface="Times New Roman"/>
                          <a:cs typeface="Times New Roman"/>
                        </a:rPr>
                        <a:t>started</a:t>
                      </a:r>
                    </a:p>
                  </a:txBody>
                  <a:tcPr marL="68580" marR="68580" marT="0" marB="0"/>
                </a:tc>
                <a:tc>
                  <a:txBody>
                    <a:bodyPr/>
                    <a:lstStyle/>
                    <a:p>
                      <a:pPr algn="l">
                        <a:lnSpc>
                          <a:spcPct val="100000"/>
                        </a:lnSpc>
                        <a:spcAft>
                          <a:spcPts val="0"/>
                        </a:spcAft>
                      </a:pPr>
                      <a:r>
                        <a:rPr lang="en-ZA" sz="1300" dirty="0">
                          <a:solidFill>
                            <a:schemeClr val="tx1"/>
                          </a:solidFill>
                          <a:effectLst/>
                          <a:latin typeface="+mn-lt"/>
                          <a:ea typeface="Times New Roman"/>
                          <a:cs typeface="Times New Roman"/>
                        </a:rPr>
                        <a:t>Monitoring of provincial procurement and delivery of LTSM against the LTSM Sector Plan</a:t>
                      </a:r>
                    </a:p>
                  </a:txBody>
                  <a:tcPr marL="68580" marR="68580" marT="0" marB="0"/>
                </a:tc>
                <a:tc>
                  <a:txBody>
                    <a:bodyPr/>
                    <a:lstStyle/>
                    <a:p>
                      <a:pPr algn="l">
                        <a:lnSpc>
                          <a:spcPct val="100000"/>
                        </a:lnSpc>
                        <a:spcAft>
                          <a:spcPts val="0"/>
                        </a:spcAft>
                      </a:pPr>
                      <a:r>
                        <a:rPr lang="en-ZA" sz="1300" dirty="0">
                          <a:solidFill>
                            <a:schemeClr val="tx1"/>
                          </a:solidFill>
                          <a:effectLst/>
                          <a:latin typeface="+mn-lt"/>
                          <a:ea typeface="Times New Roman"/>
                          <a:cs typeface="Times New Roman"/>
                        </a:rPr>
                        <a:t>Progress for 2017 is monitored to ensure</a:t>
                      </a:r>
                      <a:r>
                        <a:rPr lang="en-ZA" sz="1300" b="1" dirty="0">
                          <a:solidFill>
                            <a:schemeClr val="tx1"/>
                          </a:solidFill>
                          <a:effectLst/>
                          <a:latin typeface="+mn-lt"/>
                          <a:ea typeface="Times New Roman"/>
                          <a:cs typeface="Times New Roman"/>
                        </a:rPr>
                        <a:t> timeous delivery</a:t>
                      </a:r>
                      <a:r>
                        <a:rPr lang="en-ZA" sz="1300" dirty="0">
                          <a:solidFill>
                            <a:schemeClr val="tx1"/>
                          </a:solidFill>
                          <a:effectLst/>
                          <a:latin typeface="+mn-lt"/>
                          <a:ea typeface="Times New Roman"/>
                          <a:cs typeface="Times New Roman"/>
                        </a:rPr>
                        <a:t>.</a:t>
                      </a:r>
                    </a:p>
                  </a:txBody>
                  <a:tcPr marL="68580" marR="68580" marT="0" marB="0"/>
                </a:tc>
              </a:tr>
              <a:tr h="793320">
                <a:tc>
                  <a:txBody>
                    <a:bodyPr/>
                    <a:lstStyle/>
                    <a:p>
                      <a:pPr algn="just">
                        <a:lnSpc>
                          <a:spcPct val="100000"/>
                        </a:lnSpc>
                        <a:spcAft>
                          <a:spcPts val="0"/>
                        </a:spcAft>
                      </a:pPr>
                      <a:r>
                        <a:rPr lang="en-ZA" sz="1300" dirty="0">
                          <a:effectLst/>
                          <a:latin typeface="Calibri"/>
                          <a:ea typeface="Times New Roman"/>
                          <a:cs typeface="Times New Roman"/>
                        </a:rPr>
                        <a:t>No </a:t>
                      </a:r>
                      <a:r>
                        <a:rPr lang="en-ZA" sz="1300" b="1" dirty="0">
                          <a:effectLst/>
                          <a:latin typeface="Calibri"/>
                          <a:ea typeface="Times New Roman"/>
                          <a:cs typeface="Times New Roman"/>
                        </a:rPr>
                        <a:t>processes</a:t>
                      </a:r>
                      <a:r>
                        <a:rPr lang="en-ZA" sz="1300" dirty="0">
                          <a:effectLst/>
                          <a:latin typeface="Calibri"/>
                          <a:ea typeface="Times New Roman"/>
                          <a:cs typeface="Times New Roman"/>
                        </a:rPr>
                        <a:t> in place to monitor the timeous delivery of textbooks to schools</a:t>
                      </a:r>
                    </a:p>
                  </a:txBody>
                  <a:tcPr marL="68580" marR="68580" marT="0" marB="0"/>
                </a:tc>
                <a:tc>
                  <a:txBody>
                    <a:bodyPr/>
                    <a:lstStyle/>
                    <a:p>
                      <a:pPr algn="l">
                        <a:lnSpc>
                          <a:spcPct val="100000"/>
                        </a:lnSpc>
                        <a:spcAft>
                          <a:spcPts val="0"/>
                        </a:spcAft>
                      </a:pPr>
                      <a:r>
                        <a:rPr lang="en-ZA" sz="1300" dirty="0">
                          <a:solidFill>
                            <a:schemeClr val="tx1"/>
                          </a:solidFill>
                          <a:effectLst/>
                          <a:latin typeface="+mn-lt"/>
                          <a:ea typeface="Times New Roman"/>
                          <a:cs typeface="Times New Roman"/>
                        </a:rPr>
                        <a:t>The DBE is implementing an electronic LTSM monitoring system</a:t>
                      </a:r>
                    </a:p>
                  </a:txBody>
                  <a:tcPr marL="68580" marR="68580" marT="0" marB="0"/>
                </a:tc>
                <a:tc>
                  <a:txBody>
                    <a:bodyPr/>
                    <a:lstStyle/>
                    <a:p>
                      <a:pPr algn="l">
                        <a:lnSpc>
                          <a:spcPct val="100000"/>
                        </a:lnSpc>
                        <a:spcAft>
                          <a:spcPts val="0"/>
                        </a:spcAft>
                      </a:pPr>
                      <a:r>
                        <a:rPr lang="en-ZA" sz="1300" dirty="0">
                          <a:solidFill>
                            <a:schemeClr val="tx1"/>
                          </a:solidFill>
                          <a:effectLst/>
                          <a:latin typeface="+mn-lt"/>
                          <a:ea typeface="Times New Roman"/>
                          <a:cs typeface="Times New Roman"/>
                        </a:rPr>
                        <a:t>The Free State LTSM system has been identified for roll out to </a:t>
                      </a:r>
                      <a:r>
                        <a:rPr lang="en-ZA" sz="1300" dirty="0" smtClean="0">
                          <a:solidFill>
                            <a:schemeClr val="tx1"/>
                          </a:solidFill>
                          <a:effectLst/>
                          <a:latin typeface="+mn-lt"/>
                          <a:ea typeface="Times New Roman"/>
                          <a:cs typeface="Times New Roman"/>
                        </a:rPr>
                        <a:t>PEDs. Processes</a:t>
                      </a:r>
                      <a:r>
                        <a:rPr lang="en-ZA" sz="1300" baseline="0" dirty="0" smtClean="0">
                          <a:solidFill>
                            <a:schemeClr val="tx1"/>
                          </a:solidFill>
                          <a:effectLst/>
                          <a:latin typeface="+mn-lt"/>
                          <a:ea typeface="Times New Roman"/>
                          <a:cs typeface="Times New Roman"/>
                        </a:rPr>
                        <a:t> are underway to </a:t>
                      </a:r>
                      <a:r>
                        <a:rPr lang="en-ZA" sz="1300" b="1" baseline="0" dirty="0" smtClean="0">
                          <a:solidFill>
                            <a:schemeClr val="tx1"/>
                          </a:solidFill>
                          <a:effectLst/>
                          <a:latin typeface="+mn-lt"/>
                          <a:ea typeface="Times New Roman"/>
                          <a:cs typeface="Times New Roman"/>
                        </a:rPr>
                        <a:t>adapt, enhance </a:t>
                      </a:r>
                      <a:r>
                        <a:rPr lang="en-ZA" sz="1300" baseline="0" dirty="0" smtClean="0">
                          <a:solidFill>
                            <a:schemeClr val="tx1"/>
                          </a:solidFill>
                          <a:effectLst/>
                          <a:latin typeface="+mn-lt"/>
                          <a:ea typeface="Times New Roman"/>
                          <a:cs typeface="Times New Roman"/>
                        </a:rPr>
                        <a:t>and implement the system. </a:t>
                      </a:r>
                      <a:endParaRPr lang="en-ZA" sz="1300" dirty="0">
                        <a:solidFill>
                          <a:schemeClr val="tx1"/>
                        </a:solidFill>
                        <a:effectLst/>
                        <a:latin typeface="+mn-lt"/>
                        <a:ea typeface="Times New Roman"/>
                        <a:cs typeface="Times New Roman"/>
                      </a:endParaRPr>
                    </a:p>
                  </a:txBody>
                  <a:tcPr marL="68580" marR="68580" marT="0" marB="0"/>
                </a:tc>
              </a:tr>
            </a:tbl>
          </a:graphicData>
        </a:graphic>
      </p:graphicFrame>
      <p:sp>
        <p:nvSpPr>
          <p:cNvPr id="4" name="Slide Number Placeholder 3"/>
          <p:cNvSpPr>
            <a:spLocks noGrp="1"/>
          </p:cNvSpPr>
          <p:nvPr>
            <p:ph type="sldNum" sz="quarter" idx="4294967295"/>
          </p:nvPr>
        </p:nvSpPr>
        <p:spPr>
          <a:xfrm>
            <a:off x="6553200" y="6356350"/>
            <a:ext cx="2133600" cy="365125"/>
          </a:xfrm>
          <a:prstGeom prst="rect">
            <a:avLst/>
          </a:prstGeom>
        </p:spPr>
        <p:txBody>
          <a:bodyPr/>
          <a:lstStyle/>
          <a:p>
            <a:fld id="{3DB53F8B-4788-43D9-B19C-7CDD71F53993}" type="slidenum">
              <a:rPr lang="en-ZA" smtClean="0"/>
              <a:pPr/>
              <a:t>28</a:t>
            </a:fld>
            <a:endParaRPr lang="en-ZA" dirty="0"/>
          </a:p>
        </p:txBody>
      </p:sp>
    </p:spTree>
    <p:extLst>
      <p:ext uri="{BB962C8B-B14F-4D97-AF65-F5344CB8AC3E}">
        <p14:creationId xmlns:p14="http://schemas.microsoft.com/office/powerpoint/2010/main" xmlns="" val="242469904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9"/>
            <a:ext cx="8229600" cy="274041"/>
          </a:xfrm>
        </p:spPr>
        <p:txBody>
          <a:bodyPr>
            <a:normAutofit fontScale="90000"/>
          </a:bodyPr>
          <a:lstStyle/>
          <a:p>
            <a:r>
              <a:rPr lang="en-ZA" sz="2000" b="1" dirty="0" smtClean="0">
                <a:solidFill>
                  <a:schemeClr val="accent6">
                    <a:lumMod val="50000"/>
                  </a:schemeClr>
                </a:solidFill>
              </a:rPr>
              <a:t>AUDITOR-GENERAL PEDS FINDINGS 2014/15 PROGRESS REPORT</a:t>
            </a:r>
            <a:endParaRPr lang="en-ZA" sz="2000" b="1" dirty="0">
              <a:solidFill>
                <a:schemeClr val="accent6">
                  <a:lumMod val="50000"/>
                </a:schemeClr>
              </a:solidFill>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xmlns="" val="3185882512"/>
              </p:ext>
            </p:extLst>
          </p:nvPr>
        </p:nvGraphicFramePr>
        <p:xfrm>
          <a:off x="194994" y="764704"/>
          <a:ext cx="8928992" cy="5853762"/>
        </p:xfrm>
        <a:graphic>
          <a:graphicData uri="http://schemas.openxmlformats.org/drawingml/2006/table">
            <a:tbl>
              <a:tblPr firstRow="1" bandRow="1">
                <a:tableStyleId>{5C22544A-7EE6-4342-B048-85BDC9FD1C3A}</a:tableStyleId>
              </a:tblPr>
              <a:tblGrid>
                <a:gridCol w="3368894"/>
                <a:gridCol w="2583768"/>
                <a:gridCol w="2976330"/>
              </a:tblGrid>
              <a:tr h="267680">
                <a:tc>
                  <a:txBody>
                    <a:bodyPr/>
                    <a:lstStyle/>
                    <a:p>
                      <a:pPr algn="l">
                        <a:lnSpc>
                          <a:spcPct val="115000"/>
                        </a:lnSpc>
                        <a:spcAft>
                          <a:spcPts val="0"/>
                        </a:spcAft>
                      </a:pPr>
                      <a:r>
                        <a:rPr lang="en-ZA" sz="1200" b="1" dirty="0">
                          <a:effectLst/>
                          <a:latin typeface="Calibri"/>
                          <a:ea typeface="Times New Roman"/>
                          <a:cs typeface="Times New Roman"/>
                        </a:rPr>
                        <a:t>Findings</a:t>
                      </a:r>
                      <a:endParaRPr lang="en-ZA" sz="1100" dirty="0">
                        <a:effectLst/>
                        <a:latin typeface="Calibri"/>
                        <a:ea typeface="Times New Roman"/>
                        <a:cs typeface="Times New Roman"/>
                      </a:endParaRPr>
                    </a:p>
                  </a:txBody>
                  <a:tcPr marL="68580" marR="68580" marT="0" marB="0"/>
                </a:tc>
                <a:tc>
                  <a:txBody>
                    <a:bodyPr/>
                    <a:lstStyle/>
                    <a:p>
                      <a:pPr algn="l">
                        <a:lnSpc>
                          <a:spcPct val="115000"/>
                        </a:lnSpc>
                        <a:spcAft>
                          <a:spcPts val="0"/>
                        </a:spcAft>
                      </a:pPr>
                      <a:r>
                        <a:rPr lang="en-ZA" sz="1200" b="1" dirty="0">
                          <a:effectLst/>
                          <a:latin typeface="Calibri"/>
                          <a:ea typeface="Times New Roman"/>
                          <a:cs typeface="Times New Roman"/>
                        </a:rPr>
                        <a:t>Action taken </a:t>
                      </a:r>
                      <a:endParaRPr lang="en-ZA" sz="1100" dirty="0">
                        <a:effectLst/>
                        <a:latin typeface="Calibri"/>
                        <a:ea typeface="Times New Roman"/>
                        <a:cs typeface="Times New Roman"/>
                      </a:endParaRPr>
                    </a:p>
                  </a:txBody>
                  <a:tcPr marL="68580" marR="68580" marT="0" marB="0"/>
                </a:tc>
                <a:tc>
                  <a:txBody>
                    <a:bodyPr/>
                    <a:lstStyle/>
                    <a:p>
                      <a:pPr algn="l">
                        <a:lnSpc>
                          <a:spcPct val="115000"/>
                        </a:lnSpc>
                        <a:spcAft>
                          <a:spcPts val="0"/>
                        </a:spcAft>
                      </a:pPr>
                      <a:r>
                        <a:rPr lang="en-ZA" sz="1200" b="1" dirty="0">
                          <a:effectLst/>
                          <a:latin typeface="Calibri"/>
                          <a:ea typeface="Times New Roman"/>
                          <a:cs typeface="Times New Roman"/>
                        </a:rPr>
                        <a:t>Progress </a:t>
                      </a:r>
                      <a:endParaRPr lang="en-ZA" sz="1100" dirty="0">
                        <a:effectLst/>
                        <a:latin typeface="Calibri"/>
                        <a:ea typeface="Times New Roman"/>
                        <a:cs typeface="Times New Roman"/>
                      </a:endParaRPr>
                    </a:p>
                  </a:txBody>
                  <a:tcPr marL="68580" marR="68580" marT="0" marB="0"/>
                </a:tc>
              </a:tr>
              <a:tr h="1156441">
                <a:tc>
                  <a:txBody>
                    <a:bodyPr/>
                    <a:lstStyle/>
                    <a:p>
                      <a:pPr marL="342900" lvl="0" indent="-342900">
                        <a:lnSpc>
                          <a:spcPct val="115000"/>
                        </a:lnSpc>
                        <a:spcAft>
                          <a:spcPts val="0"/>
                        </a:spcAft>
                        <a:buFont typeface="+mj-lt"/>
                        <a:buAutoNum type="arabicPeriod"/>
                      </a:pPr>
                      <a:r>
                        <a:rPr lang="en-ZA" sz="1100" b="1" dirty="0">
                          <a:solidFill>
                            <a:srgbClr val="1F497D"/>
                          </a:solidFill>
                          <a:effectLst/>
                          <a:latin typeface="+mn-lt"/>
                          <a:ea typeface="Calibri"/>
                          <a:cs typeface="Times New Roman"/>
                        </a:rPr>
                        <a:t>Teacher professional development (Focus area 1)</a:t>
                      </a:r>
                      <a:endParaRPr lang="en-ZA" sz="1100" b="1" dirty="0">
                        <a:effectLst/>
                        <a:latin typeface="+mn-lt"/>
                        <a:ea typeface="Calibri"/>
                        <a:cs typeface="Times New Roman"/>
                      </a:endParaRPr>
                    </a:p>
                    <a:p>
                      <a:pPr>
                        <a:lnSpc>
                          <a:spcPct val="115000"/>
                        </a:lnSpc>
                        <a:spcAft>
                          <a:spcPts val="0"/>
                        </a:spcAft>
                      </a:pPr>
                      <a:r>
                        <a:rPr lang="en-ZA" sz="1100" b="1" dirty="0">
                          <a:solidFill>
                            <a:srgbClr val="1F497D"/>
                          </a:solidFill>
                          <a:effectLst/>
                          <a:latin typeface="+mn-lt"/>
                          <a:ea typeface="Calibri"/>
                          <a:cs typeface="Times New Roman"/>
                        </a:rPr>
                        <a:t>1.1 </a:t>
                      </a:r>
                      <a:r>
                        <a:rPr lang="en-ZA" sz="1100" b="1" dirty="0">
                          <a:effectLst/>
                          <a:latin typeface="+mn-lt"/>
                          <a:ea typeface="Calibri"/>
                          <a:cs typeface="Times New Roman"/>
                        </a:rPr>
                        <a:t>Funding </a:t>
                      </a:r>
                      <a:r>
                        <a:rPr lang="en-ZA" sz="1100" dirty="0">
                          <a:effectLst/>
                          <a:latin typeface="+mn-lt"/>
                          <a:ea typeface="Calibri"/>
                          <a:cs typeface="Times New Roman"/>
                        </a:rPr>
                        <a:t>need to be </a:t>
                      </a:r>
                      <a:r>
                        <a:rPr lang="en-ZA" sz="1100" b="1" dirty="0">
                          <a:effectLst/>
                          <a:latin typeface="+mn-lt"/>
                          <a:ea typeface="Calibri"/>
                          <a:cs typeface="Times New Roman"/>
                        </a:rPr>
                        <a:t>allocated</a:t>
                      </a:r>
                      <a:r>
                        <a:rPr lang="en-ZA" sz="1100" dirty="0">
                          <a:effectLst/>
                          <a:latin typeface="+mn-lt"/>
                          <a:ea typeface="Calibri"/>
                          <a:cs typeface="Times New Roman"/>
                        </a:rPr>
                        <a:t> to </a:t>
                      </a:r>
                      <a:r>
                        <a:rPr lang="en-ZA" sz="1100" b="1" dirty="0">
                          <a:effectLst/>
                          <a:latin typeface="+mn-lt"/>
                          <a:ea typeface="Calibri"/>
                          <a:cs typeface="Times New Roman"/>
                        </a:rPr>
                        <a:t>districts</a:t>
                      </a:r>
                    </a:p>
                    <a:p>
                      <a:pPr>
                        <a:lnSpc>
                          <a:spcPct val="115000"/>
                        </a:lnSpc>
                        <a:spcAft>
                          <a:spcPts val="0"/>
                        </a:spcAft>
                      </a:pPr>
                      <a:r>
                        <a:rPr lang="en-ZA" sz="1100" b="1" dirty="0">
                          <a:solidFill>
                            <a:srgbClr val="1F497D"/>
                          </a:solidFill>
                          <a:effectLst/>
                          <a:latin typeface="+mn-lt"/>
                          <a:ea typeface="Calibri"/>
                          <a:cs typeface="Times New Roman"/>
                        </a:rPr>
                        <a:t>1.2 </a:t>
                      </a:r>
                      <a:r>
                        <a:rPr lang="en-ZA" sz="1100" dirty="0">
                          <a:effectLst/>
                          <a:latin typeface="+mn-lt"/>
                          <a:ea typeface="Calibri"/>
                          <a:cs typeface="Times New Roman"/>
                        </a:rPr>
                        <a:t>Provincial Teacher Development Institution (PTDI) only in three provinces (Gauteng, Limpopo and Western Cape</a:t>
                      </a:r>
                      <a:r>
                        <a:rPr lang="en-ZA" sz="1100" dirty="0" smtClean="0">
                          <a:effectLst/>
                          <a:latin typeface="+mn-lt"/>
                          <a:ea typeface="Calibri"/>
                          <a:cs typeface="Times New Roman"/>
                        </a:rPr>
                        <a:t>)</a:t>
                      </a:r>
                      <a:r>
                        <a:rPr lang="en-ZA" sz="1100" b="1" dirty="0">
                          <a:solidFill>
                            <a:srgbClr val="1F497D"/>
                          </a:solidFill>
                          <a:effectLst/>
                          <a:latin typeface="+mn-lt"/>
                          <a:ea typeface="Calibri"/>
                          <a:cs typeface="Times New Roman"/>
                        </a:rPr>
                        <a:t> </a:t>
                      </a:r>
                      <a:endParaRPr lang="en-ZA" sz="1100" dirty="0">
                        <a:effectLst/>
                        <a:latin typeface="+mn-lt"/>
                        <a:ea typeface="Calibri"/>
                        <a:cs typeface="Times New Roman"/>
                      </a:endParaRPr>
                    </a:p>
                  </a:txBody>
                  <a:tcPr marL="68580" marR="68580" marT="0" marB="0"/>
                </a:tc>
                <a:tc>
                  <a:txBody>
                    <a:bodyPr/>
                    <a:lstStyle/>
                    <a:p>
                      <a:pPr>
                        <a:lnSpc>
                          <a:spcPct val="115000"/>
                        </a:lnSpc>
                        <a:spcAft>
                          <a:spcPts val="0"/>
                        </a:spcAft>
                      </a:pPr>
                      <a:r>
                        <a:rPr lang="en-ZA" sz="1100" dirty="0">
                          <a:solidFill>
                            <a:schemeClr val="tx1"/>
                          </a:solidFill>
                          <a:effectLst/>
                          <a:latin typeface="+mn-lt"/>
                          <a:ea typeface="Calibri"/>
                          <a:cs typeface="Times New Roman"/>
                        </a:rPr>
                        <a:t>The PEDs </a:t>
                      </a:r>
                      <a:r>
                        <a:rPr lang="en-ZA" sz="1100" dirty="0" smtClean="0">
                          <a:solidFill>
                            <a:schemeClr val="tx1"/>
                          </a:solidFill>
                          <a:effectLst/>
                          <a:latin typeface="+mn-lt"/>
                          <a:ea typeface="Calibri"/>
                          <a:cs typeface="Times New Roman"/>
                        </a:rPr>
                        <a:t>advised </a:t>
                      </a:r>
                      <a:r>
                        <a:rPr lang="en-ZA" sz="1100" dirty="0">
                          <a:solidFill>
                            <a:schemeClr val="tx1"/>
                          </a:solidFill>
                          <a:effectLst/>
                          <a:latin typeface="+mn-lt"/>
                          <a:ea typeface="Calibri"/>
                          <a:cs typeface="Times New Roman"/>
                        </a:rPr>
                        <a:t>to have central organising system for Teacher Training Development Institution in the other provinces.</a:t>
                      </a:r>
                    </a:p>
                  </a:txBody>
                  <a:tcPr marL="68580" marR="68580" marT="0" marB="0"/>
                </a:tc>
                <a:tc>
                  <a:txBody>
                    <a:bodyPr/>
                    <a:lstStyle/>
                    <a:p>
                      <a:pPr>
                        <a:lnSpc>
                          <a:spcPct val="115000"/>
                        </a:lnSpc>
                        <a:spcAft>
                          <a:spcPts val="0"/>
                        </a:spcAft>
                      </a:pPr>
                      <a:r>
                        <a:rPr lang="en-ZA" sz="1100" b="1" dirty="0">
                          <a:solidFill>
                            <a:schemeClr val="tx1"/>
                          </a:solidFill>
                          <a:effectLst/>
                          <a:latin typeface="+mn-lt"/>
                          <a:ea typeface="Calibri"/>
                          <a:cs typeface="Times New Roman"/>
                        </a:rPr>
                        <a:t>Funding</a:t>
                      </a:r>
                      <a:r>
                        <a:rPr lang="en-ZA" sz="1100" dirty="0">
                          <a:solidFill>
                            <a:schemeClr val="tx1"/>
                          </a:solidFill>
                          <a:effectLst/>
                          <a:latin typeface="+mn-lt"/>
                          <a:ea typeface="Calibri"/>
                          <a:cs typeface="Times New Roman"/>
                        </a:rPr>
                        <a:t> has been </a:t>
                      </a:r>
                      <a:r>
                        <a:rPr lang="en-ZA" sz="1100" b="1" dirty="0">
                          <a:solidFill>
                            <a:schemeClr val="tx1"/>
                          </a:solidFill>
                          <a:effectLst/>
                          <a:latin typeface="+mn-lt"/>
                          <a:ea typeface="Calibri"/>
                          <a:cs typeface="Times New Roman"/>
                        </a:rPr>
                        <a:t>increased </a:t>
                      </a:r>
                      <a:r>
                        <a:rPr lang="en-ZA" sz="1100" dirty="0">
                          <a:solidFill>
                            <a:schemeClr val="tx1"/>
                          </a:solidFill>
                          <a:effectLst/>
                          <a:latin typeface="+mn-lt"/>
                          <a:ea typeface="Calibri"/>
                          <a:cs typeface="Times New Roman"/>
                        </a:rPr>
                        <a:t>substantially over the </a:t>
                      </a:r>
                      <a:r>
                        <a:rPr lang="en-ZA" sz="1100" dirty="0" smtClean="0">
                          <a:solidFill>
                            <a:schemeClr val="tx1"/>
                          </a:solidFill>
                          <a:effectLst/>
                          <a:latin typeface="+mn-lt"/>
                          <a:ea typeface="Calibri"/>
                          <a:cs typeface="Times New Roman"/>
                        </a:rPr>
                        <a:t>MTEF</a:t>
                      </a:r>
                      <a:endParaRPr lang="en-ZA" sz="1100" dirty="0">
                        <a:solidFill>
                          <a:schemeClr val="tx1"/>
                        </a:solidFill>
                        <a:effectLst/>
                        <a:latin typeface="+mn-lt"/>
                        <a:ea typeface="Calibri"/>
                        <a:cs typeface="Times New Roman"/>
                      </a:endParaRPr>
                    </a:p>
                  </a:txBody>
                  <a:tcPr marL="68580" marR="68580" marT="0" marB="0"/>
                </a:tc>
              </a:tr>
              <a:tr h="2129642">
                <a:tc>
                  <a:txBody>
                    <a:bodyPr/>
                    <a:lstStyle/>
                    <a:p>
                      <a:pPr marL="0" lvl="0" indent="0">
                        <a:lnSpc>
                          <a:spcPct val="115000"/>
                        </a:lnSpc>
                        <a:spcAft>
                          <a:spcPts val="0"/>
                        </a:spcAft>
                        <a:buFont typeface="+mj-lt"/>
                        <a:buNone/>
                      </a:pPr>
                      <a:r>
                        <a:rPr lang="en-ZA" sz="1100" b="1" dirty="0" smtClean="0">
                          <a:solidFill>
                            <a:srgbClr val="1F497D"/>
                          </a:solidFill>
                          <a:effectLst/>
                          <a:latin typeface="+mn-lt"/>
                          <a:ea typeface="Calibri"/>
                          <a:cs typeface="Times New Roman"/>
                        </a:rPr>
                        <a:t>2.        Learner </a:t>
                      </a:r>
                      <a:r>
                        <a:rPr lang="en-ZA" sz="1100" b="1" dirty="0">
                          <a:solidFill>
                            <a:srgbClr val="1F497D"/>
                          </a:solidFill>
                          <a:effectLst/>
                          <a:latin typeface="+mn-lt"/>
                          <a:ea typeface="Calibri"/>
                          <a:cs typeface="Times New Roman"/>
                        </a:rPr>
                        <a:t>Transport Scheme (Focus are 2)</a:t>
                      </a:r>
                      <a:endParaRPr lang="en-ZA" sz="1100" dirty="0">
                        <a:effectLst/>
                        <a:latin typeface="+mn-lt"/>
                        <a:ea typeface="Calibri"/>
                        <a:cs typeface="Times New Roman"/>
                      </a:endParaRPr>
                    </a:p>
                    <a:p>
                      <a:pPr>
                        <a:lnSpc>
                          <a:spcPct val="115000"/>
                        </a:lnSpc>
                        <a:spcAft>
                          <a:spcPts val="0"/>
                        </a:spcAft>
                      </a:pPr>
                      <a:r>
                        <a:rPr lang="en-ZA" sz="1100" dirty="0">
                          <a:solidFill>
                            <a:srgbClr val="1F497D"/>
                          </a:solidFill>
                          <a:effectLst/>
                          <a:latin typeface="+mn-lt"/>
                          <a:ea typeface="Calibri"/>
                          <a:cs typeface="Times New Roman"/>
                        </a:rPr>
                        <a:t>2.1</a:t>
                      </a:r>
                      <a:r>
                        <a:rPr lang="en-ZA" sz="1100" b="1" dirty="0">
                          <a:solidFill>
                            <a:srgbClr val="1F497D"/>
                          </a:solidFill>
                          <a:effectLst/>
                          <a:latin typeface="+mn-lt"/>
                          <a:ea typeface="Calibri"/>
                          <a:cs typeface="Times New Roman"/>
                        </a:rPr>
                        <a:t> </a:t>
                      </a:r>
                      <a:r>
                        <a:rPr lang="en-ZA" sz="1100" dirty="0">
                          <a:effectLst/>
                          <a:latin typeface="+mn-lt"/>
                          <a:ea typeface="Calibri"/>
                          <a:cs typeface="Times New Roman"/>
                        </a:rPr>
                        <a:t>No written p</a:t>
                      </a:r>
                      <a:r>
                        <a:rPr lang="en-ZA" sz="1100" b="1" dirty="0">
                          <a:effectLst/>
                          <a:latin typeface="+mn-lt"/>
                          <a:ea typeface="Calibri"/>
                          <a:cs typeface="Times New Roman"/>
                        </a:rPr>
                        <a:t>olicy</a:t>
                      </a:r>
                      <a:r>
                        <a:rPr lang="en-ZA" sz="1100" dirty="0">
                          <a:effectLst/>
                          <a:latin typeface="+mn-lt"/>
                          <a:ea typeface="Calibri"/>
                          <a:cs typeface="Times New Roman"/>
                        </a:rPr>
                        <a:t> in place or objectives</a:t>
                      </a:r>
                    </a:p>
                    <a:p>
                      <a:pPr>
                        <a:lnSpc>
                          <a:spcPct val="115000"/>
                        </a:lnSpc>
                        <a:spcAft>
                          <a:spcPts val="0"/>
                        </a:spcAft>
                      </a:pPr>
                      <a:r>
                        <a:rPr lang="en-ZA" sz="1100" dirty="0">
                          <a:solidFill>
                            <a:srgbClr val="1F497D"/>
                          </a:solidFill>
                          <a:effectLst/>
                          <a:latin typeface="+mn-lt"/>
                          <a:ea typeface="Calibri"/>
                          <a:cs typeface="Times New Roman"/>
                        </a:rPr>
                        <a:t>2.2</a:t>
                      </a:r>
                      <a:r>
                        <a:rPr lang="en-ZA" sz="1100" b="1" dirty="0">
                          <a:solidFill>
                            <a:srgbClr val="1F497D"/>
                          </a:solidFill>
                          <a:effectLst/>
                          <a:latin typeface="+mn-lt"/>
                          <a:ea typeface="Calibri"/>
                          <a:cs typeface="Times New Roman"/>
                        </a:rPr>
                        <a:t> </a:t>
                      </a:r>
                      <a:r>
                        <a:rPr lang="en-ZA" sz="1100" b="1" dirty="0">
                          <a:effectLst/>
                          <a:latin typeface="+mn-lt"/>
                          <a:ea typeface="Calibri"/>
                          <a:cs typeface="Times New Roman"/>
                        </a:rPr>
                        <a:t>Tenders </a:t>
                      </a:r>
                      <a:r>
                        <a:rPr lang="en-ZA" sz="1100" dirty="0">
                          <a:effectLst/>
                          <a:latin typeface="+mn-lt"/>
                          <a:ea typeface="Calibri"/>
                          <a:cs typeface="Times New Roman"/>
                        </a:rPr>
                        <a:t>were </a:t>
                      </a:r>
                      <a:r>
                        <a:rPr lang="en-ZA" sz="1100" b="1" dirty="0">
                          <a:effectLst/>
                          <a:latin typeface="+mn-lt"/>
                          <a:ea typeface="Calibri"/>
                          <a:cs typeface="Times New Roman"/>
                        </a:rPr>
                        <a:t>awarded</a:t>
                      </a:r>
                      <a:r>
                        <a:rPr lang="en-ZA" sz="1100" dirty="0">
                          <a:effectLst/>
                          <a:latin typeface="+mn-lt"/>
                          <a:ea typeface="Calibri"/>
                          <a:cs typeface="Times New Roman"/>
                        </a:rPr>
                        <a:t> to contractors without valid operating licenses for the duration of contracts</a:t>
                      </a:r>
                      <a:r>
                        <a:rPr lang="en-ZA" sz="1100" dirty="0">
                          <a:solidFill>
                            <a:srgbClr val="1F497D"/>
                          </a:solidFill>
                          <a:effectLst/>
                          <a:latin typeface="+mn-lt"/>
                          <a:ea typeface="Calibri"/>
                          <a:cs typeface="Times New Roman"/>
                        </a:rPr>
                        <a:t> </a:t>
                      </a:r>
                      <a:endParaRPr lang="en-ZA" sz="1100" dirty="0">
                        <a:effectLst/>
                        <a:latin typeface="+mn-lt"/>
                        <a:ea typeface="Calibri"/>
                        <a:cs typeface="Times New Roman"/>
                      </a:endParaRPr>
                    </a:p>
                    <a:p>
                      <a:pPr>
                        <a:lnSpc>
                          <a:spcPct val="115000"/>
                        </a:lnSpc>
                        <a:spcAft>
                          <a:spcPts val="0"/>
                        </a:spcAft>
                      </a:pPr>
                      <a:r>
                        <a:rPr lang="en-ZA" sz="1100" dirty="0">
                          <a:solidFill>
                            <a:srgbClr val="1F497D"/>
                          </a:solidFill>
                          <a:effectLst/>
                          <a:latin typeface="+mn-lt"/>
                          <a:ea typeface="Calibri"/>
                          <a:cs typeface="Times New Roman"/>
                        </a:rPr>
                        <a:t>2.3 </a:t>
                      </a:r>
                      <a:r>
                        <a:rPr lang="en-ZA" sz="1100" dirty="0">
                          <a:effectLst/>
                          <a:latin typeface="+mn-lt"/>
                          <a:ea typeface="Calibri"/>
                          <a:cs typeface="Times New Roman"/>
                        </a:rPr>
                        <a:t>Tenders were  awarded to contractors without valid operating licenses for the duration of contracts</a:t>
                      </a:r>
                      <a:r>
                        <a:rPr lang="en-ZA" sz="1100" dirty="0">
                          <a:solidFill>
                            <a:srgbClr val="1F497D"/>
                          </a:solidFill>
                          <a:effectLst/>
                          <a:latin typeface="+mn-lt"/>
                          <a:ea typeface="Calibri"/>
                          <a:cs typeface="Times New Roman"/>
                        </a:rPr>
                        <a:t> </a:t>
                      </a:r>
                      <a:endParaRPr lang="en-ZA" sz="1100" dirty="0">
                        <a:effectLst/>
                        <a:latin typeface="+mn-lt"/>
                        <a:ea typeface="Calibri"/>
                        <a:cs typeface="Times New Roman"/>
                      </a:endParaRPr>
                    </a:p>
                    <a:p>
                      <a:pPr>
                        <a:lnSpc>
                          <a:spcPct val="115000"/>
                        </a:lnSpc>
                        <a:spcAft>
                          <a:spcPts val="0"/>
                        </a:spcAft>
                      </a:pPr>
                      <a:r>
                        <a:rPr lang="en-ZA" sz="1100" dirty="0">
                          <a:solidFill>
                            <a:srgbClr val="1F497D"/>
                          </a:solidFill>
                          <a:effectLst/>
                          <a:latin typeface="+mn-lt"/>
                          <a:ea typeface="Calibri"/>
                          <a:cs typeface="Times New Roman"/>
                        </a:rPr>
                        <a:t>2.4 </a:t>
                      </a:r>
                      <a:r>
                        <a:rPr lang="en-ZA" sz="1100" dirty="0">
                          <a:effectLst/>
                          <a:latin typeface="+mn-lt"/>
                          <a:ea typeface="Calibri"/>
                          <a:cs typeface="Times New Roman"/>
                        </a:rPr>
                        <a:t>Buses declared un-roadworthy by private or state-controlled testing centres &amp; drivers with no public permit driver’s license</a:t>
                      </a:r>
                      <a:r>
                        <a:rPr lang="en-ZA" sz="1100" dirty="0" smtClean="0">
                          <a:effectLst/>
                          <a:latin typeface="+mn-lt"/>
                          <a:ea typeface="Calibri"/>
                          <a:cs typeface="Times New Roman"/>
                        </a:rPr>
                        <a:t>.</a:t>
                      </a:r>
                      <a:r>
                        <a:rPr lang="en-ZA" sz="1100" b="1" dirty="0">
                          <a:solidFill>
                            <a:srgbClr val="1F497D"/>
                          </a:solidFill>
                          <a:effectLst/>
                          <a:latin typeface="+mn-lt"/>
                          <a:ea typeface="Calibri"/>
                          <a:cs typeface="Times New Roman"/>
                        </a:rPr>
                        <a:t> </a:t>
                      </a:r>
                      <a:endParaRPr lang="en-ZA" sz="1100" dirty="0">
                        <a:effectLst/>
                        <a:latin typeface="+mn-lt"/>
                        <a:ea typeface="Calibri"/>
                        <a:cs typeface="Times New Roman"/>
                      </a:endParaRPr>
                    </a:p>
                  </a:txBody>
                  <a:tcPr marL="68580" marR="68580" marT="0" marB="0"/>
                </a:tc>
                <a:tc>
                  <a:txBody>
                    <a:bodyPr/>
                    <a:lstStyle/>
                    <a:p>
                      <a:pPr algn="just">
                        <a:lnSpc>
                          <a:spcPct val="115000"/>
                        </a:lnSpc>
                        <a:spcAft>
                          <a:spcPts val="0"/>
                        </a:spcAft>
                      </a:pPr>
                      <a:r>
                        <a:rPr lang="en-ZA" sz="1100" dirty="0">
                          <a:solidFill>
                            <a:schemeClr val="tx1"/>
                          </a:solidFill>
                          <a:effectLst/>
                          <a:latin typeface="+mn-lt"/>
                          <a:ea typeface="Calibri"/>
                          <a:cs typeface="Times New Roman"/>
                        </a:rPr>
                        <a:t>The learner transport policy was developed in collaboration with the Department of Transport to address weaknesses identified in the implementation of the learner transport programme</a:t>
                      </a:r>
                    </a:p>
                  </a:txBody>
                  <a:tcPr marL="68580" marR="68580" marT="0" marB="0"/>
                </a:tc>
                <a:tc>
                  <a:txBody>
                    <a:bodyPr/>
                    <a:lstStyle/>
                    <a:p>
                      <a:pPr algn="just">
                        <a:lnSpc>
                          <a:spcPct val="115000"/>
                        </a:lnSpc>
                        <a:spcAft>
                          <a:spcPts val="0"/>
                        </a:spcAft>
                      </a:pPr>
                      <a:r>
                        <a:rPr lang="en-ZA" sz="1100" dirty="0">
                          <a:solidFill>
                            <a:schemeClr val="tx1"/>
                          </a:solidFill>
                          <a:effectLst/>
                          <a:latin typeface="+mn-lt"/>
                          <a:ea typeface="Calibri"/>
                          <a:cs typeface="Times New Roman"/>
                        </a:rPr>
                        <a:t>The learner transport </a:t>
                      </a:r>
                      <a:r>
                        <a:rPr lang="en-ZA" sz="1100" b="1" dirty="0">
                          <a:solidFill>
                            <a:schemeClr val="tx1"/>
                          </a:solidFill>
                          <a:effectLst/>
                          <a:latin typeface="+mn-lt"/>
                          <a:ea typeface="Calibri"/>
                          <a:cs typeface="Times New Roman"/>
                        </a:rPr>
                        <a:t>policy</a:t>
                      </a:r>
                      <a:r>
                        <a:rPr lang="en-ZA" sz="1100" dirty="0">
                          <a:solidFill>
                            <a:schemeClr val="tx1"/>
                          </a:solidFill>
                          <a:effectLst/>
                          <a:latin typeface="+mn-lt"/>
                          <a:ea typeface="Calibri"/>
                          <a:cs typeface="Times New Roman"/>
                        </a:rPr>
                        <a:t> was </a:t>
                      </a:r>
                      <a:r>
                        <a:rPr lang="en-ZA" sz="1100" b="1" dirty="0">
                          <a:solidFill>
                            <a:schemeClr val="tx1"/>
                          </a:solidFill>
                          <a:effectLst/>
                          <a:latin typeface="+mn-lt"/>
                          <a:ea typeface="Calibri"/>
                          <a:cs typeface="Times New Roman"/>
                        </a:rPr>
                        <a:t>gazetted</a:t>
                      </a:r>
                      <a:r>
                        <a:rPr lang="en-ZA" sz="1100" dirty="0">
                          <a:solidFill>
                            <a:schemeClr val="tx1"/>
                          </a:solidFill>
                          <a:effectLst/>
                          <a:latin typeface="+mn-lt"/>
                          <a:ea typeface="Calibri"/>
                          <a:cs typeface="Times New Roman"/>
                        </a:rPr>
                        <a:t> in June 2015 and is being implemented. Operational guidelines for the implementation of the policy have been finalised and provinces are being trained in the implementation of the policy. </a:t>
                      </a:r>
                    </a:p>
                  </a:txBody>
                  <a:tcPr marL="68580" marR="68580" marT="0" marB="0"/>
                </a:tc>
              </a:tr>
              <a:tr h="961800">
                <a:tc>
                  <a:txBody>
                    <a:bodyPr/>
                    <a:lstStyle/>
                    <a:p>
                      <a:pPr algn="just">
                        <a:lnSpc>
                          <a:spcPct val="115000"/>
                        </a:lnSpc>
                        <a:spcAft>
                          <a:spcPts val="1000"/>
                        </a:spcAft>
                        <a:tabLst>
                          <a:tab pos="424815" algn="l"/>
                        </a:tabLst>
                      </a:pPr>
                      <a:r>
                        <a:rPr lang="en-ZA" sz="1100" b="1" dirty="0" smtClean="0">
                          <a:solidFill>
                            <a:srgbClr val="1F497D"/>
                          </a:solidFill>
                          <a:effectLst/>
                          <a:latin typeface="+mn-lt"/>
                          <a:ea typeface="Calibri"/>
                          <a:cs typeface="Times New Roman"/>
                        </a:rPr>
                        <a:t>3. Findings on EMIS (Focus area 3)</a:t>
                      </a:r>
                      <a:endParaRPr lang="en-ZA" sz="1100" dirty="0" smtClean="0">
                        <a:effectLst/>
                        <a:latin typeface="+mn-lt"/>
                        <a:ea typeface="Calibri"/>
                        <a:cs typeface="Times New Roman"/>
                      </a:endParaRPr>
                    </a:p>
                    <a:p>
                      <a:pPr algn="just">
                        <a:lnSpc>
                          <a:spcPct val="115000"/>
                        </a:lnSpc>
                        <a:spcAft>
                          <a:spcPts val="1000"/>
                        </a:spcAft>
                        <a:tabLst>
                          <a:tab pos="424815" algn="l"/>
                        </a:tabLst>
                      </a:pPr>
                      <a:r>
                        <a:rPr lang="en-ZA" sz="1100" dirty="0" smtClean="0">
                          <a:solidFill>
                            <a:srgbClr val="1F497D"/>
                          </a:solidFill>
                          <a:effectLst/>
                          <a:latin typeface="+mn-lt"/>
                          <a:ea typeface="Calibri"/>
                          <a:cs typeface="Times New Roman"/>
                        </a:rPr>
                        <a:t>3.1</a:t>
                      </a:r>
                      <a:r>
                        <a:rPr lang="en-ZA" sz="1100" b="1" dirty="0" smtClean="0">
                          <a:solidFill>
                            <a:srgbClr val="1F497D"/>
                          </a:solidFill>
                          <a:effectLst/>
                          <a:latin typeface="+mn-lt"/>
                          <a:ea typeface="Calibri"/>
                          <a:cs typeface="Times New Roman"/>
                        </a:rPr>
                        <a:t> </a:t>
                      </a:r>
                      <a:r>
                        <a:rPr lang="en-ZA" sz="1100" b="1" dirty="0" smtClean="0">
                          <a:effectLst/>
                          <a:latin typeface="+mn-lt"/>
                          <a:ea typeface="Calibri"/>
                          <a:cs typeface="Times New Roman"/>
                        </a:rPr>
                        <a:t>Deficiencies </a:t>
                      </a:r>
                      <a:r>
                        <a:rPr lang="en-ZA" sz="1100" dirty="0" smtClean="0">
                          <a:effectLst/>
                          <a:latin typeface="+mn-lt"/>
                          <a:ea typeface="Calibri"/>
                          <a:cs typeface="Times New Roman"/>
                        </a:rPr>
                        <a:t>in EMIS Business Plans</a:t>
                      </a:r>
                    </a:p>
                    <a:p>
                      <a:pPr algn="just">
                        <a:lnSpc>
                          <a:spcPct val="115000"/>
                        </a:lnSpc>
                        <a:spcAft>
                          <a:spcPts val="0"/>
                        </a:spcAft>
                      </a:pPr>
                      <a:endParaRPr lang="en-ZA" sz="1100" dirty="0">
                        <a:effectLst/>
                        <a:latin typeface="+mn-lt"/>
                        <a:ea typeface="Times New Roman"/>
                        <a:cs typeface="Times New Roman"/>
                      </a:endParaRPr>
                    </a:p>
                  </a:txBody>
                  <a:tcPr marL="68580" marR="68580" marT="0" marB="0"/>
                </a:tc>
                <a:tc>
                  <a:txBody>
                    <a:bodyPr/>
                    <a:lstStyle/>
                    <a:p>
                      <a:pPr>
                        <a:lnSpc>
                          <a:spcPct val="115000"/>
                        </a:lnSpc>
                        <a:spcAft>
                          <a:spcPts val="0"/>
                        </a:spcAft>
                      </a:pPr>
                      <a:r>
                        <a:rPr lang="en-ZA" sz="1100" dirty="0" smtClean="0">
                          <a:solidFill>
                            <a:schemeClr val="tx1"/>
                          </a:solidFill>
                          <a:effectLst/>
                          <a:latin typeface="+mn-lt"/>
                          <a:ea typeface="Calibri"/>
                          <a:cs typeface="Times New Roman"/>
                        </a:rPr>
                        <a:t>Strategic </a:t>
                      </a:r>
                      <a:r>
                        <a:rPr lang="en-ZA" sz="1100" dirty="0">
                          <a:solidFill>
                            <a:schemeClr val="tx1"/>
                          </a:solidFill>
                          <a:effectLst/>
                          <a:latin typeface="+mn-lt"/>
                          <a:ea typeface="Calibri"/>
                          <a:cs typeface="Times New Roman"/>
                        </a:rPr>
                        <a:t>planning sessions were held with the implicated provinces, coordinated by DBE, In order to improve on the findings</a:t>
                      </a:r>
                    </a:p>
                  </a:txBody>
                  <a:tcPr marL="68580" marR="68580" marT="0" marB="0"/>
                </a:tc>
                <a:tc>
                  <a:txBody>
                    <a:bodyPr/>
                    <a:lstStyle/>
                    <a:p>
                      <a:pPr>
                        <a:lnSpc>
                          <a:spcPct val="115000"/>
                        </a:lnSpc>
                        <a:spcAft>
                          <a:spcPts val="0"/>
                        </a:spcAft>
                      </a:pPr>
                      <a:r>
                        <a:rPr lang="en-ZA" sz="1100" dirty="0">
                          <a:solidFill>
                            <a:schemeClr val="tx1"/>
                          </a:solidFill>
                          <a:effectLst/>
                          <a:latin typeface="+mn-lt"/>
                          <a:ea typeface="Calibri"/>
                          <a:cs typeface="Times New Roman"/>
                        </a:rPr>
                        <a:t>There is evidence of </a:t>
                      </a:r>
                      <a:r>
                        <a:rPr lang="en-ZA" sz="1100" b="1" dirty="0">
                          <a:solidFill>
                            <a:schemeClr val="tx1"/>
                          </a:solidFill>
                          <a:effectLst/>
                          <a:latin typeface="+mn-lt"/>
                          <a:ea typeface="Calibri"/>
                          <a:cs typeface="Times New Roman"/>
                        </a:rPr>
                        <a:t>progress</a:t>
                      </a:r>
                      <a:r>
                        <a:rPr lang="en-ZA" sz="1100" dirty="0">
                          <a:solidFill>
                            <a:schemeClr val="tx1"/>
                          </a:solidFill>
                          <a:effectLst/>
                          <a:latin typeface="+mn-lt"/>
                          <a:ea typeface="Calibri"/>
                          <a:cs typeface="Times New Roman"/>
                        </a:rPr>
                        <a:t> in KZN, MP, NW and EC, in terms of following the </a:t>
                      </a:r>
                      <a:r>
                        <a:rPr lang="en-ZA" sz="1100" b="1" dirty="0">
                          <a:solidFill>
                            <a:schemeClr val="tx1"/>
                          </a:solidFill>
                          <a:effectLst/>
                          <a:latin typeface="+mn-lt"/>
                          <a:ea typeface="Calibri"/>
                          <a:cs typeface="Times New Roman"/>
                        </a:rPr>
                        <a:t>Business Plans. </a:t>
                      </a:r>
                      <a:r>
                        <a:rPr lang="en-ZA" sz="1100" dirty="0">
                          <a:solidFill>
                            <a:schemeClr val="tx1"/>
                          </a:solidFill>
                          <a:effectLst/>
                          <a:latin typeface="+mn-lt"/>
                          <a:ea typeface="Calibri"/>
                          <a:cs typeface="Times New Roman"/>
                        </a:rPr>
                        <a:t>This will also be measured again by DBE EMIS facilitated auditing of provinces to be done in October/November </a:t>
                      </a:r>
                      <a:r>
                        <a:rPr lang="en-ZA" sz="1100" dirty="0" smtClean="0">
                          <a:solidFill>
                            <a:schemeClr val="tx1"/>
                          </a:solidFill>
                          <a:effectLst/>
                          <a:latin typeface="+mn-lt"/>
                          <a:ea typeface="Calibri"/>
                          <a:cs typeface="Times New Roman"/>
                        </a:rPr>
                        <a:t>2016</a:t>
                      </a:r>
                      <a:endParaRPr lang="en-ZA" sz="1100" dirty="0">
                        <a:solidFill>
                          <a:schemeClr val="tx1"/>
                        </a:solidFill>
                        <a:effectLst/>
                        <a:latin typeface="+mn-lt"/>
                        <a:ea typeface="Calibri"/>
                        <a:cs typeface="Times New Roman"/>
                      </a:endParaRPr>
                    </a:p>
                  </a:txBody>
                  <a:tcPr marL="68580" marR="68580" marT="0" marB="0"/>
                </a:tc>
              </a:tr>
              <a:tr h="1314482">
                <a:tc>
                  <a:txBody>
                    <a:bodyPr/>
                    <a:lstStyle/>
                    <a:p>
                      <a:pPr>
                        <a:lnSpc>
                          <a:spcPct val="115000"/>
                        </a:lnSpc>
                        <a:spcAft>
                          <a:spcPts val="1000"/>
                        </a:spcAft>
                      </a:pPr>
                      <a:r>
                        <a:rPr lang="en-ZA" sz="1100" dirty="0" smtClean="0">
                          <a:solidFill>
                            <a:srgbClr val="1F497D"/>
                          </a:solidFill>
                          <a:effectLst/>
                          <a:latin typeface="+mn-lt"/>
                          <a:ea typeface="Calibri"/>
                          <a:cs typeface="Times New Roman"/>
                        </a:rPr>
                        <a:t>3.2 </a:t>
                      </a:r>
                      <a:r>
                        <a:rPr lang="en-ZA" sz="1100" dirty="0" smtClean="0">
                          <a:effectLst/>
                          <a:latin typeface="+mn-lt"/>
                          <a:ea typeface="Calibri"/>
                          <a:cs typeface="Times New Roman"/>
                        </a:rPr>
                        <a:t>Administering LURITS (LURITS</a:t>
                      </a:r>
                      <a:r>
                        <a:rPr lang="en-ZA" sz="1100" baseline="0" dirty="0" smtClean="0">
                          <a:effectLst/>
                          <a:latin typeface="+mn-lt"/>
                          <a:ea typeface="Calibri"/>
                          <a:cs typeface="Times New Roman"/>
                        </a:rPr>
                        <a:t> should be </a:t>
                      </a:r>
                      <a:r>
                        <a:rPr lang="en-ZA" sz="1100" b="1" baseline="0" dirty="0" smtClean="0">
                          <a:effectLst/>
                          <a:latin typeface="+mn-lt"/>
                          <a:ea typeface="Calibri"/>
                          <a:cs typeface="Times New Roman"/>
                        </a:rPr>
                        <a:t>uploaded quarterly</a:t>
                      </a:r>
                      <a:r>
                        <a:rPr lang="en-ZA" sz="1100" baseline="0" dirty="0" smtClean="0">
                          <a:effectLst/>
                          <a:latin typeface="+mn-lt"/>
                          <a:ea typeface="Calibri"/>
                          <a:cs typeface="Times New Roman"/>
                        </a:rPr>
                        <a:t> by all PEDs)</a:t>
                      </a:r>
                      <a:endParaRPr lang="en-ZA" sz="1100" dirty="0" smtClean="0">
                        <a:effectLst/>
                        <a:latin typeface="+mn-lt"/>
                        <a:ea typeface="Calibri"/>
                        <a:cs typeface="Times New Roman"/>
                      </a:endParaRPr>
                    </a:p>
                    <a:p>
                      <a:pPr algn="just">
                        <a:lnSpc>
                          <a:spcPct val="115000"/>
                        </a:lnSpc>
                        <a:spcAft>
                          <a:spcPts val="0"/>
                        </a:spcAft>
                      </a:pPr>
                      <a:endParaRPr lang="en-ZA" sz="1100" dirty="0">
                        <a:effectLst/>
                        <a:latin typeface="+mn-lt"/>
                        <a:ea typeface="Times New Roman"/>
                        <a:cs typeface="Times New Roman"/>
                      </a:endParaRPr>
                    </a:p>
                  </a:txBody>
                  <a:tcPr marL="68580" marR="68580" marT="0" marB="0"/>
                </a:tc>
                <a:tc>
                  <a:txBody>
                    <a:bodyPr/>
                    <a:lstStyle/>
                    <a:p>
                      <a:pPr marL="0" algn="l" defTabSz="914400" rtl="0" eaLnBrk="1" latinLnBrk="0" hangingPunct="1">
                        <a:lnSpc>
                          <a:spcPct val="115000"/>
                        </a:lnSpc>
                        <a:spcAft>
                          <a:spcPts val="0"/>
                        </a:spcAft>
                      </a:pPr>
                      <a:r>
                        <a:rPr lang="en-ZA" sz="1100" kern="1200" dirty="0">
                          <a:solidFill>
                            <a:schemeClr val="tx1"/>
                          </a:solidFill>
                          <a:effectLst/>
                          <a:latin typeface="+mn-lt"/>
                          <a:ea typeface="Calibri"/>
                          <a:cs typeface="Times New Roman"/>
                        </a:rPr>
                        <a:t> The five identified provinces have closely been supported by the DBE EMIS. As part of provincial EMIS Audits done by DBE EMIS in October/November 2015, province specific turnaround plans were recommended.</a:t>
                      </a:r>
                    </a:p>
                  </a:txBody>
                  <a:tcPr marL="68580" marR="68580" marT="0" marB="0"/>
                </a:tc>
                <a:tc>
                  <a:txBody>
                    <a:bodyPr/>
                    <a:lstStyle/>
                    <a:p>
                      <a:pPr marL="0" algn="l" defTabSz="914400" rtl="0" eaLnBrk="1" latinLnBrk="0" hangingPunct="1">
                        <a:lnSpc>
                          <a:spcPct val="115000"/>
                        </a:lnSpc>
                        <a:spcAft>
                          <a:spcPts val="0"/>
                        </a:spcAft>
                      </a:pPr>
                      <a:r>
                        <a:rPr lang="en-ZA" sz="1100" kern="1200" dirty="0">
                          <a:solidFill>
                            <a:schemeClr val="tx1"/>
                          </a:solidFill>
                          <a:effectLst/>
                          <a:latin typeface="+mn-lt"/>
                          <a:ea typeface="Calibri"/>
                          <a:cs typeface="Times New Roman"/>
                        </a:rPr>
                        <a:t> There are elements of </a:t>
                      </a:r>
                      <a:r>
                        <a:rPr lang="en-ZA" sz="1100" b="1" kern="1200" dirty="0">
                          <a:solidFill>
                            <a:schemeClr val="tx1"/>
                          </a:solidFill>
                          <a:effectLst/>
                          <a:latin typeface="+mn-lt"/>
                          <a:ea typeface="Calibri"/>
                          <a:cs typeface="Times New Roman"/>
                        </a:rPr>
                        <a:t>progress</a:t>
                      </a:r>
                      <a:r>
                        <a:rPr lang="en-ZA" sz="1100" kern="1200" dirty="0">
                          <a:solidFill>
                            <a:schemeClr val="tx1"/>
                          </a:solidFill>
                          <a:effectLst/>
                          <a:latin typeface="+mn-lt"/>
                          <a:ea typeface="Calibri"/>
                          <a:cs typeface="Times New Roman"/>
                        </a:rPr>
                        <a:t> shown in </a:t>
                      </a:r>
                      <a:r>
                        <a:rPr lang="en-ZA" sz="1100" b="1" kern="1200" dirty="0">
                          <a:solidFill>
                            <a:schemeClr val="tx1"/>
                          </a:solidFill>
                          <a:effectLst/>
                          <a:latin typeface="+mn-lt"/>
                          <a:ea typeface="Calibri"/>
                          <a:cs typeface="Times New Roman"/>
                        </a:rPr>
                        <a:t>2016, </a:t>
                      </a:r>
                      <a:r>
                        <a:rPr lang="en-ZA" sz="1100" kern="1200" dirty="0">
                          <a:solidFill>
                            <a:schemeClr val="tx1"/>
                          </a:solidFill>
                          <a:effectLst/>
                          <a:latin typeface="+mn-lt"/>
                          <a:ea typeface="Calibri"/>
                          <a:cs typeface="Times New Roman"/>
                        </a:rPr>
                        <a:t>but have been affected by change of doing EMIS business as provinces are now supposed to administer the LURITS process four times a year, instead of just one target of 30 September of each year. This could now be correctly measured in December 2016.</a:t>
                      </a:r>
                    </a:p>
                  </a:txBody>
                  <a:tcPr marL="68580" marR="68580" marT="0" marB="0"/>
                </a:tc>
              </a:tr>
            </a:tbl>
          </a:graphicData>
        </a:graphic>
      </p:graphicFrame>
      <p:sp>
        <p:nvSpPr>
          <p:cNvPr id="4" name="Slide Number Placeholder 3"/>
          <p:cNvSpPr>
            <a:spLocks noGrp="1"/>
          </p:cNvSpPr>
          <p:nvPr>
            <p:ph type="sldNum" sz="quarter" idx="4294967295"/>
          </p:nvPr>
        </p:nvSpPr>
        <p:spPr>
          <a:xfrm>
            <a:off x="6553200" y="6356350"/>
            <a:ext cx="2133600" cy="365125"/>
          </a:xfrm>
          <a:prstGeom prst="rect">
            <a:avLst/>
          </a:prstGeom>
        </p:spPr>
        <p:txBody>
          <a:bodyPr/>
          <a:lstStyle/>
          <a:p>
            <a:fld id="{3DB53F8B-4788-43D9-B19C-7CDD71F53993}" type="slidenum">
              <a:rPr lang="en-ZA" smtClean="0"/>
              <a:pPr/>
              <a:t>29</a:t>
            </a:fld>
            <a:endParaRPr lang="en-ZA" dirty="0"/>
          </a:p>
        </p:txBody>
      </p:sp>
    </p:spTree>
    <p:extLst>
      <p:ext uri="{BB962C8B-B14F-4D97-AF65-F5344CB8AC3E}">
        <p14:creationId xmlns:p14="http://schemas.microsoft.com/office/powerpoint/2010/main" xmlns="" val="225896335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4624"/>
            <a:ext cx="9144000" cy="721570"/>
          </a:xfrm>
        </p:spPr>
        <p:txBody>
          <a:bodyPr>
            <a:normAutofit fontScale="90000"/>
          </a:bodyPr>
          <a:lstStyle/>
          <a:p>
            <a:r>
              <a:rPr lang="en-US" sz="2700" dirty="0" smtClean="0">
                <a:solidFill>
                  <a:schemeClr val="accent2">
                    <a:lumMod val="75000"/>
                  </a:schemeClr>
                </a:solidFill>
              </a:rPr>
              <a:t/>
            </a:r>
            <a:br>
              <a:rPr lang="en-US" sz="2700" dirty="0" smtClean="0">
                <a:solidFill>
                  <a:schemeClr val="accent2">
                    <a:lumMod val="75000"/>
                  </a:schemeClr>
                </a:solidFill>
              </a:rPr>
            </a:br>
            <a:r>
              <a:rPr lang="en-US" sz="2700" dirty="0" smtClean="0">
                <a:solidFill>
                  <a:schemeClr val="accent2">
                    <a:lumMod val="75000"/>
                  </a:schemeClr>
                </a:solidFill>
              </a:rPr>
              <a:t/>
            </a:r>
            <a:br>
              <a:rPr lang="en-US" sz="2700" dirty="0" smtClean="0">
                <a:solidFill>
                  <a:schemeClr val="accent2">
                    <a:lumMod val="75000"/>
                  </a:schemeClr>
                </a:solidFill>
              </a:rPr>
            </a:br>
            <a:r>
              <a:rPr lang="en-US" sz="2700" dirty="0" smtClean="0">
                <a:solidFill>
                  <a:schemeClr val="accent2">
                    <a:lumMod val="75000"/>
                  </a:schemeClr>
                </a:solidFill>
              </a:rPr>
              <a:t>ALLOCATION AGAINST ACTUAL EXPENDITURE PER PROGRAMME FOR THE 2015/16 FINANCIAL YEAR</a:t>
            </a:r>
            <a:r>
              <a:rPr lang="en-US" sz="4400" dirty="0" smtClean="0">
                <a:solidFill>
                  <a:schemeClr val="accent2">
                    <a:lumMod val="75000"/>
                  </a:schemeClr>
                </a:solidFill>
              </a:rPr>
              <a:t/>
            </a:r>
            <a:br>
              <a:rPr lang="en-US" sz="4400" dirty="0" smtClean="0">
                <a:solidFill>
                  <a:schemeClr val="accent2">
                    <a:lumMod val="75000"/>
                  </a:schemeClr>
                </a:solidFill>
              </a:rPr>
            </a:br>
            <a:endParaRPr lang="en-ZA" dirty="0">
              <a:solidFill>
                <a:schemeClr val="accent2">
                  <a:lumMod val="75000"/>
                </a:schemeClr>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755587271"/>
              </p:ext>
            </p:extLst>
          </p:nvPr>
        </p:nvGraphicFramePr>
        <p:xfrm>
          <a:off x="107501" y="980728"/>
          <a:ext cx="8928994" cy="5184575"/>
        </p:xfrm>
        <a:graphic>
          <a:graphicData uri="http://schemas.openxmlformats.org/drawingml/2006/table">
            <a:tbl>
              <a:tblPr firstRow="1" bandRow="1">
                <a:tableStyleId>{5C22544A-7EE6-4342-B048-85BDC9FD1C3A}</a:tableStyleId>
              </a:tblPr>
              <a:tblGrid>
                <a:gridCol w="3571597"/>
                <a:gridCol w="1397582"/>
                <a:gridCol w="1397582"/>
                <a:gridCol w="1319938"/>
                <a:gridCol w="1242295"/>
              </a:tblGrid>
              <a:tr h="298792">
                <a:tc rowSpan="3">
                  <a:txBody>
                    <a:bodyPr/>
                    <a:lstStyle/>
                    <a:p>
                      <a:pPr algn="ctr" rtl="0" fontAlgn="t"/>
                      <a:r>
                        <a:rPr lang="en-US" sz="1800" b="1" i="0" u="none" strike="noStrike" dirty="0">
                          <a:solidFill>
                            <a:schemeClr val="bg1"/>
                          </a:solidFill>
                          <a:latin typeface="Arial"/>
                        </a:rPr>
                        <a:t>PROGRAMMES</a:t>
                      </a:r>
                    </a:p>
                  </a:txBody>
                  <a:tcPr marL="0" marR="0" marT="0" marB="0" anchor="ctr"/>
                </a:tc>
                <a:tc gridSpan="3">
                  <a:txBody>
                    <a:bodyPr/>
                    <a:lstStyle/>
                    <a:p>
                      <a:pPr algn="ctr" rtl="0" fontAlgn="t"/>
                      <a:r>
                        <a:rPr lang="en-US" sz="1600" b="1" i="0" u="none" strike="noStrike" dirty="0" smtClean="0">
                          <a:solidFill>
                            <a:schemeClr val="bg1"/>
                          </a:solidFill>
                          <a:latin typeface="Arial"/>
                        </a:rPr>
                        <a:t>2015/16</a:t>
                      </a:r>
                      <a:endParaRPr lang="en-US" sz="1600" b="1" i="0" u="none" strike="noStrike" dirty="0">
                        <a:solidFill>
                          <a:schemeClr val="bg1"/>
                        </a:solidFill>
                        <a:latin typeface="Arial"/>
                      </a:endParaRPr>
                    </a:p>
                  </a:txBody>
                  <a:tcPr marL="0" marR="0" marT="0" marB="0" anchor="ctr"/>
                </a:tc>
                <a:tc hMerge="1">
                  <a:txBody>
                    <a:bodyPr/>
                    <a:lstStyle/>
                    <a:p>
                      <a:pPr algn="ctr" rtl="0" fontAlgn="t"/>
                      <a:endParaRPr lang="en-US" sz="1600" b="1" i="0" u="none" strike="noStrike" dirty="0">
                        <a:solidFill>
                          <a:srgbClr val="000000"/>
                        </a:solidFill>
                        <a:latin typeface="Arial"/>
                      </a:endParaRPr>
                    </a:p>
                  </a:txBody>
                  <a:tcPr marL="0" marR="0" marT="0" marB="0" anchor="ctr"/>
                </a:tc>
                <a:tc hMerge="1">
                  <a:txBody>
                    <a:bodyPr/>
                    <a:lstStyle/>
                    <a:p>
                      <a:pPr algn="ctr" rtl="0" fontAlgn="t"/>
                      <a:endParaRPr lang="en-US" sz="1600" b="1" i="0" u="none" strike="noStrike" dirty="0">
                        <a:solidFill>
                          <a:srgbClr val="000000"/>
                        </a:solidFill>
                        <a:latin typeface="Arial"/>
                      </a:endParaRPr>
                    </a:p>
                  </a:txBody>
                  <a:tcPr marL="0" marR="0" marT="0" marB="0" anchor="ctr"/>
                </a:tc>
                <a:tc rowSpan="3">
                  <a:txBody>
                    <a:bodyPr/>
                    <a:lstStyle/>
                    <a:p>
                      <a:pPr algn="ctr" rtl="0" fontAlgn="t"/>
                      <a:r>
                        <a:rPr lang="en-US" sz="1400" b="1" i="0" u="none" strike="noStrike" dirty="0" smtClean="0">
                          <a:solidFill>
                            <a:schemeClr val="bg1"/>
                          </a:solidFill>
                          <a:latin typeface="Arial"/>
                        </a:rPr>
                        <a:t>Expenditure</a:t>
                      </a:r>
                      <a:r>
                        <a:rPr lang="en-US" sz="1400" b="1" i="0" u="none" strike="noStrike" baseline="0" dirty="0" smtClean="0">
                          <a:solidFill>
                            <a:schemeClr val="bg1"/>
                          </a:solidFill>
                          <a:latin typeface="Arial"/>
                        </a:rPr>
                        <a:t> as % of Appropriation</a:t>
                      </a:r>
                      <a:endParaRPr lang="en-US" sz="1400" b="1" i="0" u="none" strike="noStrike" dirty="0">
                        <a:solidFill>
                          <a:schemeClr val="bg1"/>
                        </a:solidFill>
                        <a:latin typeface="Arial"/>
                      </a:endParaRPr>
                    </a:p>
                  </a:txBody>
                  <a:tcPr marL="0" marR="0" marT="0" marB="0" anchor="ctr"/>
                </a:tc>
              </a:tr>
              <a:tr h="494264">
                <a:tc vMerge="1">
                  <a:txBody>
                    <a:bodyPr/>
                    <a:lstStyle/>
                    <a:p>
                      <a:endParaRPr lang="en-GB"/>
                    </a:p>
                  </a:txBody>
                  <a:tcPr/>
                </a:tc>
                <a:tc>
                  <a:txBody>
                    <a:bodyPr/>
                    <a:lstStyle/>
                    <a:p>
                      <a:pPr algn="ctr" rtl="0" fontAlgn="t"/>
                      <a:r>
                        <a:rPr lang="en-US" sz="1400" b="1" i="0" u="none" strike="noStrike" dirty="0" smtClean="0">
                          <a:solidFill>
                            <a:srgbClr val="000000"/>
                          </a:solidFill>
                          <a:latin typeface="Arial"/>
                        </a:rPr>
                        <a:t>A</a:t>
                      </a:r>
                      <a:r>
                        <a:rPr lang="en-US" sz="1400" b="1" i="0" u="none" strike="noStrike" baseline="0" dirty="0" smtClean="0">
                          <a:solidFill>
                            <a:srgbClr val="000000"/>
                          </a:solidFill>
                          <a:latin typeface="Arial"/>
                        </a:rPr>
                        <a:t>PROPRIATION</a:t>
                      </a:r>
                      <a:endParaRPr lang="en-US" sz="1400" b="1" i="0" u="none" strike="noStrike" dirty="0">
                        <a:solidFill>
                          <a:srgbClr val="000000"/>
                        </a:solidFill>
                        <a:latin typeface="Arial"/>
                      </a:endParaRPr>
                    </a:p>
                  </a:txBody>
                  <a:tcPr marL="0" marR="0" marT="0" marB="0" anchor="ctr"/>
                </a:tc>
                <a:tc>
                  <a:txBody>
                    <a:bodyPr/>
                    <a:lstStyle/>
                    <a:p>
                      <a:pPr algn="ctr" rtl="0" fontAlgn="t"/>
                      <a:r>
                        <a:rPr lang="en-US" sz="1400" b="1" i="0" u="none" strike="noStrike" dirty="0" smtClean="0">
                          <a:solidFill>
                            <a:srgbClr val="000000"/>
                          </a:solidFill>
                          <a:latin typeface="Arial"/>
                        </a:rPr>
                        <a:t>ACTUAL</a:t>
                      </a:r>
                      <a:r>
                        <a:rPr lang="en-US" sz="1400" b="1" i="0" u="none" strike="noStrike" baseline="0" dirty="0" smtClean="0">
                          <a:solidFill>
                            <a:srgbClr val="000000"/>
                          </a:solidFill>
                          <a:latin typeface="Arial"/>
                        </a:rPr>
                        <a:t> EXPENDITURE</a:t>
                      </a:r>
                      <a:endParaRPr lang="en-US" sz="1400" b="1" i="0" u="none" strike="noStrike" dirty="0">
                        <a:solidFill>
                          <a:srgbClr val="000000"/>
                        </a:solidFill>
                        <a:latin typeface="Arial"/>
                      </a:endParaRPr>
                    </a:p>
                  </a:txBody>
                  <a:tcPr marL="0" marR="0" marT="0" marB="0" anchor="ctr"/>
                </a:tc>
                <a:tc>
                  <a:txBody>
                    <a:bodyPr/>
                    <a:lstStyle/>
                    <a:p>
                      <a:pPr algn="ctr" rtl="0" fontAlgn="t"/>
                      <a:r>
                        <a:rPr lang="en-US" sz="1400" b="1" i="0" u="none" strike="noStrike" dirty="0" smtClean="0">
                          <a:solidFill>
                            <a:srgbClr val="000000"/>
                          </a:solidFill>
                          <a:latin typeface="Arial"/>
                        </a:rPr>
                        <a:t>VARIANCE</a:t>
                      </a:r>
                      <a:endParaRPr lang="en-US" sz="1400" b="1" i="0" u="none" strike="noStrike" dirty="0">
                        <a:solidFill>
                          <a:srgbClr val="000000"/>
                        </a:solidFill>
                        <a:latin typeface="Arial"/>
                      </a:endParaRPr>
                    </a:p>
                  </a:txBody>
                  <a:tcPr marL="0" marR="0" marT="0" marB="0" anchor="ctr"/>
                </a:tc>
                <a:tc vMerge="1">
                  <a:txBody>
                    <a:bodyPr/>
                    <a:lstStyle/>
                    <a:p>
                      <a:pPr algn="ctr" rtl="0" fontAlgn="t"/>
                      <a:endParaRPr lang="en-US" sz="1600" b="1" i="0" u="none" strike="noStrike" dirty="0">
                        <a:solidFill>
                          <a:srgbClr val="000000"/>
                        </a:solidFill>
                        <a:latin typeface="Arial"/>
                      </a:endParaRPr>
                    </a:p>
                  </a:txBody>
                  <a:tcPr marL="0" marR="0" marT="0" marB="0"/>
                </a:tc>
              </a:tr>
              <a:tr h="317742">
                <a:tc vMerge="1">
                  <a:txBody>
                    <a:bodyPr/>
                    <a:lstStyle/>
                    <a:p>
                      <a:endParaRPr lang="en-US"/>
                    </a:p>
                  </a:txBody>
                  <a:tcPr/>
                </a:tc>
                <a:tc>
                  <a:txBody>
                    <a:bodyPr/>
                    <a:lstStyle/>
                    <a:p>
                      <a:pPr algn="ctr" rtl="0" fontAlgn="t"/>
                      <a:r>
                        <a:rPr lang="en-US" sz="1800" b="1" i="0" u="none" strike="noStrike" dirty="0">
                          <a:solidFill>
                            <a:srgbClr val="000000"/>
                          </a:solidFill>
                          <a:latin typeface="Arial"/>
                        </a:rPr>
                        <a:t>R’000</a:t>
                      </a:r>
                    </a:p>
                  </a:txBody>
                  <a:tcPr marL="0" marR="0" marT="0" marB="0" anchor="ctr"/>
                </a:tc>
                <a:tc>
                  <a:txBody>
                    <a:bodyPr/>
                    <a:lstStyle/>
                    <a:p>
                      <a:pPr algn="ctr" rtl="0" fontAlgn="t"/>
                      <a:r>
                        <a:rPr lang="en-US" sz="1800" b="1" i="0" u="none" strike="noStrike" dirty="0">
                          <a:solidFill>
                            <a:srgbClr val="000000"/>
                          </a:solidFill>
                          <a:latin typeface="Arial"/>
                        </a:rPr>
                        <a:t>R’000</a:t>
                      </a:r>
                    </a:p>
                  </a:txBody>
                  <a:tcPr marL="0" marR="0" marT="0" marB="0" anchor="ctr"/>
                </a:tc>
                <a:tc>
                  <a:txBody>
                    <a:bodyPr/>
                    <a:lstStyle/>
                    <a:p>
                      <a:pPr algn="ctr" rtl="0" fontAlgn="t"/>
                      <a:r>
                        <a:rPr lang="en-US" sz="1800" b="1" i="0" u="none" strike="noStrike" dirty="0" smtClean="0">
                          <a:solidFill>
                            <a:srgbClr val="000000"/>
                          </a:solidFill>
                          <a:latin typeface="Arial"/>
                        </a:rPr>
                        <a:t>R’000</a:t>
                      </a:r>
                      <a:endParaRPr lang="en-US" sz="1800" b="1" i="0" u="none" strike="noStrike" dirty="0">
                        <a:solidFill>
                          <a:srgbClr val="000000"/>
                        </a:solidFill>
                        <a:latin typeface="Arial"/>
                      </a:endParaRPr>
                    </a:p>
                  </a:txBody>
                  <a:tcPr marL="0" marR="0" marT="0" marB="0" anchor="ctr"/>
                </a:tc>
                <a:tc vMerge="1">
                  <a:txBody>
                    <a:bodyPr/>
                    <a:lstStyle/>
                    <a:p>
                      <a:pPr algn="ctr" rtl="0" fontAlgn="t"/>
                      <a:endParaRPr lang="en-US" sz="1600" b="1" i="0" u="none" strike="noStrike" dirty="0">
                        <a:solidFill>
                          <a:srgbClr val="000000"/>
                        </a:solidFill>
                        <a:latin typeface="Arial"/>
                      </a:endParaRPr>
                    </a:p>
                  </a:txBody>
                  <a:tcPr marL="0" marR="0" marT="0" marB="0"/>
                </a:tc>
              </a:tr>
              <a:tr h="422659">
                <a:tc>
                  <a:txBody>
                    <a:bodyPr/>
                    <a:lstStyle/>
                    <a:p>
                      <a:pPr algn="l" rtl="0" fontAlgn="t"/>
                      <a:r>
                        <a:rPr lang="en-US" sz="1800" b="0" i="0" u="none" strike="noStrike" dirty="0" smtClean="0">
                          <a:solidFill>
                            <a:srgbClr val="000000"/>
                          </a:solidFill>
                          <a:latin typeface="Arial"/>
                        </a:rPr>
                        <a:t>Administration</a:t>
                      </a:r>
                      <a:endParaRPr lang="en-US" sz="1800" b="0" i="0" u="none" strike="noStrike" dirty="0">
                        <a:solidFill>
                          <a:srgbClr val="000000"/>
                        </a:solidFill>
                        <a:latin typeface="Arial"/>
                      </a:endParaRPr>
                    </a:p>
                  </a:txBody>
                  <a:tcPr marR="0" marT="0" marB="0" anchor="b"/>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ZA" sz="1800" b="0" i="0" u="none" strike="noStrike" kern="1200" cap="none" normalizeH="0" baseline="0" dirty="0">
                          <a:ln>
                            <a:noFill/>
                          </a:ln>
                          <a:solidFill>
                            <a:schemeClr val="tx1">
                              <a:lumMod val="95000"/>
                              <a:lumOff val="5000"/>
                            </a:schemeClr>
                          </a:solidFill>
                          <a:effectLst/>
                          <a:latin typeface="Arial" charset="0"/>
                          <a:ea typeface="+mn-ea"/>
                          <a:cs typeface="+mn-cs"/>
                        </a:rPr>
                        <a:t>357 697</a:t>
                      </a:r>
                    </a:p>
                  </a:txBody>
                  <a:tcPr marL="0" marR="0" marT="0" marB="0" anchor="b"/>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ZA" sz="1800" b="0" i="0" u="none" strike="noStrike" kern="1200" cap="none" normalizeH="0" baseline="0" dirty="0">
                          <a:ln>
                            <a:noFill/>
                          </a:ln>
                          <a:solidFill>
                            <a:schemeClr val="tx1">
                              <a:lumMod val="95000"/>
                              <a:lumOff val="5000"/>
                            </a:schemeClr>
                          </a:solidFill>
                          <a:effectLst/>
                          <a:latin typeface="Arial" charset="0"/>
                          <a:ea typeface="+mn-ea"/>
                          <a:cs typeface="+mn-cs"/>
                        </a:rPr>
                        <a:t>306 037</a:t>
                      </a:r>
                    </a:p>
                  </a:txBody>
                  <a:tcPr marL="0" marR="0" marT="0" marB="0" anchor="b"/>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ZA" sz="1800" b="0" i="0" u="none" strike="noStrike" kern="1200" cap="none" normalizeH="0" baseline="0" dirty="0">
                          <a:ln>
                            <a:noFill/>
                          </a:ln>
                          <a:solidFill>
                            <a:schemeClr val="tx1">
                              <a:lumMod val="95000"/>
                              <a:lumOff val="5000"/>
                            </a:schemeClr>
                          </a:solidFill>
                          <a:effectLst/>
                          <a:latin typeface="Arial" charset="0"/>
                          <a:ea typeface="+mn-ea"/>
                          <a:cs typeface="+mn-cs"/>
                        </a:rPr>
                        <a:t>51 660</a:t>
                      </a:r>
                    </a:p>
                  </a:txBody>
                  <a:tcPr marL="0" marR="0" marT="0" marB="0" anchor="b"/>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ZA" sz="1800" b="0" i="0" u="none" strike="noStrike" kern="1200" cap="none" normalizeH="0" baseline="0" dirty="0">
                          <a:ln>
                            <a:noFill/>
                          </a:ln>
                          <a:solidFill>
                            <a:schemeClr val="tx1">
                              <a:lumMod val="95000"/>
                              <a:lumOff val="5000"/>
                            </a:schemeClr>
                          </a:solidFill>
                          <a:effectLst/>
                          <a:latin typeface="Arial" charset="0"/>
                          <a:ea typeface="+mn-ea"/>
                          <a:cs typeface="+mn-cs"/>
                        </a:rPr>
                        <a:t>85.56%</a:t>
                      </a:r>
                    </a:p>
                  </a:txBody>
                  <a:tcPr marL="0" marR="0" marT="0" marB="0" anchor="b"/>
                </a:tc>
              </a:tr>
              <a:tr h="737460">
                <a:tc>
                  <a:txBody>
                    <a:bodyPr/>
                    <a:lstStyle/>
                    <a:p>
                      <a:pPr algn="l" rtl="0" fontAlgn="t"/>
                      <a:r>
                        <a:rPr lang="en-US" sz="1800" b="0" i="0" u="none" strike="noStrike" dirty="0">
                          <a:solidFill>
                            <a:srgbClr val="000000"/>
                          </a:solidFill>
                          <a:latin typeface="Arial"/>
                        </a:rPr>
                        <a:t>Curriculum Policy, Support and </a:t>
                      </a:r>
                      <a:r>
                        <a:rPr lang="en-US" sz="1800" b="0" i="0" u="none" strike="noStrike" dirty="0" smtClean="0">
                          <a:solidFill>
                            <a:srgbClr val="000000"/>
                          </a:solidFill>
                          <a:latin typeface="Arial"/>
                        </a:rPr>
                        <a:t>Monitoring</a:t>
                      </a:r>
                      <a:endParaRPr lang="en-US" sz="1800" b="1" i="0" u="none" strike="noStrike" dirty="0">
                        <a:solidFill>
                          <a:srgbClr val="000000"/>
                        </a:solidFill>
                        <a:latin typeface="Arial"/>
                      </a:endParaRPr>
                    </a:p>
                  </a:txBody>
                  <a:tcPr marR="0" marT="0" marB="0" anchor="b"/>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ZA" sz="1800" b="0" i="0" u="none" strike="noStrike" kern="1200" cap="none" normalizeH="0" baseline="0" dirty="0">
                          <a:ln>
                            <a:noFill/>
                          </a:ln>
                          <a:solidFill>
                            <a:schemeClr val="tx1">
                              <a:lumMod val="95000"/>
                              <a:lumOff val="5000"/>
                            </a:schemeClr>
                          </a:solidFill>
                          <a:effectLst/>
                          <a:latin typeface="Arial" charset="0"/>
                          <a:ea typeface="+mn-ea"/>
                          <a:cs typeface="+mn-cs"/>
                        </a:rPr>
                        <a:t>1 </a:t>
                      </a:r>
                      <a:r>
                        <a:rPr kumimoji="0" lang="en-ZA" sz="1800" b="0" i="0" u="none" strike="noStrike" kern="1200" cap="none" normalizeH="0" baseline="0" dirty="0" smtClean="0">
                          <a:ln>
                            <a:noFill/>
                          </a:ln>
                          <a:solidFill>
                            <a:schemeClr val="tx1">
                              <a:lumMod val="95000"/>
                              <a:lumOff val="5000"/>
                            </a:schemeClr>
                          </a:solidFill>
                          <a:effectLst/>
                          <a:latin typeface="Arial" charset="0"/>
                          <a:ea typeface="+mn-ea"/>
                          <a:cs typeface="+mn-cs"/>
                        </a:rPr>
                        <a:t>847 522</a:t>
                      </a:r>
                      <a:endParaRPr kumimoji="0" lang="en-ZA" sz="1800" b="0" i="0" u="none" strike="noStrike" kern="1200" cap="none" normalizeH="0" baseline="0" dirty="0">
                        <a:ln>
                          <a:noFill/>
                        </a:ln>
                        <a:solidFill>
                          <a:schemeClr val="tx1">
                            <a:lumMod val="95000"/>
                            <a:lumOff val="5000"/>
                          </a:schemeClr>
                        </a:solidFill>
                        <a:effectLst/>
                        <a:latin typeface="Arial" charset="0"/>
                        <a:ea typeface="+mn-ea"/>
                        <a:cs typeface="+mn-cs"/>
                      </a:endParaRPr>
                    </a:p>
                  </a:txBody>
                  <a:tcPr marL="0" marR="0" marT="0" marB="0" anchor="b"/>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ZA" sz="1800" b="0" i="0" u="none" strike="noStrike" kern="1200" cap="none" normalizeH="0" baseline="0" dirty="0">
                          <a:ln>
                            <a:noFill/>
                          </a:ln>
                          <a:solidFill>
                            <a:schemeClr val="tx1">
                              <a:lumMod val="95000"/>
                              <a:lumOff val="5000"/>
                            </a:schemeClr>
                          </a:solidFill>
                          <a:effectLst/>
                          <a:latin typeface="Arial" charset="0"/>
                          <a:ea typeface="+mn-ea"/>
                          <a:cs typeface="+mn-cs"/>
                        </a:rPr>
                        <a:t>1 476 804</a:t>
                      </a:r>
                    </a:p>
                  </a:txBody>
                  <a:tcPr marL="0" marR="0" marT="0" marB="0" anchor="b"/>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ZA" sz="1800" b="0" i="0" u="none" strike="noStrike" kern="1200" cap="none" normalizeH="0" baseline="0" dirty="0" smtClean="0">
                          <a:ln>
                            <a:noFill/>
                          </a:ln>
                          <a:solidFill>
                            <a:schemeClr val="tx1">
                              <a:lumMod val="95000"/>
                              <a:lumOff val="5000"/>
                            </a:schemeClr>
                          </a:solidFill>
                          <a:effectLst/>
                          <a:latin typeface="Arial" charset="0"/>
                          <a:ea typeface="+mn-ea"/>
                          <a:cs typeface="+mn-cs"/>
                        </a:rPr>
                        <a:t>370 718</a:t>
                      </a:r>
                      <a:endParaRPr kumimoji="0" lang="en-ZA" sz="1800" b="0" i="0" u="none" strike="noStrike" kern="1200" cap="none" normalizeH="0" baseline="0" dirty="0">
                        <a:ln>
                          <a:noFill/>
                        </a:ln>
                        <a:solidFill>
                          <a:schemeClr val="tx1">
                            <a:lumMod val="95000"/>
                            <a:lumOff val="5000"/>
                          </a:schemeClr>
                        </a:solidFill>
                        <a:effectLst/>
                        <a:latin typeface="Arial" charset="0"/>
                        <a:ea typeface="+mn-ea"/>
                        <a:cs typeface="+mn-cs"/>
                      </a:endParaRPr>
                    </a:p>
                  </a:txBody>
                  <a:tcPr marL="0" marR="0" marT="0" marB="0" anchor="b"/>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ZA" sz="1800" b="0" i="0" u="none" strike="noStrike" kern="1200" cap="none" normalizeH="0" baseline="0" dirty="0" smtClean="0">
                          <a:ln>
                            <a:noFill/>
                          </a:ln>
                          <a:solidFill>
                            <a:schemeClr val="tx1">
                              <a:lumMod val="95000"/>
                              <a:lumOff val="5000"/>
                            </a:schemeClr>
                          </a:solidFill>
                          <a:effectLst/>
                          <a:latin typeface="Arial" charset="0"/>
                          <a:ea typeface="+mn-ea"/>
                          <a:cs typeface="+mn-cs"/>
                        </a:rPr>
                        <a:t>79.93</a:t>
                      </a:r>
                      <a:endParaRPr kumimoji="0" lang="en-ZA" sz="1800" b="0" i="0" u="none" strike="noStrike" kern="1200" cap="none" normalizeH="0" baseline="0" dirty="0">
                        <a:ln>
                          <a:noFill/>
                        </a:ln>
                        <a:solidFill>
                          <a:schemeClr val="tx1">
                            <a:lumMod val="95000"/>
                            <a:lumOff val="5000"/>
                          </a:schemeClr>
                        </a:solidFill>
                        <a:effectLst/>
                        <a:latin typeface="Arial" charset="0"/>
                        <a:ea typeface="+mn-ea"/>
                        <a:cs typeface="+mn-cs"/>
                      </a:endParaRPr>
                    </a:p>
                  </a:txBody>
                  <a:tcPr marL="0" marR="0" marT="0" marB="0" anchor="b"/>
                </a:tc>
              </a:tr>
              <a:tr h="970592">
                <a:tc>
                  <a:txBody>
                    <a:bodyPr/>
                    <a:lstStyle/>
                    <a:p>
                      <a:pPr algn="l" rtl="0" fontAlgn="t"/>
                      <a:r>
                        <a:rPr lang="en-US" sz="1800" b="0" i="0" u="none" strike="noStrike" dirty="0" smtClean="0">
                          <a:solidFill>
                            <a:srgbClr val="000000"/>
                          </a:solidFill>
                          <a:latin typeface="Arial"/>
                        </a:rPr>
                        <a:t>Teachers,</a:t>
                      </a:r>
                      <a:r>
                        <a:rPr lang="en-US" sz="1800" b="0" i="0" u="none" strike="noStrike" baseline="0" dirty="0" smtClean="0">
                          <a:solidFill>
                            <a:srgbClr val="000000"/>
                          </a:solidFill>
                          <a:latin typeface="Arial"/>
                        </a:rPr>
                        <a:t> </a:t>
                      </a:r>
                      <a:r>
                        <a:rPr lang="en-US" sz="1800" b="0" i="0" u="none" strike="noStrike" dirty="0" smtClean="0">
                          <a:solidFill>
                            <a:srgbClr val="000000"/>
                          </a:solidFill>
                          <a:latin typeface="Arial"/>
                        </a:rPr>
                        <a:t>Education </a:t>
                      </a:r>
                      <a:r>
                        <a:rPr lang="en-US" sz="1800" b="0" i="0" u="none" strike="noStrike" dirty="0">
                          <a:solidFill>
                            <a:srgbClr val="000000"/>
                          </a:solidFill>
                          <a:latin typeface="Arial"/>
                        </a:rPr>
                        <a:t>Human </a:t>
                      </a:r>
                      <a:r>
                        <a:rPr lang="en-US" sz="1800" b="0" i="0" u="none" strike="noStrike" dirty="0" smtClean="0">
                          <a:solidFill>
                            <a:srgbClr val="000000"/>
                          </a:solidFill>
                          <a:latin typeface="Arial"/>
                        </a:rPr>
                        <a:t>Resources Development and Institutional Development</a:t>
                      </a:r>
                    </a:p>
                  </a:txBody>
                  <a:tcPr marR="0" marT="0" marB="0" anchor="b"/>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ZA" sz="1800" b="0" i="0" u="none" strike="noStrike" kern="1200" cap="none" normalizeH="0" baseline="0" dirty="0">
                          <a:ln>
                            <a:noFill/>
                          </a:ln>
                          <a:solidFill>
                            <a:schemeClr val="tx1">
                              <a:lumMod val="95000"/>
                              <a:lumOff val="5000"/>
                            </a:schemeClr>
                          </a:solidFill>
                          <a:effectLst/>
                          <a:latin typeface="Arial" charset="0"/>
                          <a:ea typeface="+mn-ea"/>
                          <a:cs typeface="+mn-cs"/>
                        </a:rPr>
                        <a:t>1 </a:t>
                      </a:r>
                      <a:r>
                        <a:rPr kumimoji="0" lang="en-ZA" sz="1800" b="0" i="0" u="none" strike="noStrike" kern="1200" cap="none" normalizeH="0" baseline="0" dirty="0" smtClean="0">
                          <a:ln>
                            <a:noFill/>
                          </a:ln>
                          <a:solidFill>
                            <a:schemeClr val="tx1">
                              <a:lumMod val="95000"/>
                              <a:lumOff val="5000"/>
                            </a:schemeClr>
                          </a:solidFill>
                          <a:effectLst/>
                          <a:latin typeface="Arial" charset="0"/>
                          <a:ea typeface="+mn-ea"/>
                          <a:cs typeface="+mn-cs"/>
                        </a:rPr>
                        <a:t>170 759</a:t>
                      </a:r>
                      <a:endParaRPr kumimoji="0" lang="en-ZA" sz="1800" b="0" i="0" u="none" strike="noStrike" kern="1200" cap="none" normalizeH="0" baseline="0" dirty="0">
                        <a:ln>
                          <a:noFill/>
                        </a:ln>
                        <a:solidFill>
                          <a:schemeClr val="tx1">
                            <a:lumMod val="95000"/>
                            <a:lumOff val="5000"/>
                          </a:schemeClr>
                        </a:solidFill>
                        <a:effectLst/>
                        <a:latin typeface="Arial" charset="0"/>
                        <a:ea typeface="+mn-ea"/>
                        <a:cs typeface="+mn-cs"/>
                      </a:endParaRPr>
                    </a:p>
                  </a:txBody>
                  <a:tcPr marL="0" marR="0" marT="0" marB="0" anchor="b"/>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ZA" sz="1800" b="0" i="0" u="none" strike="noStrike" kern="1200" cap="none" normalizeH="0" baseline="0" dirty="0">
                          <a:ln>
                            <a:noFill/>
                          </a:ln>
                          <a:solidFill>
                            <a:schemeClr val="tx1">
                              <a:lumMod val="95000"/>
                              <a:lumOff val="5000"/>
                            </a:schemeClr>
                          </a:solidFill>
                          <a:effectLst/>
                          <a:latin typeface="Arial" charset="0"/>
                          <a:ea typeface="+mn-ea"/>
                          <a:cs typeface="+mn-cs"/>
                        </a:rPr>
                        <a:t>1 007 839</a:t>
                      </a:r>
                    </a:p>
                  </a:txBody>
                  <a:tcPr marL="0" marR="0" marT="0" marB="0" anchor="b"/>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ZA" sz="1800" b="0" i="0" u="none" strike="noStrike" kern="1200" cap="none" normalizeH="0" baseline="0" dirty="0" smtClean="0">
                          <a:ln>
                            <a:noFill/>
                          </a:ln>
                          <a:solidFill>
                            <a:schemeClr val="tx1">
                              <a:lumMod val="95000"/>
                              <a:lumOff val="5000"/>
                            </a:schemeClr>
                          </a:solidFill>
                          <a:effectLst/>
                          <a:latin typeface="Arial" charset="0"/>
                          <a:ea typeface="+mn-ea"/>
                          <a:cs typeface="+mn-cs"/>
                        </a:rPr>
                        <a:t>162 920</a:t>
                      </a:r>
                      <a:endParaRPr kumimoji="0" lang="en-ZA" sz="1800" b="0" i="0" u="none" strike="noStrike" kern="1200" cap="none" normalizeH="0" baseline="0" dirty="0">
                        <a:ln>
                          <a:noFill/>
                        </a:ln>
                        <a:solidFill>
                          <a:schemeClr val="tx1">
                            <a:lumMod val="95000"/>
                            <a:lumOff val="5000"/>
                          </a:schemeClr>
                        </a:solidFill>
                        <a:effectLst/>
                        <a:latin typeface="Arial" charset="0"/>
                        <a:ea typeface="+mn-ea"/>
                        <a:cs typeface="+mn-cs"/>
                      </a:endParaRPr>
                    </a:p>
                  </a:txBody>
                  <a:tcPr marL="0" marR="0" marT="0" marB="0" anchor="b"/>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ZA" sz="1800" b="0" i="0" u="none" strike="noStrike" kern="1200" cap="none" normalizeH="0" baseline="0" dirty="0" smtClean="0">
                          <a:ln>
                            <a:noFill/>
                          </a:ln>
                          <a:solidFill>
                            <a:schemeClr val="tx1">
                              <a:lumMod val="95000"/>
                              <a:lumOff val="5000"/>
                            </a:schemeClr>
                          </a:solidFill>
                          <a:effectLst/>
                          <a:latin typeface="Arial" charset="0"/>
                          <a:ea typeface="+mn-ea"/>
                          <a:cs typeface="+mn-cs"/>
                        </a:rPr>
                        <a:t>86.08%</a:t>
                      </a:r>
                      <a:endParaRPr kumimoji="0" lang="en-ZA" sz="1800" b="0" i="0" u="none" strike="noStrike" kern="1200" cap="none" normalizeH="0" baseline="0" dirty="0">
                        <a:ln>
                          <a:noFill/>
                        </a:ln>
                        <a:solidFill>
                          <a:schemeClr val="tx1">
                            <a:lumMod val="95000"/>
                            <a:lumOff val="5000"/>
                          </a:schemeClr>
                        </a:solidFill>
                        <a:effectLst/>
                        <a:latin typeface="Arial" charset="0"/>
                        <a:ea typeface="+mn-ea"/>
                        <a:cs typeface="+mn-cs"/>
                      </a:endParaRPr>
                    </a:p>
                  </a:txBody>
                  <a:tcPr marL="0" marR="0" marT="0" marB="0" anchor="b"/>
                </a:tc>
              </a:tr>
              <a:tr h="705885">
                <a:tc>
                  <a:txBody>
                    <a:bodyPr/>
                    <a:lstStyle/>
                    <a:p>
                      <a:pPr algn="l" rtl="0" fontAlgn="t"/>
                      <a:r>
                        <a:rPr lang="en-US" sz="1800" b="0" i="0" u="none" strike="noStrike" dirty="0" smtClean="0">
                          <a:solidFill>
                            <a:srgbClr val="000000"/>
                          </a:solidFill>
                          <a:latin typeface="Arial"/>
                        </a:rPr>
                        <a:t>Planning</a:t>
                      </a:r>
                      <a:r>
                        <a:rPr lang="en-US" sz="1800" b="0" i="0" u="none" strike="noStrike" dirty="0">
                          <a:solidFill>
                            <a:srgbClr val="000000"/>
                          </a:solidFill>
                          <a:latin typeface="Arial"/>
                        </a:rPr>
                        <a:t>, </a:t>
                      </a:r>
                      <a:r>
                        <a:rPr lang="en-US" sz="1800" b="0" i="0" u="none" strike="noStrike" dirty="0" smtClean="0">
                          <a:solidFill>
                            <a:srgbClr val="000000"/>
                          </a:solidFill>
                          <a:latin typeface="Arial"/>
                        </a:rPr>
                        <a:t>Information and Assessment</a:t>
                      </a:r>
                      <a:endParaRPr lang="en-US" sz="1800" b="1" i="0" u="none" strike="noStrike" dirty="0">
                        <a:solidFill>
                          <a:srgbClr val="000000"/>
                        </a:solidFill>
                        <a:latin typeface="Arial"/>
                      </a:endParaRPr>
                    </a:p>
                  </a:txBody>
                  <a:tcPr marR="0" marT="0" marB="0" anchor="b"/>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ZA" sz="1800" b="0" i="0" u="none" strike="noStrike" kern="1200" cap="none" normalizeH="0" baseline="0" dirty="0" smtClean="0">
                          <a:ln>
                            <a:noFill/>
                          </a:ln>
                          <a:solidFill>
                            <a:schemeClr val="tx1">
                              <a:lumMod val="95000"/>
                              <a:lumOff val="5000"/>
                            </a:schemeClr>
                          </a:solidFill>
                          <a:effectLst/>
                          <a:latin typeface="Arial" charset="0"/>
                          <a:ea typeface="+mn-ea"/>
                          <a:cs typeface="+mn-cs"/>
                        </a:rPr>
                        <a:t>11 966 626</a:t>
                      </a:r>
                      <a:endParaRPr kumimoji="0" lang="en-ZA" sz="1800" b="0" i="0" u="none" strike="noStrike" kern="1200" cap="none" normalizeH="0" baseline="0" dirty="0">
                        <a:ln>
                          <a:noFill/>
                        </a:ln>
                        <a:solidFill>
                          <a:schemeClr val="tx1">
                            <a:lumMod val="95000"/>
                            <a:lumOff val="5000"/>
                          </a:schemeClr>
                        </a:solidFill>
                        <a:effectLst/>
                        <a:latin typeface="Arial" charset="0"/>
                        <a:ea typeface="+mn-ea"/>
                        <a:cs typeface="+mn-cs"/>
                      </a:endParaRPr>
                    </a:p>
                  </a:txBody>
                  <a:tcPr marL="0" marR="0" marT="0" marB="0" anchor="b"/>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ZA" sz="1800" b="0" i="0" u="none" strike="noStrike" kern="1200" cap="none" normalizeH="0" baseline="0" dirty="0">
                          <a:ln>
                            <a:noFill/>
                          </a:ln>
                          <a:solidFill>
                            <a:schemeClr val="tx1">
                              <a:lumMod val="95000"/>
                              <a:lumOff val="5000"/>
                            </a:schemeClr>
                          </a:solidFill>
                          <a:effectLst/>
                          <a:latin typeface="Arial" charset="0"/>
                          <a:ea typeface="+mn-ea"/>
                          <a:cs typeface="+mn-cs"/>
                        </a:rPr>
                        <a:t>9 284 705</a:t>
                      </a:r>
                    </a:p>
                  </a:txBody>
                  <a:tcPr marL="0" marR="0" marT="0" marB="0" anchor="b"/>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ZA" sz="1800" b="0" i="0" u="none" strike="noStrike" kern="1200" cap="none" normalizeH="0" baseline="0" dirty="0">
                          <a:ln>
                            <a:noFill/>
                          </a:ln>
                          <a:solidFill>
                            <a:schemeClr val="tx1">
                              <a:lumMod val="95000"/>
                              <a:lumOff val="5000"/>
                            </a:schemeClr>
                          </a:solidFill>
                          <a:effectLst/>
                          <a:latin typeface="Arial" charset="0"/>
                          <a:ea typeface="+mn-ea"/>
                          <a:cs typeface="+mn-cs"/>
                        </a:rPr>
                        <a:t>2 </a:t>
                      </a:r>
                      <a:r>
                        <a:rPr kumimoji="0" lang="en-ZA" sz="1800" b="0" i="0" u="none" strike="noStrike" kern="1200" cap="none" normalizeH="0" baseline="0" dirty="0" smtClean="0">
                          <a:ln>
                            <a:noFill/>
                          </a:ln>
                          <a:solidFill>
                            <a:schemeClr val="tx1">
                              <a:lumMod val="95000"/>
                              <a:lumOff val="5000"/>
                            </a:schemeClr>
                          </a:solidFill>
                          <a:effectLst/>
                          <a:latin typeface="Arial" charset="0"/>
                          <a:ea typeface="+mn-ea"/>
                          <a:cs typeface="+mn-cs"/>
                        </a:rPr>
                        <a:t>681 921</a:t>
                      </a:r>
                      <a:endParaRPr kumimoji="0" lang="en-ZA" sz="1800" b="0" i="0" u="none" strike="noStrike" kern="1200" cap="none" normalizeH="0" baseline="0" dirty="0">
                        <a:ln>
                          <a:noFill/>
                        </a:ln>
                        <a:solidFill>
                          <a:schemeClr val="tx1">
                            <a:lumMod val="95000"/>
                            <a:lumOff val="5000"/>
                          </a:schemeClr>
                        </a:solidFill>
                        <a:effectLst/>
                        <a:latin typeface="Arial" charset="0"/>
                        <a:ea typeface="+mn-ea"/>
                        <a:cs typeface="+mn-cs"/>
                      </a:endParaRPr>
                    </a:p>
                  </a:txBody>
                  <a:tcPr marL="0" marR="0" marT="0" marB="0" anchor="b"/>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ZA" sz="1800" b="0" i="0" u="none" strike="noStrike" kern="1200" cap="none" normalizeH="0" baseline="0" dirty="0" smtClean="0">
                          <a:ln>
                            <a:noFill/>
                          </a:ln>
                          <a:solidFill>
                            <a:schemeClr val="tx1">
                              <a:lumMod val="95000"/>
                              <a:lumOff val="5000"/>
                            </a:schemeClr>
                          </a:solidFill>
                          <a:effectLst/>
                          <a:latin typeface="Arial" charset="0"/>
                          <a:ea typeface="+mn-ea"/>
                          <a:cs typeface="+mn-cs"/>
                        </a:rPr>
                        <a:t>77.59%</a:t>
                      </a:r>
                      <a:endParaRPr kumimoji="0" lang="en-ZA" sz="1800" b="0" i="0" u="none" strike="noStrike" kern="1200" cap="none" normalizeH="0" baseline="0" dirty="0">
                        <a:ln>
                          <a:noFill/>
                        </a:ln>
                        <a:solidFill>
                          <a:schemeClr val="tx1">
                            <a:lumMod val="95000"/>
                            <a:lumOff val="5000"/>
                          </a:schemeClr>
                        </a:solidFill>
                        <a:effectLst/>
                        <a:latin typeface="Arial" charset="0"/>
                        <a:ea typeface="+mn-ea"/>
                        <a:cs typeface="+mn-cs"/>
                      </a:endParaRPr>
                    </a:p>
                  </a:txBody>
                  <a:tcPr marL="0" marR="0" marT="0" marB="0" anchor="b"/>
                </a:tc>
              </a:tr>
              <a:tr h="538150">
                <a:tc>
                  <a:txBody>
                    <a:bodyPr/>
                    <a:lstStyle/>
                    <a:p>
                      <a:pPr algn="l" rtl="0" fontAlgn="t"/>
                      <a:r>
                        <a:rPr lang="en-US" sz="1800" b="0" i="0" u="none" strike="noStrike" dirty="0" smtClean="0">
                          <a:solidFill>
                            <a:srgbClr val="000000"/>
                          </a:solidFill>
                          <a:latin typeface="Arial"/>
                        </a:rPr>
                        <a:t>Educational Enrichment Services</a:t>
                      </a:r>
                      <a:endParaRPr lang="en-US" sz="1800" b="1" i="0" u="none" strike="noStrike" baseline="30000" dirty="0">
                        <a:solidFill>
                          <a:srgbClr val="000000"/>
                        </a:solidFill>
                        <a:latin typeface="Arial"/>
                      </a:endParaRPr>
                    </a:p>
                  </a:txBody>
                  <a:tcPr marR="0" marT="0" marB="0" anchor="b"/>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ZA" sz="1800" b="0" i="0" u="none" strike="noStrike" kern="1200" cap="none" normalizeH="0" baseline="0" dirty="0">
                          <a:ln>
                            <a:noFill/>
                          </a:ln>
                          <a:solidFill>
                            <a:schemeClr val="tx1">
                              <a:lumMod val="95000"/>
                              <a:lumOff val="5000"/>
                            </a:schemeClr>
                          </a:solidFill>
                          <a:effectLst/>
                          <a:latin typeface="Arial" charset="0"/>
                          <a:ea typeface="+mn-ea"/>
                          <a:cs typeface="+mn-cs"/>
                        </a:rPr>
                        <a:t>5 </a:t>
                      </a:r>
                      <a:r>
                        <a:rPr kumimoji="0" lang="en-ZA" sz="1800" b="0" i="0" u="none" strike="noStrike" kern="1200" cap="none" normalizeH="0" baseline="0" dirty="0" smtClean="0">
                          <a:ln>
                            <a:noFill/>
                          </a:ln>
                          <a:solidFill>
                            <a:schemeClr val="tx1">
                              <a:lumMod val="95000"/>
                              <a:lumOff val="5000"/>
                            </a:schemeClr>
                          </a:solidFill>
                          <a:effectLst/>
                          <a:latin typeface="Arial" charset="0"/>
                          <a:ea typeface="+mn-ea"/>
                          <a:cs typeface="+mn-cs"/>
                        </a:rPr>
                        <a:t>943 822</a:t>
                      </a:r>
                      <a:endParaRPr kumimoji="0" lang="en-ZA" sz="1800" b="0" i="0" u="none" strike="noStrike" kern="1200" cap="none" normalizeH="0" baseline="0" dirty="0">
                        <a:ln>
                          <a:noFill/>
                        </a:ln>
                        <a:solidFill>
                          <a:schemeClr val="tx1">
                            <a:lumMod val="95000"/>
                            <a:lumOff val="5000"/>
                          </a:schemeClr>
                        </a:solidFill>
                        <a:effectLst/>
                        <a:latin typeface="Arial" charset="0"/>
                        <a:ea typeface="+mn-ea"/>
                        <a:cs typeface="+mn-cs"/>
                      </a:endParaRPr>
                    </a:p>
                  </a:txBody>
                  <a:tcPr marL="0" marR="0" marT="0" marB="0" anchor="b"/>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ZA" sz="1800" b="0" i="0" u="none" strike="noStrike" kern="1200" cap="none" normalizeH="0" baseline="0" dirty="0">
                          <a:ln>
                            <a:noFill/>
                          </a:ln>
                          <a:solidFill>
                            <a:schemeClr val="tx1">
                              <a:lumMod val="95000"/>
                              <a:lumOff val="5000"/>
                            </a:schemeClr>
                          </a:solidFill>
                          <a:effectLst/>
                          <a:latin typeface="Arial" charset="0"/>
                          <a:ea typeface="+mn-ea"/>
                          <a:cs typeface="+mn-cs"/>
                        </a:rPr>
                        <a:t>4 931 780</a:t>
                      </a:r>
                    </a:p>
                  </a:txBody>
                  <a:tcPr marL="0" marR="0" marT="0" marB="0" anchor="b"/>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ZA" sz="1800" b="0" i="0" u="none" strike="noStrike" kern="1200" cap="none" normalizeH="0" baseline="0" dirty="0">
                          <a:ln>
                            <a:noFill/>
                          </a:ln>
                          <a:solidFill>
                            <a:schemeClr val="tx1">
                              <a:lumMod val="95000"/>
                              <a:lumOff val="5000"/>
                            </a:schemeClr>
                          </a:solidFill>
                          <a:effectLst/>
                          <a:latin typeface="Arial" charset="0"/>
                          <a:ea typeface="+mn-ea"/>
                          <a:cs typeface="+mn-cs"/>
                        </a:rPr>
                        <a:t>1 </a:t>
                      </a:r>
                      <a:r>
                        <a:rPr kumimoji="0" lang="en-ZA" sz="1800" b="0" i="0" u="none" strike="noStrike" kern="1200" cap="none" normalizeH="0" baseline="0" dirty="0" smtClean="0">
                          <a:ln>
                            <a:noFill/>
                          </a:ln>
                          <a:solidFill>
                            <a:schemeClr val="tx1">
                              <a:lumMod val="95000"/>
                              <a:lumOff val="5000"/>
                            </a:schemeClr>
                          </a:solidFill>
                          <a:effectLst/>
                          <a:latin typeface="Arial" charset="0"/>
                          <a:ea typeface="+mn-ea"/>
                          <a:cs typeface="+mn-cs"/>
                        </a:rPr>
                        <a:t>012 042</a:t>
                      </a:r>
                      <a:endParaRPr kumimoji="0" lang="en-ZA" sz="1800" b="0" i="0" u="none" strike="noStrike" kern="1200" cap="none" normalizeH="0" baseline="0" dirty="0">
                        <a:ln>
                          <a:noFill/>
                        </a:ln>
                        <a:solidFill>
                          <a:schemeClr val="tx1">
                            <a:lumMod val="95000"/>
                            <a:lumOff val="5000"/>
                          </a:schemeClr>
                        </a:solidFill>
                        <a:effectLst/>
                        <a:latin typeface="Arial" charset="0"/>
                        <a:ea typeface="+mn-ea"/>
                        <a:cs typeface="+mn-cs"/>
                      </a:endParaRPr>
                    </a:p>
                  </a:txBody>
                  <a:tcPr marL="0" marR="0" marT="0" marB="0" anchor="b"/>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ZA" sz="1800" b="0" i="0" u="none" strike="noStrike" kern="1200" cap="none" normalizeH="0" baseline="0" dirty="0" smtClean="0">
                          <a:ln>
                            <a:noFill/>
                          </a:ln>
                          <a:solidFill>
                            <a:schemeClr val="tx1">
                              <a:lumMod val="95000"/>
                              <a:lumOff val="5000"/>
                            </a:schemeClr>
                          </a:solidFill>
                          <a:effectLst/>
                          <a:latin typeface="Arial" charset="0"/>
                          <a:ea typeface="+mn-ea"/>
                          <a:cs typeface="+mn-cs"/>
                        </a:rPr>
                        <a:t>82.97%</a:t>
                      </a:r>
                      <a:endParaRPr kumimoji="0" lang="en-ZA" sz="1800" b="0" i="0" u="none" strike="noStrike" kern="1200" cap="none" normalizeH="0" baseline="0" dirty="0">
                        <a:ln>
                          <a:noFill/>
                        </a:ln>
                        <a:solidFill>
                          <a:schemeClr val="tx1">
                            <a:lumMod val="95000"/>
                            <a:lumOff val="5000"/>
                          </a:schemeClr>
                        </a:solidFill>
                        <a:effectLst/>
                        <a:latin typeface="Arial" charset="0"/>
                        <a:ea typeface="+mn-ea"/>
                        <a:cs typeface="+mn-cs"/>
                      </a:endParaRPr>
                    </a:p>
                  </a:txBody>
                  <a:tcPr marL="0" marR="0" marT="0" marB="0" anchor="b"/>
                </a:tc>
              </a:tr>
              <a:tr h="699031">
                <a:tc>
                  <a:txBody>
                    <a:bodyPr/>
                    <a:lstStyle/>
                    <a:p>
                      <a:pPr algn="l" rtl="0" fontAlgn="t"/>
                      <a:r>
                        <a:rPr lang="en-US" sz="1800" b="1" i="0" u="none" strike="noStrike" dirty="0">
                          <a:solidFill>
                            <a:srgbClr val="000000"/>
                          </a:solidFill>
                          <a:latin typeface="Arial"/>
                        </a:rPr>
                        <a:t>Total</a:t>
                      </a:r>
                    </a:p>
                  </a:txBody>
                  <a:tcPr marR="0" marT="0" marB="0" anchor="b"/>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lang="en-ZA" sz="1800" b="1" i="0" u="none" strike="noStrike" dirty="0">
                          <a:solidFill>
                            <a:schemeClr val="tx1"/>
                          </a:solidFill>
                          <a:effectLst/>
                          <a:latin typeface="Arial"/>
                        </a:rPr>
                        <a:t>        </a:t>
                      </a:r>
                      <a:endParaRPr lang="en-ZA" sz="1800" b="1" i="0" u="none" strike="noStrike" dirty="0" smtClean="0">
                        <a:solidFill>
                          <a:schemeClr val="tx1"/>
                        </a:solidFill>
                        <a:effectLst/>
                        <a:latin typeface="Arial"/>
                      </a:endParaRPr>
                    </a:p>
                    <a:p>
                      <a:pPr marL="0" marR="0" lvl="0" indent="0" algn="r" defTabSz="914400" rtl="0" eaLnBrk="1" fontAlgn="base" latinLnBrk="0" hangingPunct="1">
                        <a:lnSpc>
                          <a:spcPct val="100000"/>
                        </a:lnSpc>
                        <a:spcBef>
                          <a:spcPct val="20000"/>
                        </a:spcBef>
                        <a:spcAft>
                          <a:spcPct val="0"/>
                        </a:spcAft>
                        <a:buClrTx/>
                        <a:buSzTx/>
                        <a:buFontTx/>
                        <a:buNone/>
                        <a:tabLst/>
                      </a:pPr>
                      <a:r>
                        <a:rPr lang="en-ZA" sz="1800" b="1" i="0" u="none" strike="noStrike" dirty="0" smtClean="0">
                          <a:solidFill>
                            <a:schemeClr val="tx1"/>
                          </a:solidFill>
                          <a:effectLst/>
                          <a:latin typeface="Arial"/>
                        </a:rPr>
                        <a:t> </a:t>
                      </a:r>
                      <a:r>
                        <a:rPr kumimoji="0" lang="en-ZA" sz="1800" b="1" i="0" u="none" strike="noStrike" kern="1200" cap="none" normalizeH="0" baseline="0" dirty="0">
                          <a:ln>
                            <a:noFill/>
                          </a:ln>
                          <a:solidFill>
                            <a:schemeClr val="tx1"/>
                          </a:solidFill>
                          <a:effectLst/>
                          <a:latin typeface="Arial" charset="0"/>
                          <a:ea typeface="+mn-ea"/>
                          <a:cs typeface="+mn-cs"/>
                        </a:rPr>
                        <a:t>21 </a:t>
                      </a:r>
                      <a:r>
                        <a:rPr kumimoji="0" lang="en-ZA" sz="1800" b="1" i="0" u="none" strike="noStrike" kern="1200" cap="none" normalizeH="0" baseline="0" dirty="0" smtClean="0">
                          <a:ln>
                            <a:noFill/>
                          </a:ln>
                          <a:solidFill>
                            <a:schemeClr val="tx1"/>
                          </a:solidFill>
                          <a:effectLst/>
                          <a:latin typeface="Arial" charset="0"/>
                          <a:ea typeface="+mn-ea"/>
                          <a:cs typeface="+mn-cs"/>
                        </a:rPr>
                        <a:t>286 426 </a:t>
                      </a:r>
                      <a:endParaRPr kumimoji="0" lang="en-ZA" sz="1800" b="1" i="0" u="none" strike="noStrike" kern="1200" cap="none" normalizeH="0" baseline="0" dirty="0">
                        <a:ln>
                          <a:noFill/>
                        </a:ln>
                        <a:solidFill>
                          <a:schemeClr val="tx1"/>
                        </a:solidFill>
                        <a:effectLst/>
                        <a:latin typeface="Arial" charset="0"/>
                        <a:ea typeface="+mn-ea"/>
                        <a:cs typeface="+mn-cs"/>
                      </a:endParaRPr>
                    </a:p>
                  </a:txBody>
                  <a:tcPr marL="0" marR="0" marT="0" marB="0" anchor="b"/>
                </a:tc>
                <a:tc>
                  <a:txBody>
                    <a:bodyPr/>
                    <a:lstStyle/>
                    <a:p>
                      <a:pPr algn="r" fontAlgn="b"/>
                      <a:r>
                        <a:rPr lang="en-ZA" sz="1800" b="1" i="0" u="none" strike="noStrike" kern="1200" dirty="0">
                          <a:solidFill>
                            <a:schemeClr val="tx1"/>
                          </a:solidFill>
                          <a:effectLst/>
                          <a:latin typeface="Arial"/>
                          <a:ea typeface="+mn-ea"/>
                          <a:cs typeface="+mn-cs"/>
                        </a:rPr>
                        <a:t>17 007 165</a:t>
                      </a:r>
                    </a:p>
                  </a:txBody>
                  <a:tcPr marL="0" marR="0" marT="0" marB="0" anchor="b"/>
                </a:tc>
                <a:tc>
                  <a:txBody>
                    <a:bodyPr/>
                    <a:lstStyle/>
                    <a:p>
                      <a:pPr algn="r" fontAlgn="b"/>
                      <a:r>
                        <a:rPr lang="en-ZA" sz="1800" b="1" i="0" u="none" strike="noStrike" kern="1200" dirty="0">
                          <a:solidFill>
                            <a:schemeClr val="tx1"/>
                          </a:solidFill>
                          <a:effectLst/>
                          <a:latin typeface="Arial"/>
                          <a:ea typeface="+mn-ea"/>
                          <a:cs typeface="+mn-cs"/>
                        </a:rPr>
                        <a:t>4 </a:t>
                      </a:r>
                      <a:r>
                        <a:rPr lang="en-ZA" sz="1800" b="1" i="0" u="none" strike="noStrike" kern="1200" dirty="0" smtClean="0">
                          <a:solidFill>
                            <a:schemeClr val="tx1"/>
                          </a:solidFill>
                          <a:effectLst/>
                          <a:latin typeface="Arial"/>
                          <a:ea typeface="+mn-ea"/>
                          <a:cs typeface="+mn-cs"/>
                        </a:rPr>
                        <a:t>27</a:t>
                      </a:r>
                      <a:r>
                        <a:rPr lang="en-ZA" sz="1800" b="1" i="0" u="none" strike="noStrike" kern="1200" baseline="0" dirty="0" smtClean="0">
                          <a:solidFill>
                            <a:schemeClr val="tx1"/>
                          </a:solidFill>
                          <a:effectLst/>
                          <a:latin typeface="Arial"/>
                          <a:ea typeface="+mn-ea"/>
                          <a:cs typeface="+mn-cs"/>
                        </a:rPr>
                        <a:t> 261</a:t>
                      </a:r>
                      <a:endParaRPr lang="en-ZA" sz="1800" b="1" i="0" u="none" strike="noStrike" kern="1200" dirty="0">
                        <a:solidFill>
                          <a:schemeClr val="tx1"/>
                        </a:solidFill>
                        <a:effectLst/>
                        <a:latin typeface="Arial"/>
                        <a:ea typeface="+mn-ea"/>
                        <a:cs typeface="+mn-cs"/>
                      </a:endParaRPr>
                    </a:p>
                  </a:txBody>
                  <a:tcPr marL="0" marR="0" marT="0" marB="0" anchor="b"/>
                </a:tc>
                <a:tc>
                  <a:txBody>
                    <a:bodyPr/>
                    <a:lstStyle/>
                    <a:p>
                      <a:pPr algn="r" fontAlgn="b"/>
                      <a:r>
                        <a:rPr lang="en-ZA" sz="1800" b="1" i="0" u="none" strike="noStrike" kern="1200" dirty="0" smtClean="0">
                          <a:solidFill>
                            <a:schemeClr val="tx1"/>
                          </a:solidFill>
                          <a:effectLst/>
                          <a:latin typeface="Arial"/>
                          <a:ea typeface="+mn-ea"/>
                          <a:cs typeface="+mn-cs"/>
                        </a:rPr>
                        <a:t>79.90%</a:t>
                      </a:r>
                      <a:endParaRPr lang="en-ZA" sz="1800" b="1" i="0" u="none" strike="noStrike" kern="1200" dirty="0">
                        <a:solidFill>
                          <a:schemeClr val="tx1"/>
                        </a:solidFill>
                        <a:effectLst/>
                        <a:latin typeface="Arial"/>
                        <a:ea typeface="+mn-ea"/>
                        <a:cs typeface="+mn-cs"/>
                      </a:endParaRPr>
                    </a:p>
                  </a:txBody>
                  <a:tcPr marL="0" marR="0" marT="0" marB="0" anchor="b"/>
                </a:tc>
              </a:tr>
            </a:tbl>
          </a:graphicData>
        </a:graphic>
      </p:graphicFrame>
      <p:sp>
        <p:nvSpPr>
          <p:cNvPr id="5" name="Slide Number Placeholder 4"/>
          <p:cNvSpPr>
            <a:spLocks noGrp="1"/>
          </p:cNvSpPr>
          <p:nvPr>
            <p:ph type="sldNum" sz="quarter" idx="11"/>
          </p:nvPr>
        </p:nvSpPr>
        <p:spPr>
          <a:xfrm>
            <a:off x="6553200" y="6356350"/>
            <a:ext cx="2590800" cy="365125"/>
          </a:xfrm>
        </p:spPr>
        <p:txBody>
          <a:bodyPr/>
          <a:lstStyle/>
          <a:p>
            <a:fld id="{3DB53F8B-4788-43D9-B19C-7CDD71F53993}" type="slidenum">
              <a:rPr lang="en-ZA" smtClean="0"/>
              <a:pPr/>
              <a:t>3</a:t>
            </a:fld>
            <a:endParaRPr lang="en-ZA" dirty="0"/>
          </a:p>
        </p:txBody>
      </p:sp>
    </p:spTree>
    <p:extLst>
      <p:ext uri="{BB962C8B-B14F-4D97-AF65-F5344CB8AC3E}">
        <p14:creationId xmlns:p14="http://schemas.microsoft.com/office/powerpoint/2010/main" xmlns="" val="148220387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188641"/>
            <a:ext cx="8640960" cy="504055"/>
          </a:xfrm>
        </p:spPr>
        <p:txBody>
          <a:bodyPr>
            <a:normAutofit fontScale="90000"/>
          </a:bodyPr>
          <a:lstStyle/>
          <a:p>
            <a:r>
              <a:rPr lang="en-ZA" sz="2400" b="1" dirty="0" smtClean="0"/>
              <a:t>AUDITOR-GENERAL PEDS FINDINGS 2014/15 PROGRESS REPORT</a:t>
            </a:r>
            <a:endParaRPr lang="en-ZA" sz="2400" b="1"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xmlns="" val="2483266087"/>
              </p:ext>
            </p:extLst>
          </p:nvPr>
        </p:nvGraphicFramePr>
        <p:xfrm>
          <a:off x="107504" y="836713"/>
          <a:ext cx="8928992" cy="5587839"/>
        </p:xfrm>
        <a:graphic>
          <a:graphicData uri="http://schemas.openxmlformats.org/drawingml/2006/table">
            <a:tbl>
              <a:tblPr firstRow="1" bandRow="1">
                <a:tableStyleId>{5C22544A-7EE6-4342-B048-85BDC9FD1C3A}</a:tableStyleId>
              </a:tblPr>
              <a:tblGrid>
                <a:gridCol w="3226442"/>
                <a:gridCol w="2776241"/>
                <a:gridCol w="2926309"/>
              </a:tblGrid>
              <a:tr h="212437">
                <a:tc>
                  <a:txBody>
                    <a:bodyPr/>
                    <a:lstStyle/>
                    <a:p>
                      <a:pPr algn="l">
                        <a:lnSpc>
                          <a:spcPct val="115000"/>
                        </a:lnSpc>
                        <a:spcAft>
                          <a:spcPts val="0"/>
                        </a:spcAft>
                      </a:pPr>
                      <a:r>
                        <a:rPr lang="en-ZA" sz="1200" b="1" dirty="0">
                          <a:effectLst/>
                          <a:latin typeface="Calibri"/>
                          <a:ea typeface="Times New Roman"/>
                          <a:cs typeface="Times New Roman"/>
                        </a:rPr>
                        <a:t>Findings</a:t>
                      </a:r>
                      <a:endParaRPr lang="en-ZA" sz="1100" dirty="0">
                        <a:effectLst/>
                        <a:latin typeface="Calibri"/>
                        <a:ea typeface="Times New Roman"/>
                        <a:cs typeface="Times New Roman"/>
                      </a:endParaRPr>
                    </a:p>
                  </a:txBody>
                  <a:tcPr marL="68580" marR="68580" marT="0" marB="0"/>
                </a:tc>
                <a:tc>
                  <a:txBody>
                    <a:bodyPr/>
                    <a:lstStyle/>
                    <a:p>
                      <a:pPr algn="l">
                        <a:lnSpc>
                          <a:spcPct val="115000"/>
                        </a:lnSpc>
                        <a:spcAft>
                          <a:spcPts val="0"/>
                        </a:spcAft>
                      </a:pPr>
                      <a:r>
                        <a:rPr lang="en-ZA" sz="1200" b="1" dirty="0">
                          <a:effectLst/>
                          <a:latin typeface="Calibri"/>
                          <a:ea typeface="Times New Roman"/>
                          <a:cs typeface="Times New Roman"/>
                        </a:rPr>
                        <a:t>Action taken </a:t>
                      </a:r>
                      <a:endParaRPr lang="en-ZA" sz="1100" dirty="0">
                        <a:effectLst/>
                        <a:latin typeface="Calibri"/>
                        <a:ea typeface="Times New Roman"/>
                        <a:cs typeface="Times New Roman"/>
                      </a:endParaRPr>
                    </a:p>
                  </a:txBody>
                  <a:tcPr marL="68580" marR="68580" marT="0" marB="0"/>
                </a:tc>
                <a:tc>
                  <a:txBody>
                    <a:bodyPr/>
                    <a:lstStyle/>
                    <a:p>
                      <a:pPr algn="l">
                        <a:lnSpc>
                          <a:spcPct val="115000"/>
                        </a:lnSpc>
                        <a:spcAft>
                          <a:spcPts val="0"/>
                        </a:spcAft>
                      </a:pPr>
                      <a:r>
                        <a:rPr lang="en-ZA" sz="1200" b="1" dirty="0">
                          <a:effectLst/>
                          <a:latin typeface="Calibri"/>
                          <a:ea typeface="Times New Roman"/>
                          <a:cs typeface="Times New Roman"/>
                        </a:rPr>
                        <a:t>Progress </a:t>
                      </a:r>
                      <a:endParaRPr lang="en-ZA" sz="1100" dirty="0">
                        <a:effectLst/>
                        <a:latin typeface="Calibri"/>
                        <a:ea typeface="Times New Roman"/>
                        <a:cs typeface="Times New Roman"/>
                      </a:endParaRPr>
                    </a:p>
                  </a:txBody>
                  <a:tcPr marL="68580" marR="68580" marT="0" marB="0"/>
                </a:tc>
              </a:tr>
              <a:tr h="1227722">
                <a:tc>
                  <a:txBody>
                    <a:bodyPr/>
                    <a:lstStyle/>
                    <a:p>
                      <a:pPr>
                        <a:lnSpc>
                          <a:spcPct val="115000"/>
                        </a:lnSpc>
                        <a:spcAft>
                          <a:spcPts val="1000"/>
                        </a:spcAft>
                      </a:pPr>
                      <a:r>
                        <a:rPr lang="en-ZA" sz="1100" dirty="0" smtClean="0">
                          <a:solidFill>
                            <a:schemeClr val="tx1"/>
                          </a:solidFill>
                          <a:effectLst/>
                          <a:latin typeface="+mn-lt"/>
                          <a:ea typeface="Calibri"/>
                          <a:cs typeface="Times New Roman"/>
                        </a:rPr>
                        <a:t>3.3 Provincial EMIS division </a:t>
                      </a:r>
                      <a:r>
                        <a:rPr lang="en-ZA" sz="1100" b="1" dirty="0" smtClean="0">
                          <a:solidFill>
                            <a:schemeClr val="tx1"/>
                          </a:solidFill>
                          <a:effectLst/>
                          <a:latin typeface="+mn-lt"/>
                          <a:ea typeface="Calibri"/>
                          <a:cs typeface="Times New Roman"/>
                        </a:rPr>
                        <a:t>reporting tools</a:t>
                      </a:r>
                      <a:r>
                        <a:rPr lang="en-ZA" sz="1100" dirty="0" smtClean="0">
                          <a:solidFill>
                            <a:schemeClr val="tx1"/>
                          </a:solidFill>
                          <a:effectLst/>
                          <a:latin typeface="+mn-lt"/>
                          <a:ea typeface="Calibri"/>
                          <a:cs typeface="Times New Roman"/>
                        </a:rPr>
                        <a:t> and Data </a:t>
                      </a:r>
                      <a:r>
                        <a:rPr lang="en-ZA" sz="1100" b="1" dirty="0" smtClean="0">
                          <a:solidFill>
                            <a:schemeClr val="tx1"/>
                          </a:solidFill>
                          <a:effectLst/>
                          <a:latin typeface="+mn-lt"/>
                          <a:ea typeface="Calibri"/>
                          <a:cs typeface="Times New Roman"/>
                        </a:rPr>
                        <a:t>warehousing</a:t>
                      </a:r>
                      <a:r>
                        <a:rPr lang="en-ZA" sz="1100" dirty="0" smtClean="0">
                          <a:solidFill>
                            <a:schemeClr val="tx1"/>
                          </a:solidFill>
                          <a:effectLst/>
                          <a:latin typeface="+mn-lt"/>
                          <a:ea typeface="Calibri"/>
                          <a:cs typeface="Times New Roman"/>
                        </a:rPr>
                        <a:t> (All PEDs should have a set up warehouse)</a:t>
                      </a:r>
                    </a:p>
                    <a:p>
                      <a:pPr marL="0" lvl="0" indent="0">
                        <a:lnSpc>
                          <a:spcPct val="115000"/>
                        </a:lnSpc>
                        <a:spcAft>
                          <a:spcPts val="0"/>
                        </a:spcAft>
                        <a:buFont typeface="+mj-lt"/>
                        <a:buNone/>
                      </a:pPr>
                      <a:endParaRPr lang="en-ZA" sz="1100" dirty="0">
                        <a:solidFill>
                          <a:schemeClr val="tx1"/>
                        </a:solidFill>
                        <a:effectLst/>
                        <a:latin typeface="+mn-lt"/>
                        <a:ea typeface="Calibri"/>
                        <a:cs typeface="Times New Roman"/>
                      </a:endParaRPr>
                    </a:p>
                  </a:txBody>
                  <a:tcPr marL="68580" marR="68580" marT="0" marB="0"/>
                </a:tc>
                <a:tc>
                  <a:txBody>
                    <a:bodyPr/>
                    <a:lstStyle/>
                    <a:p>
                      <a:pPr>
                        <a:lnSpc>
                          <a:spcPct val="115000"/>
                        </a:lnSpc>
                        <a:spcAft>
                          <a:spcPts val="0"/>
                        </a:spcAft>
                      </a:pPr>
                      <a:r>
                        <a:rPr lang="en-ZA" sz="1100" dirty="0">
                          <a:solidFill>
                            <a:schemeClr val="tx1"/>
                          </a:solidFill>
                          <a:effectLst/>
                          <a:latin typeface="+mn-lt"/>
                          <a:ea typeface="Calibri"/>
                          <a:cs typeface="Times New Roman"/>
                        </a:rPr>
                        <a:t> A plan was established by the DBE EMIS to support KZN, MP and NC with Setup, Support and training on the data warehousing.</a:t>
                      </a:r>
                    </a:p>
                  </a:txBody>
                  <a:tcPr marL="68580" marR="68580" marT="0" marB="0"/>
                </a:tc>
                <a:tc>
                  <a:txBody>
                    <a:bodyPr/>
                    <a:lstStyle/>
                    <a:p>
                      <a:pPr>
                        <a:lnSpc>
                          <a:spcPct val="115000"/>
                        </a:lnSpc>
                        <a:spcAft>
                          <a:spcPts val="0"/>
                        </a:spcAft>
                      </a:pPr>
                      <a:r>
                        <a:rPr lang="en-ZA" sz="1100" dirty="0">
                          <a:solidFill>
                            <a:schemeClr val="tx1"/>
                          </a:solidFill>
                          <a:effectLst/>
                          <a:latin typeface="+mn-lt"/>
                          <a:ea typeface="Calibri"/>
                          <a:cs typeface="Times New Roman"/>
                        </a:rPr>
                        <a:t> All SA-SAMS schools upload status to LURITS in KZN and MP has been </a:t>
                      </a:r>
                      <a:r>
                        <a:rPr lang="en-ZA" sz="1100" b="1" dirty="0">
                          <a:solidFill>
                            <a:schemeClr val="tx1"/>
                          </a:solidFill>
                          <a:effectLst/>
                          <a:latin typeface="+mn-lt"/>
                          <a:ea typeface="Calibri"/>
                          <a:cs typeface="Times New Roman"/>
                        </a:rPr>
                        <a:t>changed </a:t>
                      </a:r>
                      <a:r>
                        <a:rPr lang="en-ZA" sz="1100" dirty="0">
                          <a:solidFill>
                            <a:schemeClr val="tx1"/>
                          </a:solidFill>
                          <a:effectLst/>
                          <a:latin typeface="+mn-lt"/>
                          <a:ea typeface="Calibri"/>
                          <a:cs typeface="Times New Roman"/>
                        </a:rPr>
                        <a:t>to data warehouse, which in itself is indication of progress and readiness to do batch uploads from the warehouses. NC warehouse support is scheduled for 24-27 May 2016.</a:t>
                      </a:r>
                    </a:p>
                    <a:p>
                      <a:pPr>
                        <a:lnSpc>
                          <a:spcPct val="115000"/>
                        </a:lnSpc>
                        <a:spcAft>
                          <a:spcPts val="0"/>
                        </a:spcAft>
                      </a:pPr>
                      <a:r>
                        <a:rPr lang="en-ZA" sz="1100" dirty="0">
                          <a:solidFill>
                            <a:schemeClr val="tx1"/>
                          </a:solidFill>
                          <a:effectLst/>
                          <a:latin typeface="+mn-lt"/>
                          <a:ea typeface="Calibri"/>
                          <a:cs typeface="Times New Roman"/>
                        </a:rPr>
                        <a:t> </a:t>
                      </a:r>
                    </a:p>
                  </a:txBody>
                  <a:tcPr marL="68580" marR="68580" marT="0" marB="0"/>
                </a:tc>
              </a:tr>
              <a:tr h="3896576">
                <a:tc>
                  <a:txBody>
                    <a:bodyPr/>
                    <a:lstStyle/>
                    <a:p>
                      <a:pPr>
                        <a:lnSpc>
                          <a:spcPct val="115000"/>
                        </a:lnSpc>
                        <a:spcAft>
                          <a:spcPts val="1000"/>
                        </a:spcAft>
                      </a:pPr>
                      <a:r>
                        <a:rPr lang="en-ZA" sz="1100" dirty="0" smtClean="0">
                          <a:solidFill>
                            <a:schemeClr val="tx1"/>
                          </a:solidFill>
                          <a:effectLst/>
                          <a:latin typeface="+mn-lt"/>
                          <a:ea typeface="Calibri"/>
                          <a:cs typeface="Times New Roman"/>
                        </a:rPr>
                        <a:t>3.4 Rolling out SA-SAMS to all </a:t>
                      </a:r>
                      <a:r>
                        <a:rPr lang="en-ZA" sz="1100" b="1" dirty="0" smtClean="0">
                          <a:solidFill>
                            <a:schemeClr val="tx1"/>
                          </a:solidFill>
                          <a:effectLst/>
                          <a:latin typeface="+mn-lt"/>
                          <a:ea typeface="Calibri"/>
                          <a:cs typeface="Times New Roman"/>
                        </a:rPr>
                        <a:t>schools </a:t>
                      </a:r>
                      <a:r>
                        <a:rPr lang="en-ZA" sz="1100" dirty="0" smtClean="0">
                          <a:solidFill>
                            <a:schemeClr val="tx1"/>
                          </a:solidFill>
                          <a:effectLst/>
                          <a:latin typeface="+mn-lt"/>
                          <a:ea typeface="Calibri"/>
                          <a:cs typeface="Times New Roman"/>
                        </a:rPr>
                        <a:t>and </a:t>
                      </a:r>
                      <a:r>
                        <a:rPr lang="en-ZA" sz="1100" b="1" dirty="0" smtClean="0">
                          <a:solidFill>
                            <a:schemeClr val="tx1"/>
                          </a:solidFill>
                          <a:effectLst/>
                          <a:latin typeface="+mn-lt"/>
                          <a:ea typeface="Calibri"/>
                          <a:cs typeface="Times New Roman"/>
                        </a:rPr>
                        <a:t>Training</a:t>
                      </a:r>
                    </a:p>
                    <a:p>
                      <a:pPr marL="0" lvl="0" indent="0">
                        <a:lnSpc>
                          <a:spcPct val="115000"/>
                        </a:lnSpc>
                        <a:spcAft>
                          <a:spcPts val="0"/>
                        </a:spcAft>
                        <a:buFont typeface="+mj-lt"/>
                        <a:buNone/>
                      </a:pPr>
                      <a:endParaRPr lang="en-ZA" sz="1100" dirty="0">
                        <a:solidFill>
                          <a:schemeClr val="tx1"/>
                        </a:solidFill>
                        <a:effectLst/>
                        <a:latin typeface="+mn-lt"/>
                        <a:ea typeface="Calibri"/>
                        <a:cs typeface="Times New Roman"/>
                      </a:endParaRPr>
                    </a:p>
                  </a:txBody>
                  <a:tcPr marL="68580" marR="68580" marT="0" marB="0"/>
                </a:tc>
                <a:tc>
                  <a:txBody>
                    <a:bodyPr/>
                    <a:lstStyle/>
                    <a:p>
                      <a:pPr algn="just">
                        <a:lnSpc>
                          <a:spcPct val="115000"/>
                        </a:lnSpc>
                        <a:spcAft>
                          <a:spcPts val="0"/>
                        </a:spcAft>
                      </a:pPr>
                      <a:r>
                        <a:rPr lang="en-ZA" sz="1100" dirty="0">
                          <a:solidFill>
                            <a:schemeClr val="tx1"/>
                          </a:solidFill>
                          <a:effectLst/>
                          <a:latin typeface="+mn-lt"/>
                          <a:ea typeface="Calibri"/>
                          <a:cs typeface="Times New Roman"/>
                        </a:rPr>
                        <a:t>The DBE supports GP with the 2016 SA-SAMS implementation strategy as follows: Presenting on the importance of SA-SAMS to standardize data and reporting at the Summit in February 2016; and</a:t>
                      </a:r>
                    </a:p>
                    <a:p>
                      <a:pPr algn="just">
                        <a:lnSpc>
                          <a:spcPct val="115000"/>
                        </a:lnSpc>
                        <a:spcAft>
                          <a:spcPts val="0"/>
                        </a:spcAft>
                      </a:pPr>
                      <a:r>
                        <a:rPr lang="en-ZA" sz="1100" dirty="0">
                          <a:solidFill>
                            <a:schemeClr val="tx1"/>
                          </a:solidFill>
                          <a:effectLst/>
                          <a:latin typeface="+mn-lt"/>
                          <a:ea typeface="Calibri"/>
                          <a:cs typeface="Times New Roman"/>
                        </a:rPr>
                        <a:t>Participating the SA-SAMS Steering Committee meetings and District meetings to assist with planning and roll out in GP.</a:t>
                      </a:r>
                    </a:p>
                    <a:p>
                      <a:pPr algn="just">
                        <a:lnSpc>
                          <a:spcPct val="115000"/>
                        </a:lnSpc>
                        <a:spcAft>
                          <a:spcPts val="0"/>
                        </a:spcAft>
                      </a:pPr>
                      <a:r>
                        <a:rPr lang="en-ZA" sz="1100" dirty="0">
                          <a:solidFill>
                            <a:schemeClr val="tx1"/>
                          </a:solidFill>
                          <a:effectLst/>
                          <a:latin typeface="+mn-lt"/>
                          <a:ea typeface="Calibri"/>
                          <a:cs typeface="Times New Roman"/>
                        </a:rPr>
                        <a:t> SA-SAMS Training:</a:t>
                      </a:r>
                    </a:p>
                    <a:p>
                      <a:pPr algn="just">
                        <a:lnSpc>
                          <a:spcPct val="115000"/>
                        </a:lnSpc>
                        <a:spcAft>
                          <a:spcPts val="0"/>
                        </a:spcAft>
                      </a:pPr>
                      <a:r>
                        <a:rPr lang="en-ZA" sz="1100" dirty="0">
                          <a:solidFill>
                            <a:schemeClr val="tx1"/>
                          </a:solidFill>
                          <a:effectLst/>
                          <a:latin typeface="+mn-lt"/>
                          <a:ea typeface="Calibri"/>
                          <a:cs typeface="Times New Roman"/>
                        </a:rPr>
                        <a:t>Refresher training to update the provincial and district EMIS on all changes on SA-SAMS was conducted in seven provinces from August 2015 to December 2015.</a:t>
                      </a:r>
                    </a:p>
                    <a:p>
                      <a:pPr algn="just">
                        <a:lnSpc>
                          <a:spcPct val="115000"/>
                        </a:lnSpc>
                        <a:spcAft>
                          <a:spcPts val="0"/>
                        </a:spcAft>
                      </a:pPr>
                      <a:r>
                        <a:rPr lang="en-ZA" sz="1100" dirty="0">
                          <a:solidFill>
                            <a:schemeClr val="tx1"/>
                          </a:solidFill>
                          <a:effectLst/>
                          <a:latin typeface="+mn-lt"/>
                          <a:ea typeface="Calibri"/>
                          <a:cs typeface="Times New Roman"/>
                        </a:rPr>
                        <a:t>New users that were trained on SA-SAMS are Western Cape EMIS and the Department of Correctional Services (DCS). The DCS were also assisted with setting up of local warehouse for reporting.</a:t>
                      </a:r>
                    </a:p>
                    <a:p>
                      <a:pPr algn="just">
                        <a:lnSpc>
                          <a:spcPct val="115000"/>
                        </a:lnSpc>
                        <a:spcAft>
                          <a:spcPts val="0"/>
                        </a:spcAft>
                      </a:pPr>
                      <a:r>
                        <a:rPr lang="en-ZA" sz="1100" dirty="0">
                          <a:solidFill>
                            <a:schemeClr val="tx1"/>
                          </a:solidFill>
                          <a:effectLst/>
                          <a:latin typeface="+mn-lt"/>
                          <a:ea typeface="Calibri"/>
                          <a:cs typeface="Times New Roman"/>
                        </a:rPr>
                        <a:t>Ad Hoc information sessions were conducted when need </a:t>
                      </a:r>
                      <a:r>
                        <a:rPr lang="en-ZA" sz="1100" dirty="0" smtClean="0">
                          <a:solidFill>
                            <a:schemeClr val="tx1"/>
                          </a:solidFill>
                          <a:effectLst/>
                          <a:latin typeface="+mn-lt"/>
                          <a:ea typeface="Calibri"/>
                          <a:cs typeface="Times New Roman"/>
                        </a:rPr>
                        <a:t>arose.</a:t>
                      </a:r>
                      <a:endParaRPr lang="en-ZA" sz="1100" dirty="0">
                        <a:solidFill>
                          <a:schemeClr val="tx1"/>
                        </a:solidFill>
                        <a:effectLst/>
                        <a:latin typeface="+mn-lt"/>
                        <a:ea typeface="Calibri"/>
                        <a:cs typeface="Times New Roman"/>
                      </a:endParaRPr>
                    </a:p>
                    <a:p>
                      <a:pPr>
                        <a:lnSpc>
                          <a:spcPct val="115000"/>
                        </a:lnSpc>
                        <a:spcAft>
                          <a:spcPts val="0"/>
                        </a:spcAft>
                      </a:pPr>
                      <a:r>
                        <a:rPr lang="en-ZA" sz="1100" dirty="0">
                          <a:solidFill>
                            <a:schemeClr val="tx1"/>
                          </a:solidFill>
                          <a:effectLst/>
                          <a:latin typeface="+mn-lt"/>
                          <a:ea typeface="Calibri"/>
                          <a:cs typeface="Times New Roman"/>
                        </a:rPr>
                        <a:t> </a:t>
                      </a:r>
                    </a:p>
                  </a:txBody>
                  <a:tcPr marL="68580" marR="68580" marT="0" marB="0"/>
                </a:tc>
                <a:tc>
                  <a:txBody>
                    <a:bodyPr/>
                    <a:lstStyle/>
                    <a:p>
                      <a:pPr>
                        <a:lnSpc>
                          <a:spcPct val="115000"/>
                        </a:lnSpc>
                        <a:spcAft>
                          <a:spcPts val="0"/>
                        </a:spcAft>
                      </a:pPr>
                      <a:r>
                        <a:rPr lang="en-ZA" sz="1100" dirty="0">
                          <a:solidFill>
                            <a:schemeClr val="tx1"/>
                          </a:solidFill>
                          <a:effectLst/>
                          <a:latin typeface="+mn-lt"/>
                          <a:ea typeface="Calibri"/>
                          <a:cs typeface="Times New Roman"/>
                        </a:rPr>
                        <a:t> The following provinces are being </a:t>
                      </a:r>
                      <a:r>
                        <a:rPr lang="en-ZA" sz="1100" b="1" dirty="0">
                          <a:solidFill>
                            <a:schemeClr val="tx1"/>
                          </a:solidFill>
                          <a:effectLst/>
                          <a:latin typeface="+mn-lt"/>
                          <a:ea typeface="Calibri"/>
                          <a:cs typeface="Times New Roman"/>
                        </a:rPr>
                        <a:t>supported </a:t>
                      </a:r>
                      <a:r>
                        <a:rPr lang="en-ZA" sz="1100" dirty="0">
                          <a:solidFill>
                            <a:schemeClr val="tx1"/>
                          </a:solidFill>
                          <a:effectLst/>
                          <a:latin typeface="+mn-lt"/>
                          <a:ea typeface="Calibri"/>
                          <a:cs typeface="Times New Roman"/>
                        </a:rPr>
                        <a:t>by National office: MP, NW, FS and NC.</a:t>
                      </a:r>
                    </a:p>
                    <a:p>
                      <a:pPr>
                        <a:lnSpc>
                          <a:spcPct val="115000"/>
                        </a:lnSpc>
                        <a:spcAft>
                          <a:spcPts val="0"/>
                        </a:spcAft>
                      </a:pPr>
                      <a:r>
                        <a:rPr lang="en-ZA" sz="1100" dirty="0">
                          <a:solidFill>
                            <a:schemeClr val="tx1"/>
                          </a:solidFill>
                          <a:effectLst/>
                          <a:latin typeface="+mn-lt"/>
                          <a:ea typeface="Calibri"/>
                          <a:cs typeface="Times New Roman"/>
                        </a:rPr>
                        <a:t> </a:t>
                      </a:r>
                    </a:p>
                    <a:p>
                      <a:pPr>
                        <a:lnSpc>
                          <a:spcPct val="115000"/>
                        </a:lnSpc>
                        <a:spcAft>
                          <a:spcPts val="0"/>
                        </a:spcAft>
                      </a:pPr>
                      <a:r>
                        <a:rPr lang="en-ZA" sz="1100" dirty="0">
                          <a:solidFill>
                            <a:schemeClr val="tx1"/>
                          </a:solidFill>
                          <a:effectLst/>
                          <a:latin typeface="+mn-lt"/>
                          <a:ea typeface="Calibri"/>
                          <a:cs typeface="Times New Roman"/>
                        </a:rPr>
                        <a:t> </a:t>
                      </a:r>
                    </a:p>
                    <a:p>
                      <a:pPr>
                        <a:lnSpc>
                          <a:spcPct val="115000"/>
                        </a:lnSpc>
                        <a:spcAft>
                          <a:spcPts val="0"/>
                        </a:spcAft>
                      </a:pPr>
                      <a:r>
                        <a:rPr lang="en-ZA" sz="1100" dirty="0">
                          <a:solidFill>
                            <a:schemeClr val="tx1"/>
                          </a:solidFill>
                          <a:effectLst/>
                          <a:latin typeface="+mn-lt"/>
                          <a:ea typeface="Calibri"/>
                          <a:cs typeface="Times New Roman"/>
                        </a:rPr>
                        <a:t> </a:t>
                      </a:r>
                    </a:p>
                    <a:p>
                      <a:pPr>
                        <a:lnSpc>
                          <a:spcPct val="115000"/>
                        </a:lnSpc>
                        <a:spcAft>
                          <a:spcPts val="0"/>
                        </a:spcAft>
                      </a:pPr>
                      <a:r>
                        <a:rPr lang="en-ZA" sz="1100" dirty="0">
                          <a:solidFill>
                            <a:schemeClr val="tx1"/>
                          </a:solidFill>
                          <a:effectLst/>
                          <a:latin typeface="+mn-lt"/>
                          <a:ea typeface="Calibri"/>
                          <a:cs typeface="Times New Roman"/>
                        </a:rPr>
                        <a:t> </a:t>
                      </a:r>
                    </a:p>
                    <a:p>
                      <a:pPr>
                        <a:lnSpc>
                          <a:spcPct val="115000"/>
                        </a:lnSpc>
                        <a:spcAft>
                          <a:spcPts val="0"/>
                        </a:spcAft>
                      </a:pPr>
                      <a:r>
                        <a:rPr lang="en-ZA" sz="1100" dirty="0">
                          <a:solidFill>
                            <a:schemeClr val="tx1"/>
                          </a:solidFill>
                          <a:effectLst/>
                          <a:latin typeface="+mn-lt"/>
                          <a:ea typeface="Calibri"/>
                          <a:cs typeface="Times New Roman"/>
                        </a:rPr>
                        <a:t> </a:t>
                      </a:r>
                    </a:p>
                    <a:p>
                      <a:pPr>
                        <a:lnSpc>
                          <a:spcPct val="115000"/>
                        </a:lnSpc>
                        <a:spcAft>
                          <a:spcPts val="0"/>
                        </a:spcAft>
                      </a:pPr>
                      <a:r>
                        <a:rPr lang="en-ZA" sz="1100" dirty="0">
                          <a:solidFill>
                            <a:schemeClr val="tx1"/>
                          </a:solidFill>
                          <a:effectLst/>
                          <a:latin typeface="+mn-lt"/>
                          <a:ea typeface="Calibri"/>
                          <a:cs typeface="Times New Roman"/>
                        </a:rPr>
                        <a:t> </a:t>
                      </a:r>
                    </a:p>
                    <a:p>
                      <a:pPr>
                        <a:lnSpc>
                          <a:spcPct val="115000"/>
                        </a:lnSpc>
                        <a:spcAft>
                          <a:spcPts val="0"/>
                        </a:spcAft>
                      </a:pPr>
                      <a:r>
                        <a:rPr lang="en-ZA" sz="1100" dirty="0">
                          <a:solidFill>
                            <a:schemeClr val="tx1"/>
                          </a:solidFill>
                          <a:effectLst/>
                          <a:latin typeface="+mn-lt"/>
                          <a:ea typeface="Calibri"/>
                          <a:cs typeface="Times New Roman"/>
                        </a:rPr>
                        <a:t> </a:t>
                      </a:r>
                    </a:p>
                    <a:p>
                      <a:pPr>
                        <a:lnSpc>
                          <a:spcPct val="115000"/>
                        </a:lnSpc>
                        <a:spcAft>
                          <a:spcPts val="0"/>
                        </a:spcAft>
                      </a:pPr>
                      <a:r>
                        <a:rPr lang="en-ZA" sz="1100" dirty="0">
                          <a:solidFill>
                            <a:schemeClr val="tx1"/>
                          </a:solidFill>
                          <a:effectLst/>
                          <a:latin typeface="+mn-lt"/>
                          <a:ea typeface="Calibri"/>
                          <a:cs typeface="Times New Roman"/>
                        </a:rPr>
                        <a:t> </a:t>
                      </a:r>
                    </a:p>
                    <a:p>
                      <a:pPr>
                        <a:lnSpc>
                          <a:spcPct val="115000"/>
                        </a:lnSpc>
                        <a:spcAft>
                          <a:spcPts val="0"/>
                        </a:spcAft>
                      </a:pPr>
                      <a:r>
                        <a:rPr lang="en-ZA" sz="1100" dirty="0">
                          <a:solidFill>
                            <a:schemeClr val="tx1"/>
                          </a:solidFill>
                          <a:effectLst/>
                          <a:latin typeface="+mn-lt"/>
                          <a:ea typeface="Calibri"/>
                          <a:cs typeface="Times New Roman"/>
                        </a:rPr>
                        <a:t> </a:t>
                      </a:r>
                    </a:p>
                    <a:p>
                      <a:pPr>
                        <a:lnSpc>
                          <a:spcPct val="115000"/>
                        </a:lnSpc>
                        <a:spcAft>
                          <a:spcPts val="0"/>
                        </a:spcAft>
                      </a:pPr>
                      <a:r>
                        <a:rPr lang="en-ZA" sz="1100" dirty="0">
                          <a:solidFill>
                            <a:schemeClr val="tx1"/>
                          </a:solidFill>
                          <a:effectLst/>
                          <a:latin typeface="+mn-lt"/>
                          <a:ea typeface="Calibri"/>
                          <a:cs typeface="Times New Roman"/>
                        </a:rPr>
                        <a:t> </a:t>
                      </a:r>
                    </a:p>
                    <a:p>
                      <a:pPr>
                        <a:lnSpc>
                          <a:spcPct val="115000"/>
                        </a:lnSpc>
                        <a:spcAft>
                          <a:spcPts val="0"/>
                        </a:spcAft>
                      </a:pPr>
                      <a:r>
                        <a:rPr lang="en-ZA" sz="1100" dirty="0">
                          <a:solidFill>
                            <a:schemeClr val="tx1"/>
                          </a:solidFill>
                          <a:effectLst/>
                          <a:latin typeface="+mn-lt"/>
                          <a:ea typeface="Calibri"/>
                          <a:cs typeface="Times New Roman"/>
                        </a:rPr>
                        <a:t> </a:t>
                      </a:r>
                    </a:p>
                    <a:p>
                      <a:pPr>
                        <a:lnSpc>
                          <a:spcPct val="115000"/>
                        </a:lnSpc>
                        <a:spcAft>
                          <a:spcPts val="0"/>
                        </a:spcAft>
                      </a:pPr>
                      <a:r>
                        <a:rPr lang="en-ZA" sz="1100" dirty="0">
                          <a:solidFill>
                            <a:schemeClr val="tx1"/>
                          </a:solidFill>
                          <a:effectLst/>
                          <a:latin typeface="+mn-lt"/>
                          <a:ea typeface="Calibri"/>
                          <a:cs typeface="Times New Roman"/>
                        </a:rPr>
                        <a:t> </a:t>
                      </a:r>
                    </a:p>
                    <a:p>
                      <a:pPr>
                        <a:lnSpc>
                          <a:spcPct val="115000"/>
                        </a:lnSpc>
                        <a:spcAft>
                          <a:spcPts val="0"/>
                        </a:spcAft>
                      </a:pPr>
                      <a:r>
                        <a:rPr lang="en-ZA" sz="1100" dirty="0">
                          <a:solidFill>
                            <a:schemeClr val="tx1"/>
                          </a:solidFill>
                          <a:effectLst/>
                          <a:latin typeface="+mn-lt"/>
                          <a:ea typeface="Calibri"/>
                          <a:cs typeface="Times New Roman"/>
                        </a:rPr>
                        <a:t> </a:t>
                      </a:r>
                    </a:p>
                    <a:p>
                      <a:pPr>
                        <a:lnSpc>
                          <a:spcPct val="115000"/>
                        </a:lnSpc>
                        <a:spcAft>
                          <a:spcPts val="0"/>
                        </a:spcAft>
                      </a:pPr>
                      <a:r>
                        <a:rPr lang="en-ZA" sz="1100" dirty="0">
                          <a:solidFill>
                            <a:schemeClr val="tx1"/>
                          </a:solidFill>
                          <a:effectLst/>
                          <a:latin typeface="+mn-lt"/>
                          <a:ea typeface="Calibri"/>
                          <a:cs typeface="Times New Roman"/>
                        </a:rPr>
                        <a:t> </a:t>
                      </a:r>
                    </a:p>
                    <a:p>
                      <a:pPr>
                        <a:lnSpc>
                          <a:spcPct val="115000"/>
                        </a:lnSpc>
                        <a:spcAft>
                          <a:spcPts val="0"/>
                        </a:spcAft>
                      </a:pPr>
                      <a:r>
                        <a:rPr lang="en-ZA" sz="1100" dirty="0">
                          <a:solidFill>
                            <a:schemeClr val="tx1"/>
                          </a:solidFill>
                          <a:effectLst/>
                          <a:latin typeface="+mn-lt"/>
                          <a:ea typeface="Calibri"/>
                          <a:cs typeface="Times New Roman"/>
                        </a:rPr>
                        <a:t> </a:t>
                      </a:r>
                    </a:p>
                    <a:p>
                      <a:pPr>
                        <a:lnSpc>
                          <a:spcPct val="115000"/>
                        </a:lnSpc>
                        <a:spcAft>
                          <a:spcPts val="0"/>
                        </a:spcAft>
                      </a:pPr>
                      <a:r>
                        <a:rPr lang="en-ZA" sz="1100" dirty="0">
                          <a:solidFill>
                            <a:schemeClr val="tx1"/>
                          </a:solidFill>
                          <a:effectLst/>
                          <a:latin typeface="+mn-lt"/>
                          <a:ea typeface="Calibri"/>
                          <a:cs typeface="Times New Roman"/>
                        </a:rPr>
                        <a:t> </a:t>
                      </a:r>
                    </a:p>
                    <a:p>
                      <a:pPr>
                        <a:lnSpc>
                          <a:spcPct val="115000"/>
                        </a:lnSpc>
                        <a:spcAft>
                          <a:spcPts val="0"/>
                        </a:spcAft>
                      </a:pPr>
                      <a:r>
                        <a:rPr lang="en-ZA" sz="1100" dirty="0">
                          <a:solidFill>
                            <a:schemeClr val="tx1"/>
                          </a:solidFill>
                          <a:effectLst/>
                          <a:latin typeface="+mn-lt"/>
                          <a:ea typeface="Calibri"/>
                          <a:cs typeface="Times New Roman"/>
                        </a:rPr>
                        <a:t> </a:t>
                      </a:r>
                    </a:p>
                    <a:p>
                      <a:pPr>
                        <a:lnSpc>
                          <a:spcPct val="115000"/>
                        </a:lnSpc>
                        <a:spcAft>
                          <a:spcPts val="0"/>
                        </a:spcAft>
                      </a:pPr>
                      <a:r>
                        <a:rPr lang="en-ZA" sz="1100" dirty="0">
                          <a:solidFill>
                            <a:schemeClr val="tx1"/>
                          </a:solidFill>
                          <a:effectLst/>
                          <a:latin typeface="+mn-lt"/>
                          <a:ea typeface="Calibri"/>
                          <a:cs typeface="Times New Roman"/>
                        </a:rPr>
                        <a:t> </a:t>
                      </a:r>
                    </a:p>
                    <a:p>
                      <a:pPr>
                        <a:lnSpc>
                          <a:spcPct val="115000"/>
                        </a:lnSpc>
                        <a:spcAft>
                          <a:spcPts val="0"/>
                        </a:spcAft>
                      </a:pPr>
                      <a:r>
                        <a:rPr lang="en-ZA" sz="1100" dirty="0">
                          <a:solidFill>
                            <a:schemeClr val="tx1"/>
                          </a:solidFill>
                          <a:effectLst/>
                          <a:latin typeface="+mn-lt"/>
                          <a:ea typeface="Calibri"/>
                          <a:cs typeface="Times New Roman"/>
                        </a:rPr>
                        <a:t> </a:t>
                      </a:r>
                    </a:p>
                  </a:txBody>
                  <a:tcPr marL="68580" marR="68580" marT="0" marB="0"/>
                </a:tc>
              </a:tr>
            </a:tbl>
          </a:graphicData>
        </a:graphic>
      </p:graphicFrame>
      <p:sp>
        <p:nvSpPr>
          <p:cNvPr id="4" name="Slide Number Placeholder 3"/>
          <p:cNvSpPr>
            <a:spLocks noGrp="1"/>
          </p:cNvSpPr>
          <p:nvPr>
            <p:ph type="sldNum" sz="quarter" idx="4294967295"/>
          </p:nvPr>
        </p:nvSpPr>
        <p:spPr>
          <a:xfrm>
            <a:off x="6553200" y="6356350"/>
            <a:ext cx="2133600" cy="365125"/>
          </a:xfrm>
          <a:prstGeom prst="rect">
            <a:avLst/>
          </a:prstGeom>
        </p:spPr>
        <p:txBody>
          <a:bodyPr/>
          <a:lstStyle/>
          <a:p>
            <a:fld id="{3DB53F8B-4788-43D9-B19C-7CDD71F53993}" type="slidenum">
              <a:rPr lang="en-ZA" smtClean="0"/>
              <a:pPr/>
              <a:t>30</a:t>
            </a:fld>
            <a:endParaRPr lang="en-ZA" dirty="0"/>
          </a:p>
        </p:txBody>
      </p:sp>
    </p:spTree>
    <p:extLst>
      <p:ext uri="{BB962C8B-B14F-4D97-AF65-F5344CB8AC3E}">
        <p14:creationId xmlns:p14="http://schemas.microsoft.com/office/powerpoint/2010/main" xmlns="" val="43675092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188641"/>
            <a:ext cx="8568952" cy="432048"/>
          </a:xfrm>
        </p:spPr>
        <p:txBody>
          <a:bodyPr>
            <a:noAutofit/>
          </a:bodyPr>
          <a:lstStyle/>
          <a:p>
            <a:r>
              <a:rPr lang="en-ZA" sz="2400" b="1" dirty="0" smtClean="0"/>
              <a:t>AUDITOR-GENERAL PEDS FINDINGS 2014/15 PROGRESS REPORT</a:t>
            </a:r>
            <a:endParaRPr lang="en-ZA" sz="2400" b="1"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xmlns="" val="2470715298"/>
              </p:ext>
            </p:extLst>
          </p:nvPr>
        </p:nvGraphicFramePr>
        <p:xfrm>
          <a:off x="179512" y="836712"/>
          <a:ext cx="8856984" cy="5409329"/>
        </p:xfrm>
        <a:graphic>
          <a:graphicData uri="http://schemas.openxmlformats.org/drawingml/2006/table">
            <a:tbl>
              <a:tblPr firstRow="1" bandRow="1">
                <a:tableStyleId>{5C22544A-7EE6-4342-B048-85BDC9FD1C3A}</a:tableStyleId>
              </a:tblPr>
              <a:tblGrid>
                <a:gridCol w="3200422"/>
                <a:gridCol w="2753852"/>
                <a:gridCol w="2902710"/>
              </a:tblGrid>
              <a:tr h="226713">
                <a:tc>
                  <a:txBody>
                    <a:bodyPr/>
                    <a:lstStyle/>
                    <a:p>
                      <a:pPr algn="l">
                        <a:lnSpc>
                          <a:spcPct val="115000"/>
                        </a:lnSpc>
                        <a:spcAft>
                          <a:spcPts val="0"/>
                        </a:spcAft>
                      </a:pPr>
                      <a:r>
                        <a:rPr lang="en-ZA" sz="1200" b="1" dirty="0">
                          <a:effectLst/>
                          <a:latin typeface="Calibri"/>
                          <a:ea typeface="Times New Roman"/>
                          <a:cs typeface="Times New Roman"/>
                        </a:rPr>
                        <a:t>Findings</a:t>
                      </a:r>
                      <a:endParaRPr lang="en-ZA" sz="1100" dirty="0">
                        <a:effectLst/>
                        <a:latin typeface="Calibri"/>
                        <a:ea typeface="Times New Roman"/>
                        <a:cs typeface="Times New Roman"/>
                      </a:endParaRPr>
                    </a:p>
                  </a:txBody>
                  <a:tcPr marL="68580" marR="68580" marT="0" marB="0"/>
                </a:tc>
                <a:tc>
                  <a:txBody>
                    <a:bodyPr/>
                    <a:lstStyle/>
                    <a:p>
                      <a:pPr algn="l">
                        <a:lnSpc>
                          <a:spcPct val="115000"/>
                        </a:lnSpc>
                        <a:spcAft>
                          <a:spcPts val="0"/>
                        </a:spcAft>
                      </a:pPr>
                      <a:r>
                        <a:rPr lang="en-ZA" sz="1200" b="1" dirty="0">
                          <a:effectLst/>
                          <a:latin typeface="Calibri"/>
                          <a:ea typeface="Times New Roman"/>
                          <a:cs typeface="Times New Roman"/>
                        </a:rPr>
                        <a:t>Action taken </a:t>
                      </a:r>
                      <a:endParaRPr lang="en-ZA" sz="1100" dirty="0">
                        <a:effectLst/>
                        <a:latin typeface="Calibri"/>
                        <a:ea typeface="Times New Roman"/>
                        <a:cs typeface="Times New Roman"/>
                      </a:endParaRPr>
                    </a:p>
                  </a:txBody>
                  <a:tcPr marL="68580" marR="68580" marT="0" marB="0"/>
                </a:tc>
                <a:tc>
                  <a:txBody>
                    <a:bodyPr/>
                    <a:lstStyle/>
                    <a:p>
                      <a:pPr algn="l">
                        <a:lnSpc>
                          <a:spcPct val="115000"/>
                        </a:lnSpc>
                        <a:spcAft>
                          <a:spcPts val="0"/>
                        </a:spcAft>
                      </a:pPr>
                      <a:r>
                        <a:rPr lang="en-ZA" sz="1200" b="1" dirty="0">
                          <a:effectLst/>
                          <a:latin typeface="Calibri"/>
                          <a:ea typeface="Times New Roman"/>
                          <a:cs typeface="Times New Roman"/>
                        </a:rPr>
                        <a:t>Progress </a:t>
                      </a:r>
                      <a:endParaRPr lang="en-ZA" sz="1100" dirty="0">
                        <a:effectLst/>
                        <a:latin typeface="Calibri"/>
                        <a:ea typeface="Times New Roman"/>
                        <a:cs typeface="Times New Roman"/>
                      </a:endParaRPr>
                    </a:p>
                  </a:txBody>
                  <a:tcPr marL="68580" marR="68580" marT="0" marB="0"/>
                </a:tc>
              </a:tr>
              <a:tr h="2941639">
                <a:tc>
                  <a:txBody>
                    <a:bodyPr/>
                    <a:lstStyle/>
                    <a:p>
                      <a:pPr>
                        <a:lnSpc>
                          <a:spcPct val="115000"/>
                        </a:lnSpc>
                        <a:spcAft>
                          <a:spcPts val="1000"/>
                        </a:spcAft>
                      </a:pPr>
                      <a:r>
                        <a:rPr lang="en-ZA" sz="1100" dirty="0" smtClean="0">
                          <a:solidFill>
                            <a:schemeClr val="tx1"/>
                          </a:solidFill>
                          <a:effectLst/>
                          <a:latin typeface="+mn-lt"/>
                          <a:ea typeface="Calibri"/>
                          <a:cs typeface="Times New Roman"/>
                        </a:rPr>
                        <a:t>3.5 No quality data Audit</a:t>
                      </a:r>
                      <a:r>
                        <a:rPr lang="en-ZA" sz="1100" baseline="0" dirty="0" smtClean="0">
                          <a:solidFill>
                            <a:schemeClr val="tx1"/>
                          </a:solidFill>
                          <a:effectLst/>
                          <a:latin typeface="+mn-lt"/>
                          <a:ea typeface="Calibri"/>
                          <a:cs typeface="Times New Roman"/>
                        </a:rPr>
                        <a:t> </a:t>
                      </a:r>
                      <a:r>
                        <a:rPr lang="en-ZA" sz="1100" b="1" baseline="0" dirty="0" smtClean="0">
                          <a:solidFill>
                            <a:schemeClr val="tx1"/>
                          </a:solidFill>
                          <a:effectLst/>
                          <a:latin typeface="+mn-lt"/>
                          <a:ea typeface="Calibri"/>
                          <a:cs typeface="Times New Roman"/>
                        </a:rPr>
                        <a:t>performed</a:t>
                      </a:r>
                      <a:endParaRPr lang="en-ZA" sz="1100" b="1" dirty="0">
                        <a:solidFill>
                          <a:schemeClr val="tx1"/>
                        </a:solidFill>
                        <a:effectLst/>
                        <a:latin typeface="+mn-lt"/>
                        <a:ea typeface="Calibri"/>
                        <a:cs typeface="Times New Roman"/>
                      </a:endParaRPr>
                    </a:p>
                  </a:txBody>
                  <a:tcPr marL="68580" marR="68580" marT="0" marB="0"/>
                </a:tc>
                <a:tc>
                  <a:txBody>
                    <a:bodyPr/>
                    <a:lstStyle/>
                    <a:p>
                      <a:pPr>
                        <a:lnSpc>
                          <a:spcPct val="115000"/>
                        </a:lnSpc>
                        <a:spcAft>
                          <a:spcPts val="0"/>
                        </a:spcAft>
                      </a:pPr>
                      <a:r>
                        <a:rPr lang="en-ZA" sz="1100" dirty="0">
                          <a:solidFill>
                            <a:schemeClr val="tx1"/>
                          </a:solidFill>
                          <a:effectLst/>
                          <a:latin typeface="+mn-lt"/>
                          <a:ea typeface="Calibri"/>
                          <a:cs typeface="Times New Roman"/>
                        </a:rPr>
                        <a:t>Mpumalanga had appointed External service provider to conduct physical head count in 680 public schools.</a:t>
                      </a:r>
                    </a:p>
                    <a:p>
                      <a:pPr>
                        <a:lnSpc>
                          <a:spcPct val="115000"/>
                        </a:lnSpc>
                        <a:spcAft>
                          <a:spcPts val="0"/>
                        </a:spcAft>
                      </a:pPr>
                      <a:r>
                        <a:rPr lang="en-ZA" sz="1100" dirty="0">
                          <a:solidFill>
                            <a:schemeClr val="tx1"/>
                          </a:solidFill>
                          <a:effectLst/>
                          <a:latin typeface="+mn-lt"/>
                          <a:ea typeface="Calibri"/>
                          <a:cs typeface="Times New Roman"/>
                        </a:rPr>
                        <a:t> </a:t>
                      </a:r>
                    </a:p>
                    <a:p>
                      <a:pPr>
                        <a:lnSpc>
                          <a:spcPct val="115000"/>
                        </a:lnSpc>
                        <a:spcAft>
                          <a:spcPts val="0"/>
                        </a:spcAft>
                      </a:pPr>
                      <a:r>
                        <a:rPr lang="en-ZA" sz="1100" dirty="0">
                          <a:solidFill>
                            <a:schemeClr val="tx1"/>
                          </a:solidFill>
                          <a:effectLst/>
                          <a:latin typeface="+mn-lt"/>
                          <a:ea typeface="Calibri"/>
                          <a:cs typeface="Times New Roman"/>
                        </a:rPr>
                        <a:t>The Directorate Internal Audit will conduct data quality Audit in KZN.</a:t>
                      </a:r>
                    </a:p>
                    <a:p>
                      <a:pPr>
                        <a:lnSpc>
                          <a:spcPct val="115000"/>
                        </a:lnSpc>
                        <a:spcAft>
                          <a:spcPts val="0"/>
                        </a:spcAft>
                      </a:pPr>
                      <a:r>
                        <a:rPr lang="en-ZA" sz="1100" dirty="0">
                          <a:solidFill>
                            <a:schemeClr val="tx1"/>
                          </a:solidFill>
                          <a:effectLst/>
                          <a:latin typeface="+mn-lt"/>
                          <a:ea typeface="Calibri"/>
                          <a:cs typeface="Times New Roman"/>
                        </a:rPr>
                        <a:t> </a:t>
                      </a:r>
                    </a:p>
                    <a:p>
                      <a:pPr>
                        <a:lnSpc>
                          <a:spcPct val="115000"/>
                        </a:lnSpc>
                        <a:spcAft>
                          <a:spcPts val="0"/>
                        </a:spcAft>
                      </a:pPr>
                      <a:r>
                        <a:rPr lang="en-ZA" sz="1100" dirty="0">
                          <a:solidFill>
                            <a:schemeClr val="tx1"/>
                          </a:solidFill>
                          <a:effectLst/>
                          <a:latin typeface="+mn-lt"/>
                          <a:ea typeface="Calibri"/>
                          <a:cs typeface="Times New Roman"/>
                        </a:rPr>
                        <a:t>In Free State, a tender to appoint a service provider to conduct a </a:t>
                      </a:r>
                      <a:r>
                        <a:rPr lang="en-ZA" sz="1100" b="1" dirty="0">
                          <a:solidFill>
                            <a:schemeClr val="tx1"/>
                          </a:solidFill>
                          <a:effectLst/>
                          <a:latin typeface="+mn-lt"/>
                          <a:ea typeface="Calibri"/>
                          <a:cs typeface="Times New Roman"/>
                        </a:rPr>
                        <a:t>data quality Audit of SA-SAMS</a:t>
                      </a:r>
                      <a:r>
                        <a:rPr lang="en-ZA" sz="1100" dirty="0">
                          <a:solidFill>
                            <a:schemeClr val="tx1"/>
                          </a:solidFill>
                          <a:effectLst/>
                          <a:latin typeface="+mn-lt"/>
                          <a:ea typeface="Calibri"/>
                          <a:cs typeface="Times New Roman"/>
                        </a:rPr>
                        <a:t> data at sampled schools was advertised.</a:t>
                      </a:r>
                    </a:p>
                    <a:p>
                      <a:pPr>
                        <a:lnSpc>
                          <a:spcPct val="115000"/>
                        </a:lnSpc>
                        <a:spcAft>
                          <a:spcPts val="0"/>
                        </a:spcAft>
                      </a:pPr>
                      <a:r>
                        <a:rPr lang="en-ZA" sz="1100" dirty="0">
                          <a:solidFill>
                            <a:schemeClr val="tx1"/>
                          </a:solidFill>
                          <a:effectLst/>
                          <a:latin typeface="+mn-lt"/>
                          <a:ea typeface="Calibri"/>
                          <a:cs typeface="Times New Roman"/>
                        </a:rPr>
                        <a:t> </a:t>
                      </a:r>
                    </a:p>
                    <a:p>
                      <a:pPr>
                        <a:lnSpc>
                          <a:spcPct val="115000"/>
                        </a:lnSpc>
                        <a:spcAft>
                          <a:spcPts val="0"/>
                        </a:spcAft>
                      </a:pPr>
                      <a:r>
                        <a:rPr lang="en-ZA" sz="1100" b="1" dirty="0">
                          <a:solidFill>
                            <a:schemeClr val="tx1"/>
                          </a:solidFill>
                          <a:effectLst/>
                          <a:latin typeface="+mn-lt"/>
                          <a:ea typeface="Calibri"/>
                          <a:cs typeface="Times New Roman"/>
                        </a:rPr>
                        <a:t>Data verification visits </a:t>
                      </a:r>
                      <a:r>
                        <a:rPr lang="en-ZA" sz="1100" dirty="0">
                          <a:solidFill>
                            <a:schemeClr val="tx1"/>
                          </a:solidFill>
                          <a:effectLst/>
                          <a:latin typeface="+mn-lt"/>
                          <a:ea typeface="Calibri"/>
                          <a:cs typeface="Times New Roman"/>
                        </a:rPr>
                        <a:t>in on the 2016 SNAP Survey is currently being undertaken with 210 schools</a:t>
                      </a:r>
                      <a:r>
                        <a:rPr lang="en-ZA" sz="1100" dirty="0" smtClean="0">
                          <a:solidFill>
                            <a:schemeClr val="tx1"/>
                          </a:solidFill>
                          <a:effectLst/>
                          <a:latin typeface="+mn-lt"/>
                          <a:ea typeface="Calibri"/>
                          <a:cs typeface="Times New Roman"/>
                        </a:rPr>
                        <a:t>.</a:t>
                      </a:r>
                      <a:endParaRPr lang="en-ZA" sz="1100" dirty="0">
                        <a:solidFill>
                          <a:schemeClr val="tx1"/>
                        </a:solidFill>
                        <a:effectLst/>
                        <a:latin typeface="+mn-lt"/>
                        <a:ea typeface="Calibri"/>
                        <a:cs typeface="Times New Roman"/>
                      </a:endParaRPr>
                    </a:p>
                    <a:p>
                      <a:pPr>
                        <a:lnSpc>
                          <a:spcPct val="115000"/>
                        </a:lnSpc>
                        <a:spcAft>
                          <a:spcPts val="0"/>
                        </a:spcAft>
                      </a:pPr>
                      <a:r>
                        <a:rPr lang="en-ZA" sz="1100" dirty="0">
                          <a:solidFill>
                            <a:schemeClr val="tx1"/>
                          </a:solidFill>
                          <a:effectLst/>
                          <a:latin typeface="+mn-lt"/>
                          <a:ea typeface="Calibri"/>
                          <a:cs typeface="Times New Roman"/>
                        </a:rPr>
                        <a:t> </a:t>
                      </a:r>
                    </a:p>
                  </a:txBody>
                  <a:tcPr marL="68580" marR="68580" marT="0" marB="0"/>
                </a:tc>
                <a:tc>
                  <a:txBody>
                    <a:bodyPr/>
                    <a:lstStyle/>
                    <a:p>
                      <a:pPr>
                        <a:lnSpc>
                          <a:spcPct val="115000"/>
                        </a:lnSpc>
                        <a:spcAft>
                          <a:spcPts val="0"/>
                        </a:spcAft>
                      </a:pPr>
                      <a:r>
                        <a:rPr lang="en-ZA" sz="1100" dirty="0">
                          <a:solidFill>
                            <a:schemeClr val="tx1"/>
                          </a:solidFill>
                          <a:effectLst/>
                          <a:latin typeface="+mn-lt"/>
                          <a:ea typeface="Calibri"/>
                          <a:cs typeface="Times New Roman"/>
                        </a:rPr>
                        <a:t>The data Quality Audit was </a:t>
                      </a:r>
                      <a:r>
                        <a:rPr lang="en-ZA" sz="1100" b="1" dirty="0">
                          <a:solidFill>
                            <a:schemeClr val="tx1"/>
                          </a:solidFill>
                          <a:effectLst/>
                          <a:latin typeface="+mn-lt"/>
                          <a:ea typeface="Calibri"/>
                          <a:cs typeface="Times New Roman"/>
                        </a:rPr>
                        <a:t>completed</a:t>
                      </a:r>
                      <a:r>
                        <a:rPr lang="en-ZA" sz="1100" dirty="0">
                          <a:solidFill>
                            <a:schemeClr val="tx1"/>
                          </a:solidFill>
                          <a:effectLst/>
                          <a:latin typeface="+mn-lt"/>
                          <a:ea typeface="Calibri"/>
                          <a:cs typeface="Times New Roman"/>
                        </a:rPr>
                        <a:t> and the Final report is available.  While in KZN </a:t>
                      </a:r>
                      <a:r>
                        <a:rPr lang="en-ZA" sz="1100" dirty="0" err="1">
                          <a:solidFill>
                            <a:schemeClr val="tx1"/>
                          </a:solidFill>
                          <a:effectLst/>
                          <a:latin typeface="+mn-lt"/>
                          <a:ea typeface="Calibri"/>
                          <a:cs typeface="Times New Roman"/>
                        </a:rPr>
                        <a:t>HoD</a:t>
                      </a:r>
                      <a:r>
                        <a:rPr lang="en-ZA" sz="1100" dirty="0">
                          <a:solidFill>
                            <a:schemeClr val="tx1"/>
                          </a:solidFill>
                          <a:effectLst/>
                          <a:latin typeface="+mn-lt"/>
                          <a:ea typeface="Calibri"/>
                          <a:cs typeface="Times New Roman"/>
                        </a:rPr>
                        <a:t> has approved the Data Audit Project </a:t>
                      </a:r>
                      <a:r>
                        <a:rPr lang="en-ZA" sz="1100" dirty="0" smtClean="0">
                          <a:solidFill>
                            <a:schemeClr val="tx1"/>
                          </a:solidFill>
                          <a:effectLst/>
                          <a:latin typeface="+mn-lt"/>
                          <a:ea typeface="Calibri"/>
                          <a:cs typeface="Times New Roman"/>
                        </a:rPr>
                        <a:t>,Free </a:t>
                      </a:r>
                      <a:r>
                        <a:rPr lang="en-ZA" sz="1100" dirty="0">
                          <a:solidFill>
                            <a:schemeClr val="tx1"/>
                          </a:solidFill>
                          <a:effectLst/>
                          <a:latin typeface="+mn-lt"/>
                          <a:ea typeface="Calibri"/>
                          <a:cs typeface="Times New Roman"/>
                        </a:rPr>
                        <a:t>State will conduct DQA in the 2016/17 financial year. </a:t>
                      </a:r>
                    </a:p>
                    <a:p>
                      <a:pPr>
                        <a:lnSpc>
                          <a:spcPct val="115000"/>
                        </a:lnSpc>
                        <a:spcAft>
                          <a:spcPts val="0"/>
                        </a:spcAft>
                      </a:pPr>
                      <a:r>
                        <a:rPr lang="en-ZA" sz="1100" dirty="0">
                          <a:solidFill>
                            <a:schemeClr val="tx1"/>
                          </a:solidFill>
                          <a:effectLst/>
                          <a:latin typeface="+mn-lt"/>
                          <a:ea typeface="Calibri"/>
                          <a:cs typeface="Times New Roman"/>
                        </a:rPr>
                        <a:t> </a:t>
                      </a:r>
                    </a:p>
                    <a:p>
                      <a:pPr>
                        <a:lnSpc>
                          <a:spcPct val="115000"/>
                        </a:lnSpc>
                        <a:spcAft>
                          <a:spcPts val="0"/>
                        </a:spcAft>
                      </a:pPr>
                      <a:r>
                        <a:rPr lang="en-ZA" sz="1100" dirty="0">
                          <a:solidFill>
                            <a:schemeClr val="tx1"/>
                          </a:solidFill>
                          <a:effectLst/>
                          <a:latin typeface="+mn-lt"/>
                          <a:ea typeface="Calibri"/>
                          <a:cs typeface="Times New Roman"/>
                        </a:rPr>
                        <a:t>No Budget was allocated to conduct Data quality Audits in the Eastern Cape.</a:t>
                      </a:r>
                    </a:p>
                    <a:p>
                      <a:pPr>
                        <a:lnSpc>
                          <a:spcPct val="115000"/>
                        </a:lnSpc>
                        <a:spcAft>
                          <a:spcPts val="0"/>
                        </a:spcAft>
                      </a:pPr>
                      <a:r>
                        <a:rPr lang="en-ZA" sz="1100" dirty="0">
                          <a:solidFill>
                            <a:schemeClr val="tx1"/>
                          </a:solidFill>
                          <a:effectLst/>
                          <a:latin typeface="+mn-lt"/>
                          <a:ea typeface="Calibri"/>
                          <a:cs typeface="Times New Roman"/>
                        </a:rPr>
                        <a:t> </a:t>
                      </a:r>
                    </a:p>
                    <a:p>
                      <a:pPr>
                        <a:lnSpc>
                          <a:spcPct val="115000"/>
                        </a:lnSpc>
                        <a:spcAft>
                          <a:spcPts val="0"/>
                        </a:spcAft>
                      </a:pPr>
                      <a:r>
                        <a:rPr lang="en-ZA" sz="1100" dirty="0">
                          <a:solidFill>
                            <a:schemeClr val="tx1"/>
                          </a:solidFill>
                          <a:effectLst/>
                          <a:latin typeface="+mn-lt"/>
                          <a:ea typeface="Calibri"/>
                          <a:cs typeface="Times New Roman"/>
                        </a:rPr>
                        <a:t> </a:t>
                      </a:r>
                    </a:p>
                    <a:p>
                      <a:pPr>
                        <a:lnSpc>
                          <a:spcPct val="115000"/>
                        </a:lnSpc>
                        <a:spcAft>
                          <a:spcPts val="0"/>
                        </a:spcAft>
                      </a:pPr>
                      <a:r>
                        <a:rPr lang="en-ZA" sz="1100" dirty="0">
                          <a:solidFill>
                            <a:schemeClr val="tx1"/>
                          </a:solidFill>
                          <a:effectLst/>
                          <a:latin typeface="+mn-lt"/>
                          <a:ea typeface="Calibri"/>
                          <a:cs typeface="Times New Roman"/>
                        </a:rPr>
                        <a:t> </a:t>
                      </a:r>
                    </a:p>
                    <a:p>
                      <a:pPr>
                        <a:lnSpc>
                          <a:spcPct val="115000"/>
                        </a:lnSpc>
                        <a:spcAft>
                          <a:spcPts val="0"/>
                        </a:spcAft>
                      </a:pPr>
                      <a:r>
                        <a:rPr lang="en-ZA" sz="1100" dirty="0">
                          <a:solidFill>
                            <a:schemeClr val="tx1"/>
                          </a:solidFill>
                          <a:effectLst/>
                          <a:latin typeface="+mn-lt"/>
                          <a:ea typeface="Calibri"/>
                          <a:cs typeface="Times New Roman"/>
                        </a:rPr>
                        <a:t> </a:t>
                      </a:r>
                      <a:endParaRPr lang="en-ZA" sz="1100" dirty="0" smtClean="0">
                        <a:solidFill>
                          <a:schemeClr val="tx1"/>
                        </a:solidFill>
                        <a:effectLst/>
                        <a:latin typeface="+mn-lt"/>
                        <a:ea typeface="Calibri"/>
                        <a:cs typeface="Times New Roman"/>
                      </a:endParaRPr>
                    </a:p>
                    <a:p>
                      <a:pPr>
                        <a:lnSpc>
                          <a:spcPct val="115000"/>
                        </a:lnSpc>
                        <a:spcAft>
                          <a:spcPts val="0"/>
                        </a:spcAft>
                      </a:pPr>
                      <a:endParaRPr lang="en-ZA" sz="1100" dirty="0" smtClean="0">
                        <a:solidFill>
                          <a:schemeClr val="tx1"/>
                        </a:solidFill>
                        <a:effectLst/>
                        <a:latin typeface="+mn-lt"/>
                        <a:ea typeface="Calibri"/>
                        <a:cs typeface="Times New Roman"/>
                      </a:endParaRPr>
                    </a:p>
                    <a:p>
                      <a:pPr>
                        <a:lnSpc>
                          <a:spcPct val="115000"/>
                        </a:lnSpc>
                        <a:spcAft>
                          <a:spcPts val="0"/>
                        </a:spcAft>
                      </a:pPr>
                      <a:endParaRPr lang="en-ZA" sz="1100" dirty="0">
                        <a:solidFill>
                          <a:schemeClr val="tx1"/>
                        </a:solidFill>
                        <a:effectLst/>
                        <a:latin typeface="+mn-lt"/>
                        <a:ea typeface="Calibri"/>
                        <a:cs typeface="Times New Roman"/>
                      </a:endParaRPr>
                    </a:p>
                    <a:p>
                      <a:pPr>
                        <a:lnSpc>
                          <a:spcPct val="115000"/>
                        </a:lnSpc>
                        <a:spcAft>
                          <a:spcPts val="0"/>
                        </a:spcAft>
                      </a:pPr>
                      <a:r>
                        <a:rPr lang="en-ZA" sz="1100" dirty="0">
                          <a:solidFill>
                            <a:schemeClr val="tx1"/>
                          </a:solidFill>
                          <a:effectLst/>
                          <a:latin typeface="+mn-lt"/>
                          <a:ea typeface="Calibri"/>
                          <a:cs typeface="Times New Roman"/>
                        </a:rPr>
                        <a:t>Still in </a:t>
                      </a:r>
                      <a:r>
                        <a:rPr lang="en-ZA" sz="1100" dirty="0" smtClean="0">
                          <a:solidFill>
                            <a:schemeClr val="tx1"/>
                          </a:solidFill>
                          <a:effectLst/>
                          <a:latin typeface="+mn-lt"/>
                          <a:ea typeface="Calibri"/>
                          <a:cs typeface="Times New Roman"/>
                        </a:rPr>
                        <a:t>progress.</a:t>
                      </a:r>
                      <a:endParaRPr lang="en-ZA" sz="1100" dirty="0">
                        <a:solidFill>
                          <a:schemeClr val="tx1"/>
                        </a:solidFill>
                        <a:effectLst/>
                        <a:latin typeface="+mn-lt"/>
                        <a:ea typeface="Calibri"/>
                        <a:cs typeface="Times New Roman"/>
                      </a:endParaRPr>
                    </a:p>
                  </a:txBody>
                  <a:tcPr marL="68580" marR="68580" marT="0" marB="0"/>
                </a:tc>
              </a:tr>
              <a:tr h="2039344">
                <a:tc>
                  <a:txBody>
                    <a:bodyPr/>
                    <a:lstStyle/>
                    <a:p>
                      <a:pPr marL="0" lvl="0" indent="0">
                        <a:lnSpc>
                          <a:spcPct val="115000"/>
                        </a:lnSpc>
                        <a:spcAft>
                          <a:spcPts val="0"/>
                        </a:spcAft>
                        <a:buFont typeface="+mj-lt"/>
                        <a:buNone/>
                      </a:pPr>
                      <a:r>
                        <a:rPr lang="en-ZA" sz="1100" dirty="0" smtClean="0">
                          <a:solidFill>
                            <a:schemeClr val="tx1"/>
                          </a:solidFill>
                          <a:effectLst/>
                          <a:latin typeface="+mn-lt"/>
                          <a:ea typeface="Calibri"/>
                          <a:cs typeface="Times New Roman"/>
                        </a:rPr>
                        <a:t>3.6 </a:t>
                      </a:r>
                      <a:r>
                        <a:rPr lang="en-ZA" sz="1100" dirty="0" smtClean="0">
                          <a:solidFill>
                            <a:schemeClr val="tx1"/>
                          </a:solidFill>
                          <a:effectLst/>
                          <a:latin typeface="+mn-lt"/>
                          <a:ea typeface="Calibri"/>
                        </a:rPr>
                        <a:t>Geographic Information Systems  (GIS) and Business intelligence (Some PEDs </a:t>
                      </a:r>
                      <a:r>
                        <a:rPr lang="en-ZA" sz="1100" b="1" dirty="0" smtClean="0">
                          <a:solidFill>
                            <a:schemeClr val="tx1"/>
                          </a:solidFill>
                          <a:effectLst/>
                          <a:latin typeface="+mn-lt"/>
                          <a:ea typeface="Calibri"/>
                        </a:rPr>
                        <a:t>didn’t have </a:t>
                      </a:r>
                      <a:r>
                        <a:rPr lang="en-ZA" sz="1100" dirty="0" smtClean="0">
                          <a:solidFill>
                            <a:schemeClr val="tx1"/>
                          </a:solidFill>
                          <a:effectLst/>
                          <a:latin typeface="+mn-lt"/>
                          <a:ea typeface="Calibri"/>
                        </a:rPr>
                        <a:t>GIS)</a:t>
                      </a:r>
                      <a:endParaRPr lang="en-ZA" sz="1100" dirty="0">
                        <a:solidFill>
                          <a:schemeClr val="tx1"/>
                        </a:solidFill>
                        <a:effectLst/>
                        <a:latin typeface="+mn-lt"/>
                        <a:ea typeface="Calibri"/>
                        <a:cs typeface="Times New Roman"/>
                      </a:endParaRPr>
                    </a:p>
                  </a:txBody>
                  <a:tcPr marL="68580" marR="68580" marT="0" marB="0"/>
                </a:tc>
                <a:tc>
                  <a:txBody>
                    <a:bodyPr/>
                    <a:lstStyle/>
                    <a:p>
                      <a:pPr>
                        <a:lnSpc>
                          <a:spcPct val="115000"/>
                        </a:lnSpc>
                        <a:spcAft>
                          <a:spcPts val="0"/>
                        </a:spcAft>
                      </a:pPr>
                      <a:r>
                        <a:rPr lang="en-ZA" sz="1100" dirty="0">
                          <a:solidFill>
                            <a:schemeClr val="tx1"/>
                          </a:solidFill>
                          <a:effectLst/>
                          <a:latin typeface="+mn-lt"/>
                          <a:ea typeface="Calibri"/>
                          <a:cs typeface="Times New Roman"/>
                        </a:rPr>
                        <a:t>With regard to GIS and BI in Limpopo, the tender was re-advertised in February 2016.</a:t>
                      </a:r>
                    </a:p>
                    <a:p>
                      <a:pPr>
                        <a:lnSpc>
                          <a:spcPct val="115000"/>
                        </a:lnSpc>
                        <a:spcAft>
                          <a:spcPts val="0"/>
                        </a:spcAft>
                      </a:pPr>
                      <a:r>
                        <a:rPr lang="en-ZA" sz="1100" dirty="0">
                          <a:solidFill>
                            <a:schemeClr val="tx1"/>
                          </a:solidFill>
                          <a:effectLst/>
                          <a:latin typeface="+mn-lt"/>
                          <a:ea typeface="Calibri"/>
                          <a:cs typeface="Times New Roman"/>
                        </a:rPr>
                        <a:t> </a:t>
                      </a:r>
                    </a:p>
                    <a:p>
                      <a:pPr>
                        <a:lnSpc>
                          <a:spcPct val="115000"/>
                        </a:lnSpc>
                        <a:spcAft>
                          <a:spcPts val="0"/>
                        </a:spcAft>
                      </a:pPr>
                      <a:r>
                        <a:rPr lang="en-ZA" sz="1100" dirty="0">
                          <a:solidFill>
                            <a:schemeClr val="tx1"/>
                          </a:solidFill>
                          <a:effectLst/>
                          <a:latin typeface="+mn-lt"/>
                          <a:ea typeface="Calibri"/>
                          <a:cs typeface="Times New Roman"/>
                        </a:rPr>
                        <a:t>Mpumalanga had appointed GIS Specialist. </a:t>
                      </a:r>
                    </a:p>
                    <a:p>
                      <a:pPr>
                        <a:lnSpc>
                          <a:spcPct val="115000"/>
                        </a:lnSpc>
                        <a:spcAft>
                          <a:spcPts val="0"/>
                        </a:spcAft>
                      </a:pPr>
                      <a:r>
                        <a:rPr lang="en-ZA" sz="1100" dirty="0">
                          <a:solidFill>
                            <a:schemeClr val="tx1"/>
                          </a:solidFill>
                          <a:effectLst/>
                          <a:latin typeface="+mn-lt"/>
                          <a:ea typeface="Calibri"/>
                          <a:cs typeface="Times New Roman"/>
                        </a:rPr>
                        <a:t> </a:t>
                      </a:r>
                    </a:p>
                    <a:p>
                      <a:pPr>
                        <a:lnSpc>
                          <a:spcPct val="115000"/>
                        </a:lnSpc>
                        <a:spcAft>
                          <a:spcPts val="0"/>
                        </a:spcAft>
                      </a:pPr>
                      <a:r>
                        <a:rPr lang="en-ZA" sz="1100" dirty="0">
                          <a:solidFill>
                            <a:schemeClr val="tx1"/>
                          </a:solidFill>
                          <a:effectLst/>
                          <a:latin typeface="+mn-lt"/>
                          <a:ea typeface="Calibri"/>
                          <a:cs typeface="Times New Roman"/>
                        </a:rPr>
                        <a:t> </a:t>
                      </a:r>
                    </a:p>
                    <a:p>
                      <a:pPr>
                        <a:lnSpc>
                          <a:spcPct val="115000"/>
                        </a:lnSpc>
                        <a:spcAft>
                          <a:spcPts val="0"/>
                        </a:spcAft>
                      </a:pPr>
                      <a:r>
                        <a:rPr lang="en-ZA" sz="1100" dirty="0">
                          <a:solidFill>
                            <a:schemeClr val="tx1"/>
                          </a:solidFill>
                          <a:effectLst/>
                          <a:latin typeface="+mn-lt"/>
                          <a:ea typeface="Calibri"/>
                          <a:cs typeface="Times New Roman"/>
                        </a:rPr>
                        <a:t>In KZN the GIS server was procured</a:t>
                      </a:r>
                    </a:p>
                    <a:p>
                      <a:pPr>
                        <a:lnSpc>
                          <a:spcPct val="115000"/>
                        </a:lnSpc>
                        <a:spcAft>
                          <a:spcPts val="0"/>
                        </a:spcAft>
                      </a:pPr>
                      <a:r>
                        <a:rPr lang="en-ZA" sz="1100" dirty="0">
                          <a:solidFill>
                            <a:schemeClr val="tx1"/>
                          </a:solidFill>
                          <a:effectLst/>
                          <a:latin typeface="+mn-lt"/>
                          <a:ea typeface="Calibri"/>
                          <a:cs typeface="Times New Roman"/>
                        </a:rPr>
                        <a:t> </a:t>
                      </a:r>
                    </a:p>
                    <a:p>
                      <a:pPr>
                        <a:lnSpc>
                          <a:spcPct val="115000"/>
                        </a:lnSpc>
                        <a:spcAft>
                          <a:spcPts val="0"/>
                        </a:spcAft>
                      </a:pPr>
                      <a:r>
                        <a:rPr lang="en-ZA" sz="1100" dirty="0">
                          <a:solidFill>
                            <a:schemeClr val="tx1"/>
                          </a:solidFill>
                          <a:effectLst/>
                          <a:latin typeface="+mn-lt"/>
                          <a:ea typeface="Calibri"/>
                          <a:cs typeface="Times New Roman"/>
                        </a:rPr>
                        <a:t>In Free State, the ArcGIS licences were obtained and installed</a:t>
                      </a:r>
                    </a:p>
                    <a:p>
                      <a:pPr>
                        <a:lnSpc>
                          <a:spcPct val="115000"/>
                        </a:lnSpc>
                        <a:spcAft>
                          <a:spcPts val="0"/>
                        </a:spcAft>
                      </a:pPr>
                      <a:r>
                        <a:rPr lang="en-ZA" sz="1100" dirty="0">
                          <a:solidFill>
                            <a:schemeClr val="tx1"/>
                          </a:solidFill>
                          <a:effectLst/>
                          <a:latin typeface="+mn-lt"/>
                          <a:ea typeface="Calibri"/>
                          <a:cs typeface="Times New Roman"/>
                        </a:rPr>
                        <a:t> </a:t>
                      </a:r>
                    </a:p>
                  </a:txBody>
                  <a:tcPr marL="68580" marR="68580" marT="0" marB="0"/>
                </a:tc>
                <a:tc>
                  <a:txBody>
                    <a:bodyPr/>
                    <a:lstStyle/>
                    <a:p>
                      <a:pPr>
                        <a:lnSpc>
                          <a:spcPct val="115000"/>
                        </a:lnSpc>
                        <a:spcAft>
                          <a:spcPts val="0"/>
                        </a:spcAft>
                      </a:pPr>
                      <a:r>
                        <a:rPr lang="en-ZA" sz="1100" dirty="0">
                          <a:solidFill>
                            <a:schemeClr val="tx1"/>
                          </a:solidFill>
                          <a:effectLst/>
                          <a:latin typeface="+mn-lt"/>
                          <a:ea typeface="Calibri"/>
                          <a:cs typeface="Times New Roman"/>
                        </a:rPr>
                        <a:t>The bid was evaluated in March and a </a:t>
                      </a:r>
                      <a:r>
                        <a:rPr lang="en-ZA" sz="1100" b="1" dirty="0">
                          <a:solidFill>
                            <a:schemeClr val="tx1"/>
                          </a:solidFill>
                          <a:effectLst/>
                          <a:latin typeface="+mn-lt"/>
                          <a:ea typeface="Calibri"/>
                          <a:cs typeface="Times New Roman"/>
                        </a:rPr>
                        <a:t>service provider</a:t>
                      </a:r>
                      <a:r>
                        <a:rPr lang="en-ZA" sz="1100" dirty="0">
                          <a:solidFill>
                            <a:schemeClr val="tx1"/>
                          </a:solidFill>
                          <a:effectLst/>
                          <a:latin typeface="+mn-lt"/>
                          <a:ea typeface="Calibri"/>
                          <a:cs typeface="Times New Roman"/>
                        </a:rPr>
                        <a:t> was </a:t>
                      </a:r>
                      <a:r>
                        <a:rPr lang="en-ZA" sz="1100" b="1" dirty="0">
                          <a:solidFill>
                            <a:schemeClr val="tx1"/>
                          </a:solidFill>
                          <a:effectLst/>
                          <a:latin typeface="+mn-lt"/>
                          <a:ea typeface="Calibri"/>
                          <a:cs typeface="Times New Roman"/>
                        </a:rPr>
                        <a:t>recommended for appointment</a:t>
                      </a:r>
                      <a:r>
                        <a:rPr lang="en-ZA" sz="1100" dirty="0">
                          <a:solidFill>
                            <a:schemeClr val="tx1"/>
                          </a:solidFill>
                          <a:effectLst/>
                          <a:latin typeface="+mn-lt"/>
                          <a:ea typeface="Calibri"/>
                          <a:cs typeface="Times New Roman"/>
                        </a:rPr>
                        <a:t>.</a:t>
                      </a:r>
                    </a:p>
                    <a:p>
                      <a:pPr>
                        <a:lnSpc>
                          <a:spcPct val="115000"/>
                        </a:lnSpc>
                        <a:spcAft>
                          <a:spcPts val="0"/>
                        </a:spcAft>
                      </a:pPr>
                      <a:r>
                        <a:rPr lang="en-ZA" sz="1100" dirty="0">
                          <a:solidFill>
                            <a:schemeClr val="tx1"/>
                          </a:solidFill>
                          <a:effectLst/>
                          <a:latin typeface="+mn-lt"/>
                          <a:ea typeface="Calibri"/>
                          <a:cs typeface="Times New Roman"/>
                        </a:rPr>
                        <a:t> </a:t>
                      </a:r>
                    </a:p>
                    <a:p>
                      <a:pPr>
                        <a:lnSpc>
                          <a:spcPct val="115000"/>
                        </a:lnSpc>
                        <a:spcAft>
                          <a:spcPts val="0"/>
                        </a:spcAft>
                      </a:pPr>
                      <a:r>
                        <a:rPr lang="en-ZA" sz="1100" dirty="0">
                          <a:solidFill>
                            <a:schemeClr val="tx1"/>
                          </a:solidFill>
                          <a:effectLst/>
                          <a:latin typeface="+mn-lt"/>
                          <a:ea typeface="Calibri"/>
                          <a:cs typeface="Times New Roman"/>
                        </a:rPr>
                        <a:t>The province is still in the process of Procuring GIS hardware.</a:t>
                      </a:r>
                    </a:p>
                    <a:p>
                      <a:pPr>
                        <a:lnSpc>
                          <a:spcPct val="115000"/>
                        </a:lnSpc>
                        <a:spcAft>
                          <a:spcPts val="0"/>
                        </a:spcAft>
                      </a:pPr>
                      <a:r>
                        <a:rPr lang="en-ZA" sz="1100" dirty="0">
                          <a:solidFill>
                            <a:schemeClr val="tx1"/>
                          </a:solidFill>
                          <a:effectLst/>
                          <a:latin typeface="+mn-lt"/>
                          <a:ea typeface="Calibri"/>
                          <a:cs typeface="Times New Roman"/>
                        </a:rPr>
                        <a:t> </a:t>
                      </a:r>
                    </a:p>
                    <a:p>
                      <a:pPr>
                        <a:lnSpc>
                          <a:spcPct val="115000"/>
                        </a:lnSpc>
                        <a:spcAft>
                          <a:spcPts val="0"/>
                        </a:spcAft>
                      </a:pPr>
                      <a:r>
                        <a:rPr lang="en-ZA" sz="1100" dirty="0">
                          <a:solidFill>
                            <a:schemeClr val="tx1"/>
                          </a:solidFill>
                          <a:effectLst/>
                          <a:latin typeface="+mn-lt"/>
                          <a:ea typeface="Calibri"/>
                          <a:cs typeface="Times New Roman"/>
                        </a:rPr>
                        <a:t>The server was delivered on the 18th November 2015</a:t>
                      </a:r>
                    </a:p>
                    <a:p>
                      <a:pPr>
                        <a:lnSpc>
                          <a:spcPct val="115000"/>
                        </a:lnSpc>
                        <a:spcAft>
                          <a:spcPts val="0"/>
                        </a:spcAft>
                      </a:pPr>
                      <a:r>
                        <a:rPr lang="en-ZA" sz="1100" dirty="0">
                          <a:solidFill>
                            <a:schemeClr val="tx1"/>
                          </a:solidFill>
                          <a:effectLst/>
                          <a:latin typeface="+mn-lt"/>
                          <a:ea typeface="Calibri"/>
                          <a:cs typeface="Times New Roman"/>
                        </a:rPr>
                        <a:t> </a:t>
                      </a:r>
                    </a:p>
                    <a:p>
                      <a:pPr>
                        <a:lnSpc>
                          <a:spcPct val="115000"/>
                        </a:lnSpc>
                        <a:spcAft>
                          <a:spcPts val="0"/>
                        </a:spcAft>
                      </a:pPr>
                      <a:r>
                        <a:rPr lang="en-ZA" sz="1100" dirty="0">
                          <a:solidFill>
                            <a:schemeClr val="tx1"/>
                          </a:solidFill>
                          <a:effectLst/>
                          <a:latin typeface="+mn-lt"/>
                          <a:ea typeface="Calibri"/>
                          <a:cs typeface="Times New Roman"/>
                        </a:rPr>
                        <a:t>In the process of procuring Server machine(s)</a:t>
                      </a:r>
                    </a:p>
                  </a:txBody>
                  <a:tcPr marL="68580" marR="68580" marT="0" marB="0"/>
                </a:tc>
              </a:tr>
            </a:tbl>
          </a:graphicData>
        </a:graphic>
      </p:graphicFrame>
      <p:sp>
        <p:nvSpPr>
          <p:cNvPr id="4" name="Slide Number Placeholder 3"/>
          <p:cNvSpPr>
            <a:spLocks noGrp="1"/>
          </p:cNvSpPr>
          <p:nvPr>
            <p:ph type="sldNum" sz="quarter" idx="4294967295"/>
          </p:nvPr>
        </p:nvSpPr>
        <p:spPr>
          <a:xfrm>
            <a:off x="6553200" y="6356350"/>
            <a:ext cx="2133600" cy="365125"/>
          </a:xfrm>
          <a:prstGeom prst="rect">
            <a:avLst/>
          </a:prstGeom>
        </p:spPr>
        <p:txBody>
          <a:bodyPr/>
          <a:lstStyle/>
          <a:p>
            <a:fld id="{3DB53F8B-4788-43D9-B19C-7CDD71F53993}" type="slidenum">
              <a:rPr lang="en-ZA" smtClean="0"/>
              <a:pPr/>
              <a:t>31</a:t>
            </a:fld>
            <a:endParaRPr lang="en-ZA" dirty="0"/>
          </a:p>
        </p:txBody>
      </p:sp>
    </p:spTree>
    <p:extLst>
      <p:ext uri="{BB962C8B-B14F-4D97-AF65-F5344CB8AC3E}">
        <p14:creationId xmlns:p14="http://schemas.microsoft.com/office/powerpoint/2010/main" xmlns="" val="178627358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ZA" sz="3600" b="1" dirty="0" smtClean="0">
                <a:solidFill>
                  <a:schemeClr val="accent6">
                    <a:lumMod val="50000"/>
                  </a:schemeClr>
                </a:solidFill>
              </a:rPr>
              <a:t>NSNP</a:t>
            </a:r>
            <a:endParaRPr lang="en-ZA" sz="3600" b="1" dirty="0">
              <a:solidFill>
                <a:schemeClr val="accent6">
                  <a:lumMod val="50000"/>
                </a:schemeClr>
              </a:solidFill>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xmlns="" val="2132326778"/>
              </p:ext>
            </p:extLst>
          </p:nvPr>
        </p:nvGraphicFramePr>
        <p:xfrm>
          <a:off x="179512" y="836712"/>
          <a:ext cx="8856984" cy="5810332"/>
        </p:xfrm>
        <a:graphic>
          <a:graphicData uri="http://schemas.openxmlformats.org/drawingml/2006/table">
            <a:tbl>
              <a:tblPr firstRow="1" bandRow="1">
                <a:tableStyleId>{5C22544A-7EE6-4342-B048-85BDC9FD1C3A}</a:tableStyleId>
              </a:tblPr>
              <a:tblGrid>
                <a:gridCol w="3200422"/>
                <a:gridCol w="2753852"/>
                <a:gridCol w="2902710"/>
              </a:tblGrid>
              <a:tr h="375742">
                <a:tc>
                  <a:txBody>
                    <a:bodyPr/>
                    <a:lstStyle/>
                    <a:p>
                      <a:pPr algn="l">
                        <a:lnSpc>
                          <a:spcPct val="115000"/>
                        </a:lnSpc>
                        <a:spcAft>
                          <a:spcPts val="0"/>
                        </a:spcAft>
                      </a:pPr>
                      <a:r>
                        <a:rPr lang="en-ZA" sz="2000" b="1" dirty="0">
                          <a:effectLst/>
                          <a:latin typeface="Calibri"/>
                          <a:ea typeface="Times New Roman"/>
                          <a:cs typeface="Times New Roman"/>
                        </a:rPr>
                        <a:t>Findings</a:t>
                      </a:r>
                      <a:endParaRPr lang="en-ZA" sz="1600" dirty="0">
                        <a:effectLst/>
                        <a:latin typeface="Calibri"/>
                        <a:ea typeface="Times New Roman"/>
                        <a:cs typeface="Times New Roman"/>
                      </a:endParaRPr>
                    </a:p>
                  </a:txBody>
                  <a:tcPr marL="68580" marR="68580" marT="0" marB="0"/>
                </a:tc>
                <a:tc>
                  <a:txBody>
                    <a:bodyPr/>
                    <a:lstStyle/>
                    <a:p>
                      <a:pPr algn="l">
                        <a:lnSpc>
                          <a:spcPct val="115000"/>
                        </a:lnSpc>
                        <a:spcAft>
                          <a:spcPts val="0"/>
                        </a:spcAft>
                      </a:pPr>
                      <a:r>
                        <a:rPr lang="en-ZA" sz="1800" b="1" dirty="0">
                          <a:effectLst/>
                          <a:latin typeface="Calibri"/>
                          <a:ea typeface="Times New Roman"/>
                          <a:cs typeface="Times New Roman"/>
                        </a:rPr>
                        <a:t>Action taken </a:t>
                      </a:r>
                      <a:endParaRPr lang="en-ZA" sz="1600" dirty="0">
                        <a:effectLst/>
                        <a:latin typeface="Calibri"/>
                        <a:ea typeface="Times New Roman"/>
                        <a:cs typeface="Times New Roman"/>
                      </a:endParaRPr>
                    </a:p>
                  </a:txBody>
                  <a:tcPr marL="68580" marR="68580" marT="0" marB="0"/>
                </a:tc>
                <a:tc>
                  <a:txBody>
                    <a:bodyPr/>
                    <a:lstStyle/>
                    <a:p>
                      <a:pPr algn="l">
                        <a:lnSpc>
                          <a:spcPct val="115000"/>
                        </a:lnSpc>
                        <a:spcAft>
                          <a:spcPts val="0"/>
                        </a:spcAft>
                      </a:pPr>
                      <a:r>
                        <a:rPr lang="en-ZA" sz="1800" b="1" dirty="0">
                          <a:effectLst/>
                          <a:latin typeface="Calibri"/>
                          <a:ea typeface="Times New Roman"/>
                          <a:cs typeface="Times New Roman"/>
                        </a:rPr>
                        <a:t>Progress </a:t>
                      </a:r>
                      <a:endParaRPr lang="en-ZA" sz="1600" dirty="0">
                        <a:effectLst/>
                        <a:latin typeface="Calibri"/>
                        <a:ea typeface="Times New Roman"/>
                        <a:cs typeface="Times New Roman"/>
                      </a:endParaRPr>
                    </a:p>
                  </a:txBody>
                  <a:tcPr marL="68580" marR="68580" marT="0" marB="0"/>
                </a:tc>
              </a:tr>
              <a:tr h="2041309">
                <a:tc>
                  <a:txBody>
                    <a:bodyPr/>
                    <a:lstStyle/>
                    <a:p>
                      <a:pPr>
                        <a:lnSpc>
                          <a:spcPct val="115000"/>
                        </a:lnSpc>
                        <a:spcAft>
                          <a:spcPts val="1000"/>
                        </a:spcAft>
                      </a:pPr>
                      <a:r>
                        <a:rPr lang="en-ZA" sz="1600" b="1" dirty="0" smtClean="0">
                          <a:solidFill>
                            <a:schemeClr val="tx1"/>
                          </a:solidFill>
                          <a:effectLst/>
                          <a:latin typeface="+mn-lt"/>
                          <a:ea typeface="Calibri"/>
                          <a:cs typeface="Times New Roman"/>
                        </a:rPr>
                        <a:t>5. NSNP (Focus area 5)</a:t>
                      </a:r>
                      <a:endParaRPr lang="en-ZA" sz="1600" dirty="0" smtClean="0">
                        <a:solidFill>
                          <a:schemeClr val="tx1"/>
                        </a:solidFill>
                        <a:effectLst/>
                        <a:latin typeface="+mn-lt"/>
                        <a:ea typeface="Calibri"/>
                        <a:cs typeface="Times New Roman"/>
                      </a:endParaRPr>
                    </a:p>
                    <a:p>
                      <a:pPr>
                        <a:lnSpc>
                          <a:spcPct val="115000"/>
                        </a:lnSpc>
                        <a:spcAft>
                          <a:spcPts val="1000"/>
                        </a:spcAft>
                      </a:pPr>
                      <a:r>
                        <a:rPr lang="en-ZA" sz="1600" b="1" dirty="0" smtClean="0">
                          <a:solidFill>
                            <a:schemeClr val="tx1"/>
                          </a:solidFill>
                          <a:effectLst/>
                          <a:latin typeface="+mn-lt"/>
                          <a:ea typeface="Calibri"/>
                          <a:cs typeface="Times New Roman"/>
                        </a:rPr>
                        <a:t>5.1 </a:t>
                      </a:r>
                      <a:r>
                        <a:rPr lang="en-ZA" sz="1600" dirty="0" smtClean="0">
                          <a:solidFill>
                            <a:schemeClr val="tx1"/>
                          </a:solidFill>
                          <a:effectLst/>
                          <a:latin typeface="+mn-lt"/>
                          <a:ea typeface="Calibri"/>
                          <a:cs typeface="Times New Roman"/>
                        </a:rPr>
                        <a:t>Meal costs not at the required average:</a:t>
                      </a:r>
                    </a:p>
                    <a:p>
                      <a:pPr>
                        <a:lnSpc>
                          <a:spcPct val="115000"/>
                        </a:lnSpc>
                        <a:spcAft>
                          <a:spcPts val="1000"/>
                        </a:spcAft>
                      </a:pPr>
                      <a:endParaRPr lang="en-ZA" sz="1600" dirty="0">
                        <a:solidFill>
                          <a:schemeClr val="tx1"/>
                        </a:solidFill>
                        <a:effectLst/>
                        <a:latin typeface="+mn-lt"/>
                        <a:ea typeface="Calibri"/>
                        <a:cs typeface="Times New Roman"/>
                      </a:endParaRPr>
                    </a:p>
                  </a:txBody>
                  <a:tcPr marL="68580" marR="68580" marT="0" marB="0"/>
                </a:tc>
                <a:tc>
                  <a:txBody>
                    <a:bodyPr/>
                    <a:lstStyle/>
                    <a:p>
                      <a:pPr>
                        <a:lnSpc>
                          <a:spcPct val="115000"/>
                        </a:lnSpc>
                        <a:spcAft>
                          <a:spcPts val="0"/>
                        </a:spcAft>
                      </a:pPr>
                      <a:r>
                        <a:rPr lang="en-ZA" sz="1600" dirty="0">
                          <a:solidFill>
                            <a:schemeClr val="tx1"/>
                          </a:solidFill>
                          <a:effectLst/>
                          <a:latin typeface="+mn-lt"/>
                          <a:ea typeface="Calibri"/>
                          <a:cs typeface="Times New Roman"/>
                        </a:rPr>
                        <a:t>The three provinces that have </a:t>
                      </a:r>
                      <a:r>
                        <a:rPr lang="en-ZA" sz="1600" dirty="0" smtClean="0">
                          <a:solidFill>
                            <a:schemeClr val="tx1"/>
                          </a:solidFill>
                          <a:effectLst/>
                          <a:latin typeface="+mn-lt"/>
                          <a:ea typeface="Calibri"/>
                          <a:cs typeface="Times New Roman"/>
                        </a:rPr>
                        <a:t>findings </a:t>
                      </a:r>
                      <a:r>
                        <a:rPr lang="en-ZA" sz="1600" dirty="0">
                          <a:solidFill>
                            <a:schemeClr val="tx1"/>
                          </a:solidFill>
                          <a:effectLst/>
                          <a:latin typeface="+mn-lt"/>
                          <a:ea typeface="Calibri"/>
                          <a:cs typeface="Times New Roman"/>
                        </a:rPr>
                        <a:t>in this regard (EC, FS, NW) are transferring funds to schools, which </a:t>
                      </a:r>
                      <a:r>
                        <a:rPr lang="en-ZA" sz="1600" b="1" dirty="0">
                          <a:solidFill>
                            <a:schemeClr val="tx1"/>
                          </a:solidFill>
                          <a:effectLst/>
                          <a:latin typeface="+mn-lt"/>
                          <a:ea typeface="Calibri"/>
                          <a:cs typeface="Times New Roman"/>
                        </a:rPr>
                        <a:t>reduces the value chain </a:t>
                      </a:r>
                      <a:r>
                        <a:rPr lang="en-ZA" sz="1600" dirty="0">
                          <a:solidFill>
                            <a:schemeClr val="tx1"/>
                          </a:solidFill>
                          <a:effectLst/>
                          <a:latin typeface="+mn-lt"/>
                          <a:ea typeface="Calibri"/>
                          <a:cs typeface="Times New Roman"/>
                        </a:rPr>
                        <a:t>and results in </a:t>
                      </a:r>
                      <a:r>
                        <a:rPr lang="en-ZA" sz="1600" b="1" dirty="0">
                          <a:solidFill>
                            <a:schemeClr val="tx1"/>
                          </a:solidFill>
                          <a:effectLst/>
                          <a:latin typeface="+mn-lt"/>
                          <a:ea typeface="Calibri"/>
                          <a:cs typeface="Times New Roman"/>
                        </a:rPr>
                        <a:t>lower meal costs</a:t>
                      </a:r>
                      <a:r>
                        <a:rPr lang="en-ZA" sz="1600" dirty="0">
                          <a:solidFill>
                            <a:schemeClr val="tx1"/>
                          </a:solidFill>
                          <a:effectLst/>
                          <a:latin typeface="+mn-lt"/>
                          <a:ea typeface="Calibri"/>
                          <a:cs typeface="Times New Roman"/>
                        </a:rPr>
                        <a:t>.  </a:t>
                      </a:r>
                    </a:p>
                  </a:txBody>
                  <a:tcPr marL="68580" marR="68580" marT="0" marB="0"/>
                </a:tc>
                <a:tc>
                  <a:txBody>
                    <a:bodyPr/>
                    <a:lstStyle/>
                    <a:p>
                      <a:pPr>
                        <a:lnSpc>
                          <a:spcPct val="115000"/>
                        </a:lnSpc>
                        <a:spcAft>
                          <a:spcPts val="0"/>
                        </a:spcAft>
                      </a:pPr>
                      <a:r>
                        <a:rPr lang="en-ZA" sz="1600" dirty="0">
                          <a:solidFill>
                            <a:schemeClr val="tx1"/>
                          </a:solidFill>
                          <a:effectLst/>
                          <a:latin typeface="+mn-lt"/>
                          <a:ea typeface="Calibri"/>
                          <a:cs typeface="Times New Roman"/>
                        </a:rPr>
                        <a:t>Meal cost figures have been removed from the 2016/17 NSNP Conditional Grant Framework as they are often misunderstood by </a:t>
                      </a:r>
                      <a:r>
                        <a:rPr lang="en-ZA" sz="1600" dirty="0" smtClean="0">
                          <a:solidFill>
                            <a:schemeClr val="tx1"/>
                          </a:solidFill>
                          <a:effectLst/>
                          <a:latin typeface="+mn-lt"/>
                          <a:ea typeface="Calibri"/>
                          <a:cs typeface="Times New Roman"/>
                        </a:rPr>
                        <a:t>stakeholders including</a:t>
                      </a:r>
                      <a:r>
                        <a:rPr lang="en-ZA" sz="1600" baseline="0" dirty="0" smtClean="0">
                          <a:solidFill>
                            <a:schemeClr val="tx1"/>
                          </a:solidFill>
                          <a:effectLst/>
                          <a:latin typeface="+mn-lt"/>
                          <a:ea typeface="Calibri"/>
                          <a:cs typeface="Times New Roman"/>
                        </a:rPr>
                        <a:t> the AG</a:t>
                      </a:r>
                      <a:r>
                        <a:rPr lang="en-ZA" sz="1600" dirty="0" smtClean="0">
                          <a:solidFill>
                            <a:schemeClr val="tx1"/>
                          </a:solidFill>
                          <a:effectLst/>
                          <a:latin typeface="+mn-lt"/>
                          <a:ea typeface="Calibri"/>
                          <a:cs typeface="Times New Roman"/>
                        </a:rPr>
                        <a:t>. </a:t>
                      </a:r>
                      <a:r>
                        <a:rPr lang="en-ZA" sz="1600" dirty="0">
                          <a:solidFill>
                            <a:schemeClr val="tx1"/>
                          </a:solidFill>
                          <a:effectLst/>
                          <a:latin typeface="+mn-lt"/>
                          <a:ea typeface="Calibri"/>
                          <a:cs typeface="Times New Roman"/>
                        </a:rPr>
                        <a:t>The </a:t>
                      </a:r>
                      <a:r>
                        <a:rPr lang="en-ZA" sz="1600" b="1" dirty="0">
                          <a:solidFill>
                            <a:schemeClr val="tx1"/>
                          </a:solidFill>
                          <a:effectLst/>
                          <a:latin typeface="+mn-lt"/>
                          <a:ea typeface="Calibri"/>
                          <a:cs typeface="Times New Roman"/>
                        </a:rPr>
                        <a:t>actual </a:t>
                      </a:r>
                      <a:r>
                        <a:rPr lang="en-ZA" sz="1600" b="1" dirty="0" smtClean="0">
                          <a:solidFill>
                            <a:schemeClr val="tx1"/>
                          </a:solidFill>
                          <a:effectLst/>
                          <a:latin typeface="+mn-lt"/>
                          <a:ea typeface="Calibri"/>
                          <a:cs typeface="Times New Roman"/>
                        </a:rPr>
                        <a:t>meals served</a:t>
                      </a:r>
                      <a:r>
                        <a:rPr lang="en-ZA" sz="1600" dirty="0" smtClean="0">
                          <a:solidFill>
                            <a:schemeClr val="tx1"/>
                          </a:solidFill>
                          <a:effectLst/>
                          <a:latin typeface="+mn-lt"/>
                          <a:ea typeface="Calibri"/>
                          <a:cs typeface="Times New Roman"/>
                        </a:rPr>
                        <a:t> now form </a:t>
                      </a:r>
                      <a:r>
                        <a:rPr lang="en-ZA" sz="1600" dirty="0">
                          <a:solidFill>
                            <a:schemeClr val="tx1"/>
                          </a:solidFill>
                          <a:effectLst/>
                          <a:latin typeface="+mn-lt"/>
                          <a:ea typeface="Calibri"/>
                          <a:cs typeface="Times New Roman"/>
                        </a:rPr>
                        <a:t>part of </a:t>
                      </a:r>
                      <a:r>
                        <a:rPr lang="en-ZA" sz="1600" b="1" dirty="0">
                          <a:solidFill>
                            <a:schemeClr val="tx1"/>
                          </a:solidFill>
                          <a:effectLst/>
                          <a:latin typeface="+mn-lt"/>
                          <a:ea typeface="Calibri"/>
                          <a:cs typeface="Times New Roman"/>
                        </a:rPr>
                        <a:t>quarterly</a:t>
                      </a:r>
                      <a:r>
                        <a:rPr lang="en-ZA" sz="1600" dirty="0">
                          <a:solidFill>
                            <a:schemeClr val="tx1"/>
                          </a:solidFill>
                          <a:effectLst/>
                          <a:latin typeface="+mn-lt"/>
                          <a:ea typeface="Calibri"/>
                          <a:cs typeface="Times New Roman"/>
                        </a:rPr>
                        <a:t> reports.  </a:t>
                      </a:r>
                    </a:p>
                  </a:txBody>
                  <a:tcPr marL="68580" marR="68580" marT="0" marB="0"/>
                </a:tc>
              </a:tr>
              <a:tr h="1166463">
                <a:tc>
                  <a:txBody>
                    <a:bodyPr/>
                    <a:lstStyle/>
                    <a:p>
                      <a:pPr marL="0" lvl="0" indent="0">
                        <a:lnSpc>
                          <a:spcPct val="115000"/>
                        </a:lnSpc>
                        <a:spcAft>
                          <a:spcPts val="0"/>
                        </a:spcAft>
                        <a:buFont typeface="+mj-lt"/>
                        <a:buNone/>
                      </a:pPr>
                      <a:r>
                        <a:rPr lang="en-ZA" sz="1600" dirty="0" smtClean="0">
                          <a:solidFill>
                            <a:schemeClr val="tx1"/>
                          </a:solidFill>
                          <a:effectLst/>
                          <a:latin typeface="+mn-lt"/>
                          <a:ea typeface="Calibri"/>
                          <a:cs typeface="Times New Roman"/>
                        </a:rPr>
                        <a:t>5.2 Nutritious meals not served to learners on all school days</a:t>
                      </a:r>
                      <a:endParaRPr lang="en-ZA" sz="1600" dirty="0">
                        <a:solidFill>
                          <a:schemeClr val="tx1"/>
                        </a:solidFill>
                        <a:effectLst/>
                        <a:latin typeface="+mn-lt"/>
                        <a:ea typeface="Calibri"/>
                        <a:cs typeface="Times New Roman"/>
                      </a:endParaRPr>
                    </a:p>
                  </a:txBody>
                  <a:tcPr marL="68580" marR="68580" marT="0" marB="0"/>
                </a:tc>
                <a:tc>
                  <a:txBody>
                    <a:bodyPr/>
                    <a:lstStyle/>
                    <a:p>
                      <a:pPr>
                        <a:lnSpc>
                          <a:spcPct val="115000"/>
                        </a:lnSpc>
                        <a:spcAft>
                          <a:spcPts val="0"/>
                        </a:spcAft>
                      </a:pPr>
                      <a:r>
                        <a:rPr lang="en-ZA" sz="1600" dirty="0" smtClean="0">
                          <a:solidFill>
                            <a:schemeClr val="tx1"/>
                          </a:solidFill>
                          <a:effectLst/>
                          <a:latin typeface="+mn-lt"/>
                          <a:ea typeface="Calibri"/>
                          <a:cs typeface="Times New Roman"/>
                        </a:rPr>
                        <a:t> DBE conduct monitoring visits to selected schools on monthly and</a:t>
                      </a:r>
                      <a:r>
                        <a:rPr lang="en-ZA" sz="1600" baseline="0" dirty="0" smtClean="0">
                          <a:solidFill>
                            <a:schemeClr val="tx1"/>
                          </a:solidFill>
                          <a:effectLst/>
                          <a:latin typeface="+mn-lt"/>
                          <a:ea typeface="Calibri"/>
                          <a:cs typeface="Times New Roman"/>
                        </a:rPr>
                        <a:t>  receive quarterly reports from PEDs.</a:t>
                      </a:r>
                      <a:endParaRPr lang="en-ZA" sz="1600" dirty="0">
                        <a:solidFill>
                          <a:schemeClr val="tx1"/>
                        </a:solidFill>
                        <a:effectLst/>
                        <a:latin typeface="+mn-lt"/>
                        <a:ea typeface="Calibri"/>
                        <a:cs typeface="Times New Roman"/>
                      </a:endParaRPr>
                    </a:p>
                  </a:txBody>
                  <a:tcPr marL="68580" marR="68580" marT="0" marB="0"/>
                </a:tc>
                <a:tc>
                  <a:txBody>
                    <a:bodyPr/>
                    <a:lstStyle/>
                    <a:p>
                      <a:pPr>
                        <a:lnSpc>
                          <a:spcPct val="115000"/>
                        </a:lnSpc>
                        <a:spcAft>
                          <a:spcPts val="0"/>
                        </a:spcAft>
                      </a:pPr>
                      <a:r>
                        <a:rPr lang="en-ZA" sz="1600" dirty="0" smtClean="0">
                          <a:solidFill>
                            <a:schemeClr val="tx1"/>
                          </a:solidFill>
                          <a:effectLst/>
                          <a:latin typeface="+mn-lt"/>
                          <a:ea typeface="Calibri"/>
                          <a:cs typeface="Times New Roman"/>
                        </a:rPr>
                        <a:t>No non feeding of </a:t>
                      </a:r>
                      <a:r>
                        <a:rPr lang="en-ZA" sz="1600" b="1" dirty="0" smtClean="0">
                          <a:solidFill>
                            <a:schemeClr val="tx1"/>
                          </a:solidFill>
                          <a:effectLst/>
                          <a:latin typeface="+mn-lt"/>
                          <a:ea typeface="Calibri"/>
                          <a:cs typeface="Times New Roman"/>
                        </a:rPr>
                        <a:t>nutritious meals </a:t>
                      </a:r>
                      <a:r>
                        <a:rPr lang="en-ZA" sz="1600" baseline="0" dirty="0" smtClean="0">
                          <a:solidFill>
                            <a:schemeClr val="tx1"/>
                          </a:solidFill>
                          <a:effectLst/>
                          <a:latin typeface="+mn-lt"/>
                          <a:ea typeface="Calibri"/>
                          <a:cs typeface="Times New Roman"/>
                        </a:rPr>
                        <a:t> was </a:t>
                      </a:r>
                      <a:r>
                        <a:rPr lang="en-ZA" sz="1600" dirty="0" smtClean="0">
                          <a:solidFill>
                            <a:schemeClr val="tx1"/>
                          </a:solidFill>
                          <a:effectLst/>
                          <a:latin typeface="+mn-lt"/>
                          <a:ea typeface="Calibri"/>
                          <a:cs typeface="Times New Roman"/>
                        </a:rPr>
                        <a:t>reported by the Provincial Education departments</a:t>
                      </a:r>
                      <a:endParaRPr lang="en-ZA" sz="1600" dirty="0">
                        <a:solidFill>
                          <a:schemeClr val="tx1"/>
                        </a:solidFill>
                        <a:effectLst/>
                        <a:latin typeface="+mn-lt"/>
                        <a:ea typeface="Calibri"/>
                        <a:cs typeface="Times New Roman"/>
                      </a:endParaRPr>
                    </a:p>
                  </a:txBody>
                  <a:tcPr marL="68580" marR="68580" marT="0" marB="0"/>
                </a:tc>
              </a:tr>
              <a:tr h="2041309">
                <a:tc>
                  <a:txBody>
                    <a:bodyPr/>
                    <a:lstStyle/>
                    <a:p>
                      <a:pPr marL="0" lvl="0" indent="0">
                        <a:lnSpc>
                          <a:spcPct val="115000"/>
                        </a:lnSpc>
                        <a:spcAft>
                          <a:spcPts val="0"/>
                        </a:spcAft>
                        <a:buFont typeface="+mj-lt"/>
                        <a:buNone/>
                      </a:pPr>
                      <a:r>
                        <a:rPr lang="en-ZA" sz="1600" dirty="0" smtClean="0">
                          <a:solidFill>
                            <a:schemeClr val="tx1"/>
                          </a:solidFill>
                          <a:effectLst/>
                          <a:latin typeface="+mn-lt"/>
                          <a:ea typeface="Calibri"/>
                          <a:cs typeface="Times New Roman"/>
                        </a:rPr>
                        <a:t>5.3 Absence of contracts for Volunteer Food Handlers (VFH)</a:t>
                      </a:r>
                      <a:endParaRPr lang="en-ZA" sz="1600" dirty="0">
                        <a:solidFill>
                          <a:schemeClr val="tx1"/>
                        </a:solidFill>
                        <a:effectLst/>
                        <a:latin typeface="+mn-lt"/>
                        <a:ea typeface="Calibri"/>
                        <a:cs typeface="Times New Roman"/>
                      </a:endParaRPr>
                    </a:p>
                  </a:txBody>
                  <a:tcPr marL="68580" marR="68580" marT="0" marB="0"/>
                </a:tc>
                <a:tc>
                  <a:txBody>
                    <a:bodyPr/>
                    <a:lstStyle/>
                    <a:p>
                      <a:pPr>
                        <a:lnSpc>
                          <a:spcPct val="115000"/>
                        </a:lnSpc>
                        <a:spcAft>
                          <a:spcPts val="0"/>
                        </a:spcAft>
                      </a:pPr>
                      <a:r>
                        <a:rPr lang="en-ZA" sz="1600" dirty="0" smtClean="0">
                          <a:solidFill>
                            <a:schemeClr val="tx1"/>
                          </a:solidFill>
                          <a:effectLst/>
                          <a:latin typeface="+mn-lt"/>
                          <a:ea typeface="Calibri"/>
                          <a:cs typeface="Times New Roman"/>
                        </a:rPr>
                        <a:t>The </a:t>
                      </a:r>
                      <a:r>
                        <a:rPr lang="en-ZA" sz="1600" b="1" dirty="0" smtClean="0">
                          <a:solidFill>
                            <a:schemeClr val="tx1"/>
                          </a:solidFill>
                          <a:effectLst/>
                          <a:latin typeface="+mn-lt"/>
                          <a:ea typeface="Calibri"/>
                          <a:cs typeface="Times New Roman"/>
                        </a:rPr>
                        <a:t>VFHs Terms of Engagement template </a:t>
                      </a:r>
                      <a:r>
                        <a:rPr lang="en-ZA" sz="1600" b="0" dirty="0" smtClean="0">
                          <a:solidFill>
                            <a:schemeClr val="tx1"/>
                          </a:solidFill>
                          <a:effectLst/>
                          <a:latin typeface="+mn-lt"/>
                          <a:ea typeface="Calibri"/>
                          <a:cs typeface="Times New Roman"/>
                        </a:rPr>
                        <a:t>was shared with provincial</a:t>
                      </a:r>
                      <a:r>
                        <a:rPr lang="en-ZA" sz="1600" b="0" baseline="0" dirty="0" smtClean="0">
                          <a:solidFill>
                            <a:schemeClr val="tx1"/>
                          </a:solidFill>
                          <a:effectLst/>
                          <a:latin typeface="+mn-lt"/>
                          <a:ea typeface="Calibri"/>
                          <a:cs typeface="Times New Roman"/>
                        </a:rPr>
                        <a:t> Managers/Coordinators during inter-provincial meetings. Provinces were also requested to share templates used.</a:t>
                      </a:r>
                      <a:endParaRPr lang="en-ZA" sz="1600" dirty="0">
                        <a:solidFill>
                          <a:schemeClr val="tx1"/>
                        </a:solidFill>
                        <a:effectLst/>
                        <a:latin typeface="+mn-lt"/>
                        <a:ea typeface="Calibri"/>
                        <a:cs typeface="Times New Roman"/>
                      </a:endParaRPr>
                    </a:p>
                  </a:txBody>
                  <a:tcPr marL="68580" marR="68580" marT="0" marB="0"/>
                </a:tc>
                <a:tc>
                  <a:txBody>
                    <a:bodyPr/>
                    <a:lstStyle/>
                    <a:p>
                      <a:pPr>
                        <a:lnSpc>
                          <a:spcPct val="115000"/>
                        </a:lnSpc>
                        <a:spcAft>
                          <a:spcPts val="0"/>
                        </a:spcAft>
                      </a:pPr>
                      <a:r>
                        <a:rPr lang="en-ZA" sz="1600" dirty="0" smtClean="0">
                          <a:solidFill>
                            <a:schemeClr val="tx1"/>
                          </a:solidFill>
                          <a:effectLst/>
                          <a:latin typeface="+mn-lt"/>
                          <a:ea typeface="Calibri"/>
                          <a:cs typeface="Times New Roman"/>
                        </a:rPr>
                        <a:t>The </a:t>
                      </a:r>
                      <a:r>
                        <a:rPr lang="en-ZA" sz="1600" b="1" baseline="0" dirty="0" smtClean="0">
                          <a:solidFill>
                            <a:schemeClr val="tx1"/>
                          </a:solidFill>
                          <a:effectLst/>
                          <a:latin typeface="+mn-lt"/>
                          <a:ea typeface="Calibri"/>
                          <a:cs typeface="Times New Roman"/>
                        </a:rPr>
                        <a:t>monitoring tool </a:t>
                      </a:r>
                      <a:r>
                        <a:rPr lang="en-ZA" sz="1600" baseline="0" dirty="0" smtClean="0">
                          <a:solidFill>
                            <a:schemeClr val="tx1"/>
                          </a:solidFill>
                          <a:effectLst/>
                          <a:latin typeface="+mn-lt"/>
                          <a:ea typeface="Calibri"/>
                          <a:cs typeface="Times New Roman"/>
                        </a:rPr>
                        <a:t>was </a:t>
                      </a:r>
                      <a:r>
                        <a:rPr lang="en-ZA" sz="1600" b="1" baseline="0" dirty="0" smtClean="0">
                          <a:solidFill>
                            <a:schemeClr val="tx1"/>
                          </a:solidFill>
                          <a:effectLst/>
                          <a:latin typeface="+mn-lt"/>
                          <a:ea typeface="Calibri"/>
                          <a:cs typeface="Times New Roman"/>
                        </a:rPr>
                        <a:t>adjusted </a:t>
                      </a:r>
                      <a:r>
                        <a:rPr lang="en-ZA" sz="1600" baseline="0" dirty="0" smtClean="0">
                          <a:solidFill>
                            <a:schemeClr val="tx1"/>
                          </a:solidFill>
                          <a:effectLst/>
                          <a:latin typeface="+mn-lt"/>
                          <a:ea typeface="Calibri"/>
                          <a:cs typeface="Times New Roman"/>
                        </a:rPr>
                        <a:t>to assess if provinces/schools adhered to the template.  This was not the case in some schools. </a:t>
                      </a:r>
                      <a:r>
                        <a:rPr lang="en-ZA" sz="1600" dirty="0" smtClean="0">
                          <a:solidFill>
                            <a:schemeClr val="tx1"/>
                          </a:solidFill>
                          <a:effectLst/>
                          <a:latin typeface="+mn-lt"/>
                          <a:ea typeface="Calibri"/>
                          <a:cs typeface="Times New Roman"/>
                        </a:rPr>
                        <a:t>Province will be instructed to draw up ‘contracts’ with all VFHs and send circulars to all School Principals. </a:t>
                      </a:r>
                      <a:endParaRPr lang="en-ZA" sz="1600" dirty="0">
                        <a:solidFill>
                          <a:schemeClr val="tx1"/>
                        </a:solidFill>
                        <a:effectLst/>
                        <a:latin typeface="+mn-lt"/>
                        <a:ea typeface="Calibri"/>
                        <a:cs typeface="Times New Roman"/>
                      </a:endParaRPr>
                    </a:p>
                  </a:txBody>
                  <a:tcPr marL="68580" marR="68580" marT="0" marB="0"/>
                </a:tc>
              </a:tr>
            </a:tbl>
          </a:graphicData>
        </a:graphic>
      </p:graphicFrame>
      <p:sp>
        <p:nvSpPr>
          <p:cNvPr id="4" name="Slide Number Placeholder 3"/>
          <p:cNvSpPr>
            <a:spLocks noGrp="1"/>
          </p:cNvSpPr>
          <p:nvPr>
            <p:ph type="sldNum" sz="quarter" idx="4294967295"/>
          </p:nvPr>
        </p:nvSpPr>
        <p:spPr>
          <a:xfrm>
            <a:off x="6553200" y="6356350"/>
            <a:ext cx="2133600" cy="365125"/>
          </a:xfrm>
          <a:prstGeom prst="rect">
            <a:avLst/>
          </a:prstGeom>
        </p:spPr>
        <p:txBody>
          <a:bodyPr/>
          <a:lstStyle/>
          <a:p>
            <a:fld id="{3DB53F8B-4788-43D9-B19C-7CDD71F53993}" type="slidenum">
              <a:rPr lang="en-ZA" smtClean="0">
                <a:solidFill>
                  <a:prstClr val="black">
                    <a:tint val="75000"/>
                  </a:prstClr>
                </a:solidFill>
              </a:rPr>
              <a:pPr/>
              <a:t>32</a:t>
            </a:fld>
            <a:endParaRPr lang="en-ZA" dirty="0">
              <a:solidFill>
                <a:prstClr val="black">
                  <a:tint val="75000"/>
                </a:prstClr>
              </a:solidFill>
            </a:endParaRPr>
          </a:p>
        </p:txBody>
      </p:sp>
    </p:spTree>
    <p:extLst>
      <p:ext uri="{BB962C8B-B14F-4D97-AF65-F5344CB8AC3E}">
        <p14:creationId xmlns:p14="http://schemas.microsoft.com/office/powerpoint/2010/main" xmlns="" val="429280638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
            <a:ext cx="8229600" cy="548680"/>
          </a:xfrm>
        </p:spPr>
        <p:txBody>
          <a:bodyPr>
            <a:noAutofit/>
          </a:bodyPr>
          <a:lstStyle/>
          <a:p>
            <a:r>
              <a:rPr lang="en-ZA" sz="3600" b="1" dirty="0" smtClean="0"/>
              <a:t>INFRASTRUCTURE</a:t>
            </a:r>
            <a:endParaRPr lang="en-ZA" sz="3600" b="1"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xmlns="" val="172952859"/>
              </p:ext>
            </p:extLst>
          </p:nvPr>
        </p:nvGraphicFramePr>
        <p:xfrm>
          <a:off x="107504" y="690331"/>
          <a:ext cx="8928992" cy="6072156"/>
        </p:xfrm>
        <a:graphic>
          <a:graphicData uri="http://schemas.openxmlformats.org/drawingml/2006/table">
            <a:tbl>
              <a:tblPr firstRow="1" bandRow="1">
                <a:tableStyleId>{5C22544A-7EE6-4342-B048-85BDC9FD1C3A}</a:tableStyleId>
              </a:tblPr>
              <a:tblGrid>
                <a:gridCol w="3456384"/>
                <a:gridCol w="2546299"/>
                <a:gridCol w="2926309"/>
              </a:tblGrid>
              <a:tr h="361311">
                <a:tc>
                  <a:txBody>
                    <a:bodyPr/>
                    <a:lstStyle/>
                    <a:p>
                      <a:pPr algn="l">
                        <a:lnSpc>
                          <a:spcPct val="115000"/>
                        </a:lnSpc>
                        <a:spcAft>
                          <a:spcPts val="0"/>
                        </a:spcAft>
                      </a:pPr>
                      <a:r>
                        <a:rPr lang="en-ZA" sz="1400" b="1" dirty="0">
                          <a:effectLst/>
                          <a:latin typeface="Calibri"/>
                          <a:ea typeface="Times New Roman"/>
                          <a:cs typeface="Times New Roman"/>
                        </a:rPr>
                        <a:t>Findings</a:t>
                      </a:r>
                      <a:endParaRPr lang="en-ZA" sz="1200" dirty="0">
                        <a:effectLst/>
                        <a:latin typeface="Calibri"/>
                        <a:ea typeface="Times New Roman"/>
                        <a:cs typeface="Times New Roman"/>
                      </a:endParaRPr>
                    </a:p>
                  </a:txBody>
                  <a:tcPr marL="68580" marR="68580" marT="0" marB="0"/>
                </a:tc>
                <a:tc>
                  <a:txBody>
                    <a:bodyPr/>
                    <a:lstStyle/>
                    <a:p>
                      <a:pPr algn="l">
                        <a:lnSpc>
                          <a:spcPct val="115000"/>
                        </a:lnSpc>
                        <a:spcAft>
                          <a:spcPts val="0"/>
                        </a:spcAft>
                      </a:pPr>
                      <a:r>
                        <a:rPr lang="en-ZA" sz="1400" b="1" dirty="0">
                          <a:effectLst/>
                          <a:latin typeface="Calibri"/>
                          <a:ea typeface="Times New Roman"/>
                          <a:cs typeface="Times New Roman"/>
                        </a:rPr>
                        <a:t>Action taken </a:t>
                      </a:r>
                      <a:endParaRPr lang="en-ZA" sz="1200" dirty="0">
                        <a:effectLst/>
                        <a:latin typeface="Calibri"/>
                        <a:ea typeface="Times New Roman"/>
                        <a:cs typeface="Times New Roman"/>
                      </a:endParaRPr>
                    </a:p>
                  </a:txBody>
                  <a:tcPr marL="68580" marR="68580" marT="0" marB="0"/>
                </a:tc>
                <a:tc>
                  <a:txBody>
                    <a:bodyPr/>
                    <a:lstStyle/>
                    <a:p>
                      <a:pPr algn="l">
                        <a:lnSpc>
                          <a:spcPct val="115000"/>
                        </a:lnSpc>
                        <a:spcAft>
                          <a:spcPts val="0"/>
                        </a:spcAft>
                      </a:pPr>
                      <a:r>
                        <a:rPr lang="en-ZA" sz="1400" b="1" dirty="0">
                          <a:effectLst/>
                          <a:latin typeface="Calibri"/>
                          <a:ea typeface="Times New Roman"/>
                          <a:cs typeface="Times New Roman"/>
                        </a:rPr>
                        <a:t>Progress </a:t>
                      </a:r>
                      <a:endParaRPr lang="en-ZA" sz="1200" dirty="0">
                        <a:effectLst/>
                        <a:latin typeface="Calibri"/>
                        <a:ea typeface="Times New Roman"/>
                        <a:cs typeface="Times New Roman"/>
                      </a:endParaRPr>
                    </a:p>
                  </a:txBody>
                  <a:tcPr marL="68580" marR="68580" marT="0" marB="0"/>
                </a:tc>
              </a:tr>
              <a:tr h="1440160">
                <a:tc>
                  <a:txBody>
                    <a:bodyPr/>
                    <a:lstStyle/>
                    <a:p>
                      <a:pPr>
                        <a:lnSpc>
                          <a:spcPct val="115000"/>
                        </a:lnSpc>
                        <a:spcAft>
                          <a:spcPts val="0"/>
                        </a:spcAft>
                      </a:pPr>
                      <a:r>
                        <a:rPr lang="en-ZA" sz="1300" b="1" dirty="0">
                          <a:solidFill>
                            <a:schemeClr val="tx1"/>
                          </a:solidFill>
                          <a:effectLst/>
                          <a:latin typeface="+mn-lt"/>
                          <a:ea typeface="Calibri"/>
                          <a:cs typeface="Times New Roman"/>
                        </a:rPr>
                        <a:t>7. Basic education infrastructure (Focus area 7)</a:t>
                      </a:r>
                      <a:endParaRPr lang="en-ZA" sz="1300" dirty="0">
                        <a:solidFill>
                          <a:schemeClr val="tx1"/>
                        </a:solidFill>
                        <a:effectLst/>
                        <a:latin typeface="+mn-lt"/>
                        <a:ea typeface="Calibri"/>
                        <a:cs typeface="Times New Roman"/>
                      </a:endParaRPr>
                    </a:p>
                    <a:p>
                      <a:pPr>
                        <a:lnSpc>
                          <a:spcPct val="115000"/>
                        </a:lnSpc>
                        <a:spcAft>
                          <a:spcPts val="0"/>
                        </a:spcAft>
                      </a:pPr>
                      <a:r>
                        <a:rPr lang="en-ZA" sz="1300" b="1" dirty="0">
                          <a:solidFill>
                            <a:schemeClr val="tx1"/>
                          </a:solidFill>
                          <a:effectLst/>
                          <a:latin typeface="+mn-lt"/>
                          <a:ea typeface="Calibri"/>
                          <a:cs typeface="Times New Roman"/>
                        </a:rPr>
                        <a:t>7.1 </a:t>
                      </a:r>
                      <a:r>
                        <a:rPr lang="en-ZA" sz="1300" dirty="0">
                          <a:solidFill>
                            <a:schemeClr val="tx1"/>
                          </a:solidFill>
                          <a:effectLst/>
                          <a:latin typeface="+mn-lt"/>
                          <a:ea typeface="Calibri"/>
                          <a:cs typeface="Times New Roman"/>
                        </a:rPr>
                        <a:t>Projects were </a:t>
                      </a:r>
                      <a:r>
                        <a:rPr lang="en-ZA" sz="1300" b="1" dirty="0">
                          <a:solidFill>
                            <a:schemeClr val="tx1"/>
                          </a:solidFill>
                          <a:effectLst/>
                          <a:latin typeface="+mn-lt"/>
                          <a:ea typeface="Calibri"/>
                          <a:cs typeface="Times New Roman"/>
                        </a:rPr>
                        <a:t>no</a:t>
                      </a:r>
                      <a:r>
                        <a:rPr lang="en-ZA" sz="1300" dirty="0">
                          <a:solidFill>
                            <a:schemeClr val="tx1"/>
                          </a:solidFill>
                          <a:effectLst/>
                          <a:latin typeface="+mn-lt"/>
                          <a:ea typeface="Calibri"/>
                          <a:cs typeface="Times New Roman"/>
                        </a:rPr>
                        <a:t>t effectively </a:t>
                      </a:r>
                      <a:r>
                        <a:rPr lang="en-ZA" sz="1300" b="1" dirty="0">
                          <a:solidFill>
                            <a:schemeClr val="tx1"/>
                          </a:solidFill>
                          <a:effectLst/>
                          <a:latin typeface="+mn-lt"/>
                          <a:ea typeface="Calibri"/>
                          <a:cs typeface="Times New Roman"/>
                        </a:rPr>
                        <a:t>managed</a:t>
                      </a:r>
                      <a:r>
                        <a:rPr lang="en-ZA" sz="1300" dirty="0">
                          <a:solidFill>
                            <a:schemeClr val="tx1"/>
                          </a:solidFill>
                          <a:effectLst/>
                          <a:latin typeface="+mn-lt"/>
                          <a:ea typeface="Calibri"/>
                          <a:cs typeface="Times New Roman"/>
                        </a:rPr>
                        <a:t> and </a:t>
                      </a:r>
                      <a:r>
                        <a:rPr lang="en-ZA" sz="1300" b="1" dirty="0">
                          <a:solidFill>
                            <a:schemeClr val="tx1"/>
                          </a:solidFill>
                          <a:effectLst/>
                          <a:latin typeface="+mn-lt"/>
                          <a:ea typeface="Calibri"/>
                          <a:cs typeface="Times New Roman"/>
                        </a:rPr>
                        <a:t>monitored</a:t>
                      </a:r>
                    </a:p>
                    <a:p>
                      <a:pPr>
                        <a:lnSpc>
                          <a:spcPct val="115000"/>
                        </a:lnSpc>
                        <a:spcAft>
                          <a:spcPts val="0"/>
                        </a:spcAft>
                      </a:pPr>
                      <a:r>
                        <a:rPr lang="en-ZA" sz="1300" b="1" dirty="0">
                          <a:solidFill>
                            <a:schemeClr val="tx1"/>
                          </a:solidFill>
                          <a:effectLst/>
                          <a:latin typeface="+mn-lt"/>
                          <a:ea typeface="Calibri"/>
                          <a:cs typeface="Times New Roman"/>
                        </a:rPr>
                        <a:t> </a:t>
                      </a:r>
                      <a:endParaRPr lang="en-ZA" sz="1300" dirty="0">
                        <a:solidFill>
                          <a:schemeClr val="tx1"/>
                        </a:solidFill>
                        <a:effectLst/>
                        <a:latin typeface="+mn-lt"/>
                        <a:ea typeface="Calibri"/>
                        <a:cs typeface="Times New Roman"/>
                      </a:endParaRPr>
                    </a:p>
                    <a:p>
                      <a:pPr>
                        <a:lnSpc>
                          <a:spcPct val="115000"/>
                        </a:lnSpc>
                        <a:spcAft>
                          <a:spcPts val="0"/>
                        </a:spcAft>
                      </a:pPr>
                      <a:r>
                        <a:rPr lang="en-ZA" sz="1300" b="1" dirty="0">
                          <a:solidFill>
                            <a:schemeClr val="tx1"/>
                          </a:solidFill>
                          <a:effectLst/>
                          <a:latin typeface="+mn-lt"/>
                          <a:ea typeface="Calibri"/>
                          <a:cs typeface="Times New Roman"/>
                        </a:rPr>
                        <a:t>7.2 Finding</a:t>
                      </a:r>
                      <a:r>
                        <a:rPr lang="en-ZA" sz="1300" dirty="0">
                          <a:solidFill>
                            <a:schemeClr val="tx1"/>
                          </a:solidFill>
                          <a:effectLst/>
                          <a:latin typeface="+mn-lt"/>
                          <a:ea typeface="Calibri"/>
                          <a:cs typeface="Times New Roman"/>
                        </a:rPr>
                        <a:t>s from the</a:t>
                      </a:r>
                      <a:r>
                        <a:rPr lang="en-ZA" sz="1300" b="1" dirty="0">
                          <a:solidFill>
                            <a:schemeClr val="tx1"/>
                          </a:solidFill>
                          <a:effectLst/>
                          <a:latin typeface="+mn-lt"/>
                          <a:ea typeface="Calibri"/>
                          <a:cs typeface="Times New Roman"/>
                        </a:rPr>
                        <a:t> contractors </a:t>
                      </a:r>
                      <a:r>
                        <a:rPr lang="en-ZA" sz="1300" dirty="0">
                          <a:solidFill>
                            <a:schemeClr val="tx1"/>
                          </a:solidFill>
                          <a:effectLst/>
                          <a:latin typeface="+mn-lt"/>
                          <a:ea typeface="Calibri"/>
                          <a:cs typeface="Times New Roman"/>
                        </a:rPr>
                        <a:t>and the PEDs documentations</a:t>
                      </a:r>
                    </a:p>
                    <a:p>
                      <a:pPr>
                        <a:lnSpc>
                          <a:spcPct val="115000"/>
                        </a:lnSpc>
                        <a:spcAft>
                          <a:spcPts val="0"/>
                        </a:spcAft>
                      </a:pPr>
                      <a:r>
                        <a:rPr lang="en-ZA" sz="1300" dirty="0">
                          <a:solidFill>
                            <a:schemeClr val="tx1"/>
                          </a:solidFill>
                          <a:effectLst/>
                          <a:latin typeface="+mn-lt"/>
                          <a:ea typeface="Calibri"/>
                          <a:cs typeface="Times New Roman"/>
                        </a:rPr>
                        <a:t> </a:t>
                      </a:r>
                    </a:p>
                    <a:p>
                      <a:pPr>
                        <a:lnSpc>
                          <a:spcPct val="115000"/>
                        </a:lnSpc>
                        <a:spcAft>
                          <a:spcPts val="0"/>
                        </a:spcAft>
                      </a:pPr>
                      <a:r>
                        <a:rPr lang="en-ZA" sz="1300" b="1" dirty="0">
                          <a:solidFill>
                            <a:schemeClr val="tx1"/>
                          </a:solidFill>
                          <a:effectLst/>
                          <a:latin typeface="+mn-lt"/>
                          <a:ea typeface="Calibri"/>
                          <a:cs typeface="Times New Roman"/>
                        </a:rPr>
                        <a:t>7.3 Original documentations </a:t>
                      </a:r>
                      <a:r>
                        <a:rPr lang="en-ZA" sz="1300" dirty="0">
                          <a:solidFill>
                            <a:schemeClr val="tx1"/>
                          </a:solidFill>
                          <a:effectLst/>
                          <a:latin typeface="+mn-lt"/>
                          <a:ea typeface="Calibri"/>
                          <a:cs typeface="Times New Roman"/>
                        </a:rPr>
                        <a:t>not provided for audit </a:t>
                      </a:r>
                      <a:r>
                        <a:rPr lang="en-ZA" sz="1300" dirty="0" smtClean="0">
                          <a:solidFill>
                            <a:schemeClr val="tx1"/>
                          </a:solidFill>
                          <a:effectLst/>
                          <a:latin typeface="+mn-lt"/>
                          <a:ea typeface="Calibri"/>
                          <a:cs typeface="Times New Roman"/>
                        </a:rPr>
                        <a:t>purpose.</a:t>
                      </a:r>
                      <a:r>
                        <a:rPr lang="en-ZA" sz="1300" dirty="0">
                          <a:solidFill>
                            <a:schemeClr val="tx1"/>
                          </a:solidFill>
                          <a:effectLst/>
                          <a:latin typeface="+mn-lt"/>
                          <a:ea typeface="Calibri"/>
                          <a:cs typeface="Times New Roman"/>
                        </a:rPr>
                        <a:t>  </a:t>
                      </a:r>
                    </a:p>
                  </a:txBody>
                  <a:tcPr marL="68580" marR="68580" marT="0" marB="0"/>
                </a:tc>
                <a:tc>
                  <a:txBody>
                    <a:bodyPr/>
                    <a:lstStyle/>
                    <a:p>
                      <a:pPr algn="just">
                        <a:lnSpc>
                          <a:spcPct val="115000"/>
                        </a:lnSpc>
                        <a:spcAft>
                          <a:spcPts val="0"/>
                        </a:spcAft>
                      </a:pPr>
                      <a:r>
                        <a:rPr lang="en-ZA" sz="1300" dirty="0">
                          <a:solidFill>
                            <a:schemeClr val="tx1"/>
                          </a:solidFill>
                          <a:effectLst/>
                          <a:latin typeface="+mn-lt"/>
                          <a:ea typeface="Calibri"/>
                          <a:cs typeface="Times New Roman"/>
                        </a:rPr>
                        <a:t>Capacity of provincial education infrastructure units has been identified as one of the major constraints in infrastructure planning and delivery. To address this, an </a:t>
                      </a:r>
                      <a:r>
                        <a:rPr lang="en-ZA" sz="1300" b="1" dirty="0">
                          <a:solidFill>
                            <a:schemeClr val="tx1"/>
                          </a:solidFill>
                          <a:effectLst/>
                          <a:latin typeface="+mn-lt"/>
                          <a:ea typeface="Calibri"/>
                          <a:cs typeface="Times New Roman"/>
                        </a:rPr>
                        <a:t>Infrastructure HR capacitation plan </a:t>
                      </a:r>
                      <a:r>
                        <a:rPr lang="en-ZA" sz="1300" dirty="0">
                          <a:solidFill>
                            <a:schemeClr val="tx1"/>
                          </a:solidFill>
                          <a:effectLst/>
                          <a:latin typeface="+mn-lt"/>
                          <a:ea typeface="Calibri"/>
                          <a:cs typeface="Times New Roman"/>
                        </a:rPr>
                        <a:t>was developed with National Treasury to appoint </a:t>
                      </a:r>
                      <a:r>
                        <a:rPr lang="en-ZA" sz="1300" b="1" dirty="0">
                          <a:solidFill>
                            <a:schemeClr val="tx1"/>
                          </a:solidFill>
                          <a:effectLst/>
                          <a:latin typeface="+mn-lt"/>
                          <a:ea typeface="Calibri"/>
                          <a:cs typeface="Times New Roman"/>
                        </a:rPr>
                        <a:t>built environment specialists</a:t>
                      </a:r>
                      <a:r>
                        <a:rPr lang="en-ZA" sz="1300" dirty="0">
                          <a:solidFill>
                            <a:schemeClr val="tx1"/>
                          </a:solidFill>
                          <a:effectLst/>
                          <a:latin typeface="+mn-lt"/>
                          <a:ea typeface="Calibri"/>
                          <a:cs typeface="Times New Roman"/>
                        </a:rPr>
                        <a:t> to infrastructure units to address planning, implementation and monitoring </a:t>
                      </a:r>
                      <a:r>
                        <a:rPr lang="en-ZA" sz="1300" dirty="0" smtClean="0">
                          <a:solidFill>
                            <a:schemeClr val="tx1"/>
                          </a:solidFill>
                          <a:effectLst/>
                          <a:latin typeface="+mn-lt"/>
                          <a:ea typeface="Calibri"/>
                          <a:cs typeface="Times New Roman"/>
                        </a:rPr>
                        <a:t>challenges.</a:t>
                      </a:r>
                      <a:endParaRPr lang="en-ZA" sz="1300" dirty="0">
                        <a:solidFill>
                          <a:schemeClr val="tx1"/>
                        </a:solidFill>
                        <a:effectLst/>
                        <a:latin typeface="+mn-lt"/>
                        <a:ea typeface="Calibri"/>
                        <a:cs typeface="Times New Roman"/>
                      </a:endParaRPr>
                    </a:p>
                  </a:txBody>
                  <a:tcPr marL="68580" marR="68580" marT="0" marB="0"/>
                </a:tc>
                <a:tc>
                  <a:txBody>
                    <a:bodyPr/>
                    <a:lstStyle/>
                    <a:p>
                      <a:pPr>
                        <a:lnSpc>
                          <a:spcPct val="115000"/>
                        </a:lnSpc>
                        <a:spcAft>
                          <a:spcPts val="0"/>
                        </a:spcAft>
                      </a:pPr>
                      <a:r>
                        <a:rPr lang="en-ZA" sz="1300" dirty="0">
                          <a:solidFill>
                            <a:schemeClr val="tx1"/>
                          </a:solidFill>
                          <a:effectLst/>
                          <a:latin typeface="+mn-lt"/>
                          <a:ea typeface="Calibri"/>
                          <a:cs typeface="Times New Roman"/>
                        </a:rPr>
                        <a:t>To date</a:t>
                      </a:r>
                      <a:r>
                        <a:rPr lang="en-ZA" sz="1300" b="1" dirty="0">
                          <a:solidFill>
                            <a:schemeClr val="tx1"/>
                          </a:solidFill>
                          <a:effectLst/>
                          <a:latin typeface="+mn-lt"/>
                          <a:ea typeface="Calibri"/>
                          <a:cs typeface="Times New Roman"/>
                        </a:rPr>
                        <a:t>, 231 </a:t>
                      </a:r>
                      <a:r>
                        <a:rPr lang="en-ZA" sz="1300" b="1" dirty="0" smtClean="0">
                          <a:solidFill>
                            <a:schemeClr val="tx1"/>
                          </a:solidFill>
                          <a:effectLst/>
                          <a:latin typeface="+mn-lt"/>
                          <a:ea typeface="Calibri"/>
                          <a:cs typeface="Times New Roman"/>
                        </a:rPr>
                        <a:t> </a:t>
                      </a:r>
                      <a:r>
                        <a:rPr lang="en-ZA" sz="1300" dirty="0" smtClean="0">
                          <a:solidFill>
                            <a:schemeClr val="tx1"/>
                          </a:solidFill>
                          <a:effectLst/>
                          <a:latin typeface="+mn-lt"/>
                          <a:ea typeface="Calibri"/>
                          <a:cs typeface="Times New Roman"/>
                        </a:rPr>
                        <a:t>(target 469) built </a:t>
                      </a:r>
                      <a:r>
                        <a:rPr lang="en-ZA" sz="1300" dirty="0">
                          <a:solidFill>
                            <a:schemeClr val="tx1"/>
                          </a:solidFill>
                          <a:effectLst/>
                          <a:latin typeface="+mn-lt"/>
                          <a:ea typeface="Calibri"/>
                          <a:cs typeface="Times New Roman"/>
                        </a:rPr>
                        <a:t>environment </a:t>
                      </a:r>
                      <a:r>
                        <a:rPr lang="en-ZA" sz="1300" b="1" dirty="0">
                          <a:solidFill>
                            <a:schemeClr val="tx1"/>
                          </a:solidFill>
                          <a:effectLst/>
                          <a:latin typeface="+mn-lt"/>
                          <a:ea typeface="Calibri"/>
                          <a:cs typeface="Times New Roman"/>
                        </a:rPr>
                        <a:t>specialists</a:t>
                      </a:r>
                      <a:r>
                        <a:rPr lang="en-ZA" sz="1300" dirty="0">
                          <a:solidFill>
                            <a:schemeClr val="tx1"/>
                          </a:solidFill>
                          <a:effectLst/>
                          <a:latin typeface="+mn-lt"/>
                          <a:ea typeface="Calibri"/>
                          <a:cs typeface="Times New Roman"/>
                        </a:rPr>
                        <a:t> have been appointed in provinces. These include </a:t>
                      </a:r>
                      <a:r>
                        <a:rPr lang="en-ZA" sz="1300" b="1" dirty="0">
                          <a:solidFill>
                            <a:schemeClr val="tx1"/>
                          </a:solidFill>
                          <a:effectLst/>
                          <a:latin typeface="+mn-lt"/>
                          <a:ea typeface="Calibri"/>
                          <a:cs typeface="Times New Roman"/>
                        </a:rPr>
                        <a:t>engineers, architects, quantity surveyors, GIS experts, town and regional planes, works inspectors</a:t>
                      </a:r>
                      <a:r>
                        <a:rPr lang="en-ZA" sz="1300" dirty="0">
                          <a:solidFill>
                            <a:schemeClr val="tx1"/>
                          </a:solidFill>
                          <a:effectLst/>
                          <a:latin typeface="+mn-lt"/>
                          <a:ea typeface="Calibri"/>
                          <a:cs typeface="Times New Roman"/>
                        </a:rPr>
                        <a:t> as well as </a:t>
                      </a:r>
                      <a:r>
                        <a:rPr lang="en-ZA" sz="1300" b="1" dirty="0">
                          <a:solidFill>
                            <a:schemeClr val="tx1"/>
                          </a:solidFill>
                          <a:effectLst/>
                          <a:latin typeface="+mn-lt"/>
                          <a:ea typeface="Calibri"/>
                          <a:cs typeface="Times New Roman"/>
                        </a:rPr>
                        <a:t>infrastructure finance personnel </a:t>
                      </a:r>
                      <a:r>
                        <a:rPr lang="en-ZA" sz="1300" dirty="0">
                          <a:solidFill>
                            <a:schemeClr val="tx1"/>
                          </a:solidFill>
                          <a:effectLst/>
                          <a:latin typeface="+mn-lt"/>
                          <a:ea typeface="Calibri"/>
                          <a:cs typeface="Times New Roman"/>
                        </a:rPr>
                        <a:t>and </a:t>
                      </a:r>
                      <a:r>
                        <a:rPr lang="en-ZA" sz="1300" b="1" dirty="0">
                          <a:solidFill>
                            <a:schemeClr val="tx1"/>
                          </a:solidFill>
                          <a:effectLst/>
                          <a:latin typeface="+mn-lt"/>
                          <a:ea typeface="Calibri"/>
                          <a:cs typeface="Times New Roman"/>
                        </a:rPr>
                        <a:t>education infrastructure </a:t>
                      </a:r>
                      <a:r>
                        <a:rPr lang="en-ZA" sz="1300" b="1" dirty="0" smtClean="0">
                          <a:solidFill>
                            <a:schemeClr val="tx1"/>
                          </a:solidFill>
                          <a:effectLst/>
                          <a:latin typeface="+mn-lt"/>
                          <a:ea typeface="Calibri"/>
                          <a:cs typeface="Times New Roman"/>
                        </a:rPr>
                        <a:t>planners.</a:t>
                      </a:r>
                      <a:endParaRPr lang="en-ZA" sz="1300" b="1" dirty="0">
                        <a:solidFill>
                          <a:schemeClr val="tx1"/>
                        </a:solidFill>
                        <a:effectLst/>
                        <a:latin typeface="+mn-lt"/>
                        <a:ea typeface="Calibri"/>
                        <a:cs typeface="Times New Roman"/>
                      </a:endParaRPr>
                    </a:p>
                  </a:txBody>
                  <a:tcPr marL="68580" marR="68580" marT="0" marB="0"/>
                </a:tc>
              </a:tr>
              <a:tr h="1180881">
                <a:tc>
                  <a:txBody>
                    <a:bodyPr/>
                    <a:lstStyle/>
                    <a:p>
                      <a:pPr>
                        <a:lnSpc>
                          <a:spcPct val="115000"/>
                        </a:lnSpc>
                        <a:spcAft>
                          <a:spcPts val="0"/>
                        </a:spcAft>
                      </a:pPr>
                      <a:r>
                        <a:rPr lang="en-ZA" sz="1300" b="1" dirty="0">
                          <a:solidFill>
                            <a:schemeClr val="tx1"/>
                          </a:solidFill>
                          <a:effectLst/>
                          <a:latin typeface="+mn-lt"/>
                          <a:ea typeface="Calibri"/>
                          <a:cs typeface="Times New Roman"/>
                        </a:rPr>
                        <a:t>8. Action plans not always implemented and monitored</a:t>
                      </a:r>
                      <a:endParaRPr lang="en-ZA" sz="1300" dirty="0">
                        <a:solidFill>
                          <a:schemeClr val="tx1"/>
                        </a:solidFill>
                        <a:effectLst/>
                        <a:latin typeface="+mn-lt"/>
                        <a:ea typeface="Calibri"/>
                        <a:cs typeface="Times New Roman"/>
                      </a:endParaRPr>
                    </a:p>
                  </a:txBody>
                  <a:tcPr marL="68580" marR="68580" marT="0" marB="0"/>
                </a:tc>
                <a:tc>
                  <a:txBody>
                    <a:bodyPr/>
                    <a:lstStyle/>
                    <a:p>
                      <a:pPr>
                        <a:lnSpc>
                          <a:spcPct val="115000"/>
                        </a:lnSpc>
                        <a:spcAft>
                          <a:spcPts val="0"/>
                        </a:spcAft>
                      </a:pPr>
                      <a:r>
                        <a:rPr lang="en-ZA" sz="1300" dirty="0">
                          <a:solidFill>
                            <a:schemeClr val="tx1"/>
                          </a:solidFill>
                          <a:effectLst/>
                          <a:latin typeface="+mn-lt"/>
                          <a:ea typeface="Calibri"/>
                          <a:cs typeface="Times New Roman"/>
                        </a:rPr>
                        <a:t>PEDs action plan are analysed and departments given feedback. Progress on action plan </a:t>
                      </a:r>
                      <a:r>
                        <a:rPr lang="en-ZA" sz="1300" dirty="0" smtClean="0">
                          <a:solidFill>
                            <a:schemeClr val="tx1"/>
                          </a:solidFill>
                          <a:effectLst/>
                          <a:latin typeface="+mn-lt"/>
                          <a:ea typeface="Calibri"/>
                          <a:cs typeface="Times New Roman"/>
                        </a:rPr>
                        <a:t> is</a:t>
                      </a:r>
                      <a:r>
                        <a:rPr lang="en-ZA" sz="1300" baseline="0" dirty="0" smtClean="0">
                          <a:solidFill>
                            <a:schemeClr val="tx1"/>
                          </a:solidFill>
                          <a:effectLst/>
                          <a:latin typeface="+mn-lt"/>
                          <a:ea typeface="Calibri"/>
                          <a:cs typeface="Times New Roman"/>
                        </a:rPr>
                        <a:t> </a:t>
                      </a:r>
                      <a:r>
                        <a:rPr lang="en-ZA" sz="1300" dirty="0" smtClean="0">
                          <a:solidFill>
                            <a:schemeClr val="tx1"/>
                          </a:solidFill>
                          <a:effectLst/>
                          <a:latin typeface="+mn-lt"/>
                          <a:ea typeface="Calibri"/>
                          <a:cs typeface="Times New Roman"/>
                        </a:rPr>
                        <a:t>a </a:t>
                      </a:r>
                      <a:r>
                        <a:rPr lang="en-ZA" sz="1300" dirty="0">
                          <a:solidFill>
                            <a:schemeClr val="tx1"/>
                          </a:solidFill>
                          <a:effectLst/>
                          <a:latin typeface="+mn-lt"/>
                          <a:ea typeface="Calibri"/>
                          <a:cs typeface="Times New Roman"/>
                        </a:rPr>
                        <a:t>standing agenda item - </a:t>
                      </a:r>
                      <a:r>
                        <a:rPr lang="en-ZA" sz="1300" b="1" dirty="0">
                          <a:solidFill>
                            <a:schemeClr val="tx1"/>
                          </a:solidFill>
                          <a:effectLst/>
                          <a:latin typeface="+mn-lt"/>
                          <a:ea typeface="Calibri"/>
                          <a:cs typeface="Times New Roman"/>
                        </a:rPr>
                        <a:t>HEDCOM sub-committee on finance.</a:t>
                      </a:r>
                    </a:p>
                  </a:txBody>
                  <a:tcPr marL="68580" marR="68580" marT="0" marB="0"/>
                </a:tc>
                <a:tc>
                  <a:txBody>
                    <a:bodyPr/>
                    <a:lstStyle/>
                    <a:p>
                      <a:pPr>
                        <a:lnSpc>
                          <a:spcPct val="115000"/>
                        </a:lnSpc>
                        <a:spcAft>
                          <a:spcPts val="0"/>
                        </a:spcAft>
                      </a:pPr>
                      <a:r>
                        <a:rPr lang="en-ZA" sz="1300" dirty="0">
                          <a:solidFill>
                            <a:schemeClr val="tx1"/>
                          </a:solidFill>
                          <a:effectLst/>
                          <a:latin typeface="+mn-lt"/>
                          <a:ea typeface="Calibri"/>
                          <a:cs typeface="Times New Roman"/>
                        </a:rPr>
                        <a:t>The number of findings identified by AG has </a:t>
                      </a:r>
                      <a:r>
                        <a:rPr lang="en-ZA" sz="1300" b="1" dirty="0" smtClean="0">
                          <a:solidFill>
                            <a:schemeClr val="tx1"/>
                          </a:solidFill>
                          <a:effectLst/>
                          <a:latin typeface="+mn-lt"/>
                          <a:ea typeface="Calibri"/>
                          <a:cs typeface="Times New Roman"/>
                        </a:rPr>
                        <a:t>reduced</a:t>
                      </a:r>
                      <a:r>
                        <a:rPr lang="en-ZA" sz="1300" dirty="0" smtClean="0">
                          <a:solidFill>
                            <a:schemeClr val="tx1"/>
                          </a:solidFill>
                          <a:effectLst/>
                          <a:latin typeface="+mn-lt"/>
                          <a:ea typeface="Calibri"/>
                          <a:cs typeface="Times New Roman"/>
                        </a:rPr>
                        <a:t> in 2014-15 </a:t>
                      </a:r>
                      <a:r>
                        <a:rPr lang="en-ZA" sz="1300" dirty="0">
                          <a:solidFill>
                            <a:schemeClr val="tx1"/>
                          </a:solidFill>
                          <a:effectLst/>
                          <a:latin typeface="+mn-lt"/>
                          <a:ea typeface="Calibri"/>
                          <a:cs typeface="Times New Roman"/>
                        </a:rPr>
                        <a:t>as compared to previous financial years. </a:t>
                      </a:r>
                    </a:p>
                  </a:txBody>
                  <a:tcPr marL="68580" marR="68580" marT="0" marB="0"/>
                </a:tc>
              </a:tr>
              <a:tr h="981020">
                <a:tc>
                  <a:txBody>
                    <a:bodyPr/>
                    <a:lstStyle/>
                    <a:p>
                      <a:pPr marL="0" algn="l" defTabSz="914400" rtl="0" eaLnBrk="1" latinLnBrk="0" hangingPunct="1">
                        <a:lnSpc>
                          <a:spcPct val="115000"/>
                        </a:lnSpc>
                        <a:spcAft>
                          <a:spcPts val="0"/>
                        </a:spcAft>
                      </a:pPr>
                      <a:r>
                        <a:rPr lang="en-ZA" sz="1300" kern="1200" dirty="0">
                          <a:solidFill>
                            <a:schemeClr val="tx1"/>
                          </a:solidFill>
                          <a:effectLst/>
                          <a:latin typeface="+mn-lt"/>
                          <a:ea typeface="Calibri"/>
                          <a:cs typeface="Times New Roman"/>
                        </a:rPr>
                        <a:t>9. Lack of proper </a:t>
                      </a:r>
                      <a:r>
                        <a:rPr lang="en-ZA" sz="1300" b="1" kern="1200" dirty="0">
                          <a:solidFill>
                            <a:schemeClr val="tx1"/>
                          </a:solidFill>
                          <a:effectLst/>
                          <a:latin typeface="+mn-lt"/>
                          <a:ea typeface="Calibri"/>
                          <a:cs typeface="Times New Roman"/>
                        </a:rPr>
                        <a:t>record keeping</a:t>
                      </a:r>
                    </a:p>
                  </a:txBody>
                  <a:tcPr marL="68580" marR="68580" marT="0" marB="0"/>
                </a:tc>
                <a:tc>
                  <a:txBody>
                    <a:bodyPr/>
                    <a:lstStyle/>
                    <a:p>
                      <a:pPr marL="0" algn="l" defTabSz="914400" rtl="0" eaLnBrk="1" latinLnBrk="0" hangingPunct="1">
                        <a:lnSpc>
                          <a:spcPct val="115000"/>
                        </a:lnSpc>
                        <a:spcAft>
                          <a:spcPts val="0"/>
                        </a:spcAft>
                      </a:pPr>
                      <a:r>
                        <a:rPr lang="en-ZA" sz="1300" kern="1200" dirty="0">
                          <a:solidFill>
                            <a:schemeClr val="tx1"/>
                          </a:solidFill>
                          <a:effectLst/>
                          <a:latin typeface="+mn-lt"/>
                          <a:ea typeface="Calibri"/>
                          <a:cs typeface="Times New Roman"/>
                        </a:rPr>
                        <a:t> PEDs have reported that they will appoint a dedicated official to who will be </a:t>
                      </a:r>
                      <a:r>
                        <a:rPr lang="en-ZA" sz="1300" kern="1200" dirty="0" smtClean="0">
                          <a:solidFill>
                            <a:schemeClr val="tx1"/>
                          </a:solidFill>
                          <a:effectLst/>
                          <a:latin typeface="+mn-lt"/>
                          <a:ea typeface="Calibri"/>
                          <a:cs typeface="Times New Roman"/>
                        </a:rPr>
                        <a:t>a notable </a:t>
                      </a:r>
                      <a:r>
                        <a:rPr lang="en-ZA" sz="1300" kern="1200" dirty="0">
                          <a:solidFill>
                            <a:schemeClr val="tx1"/>
                          </a:solidFill>
                          <a:effectLst/>
                          <a:latin typeface="+mn-lt"/>
                          <a:ea typeface="Calibri"/>
                          <a:cs typeface="Times New Roman"/>
                        </a:rPr>
                        <a:t>point of communication with the </a:t>
                      </a:r>
                      <a:r>
                        <a:rPr lang="en-ZA" sz="1300" kern="1200" dirty="0" smtClean="0">
                          <a:solidFill>
                            <a:schemeClr val="tx1"/>
                          </a:solidFill>
                          <a:effectLst/>
                          <a:latin typeface="+mn-lt"/>
                          <a:ea typeface="Calibri"/>
                          <a:cs typeface="Times New Roman"/>
                        </a:rPr>
                        <a:t>AG.  S/he will attend </a:t>
                      </a:r>
                      <a:r>
                        <a:rPr lang="en-ZA" sz="1300" kern="1200" dirty="0">
                          <a:solidFill>
                            <a:schemeClr val="tx1"/>
                          </a:solidFill>
                          <a:effectLst/>
                          <a:latin typeface="+mn-lt"/>
                          <a:ea typeface="Calibri"/>
                          <a:cs typeface="Times New Roman"/>
                        </a:rPr>
                        <a:t>to queries and </a:t>
                      </a:r>
                      <a:r>
                        <a:rPr lang="en-ZA" sz="1300" kern="1200" dirty="0" smtClean="0">
                          <a:solidFill>
                            <a:schemeClr val="tx1"/>
                          </a:solidFill>
                          <a:effectLst/>
                          <a:latin typeface="+mn-lt"/>
                          <a:ea typeface="Calibri"/>
                          <a:cs typeface="Times New Roman"/>
                        </a:rPr>
                        <a:t>provide </a:t>
                      </a:r>
                      <a:r>
                        <a:rPr lang="en-ZA" sz="1300" kern="1200" dirty="0">
                          <a:solidFill>
                            <a:schemeClr val="tx1"/>
                          </a:solidFill>
                          <a:effectLst/>
                          <a:latin typeface="+mn-lt"/>
                          <a:ea typeface="Calibri"/>
                          <a:cs typeface="Times New Roman"/>
                        </a:rPr>
                        <a:t>information (documentation) as required. </a:t>
                      </a:r>
                    </a:p>
                    <a:p>
                      <a:pPr marL="0" algn="l" defTabSz="914400" rtl="0" eaLnBrk="1" latinLnBrk="0" hangingPunct="1">
                        <a:lnSpc>
                          <a:spcPct val="115000"/>
                        </a:lnSpc>
                        <a:spcAft>
                          <a:spcPts val="0"/>
                        </a:spcAft>
                      </a:pPr>
                      <a:r>
                        <a:rPr lang="en-ZA" sz="1300" kern="1200" dirty="0">
                          <a:solidFill>
                            <a:schemeClr val="tx1"/>
                          </a:solidFill>
                          <a:effectLst/>
                          <a:latin typeface="+mn-lt"/>
                          <a:ea typeface="Calibri"/>
                          <a:cs typeface="Times New Roman"/>
                        </a:rPr>
                        <a:t> </a:t>
                      </a:r>
                    </a:p>
                  </a:txBody>
                  <a:tcPr marL="68580" marR="68580" marT="0" marB="0"/>
                </a:tc>
                <a:tc>
                  <a:txBody>
                    <a:bodyPr/>
                    <a:lstStyle/>
                    <a:p>
                      <a:pPr marL="0" algn="l" defTabSz="914400" rtl="0" eaLnBrk="1" latinLnBrk="0" hangingPunct="1">
                        <a:lnSpc>
                          <a:spcPct val="115000"/>
                        </a:lnSpc>
                        <a:spcAft>
                          <a:spcPts val="0"/>
                        </a:spcAft>
                      </a:pPr>
                      <a:r>
                        <a:rPr lang="en-ZA" sz="1300" kern="1200" dirty="0" smtClean="0">
                          <a:solidFill>
                            <a:schemeClr val="tx1"/>
                          </a:solidFill>
                          <a:effectLst/>
                          <a:latin typeface="+mn-lt"/>
                          <a:ea typeface="Calibri"/>
                          <a:cs typeface="Times New Roman"/>
                        </a:rPr>
                        <a:t>The </a:t>
                      </a:r>
                      <a:r>
                        <a:rPr lang="en-ZA" sz="1300" b="1" kern="1200" dirty="0" smtClean="0">
                          <a:solidFill>
                            <a:schemeClr val="tx1"/>
                          </a:solidFill>
                          <a:effectLst/>
                          <a:latin typeface="+mn-lt"/>
                          <a:ea typeface="Calibri"/>
                          <a:cs typeface="Times New Roman"/>
                        </a:rPr>
                        <a:t>monitoring</a:t>
                      </a:r>
                      <a:r>
                        <a:rPr lang="en-ZA" sz="1300" kern="1200" dirty="0" smtClean="0">
                          <a:solidFill>
                            <a:schemeClr val="tx1"/>
                          </a:solidFill>
                          <a:effectLst/>
                          <a:latin typeface="+mn-lt"/>
                          <a:ea typeface="Calibri"/>
                          <a:cs typeface="Times New Roman"/>
                        </a:rPr>
                        <a:t> visits have been </a:t>
                      </a:r>
                      <a:r>
                        <a:rPr lang="en-ZA" sz="1300" kern="1200" baseline="0" dirty="0" smtClean="0">
                          <a:solidFill>
                            <a:schemeClr val="tx1"/>
                          </a:solidFill>
                          <a:effectLst/>
                          <a:latin typeface="+mn-lt"/>
                          <a:ea typeface="Calibri"/>
                          <a:cs typeface="Times New Roman"/>
                        </a:rPr>
                        <a:t> </a:t>
                      </a:r>
                      <a:r>
                        <a:rPr lang="en-ZA" sz="1300" kern="1200" dirty="0" smtClean="0">
                          <a:solidFill>
                            <a:schemeClr val="tx1"/>
                          </a:solidFill>
                          <a:effectLst/>
                          <a:latin typeface="+mn-lt"/>
                          <a:ea typeface="Calibri"/>
                          <a:cs typeface="Times New Roman"/>
                        </a:rPr>
                        <a:t>planned </a:t>
                      </a:r>
                      <a:r>
                        <a:rPr lang="en-ZA" sz="1300" kern="1200" dirty="0">
                          <a:solidFill>
                            <a:schemeClr val="tx1"/>
                          </a:solidFill>
                          <a:effectLst/>
                          <a:latin typeface="+mn-lt"/>
                          <a:ea typeface="Calibri"/>
                          <a:cs typeface="Times New Roman"/>
                        </a:rPr>
                        <a:t>for </a:t>
                      </a:r>
                      <a:r>
                        <a:rPr lang="en-ZA" sz="1300" kern="1200" dirty="0" smtClean="0">
                          <a:solidFill>
                            <a:schemeClr val="tx1"/>
                          </a:solidFill>
                          <a:effectLst/>
                          <a:latin typeface="+mn-lt"/>
                          <a:ea typeface="Calibri"/>
                          <a:cs typeface="Times New Roman"/>
                        </a:rPr>
                        <a:t>May 2016. </a:t>
                      </a:r>
                      <a:endParaRPr lang="en-ZA" sz="1300" kern="1200" dirty="0">
                        <a:solidFill>
                          <a:schemeClr val="tx1"/>
                        </a:solidFill>
                        <a:effectLst/>
                        <a:latin typeface="+mn-lt"/>
                        <a:ea typeface="Calibri"/>
                        <a:cs typeface="Times New Roman"/>
                      </a:endParaRPr>
                    </a:p>
                  </a:txBody>
                  <a:tcPr marL="68580" marR="68580" marT="0" marB="0"/>
                </a:tc>
              </a:tr>
            </a:tbl>
          </a:graphicData>
        </a:graphic>
      </p:graphicFrame>
      <p:sp>
        <p:nvSpPr>
          <p:cNvPr id="4" name="Slide Number Placeholder 3"/>
          <p:cNvSpPr>
            <a:spLocks noGrp="1"/>
          </p:cNvSpPr>
          <p:nvPr>
            <p:ph type="sldNum" sz="quarter" idx="4294967295"/>
          </p:nvPr>
        </p:nvSpPr>
        <p:spPr>
          <a:xfrm>
            <a:off x="6553200" y="6356350"/>
            <a:ext cx="2133600" cy="365125"/>
          </a:xfrm>
          <a:prstGeom prst="rect">
            <a:avLst/>
          </a:prstGeom>
        </p:spPr>
        <p:txBody>
          <a:bodyPr/>
          <a:lstStyle/>
          <a:p>
            <a:fld id="{3DB53F8B-4788-43D9-B19C-7CDD71F53993}" type="slidenum">
              <a:rPr lang="en-ZA" smtClean="0"/>
              <a:pPr/>
              <a:t>33</a:t>
            </a:fld>
            <a:endParaRPr lang="en-ZA" dirty="0"/>
          </a:p>
        </p:txBody>
      </p:sp>
    </p:spTree>
    <p:extLst>
      <p:ext uri="{BB962C8B-B14F-4D97-AF65-F5344CB8AC3E}">
        <p14:creationId xmlns:p14="http://schemas.microsoft.com/office/powerpoint/2010/main" xmlns="" val="167345866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6633"/>
            <a:ext cx="8229600" cy="432047"/>
          </a:xfrm>
        </p:spPr>
        <p:txBody>
          <a:bodyPr>
            <a:noAutofit/>
          </a:bodyPr>
          <a:lstStyle/>
          <a:p>
            <a:r>
              <a:rPr lang="en-ZA" sz="3600" b="1" dirty="0" smtClean="0"/>
              <a:t>PERFORMANCE AUDIT</a:t>
            </a:r>
            <a:endParaRPr lang="en-ZA" sz="3600" b="1"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xmlns="" val="3009641834"/>
              </p:ext>
            </p:extLst>
          </p:nvPr>
        </p:nvGraphicFramePr>
        <p:xfrm>
          <a:off x="107504" y="620687"/>
          <a:ext cx="8928992" cy="5544616"/>
        </p:xfrm>
        <a:graphic>
          <a:graphicData uri="http://schemas.openxmlformats.org/drawingml/2006/table">
            <a:tbl>
              <a:tblPr firstRow="1" bandRow="1">
                <a:tableStyleId>{5C22544A-7EE6-4342-B048-85BDC9FD1C3A}</a:tableStyleId>
              </a:tblPr>
              <a:tblGrid>
                <a:gridCol w="2926309"/>
                <a:gridCol w="3226442"/>
                <a:gridCol w="2776241"/>
              </a:tblGrid>
              <a:tr h="222516">
                <a:tc>
                  <a:txBody>
                    <a:bodyPr/>
                    <a:lstStyle/>
                    <a:p>
                      <a:pPr algn="l">
                        <a:lnSpc>
                          <a:spcPct val="115000"/>
                        </a:lnSpc>
                        <a:spcAft>
                          <a:spcPts val="0"/>
                        </a:spcAft>
                      </a:pPr>
                      <a:r>
                        <a:rPr lang="en-ZA" sz="1200" b="1" dirty="0">
                          <a:effectLst/>
                          <a:latin typeface="Calibri"/>
                          <a:ea typeface="Times New Roman"/>
                          <a:cs typeface="Times New Roman"/>
                        </a:rPr>
                        <a:t>Findings</a:t>
                      </a:r>
                      <a:endParaRPr lang="en-ZA" sz="1100" dirty="0">
                        <a:effectLst/>
                        <a:latin typeface="Calibri"/>
                        <a:ea typeface="Times New Roman"/>
                        <a:cs typeface="Times New Roman"/>
                      </a:endParaRPr>
                    </a:p>
                  </a:txBody>
                  <a:tcPr marL="68580" marR="68580" marT="0" marB="0"/>
                </a:tc>
                <a:tc>
                  <a:txBody>
                    <a:bodyPr/>
                    <a:lstStyle/>
                    <a:p>
                      <a:pPr algn="l">
                        <a:lnSpc>
                          <a:spcPct val="115000"/>
                        </a:lnSpc>
                        <a:spcAft>
                          <a:spcPts val="0"/>
                        </a:spcAft>
                      </a:pPr>
                      <a:r>
                        <a:rPr lang="en-ZA" sz="1200" b="1" dirty="0">
                          <a:effectLst/>
                          <a:latin typeface="Calibri"/>
                          <a:ea typeface="Times New Roman"/>
                          <a:cs typeface="Times New Roman"/>
                        </a:rPr>
                        <a:t>Action taken </a:t>
                      </a:r>
                      <a:endParaRPr lang="en-ZA" sz="1100" dirty="0">
                        <a:effectLst/>
                        <a:latin typeface="Calibri"/>
                        <a:ea typeface="Times New Roman"/>
                        <a:cs typeface="Times New Roman"/>
                      </a:endParaRPr>
                    </a:p>
                  </a:txBody>
                  <a:tcPr marL="68580" marR="68580" marT="0" marB="0"/>
                </a:tc>
                <a:tc>
                  <a:txBody>
                    <a:bodyPr/>
                    <a:lstStyle/>
                    <a:p>
                      <a:pPr algn="l">
                        <a:lnSpc>
                          <a:spcPct val="115000"/>
                        </a:lnSpc>
                        <a:spcAft>
                          <a:spcPts val="0"/>
                        </a:spcAft>
                      </a:pPr>
                      <a:r>
                        <a:rPr lang="en-ZA" sz="1200" b="1" dirty="0">
                          <a:effectLst/>
                          <a:latin typeface="Calibri"/>
                          <a:ea typeface="Times New Roman"/>
                          <a:cs typeface="Times New Roman"/>
                        </a:rPr>
                        <a:t>Progress </a:t>
                      </a:r>
                      <a:endParaRPr lang="en-ZA" sz="1100" dirty="0">
                        <a:effectLst/>
                        <a:latin typeface="Calibri"/>
                        <a:ea typeface="Times New Roman"/>
                        <a:cs typeface="Times New Roman"/>
                      </a:endParaRPr>
                    </a:p>
                  </a:txBody>
                  <a:tcPr marL="68580" marR="68580" marT="0" marB="0"/>
                </a:tc>
              </a:tr>
              <a:tr h="2709406">
                <a:tc>
                  <a:txBody>
                    <a:bodyPr/>
                    <a:lstStyle/>
                    <a:p>
                      <a:pPr>
                        <a:lnSpc>
                          <a:spcPct val="115000"/>
                        </a:lnSpc>
                        <a:spcAft>
                          <a:spcPts val="0"/>
                        </a:spcAft>
                      </a:pPr>
                      <a:r>
                        <a:rPr lang="en-ZA" sz="1150" b="1" dirty="0">
                          <a:solidFill>
                            <a:schemeClr val="tx1"/>
                          </a:solidFill>
                          <a:effectLst/>
                          <a:latin typeface="+mn-lt"/>
                          <a:ea typeface="Calibri"/>
                          <a:cs typeface="Times New Roman"/>
                        </a:rPr>
                        <a:t>10. Policy and planning (No links between the performance agreements and APPs) </a:t>
                      </a:r>
                      <a:endParaRPr lang="en-ZA" sz="1150" dirty="0">
                        <a:solidFill>
                          <a:schemeClr val="tx1"/>
                        </a:solidFill>
                        <a:effectLst/>
                        <a:latin typeface="+mn-lt"/>
                        <a:ea typeface="Calibri"/>
                        <a:cs typeface="Times New Roman"/>
                      </a:endParaRPr>
                    </a:p>
                  </a:txBody>
                  <a:tcPr marL="68580" marR="68580" marT="0" marB="0"/>
                </a:tc>
                <a:tc>
                  <a:txBody>
                    <a:bodyPr/>
                    <a:lstStyle/>
                    <a:p>
                      <a:pPr>
                        <a:lnSpc>
                          <a:spcPct val="115000"/>
                        </a:lnSpc>
                        <a:spcAft>
                          <a:spcPts val="0"/>
                        </a:spcAft>
                      </a:pPr>
                      <a:r>
                        <a:rPr lang="en-ZA" sz="1150" dirty="0">
                          <a:solidFill>
                            <a:schemeClr val="tx1"/>
                          </a:solidFill>
                          <a:effectLst/>
                          <a:latin typeface="+mn-lt"/>
                          <a:ea typeface="Calibri"/>
                          <a:cs typeface="Times New Roman"/>
                        </a:rPr>
                        <a:t>All senior managers signed performance agreement, improvement of audit as one of the key performance area. </a:t>
                      </a:r>
                    </a:p>
                    <a:p>
                      <a:pPr>
                        <a:lnSpc>
                          <a:spcPct val="115000"/>
                        </a:lnSpc>
                        <a:spcAft>
                          <a:spcPts val="0"/>
                        </a:spcAft>
                      </a:pPr>
                      <a:r>
                        <a:rPr lang="en-ZA" sz="1150" dirty="0">
                          <a:solidFill>
                            <a:schemeClr val="tx1"/>
                          </a:solidFill>
                          <a:effectLst/>
                          <a:latin typeface="+mn-lt"/>
                          <a:ea typeface="Calibri"/>
                          <a:cs typeface="Times New Roman"/>
                        </a:rPr>
                        <a:t> </a:t>
                      </a:r>
                    </a:p>
                  </a:txBody>
                  <a:tcPr marL="68580" marR="68580" marT="0" marB="0"/>
                </a:tc>
                <a:tc>
                  <a:txBody>
                    <a:bodyPr/>
                    <a:lstStyle/>
                    <a:p>
                      <a:pPr algn="just">
                        <a:lnSpc>
                          <a:spcPct val="115000"/>
                        </a:lnSpc>
                        <a:spcAft>
                          <a:spcPts val="0"/>
                        </a:spcAft>
                      </a:pPr>
                      <a:r>
                        <a:rPr lang="en-ZA" sz="1150" dirty="0">
                          <a:solidFill>
                            <a:schemeClr val="tx1"/>
                          </a:solidFill>
                          <a:effectLst/>
                          <a:latin typeface="+mn-lt"/>
                          <a:ea typeface="Calibri"/>
                          <a:cs typeface="Times New Roman"/>
                        </a:rPr>
                        <a:t>DBE planned to organise a sector needs to organise more </a:t>
                      </a:r>
                      <a:r>
                        <a:rPr lang="en-ZA" sz="1150" b="1" dirty="0">
                          <a:solidFill>
                            <a:schemeClr val="tx1"/>
                          </a:solidFill>
                          <a:effectLst/>
                          <a:latin typeface="+mn-lt"/>
                          <a:ea typeface="Calibri"/>
                          <a:cs typeface="Times New Roman"/>
                        </a:rPr>
                        <a:t>internal and external capacity building sessions </a:t>
                      </a:r>
                      <a:r>
                        <a:rPr lang="en-ZA" sz="1150" dirty="0">
                          <a:solidFill>
                            <a:schemeClr val="tx1"/>
                          </a:solidFill>
                          <a:effectLst/>
                          <a:latin typeface="+mn-lt"/>
                          <a:ea typeface="Calibri"/>
                          <a:cs typeface="Times New Roman"/>
                        </a:rPr>
                        <a:t>on data analysis, reporting, research and education indicators for planners, line managers and monitoring and reporting officials. These </a:t>
                      </a:r>
                      <a:r>
                        <a:rPr lang="en-ZA" sz="1150" b="1" dirty="0">
                          <a:solidFill>
                            <a:schemeClr val="tx1"/>
                          </a:solidFill>
                          <a:effectLst/>
                          <a:latin typeface="+mn-lt"/>
                          <a:ea typeface="Calibri"/>
                          <a:cs typeface="Times New Roman"/>
                        </a:rPr>
                        <a:t>training</a:t>
                      </a:r>
                      <a:r>
                        <a:rPr lang="en-ZA" sz="1150" dirty="0">
                          <a:solidFill>
                            <a:schemeClr val="tx1"/>
                          </a:solidFill>
                          <a:effectLst/>
                          <a:latin typeface="+mn-lt"/>
                          <a:ea typeface="Calibri"/>
                          <a:cs typeface="Times New Roman"/>
                        </a:rPr>
                        <a:t> can either facilitated by an internal officials or external officials. </a:t>
                      </a:r>
                    </a:p>
                    <a:p>
                      <a:pPr algn="just">
                        <a:lnSpc>
                          <a:spcPct val="115000"/>
                        </a:lnSpc>
                        <a:spcAft>
                          <a:spcPts val="0"/>
                        </a:spcAft>
                      </a:pPr>
                      <a:r>
                        <a:rPr lang="en-ZA" sz="1150" dirty="0">
                          <a:solidFill>
                            <a:schemeClr val="tx1"/>
                          </a:solidFill>
                          <a:effectLst/>
                          <a:latin typeface="+mn-lt"/>
                          <a:ea typeface="Calibri"/>
                          <a:cs typeface="Times New Roman"/>
                        </a:rPr>
                        <a:t> </a:t>
                      </a:r>
                      <a:r>
                        <a:rPr lang="en-ZA" sz="1150" dirty="0" smtClean="0">
                          <a:solidFill>
                            <a:schemeClr val="tx1"/>
                          </a:solidFill>
                          <a:effectLst/>
                          <a:latin typeface="+mn-lt"/>
                          <a:ea typeface="Calibri"/>
                          <a:cs typeface="Times New Roman"/>
                        </a:rPr>
                        <a:t> </a:t>
                      </a:r>
                      <a:r>
                        <a:rPr lang="en-ZA" sz="1150" dirty="0">
                          <a:solidFill>
                            <a:schemeClr val="tx1"/>
                          </a:solidFill>
                          <a:effectLst/>
                          <a:latin typeface="+mn-lt"/>
                          <a:ea typeface="Calibri"/>
                          <a:cs typeface="Times New Roman"/>
                        </a:rPr>
                        <a:t>The benefits include:</a:t>
                      </a:r>
                    </a:p>
                    <a:p>
                      <a:pPr marL="342900" lvl="0" indent="-342900" algn="just">
                        <a:lnSpc>
                          <a:spcPct val="115000"/>
                        </a:lnSpc>
                        <a:spcAft>
                          <a:spcPts val="0"/>
                        </a:spcAft>
                        <a:buFont typeface="Symbol"/>
                        <a:buChar char=""/>
                      </a:pPr>
                      <a:r>
                        <a:rPr lang="en-ZA" sz="1150" b="1" dirty="0">
                          <a:solidFill>
                            <a:schemeClr val="tx1"/>
                          </a:solidFill>
                          <a:effectLst/>
                          <a:latin typeface="+mn-lt"/>
                          <a:ea typeface="Calibri"/>
                          <a:cs typeface="Times New Roman"/>
                        </a:rPr>
                        <a:t>Continuity</a:t>
                      </a:r>
                      <a:r>
                        <a:rPr lang="en-ZA" sz="1150" dirty="0">
                          <a:solidFill>
                            <a:schemeClr val="tx1"/>
                          </a:solidFill>
                          <a:effectLst/>
                          <a:latin typeface="+mn-lt"/>
                          <a:ea typeface="Calibri"/>
                          <a:cs typeface="Times New Roman"/>
                        </a:rPr>
                        <a:t> in the system even if there is staff turnover</a:t>
                      </a:r>
                    </a:p>
                    <a:p>
                      <a:pPr marL="342900" lvl="0" indent="-342900" algn="just">
                        <a:lnSpc>
                          <a:spcPct val="115000"/>
                        </a:lnSpc>
                        <a:spcAft>
                          <a:spcPts val="0"/>
                        </a:spcAft>
                        <a:buFont typeface="Symbol"/>
                        <a:buChar char=""/>
                      </a:pPr>
                      <a:r>
                        <a:rPr lang="en-ZA" sz="1150" dirty="0">
                          <a:solidFill>
                            <a:schemeClr val="tx1"/>
                          </a:solidFill>
                          <a:effectLst/>
                          <a:latin typeface="+mn-lt"/>
                          <a:ea typeface="Calibri"/>
                          <a:cs typeface="Times New Roman"/>
                        </a:rPr>
                        <a:t>Enhancing </a:t>
                      </a:r>
                      <a:r>
                        <a:rPr lang="en-ZA" sz="1150" b="1" dirty="0">
                          <a:solidFill>
                            <a:schemeClr val="tx1"/>
                          </a:solidFill>
                          <a:effectLst/>
                          <a:latin typeface="+mn-lt"/>
                          <a:ea typeface="Calibri"/>
                          <a:cs typeface="Times New Roman"/>
                        </a:rPr>
                        <a:t>productivity</a:t>
                      </a:r>
                      <a:r>
                        <a:rPr lang="en-ZA" sz="1150" dirty="0">
                          <a:solidFill>
                            <a:schemeClr val="tx1"/>
                          </a:solidFill>
                          <a:effectLst/>
                          <a:latin typeface="+mn-lt"/>
                          <a:ea typeface="Calibri"/>
                          <a:cs typeface="Times New Roman"/>
                        </a:rPr>
                        <a:t> and </a:t>
                      </a:r>
                      <a:r>
                        <a:rPr lang="en-ZA" sz="1150" b="1" dirty="0" smtClean="0">
                          <a:solidFill>
                            <a:schemeClr val="tx1"/>
                          </a:solidFill>
                          <a:effectLst/>
                          <a:latin typeface="+mn-lt"/>
                          <a:ea typeface="Calibri"/>
                          <a:cs typeface="Times New Roman"/>
                        </a:rPr>
                        <a:t>efficiency</a:t>
                      </a:r>
                      <a:endParaRPr lang="en-ZA" sz="1150" b="1" dirty="0">
                        <a:solidFill>
                          <a:schemeClr val="tx1"/>
                        </a:solidFill>
                        <a:effectLst/>
                        <a:latin typeface="+mn-lt"/>
                        <a:ea typeface="Calibri"/>
                        <a:cs typeface="Times New Roman"/>
                      </a:endParaRPr>
                    </a:p>
                  </a:txBody>
                  <a:tcPr marL="68580" marR="68580" marT="0" marB="0"/>
                </a:tc>
              </a:tr>
              <a:tr h="1113646">
                <a:tc>
                  <a:txBody>
                    <a:bodyPr/>
                    <a:lstStyle/>
                    <a:p>
                      <a:pPr>
                        <a:lnSpc>
                          <a:spcPct val="115000"/>
                        </a:lnSpc>
                        <a:spcAft>
                          <a:spcPts val="0"/>
                        </a:spcAft>
                      </a:pPr>
                      <a:r>
                        <a:rPr lang="en-ZA" sz="1150" b="1" dirty="0">
                          <a:solidFill>
                            <a:schemeClr val="tx1"/>
                          </a:solidFill>
                          <a:effectLst/>
                          <a:latin typeface="+mn-lt"/>
                          <a:ea typeface="Calibri"/>
                          <a:cs typeface="Times New Roman"/>
                        </a:rPr>
                        <a:t>11. Internal audit (lack of </a:t>
                      </a:r>
                      <a:r>
                        <a:rPr lang="en-ZA" sz="1150" b="1" dirty="0" smtClean="0">
                          <a:solidFill>
                            <a:schemeClr val="tx1"/>
                          </a:solidFill>
                          <a:effectLst/>
                          <a:latin typeface="+mn-lt"/>
                          <a:ea typeface="Calibri"/>
                          <a:cs typeface="Times New Roman"/>
                        </a:rPr>
                        <a:t>person power </a:t>
                      </a:r>
                      <a:r>
                        <a:rPr lang="en-ZA" sz="1150" b="1" dirty="0">
                          <a:solidFill>
                            <a:schemeClr val="tx1"/>
                          </a:solidFill>
                          <a:effectLst/>
                          <a:latin typeface="+mn-lt"/>
                          <a:ea typeface="Calibri"/>
                          <a:cs typeface="Times New Roman"/>
                        </a:rPr>
                        <a:t>and dedicated [personnel)</a:t>
                      </a:r>
                      <a:endParaRPr lang="en-ZA" sz="1150" dirty="0">
                        <a:solidFill>
                          <a:schemeClr val="tx1"/>
                        </a:solidFill>
                        <a:effectLst/>
                        <a:latin typeface="+mn-lt"/>
                        <a:ea typeface="Calibri"/>
                        <a:cs typeface="Times New Roman"/>
                      </a:endParaRPr>
                    </a:p>
                    <a:p>
                      <a:pPr>
                        <a:lnSpc>
                          <a:spcPct val="115000"/>
                        </a:lnSpc>
                        <a:spcAft>
                          <a:spcPts val="0"/>
                        </a:spcAft>
                      </a:pPr>
                      <a:r>
                        <a:rPr lang="en-ZA" sz="1150" b="1" dirty="0">
                          <a:solidFill>
                            <a:schemeClr val="tx1"/>
                          </a:solidFill>
                          <a:effectLst/>
                          <a:latin typeface="+mn-lt"/>
                          <a:ea typeface="Calibri"/>
                          <a:cs typeface="Times New Roman"/>
                        </a:rPr>
                        <a:t> </a:t>
                      </a:r>
                      <a:endParaRPr lang="en-ZA" sz="1150" dirty="0">
                        <a:solidFill>
                          <a:schemeClr val="tx1"/>
                        </a:solidFill>
                        <a:effectLst/>
                        <a:latin typeface="+mn-lt"/>
                        <a:ea typeface="Calibri"/>
                        <a:cs typeface="Times New Roman"/>
                      </a:endParaRPr>
                    </a:p>
                  </a:txBody>
                  <a:tcPr marL="68580" marR="68580" marT="0" marB="0"/>
                </a:tc>
                <a:tc>
                  <a:txBody>
                    <a:bodyPr/>
                    <a:lstStyle/>
                    <a:p>
                      <a:pPr>
                        <a:lnSpc>
                          <a:spcPct val="115000"/>
                        </a:lnSpc>
                        <a:spcAft>
                          <a:spcPts val="0"/>
                        </a:spcAft>
                      </a:pPr>
                      <a:r>
                        <a:rPr lang="en-ZA" sz="1150" dirty="0">
                          <a:solidFill>
                            <a:schemeClr val="tx1"/>
                          </a:solidFill>
                          <a:effectLst/>
                          <a:latin typeface="+mn-lt"/>
                          <a:ea typeface="Calibri"/>
                          <a:cs typeface="Times New Roman"/>
                        </a:rPr>
                        <a:t>The PEDs have indicated that they will nominate a </a:t>
                      </a:r>
                      <a:r>
                        <a:rPr lang="en-ZA" sz="1150" b="1" dirty="0">
                          <a:solidFill>
                            <a:schemeClr val="tx1"/>
                          </a:solidFill>
                          <a:effectLst/>
                          <a:latin typeface="+mn-lt"/>
                          <a:ea typeface="Calibri"/>
                          <a:cs typeface="Times New Roman"/>
                        </a:rPr>
                        <a:t>dedicated senior official </a:t>
                      </a:r>
                      <a:r>
                        <a:rPr lang="en-ZA" sz="1150" b="1" dirty="0" smtClean="0">
                          <a:solidFill>
                            <a:schemeClr val="tx1"/>
                          </a:solidFill>
                          <a:effectLst/>
                          <a:latin typeface="+mn-lt"/>
                          <a:ea typeface="Calibri"/>
                          <a:cs typeface="Times New Roman"/>
                        </a:rPr>
                        <a:t> </a:t>
                      </a:r>
                      <a:r>
                        <a:rPr lang="en-ZA" sz="1150" dirty="0" smtClean="0">
                          <a:solidFill>
                            <a:schemeClr val="tx1"/>
                          </a:solidFill>
                          <a:effectLst/>
                          <a:latin typeface="+mn-lt"/>
                          <a:ea typeface="Calibri"/>
                          <a:cs typeface="Times New Roman"/>
                        </a:rPr>
                        <a:t>who </a:t>
                      </a:r>
                      <a:r>
                        <a:rPr lang="en-ZA" sz="1150" dirty="0">
                          <a:solidFill>
                            <a:schemeClr val="tx1"/>
                          </a:solidFill>
                          <a:effectLst/>
                          <a:latin typeface="+mn-lt"/>
                          <a:ea typeface="Calibri"/>
                          <a:cs typeface="Times New Roman"/>
                        </a:rPr>
                        <a:t>will respond to both AG and Internal audit queries and respond to questions. The internal audit is a shared service in most of the </a:t>
                      </a:r>
                      <a:r>
                        <a:rPr lang="en-ZA" sz="1150" dirty="0" smtClean="0">
                          <a:solidFill>
                            <a:schemeClr val="tx1"/>
                          </a:solidFill>
                          <a:effectLst/>
                          <a:latin typeface="+mn-lt"/>
                          <a:ea typeface="Calibri"/>
                          <a:cs typeface="Times New Roman"/>
                        </a:rPr>
                        <a:t>PEDs.</a:t>
                      </a:r>
                      <a:r>
                        <a:rPr lang="en-ZA" sz="1150" dirty="0">
                          <a:solidFill>
                            <a:schemeClr val="tx1"/>
                          </a:solidFill>
                          <a:effectLst/>
                          <a:latin typeface="+mn-lt"/>
                          <a:ea typeface="Calibri"/>
                          <a:cs typeface="Times New Roman"/>
                        </a:rPr>
                        <a:t> </a:t>
                      </a:r>
                    </a:p>
                  </a:txBody>
                  <a:tcPr marL="68580" marR="68580" marT="0" marB="0"/>
                </a:tc>
                <a:tc>
                  <a:txBody>
                    <a:bodyPr/>
                    <a:lstStyle/>
                    <a:p>
                      <a:pPr>
                        <a:lnSpc>
                          <a:spcPct val="115000"/>
                        </a:lnSpc>
                        <a:spcAft>
                          <a:spcPts val="0"/>
                        </a:spcAft>
                      </a:pPr>
                      <a:r>
                        <a:rPr lang="en-ZA" sz="1150" dirty="0">
                          <a:solidFill>
                            <a:schemeClr val="tx1"/>
                          </a:solidFill>
                          <a:effectLst/>
                          <a:latin typeface="+mn-lt"/>
                          <a:ea typeface="Calibri"/>
                          <a:cs typeface="Times New Roman"/>
                        </a:rPr>
                        <a:t> </a:t>
                      </a:r>
                    </a:p>
                  </a:txBody>
                  <a:tcPr marL="68580" marR="68580" marT="0" marB="0"/>
                </a:tc>
              </a:tr>
              <a:tr h="1499048">
                <a:tc>
                  <a:txBody>
                    <a:bodyPr/>
                    <a:lstStyle/>
                    <a:p>
                      <a:pPr>
                        <a:lnSpc>
                          <a:spcPct val="115000"/>
                        </a:lnSpc>
                        <a:spcAft>
                          <a:spcPts val="0"/>
                        </a:spcAft>
                      </a:pPr>
                      <a:r>
                        <a:rPr lang="en-ZA" sz="1150" b="1" dirty="0">
                          <a:solidFill>
                            <a:schemeClr val="tx1"/>
                          </a:solidFill>
                          <a:effectLst/>
                          <a:latin typeface="+mn-lt"/>
                          <a:ea typeface="Calibri"/>
                          <a:cs typeface="Times New Roman"/>
                        </a:rPr>
                        <a:t>12. Budget management – </a:t>
                      </a:r>
                      <a:endParaRPr lang="en-ZA" sz="1150" dirty="0">
                        <a:solidFill>
                          <a:schemeClr val="tx1"/>
                        </a:solidFill>
                        <a:effectLst/>
                        <a:latin typeface="+mn-lt"/>
                        <a:ea typeface="Calibri"/>
                        <a:cs typeface="Times New Roman"/>
                      </a:endParaRPr>
                    </a:p>
                    <a:p>
                      <a:pPr>
                        <a:lnSpc>
                          <a:spcPct val="115000"/>
                        </a:lnSpc>
                        <a:spcAft>
                          <a:spcPts val="1000"/>
                        </a:spcAft>
                      </a:pPr>
                      <a:r>
                        <a:rPr lang="en-ZA" sz="1150" b="1" dirty="0">
                          <a:solidFill>
                            <a:schemeClr val="tx1"/>
                          </a:solidFill>
                          <a:effectLst/>
                          <a:latin typeface="+mn-lt"/>
                          <a:ea typeface="Calibri"/>
                          <a:cs typeface="Times New Roman"/>
                        </a:rPr>
                        <a:t>12.1 </a:t>
                      </a:r>
                      <a:r>
                        <a:rPr lang="en-ZA" sz="1150" dirty="0">
                          <a:solidFill>
                            <a:schemeClr val="tx1"/>
                          </a:solidFill>
                          <a:effectLst/>
                          <a:latin typeface="+mn-lt"/>
                          <a:ea typeface="Calibri"/>
                          <a:cs typeface="Times New Roman"/>
                        </a:rPr>
                        <a:t>The lack of financial management discipline particularly with regard to overspending on compensation of employees is not addressed </a:t>
                      </a:r>
                      <a:r>
                        <a:rPr lang="en-ZA" sz="1150" dirty="0" smtClean="0">
                          <a:solidFill>
                            <a:schemeClr val="tx1"/>
                          </a:solidFill>
                          <a:effectLst/>
                          <a:latin typeface="+mn-lt"/>
                          <a:ea typeface="Calibri"/>
                          <a:cs typeface="Times New Roman"/>
                        </a:rPr>
                        <a:t>, which  impacts </a:t>
                      </a:r>
                      <a:r>
                        <a:rPr lang="en-ZA" sz="1150" dirty="0">
                          <a:solidFill>
                            <a:schemeClr val="tx1"/>
                          </a:solidFill>
                          <a:effectLst/>
                          <a:latin typeface="+mn-lt"/>
                          <a:ea typeface="Calibri"/>
                          <a:cs typeface="Times New Roman"/>
                        </a:rPr>
                        <a:t>the extent of unauthorised expenditure).</a:t>
                      </a:r>
                    </a:p>
                  </a:txBody>
                  <a:tcPr marL="68580" marR="68580" marT="0" marB="0"/>
                </a:tc>
                <a:tc>
                  <a:txBody>
                    <a:bodyPr/>
                    <a:lstStyle/>
                    <a:p>
                      <a:pPr>
                        <a:lnSpc>
                          <a:spcPct val="115000"/>
                        </a:lnSpc>
                        <a:spcAft>
                          <a:spcPts val="0"/>
                        </a:spcAft>
                      </a:pPr>
                      <a:r>
                        <a:rPr lang="en-ZA" sz="1150" dirty="0">
                          <a:solidFill>
                            <a:schemeClr val="tx1"/>
                          </a:solidFill>
                          <a:effectLst/>
                          <a:latin typeface="+mn-lt"/>
                          <a:ea typeface="Calibri"/>
                          <a:cs typeface="Times New Roman"/>
                        </a:rPr>
                        <a:t>The PEDs on a monthly basis are provided with reports that indicate area of possible over or material under expenditure. The budget and expenditure is a standing agenda item with all PEDs in all forums. The department conducted two monitoring meetings with the PEDs </a:t>
                      </a:r>
                      <a:r>
                        <a:rPr lang="en-ZA" sz="1150" dirty="0" smtClean="0">
                          <a:solidFill>
                            <a:schemeClr val="tx1"/>
                          </a:solidFill>
                          <a:effectLst/>
                          <a:latin typeface="+mn-lt"/>
                          <a:ea typeface="Calibri"/>
                          <a:cs typeface="Times New Roman"/>
                        </a:rPr>
                        <a:t>to </a:t>
                      </a:r>
                      <a:r>
                        <a:rPr lang="en-ZA" sz="1150" dirty="0">
                          <a:solidFill>
                            <a:schemeClr val="tx1"/>
                          </a:solidFill>
                          <a:effectLst/>
                          <a:latin typeface="+mn-lt"/>
                          <a:ea typeface="Calibri"/>
                          <a:cs typeface="Times New Roman"/>
                        </a:rPr>
                        <a:t>address the challenges.</a:t>
                      </a:r>
                    </a:p>
                  </a:txBody>
                  <a:tcPr marL="68580" marR="68580" marT="0" marB="0"/>
                </a:tc>
                <a:tc>
                  <a:txBody>
                    <a:bodyPr/>
                    <a:lstStyle/>
                    <a:p>
                      <a:pPr>
                        <a:lnSpc>
                          <a:spcPct val="115000"/>
                        </a:lnSpc>
                        <a:spcAft>
                          <a:spcPts val="0"/>
                        </a:spcAft>
                      </a:pPr>
                      <a:r>
                        <a:rPr lang="en-ZA" sz="1150" baseline="0" dirty="0" smtClean="0">
                          <a:solidFill>
                            <a:schemeClr val="tx1"/>
                          </a:solidFill>
                          <a:effectLst/>
                          <a:latin typeface="+mn-lt"/>
                          <a:ea typeface="Calibri"/>
                          <a:cs typeface="Times New Roman"/>
                        </a:rPr>
                        <a:t>  Eight(8) out of n</a:t>
                      </a:r>
                      <a:r>
                        <a:rPr lang="en-ZA" sz="1150" dirty="0" smtClean="0">
                          <a:solidFill>
                            <a:schemeClr val="tx1"/>
                          </a:solidFill>
                          <a:effectLst/>
                          <a:latin typeface="+mn-lt"/>
                          <a:ea typeface="Calibri"/>
                          <a:cs typeface="Times New Roman"/>
                        </a:rPr>
                        <a:t>ine (9)</a:t>
                      </a:r>
                      <a:r>
                        <a:rPr lang="en-ZA" sz="1150" baseline="0" dirty="0" smtClean="0">
                          <a:solidFill>
                            <a:schemeClr val="tx1"/>
                          </a:solidFill>
                          <a:effectLst/>
                          <a:latin typeface="+mn-lt"/>
                          <a:ea typeface="Calibri"/>
                          <a:cs typeface="Times New Roman"/>
                        </a:rPr>
                        <a:t> </a:t>
                      </a:r>
                      <a:r>
                        <a:rPr lang="en-ZA" sz="1150" dirty="0" smtClean="0">
                          <a:solidFill>
                            <a:schemeClr val="tx1"/>
                          </a:solidFill>
                          <a:effectLst/>
                          <a:latin typeface="+mn-lt"/>
                          <a:ea typeface="Calibri"/>
                          <a:cs typeface="Times New Roman"/>
                        </a:rPr>
                        <a:t>PEDs </a:t>
                      </a:r>
                      <a:r>
                        <a:rPr lang="en-ZA" sz="1150" dirty="0">
                          <a:solidFill>
                            <a:schemeClr val="tx1"/>
                          </a:solidFill>
                          <a:effectLst/>
                          <a:latin typeface="+mn-lt"/>
                          <a:ea typeface="Calibri"/>
                          <a:cs typeface="Times New Roman"/>
                        </a:rPr>
                        <a:t>have</a:t>
                      </a:r>
                      <a:r>
                        <a:rPr lang="en-ZA" sz="1150" b="1" dirty="0">
                          <a:solidFill>
                            <a:schemeClr val="tx1"/>
                          </a:solidFill>
                          <a:effectLst/>
                          <a:latin typeface="+mn-lt"/>
                          <a:ea typeface="Calibri"/>
                          <a:cs typeface="Times New Roman"/>
                        </a:rPr>
                        <a:t> not exceeded</a:t>
                      </a:r>
                      <a:r>
                        <a:rPr lang="en-ZA" sz="1150" dirty="0">
                          <a:solidFill>
                            <a:schemeClr val="tx1"/>
                          </a:solidFill>
                          <a:effectLst/>
                          <a:latin typeface="+mn-lt"/>
                          <a:ea typeface="Calibri"/>
                          <a:cs typeface="Times New Roman"/>
                        </a:rPr>
                        <a:t> the </a:t>
                      </a:r>
                      <a:r>
                        <a:rPr lang="en-ZA" sz="1150" b="1" dirty="0">
                          <a:solidFill>
                            <a:schemeClr val="tx1"/>
                          </a:solidFill>
                          <a:effectLst/>
                          <a:latin typeface="+mn-lt"/>
                          <a:ea typeface="Calibri"/>
                          <a:cs typeface="Times New Roman"/>
                        </a:rPr>
                        <a:t>allocated budget </a:t>
                      </a:r>
                      <a:r>
                        <a:rPr lang="en-ZA" sz="1150" dirty="0">
                          <a:solidFill>
                            <a:schemeClr val="tx1"/>
                          </a:solidFill>
                          <a:effectLst/>
                          <a:latin typeface="+mn-lt"/>
                          <a:ea typeface="Calibri"/>
                          <a:cs typeface="Times New Roman"/>
                        </a:rPr>
                        <a:t>on  compensation of employees as per the preliminary expenditure for 2015/16.</a:t>
                      </a:r>
                    </a:p>
                  </a:txBody>
                  <a:tcPr marL="68580" marR="68580" marT="0" marB="0"/>
                </a:tc>
              </a:tr>
            </a:tbl>
          </a:graphicData>
        </a:graphic>
      </p:graphicFrame>
      <p:sp>
        <p:nvSpPr>
          <p:cNvPr id="4" name="Slide Number Placeholder 3"/>
          <p:cNvSpPr>
            <a:spLocks noGrp="1"/>
          </p:cNvSpPr>
          <p:nvPr>
            <p:ph type="sldNum" sz="quarter" idx="4294967295"/>
          </p:nvPr>
        </p:nvSpPr>
        <p:spPr>
          <a:xfrm>
            <a:off x="6553200" y="6356350"/>
            <a:ext cx="2133600" cy="365125"/>
          </a:xfrm>
          <a:prstGeom prst="rect">
            <a:avLst/>
          </a:prstGeom>
        </p:spPr>
        <p:txBody>
          <a:bodyPr/>
          <a:lstStyle/>
          <a:p>
            <a:fld id="{3DB53F8B-4788-43D9-B19C-7CDD71F53993}" type="slidenum">
              <a:rPr lang="en-ZA" smtClean="0"/>
              <a:pPr/>
              <a:t>34</a:t>
            </a:fld>
            <a:endParaRPr lang="en-ZA" dirty="0"/>
          </a:p>
        </p:txBody>
      </p:sp>
    </p:spTree>
    <p:extLst>
      <p:ext uri="{BB962C8B-B14F-4D97-AF65-F5344CB8AC3E}">
        <p14:creationId xmlns:p14="http://schemas.microsoft.com/office/powerpoint/2010/main" xmlns="" val="350091329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smtClean="0"/>
              <a:t>THANK YOU</a:t>
            </a:r>
            <a:endParaRPr lang="en-US" sz="60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60648"/>
            <a:ext cx="8229600" cy="504056"/>
          </a:xfrm>
        </p:spPr>
        <p:txBody>
          <a:bodyPr>
            <a:normAutofit fontScale="90000"/>
          </a:bodyPr>
          <a:lstStyle/>
          <a:p>
            <a:r>
              <a:rPr lang="en-US" sz="2700" dirty="0" smtClean="0">
                <a:solidFill>
                  <a:schemeClr val="accent2">
                    <a:lumMod val="75000"/>
                  </a:schemeClr>
                </a:solidFill>
              </a:rPr>
              <a:t/>
            </a:r>
            <a:br>
              <a:rPr lang="en-US" sz="2700" dirty="0" smtClean="0">
                <a:solidFill>
                  <a:schemeClr val="accent2">
                    <a:lumMod val="75000"/>
                  </a:schemeClr>
                </a:solidFill>
              </a:rPr>
            </a:br>
            <a:r>
              <a:rPr lang="en-US" dirty="0" smtClean="0">
                <a:solidFill>
                  <a:schemeClr val="accent6">
                    <a:lumMod val="50000"/>
                  </a:schemeClr>
                </a:solidFill>
              </a:rPr>
              <a:t>SUMMARY  PER PROGRAMME</a:t>
            </a:r>
            <a:r>
              <a:rPr lang="en-US" sz="6000" dirty="0" smtClean="0">
                <a:solidFill>
                  <a:schemeClr val="accent6">
                    <a:lumMod val="50000"/>
                  </a:schemeClr>
                </a:solidFill>
              </a:rPr>
              <a:t/>
            </a:r>
            <a:br>
              <a:rPr lang="en-US" sz="6000" dirty="0" smtClean="0">
                <a:solidFill>
                  <a:schemeClr val="accent6">
                    <a:lumMod val="50000"/>
                  </a:schemeClr>
                </a:solidFill>
              </a:rPr>
            </a:br>
            <a:endParaRPr lang="en-ZA" sz="4900" dirty="0">
              <a:solidFill>
                <a:schemeClr val="accent6">
                  <a:lumMod val="50000"/>
                </a:schemeClr>
              </a:solidFill>
            </a:endParaRPr>
          </a:p>
        </p:txBody>
      </p:sp>
      <p:sp>
        <p:nvSpPr>
          <p:cNvPr id="3" name="Content Placeholder 2"/>
          <p:cNvSpPr>
            <a:spLocks noGrp="1"/>
          </p:cNvSpPr>
          <p:nvPr>
            <p:ph idx="1"/>
          </p:nvPr>
        </p:nvSpPr>
        <p:spPr>
          <a:xfrm>
            <a:off x="107504" y="764704"/>
            <a:ext cx="8856984" cy="5688632"/>
          </a:xfrm>
        </p:spPr>
        <p:txBody>
          <a:bodyPr>
            <a:noAutofit/>
          </a:bodyPr>
          <a:lstStyle/>
          <a:p>
            <a:pPr marL="0" indent="0" algn="just" fontAlgn="t">
              <a:spcBef>
                <a:spcPts val="0"/>
              </a:spcBef>
              <a:buNone/>
            </a:pPr>
            <a:r>
              <a:rPr lang="en-ZA" sz="1800" b="1" dirty="0"/>
              <a:t>Programme  </a:t>
            </a:r>
            <a:r>
              <a:rPr lang="en-ZA" sz="1800" b="1" dirty="0" smtClean="0"/>
              <a:t>1: </a:t>
            </a:r>
            <a:r>
              <a:rPr lang="en-US" sz="1800" b="1" dirty="0" smtClean="0"/>
              <a:t>Administration</a:t>
            </a:r>
            <a:endParaRPr lang="en-US" sz="1800" b="1" dirty="0"/>
          </a:p>
          <a:p>
            <a:pPr algn="just" fontAlgn="t">
              <a:spcBef>
                <a:spcPts val="0"/>
              </a:spcBef>
            </a:pPr>
            <a:r>
              <a:rPr lang="en-ZA" sz="1700" dirty="0" smtClean="0"/>
              <a:t>The bulk of the remaining balance is in respect of payments for the unitary fee due in the fourth quarter for the office accommodation.</a:t>
            </a:r>
          </a:p>
          <a:p>
            <a:pPr marL="0" lvl="0" indent="0" algn="just" fontAlgn="t">
              <a:spcBef>
                <a:spcPts val="0"/>
              </a:spcBef>
              <a:buNone/>
            </a:pPr>
            <a:endParaRPr lang="en-ZA" sz="1700" dirty="0"/>
          </a:p>
          <a:p>
            <a:pPr marL="0" lvl="0" indent="0" algn="just" fontAlgn="t">
              <a:spcBef>
                <a:spcPts val="0"/>
              </a:spcBef>
              <a:buNone/>
            </a:pPr>
            <a:r>
              <a:rPr lang="en-ZA" sz="1800" b="1" dirty="0" smtClean="0"/>
              <a:t>Programme  </a:t>
            </a:r>
            <a:r>
              <a:rPr lang="en-ZA" sz="1800" b="1" dirty="0"/>
              <a:t>2</a:t>
            </a:r>
            <a:r>
              <a:rPr lang="en-ZA" sz="1800" b="1" dirty="0" smtClean="0"/>
              <a:t>: </a:t>
            </a:r>
            <a:r>
              <a:rPr lang="en-US" sz="1800" b="1" dirty="0" smtClean="0"/>
              <a:t>Curriculum </a:t>
            </a:r>
            <a:r>
              <a:rPr lang="en-US" sz="1800" b="1" dirty="0"/>
              <a:t>Policy, Support and Monitoring</a:t>
            </a:r>
          </a:p>
          <a:p>
            <a:pPr marL="0" lvl="0" indent="0" algn="just">
              <a:buNone/>
            </a:pPr>
            <a:r>
              <a:rPr lang="en-US" sz="1700" dirty="0" smtClean="0"/>
              <a:t>96.37% of the allocation in this </a:t>
            </a:r>
            <a:r>
              <a:rPr lang="en-US" sz="1700" dirty="0" err="1" smtClean="0"/>
              <a:t>programme</a:t>
            </a:r>
            <a:r>
              <a:rPr lang="en-US" sz="1700" dirty="0" smtClean="0"/>
              <a:t> is for </a:t>
            </a:r>
            <a:r>
              <a:rPr lang="en-US" sz="1700" dirty="0" err="1" smtClean="0"/>
              <a:t>Kha</a:t>
            </a:r>
            <a:r>
              <a:rPr lang="en-US" sz="1700" dirty="0" smtClean="0"/>
              <a:t> </a:t>
            </a:r>
            <a:r>
              <a:rPr lang="en-US" sz="1700" dirty="0" err="1" smtClean="0"/>
              <a:t>Ri</a:t>
            </a:r>
            <a:r>
              <a:rPr lang="en-US" sz="1700" dirty="0" smtClean="0"/>
              <a:t> </a:t>
            </a:r>
            <a:r>
              <a:rPr lang="en-US" sz="1700" dirty="0" err="1" smtClean="0"/>
              <a:t>Gude</a:t>
            </a:r>
            <a:r>
              <a:rPr lang="en-US" sz="1700" dirty="0" smtClean="0"/>
              <a:t>, Workbooks and </a:t>
            </a:r>
            <a:r>
              <a:rPr lang="en-US" sz="1700" dirty="0" err="1" smtClean="0"/>
              <a:t>Maths</a:t>
            </a:r>
            <a:r>
              <a:rPr lang="en-US" sz="1700" dirty="0" smtClean="0"/>
              <a:t>, Science and Technology Conditional Grant.</a:t>
            </a:r>
          </a:p>
          <a:p>
            <a:pPr marL="465137" indent="-285750" algn="just">
              <a:buFont typeface="Wingdings" panose="05000000000000000000" pitchFamily="2" charset="2"/>
              <a:buChar char="Ø"/>
            </a:pPr>
            <a:r>
              <a:rPr lang="en-US" sz="1700" b="1" i="1" dirty="0" err="1" smtClean="0"/>
              <a:t>Kha</a:t>
            </a:r>
            <a:r>
              <a:rPr lang="en-US" sz="1700" b="1" i="1" dirty="0" smtClean="0"/>
              <a:t> </a:t>
            </a:r>
            <a:r>
              <a:rPr lang="en-US" sz="1700" b="1" i="1" dirty="0" err="1" smtClean="0"/>
              <a:t>Ri</a:t>
            </a:r>
            <a:r>
              <a:rPr lang="en-US" sz="1700" b="1" i="1" dirty="0" smtClean="0"/>
              <a:t> </a:t>
            </a:r>
            <a:r>
              <a:rPr lang="en-US" sz="1700" b="1" i="1" dirty="0" err="1" smtClean="0"/>
              <a:t>Gude</a:t>
            </a:r>
            <a:endParaRPr lang="en-US" sz="1700" b="1" i="1" dirty="0" smtClean="0"/>
          </a:p>
          <a:p>
            <a:pPr marL="179387" indent="0" algn="just">
              <a:buNone/>
            </a:pPr>
            <a:r>
              <a:rPr lang="en-US" sz="1700" dirty="0" smtClean="0"/>
              <a:t>The </a:t>
            </a:r>
            <a:r>
              <a:rPr lang="en-US" sz="1700" dirty="0"/>
              <a:t>classes for </a:t>
            </a:r>
            <a:r>
              <a:rPr lang="en-US" sz="1700" dirty="0" err="1"/>
              <a:t>Kha</a:t>
            </a:r>
            <a:r>
              <a:rPr lang="en-US" sz="1700" dirty="0"/>
              <a:t> </a:t>
            </a:r>
            <a:r>
              <a:rPr lang="en-US" sz="1700" dirty="0" err="1"/>
              <a:t>Ri</a:t>
            </a:r>
            <a:r>
              <a:rPr lang="en-US" sz="1700" dirty="0"/>
              <a:t> </a:t>
            </a:r>
            <a:r>
              <a:rPr lang="en-US" sz="1700" dirty="0" err="1"/>
              <a:t>Gude</a:t>
            </a:r>
            <a:r>
              <a:rPr lang="en-US" sz="1700" dirty="0"/>
              <a:t> started </a:t>
            </a:r>
            <a:r>
              <a:rPr lang="en-US" sz="1700" dirty="0" smtClean="0"/>
              <a:t>later than expected which led to </a:t>
            </a:r>
            <a:r>
              <a:rPr lang="en-US" sz="1700" b="1" dirty="0" smtClean="0"/>
              <a:t>lower</a:t>
            </a:r>
            <a:r>
              <a:rPr lang="en-US" sz="1700" dirty="0" smtClean="0"/>
              <a:t> expenditure for the period under review. </a:t>
            </a:r>
            <a:r>
              <a:rPr lang="en-ZA" sz="1700" dirty="0" smtClean="0"/>
              <a:t>The bulk </a:t>
            </a:r>
            <a:r>
              <a:rPr lang="en-ZA" sz="1700" dirty="0"/>
              <a:t>of the expenditure on this project is in respect of </a:t>
            </a:r>
            <a:r>
              <a:rPr lang="en-ZA" sz="1700" b="1" dirty="0"/>
              <a:t>stipends for volunteer educators</a:t>
            </a:r>
            <a:r>
              <a:rPr lang="en-ZA" sz="1700" dirty="0"/>
              <a:t> </a:t>
            </a:r>
            <a:r>
              <a:rPr lang="en-ZA" sz="1700" dirty="0" smtClean="0"/>
              <a:t>that are paid as and when tuition has been provided. </a:t>
            </a:r>
            <a:endParaRPr lang="en-ZA" sz="1700" dirty="0"/>
          </a:p>
          <a:p>
            <a:pPr marL="465137" lvl="0" indent="-285750" algn="just">
              <a:buFont typeface="Wingdings" panose="05000000000000000000" pitchFamily="2" charset="2"/>
              <a:buChar char="Ø"/>
            </a:pPr>
            <a:r>
              <a:rPr lang="en-ZA" sz="1700" b="1" i="1" dirty="0" smtClean="0"/>
              <a:t>Workbooks</a:t>
            </a:r>
            <a:endParaRPr lang="en-ZA" sz="1700" b="1" i="1" dirty="0"/>
          </a:p>
          <a:p>
            <a:pPr marL="179387" lvl="0" indent="0" algn="just">
              <a:buNone/>
            </a:pPr>
            <a:r>
              <a:rPr lang="en-ZA" sz="1700" dirty="0" smtClean="0"/>
              <a:t>The printing and delivery </a:t>
            </a:r>
            <a:r>
              <a:rPr lang="en-ZA" sz="1700" dirty="0"/>
              <a:t>of </a:t>
            </a:r>
            <a:r>
              <a:rPr lang="en-ZA" sz="1700" dirty="0" smtClean="0"/>
              <a:t>workbooks Volume </a:t>
            </a:r>
            <a:r>
              <a:rPr lang="en-ZA" sz="1700" dirty="0"/>
              <a:t>1 was completed </a:t>
            </a:r>
            <a:r>
              <a:rPr lang="en-ZA" sz="1700" dirty="0" smtClean="0"/>
              <a:t>in </a:t>
            </a:r>
            <a:r>
              <a:rPr lang="en-ZA" sz="1700" dirty="0"/>
              <a:t>September </a:t>
            </a:r>
            <a:r>
              <a:rPr lang="en-ZA" sz="1700" dirty="0" smtClean="0"/>
              <a:t>2015. The printing of workbooks volume </a:t>
            </a:r>
            <a:r>
              <a:rPr lang="en-ZA" sz="1700" dirty="0"/>
              <a:t>2 </a:t>
            </a:r>
            <a:r>
              <a:rPr lang="en-ZA" sz="1700" dirty="0" smtClean="0"/>
              <a:t>has been completed and the delivery was </a:t>
            </a:r>
            <a:r>
              <a:rPr lang="en-ZA" sz="1700" dirty="0"/>
              <a:t>99% </a:t>
            </a:r>
            <a:r>
              <a:rPr lang="en-ZA" sz="1700" dirty="0" smtClean="0"/>
              <a:t>complete in the period under review.</a:t>
            </a:r>
          </a:p>
          <a:p>
            <a:pPr marL="465137" indent="-285750" algn="just">
              <a:spcBef>
                <a:spcPts val="1200"/>
              </a:spcBef>
              <a:buFont typeface="Wingdings" panose="05000000000000000000" pitchFamily="2" charset="2"/>
              <a:buChar char="Ø"/>
            </a:pPr>
            <a:r>
              <a:rPr lang="en-ZA" sz="1700" b="1" i="1" dirty="0" smtClean="0"/>
              <a:t>MST </a:t>
            </a:r>
            <a:r>
              <a:rPr lang="en-ZA" sz="1700" b="1" i="1" dirty="0"/>
              <a:t>Conditional Grant</a:t>
            </a:r>
          </a:p>
          <a:p>
            <a:pPr marL="179387" indent="0" algn="just">
              <a:buNone/>
            </a:pPr>
            <a:r>
              <a:rPr lang="en-ZA" sz="1700" dirty="0"/>
              <a:t>The transfer on this grant </a:t>
            </a:r>
            <a:r>
              <a:rPr lang="en-ZA" sz="1700" dirty="0" smtClean="0"/>
              <a:t>to provinces was made on </a:t>
            </a:r>
            <a:r>
              <a:rPr lang="en-ZA" sz="1700" b="1" dirty="0" smtClean="0"/>
              <a:t>13 November 2015</a:t>
            </a:r>
            <a:r>
              <a:rPr lang="en-ZA" sz="1700" dirty="0" smtClean="0"/>
              <a:t>, except the transfers to 3 provinces, namely, the </a:t>
            </a:r>
            <a:r>
              <a:rPr lang="en-ZA" sz="1700" dirty="0"/>
              <a:t>Free State, Northern </a:t>
            </a:r>
            <a:r>
              <a:rPr lang="en-ZA" sz="1700" dirty="0" smtClean="0"/>
              <a:t>Cape and the Western Cape that were </a:t>
            </a:r>
            <a:r>
              <a:rPr lang="en-ZA" sz="1700" dirty="0"/>
              <a:t>withheld due to low spending.</a:t>
            </a:r>
          </a:p>
          <a:p>
            <a:pPr marL="179387" lvl="0" indent="0" algn="just">
              <a:buNone/>
            </a:pPr>
            <a:r>
              <a:rPr lang="en-ZA" sz="1600" dirty="0" smtClean="0"/>
              <a:t> </a:t>
            </a:r>
            <a:endParaRPr lang="en-ZA" sz="900" dirty="0"/>
          </a:p>
          <a:p>
            <a:pPr marL="0" indent="0" algn="just" fontAlgn="t">
              <a:lnSpc>
                <a:spcPct val="110000"/>
              </a:lnSpc>
              <a:buNone/>
            </a:pPr>
            <a:endParaRPr lang="en-ZA" sz="1600" dirty="0"/>
          </a:p>
        </p:txBody>
      </p:sp>
      <p:sp>
        <p:nvSpPr>
          <p:cNvPr id="5" name="Slide Number Placeholder 4"/>
          <p:cNvSpPr>
            <a:spLocks noGrp="1"/>
          </p:cNvSpPr>
          <p:nvPr>
            <p:ph type="sldNum" sz="quarter" idx="11"/>
          </p:nvPr>
        </p:nvSpPr>
        <p:spPr/>
        <p:txBody>
          <a:bodyPr/>
          <a:lstStyle/>
          <a:p>
            <a:fld id="{3DB53F8B-4788-43D9-B19C-7CDD71F53993}" type="slidenum">
              <a:rPr lang="en-ZA" smtClean="0"/>
              <a:pPr/>
              <a:t>4</a:t>
            </a:fld>
            <a:endParaRPr lang="en-ZA" dirty="0"/>
          </a:p>
        </p:txBody>
      </p:sp>
    </p:spTree>
    <p:extLst>
      <p:ext uri="{BB962C8B-B14F-4D97-AF65-F5344CB8AC3E}">
        <p14:creationId xmlns:p14="http://schemas.microsoft.com/office/powerpoint/2010/main" xmlns="" val="114497986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60648"/>
            <a:ext cx="8229600" cy="504056"/>
          </a:xfrm>
        </p:spPr>
        <p:txBody>
          <a:bodyPr>
            <a:normAutofit fontScale="90000"/>
          </a:bodyPr>
          <a:lstStyle/>
          <a:p>
            <a:r>
              <a:rPr lang="en-US" sz="2700" dirty="0" smtClean="0">
                <a:solidFill>
                  <a:schemeClr val="accent2">
                    <a:lumMod val="75000"/>
                  </a:schemeClr>
                </a:solidFill>
              </a:rPr>
              <a:t/>
            </a:r>
            <a:br>
              <a:rPr lang="en-US" sz="2700" dirty="0" smtClean="0">
                <a:solidFill>
                  <a:schemeClr val="accent2">
                    <a:lumMod val="75000"/>
                  </a:schemeClr>
                </a:solidFill>
              </a:rPr>
            </a:br>
            <a:r>
              <a:rPr lang="en-US" sz="2200" dirty="0" smtClean="0">
                <a:solidFill>
                  <a:schemeClr val="accent2">
                    <a:lumMod val="75000"/>
                  </a:schemeClr>
                </a:solidFill>
              </a:rPr>
              <a:t> </a:t>
            </a:r>
            <a:r>
              <a:rPr lang="en-US" sz="3600" dirty="0" smtClean="0">
                <a:solidFill>
                  <a:schemeClr val="accent6">
                    <a:lumMod val="50000"/>
                  </a:schemeClr>
                </a:solidFill>
              </a:rPr>
              <a:t>SUMMARY PER PROGRAMME </a:t>
            </a:r>
            <a:r>
              <a:rPr lang="en-US" sz="5300" dirty="0" smtClean="0">
                <a:solidFill>
                  <a:schemeClr val="accent6">
                    <a:lumMod val="50000"/>
                  </a:schemeClr>
                </a:solidFill>
              </a:rPr>
              <a:t/>
            </a:r>
            <a:br>
              <a:rPr lang="en-US" sz="5300" dirty="0" smtClean="0">
                <a:solidFill>
                  <a:schemeClr val="accent6">
                    <a:lumMod val="50000"/>
                  </a:schemeClr>
                </a:solidFill>
              </a:rPr>
            </a:br>
            <a:endParaRPr lang="en-ZA" sz="5300" dirty="0">
              <a:solidFill>
                <a:schemeClr val="accent6">
                  <a:lumMod val="50000"/>
                </a:schemeClr>
              </a:solidFill>
            </a:endParaRPr>
          </a:p>
        </p:txBody>
      </p:sp>
      <p:sp>
        <p:nvSpPr>
          <p:cNvPr id="3" name="Content Placeholder 2"/>
          <p:cNvSpPr>
            <a:spLocks noGrp="1"/>
          </p:cNvSpPr>
          <p:nvPr>
            <p:ph idx="1"/>
          </p:nvPr>
        </p:nvSpPr>
        <p:spPr>
          <a:xfrm>
            <a:off x="251520" y="836712"/>
            <a:ext cx="8712968" cy="5328592"/>
          </a:xfrm>
        </p:spPr>
        <p:txBody>
          <a:bodyPr>
            <a:normAutofit lnSpcReduction="10000"/>
          </a:bodyPr>
          <a:lstStyle/>
          <a:p>
            <a:pPr marL="179387" lvl="0" indent="0" algn="just">
              <a:buNone/>
            </a:pPr>
            <a:endParaRPr lang="en-ZA" sz="900" dirty="0">
              <a:solidFill>
                <a:srgbClr val="FF0000"/>
              </a:solidFill>
            </a:endParaRPr>
          </a:p>
          <a:p>
            <a:pPr marL="0" lvl="0" indent="0" algn="just" fontAlgn="t">
              <a:spcBef>
                <a:spcPts val="0"/>
              </a:spcBef>
              <a:buNone/>
            </a:pPr>
            <a:r>
              <a:rPr lang="en-ZA" sz="1800" b="1" dirty="0" smtClean="0"/>
              <a:t>Programme 3: </a:t>
            </a:r>
            <a:r>
              <a:rPr lang="en-US" sz="1800" b="1" dirty="0" smtClean="0"/>
              <a:t>Teachers, Education Human Resources Development and Institutional Development</a:t>
            </a:r>
          </a:p>
          <a:p>
            <a:pPr algn="just" fontAlgn="t">
              <a:spcAft>
                <a:spcPts val="600"/>
              </a:spcAft>
            </a:pPr>
            <a:r>
              <a:rPr lang="en-US" sz="1700" dirty="0" smtClean="0"/>
              <a:t>The high </a:t>
            </a:r>
            <a:r>
              <a:rPr lang="en-ZA" sz="1700" dirty="0" smtClean="0"/>
              <a:t>spending is mainly due to the </a:t>
            </a:r>
            <a:r>
              <a:rPr lang="en-ZA" sz="1700" b="1" dirty="0" smtClean="0"/>
              <a:t>transfer of  the </a:t>
            </a:r>
            <a:r>
              <a:rPr lang="en-ZA" sz="1700" b="1" i="1" dirty="0" err="1" smtClean="0"/>
              <a:t>Funza</a:t>
            </a:r>
            <a:r>
              <a:rPr lang="en-ZA" sz="1700" b="1" i="1" dirty="0" smtClean="0"/>
              <a:t> </a:t>
            </a:r>
            <a:r>
              <a:rPr lang="en-ZA" sz="1700" b="1" i="1" dirty="0" err="1" smtClean="0"/>
              <a:t>Lushaka</a:t>
            </a:r>
            <a:r>
              <a:rPr lang="en-ZA" sz="1700" b="1" i="1" dirty="0" smtClean="0"/>
              <a:t> </a:t>
            </a:r>
            <a:r>
              <a:rPr lang="en-ZA" sz="1700" b="1" dirty="0" smtClean="0"/>
              <a:t>Bursaries</a:t>
            </a:r>
            <a:r>
              <a:rPr lang="en-ZA" sz="1700" dirty="0" smtClean="0"/>
              <a:t> funds to NSFAS. The last transfer was made in January 2016</a:t>
            </a:r>
            <a:r>
              <a:rPr lang="en-ZA" sz="1800" dirty="0" smtClean="0"/>
              <a:t>.</a:t>
            </a:r>
          </a:p>
          <a:p>
            <a:pPr marL="0" indent="0" algn="just" fontAlgn="t">
              <a:lnSpc>
                <a:spcPct val="110000"/>
              </a:lnSpc>
              <a:buNone/>
            </a:pPr>
            <a:r>
              <a:rPr lang="en-ZA" sz="1800" b="1" dirty="0" smtClean="0"/>
              <a:t>Programme 4: Planning, Information and Assessment</a:t>
            </a:r>
          </a:p>
          <a:p>
            <a:pPr lvl="0" algn="just" fontAlgn="t">
              <a:lnSpc>
                <a:spcPct val="110000"/>
              </a:lnSpc>
            </a:pPr>
            <a:r>
              <a:rPr lang="en-ZA" sz="1700" dirty="0" smtClean="0"/>
              <a:t>The </a:t>
            </a:r>
            <a:r>
              <a:rPr lang="en-ZA" sz="1700" b="1" dirty="0" smtClean="0"/>
              <a:t>delay in the process of rationalisation</a:t>
            </a:r>
            <a:r>
              <a:rPr lang="en-ZA" sz="1700" dirty="0" smtClean="0"/>
              <a:t> of schools had an impact on the spending trends for the ASIDI project. </a:t>
            </a:r>
          </a:p>
          <a:p>
            <a:pPr lvl="0" algn="just" fontAlgn="t">
              <a:lnSpc>
                <a:spcPct val="110000"/>
              </a:lnSpc>
            </a:pPr>
            <a:r>
              <a:rPr lang="en-ZA" sz="1700" dirty="0" smtClean="0"/>
              <a:t>Of the targeted 510 </a:t>
            </a:r>
            <a:r>
              <a:rPr lang="en-ZA" sz="1700" b="1" dirty="0" smtClean="0"/>
              <a:t>inappropriate</a:t>
            </a:r>
            <a:r>
              <a:rPr lang="en-ZA" sz="1700" dirty="0" smtClean="0"/>
              <a:t> Schools, 211 Schools in the Eastern Cape are affected by school rationalisation process.</a:t>
            </a:r>
          </a:p>
          <a:p>
            <a:pPr lvl="0" algn="just" fontAlgn="t">
              <a:lnSpc>
                <a:spcPct val="110000"/>
              </a:lnSpc>
            </a:pPr>
            <a:r>
              <a:rPr lang="en-ZA" sz="1700" dirty="0" smtClean="0"/>
              <a:t>Furthermore, the fourth transfer of the Education Infrastructure Grant to the Eastern Cape Province </a:t>
            </a:r>
            <a:r>
              <a:rPr lang="en-ZA" sz="1700" b="1" dirty="0" smtClean="0"/>
              <a:t>amounting to R529.549 </a:t>
            </a:r>
            <a:r>
              <a:rPr lang="en-ZA" sz="1700" dirty="0" smtClean="0"/>
              <a:t>million was not transferred due to </a:t>
            </a:r>
            <a:r>
              <a:rPr lang="en-ZA" sz="1700" b="1" dirty="0" smtClean="0"/>
              <a:t>low spending</a:t>
            </a:r>
            <a:r>
              <a:rPr lang="en-ZA" sz="1800" dirty="0" smtClean="0"/>
              <a:t>. This was eventually </a:t>
            </a:r>
            <a:r>
              <a:rPr lang="en-ZA" sz="1800" b="1" dirty="0" smtClean="0"/>
              <a:t>re-allocated</a:t>
            </a:r>
            <a:r>
              <a:rPr lang="en-ZA" sz="1800" dirty="0" smtClean="0"/>
              <a:t> to </a:t>
            </a:r>
            <a:r>
              <a:rPr lang="en-ZA" sz="1800" b="1" dirty="0" smtClean="0"/>
              <a:t>Gauteng (R400 million) Limpopo (R79.549 million) and Western Cape (R50 million</a:t>
            </a:r>
            <a:r>
              <a:rPr lang="en-ZA" sz="1800" dirty="0" smtClean="0"/>
              <a:t>).</a:t>
            </a:r>
          </a:p>
          <a:p>
            <a:pPr marL="0" lvl="0" indent="0" algn="just" fontAlgn="t">
              <a:spcBef>
                <a:spcPts val="0"/>
              </a:spcBef>
              <a:buNone/>
            </a:pPr>
            <a:endParaRPr lang="en-ZA" sz="800" dirty="0" smtClean="0"/>
          </a:p>
          <a:p>
            <a:pPr marL="0" indent="0" algn="just" fontAlgn="t">
              <a:lnSpc>
                <a:spcPct val="110000"/>
              </a:lnSpc>
              <a:buNone/>
            </a:pPr>
            <a:r>
              <a:rPr lang="en-ZA" sz="1800" b="1" dirty="0"/>
              <a:t>Programme </a:t>
            </a:r>
            <a:r>
              <a:rPr lang="en-ZA" sz="1800" b="1" dirty="0" smtClean="0"/>
              <a:t>5</a:t>
            </a:r>
            <a:r>
              <a:rPr lang="en-ZA" sz="1800" b="1" dirty="0"/>
              <a:t>: Educational Enrichment Services</a:t>
            </a:r>
          </a:p>
          <a:p>
            <a:pPr marL="358775" lvl="0" indent="-358775" algn="just" fontAlgn="t"/>
            <a:r>
              <a:rPr lang="en-ZA" sz="1700" dirty="0" smtClean="0"/>
              <a:t>The last and final transfers to provinces for </a:t>
            </a:r>
            <a:r>
              <a:rPr lang="en-ZA" sz="1700" dirty="0"/>
              <a:t>the HIV and Aids and National School Nutrition Programme conditional </a:t>
            </a:r>
            <a:r>
              <a:rPr lang="en-ZA" sz="1700" dirty="0" smtClean="0"/>
              <a:t>grants amounting to </a:t>
            </a:r>
            <a:r>
              <a:rPr lang="en-ZA" sz="1700" b="1" dirty="0" smtClean="0"/>
              <a:t>R44.203 million </a:t>
            </a:r>
            <a:r>
              <a:rPr lang="en-ZA" sz="1700" dirty="0" smtClean="0"/>
              <a:t>and </a:t>
            </a:r>
            <a:r>
              <a:rPr lang="en-ZA" sz="1700" b="1" dirty="0" smtClean="0"/>
              <a:t>R949.145 million, </a:t>
            </a:r>
            <a:r>
              <a:rPr lang="en-ZA" sz="1700" dirty="0" smtClean="0"/>
              <a:t>respectively, were made in </a:t>
            </a:r>
            <a:r>
              <a:rPr lang="en-ZA" sz="1700" dirty="0"/>
              <a:t>January </a:t>
            </a:r>
            <a:r>
              <a:rPr lang="en-ZA" sz="1700" dirty="0" smtClean="0"/>
              <a:t>2016.</a:t>
            </a:r>
            <a:endParaRPr lang="en-ZA" sz="1700" dirty="0"/>
          </a:p>
          <a:p>
            <a:pPr marL="0" indent="0" algn="just" fontAlgn="t">
              <a:lnSpc>
                <a:spcPct val="110000"/>
              </a:lnSpc>
              <a:buNone/>
            </a:pPr>
            <a:endParaRPr lang="en-ZA" sz="1800" dirty="0"/>
          </a:p>
        </p:txBody>
      </p:sp>
      <p:sp>
        <p:nvSpPr>
          <p:cNvPr id="5" name="Slide Number Placeholder 4"/>
          <p:cNvSpPr>
            <a:spLocks noGrp="1"/>
          </p:cNvSpPr>
          <p:nvPr>
            <p:ph type="sldNum" sz="quarter" idx="11"/>
          </p:nvPr>
        </p:nvSpPr>
        <p:spPr/>
        <p:txBody>
          <a:bodyPr/>
          <a:lstStyle/>
          <a:p>
            <a:fld id="{3DB53F8B-4788-43D9-B19C-7CDD71F53993}" type="slidenum">
              <a:rPr lang="en-ZA" smtClean="0"/>
              <a:pPr/>
              <a:t>5</a:t>
            </a:fld>
            <a:endParaRPr lang="en-ZA" dirty="0"/>
          </a:p>
        </p:txBody>
      </p:sp>
    </p:spTree>
    <p:extLst>
      <p:ext uri="{BB962C8B-B14F-4D97-AF65-F5344CB8AC3E}">
        <p14:creationId xmlns:p14="http://schemas.microsoft.com/office/powerpoint/2010/main" xmlns="" val="254234649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44624"/>
            <a:ext cx="8712968" cy="648072"/>
          </a:xfrm>
        </p:spPr>
        <p:txBody>
          <a:bodyPr>
            <a:normAutofit fontScale="90000"/>
          </a:bodyPr>
          <a:lstStyle/>
          <a:p>
            <a:r>
              <a:rPr lang="en-US" sz="1800" dirty="0" smtClean="0">
                <a:solidFill>
                  <a:schemeClr val="accent2">
                    <a:lumMod val="75000"/>
                  </a:schemeClr>
                </a:solidFill>
              </a:rPr>
              <a:t/>
            </a:r>
            <a:br>
              <a:rPr lang="en-US" sz="1800" dirty="0" smtClean="0">
                <a:solidFill>
                  <a:schemeClr val="accent2">
                    <a:lumMod val="75000"/>
                  </a:schemeClr>
                </a:solidFill>
              </a:rPr>
            </a:br>
            <a:r>
              <a:rPr lang="en-US" sz="1800" dirty="0" smtClean="0">
                <a:solidFill>
                  <a:schemeClr val="accent2">
                    <a:lumMod val="75000"/>
                  </a:schemeClr>
                </a:solidFill>
              </a:rPr>
              <a:t/>
            </a:r>
            <a:br>
              <a:rPr lang="en-US" sz="1800" dirty="0" smtClean="0">
                <a:solidFill>
                  <a:schemeClr val="accent2">
                    <a:lumMod val="75000"/>
                  </a:schemeClr>
                </a:solidFill>
              </a:rPr>
            </a:br>
            <a:r>
              <a:rPr lang="en-US" sz="2200" dirty="0" smtClean="0">
                <a:solidFill>
                  <a:schemeClr val="accent2">
                    <a:lumMod val="75000"/>
                  </a:schemeClr>
                </a:solidFill>
              </a:rPr>
              <a:t>DETAILS OF EARMARKED ALLOCATIONS/CONDITIONAL GRANT FOR THE 2015/16 FINANCIAL YEAR</a:t>
            </a:r>
            <a:br>
              <a:rPr lang="en-US" sz="2200" dirty="0" smtClean="0">
                <a:solidFill>
                  <a:schemeClr val="accent2">
                    <a:lumMod val="75000"/>
                  </a:schemeClr>
                </a:solidFill>
              </a:rPr>
            </a:br>
            <a:endParaRPr lang="en-ZA" sz="2200" dirty="0">
              <a:solidFill>
                <a:schemeClr val="accent2">
                  <a:lumMod val="75000"/>
                </a:schemeClr>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4099625531"/>
              </p:ext>
            </p:extLst>
          </p:nvPr>
        </p:nvGraphicFramePr>
        <p:xfrm>
          <a:off x="0" y="764704"/>
          <a:ext cx="9036496" cy="5542347"/>
        </p:xfrm>
        <a:graphic>
          <a:graphicData uri="http://schemas.openxmlformats.org/drawingml/2006/table">
            <a:tbl>
              <a:tblPr firstRow="1" bandRow="1">
                <a:tableStyleId>{5C22544A-7EE6-4342-B048-85BDC9FD1C3A}</a:tableStyleId>
              </a:tblPr>
              <a:tblGrid>
                <a:gridCol w="3464402"/>
                <a:gridCol w="1491125"/>
                <a:gridCol w="1491125"/>
                <a:gridCol w="1255683"/>
                <a:gridCol w="1334161"/>
              </a:tblGrid>
              <a:tr h="219017">
                <a:tc rowSpan="3">
                  <a:txBody>
                    <a:bodyPr/>
                    <a:lstStyle/>
                    <a:p>
                      <a:pPr algn="ctr" rtl="0" fontAlgn="t"/>
                      <a:r>
                        <a:rPr lang="en-US" sz="1400" b="1" i="0" u="none" strike="noStrike" dirty="0" smtClean="0">
                          <a:solidFill>
                            <a:srgbClr val="000000"/>
                          </a:solidFill>
                          <a:latin typeface="Arial"/>
                        </a:rPr>
                        <a:t>SERVICE</a:t>
                      </a:r>
                      <a:endParaRPr lang="en-US" sz="1400" b="1" i="0" u="none" strike="noStrike" dirty="0">
                        <a:solidFill>
                          <a:srgbClr val="000000"/>
                        </a:solidFill>
                        <a:latin typeface="Arial"/>
                      </a:endParaRPr>
                    </a:p>
                  </a:txBody>
                  <a:tcPr marL="0" marR="0" marT="0" marB="0" anchor="ctr"/>
                </a:tc>
                <a:tc gridSpan="3">
                  <a:txBody>
                    <a:bodyPr/>
                    <a:lstStyle/>
                    <a:p>
                      <a:endParaRPr lang="en-US" sz="1400"/>
                    </a:p>
                  </a:txBody>
                  <a:tcPr marL="0" marR="0" marT="0" marB="0" anchor="ctr"/>
                </a:tc>
                <a:tc hMerge="1">
                  <a:txBody>
                    <a:bodyPr/>
                    <a:lstStyle/>
                    <a:p>
                      <a:pPr algn="ctr" rtl="0" fontAlgn="t"/>
                      <a:endParaRPr lang="en-US" sz="1600" b="1" i="0" u="none" strike="noStrike" dirty="0">
                        <a:solidFill>
                          <a:srgbClr val="000000"/>
                        </a:solidFill>
                        <a:latin typeface="Arial"/>
                      </a:endParaRPr>
                    </a:p>
                  </a:txBody>
                  <a:tcPr marL="0" marR="0" marT="0" marB="0" anchor="ctr"/>
                </a:tc>
                <a:tc hMerge="1">
                  <a:txBody>
                    <a:bodyPr/>
                    <a:lstStyle/>
                    <a:p>
                      <a:pPr algn="ctr" rtl="0" fontAlgn="t"/>
                      <a:endParaRPr lang="en-US" sz="1600" b="1" i="0" u="none" strike="noStrike" dirty="0">
                        <a:solidFill>
                          <a:srgbClr val="000000"/>
                        </a:solidFill>
                        <a:latin typeface="Arial"/>
                      </a:endParaRPr>
                    </a:p>
                  </a:txBody>
                  <a:tcPr marL="0" marR="0" marT="0" marB="0" anchor="ctr"/>
                </a:tc>
                <a:tc rowSpan="3">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smtClean="0">
                          <a:ln>
                            <a:noFill/>
                          </a:ln>
                          <a:solidFill>
                            <a:srgbClr val="000000"/>
                          </a:solidFill>
                          <a:effectLst/>
                          <a:uLnTx/>
                          <a:uFillTx/>
                          <a:latin typeface="Arial"/>
                          <a:ea typeface="+mn-ea"/>
                          <a:cs typeface="+mn-cs"/>
                        </a:rPr>
                        <a:t>Expenditure as % of Appropriation</a:t>
                      </a:r>
                      <a:endParaRPr kumimoji="0" lang="en-US" sz="1400" b="1" i="0" u="none" strike="noStrike" kern="1200" cap="none" spc="0" normalizeH="0" baseline="0" noProof="0" dirty="0">
                        <a:ln>
                          <a:noFill/>
                        </a:ln>
                        <a:solidFill>
                          <a:srgbClr val="000000"/>
                        </a:solidFill>
                        <a:effectLst/>
                        <a:uLnTx/>
                        <a:uFillTx/>
                        <a:latin typeface="Arial"/>
                        <a:ea typeface="+mn-ea"/>
                        <a:cs typeface="+mn-cs"/>
                      </a:endParaRPr>
                    </a:p>
                  </a:txBody>
                  <a:tcPr marL="0" marR="0" marT="0" marB="0" anchor="ctr"/>
                </a:tc>
              </a:tr>
              <a:tr h="411095">
                <a:tc vMerge="1">
                  <a:txBody>
                    <a:bodyPr/>
                    <a:lstStyle/>
                    <a:p>
                      <a:endParaRPr lang="en-GB"/>
                    </a:p>
                  </a:txBody>
                  <a:tcPr/>
                </a:tc>
                <a:tc>
                  <a:txBody>
                    <a:bodyPr/>
                    <a:lstStyle/>
                    <a:p>
                      <a:pPr algn="ctr" rtl="0" fontAlgn="t"/>
                      <a:r>
                        <a:rPr lang="en-US" sz="1400" b="1" i="0" u="none" strike="noStrike" baseline="0" dirty="0" smtClean="0">
                          <a:solidFill>
                            <a:srgbClr val="000000"/>
                          </a:solidFill>
                          <a:latin typeface="Arial"/>
                        </a:rPr>
                        <a:t>APPROPRIA-TION</a:t>
                      </a:r>
                      <a:endParaRPr lang="en-US" sz="1400" b="1" i="0" u="none" strike="noStrike" dirty="0">
                        <a:solidFill>
                          <a:srgbClr val="000000"/>
                        </a:solidFill>
                        <a:latin typeface="Arial"/>
                      </a:endParaRPr>
                    </a:p>
                  </a:txBody>
                  <a:tcPr marL="0" marR="0" marT="0" marB="0" anchor="ctr"/>
                </a:tc>
                <a:tc>
                  <a:txBody>
                    <a:bodyPr/>
                    <a:lstStyle/>
                    <a:p>
                      <a:pPr algn="ctr" rtl="0" fontAlgn="t"/>
                      <a:r>
                        <a:rPr lang="en-US" sz="1400" b="1" i="0" u="none" strike="noStrike" dirty="0" smtClean="0">
                          <a:solidFill>
                            <a:srgbClr val="000000"/>
                          </a:solidFill>
                          <a:latin typeface="Arial"/>
                        </a:rPr>
                        <a:t>ACTUAL</a:t>
                      </a:r>
                      <a:r>
                        <a:rPr lang="en-US" sz="1400" b="1" i="0" u="none" strike="noStrike" baseline="0" dirty="0" smtClean="0">
                          <a:solidFill>
                            <a:srgbClr val="000000"/>
                          </a:solidFill>
                          <a:latin typeface="Arial"/>
                        </a:rPr>
                        <a:t> EXPENDITURE</a:t>
                      </a:r>
                      <a:endParaRPr lang="en-US" sz="1400" b="1" i="0" u="none" strike="noStrike" dirty="0">
                        <a:solidFill>
                          <a:srgbClr val="000000"/>
                        </a:solidFill>
                        <a:latin typeface="Arial"/>
                      </a:endParaRPr>
                    </a:p>
                  </a:txBody>
                  <a:tcPr marL="0" marR="0" marT="0" marB="0" anchor="ctr"/>
                </a:tc>
                <a:tc>
                  <a:txBody>
                    <a:bodyPr/>
                    <a:lstStyle/>
                    <a:p>
                      <a:pPr algn="ctr" rtl="0" fontAlgn="t"/>
                      <a:r>
                        <a:rPr lang="en-US" sz="1400" b="1" i="0" u="none" strike="noStrike" dirty="0" smtClean="0">
                          <a:solidFill>
                            <a:srgbClr val="000000"/>
                          </a:solidFill>
                          <a:latin typeface="Arial"/>
                        </a:rPr>
                        <a:t>VARIANCE</a:t>
                      </a:r>
                      <a:endParaRPr lang="en-US" sz="1400" b="1" i="0" u="none" strike="noStrike" dirty="0">
                        <a:solidFill>
                          <a:srgbClr val="000000"/>
                        </a:solidFill>
                        <a:latin typeface="Arial"/>
                      </a:endParaRPr>
                    </a:p>
                  </a:txBody>
                  <a:tcPr marL="0" marR="0" marT="0" marB="0" anchor="ctr"/>
                </a:tc>
                <a:tc vMerge="1">
                  <a:txBody>
                    <a:bodyPr/>
                    <a:lstStyle/>
                    <a:p>
                      <a:pPr algn="ctr" rtl="0" fontAlgn="t"/>
                      <a:endParaRPr lang="en-US" sz="1600" b="1" i="0" u="none" strike="noStrike" dirty="0">
                        <a:solidFill>
                          <a:srgbClr val="000000"/>
                        </a:solidFill>
                        <a:latin typeface="Arial"/>
                      </a:endParaRPr>
                    </a:p>
                  </a:txBody>
                  <a:tcPr marL="0" marR="0" marT="0" marB="0"/>
                </a:tc>
              </a:tr>
              <a:tr h="210920">
                <a:tc vMerge="1">
                  <a:txBody>
                    <a:bodyPr/>
                    <a:lstStyle/>
                    <a:p>
                      <a:endParaRPr lang="en-US"/>
                    </a:p>
                  </a:txBody>
                  <a:tcPr/>
                </a:tc>
                <a:tc>
                  <a:txBody>
                    <a:bodyPr/>
                    <a:lstStyle/>
                    <a:p>
                      <a:pPr algn="ctr" rtl="0" fontAlgn="t"/>
                      <a:r>
                        <a:rPr lang="en-US" sz="1400" b="1" i="0" u="none" strike="noStrike" dirty="0">
                          <a:solidFill>
                            <a:srgbClr val="000000"/>
                          </a:solidFill>
                          <a:latin typeface="Arial"/>
                        </a:rPr>
                        <a:t>R’000</a:t>
                      </a:r>
                    </a:p>
                  </a:txBody>
                  <a:tcPr marL="0" marR="0" marT="0" marB="0" anchor="ctr"/>
                </a:tc>
                <a:tc>
                  <a:txBody>
                    <a:bodyPr/>
                    <a:lstStyle/>
                    <a:p>
                      <a:pPr algn="ctr" rtl="0" fontAlgn="t"/>
                      <a:r>
                        <a:rPr lang="en-US" sz="1400" b="1" i="0" u="none" strike="noStrike" dirty="0">
                          <a:solidFill>
                            <a:srgbClr val="000000"/>
                          </a:solidFill>
                          <a:latin typeface="Arial"/>
                        </a:rPr>
                        <a:t>R’000</a:t>
                      </a:r>
                    </a:p>
                  </a:txBody>
                  <a:tcPr marL="0" marR="0" marT="0" marB="0" anchor="ctr"/>
                </a:tc>
                <a:tc>
                  <a:txBody>
                    <a:bodyPr/>
                    <a:lstStyle/>
                    <a:p>
                      <a:pPr algn="ctr" rtl="0" fontAlgn="t"/>
                      <a:r>
                        <a:rPr lang="en-US" sz="1400" b="1" i="0" u="none" strike="noStrike" dirty="0" smtClean="0">
                          <a:solidFill>
                            <a:srgbClr val="000000"/>
                          </a:solidFill>
                          <a:latin typeface="Arial"/>
                        </a:rPr>
                        <a:t>R’000</a:t>
                      </a:r>
                      <a:endParaRPr lang="en-US" sz="1400" b="1" i="0" u="none" strike="noStrike" dirty="0">
                        <a:solidFill>
                          <a:srgbClr val="000000"/>
                        </a:solidFill>
                        <a:latin typeface="Arial"/>
                      </a:endParaRPr>
                    </a:p>
                  </a:txBody>
                  <a:tcPr marL="0" marR="0" marT="0" marB="0" anchor="ctr"/>
                </a:tc>
                <a:tc vMerge="1">
                  <a:txBody>
                    <a:bodyPr/>
                    <a:lstStyle/>
                    <a:p>
                      <a:pPr algn="ctr" rtl="0" fontAlgn="t"/>
                      <a:endParaRPr lang="en-US" sz="1600" b="1" i="0" u="none" strike="noStrike" dirty="0">
                        <a:solidFill>
                          <a:srgbClr val="000000"/>
                        </a:solidFill>
                        <a:latin typeface="Arial"/>
                      </a:endParaRPr>
                    </a:p>
                  </a:txBody>
                  <a:tcPr marL="0" marR="0" marT="0" marB="0"/>
                </a:tc>
              </a:tr>
              <a:tr h="278965">
                <a:tc>
                  <a:txBody>
                    <a:bodyPr/>
                    <a:lstStyle/>
                    <a:p>
                      <a:pPr marL="45720" marR="0" lvl="0" indent="0" algn="l" defTabSz="914400" rtl="0" eaLnBrk="1" fontAlgn="base" latinLnBrk="0" hangingPunct="1">
                        <a:lnSpc>
                          <a:spcPct val="100000"/>
                        </a:lnSpc>
                        <a:spcBef>
                          <a:spcPct val="20000"/>
                        </a:spcBef>
                        <a:spcAft>
                          <a:spcPct val="0"/>
                        </a:spcAft>
                        <a:buClrTx/>
                        <a:buSzTx/>
                        <a:buFontTx/>
                        <a:buNone/>
                        <a:tabLst/>
                        <a:defRPr/>
                      </a:pPr>
                      <a:r>
                        <a:rPr kumimoji="0" lang="en-US" sz="1600" b="1" i="0" u="none" strike="noStrike" cap="none" normalizeH="0" baseline="0" dirty="0" smtClean="0">
                          <a:ln>
                            <a:noFill/>
                          </a:ln>
                          <a:solidFill>
                            <a:schemeClr val="tx1"/>
                          </a:solidFill>
                          <a:effectLst/>
                          <a:latin typeface="Arial" charset="0"/>
                        </a:rPr>
                        <a:t>Earmarked Funds:</a:t>
                      </a:r>
                      <a:endParaRPr kumimoji="0" lang="en-US" sz="1600" b="0" i="0" u="none" strike="noStrike" cap="none" normalizeH="0" baseline="0" dirty="0" smtClean="0">
                        <a:ln>
                          <a:noFill/>
                        </a:ln>
                        <a:solidFill>
                          <a:schemeClr val="tx1"/>
                        </a:solidFill>
                        <a:effectLst/>
                        <a:latin typeface="Arial" charset="0"/>
                      </a:endParaRPr>
                    </a:p>
                  </a:txBody>
                  <a:tcPr anchor="b" horzOverflow="overflow"/>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600" b="1" i="0" u="none" strike="noStrike" kern="1200" cap="none" normalizeH="0" baseline="0" dirty="0" smtClean="0">
                          <a:ln>
                            <a:noFill/>
                          </a:ln>
                          <a:solidFill>
                            <a:schemeClr val="tx1"/>
                          </a:solidFill>
                          <a:effectLst/>
                          <a:latin typeface="Arial" charset="0"/>
                          <a:ea typeface="+mn-ea"/>
                          <a:cs typeface="+mn-cs"/>
                        </a:rPr>
                        <a:t>1 665 795</a:t>
                      </a:r>
                    </a:p>
                  </a:txBody>
                  <a:tcPr marT="45724" marB="45724" horzOverflow="overflow"/>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600" b="1" i="0" u="none" strike="noStrike" kern="1200" cap="none" normalizeH="0" baseline="0" dirty="0" smtClean="0">
                          <a:ln>
                            <a:noFill/>
                          </a:ln>
                          <a:solidFill>
                            <a:schemeClr val="tx1"/>
                          </a:solidFill>
                          <a:effectLst/>
                          <a:latin typeface="Arial" charset="0"/>
                          <a:ea typeface="+mn-ea"/>
                          <a:cs typeface="+mn-cs"/>
                        </a:rPr>
                        <a:t>1 279 126</a:t>
                      </a:r>
                    </a:p>
                  </a:txBody>
                  <a:tcPr anchor="b" horzOverflow="overflow"/>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600" b="1" i="0" u="none" strike="noStrike" kern="1200" cap="none" normalizeH="0" baseline="0" dirty="0" smtClean="0">
                          <a:ln>
                            <a:noFill/>
                          </a:ln>
                          <a:solidFill>
                            <a:schemeClr val="tx1"/>
                          </a:solidFill>
                          <a:effectLst/>
                          <a:latin typeface="Arial" charset="0"/>
                          <a:ea typeface="+mn-ea"/>
                          <a:cs typeface="+mn-cs"/>
                        </a:rPr>
                        <a:t>386 669</a:t>
                      </a:r>
                    </a:p>
                  </a:txBody>
                  <a:tcPr anchor="b" horzOverflow="overflow"/>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dirty="0" smtClean="0">
                          <a:ln>
                            <a:noFill/>
                          </a:ln>
                          <a:solidFill>
                            <a:schemeClr val="tx1"/>
                          </a:solidFill>
                          <a:effectLst/>
                          <a:latin typeface="Arial" charset="0"/>
                        </a:rPr>
                        <a:t>76.79%</a:t>
                      </a:r>
                    </a:p>
                  </a:txBody>
                  <a:tcPr anchor="b" horzOverflow="overflow"/>
                </a:tc>
              </a:tr>
              <a:tr h="357261">
                <a:tc>
                  <a:txBody>
                    <a:bodyPr/>
                    <a:lstStyle/>
                    <a:p>
                      <a:pPr marL="182880" algn="l" fontAlgn="b"/>
                      <a:r>
                        <a:rPr lang="en-GB" sz="1400" b="0" i="0" u="none" strike="noStrike" dirty="0">
                          <a:solidFill>
                            <a:schemeClr val="tx1"/>
                          </a:solidFill>
                          <a:latin typeface="Arial"/>
                        </a:rPr>
                        <a:t>Kha Ri Gude Literacy Project</a:t>
                      </a:r>
                    </a:p>
                  </a:txBody>
                  <a:tcPr marL="9525" marR="9525" marT="9525" marB="0" anchor="ct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rPr>
                        <a:t>439 584</a:t>
                      </a:r>
                    </a:p>
                  </a:txBody>
                  <a:tcPr anchor="b" horzOverflow="overflow"/>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rPr>
                        <a:t>359 072</a:t>
                      </a:r>
                    </a:p>
                  </a:txBody>
                  <a:tcPr anchor="b" horzOverflow="overflow"/>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rPr>
                        <a:t>80 512</a:t>
                      </a:r>
                    </a:p>
                  </a:txBody>
                  <a:tcPr anchor="b" horzOverflow="overflow"/>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rPr>
                        <a:t>81.68%</a:t>
                      </a:r>
                    </a:p>
                  </a:txBody>
                  <a:tcPr anchor="b" horzOverflow="overflow"/>
                </a:tc>
              </a:tr>
              <a:tr h="325017">
                <a:tc>
                  <a:txBody>
                    <a:bodyPr/>
                    <a:lstStyle/>
                    <a:p>
                      <a:pPr marL="182880" algn="l" fontAlgn="b"/>
                      <a:r>
                        <a:rPr lang="en-GB" sz="1400" b="0" i="0" u="none" strike="noStrike" dirty="0" smtClean="0">
                          <a:solidFill>
                            <a:schemeClr val="tx1"/>
                          </a:solidFill>
                          <a:latin typeface="Arial"/>
                        </a:rPr>
                        <a:t>EPWP: Kha</a:t>
                      </a:r>
                      <a:r>
                        <a:rPr lang="en-GB" sz="1400" b="0" i="0" u="none" strike="noStrike" baseline="0" dirty="0" smtClean="0">
                          <a:solidFill>
                            <a:schemeClr val="tx1"/>
                          </a:solidFill>
                          <a:latin typeface="Arial"/>
                        </a:rPr>
                        <a:t> Ri Gude</a:t>
                      </a:r>
                      <a:endParaRPr lang="en-GB" sz="1400" b="0" i="0" u="none" strike="noStrike" dirty="0">
                        <a:solidFill>
                          <a:schemeClr val="tx1"/>
                        </a:solidFill>
                        <a:latin typeface="Arial"/>
                      </a:endParaRPr>
                    </a:p>
                  </a:txBody>
                  <a:tcPr marL="9525" marR="9525" marT="9525" marB="0" anchor="ct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rPr>
                        <a:t>65 099</a:t>
                      </a:r>
                    </a:p>
                  </a:txBody>
                  <a:tcPr anchor="b" horzOverflow="overflow"/>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rPr>
                        <a:t>8 881</a:t>
                      </a:r>
                    </a:p>
                  </a:txBody>
                  <a:tcPr anchor="b" horzOverflow="overflow"/>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rPr>
                        <a:t>56 218</a:t>
                      </a:r>
                    </a:p>
                  </a:txBody>
                  <a:tcPr anchor="b" horzOverflow="overflow"/>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rPr>
                        <a:t>13.64%</a:t>
                      </a:r>
                    </a:p>
                  </a:txBody>
                  <a:tcPr anchor="b" horzOverflow="overflow"/>
                </a:tc>
              </a:tr>
              <a:tr h="278958">
                <a:tc>
                  <a:txBody>
                    <a:bodyPr/>
                    <a:lstStyle/>
                    <a:p>
                      <a:pPr marL="182880" algn="l" fontAlgn="b"/>
                      <a:r>
                        <a:rPr lang="en-GB" sz="1400" b="0" i="0" u="none" strike="noStrike" dirty="0">
                          <a:solidFill>
                            <a:schemeClr val="tx1"/>
                          </a:solidFill>
                          <a:latin typeface="Arial"/>
                        </a:rPr>
                        <a:t>Workbooks</a:t>
                      </a:r>
                    </a:p>
                  </a:txBody>
                  <a:tcPr marL="9525" marR="9525" marT="9525" marB="0" anchor="ct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rPr>
                        <a:t>957 827</a:t>
                      </a:r>
                    </a:p>
                  </a:txBody>
                  <a:tcPr anchor="b" horzOverflow="overflow"/>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rPr>
                        <a:t>825 270</a:t>
                      </a:r>
                    </a:p>
                  </a:txBody>
                  <a:tcPr anchor="b" horzOverflow="overflow"/>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rPr>
                        <a:t>132 557</a:t>
                      </a:r>
                    </a:p>
                  </a:txBody>
                  <a:tcPr anchor="b" horzOverflow="overflow"/>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rPr>
                        <a:t>86.16%</a:t>
                      </a:r>
                    </a:p>
                  </a:txBody>
                  <a:tcPr anchor="b" horzOverflow="overflow"/>
                </a:tc>
              </a:tr>
              <a:tr h="278958">
                <a:tc>
                  <a:txBody>
                    <a:bodyPr/>
                    <a:lstStyle/>
                    <a:p>
                      <a:pPr marL="182880" algn="l" fontAlgn="b"/>
                      <a:r>
                        <a:rPr lang="en-GB" sz="1400" b="0" i="0" u="none" strike="noStrike" dirty="0" smtClean="0">
                          <a:solidFill>
                            <a:schemeClr val="tx1"/>
                          </a:solidFill>
                          <a:latin typeface="Arial"/>
                        </a:rPr>
                        <a:t>NEEDU</a:t>
                      </a:r>
                      <a:endParaRPr lang="en-GB" sz="1400" b="0" i="0" u="none" strike="noStrike" dirty="0">
                        <a:solidFill>
                          <a:schemeClr val="tx1"/>
                        </a:solidFill>
                        <a:latin typeface="Arial"/>
                      </a:endParaRPr>
                    </a:p>
                  </a:txBody>
                  <a:tcPr marL="9525" marR="9525" marT="9525" marB="0" anchor="ct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rPr>
                        <a:t>14 939</a:t>
                      </a:r>
                    </a:p>
                  </a:txBody>
                  <a:tcPr anchor="ctr" horzOverflow="overflow"/>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rPr>
                        <a:t>19 478</a:t>
                      </a:r>
                    </a:p>
                  </a:txBody>
                  <a:tcPr anchor="ctr" horzOverflow="overflow"/>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rPr>
                        <a:t>-4 542</a:t>
                      </a:r>
                    </a:p>
                  </a:txBody>
                  <a:tcPr anchor="ctr" horzOverflow="overflow"/>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rPr>
                        <a:t>130.38%</a:t>
                      </a:r>
                    </a:p>
                  </a:txBody>
                  <a:tcPr anchor="ctr" horzOverflow="overflow"/>
                </a:tc>
              </a:tr>
              <a:tr h="278958">
                <a:tc>
                  <a:txBody>
                    <a:bodyPr/>
                    <a:lstStyle/>
                    <a:p>
                      <a:pPr marL="182880" algn="l" fontAlgn="b"/>
                      <a:r>
                        <a:rPr lang="en-GB" sz="1400" b="0" i="0" u="none" strike="noStrike" dirty="0" smtClean="0">
                          <a:solidFill>
                            <a:schemeClr val="tx1"/>
                          </a:solidFill>
                          <a:latin typeface="Arial"/>
                        </a:rPr>
                        <a:t>MST</a:t>
                      </a:r>
                      <a:endParaRPr lang="en-GB" sz="1400" b="0" i="0" u="none" strike="noStrike" dirty="0">
                        <a:solidFill>
                          <a:schemeClr val="tx1"/>
                        </a:solidFill>
                        <a:latin typeface="Arial"/>
                      </a:endParaRPr>
                    </a:p>
                  </a:txBody>
                  <a:tcPr marL="9525" marR="9525" marT="9525" marB="0" anchor="ct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rPr>
                        <a:t>5 000</a:t>
                      </a:r>
                    </a:p>
                  </a:txBody>
                  <a:tcPr anchor="ctr" horzOverflow="overflow"/>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rPr>
                        <a:t>3 693</a:t>
                      </a:r>
                    </a:p>
                  </a:txBody>
                  <a:tcPr anchor="ctr" horzOverflow="overflow"/>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rPr>
                        <a:t>1 307</a:t>
                      </a:r>
                    </a:p>
                  </a:txBody>
                  <a:tcPr anchor="ctr" horzOverflow="overflow"/>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rPr>
                        <a:t>73.86%</a:t>
                      </a:r>
                    </a:p>
                  </a:txBody>
                  <a:tcPr anchor="ctr" horzOverflow="overflow"/>
                </a:tc>
              </a:tr>
              <a:tr h="278958">
                <a:tc>
                  <a:txBody>
                    <a:bodyPr/>
                    <a:lstStyle/>
                    <a:p>
                      <a:pPr marL="182880" algn="l" fontAlgn="b"/>
                      <a:r>
                        <a:rPr lang="en-GB" sz="1400" b="0" i="0" u="none" strike="noStrike" dirty="0">
                          <a:solidFill>
                            <a:schemeClr val="tx1"/>
                          </a:solidFill>
                          <a:latin typeface="Arial"/>
                        </a:rPr>
                        <a:t>NSNP</a:t>
                      </a:r>
                    </a:p>
                  </a:txBody>
                  <a:tcPr marL="9525" marR="9525" marT="9525" marB="0" anchor="ct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rPr>
                        <a:t> 15 986</a:t>
                      </a:r>
                    </a:p>
                  </a:txBody>
                  <a:tcPr anchor="ctr" horzOverflow="overflow"/>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rPr>
                        <a:t>10 885</a:t>
                      </a:r>
                    </a:p>
                  </a:txBody>
                  <a:tcPr anchor="ctr" horzOverflow="overflow"/>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rPr>
                        <a:t>5 101</a:t>
                      </a:r>
                    </a:p>
                  </a:txBody>
                  <a:tcPr anchor="ctr" horzOverflow="overflow"/>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rPr>
                        <a:t>68.09%</a:t>
                      </a:r>
                    </a:p>
                  </a:txBody>
                  <a:tcPr anchor="ctr" horzOverflow="overflow"/>
                </a:tc>
              </a:tr>
              <a:tr h="310869">
                <a:tc>
                  <a:txBody>
                    <a:bodyPr/>
                    <a:lstStyle/>
                    <a:p>
                      <a:pPr marL="182880" algn="l" fontAlgn="b"/>
                      <a:r>
                        <a:rPr lang="en-GB" sz="1400" b="0" i="0" u="none" strike="noStrike" dirty="0" smtClean="0">
                          <a:solidFill>
                            <a:schemeClr val="tx1"/>
                          </a:solidFill>
                          <a:latin typeface="Arial"/>
                        </a:rPr>
                        <a:t>Annual National Assessment</a:t>
                      </a:r>
                      <a:endParaRPr lang="en-GB" sz="1400" b="0" i="0" u="none" strike="noStrike" dirty="0">
                        <a:solidFill>
                          <a:schemeClr val="tx1"/>
                        </a:solidFill>
                        <a:latin typeface="Arial"/>
                      </a:endParaRPr>
                    </a:p>
                  </a:txBody>
                  <a:tcPr marL="9525" marR="9525" marT="9525" marB="0" anchor="ct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rPr>
                        <a:t>167 360</a:t>
                      </a:r>
                    </a:p>
                  </a:txBody>
                  <a:tcPr anchor="ctr" horzOverflow="overflow"/>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rPr>
                        <a:t>51 847</a:t>
                      </a:r>
                    </a:p>
                  </a:txBody>
                  <a:tcPr anchor="ctr" horzOverflow="overflow"/>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rPr>
                        <a:t>115 513</a:t>
                      </a:r>
                    </a:p>
                  </a:txBody>
                  <a:tcPr anchor="ctr" horzOverflow="overflow"/>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rPr>
                        <a:t>30.98%</a:t>
                      </a:r>
                    </a:p>
                  </a:txBody>
                  <a:tcPr anchor="ctr" horzOverflow="overflow"/>
                </a:tc>
              </a:tr>
              <a:tr h="278958">
                <a:tc>
                  <a:txBody>
                    <a:bodyPr/>
                    <a:lstStyle/>
                    <a:p>
                      <a:pPr marL="45720" marR="0" lvl="0" indent="0" algn="l"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dirty="0" smtClean="0">
                          <a:ln>
                            <a:noFill/>
                          </a:ln>
                          <a:solidFill>
                            <a:schemeClr val="tx1"/>
                          </a:solidFill>
                          <a:effectLst/>
                          <a:latin typeface="Arial" charset="0"/>
                        </a:rPr>
                        <a:t>Conditional Grants:</a:t>
                      </a:r>
                    </a:p>
                  </a:txBody>
                  <a:tcPr anchor="b" horzOverflow="overflow"/>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dirty="0" smtClean="0">
                          <a:ln>
                            <a:noFill/>
                          </a:ln>
                          <a:solidFill>
                            <a:schemeClr val="tx1"/>
                          </a:solidFill>
                          <a:effectLst/>
                          <a:latin typeface="Arial" charset="0"/>
                        </a:rPr>
                        <a:t>15 631 771</a:t>
                      </a:r>
                    </a:p>
                  </a:txBody>
                  <a:tcPr anchor="b" horzOverflow="overflow"/>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dirty="0" smtClean="0">
                          <a:ln>
                            <a:noFill/>
                          </a:ln>
                          <a:solidFill>
                            <a:schemeClr val="tx1"/>
                          </a:solidFill>
                          <a:effectLst/>
                          <a:latin typeface="Arial" charset="0"/>
                        </a:rPr>
                        <a:t>13 025 839</a:t>
                      </a:r>
                    </a:p>
                  </a:txBody>
                  <a:tcPr anchor="b" horzOverflow="overflow"/>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dirty="0" smtClean="0">
                          <a:ln>
                            <a:noFill/>
                          </a:ln>
                          <a:solidFill>
                            <a:schemeClr val="tx1"/>
                          </a:solidFill>
                          <a:effectLst/>
                          <a:latin typeface="Arial" charset="0"/>
                        </a:rPr>
                        <a:t>2 605 932</a:t>
                      </a:r>
                    </a:p>
                  </a:txBody>
                  <a:tcPr anchor="b" horzOverflow="overflow"/>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dirty="0" smtClean="0">
                          <a:ln>
                            <a:noFill/>
                          </a:ln>
                          <a:solidFill>
                            <a:schemeClr val="tx1"/>
                          </a:solidFill>
                          <a:effectLst/>
                          <a:latin typeface="Arial" charset="0"/>
                        </a:rPr>
                        <a:t>83.33%</a:t>
                      </a:r>
                    </a:p>
                  </a:txBody>
                  <a:tcPr anchor="b" horzOverflow="overflow"/>
                </a:tc>
              </a:tr>
              <a:tr h="278958">
                <a:tc>
                  <a:txBody>
                    <a:bodyPr/>
                    <a:lstStyle/>
                    <a:p>
                      <a:pPr marL="182880" algn="l" fontAlgn="b"/>
                      <a:r>
                        <a:rPr lang="en-GB" sz="1400" b="0" i="0" u="none" strike="noStrike" dirty="0" smtClean="0">
                          <a:solidFill>
                            <a:schemeClr val="tx1"/>
                          </a:solidFill>
                          <a:latin typeface="Arial" panose="020B0604020202020204" pitchFamily="34" charset="0"/>
                          <a:cs typeface="Arial" panose="020B0604020202020204" pitchFamily="34" charset="0"/>
                        </a:rPr>
                        <a:t>Education</a:t>
                      </a:r>
                      <a:r>
                        <a:rPr lang="en-GB" sz="1400" b="0" i="0" u="none" strike="noStrike" baseline="0" dirty="0" smtClean="0">
                          <a:solidFill>
                            <a:schemeClr val="tx1"/>
                          </a:solidFill>
                          <a:latin typeface="Arial" panose="020B0604020202020204" pitchFamily="34" charset="0"/>
                          <a:cs typeface="Arial" panose="020B0604020202020204" pitchFamily="34" charset="0"/>
                        </a:rPr>
                        <a:t> Infrastructure</a:t>
                      </a:r>
                      <a:endParaRPr lang="en-GB" sz="1400" b="0" i="0" u="none" strike="noStrike" dirty="0">
                        <a:solidFill>
                          <a:schemeClr val="tx1"/>
                        </a:solidFill>
                        <a:latin typeface="Arial" panose="020B0604020202020204" pitchFamily="34" charset="0"/>
                        <a:cs typeface="Arial" panose="020B0604020202020204" pitchFamily="34" charset="0"/>
                      </a:endParaRPr>
                    </a:p>
                  </a:txBody>
                  <a:tcPr marL="9525" marR="9525" marT="9525" marB="0" anchor="ct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rPr>
                        <a:t>9 354 443</a:t>
                      </a:r>
                    </a:p>
                  </a:txBody>
                  <a:tcPr anchor="b" horzOverflow="overflow"/>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rPr>
                        <a:t>7 848 184</a:t>
                      </a:r>
                    </a:p>
                  </a:txBody>
                  <a:tcPr anchor="b" horzOverflow="overflow"/>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rPr>
                        <a:t>1 506 259</a:t>
                      </a:r>
                    </a:p>
                  </a:txBody>
                  <a:tcPr anchor="b" horzOverflow="overflow"/>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rPr>
                        <a:t>83. 90%</a:t>
                      </a:r>
                    </a:p>
                  </a:txBody>
                  <a:tcPr anchor="b" horzOverflow="overflow"/>
                </a:tc>
              </a:tr>
              <a:tr h="357261">
                <a:tc>
                  <a:txBody>
                    <a:bodyPr/>
                    <a:lstStyle/>
                    <a:p>
                      <a:pPr marL="182880" marR="0" indent="0" algn="l" defTabSz="914400" rtl="0" eaLnBrk="1" fontAlgn="b" latinLnBrk="0" hangingPunct="1">
                        <a:lnSpc>
                          <a:spcPct val="100000"/>
                        </a:lnSpc>
                        <a:spcBef>
                          <a:spcPts val="0"/>
                        </a:spcBef>
                        <a:spcAft>
                          <a:spcPts val="0"/>
                        </a:spcAft>
                        <a:buClrTx/>
                        <a:buSzTx/>
                        <a:buFontTx/>
                        <a:buNone/>
                        <a:tabLst/>
                        <a:defRPr/>
                      </a:pPr>
                      <a:r>
                        <a:rPr lang="en-GB" sz="1400" b="0" i="0" u="none" strike="noStrike" dirty="0" smtClean="0">
                          <a:solidFill>
                            <a:schemeClr val="tx1"/>
                          </a:solidFill>
                          <a:latin typeface="Arial" panose="020B0604020202020204" pitchFamily="34" charset="0"/>
                          <a:cs typeface="Arial" panose="020B0604020202020204" pitchFamily="34" charset="0"/>
                        </a:rPr>
                        <a:t>National Schools Nutrition Programme</a:t>
                      </a:r>
                    </a:p>
                  </a:txBody>
                  <a:tcPr marL="9525" marR="9525" marT="9525" marB="0" anchor="ct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rPr>
                        <a:t>5 685 381</a:t>
                      </a:r>
                    </a:p>
                  </a:txBody>
                  <a:tcPr anchor="b" horzOverflow="overflow"/>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rPr>
                        <a:t>4 736 236</a:t>
                      </a:r>
                    </a:p>
                  </a:txBody>
                  <a:tcPr anchor="b" horzOverflow="overflow"/>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rPr>
                        <a:t>949 145</a:t>
                      </a:r>
                    </a:p>
                  </a:txBody>
                  <a:tcPr anchor="b" horzOverflow="overflow"/>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rPr>
                        <a:t>83.31%</a:t>
                      </a:r>
                    </a:p>
                  </a:txBody>
                  <a:tcPr anchor="b" horzOverflow="overflow"/>
                </a:tc>
              </a:tr>
              <a:tr h="357261">
                <a:tc>
                  <a:txBody>
                    <a:bodyPr/>
                    <a:lstStyle/>
                    <a:p>
                      <a:pPr marL="182880" marR="0" indent="0" algn="l" defTabSz="914400" rtl="0" eaLnBrk="1" fontAlgn="b" latinLnBrk="0" hangingPunct="1">
                        <a:lnSpc>
                          <a:spcPct val="100000"/>
                        </a:lnSpc>
                        <a:spcBef>
                          <a:spcPts val="0"/>
                        </a:spcBef>
                        <a:spcAft>
                          <a:spcPts val="0"/>
                        </a:spcAft>
                        <a:buClrTx/>
                        <a:buSzTx/>
                        <a:buFontTx/>
                        <a:buNone/>
                        <a:tabLst/>
                        <a:defRPr/>
                      </a:pPr>
                      <a:r>
                        <a:rPr lang="en-GB" sz="1400" b="0" i="0" u="none" strike="noStrike" dirty="0" smtClean="0">
                          <a:solidFill>
                            <a:schemeClr val="tx1"/>
                          </a:solidFill>
                          <a:latin typeface="Arial" panose="020B0604020202020204" pitchFamily="34" charset="0"/>
                          <a:cs typeface="Arial" panose="020B0604020202020204" pitchFamily="34" charset="0"/>
                        </a:rPr>
                        <a:t>HIV and AIDS (Life Skills Education)</a:t>
                      </a:r>
                    </a:p>
                  </a:txBody>
                  <a:tcPr marL="9525" marR="9525" marT="9525" marB="0" anchor="ct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rPr>
                        <a:t>208 730</a:t>
                      </a:r>
                    </a:p>
                  </a:txBody>
                  <a:tcPr anchor="ctr" horzOverflow="overflow"/>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rPr>
                        <a:t>164 527</a:t>
                      </a:r>
                    </a:p>
                  </a:txBody>
                  <a:tcPr anchor="ctr" horzOverflow="overflow"/>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rPr>
                        <a:t>44 203</a:t>
                      </a:r>
                    </a:p>
                  </a:txBody>
                  <a:tcPr anchor="ctr" horzOverflow="overflow"/>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rPr>
                        <a:t>78.82%</a:t>
                      </a:r>
                    </a:p>
                  </a:txBody>
                  <a:tcPr anchor="ctr" horzOverflow="overflow"/>
                </a:tc>
              </a:tr>
              <a:tr h="476213">
                <a:tc>
                  <a:txBody>
                    <a:bodyPr/>
                    <a:lstStyle/>
                    <a:p>
                      <a:pPr marL="182880" marR="0" indent="0" algn="l" defTabSz="914400" rtl="0" eaLnBrk="1" fontAlgn="b" latinLnBrk="0" hangingPunct="1">
                        <a:lnSpc>
                          <a:spcPct val="100000"/>
                        </a:lnSpc>
                        <a:spcBef>
                          <a:spcPts val="0"/>
                        </a:spcBef>
                        <a:spcAft>
                          <a:spcPts val="0"/>
                        </a:spcAft>
                        <a:buClrTx/>
                        <a:buSzTx/>
                        <a:buFontTx/>
                        <a:buNone/>
                        <a:tabLst/>
                        <a:defRPr/>
                      </a:pPr>
                      <a:r>
                        <a:rPr lang="en-GB" sz="1400" b="0" i="0" u="none" strike="noStrike" dirty="0" smtClean="0">
                          <a:solidFill>
                            <a:schemeClr val="tx1"/>
                          </a:solidFill>
                          <a:latin typeface="Arial" panose="020B0604020202020204" pitchFamily="34" charset="0"/>
                          <a:cs typeface="Arial" panose="020B0604020202020204" pitchFamily="34" charset="0"/>
                        </a:rPr>
                        <a:t>Occupation Specific Dispensation for Therapists</a:t>
                      </a:r>
                      <a:r>
                        <a:rPr lang="en-GB" sz="1400" b="0" i="0" u="none" strike="noStrike" baseline="0" dirty="0" smtClean="0">
                          <a:solidFill>
                            <a:schemeClr val="tx1"/>
                          </a:solidFill>
                          <a:latin typeface="Arial" panose="020B0604020202020204" pitchFamily="34" charset="0"/>
                          <a:cs typeface="Arial" panose="020B0604020202020204" pitchFamily="34" charset="0"/>
                        </a:rPr>
                        <a:t> (OSD)</a:t>
                      </a:r>
                      <a:endParaRPr lang="en-GB" sz="1400" b="0" i="0" u="none" strike="noStrike" dirty="0" smtClean="0">
                        <a:solidFill>
                          <a:schemeClr val="tx1"/>
                        </a:solidFill>
                        <a:latin typeface="Arial" panose="020B0604020202020204" pitchFamily="34" charset="0"/>
                        <a:cs typeface="Arial" panose="020B0604020202020204" pitchFamily="34" charset="0"/>
                      </a:endParaRPr>
                    </a:p>
                  </a:txBody>
                  <a:tcPr marL="9525" marR="9525" marT="9525" marB="0" anchor="ct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rPr>
                        <a:t>66 275</a:t>
                      </a:r>
                    </a:p>
                  </a:txBody>
                  <a:tcPr anchor="ctr" horzOverflow="overflow"/>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rPr>
                        <a:t>44 667</a:t>
                      </a:r>
                    </a:p>
                  </a:txBody>
                  <a:tcPr anchor="ctr" horzOverflow="overflow"/>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rPr>
                        <a:t>21 608</a:t>
                      </a:r>
                    </a:p>
                  </a:txBody>
                  <a:tcPr anchor="ctr" horzOverflow="overflow"/>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rPr>
                        <a:t>67.40%</a:t>
                      </a:r>
                    </a:p>
                  </a:txBody>
                  <a:tcPr anchor="ctr" horzOverflow="overflow"/>
                </a:tc>
              </a:tr>
              <a:tr h="278958">
                <a:tc>
                  <a:txBody>
                    <a:bodyPr/>
                    <a:lstStyle/>
                    <a:p>
                      <a:pPr marL="182880" marR="0" indent="0" algn="l" defTabSz="914400" rtl="0" eaLnBrk="1" fontAlgn="b" latinLnBrk="0" hangingPunct="1">
                        <a:lnSpc>
                          <a:spcPct val="100000"/>
                        </a:lnSpc>
                        <a:spcBef>
                          <a:spcPts val="0"/>
                        </a:spcBef>
                        <a:spcAft>
                          <a:spcPts val="0"/>
                        </a:spcAft>
                        <a:buClrTx/>
                        <a:buSzTx/>
                        <a:buFontTx/>
                        <a:buNone/>
                        <a:tabLst/>
                        <a:defRPr/>
                      </a:pPr>
                      <a:r>
                        <a:rPr lang="en-GB" sz="1400" b="0" i="0" u="none" strike="noStrike" dirty="0" smtClean="0">
                          <a:solidFill>
                            <a:schemeClr val="tx1"/>
                          </a:solidFill>
                          <a:latin typeface="Arial" panose="020B0604020202020204" pitchFamily="34" charset="0"/>
                          <a:cs typeface="Arial" panose="020B0604020202020204" pitchFamily="34" charset="0"/>
                        </a:rPr>
                        <a:t>MST</a:t>
                      </a:r>
                    </a:p>
                  </a:txBody>
                  <a:tcPr marL="9525" marR="9525" marT="9525" marB="0" anchor="ct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rPr>
                        <a:t>316 942</a:t>
                      </a:r>
                    </a:p>
                  </a:txBody>
                  <a:tcPr anchor="ctr" horzOverflow="overflow"/>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rPr>
                        <a:t>232 225</a:t>
                      </a:r>
                    </a:p>
                  </a:txBody>
                  <a:tcPr anchor="ctr" horzOverflow="overflow"/>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rPr>
                        <a:t>84 717</a:t>
                      </a:r>
                    </a:p>
                  </a:txBody>
                  <a:tcPr anchor="ctr" horzOverflow="overflow"/>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rPr>
                        <a:t>73.27%</a:t>
                      </a:r>
                    </a:p>
                  </a:txBody>
                  <a:tcPr anchor="ctr" horzOverflow="overflow"/>
                </a:tc>
              </a:tr>
            </a:tbl>
          </a:graphicData>
        </a:graphic>
      </p:graphicFrame>
      <p:sp>
        <p:nvSpPr>
          <p:cNvPr id="5" name="Slide Number Placeholder 4"/>
          <p:cNvSpPr>
            <a:spLocks noGrp="1"/>
          </p:cNvSpPr>
          <p:nvPr>
            <p:ph type="sldNum" sz="quarter" idx="11"/>
          </p:nvPr>
        </p:nvSpPr>
        <p:spPr/>
        <p:txBody>
          <a:bodyPr/>
          <a:lstStyle/>
          <a:p>
            <a:fld id="{3DB53F8B-4788-43D9-B19C-7CDD71F53993}" type="slidenum">
              <a:rPr lang="en-ZA" smtClean="0"/>
              <a:pPr/>
              <a:t>6</a:t>
            </a:fld>
            <a:endParaRPr lang="en-ZA" dirty="0"/>
          </a:p>
        </p:txBody>
      </p:sp>
    </p:spTree>
    <p:extLst>
      <p:ext uri="{BB962C8B-B14F-4D97-AF65-F5344CB8AC3E}">
        <p14:creationId xmlns:p14="http://schemas.microsoft.com/office/powerpoint/2010/main" xmlns="" val="148220387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88640"/>
            <a:ext cx="8229600" cy="577554"/>
          </a:xfrm>
        </p:spPr>
        <p:txBody>
          <a:bodyPr>
            <a:normAutofit fontScale="90000"/>
          </a:bodyPr>
          <a:lstStyle/>
          <a:p>
            <a:r>
              <a:rPr lang="en-US" sz="1800" dirty="0" smtClean="0">
                <a:solidFill>
                  <a:schemeClr val="accent2">
                    <a:lumMod val="75000"/>
                  </a:schemeClr>
                </a:solidFill>
              </a:rPr>
              <a:t/>
            </a:r>
            <a:br>
              <a:rPr lang="en-US" sz="1800" dirty="0" smtClean="0">
                <a:solidFill>
                  <a:schemeClr val="accent2">
                    <a:lumMod val="75000"/>
                  </a:schemeClr>
                </a:solidFill>
              </a:rPr>
            </a:br>
            <a:r>
              <a:rPr lang="en-US" sz="1800" dirty="0" smtClean="0">
                <a:solidFill>
                  <a:schemeClr val="accent2">
                    <a:lumMod val="75000"/>
                  </a:schemeClr>
                </a:solidFill>
              </a:rPr>
              <a:t/>
            </a:r>
            <a:br>
              <a:rPr lang="en-US" sz="1800" dirty="0" smtClean="0">
                <a:solidFill>
                  <a:schemeClr val="accent2">
                    <a:lumMod val="75000"/>
                  </a:schemeClr>
                </a:solidFill>
              </a:rPr>
            </a:br>
            <a:r>
              <a:rPr lang="en-US" sz="3100" dirty="0" smtClean="0">
                <a:solidFill>
                  <a:schemeClr val="accent2">
                    <a:lumMod val="75000"/>
                  </a:schemeClr>
                </a:solidFill>
              </a:rPr>
              <a:t> </a:t>
            </a:r>
            <a:r>
              <a:rPr lang="en-US" sz="3600" dirty="0" smtClean="0">
                <a:solidFill>
                  <a:schemeClr val="accent6">
                    <a:lumMod val="50000"/>
                  </a:schemeClr>
                </a:solidFill>
              </a:rPr>
              <a:t>SUMMARY PER EARMARKED FUND </a:t>
            </a:r>
            <a:r>
              <a:rPr lang="en-US" sz="3100" dirty="0" smtClean="0">
                <a:solidFill>
                  <a:schemeClr val="accent6">
                    <a:lumMod val="50000"/>
                  </a:schemeClr>
                </a:solidFill>
              </a:rPr>
              <a:t/>
            </a:r>
            <a:br>
              <a:rPr lang="en-US" sz="3100" dirty="0" smtClean="0">
                <a:solidFill>
                  <a:schemeClr val="accent6">
                    <a:lumMod val="50000"/>
                  </a:schemeClr>
                </a:solidFill>
              </a:rPr>
            </a:br>
            <a:r>
              <a:rPr lang="en-US" sz="3100" dirty="0">
                <a:solidFill>
                  <a:schemeClr val="accent2">
                    <a:lumMod val="75000"/>
                  </a:schemeClr>
                </a:solidFill>
              </a:rPr>
              <a:t/>
            </a:r>
            <a:br>
              <a:rPr lang="en-US" sz="3100" dirty="0">
                <a:solidFill>
                  <a:schemeClr val="accent2">
                    <a:lumMod val="75000"/>
                  </a:schemeClr>
                </a:solidFill>
              </a:rPr>
            </a:br>
            <a:endParaRPr lang="en-ZA" sz="3100" dirty="0">
              <a:solidFill>
                <a:schemeClr val="accent2">
                  <a:lumMod val="75000"/>
                </a:schemeClr>
              </a:solidFill>
            </a:endParaRPr>
          </a:p>
        </p:txBody>
      </p:sp>
      <p:sp>
        <p:nvSpPr>
          <p:cNvPr id="3" name="Content Placeholder 2"/>
          <p:cNvSpPr>
            <a:spLocks noGrp="1"/>
          </p:cNvSpPr>
          <p:nvPr>
            <p:ph idx="1"/>
          </p:nvPr>
        </p:nvSpPr>
        <p:spPr>
          <a:xfrm>
            <a:off x="179512" y="836712"/>
            <a:ext cx="8964488" cy="5688632"/>
          </a:xfrm>
        </p:spPr>
        <p:txBody>
          <a:bodyPr>
            <a:noAutofit/>
          </a:bodyPr>
          <a:lstStyle/>
          <a:p>
            <a:pPr marL="0" indent="0">
              <a:buNone/>
            </a:pPr>
            <a:r>
              <a:rPr lang="en-ZA" sz="1800" b="1" dirty="0" err="1"/>
              <a:t>Kha</a:t>
            </a:r>
            <a:r>
              <a:rPr lang="en-ZA" sz="1800" b="1" dirty="0"/>
              <a:t> </a:t>
            </a:r>
            <a:r>
              <a:rPr lang="en-ZA" sz="1800" b="1" dirty="0" err="1"/>
              <a:t>Ri</a:t>
            </a:r>
            <a:r>
              <a:rPr lang="en-ZA" sz="1800" b="1" dirty="0"/>
              <a:t> </a:t>
            </a:r>
            <a:r>
              <a:rPr lang="en-ZA" sz="1800" b="1" dirty="0" err="1"/>
              <a:t>Gude</a:t>
            </a:r>
            <a:r>
              <a:rPr lang="en-ZA" sz="1800" b="1" dirty="0"/>
              <a:t> Literacy Project:</a:t>
            </a:r>
          </a:p>
          <a:p>
            <a:pPr algn="just">
              <a:lnSpc>
                <a:spcPct val="150000"/>
              </a:lnSpc>
            </a:pPr>
            <a:r>
              <a:rPr lang="en-US" sz="1800" dirty="0"/>
              <a:t>The </a:t>
            </a:r>
            <a:r>
              <a:rPr lang="en-US" sz="1800" dirty="0" smtClean="0"/>
              <a:t>bulk of the current expenditure reflected on this project, is in respect of </a:t>
            </a:r>
            <a:r>
              <a:rPr lang="en-US" sz="1800" b="1" dirty="0" smtClean="0"/>
              <a:t>stipends for volunteer educators</a:t>
            </a:r>
            <a:r>
              <a:rPr lang="en-US" sz="1800" dirty="0" smtClean="0"/>
              <a:t> that were accrued in the 2014/15 financial year. </a:t>
            </a:r>
          </a:p>
          <a:p>
            <a:pPr algn="just">
              <a:lnSpc>
                <a:spcPct val="150000"/>
              </a:lnSpc>
            </a:pPr>
            <a:r>
              <a:rPr lang="en-US" sz="1800" dirty="0" smtClean="0"/>
              <a:t>The </a:t>
            </a:r>
            <a:r>
              <a:rPr lang="en-US" sz="1800" dirty="0"/>
              <a:t>Department requested </a:t>
            </a:r>
            <a:r>
              <a:rPr lang="en-US" sz="1800" b="1" dirty="0"/>
              <a:t>roll-overs</a:t>
            </a:r>
            <a:r>
              <a:rPr lang="en-US" sz="1800" dirty="0"/>
              <a:t> and it was not approved. </a:t>
            </a:r>
          </a:p>
          <a:p>
            <a:pPr algn="just">
              <a:lnSpc>
                <a:spcPct val="150000"/>
              </a:lnSpc>
            </a:pPr>
            <a:r>
              <a:rPr lang="en-US" sz="1800" dirty="0"/>
              <a:t>There was a </a:t>
            </a:r>
            <a:r>
              <a:rPr lang="en-US" sz="1800" b="1" dirty="0"/>
              <a:t>delay in </a:t>
            </a:r>
            <a:r>
              <a:rPr lang="en-US" sz="1800" b="1" dirty="0" smtClean="0"/>
              <a:t>commencement </a:t>
            </a:r>
            <a:r>
              <a:rPr lang="en-US" sz="1800" b="1" dirty="0"/>
              <a:t>of </a:t>
            </a:r>
            <a:r>
              <a:rPr lang="en-US" sz="1800" b="1" dirty="0" smtClean="0"/>
              <a:t>classes for 2015/16 </a:t>
            </a:r>
            <a:r>
              <a:rPr lang="en-US" sz="1800" dirty="0" smtClean="0"/>
              <a:t>was </a:t>
            </a:r>
            <a:r>
              <a:rPr lang="en-US" sz="1800" dirty="0"/>
              <a:t>due to </a:t>
            </a:r>
            <a:r>
              <a:rPr lang="en-US" sz="1800" dirty="0" smtClean="0"/>
              <a:t>the process </a:t>
            </a:r>
            <a:r>
              <a:rPr lang="en-US" sz="1800" b="1" dirty="0" smtClean="0"/>
              <a:t>of confirmation </a:t>
            </a:r>
            <a:r>
              <a:rPr lang="en-US" sz="1800" b="1" dirty="0"/>
              <a:t>of </a:t>
            </a:r>
            <a:r>
              <a:rPr lang="en-US" sz="1800" b="1" dirty="0" smtClean="0"/>
              <a:t>learners </a:t>
            </a:r>
            <a:r>
              <a:rPr lang="en-US" sz="1800" b="1" dirty="0"/>
              <a:t>and volunteers with Department of Home Affairs.</a:t>
            </a:r>
          </a:p>
          <a:p>
            <a:pPr algn="just">
              <a:lnSpc>
                <a:spcPct val="150000"/>
              </a:lnSpc>
            </a:pPr>
            <a:r>
              <a:rPr lang="en-US" sz="1800" dirty="0"/>
              <a:t>This process led to the delay in processing of payments.</a:t>
            </a:r>
            <a:endParaRPr lang="en-ZA" sz="1800" dirty="0">
              <a:solidFill>
                <a:srgbClr val="FF0000"/>
              </a:solidFill>
            </a:endParaRPr>
          </a:p>
          <a:p>
            <a:pPr marL="0" indent="0">
              <a:buNone/>
            </a:pPr>
            <a:r>
              <a:rPr lang="en-ZA" sz="1800" b="1" dirty="0" smtClean="0"/>
              <a:t>Workbooks:</a:t>
            </a:r>
          </a:p>
          <a:p>
            <a:pPr algn="just">
              <a:lnSpc>
                <a:spcPct val="150000"/>
              </a:lnSpc>
              <a:spcBef>
                <a:spcPts val="0"/>
              </a:spcBef>
            </a:pPr>
            <a:r>
              <a:rPr lang="en-ZA" sz="1800" dirty="0" smtClean="0"/>
              <a:t>Delivery of </a:t>
            </a:r>
            <a:r>
              <a:rPr lang="en-ZA" sz="1800" dirty="0"/>
              <a:t>volume 1 workbooks from </a:t>
            </a:r>
            <a:r>
              <a:rPr lang="en-ZA" sz="1800" dirty="0" smtClean="0"/>
              <a:t>grade R – 9 was completed in September 2015 and the delivery of </a:t>
            </a:r>
            <a:r>
              <a:rPr lang="en-ZA" sz="1800" dirty="0"/>
              <a:t>volume 2 </a:t>
            </a:r>
            <a:r>
              <a:rPr lang="en-ZA" sz="1800" dirty="0" smtClean="0"/>
              <a:t>workbooks  for Grade R-9 was completed in November 2016.</a:t>
            </a:r>
          </a:p>
          <a:p>
            <a:pPr algn="just">
              <a:lnSpc>
                <a:spcPct val="150000"/>
              </a:lnSpc>
              <a:spcBef>
                <a:spcPts val="0"/>
              </a:spcBef>
            </a:pPr>
            <a:r>
              <a:rPr lang="en-ZA" sz="1800" dirty="0" smtClean="0"/>
              <a:t>All Volume 1&amp; 2  workbooks  were delivered to schools as per provincial requests. </a:t>
            </a:r>
          </a:p>
          <a:p>
            <a:pPr algn="just"/>
            <a:endParaRPr lang="en-ZA" sz="600" dirty="0" smtClean="0"/>
          </a:p>
          <a:p>
            <a:pPr algn="just"/>
            <a:endParaRPr lang="en-ZA" sz="600" dirty="0" smtClean="0"/>
          </a:p>
          <a:p>
            <a:pPr algn="just"/>
            <a:endParaRPr lang="en-ZA" sz="600" dirty="0"/>
          </a:p>
        </p:txBody>
      </p:sp>
      <p:sp>
        <p:nvSpPr>
          <p:cNvPr id="5" name="Slide Number Placeholder 4"/>
          <p:cNvSpPr>
            <a:spLocks noGrp="1"/>
          </p:cNvSpPr>
          <p:nvPr>
            <p:ph type="sldNum" sz="quarter" idx="11"/>
          </p:nvPr>
        </p:nvSpPr>
        <p:spPr/>
        <p:txBody>
          <a:bodyPr/>
          <a:lstStyle/>
          <a:p>
            <a:fld id="{3DB53F8B-4788-43D9-B19C-7CDD71F53993}" type="slidenum">
              <a:rPr lang="en-ZA" smtClean="0"/>
              <a:pPr/>
              <a:t>7</a:t>
            </a:fld>
            <a:endParaRPr lang="en-ZA" dirty="0"/>
          </a:p>
        </p:txBody>
      </p:sp>
    </p:spTree>
    <p:extLst>
      <p:ext uri="{BB962C8B-B14F-4D97-AF65-F5344CB8AC3E}">
        <p14:creationId xmlns:p14="http://schemas.microsoft.com/office/powerpoint/2010/main" xmlns="" val="295929596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solidFill>
                  <a:schemeClr val="accent2">
                    <a:lumMod val="75000"/>
                  </a:schemeClr>
                </a:solidFill>
              </a:rPr>
              <a:t>SUMMARY PER EARMARKED FUND </a:t>
            </a:r>
            <a:endParaRPr lang="en-ZA" sz="3600" dirty="0"/>
          </a:p>
        </p:txBody>
      </p:sp>
      <p:sp>
        <p:nvSpPr>
          <p:cNvPr id="3" name="Content Placeholder 2"/>
          <p:cNvSpPr>
            <a:spLocks noGrp="1"/>
          </p:cNvSpPr>
          <p:nvPr>
            <p:ph idx="1"/>
          </p:nvPr>
        </p:nvSpPr>
        <p:spPr>
          <a:xfrm>
            <a:off x="179512" y="836712"/>
            <a:ext cx="8856984" cy="5256584"/>
          </a:xfrm>
        </p:spPr>
        <p:txBody>
          <a:bodyPr>
            <a:normAutofit/>
          </a:bodyPr>
          <a:lstStyle/>
          <a:p>
            <a:pPr marL="0" indent="0">
              <a:buNone/>
            </a:pPr>
            <a:r>
              <a:rPr lang="en-ZA" sz="2000" b="1" dirty="0"/>
              <a:t>National Assessments</a:t>
            </a:r>
            <a:r>
              <a:rPr lang="en-ZA" sz="2000" dirty="0"/>
              <a:t>:</a:t>
            </a:r>
          </a:p>
          <a:p>
            <a:pPr lvl="0" algn="just">
              <a:lnSpc>
                <a:spcPct val="150000"/>
              </a:lnSpc>
              <a:spcBef>
                <a:spcPts val="0"/>
              </a:spcBef>
            </a:pPr>
            <a:r>
              <a:rPr lang="en-ZA" sz="2000" dirty="0"/>
              <a:t>The Annual National Assessment was scheduled to take place during September 2015 but it was </a:t>
            </a:r>
            <a:r>
              <a:rPr lang="en-ZA" sz="2000" b="1" dirty="0"/>
              <a:t>postponed to December 2015</a:t>
            </a:r>
            <a:r>
              <a:rPr lang="en-ZA" sz="2000" dirty="0"/>
              <a:t>. However, </a:t>
            </a:r>
            <a:r>
              <a:rPr lang="en-ZA" sz="2000" b="1" dirty="0"/>
              <a:t>only 20% of schools</a:t>
            </a:r>
            <a:r>
              <a:rPr lang="en-ZA" sz="2000" dirty="0"/>
              <a:t> </a:t>
            </a:r>
            <a:r>
              <a:rPr lang="en-ZA" sz="2000" b="1" dirty="0" smtClean="0"/>
              <a:t>wrote</a:t>
            </a:r>
            <a:r>
              <a:rPr lang="en-ZA" sz="2000" dirty="0" smtClean="0"/>
              <a:t> </a:t>
            </a:r>
            <a:r>
              <a:rPr lang="en-ZA" sz="2000" dirty="0"/>
              <a:t>the 2015 ANA test, the remaining schools </a:t>
            </a:r>
            <a:r>
              <a:rPr lang="en-ZA" sz="2000" dirty="0" smtClean="0"/>
              <a:t>were to </a:t>
            </a:r>
            <a:r>
              <a:rPr lang="en-ZA" sz="2000" dirty="0"/>
              <a:t>write in January 2016. </a:t>
            </a:r>
            <a:endParaRPr lang="en-ZA" sz="2000" dirty="0" smtClean="0"/>
          </a:p>
          <a:p>
            <a:pPr lvl="0" algn="just">
              <a:lnSpc>
                <a:spcPct val="150000"/>
              </a:lnSpc>
              <a:spcBef>
                <a:spcPts val="0"/>
              </a:spcBef>
            </a:pPr>
            <a:r>
              <a:rPr lang="en-ZA" sz="2000" dirty="0" smtClean="0"/>
              <a:t>Expenditure was to </a:t>
            </a:r>
            <a:r>
              <a:rPr lang="en-ZA" sz="2000" dirty="0"/>
              <a:t>increase once invoices for printing and claims from provinces are received. </a:t>
            </a:r>
            <a:endParaRPr lang="en-ZA" sz="2000" dirty="0" smtClean="0"/>
          </a:p>
          <a:p>
            <a:pPr marL="0" lvl="0" indent="0" algn="just">
              <a:lnSpc>
                <a:spcPct val="150000"/>
              </a:lnSpc>
              <a:spcBef>
                <a:spcPts val="0"/>
              </a:spcBef>
              <a:buNone/>
            </a:pPr>
            <a:endParaRPr lang="en-ZA" sz="2000" dirty="0"/>
          </a:p>
          <a:p>
            <a:pPr marL="0" indent="0">
              <a:buNone/>
            </a:pPr>
            <a:r>
              <a:rPr lang="en-ZA" sz="2000" b="1" dirty="0"/>
              <a:t>NEEDU</a:t>
            </a:r>
          </a:p>
          <a:p>
            <a:pPr algn="just">
              <a:spcBef>
                <a:spcPts val="0"/>
              </a:spcBef>
            </a:pPr>
            <a:endParaRPr lang="en-ZA" sz="2000" dirty="0"/>
          </a:p>
          <a:p>
            <a:pPr algn="just"/>
            <a:r>
              <a:rPr lang="en-ZA" sz="2000" dirty="0"/>
              <a:t>The reflected shortfall on NEEDU will be covered in the Adjustment budget.</a:t>
            </a:r>
          </a:p>
          <a:p>
            <a:pPr marL="0" indent="0">
              <a:buNone/>
            </a:pPr>
            <a:endParaRPr lang="en-ZA" sz="2000" dirty="0"/>
          </a:p>
        </p:txBody>
      </p:sp>
      <p:sp>
        <p:nvSpPr>
          <p:cNvPr id="4" name="Slide Number Placeholder 3"/>
          <p:cNvSpPr>
            <a:spLocks noGrp="1"/>
          </p:cNvSpPr>
          <p:nvPr>
            <p:ph type="sldNum" sz="quarter" idx="11"/>
          </p:nvPr>
        </p:nvSpPr>
        <p:spPr/>
        <p:txBody>
          <a:bodyPr/>
          <a:lstStyle/>
          <a:p>
            <a:fld id="{3DB53F8B-4788-43D9-B19C-7CDD71F53993}" type="slidenum">
              <a:rPr lang="en-ZA" smtClean="0"/>
              <a:pPr/>
              <a:t>8</a:t>
            </a:fld>
            <a:endParaRPr lang="en-ZA" dirty="0"/>
          </a:p>
        </p:txBody>
      </p:sp>
    </p:spTree>
    <p:extLst>
      <p:ext uri="{BB962C8B-B14F-4D97-AF65-F5344CB8AC3E}">
        <p14:creationId xmlns:p14="http://schemas.microsoft.com/office/powerpoint/2010/main" xmlns="" val="325862608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Content Placeholder 5"/>
          <p:cNvSpPr>
            <a:spLocks noGrp="1"/>
          </p:cNvSpPr>
          <p:nvPr>
            <p:ph idx="1"/>
          </p:nvPr>
        </p:nvSpPr>
        <p:spPr>
          <a:xfrm>
            <a:off x="0" y="908720"/>
            <a:ext cx="9144000" cy="4688805"/>
          </a:xfrm>
        </p:spPr>
        <p:txBody>
          <a:bodyPr/>
          <a:lstStyle/>
          <a:p>
            <a:pPr algn="ctr" eaLnBrk="1" hangingPunct="1">
              <a:buFont typeface="Arial" charset="0"/>
              <a:buNone/>
              <a:defRPr/>
            </a:pPr>
            <a:endParaRPr lang="en-US" b="1" dirty="0" smtClean="0">
              <a:solidFill>
                <a:srgbClr val="741202"/>
              </a:solidFill>
              <a:latin typeface="+mn-lt"/>
            </a:endParaRPr>
          </a:p>
          <a:p>
            <a:pPr marL="631825" indent="-631825" algn="ctr">
              <a:buFont typeface="Arial" charset="0"/>
              <a:buNone/>
              <a:defRPr/>
            </a:pPr>
            <a:r>
              <a:rPr lang="en-US" sz="6600" b="1" dirty="0" smtClean="0">
                <a:solidFill>
                  <a:srgbClr val="741202"/>
                </a:solidFill>
                <a:latin typeface="+mn-lt"/>
                <a:cs typeface="Calibri" pitchFamily="34" charset="0"/>
              </a:rPr>
              <a:t>PART B</a:t>
            </a:r>
            <a:r>
              <a:rPr lang="en-US" sz="5400" dirty="0" smtClean="0">
                <a:solidFill>
                  <a:srgbClr val="741202"/>
                </a:solidFill>
                <a:latin typeface="+mn-lt"/>
                <a:cs typeface="Calibri" pitchFamily="34" charset="0"/>
              </a:rPr>
              <a:t> </a:t>
            </a:r>
          </a:p>
          <a:p>
            <a:pPr marL="631825" indent="-631825" algn="ctr">
              <a:buNone/>
              <a:defRPr/>
            </a:pPr>
            <a:r>
              <a:rPr lang="en-ZA" sz="5400" b="1" dirty="0" smtClean="0">
                <a:solidFill>
                  <a:srgbClr val="741202"/>
                </a:solidFill>
              </a:rPr>
              <a:t>PERFORMANCE OF </a:t>
            </a:r>
            <a:r>
              <a:rPr lang="en-US" altLang="en-US" sz="5400" b="1" dirty="0" smtClean="0">
                <a:solidFill>
                  <a:srgbClr val="741202"/>
                </a:solidFill>
                <a:latin typeface="Arial" charset="0"/>
                <a:cs typeface="Arial" charset="0"/>
              </a:rPr>
              <a:t>CONDITIONAL GRANTS</a:t>
            </a:r>
            <a:endParaRPr lang="en-US" sz="5400" b="1" dirty="0">
              <a:solidFill>
                <a:srgbClr val="741202"/>
              </a:solidFill>
              <a:latin typeface="+mn-lt"/>
              <a:cs typeface="Calibri" pitchFamily="34" charset="0"/>
            </a:endParaRPr>
          </a:p>
        </p:txBody>
      </p:sp>
      <p:sp>
        <p:nvSpPr>
          <p:cNvPr id="4" name="Slide Number Placeholder 3"/>
          <p:cNvSpPr>
            <a:spLocks noGrp="1"/>
          </p:cNvSpPr>
          <p:nvPr>
            <p:ph type="sldNum" sz="quarter" idx="11"/>
          </p:nvPr>
        </p:nvSpPr>
        <p:spPr/>
        <p:txBody>
          <a:bodyPr/>
          <a:lstStyle/>
          <a:p>
            <a:fld id="{3DB53F8B-4788-43D9-B19C-7CDD71F53993}" type="slidenum">
              <a:rPr lang="en-ZA" smtClean="0"/>
              <a:pPr/>
              <a:t>9</a:t>
            </a:fld>
            <a:endParaRPr lang="en-ZA"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4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11837</TotalTime>
  <Words>4690</Words>
  <Application>Microsoft Office PowerPoint</Application>
  <PresentationFormat>On-screen Show (4:3)</PresentationFormat>
  <Paragraphs>1014</Paragraphs>
  <Slides>35</Slides>
  <Notes>4</Notes>
  <HiddenSlides>0</HiddenSlides>
  <MMClips>0</MMClips>
  <ScaleCrop>false</ScaleCrop>
  <HeadingPairs>
    <vt:vector size="4" baseType="variant">
      <vt:variant>
        <vt:lpstr>Theme</vt:lpstr>
      </vt:variant>
      <vt:variant>
        <vt:i4>2</vt:i4>
      </vt:variant>
      <vt:variant>
        <vt:lpstr>Slide Titles</vt:lpstr>
      </vt:variant>
      <vt:variant>
        <vt:i4>35</vt:i4>
      </vt:variant>
    </vt:vector>
  </HeadingPairs>
  <TitlesOfParts>
    <vt:vector size="37" baseType="lpstr">
      <vt:lpstr>Office Theme</vt:lpstr>
      <vt:lpstr>4_Office Theme</vt:lpstr>
      <vt:lpstr>                 </vt:lpstr>
      <vt:lpstr>Slide 2</vt:lpstr>
      <vt:lpstr>  ALLOCATION AGAINST ACTUAL EXPENDITURE PER PROGRAMME FOR THE 2015/16 FINANCIAL YEAR </vt:lpstr>
      <vt:lpstr> SUMMARY  PER PROGRAMME </vt:lpstr>
      <vt:lpstr>  SUMMARY PER PROGRAMME  </vt:lpstr>
      <vt:lpstr>  DETAILS OF EARMARKED ALLOCATIONS/CONDITIONAL GRANT FOR THE 2015/16 FINANCIAL YEAR </vt:lpstr>
      <vt:lpstr>   SUMMARY PER EARMARKED FUND   </vt:lpstr>
      <vt:lpstr>SUMMARY PER EARMARKED FUND </vt:lpstr>
      <vt:lpstr>Slide 9</vt:lpstr>
      <vt:lpstr>NSNP EXPENDITURE PER PROVINCE AS AT 31 DECEMBER 2015</vt:lpstr>
      <vt:lpstr>PROGRESS ON NSNP</vt:lpstr>
      <vt:lpstr>HIV/AIDS LIFE SKILLS PER PROVINCE</vt:lpstr>
      <vt:lpstr>PROGRESS ON HIV AND AIDS</vt:lpstr>
      <vt:lpstr>MST GRANT EXPENDITURE PER PROVINCE</vt:lpstr>
      <vt:lpstr>MATHS, SCIENCE AND TECHNOLOGY (MST)</vt:lpstr>
      <vt:lpstr>OSD GRANT EXPENDITURE PER PROVINCE</vt:lpstr>
      <vt:lpstr>OSD CONDITIONAL GRANT</vt:lpstr>
      <vt:lpstr>EDUCATION INFRASTRUCTURE GRANT EXPENDITURE PER PROVINCE</vt:lpstr>
      <vt:lpstr>EDUCATION INFRASTRUCTURE GRANT</vt:lpstr>
      <vt:lpstr>Slide 20</vt:lpstr>
      <vt:lpstr>ANNUAL NATIONAL ASSESSMENT</vt:lpstr>
      <vt:lpstr>INFRASTRUCTURE BACKLOG CONDITIONAL GRANT</vt:lpstr>
      <vt:lpstr> ASIDI PROGRAMME CHALLENGES AND MITIGATORY MEASURES </vt:lpstr>
      <vt:lpstr>Slide 24</vt:lpstr>
      <vt:lpstr>OBSERVATIONS</vt:lpstr>
      <vt:lpstr>Slide 26</vt:lpstr>
      <vt:lpstr>AUDIT OUTCOMES FOR THE  SECTOR </vt:lpstr>
      <vt:lpstr>PROVINCIAL EDUCATION DEPARTMENT LTSM</vt:lpstr>
      <vt:lpstr>AUDITOR-GENERAL PEDS FINDINGS 2014/15 PROGRESS REPORT</vt:lpstr>
      <vt:lpstr>AUDITOR-GENERAL PEDS FINDINGS 2014/15 PROGRESS REPORT</vt:lpstr>
      <vt:lpstr>AUDITOR-GENERAL PEDS FINDINGS 2014/15 PROGRESS REPORT</vt:lpstr>
      <vt:lpstr>NSNP</vt:lpstr>
      <vt:lpstr>INFRASTRUCTURE</vt:lpstr>
      <vt:lpstr>PERFORMANCE AUDIT</vt:lpstr>
      <vt:lpstr>THANK YOU</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somgede.f</dc:creator>
  <cp:lastModifiedBy>PUMZA</cp:lastModifiedBy>
  <cp:revision>850</cp:revision>
  <cp:lastPrinted>2016-05-03T11:02:37Z</cp:lastPrinted>
  <dcterms:created xsi:type="dcterms:W3CDTF">2013-11-04T08:51:01Z</dcterms:created>
  <dcterms:modified xsi:type="dcterms:W3CDTF">2016-05-05T09:43:40Z</dcterms:modified>
</cp:coreProperties>
</file>