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4CF7BDD4-87BC-4657-9F99-AA2E07333FF9}" type="datetimeFigureOut">
              <a:rPr lang="en-ZA" smtClean="0"/>
              <a:pPr/>
              <a:t>2016/05/04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20DB57C-AB44-4FFE-B491-B3CF2A8AFD42}" type="slidenum">
              <a:rPr lang="en-ZA" smtClean="0"/>
              <a:pPr/>
              <a:t>‹#›</a:t>
            </a:fld>
            <a:endParaRPr lang="en-ZA"/>
          </a:p>
        </p:txBody>
      </p:sp>
    </p:spTree>
    <p:extLst>
      <p:ext uri="{BB962C8B-B14F-4D97-AF65-F5344CB8AC3E}">
        <p14:creationId xmlns:p14="http://schemas.microsoft.com/office/powerpoint/2010/main" xmlns="" val="1827107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CF7BDD4-87BC-4657-9F99-AA2E07333FF9}" type="datetimeFigureOut">
              <a:rPr lang="en-ZA" smtClean="0"/>
              <a:pPr/>
              <a:t>2016/05/04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20DB57C-AB44-4FFE-B491-B3CF2A8AFD42}" type="slidenum">
              <a:rPr lang="en-ZA" smtClean="0"/>
              <a:pPr/>
              <a:t>‹#›</a:t>
            </a:fld>
            <a:endParaRPr lang="en-ZA"/>
          </a:p>
        </p:txBody>
      </p:sp>
    </p:spTree>
    <p:extLst>
      <p:ext uri="{BB962C8B-B14F-4D97-AF65-F5344CB8AC3E}">
        <p14:creationId xmlns:p14="http://schemas.microsoft.com/office/powerpoint/2010/main" xmlns="" val="2646699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CF7BDD4-87BC-4657-9F99-AA2E07333FF9}" type="datetimeFigureOut">
              <a:rPr lang="en-ZA" smtClean="0"/>
              <a:pPr/>
              <a:t>2016/05/04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20DB57C-AB44-4FFE-B491-B3CF2A8AFD42}" type="slidenum">
              <a:rPr lang="en-ZA" smtClean="0"/>
              <a:pPr/>
              <a:t>‹#›</a:t>
            </a:fld>
            <a:endParaRPr lang="en-ZA"/>
          </a:p>
        </p:txBody>
      </p:sp>
    </p:spTree>
    <p:extLst>
      <p:ext uri="{BB962C8B-B14F-4D97-AF65-F5344CB8AC3E}">
        <p14:creationId xmlns:p14="http://schemas.microsoft.com/office/powerpoint/2010/main" xmlns="" val="1432290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CF7BDD4-87BC-4657-9F99-AA2E07333FF9}" type="datetimeFigureOut">
              <a:rPr lang="en-ZA" smtClean="0"/>
              <a:pPr/>
              <a:t>2016/05/04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20DB57C-AB44-4FFE-B491-B3CF2A8AFD42}" type="slidenum">
              <a:rPr lang="en-ZA" smtClean="0"/>
              <a:pPr/>
              <a:t>‹#›</a:t>
            </a:fld>
            <a:endParaRPr lang="en-ZA"/>
          </a:p>
        </p:txBody>
      </p:sp>
    </p:spTree>
    <p:extLst>
      <p:ext uri="{BB962C8B-B14F-4D97-AF65-F5344CB8AC3E}">
        <p14:creationId xmlns:p14="http://schemas.microsoft.com/office/powerpoint/2010/main" xmlns="" val="1519219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F7BDD4-87BC-4657-9F99-AA2E07333FF9}" type="datetimeFigureOut">
              <a:rPr lang="en-ZA" smtClean="0"/>
              <a:pPr/>
              <a:t>2016/05/04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20DB57C-AB44-4FFE-B491-B3CF2A8AFD42}" type="slidenum">
              <a:rPr lang="en-ZA" smtClean="0"/>
              <a:pPr/>
              <a:t>‹#›</a:t>
            </a:fld>
            <a:endParaRPr lang="en-ZA"/>
          </a:p>
        </p:txBody>
      </p:sp>
    </p:spTree>
    <p:extLst>
      <p:ext uri="{BB962C8B-B14F-4D97-AF65-F5344CB8AC3E}">
        <p14:creationId xmlns:p14="http://schemas.microsoft.com/office/powerpoint/2010/main" xmlns="" val="3799419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4CF7BDD4-87BC-4657-9F99-AA2E07333FF9}" type="datetimeFigureOut">
              <a:rPr lang="en-ZA" smtClean="0"/>
              <a:pPr/>
              <a:t>2016/05/04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20DB57C-AB44-4FFE-B491-B3CF2A8AFD42}" type="slidenum">
              <a:rPr lang="en-ZA" smtClean="0"/>
              <a:pPr/>
              <a:t>‹#›</a:t>
            </a:fld>
            <a:endParaRPr lang="en-ZA"/>
          </a:p>
        </p:txBody>
      </p:sp>
    </p:spTree>
    <p:extLst>
      <p:ext uri="{BB962C8B-B14F-4D97-AF65-F5344CB8AC3E}">
        <p14:creationId xmlns:p14="http://schemas.microsoft.com/office/powerpoint/2010/main" xmlns="" val="221239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4CF7BDD4-87BC-4657-9F99-AA2E07333FF9}" type="datetimeFigureOut">
              <a:rPr lang="en-ZA" smtClean="0"/>
              <a:pPr/>
              <a:t>2016/05/04</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F20DB57C-AB44-4FFE-B491-B3CF2A8AFD42}" type="slidenum">
              <a:rPr lang="en-ZA" smtClean="0"/>
              <a:pPr/>
              <a:t>‹#›</a:t>
            </a:fld>
            <a:endParaRPr lang="en-ZA"/>
          </a:p>
        </p:txBody>
      </p:sp>
    </p:spTree>
    <p:extLst>
      <p:ext uri="{BB962C8B-B14F-4D97-AF65-F5344CB8AC3E}">
        <p14:creationId xmlns:p14="http://schemas.microsoft.com/office/powerpoint/2010/main" xmlns="" val="4285066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4CF7BDD4-87BC-4657-9F99-AA2E07333FF9}" type="datetimeFigureOut">
              <a:rPr lang="en-ZA" smtClean="0"/>
              <a:pPr/>
              <a:t>2016/05/04</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F20DB57C-AB44-4FFE-B491-B3CF2A8AFD42}" type="slidenum">
              <a:rPr lang="en-ZA" smtClean="0"/>
              <a:pPr/>
              <a:t>‹#›</a:t>
            </a:fld>
            <a:endParaRPr lang="en-ZA"/>
          </a:p>
        </p:txBody>
      </p:sp>
    </p:spTree>
    <p:extLst>
      <p:ext uri="{BB962C8B-B14F-4D97-AF65-F5344CB8AC3E}">
        <p14:creationId xmlns:p14="http://schemas.microsoft.com/office/powerpoint/2010/main" xmlns="" val="4159731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F7BDD4-87BC-4657-9F99-AA2E07333FF9}" type="datetimeFigureOut">
              <a:rPr lang="en-ZA" smtClean="0"/>
              <a:pPr/>
              <a:t>2016/05/04</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F20DB57C-AB44-4FFE-B491-B3CF2A8AFD42}" type="slidenum">
              <a:rPr lang="en-ZA" smtClean="0"/>
              <a:pPr/>
              <a:t>‹#›</a:t>
            </a:fld>
            <a:endParaRPr lang="en-ZA"/>
          </a:p>
        </p:txBody>
      </p:sp>
    </p:spTree>
    <p:extLst>
      <p:ext uri="{BB962C8B-B14F-4D97-AF65-F5344CB8AC3E}">
        <p14:creationId xmlns:p14="http://schemas.microsoft.com/office/powerpoint/2010/main" xmlns="" val="2599271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F7BDD4-87BC-4657-9F99-AA2E07333FF9}" type="datetimeFigureOut">
              <a:rPr lang="en-ZA" smtClean="0"/>
              <a:pPr/>
              <a:t>2016/05/04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20DB57C-AB44-4FFE-B491-B3CF2A8AFD42}" type="slidenum">
              <a:rPr lang="en-ZA" smtClean="0"/>
              <a:pPr/>
              <a:t>‹#›</a:t>
            </a:fld>
            <a:endParaRPr lang="en-ZA"/>
          </a:p>
        </p:txBody>
      </p:sp>
    </p:spTree>
    <p:extLst>
      <p:ext uri="{BB962C8B-B14F-4D97-AF65-F5344CB8AC3E}">
        <p14:creationId xmlns:p14="http://schemas.microsoft.com/office/powerpoint/2010/main" xmlns="" val="702495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F7BDD4-87BC-4657-9F99-AA2E07333FF9}" type="datetimeFigureOut">
              <a:rPr lang="en-ZA" smtClean="0"/>
              <a:pPr/>
              <a:t>2016/05/04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20DB57C-AB44-4FFE-B491-B3CF2A8AFD42}" type="slidenum">
              <a:rPr lang="en-ZA" smtClean="0"/>
              <a:pPr/>
              <a:t>‹#›</a:t>
            </a:fld>
            <a:endParaRPr lang="en-ZA"/>
          </a:p>
        </p:txBody>
      </p:sp>
    </p:spTree>
    <p:extLst>
      <p:ext uri="{BB962C8B-B14F-4D97-AF65-F5344CB8AC3E}">
        <p14:creationId xmlns:p14="http://schemas.microsoft.com/office/powerpoint/2010/main" xmlns="" val="2192341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F7BDD4-87BC-4657-9F99-AA2E07333FF9}" type="datetimeFigureOut">
              <a:rPr lang="en-ZA" smtClean="0"/>
              <a:pPr/>
              <a:t>2016/05/04</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DB57C-AB44-4FFE-B491-B3CF2A8AFD42}" type="slidenum">
              <a:rPr lang="en-ZA" smtClean="0"/>
              <a:pPr/>
              <a:t>‹#›</a:t>
            </a:fld>
            <a:endParaRPr lang="en-ZA"/>
          </a:p>
        </p:txBody>
      </p:sp>
    </p:spTree>
    <p:extLst>
      <p:ext uri="{BB962C8B-B14F-4D97-AF65-F5344CB8AC3E}">
        <p14:creationId xmlns:p14="http://schemas.microsoft.com/office/powerpoint/2010/main" xmlns="" val="4058033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b="1" dirty="0" smtClean="0"/>
              <a:t>Financial Sector Campaign Coalition </a:t>
            </a:r>
            <a:endParaRPr lang="en-ZA" b="1" dirty="0"/>
          </a:p>
        </p:txBody>
      </p:sp>
      <p:sp>
        <p:nvSpPr>
          <p:cNvPr id="3" name="Subtitle 2"/>
          <p:cNvSpPr>
            <a:spLocks noGrp="1"/>
          </p:cNvSpPr>
          <p:nvPr>
            <p:ph type="subTitle" idx="1"/>
          </p:nvPr>
        </p:nvSpPr>
        <p:spPr/>
        <p:txBody>
          <a:bodyPr/>
          <a:lstStyle/>
          <a:p>
            <a:r>
              <a:rPr lang="en-ZA" dirty="0" smtClean="0"/>
              <a:t>Presentation to the National Assembly Finance Committee                                                                                                                                            3 May 2016 on</a:t>
            </a:r>
          </a:p>
          <a:p>
            <a:r>
              <a:rPr lang="en-ZA" dirty="0" smtClean="0"/>
              <a:t>The Finance Regulation Bill </a:t>
            </a:r>
            <a:endParaRPr lang="en-ZA" dirty="0"/>
          </a:p>
        </p:txBody>
      </p:sp>
    </p:spTree>
    <p:extLst>
      <p:ext uri="{BB962C8B-B14F-4D97-AF65-F5344CB8AC3E}">
        <p14:creationId xmlns:p14="http://schemas.microsoft.com/office/powerpoint/2010/main" xmlns="" val="1932100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299" y="304740"/>
            <a:ext cx="10515600" cy="1325563"/>
          </a:xfrm>
        </p:spPr>
        <p:txBody>
          <a:bodyPr/>
          <a:lstStyle/>
          <a:p>
            <a:r>
              <a:rPr lang="en-ZA" dirty="0" smtClean="0"/>
              <a:t>Carving out a really transformed future</a:t>
            </a:r>
            <a:endParaRPr lang="en-ZA" dirty="0"/>
          </a:p>
        </p:txBody>
      </p:sp>
      <p:sp>
        <p:nvSpPr>
          <p:cNvPr id="3" name="Content Placeholder 2"/>
          <p:cNvSpPr>
            <a:spLocks noGrp="1"/>
          </p:cNvSpPr>
          <p:nvPr>
            <p:ph idx="1"/>
          </p:nvPr>
        </p:nvSpPr>
        <p:spPr/>
        <p:txBody>
          <a:bodyPr>
            <a:normAutofit/>
          </a:bodyPr>
          <a:lstStyle/>
          <a:p>
            <a:r>
              <a:rPr lang="en-ZA" sz="4400" dirty="0" smtClean="0"/>
              <a:t>Leniency agreements approach with co-operative persons is highly welcomed</a:t>
            </a:r>
          </a:p>
          <a:p>
            <a:r>
              <a:rPr lang="en-ZA" sz="4400" dirty="0" smtClean="0"/>
              <a:t>authorities have to investigate all those entities whose operations may be found to be outside specific financial sector laws with a view to regularise them if possible.</a:t>
            </a:r>
            <a:endParaRPr lang="en-ZA" sz="4400" dirty="0"/>
          </a:p>
        </p:txBody>
      </p:sp>
    </p:spTree>
    <p:extLst>
      <p:ext uri="{BB962C8B-B14F-4D97-AF65-F5344CB8AC3E}">
        <p14:creationId xmlns:p14="http://schemas.microsoft.com/office/powerpoint/2010/main" xmlns="" val="369564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Long overdue actions against conglomerates</a:t>
            </a:r>
            <a:endParaRPr lang="en-ZA" dirty="0"/>
          </a:p>
        </p:txBody>
      </p:sp>
      <p:sp>
        <p:nvSpPr>
          <p:cNvPr id="3" name="Content Placeholder 2"/>
          <p:cNvSpPr>
            <a:spLocks noGrp="1"/>
          </p:cNvSpPr>
          <p:nvPr>
            <p:ph idx="1"/>
          </p:nvPr>
        </p:nvSpPr>
        <p:spPr/>
        <p:txBody>
          <a:bodyPr>
            <a:normAutofit/>
          </a:bodyPr>
          <a:lstStyle/>
          <a:p>
            <a:r>
              <a:rPr lang="en-ZA" sz="4800" dirty="0" smtClean="0"/>
              <a:t>The intention to regulate ALL conglomerates is highly welcomed with the hope that it will, among others, lead to undoing the widespread tendencies to evade taxes and or to channel profits into tax havens.</a:t>
            </a:r>
            <a:endParaRPr lang="en-ZA" sz="4800" dirty="0"/>
          </a:p>
        </p:txBody>
      </p:sp>
    </p:spTree>
    <p:extLst>
      <p:ext uri="{BB962C8B-B14F-4D97-AF65-F5344CB8AC3E}">
        <p14:creationId xmlns:p14="http://schemas.microsoft.com/office/powerpoint/2010/main" xmlns="" val="1316863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In Conclusion</a:t>
            </a:r>
            <a:endParaRPr lang="en-ZA" b="1" dirty="0"/>
          </a:p>
        </p:txBody>
      </p:sp>
      <p:sp>
        <p:nvSpPr>
          <p:cNvPr id="3" name="Content Placeholder 2"/>
          <p:cNvSpPr>
            <a:spLocks noGrp="1"/>
          </p:cNvSpPr>
          <p:nvPr>
            <p:ph idx="1"/>
          </p:nvPr>
        </p:nvSpPr>
        <p:spPr/>
        <p:txBody>
          <a:bodyPr>
            <a:normAutofit lnSpcReduction="10000"/>
          </a:bodyPr>
          <a:lstStyle/>
          <a:p>
            <a:r>
              <a:rPr lang="en-ZA" sz="3600" dirty="0" smtClean="0"/>
              <a:t>Overall – the bill appears to have numerous merits </a:t>
            </a:r>
          </a:p>
          <a:p>
            <a:r>
              <a:rPr lang="en-ZA" sz="3600" dirty="0" smtClean="0"/>
              <a:t> we eagerly await its regulations which we hope will provide it with real teeth to begin to effect true transformation.</a:t>
            </a:r>
            <a:r>
              <a:rPr lang="en-ZA" dirty="0" smtClean="0"/>
              <a:t> </a:t>
            </a:r>
          </a:p>
          <a:p>
            <a:endParaRPr lang="en-ZA" dirty="0"/>
          </a:p>
          <a:p>
            <a:endParaRPr lang="en-ZA" dirty="0" smtClean="0"/>
          </a:p>
          <a:p>
            <a:endParaRPr lang="en-ZA" dirty="0"/>
          </a:p>
          <a:p>
            <a:r>
              <a:rPr lang="en-ZA" b="1" dirty="0" smtClean="0"/>
              <a:t>Presented  by   </a:t>
            </a:r>
            <a:r>
              <a:rPr lang="en-ZA" b="1" dirty="0" err="1" smtClean="0"/>
              <a:t>Tebello</a:t>
            </a:r>
            <a:r>
              <a:rPr lang="en-ZA" b="1" dirty="0" smtClean="0"/>
              <a:t> </a:t>
            </a:r>
            <a:r>
              <a:rPr lang="en-ZA" b="1" dirty="0" err="1" smtClean="0"/>
              <a:t>Radebe</a:t>
            </a:r>
            <a:r>
              <a:rPr lang="en-ZA" b="1" dirty="0" smtClean="0"/>
              <a:t> – FSCC National Coordinator  tebelloradebe@gmail.com </a:t>
            </a:r>
            <a:r>
              <a:rPr lang="en-ZA" dirty="0" smtClean="0"/>
              <a:t>076 918 8670. </a:t>
            </a:r>
            <a:endParaRPr lang="en-ZA" dirty="0"/>
          </a:p>
        </p:txBody>
      </p:sp>
    </p:spTree>
    <p:extLst>
      <p:ext uri="{BB962C8B-B14F-4D97-AF65-F5344CB8AC3E}">
        <p14:creationId xmlns:p14="http://schemas.microsoft.com/office/powerpoint/2010/main" xmlns="" val="2799699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Briefly about the FSCC</a:t>
            </a:r>
            <a:endParaRPr lang="en-ZA" dirty="0"/>
          </a:p>
        </p:txBody>
      </p:sp>
      <p:sp>
        <p:nvSpPr>
          <p:cNvPr id="3" name="Content Placeholder 2"/>
          <p:cNvSpPr>
            <a:spLocks noGrp="1"/>
          </p:cNvSpPr>
          <p:nvPr>
            <p:ph idx="1"/>
          </p:nvPr>
        </p:nvSpPr>
        <p:spPr/>
        <p:txBody>
          <a:bodyPr/>
          <a:lstStyle/>
          <a:p>
            <a:r>
              <a:rPr lang="en-ZA" dirty="0" smtClean="0"/>
              <a:t> The FSCC was formed in 2002 </a:t>
            </a:r>
            <a:r>
              <a:rPr lang="en-ZA" smtClean="0"/>
              <a:t>and was </a:t>
            </a:r>
            <a:r>
              <a:rPr lang="en-ZA" dirty="0" smtClean="0"/>
              <a:t>made up</a:t>
            </a:r>
          </a:p>
          <a:p>
            <a:r>
              <a:rPr lang="en-ZA" dirty="0" smtClean="0"/>
              <a:t>of around 80 progressive civil society formations </a:t>
            </a:r>
          </a:p>
          <a:p>
            <a:r>
              <a:rPr lang="en-ZA" dirty="0" smtClean="0"/>
              <a:t>It represents tens of thousands of members in the political, religious, labour, community, and cooperatives sectors </a:t>
            </a:r>
          </a:p>
          <a:p>
            <a:r>
              <a:rPr lang="en-ZA" dirty="0" smtClean="0"/>
              <a:t>Its aim is to campaign around issues aimed at the need for the transformation of the financial sector </a:t>
            </a:r>
          </a:p>
          <a:p>
            <a:r>
              <a:rPr lang="en-ZA" dirty="0" smtClean="0"/>
              <a:t>as well as to pursue changes necessary for the development of an alternative people focussed economy in South Africa. </a:t>
            </a:r>
            <a:endParaRPr lang="en-ZA" dirty="0"/>
          </a:p>
        </p:txBody>
      </p:sp>
    </p:spTree>
    <p:extLst>
      <p:ext uri="{BB962C8B-B14F-4D97-AF65-F5344CB8AC3E}">
        <p14:creationId xmlns:p14="http://schemas.microsoft.com/office/powerpoint/2010/main" xmlns="" val="31843083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Introduction</a:t>
            </a:r>
            <a:endParaRPr lang="en-ZA" dirty="0"/>
          </a:p>
        </p:txBody>
      </p:sp>
      <p:sp>
        <p:nvSpPr>
          <p:cNvPr id="3" name="Content Placeholder 2"/>
          <p:cNvSpPr>
            <a:spLocks noGrp="1"/>
          </p:cNvSpPr>
          <p:nvPr>
            <p:ph idx="1"/>
          </p:nvPr>
        </p:nvSpPr>
        <p:spPr/>
        <p:txBody>
          <a:bodyPr/>
          <a:lstStyle/>
          <a:p>
            <a:r>
              <a:rPr lang="en-ZA" dirty="0" smtClean="0"/>
              <a:t>1.	The FSCC commends and takes note of the fact that the FSR bill is presented to parliament for the third time now after extensive changes to the first and second bills were effected following due consideration of relevant public comments. </a:t>
            </a:r>
          </a:p>
          <a:p>
            <a:r>
              <a:rPr lang="en-ZA" dirty="0" smtClean="0"/>
              <a:t>We trust that this process will continue to indeed ensure meaningful participation of the general public in the processes of the formulation of legislation as part of the dictates of the constitution of the country</a:t>
            </a:r>
            <a:endParaRPr lang="en-ZA" dirty="0"/>
          </a:p>
        </p:txBody>
      </p:sp>
    </p:spTree>
    <p:extLst>
      <p:ext uri="{BB962C8B-B14F-4D97-AF65-F5344CB8AC3E}">
        <p14:creationId xmlns:p14="http://schemas.microsoft.com/office/powerpoint/2010/main" xmlns="" val="4094183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We note further</a:t>
            </a:r>
            <a:endParaRPr lang="en-ZA" dirty="0"/>
          </a:p>
        </p:txBody>
      </p:sp>
      <p:sp>
        <p:nvSpPr>
          <p:cNvPr id="3" name="Content Placeholder 2"/>
          <p:cNvSpPr>
            <a:spLocks noGrp="1"/>
          </p:cNvSpPr>
          <p:nvPr>
            <p:ph idx="1"/>
          </p:nvPr>
        </p:nvSpPr>
        <p:spPr/>
        <p:txBody>
          <a:bodyPr>
            <a:normAutofit/>
          </a:bodyPr>
          <a:lstStyle/>
          <a:p>
            <a:r>
              <a:rPr lang="en-ZA" sz="3200" dirty="0" smtClean="0"/>
              <a:t>With due appreciation too, the extent to which the bill now emphatically provides for the independence and added potential effectiveness of the Credit Regulator, in particular, within the envisaged Twin Peaks model.</a:t>
            </a:r>
          </a:p>
          <a:p>
            <a:r>
              <a:rPr lang="en-ZA" sz="3200" dirty="0" smtClean="0"/>
              <a:t> This, factor among others, has been and continues to be a key bone of contention for the FSCC all along – given the relentless campaigns that have been waged by the FSCC to date, which have, directly contributed to the creation of the current credit regulation regime. </a:t>
            </a:r>
            <a:endParaRPr lang="en-ZA" sz="3200" dirty="0"/>
          </a:p>
        </p:txBody>
      </p:sp>
    </p:spTree>
    <p:extLst>
      <p:ext uri="{BB962C8B-B14F-4D97-AF65-F5344CB8AC3E}">
        <p14:creationId xmlns:p14="http://schemas.microsoft.com/office/powerpoint/2010/main" xmlns="" val="3525466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Paradoxically</a:t>
            </a:r>
            <a:endParaRPr lang="en-ZA" dirty="0"/>
          </a:p>
        </p:txBody>
      </p:sp>
      <p:sp>
        <p:nvSpPr>
          <p:cNvPr id="3" name="Content Placeholder 2"/>
          <p:cNvSpPr>
            <a:spLocks noGrp="1"/>
          </p:cNvSpPr>
          <p:nvPr>
            <p:ph idx="1"/>
          </p:nvPr>
        </p:nvSpPr>
        <p:spPr/>
        <p:txBody>
          <a:bodyPr/>
          <a:lstStyle/>
          <a:p>
            <a:pPr marL="0" indent="0">
              <a:buNone/>
            </a:pPr>
            <a:r>
              <a:rPr lang="en-ZA" dirty="0" smtClean="0"/>
              <a:t>it is further noted with measured reservations, that while the bill correctly seeks to empower the minister with wide and far reaching powers for the further regulation of the financial sector,</a:t>
            </a:r>
          </a:p>
          <a:p>
            <a:pPr marL="0" indent="0">
              <a:buNone/>
            </a:pPr>
            <a:r>
              <a:rPr lang="en-ZA" dirty="0" smtClean="0"/>
              <a:t>Most of this work is to be done through the same Reserve Bank which continues to be an entity that is saddled with somewhat opaque private investors, </a:t>
            </a:r>
          </a:p>
          <a:p>
            <a:pPr marL="0" indent="0">
              <a:buNone/>
            </a:pPr>
            <a:r>
              <a:rPr lang="en-ZA" dirty="0" smtClean="0"/>
              <a:t>some of whom are foreigners that include one powerful European family which owns shares in over 100 other central banks around the world and is a major player in the globe with regard to thought control</a:t>
            </a:r>
            <a:endParaRPr lang="en-ZA" dirty="0"/>
          </a:p>
        </p:txBody>
      </p:sp>
    </p:spTree>
    <p:extLst>
      <p:ext uri="{BB962C8B-B14F-4D97-AF65-F5344CB8AC3E}">
        <p14:creationId xmlns:p14="http://schemas.microsoft.com/office/powerpoint/2010/main" xmlns="" val="977429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Interestingly</a:t>
            </a:r>
            <a:endParaRPr lang="en-ZA" dirty="0"/>
          </a:p>
        </p:txBody>
      </p:sp>
      <p:sp>
        <p:nvSpPr>
          <p:cNvPr id="3" name="Content Placeholder 2"/>
          <p:cNvSpPr>
            <a:spLocks noGrp="1"/>
          </p:cNvSpPr>
          <p:nvPr>
            <p:ph idx="1"/>
          </p:nvPr>
        </p:nvSpPr>
        <p:spPr/>
        <p:txBody>
          <a:bodyPr/>
          <a:lstStyle/>
          <a:p>
            <a:r>
              <a:rPr lang="en-ZA" dirty="0" smtClean="0"/>
              <a:t>This bill appears to skirt around tampering with matters related to the pending review of the</a:t>
            </a:r>
          </a:p>
          <a:p>
            <a:endParaRPr lang="en-ZA" dirty="0"/>
          </a:p>
          <a:p>
            <a:r>
              <a:rPr lang="en-ZA" dirty="0" smtClean="0"/>
              <a:t> banks act and the payment systems act</a:t>
            </a:r>
          </a:p>
          <a:p>
            <a:endParaRPr lang="en-ZA" dirty="0"/>
          </a:p>
          <a:p>
            <a:r>
              <a:rPr lang="en-ZA" dirty="0" smtClean="0"/>
              <a:t>the latter being, in our view, a key tool used for the maintenance of the status quo and the slow pace of the transformation of the sector. </a:t>
            </a:r>
            <a:endParaRPr lang="en-ZA" dirty="0"/>
          </a:p>
        </p:txBody>
      </p:sp>
    </p:spTree>
    <p:extLst>
      <p:ext uri="{BB962C8B-B14F-4D97-AF65-F5344CB8AC3E}">
        <p14:creationId xmlns:p14="http://schemas.microsoft.com/office/powerpoint/2010/main" xmlns="" val="1504654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Purpose of the bill in our view</a:t>
            </a:r>
            <a:endParaRPr lang="en-ZA" dirty="0"/>
          </a:p>
        </p:txBody>
      </p:sp>
      <p:sp>
        <p:nvSpPr>
          <p:cNvPr id="3" name="Content Placeholder 2"/>
          <p:cNvSpPr>
            <a:spLocks noGrp="1"/>
          </p:cNvSpPr>
          <p:nvPr>
            <p:ph idx="1"/>
          </p:nvPr>
        </p:nvSpPr>
        <p:spPr/>
        <p:txBody>
          <a:bodyPr>
            <a:normAutofit fontScale="85000" lnSpcReduction="20000"/>
          </a:bodyPr>
          <a:lstStyle/>
          <a:p>
            <a:r>
              <a:rPr lang="en-ZA" dirty="0" smtClean="0"/>
              <a:t>We understand it to be  to regulate, supervise and to stabilise financial sector institutions (perhaps so that they may mainly continue to make even bigger profits)</a:t>
            </a:r>
          </a:p>
          <a:p>
            <a:endParaRPr lang="en-ZA" dirty="0"/>
          </a:p>
          <a:p>
            <a:r>
              <a:rPr lang="en-ZA" dirty="0" smtClean="0"/>
              <a:t> continues to fall short with respect to elevating most of the intrinsic interests of especially the poor </a:t>
            </a:r>
          </a:p>
          <a:p>
            <a:r>
              <a:rPr lang="en-ZA" dirty="0" smtClean="0"/>
              <a:t>For instance the bill does not appear to provide for any mechanisms to meaningfully begin to transform the low savings culture of South Africans at this stage</a:t>
            </a:r>
          </a:p>
          <a:p>
            <a:r>
              <a:rPr lang="en-ZA" dirty="0" smtClean="0"/>
              <a:t>Further it does not mention how the poor would afford to ensure a court may enforce the recovery of their losses from what any rogue institutions may visit upon them </a:t>
            </a:r>
          </a:p>
          <a:p>
            <a:r>
              <a:rPr lang="en-ZA" dirty="0" smtClean="0"/>
              <a:t>Instead it clearly enhance measures for what would essentially be bail outs for ailing or even errant financial institutions.</a:t>
            </a:r>
            <a:endParaRPr lang="en-ZA" dirty="0"/>
          </a:p>
        </p:txBody>
      </p:sp>
    </p:spTree>
    <p:extLst>
      <p:ext uri="{BB962C8B-B14F-4D97-AF65-F5344CB8AC3E}">
        <p14:creationId xmlns:p14="http://schemas.microsoft.com/office/powerpoint/2010/main" xmlns="" val="2964094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High standards vs reality conditions</a:t>
            </a:r>
            <a:endParaRPr lang="en-ZA" dirty="0"/>
          </a:p>
        </p:txBody>
      </p:sp>
      <p:sp>
        <p:nvSpPr>
          <p:cNvPr id="3" name="Content Placeholder 2"/>
          <p:cNvSpPr>
            <a:spLocks noGrp="1"/>
          </p:cNvSpPr>
          <p:nvPr>
            <p:ph idx="1"/>
          </p:nvPr>
        </p:nvSpPr>
        <p:spPr/>
        <p:txBody>
          <a:bodyPr/>
          <a:lstStyle/>
          <a:p>
            <a:r>
              <a:rPr lang="en-ZA" dirty="0" smtClean="0"/>
              <a:t>Setting  high international sector standards must balanced have to be  balanced with the real conditions prevailing in our country now and perhaps into the near future</a:t>
            </a:r>
          </a:p>
          <a:p>
            <a:r>
              <a:rPr lang="en-ZA" dirty="0" smtClean="0"/>
              <a:t>Such as the low literacy rate as well as the widespread absence of financial literacy </a:t>
            </a:r>
          </a:p>
          <a:p>
            <a:r>
              <a:rPr lang="en-ZA" dirty="0" smtClean="0"/>
              <a:t>since such stringent bars tend to feed the un-intended proliferation of, for instance, questionable funeral parlour operators who exist in large numbers, precisely because they serve a dire need – to mention but one example</a:t>
            </a:r>
            <a:endParaRPr lang="en-ZA" dirty="0"/>
          </a:p>
        </p:txBody>
      </p:sp>
    </p:spTree>
    <p:extLst>
      <p:ext uri="{BB962C8B-B14F-4D97-AF65-F5344CB8AC3E}">
        <p14:creationId xmlns:p14="http://schemas.microsoft.com/office/powerpoint/2010/main" xmlns="" val="1673687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Non negotiables to be done</a:t>
            </a:r>
            <a:endParaRPr lang="en-ZA" dirty="0"/>
          </a:p>
        </p:txBody>
      </p:sp>
      <p:sp>
        <p:nvSpPr>
          <p:cNvPr id="3" name="Content Placeholder 2"/>
          <p:cNvSpPr>
            <a:spLocks noGrp="1"/>
          </p:cNvSpPr>
          <p:nvPr>
            <p:ph idx="1"/>
          </p:nvPr>
        </p:nvSpPr>
        <p:spPr/>
        <p:txBody>
          <a:bodyPr>
            <a:normAutofit/>
          </a:bodyPr>
          <a:lstStyle/>
          <a:p>
            <a:r>
              <a:rPr lang="en-ZA" sz="3600" dirty="0" err="1" smtClean="0"/>
              <a:t>Ombuds</a:t>
            </a:r>
            <a:r>
              <a:rPr lang="en-ZA" sz="3600" dirty="0" smtClean="0"/>
              <a:t> schemes and the Financial Sector Tribunal have to be supported by measures that will provide for :</a:t>
            </a:r>
          </a:p>
          <a:p>
            <a:r>
              <a:rPr lang="en-ZA" sz="3600" dirty="0" smtClean="0"/>
              <a:t> affordability </a:t>
            </a:r>
          </a:p>
          <a:p>
            <a:r>
              <a:rPr lang="en-ZA" sz="3600" dirty="0" smtClean="0"/>
              <a:t> the widest possible accessibility </a:t>
            </a:r>
          </a:p>
          <a:p>
            <a:r>
              <a:rPr lang="en-ZA" sz="3600" dirty="0" smtClean="0"/>
              <a:t>For and by the poorest of the poor </a:t>
            </a:r>
          </a:p>
          <a:p>
            <a:r>
              <a:rPr lang="en-ZA" sz="3600" dirty="0" smtClean="0"/>
              <a:t>to ensure economic justice which is currently denied.</a:t>
            </a:r>
            <a:endParaRPr lang="en-ZA" sz="3600" dirty="0"/>
          </a:p>
        </p:txBody>
      </p:sp>
    </p:spTree>
    <p:extLst>
      <p:ext uri="{BB962C8B-B14F-4D97-AF65-F5344CB8AC3E}">
        <p14:creationId xmlns:p14="http://schemas.microsoft.com/office/powerpoint/2010/main" xmlns="" val="23991097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740</Words>
  <Application>Microsoft Office PowerPoint</Application>
  <PresentationFormat>Custom</PresentationFormat>
  <Paragraphs>54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Financial Sector Campaign Coalition </vt:lpstr>
      <vt:lpstr>Briefly about the FSCC</vt:lpstr>
      <vt:lpstr>Introduction</vt:lpstr>
      <vt:lpstr>We note further</vt:lpstr>
      <vt:lpstr>Paradoxically</vt:lpstr>
      <vt:lpstr>Interestingly</vt:lpstr>
      <vt:lpstr>Purpose of the bill in our view</vt:lpstr>
      <vt:lpstr>High standards vs reality conditions</vt:lpstr>
      <vt:lpstr>Non negotiables to be done</vt:lpstr>
      <vt:lpstr>Carving out a really transformed future</vt:lpstr>
      <vt:lpstr>Long overdue actions against conglomerates</vt:lpstr>
      <vt:lpstr>In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Sector Campaign Coalition</dc:title>
  <dc:creator>lradebe</dc:creator>
  <cp:lastModifiedBy>PUMZA</cp:lastModifiedBy>
  <cp:revision>15</cp:revision>
  <dcterms:created xsi:type="dcterms:W3CDTF">2016-05-02T22:50:56Z</dcterms:created>
  <dcterms:modified xsi:type="dcterms:W3CDTF">2016-05-04T09:25:07Z</dcterms:modified>
</cp:coreProperties>
</file>