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colors8.xml" ContentType="application/vnd.openxmlformats-officedocument.drawingml.diagramColors+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31.xml" ContentType="application/vnd.openxmlformats-officedocument.presentationml.notesSlide+xml"/>
  <Override PartName="/ppt/diagrams/drawing8.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Masters/slideMaster2.xml" ContentType="application/vnd.openxmlformats-officedocument.presentationml.slideMaster+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256" r:id="rId3"/>
    <p:sldId id="265" r:id="rId4"/>
    <p:sldId id="279" r:id="rId5"/>
    <p:sldId id="269" r:id="rId6"/>
    <p:sldId id="303" r:id="rId7"/>
    <p:sldId id="280" r:id="rId8"/>
    <p:sldId id="271" r:id="rId9"/>
    <p:sldId id="276" r:id="rId10"/>
    <p:sldId id="281" r:id="rId11"/>
    <p:sldId id="305" r:id="rId12"/>
    <p:sldId id="342" r:id="rId13"/>
    <p:sldId id="343" r:id="rId14"/>
    <p:sldId id="306" r:id="rId15"/>
    <p:sldId id="307" r:id="rId16"/>
    <p:sldId id="308" r:id="rId17"/>
    <p:sldId id="309" r:id="rId18"/>
    <p:sldId id="310" r:id="rId19"/>
    <p:sldId id="312" r:id="rId20"/>
    <p:sldId id="313" r:id="rId21"/>
    <p:sldId id="321" r:id="rId22"/>
    <p:sldId id="322" r:id="rId23"/>
    <p:sldId id="314" r:id="rId24"/>
    <p:sldId id="317" r:id="rId25"/>
    <p:sldId id="337" r:id="rId26"/>
    <p:sldId id="319" r:id="rId27"/>
    <p:sldId id="333" r:id="rId28"/>
    <p:sldId id="335" r:id="rId29"/>
    <p:sldId id="338" r:id="rId30"/>
    <p:sldId id="320" r:id="rId31"/>
    <p:sldId id="325" r:id="rId32"/>
    <p:sldId id="326" r:id="rId33"/>
    <p:sldId id="339" r:id="rId34"/>
    <p:sldId id="346" r:id="rId35"/>
    <p:sldId id="327" r:id="rId3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ketso Maema" initials="KM" lastIdx="7" clrIdx="0">
    <p:extLst>
      <p:ext uri="{19B8F6BF-5375-455C-9EA6-DF929625EA0E}">
        <p15:presenceInfo xmlns:p15="http://schemas.microsoft.com/office/powerpoint/2012/main" xmlns="" userId="S-1-5-21-766848859-101000979-1413388394-1305" providerId="AD"/>
      </p:ext>
    </p:extLst>
  </p:cmAuthor>
  <p:cmAuthor id="2" name="Fundi Nzimande" initials="FN" lastIdx="2" clrIdx="1">
    <p:extLst>
      <p:ext uri="{19B8F6BF-5375-455C-9EA6-DF929625EA0E}">
        <p15:presenceInfo xmlns:p15="http://schemas.microsoft.com/office/powerpoint/2012/main" xmlns="" userId="S-1-5-21-1465921915-3396875926-1983521639-11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464BD5-2C31-4F3F-ADB2-694ABD0E39B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3467BFF-47B4-4001-B92D-309CC1D204B8}">
      <dgm:prSet phldrT="[Text]"/>
      <dgm:spPr/>
      <dgm:t>
        <a:bodyPr/>
        <a:lstStyle/>
        <a:p>
          <a:r>
            <a:rPr lang="en-US" dirty="0" smtClean="0">
              <a:solidFill>
                <a:srgbClr val="002060"/>
              </a:solidFill>
              <a:latin typeface="Calibri" pitchFamily="34" charset="0"/>
            </a:rPr>
            <a:t>Strategic objective 1</a:t>
          </a:r>
          <a:endParaRPr lang="en-US" dirty="0">
            <a:solidFill>
              <a:srgbClr val="002060"/>
            </a:solidFill>
            <a:latin typeface="Calibri" pitchFamily="34" charset="0"/>
          </a:endParaRPr>
        </a:p>
      </dgm:t>
    </dgm:pt>
    <dgm:pt modelId="{16A951B1-9ABC-4BD7-BAE2-6C119413854E}" type="parTrans" cxnId="{C7425C23-2E24-4A10-934F-E39915C06EDF}">
      <dgm:prSet/>
      <dgm:spPr/>
      <dgm:t>
        <a:bodyPr/>
        <a:lstStyle/>
        <a:p>
          <a:endParaRPr lang="en-US"/>
        </a:p>
      </dgm:t>
    </dgm:pt>
    <dgm:pt modelId="{642465B8-131D-4EBA-99F1-FD0F521BB71A}" type="sibTrans" cxnId="{C7425C23-2E24-4A10-934F-E39915C06EDF}">
      <dgm:prSet/>
      <dgm:spPr/>
      <dgm:t>
        <a:bodyPr/>
        <a:lstStyle/>
        <a:p>
          <a:endParaRPr lang="en-US"/>
        </a:p>
      </dgm:t>
    </dgm:pt>
    <dgm:pt modelId="{35F77D7A-BCBC-4BA7-91E0-B81CB763D409}">
      <dgm:prSet phldrT="[Text]" custT="1"/>
      <dgm:spPr/>
      <dgm:t>
        <a:bodyPr/>
        <a:lstStyle/>
        <a:p>
          <a:r>
            <a:rPr lang="en-ZA" sz="1800" dirty="0" smtClean="0">
              <a:solidFill>
                <a:srgbClr val="0070C0"/>
              </a:solidFill>
              <a:latin typeface="Calibri" pitchFamily="34" charset="0"/>
            </a:rPr>
            <a:t>Gender transformation hearings with private sector institutions</a:t>
          </a:r>
          <a:endParaRPr lang="en-US" sz="1800" dirty="0">
            <a:solidFill>
              <a:srgbClr val="0070C0"/>
            </a:solidFill>
            <a:latin typeface="Calibri" pitchFamily="34" charset="0"/>
          </a:endParaRPr>
        </a:p>
      </dgm:t>
    </dgm:pt>
    <dgm:pt modelId="{C7CFC2F2-D7E1-43BE-8FAE-366F71C34FBD}" type="parTrans" cxnId="{6D674A21-3A8D-47E9-B8A3-C67E3386E13A}">
      <dgm:prSet/>
      <dgm:spPr/>
      <dgm:t>
        <a:bodyPr/>
        <a:lstStyle/>
        <a:p>
          <a:endParaRPr lang="en-US"/>
        </a:p>
      </dgm:t>
    </dgm:pt>
    <dgm:pt modelId="{DFE85431-C714-4EEB-89C0-885977871D81}" type="sibTrans" cxnId="{6D674A21-3A8D-47E9-B8A3-C67E3386E13A}">
      <dgm:prSet/>
      <dgm:spPr/>
      <dgm:t>
        <a:bodyPr/>
        <a:lstStyle/>
        <a:p>
          <a:endParaRPr lang="en-US"/>
        </a:p>
      </dgm:t>
    </dgm:pt>
    <dgm:pt modelId="{78D557CE-1FAC-442E-B03C-FF846A0AC1B1}">
      <dgm:prSet phldrT="[Text]" custT="1"/>
      <dgm:spPr/>
      <dgm:t>
        <a:bodyPr/>
        <a:lstStyle/>
        <a:p>
          <a:r>
            <a:rPr lang="en-ZA" sz="1800" dirty="0" smtClean="0">
              <a:solidFill>
                <a:srgbClr val="0070C0"/>
              </a:solidFill>
              <a:latin typeface="Calibri" pitchFamily="34" charset="0"/>
            </a:rPr>
            <a:t>Gender transformation hearing of 3 universities</a:t>
          </a:r>
          <a:endParaRPr lang="en-US" sz="1800" dirty="0">
            <a:solidFill>
              <a:srgbClr val="0070C0"/>
            </a:solidFill>
            <a:latin typeface="Calibri" pitchFamily="34" charset="0"/>
          </a:endParaRPr>
        </a:p>
      </dgm:t>
    </dgm:pt>
    <dgm:pt modelId="{3745751A-50D3-477F-92E2-E91BA0BF7AF4}" type="parTrans" cxnId="{CE1D063B-B26A-4BC8-A6B6-190F508787D3}">
      <dgm:prSet/>
      <dgm:spPr/>
      <dgm:t>
        <a:bodyPr/>
        <a:lstStyle/>
        <a:p>
          <a:endParaRPr lang="en-US"/>
        </a:p>
      </dgm:t>
    </dgm:pt>
    <dgm:pt modelId="{BF8D4EA5-032B-4216-8208-07F9614E6FE1}" type="sibTrans" cxnId="{CE1D063B-B26A-4BC8-A6B6-190F508787D3}">
      <dgm:prSet/>
      <dgm:spPr/>
      <dgm:t>
        <a:bodyPr/>
        <a:lstStyle/>
        <a:p>
          <a:endParaRPr lang="en-US"/>
        </a:p>
      </dgm:t>
    </dgm:pt>
    <dgm:pt modelId="{7F4FE669-4D22-4909-8E5E-52C9B70D7D71}">
      <dgm:prSet phldrT="[Text]" custT="1"/>
      <dgm:spPr/>
      <dgm:t>
        <a:bodyPr/>
        <a:lstStyle/>
        <a:p>
          <a:r>
            <a:rPr lang="en-ZA" sz="1800" dirty="0" smtClean="0">
              <a:solidFill>
                <a:srgbClr val="0070C0"/>
              </a:solidFill>
              <a:latin typeface="Calibri" pitchFamily="34" charset="0"/>
            </a:rPr>
            <a:t>Report on the Status of Gender Policies and Practices in the Public sector using gender barometer</a:t>
          </a:r>
          <a:endParaRPr lang="en-US" sz="1800" dirty="0">
            <a:solidFill>
              <a:srgbClr val="0070C0"/>
            </a:solidFill>
            <a:latin typeface="Calibri" pitchFamily="34" charset="0"/>
          </a:endParaRPr>
        </a:p>
      </dgm:t>
    </dgm:pt>
    <dgm:pt modelId="{22CFE202-A809-4916-BCD5-2F16B0C303F4}" type="parTrans" cxnId="{EA935B9B-7D7E-4A2B-BEA5-20E93D2CBE42}">
      <dgm:prSet/>
      <dgm:spPr/>
      <dgm:t>
        <a:bodyPr/>
        <a:lstStyle/>
        <a:p>
          <a:endParaRPr lang="en-US"/>
        </a:p>
      </dgm:t>
    </dgm:pt>
    <dgm:pt modelId="{E5288E03-7351-4080-AAAF-13CB77F6DB78}" type="sibTrans" cxnId="{EA935B9B-7D7E-4A2B-BEA5-20E93D2CBE42}">
      <dgm:prSet/>
      <dgm:spPr/>
      <dgm:t>
        <a:bodyPr/>
        <a:lstStyle/>
        <a:p>
          <a:endParaRPr lang="en-US"/>
        </a:p>
      </dgm:t>
    </dgm:pt>
    <dgm:pt modelId="{515FF1F9-F2C6-47FB-BB4B-5E278D5C25EA}">
      <dgm:prSet phldrT="[Text]" custT="1"/>
      <dgm:spPr/>
      <dgm:t>
        <a:bodyPr/>
        <a:lstStyle/>
        <a:p>
          <a:r>
            <a:rPr lang="en-ZA" sz="1800" dirty="0" smtClean="0">
              <a:solidFill>
                <a:srgbClr val="0070C0"/>
              </a:solidFill>
              <a:latin typeface="Calibri" pitchFamily="34" charset="0"/>
            </a:rPr>
            <a:t>Submissions on legislation</a:t>
          </a:r>
          <a:endParaRPr lang="en-US" sz="1800" dirty="0">
            <a:solidFill>
              <a:srgbClr val="0070C0"/>
            </a:solidFill>
            <a:latin typeface="Calibri" pitchFamily="34" charset="0"/>
          </a:endParaRPr>
        </a:p>
      </dgm:t>
    </dgm:pt>
    <dgm:pt modelId="{FF4F26B7-7288-40E6-A4B2-9F77D8357E0E}" type="parTrans" cxnId="{51BB1B30-E6CE-4C69-B461-6011A26ECA6E}">
      <dgm:prSet/>
      <dgm:spPr/>
      <dgm:t>
        <a:bodyPr/>
        <a:lstStyle/>
        <a:p>
          <a:endParaRPr lang="en-US"/>
        </a:p>
      </dgm:t>
    </dgm:pt>
    <dgm:pt modelId="{6A96AC5D-6588-4273-944B-E7F4DC4C197C}" type="sibTrans" cxnId="{51BB1B30-E6CE-4C69-B461-6011A26ECA6E}">
      <dgm:prSet/>
      <dgm:spPr/>
      <dgm:t>
        <a:bodyPr/>
        <a:lstStyle/>
        <a:p>
          <a:endParaRPr lang="en-US"/>
        </a:p>
      </dgm:t>
    </dgm:pt>
    <dgm:pt modelId="{BCC022BC-18DC-474A-86AB-96B4A9D33D87}">
      <dgm:prSet phldrT="[Text]" custT="1"/>
      <dgm:spPr/>
      <dgm:t>
        <a:bodyPr/>
        <a:lstStyle/>
        <a:p>
          <a:r>
            <a:rPr lang="en-ZA" sz="1800" dirty="0" smtClean="0">
              <a:solidFill>
                <a:srgbClr val="0070C0"/>
              </a:solidFill>
              <a:latin typeface="Calibri" pitchFamily="34" charset="0"/>
            </a:rPr>
            <a:t>Review of Progress of recommendations made to entities on EE Hearings (Red / Green Card Campaign)  </a:t>
          </a:r>
          <a:endParaRPr lang="en-US" sz="1800" dirty="0">
            <a:solidFill>
              <a:srgbClr val="0070C0"/>
            </a:solidFill>
            <a:latin typeface="Calibri" pitchFamily="34" charset="0"/>
          </a:endParaRPr>
        </a:p>
      </dgm:t>
    </dgm:pt>
    <dgm:pt modelId="{5FF6A25C-E5C8-497D-8200-B1A932201CF7}" type="parTrans" cxnId="{2C7057C1-8A7B-472E-BE05-00EC31028804}">
      <dgm:prSet/>
      <dgm:spPr/>
      <dgm:t>
        <a:bodyPr/>
        <a:lstStyle/>
        <a:p>
          <a:endParaRPr lang="en-US"/>
        </a:p>
      </dgm:t>
    </dgm:pt>
    <dgm:pt modelId="{192AA238-B9C0-4A3E-B906-9F5A02D0B41D}" type="sibTrans" cxnId="{2C7057C1-8A7B-472E-BE05-00EC31028804}">
      <dgm:prSet/>
      <dgm:spPr/>
      <dgm:t>
        <a:bodyPr/>
        <a:lstStyle/>
        <a:p>
          <a:endParaRPr lang="en-US"/>
        </a:p>
      </dgm:t>
    </dgm:pt>
    <dgm:pt modelId="{ED16F5ED-0C83-41A3-AF07-333174572BF3}" type="pres">
      <dgm:prSet presAssocID="{D3464BD5-2C31-4F3F-ADB2-694ABD0E39BF}" presName="Name0" presStyleCnt="0">
        <dgm:presLayoutVars>
          <dgm:dir/>
          <dgm:animLvl val="lvl"/>
          <dgm:resizeHandles val="exact"/>
        </dgm:presLayoutVars>
      </dgm:prSet>
      <dgm:spPr/>
      <dgm:t>
        <a:bodyPr/>
        <a:lstStyle/>
        <a:p>
          <a:endParaRPr lang="en-US"/>
        </a:p>
      </dgm:t>
    </dgm:pt>
    <dgm:pt modelId="{120ACA9F-DFA7-405B-8D84-55D5621A0CA2}" type="pres">
      <dgm:prSet presAssocID="{93467BFF-47B4-4001-B92D-309CC1D204B8}" presName="linNode" presStyleCnt="0"/>
      <dgm:spPr/>
    </dgm:pt>
    <dgm:pt modelId="{F4CDB5CE-02BF-43DF-879B-1D466323421E}" type="pres">
      <dgm:prSet presAssocID="{93467BFF-47B4-4001-B92D-309CC1D204B8}" presName="parentText" presStyleLbl="node1" presStyleIdx="0" presStyleCnt="1" custLinFactNeighborY="245">
        <dgm:presLayoutVars>
          <dgm:chMax val="1"/>
          <dgm:bulletEnabled val="1"/>
        </dgm:presLayoutVars>
      </dgm:prSet>
      <dgm:spPr/>
      <dgm:t>
        <a:bodyPr/>
        <a:lstStyle/>
        <a:p>
          <a:endParaRPr lang="en-US"/>
        </a:p>
      </dgm:t>
    </dgm:pt>
    <dgm:pt modelId="{01B46A98-E2E5-405E-B8AA-FCE6339A2FCE}" type="pres">
      <dgm:prSet presAssocID="{93467BFF-47B4-4001-B92D-309CC1D204B8}" presName="descendantText" presStyleLbl="alignAccFollowNode1" presStyleIdx="0" presStyleCnt="1" custScaleX="100098" custScaleY="112913" custLinFactNeighborX="0" custLinFactNeighborY="1950">
        <dgm:presLayoutVars>
          <dgm:bulletEnabled val="1"/>
        </dgm:presLayoutVars>
      </dgm:prSet>
      <dgm:spPr/>
      <dgm:t>
        <a:bodyPr/>
        <a:lstStyle/>
        <a:p>
          <a:endParaRPr lang="en-US"/>
        </a:p>
      </dgm:t>
    </dgm:pt>
  </dgm:ptLst>
  <dgm:cxnLst>
    <dgm:cxn modelId="{A1309FAD-13D8-496F-8BB4-E3E350D77F97}" type="presOf" srcId="{93467BFF-47B4-4001-B92D-309CC1D204B8}" destId="{F4CDB5CE-02BF-43DF-879B-1D466323421E}" srcOrd="0" destOrd="0" presId="urn:microsoft.com/office/officeart/2005/8/layout/vList5"/>
    <dgm:cxn modelId="{0D518963-73C2-4A98-9D4A-3446857E2F84}" type="presOf" srcId="{515FF1F9-F2C6-47FB-BB4B-5E278D5C25EA}" destId="{01B46A98-E2E5-405E-B8AA-FCE6339A2FCE}" srcOrd="0" destOrd="4" presId="urn:microsoft.com/office/officeart/2005/8/layout/vList5"/>
    <dgm:cxn modelId="{1405B6D0-E217-49B5-A7FF-7BD3A7502362}" type="presOf" srcId="{BCC022BC-18DC-474A-86AB-96B4A9D33D87}" destId="{01B46A98-E2E5-405E-B8AA-FCE6339A2FCE}" srcOrd="0" destOrd="1" presId="urn:microsoft.com/office/officeart/2005/8/layout/vList5"/>
    <dgm:cxn modelId="{2C7057C1-8A7B-472E-BE05-00EC31028804}" srcId="{93467BFF-47B4-4001-B92D-309CC1D204B8}" destId="{BCC022BC-18DC-474A-86AB-96B4A9D33D87}" srcOrd="1" destOrd="0" parTransId="{5FF6A25C-E5C8-497D-8200-B1A932201CF7}" sibTransId="{192AA238-B9C0-4A3E-B906-9F5A02D0B41D}"/>
    <dgm:cxn modelId="{D76F1A8B-054F-4B45-9783-3D8BF6DD7E26}" type="presOf" srcId="{D3464BD5-2C31-4F3F-ADB2-694ABD0E39BF}" destId="{ED16F5ED-0C83-41A3-AF07-333174572BF3}" srcOrd="0" destOrd="0" presId="urn:microsoft.com/office/officeart/2005/8/layout/vList5"/>
    <dgm:cxn modelId="{9CA4F295-C89A-4862-9B3B-D6BE18738EF9}" type="presOf" srcId="{35F77D7A-BCBC-4BA7-91E0-B81CB763D409}" destId="{01B46A98-E2E5-405E-B8AA-FCE6339A2FCE}" srcOrd="0" destOrd="0" presId="urn:microsoft.com/office/officeart/2005/8/layout/vList5"/>
    <dgm:cxn modelId="{6D674A21-3A8D-47E9-B8A3-C67E3386E13A}" srcId="{93467BFF-47B4-4001-B92D-309CC1D204B8}" destId="{35F77D7A-BCBC-4BA7-91E0-B81CB763D409}" srcOrd="0" destOrd="0" parTransId="{C7CFC2F2-D7E1-43BE-8FAE-366F71C34FBD}" sibTransId="{DFE85431-C714-4EEB-89C0-885977871D81}"/>
    <dgm:cxn modelId="{CE1D063B-B26A-4BC8-A6B6-190F508787D3}" srcId="{93467BFF-47B4-4001-B92D-309CC1D204B8}" destId="{78D557CE-1FAC-442E-B03C-FF846A0AC1B1}" srcOrd="2" destOrd="0" parTransId="{3745751A-50D3-477F-92E2-E91BA0BF7AF4}" sibTransId="{BF8D4EA5-032B-4216-8208-07F9614E6FE1}"/>
    <dgm:cxn modelId="{EA935B9B-7D7E-4A2B-BEA5-20E93D2CBE42}" srcId="{93467BFF-47B4-4001-B92D-309CC1D204B8}" destId="{7F4FE669-4D22-4909-8E5E-52C9B70D7D71}" srcOrd="3" destOrd="0" parTransId="{22CFE202-A809-4916-BCD5-2F16B0C303F4}" sibTransId="{E5288E03-7351-4080-AAAF-13CB77F6DB78}"/>
    <dgm:cxn modelId="{51BB1B30-E6CE-4C69-B461-6011A26ECA6E}" srcId="{93467BFF-47B4-4001-B92D-309CC1D204B8}" destId="{515FF1F9-F2C6-47FB-BB4B-5E278D5C25EA}" srcOrd="4" destOrd="0" parTransId="{FF4F26B7-7288-40E6-A4B2-9F77D8357E0E}" sibTransId="{6A96AC5D-6588-4273-944B-E7F4DC4C197C}"/>
    <dgm:cxn modelId="{74283EE6-EDD9-424B-9DD1-45DE631203DE}" type="presOf" srcId="{7F4FE669-4D22-4909-8E5E-52C9B70D7D71}" destId="{01B46A98-E2E5-405E-B8AA-FCE6339A2FCE}" srcOrd="0" destOrd="3" presId="urn:microsoft.com/office/officeart/2005/8/layout/vList5"/>
    <dgm:cxn modelId="{5C222A76-FD03-48AE-AC99-0A852636C328}" type="presOf" srcId="{78D557CE-1FAC-442E-B03C-FF846A0AC1B1}" destId="{01B46A98-E2E5-405E-B8AA-FCE6339A2FCE}" srcOrd="0" destOrd="2" presId="urn:microsoft.com/office/officeart/2005/8/layout/vList5"/>
    <dgm:cxn modelId="{C7425C23-2E24-4A10-934F-E39915C06EDF}" srcId="{D3464BD5-2C31-4F3F-ADB2-694ABD0E39BF}" destId="{93467BFF-47B4-4001-B92D-309CC1D204B8}" srcOrd="0" destOrd="0" parTransId="{16A951B1-9ABC-4BD7-BAE2-6C119413854E}" sibTransId="{642465B8-131D-4EBA-99F1-FD0F521BB71A}"/>
    <dgm:cxn modelId="{D008CACD-91C0-432B-9DE6-73FB3D63F4DB}" type="presParOf" srcId="{ED16F5ED-0C83-41A3-AF07-333174572BF3}" destId="{120ACA9F-DFA7-405B-8D84-55D5621A0CA2}" srcOrd="0" destOrd="0" presId="urn:microsoft.com/office/officeart/2005/8/layout/vList5"/>
    <dgm:cxn modelId="{C369F256-FF7A-4CD2-B8F0-955DF8037A80}" type="presParOf" srcId="{120ACA9F-DFA7-405B-8D84-55D5621A0CA2}" destId="{F4CDB5CE-02BF-43DF-879B-1D466323421E}" srcOrd="0" destOrd="0" presId="urn:microsoft.com/office/officeart/2005/8/layout/vList5"/>
    <dgm:cxn modelId="{7D6DF4AD-E9BF-4D8C-9F4A-DC6AADAA59F8}" type="presParOf" srcId="{120ACA9F-DFA7-405B-8D84-55D5621A0CA2}" destId="{01B46A98-E2E5-405E-B8AA-FCE6339A2FCE}"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464BD5-2C31-4F3F-ADB2-694ABD0E39B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3467BFF-47B4-4001-B92D-309CC1D204B8}">
      <dgm:prSet phldrT="[Text]"/>
      <dgm:spPr/>
      <dgm:t>
        <a:bodyPr/>
        <a:lstStyle/>
        <a:p>
          <a:r>
            <a:rPr lang="en-US" dirty="0" smtClean="0">
              <a:solidFill>
                <a:srgbClr val="002060"/>
              </a:solidFill>
              <a:latin typeface="Calibri" pitchFamily="34" charset="0"/>
            </a:rPr>
            <a:t>Strategic objective 1</a:t>
          </a:r>
          <a:endParaRPr lang="en-US" dirty="0">
            <a:solidFill>
              <a:srgbClr val="002060"/>
            </a:solidFill>
            <a:latin typeface="Calibri" pitchFamily="34" charset="0"/>
          </a:endParaRPr>
        </a:p>
      </dgm:t>
    </dgm:pt>
    <dgm:pt modelId="{16A951B1-9ABC-4BD7-BAE2-6C119413854E}" type="parTrans" cxnId="{C7425C23-2E24-4A10-934F-E39915C06EDF}">
      <dgm:prSet/>
      <dgm:spPr/>
      <dgm:t>
        <a:bodyPr/>
        <a:lstStyle/>
        <a:p>
          <a:endParaRPr lang="en-US"/>
        </a:p>
      </dgm:t>
    </dgm:pt>
    <dgm:pt modelId="{642465B8-131D-4EBA-99F1-FD0F521BB71A}" type="sibTrans" cxnId="{C7425C23-2E24-4A10-934F-E39915C06EDF}">
      <dgm:prSet/>
      <dgm:spPr/>
      <dgm:t>
        <a:bodyPr/>
        <a:lstStyle/>
        <a:p>
          <a:endParaRPr lang="en-US"/>
        </a:p>
      </dgm:t>
    </dgm:pt>
    <dgm:pt modelId="{35F77D7A-BCBC-4BA7-91E0-B81CB763D409}">
      <dgm:prSet phldrT="[Text]" custT="1"/>
      <dgm:spPr/>
      <dgm:t>
        <a:bodyPr/>
        <a:lstStyle/>
        <a:p>
          <a:r>
            <a:rPr lang="en-ZA" sz="1800" dirty="0" smtClean="0">
              <a:solidFill>
                <a:srgbClr val="0070C0"/>
              </a:solidFill>
              <a:latin typeface="Calibri" pitchFamily="34" charset="0"/>
            </a:rPr>
            <a:t>Assessment report on women representation in political parties in Local Government</a:t>
          </a:r>
          <a:endParaRPr lang="en-US" sz="1800" dirty="0">
            <a:solidFill>
              <a:srgbClr val="0070C0"/>
            </a:solidFill>
            <a:latin typeface="Calibri" pitchFamily="34" charset="0"/>
          </a:endParaRPr>
        </a:p>
      </dgm:t>
    </dgm:pt>
    <dgm:pt modelId="{C7CFC2F2-D7E1-43BE-8FAE-366F71C34FBD}" type="parTrans" cxnId="{6D674A21-3A8D-47E9-B8A3-C67E3386E13A}">
      <dgm:prSet/>
      <dgm:spPr/>
      <dgm:t>
        <a:bodyPr/>
        <a:lstStyle/>
        <a:p>
          <a:endParaRPr lang="en-US"/>
        </a:p>
      </dgm:t>
    </dgm:pt>
    <dgm:pt modelId="{DFE85431-C714-4EEB-89C0-885977871D81}" type="sibTrans" cxnId="{6D674A21-3A8D-47E9-B8A3-C67E3386E13A}">
      <dgm:prSet/>
      <dgm:spPr/>
      <dgm:t>
        <a:bodyPr/>
        <a:lstStyle/>
        <a:p>
          <a:endParaRPr lang="en-US"/>
        </a:p>
      </dgm:t>
    </dgm:pt>
    <dgm:pt modelId="{0E6D61EF-F391-4D5E-9C28-94A8879DB954}">
      <dgm:prSet phldrT="[Text]" custT="1"/>
      <dgm:spPr/>
      <dgm:t>
        <a:bodyPr/>
        <a:lstStyle/>
        <a:p>
          <a:r>
            <a:rPr lang="en-ZA" sz="1800" dirty="0" smtClean="0">
              <a:solidFill>
                <a:srgbClr val="0070C0"/>
              </a:solidFill>
              <a:latin typeface="Calibri" pitchFamily="34" charset="0"/>
            </a:rPr>
            <a:t>An assessment report on implementation of the National Action Plan on GBV and its supporting structures</a:t>
          </a:r>
          <a:endParaRPr lang="en-US" sz="1800" dirty="0">
            <a:solidFill>
              <a:srgbClr val="0070C0"/>
            </a:solidFill>
            <a:latin typeface="Calibri" pitchFamily="34" charset="0"/>
          </a:endParaRPr>
        </a:p>
      </dgm:t>
    </dgm:pt>
    <dgm:pt modelId="{0FA7D523-8AF8-4998-B7B4-233A57E8449F}" type="parTrans" cxnId="{306BF004-B60F-4FAF-A338-4642BDE15BEB}">
      <dgm:prSet/>
      <dgm:spPr/>
      <dgm:t>
        <a:bodyPr/>
        <a:lstStyle/>
        <a:p>
          <a:endParaRPr lang="en-US"/>
        </a:p>
      </dgm:t>
    </dgm:pt>
    <dgm:pt modelId="{E8008863-6580-47F1-A60B-D7A5D0A23FE1}" type="sibTrans" cxnId="{306BF004-B60F-4FAF-A338-4642BDE15BEB}">
      <dgm:prSet/>
      <dgm:spPr/>
      <dgm:t>
        <a:bodyPr/>
        <a:lstStyle/>
        <a:p>
          <a:endParaRPr lang="en-US"/>
        </a:p>
      </dgm:t>
    </dgm:pt>
    <dgm:pt modelId="{05D8C9C8-66E3-4C0B-B923-1FD8E021AC2F}">
      <dgm:prSet phldrT="[Text]" custT="1"/>
      <dgm:spPr/>
      <dgm:t>
        <a:bodyPr/>
        <a:lstStyle/>
        <a:p>
          <a:r>
            <a:rPr lang="en-ZA" sz="1800" dirty="0" smtClean="0">
              <a:solidFill>
                <a:srgbClr val="0070C0"/>
              </a:solidFill>
              <a:latin typeface="Calibri" pitchFamily="34" charset="0"/>
            </a:rPr>
            <a:t>Audit report of the implementation of the Victims charter recommendations of CGE study</a:t>
          </a:r>
          <a:endParaRPr lang="en-US" sz="1800" dirty="0">
            <a:solidFill>
              <a:srgbClr val="0070C0"/>
            </a:solidFill>
            <a:latin typeface="Calibri" pitchFamily="34" charset="0"/>
          </a:endParaRPr>
        </a:p>
      </dgm:t>
    </dgm:pt>
    <dgm:pt modelId="{535A8EFC-0117-479F-B31B-D94F6F05378C}" type="parTrans" cxnId="{ACCD7EFA-9EF2-4F65-9084-901BDEA2A7C9}">
      <dgm:prSet/>
      <dgm:spPr/>
      <dgm:t>
        <a:bodyPr/>
        <a:lstStyle/>
        <a:p>
          <a:endParaRPr lang="en-US"/>
        </a:p>
      </dgm:t>
    </dgm:pt>
    <dgm:pt modelId="{72562934-7F9D-4419-A604-4DE306424638}" type="sibTrans" cxnId="{ACCD7EFA-9EF2-4F65-9084-901BDEA2A7C9}">
      <dgm:prSet/>
      <dgm:spPr/>
      <dgm:t>
        <a:bodyPr/>
        <a:lstStyle/>
        <a:p>
          <a:endParaRPr lang="en-US"/>
        </a:p>
      </dgm:t>
    </dgm:pt>
    <dgm:pt modelId="{9EC40AB4-989F-4A0D-8D5F-200DF80F6B3B}">
      <dgm:prSet phldrT="[Text]" custT="1"/>
      <dgm:spPr/>
      <dgm:t>
        <a:bodyPr/>
        <a:lstStyle/>
        <a:p>
          <a:r>
            <a:rPr lang="en-ZA" sz="1800" dirty="0" smtClean="0">
              <a:solidFill>
                <a:srgbClr val="0070C0"/>
              </a:solidFill>
              <a:latin typeface="Calibri" pitchFamily="34" charset="0"/>
            </a:rPr>
            <a:t>Evaluation report on monitoring of courts </a:t>
          </a:r>
          <a:endParaRPr lang="en-US" sz="1800" dirty="0">
            <a:solidFill>
              <a:srgbClr val="0070C0"/>
            </a:solidFill>
            <a:latin typeface="Calibri" pitchFamily="34" charset="0"/>
          </a:endParaRPr>
        </a:p>
      </dgm:t>
    </dgm:pt>
    <dgm:pt modelId="{EB9C51CC-E458-4E5F-B7D8-13BAFF0FB034}" type="parTrans" cxnId="{86143CA2-1933-44D6-B814-3FE9ED5FFD12}">
      <dgm:prSet/>
      <dgm:spPr/>
      <dgm:t>
        <a:bodyPr/>
        <a:lstStyle/>
        <a:p>
          <a:endParaRPr lang="en-US"/>
        </a:p>
      </dgm:t>
    </dgm:pt>
    <dgm:pt modelId="{DFD5B9BC-FA1F-4D7C-9752-383C18E7792B}" type="sibTrans" cxnId="{86143CA2-1933-44D6-B814-3FE9ED5FFD12}">
      <dgm:prSet/>
      <dgm:spPr/>
      <dgm:t>
        <a:bodyPr/>
        <a:lstStyle/>
        <a:p>
          <a:endParaRPr lang="en-US"/>
        </a:p>
      </dgm:t>
    </dgm:pt>
    <dgm:pt modelId="{5C87F669-A3F5-49E3-8781-BDAA67DEA1DC}">
      <dgm:prSet phldrT="[Text]" custT="1"/>
      <dgm:spPr/>
      <dgm:t>
        <a:bodyPr/>
        <a:lstStyle/>
        <a:p>
          <a:r>
            <a:rPr lang="en-ZA" sz="1800" dirty="0" smtClean="0">
              <a:solidFill>
                <a:srgbClr val="0070C0"/>
              </a:solidFill>
              <a:latin typeface="Calibri" pitchFamily="34" charset="0"/>
            </a:rPr>
            <a:t>Dialogues with policy makers convened (based on research studies conducted in previous financial year and integrated with key CGE campaigns)</a:t>
          </a:r>
          <a:endParaRPr lang="en-US" sz="1800" dirty="0">
            <a:solidFill>
              <a:srgbClr val="0070C0"/>
            </a:solidFill>
            <a:latin typeface="Calibri" pitchFamily="34" charset="0"/>
          </a:endParaRPr>
        </a:p>
      </dgm:t>
    </dgm:pt>
    <dgm:pt modelId="{130607D6-5609-43EC-B697-2012B1561637}" type="parTrans" cxnId="{F8963577-BFD0-4036-A31C-ECB245A58E14}">
      <dgm:prSet/>
      <dgm:spPr/>
      <dgm:t>
        <a:bodyPr/>
        <a:lstStyle/>
        <a:p>
          <a:endParaRPr lang="en-US"/>
        </a:p>
      </dgm:t>
    </dgm:pt>
    <dgm:pt modelId="{5BDE012D-5DBE-456F-82E9-E935A42424DF}" type="sibTrans" cxnId="{F8963577-BFD0-4036-A31C-ECB245A58E14}">
      <dgm:prSet/>
      <dgm:spPr/>
      <dgm:t>
        <a:bodyPr/>
        <a:lstStyle/>
        <a:p>
          <a:endParaRPr lang="en-US"/>
        </a:p>
      </dgm:t>
    </dgm:pt>
    <dgm:pt modelId="{ED16F5ED-0C83-41A3-AF07-333174572BF3}" type="pres">
      <dgm:prSet presAssocID="{D3464BD5-2C31-4F3F-ADB2-694ABD0E39BF}" presName="Name0" presStyleCnt="0">
        <dgm:presLayoutVars>
          <dgm:dir/>
          <dgm:animLvl val="lvl"/>
          <dgm:resizeHandles val="exact"/>
        </dgm:presLayoutVars>
      </dgm:prSet>
      <dgm:spPr/>
      <dgm:t>
        <a:bodyPr/>
        <a:lstStyle/>
        <a:p>
          <a:endParaRPr lang="en-US"/>
        </a:p>
      </dgm:t>
    </dgm:pt>
    <dgm:pt modelId="{120ACA9F-DFA7-405B-8D84-55D5621A0CA2}" type="pres">
      <dgm:prSet presAssocID="{93467BFF-47B4-4001-B92D-309CC1D204B8}" presName="linNode" presStyleCnt="0"/>
      <dgm:spPr/>
    </dgm:pt>
    <dgm:pt modelId="{F4CDB5CE-02BF-43DF-879B-1D466323421E}" type="pres">
      <dgm:prSet presAssocID="{93467BFF-47B4-4001-B92D-309CC1D204B8}" presName="parentText" presStyleLbl="node1" presStyleIdx="0" presStyleCnt="1" custLinFactNeighborY="245">
        <dgm:presLayoutVars>
          <dgm:chMax val="1"/>
          <dgm:bulletEnabled val="1"/>
        </dgm:presLayoutVars>
      </dgm:prSet>
      <dgm:spPr/>
      <dgm:t>
        <a:bodyPr/>
        <a:lstStyle/>
        <a:p>
          <a:endParaRPr lang="en-US"/>
        </a:p>
      </dgm:t>
    </dgm:pt>
    <dgm:pt modelId="{01B46A98-E2E5-405E-B8AA-FCE6339A2FCE}" type="pres">
      <dgm:prSet presAssocID="{93467BFF-47B4-4001-B92D-309CC1D204B8}" presName="descendantText" presStyleLbl="alignAccFollowNode1" presStyleIdx="0" presStyleCnt="1" custScaleX="100098" custScaleY="112913" custLinFactNeighborX="0" custLinFactNeighborY="1950">
        <dgm:presLayoutVars>
          <dgm:bulletEnabled val="1"/>
        </dgm:presLayoutVars>
      </dgm:prSet>
      <dgm:spPr/>
      <dgm:t>
        <a:bodyPr/>
        <a:lstStyle/>
        <a:p>
          <a:endParaRPr lang="en-US"/>
        </a:p>
      </dgm:t>
    </dgm:pt>
  </dgm:ptLst>
  <dgm:cxnLst>
    <dgm:cxn modelId="{86143CA2-1933-44D6-B814-3FE9ED5FFD12}" srcId="{93467BFF-47B4-4001-B92D-309CC1D204B8}" destId="{9EC40AB4-989F-4A0D-8D5F-200DF80F6B3B}" srcOrd="3" destOrd="0" parTransId="{EB9C51CC-E458-4E5F-B7D8-13BAFF0FB034}" sibTransId="{DFD5B9BC-FA1F-4D7C-9752-383C18E7792B}"/>
    <dgm:cxn modelId="{A1309FAD-13D8-496F-8BB4-E3E350D77F97}" type="presOf" srcId="{93467BFF-47B4-4001-B92D-309CC1D204B8}" destId="{F4CDB5CE-02BF-43DF-879B-1D466323421E}" srcOrd="0" destOrd="0" presId="urn:microsoft.com/office/officeart/2005/8/layout/vList5"/>
    <dgm:cxn modelId="{D76F1A8B-054F-4B45-9783-3D8BF6DD7E26}" type="presOf" srcId="{D3464BD5-2C31-4F3F-ADB2-694ABD0E39BF}" destId="{ED16F5ED-0C83-41A3-AF07-333174572BF3}" srcOrd="0" destOrd="0" presId="urn:microsoft.com/office/officeart/2005/8/layout/vList5"/>
    <dgm:cxn modelId="{41693FB0-D4E1-4BF4-946F-B2471E247768}" type="presOf" srcId="{05D8C9C8-66E3-4C0B-B923-1FD8E021AC2F}" destId="{01B46A98-E2E5-405E-B8AA-FCE6339A2FCE}" srcOrd="0" destOrd="2" presId="urn:microsoft.com/office/officeart/2005/8/layout/vList5"/>
    <dgm:cxn modelId="{6D674A21-3A8D-47E9-B8A3-C67E3386E13A}" srcId="{93467BFF-47B4-4001-B92D-309CC1D204B8}" destId="{35F77D7A-BCBC-4BA7-91E0-B81CB763D409}" srcOrd="0" destOrd="0" parTransId="{C7CFC2F2-D7E1-43BE-8FAE-366F71C34FBD}" sibTransId="{DFE85431-C714-4EEB-89C0-885977871D81}"/>
    <dgm:cxn modelId="{9CA4F295-C89A-4862-9B3B-D6BE18738EF9}" type="presOf" srcId="{35F77D7A-BCBC-4BA7-91E0-B81CB763D409}" destId="{01B46A98-E2E5-405E-B8AA-FCE6339A2FCE}" srcOrd="0" destOrd="0" presId="urn:microsoft.com/office/officeart/2005/8/layout/vList5"/>
    <dgm:cxn modelId="{ACCD7EFA-9EF2-4F65-9084-901BDEA2A7C9}" srcId="{93467BFF-47B4-4001-B92D-309CC1D204B8}" destId="{05D8C9C8-66E3-4C0B-B923-1FD8E021AC2F}" srcOrd="2" destOrd="0" parTransId="{535A8EFC-0117-479F-B31B-D94F6F05378C}" sibTransId="{72562934-7F9D-4419-A604-4DE306424638}"/>
    <dgm:cxn modelId="{306BF004-B60F-4FAF-A338-4642BDE15BEB}" srcId="{93467BFF-47B4-4001-B92D-309CC1D204B8}" destId="{0E6D61EF-F391-4D5E-9C28-94A8879DB954}" srcOrd="1" destOrd="0" parTransId="{0FA7D523-8AF8-4998-B7B4-233A57E8449F}" sibTransId="{E8008863-6580-47F1-A60B-D7A5D0A23FE1}"/>
    <dgm:cxn modelId="{05394357-0182-4F3A-B2BF-959CAA3FF949}" type="presOf" srcId="{5C87F669-A3F5-49E3-8781-BDAA67DEA1DC}" destId="{01B46A98-E2E5-405E-B8AA-FCE6339A2FCE}" srcOrd="0" destOrd="4" presId="urn:microsoft.com/office/officeart/2005/8/layout/vList5"/>
    <dgm:cxn modelId="{BACC6354-61EA-45E3-8A90-B7B09496A9FF}" type="presOf" srcId="{9EC40AB4-989F-4A0D-8D5F-200DF80F6B3B}" destId="{01B46A98-E2E5-405E-B8AA-FCE6339A2FCE}" srcOrd="0" destOrd="3" presId="urn:microsoft.com/office/officeart/2005/8/layout/vList5"/>
    <dgm:cxn modelId="{B730028A-6D9C-48D5-BC8C-051E016CFE47}" type="presOf" srcId="{0E6D61EF-F391-4D5E-9C28-94A8879DB954}" destId="{01B46A98-E2E5-405E-B8AA-FCE6339A2FCE}" srcOrd="0" destOrd="1" presId="urn:microsoft.com/office/officeart/2005/8/layout/vList5"/>
    <dgm:cxn modelId="{F8963577-BFD0-4036-A31C-ECB245A58E14}" srcId="{93467BFF-47B4-4001-B92D-309CC1D204B8}" destId="{5C87F669-A3F5-49E3-8781-BDAA67DEA1DC}" srcOrd="4" destOrd="0" parTransId="{130607D6-5609-43EC-B697-2012B1561637}" sibTransId="{5BDE012D-5DBE-456F-82E9-E935A42424DF}"/>
    <dgm:cxn modelId="{C7425C23-2E24-4A10-934F-E39915C06EDF}" srcId="{D3464BD5-2C31-4F3F-ADB2-694ABD0E39BF}" destId="{93467BFF-47B4-4001-B92D-309CC1D204B8}" srcOrd="0" destOrd="0" parTransId="{16A951B1-9ABC-4BD7-BAE2-6C119413854E}" sibTransId="{642465B8-131D-4EBA-99F1-FD0F521BB71A}"/>
    <dgm:cxn modelId="{D008CACD-91C0-432B-9DE6-73FB3D63F4DB}" type="presParOf" srcId="{ED16F5ED-0C83-41A3-AF07-333174572BF3}" destId="{120ACA9F-DFA7-405B-8D84-55D5621A0CA2}" srcOrd="0" destOrd="0" presId="urn:microsoft.com/office/officeart/2005/8/layout/vList5"/>
    <dgm:cxn modelId="{C369F256-FF7A-4CD2-B8F0-955DF8037A80}" type="presParOf" srcId="{120ACA9F-DFA7-405B-8D84-55D5621A0CA2}" destId="{F4CDB5CE-02BF-43DF-879B-1D466323421E}" srcOrd="0" destOrd="0" presId="urn:microsoft.com/office/officeart/2005/8/layout/vList5"/>
    <dgm:cxn modelId="{7D6DF4AD-E9BF-4D8C-9F4A-DC6AADAA59F8}" type="presParOf" srcId="{120ACA9F-DFA7-405B-8D84-55D5621A0CA2}" destId="{01B46A98-E2E5-405E-B8AA-FCE6339A2FCE}"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464BD5-2C31-4F3F-ADB2-694ABD0E39B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3467BFF-47B4-4001-B92D-309CC1D204B8}">
      <dgm:prSet phldrT="[Text]"/>
      <dgm:spPr/>
      <dgm:t>
        <a:bodyPr/>
        <a:lstStyle/>
        <a:p>
          <a:r>
            <a:rPr lang="en-US" dirty="0" smtClean="0">
              <a:solidFill>
                <a:srgbClr val="002060"/>
              </a:solidFill>
              <a:latin typeface="Calibri" pitchFamily="34" charset="0"/>
            </a:rPr>
            <a:t>Strategic objective 2</a:t>
          </a:r>
          <a:endParaRPr lang="en-US" dirty="0">
            <a:solidFill>
              <a:srgbClr val="002060"/>
            </a:solidFill>
            <a:latin typeface="Calibri" pitchFamily="34" charset="0"/>
          </a:endParaRPr>
        </a:p>
      </dgm:t>
    </dgm:pt>
    <dgm:pt modelId="{16A951B1-9ABC-4BD7-BAE2-6C119413854E}" type="parTrans" cxnId="{C7425C23-2E24-4A10-934F-E39915C06EDF}">
      <dgm:prSet/>
      <dgm:spPr/>
      <dgm:t>
        <a:bodyPr/>
        <a:lstStyle/>
        <a:p>
          <a:endParaRPr lang="en-US"/>
        </a:p>
      </dgm:t>
    </dgm:pt>
    <dgm:pt modelId="{642465B8-131D-4EBA-99F1-FD0F521BB71A}" type="sibTrans" cxnId="{C7425C23-2E24-4A10-934F-E39915C06EDF}">
      <dgm:prSet/>
      <dgm:spPr/>
      <dgm:t>
        <a:bodyPr/>
        <a:lstStyle/>
        <a:p>
          <a:endParaRPr lang="en-US"/>
        </a:p>
      </dgm:t>
    </dgm:pt>
    <dgm:pt modelId="{35F77D7A-BCBC-4BA7-91E0-B81CB763D409}">
      <dgm:prSet phldrT="[Text]" custT="1"/>
      <dgm:spPr/>
      <dgm:t>
        <a:bodyPr/>
        <a:lstStyle/>
        <a:p>
          <a:r>
            <a:rPr lang="en-ZA" sz="1800" dirty="0" smtClean="0">
              <a:solidFill>
                <a:srgbClr val="0070C0"/>
              </a:solidFill>
              <a:latin typeface="Calibri" pitchFamily="34" charset="0"/>
            </a:rPr>
            <a:t>900 of complaints received and attended to</a:t>
          </a:r>
          <a:endParaRPr lang="en-US" sz="1800" dirty="0">
            <a:solidFill>
              <a:srgbClr val="0070C0"/>
            </a:solidFill>
            <a:latin typeface="Calibri" pitchFamily="34" charset="0"/>
          </a:endParaRPr>
        </a:p>
      </dgm:t>
    </dgm:pt>
    <dgm:pt modelId="{C7CFC2F2-D7E1-43BE-8FAE-366F71C34FBD}" type="parTrans" cxnId="{6D674A21-3A8D-47E9-B8A3-C67E3386E13A}">
      <dgm:prSet/>
      <dgm:spPr/>
      <dgm:t>
        <a:bodyPr/>
        <a:lstStyle/>
        <a:p>
          <a:endParaRPr lang="en-US"/>
        </a:p>
      </dgm:t>
    </dgm:pt>
    <dgm:pt modelId="{DFE85431-C714-4EEB-89C0-885977871D81}" type="sibTrans" cxnId="{6D674A21-3A8D-47E9-B8A3-C67E3386E13A}">
      <dgm:prSet/>
      <dgm:spPr/>
      <dgm:t>
        <a:bodyPr/>
        <a:lstStyle/>
        <a:p>
          <a:endParaRPr lang="en-US"/>
        </a:p>
      </dgm:t>
    </dgm:pt>
    <dgm:pt modelId="{1FE1A793-5F62-46B2-9473-7C4F2E389B17}">
      <dgm:prSet phldrT="[Text]" custT="1"/>
      <dgm:spPr/>
      <dgm:t>
        <a:bodyPr/>
        <a:lstStyle/>
        <a:p>
          <a:r>
            <a:rPr lang="en-ZA" sz="1800" dirty="0" smtClean="0">
              <a:solidFill>
                <a:srgbClr val="0070C0"/>
              </a:solidFill>
              <a:latin typeface="Calibri" pitchFamily="34" charset="0"/>
            </a:rPr>
            <a:t>135 Outreach, advocacy and  legal clinics conducted in Provinces </a:t>
          </a:r>
          <a:endParaRPr lang="en-US" sz="1800" dirty="0">
            <a:solidFill>
              <a:srgbClr val="0070C0"/>
            </a:solidFill>
            <a:latin typeface="Calibri" pitchFamily="34" charset="0"/>
          </a:endParaRPr>
        </a:p>
      </dgm:t>
    </dgm:pt>
    <dgm:pt modelId="{BC13C25F-A1FA-4FE0-AA2E-C57FB9DEA0C3}" type="parTrans" cxnId="{1C3599D0-6CAA-41FA-BA58-AF327AEB108E}">
      <dgm:prSet/>
      <dgm:spPr/>
      <dgm:t>
        <a:bodyPr/>
        <a:lstStyle/>
        <a:p>
          <a:endParaRPr lang="en-US"/>
        </a:p>
      </dgm:t>
    </dgm:pt>
    <dgm:pt modelId="{8E631448-3107-4621-8EAD-F4BDE74E9AE2}" type="sibTrans" cxnId="{1C3599D0-6CAA-41FA-BA58-AF327AEB108E}">
      <dgm:prSet/>
      <dgm:spPr/>
      <dgm:t>
        <a:bodyPr/>
        <a:lstStyle/>
        <a:p>
          <a:endParaRPr lang="en-US"/>
        </a:p>
      </dgm:t>
    </dgm:pt>
    <dgm:pt modelId="{464C95B0-8C58-474E-9EC5-3C9E80E01568}">
      <dgm:prSet phldrT="[Text]" custT="1"/>
      <dgm:spPr/>
      <dgm:t>
        <a:bodyPr/>
        <a:lstStyle/>
        <a:p>
          <a:r>
            <a:rPr lang="en-ZA" sz="1800" dirty="0" smtClean="0">
              <a:solidFill>
                <a:srgbClr val="0070C0"/>
              </a:solidFill>
              <a:latin typeface="Calibri" pitchFamily="34" charset="0"/>
            </a:rPr>
            <a:t>Systemic investigations:</a:t>
          </a:r>
          <a:endParaRPr lang="en-US" sz="1800" dirty="0">
            <a:solidFill>
              <a:srgbClr val="0070C0"/>
            </a:solidFill>
            <a:latin typeface="Calibri" pitchFamily="34" charset="0"/>
          </a:endParaRPr>
        </a:p>
      </dgm:t>
    </dgm:pt>
    <dgm:pt modelId="{0CD7441B-B17E-4604-B3D6-68CEBA2FA95F}" type="parTrans" cxnId="{E8C1B7AD-7474-46DD-BCF7-1904FE1F1590}">
      <dgm:prSet/>
      <dgm:spPr/>
      <dgm:t>
        <a:bodyPr/>
        <a:lstStyle/>
        <a:p>
          <a:endParaRPr lang="en-US"/>
        </a:p>
      </dgm:t>
    </dgm:pt>
    <dgm:pt modelId="{4F75495E-084C-4F32-B351-FABB700FA31E}" type="sibTrans" cxnId="{E8C1B7AD-7474-46DD-BCF7-1904FE1F1590}">
      <dgm:prSet/>
      <dgm:spPr/>
      <dgm:t>
        <a:bodyPr/>
        <a:lstStyle/>
        <a:p>
          <a:endParaRPr lang="en-US"/>
        </a:p>
      </dgm:t>
    </dgm:pt>
    <dgm:pt modelId="{B0AC81CF-D786-4A4B-B69D-928643F120AB}">
      <dgm:prSet phldrT="[Text]" custT="1"/>
      <dgm:spPr/>
      <dgm:t>
        <a:bodyPr/>
        <a:lstStyle/>
        <a:p>
          <a:r>
            <a:rPr lang="en-ZA" sz="1800" dirty="0" smtClean="0">
              <a:solidFill>
                <a:srgbClr val="0070C0"/>
              </a:solidFill>
              <a:latin typeface="Calibri" pitchFamily="34" charset="0"/>
            </a:rPr>
            <a:t>Mining sector; </a:t>
          </a:r>
          <a:endParaRPr lang="en-US" sz="1800" dirty="0">
            <a:solidFill>
              <a:srgbClr val="0070C0"/>
            </a:solidFill>
            <a:latin typeface="Calibri" pitchFamily="34" charset="0"/>
          </a:endParaRPr>
        </a:p>
      </dgm:t>
    </dgm:pt>
    <dgm:pt modelId="{E4E4B145-3788-4CE4-BA30-97995369A0F4}" type="parTrans" cxnId="{C1A6A5D6-1E96-4FEF-B59A-77E270AB8BE1}">
      <dgm:prSet/>
      <dgm:spPr/>
      <dgm:t>
        <a:bodyPr/>
        <a:lstStyle/>
        <a:p>
          <a:endParaRPr lang="en-US"/>
        </a:p>
      </dgm:t>
    </dgm:pt>
    <dgm:pt modelId="{5DC9E59E-D2C3-4981-A45D-0BEF01AD83E4}" type="sibTrans" cxnId="{C1A6A5D6-1E96-4FEF-B59A-77E270AB8BE1}">
      <dgm:prSet/>
      <dgm:spPr/>
      <dgm:t>
        <a:bodyPr/>
        <a:lstStyle/>
        <a:p>
          <a:endParaRPr lang="en-US"/>
        </a:p>
      </dgm:t>
    </dgm:pt>
    <dgm:pt modelId="{76AEF069-E91E-4E40-96AD-3C1FA12AA484}">
      <dgm:prSet phldrT="[Text]" custT="1"/>
      <dgm:spPr/>
      <dgm:t>
        <a:bodyPr/>
        <a:lstStyle/>
        <a:p>
          <a:r>
            <a:rPr lang="en-ZA" sz="1800" dirty="0" smtClean="0">
              <a:solidFill>
                <a:srgbClr val="0070C0"/>
              </a:solidFill>
              <a:latin typeface="Calibri" pitchFamily="34" charset="0"/>
            </a:rPr>
            <a:t>Gender transformation of judiciary, </a:t>
          </a:r>
          <a:endParaRPr lang="en-US" sz="1800" dirty="0">
            <a:solidFill>
              <a:srgbClr val="0070C0"/>
            </a:solidFill>
            <a:latin typeface="Calibri" pitchFamily="34" charset="0"/>
          </a:endParaRPr>
        </a:p>
      </dgm:t>
    </dgm:pt>
    <dgm:pt modelId="{C3099165-950B-4AA4-B207-5BDE2E4787E7}" type="parTrans" cxnId="{C479241C-E17F-45BB-8C6A-C56794EE43C4}">
      <dgm:prSet/>
      <dgm:spPr/>
      <dgm:t>
        <a:bodyPr/>
        <a:lstStyle/>
        <a:p>
          <a:endParaRPr lang="en-US"/>
        </a:p>
      </dgm:t>
    </dgm:pt>
    <dgm:pt modelId="{23569C83-C6B7-492D-AAA5-F003F55BC293}" type="sibTrans" cxnId="{C479241C-E17F-45BB-8C6A-C56794EE43C4}">
      <dgm:prSet/>
      <dgm:spPr/>
      <dgm:t>
        <a:bodyPr/>
        <a:lstStyle/>
        <a:p>
          <a:endParaRPr lang="en-US"/>
        </a:p>
      </dgm:t>
    </dgm:pt>
    <dgm:pt modelId="{F7D734A1-7CE3-43AD-8BAC-EC5FD2DE589F}">
      <dgm:prSet phldrT="[Text]" custT="1"/>
      <dgm:spPr/>
      <dgm:t>
        <a:bodyPr/>
        <a:lstStyle/>
        <a:p>
          <a:r>
            <a:rPr lang="en-ZA" sz="1800" dirty="0" smtClean="0">
              <a:solidFill>
                <a:srgbClr val="0070C0"/>
              </a:solidFill>
              <a:latin typeface="Calibri" pitchFamily="34" charset="0"/>
            </a:rPr>
            <a:t>Decriminalisation of sex work;</a:t>
          </a:r>
          <a:endParaRPr lang="en-US" sz="1800" dirty="0">
            <a:solidFill>
              <a:srgbClr val="0070C0"/>
            </a:solidFill>
            <a:latin typeface="Calibri" pitchFamily="34" charset="0"/>
          </a:endParaRPr>
        </a:p>
      </dgm:t>
    </dgm:pt>
    <dgm:pt modelId="{06140140-4A58-4F01-89A3-5B5775896CB2}" type="parTrans" cxnId="{E2C7A824-BFDC-45A4-A849-904C0D1CD243}">
      <dgm:prSet/>
      <dgm:spPr/>
      <dgm:t>
        <a:bodyPr/>
        <a:lstStyle/>
        <a:p>
          <a:endParaRPr lang="en-US"/>
        </a:p>
      </dgm:t>
    </dgm:pt>
    <dgm:pt modelId="{8D97C4EF-1FFB-45E3-8D9E-BA0201D0A95F}" type="sibTrans" cxnId="{E2C7A824-BFDC-45A4-A849-904C0D1CD243}">
      <dgm:prSet/>
      <dgm:spPr/>
      <dgm:t>
        <a:bodyPr/>
        <a:lstStyle/>
        <a:p>
          <a:endParaRPr lang="en-US"/>
        </a:p>
      </dgm:t>
    </dgm:pt>
    <dgm:pt modelId="{1D1D4799-34C7-4188-8088-6648C386964B}">
      <dgm:prSet phldrT="[Text]" custT="1"/>
      <dgm:spPr/>
      <dgm:t>
        <a:bodyPr/>
        <a:lstStyle/>
        <a:p>
          <a:r>
            <a:rPr lang="en-ZA" sz="1800" dirty="0" smtClean="0">
              <a:solidFill>
                <a:srgbClr val="0070C0"/>
              </a:solidFill>
              <a:latin typeface="Calibri" pitchFamily="34" charset="0"/>
            </a:rPr>
            <a:t> Maternal health</a:t>
          </a:r>
          <a:endParaRPr lang="en-US" sz="1800" dirty="0">
            <a:solidFill>
              <a:srgbClr val="0070C0"/>
            </a:solidFill>
            <a:latin typeface="Calibri" pitchFamily="34" charset="0"/>
          </a:endParaRPr>
        </a:p>
      </dgm:t>
    </dgm:pt>
    <dgm:pt modelId="{261F95E1-C398-44AF-BB9E-39D00C899A30}" type="parTrans" cxnId="{15C889EE-2298-46F4-8537-797B8661E019}">
      <dgm:prSet/>
      <dgm:spPr/>
      <dgm:t>
        <a:bodyPr/>
        <a:lstStyle/>
        <a:p>
          <a:endParaRPr lang="en-US"/>
        </a:p>
      </dgm:t>
    </dgm:pt>
    <dgm:pt modelId="{88636201-5568-463F-8B48-DE5D1BD33709}" type="sibTrans" cxnId="{15C889EE-2298-46F4-8537-797B8661E019}">
      <dgm:prSet/>
      <dgm:spPr/>
      <dgm:t>
        <a:bodyPr/>
        <a:lstStyle/>
        <a:p>
          <a:endParaRPr lang="en-US"/>
        </a:p>
      </dgm:t>
    </dgm:pt>
    <dgm:pt modelId="{ED16F5ED-0C83-41A3-AF07-333174572BF3}" type="pres">
      <dgm:prSet presAssocID="{D3464BD5-2C31-4F3F-ADB2-694ABD0E39BF}" presName="Name0" presStyleCnt="0">
        <dgm:presLayoutVars>
          <dgm:dir/>
          <dgm:animLvl val="lvl"/>
          <dgm:resizeHandles val="exact"/>
        </dgm:presLayoutVars>
      </dgm:prSet>
      <dgm:spPr/>
      <dgm:t>
        <a:bodyPr/>
        <a:lstStyle/>
        <a:p>
          <a:endParaRPr lang="en-US"/>
        </a:p>
      </dgm:t>
    </dgm:pt>
    <dgm:pt modelId="{120ACA9F-DFA7-405B-8D84-55D5621A0CA2}" type="pres">
      <dgm:prSet presAssocID="{93467BFF-47B4-4001-B92D-309CC1D204B8}" presName="linNode" presStyleCnt="0"/>
      <dgm:spPr/>
    </dgm:pt>
    <dgm:pt modelId="{F4CDB5CE-02BF-43DF-879B-1D466323421E}" type="pres">
      <dgm:prSet presAssocID="{93467BFF-47B4-4001-B92D-309CC1D204B8}" presName="parentText" presStyleLbl="node1" presStyleIdx="0" presStyleCnt="1" custScaleX="75421" custLinFactNeighborX="-9698" custLinFactNeighborY="-249">
        <dgm:presLayoutVars>
          <dgm:chMax val="1"/>
          <dgm:bulletEnabled val="1"/>
        </dgm:presLayoutVars>
      </dgm:prSet>
      <dgm:spPr/>
      <dgm:t>
        <a:bodyPr/>
        <a:lstStyle/>
        <a:p>
          <a:endParaRPr lang="en-US"/>
        </a:p>
      </dgm:t>
    </dgm:pt>
    <dgm:pt modelId="{01B46A98-E2E5-405E-B8AA-FCE6339A2FCE}" type="pres">
      <dgm:prSet presAssocID="{93467BFF-47B4-4001-B92D-309CC1D204B8}" presName="descendantText" presStyleLbl="alignAccFollowNode1" presStyleIdx="0" presStyleCnt="1" custScaleX="148920" custScaleY="125122" custLinFactNeighborX="-10131" custLinFactNeighborY="0">
        <dgm:presLayoutVars>
          <dgm:bulletEnabled val="1"/>
        </dgm:presLayoutVars>
      </dgm:prSet>
      <dgm:spPr/>
      <dgm:t>
        <a:bodyPr/>
        <a:lstStyle/>
        <a:p>
          <a:endParaRPr lang="en-US"/>
        </a:p>
      </dgm:t>
    </dgm:pt>
  </dgm:ptLst>
  <dgm:cxnLst>
    <dgm:cxn modelId="{15C889EE-2298-46F4-8537-797B8661E019}" srcId="{93467BFF-47B4-4001-B92D-309CC1D204B8}" destId="{1D1D4799-34C7-4188-8088-6648C386964B}" srcOrd="6" destOrd="0" parTransId="{261F95E1-C398-44AF-BB9E-39D00C899A30}" sibTransId="{88636201-5568-463F-8B48-DE5D1BD33709}"/>
    <dgm:cxn modelId="{037CC6A9-B3D1-409D-8F43-0170B1B96FDF}" type="presOf" srcId="{F7D734A1-7CE3-43AD-8BAC-EC5FD2DE589F}" destId="{01B46A98-E2E5-405E-B8AA-FCE6339A2FCE}" srcOrd="0" destOrd="5" presId="urn:microsoft.com/office/officeart/2005/8/layout/vList5"/>
    <dgm:cxn modelId="{E8C1B7AD-7474-46DD-BCF7-1904FE1F1590}" srcId="{93467BFF-47B4-4001-B92D-309CC1D204B8}" destId="{464C95B0-8C58-474E-9EC5-3C9E80E01568}" srcOrd="2" destOrd="0" parTransId="{0CD7441B-B17E-4604-B3D6-68CEBA2FA95F}" sibTransId="{4F75495E-084C-4F32-B351-FABB700FA31E}"/>
    <dgm:cxn modelId="{E6B67B74-17B8-4C0B-8AE3-D20D9BA7AF4E}" type="presOf" srcId="{76AEF069-E91E-4E40-96AD-3C1FA12AA484}" destId="{01B46A98-E2E5-405E-B8AA-FCE6339A2FCE}" srcOrd="0" destOrd="4" presId="urn:microsoft.com/office/officeart/2005/8/layout/vList5"/>
    <dgm:cxn modelId="{6D674A21-3A8D-47E9-B8A3-C67E3386E13A}" srcId="{93467BFF-47B4-4001-B92D-309CC1D204B8}" destId="{35F77D7A-BCBC-4BA7-91E0-B81CB763D409}" srcOrd="0" destOrd="0" parTransId="{C7CFC2F2-D7E1-43BE-8FAE-366F71C34FBD}" sibTransId="{DFE85431-C714-4EEB-89C0-885977871D81}"/>
    <dgm:cxn modelId="{C1A6A5D6-1E96-4FEF-B59A-77E270AB8BE1}" srcId="{93467BFF-47B4-4001-B92D-309CC1D204B8}" destId="{B0AC81CF-D786-4A4B-B69D-928643F120AB}" srcOrd="3" destOrd="0" parTransId="{E4E4B145-3788-4CE4-BA30-97995369A0F4}" sibTransId="{5DC9E59E-D2C3-4981-A45D-0BEF01AD83E4}"/>
    <dgm:cxn modelId="{C479241C-E17F-45BB-8C6A-C56794EE43C4}" srcId="{93467BFF-47B4-4001-B92D-309CC1D204B8}" destId="{76AEF069-E91E-4E40-96AD-3C1FA12AA484}" srcOrd="4" destOrd="0" parTransId="{C3099165-950B-4AA4-B207-5BDE2E4787E7}" sibTransId="{23569C83-C6B7-492D-AAA5-F003F55BC293}"/>
    <dgm:cxn modelId="{7ABE26E2-2C26-4578-A2EC-AD8D9E81E17F}" type="presOf" srcId="{35F77D7A-BCBC-4BA7-91E0-B81CB763D409}" destId="{01B46A98-E2E5-405E-B8AA-FCE6339A2FCE}" srcOrd="0" destOrd="0" presId="urn:microsoft.com/office/officeart/2005/8/layout/vList5"/>
    <dgm:cxn modelId="{0233FB63-5606-4E0F-8C62-74FDCD4BAAEF}" type="presOf" srcId="{464C95B0-8C58-474E-9EC5-3C9E80E01568}" destId="{01B46A98-E2E5-405E-B8AA-FCE6339A2FCE}" srcOrd="0" destOrd="2" presId="urn:microsoft.com/office/officeart/2005/8/layout/vList5"/>
    <dgm:cxn modelId="{1C3599D0-6CAA-41FA-BA58-AF327AEB108E}" srcId="{93467BFF-47B4-4001-B92D-309CC1D204B8}" destId="{1FE1A793-5F62-46B2-9473-7C4F2E389B17}" srcOrd="1" destOrd="0" parTransId="{BC13C25F-A1FA-4FE0-AA2E-C57FB9DEA0C3}" sibTransId="{8E631448-3107-4621-8EAD-F4BDE74E9AE2}"/>
    <dgm:cxn modelId="{E2C7A824-BFDC-45A4-A849-904C0D1CD243}" srcId="{93467BFF-47B4-4001-B92D-309CC1D204B8}" destId="{F7D734A1-7CE3-43AD-8BAC-EC5FD2DE589F}" srcOrd="5" destOrd="0" parTransId="{06140140-4A58-4F01-89A3-5B5775896CB2}" sibTransId="{8D97C4EF-1FFB-45E3-8D9E-BA0201D0A95F}"/>
    <dgm:cxn modelId="{4C551EBE-EA1C-48C7-BD97-342498733A7F}" type="presOf" srcId="{93467BFF-47B4-4001-B92D-309CC1D204B8}" destId="{F4CDB5CE-02BF-43DF-879B-1D466323421E}" srcOrd="0" destOrd="0" presId="urn:microsoft.com/office/officeart/2005/8/layout/vList5"/>
    <dgm:cxn modelId="{1899304F-BE56-4DFD-B8C7-210611AD41F0}" type="presOf" srcId="{D3464BD5-2C31-4F3F-ADB2-694ABD0E39BF}" destId="{ED16F5ED-0C83-41A3-AF07-333174572BF3}" srcOrd="0" destOrd="0" presId="urn:microsoft.com/office/officeart/2005/8/layout/vList5"/>
    <dgm:cxn modelId="{AEF7A85A-EFAF-4D76-9A7D-FA0808C46153}" type="presOf" srcId="{1FE1A793-5F62-46B2-9473-7C4F2E389B17}" destId="{01B46A98-E2E5-405E-B8AA-FCE6339A2FCE}" srcOrd="0" destOrd="1" presId="urn:microsoft.com/office/officeart/2005/8/layout/vList5"/>
    <dgm:cxn modelId="{0222E7A0-1446-40F8-8802-33F4B00AF9C9}" type="presOf" srcId="{1D1D4799-34C7-4188-8088-6648C386964B}" destId="{01B46A98-E2E5-405E-B8AA-FCE6339A2FCE}" srcOrd="0" destOrd="6" presId="urn:microsoft.com/office/officeart/2005/8/layout/vList5"/>
    <dgm:cxn modelId="{92E5E291-1FFE-421A-98FA-ACFCC87C41AC}" type="presOf" srcId="{B0AC81CF-D786-4A4B-B69D-928643F120AB}" destId="{01B46A98-E2E5-405E-B8AA-FCE6339A2FCE}" srcOrd="0" destOrd="3" presId="urn:microsoft.com/office/officeart/2005/8/layout/vList5"/>
    <dgm:cxn modelId="{C7425C23-2E24-4A10-934F-E39915C06EDF}" srcId="{D3464BD5-2C31-4F3F-ADB2-694ABD0E39BF}" destId="{93467BFF-47B4-4001-B92D-309CC1D204B8}" srcOrd="0" destOrd="0" parTransId="{16A951B1-9ABC-4BD7-BAE2-6C119413854E}" sibTransId="{642465B8-131D-4EBA-99F1-FD0F521BB71A}"/>
    <dgm:cxn modelId="{3A971E50-0145-4ECF-84D0-E2B588BD085A}" type="presParOf" srcId="{ED16F5ED-0C83-41A3-AF07-333174572BF3}" destId="{120ACA9F-DFA7-405B-8D84-55D5621A0CA2}" srcOrd="0" destOrd="0" presId="urn:microsoft.com/office/officeart/2005/8/layout/vList5"/>
    <dgm:cxn modelId="{C6E3D969-E37F-46D1-8288-C341BAE9FCF2}" type="presParOf" srcId="{120ACA9F-DFA7-405B-8D84-55D5621A0CA2}" destId="{F4CDB5CE-02BF-43DF-879B-1D466323421E}" srcOrd="0" destOrd="0" presId="urn:microsoft.com/office/officeart/2005/8/layout/vList5"/>
    <dgm:cxn modelId="{C5200A2E-B283-485D-A632-CD5DA5BA266D}" type="presParOf" srcId="{120ACA9F-DFA7-405B-8D84-55D5621A0CA2}" destId="{01B46A98-E2E5-405E-B8AA-FCE6339A2FCE}"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464BD5-2C31-4F3F-ADB2-694ABD0E39B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3467BFF-47B4-4001-B92D-309CC1D204B8}">
      <dgm:prSet phldrT="[Text]"/>
      <dgm:spPr/>
      <dgm:t>
        <a:bodyPr/>
        <a:lstStyle/>
        <a:p>
          <a:r>
            <a:rPr lang="en-US" dirty="0" smtClean="0">
              <a:solidFill>
                <a:srgbClr val="002060"/>
              </a:solidFill>
              <a:latin typeface="Calibri" pitchFamily="34" charset="0"/>
            </a:rPr>
            <a:t>Strategic objective 2</a:t>
          </a:r>
          <a:endParaRPr lang="en-US" dirty="0">
            <a:solidFill>
              <a:srgbClr val="002060"/>
            </a:solidFill>
            <a:latin typeface="Calibri" pitchFamily="34" charset="0"/>
          </a:endParaRPr>
        </a:p>
      </dgm:t>
    </dgm:pt>
    <dgm:pt modelId="{16A951B1-9ABC-4BD7-BAE2-6C119413854E}" type="parTrans" cxnId="{C7425C23-2E24-4A10-934F-E39915C06EDF}">
      <dgm:prSet/>
      <dgm:spPr/>
      <dgm:t>
        <a:bodyPr/>
        <a:lstStyle/>
        <a:p>
          <a:endParaRPr lang="en-US"/>
        </a:p>
      </dgm:t>
    </dgm:pt>
    <dgm:pt modelId="{642465B8-131D-4EBA-99F1-FD0F521BB71A}" type="sibTrans" cxnId="{C7425C23-2E24-4A10-934F-E39915C06EDF}">
      <dgm:prSet/>
      <dgm:spPr/>
      <dgm:t>
        <a:bodyPr/>
        <a:lstStyle/>
        <a:p>
          <a:endParaRPr lang="en-US"/>
        </a:p>
      </dgm:t>
    </dgm:pt>
    <dgm:pt modelId="{0E9425F9-424D-4F1A-AEC0-1B7802B8F5FB}">
      <dgm:prSet phldrT="[Text]" custT="1"/>
      <dgm:spPr/>
      <dgm:t>
        <a:bodyPr/>
        <a:lstStyle/>
        <a:p>
          <a:r>
            <a:rPr lang="en-ZA" sz="1800" dirty="0" smtClean="0">
              <a:solidFill>
                <a:srgbClr val="0070C0"/>
              </a:solidFill>
              <a:latin typeface="Calibri" pitchFamily="34" charset="0"/>
            </a:rPr>
            <a:t>Intervention programmes on gender violations initiated with traditional leadership and religious sector           public hearings</a:t>
          </a:r>
          <a:endParaRPr lang="en-US" sz="1800" dirty="0">
            <a:solidFill>
              <a:srgbClr val="0070C0"/>
            </a:solidFill>
            <a:latin typeface="Calibri" pitchFamily="34" charset="0"/>
          </a:endParaRPr>
        </a:p>
      </dgm:t>
    </dgm:pt>
    <dgm:pt modelId="{406797E4-D93F-4D31-9E51-7A4B51BCDCB3}" type="parTrans" cxnId="{255301BF-82FF-44EB-9DF2-DFBF9685BDB7}">
      <dgm:prSet/>
      <dgm:spPr/>
      <dgm:t>
        <a:bodyPr/>
        <a:lstStyle/>
        <a:p>
          <a:endParaRPr lang="en-US"/>
        </a:p>
      </dgm:t>
    </dgm:pt>
    <dgm:pt modelId="{D8FA2E24-7598-43FA-9E6F-4C060EDDFE90}" type="sibTrans" cxnId="{255301BF-82FF-44EB-9DF2-DFBF9685BDB7}">
      <dgm:prSet/>
      <dgm:spPr/>
      <dgm:t>
        <a:bodyPr/>
        <a:lstStyle/>
        <a:p>
          <a:endParaRPr lang="en-US"/>
        </a:p>
      </dgm:t>
    </dgm:pt>
    <dgm:pt modelId="{160A0F68-D181-4FA3-A689-8B53D7FD2506}">
      <dgm:prSet phldrT="[Text]" custT="1"/>
      <dgm:spPr/>
      <dgm:t>
        <a:bodyPr/>
        <a:lstStyle/>
        <a:p>
          <a:r>
            <a:rPr lang="en-ZA" sz="1800" dirty="0" smtClean="0">
              <a:solidFill>
                <a:srgbClr val="0070C0"/>
              </a:solidFill>
              <a:latin typeface="Calibri" pitchFamily="34" charset="0"/>
            </a:rPr>
            <a:t>36 stakeholder engagements held on gender issues in provinces with targeted stakeholders</a:t>
          </a:r>
          <a:endParaRPr lang="en-US" sz="1800" dirty="0">
            <a:solidFill>
              <a:srgbClr val="0070C0"/>
            </a:solidFill>
            <a:latin typeface="Calibri" pitchFamily="34" charset="0"/>
          </a:endParaRPr>
        </a:p>
      </dgm:t>
    </dgm:pt>
    <dgm:pt modelId="{5A1F9CD3-57B5-44CF-8153-8D704198C515}" type="parTrans" cxnId="{0C9314BE-F584-48A1-91A0-1B0093ECF5AC}">
      <dgm:prSet/>
      <dgm:spPr/>
      <dgm:t>
        <a:bodyPr/>
        <a:lstStyle/>
        <a:p>
          <a:endParaRPr lang="en-US"/>
        </a:p>
      </dgm:t>
    </dgm:pt>
    <dgm:pt modelId="{1DE3F1AD-09AE-4FDE-913A-D1823EB702DF}" type="sibTrans" cxnId="{0C9314BE-F584-48A1-91A0-1B0093ECF5AC}">
      <dgm:prSet/>
      <dgm:spPr/>
      <dgm:t>
        <a:bodyPr/>
        <a:lstStyle/>
        <a:p>
          <a:endParaRPr lang="en-US"/>
        </a:p>
      </dgm:t>
    </dgm:pt>
    <dgm:pt modelId="{4EBD84EA-FE96-4678-B9AF-9FA51393CB08}">
      <dgm:prSet phldrT="[Text]" custT="1"/>
      <dgm:spPr/>
      <dgm:t>
        <a:bodyPr/>
        <a:lstStyle/>
        <a:p>
          <a:r>
            <a:rPr lang="en-ZA" sz="1800" dirty="0" smtClean="0">
              <a:solidFill>
                <a:srgbClr val="0070C0"/>
              </a:solidFill>
              <a:latin typeface="Calibri" pitchFamily="34" charset="0"/>
            </a:rPr>
            <a:t>Develop training manual on legislation, regional and international instruments resulting in gender mainstreaming</a:t>
          </a:r>
          <a:endParaRPr lang="en-US" sz="1800" dirty="0">
            <a:solidFill>
              <a:srgbClr val="0070C0"/>
            </a:solidFill>
            <a:latin typeface="Calibri" pitchFamily="34" charset="0"/>
          </a:endParaRPr>
        </a:p>
      </dgm:t>
    </dgm:pt>
    <dgm:pt modelId="{B530149C-385A-41DC-8BDD-9F72C864D212}" type="parTrans" cxnId="{652FCED4-890B-46D9-ACAD-7944765700EB}">
      <dgm:prSet/>
      <dgm:spPr/>
      <dgm:t>
        <a:bodyPr/>
        <a:lstStyle/>
        <a:p>
          <a:endParaRPr lang="en-US"/>
        </a:p>
      </dgm:t>
    </dgm:pt>
    <dgm:pt modelId="{700F077C-CDE5-4F6A-AD07-1CACFE71A187}" type="sibTrans" cxnId="{652FCED4-890B-46D9-ACAD-7944765700EB}">
      <dgm:prSet/>
      <dgm:spPr/>
      <dgm:t>
        <a:bodyPr/>
        <a:lstStyle/>
        <a:p>
          <a:endParaRPr lang="en-US"/>
        </a:p>
      </dgm:t>
    </dgm:pt>
    <dgm:pt modelId="{3AA0D2A2-E904-4400-9E61-1FE94308141F}">
      <dgm:prSet phldrT="[Text]" custT="1"/>
      <dgm:spPr/>
      <dgm:t>
        <a:bodyPr/>
        <a:lstStyle/>
        <a:p>
          <a:r>
            <a:rPr lang="en-ZA" sz="1800" dirty="0" smtClean="0">
              <a:solidFill>
                <a:srgbClr val="0070C0"/>
              </a:solidFill>
              <a:latin typeface="Calibri" pitchFamily="34" charset="0"/>
            </a:rPr>
            <a:t>To use public media platforms to disseminate gender equality education and information –72 media slots</a:t>
          </a:r>
          <a:endParaRPr lang="en-US" sz="1800" dirty="0">
            <a:solidFill>
              <a:srgbClr val="0070C0"/>
            </a:solidFill>
            <a:latin typeface="Calibri" pitchFamily="34" charset="0"/>
          </a:endParaRPr>
        </a:p>
      </dgm:t>
    </dgm:pt>
    <dgm:pt modelId="{AE75D361-B8E6-40A4-8531-1DA260B6F4D5}" type="parTrans" cxnId="{FBBEAC4D-12EE-4F80-8171-2AFC2BE125CD}">
      <dgm:prSet/>
      <dgm:spPr/>
      <dgm:t>
        <a:bodyPr/>
        <a:lstStyle/>
        <a:p>
          <a:endParaRPr lang="en-US"/>
        </a:p>
      </dgm:t>
    </dgm:pt>
    <dgm:pt modelId="{86D17C72-8D5D-416D-8BE7-4780A84A8752}" type="sibTrans" cxnId="{FBBEAC4D-12EE-4F80-8171-2AFC2BE125CD}">
      <dgm:prSet/>
      <dgm:spPr/>
      <dgm:t>
        <a:bodyPr/>
        <a:lstStyle/>
        <a:p>
          <a:endParaRPr lang="en-US"/>
        </a:p>
      </dgm:t>
    </dgm:pt>
    <dgm:pt modelId="{CC8B1E3A-C96C-45A1-87CC-66E269B94CBC}">
      <dgm:prSet phldrT="[Text]" custT="1"/>
      <dgm:spPr/>
      <dgm:t>
        <a:bodyPr/>
        <a:lstStyle/>
        <a:p>
          <a:r>
            <a:rPr lang="en-US" sz="1800" dirty="0" smtClean="0">
              <a:solidFill>
                <a:srgbClr val="0070C0"/>
              </a:solidFill>
              <a:latin typeface="Calibri" pitchFamily="34" charset="0"/>
            </a:rPr>
            <a:t>Training CGE </a:t>
          </a:r>
          <a:r>
            <a:rPr lang="en-US" sz="1800" dirty="0" smtClean="0">
              <a:solidFill>
                <a:schemeClr val="accent1">
                  <a:lumMod val="50000"/>
                </a:schemeClr>
              </a:solidFill>
              <a:latin typeface="Calibri" pitchFamily="34" charset="0"/>
            </a:rPr>
            <a:t>EOs</a:t>
          </a:r>
          <a:endParaRPr lang="en-US" sz="1800" dirty="0">
            <a:solidFill>
              <a:schemeClr val="accent1">
                <a:lumMod val="50000"/>
              </a:schemeClr>
            </a:solidFill>
            <a:latin typeface="Calibri" pitchFamily="34" charset="0"/>
          </a:endParaRPr>
        </a:p>
      </dgm:t>
    </dgm:pt>
    <dgm:pt modelId="{CA9CEB7E-FE2C-44C5-840A-14F6E84BB3E6}" type="parTrans" cxnId="{64C05C2F-3F51-4BC1-B7EF-93CD81658CF5}">
      <dgm:prSet/>
      <dgm:spPr/>
      <dgm:t>
        <a:bodyPr/>
        <a:lstStyle/>
        <a:p>
          <a:endParaRPr lang="en-US"/>
        </a:p>
      </dgm:t>
    </dgm:pt>
    <dgm:pt modelId="{72C4B487-EDBD-4D28-AD59-2B83063DC20F}" type="sibTrans" cxnId="{64C05C2F-3F51-4BC1-B7EF-93CD81658CF5}">
      <dgm:prSet/>
      <dgm:spPr/>
      <dgm:t>
        <a:bodyPr/>
        <a:lstStyle/>
        <a:p>
          <a:endParaRPr lang="en-US"/>
        </a:p>
      </dgm:t>
    </dgm:pt>
    <dgm:pt modelId="{28E64F4A-1404-47F5-A2DC-1B150DDC5D8E}">
      <dgm:prSet phldrT="[Text]" custT="1"/>
      <dgm:spPr/>
      <dgm:t>
        <a:bodyPr/>
        <a:lstStyle/>
        <a:p>
          <a:r>
            <a:rPr lang="en-US" sz="1800" dirty="0" smtClean="0">
              <a:solidFill>
                <a:srgbClr val="0070C0"/>
              </a:solidFill>
              <a:latin typeface="Calibri" pitchFamily="34" charset="0"/>
            </a:rPr>
            <a:t>Implement coordinated education </a:t>
          </a:r>
          <a:r>
            <a:rPr lang="en-US" sz="1800" dirty="0" err="1" smtClean="0">
              <a:solidFill>
                <a:srgbClr val="0070C0"/>
              </a:solidFill>
              <a:latin typeface="Calibri" pitchFamily="34" charset="0"/>
            </a:rPr>
            <a:t>programme</a:t>
          </a:r>
          <a:r>
            <a:rPr lang="en-US" sz="1800" dirty="0" smtClean="0">
              <a:solidFill>
                <a:srgbClr val="0070C0"/>
              </a:solidFill>
              <a:latin typeface="Calibri" pitchFamily="34" charset="0"/>
            </a:rPr>
            <a:t> on gender mainstreaming with targeted stakeholders</a:t>
          </a:r>
          <a:endParaRPr lang="en-US" sz="1800" dirty="0">
            <a:solidFill>
              <a:srgbClr val="0070C0"/>
            </a:solidFill>
            <a:latin typeface="Calibri" pitchFamily="34" charset="0"/>
          </a:endParaRPr>
        </a:p>
      </dgm:t>
    </dgm:pt>
    <dgm:pt modelId="{272BE728-42A7-4E25-AE88-6F5D8A3ADE22}" type="parTrans" cxnId="{84A6A3A9-D22D-4058-A828-660E67D7976B}">
      <dgm:prSet/>
      <dgm:spPr/>
      <dgm:t>
        <a:bodyPr/>
        <a:lstStyle/>
        <a:p>
          <a:endParaRPr lang="en-US"/>
        </a:p>
      </dgm:t>
    </dgm:pt>
    <dgm:pt modelId="{BF354487-98E0-4FA8-92F4-613FAD3C54B2}" type="sibTrans" cxnId="{84A6A3A9-D22D-4058-A828-660E67D7976B}">
      <dgm:prSet/>
      <dgm:spPr/>
      <dgm:t>
        <a:bodyPr/>
        <a:lstStyle/>
        <a:p>
          <a:endParaRPr lang="en-US"/>
        </a:p>
      </dgm:t>
    </dgm:pt>
    <dgm:pt modelId="{67EB3B20-A408-4261-AF19-A50CA384C936}">
      <dgm:prSet phldrT="[Text]" custT="1"/>
      <dgm:spPr/>
      <dgm:t>
        <a:bodyPr/>
        <a:lstStyle/>
        <a:p>
          <a:endParaRPr lang="en-US" sz="1800" dirty="0">
            <a:solidFill>
              <a:srgbClr val="0070C0"/>
            </a:solidFill>
            <a:latin typeface="Calibri" pitchFamily="34" charset="0"/>
          </a:endParaRPr>
        </a:p>
      </dgm:t>
    </dgm:pt>
    <dgm:pt modelId="{C75B45F1-710E-4DDE-9596-5CE851886B6C}" type="parTrans" cxnId="{CD3CCD6E-8535-43F0-B61C-08FC60EDFB16}">
      <dgm:prSet/>
      <dgm:spPr/>
      <dgm:t>
        <a:bodyPr/>
        <a:lstStyle/>
        <a:p>
          <a:endParaRPr lang="en-US"/>
        </a:p>
      </dgm:t>
    </dgm:pt>
    <dgm:pt modelId="{8FAF900B-4006-4866-8873-949AB5053D7C}" type="sibTrans" cxnId="{CD3CCD6E-8535-43F0-B61C-08FC60EDFB16}">
      <dgm:prSet/>
      <dgm:spPr/>
      <dgm:t>
        <a:bodyPr/>
        <a:lstStyle/>
        <a:p>
          <a:endParaRPr lang="en-US"/>
        </a:p>
      </dgm:t>
    </dgm:pt>
    <dgm:pt modelId="{CA72CE88-7783-4D7E-9172-8A67AAAE0608}">
      <dgm:prSet phldrT="[Text]" custT="1"/>
      <dgm:spPr/>
      <dgm:t>
        <a:bodyPr/>
        <a:lstStyle/>
        <a:p>
          <a:r>
            <a:rPr lang="en-ZA" sz="1800" dirty="0" smtClean="0">
              <a:solidFill>
                <a:srgbClr val="0070C0"/>
              </a:solidFill>
              <a:latin typeface="Calibri" pitchFamily="34" charset="0"/>
            </a:rPr>
            <a:t>Co-ordination campaign developed with targeted stakeholders on gender discrimination – 9 reports</a:t>
          </a:r>
          <a:endParaRPr lang="en-US" sz="1800" dirty="0">
            <a:solidFill>
              <a:srgbClr val="0070C0"/>
            </a:solidFill>
            <a:latin typeface="Calibri" pitchFamily="34" charset="0"/>
          </a:endParaRPr>
        </a:p>
      </dgm:t>
    </dgm:pt>
    <dgm:pt modelId="{11DF161E-DA7A-44CD-A0F5-B4B2CAC61F33}" type="parTrans" cxnId="{6AB0B32A-1FBC-477E-9808-168A27FBA165}">
      <dgm:prSet/>
      <dgm:spPr/>
      <dgm:t>
        <a:bodyPr/>
        <a:lstStyle/>
        <a:p>
          <a:endParaRPr lang="en-US"/>
        </a:p>
      </dgm:t>
    </dgm:pt>
    <dgm:pt modelId="{F8E3CBD2-1A73-45CA-8813-3C187F5F4BA3}" type="sibTrans" cxnId="{6AB0B32A-1FBC-477E-9808-168A27FBA165}">
      <dgm:prSet/>
      <dgm:spPr/>
      <dgm:t>
        <a:bodyPr/>
        <a:lstStyle/>
        <a:p>
          <a:endParaRPr lang="en-US"/>
        </a:p>
      </dgm:t>
    </dgm:pt>
    <dgm:pt modelId="{ED16F5ED-0C83-41A3-AF07-333174572BF3}" type="pres">
      <dgm:prSet presAssocID="{D3464BD5-2C31-4F3F-ADB2-694ABD0E39BF}" presName="Name0" presStyleCnt="0">
        <dgm:presLayoutVars>
          <dgm:dir/>
          <dgm:animLvl val="lvl"/>
          <dgm:resizeHandles val="exact"/>
        </dgm:presLayoutVars>
      </dgm:prSet>
      <dgm:spPr/>
      <dgm:t>
        <a:bodyPr/>
        <a:lstStyle/>
        <a:p>
          <a:endParaRPr lang="en-US"/>
        </a:p>
      </dgm:t>
    </dgm:pt>
    <dgm:pt modelId="{120ACA9F-DFA7-405B-8D84-55D5621A0CA2}" type="pres">
      <dgm:prSet presAssocID="{93467BFF-47B4-4001-B92D-309CC1D204B8}" presName="linNode" presStyleCnt="0"/>
      <dgm:spPr/>
    </dgm:pt>
    <dgm:pt modelId="{F4CDB5CE-02BF-43DF-879B-1D466323421E}" type="pres">
      <dgm:prSet presAssocID="{93467BFF-47B4-4001-B92D-309CC1D204B8}" presName="parentText" presStyleLbl="node1" presStyleIdx="0" presStyleCnt="1" custScaleX="75421" custLinFactNeighborX="-9698" custLinFactNeighborY="-249">
        <dgm:presLayoutVars>
          <dgm:chMax val="1"/>
          <dgm:bulletEnabled val="1"/>
        </dgm:presLayoutVars>
      </dgm:prSet>
      <dgm:spPr/>
      <dgm:t>
        <a:bodyPr/>
        <a:lstStyle/>
        <a:p>
          <a:endParaRPr lang="en-US"/>
        </a:p>
      </dgm:t>
    </dgm:pt>
    <dgm:pt modelId="{01B46A98-E2E5-405E-B8AA-FCE6339A2FCE}" type="pres">
      <dgm:prSet presAssocID="{93467BFF-47B4-4001-B92D-309CC1D204B8}" presName="descendantText" presStyleLbl="alignAccFollowNode1" presStyleIdx="0" presStyleCnt="1" custScaleX="148920" custScaleY="125122" custLinFactNeighborX="-10131" custLinFactNeighborY="0">
        <dgm:presLayoutVars>
          <dgm:bulletEnabled val="1"/>
        </dgm:presLayoutVars>
      </dgm:prSet>
      <dgm:spPr/>
      <dgm:t>
        <a:bodyPr/>
        <a:lstStyle/>
        <a:p>
          <a:endParaRPr lang="en-US"/>
        </a:p>
      </dgm:t>
    </dgm:pt>
  </dgm:ptLst>
  <dgm:cxnLst>
    <dgm:cxn modelId="{CEC1B2DA-DD73-490E-AD8C-3148133DBB35}" type="presOf" srcId="{4EBD84EA-FE96-4678-B9AF-9FA51393CB08}" destId="{01B46A98-E2E5-405E-B8AA-FCE6339A2FCE}" srcOrd="0" destOrd="2" presId="urn:microsoft.com/office/officeart/2005/8/layout/vList5"/>
    <dgm:cxn modelId="{652FCED4-890B-46D9-ACAD-7944765700EB}" srcId="{93467BFF-47B4-4001-B92D-309CC1D204B8}" destId="{4EBD84EA-FE96-4678-B9AF-9FA51393CB08}" srcOrd="2" destOrd="0" parTransId="{B530149C-385A-41DC-8BDD-9F72C864D212}" sibTransId="{700F077C-CDE5-4F6A-AD07-1CACFE71A187}"/>
    <dgm:cxn modelId="{55DDE293-226E-43F8-B965-B3D8DC8DB7AF}" type="presOf" srcId="{0E9425F9-424D-4F1A-AEC0-1B7802B8F5FB}" destId="{01B46A98-E2E5-405E-B8AA-FCE6339A2FCE}" srcOrd="0" destOrd="6" presId="urn:microsoft.com/office/officeart/2005/8/layout/vList5"/>
    <dgm:cxn modelId="{C74566D5-1357-4DA8-8DBC-D71E82CEFA51}" type="presOf" srcId="{3AA0D2A2-E904-4400-9E61-1FE94308141F}" destId="{01B46A98-E2E5-405E-B8AA-FCE6339A2FCE}" srcOrd="0" destOrd="5" presId="urn:microsoft.com/office/officeart/2005/8/layout/vList5"/>
    <dgm:cxn modelId="{184E34C9-C28A-4120-8F43-CBBC5FA93948}" type="presOf" srcId="{160A0F68-D181-4FA3-A689-8B53D7FD2506}" destId="{01B46A98-E2E5-405E-B8AA-FCE6339A2FCE}" srcOrd="0" destOrd="7" presId="urn:microsoft.com/office/officeart/2005/8/layout/vList5"/>
    <dgm:cxn modelId="{08F17A6A-81D4-4DD1-AC52-C6CDEC44F5AB}" type="presOf" srcId="{67EB3B20-A408-4261-AF19-A50CA384C936}" destId="{01B46A98-E2E5-405E-B8AA-FCE6339A2FCE}" srcOrd="0" destOrd="0" presId="urn:microsoft.com/office/officeart/2005/8/layout/vList5"/>
    <dgm:cxn modelId="{255301BF-82FF-44EB-9DF2-DFBF9685BDB7}" srcId="{93467BFF-47B4-4001-B92D-309CC1D204B8}" destId="{0E9425F9-424D-4F1A-AEC0-1B7802B8F5FB}" srcOrd="6" destOrd="0" parTransId="{406797E4-D93F-4D31-9E51-7A4B51BCDCB3}" sibTransId="{D8FA2E24-7598-43FA-9E6F-4C060EDDFE90}"/>
    <dgm:cxn modelId="{6AB0B32A-1FBC-477E-9808-168A27FBA165}" srcId="{93467BFF-47B4-4001-B92D-309CC1D204B8}" destId="{CA72CE88-7783-4D7E-9172-8A67AAAE0608}" srcOrd="1" destOrd="0" parTransId="{11DF161E-DA7A-44CD-A0F5-B4B2CAC61F33}" sibTransId="{F8E3CBD2-1A73-45CA-8813-3C187F5F4BA3}"/>
    <dgm:cxn modelId="{0C9314BE-F584-48A1-91A0-1B0093ECF5AC}" srcId="{93467BFF-47B4-4001-B92D-309CC1D204B8}" destId="{160A0F68-D181-4FA3-A689-8B53D7FD2506}" srcOrd="7" destOrd="0" parTransId="{5A1F9CD3-57B5-44CF-8153-8D704198C515}" sibTransId="{1DE3F1AD-09AE-4FDE-913A-D1823EB702DF}"/>
    <dgm:cxn modelId="{1A28A108-0D23-4ECC-B237-059C3BB7DBCF}" type="presOf" srcId="{CC8B1E3A-C96C-45A1-87CC-66E269B94CBC}" destId="{01B46A98-E2E5-405E-B8AA-FCE6339A2FCE}" srcOrd="0" destOrd="3" presId="urn:microsoft.com/office/officeart/2005/8/layout/vList5"/>
    <dgm:cxn modelId="{84A6A3A9-D22D-4058-A828-660E67D7976B}" srcId="{93467BFF-47B4-4001-B92D-309CC1D204B8}" destId="{28E64F4A-1404-47F5-A2DC-1B150DDC5D8E}" srcOrd="4" destOrd="0" parTransId="{272BE728-42A7-4E25-AE88-6F5D8A3ADE22}" sibTransId="{BF354487-98E0-4FA8-92F4-613FAD3C54B2}"/>
    <dgm:cxn modelId="{64C05C2F-3F51-4BC1-B7EF-93CD81658CF5}" srcId="{93467BFF-47B4-4001-B92D-309CC1D204B8}" destId="{CC8B1E3A-C96C-45A1-87CC-66E269B94CBC}" srcOrd="3" destOrd="0" parTransId="{CA9CEB7E-FE2C-44C5-840A-14F6E84BB3E6}" sibTransId="{72C4B487-EDBD-4D28-AD59-2B83063DC20F}"/>
    <dgm:cxn modelId="{CD3CCD6E-8535-43F0-B61C-08FC60EDFB16}" srcId="{93467BFF-47B4-4001-B92D-309CC1D204B8}" destId="{67EB3B20-A408-4261-AF19-A50CA384C936}" srcOrd="0" destOrd="0" parTransId="{C75B45F1-710E-4DDE-9596-5CE851886B6C}" sibTransId="{8FAF900B-4006-4866-8873-949AB5053D7C}"/>
    <dgm:cxn modelId="{5B7E654D-FFA2-4121-81C5-7B0D7C0B3086}" type="presOf" srcId="{28E64F4A-1404-47F5-A2DC-1B150DDC5D8E}" destId="{01B46A98-E2E5-405E-B8AA-FCE6339A2FCE}" srcOrd="0" destOrd="4" presId="urn:microsoft.com/office/officeart/2005/8/layout/vList5"/>
    <dgm:cxn modelId="{4C551EBE-EA1C-48C7-BD97-342498733A7F}" type="presOf" srcId="{93467BFF-47B4-4001-B92D-309CC1D204B8}" destId="{F4CDB5CE-02BF-43DF-879B-1D466323421E}" srcOrd="0" destOrd="0" presId="urn:microsoft.com/office/officeart/2005/8/layout/vList5"/>
    <dgm:cxn modelId="{1899304F-BE56-4DFD-B8C7-210611AD41F0}" type="presOf" srcId="{D3464BD5-2C31-4F3F-ADB2-694ABD0E39BF}" destId="{ED16F5ED-0C83-41A3-AF07-333174572BF3}" srcOrd="0" destOrd="0" presId="urn:microsoft.com/office/officeart/2005/8/layout/vList5"/>
    <dgm:cxn modelId="{FBBEAC4D-12EE-4F80-8171-2AFC2BE125CD}" srcId="{93467BFF-47B4-4001-B92D-309CC1D204B8}" destId="{3AA0D2A2-E904-4400-9E61-1FE94308141F}" srcOrd="5" destOrd="0" parTransId="{AE75D361-B8E6-40A4-8531-1DA260B6F4D5}" sibTransId="{86D17C72-8D5D-416D-8BE7-4780A84A8752}"/>
    <dgm:cxn modelId="{D7FF6244-48CC-4F98-8F8F-915E85E9FA7E}" type="presOf" srcId="{CA72CE88-7783-4D7E-9172-8A67AAAE0608}" destId="{01B46A98-E2E5-405E-B8AA-FCE6339A2FCE}" srcOrd="0" destOrd="1" presId="urn:microsoft.com/office/officeart/2005/8/layout/vList5"/>
    <dgm:cxn modelId="{C7425C23-2E24-4A10-934F-E39915C06EDF}" srcId="{D3464BD5-2C31-4F3F-ADB2-694ABD0E39BF}" destId="{93467BFF-47B4-4001-B92D-309CC1D204B8}" srcOrd="0" destOrd="0" parTransId="{16A951B1-9ABC-4BD7-BAE2-6C119413854E}" sibTransId="{642465B8-131D-4EBA-99F1-FD0F521BB71A}"/>
    <dgm:cxn modelId="{3A971E50-0145-4ECF-84D0-E2B588BD085A}" type="presParOf" srcId="{ED16F5ED-0C83-41A3-AF07-333174572BF3}" destId="{120ACA9F-DFA7-405B-8D84-55D5621A0CA2}" srcOrd="0" destOrd="0" presId="urn:microsoft.com/office/officeart/2005/8/layout/vList5"/>
    <dgm:cxn modelId="{C6E3D969-E37F-46D1-8288-C341BAE9FCF2}" type="presParOf" srcId="{120ACA9F-DFA7-405B-8D84-55D5621A0CA2}" destId="{F4CDB5CE-02BF-43DF-879B-1D466323421E}" srcOrd="0" destOrd="0" presId="urn:microsoft.com/office/officeart/2005/8/layout/vList5"/>
    <dgm:cxn modelId="{C5200A2E-B283-485D-A632-CD5DA5BA266D}" type="presParOf" srcId="{120ACA9F-DFA7-405B-8D84-55D5621A0CA2}" destId="{01B46A98-E2E5-405E-B8AA-FCE6339A2FCE}"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464BD5-2C31-4F3F-ADB2-694ABD0E39B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3467BFF-47B4-4001-B92D-309CC1D204B8}">
      <dgm:prSet phldrT="[Text]"/>
      <dgm:spPr/>
      <dgm:t>
        <a:bodyPr/>
        <a:lstStyle/>
        <a:p>
          <a:r>
            <a:rPr lang="en-US" dirty="0" smtClean="0">
              <a:solidFill>
                <a:srgbClr val="002060"/>
              </a:solidFill>
              <a:latin typeface="Calibri" pitchFamily="34" charset="0"/>
            </a:rPr>
            <a:t>Strategic objective 3</a:t>
          </a:r>
          <a:endParaRPr lang="en-US" dirty="0">
            <a:solidFill>
              <a:srgbClr val="002060"/>
            </a:solidFill>
            <a:latin typeface="Calibri" pitchFamily="34" charset="0"/>
          </a:endParaRPr>
        </a:p>
      </dgm:t>
    </dgm:pt>
    <dgm:pt modelId="{16A951B1-9ABC-4BD7-BAE2-6C119413854E}" type="parTrans" cxnId="{C7425C23-2E24-4A10-934F-E39915C06EDF}">
      <dgm:prSet/>
      <dgm:spPr/>
      <dgm:t>
        <a:bodyPr/>
        <a:lstStyle/>
        <a:p>
          <a:endParaRPr lang="en-US"/>
        </a:p>
      </dgm:t>
    </dgm:pt>
    <dgm:pt modelId="{642465B8-131D-4EBA-99F1-FD0F521BB71A}" type="sibTrans" cxnId="{C7425C23-2E24-4A10-934F-E39915C06EDF}">
      <dgm:prSet/>
      <dgm:spPr/>
      <dgm:t>
        <a:bodyPr/>
        <a:lstStyle/>
        <a:p>
          <a:endParaRPr lang="en-US"/>
        </a:p>
      </dgm:t>
    </dgm:pt>
    <dgm:pt modelId="{35F77D7A-BCBC-4BA7-91E0-B81CB763D409}">
      <dgm:prSet phldrT="[Text]" custT="1"/>
      <dgm:spPr/>
      <dgm:t>
        <a:bodyPr/>
        <a:lstStyle/>
        <a:p>
          <a:r>
            <a:rPr lang="en-ZA" sz="1800" dirty="0" smtClean="0">
              <a:solidFill>
                <a:srgbClr val="0070C0"/>
              </a:solidFill>
              <a:latin typeface="Calibri" pitchFamily="34" charset="0"/>
            </a:rPr>
            <a:t>Assessment reports on regional protocols and charters – African Protocol on Human Rights and the rights of women, SADC on Gender and Development</a:t>
          </a:r>
          <a:endParaRPr lang="en-US" sz="1800" dirty="0">
            <a:solidFill>
              <a:srgbClr val="0070C0"/>
            </a:solidFill>
            <a:latin typeface="Calibri" pitchFamily="34" charset="0"/>
          </a:endParaRPr>
        </a:p>
      </dgm:t>
    </dgm:pt>
    <dgm:pt modelId="{C7CFC2F2-D7E1-43BE-8FAE-366F71C34FBD}" type="parTrans" cxnId="{6D674A21-3A8D-47E9-B8A3-C67E3386E13A}">
      <dgm:prSet/>
      <dgm:spPr/>
      <dgm:t>
        <a:bodyPr/>
        <a:lstStyle/>
        <a:p>
          <a:endParaRPr lang="en-US"/>
        </a:p>
      </dgm:t>
    </dgm:pt>
    <dgm:pt modelId="{DFE85431-C714-4EEB-89C0-885977871D81}" type="sibTrans" cxnId="{6D674A21-3A8D-47E9-B8A3-C67E3386E13A}">
      <dgm:prSet/>
      <dgm:spPr/>
      <dgm:t>
        <a:bodyPr/>
        <a:lstStyle/>
        <a:p>
          <a:endParaRPr lang="en-US"/>
        </a:p>
      </dgm:t>
    </dgm:pt>
    <dgm:pt modelId="{DECC7CBC-502F-46C3-83BE-82FA8157F825}">
      <dgm:prSet phldrT="[Text]" custT="1"/>
      <dgm:spPr/>
      <dgm:t>
        <a:bodyPr/>
        <a:lstStyle/>
        <a:p>
          <a:endParaRPr lang="en-US" sz="1800" dirty="0">
            <a:solidFill>
              <a:srgbClr val="0070C0"/>
            </a:solidFill>
            <a:latin typeface="Calibri" pitchFamily="34" charset="0"/>
          </a:endParaRPr>
        </a:p>
      </dgm:t>
    </dgm:pt>
    <dgm:pt modelId="{5811B332-4042-40E9-A4F7-97A41280F580}" type="parTrans" cxnId="{285A14D2-0CA9-438C-A241-3207712B3558}">
      <dgm:prSet/>
      <dgm:spPr/>
      <dgm:t>
        <a:bodyPr/>
        <a:lstStyle/>
        <a:p>
          <a:endParaRPr lang="en-US"/>
        </a:p>
      </dgm:t>
    </dgm:pt>
    <dgm:pt modelId="{3193B584-EF72-48D1-A13B-04D35C1E760B}" type="sibTrans" cxnId="{285A14D2-0CA9-438C-A241-3207712B3558}">
      <dgm:prSet/>
      <dgm:spPr/>
      <dgm:t>
        <a:bodyPr/>
        <a:lstStyle/>
        <a:p>
          <a:endParaRPr lang="en-US"/>
        </a:p>
      </dgm:t>
    </dgm:pt>
    <dgm:pt modelId="{80A4F41C-AFA6-43B0-B96B-D094CE42B1D0}">
      <dgm:prSet phldrT="[Text]" custT="1"/>
      <dgm:spPr/>
      <dgm:t>
        <a:bodyPr/>
        <a:lstStyle/>
        <a:p>
          <a:r>
            <a:rPr lang="en-ZA" sz="1800" dirty="0" smtClean="0">
              <a:solidFill>
                <a:srgbClr val="0070C0"/>
              </a:solidFill>
              <a:latin typeface="Calibri" pitchFamily="34" charset="0"/>
            </a:rPr>
            <a:t>Report on Africa Gender Development Index (AGDI) and hold consultative meetings with stakeholders on findings and recommendations</a:t>
          </a:r>
          <a:endParaRPr lang="en-US" sz="1800" dirty="0">
            <a:solidFill>
              <a:srgbClr val="0070C0"/>
            </a:solidFill>
            <a:latin typeface="Calibri" pitchFamily="34" charset="0"/>
          </a:endParaRPr>
        </a:p>
      </dgm:t>
    </dgm:pt>
    <dgm:pt modelId="{EB5B7EDC-7F31-4FB6-9762-13FDB5CD5CA0}" type="parTrans" cxnId="{12922952-8794-4F8B-A144-BCEB0D11505B}">
      <dgm:prSet/>
      <dgm:spPr/>
      <dgm:t>
        <a:bodyPr/>
        <a:lstStyle/>
        <a:p>
          <a:endParaRPr lang="en-US"/>
        </a:p>
      </dgm:t>
    </dgm:pt>
    <dgm:pt modelId="{7D77B9A3-271E-4F73-9CD8-BCB799130E0D}" type="sibTrans" cxnId="{12922952-8794-4F8B-A144-BCEB0D11505B}">
      <dgm:prSet/>
      <dgm:spPr/>
      <dgm:t>
        <a:bodyPr/>
        <a:lstStyle/>
        <a:p>
          <a:endParaRPr lang="en-US"/>
        </a:p>
      </dgm:t>
    </dgm:pt>
    <dgm:pt modelId="{6020B505-20A5-4400-9CC1-C10F954C1D18}">
      <dgm:prSet phldrT="[Text]" custT="1"/>
      <dgm:spPr/>
      <dgm:t>
        <a:bodyPr/>
        <a:lstStyle/>
        <a:p>
          <a:r>
            <a:rPr lang="en-ZA" sz="1800" dirty="0" smtClean="0">
              <a:solidFill>
                <a:srgbClr val="0070C0"/>
              </a:solidFill>
              <a:latin typeface="Calibri" pitchFamily="34" charset="0"/>
            </a:rPr>
            <a:t>Consultative meetings with stakeholders on SDGs </a:t>
          </a:r>
          <a:endParaRPr lang="en-US" sz="1800" dirty="0">
            <a:solidFill>
              <a:srgbClr val="0070C0"/>
            </a:solidFill>
            <a:latin typeface="Calibri" pitchFamily="34" charset="0"/>
          </a:endParaRPr>
        </a:p>
      </dgm:t>
    </dgm:pt>
    <dgm:pt modelId="{7332E50D-F0D7-4157-A9FF-78EA60E23F6B}" type="parTrans" cxnId="{ED9C329C-DD0C-459C-9EB0-2CAC979D8736}">
      <dgm:prSet/>
      <dgm:spPr/>
      <dgm:t>
        <a:bodyPr/>
        <a:lstStyle/>
        <a:p>
          <a:endParaRPr lang="en-US"/>
        </a:p>
      </dgm:t>
    </dgm:pt>
    <dgm:pt modelId="{D582FA49-1115-42DC-8397-AAD7462618DD}" type="sibTrans" cxnId="{ED9C329C-DD0C-459C-9EB0-2CAC979D8736}">
      <dgm:prSet/>
      <dgm:spPr/>
      <dgm:t>
        <a:bodyPr/>
        <a:lstStyle/>
        <a:p>
          <a:endParaRPr lang="en-US"/>
        </a:p>
      </dgm:t>
    </dgm:pt>
    <dgm:pt modelId="{6C74649B-EF64-47ED-9DC5-C81C6E6C75E1}">
      <dgm:prSet phldrT="[Text]" custT="1"/>
      <dgm:spPr/>
      <dgm:t>
        <a:bodyPr/>
        <a:lstStyle/>
        <a:p>
          <a:r>
            <a:rPr lang="en-ZA" sz="1800" dirty="0" smtClean="0">
              <a:solidFill>
                <a:srgbClr val="0070C0"/>
              </a:solidFill>
              <a:latin typeface="Calibri" pitchFamily="34" charset="0"/>
            </a:rPr>
            <a:t>Engagements with stakeholders on CGE  attendance at international and regional events</a:t>
          </a:r>
          <a:endParaRPr lang="en-US" sz="1800" dirty="0">
            <a:solidFill>
              <a:srgbClr val="0070C0"/>
            </a:solidFill>
            <a:latin typeface="Calibri" pitchFamily="34" charset="0"/>
          </a:endParaRPr>
        </a:p>
      </dgm:t>
    </dgm:pt>
    <dgm:pt modelId="{D2ABBEAB-ADD0-40CC-999E-A9CACB73F4EA}" type="parTrans" cxnId="{834D996D-2560-451A-B57B-AC532CE69A05}">
      <dgm:prSet/>
      <dgm:spPr/>
      <dgm:t>
        <a:bodyPr/>
        <a:lstStyle/>
        <a:p>
          <a:endParaRPr lang="en-US"/>
        </a:p>
      </dgm:t>
    </dgm:pt>
    <dgm:pt modelId="{5538C948-E7CA-4376-AB7B-9F9A58186B85}" type="sibTrans" cxnId="{834D996D-2560-451A-B57B-AC532CE69A05}">
      <dgm:prSet/>
      <dgm:spPr/>
      <dgm:t>
        <a:bodyPr/>
        <a:lstStyle/>
        <a:p>
          <a:endParaRPr lang="en-US"/>
        </a:p>
      </dgm:t>
    </dgm:pt>
    <dgm:pt modelId="{4078265A-D6C1-422A-A47C-8DE65726AFFC}">
      <dgm:prSet phldrT="[Text]" custT="1"/>
      <dgm:spPr/>
      <dgm:t>
        <a:bodyPr/>
        <a:lstStyle/>
        <a:p>
          <a:endParaRPr lang="en-US" sz="1800" dirty="0">
            <a:solidFill>
              <a:srgbClr val="0070C0"/>
            </a:solidFill>
            <a:latin typeface="Calibri" pitchFamily="34" charset="0"/>
          </a:endParaRPr>
        </a:p>
      </dgm:t>
    </dgm:pt>
    <dgm:pt modelId="{81F43CFA-D0A5-4E3C-87D6-974EB7C8E653}" type="parTrans" cxnId="{266EFCA6-F3FC-48DD-8E18-578A6907902D}">
      <dgm:prSet/>
      <dgm:spPr/>
      <dgm:t>
        <a:bodyPr/>
        <a:lstStyle/>
        <a:p>
          <a:endParaRPr lang="en-US"/>
        </a:p>
      </dgm:t>
    </dgm:pt>
    <dgm:pt modelId="{7BD04332-8259-46D6-832C-40658A84C597}" type="sibTrans" cxnId="{266EFCA6-F3FC-48DD-8E18-578A6907902D}">
      <dgm:prSet/>
      <dgm:spPr/>
      <dgm:t>
        <a:bodyPr/>
        <a:lstStyle/>
        <a:p>
          <a:endParaRPr lang="en-US"/>
        </a:p>
      </dgm:t>
    </dgm:pt>
    <dgm:pt modelId="{F7292905-99C0-4C3E-AE98-224592548A99}">
      <dgm:prSet phldrT="[Text]" custT="1"/>
      <dgm:spPr/>
      <dgm:t>
        <a:bodyPr/>
        <a:lstStyle/>
        <a:p>
          <a:endParaRPr lang="en-US" sz="1800" dirty="0">
            <a:solidFill>
              <a:srgbClr val="0070C0"/>
            </a:solidFill>
            <a:latin typeface="Calibri" pitchFamily="34" charset="0"/>
          </a:endParaRPr>
        </a:p>
      </dgm:t>
    </dgm:pt>
    <dgm:pt modelId="{CFA321CF-F3AF-4DC6-98EE-07538DDBD8AE}" type="parTrans" cxnId="{58BE0B80-1126-4E95-9E52-BE34B72B34E6}">
      <dgm:prSet/>
      <dgm:spPr/>
      <dgm:t>
        <a:bodyPr/>
        <a:lstStyle/>
        <a:p>
          <a:endParaRPr lang="en-US"/>
        </a:p>
      </dgm:t>
    </dgm:pt>
    <dgm:pt modelId="{2CDE7DC1-D633-4624-815C-A763B7E9B898}" type="sibTrans" cxnId="{58BE0B80-1126-4E95-9E52-BE34B72B34E6}">
      <dgm:prSet/>
      <dgm:spPr/>
      <dgm:t>
        <a:bodyPr/>
        <a:lstStyle/>
        <a:p>
          <a:endParaRPr lang="en-US"/>
        </a:p>
      </dgm:t>
    </dgm:pt>
    <dgm:pt modelId="{ED16F5ED-0C83-41A3-AF07-333174572BF3}" type="pres">
      <dgm:prSet presAssocID="{D3464BD5-2C31-4F3F-ADB2-694ABD0E39BF}" presName="Name0" presStyleCnt="0">
        <dgm:presLayoutVars>
          <dgm:dir/>
          <dgm:animLvl val="lvl"/>
          <dgm:resizeHandles val="exact"/>
        </dgm:presLayoutVars>
      </dgm:prSet>
      <dgm:spPr/>
      <dgm:t>
        <a:bodyPr/>
        <a:lstStyle/>
        <a:p>
          <a:endParaRPr lang="en-US"/>
        </a:p>
      </dgm:t>
    </dgm:pt>
    <dgm:pt modelId="{120ACA9F-DFA7-405B-8D84-55D5621A0CA2}" type="pres">
      <dgm:prSet presAssocID="{93467BFF-47B4-4001-B92D-309CC1D204B8}" presName="linNode" presStyleCnt="0"/>
      <dgm:spPr/>
    </dgm:pt>
    <dgm:pt modelId="{F4CDB5CE-02BF-43DF-879B-1D466323421E}" type="pres">
      <dgm:prSet presAssocID="{93467BFF-47B4-4001-B92D-309CC1D204B8}" presName="parentText" presStyleLbl="node1" presStyleIdx="0" presStyleCnt="1" custLinFactNeighborY="245">
        <dgm:presLayoutVars>
          <dgm:chMax val="1"/>
          <dgm:bulletEnabled val="1"/>
        </dgm:presLayoutVars>
      </dgm:prSet>
      <dgm:spPr/>
      <dgm:t>
        <a:bodyPr/>
        <a:lstStyle/>
        <a:p>
          <a:endParaRPr lang="en-US"/>
        </a:p>
      </dgm:t>
    </dgm:pt>
    <dgm:pt modelId="{01B46A98-E2E5-405E-B8AA-FCE6339A2FCE}" type="pres">
      <dgm:prSet presAssocID="{93467BFF-47B4-4001-B92D-309CC1D204B8}" presName="descendantText" presStyleLbl="alignAccFollowNode1" presStyleIdx="0" presStyleCnt="1" custScaleY="125122" custLinFactNeighborX="6077" custLinFactNeighborY="13603">
        <dgm:presLayoutVars>
          <dgm:bulletEnabled val="1"/>
        </dgm:presLayoutVars>
      </dgm:prSet>
      <dgm:spPr/>
      <dgm:t>
        <a:bodyPr/>
        <a:lstStyle/>
        <a:p>
          <a:endParaRPr lang="en-US"/>
        </a:p>
      </dgm:t>
    </dgm:pt>
  </dgm:ptLst>
  <dgm:cxnLst>
    <dgm:cxn modelId="{B73274DA-7000-4E8F-BDCA-F6EDAE084A8B}" type="presOf" srcId="{80A4F41C-AFA6-43B0-B96B-D094CE42B1D0}" destId="{01B46A98-E2E5-405E-B8AA-FCE6339A2FCE}" srcOrd="0" destOrd="1" presId="urn:microsoft.com/office/officeart/2005/8/layout/vList5"/>
    <dgm:cxn modelId="{9843D8BE-B01B-4C94-8D99-541F1C602592}" type="presOf" srcId="{6020B505-20A5-4400-9CC1-C10F954C1D18}" destId="{01B46A98-E2E5-405E-B8AA-FCE6339A2FCE}" srcOrd="0" destOrd="2" presId="urn:microsoft.com/office/officeart/2005/8/layout/vList5"/>
    <dgm:cxn modelId="{6846D73D-0AFD-4B3B-B961-2F74511D8903}" type="presOf" srcId="{93467BFF-47B4-4001-B92D-309CC1D204B8}" destId="{F4CDB5CE-02BF-43DF-879B-1D466323421E}" srcOrd="0" destOrd="0" presId="urn:microsoft.com/office/officeart/2005/8/layout/vList5"/>
    <dgm:cxn modelId="{12922952-8794-4F8B-A144-BCEB0D11505B}" srcId="{93467BFF-47B4-4001-B92D-309CC1D204B8}" destId="{80A4F41C-AFA6-43B0-B96B-D094CE42B1D0}" srcOrd="1" destOrd="0" parTransId="{EB5B7EDC-7F31-4FB6-9762-13FDB5CD5CA0}" sibTransId="{7D77B9A3-271E-4F73-9CD8-BCB799130E0D}"/>
    <dgm:cxn modelId="{3835EB47-7890-47B4-98E8-6B73CAA11061}" type="presOf" srcId="{6C74649B-EF64-47ED-9DC5-C81C6E6C75E1}" destId="{01B46A98-E2E5-405E-B8AA-FCE6339A2FCE}" srcOrd="0" destOrd="3" presId="urn:microsoft.com/office/officeart/2005/8/layout/vList5"/>
    <dgm:cxn modelId="{6D674A21-3A8D-47E9-B8A3-C67E3386E13A}" srcId="{93467BFF-47B4-4001-B92D-309CC1D204B8}" destId="{35F77D7A-BCBC-4BA7-91E0-B81CB763D409}" srcOrd="0" destOrd="0" parTransId="{C7CFC2F2-D7E1-43BE-8FAE-366F71C34FBD}" sibTransId="{DFE85431-C714-4EEB-89C0-885977871D81}"/>
    <dgm:cxn modelId="{C6F421A5-FEA4-403B-8AF8-2E163D76868F}" type="presOf" srcId="{4078265A-D6C1-422A-A47C-8DE65726AFFC}" destId="{01B46A98-E2E5-405E-B8AA-FCE6339A2FCE}" srcOrd="0" destOrd="5" presId="urn:microsoft.com/office/officeart/2005/8/layout/vList5"/>
    <dgm:cxn modelId="{4F98FA3F-495F-4947-9EC7-05A53F0F2F18}" type="presOf" srcId="{35F77D7A-BCBC-4BA7-91E0-B81CB763D409}" destId="{01B46A98-E2E5-405E-B8AA-FCE6339A2FCE}" srcOrd="0" destOrd="0" presId="urn:microsoft.com/office/officeart/2005/8/layout/vList5"/>
    <dgm:cxn modelId="{ED9C329C-DD0C-459C-9EB0-2CAC979D8736}" srcId="{93467BFF-47B4-4001-B92D-309CC1D204B8}" destId="{6020B505-20A5-4400-9CC1-C10F954C1D18}" srcOrd="2" destOrd="0" parTransId="{7332E50D-F0D7-4157-A9FF-78EA60E23F6B}" sibTransId="{D582FA49-1115-42DC-8397-AAD7462618DD}"/>
    <dgm:cxn modelId="{E9176753-C64A-430D-8B6B-D989E3BCD65B}" type="presOf" srcId="{F7292905-99C0-4C3E-AE98-224592548A99}" destId="{01B46A98-E2E5-405E-B8AA-FCE6339A2FCE}" srcOrd="0" destOrd="4" presId="urn:microsoft.com/office/officeart/2005/8/layout/vList5"/>
    <dgm:cxn modelId="{834D996D-2560-451A-B57B-AC532CE69A05}" srcId="{93467BFF-47B4-4001-B92D-309CC1D204B8}" destId="{6C74649B-EF64-47ED-9DC5-C81C6E6C75E1}" srcOrd="3" destOrd="0" parTransId="{D2ABBEAB-ADD0-40CC-999E-A9CACB73F4EA}" sibTransId="{5538C948-E7CA-4376-AB7B-9F9A58186B85}"/>
    <dgm:cxn modelId="{58BE0B80-1126-4E95-9E52-BE34B72B34E6}" srcId="{93467BFF-47B4-4001-B92D-309CC1D204B8}" destId="{F7292905-99C0-4C3E-AE98-224592548A99}" srcOrd="4" destOrd="0" parTransId="{CFA321CF-F3AF-4DC6-98EE-07538DDBD8AE}" sibTransId="{2CDE7DC1-D633-4624-815C-A763B7E9B898}"/>
    <dgm:cxn modelId="{266EFCA6-F3FC-48DD-8E18-578A6907902D}" srcId="{93467BFF-47B4-4001-B92D-309CC1D204B8}" destId="{4078265A-D6C1-422A-A47C-8DE65726AFFC}" srcOrd="5" destOrd="0" parTransId="{81F43CFA-D0A5-4E3C-87D6-974EB7C8E653}" sibTransId="{7BD04332-8259-46D6-832C-40658A84C597}"/>
    <dgm:cxn modelId="{8D23F8BD-FFFB-4838-B57F-B3CE0E495C77}" type="presOf" srcId="{D3464BD5-2C31-4F3F-ADB2-694ABD0E39BF}" destId="{ED16F5ED-0C83-41A3-AF07-333174572BF3}" srcOrd="0" destOrd="0" presId="urn:microsoft.com/office/officeart/2005/8/layout/vList5"/>
    <dgm:cxn modelId="{C15A0DD9-0FDB-4343-87EF-DB16716E3BC5}" type="presOf" srcId="{DECC7CBC-502F-46C3-83BE-82FA8157F825}" destId="{01B46A98-E2E5-405E-B8AA-FCE6339A2FCE}" srcOrd="0" destOrd="6" presId="urn:microsoft.com/office/officeart/2005/8/layout/vList5"/>
    <dgm:cxn modelId="{285A14D2-0CA9-438C-A241-3207712B3558}" srcId="{93467BFF-47B4-4001-B92D-309CC1D204B8}" destId="{DECC7CBC-502F-46C3-83BE-82FA8157F825}" srcOrd="6" destOrd="0" parTransId="{5811B332-4042-40E9-A4F7-97A41280F580}" sibTransId="{3193B584-EF72-48D1-A13B-04D35C1E760B}"/>
    <dgm:cxn modelId="{C7425C23-2E24-4A10-934F-E39915C06EDF}" srcId="{D3464BD5-2C31-4F3F-ADB2-694ABD0E39BF}" destId="{93467BFF-47B4-4001-B92D-309CC1D204B8}" srcOrd="0" destOrd="0" parTransId="{16A951B1-9ABC-4BD7-BAE2-6C119413854E}" sibTransId="{642465B8-131D-4EBA-99F1-FD0F521BB71A}"/>
    <dgm:cxn modelId="{1802F552-A0C3-4585-921B-B092FB8B02D9}" type="presParOf" srcId="{ED16F5ED-0C83-41A3-AF07-333174572BF3}" destId="{120ACA9F-DFA7-405B-8D84-55D5621A0CA2}" srcOrd="0" destOrd="0" presId="urn:microsoft.com/office/officeart/2005/8/layout/vList5"/>
    <dgm:cxn modelId="{A9F8800F-8237-4185-9472-E90D7D7A5BE8}" type="presParOf" srcId="{120ACA9F-DFA7-405B-8D84-55D5621A0CA2}" destId="{F4CDB5CE-02BF-43DF-879B-1D466323421E}" srcOrd="0" destOrd="0" presId="urn:microsoft.com/office/officeart/2005/8/layout/vList5"/>
    <dgm:cxn modelId="{B7210B47-F57E-46A9-9B94-FD21BAC0BF50}" type="presParOf" srcId="{120ACA9F-DFA7-405B-8D84-55D5621A0CA2}" destId="{01B46A98-E2E5-405E-B8AA-FCE6339A2FCE}"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464BD5-2C31-4F3F-ADB2-694ABD0E39B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3467BFF-47B4-4001-B92D-309CC1D204B8}">
      <dgm:prSet phldrT="[Text]"/>
      <dgm:spPr/>
      <dgm:t>
        <a:bodyPr/>
        <a:lstStyle/>
        <a:p>
          <a:r>
            <a:rPr lang="en-US" dirty="0" smtClean="0">
              <a:solidFill>
                <a:srgbClr val="002060"/>
              </a:solidFill>
              <a:latin typeface="Calibri" pitchFamily="34" charset="0"/>
            </a:rPr>
            <a:t>Strategic objective 4</a:t>
          </a:r>
          <a:endParaRPr lang="en-US" dirty="0">
            <a:solidFill>
              <a:srgbClr val="002060"/>
            </a:solidFill>
            <a:latin typeface="Calibri" pitchFamily="34" charset="0"/>
          </a:endParaRPr>
        </a:p>
      </dgm:t>
    </dgm:pt>
    <dgm:pt modelId="{16A951B1-9ABC-4BD7-BAE2-6C119413854E}" type="parTrans" cxnId="{C7425C23-2E24-4A10-934F-E39915C06EDF}">
      <dgm:prSet/>
      <dgm:spPr/>
      <dgm:t>
        <a:bodyPr/>
        <a:lstStyle/>
        <a:p>
          <a:endParaRPr lang="en-US"/>
        </a:p>
      </dgm:t>
    </dgm:pt>
    <dgm:pt modelId="{642465B8-131D-4EBA-99F1-FD0F521BB71A}" type="sibTrans" cxnId="{C7425C23-2E24-4A10-934F-E39915C06EDF}">
      <dgm:prSet/>
      <dgm:spPr/>
      <dgm:t>
        <a:bodyPr/>
        <a:lstStyle/>
        <a:p>
          <a:endParaRPr lang="en-US"/>
        </a:p>
      </dgm:t>
    </dgm:pt>
    <dgm:pt modelId="{35F77D7A-BCBC-4BA7-91E0-B81CB763D409}">
      <dgm:prSet phldrT="[Text]" custT="1"/>
      <dgm:spPr/>
      <dgm:t>
        <a:bodyPr/>
        <a:lstStyle/>
        <a:p>
          <a:r>
            <a:rPr lang="en-ZA" sz="1800" dirty="0" smtClean="0">
              <a:solidFill>
                <a:srgbClr val="0070C0"/>
              </a:solidFill>
              <a:latin typeface="Calibri" pitchFamily="34" charset="0"/>
            </a:rPr>
            <a:t>Review  Policies  relating to Finance, HR and ICT environment</a:t>
          </a:r>
          <a:endParaRPr lang="en-US" sz="1800" dirty="0">
            <a:solidFill>
              <a:srgbClr val="0070C0"/>
            </a:solidFill>
            <a:latin typeface="Calibri" pitchFamily="34" charset="0"/>
          </a:endParaRPr>
        </a:p>
      </dgm:t>
    </dgm:pt>
    <dgm:pt modelId="{C7CFC2F2-D7E1-43BE-8FAE-366F71C34FBD}" type="parTrans" cxnId="{6D674A21-3A8D-47E9-B8A3-C67E3386E13A}">
      <dgm:prSet/>
      <dgm:spPr/>
      <dgm:t>
        <a:bodyPr/>
        <a:lstStyle/>
        <a:p>
          <a:endParaRPr lang="en-US"/>
        </a:p>
      </dgm:t>
    </dgm:pt>
    <dgm:pt modelId="{DFE85431-C714-4EEB-89C0-885977871D81}" type="sibTrans" cxnId="{6D674A21-3A8D-47E9-B8A3-C67E3386E13A}">
      <dgm:prSet/>
      <dgm:spPr/>
      <dgm:t>
        <a:bodyPr/>
        <a:lstStyle/>
        <a:p>
          <a:endParaRPr lang="en-US"/>
        </a:p>
      </dgm:t>
    </dgm:pt>
    <dgm:pt modelId="{DECC7CBC-502F-46C3-83BE-82FA8157F825}">
      <dgm:prSet phldrT="[Text]" custT="1"/>
      <dgm:spPr/>
      <dgm:t>
        <a:bodyPr/>
        <a:lstStyle/>
        <a:p>
          <a:endParaRPr lang="en-US" sz="1800" dirty="0">
            <a:solidFill>
              <a:srgbClr val="0070C0"/>
            </a:solidFill>
            <a:latin typeface="Calibri" pitchFamily="34" charset="0"/>
          </a:endParaRPr>
        </a:p>
      </dgm:t>
    </dgm:pt>
    <dgm:pt modelId="{5811B332-4042-40E9-A4F7-97A41280F580}" type="parTrans" cxnId="{285A14D2-0CA9-438C-A241-3207712B3558}">
      <dgm:prSet/>
      <dgm:spPr/>
      <dgm:t>
        <a:bodyPr/>
        <a:lstStyle/>
        <a:p>
          <a:endParaRPr lang="en-US"/>
        </a:p>
      </dgm:t>
    </dgm:pt>
    <dgm:pt modelId="{3193B584-EF72-48D1-A13B-04D35C1E760B}" type="sibTrans" cxnId="{285A14D2-0CA9-438C-A241-3207712B3558}">
      <dgm:prSet/>
      <dgm:spPr/>
      <dgm:t>
        <a:bodyPr/>
        <a:lstStyle/>
        <a:p>
          <a:endParaRPr lang="en-US"/>
        </a:p>
      </dgm:t>
    </dgm:pt>
    <dgm:pt modelId="{4078265A-D6C1-422A-A47C-8DE65726AFFC}">
      <dgm:prSet phldrT="[Text]" custT="1"/>
      <dgm:spPr/>
      <dgm:t>
        <a:bodyPr/>
        <a:lstStyle/>
        <a:p>
          <a:endParaRPr lang="en-US" sz="1800" dirty="0">
            <a:solidFill>
              <a:srgbClr val="0070C0"/>
            </a:solidFill>
            <a:latin typeface="Calibri" pitchFamily="34" charset="0"/>
          </a:endParaRPr>
        </a:p>
      </dgm:t>
    </dgm:pt>
    <dgm:pt modelId="{81F43CFA-D0A5-4E3C-87D6-974EB7C8E653}" type="parTrans" cxnId="{266EFCA6-F3FC-48DD-8E18-578A6907902D}">
      <dgm:prSet/>
      <dgm:spPr/>
      <dgm:t>
        <a:bodyPr/>
        <a:lstStyle/>
        <a:p>
          <a:endParaRPr lang="en-US"/>
        </a:p>
      </dgm:t>
    </dgm:pt>
    <dgm:pt modelId="{7BD04332-8259-46D6-832C-40658A84C597}" type="sibTrans" cxnId="{266EFCA6-F3FC-48DD-8E18-578A6907902D}">
      <dgm:prSet/>
      <dgm:spPr/>
      <dgm:t>
        <a:bodyPr/>
        <a:lstStyle/>
        <a:p>
          <a:endParaRPr lang="en-US"/>
        </a:p>
      </dgm:t>
    </dgm:pt>
    <dgm:pt modelId="{EC44753A-C23F-40B1-8270-684B59C50B58}">
      <dgm:prSet phldrT="[Text]" custT="1"/>
      <dgm:spPr/>
      <dgm:t>
        <a:bodyPr/>
        <a:lstStyle/>
        <a:p>
          <a:r>
            <a:rPr lang="en-ZA" sz="1800" dirty="0" smtClean="0">
              <a:solidFill>
                <a:srgbClr val="0070C0"/>
              </a:solidFill>
              <a:latin typeface="Calibri" pitchFamily="34" charset="0"/>
            </a:rPr>
            <a:t>Launch CGE’s Report on implementation of its mandate since inception (20 year review)</a:t>
          </a:r>
          <a:endParaRPr lang="en-US" sz="1800" dirty="0">
            <a:solidFill>
              <a:srgbClr val="0070C0"/>
            </a:solidFill>
            <a:latin typeface="Calibri" pitchFamily="34" charset="0"/>
          </a:endParaRPr>
        </a:p>
      </dgm:t>
    </dgm:pt>
    <dgm:pt modelId="{9F9A8023-AAEE-464C-8E57-42D40AA3C487}" type="parTrans" cxnId="{99FF4594-C332-41BA-A139-752E59555CE9}">
      <dgm:prSet/>
      <dgm:spPr/>
      <dgm:t>
        <a:bodyPr/>
        <a:lstStyle/>
        <a:p>
          <a:endParaRPr lang="en-US"/>
        </a:p>
      </dgm:t>
    </dgm:pt>
    <dgm:pt modelId="{C48D5FBD-2742-438A-8CAA-ECA8C459718E}" type="sibTrans" cxnId="{99FF4594-C332-41BA-A139-752E59555CE9}">
      <dgm:prSet/>
      <dgm:spPr/>
      <dgm:t>
        <a:bodyPr/>
        <a:lstStyle/>
        <a:p>
          <a:endParaRPr lang="en-US"/>
        </a:p>
      </dgm:t>
    </dgm:pt>
    <dgm:pt modelId="{676C530C-10B6-4EFA-B2EB-269B6EFFE4D2}">
      <dgm:prSet phldrT="[Text]" custT="1"/>
      <dgm:spPr/>
      <dgm:t>
        <a:bodyPr/>
        <a:lstStyle/>
        <a:p>
          <a:r>
            <a:rPr lang="en-ZA" sz="1800" dirty="0" smtClean="0">
              <a:solidFill>
                <a:srgbClr val="0070C0"/>
              </a:solidFill>
              <a:latin typeface="Calibri" pitchFamily="34" charset="0"/>
            </a:rPr>
            <a:t>Develop and finalise M&amp;E Framework</a:t>
          </a:r>
          <a:endParaRPr lang="en-US" sz="1800" dirty="0">
            <a:solidFill>
              <a:srgbClr val="0070C0"/>
            </a:solidFill>
            <a:latin typeface="Calibri" pitchFamily="34" charset="0"/>
          </a:endParaRPr>
        </a:p>
      </dgm:t>
    </dgm:pt>
    <dgm:pt modelId="{50D21E70-E136-4F56-B2CF-C527C0A0B564}" type="parTrans" cxnId="{EAE3114D-A045-409F-A1B7-0C38181C7533}">
      <dgm:prSet/>
      <dgm:spPr/>
      <dgm:t>
        <a:bodyPr/>
        <a:lstStyle/>
        <a:p>
          <a:endParaRPr lang="en-US"/>
        </a:p>
      </dgm:t>
    </dgm:pt>
    <dgm:pt modelId="{0A6DC459-0AD1-45F6-83D6-70FB8CA461A5}" type="sibTrans" cxnId="{EAE3114D-A045-409F-A1B7-0C38181C7533}">
      <dgm:prSet/>
      <dgm:spPr/>
      <dgm:t>
        <a:bodyPr/>
        <a:lstStyle/>
        <a:p>
          <a:endParaRPr lang="en-US"/>
        </a:p>
      </dgm:t>
    </dgm:pt>
    <dgm:pt modelId="{9A7A7680-D19B-4CC1-8C7A-B6FBC163F9C2}">
      <dgm:prSet phldrT="[Text]" custT="1"/>
      <dgm:spPr/>
      <dgm:t>
        <a:bodyPr/>
        <a:lstStyle/>
        <a:p>
          <a:r>
            <a:rPr lang="en-ZA" sz="1800" dirty="0" smtClean="0">
              <a:solidFill>
                <a:srgbClr val="0070C0"/>
              </a:solidFill>
              <a:latin typeface="Calibri" pitchFamily="34" charset="0"/>
            </a:rPr>
            <a:t>Clean audit report from the AGSA (follow-up and tracking of audit issue from the past period and performing strategic &amp; operational risk assessment and treatment plans)</a:t>
          </a:r>
          <a:endParaRPr lang="en-US" sz="1800" dirty="0">
            <a:solidFill>
              <a:srgbClr val="0070C0"/>
            </a:solidFill>
            <a:latin typeface="Calibri" pitchFamily="34" charset="0"/>
          </a:endParaRPr>
        </a:p>
      </dgm:t>
    </dgm:pt>
    <dgm:pt modelId="{B45EFC05-0B59-4C2D-BE9B-279610011731}" type="parTrans" cxnId="{EDE9666C-30CA-47F2-8824-964308ED35CA}">
      <dgm:prSet/>
      <dgm:spPr/>
      <dgm:t>
        <a:bodyPr/>
        <a:lstStyle/>
        <a:p>
          <a:endParaRPr lang="en-US"/>
        </a:p>
      </dgm:t>
    </dgm:pt>
    <dgm:pt modelId="{0A5BFECD-7662-4BB7-BC99-7E8AB1079CEA}" type="sibTrans" cxnId="{EDE9666C-30CA-47F2-8824-964308ED35CA}">
      <dgm:prSet/>
      <dgm:spPr/>
      <dgm:t>
        <a:bodyPr/>
        <a:lstStyle/>
        <a:p>
          <a:endParaRPr lang="en-US"/>
        </a:p>
      </dgm:t>
    </dgm:pt>
    <dgm:pt modelId="{A838556D-4763-4AF1-80DC-C5D4578EB019}">
      <dgm:prSet phldrT="[Text]" custT="1"/>
      <dgm:spPr/>
      <dgm:t>
        <a:bodyPr/>
        <a:lstStyle/>
        <a:p>
          <a:endParaRPr lang="en-US" sz="1800" dirty="0">
            <a:solidFill>
              <a:srgbClr val="0070C0"/>
            </a:solidFill>
            <a:latin typeface="Calibri" pitchFamily="34" charset="0"/>
          </a:endParaRPr>
        </a:p>
      </dgm:t>
    </dgm:pt>
    <dgm:pt modelId="{A9F4B62D-C62F-468A-8599-32E72527BF1C}" type="parTrans" cxnId="{6688D223-E302-4DFA-9907-C99D6D9120AD}">
      <dgm:prSet/>
      <dgm:spPr/>
    </dgm:pt>
    <dgm:pt modelId="{B61B01C7-E591-4F56-9CDC-53FBFF31F8CA}" type="sibTrans" cxnId="{6688D223-E302-4DFA-9907-C99D6D9120AD}">
      <dgm:prSet/>
      <dgm:spPr/>
    </dgm:pt>
    <dgm:pt modelId="{3AEA057C-A204-4FF0-92A6-22C5E52663AE}">
      <dgm:prSet phldrT="[Text]" custT="1"/>
      <dgm:spPr/>
      <dgm:t>
        <a:bodyPr/>
        <a:lstStyle/>
        <a:p>
          <a:r>
            <a:rPr lang="en-ZA" sz="1800" dirty="0" smtClean="0">
              <a:solidFill>
                <a:srgbClr val="0070C0"/>
              </a:solidFill>
              <a:latin typeface="Calibri" pitchFamily="34" charset="0"/>
            </a:rPr>
            <a:t>Efficient Management of resources towards an effective service delivery ( spending within budget and sound financial position)</a:t>
          </a:r>
          <a:endParaRPr lang="en-US" sz="1800" dirty="0">
            <a:solidFill>
              <a:srgbClr val="0070C0"/>
            </a:solidFill>
            <a:latin typeface="Calibri" pitchFamily="34" charset="0"/>
          </a:endParaRPr>
        </a:p>
      </dgm:t>
    </dgm:pt>
    <dgm:pt modelId="{B3FA829E-214E-4474-9BC4-15C86486AEFB}" type="parTrans" cxnId="{EF12740E-64CC-469A-8E3B-D0987EAEB9A8}">
      <dgm:prSet/>
      <dgm:spPr/>
    </dgm:pt>
    <dgm:pt modelId="{5429E7B7-6924-49E4-8E6B-2A02E329F6F6}" type="sibTrans" cxnId="{EF12740E-64CC-469A-8E3B-D0987EAEB9A8}">
      <dgm:prSet/>
      <dgm:spPr/>
    </dgm:pt>
    <dgm:pt modelId="{ED16F5ED-0C83-41A3-AF07-333174572BF3}" type="pres">
      <dgm:prSet presAssocID="{D3464BD5-2C31-4F3F-ADB2-694ABD0E39BF}" presName="Name0" presStyleCnt="0">
        <dgm:presLayoutVars>
          <dgm:dir/>
          <dgm:animLvl val="lvl"/>
          <dgm:resizeHandles val="exact"/>
        </dgm:presLayoutVars>
      </dgm:prSet>
      <dgm:spPr/>
      <dgm:t>
        <a:bodyPr/>
        <a:lstStyle/>
        <a:p>
          <a:endParaRPr lang="en-US"/>
        </a:p>
      </dgm:t>
    </dgm:pt>
    <dgm:pt modelId="{120ACA9F-DFA7-405B-8D84-55D5621A0CA2}" type="pres">
      <dgm:prSet presAssocID="{93467BFF-47B4-4001-B92D-309CC1D204B8}" presName="linNode" presStyleCnt="0"/>
      <dgm:spPr/>
    </dgm:pt>
    <dgm:pt modelId="{F4CDB5CE-02BF-43DF-879B-1D466323421E}" type="pres">
      <dgm:prSet presAssocID="{93467BFF-47B4-4001-B92D-309CC1D204B8}" presName="parentText" presStyleLbl="node1" presStyleIdx="0" presStyleCnt="1" custLinFactNeighborY="245">
        <dgm:presLayoutVars>
          <dgm:chMax val="1"/>
          <dgm:bulletEnabled val="1"/>
        </dgm:presLayoutVars>
      </dgm:prSet>
      <dgm:spPr/>
      <dgm:t>
        <a:bodyPr/>
        <a:lstStyle/>
        <a:p>
          <a:endParaRPr lang="en-US"/>
        </a:p>
      </dgm:t>
    </dgm:pt>
    <dgm:pt modelId="{01B46A98-E2E5-405E-B8AA-FCE6339A2FCE}" type="pres">
      <dgm:prSet presAssocID="{93467BFF-47B4-4001-B92D-309CC1D204B8}" presName="descendantText" presStyleLbl="alignAccFollowNode1" presStyleIdx="0" presStyleCnt="1" custScaleY="125122" custLinFactNeighborX="6077" custLinFactNeighborY="13603">
        <dgm:presLayoutVars>
          <dgm:bulletEnabled val="1"/>
        </dgm:presLayoutVars>
      </dgm:prSet>
      <dgm:spPr/>
      <dgm:t>
        <a:bodyPr/>
        <a:lstStyle/>
        <a:p>
          <a:endParaRPr lang="en-US"/>
        </a:p>
      </dgm:t>
    </dgm:pt>
  </dgm:ptLst>
  <dgm:cxnLst>
    <dgm:cxn modelId="{166E396C-FF2D-440F-A152-67E1F3DF32B6}" type="presOf" srcId="{676C530C-10B6-4EFA-B2EB-269B6EFFE4D2}" destId="{01B46A98-E2E5-405E-B8AA-FCE6339A2FCE}" srcOrd="0" destOrd="4" presId="urn:microsoft.com/office/officeart/2005/8/layout/vList5"/>
    <dgm:cxn modelId="{00A66C17-E509-4418-8C0C-67B63FC1C3E7}" type="presOf" srcId="{D3464BD5-2C31-4F3F-ADB2-694ABD0E39BF}" destId="{ED16F5ED-0C83-41A3-AF07-333174572BF3}" srcOrd="0" destOrd="0" presId="urn:microsoft.com/office/officeart/2005/8/layout/vList5"/>
    <dgm:cxn modelId="{EAE3114D-A045-409F-A1B7-0C38181C7533}" srcId="{93467BFF-47B4-4001-B92D-309CC1D204B8}" destId="{676C530C-10B6-4EFA-B2EB-269B6EFFE4D2}" srcOrd="4" destOrd="0" parTransId="{50D21E70-E136-4F56-B2CF-C527C0A0B564}" sibTransId="{0A6DC459-0AD1-45F6-83D6-70FB8CA461A5}"/>
    <dgm:cxn modelId="{983E7535-412D-479D-825C-E632D9A3F3BB}" type="presOf" srcId="{DECC7CBC-502F-46C3-83BE-82FA8157F825}" destId="{01B46A98-E2E5-405E-B8AA-FCE6339A2FCE}" srcOrd="0" destOrd="7" presId="urn:microsoft.com/office/officeart/2005/8/layout/vList5"/>
    <dgm:cxn modelId="{FF325CA9-D284-4921-96DB-D7D19BE6CA8B}" type="presOf" srcId="{35F77D7A-BCBC-4BA7-91E0-B81CB763D409}" destId="{01B46A98-E2E5-405E-B8AA-FCE6339A2FCE}" srcOrd="0" destOrd="1" presId="urn:microsoft.com/office/officeart/2005/8/layout/vList5"/>
    <dgm:cxn modelId="{EF12740E-64CC-469A-8E3B-D0987EAEB9A8}" srcId="{93467BFF-47B4-4001-B92D-309CC1D204B8}" destId="{3AEA057C-A204-4FF0-92A6-22C5E52663AE}" srcOrd="5" destOrd="0" parTransId="{B3FA829E-214E-4474-9BC4-15C86486AEFB}" sibTransId="{5429E7B7-6924-49E4-8E6B-2A02E329F6F6}"/>
    <dgm:cxn modelId="{6D674A21-3A8D-47E9-B8A3-C67E3386E13A}" srcId="{93467BFF-47B4-4001-B92D-309CC1D204B8}" destId="{35F77D7A-BCBC-4BA7-91E0-B81CB763D409}" srcOrd="1" destOrd="0" parTransId="{C7CFC2F2-D7E1-43BE-8FAE-366F71C34FBD}" sibTransId="{DFE85431-C714-4EEB-89C0-885977871D81}"/>
    <dgm:cxn modelId="{4312764B-1A1F-4857-8B47-D845A3B038B7}" type="presOf" srcId="{A838556D-4763-4AF1-80DC-C5D4578EB019}" destId="{01B46A98-E2E5-405E-B8AA-FCE6339A2FCE}" srcOrd="0" destOrd="0" presId="urn:microsoft.com/office/officeart/2005/8/layout/vList5"/>
    <dgm:cxn modelId="{EDE9666C-30CA-47F2-8824-964308ED35CA}" srcId="{93467BFF-47B4-4001-B92D-309CC1D204B8}" destId="{9A7A7680-D19B-4CC1-8C7A-B6FBC163F9C2}" srcOrd="2" destOrd="0" parTransId="{B45EFC05-0B59-4C2D-BE9B-279610011731}" sibTransId="{0A5BFECD-7662-4BB7-BC99-7E8AB1079CEA}"/>
    <dgm:cxn modelId="{43021B22-C77D-40CF-B9D5-F18944004B0B}" type="presOf" srcId="{4078265A-D6C1-422A-A47C-8DE65726AFFC}" destId="{01B46A98-E2E5-405E-B8AA-FCE6339A2FCE}" srcOrd="0" destOrd="6" presId="urn:microsoft.com/office/officeart/2005/8/layout/vList5"/>
    <dgm:cxn modelId="{47056B08-D054-411B-9D05-58282457336D}" type="presOf" srcId="{93467BFF-47B4-4001-B92D-309CC1D204B8}" destId="{F4CDB5CE-02BF-43DF-879B-1D466323421E}" srcOrd="0" destOrd="0" presId="urn:microsoft.com/office/officeart/2005/8/layout/vList5"/>
    <dgm:cxn modelId="{AE9F8A1A-AA7B-4E1B-A862-B9B3CC680DAF}" type="presOf" srcId="{EC44753A-C23F-40B1-8270-684B59C50B58}" destId="{01B46A98-E2E5-405E-B8AA-FCE6339A2FCE}" srcOrd="0" destOrd="3" presId="urn:microsoft.com/office/officeart/2005/8/layout/vList5"/>
    <dgm:cxn modelId="{FE69B8AA-3FBA-4A59-A8FE-9B251ED3EDD5}" type="presOf" srcId="{9A7A7680-D19B-4CC1-8C7A-B6FBC163F9C2}" destId="{01B46A98-E2E5-405E-B8AA-FCE6339A2FCE}" srcOrd="0" destOrd="2" presId="urn:microsoft.com/office/officeart/2005/8/layout/vList5"/>
    <dgm:cxn modelId="{7DC7B9FC-9EBD-4A0E-B656-122D1C3589E4}" type="presOf" srcId="{3AEA057C-A204-4FF0-92A6-22C5E52663AE}" destId="{01B46A98-E2E5-405E-B8AA-FCE6339A2FCE}" srcOrd="0" destOrd="5" presId="urn:microsoft.com/office/officeart/2005/8/layout/vList5"/>
    <dgm:cxn modelId="{266EFCA6-F3FC-48DD-8E18-578A6907902D}" srcId="{93467BFF-47B4-4001-B92D-309CC1D204B8}" destId="{4078265A-D6C1-422A-A47C-8DE65726AFFC}" srcOrd="6" destOrd="0" parTransId="{81F43CFA-D0A5-4E3C-87D6-974EB7C8E653}" sibTransId="{7BD04332-8259-46D6-832C-40658A84C597}"/>
    <dgm:cxn modelId="{99FF4594-C332-41BA-A139-752E59555CE9}" srcId="{93467BFF-47B4-4001-B92D-309CC1D204B8}" destId="{EC44753A-C23F-40B1-8270-684B59C50B58}" srcOrd="3" destOrd="0" parTransId="{9F9A8023-AAEE-464C-8E57-42D40AA3C487}" sibTransId="{C48D5FBD-2742-438A-8CAA-ECA8C459718E}"/>
    <dgm:cxn modelId="{6688D223-E302-4DFA-9907-C99D6D9120AD}" srcId="{93467BFF-47B4-4001-B92D-309CC1D204B8}" destId="{A838556D-4763-4AF1-80DC-C5D4578EB019}" srcOrd="0" destOrd="0" parTransId="{A9F4B62D-C62F-468A-8599-32E72527BF1C}" sibTransId="{B61B01C7-E591-4F56-9CDC-53FBFF31F8CA}"/>
    <dgm:cxn modelId="{285A14D2-0CA9-438C-A241-3207712B3558}" srcId="{93467BFF-47B4-4001-B92D-309CC1D204B8}" destId="{DECC7CBC-502F-46C3-83BE-82FA8157F825}" srcOrd="7" destOrd="0" parTransId="{5811B332-4042-40E9-A4F7-97A41280F580}" sibTransId="{3193B584-EF72-48D1-A13B-04D35C1E760B}"/>
    <dgm:cxn modelId="{C7425C23-2E24-4A10-934F-E39915C06EDF}" srcId="{D3464BD5-2C31-4F3F-ADB2-694ABD0E39BF}" destId="{93467BFF-47B4-4001-B92D-309CC1D204B8}" srcOrd="0" destOrd="0" parTransId="{16A951B1-9ABC-4BD7-BAE2-6C119413854E}" sibTransId="{642465B8-131D-4EBA-99F1-FD0F521BB71A}"/>
    <dgm:cxn modelId="{1CA00FCF-B500-452F-8528-E781A9F64DE5}" type="presParOf" srcId="{ED16F5ED-0C83-41A3-AF07-333174572BF3}" destId="{120ACA9F-DFA7-405B-8D84-55D5621A0CA2}" srcOrd="0" destOrd="0" presId="urn:microsoft.com/office/officeart/2005/8/layout/vList5"/>
    <dgm:cxn modelId="{5257E85B-E232-44A2-A1A5-F9C6C4BD0813}" type="presParOf" srcId="{120ACA9F-DFA7-405B-8D84-55D5621A0CA2}" destId="{F4CDB5CE-02BF-43DF-879B-1D466323421E}" srcOrd="0" destOrd="0" presId="urn:microsoft.com/office/officeart/2005/8/layout/vList5"/>
    <dgm:cxn modelId="{D8A7D15F-8C4A-4325-B66A-AAC0086EDA3A}" type="presParOf" srcId="{120ACA9F-DFA7-405B-8D84-55D5621A0CA2}" destId="{01B46A98-E2E5-405E-B8AA-FCE6339A2FCE}"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464BD5-2C31-4F3F-ADB2-694ABD0E39B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3467BFF-47B4-4001-B92D-309CC1D204B8}">
      <dgm:prSet phldrT="[Text]"/>
      <dgm:spPr/>
      <dgm:t>
        <a:bodyPr/>
        <a:lstStyle/>
        <a:p>
          <a:r>
            <a:rPr lang="en-US" dirty="0" smtClean="0">
              <a:solidFill>
                <a:srgbClr val="002060"/>
              </a:solidFill>
              <a:latin typeface="Calibri" pitchFamily="34" charset="0"/>
            </a:rPr>
            <a:t>Strategic objective 4</a:t>
          </a:r>
          <a:endParaRPr lang="en-US" dirty="0">
            <a:solidFill>
              <a:srgbClr val="002060"/>
            </a:solidFill>
            <a:latin typeface="Calibri" pitchFamily="34" charset="0"/>
          </a:endParaRPr>
        </a:p>
      </dgm:t>
    </dgm:pt>
    <dgm:pt modelId="{16A951B1-9ABC-4BD7-BAE2-6C119413854E}" type="parTrans" cxnId="{C7425C23-2E24-4A10-934F-E39915C06EDF}">
      <dgm:prSet/>
      <dgm:spPr/>
      <dgm:t>
        <a:bodyPr/>
        <a:lstStyle/>
        <a:p>
          <a:endParaRPr lang="en-US"/>
        </a:p>
      </dgm:t>
    </dgm:pt>
    <dgm:pt modelId="{642465B8-131D-4EBA-99F1-FD0F521BB71A}" type="sibTrans" cxnId="{C7425C23-2E24-4A10-934F-E39915C06EDF}">
      <dgm:prSet/>
      <dgm:spPr/>
      <dgm:t>
        <a:bodyPr/>
        <a:lstStyle/>
        <a:p>
          <a:endParaRPr lang="en-US"/>
        </a:p>
      </dgm:t>
    </dgm:pt>
    <dgm:pt modelId="{35F77D7A-BCBC-4BA7-91E0-B81CB763D409}">
      <dgm:prSet phldrT="[Text]" custT="1"/>
      <dgm:spPr/>
      <dgm:t>
        <a:bodyPr/>
        <a:lstStyle/>
        <a:p>
          <a:r>
            <a:rPr lang="en-ZA" sz="1800" dirty="0" smtClean="0">
              <a:solidFill>
                <a:srgbClr val="0070C0"/>
              </a:solidFill>
              <a:latin typeface="Calibri" pitchFamily="34" charset="0"/>
            </a:rPr>
            <a:t>80% of resolutions to reported IT incidents</a:t>
          </a:r>
          <a:endParaRPr lang="en-US" sz="1800" dirty="0">
            <a:solidFill>
              <a:srgbClr val="0070C0"/>
            </a:solidFill>
            <a:latin typeface="Calibri" pitchFamily="34" charset="0"/>
          </a:endParaRPr>
        </a:p>
      </dgm:t>
    </dgm:pt>
    <dgm:pt modelId="{C7CFC2F2-D7E1-43BE-8FAE-366F71C34FBD}" type="parTrans" cxnId="{6D674A21-3A8D-47E9-B8A3-C67E3386E13A}">
      <dgm:prSet/>
      <dgm:spPr/>
      <dgm:t>
        <a:bodyPr/>
        <a:lstStyle/>
        <a:p>
          <a:endParaRPr lang="en-US"/>
        </a:p>
      </dgm:t>
    </dgm:pt>
    <dgm:pt modelId="{DFE85431-C714-4EEB-89C0-885977871D81}" type="sibTrans" cxnId="{6D674A21-3A8D-47E9-B8A3-C67E3386E13A}">
      <dgm:prSet/>
      <dgm:spPr/>
      <dgm:t>
        <a:bodyPr/>
        <a:lstStyle/>
        <a:p>
          <a:endParaRPr lang="en-US"/>
        </a:p>
      </dgm:t>
    </dgm:pt>
    <dgm:pt modelId="{DECC7CBC-502F-46C3-83BE-82FA8157F825}">
      <dgm:prSet phldrT="[Text]" custT="1"/>
      <dgm:spPr/>
      <dgm:t>
        <a:bodyPr/>
        <a:lstStyle/>
        <a:p>
          <a:endParaRPr lang="en-US" sz="1800" dirty="0">
            <a:solidFill>
              <a:srgbClr val="0070C0"/>
            </a:solidFill>
            <a:latin typeface="Calibri" pitchFamily="34" charset="0"/>
          </a:endParaRPr>
        </a:p>
      </dgm:t>
    </dgm:pt>
    <dgm:pt modelId="{5811B332-4042-40E9-A4F7-97A41280F580}" type="parTrans" cxnId="{285A14D2-0CA9-438C-A241-3207712B3558}">
      <dgm:prSet/>
      <dgm:spPr/>
      <dgm:t>
        <a:bodyPr/>
        <a:lstStyle/>
        <a:p>
          <a:endParaRPr lang="en-US"/>
        </a:p>
      </dgm:t>
    </dgm:pt>
    <dgm:pt modelId="{3193B584-EF72-48D1-A13B-04D35C1E760B}" type="sibTrans" cxnId="{285A14D2-0CA9-438C-A241-3207712B3558}">
      <dgm:prSet/>
      <dgm:spPr/>
      <dgm:t>
        <a:bodyPr/>
        <a:lstStyle/>
        <a:p>
          <a:endParaRPr lang="en-US"/>
        </a:p>
      </dgm:t>
    </dgm:pt>
    <dgm:pt modelId="{4078265A-D6C1-422A-A47C-8DE65726AFFC}">
      <dgm:prSet phldrT="[Text]" custT="1"/>
      <dgm:spPr/>
      <dgm:t>
        <a:bodyPr/>
        <a:lstStyle/>
        <a:p>
          <a:endParaRPr lang="en-US" sz="1800" dirty="0">
            <a:solidFill>
              <a:srgbClr val="0070C0"/>
            </a:solidFill>
            <a:latin typeface="Calibri" pitchFamily="34" charset="0"/>
          </a:endParaRPr>
        </a:p>
      </dgm:t>
    </dgm:pt>
    <dgm:pt modelId="{81F43CFA-D0A5-4E3C-87D6-974EB7C8E653}" type="parTrans" cxnId="{266EFCA6-F3FC-48DD-8E18-578A6907902D}">
      <dgm:prSet/>
      <dgm:spPr/>
      <dgm:t>
        <a:bodyPr/>
        <a:lstStyle/>
        <a:p>
          <a:endParaRPr lang="en-US"/>
        </a:p>
      </dgm:t>
    </dgm:pt>
    <dgm:pt modelId="{7BD04332-8259-46D6-832C-40658A84C597}" type="sibTrans" cxnId="{266EFCA6-F3FC-48DD-8E18-578A6907902D}">
      <dgm:prSet/>
      <dgm:spPr/>
      <dgm:t>
        <a:bodyPr/>
        <a:lstStyle/>
        <a:p>
          <a:endParaRPr lang="en-US"/>
        </a:p>
      </dgm:t>
    </dgm:pt>
    <dgm:pt modelId="{061CDED0-6CDB-4EE9-8B64-15CC0B13CE23}">
      <dgm:prSet phldrT="[Text]" custT="1"/>
      <dgm:spPr/>
      <dgm:t>
        <a:bodyPr/>
        <a:lstStyle/>
        <a:p>
          <a:endParaRPr lang="en-US" sz="1800" dirty="0">
            <a:solidFill>
              <a:srgbClr val="0070C0"/>
            </a:solidFill>
            <a:latin typeface="Calibri" pitchFamily="34" charset="0"/>
          </a:endParaRPr>
        </a:p>
      </dgm:t>
    </dgm:pt>
    <dgm:pt modelId="{350C27F5-8196-4499-A71F-8D2CF20FA524}" type="parTrans" cxnId="{F941C9EF-84B0-40AB-A9F5-20D28A814443}">
      <dgm:prSet/>
      <dgm:spPr/>
      <dgm:t>
        <a:bodyPr/>
        <a:lstStyle/>
        <a:p>
          <a:endParaRPr lang="en-US"/>
        </a:p>
      </dgm:t>
    </dgm:pt>
    <dgm:pt modelId="{A9C7EA9A-A372-4778-B625-221D90C1C885}" type="sibTrans" cxnId="{F941C9EF-84B0-40AB-A9F5-20D28A814443}">
      <dgm:prSet/>
      <dgm:spPr/>
      <dgm:t>
        <a:bodyPr/>
        <a:lstStyle/>
        <a:p>
          <a:endParaRPr lang="en-US"/>
        </a:p>
      </dgm:t>
    </dgm:pt>
    <dgm:pt modelId="{8E257F7C-AFD5-4620-86D2-0EE282839C9B}">
      <dgm:prSet phldrT="[Text]" custT="1"/>
      <dgm:spPr/>
      <dgm:t>
        <a:bodyPr/>
        <a:lstStyle/>
        <a:p>
          <a:r>
            <a:rPr lang="en-ZA" sz="1800" dirty="0" smtClean="0">
              <a:solidFill>
                <a:srgbClr val="0070C0"/>
              </a:solidFill>
              <a:latin typeface="Calibri" pitchFamily="34" charset="0"/>
            </a:rPr>
            <a:t>One training Plan implemented </a:t>
          </a:r>
          <a:endParaRPr lang="en-US" sz="1800" dirty="0">
            <a:solidFill>
              <a:srgbClr val="0070C0"/>
            </a:solidFill>
            <a:latin typeface="Calibri" pitchFamily="34" charset="0"/>
          </a:endParaRPr>
        </a:p>
      </dgm:t>
    </dgm:pt>
    <dgm:pt modelId="{8C0D16C9-BA0C-4098-A7CE-B1D42A45AA92}" type="parTrans" cxnId="{E0C22298-EA79-4750-B582-88C2B6647C99}">
      <dgm:prSet/>
      <dgm:spPr/>
      <dgm:t>
        <a:bodyPr/>
        <a:lstStyle/>
        <a:p>
          <a:endParaRPr lang="en-US"/>
        </a:p>
      </dgm:t>
    </dgm:pt>
    <dgm:pt modelId="{49EDEC4B-9359-445F-8C5B-7C5119BE6724}" type="sibTrans" cxnId="{E0C22298-EA79-4750-B582-88C2B6647C99}">
      <dgm:prSet/>
      <dgm:spPr/>
      <dgm:t>
        <a:bodyPr/>
        <a:lstStyle/>
        <a:p>
          <a:endParaRPr lang="en-US"/>
        </a:p>
      </dgm:t>
    </dgm:pt>
    <dgm:pt modelId="{A9EEB065-8D3A-4D00-9E97-5E921AA43D70}">
      <dgm:prSet phldrT="[Text]" custT="1"/>
      <dgm:spPr/>
      <dgm:t>
        <a:bodyPr/>
        <a:lstStyle/>
        <a:p>
          <a:r>
            <a:rPr lang="en-ZA" sz="1800" dirty="0" smtClean="0">
              <a:solidFill>
                <a:srgbClr val="0070C0"/>
              </a:solidFill>
              <a:latin typeface="Calibri" pitchFamily="34" charset="0"/>
            </a:rPr>
            <a:t>Develop and implement HR strategy</a:t>
          </a:r>
          <a:endParaRPr lang="en-US" sz="1800" dirty="0">
            <a:solidFill>
              <a:srgbClr val="0070C0"/>
            </a:solidFill>
            <a:latin typeface="Calibri" pitchFamily="34" charset="0"/>
          </a:endParaRPr>
        </a:p>
      </dgm:t>
    </dgm:pt>
    <dgm:pt modelId="{53648714-954B-4E95-888A-482A8E3DBFE5}" type="parTrans" cxnId="{3CD176B4-2E1C-4B99-98D1-CD3906DCB6DC}">
      <dgm:prSet/>
      <dgm:spPr/>
      <dgm:t>
        <a:bodyPr/>
        <a:lstStyle/>
        <a:p>
          <a:endParaRPr lang="en-US"/>
        </a:p>
      </dgm:t>
    </dgm:pt>
    <dgm:pt modelId="{4BE9A2D2-731F-465E-880D-D0AED8543A79}" type="sibTrans" cxnId="{3CD176B4-2E1C-4B99-98D1-CD3906DCB6DC}">
      <dgm:prSet/>
      <dgm:spPr/>
      <dgm:t>
        <a:bodyPr/>
        <a:lstStyle/>
        <a:p>
          <a:endParaRPr lang="en-US"/>
        </a:p>
      </dgm:t>
    </dgm:pt>
    <dgm:pt modelId="{B8D815B6-75B9-4584-9C90-9998CE3B5EE3}">
      <dgm:prSet phldrT="[Text]" custT="1"/>
      <dgm:spPr/>
      <dgm:t>
        <a:bodyPr/>
        <a:lstStyle/>
        <a:p>
          <a:r>
            <a:rPr lang="en-ZA" sz="1800" dirty="0" smtClean="0">
              <a:solidFill>
                <a:srgbClr val="0070C0"/>
              </a:solidFill>
              <a:latin typeface="Calibri" pitchFamily="34" charset="0"/>
            </a:rPr>
            <a:t>Develop and design operational standards for ICT environment – Disaster recovery and Business continuity</a:t>
          </a:r>
          <a:endParaRPr lang="en-US" sz="1800" dirty="0">
            <a:solidFill>
              <a:srgbClr val="0070C0"/>
            </a:solidFill>
            <a:latin typeface="Calibri" pitchFamily="34" charset="0"/>
          </a:endParaRPr>
        </a:p>
      </dgm:t>
    </dgm:pt>
    <dgm:pt modelId="{59C54B6D-982C-4359-A259-5FA344B1B56E}" type="parTrans" cxnId="{2767187A-92A2-4DE3-AC4F-736D439F8F87}">
      <dgm:prSet/>
      <dgm:spPr/>
      <dgm:t>
        <a:bodyPr/>
        <a:lstStyle/>
        <a:p>
          <a:endParaRPr lang="en-US"/>
        </a:p>
      </dgm:t>
    </dgm:pt>
    <dgm:pt modelId="{0FDD3ED9-08AD-4FD9-BAAA-F09BD64A6E83}" type="sibTrans" cxnId="{2767187A-92A2-4DE3-AC4F-736D439F8F87}">
      <dgm:prSet/>
      <dgm:spPr/>
      <dgm:t>
        <a:bodyPr/>
        <a:lstStyle/>
        <a:p>
          <a:endParaRPr lang="en-US"/>
        </a:p>
      </dgm:t>
    </dgm:pt>
    <dgm:pt modelId="{FF2CA30D-14BC-4B7E-BFA7-CB332297420C}">
      <dgm:prSet phldrT="[Text]" custT="1"/>
      <dgm:spPr/>
      <dgm:t>
        <a:bodyPr/>
        <a:lstStyle/>
        <a:p>
          <a:endParaRPr lang="en-US" sz="1800" dirty="0">
            <a:solidFill>
              <a:srgbClr val="0070C0"/>
            </a:solidFill>
            <a:latin typeface="Calibri" pitchFamily="34" charset="0"/>
          </a:endParaRPr>
        </a:p>
      </dgm:t>
    </dgm:pt>
    <dgm:pt modelId="{3BDA3D81-C985-4D70-99DC-8CCCA1092FEB}" type="parTrans" cxnId="{405C667A-25E8-4DCC-AC49-0A478DD40FEF}">
      <dgm:prSet/>
      <dgm:spPr/>
      <dgm:t>
        <a:bodyPr/>
        <a:lstStyle/>
        <a:p>
          <a:endParaRPr lang="en-US"/>
        </a:p>
      </dgm:t>
    </dgm:pt>
    <dgm:pt modelId="{D7ADCB68-2FD4-4DBD-A0DD-F41952266A53}" type="sibTrans" cxnId="{405C667A-25E8-4DCC-AC49-0A478DD40FEF}">
      <dgm:prSet/>
      <dgm:spPr/>
      <dgm:t>
        <a:bodyPr/>
        <a:lstStyle/>
        <a:p>
          <a:endParaRPr lang="en-US"/>
        </a:p>
      </dgm:t>
    </dgm:pt>
    <dgm:pt modelId="{74BCE137-772E-445E-A73A-7C8406B10BC2}">
      <dgm:prSet phldrT="[Text]" custT="1"/>
      <dgm:spPr/>
      <dgm:t>
        <a:bodyPr/>
        <a:lstStyle/>
        <a:p>
          <a:endParaRPr lang="en-US" sz="1800" dirty="0">
            <a:solidFill>
              <a:srgbClr val="0070C0"/>
            </a:solidFill>
            <a:latin typeface="Calibri" pitchFamily="34" charset="0"/>
          </a:endParaRPr>
        </a:p>
      </dgm:t>
    </dgm:pt>
    <dgm:pt modelId="{E7E713FF-1A0B-44BF-A08F-DE28E5DEBC24}" type="parTrans" cxnId="{28ADE974-C1BF-4DC5-8C6D-593AE17EB5CE}">
      <dgm:prSet/>
      <dgm:spPr/>
      <dgm:t>
        <a:bodyPr/>
        <a:lstStyle/>
        <a:p>
          <a:endParaRPr lang="en-US"/>
        </a:p>
      </dgm:t>
    </dgm:pt>
    <dgm:pt modelId="{9D57C9B2-23F8-4E17-A249-6805D0EA49DF}" type="sibTrans" cxnId="{28ADE974-C1BF-4DC5-8C6D-593AE17EB5CE}">
      <dgm:prSet/>
      <dgm:spPr/>
      <dgm:t>
        <a:bodyPr/>
        <a:lstStyle/>
        <a:p>
          <a:endParaRPr lang="en-US"/>
        </a:p>
      </dgm:t>
    </dgm:pt>
    <dgm:pt modelId="{EC5EBDD9-894A-413F-9B89-14A5BA5AF309}">
      <dgm:prSet phldrT="[Text]" custT="1"/>
      <dgm:spPr/>
      <dgm:t>
        <a:bodyPr/>
        <a:lstStyle/>
        <a:p>
          <a:endParaRPr lang="en-US" sz="1800" dirty="0">
            <a:solidFill>
              <a:srgbClr val="0070C0"/>
            </a:solidFill>
            <a:latin typeface="Calibri" pitchFamily="34" charset="0"/>
          </a:endParaRPr>
        </a:p>
      </dgm:t>
    </dgm:pt>
    <dgm:pt modelId="{60C7DF3E-D96C-4683-B7B6-B3EB356667D4}" type="parTrans" cxnId="{45DB9F65-A6EA-4F3E-9AF6-5A386A83E86F}">
      <dgm:prSet/>
      <dgm:spPr/>
      <dgm:t>
        <a:bodyPr/>
        <a:lstStyle/>
        <a:p>
          <a:endParaRPr lang="en-US"/>
        </a:p>
      </dgm:t>
    </dgm:pt>
    <dgm:pt modelId="{AEE77C82-6505-435C-B43A-E810F5899B8A}" type="sibTrans" cxnId="{45DB9F65-A6EA-4F3E-9AF6-5A386A83E86F}">
      <dgm:prSet/>
      <dgm:spPr/>
      <dgm:t>
        <a:bodyPr/>
        <a:lstStyle/>
        <a:p>
          <a:endParaRPr lang="en-US"/>
        </a:p>
      </dgm:t>
    </dgm:pt>
    <dgm:pt modelId="{9AF6D829-D5EA-46CB-829D-ACD020C5CCEC}">
      <dgm:prSet phldrT="[Text]" custT="1"/>
      <dgm:spPr/>
      <dgm:t>
        <a:bodyPr/>
        <a:lstStyle/>
        <a:p>
          <a:r>
            <a:rPr lang="en-US" sz="1800" dirty="0" smtClean="0">
              <a:solidFill>
                <a:srgbClr val="0070C0"/>
              </a:solidFill>
              <a:latin typeface="Calibri" pitchFamily="34" charset="0"/>
            </a:rPr>
            <a:t>Convert from Telkom to VOIP</a:t>
          </a:r>
          <a:endParaRPr lang="en-US" sz="1800" dirty="0">
            <a:solidFill>
              <a:srgbClr val="0070C0"/>
            </a:solidFill>
            <a:latin typeface="Calibri" pitchFamily="34" charset="0"/>
          </a:endParaRPr>
        </a:p>
      </dgm:t>
    </dgm:pt>
    <dgm:pt modelId="{E1418CA5-BFAD-4C00-8F88-43BAE4EDB7EC}" type="parTrans" cxnId="{CFD13567-6FC1-44E1-84F9-8164F13AA31C}">
      <dgm:prSet/>
      <dgm:spPr/>
    </dgm:pt>
    <dgm:pt modelId="{4D84C300-764B-4FEA-A931-51AB1B5A8E43}" type="sibTrans" cxnId="{CFD13567-6FC1-44E1-84F9-8164F13AA31C}">
      <dgm:prSet/>
      <dgm:spPr/>
    </dgm:pt>
    <dgm:pt modelId="{84D35B74-26CF-4751-BDB7-E9D0BCF1D6F3}">
      <dgm:prSet phldrT="[Text]" custT="1"/>
      <dgm:spPr/>
      <dgm:t>
        <a:bodyPr/>
        <a:lstStyle/>
        <a:p>
          <a:r>
            <a:rPr lang="en-ZA" sz="1800" dirty="0" smtClean="0">
              <a:solidFill>
                <a:srgbClr val="0070C0"/>
              </a:solidFill>
              <a:latin typeface="Calibri" pitchFamily="34" charset="0"/>
            </a:rPr>
            <a:t>Maintain and report on the implementation of an organisation wide Employee Assistance Programme (EAP)</a:t>
          </a:r>
          <a:endParaRPr lang="en-US" sz="1800" dirty="0">
            <a:solidFill>
              <a:srgbClr val="0070C0"/>
            </a:solidFill>
            <a:latin typeface="Calibri" pitchFamily="34" charset="0"/>
          </a:endParaRPr>
        </a:p>
      </dgm:t>
    </dgm:pt>
    <dgm:pt modelId="{C6355435-58A8-46EB-ACAF-2F610E7674D2}" type="parTrans" cxnId="{F2044D80-E781-46E6-8148-4D16177D7A80}">
      <dgm:prSet/>
      <dgm:spPr/>
    </dgm:pt>
    <dgm:pt modelId="{F0D5FB64-AD14-422C-A1DA-5BA176C41F39}" type="sibTrans" cxnId="{F2044D80-E781-46E6-8148-4D16177D7A80}">
      <dgm:prSet/>
      <dgm:spPr/>
    </dgm:pt>
    <dgm:pt modelId="{ED16F5ED-0C83-41A3-AF07-333174572BF3}" type="pres">
      <dgm:prSet presAssocID="{D3464BD5-2C31-4F3F-ADB2-694ABD0E39BF}" presName="Name0" presStyleCnt="0">
        <dgm:presLayoutVars>
          <dgm:dir/>
          <dgm:animLvl val="lvl"/>
          <dgm:resizeHandles val="exact"/>
        </dgm:presLayoutVars>
      </dgm:prSet>
      <dgm:spPr/>
      <dgm:t>
        <a:bodyPr/>
        <a:lstStyle/>
        <a:p>
          <a:endParaRPr lang="en-US"/>
        </a:p>
      </dgm:t>
    </dgm:pt>
    <dgm:pt modelId="{120ACA9F-DFA7-405B-8D84-55D5621A0CA2}" type="pres">
      <dgm:prSet presAssocID="{93467BFF-47B4-4001-B92D-309CC1D204B8}" presName="linNode" presStyleCnt="0"/>
      <dgm:spPr/>
    </dgm:pt>
    <dgm:pt modelId="{F4CDB5CE-02BF-43DF-879B-1D466323421E}" type="pres">
      <dgm:prSet presAssocID="{93467BFF-47B4-4001-B92D-309CC1D204B8}" presName="parentText" presStyleLbl="node1" presStyleIdx="0" presStyleCnt="1" custLinFactNeighborY="245">
        <dgm:presLayoutVars>
          <dgm:chMax val="1"/>
          <dgm:bulletEnabled val="1"/>
        </dgm:presLayoutVars>
      </dgm:prSet>
      <dgm:spPr/>
      <dgm:t>
        <a:bodyPr/>
        <a:lstStyle/>
        <a:p>
          <a:endParaRPr lang="en-US"/>
        </a:p>
      </dgm:t>
    </dgm:pt>
    <dgm:pt modelId="{01B46A98-E2E5-405E-B8AA-FCE6339A2FCE}" type="pres">
      <dgm:prSet presAssocID="{93467BFF-47B4-4001-B92D-309CC1D204B8}" presName="descendantText" presStyleLbl="alignAccFollowNode1" presStyleIdx="0" presStyleCnt="1" custScaleY="125122" custLinFactNeighborX="6077" custLinFactNeighborY="13603">
        <dgm:presLayoutVars>
          <dgm:bulletEnabled val="1"/>
        </dgm:presLayoutVars>
      </dgm:prSet>
      <dgm:spPr/>
      <dgm:t>
        <a:bodyPr/>
        <a:lstStyle/>
        <a:p>
          <a:endParaRPr lang="en-US"/>
        </a:p>
      </dgm:t>
    </dgm:pt>
  </dgm:ptLst>
  <dgm:cxnLst>
    <dgm:cxn modelId="{8BA740C7-032E-4EFA-8A41-0AFD2B261912}" type="presOf" srcId="{74BCE137-772E-445E-A73A-7C8406B10BC2}" destId="{01B46A98-E2E5-405E-B8AA-FCE6339A2FCE}" srcOrd="0" destOrd="1" presId="urn:microsoft.com/office/officeart/2005/8/layout/vList5"/>
    <dgm:cxn modelId="{F2044D80-E781-46E6-8148-4D16177D7A80}" srcId="{93467BFF-47B4-4001-B92D-309CC1D204B8}" destId="{84D35B74-26CF-4751-BDB7-E9D0BCF1D6F3}" srcOrd="8" destOrd="0" parTransId="{C6355435-58A8-46EB-ACAF-2F610E7674D2}" sibTransId="{F0D5FB64-AD14-422C-A1DA-5BA176C41F39}"/>
    <dgm:cxn modelId="{285A14D2-0CA9-438C-A241-3207712B3558}" srcId="{93467BFF-47B4-4001-B92D-309CC1D204B8}" destId="{DECC7CBC-502F-46C3-83BE-82FA8157F825}" srcOrd="11" destOrd="0" parTransId="{5811B332-4042-40E9-A4F7-97A41280F580}" sibTransId="{3193B584-EF72-48D1-A13B-04D35C1E760B}"/>
    <dgm:cxn modelId="{28ADE974-C1BF-4DC5-8C6D-593AE17EB5CE}" srcId="{93467BFF-47B4-4001-B92D-309CC1D204B8}" destId="{74BCE137-772E-445E-A73A-7C8406B10BC2}" srcOrd="1" destOrd="0" parTransId="{E7E713FF-1A0B-44BF-A08F-DE28E5DEBC24}" sibTransId="{9D57C9B2-23F8-4E17-A249-6805D0EA49DF}"/>
    <dgm:cxn modelId="{405C667A-25E8-4DCC-AC49-0A478DD40FEF}" srcId="{93467BFF-47B4-4001-B92D-309CC1D204B8}" destId="{FF2CA30D-14BC-4B7E-BFA7-CB332297420C}" srcOrd="0" destOrd="0" parTransId="{3BDA3D81-C985-4D70-99DC-8CCCA1092FEB}" sibTransId="{D7ADCB68-2FD4-4DBD-A0DD-F41952266A53}"/>
    <dgm:cxn modelId="{34E2CC79-5FE6-4F01-922A-368FF238E856}" type="presOf" srcId="{D3464BD5-2C31-4F3F-ADB2-694ABD0E39BF}" destId="{ED16F5ED-0C83-41A3-AF07-333174572BF3}" srcOrd="0" destOrd="0" presId="urn:microsoft.com/office/officeart/2005/8/layout/vList5"/>
    <dgm:cxn modelId="{EF5A9BE8-4FDA-4F84-8572-ED1A1A8EE678}" type="presOf" srcId="{061CDED0-6CDB-4EE9-8B64-15CC0B13CE23}" destId="{01B46A98-E2E5-405E-B8AA-FCE6339A2FCE}" srcOrd="0" destOrd="9" presId="urn:microsoft.com/office/officeart/2005/8/layout/vList5"/>
    <dgm:cxn modelId="{2767187A-92A2-4DE3-AC4F-736D439F8F87}" srcId="{93467BFF-47B4-4001-B92D-309CC1D204B8}" destId="{B8D815B6-75B9-4584-9C90-9998CE3B5EE3}" srcOrd="4" destOrd="0" parTransId="{59C54B6D-982C-4359-A259-5FA344B1B56E}" sibTransId="{0FDD3ED9-08AD-4FD9-BAAA-F09BD64A6E83}"/>
    <dgm:cxn modelId="{4A8FC592-03BD-4481-A784-0BE0DC63797B}" type="presOf" srcId="{B8D815B6-75B9-4584-9C90-9998CE3B5EE3}" destId="{01B46A98-E2E5-405E-B8AA-FCE6339A2FCE}" srcOrd="0" destOrd="4" presId="urn:microsoft.com/office/officeart/2005/8/layout/vList5"/>
    <dgm:cxn modelId="{E51E2B35-AC73-4603-B376-BCD756E73A7E}" type="presOf" srcId="{93467BFF-47B4-4001-B92D-309CC1D204B8}" destId="{F4CDB5CE-02BF-43DF-879B-1D466323421E}" srcOrd="0" destOrd="0" presId="urn:microsoft.com/office/officeart/2005/8/layout/vList5"/>
    <dgm:cxn modelId="{45DB9F65-A6EA-4F3E-9AF6-5A386A83E86F}" srcId="{93467BFF-47B4-4001-B92D-309CC1D204B8}" destId="{EC5EBDD9-894A-413F-9B89-14A5BA5AF309}" srcOrd="2" destOrd="0" parTransId="{60C7DF3E-D96C-4683-B7B6-B3EB356667D4}" sibTransId="{AEE77C82-6505-435C-B43A-E810F5899B8A}"/>
    <dgm:cxn modelId="{1D847471-D468-465E-9C40-6DA4F1DBCAF7}" type="presOf" srcId="{A9EEB065-8D3A-4D00-9E97-5E921AA43D70}" destId="{01B46A98-E2E5-405E-B8AA-FCE6339A2FCE}" srcOrd="0" destOrd="7" presId="urn:microsoft.com/office/officeart/2005/8/layout/vList5"/>
    <dgm:cxn modelId="{3CD176B4-2E1C-4B99-98D1-CD3906DCB6DC}" srcId="{93467BFF-47B4-4001-B92D-309CC1D204B8}" destId="{A9EEB065-8D3A-4D00-9E97-5E921AA43D70}" srcOrd="7" destOrd="0" parTransId="{53648714-954B-4E95-888A-482A8E3DBFE5}" sibTransId="{4BE9A2D2-731F-465E-880D-D0AED8543A79}"/>
    <dgm:cxn modelId="{75F514B2-25DB-4DCC-97E6-7153780D295D}" type="presOf" srcId="{EC5EBDD9-894A-413F-9B89-14A5BA5AF309}" destId="{01B46A98-E2E5-405E-B8AA-FCE6339A2FCE}" srcOrd="0" destOrd="2" presId="urn:microsoft.com/office/officeart/2005/8/layout/vList5"/>
    <dgm:cxn modelId="{F941C9EF-84B0-40AB-A9F5-20D28A814443}" srcId="{93467BFF-47B4-4001-B92D-309CC1D204B8}" destId="{061CDED0-6CDB-4EE9-8B64-15CC0B13CE23}" srcOrd="9" destOrd="0" parTransId="{350C27F5-8196-4499-A71F-8D2CF20FA524}" sibTransId="{A9C7EA9A-A372-4778-B625-221D90C1C885}"/>
    <dgm:cxn modelId="{E0C22298-EA79-4750-B582-88C2B6647C99}" srcId="{93467BFF-47B4-4001-B92D-309CC1D204B8}" destId="{8E257F7C-AFD5-4620-86D2-0EE282839C9B}" srcOrd="6" destOrd="0" parTransId="{8C0D16C9-BA0C-4098-A7CE-B1D42A45AA92}" sibTransId="{49EDEC4B-9359-445F-8C5B-7C5119BE6724}"/>
    <dgm:cxn modelId="{6D674A21-3A8D-47E9-B8A3-C67E3386E13A}" srcId="{93467BFF-47B4-4001-B92D-309CC1D204B8}" destId="{35F77D7A-BCBC-4BA7-91E0-B81CB763D409}" srcOrd="3" destOrd="0" parTransId="{C7CFC2F2-D7E1-43BE-8FAE-366F71C34FBD}" sibTransId="{DFE85431-C714-4EEB-89C0-885977871D81}"/>
    <dgm:cxn modelId="{266EFCA6-F3FC-48DD-8E18-578A6907902D}" srcId="{93467BFF-47B4-4001-B92D-309CC1D204B8}" destId="{4078265A-D6C1-422A-A47C-8DE65726AFFC}" srcOrd="10" destOrd="0" parTransId="{81F43CFA-D0A5-4E3C-87D6-974EB7C8E653}" sibTransId="{7BD04332-8259-46D6-832C-40658A84C597}"/>
    <dgm:cxn modelId="{B0DD3955-30FF-463B-8569-33ECC8DC2F4B}" type="presOf" srcId="{FF2CA30D-14BC-4B7E-BFA7-CB332297420C}" destId="{01B46A98-E2E5-405E-B8AA-FCE6339A2FCE}" srcOrd="0" destOrd="0" presId="urn:microsoft.com/office/officeart/2005/8/layout/vList5"/>
    <dgm:cxn modelId="{F23C3086-E0D5-4874-8ECA-7A1E4100A33A}" type="presOf" srcId="{8E257F7C-AFD5-4620-86D2-0EE282839C9B}" destId="{01B46A98-E2E5-405E-B8AA-FCE6339A2FCE}" srcOrd="0" destOrd="6" presId="urn:microsoft.com/office/officeart/2005/8/layout/vList5"/>
    <dgm:cxn modelId="{3D285FAD-C7D5-4853-9D07-2A28635EC364}" type="presOf" srcId="{4078265A-D6C1-422A-A47C-8DE65726AFFC}" destId="{01B46A98-E2E5-405E-B8AA-FCE6339A2FCE}" srcOrd="0" destOrd="10" presId="urn:microsoft.com/office/officeart/2005/8/layout/vList5"/>
    <dgm:cxn modelId="{5BB6997E-12A0-412F-9DEC-1B071107545B}" type="presOf" srcId="{DECC7CBC-502F-46C3-83BE-82FA8157F825}" destId="{01B46A98-E2E5-405E-B8AA-FCE6339A2FCE}" srcOrd="0" destOrd="11" presId="urn:microsoft.com/office/officeart/2005/8/layout/vList5"/>
    <dgm:cxn modelId="{B3EADDDE-B3E0-46B2-91E2-67A9A945CEF4}" type="presOf" srcId="{35F77D7A-BCBC-4BA7-91E0-B81CB763D409}" destId="{01B46A98-E2E5-405E-B8AA-FCE6339A2FCE}" srcOrd="0" destOrd="3" presId="urn:microsoft.com/office/officeart/2005/8/layout/vList5"/>
    <dgm:cxn modelId="{C7425C23-2E24-4A10-934F-E39915C06EDF}" srcId="{D3464BD5-2C31-4F3F-ADB2-694ABD0E39BF}" destId="{93467BFF-47B4-4001-B92D-309CC1D204B8}" srcOrd="0" destOrd="0" parTransId="{16A951B1-9ABC-4BD7-BAE2-6C119413854E}" sibTransId="{642465B8-131D-4EBA-99F1-FD0F521BB71A}"/>
    <dgm:cxn modelId="{61E6D797-F5B8-4FC2-B189-55829B1AD90E}" type="presOf" srcId="{84D35B74-26CF-4751-BDB7-E9D0BCF1D6F3}" destId="{01B46A98-E2E5-405E-B8AA-FCE6339A2FCE}" srcOrd="0" destOrd="8" presId="urn:microsoft.com/office/officeart/2005/8/layout/vList5"/>
    <dgm:cxn modelId="{CFD13567-6FC1-44E1-84F9-8164F13AA31C}" srcId="{93467BFF-47B4-4001-B92D-309CC1D204B8}" destId="{9AF6D829-D5EA-46CB-829D-ACD020C5CCEC}" srcOrd="5" destOrd="0" parTransId="{E1418CA5-BFAD-4C00-8F88-43BAE4EDB7EC}" sibTransId="{4D84C300-764B-4FEA-A931-51AB1B5A8E43}"/>
    <dgm:cxn modelId="{F812148C-0048-4FF8-BE00-A530F5686E53}" type="presOf" srcId="{9AF6D829-D5EA-46CB-829D-ACD020C5CCEC}" destId="{01B46A98-E2E5-405E-B8AA-FCE6339A2FCE}" srcOrd="0" destOrd="5" presId="urn:microsoft.com/office/officeart/2005/8/layout/vList5"/>
    <dgm:cxn modelId="{D5D88A6B-308C-48C2-8503-40C1FFA82AC9}" type="presParOf" srcId="{ED16F5ED-0C83-41A3-AF07-333174572BF3}" destId="{120ACA9F-DFA7-405B-8D84-55D5621A0CA2}" srcOrd="0" destOrd="0" presId="urn:microsoft.com/office/officeart/2005/8/layout/vList5"/>
    <dgm:cxn modelId="{8EF20253-CAD8-41A5-A632-09023DCB6CC8}" type="presParOf" srcId="{120ACA9F-DFA7-405B-8D84-55D5621A0CA2}" destId="{F4CDB5CE-02BF-43DF-879B-1D466323421E}" srcOrd="0" destOrd="0" presId="urn:microsoft.com/office/officeart/2005/8/layout/vList5"/>
    <dgm:cxn modelId="{92031372-BADE-48EA-9F76-BDEF0DD76A2A}" type="presParOf" srcId="{120ACA9F-DFA7-405B-8D84-55D5621A0CA2}" destId="{01B46A98-E2E5-405E-B8AA-FCE6339A2FCE}"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3464BD5-2C31-4F3F-ADB2-694ABD0E39B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3467BFF-47B4-4001-B92D-309CC1D204B8}">
      <dgm:prSet phldrT="[Text]"/>
      <dgm:spPr/>
      <dgm:t>
        <a:bodyPr/>
        <a:lstStyle/>
        <a:p>
          <a:r>
            <a:rPr lang="en-US" dirty="0" smtClean="0">
              <a:solidFill>
                <a:srgbClr val="002060"/>
              </a:solidFill>
              <a:latin typeface="Calibri" pitchFamily="34" charset="0"/>
            </a:rPr>
            <a:t>Strategic objective 4</a:t>
          </a:r>
          <a:endParaRPr lang="en-US" dirty="0">
            <a:solidFill>
              <a:srgbClr val="002060"/>
            </a:solidFill>
            <a:latin typeface="Calibri" pitchFamily="34" charset="0"/>
          </a:endParaRPr>
        </a:p>
      </dgm:t>
    </dgm:pt>
    <dgm:pt modelId="{16A951B1-9ABC-4BD7-BAE2-6C119413854E}" type="parTrans" cxnId="{C7425C23-2E24-4A10-934F-E39915C06EDF}">
      <dgm:prSet/>
      <dgm:spPr/>
      <dgm:t>
        <a:bodyPr/>
        <a:lstStyle/>
        <a:p>
          <a:endParaRPr lang="en-US"/>
        </a:p>
      </dgm:t>
    </dgm:pt>
    <dgm:pt modelId="{642465B8-131D-4EBA-99F1-FD0F521BB71A}" type="sibTrans" cxnId="{C7425C23-2E24-4A10-934F-E39915C06EDF}">
      <dgm:prSet/>
      <dgm:spPr/>
      <dgm:t>
        <a:bodyPr/>
        <a:lstStyle/>
        <a:p>
          <a:endParaRPr lang="en-US"/>
        </a:p>
      </dgm:t>
    </dgm:pt>
    <dgm:pt modelId="{DECC7CBC-502F-46C3-83BE-82FA8157F825}">
      <dgm:prSet phldrT="[Text]" custT="1"/>
      <dgm:spPr/>
      <dgm:t>
        <a:bodyPr/>
        <a:lstStyle/>
        <a:p>
          <a:endParaRPr lang="en-US" sz="1800" dirty="0">
            <a:solidFill>
              <a:srgbClr val="002060"/>
            </a:solidFill>
            <a:latin typeface="Calibri" pitchFamily="34" charset="0"/>
          </a:endParaRPr>
        </a:p>
      </dgm:t>
    </dgm:pt>
    <dgm:pt modelId="{5811B332-4042-40E9-A4F7-97A41280F580}" type="parTrans" cxnId="{285A14D2-0CA9-438C-A241-3207712B3558}">
      <dgm:prSet/>
      <dgm:spPr/>
      <dgm:t>
        <a:bodyPr/>
        <a:lstStyle/>
        <a:p>
          <a:endParaRPr lang="en-US"/>
        </a:p>
      </dgm:t>
    </dgm:pt>
    <dgm:pt modelId="{3193B584-EF72-48D1-A13B-04D35C1E760B}" type="sibTrans" cxnId="{285A14D2-0CA9-438C-A241-3207712B3558}">
      <dgm:prSet/>
      <dgm:spPr/>
      <dgm:t>
        <a:bodyPr/>
        <a:lstStyle/>
        <a:p>
          <a:endParaRPr lang="en-US"/>
        </a:p>
      </dgm:t>
    </dgm:pt>
    <dgm:pt modelId="{4078265A-D6C1-422A-A47C-8DE65726AFFC}">
      <dgm:prSet phldrT="[Text]" custT="1"/>
      <dgm:spPr/>
      <dgm:t>
        <a:bodyPr/>
        <a:lstStyle/>
        <a:p>
          <a:endParaRPr lang="en-US" sz="1800" dirty="0">
            <a:solidFill>
              <a:srgbClr val="002060"/>
            </a:solidFill>
            <a:latin typeface="Calibri" pitchFamily="34" charset="0"/>
          </a:endParaRPr>
        </a:p>
      </dgm:t>
    </dgm:pt>
    <dgm:pt modelId="{81F43CFA-D0A5-4E3C-87D6-974EB7C8E653}" type="parTrans" cxnId="{266EFCA6-F3FC-48DD-8E18-578A6907902D}">
      <dgm:prSet/>
      <dgm:spPr/>
      <dgm:t>
        <a:bodyPr/>
        <a:lstStyle/>
        <a:p>
          <a:endParaRPr lang="en-US"/>
        </a:p>
      </dgm:t>
    </dgm:pt>
    <dgm:pt modelId="{7BD04332-8259-46D6-832C-40658A84C597}" type="sibTrans" cxnId="{266EFCA6-F3FC-48DD-8E18-578A6907902D}">
      <dgm:prSet/>
      <dgm:spPr/>
      <dgm:t>
        <a:bodyPr/>
        <a:lstStyle/>
        <a:p>
          <a:endParaRPr lang="en-US"/>
        </a:p>
      </dgm:t>
    </dgm:pt>
    <dgm:pt modelId="{061CDED0-6CDB-4EE9-8B64-15CC0B13CE23}">
      <dgm:prSet phldrT="[Text]" custT="1"/>
      <dgm:spPr/>
      <dgm:t>
        <a:bodyPr/>
        <a:lstStyle/>
        <a:p>
          <a:r>
            <a:rPr lang="en-ZA" sz="1800" dirty="0" smtClean="0">
              <a:solidFill>
                <a:srgbClr val="0070C0"/>
              </a:solidFill>
              <a:latin typeface="Calibri" pitchFamily="34" charset="0"/>
            </a:rPr>
            <a:t>Implementation of communication strategy </a:t>
          </a:r>
          <a:endParaRPr lang="en-US" sz="1800" dirty="0">
            <a:solidFill>
              <a:srgbClr val="0070C0"/>
            </a:solidFill>
            <a:latin typeface="Calibri" pitchFamily="34" charset="0"/>
          </a:endParaRPr>
        </a:p>
      </dgm:t>
    </dgm:pt>
    <dgm:pt modelId="{350C27F5-8196-4499-A71F-8D2CF20FA524}" type="parTrans" cxnId="{F941C9EF-84B0-40AB-A9F5-20D28A814443}">
      <dgm:prSet/>
      <dgm:spPr/>
      <dgm:t>
        <a:bodyPr/>
        <a:lstStyle/>
        <a:p>
          <a:endParaRPr lang="en-US"/>
        </a:p>
      </dgm:t>
    </dgm:pt>
    <dgm:pt modelId="{A9C7EA9A-A372-4778-B625-221D90C1C885}" type="sibTrans" cxnId="{F941C9EF-84B0-40AB-A9F5-20D28A814443}">
      <dgm:prSet/>
      <dgm:spPr/>
      <dgm:t>
        <a:bodyPr/>
        <a:lstStyle/>
        <a:p>
          <a:endParaRPr lang="en-US"/>
        </a:p>
      </dgm:t>
    </dgm:pt>
    <dgm:pt modelId="{FF2CA30D-14BC-4B7E-BFA7-CB332297420C}">
      <dgm:prSet phldrT="[Text]" custT="1"/>
      <dgm:spPr/>
      <dgm:t>
        <a:bodyPr/>
        <a:lstStyle/>
        <a:p>
          <a:endParaRPr lang="en-US" sz="1800" dirty="0">
            <a:solidFill>
              <a:srgbClr val="002060"/>
            </a:solidFill>
            <a:latin typeface="Calibri" pitchFamily="34" charset="0"/>
          </a:endParaRPr>
        </a:p>
      </dgm:t>
    </dgm:pt>
    <dgm:pt modelId="{3BDA3D81-C985-4D70-99DC-8CCCA1092FEB}" type="parTrans" cxnId="{405C667A-25E8-4DCC-AC49-0A478DD40FEF}">
      <dgm:prSet/>
      <dgm:spPr/>
      <dgm:t>
        <a:bodyPr/>
        <a:lstStyle/>
        <a:p>
          <a:endParaRPr lang="en-US"/>
        </a:p>
      </dgm:t>
    </dgm:pt>
    <dgm:pt modelId="{D7ADCB68-2FD4-4DBD-A0DD-F41952266A53}" type="sibTrans" cxnId="{405C667A-25E8-4DCC-AC49-0A478DD40FEF}">
      <dgm:prSet/>
      <dgm:spPr/>
      <dgm:t>
        <a:bodyPr/>
        <a:lstStyle/>
        <a:p>
          <a:endParaRPr lang="en-US"/>
        </a:p>
      </dgm:t>
    </dgm:pt>
    <dgm:pt modelId="{74BCE137-772E-445E-A73A-7C8406B10BC2}">
      <dgm:prSet phldrT="[Text]" custT="1"/>
      <dgm:spPr/>
      <dgm:t>
        <a:bodyPr/>
        <a:lstStyle/>
        <a:p>
          <a:endParaRPr lang="en-US" sz="1800" dirty="0">
            <a:solidFill>
              <a:srgbClr val="002060"/>
            </a:solidFill>
            <a:latin typeface="Calibri" pitchFamily="34" charset="0"/>
          </a:endParaRPr>
        </a:p>
      </dgm:t>
    </dgm:pt>
    <dgm:pt modelId="{E7E713FF-1A0B-44BF-A08F-DE28E5DEBC24}" type="parTrans" cxnId="{28ADE974-C1BF-4DC5-8C6D-593AE17EB5CE}">
      <dgm:prSet/>
      <dgm:spPr/>
      <dgm:t>
        <a:bodyPr/>
        <a:lstStyle/>
        <a:p>
          <a:endParaRPr lang="en-US"/>
        </a:p>
      </dgm:t>
    </dgm:pt>
    <dgm:pt modelId="{9D57C9B2-23F8-4E17-A249-6805D0EA49DF}" type="sibTrans" cxnId="{28ADE974-C1BF-4DC5-8C6D-593AE17EB5CE}">
      <dgm:prSet/>
      <dgm:spPr/>
      <dgm:t>
        <a:bodyPr/>
        <a:lstStyle/>
        <a:p>
          <a:endParaRPr lang="en-US"/>
        </a:p>
      </dgm:t>
    </dgm:pt>
    <dgm:pt modelId="{EC5EBDD9-894A-413F-9B89-14A5BA5AF309}">
      <dgm:prSet phldrT="[Text]" custT="1"/>
      <dgm:spPr/>
      <dgm:t>
        <a:bodyPr/>
        <a:lstStyle/>
        <a:p>
          <a:endParaRPr lang="en-US" sz="1800" dirty="0">
            <a:solidFill>
              <a:srgbClr val="0070C0"/>
            </a:solidFill>
            <a:latin typeface="Calibri" pitchFamily="34" charset="0"/>
          </a:endParaRPr>
        </a:p>
      </dgm:t>
    </dgm:pt>
    <dgm:pt modelId="{60C7DF3E-D96C-4683-B7B6-B3EB356667D4}" type="parTrans" cxnId="{45DB9F65-A6EA-4F3E-9AF6-5A386A83E86F}">
      <dgm:prSet/>
      <dgm:spPr/>
      <dgm:t>
        <a:bodyPr/>
        <a:lstStyle/>
        <a:p>
          <a:endParaRPr lang="en-US"/>
        </a:p>
      </dgm:t>
    </dgm:pt>
    <dgm:pt modelId="{AEE77C82-6505-435C-B43A-E810F5899B8A}" type="sibTrans" cxnId="{45DB9F65-A6EA-4F3E-9AF6-5A386A83E86F}">
      <dgm:prSet/>
      <dgm:spPr/>
      <dgm:t>
        <a:bodyPr/>
        <a:lstStyle/>
        <a:p>
          <a:endParaRPr lang="en-US"/>
        </a:p>
      </dgm:t>
    </dgm:pt>
    <dgm:pt modelId="{AED2D43F-265F-4C0F-AF0D-1B885F548230}">
      <dgm:prSet phldrT="[Text]" custT="1"/>
      <dgm:spPr/>
      <dgm:t>
        <a:bodyPr/>
        <a:lstStyle/>
        <a:p>
          <a:r>
            <a:rPr lang="en-ZA" sz="1800" dirty="0" smtClean="0">
              <a:solidFill>
                <a:srgbClr val="0070C0"/>
              </a:solidFill>
              <a:latin typeface="Calibri" pitchFamily="34" charset="0"/>
            </a:rPr>
            <a:t>Media releases linked to programmed work of CGE</a:t>
          </a:r>
          <a:endParaRPr lang="en-US" sz="1800" dirty="0">
            <a:solidFill>
              <a:srgbClr val="0070C0"/>
            </a:solidFill>
            <a:latin typeface="Calibri" pitchFamily="34" charset="0"/>
          </a:endParaRPr>
        </a:p>
      </dgm:t>
    </dgm:pt>
    <dgm:pt modelId="{B8B04295-FD3D-454A-8666-761D8A4E1830}" type="parTrans" cxnId="{E01DFB78-F696-4925-8BC1-53CA6711F758}">
      <dgm:prSet/>
      <dgm:spPr/>
      <dgm:t>
        <a:bodyPr/>
        <a:lstStyle/>
        <a:p>
          <a:endParaRPr lang="en-US"/>
        </a:p>
      </dgm:t>
    </dgm:pt>
    <dgm:pt modelId="{4E6FEC08-345F-4F23-80BA-DF0DD4D22801}" type="sibTrans" cxnId="{E01DFB78-F696-4925-8BC1-53CA6711F758}">
      <dgm:prSet/>
      <dgm:spPr/>
      <dgm:t>
        <a:bodyPr/>
        <a:lstStyle/>
        <a:p>
          <a:endParaRPr lang="en-US"/>
        </a:p>
      </dgm:t>
    </dgm:pt>
    <dgm:pt modelId="{CA938729-DB94-4A25-B459-3DE13A3DEC1C}">
      <dgm:prSet phldrT="[Text]" custT="1"/>
      <dgm:spPr/>
      <dgm:t>
        <a:bodyPr/>
        <a:lstStyle/>
        <a:p>
          <a:r>
            <a:rPr lang="en-ZA" sz="1800" dirty="0" smtClean="0">
              <a:solidFill>
                <a:srgbClr val="0070C0"/>
              </a:solidFill>
              <a:latin typeface="Calibri" pitchFamily="34" charset="0"/>
            </a:rPr>
            <a:t>Opinion Pieces linked to programmed work of the CGE</a:t>
          </a:r>
          <a:endParaRPr lang="en-US" sz="1800" dirty="0">
            <a:solidFill>
              <a:srgbClr val="0070C0"/>
            </a:solidFill>
            <a:latin typeface="Calibri" pitchFamily="34" charset="0"/>
          </a:endParaRPr>
        </a:p>
      </dgm:t>
    </dgm:pt>
    <dgm:pt modelId="{608CE4B3-95E6-4928-A9CB-4DF2AFBCB10F}" type="parTrans" cxnId="{8446F413-01DC-46A4-9292-4BE5BF3062D8}">
      <dgm:prSet/>
      <dgm:spPr/>
      <dgm:t>
        <a:bodyPr/>
        <a:lstStyle/>
        <a:p>
          <a:endParaRPr lang="en-US"/>
        </a:p>
      </dgm:t>
    </dgm:pt>
    <dgm:pt modelId="{781B916E-211F-465F-9A6F-6641B7B05857}" type="sibTrans" cxnId="{8446F413-01DC-46A4-9292-4BE5BF3062D8}">
      <dgm:prSet/>
      <dgm:spPr/>
      <dgm:t>
        <a:bodyPr/>
        <a:lstStyle/>
        <a:p>
          <a:endParaRPr lang="en-US"/>
        </a:p>
      </dgm:t>
    </dgm:pt>
    <dgm:pt modelId="{88B969DE-1A06-4235-93AE-4D0FFC4E3702}">
      <dgm:prSet phldrT="[Text]" custT="1"/>
      <dgm:spPr/>
      <dgm:t>
        <a:bodyPr/>
        <a:lstStyle/>
        <a:p>
          <a:r>
            <a:rPr lang="en-ZA" sz="1800" dirty="0" smtClean="0">
              <a:solidFill>
                <a:srgbClr val="0070C0"/>
              </a:solidFill>
              <a:latin typeface="Calibri" pitchFamily="34" charset="0"/>
            </a:rPr>
            <a:t>Development of fact sheets for all CGE programmes</a:t>
          </a:r>
          <a:endParaRPr lang="en-US" sz="1800" dirty="0">
            <a:solidFill>
              <a:srgbClr val="0070C0"/>
            </a:solidFill>
            <a:latin typeface="Calibri" pitchFamily="34" charset="0"/>
          </a:endParaRPr>
        </a:p>
      </dgm:t>
    </dgm:pt>
    <dgm:pt modelId="{BB069C00-BA40-4BF0-A94B-4C8504C7B4C5}" type="parTrans" cxnId="{4B572848-3BF1-4491-B48C-1D018C09ADB9}">
      <dgm:prSet/>
      <dgm:spPr/>
      <dgm:t>
        <a:bodyPr/>
        <a:lstStyle/>
        <a:p>
          <a:endParaRPr lang="en-US"/>
        </a:p>
      </dgm:t>
    </dgm:pt>
    <dgm:pt modelId="{CDE38D9F-F17E-45D8-B28E-7690E8986D47}" type="sibTrans" cxnId="{4B572848-3BF1-4491-B48C-1D018C09ADB9}">
      <dgm:prSet/>
      <dgm:spPr/>
      <dgm:t>
        <a:bodyPr/>
        <a:lstStyle/>
        <a:p>
          <a:endParaRPr lang="en-US"/>
        </a:p>
      </dgm:t>
    </dgm:pt>
    <dgm:pt modelId="{DEA0D546-2485-481C-AAA1-B6BBB197CA3C}">
      <dgm:prSet phldrT="[Text]" custT="1"/>
      <dgm:spPr/>
      <dgm:t>
        <a:bodyPr/>
        <a:lstStyle/>
        <a:p>
          <a:r>
            <a:rPr lang="en-ZA" sz="1800" dirty="0" smtClean="0">
              <a:solidFill>
                <a:srgbClr val="0070C0"/>
              </a:solidFill>
              <a:latin typeface="Calibri" pitchFamily="34" charset="0"/>
            </a:rPr>
            <a:t>Manage media and communication partnerships</a:t>
          </a:r>
          <a:endParaRPr lang="en-US" sz="1800" dirty="0">
            <a:solidFill>
              <a:srgbClr val="0070C0"/>
            </a:solidFill>
            <a:latin typeface="Calibri" pitchFamily="34" charset="0"/>
          </a:endParaRPr>
        </a:p>
      </dgm:t>
    </dgm:pt>
    <dgm:pt modelId="{CF2C93FB-1B32-43E0-A522-68E0A3755FBC}" type="parTrans" cxnId="{EC56EC39-B1A3-47BF-A27E-2AF904E5B884}">
      <dgm:prSet/>
      <dgm:spPr/>
      <dgm:t>
        <a:bodyPr/>
        <a:lstStyle/>
        <a:p>
          <a:endParaRPr lang="en-US"/>
        </a:p>
      </dgm:t>
    </dgm:pt>
    <dgm:pt modelId="{DC806D0E-9383-439E-9B1C-5FD49B34F13D}" type="sibTrans" cxnId="{EC56EC39-B1A3-47BF-A27E-2AF904E5B884}">
      <dgm:prSet/>
      <dgm:spPr/>
      <dgm:t>
        <a:bodyPr/>
        <a:lstStyle/>
        <a:p>
          <a:endParaRPr lang="en-US"/>
        </a:p>
      </dgm:t>
    </dgm:pt>
    <dgm:pt modelId="{DAC9BE0F-6E70-4FD6-88D1-520BD709F2DB}">
      <dgm:prSet phldrT="[Text]" custT="1"/>
      <dgm:spPr/>
      <dgm:t>
        <a:bodyPr/>
        <a:lstStyle/>
        <a:p>
          <a:r>
            <a:rPr lang="en-ZA" sz="1800" dirty="0" smtClean="0">
              <a:solidFill>
                <a:srgbClr val="0070C0"/>
              </a:solidFill>
              <a:latin typeface="Calibri" pitchFamily="34" charset="0"/>
            </a:rPr>
            <a:t>Manage Communication Campaign – 4 comprehensive campaigns ( one woman; one hectare of land)</a:t>
          </a:r>
          <a:endParaRPr lang="en-US" sz="1800" dirty="0">
            <a:solidFill>
              <a:srgbClr val="0070C0"/>
            </a:solidFill>
            <a:latin typeface="Calibri" pitchFamily="34" charset="0"/>
          </a:endParaRPr>
        </a:p>
      </dgm:t>
    </dgm:pt>
    <dgm:pt modelId="{64D657AD-0727-4823-9194-EDD39689F2E3}" type="parTrans" cxnId="{E09D830C-2968-4AA5-A266-D515386B2A9D}">
      <dgm:prSet/>
      <dgm:spPr/>
      <dgm:t>
        <a:bodyPr/>
        <a:lstStyle/>
        <a:p>
          <a:endParaRPr lang="en-US"/>
        </a:p>
      </dgm:t>
    </dgm:pt>
    <dgm:pt modelId="{C8A22676-0DA2-49F9-99E6-59F72BDDDDB2}" type="sibTrans" cxnId="{E09D830C-2968-4AA5-A266-D515386B2A9D}">
      <dgm:prSet/>
      <dgm:spPr/>
      <dgm:t>
        <a:bodyPr/>
        <a:lstStyle/>
        <a:p>
          <a:endParaRPr lang="en-US"/>
        </a:p>
      </dgm:t>
    </dgm:pt>
    <dgm:pt modelId="{D9D59A11-0349-4E22-8F3D-BD7310A22900}">
      <dgm:prSet phldrT="[Text]" custT="1"/>
      <dgm:spPr/>
      <dgm:t>
        <a:bodyPr/>
        <a:lstStyle/>
        <a:p>
          <a:r>
            <a:rPr lang="en-ZA" sz="1800" dirty="0" smtClean="0">
              <a:solidFill>
                <a:srgbClr val="0070C0"/>
              </a:solidFill>
              <a:latin typeface="Calibri" pitchFamily="34" charset="0"/>
            </a:rPr>
            <a:t>Implementation of the branding strategy</a:t>
          </a:r>
          <a:endParaRPr lang="en-US" sz="1800" dirty="0">
            <a:solidFill>
              <a:srgbClr val="0070C0"/>
            </a:solidFill>
            <a:latin typeface="Calibri" pitchFamily="34" charset="0"/>
          </a:endParaRPr>
        </a:p>
      </dgm:t>
    </dgm:pt>
    <dgm:pt modelId="{F579E9E8-16BB-41F8-83BF-0192BFEFE9DD}" type="parTrans" cxnId="{74477DBD-B048-43BC-9195-7FCCDC20531F}">
      <dgm:prSet/>
      <dgm:spPr/>
      <dgm:t>
        <a:bodyPr/>
        <a:lstStyle/>
        <a:p>
          <a:endParaRPr lang="en-US"/>
        </a:p>
      </dgm:t>
    </dgm:pt>
    <dgm:pt modelId="{1ADC8CFE-0864-4010-BEBE-F788A2B85BA8}" type="sibTrans" cxnId="{74477DBD-B048-43BC-9195-7FCCDC20531F}">
      <dgm:prSet/>
      <dgm:spPr/>
      <dgm:t>
        <a:bodyPr/>
        <a:lstStyle/>
        <a:p>
          <a:endParaRPr lang="en-US"/>
        </a:p>
      </dgm:t>
    </dgm:pt>
    <dgm:pt modelId="{ED16F5ED-0C83-41A3-AF07-333174572BF3}" type="pres">
      <dgm:prSet presAssocID="{D3464BD5-2C31-4F3F-ADB2-694ABD0E39BF}" presName="Name0" presStyleCnt="0">
        <dgm:presLayoutVars>
          <dgm:dir/>
          <dgm:animLvl val="lvl"/>
          <dgm:resizeHandles val="exact"/>
        </dgm:presLayoutVars>
      </dgm:prSet>
      <dgm:spPr/>
      <dgm:t>
        <a:bodyPr/>
        <a:lstStyle/>
        <a:p>
          <a:endParaRPr lang="en-US"/>
        </a:p>
      </dgm:t>
    </dgm:pt>
    <dgm:pt modelId="{120ACA9F-DFA7-405B-8D84-55D5621A0CA2}" type="pres">
      <dgm:prSet presAssocID="{93467BFF-47B4-4001-B92D-309CC1D204B8}" presName="linNode" presStyleCnt="0"/>
      <dgm:spPr/>
    </dgm:pt>
    <dgm:pt modelId="{F4CDB5CE-02BF-43DF-879B-1D466323421E}" type="pres">
      <dgm:prSet presAssocID="{93467BFF-47B4-4001-B92D-309CC1D204B8}" presName="parentText" presStyleLbl="node1" presStyleIdx="0" presStyleCnt="1" custLinFactNeighborY="245">
        <dgm:presLayoutVars>
          <dgm:chMax val="1"/>
          <dgm:bulletEnabled val="1"/>
        </dgm:presLayoutVars>
      </dgm:prSet>
      <dgm:spPr/>
      <dgm:t>
        <a:bodyPr/>
        <a:lstStyle/>
        <a:p>
          <a:endParaRPr lang="en-US"/>
        </a:p>
      </dgm:t>
    </dgm:pt>
    <dgm:pt modelId="{01B46A98-E2E5-405E-B8AA-FCE6339A2FCE}" type="pres">
      <dgm:prSet presAssocID="{93467BFF-47B4-4001-B92D-309CC1D204B8}" presName="descendantText" presStyleLbl="alignAccFollowNode1" presStyleIdx="0" presStyleCnt="1" custScaleY="125122" custLinFactNeighborX="6077" custLinFactNeighborY="13603">
        <dgm:presLayoutVars>
          <dgm:bulletEnabled val="1"/>
        </dgm:presLayoutVars>
      </dgm:prSet>
      <dgm:spPr/>
      <dgm:t>
        <a:bodyPr/>
        <a:lstStyle/>
        <a:p>
          <a:endParaRPr lang="en-US"/>
        </a:p>
      </dgm:t>
    </dgm:pt>
  </dgm:ptLst>
  <dgm:cxnLst>
    <dgm:cxn modelId="{6DBFE8A5-9E1F-47B4-8B6C-3B75D5CF6A92}" type="presOf" srcId="{74BCE137-772E-445E-A73A-7C8406B10BC2}" destId="{01B46A98-E2E5-405E-B8AA-FCE6339A2FCE}" srcOrd="0" destOrd="1" presId="urn:microsoft.com/office/officeart/2005/8/layout/vList5"/>
    <dgm:cxn modelId="{ABB2F7A4-91AE-4E48-A803-07F06765C4AF}" type="presOf" srcId="{93467BFF-47B4-4001-B92D-309CC1D204B8}" destId="{F4CDB5CE-02BF-43DF-879B-1D466323421E}" srcOrd="0" destOrd="0" presId="urn:microsoft.com/office/officeart/2005/8/layout/vList5"/>
    <dgm:cxn modelId="{285A14D2-0CA9-438C-A241-3207712B3558}" srcId="{93467BFF-47B4-4001-B92D-309CC1D204B8}" destId="{DECC7CBC-502F-46C3-83BE-82FA8157F825}" srcOrd="11" destOrd="0" parTransId="{5811B332-4042-40E9-A4F7-97A41280F580}" sibTransId="{3193B584-EF72-48D1-A13B-04D35C1E760B}"/>
    <dgm:cxn modelId="{1BB0F944-E583-46CD-9574-B3EA86FC818A}" type="presOf" srcId="{FF2CA30D-14BC-4B7E-BFA7-CB332297420C}" destId="{01B46A98-E2E5-405E-B8AA-FCE6339A2FCE}" srcOrd="0" destOrd="0" presId="urn:microsoft.com/office/officeart/2005/8/layout/vList5"/>
    <dgm:cxn modelId="{8446F413-01DC-46A4-9292-4BE5BF3062D8}" srcId="{93467BFF-47B4-4001-B92D-309CC1D204B8}" destId="{CA938729-DB94-4A25-B459-3DE13A3DEC1C}" srcOrd="5" destOrd="0" parTransId="{608CE4B3-95E6-4928-A9CB-4DF2AFBCB10F}" sibTransId="{781B916E-211F-465F-9A6F-6641B7B05857}"/>
    <dgm:cxn modelId="{405C667A-25E8-4DCC-AC49-0A478DD40FEF}" srcId="{93467BFF-47B4-4001-B92D-309CC1D204B8}" destId="{FF2CA30D-14BC-4B7E-BFA7-CB332297420C}" srcOrd="0" destOrd="0" parTransId="{3BDA3D81-C985-4D70-99DC-8CCCA1092FEB}" sibTransId="{D7ADCB68-2FD4-4DBD-A0DD-F41952266A53}"/>
    <dgm:cxn modelId="{1727FF26-B15C-45A7-928E-016016A3E38B}" type="presOf" srcId="{DEA0D546-2485-481C-AAA1-B6BBB197CA3C}" destId="{01B46A98-E2E5-405E-B8AA-FCE6339A2FCE}" srcOrd="0" destOrd="7" presId="urn:microsoft.com/office/officeart/2005/8/layout/vList5"/>
    <dgm:cxn modelId="{28ADE974-C1BF-4DC5-8C6D-593AE17EB5CE}" srcId="{93467BFF-47B4-4001-B92D-309CC1D204B8}" destId="{74BCE137-772E-445E-A73A-7C8406B10BC2}" srcOrd="1" destOrd="0" parTransId="{E7E713FF-1A0B-44BF-A08F-DE28E5DEBC24}" sibTransId="{9D57C9B2-23F8-4E17-A249-6805D0EA49DF}"/>
    <dgm:cxn modelId="{E01DFB78-F696-4925-8BC1-53CA6711F758}" srcId="{93467BFF-47B4-4001-B92D-309CC1D204B8}" destId="{AED2D43F-265F-4C0F-AF0D-1B885F548230}" srcOrd="4" destOrd="0" parTransId="{B8B04295-FD3D-454A-8666-761D8A4E1830}" sibTransId="{4E6FEC08-345F-4F23-80BA-DF0DD4D22801}"/>
    <dgm:cxn modelId="{45DB9F65-A6EA-4F3E-9AF6-5A386A83E86F}" srcId="{93467BFF-47B4-4001-B92D-309CC1D204B8}" destId="{EC5EBDD9-894A-413F-9B89-14A5BA5AF309}" srcOrd="2" destOrd="0" parTransId="{60C7DF3E-D96C-4683-B7B6-B3EB356667D4}" sibTransId="{AEE77C82-6505-435C-B43A-E810F5899B8A}"/>
    <dgm:cxn modelId="{10FB9A10-C55B-40B0-A0C4-AC65B1F6676B}" type="presOf" srcId="{D9D59A11-0349-4E22-8F3D-BD7310A22900}" destId="{01B46A98-E2E5-405E-B8AA-FCE6339A2FCE}" srcOrd="0" destOrd="9" presId="urn:microsoft.com/office/officeart/2005/8/layout/vList5"/>
    <dgm:cxn modelId="{58CB3D7E-0314-492C-9E32-997A4B508453}" type="presOf" srcId="{D3464BD5-2C31-4F3F-ADB2-694ABD0E39BF}" destId="{ED16F5ED-0C83-41A3-AF07-333174572BF3}" srcOrd="0" destOrd="0" presId="urn:microsoft.com/office/officeart/2005/8/layout/vList5"/>
    <dgm:cxn modelId="{74477DBD-B048-43BC-9195-7FCCDC20531F}" srcId="{93467BFF-47B4-4001-B92D-309CC1D204B8}" destId="{D9D59A11-0349-4E22-8F3D-BD7310A22900}" srcOrd="9" destOrd="0" parTransId="{F579E9E8-16BB-41F8-83BF-0192BFEFE9DD}" sibTransId="{1ADC8CFE-0864-4010-BEBE-F788A2B85BA8}"/>
    <dgm:cxn modelId="{7853CE7C-CF6A-4698-9671-9AF6025518F7}" type="presOf" srcId="{061CDED0-6CDB-4EE9-8B64-15CC0B13CE23}" destId="{01B46A98-E2E5-405E-B8AA-FCE6339A2FCE}" srcOrd="0" destOrd="3" presId="urn:microsoft.com/office/officeart/2005/8/layout/vList5"/>
    <dgm:cxn modelId="{F941C9EF-84B0-40AB-A9F5-20D28A814443}" srcId="{93467BFF-47B4-4001-B92D-309CC1D204B8}" destId="{061CDED0-6CDB-4EE9-8B64-15CC0B13CE23}" srcOrd="3" destOrd="0" parTransId="{350C27F5-8196-4499-A71F-8D2CF20FA524}" sibTransId="{A9C7EA9A-A372-4778-B625-221D90C1C885}"/>
    <dgm:cxn modelId="{B2F06E4E-6372-4963-8C34-D376E88E46E8}" type="presOf" srcId="{DAC9BE0F-6E70-4FD6-88D1-520BD709F2DB}" destId="{01B46A98-E2E5-405E-B8AA-FCE6339A2FCE}" srcOrd="0" destOrd="8" presId="urn:microsoft.com/office/officeart/2005/8/layout/vList5"/>
    <dgm:cxn modelId="{E09D830C-2968-4AA5-A266-D515386B2A9D}" srcId="{93467BFF-47B4-4001-B92D-309CC1D204B8}" destId="{DAC9BE0F-6E70-4FD6-88D1-520BD709F2DB}" srcOrd="8" destOrd="0" parTransId="{64D657AD-0727-4823-9194-EDD39689F2E3}" sibTransId="{C8A22676-0DA2-49F9-99E6-59F72BDDDDB2}"/>
    <dgm:cxn modelId="{5EED18CE-F46C-4B44-AD2D-AD0154D2DDE9}" type="presOf" srcId="{EC5EBDD9-894A-413F-9B89-14A5BA5AF309}" destId="{01B46A98-E2E5-405E-B8AA-FCE6339A2FCE}" srcOrd="0" destOrd="2" presId="urn:microsoft.com/office/officeart/2005/8/layout/vList5"/>
    <dgm:cxn modelId="{266EFCA6-F3FC-48DD-8E18-578A6907902D}" srcId="{93467BFF-47B4-4001-B92D-309CC1D204B8}" destId="{4078265A-D6C1-422A-A47C-8DE65726AFFC}" srcOrd="10" destOrd="0" parTransId="{81F43CFA-D0A5-4E3C-87D6-974EB7C8E653}" sibTransId="{7BD04332-8259-46D6-832C-40658A84C597}"/>
    <dgm:cxn modelId="{B98A972E-A1BA-4598-A3BA-00D2EBEBDAC4}" type="presOf" srcId="{AED2D43F-265F-4C0F-AF0D-1B885F548230}" destId="{01B46A98-E2E5-405E-B8AA-FCE6339A2FCE}" srcOrd="0" destOrd="4" presId="urn:microsoft.com/office/officeart/2005/8/layout/vList5"/>
    <dgm:cxn modelId="{EC56EC39-B1A3-47BF-A27E-2AF904E5B884}" srcId="{93467BFF-47B4-4001-B92D-309CC1D204B8}" destId="{DEA0D546-2485-481C-AAA1-B6BBB197CA3C}" srcOrd="7" destOrd="0" parTransId="{CF2C93FB-1B32-43E0-A522-68E0A3755FBC}" sibTransId="{DC806D0E-9383-439E-9B1C-5FD49B34F13D}"/>
    <dgm:cxn modelId="{FE65F04B-6217-4681-813E-1B2D29662B1C}" type="presOf" srcId="{4078265A-D6C1-422A-A47C-8DE65726AFFC}" destId="{01B46A98-E2E5-405E-B8AA-FCE6339A2FCE}" srcOrd="0" destOrd="10" presId="urn:microsoft.com/office/officeart/2005/8/layout/vList5"/>
    <dgm:cxn modelId="{ED015346-4432-4724-B34C-6CFDAD5EF7DD}" type="presOf" srcId="{88B969DE-1A06-4235-93AE-4D0FFC4E3702}" destId="{01B46A98-E2E5-405E-B8AA-FCE6339A2FCE}" srcOrd="0" destOrd="6" presId="urn:microsoft.com/office/officeart/2005/8/layout/vList5"/>
    <dgm:cxn modelId="{5AEF790F-E4C3-46F8-91D5-BD53A7A4CA5D}" type="presOf" srcId="{CA938729-DB94-4A25-B459-3DE13A3DEC1C}" destId="{01B46A98-E2E5-405E-B8AA-FCE6339A2FCE}" srcOrd="0" destOrd="5" presId="urn:microsoft.com/office/officeart/2005/8/layout/vList5"/>
    <dgm:cxn modelId="{C7425C23-2E24-4A10-934F-E39915C06EDF}" srcId="{D3464BD5-2C31-4F3F-ADB2-694ABD0E39BF}" destId="{93467BFF-47B4-4001-B92D-309CC1D204B8}" srcOrd="0" destOrd="0" parTransId="{16A951B1-9ABC-4BD7-BAE2-6C119413854E}" sibTransId="{642465B8-131D-4EBA-99F1-FD0F521BB71A}"/>
    <dgm:cxn modelId="{67F42117-4045-4D29-AE63-AC174C6C1467}" type="presOf" srcId="{DECC7CBC-502F-46C3-83BE-82FA8157F825}" destId="{01B46A98-E2E5-405E-B8AA-FCE6339A2FCE}" srcOrd="0" destOrd="11" presId="urn:microsoft.com/office/officeart/2005/8/layout/vList5"/>
    <dgm:cxn modelId="{4B572848-3BF1-4491-B48C-1D018C09ADB9}" srcId="{93467BFF-47B4-4001-B92D-309CC1D204B8}" destId="{88B969DE-1A06-4235-93AE-4D0FFC4E3702}" srcOrd="6" destOrd="0" parTransId="{BB069C00-BA40-4BF0-A94B-4C8504C7B4C5}" sibTransId="{CDE38D9F-F17E-45D8-B28E-7690E8986D47}"/>
    <dgm:cxn modelId="{A896352A-A1FA-4450-A04D-E60E8E85CEFF}" type="presParOf" srcId="{ED16F5ED-0C83-41A3-AF07-333174572BF3}" destId="{120ACA9F-DFA7-405B-8D84-55D5621A0CA2}" srcOrd="0" destOrd="0" presId="urn:microsoft.com/office/officeart/2005/8/layout/vList5"/>
    <dgm:cxn modelId="{E3C5FDDD-4016-4C5F-B0D9-3385E72E469C}" type="presParOf" srcId="{120ACA9F-DFA7-405B-8D84-55D5621A0CA2}" destId="{F4CDB5CE-02BF-43DF-879B-1D466323421E}" srcOrd="0" destOrd="0" presId="urn:microsoft.com/office/officeart/2005/8/layout/vList5"/>
    <dgm:cxn modelId="{3C967278-6E4E-403B-A4DC-DF8A1C1D2D7E}" type="presParOf" srcId="{120ACA9F-DFA7-405B-8D84-55D5621A0CA2}" destId="{01B46A98-E2E5-405E-B8AA-FCE6339A2FCE}"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F549C9A-A695-4275-B38E-D5FB7B997C69}" type="slidenum">
              <a:rPr lang="en-GB" altLang="en-US"/>
              <a:pPr>
                <a:defRPr/>
              </a:pPr>
              <a:t>‹#›</a:t>
            </a:fld>
            <a:endParaRPr lang="en-GB" altLang="en-US"/>
          </a:p>
        </p:txBody>
      </p:sp>
    </p:spTree>
    <p:extLst>
      <p:ext uri="{BB962C8B-B14F-4D97-AF65-F5344CB8AC3E}">
        <p14:creationId xmlns:p14="http://schemas.microsoft.com/office/powerpoint/2010/main" xmlns="" val="3721416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817048-33C5-4CED-B6B2-A8F050AE4673}" type="slidenum">
              <a:rPr lang="en-GB" altLang="en-US" smtClean="0"/>
              <a:pPr>
                <a:spcBef>
                  <a:spcPct val="0"/>
                </a:spcBef>
              </a:pPr>
              <a:t>1</a:t>
            </a:fld>
            <a:endParaRPr lang="en-GB" alt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67377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89738D4-37E0-43B6-807E-2D2EFF7AD853}" type="slidenum">
              <a:rPr lang="en-GB" altLang="en-US" smtClean="0"/>
              <a:pPr>
                <a:spcBef>
                  <a:spcPct val="0"/>
                </a:spcBef>
              </a:pPr>
              <a:t>10</a:t>
            </a:fld>
            <a:endParaRPr lang="en-GB"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47342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89738D4-37E0-43B6-807E-2D2EFF7AD853}" type="slidenum">
              <a:rPr lang="en-GB" altLang="en-US" smtClean="0"/>
              <a:pPr>
                <a:spcBef>
                  <a:spcPct val="0"/>
                </a:spcBef>
              </a:pPr>
              <a:t>11</a:t>
            </a:fld>
            <a:endParaRPr lang="en-GB"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00241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89738D4-37E0-43B6-807E-2D2EFF7AD853}" type="slidenum">
              <a:rPr lang="en-GB" altLang="en-US" smtClean="0"/>
              <a:pPr>
                <a:spcBef>
                  <a:spcPct val="0"/>
                </a:spcBef>
              </a:pPr>
              <a:t>12</a:t>
            </a:fld>
            <a:endParaRPr lang="en-GB"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1267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2BCE6F8-28A5-4537-A464-93CA3C62DD81}" type="slidenum">
              <a:rPr lang="en-GB" altLang="en-US" smtClean="0"/>
              <a:pPr>
                <a:spcBef>
                  <a:spcPct val="0"/>
                </a:spcBef>
              </a:pPr>
              <a:t>13</a:t>
            </a:fld>
            <a:endParaRPr lang="en-GB"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33107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FED2AE5-30CD-47F3-A597-DD5ECB2C6A50}" type="slidenum">
              <a:rPr lang="en-GB" altLang="en-US" smtClean="0"/>
              <a:pPr>
                <a:spcBef>
                  <a:spcPct val="0"/>
                </a:spcBef>
              </a:pPr>
              <a:t>14</a:t>
            </a:fld>
            <a:endParaRPr lang="en-GB"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50334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CC96248-6DA8-42AE-924A-E7F79ECEFC65}" type="slidenum">
              <a:rPr lang="en-GB" altLang="en-US" smtClean="0"/>
              <a:pPr>
                <a:spcBef>
                  <a:spcPct val="0"/>
                </a:spcBef>
              </a:pPr>
              <a:t>15</a:t>
            </a:fld>
            <a:endParaRPr lang="en-GB"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90907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6D4382D-CDCC-4CCC-9304-F74BA1C244EC}" type="slidenum">
              <a:rPr lang="en-GB" altLang="en-US" smtClean="0"/>
              <a:pPr>
                <a:spcBef>
                  <a:spcPct val="0"/>
                </a:spcBef>
              </a:pPr>
              <a:t>16</a:t>
            </a:fld>
            <a:endParaRPr lang="en-GB"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38514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8EE1C38-00C1-4D14-BE0E-D3E046C52F16}" type="slidenum">
              <a:rPr lang="en-GB" altLang="en-US" smtClean="0"/>
              <a:pPr>
                <a:spcBef>
                  <a:spcPct val="0"/>
                </a:spcBef>
              </a:pPr>
              <a:t>17</a:t>
            </a:fld>
            <a:endParaRPr lang="en-GB"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2031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6405EA-219B-4200-B89F-0AD019C51A88}" type="slidenum">
              <a:rPr lang="en-GB" altLang="en-US" smtClean="0"/>
              <a:pPr>
                <a:spcBef>
                  <a:spcPct val="0"/>
                </a:spcBef>
              </a:pPr>
              <a:t>18</a:t>
            </a:fld>
            <a:endParaRPr lang="en-GB"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65888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1376139-7753-435A-B7D0-1B99C1203959}" type="slidenum">
              <a:rPr lang="en-GB" altLang="en-US" smtClean="0"/>
              <a:pPr>
                <a:spcBef>
                  <a:spcPct val="0"/>
                </a:spcBef>
              </a:pPr>
              <a:t>19</a:t>
            </a:fld>
            <a:endParaRPr lang="en-GB"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51004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ED08031-064D-4ED9-BE87-F99272CEF43E}" type="slidenum">
              <a:rPr lang="en-GB" altLang="en-US" smtClean="0"/>
              <a:pPr>
                <a:spcBef>
                  <a:spcPct val="0"/>
                </a:spcBef>
              </a:pPr>
              <a:t>2</a:t>
            </a:fld>
            <a:endParaRPr lang="en-GB"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168117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7E4CD98-B24C-459B-A951-178484F97BF2}" type="slidenum">
              <a:rPr lang="en-GB" altLang="en-US" smtClean="0"/>
              <a:pPr>
                <a:spcBef>
                  <a:spcPct val="0"/>
                </a:spcBef>
              </a:pPr>
              <a:t>20</a:t>
            </a:fld>
            <a:endParaRPr lang="en-GB"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898804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3D2CDC3-3648-449F-83AC-BC319E5629B4}" type="slidenum">
              <a:rPr lang="en-GB" altLang="en-US" smtClean="0"/>
              <a:pPr>
                <a:spcBef>
                  <a:spcPct val="0"/>
                </a:spcBef>
              </a:pPr>
              <a:t>22</a:t>
            </a:fld>
            <a:endParaRPr lang="en-GB"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7790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4CAFBE8-A0A6-4A7B-B78A-98EEF7B92FB0}" type="slidenum">
              <a:rPr lang="en-GB" altLang="en-US" smtClean="0"/>
              <a:pPr>
                <a:spcBef>
                  <a:spcPct val="0"/>
                </a:spcBef>
              </a:pPr>
              <a:t>23</a:t>
            </a:fld>
            <a:endParaRPr lang="en-GB"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64576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4CAFBE8-A0A6-4A7B-B78A-98EEF7B92FB0}" type="slidenum">
              <a:rPr lang="en-GB" altLang="en-US" smtClean="0"/>
              <a:pPr>
                <a:spcBef>
                  <a:spcPct val="0"/>
                </a:spcBef>
              </a:pPr>
              <a:t>24</a:t>
            </a:fld>
            <a:endParaRPr lang="en-GB"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75896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FCFA581-3D34-4B36-AFA1-DA2868F881FD}" type="slidenum">
              <a:rPr lang="en-GB" altLang="en-US" smtClean="0"/>
              <a:pPr>
                <a:spcBef>
                  <a:spcPct val="0"/>
                </a:spcBef>
              </a:pPr>
              <a:t>25</a:t>
            </a:fld>
            <a:endParaRPr lang="en-GB"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54904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829E06F-8581-4FB4-9141-2810E42521D6}" type="slidenum">
              <a:rPr lang="en-GB" altLang="en-US" smtClean="0"/>
              <a:pPr>
                <a:spcBef>
                  <a:spcPct val="0"/>
                </a:spcBef>
              </a:pPr>
              <a:t>26</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450462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829E06F-8581-4FB4-9141-2810E42521D6}" type="slidenum">
              <a:rPr lang="en-GB" altLang="en-US" smtClean="0"/>
              <a:pPr>
                <a:spcBef>
                  <a:spcPct val="0"/>
                </a:spcBef>
              </a:pPr>
              <a:t>27</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630596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FCFA581-3D34-4B36-AFA1-DA2868F881FD}" type="slidenum">
              <a:rPr lang="en-GB" altLang="en-US" smtClean="0"/>
              <a:pPr>
                <a:spcBef>
                  <a:spcPct val="0"/>
                </a:spcBef>
              </a:pPr>
              <a:t>28</a:t>
            </a:fld>
            <a:endParaRPr lang="en-GB"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05406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36626E8-B147-47D5-B92F-FF2939BCDEDA}" type="slidenum">
              <a:rPr lang="en-GB" altLang="en-US" smtClean="0"/>
              <a:pPr>
                <a:spcBef>
                  <a:spcPct val="0"/>
                </a:spcBef>
              </a:pPr>
              <a:t>29</a:t>
            </a:fld>
            <a:endParaRPr lang="en-GB"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203261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36626E8-B147-47D5-B92F-FF2939BCDEDA}" type="slidenum">
              <a:rPr lang="en-GB" altLang="en-US" smtClean="0"/>
              <a:pPr>
                <a:spcBef>
                  <a:spcPct val="0"/>
                </a:spcBef>
              </a:pPr>
              <a:t>30</a:t>
            </a:fld>
            <a:endParaRPr lang="en-GB"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68297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D15E926-8010-47D0-B8BF-F9AE8F617732}" type="slidenum">
              <a:rPr lang="en-GB" altLang="en-US" smtClean="0"/>
              <a:pPr>
                <a:spcBef>
                  <a:spcPct val="0"/>
                </a:spcBef>
              </a:pPr>
              <a:t>3</a:t>
            </a:fld>
            <a:endParaRPr lang="en-GB"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567613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36626E8-B147-47D5-B92F-FF2939BCDEDA}" type="slidenum">
              <a:rPr lang="en-GB" altLang="en-US" smtClean="0"/>
              <a:pPr>
                <a:spcBef>
                  <a:spcPct val="0"/>
                </a:spcBef>
              </a:pPr>
              <a:t>31</a:t>
            </a:fld>
            <a:endParaRPr lang="en-GB"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231758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36626E8-B147-47D5-B92F-FF2939BCDEDA}" type="slidenum">
              <a:rPr lang="en-GB" altLang="en-US" smtClean="0"/>
              <a:pPr>
                <a:spcBef>
                  <a:spcPct val="0"/>
                </a:spcBef>
              </a:pPr>
              <a:t>32</a:t>
            </a:fld>
            <a:endParaRPr lang="en-GB"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134247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36626E8-B147-47D5-B92F-FF2939BCDEDA}" type="slidenum">
              <a:rPr lang="en-GB" altLang="en-US" smtClean="0"/>
              <a:pPr>
                <a:spcBef>
                  <a:spcPct val="0"/>
                </a:spcBef>
              </a:pPr>
              <a:t>33</a:t>
            </a:fld>
            <a:endParaRPr lang="en-GB"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71613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36626E8-B147-47D5-B92F-FF2939BCDEDA}" type="slidenum">
              <a:rPr lang="en-GB" altLang="en-US" smtClean="0"/>
              <a:pPr>
                <a:spcBef>
                  <a:spcPct val="0"/>
                </a:spcBef>
              </a:pPr>
              <a:t>34</a:t>
            </a:fld>
            <a:endParaRPr lang="en-GB"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95494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4915980-D699-4318-A17A-E01CBB39407D}" type="slidenum">
              <a:rPr lang="en-GB" altLang="en-US" smtClean="0"/>
              <a:pPr>
                <a:spcBef>
                  <a:spcPct val="0"/>
                </a:spcBef>
              </a:pPr>
              <a:t>4</a:t>
            </a:fld>
            <a:endParaRPr lang="en-GB"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74351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21A357E-3EEC-4B25-B5E0-B079898B678F}" type="slidenum">
              <a:rPr lang="en-GB" altLang="en-US" smtClean="0"/>
              <a:pPr>
                <a:spcBef>
                  <a:spcPct val="0"/>
                </a:spcBef>
              </a:pPr>
              <a:t>5</a:t>
            </a:fld>
            <a:endParaRPr lang="en-GB"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44595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42F5487-1EAE-4CAE-A4BB-FD21FE4219D3}" type="slidenum">
              <a:rPr lang="en-GB" altLang="en-US" smtClean="0"/>
              <a:pPr>
                <a:spcBef>
                  <a:spcPct val="0"/>
                </a:spcBef>
              </a:pPr>
              <a:t>6</a:t>
            </a:fld>
            <a:endParaRPr lang="en-GB"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09416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D250E64-432B-4CD8-A811-9642E331D7D5}" type="slidenum">
              <a:rPr lang="en-GB" altLang="en-US" smtClean="0"/>
              <a:pPr>
                <a:spcBef>
                  <a:spcPct val="0"/>
                </a:spcBef>
              </a:pPr>
              <a:t>7</a:t>
            </a:fld>
            <a:endParaRPr lang="en-GB"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46311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073F62C-CB46-45BE-8450-90DBECA93A3F}" type="slidenum">
              <a:rPr lang="en-GB" altLang="en-US" smtClean="0"/>
              <a:pPr>
                <a:spcBef>
                  <a:spcPct val="0"/>
                </a:spcBef>
              </a:pPr>
              <a:t>8</a:t>
            </a:fld>
            <a:endParaRPr lang="en-GB"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4178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47FFB44-45A3-497B-8C6C-C0780F91121B}" type="slidenum">
              <a:rPr lang="en-GB" altLang="en-US" smtClean="0"/>
              <a:pPr>
                <a:spcBef>
                  <a:spcPct val="0"/>
                </a:spcBef>
              </a:pPr>
              <a:t>9</a:t>
            </a:fld>
            <a:endParaRPr lang="en-GB"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792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9D77956-00BB-449D-BDDF-E9B297650137}" type="slidenum">
              <a:rPr lang="en-GB" altLang="en-US"/>
              <a:pPr>
                <a:defRPr/>
              </a:pPr>
              <a:t>‹#›</a:t>
            </a:fld>
            <a:endParaRPr lang="en-GB" altLang="en-US"/>
          </a:p>
        </p:txBody>
      </p:sp>
    </p:spTree>
    <p:extLst>
      <p:ext uri="{BB962C8B-B14F-4D97-AF65-F5344CB8AC3E}">
        <p14:creationId xmlns:p14="http://schemas.microsoft.com/office/powerpoint/2010/main" xmlns="" val="1578225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731B830-27CC-4345-BAED-45B5C8326799}" type="slidenum">
              <a:rPr lang="en-GB" altLang="en-US"/>
              <a:pPr>
                <a:defRPr/>
              </a:pPr>
              <a:t>‹#›</a:t>
            </a:fld>
            <a:endParaRPr lang="en-GB" altLang="en-US"/>
          </a:p>
        </p:txBody>
      </p:sp>
    </p:spTree>
    <p:extLst>
      <p:ext uri="{BB962C8B-B14F-4D97-AF65-F5344CB8AC3E}">
        <p14:creationId xmlns:p14="http://schemas.microsoft.com/office/powerpoint/2010/main" xmlns="" val="42847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90988E2-3DB2-4A12-BB8D-024E8406B885}" type="slidenum">
              <a:rPr lang="en-GB" altLang="en-US"/>
              <a:pPr>
                <a:defRPr/>
              </a:pPr>
              <a:t>‹#›</a:t>
            </a:fld>
            <a:endParaRPr lang="en-GB" altLang="en-US"/>
          </a:p>
        </p:txBody>
      </p:sp>
    </p:spTree>
    <p:extLst>
      <p:ext uri="{BB962C8B-B14F-4D97-AF65-F5344CB8AC3E}">
        <p14:creationId xmlns:p14="http://schemas.microsoft.com/office/powerpoint/2010/main" xmlns="" val="615794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p:nvSpPr>
        <p:spPr>
          <a:xfrm>
            <a:off x="0" y="1714500"/>
            <a:ext cx="9144000" cy="369888"/>
          </a:xfrm>
          <a:prstGeom prst="rect">
            <a:avLst/>
          </a:prstGeom>
          <a:solidFill>
            <a:srgbClr val="00B0F0"/>
          </a:solid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Arial" charset="0"/>
            </a:endParaRPr>
          </a:p>
        </p:txBody>
      </p:sp>
      <p:sp>
        <p:nvSpPr>
          <p:cNvPr id="2" name="Title 1"/>
          <p:cNvSpPr>
            <a:spLocks noGrp="1"/>
          </p:cNvSpPr>
          <p:nvPr>
            <p:ph type="ctrTitle"/>
          </p:nvPr>
        </p:nvSpPr>
        <p:spPr>
          <a:xfrm>
            <a:off x="685800" y="2714620"/>
            <a:ext cx="7772400" cy="885830"/>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Tree>
    <p:extLst>
      <p:ext uri="{BB962C8B-B14F-4D97-AF65-F5344CB8AC3E}">
        <p14:creationId xmlns:p14="http://schemas.microsoft.com/office/powerpoint/2010/main" xmlns="" val="2876964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TextBox 3"/>
          <p:cNvSpPr txBox="1"/>
          <p:nvPr/>
        </p:nvSpPr>
        <p:spPr>
          <a:xfrm>
            <a:off x="0" y="1714500"/>
            <a:ext cx="9144000" cy="369888"/>
          </a:xfrm>
          <a:prstGeom prst="rect">
            <a:avLst/>
          </a:prstGeom>
          <a:solidFill>
            <a:srgbClr val="00B0F0"/>
          </a:solid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Arial" charset="0"/>
            </a:endParaRPr>
          </a:p>
        </p:txBody>
      </p:sp>
      <p:sp>
        <p:nvSpPr>
          <p:cNvPr id="2" name="Title 1"/>
          <p:cNvSpPr>
            <a:spLocks noGrp="1"/>
          </p:cNvSpPr>
          <p:nvPr>
            <p:ph type="ctrTitle"/>
          </p:nvPr>
        </p:nvSpPr>
        <p:spPr>
          <a:xfrm>
            <a:off x="685800" y="2714620"/>
            <a:ext cx="7772400" cy="885830"/>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Tree>
    <p:extLst>
      <p:ext uri="{BB962C8B-B14F-4D97-AF65-F5344CB8AC3E}">
        <p14:creationId xmlns:p14="http://schemas.microsoft.com/office/powerpoint/2010/main" xmlns="" val="382718418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TextBox 3"/>
          <p:cNvSpPr txBox="1"/>
          <p:nvPr/>
        </p:nvSpPr>
        <p:spPr>
          <a:xfrm>
            <a:off x="0" y="1714500"/>
            <a:ext cx="9144000" cy="369888"/>
          </a:xfrm>
          <a:prstGeom prst="rect">
            <a:avLst/>
          </a:prstGeom>
          <a:solidFill>
            <a:srgbClr val="00B0F0"/>
          </a:solid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Arial" charset="0"/>
            </a:endParaRPr>
          </a:p>
        </p:txBody>
      </p:sp>
      <p:sp>
        <p:nvSpPr>
          <p:cNvPr id="2" name="Title 1"/>
          <p:cNvSpPr>
            <a:spLocks noGrp="1"/>
          </p:cNvSpPr>
          <p:nvPr>
            <p:ph type="ctrTitle"/>
          </p:nvPr>
        </p:nvSpPr>
        <p:spPr>
          <a:xfrm>
            <a:off x="685800" y="2714620"/>
            <a:ext cx="7772400" cy="885830"/>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Tree>
    <p:extLst>
      <p:ext uri="{BB962C8B-B14F-4D97-AF65-F5344CB8AC3E}">
        <p14:creationId xmlns:p14="http://schemas.microsoft.com/office/powerpoint/2010/main" xmlns="" val="254432519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4" name="TextBox 3"/>
          <p:cNvSpPr txBox="1"/>
          <p:nvPr/>
        </p:nvSpPr>
        <p:spPr>
          <a:xfrm>
            <a:off x="0" y="1714500"/>
            <a:ext cx="9144000" cy="369888"/>
          </a:xfrm>
          <a:prstGeom prst="rect">
            <a:avLst/>
          </a:prstGeom>
          <a:solidFill>
            <a:srgbClr val="00B0F0"/>
          </a:solid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Arial" charset="0"/>
            </a:endParaRPr>
          </a:p>
        </p:txBody>
      </p:sp>
      <p:sp>
        <p:nvSpPr>
          <p:cNvPr id="2" name="Title 1"/>
          <p:cNvSpPr>
            <a:spLocks noGrp="1"/>
          </p:cNvSpPr>
          <p:nvPr>
            <p:ph type="ctrTitle"/>
          </p:nvPr>
        </p:nvSpPr>
        <p:spPr>
          <a:xfrm>
            <a:off x="685800" y="2714620"/>
            <a:ext cx="7772400" cy="885830"/>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Tree>
    <p:extLst>
      <p:ext uri="{BB962C8B-B14F-4D97-AF65-F5344CB8AC3E}">
        <p14:creationId xmlns:p14="http://schemas.microsoft.com/office/powerpoint/2010/main" xmlns="" val="651006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49414408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856588198"/>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240528778"/>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18246197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E858285-FA11-4D66-947A-C52B348AFBC4}" type="slidenum">
              <a:rPr lang="en-GB" altLang="en-US"/>
              <a:pPr>
                <a:defRPr/>
              </a:pPr>
              <a:t>‹#›</a:t>
            </a:fld>
            <a:endParaRPr lang="en-GB" altLang="en-US"/>
          </a:p>
        </p:txBody>
      </p:sp>
    </p:spTree>
    <p:extLst>
      <p:ext uri="{BB962C8B-B14F-4D97-AF65-F5344CB8AC3E}">
        <p14:creationId xmlns:p14="http://schemas.microsoft.com/office/powerpoint/2010/main" xmlns="" val="11877828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8D6F7EC8-3C8F-4871-BF5E-8004786462FB}" type="datetime1">
              <a:rPr kumimoji="0" lang="en-US"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4/20/2016</a:t>
            </a:fld>
            <a:endParaRPr kumimoji="0" lang="en-US"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Arial" charset="0"/>
            </a:endParaRPr>
          </a:p>
        </p:txBody>
      </p:sp>
      <p:sp>
        <p:nvSpPr>
          <p:cNvPr id="5" name="Footer Placeholder 21"/>
          <p:cNvSpPr>
            <a:spLocks noGrp="1"/>
          </p:cNvSpPr>
          <p:nvPr>
            <p:ph type="ftr" sz="quarter" idx="11"/>
          </p:nvPr>
        </p:nvSpPr>
        <p:spPr>
          <a:xfrm>
            <a:off x="2667000" y="6356350"/>
            <a:ext cx="3352800" cy="365125"/>
          </a:xfrm>
          <a:prstGeom prst="rect">
            <a:avLst/>
          </a:prstGeom>
        </p:spPr>
        <p:txBody>
          <a:bodyPr/>
          <a:lstStyle>
            <a:lvl1pPr>
              <a:defRPr>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Arial" charset="0"/>
            </a:endParaRPr>
          </a:p>
        </p:txBody>
      </p:sp>
      <p:sp>
        <p:nvSpPr>
          <p:cNvPr id="6" name="Slide Number Placeholder 17"/>
          <p:cNvSpPr>
            <a:spLocks noGrp="1"/>
          </p:cNvSpPr>
          <p:nvPr>
            <p:ph type="sldNum" sz="quarter" idx="12"/>
          </p:nvPr>
        </p:nvSpPr>
        <p:spPr>
          <a:xfrm>
            <a:off x="7924800" y="6356350"/>
            <a:ext cx="762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56D9F045-E3A6-4ED7-876F-281BFFAA0E4F}" type="slidenum">
              <a:rPr kumimoji="0" lang="en-US" altLang="en-US" sz="1800" b="0" i="0" u="none" strike="noStrike" kern="1200" cap="none" spc="0" normalizeH="0" baseline="0" noProof="0" smtClean="0">
                <a:ln>
                  <a:noFill/>
                </a:ln>
                <a:solidFill>
                  <a:srgbClr val="000000"/>
                </a:solidFill>
                <a:effectLst/>
                <a:uLnTx/>
                <a:uFillTx/>
                <a:latin typeface="Century Gothic" panose="020B0502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smtClean="0">
              <a:ln>
                <a:noFill/>
              </a:ln>
              <a:solidFill>
                <a:srgbClr val="000000"/>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228779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123EB0-7FF1-456A-AA51-5D8FAEBAECEB}" type="slidenum">
              <a:rPr lang="en-GB" altLang="en-US"/>
              <a:pPr>
                <a:defRPr/>
              </a:pPr>
              <a:t>‹#›</a:t>
            </a:fld>
            <a:endParaRPr lang="en-GB" altLang="en-US"/>
          </a:p>
        </p:txBody>
      </p:sp>
    </p:spTree>
    <p:extLst>
      <p:ext uri="{BB962C8B-B14F-4D97-AF65-F5344CB8AC3E}">
        <p14:creationId xmlns:p14="http://schemas.microsoft.com/office/powerpoint/2010/main" xmlns="" val="3692650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C8E6CD9-E2EA-4821-9B4F-E723230DB11B}" type="slidenum">
              <a:rPr lang="en-GB" altLang="en-US"/>
              <a:pPr>
                <a:defRPr/>
              </a:pPr>
              <a:t>‹#›</a:t>
            </a:fld>
            <a:endParaRPr lang="en-GB" altLang="en-US"/>
          </a:p>
        </p:txBody>
      </p:sp>
    </p:spTree>
    <p:extLst>
      <p:ext uri="{BB962C8B-B14F-4D97-AF65-F5344CB8AC3E}">
        <p14:creationId xmlns:p14="http://schemas.microsoft.com/office/powerpoint/2010/main" xmlns="" val="227266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9F54CCF6-C7AA-4B8F-96C0-00E336FF040F}" type="slidenum">
              <a:rPr lang="en-GB" altLang="en-US"/>
              <a:pPr>
                <a:defRPr/>
              </a:pPr>
              <a:t>‹#›</a:t>
            </a:fld>
            <a:endParaRPr lang="en-GB" altLang="en-US"/>
          </a:p>
        </p:txBody>
      </p:sp>
    </p:spTree>
    <p:extLst>
      <p:ext uri="{BB962C8B-B14F-4D97-AF65-F5344CB8AC3E}">
        <p14:creationId xmlns:p14="http://schemas.microsoft.com/office/powerpoint/2010/main" xmlns="" val="844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F040D1B-3F11-47E7-B98B-F20621ACE5B3}" type="slidenum">
              <a:rPr lang="en-GB" altLang="en-US"/>
              <a:pPr>
                <a:defRPr/>
              </a:pPr>
              <a:t>‹#›</a:t>
            </a:fld>
            <a:endParaRPr lang="en-GB" altLang="en-US"/>
          </a:p>
        </p:txBody>
      </p:sp>
    </p:spTree>
    <p:extLst>
      <p:ext uri="{BB962C8B-B14F-4D97-AF65-F5344CB8AC3E}">
        <p14:creationId xmlns:p14="http://schemas.microsoft.com/office/powerpoint/2010/main" xmlns="" val="140232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0377491-BBC3-4E1F-B957-1F8A015C5449}" type="slidenum">
              <a:rPr lang="en-GB" altLang="en-US"/>
              <a:pPr>
                <a:defRPr/>
              </a:pPr>
              <a:t>‹#›</a:t>
            </a:fld>
            <a:endParaRPr lang="en-GB" altLang="en-US"/>
          </a:p>
        </p:txBody>
      </p:sp>
    </p:spTree>
    <p:extLst>
      <p:ext uri="{BB962C8B-B14F-4D97-AF65-F5344CB8AC3E}">
        <p14:creationId xmlns:p14="http://schemas.microsoft.com/office/powerpoint/2010/main" xmlns="" val="234285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3C00750-B419-4AB7-B098-81A5CC540AAD}" type="slidenum">
              <a:rPr lang="en-GB" altLang="en-US"/>
              <a:pPr>
                <a:defRPr/>
              </a:pPr>
              <a:t>‹#›</a:t>
            </a:fld>
            <a:endParaRPr lang="en-GB" altLang="en-US"/>
          </a:p>
        </p:txBody>
      </p:sp>
    </p:spTree>
    <p:extLst>
      <p:ext uri="{BB962C8B-B14F-4D97-AF65-F5344CB8AC3E}">
        <p14:creationId xmlns:p14="http://schemas.microsoft.com/office/powerpoint/2010/main" xmlns="" val="359023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CC8F31B-DBE0-462F-AB09-FB6340893FCD}" type="slidenum">
              <a:rPr lang="en-GB" altLang="en-US"/>
              <a:pPr>
                <a:defRPr/>
              </a:pPr>
              <a:t>‹#›</a:t>
            </a:fld>
            <a:endParaRPr lang="en-GB" altLang="en-US"/>
          </a:p>
        </p:txBody>
      </p:sp>
    </p:spTree>
    <p:extLst>
      <p:ext uri="{BB962C8B-B14F-4D97-AF65-F5344CB8AC3E}">
        <p14:creationId xmlns:p14="http://schemas.microsoft.com/office/powerpoint/2010/main" xmlns="" val="3216238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605039D-0C47-464B-AC0D-F5F9767789C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ZA" altLang="en-US" smtClean="0"/>
          </a:p>
        </p:txBody>
      </p:sp>
      <p:sp>
        <p:nvSpPr>
          <p:cNvPr id="1027" name="Rectangle 3"/>
          <p:cNvSpPr>
            <a:spLocks noGrp="1" noChangeArrowheads="1"/>
          </p:cNvSpPr>
          <p:nvPr>
            <p:ph type="body" idx="1"/>
          </p:nvPr>
        </p:nvSpPr>
        <p:spPr bwMode="auto">
          <a:xfrm>
            <a:off x="0" y="2071688"/>
            <a:ext cx="9144000" cy="478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ZA" altLang="en-US" smtClean="0"/>
          </a:p>
        </p:txBody>
      </p:sp>
      <p:pic>
        <p:nvPicPr>
          <p:cNvPr id="1028" name="Picture 5" descr="Banner6"/>
          <p:cNvPicPr>
            <a:picLocks noChangeAspect="1" noChangeArrowheads="1"/>
          </p:cNvPicPr>
          <p:nvPr/>
        </p:nvPicPr>
        <p:blipFill>
          <a:blip r:embed="rId11" cstate="print">
            <a:extLst>
              <a:ext uri="{28A0092B-C50C-407E-A947-70E740481C1C}">
                <a14:useLocalDpi xmlns:a14="http://schemas.microsoft.com/office/drawing/2010/main" xmlns="" val="0"/>
              </a:ext>
            </a:extLst>
          </a:blip>
          <a:srcRect t="9167" b="8321"/>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p:nvSpPr>
        <p:spPr>
          <a:xfrm>
            <a:off x="0" y="1714500"/>
            <a:ext cx="9144000" cy="369888"/>
          </a:xfrm>
          <a:prstGeom prst="rect">
            <a:avLst/>
          </a:prstGeom>
          <a:solidFill>
            <a:srgbClr val="00B0F0"/>
          </a:solid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Arial" charset="0"/>
            </a:endParaRPr>
          </a:p>
        </p:txBody>
      </p:sp>
    </p:spTree>
    <p:extLst>
      <p:ext uri="{BB962C8B-B14F-4D97-AF65-F5344CB8AC3E}">
        <p14:creationId xmlns:p14="http://schemas.microsoft.com/office/powerpoint/2010/main" xmlns="" val="3309538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wmf"/></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wmf"/></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wmf"/><Relationship Id="rId9" Type="http://schemas.microsoft.com/office/2007/relationships/diagramDrawing" Target="../diagrams/drawing1.xml"/></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jpeg"/><Relationship Id="rId7" Type="http://schemas.openxmlformats.org/officeDocument/2006/relationships/diagramQuickStyle" Target="../diagrams/quickStyle2.xm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wmf"/><Relationship Id="rId9" Type="http://schemas.microsoft.com/office/2007/relationships/diagramDrawing" Target="../diagrams/drawing2.xml"/></Relationships>
</file>

<file path=ppt/slides/_rels/slide2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jpeg"/><Relationship Id="rId7" Type="http://schemas.openxmlformats.org/officeDocument/2006/relationships/diagramQuickStyle" Target="../diagrams/quickStyle3.xm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wmf"/><Relationship Id="rId9" Type="http://schemas.microsoft.com/office/2007/relationships/diagramDrawing" Target="../diagrams/drawing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jpeg"/><Relationship Id="rId7" Type="http://schemas.openxmlformats.org/officeDocument/2006/relationships/diagramQuickStyle" Target="../diagrams/quickStyle4.xm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3.wmf"/><Relationship Id="rId9" Type="http://schemas.microsoft.com/office/2007/relationships/diagramDrawing" Target="../diagrams/drawing4.xml"/></Relationships>
</file>

<file path=ppt/slides/_rels/slide29.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2.jpeg"/><Relationship Id="rId7" Type="http://schemas.openxmlformats.org/officeDocument/2006/relationships/diagramQuickStyle" Target="../diagrams/quickStyle5.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3.wmf"/><Relationship Id="rId9" Type="http://schemas.microsoft.com/office/2007/relationships/diagramDrawing" Target="../diagrams/drawing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2.jpeg"/><Relationship Id="rId7" Type="http://schemas.openxmlformats.org/officeDocument/2006/relationships/diagramQuickStyle" Target="../diagrams/quickStyle6.xm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3.wmf"/><Relationship Id="rId9" Type="http://schemas.microsoft.com/office/2007/relationships/diagramDrawing" Target="../diagrams/drawing6.xml"/></Relationships>
</file>

<file path=ppt/slides/_rels/slide31.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2.jpeg"/><Relationship Id="rId7" Type="http://schemas.openxmlformats.org/officeDocument/2006/relationships/diagramQuickStyle" Target="../diagrams/quickStyle7.xm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3.wmf"/><Relationship Id="rId9" Type="http://schemas.microsoft.com/office/2007/relationships/diagramDrawing" Target="../diagrams/drawing7.xml"/></Relationships>
</file>

<file path=ppt/slides/_rels/slide32.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2.jpeg"/><Relationship Id="rId7" Type="http://schemas.openxmlformats.org/officeDocument/2006/relationships/diagramQuickStyle" Target="../diagrams/quickStyle8.xm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3.wmf"/><Relationship Id="rId9" Type="http://schemas.microsoft.com/office/2007/relationships/diagramDrawing" Target="../diagrams/drawing8.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5582F6E-97BD-42F9-A8A6-CA285B4EEB37}" type="slidenum">
              <a:rPr lang="en-GB" altLang="en-US" sz="1400" smtClean="0"/>
              <a:pPr>
                <a:spcBef>
                  <a:spcPct val="0"/>
                </a:spcBef>
                <a:buFontTx/>
                <a:buNone/>
              </a:pPr>
              <a:t>1</a:t>
            </a:fld>
            <a:endParaRPr lang="en-GB" altLang="en-US" sz="1400" smtClean="0"/>
          </a:p>
        </p:txBody>
      </p:sp>
      <p:sp>
        <p:nvSpPr>
          <p:cNvPr id="3075" name="Rectangle 2"/>
          <p:cNvSpPr>
            <a:spLocks noGrp="1" noChangeArrowheads="1"/>
          </p:cNvSpPr>
          <p:nvPr>
            <p:ph type="ctrTitle"/>
          </p:nvPr>
        </p:nvSpPr>
        <p:spPr>
          <a:xfrm>
            <a:off x="684213" y="2349500"/>
            <a:ext cx="7772400" cy="1470025"/>
          </a:xfrm>
        </p:spPr>
        <p:txBody>
          <a:bodyPr/>
          <a:lstStyle/>
          <a:p>
            <a:pPr eaLnBrk="1" hangingPunct="1"/>
            <a:r>
              <a:rPr lang="en-ZA" altLang="en-US" sz="2800" b="1" smtClean="0">
                <a:solidFill>
                  <a:schemeClr val="tx1"/>
                </a:solidFill>
                <a:latin typeface="Century Gothic" panose="020B0502020202020204" pitchFamily="34" charset="0"/>
                <a:sym typeface="Century Gothic" panose="020B0502020202020204" pitchFamily="34" charset="0"/>
              </a:rPr>
              <a:t>PRESENTATION TO PORTFOLIO COMMITTEE ON WOMEN IN THE PRESIDENCY</a:t>
            </a:r>
            <a:endParaRPr lang="en-GB" altLang="en-US" sz="2800" b="1" smtClean="0">
              <a:solidFill>
                <a:schemeClr val="tx1"/>
              </a:solidFill>
              <a:latin typeface="Century Gothic" panose="020B0502020202020204" pitchFamily="34" charset="0"/>
              <a:sym typeface="Century Gothic" panose="020B0502020202020204" pitchFamily="34" charset="0"/>
            </a:endParaRPr>
          </a:p>
        </p:txBody>
      </p:sp>
      <p:sp>
        <p:nvSpPr>
          <p:cNvPr id="3076" name="Rectangle 3"/>
          <p:cNvSpPr>
            <a:spLocks noGrp="1" noChangeArrowheads="1"/>
          </p:cNvSpPr>
          <p:nvPr>
            <p:ph type="subTitle" idx="1"/>
          </p:nvPr>
        </p:nvSpPr>
        <p:spPr>
          <a:xfrm>
            <a:off x="1331913" y="4292600"/>
            <a:ext cx="6400800" cy="1752600"/>
          </a:xfrm>
        </p:spPr>
        <p:txBody>
          <a:bodyPr/>
          <a:lstStyle/>
          <a:p>
            <a:pPr eaLnBrk="1" hangingPunct="1"/>
            <a:r>
              <a:rPr lang="en-US" altLang="en-US" smtClean="0"/>
              <a:t>Annual Performance Plan 2016-2017</a:t>
            </a:r>
          </a:p>
        </p:txBody>
      </p:sp>
      <p:grpSp>
        <p:nvGrpSpPr>
          <p:cNvPr id="3077" name="Group 8"/>
          <p:cNvGrpSpPr>
            <a:grpSpLocks/>
          </p:cNvGrpSpPr>
          <p:nvPr/>
        </p:nvGrpSpPr>
        <p:grpSpPr bwMode="auto">
          <a:xfrm>
            <a:off x="0" y="0"/>
            <a:ext cx="9144000" cy="6524625"/>
            <a:chOff x="0" y="-899376"/>
            <a:chExt cx="9144000" cy="7757375"/>
          </a:xfrm>
        </p:grpSpPr>
        <p:pic>
          <p:nvPicPr>
            <p:cNvPr id="3078" name="Picture 10"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899376"/>
              <a:ext cx="9144000" cy="28154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9" name="Picture 1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3571876"/>
              <a:ext cx="9144000" cy="2285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80" name="Picture 1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629401"/>
              <a:ext cx="9144000" cy="2285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10"/>
          <p:cNvGrpSpPr>
            <a:grpSpLocks/>
          </p:cNvGrpSpPr>
          <p:nvPr/>
        </p:nvGrpSpPr>
        <p:grpSpPr bwMode="auto">
          <a:xfrm>
            <a:off x="0" y="0"/>
            <a:ext cx="9144000" cy="6858000"/>
            <a:chOff x="0" y="0"/>
            <a:chExt cx="9144000" cy="6859122"/>
          </a:xfrm>
        </p:grpSpPr>
        <p:pic>
          <p:nvPicPr>
            <p:cNvPr id="23558"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9"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1DC16AB-647F-4C2D-9446-A46CCFCE6D94}" type="slidenum">
              <a:rPr lang="en-GB" altLang="en-US" sz="1400" smtClean="0"/>
              <a:pPr>
                <a:spcBef>
                  <a:spcPct val="0"/>
                </a:spcBef>
                <a:buFontTx/>
                <a:buNone/>
              </a:pPr>
              <a:t>10</a:t>
            </a:fld>
            <a:endParaRPr lang="en-GB" altLang="en-US" sz="1400" smtClean="0"/>
          </a:p>
        </p:txBody>
      </p:sp>
      <p:sp>
        <p:nvSpPr>
          <p:cNvPr id="23556" name="Rectangle 2"/>
          <p:cNvSpPr>
            <a:spLocks noGrp="1" noChangeArrowheads="1"/>
          </p:cNvSpPr>
          <p:nvPr>
            <p:ph type="ctrTitle"/>
          </p:nvPr>
        </p:nvSpPr>
        <p:spPr>
          <a:xfrm>
            <a:off x="179388" y="1825625"/>
            <a:ext cx="8964612" cy="666750"/>
          </a:xfrm>
        </p:spPr>
        <p:txBody>
          <a:bodyPr/>
          <a:lstStyle/>
          <a:p>
            <a:pPr eaLnBrk="1" hangingPunct="1"/>
            <a:r>
              <a:rPr lang="en-GB" altLang="en-US" sz="2400" b="1" smtClean="0">
                <a:solidFill>
                  <a:schemeClr val="tx1"/>
                </a:solidFill>
                <a:latin typeface="Century Gothic" panose="020B0502020202020204" pitchFamily="34" charset="0"/>
                <a:sym typeface="Century Gothic" panose="020B0502020202020204" pitchFamily="34" charset="0"/>
              </a:rPr>
              <a:t>LEGISLATIVE FRAMEWORK INFORMING THE COMMISSIONS PROGRAMMES</a:t>
            </a:r>
          </a:p>
        </p:txBody>
      </p:sp>
      <p:sp>
        <p:nvSpPr>
          <p:cNvPr id="23557" name="Rectangle 3"/>
          <p:cNvSpPr>
            <a:spLocks noGrp="1" noChangeArrowheads="1"/>
          </p:cNvSpPr>
          <p:nvPr>
            <p:ph type="subTitle" idx="1"/>
          </p:nvPr>
        </p:nvSpPr>
        <p:spPr>
          <a:xfrm>
            <a:off x="358775" y="2565400"/>
            <a:ext cx="8785225" cy="3408363"/>
          </a:xfrm>
        </p:spPr>
        <p:txBody>
          <a:bodyPr/>
          <a:lstStyle/>
          <a:p>
            <a:pPr marL="342900" indent="-342900" algn="just" eaLnBrk="1" hangingPunct="1">
              <a:buFontTx/>
              <a:buChar char="•"/>
            </a:pPr>
            <a:r>
              <a:rPr lang="en-ZA" altLang="en-US" sz="1800" dirty="0" smtClean="0"/>
              <a:t> </a:t>
            </a:r>
            <a:r>
              <a:rPr lang="en-ZA" altLang="en-US" sz="1800" dirty="0" smtClean="0">
                <a:latin typeface="Calibri" panose="020F0502020204030204" pitchFamily="34" charset="0"/>
              </a:rPr>
              <a:t>The Beijing Declaration and Platform for Action (BPFA) forms the basis for implementing gender mainstreaming across the public and private sector in the country. The Commission therefore views the BPFA as critical to the achievement of gender mainstreaming and gender equality hence its programmes are buttressed on the principles outlined in the BPFA</a:t>
            </a:r>
          </a:p>
          <a:p>
            <a:pPr marL="342900" indent="-342900" algn="just" eaLnBrk="1" hangingPunct="1">
              <a:buFontTx/>
              <a:buChar char="•"/>
            </a:pPr>
            <a:r>
              <a:rPr lang="en-ZA" altLang="en-US" sz="1800" dirty="0" smtClean="0">
                <a:latin typeface="Calibri" panose="020F0502020204030204" pitchFamily="34" charset="0"/>
              </a:rPr>
              <a:t>The Millennium Development Goals(MDGs) and its indicators which emanated from the BPFA have been concluded and have been replaced by the seventeen (17) Sustainable Development Goals(SDGs) and 169 targets. These are more structured and providing clearer indicators, have been adopted internationally, regionally and nationally. Goal 5 (Achieve gender equality and empower all women and girls) is now a stand- alone goal and it is imperative for the Commission to pursue this goal through its programmes. </a:t>
            </a:r>
          </a:p>
          <a:p>
            <a:pPr marL="342900" indent="-342900" algn="l" eaLnBrk="1" hangingPunct="1">
              <a:buFontTx/>
              <a:buChar char="•"/>
            </a:pPr>
            <a:endParaRPr lang="en-GB" altLang="en-US" sz="1800" dirty="0" smtClean="0">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10"/>
          <p:cNvGrpSpPr>
            <a:grpSpLocks/>
          </p:cNvGrpSpPr>
          <p:nvPr/>
        </p:nvGrpSpPr>
        <p:grpSpPr bwMode="auto">
          <a:xfrm>
            <a:off x="0" y="0"/>
            <a:ext cx="9144000" cy="6858000"/>
            <a:chOff x="0" y="0"/>
            <a:chExt cx="9144000" cy="6859122"/>
          </a:xfrm>
        </p:grpSpPr>
        <p:pic>
          <p:nvPicPr>
            <p:cNvPr id="23558"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9"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1DC16AB-647F-4C2D-9446-A46CCFCE6D94}" type="slidenum">
              <a:rPr lang="en-GB" altLang="en-US" sz="1400" smtClean="0"/>
              <a:pPr>
                <a:spcBef>
                  <a:spcPct val="0"/>
                </a:spcBef>
                <a:buFontTx/>
                <a:buNone/>
              </a:pPr>
              <a:t>11</a:t>
            </a:fld>
            <a:endParaRPr lang="en-GB" altLang="en-US" sz="1400" smtClean="0"/>
          </a:p>
        </p:txBody>
      </p:sp>
      <p:sp>
        <p:nvSpPr>
          <p:cNvPr id="23556" name="Rectangle 2"/>
          <p:cNvSpPr>
            <a:spLocks noGrp="1" noChangeArrowheads="1"/>
          </p:cNvSpPr>
          <p:nvPr>
            <p:ph type="ctrTitle"/>
          </p:nvPr>
        </p:nvSpPr>
        <p:spPr>
          <a:xfrm>
            <a:off x="179388" y="1825625"/>
            <a:ext cx="8964612" cy="666750"/>
          </a:xfrm>
        </p:spPr>
        <p:txBody>
          <a:bodyPr/>
          <a:lstStyle/>
          <a:p>
            <a:pPr eaLnBrk="1" hangingPunct="1"/>
            <a:r>
              <a:rPr lang="en-US" altLang="en-US" sz="2400" b="1" dirty="0">
                <a:latin typeface="Calibri" panose="020F0502020204030204" pitchFamily="34" charset="0"/>
              </a:rPr>
              <a:t>Goal 5: Achieve gender equality and empower all women and girls - targets</a:t>
            </a:r>
            <a:endParaRPr lang="en-GB" altLang="en-US" sz="2400" b="1" dirty="0" smtClean="0">
              <a:solidFill>
                <a:schemeClr val="tx1"/>
              </a:solidFill>
              <a:latin typeface="Calibri" panose="020F0502020204030204" pitchFamily="34" charset="0"/>
              <a:sym typeface="Century Gothic" panose="020B0502020202020204" pitchFamily="34" charset="0"/>
            </a:endParaRPr>
          </a:p>
        </p:txBody>
      </p:sp>
      <p:sp>
        <p:nvSpPr>
          <p:cNvPr id="23557" name="Rectangle 3"/>
          <p:cNvSpPr>
            <a:spLocks noGrp="1" noChangeArrowheads="1"/>
          </p:cNvSpPr>
          <p:nvPr>
            <p:ph type="subTitle" idx="1"/>
          </p:nvPr>
        </p:nvSpPr>
        <p:spPr>
          <a:xfrm>
            <a:off x="358775" y="2565400"/>
            <a:ext cx="8785225" cy="3408363"/>
          </a:xfrm>
        </p:spPr>
        <p:txBody>
          <a:bodyPr/>
          <a:lstStyle/>
          <a:p>
            <a:pPr algn="just">
              <a:lnSpc>
                <a:spcPct val="107000"/>
              </a:lnSpc>
              <a:spcBef>
                <a:spcPts val="0"/>
              </a:spcBef>
              <a:spcAft>
                <a:spcPts val="0"/>
              </a:spcAft>
            </a:pPr>
            <a:r>
              <a:rPr lang="en-US" sz="1800" dirty="0">
                <a:latin typeface="Calibri" panose="020F0502020204030204" pitchFamily="34" charset="0"/>
              </a:rPr>
              <a:t>5.1  End all forms of discrimination against all women and girls everywhere      </a:t>
            </a:r>
          </a:p>
          <a:p>
            <a:pPr algn="just">
              <a:lnSpc>
                <a:spcPct val="107000"/>
              </a:lnSpc>
              <a:spcBef>
                <a:spcPts val="0"/>
              </a:spcBef>
              <a:spcAft>
                <a:spcPts val="0"/>
              </a:spcAft>
            </a:pPr>
            <a:endParaRPr lang="en-US" sz="1800" dirty="0">
              <a:latin typeface="Calibri" panose="020F0502020204030204" pitchFamily="34" charset="0"/>
            </a:endParaRPr>
          </a:p>
          <a:p>
            <a:pPr algn="just">
              <a:lnSpc>
                <a:spcPct val="107000"/>
              </a:lnSpc>
              <a:spcBef>
                <a:spcPts val="0"/>
              </a:spcBef>
              <a:spcAft>
                <a:spcPts val="0"/>
              </a:spcAft>
            </a:pPr>
            <a:r>
              <a:rPr lang="en-US" sz="1800" dirty="0">
                <a:latin typeface="Calibri" panose="020F0502020204030204" pitchFamily="34" charset="0"/>
              </a:rPr>
              <a:t>5.2  Eliminate all forms of violence against all women and girls in the public  and private spheres, including trafficking and sexual and other types of exploitation      </a:t>
            </a:r>
          </a:p>
          <a:p>
            <a:pPr algn="just">
              <a:lnSpc>
                <a:spcPct val="107000"/>
              </a:lnSpc>
              <a:spcBef>
                <a:spcPts val="0"/>
              </a:spcBef>
              <a:spcAft>
                <a:spcPts val="0"/>
              </a:spcAft>
            </a:pPr>
            <a:r>
              <a:rPr lang="en-US" sz="1800" dirty="0">
                <a:latin typeface="Calibri" panose="020F0502020204030204" pitchFamily="34" charset="0"/>
              </a:rPr>
              <a:t> </a:t>
            </a:r>
          </a:p>
          <a:p>
            <a:pPr algn="just">
              <a:lnSpc>
                <a:spcPct val="107000"/>
              </a:lnSpc>
              <a:spcBef>
                <a:spcPts val="0"/>
              </a:spcBef>
              <a:spcAft>
                <a:spcPts val="0"/>
              </a:spcAft>
            </a:pPr>
            <a:r>
              <a:rPr lang="en-US" sz="1800" dirty="0">
                <a:latin typeface="Calibri" panose="020F0502020204030204" pitchFamily="34" charset="0"/>
              </a:rPr>
              <a:t>5.3  Eliminate all harmful practices, such as child, early  and forced marriage and female genital mutilation    </a:t>
            </a:r>
          </a:p>
          <a:p>
            <a:pPr algn="just">
              <a:lnSpc>
                <a:spcPct val="107000"/>
              </a:lnSpc>
              <a:spcBef>
                <a:spcPts val="0"/>
              </a:spcBef>
              <a:spcAft>
                <a:spcPts val="0"/>
              </a:spcAft>
            </a:pPr>
            <a:r>
              <a:rPr lang="en-US" sz="1800" dirty="0">
                <a:latin typeface="Calibri" panose="020F0502020204030204" pitchFamily="34" charset="0"/>
              </a:rPr>
              <a:t> </a:t>
            </a:r>
          </a:p>
          <a:p>
            <a:pPr algn="just">
              <a:lnSpc>
                <a:spcPct val="107000"/>
              </a:lnSpc>
              <a:spcBef>
                <a:spcPts val="0"/>
              </a:spcBef>
              <a:spcAft>
                <a:spcPts val="0"/>
              </a:spcAft>
            </a:pPr>
            <a:r>
              <a:rPr lang="en-US" sz="1800" dirty="0">
                <a:latin typeface="Calibri" panose="020F0502020204030204" pitchFamily="34" charset="0"/>
              </a:rPr>
              <a:t>5.4  Recognize and value unpaid and domestic work through the provision of public services, infrastructure and social  protection  policies  and the promotion of shared responsibility within the household and the family as nationally  appropriate    </a:t>
            </a:r>
          </a:p>
          <a:p>
            <a:pPr algn="just">
              <a:lnSpc>
                <a:spcPct val="107000"/>
              </a:lnSpc>
              <a:spcBef>
                <a:spcPts val="0"/>
              </a:spcBef>
              <a:spcAft>
                <a:spcPts val="0"/>
              </a:spcAft>
            </a:pPr>
            <a:r>
              <a:rPr lang="en-US" sz="1800" dirty="0">
                <a:latin typeface="Calibri" panose="020F0502020204030204" pitchFamily="34" charset="0"/>
              </a:rPr>
              <a:t> </a:t>
            </a:r>
          </a:p>
          <a:p>
            <a:pPr algn="just">
              <a:lnSpc>
                <a:spcPct val="107000"/>
              </a:lnSpc>
              <a:spcBef>
                <a:spcPts val="0"/>
              </a:spcBef>
              <a:spcAft>
                <a:spcPts val="0"/>
              </a:spcAft>
            </a:pPr>
            <a:r>
              <a:rPr lang="en-US" sz="1800" dirty="0">
                <a:latin typeface="Calibri" panose="020F0502020204030204" pitchFamily="34" charset="0"/>
              </a:rPr>
              <a:t>5.5  Ensure women’s full and effective participation and equal opportunities for    leadership at all levels of decision-making in political, economic and public life    </a:t>
            </a:r>
          </a:p>
          <a:p>
            <a:pPr marL="342900" indent="-342900" algn="just" eaLnBrk="1" hangingPunct="1">
              <a:buFontTx/>
              <a:buChar char="•"/>
            </a:pPr>
            <a:r>
              <a:rPr lang="en-ZA" altLang="en-US" sz="1800" dirty="0" smtClean="0"/>
              <a:t> </a:t>
            </a:r>
            <a:endParaRPr lang="en-GB" altLang="en-US" sz="1800" dirty="0" smtClean="0">
              <a:latin typeface="Century Gothic" panose="020B0502020202020204" pitchFamily="34" charset="0"/>
            </a:endParaRPr>
          </a:p>
        </p:txBody>
      </p:sp>
    </p:spTree>
    <p:extLst>
      <p:ext uri="{BB962C8B-B14F-4D97-AF65-F5344CB8AC3E}">
        <p14:creationId xmlns:p14="http://schemas.microsoft.com/office/powerpoint/2010/main" xmlns="" val="2060216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10"/>
          <p:cNvGrpSpPr>
            <a:grpSpLocks/>
          </p:cNvGrpSpPr>
          <p:nvPr/>
        </p:nvGrpSpPr>
        <p:grpSpPr bwMode="auto">
          <a:xfrm>
            <a:off x="0" y="0"/>
            <a:ext cx="9144000" cy="6858000"/>
            <a:chOff x="0" y="0"/>
            <a:chExt cx="9144000" cy="6859122"/>
          </a:xfrm>
        </p:grpSpPr>
        <p:pic>
          <p:nvPicPr>
            <p:cNvPr id="23558"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9"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1DC16AB-647F-4C2D-9446-A46CCFCE6D94}" type="slidenum">
              <a:rPr lang="en-GB" altLang="en-US" sz="1400" smtClean="0"/>
              <a:pPr>
                <a:spcBef>
                  <a:spcPct val="0"/>
                </a:spcBef>
                <a:buFontTx/>
                <a:buNone/>
              </a:pPr>
              <a:t>12</a:t>
            </a:fld>
            <a:endParaRPr lang="en-GB" altLang="en-US" sz="1400" smtClean="0"/>
          </a:p>
        </p:txBody>
      </p:sp>
      <p:sp>
        <p:nvSpPr>
          <p:cNvPr id="23556" name="Rectangle 2"/>
          <p:cNvSpPr>
            <a:spLocks noGrp="1" noChangeArrowheads="1"/>
          </p:cNvSpPr>
          <p:nvPr>
            <p:ph type="ctrTitle"/>
          </p:nvPr>
        </p:nvSpPr>
        <p:spPr>
          <a:xfrm>
            <a:off x="179388" y="1825625"/>
            <a:ext cx="8964612" cy="603250"/>
          </a:xfrm>
        </p:spPr>
        <p:txBody>
          <a:bodyPr/>
          <a:lstStyle/>
          <a:p>
            <a:pPr eaLnBrk="1" hangingPunct="1"/>
            <a:r>
              <a:rPr lang="en-US" altLang="en-US" sz="2400" b="1" dirty="0">
                <a:latin typeface="Calibri" panose="020F0502020204030204" pitchFamily="34" charset="0"/>
              </a:rPr>
              <a:t>Goal 5: Achieve gender equality and empower all women and girls - targets</a:t>
            </a:r>
            <a:endParaRPr lang="en-GB" altLang="en-US" sz="2400" b="1" dirty="0" smtClean="0">
              <a:solidFill>
                <a:schemeClr val="tx1"/>
              </a:solidFill>
              <a:latin typeface="Century Gothic" panose="020B0502020202020204" pitchFamily="34" charset="0"/>
              <a:sym typeface="Century Gothic" panose="020B0502020202020204" pitchFamily="34" charset="0"/>
            </a:endParaRPr>
          </a:p>
        </p:txBody>
      </p:sp>
      <p:sp>
        <p:nvSpPr>
          <p:cNvPr id="23557" name="Rectangle 3"/>
          <p:cNvSpPr>
            <a:spLocks noGrp="1" noChangeArrowheads="1"/>
          </p:cNvSpPr>
          <p:nvPr>
            <p:ph type="subTitle" idx="1"/>
          </p:nvPr>
        </p:nvSpPr>
        <p:spPr>
          <a:xfrm>
            <a:off x="358775" y="2565400"/>
            <a:ext cx="8785225" cy="3408363"/>
          </a:xfrm>
        </p:spPr>
        <p:txBody>
          <a:bodyPr/>
          <a:lstStyle/>
          <a:p>
            <a:pPr algn="just">
              <a:lnSpc>
                <a:spcPct val="107000"/>
              </a:lnSpc>
              <a:spcBef>
                <a:spcPts val="0"/>
              </a:spcBef>
              <a:defRPr/>
            </a:pPr>
            <a:r>
              <a:rPr lang="en-US" sz="1800" dirty="0">
                <a:latin typeface="Calibri" panose="020F0502020204030204" pitchFamily="34" charset="0"/>
              </a:rPr>
              <a:t>5.6  Ensure universal access to sexual and reproductive health and reproductive    rights as agreed in accordance  with  the  </a:t>
            </a:r>
            <a:r>
              <a:rPr lang="en-US" sz="1800" dirty="0" err="1">
                <a:latin typeface="Calibri" panose="020F0502020204030204" pitchFamily="34" charset="0"/>
              </a:rPr>
              <a:t>Programme</a:t>
            </a:r>
            <a:r>
              <a:rPr lang="en-US" sz="1800" dirty="0">
                <a:latin typeface="Calibri" panose="020F0502020204030204" pitchFamily="34" charset="0"/>
              </a:rPr>
              <a:t>  of  Action  of  the  International  Conference  on Population and Development and the Beijing Platform for Action and the outcome documents of their review conferences      </a:t>
            </a:r>
          </a:p>
          <a:p>
            <a:pPr algn="just">
              <a:lnSpc>
                <a:spcPct val="107000"/>
              </a:lnSpc>
              <a:spcBef>
                <a:spcPts val="0"/>
              </a:spcBef>
              <a:defRPr/>
            </a:pPr>
            <a:r>
              <a:rPr lang="en-US" sz="1800" dirty="0">
                <a:latin typeface="Calibri" panose="020F0502020204030204" pitchFamily="34" charset="0"/>
              </a:rPr>
              <a:t> </a:t>
            </a:r>
          </a:p>
          <a:p>
            <a:pPr algn="just">
              <a:lnSpc>
                <a:spcPct val="107000"/>
              </a:lnSpc>
              <a:spcBef>
                <a:spcPts val="0"/>
              </a:spcBef>
              <a:defRPr/>
            </a:pPr>
            <a:r>
              <a:rPr lang="en-US" sz="1800" dirty="0" smtClean="0">
                <a:latin typeface="Calibri" panose="020F0502020204030204" pitchFamily="34" charset="0"/>
              </a:rPr>
              <a:t>5.7  </a:t>
            </a:r>
            <a:r>
              <a:rPr lang="en-US" sz="1800" dirty="0">
                <a:latin typeface="Calibri" panose="020F0502020204030204" pitchFamily="34" charset="0"/>
              </a:rPr>
              <a:t>Undertake reforms to give women equal rights to economic resources, as    well as access to ownership and control over land and other forms of property,    financial services, inheritance and natural resources, in accordance with national laws      </a:t>
            </a:r>
          </a:p>
          <a:p>
            <a:pPr algn="just">
              <a:lnSpc>
                <a:spcPct val="107000"/>
              </a:lnSpc>
              <a:spcBef>
                <a:spcPts val="0"/>
              </a:spcBef>
              <a:defRPr/>
            </a:pPr>
            <a:r>
              <a:rPr lang="en-US" sz="1800" dirty="0">
                <a:latin typeface="Calibri" panose="020F0502020204030204" pitchFamily="34" charset="0"/>
              </a:rPr>
              <a:t> </a:t>
            </a:r>
          </a:p>
          <a:p>
            <a:pPr algn="just">
              <a:lnSpc>
                <a:spcPct val="107000"/>
              </a:lnSpc>
              <a:spcBef>
                <a:spcPts val="0"/>
              </a:spcBef>
              <a:defRPr/>
            </a:pPr>
            <a:r>
              <a:rPr lang="en-US" sz="1800" dirty="0" smtClean="0">
                <a:latin typeface="Calibri" panose="020F0502020204030204" pitchFamily="34" charset="0"/>
              </a:rPr>
              <a:t>5.8  </a:t>
            </a:r>
            <a:r>
              <a:rPr lang="en-US" sz="1800" dirty="0">
                <a:latin typeface="Calibri" panose="020F0502020204030204" pitchFamily="34" charset="0"/>
              </a:rPr>
              <a:t>Enhance the use of enabling technology, in particular information and communications technology, to promote the empowerment of women      </a:t>
            </a:r>
          </a:p>
          <a:p>
            <a:pPr algn="just">
              <a:lnSpc>
                <a:spcPct val="107000"/>
              </a:lnSpc>
              <a:spcBef>
                <a:spcPts val="0"/>
              </a:spcBef>
              <a:defRPr/>
            </a:pPr>
            <a:r>
              <a:rPr lang="en-US" sz="1800" dirty="0">
                <a:latin typeface="Calibri" panose="020F0502020204030204" pitchFamily="34" charset="0"/>
              </a:rPr>
              <a:t> </a:t>
            </a:r>
          </a:p>
          <a:p>
            <a:pPr algn="just">
              <a:lnSpc>
                <a:spcPct val="107000"/>
              </a:lnSpc>
              <a:spcBef>
                <a:spcPts val="0"/>
              </a:spcBef>
              <a:defRPr/>
            </a:pPr>
            <a:r>
              <a:rPr lang="en-US" sz="1800" dirty="0" smtClean="0">
                <a:latin typeface="Calibri" panose="020F0502020204030204" pitchFamily="34" charset="0"/>
              </a:rPr>
              <a:t>5.9  </a:t>
            </a:r>
            <a:r>
              <a:rPr lang="en-US" sz="1800" dirty="0">
                <a:latin typeface="Calibri" panose="020F0502020204030204" pitchFamily="34" charset="0"/>
              </a:rPr>
              <a:t>Adopt and strengthen sound policies and enforceable legislation for the promotion of gender equality and the empowerment of all women and girls at    all levels </a:t>
            </a:r>
          </a:p>
          <a:p>
            <a:pPr marL="342900" indent="-342900" algn="l" eaLnBrk="1" hangingPunct="1">
              <a:buFontTx/>
              <a:buChar char="•"/>
            </a:pPr>
            <a:endParaRPr lang="en-GB" altLang="en-US" sz="1800" dirty="0" smtClean="0">
              <a:latin typeface="Century Gothic" panose="020B0502020202020204" pitchFamily="34" charset="0"/>
            </a:endParaRPr>
          </a:p>
        </p:txBody>
      </p:sp>
    </p:spTree>
    <p:extLst>
      <p:ext uri="{BB962C8B-B14F-4D97-AF65-F5344CB8AC3E}">
        <p14:creationId xmlns:p14="http://schemas.microsoft.com/office/powerpoint/2010/main" xmlns="" val="2815625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10"/>
          <p:cNvGrpSpPr>
            <a:grpSpLocks/>
          </p:cNvGrpSpPr>
          <p:nvPr/>
        </p:nvGrpSpPr>
        <p:grpSpPr bwMode="auto">
          <a:xfrm>
            <a:off x="0" y="0"/>
            <a:ext cx="9144000" cy="6858000"/>
            <a:chOff x="0" y="0"/>
            <a:chExt cx="9144000" cy="6859122"/>
          </a:xfrm>
        </p:grpSpPr>
        <p:pic>
          <p:nvPicPr>
            <p:cNvPr id="25606"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607"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E3E5A6B-E8EC-4A23-9B10-31F45AF81067}" type="slidenum">
              <a:rPr lang="en-GB" altLang="en-US" sz="1400" smtClean="0"/>
              <a:pPr>
                <a:spcBef>
                  <a:spcPct val="0"/>
                </a:spcBef>
                <a:buFontTx/>
                <a:buNone/>
              </a:pPr>
              <a:t>13</a:t>
            </a:fld>
            <a:endParaRPr lang="en-GB" altLang="en-US" sz="1400" smtClean="0"/>
          </a:p>
        </p:txBody>
      </p:sp>
      <p:sp>
        <p:nvSpPr>
          <p:cNvPr id="25604" name="Rectangle 2"/>
          <p:cNvSpPr>
            <a:spLocks noGrp="1" noChangeArrowheads="1"/>
          </p:cNvSpPr>
          <p:nvPr>
            <p:ph type="ctrTitle"/>
          </p:nvPr>
        </p:nvSpPr>
        <p:spPr>
          <a:xfrm>
            <a:off x="179388" y="1825625"/>
            <a:ext cx="8964612" cy="666750"/>
          </a:xfrm>
        </p:spPr>
        <p:txBody>
          <a:bodyPr/>
          <a:lstStyle/>
          <a:p>
            <a:pPr eaLnBrk="1" hangingPunct="1"/>
            <a:r>
              <a:rPr lang="en-GB" altLang="en-US" sz="2400" b="1" smtClean="0">
                <a:solidFill>
                  <a:schemeClr val="tx1"/>
                </a:solidFill>
                <a:latin typeface="Century Gothic" panose="020B0502020202020204" pitchFamily="34" charset="0"/>
                <a:sym typeface="Century Gothic" panose="020B0502020202020204" pitchFamily="34" charset="0"/>
              </a:rPr>
              <a:t>LEGISLATIVE FRAMEWORK INFORMING THE COMMISSIONS PROGRAMMES</a:t>
            </a:r>
          </a:p>
        </p:txBody>
      </p:sp>
      <p:sp>
        <p:nvSpPr>
          <p:cNvPr id="25605" name="Rectangle 3"/>
          <p:cNvSpPr>
            <a:spLocks noGrp="1" noChangeArrowheads="1"/>
          </p:cNvSpPr>
          <p:nvPr>
            <p:ph type="subTitle" idx="1"/>
          </p:nvPr>
        </p:nvSpPr>
        <p:spPr>
          <a:xfrm>
            <a:off x="358775" y="2565400"/>
            <a:ext cx="8785225" cy="3408363"/>
          </a:xfrm>
        </p:spPr>
        <p:txBody>
          <a:bodyPr/>
          <a:lstStyle/>
          <a:p>
            <a:pPr marL="285750" indent="-285750" algn="just">
              <a:buFontTx/>
              <a:buChar char="•"/>
            </a:pPr>
            <a:r>
              <a:rPr lang="en-ZA" altLang="en-US" sz="1800" dirty="0" smtClean="0">
                <a:latin typeface="Calibri" panose="020F0502020204030204" pitchFamily="34" charset="0"/>
              </a:rPr>
              <a:t>AU Agenda 2063 is viewed as a logical continuation of recent developments with renewed and invigorated efforts to </a:t>
            </a:r>
            <a:r>
              <a:rPr lang="en-ZA" altLang="en-US" sz="1800" dirty="0" err="1" smtClean="0">
                <a:latin typeface="Calibri" panose="020F0502020204030204" pitchFamily="34" charset="0"/>
              </a:rPr>
              <a:t>catalyze</a:t>
            </a:r>
            <a:r>
              <a:rPr lang="en-ZA" altLang="en-US" sz="1800" dirty="0" smtClean="0">
                <a:latin typeface="Calibri" panose="020F0502020204030204" pitchFamily="34" charset="0"/>
              </a:rPr>
              <a:t> development and strengthen African integration and unity. It aims to build upon the achievements and draw lessons from earlier strategic planning efforts at the regional and sub-regional levels, including the Lagos Plan of Action, the Abuja Treaty and the NEPAD, to address new and emerging issues in the continent over the short, medium and long-term. Agenda 2063’s guiding principle is continuity of actions, drawing appropriate lessons, building upon what has worked in the past; and in brief making every effort to consolidate and strengthen development.</a:t>
            </a:r>
            <a:r>
              <a:rPr lang="en-US" altLang="en-US" sz="1800" dirty="0" smtClean="0">
                <a:latin typeface="Calibri" panose="020F0502020204030204" pitchFamily="34" charset="0"/>
              </a:rPr>
              <a:t> Participation and inclusion of all stakeholders in the conception, design, implementation and monitoring and evaluation of Agenda 2063 is one of the building blocks of Agenda 2063 success. </a:t>
            </a:r>
            <a:endParaRPr lang="en-ZA" altLang="en-US" sz="1800"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10"/>
          <p:cNvGrpSpPr>
            <a:grpSpLocks/>
          </p:cNvGrpSpPr>
          <p:nvPr/>
        </p:nvGrpSpPr>
        <p:grpSpPr bwMode="auto">
          <a:xfrm>
            <a:off x="0" y="0"/>
            <a:ext cx="9144000" cy="6858000"/>
            <a:chOff x="0" y="0"/>
            <a:chExt cx="9144000" cy="6859122"/>
          </a:xfrm>
        </p:grpSpPr>
        <p:pic>
          <p:nvPicPr>
            <p:cNvPr id="2765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5"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9353675-01F6-4D4C-81AA-6C379BEA441F}" type="slidenum">
              <a:rPr lang="en-GB" altLang="en-US" sz="1400" smtClean="0"/>
              <a:pPr>
                <a:spcBef>
                  <a:spcPct val="0"/>
                </a:spcBef>
                <a:buFontTx/>
                <a:buNone/>
              </a:pPr>
              <a:t>14</a:t>
            </a:fld>
            <a:endParaRPr lang="en-GB" altLang="en-US" sz="1400" smtClean="0"/>
          </a:p>
        </p:txBody>
      </p:sp>
      <p:sp>
        <p:nvSpPr>
          <p:cNvPr id="27652" name="Rectangle 2"/>
          <p:cNvSpPr>
            <a:spLocks noGrp="1" noChangeArrowheads="1"/>
          </p:cNvSpPr>
          <p:nvPr>
            <p:ph type="ctrTitle"/>
          </p:nvPr>
        </p:nvSpPr>
        <p:spPr>
          <a:xfrm>
            <a:off x="179388" y="1825625"/>
            <a:ext cx="8964612" cy="666750"/>
          </a:xfrm>
        </p:spPr>
        <p:txBody>
          <a:bodyPr/>
          <a:lstStyle/>
          <a:p>
            <a:pPr eaLnBrk="1" hangingPunct="1"/>
            <a:r>
              <a:rPr lang="en-GB" altLang="en-US" sz="2400" b="1" smtClean="0">
                <a:solidFill>
                  <a:schemeClr val="tx1"/>
                </a:solidFill>
                <a:latin typeface="Century Gothic" panose="020B0502020202020204" pitchFamily="34" charset="0"/>
                <a:sym typeface="Century Gothic" panose="020B0502020202020204" pitchFamily="34" charset="0"/>
              </a:rPr>
              <a:t>LEGISLATIVE FRAMEWORK INFORMING THE COMMISSIONS PROGRAMMES</a:t>
            </a:r>
          </a:p>
        </p:txBody>
      </p:sp>
      <p:sp>
        <p:nvSpPr>
          <p:cNvPr id="27653" name="Rectangle 3"/>
          <p:cNvSpPr>
            <a:spLocks noGrp="1" noChangeArrowheads="1"/>
          </p:cNvSpPr>
          <p:nvPr>
            <p:ph type="subTitle" idx="1"/>
          </p:nvPr>
        </p:nvSpPr>
        <p:spPr>
          <a:xfrm>
            <a:off x="358775" y="2565400"/>
            <a:ext cx="8785225" cy="3408363"/>
          </a:xfrm>
        </p:spPr>
        <p:txBody>
          <a:bodyPr/>
          <a:lstStyle/>
          <a:p>
            <a:pPr marL="342900" indent="-342900" algn="just" eaLnBrk="1" hangingPunct="1">
              <a:buFontTx/>
              <a:buChar char="•"/>
            </a:pPr>
            <a:r>
              <a:rPr lang="en-US" altLang="en-US" sz="1800" dirty="0" smtClean="0">
                <a:latin typeface="Calibri" panose="020F0502020204030204" pitchFamily="34" charset="0"/>
              </a:rPr>
              <a:t>In giving effect to the implementation of Agenda 2063, the Commission will engage with stakeholders that are involved</a:t>
            </a:r>
            <a:r>
              <a:rPr lang="en-US" altLang="en-US" sz="1800" dirty="0" smtClean="0">
                <a:solidFill>
                  <a:srgbClr val="FF0000"/>
                </a:solidFill>
                <a:latin typeface="Calibri" panose="020F0502020204030204" pitchFamily="34" charset="0"/>
              </a:rPr>
              <a:t> </a:t>
            </a:r>
            <a:r>
              <a:rPr lang="en-US" altLang="en-US" sz="1800" dirty="0" smtClean="0">
                <a:latin typeface="Calibri" panose="020F0502020204030204" pitchFamily="34" charset="0"/>
              </a:rPr>
              <a:t>in the AU and SADC processes when the need arises. This will enhance awareness, ownership and knowledge of Agenda 2063 objectives and purpose and strengthen collective commitments to realizing its goals.</a:t>
            </a:r>
          </a:p>
          <a:p>
            <a:pPr marL="342900" indent="-342900" algn="just" eaLnBrk="1" hangingPunct="1">
              <a:buFontTx/>
              <a:buChar char="•"/>
            </a:pPr>
            <a:r>
              <a:rPr lang="en-US" altLang="en-US" sz="1800" dirty="0" smtClean="0">
                <a:latin typeface="Calibri" panose="020F0502020204030204" pitchFamily="34" charset="0"/>
              </a:rPr>
              <a:t>Thus Agenda 2063 aims to be fully participatory and be owned by all the continents’ stakeholders, with the full engagement of women and youth in particular, to rekindle the spirit of working together toward collective prosperity and common destiny under a united and strong Africa. Agenda 2063 will put in place a results-based approach with concrete targets that are measurable and can be tracked and monitored.</a:t>
            </a:r>
            <a:endParaRPr lang="en-ZA" altLang="en-US" sz="1800" dirty="0" smtClean="0">
              <a:latin typeface="Calibri" panose="020F0502020204030204" pitchFamily="34" charset="0"/>
            </a:endParaRPr>
          </a:p>
          <a:p>
            <a:pPr marL="342900" indent="-342900" algn="l" eaLnBrk="1" hangingPunct="1">
              <a:buFontTx/>
              <a:buChar char="•"/>
            </a:pPr>
            <a:endParaRPr lang="en-GB" altLang="en-US" sz="1800" dirty="0" smtClean="0">
              <a:latin typeface="Century Gothic" panose="020B0502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10"/>
          <p:cNvGrpSpPr>
            <a:grpSpLocks/>
          </p:cNvGrpSpPr>
          <p:nvPr/>
        </p:nvGrpSpPr>
        <p:grpSpPr bwMode="auto">
          <a:xfrm>
            <a:off x="0" y="0"/>
            <a:ext cx="9144000" cy="6858000"/>
            <a:chOff x="0" y="0"/>
            <a:chExt cx="9144000" cy="6859122"/>
          </a:xfrm>
        </p:grpSpPr>
        <p:pic>
          <p:nvPicPr>
            <p:cNvPr id="2970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B5F3C7B-9181-4E26-8E19-141391E2FC9B}" type="slidenum">
              <a:rPr lang="en-GB" altLang="en-US" sz="1400" smtClean="0"/>
              <a:pPr>
                <a:spcBef>
                  <a:spcPct val="0"/>
                </a:spcBef>
                <a:buFontTx/>
                <a:buNone/>
              </a:pPr>
              <a:t>15</a:t>
            </a:fld>
            <a:endParaRPr lang="en-GB" altLang="en-US" sz="1400" smtClean="0"/>
          </a:p>
        </p:txBody>
      </p:sp>
      <p:sp>
        <p:nvSpPr>
          <p:cNvPr id="29700" name="Rectangle 2"/>
          <p:cNvSpPr>
            <a:spLocks noGrp="1" noChangeArrowheads="1"/>
          </p:cNvSpPr>
          <p:nvPr>
            <p:ph type="ctrTitle"/>
          </p:nvPr>
        </p:nvSpPr>
        <p:spPr>
          <a:xfrm>
            <a:off x="179388" y="1825625"/>
            <a:ext cx="8964612" cy="666750"/>
          </a:xfrm>
        </p:spPr>
        <p:txBody>
          <a:bodyPr/>
          <a:lstStyle/>
          <a:p>
            <a:pPr eaLnBrk="1" hangingPunct="1"/>
            <a:r>
              <a:rPr lang="en-GB" altLang="en-US" sz="2400" b="1" smtClean="0">
                <a:solidFill>
                  <a:schemeClr val="tx1"/>
                </a:solidFill>
                <a:latin typeface="Century Gothic" panose="020B0502020202020204" pitchFamily="34" charset="0"/>
                <a:sym typeface="Century Gothic" panose="020B0502020202020204" pitchFamily="34" charset="0"/>
              </a:rPr>
              <a:t>LEGISLATIVE FRAMEWORK INFORMING THE COMMISSIONS PROGRAMMES</a:t>
            </a:r>
          </a:p>
        </p:txBody>
      </p:sp>
      <p:sp>
        <p:nvSpPr>
          <p:cNvPr id="29701" name="Rectangle 3"/>
          <p:cNvSpPr>
            <a:spLocks noGrp="1" noChangeArrowheads="1"/>
          </p:cNvSpPr>
          <p:nvPr>
            <p:ph type="subTitle" idx="1"/>
          </p:nvPr>
        </p:nvSpPr>
        <p:spPr>
          <a:xfrm>
            <a:off x="358775" y="2565400"/>
            <a:ext cx="8785225" cy="3408363"/>
          </a:xfrm>
        </p:spPr>
        <p:txBody>
          <a:bodyPr/>
          <a:lstStyle/>
          <a:p>
            <a:pPr marL="342900" indent="-342900" algn="l" eaLnBrk="1" hangingPunct="1">
              <a:buFontTx/>
              <a:buChar char="•"/>
            </a:pPr>
            <a:r>
              <a:rPr lang="en-US" altLang="en-US" sz="1800" dirty="0" smtClean="0">
                <a:latin typeface="Calibri" panose="020F0502020204030204" pitchFamily="34" charset="0"/>
              </a:rPr>
              <a:t>UN Resolution 1325 </a:t>
            </a:r>
            <a:r>
              <a:rPr lang="en-ZA" altLang="en-US" sz="1800" dirty="0" smtClean="0">
                <a:latin typeface="Calibri" panose="020F0502020204030204" pitchFamily="34" charset="0"/>
              </a:rPr>
              <a:t>acknowledged the changing nature of warfare, in which civilians are increasingly targeted, and women continue to be excluded from participation in peace processes. It also acknowledges that the experiences of men and women are different in conflict and therefore strategies need to be developed towards ensuring peacebuilding which focuses on inclusivity, transparency, and sustainability. The solution also calls for greater participation of women at all levels of decision-making in mechanisms for the prevention, management and resolution of conflict, in peace negotiations, as soldiers, police officers and civilians.</a:t>
            </a:r>
          </a:p>
          <a:p>
            <a:pPr marL="342900" indent="-342900" algn="l" eaLnBrk="1" hangingPunct="1">
              <a:buFontTx/>
              <a:buChar char="•"/>
            </a:pPr>
            <a:endParaRPr lang="en-ZA" altLang="en-US" sz="1800" dirty="0" smtClean="0"/>
          </a:p>
          <a:p>
            <a:pPr marL="342900" indent="-342900" algn="l" eaLnBrk="1" hangingPunct="1">
              <a:buFontTx/>
              <a:buChar char="•"/>
            </a:pPr>
            <a:endParaRPr lang="en-GB" altLang="en-US" sz="1800" dirty="0" smtClean="0">
              <a:latin typeface="Century Gothic" panose="020B0502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10"/>
          <p:cNvGrpSpPr>
            <a:grpSpLocks/>
          </p:cNvGrpSpPr>
          <p:nvPr/>
        </p:nvGrpSpPr>
        <p:grpSpPr bwMode="auto">
          <a:xfrm>
            <a:off x="0" y="0"/>
            <a:ext cx="9144000" cy="6858000"/>
            <a:chOff x="0" y="0"/>
            <a:chExt cx="9144000" cy="6859122"/>
          </a:xfrm>
        </p:grpSpPr>
        <p:pic>
          <p:nvPicPr>
            <p:cNvPr id="31750"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51"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F1A89D2-EB19-44E5-B7EF-1272C120C1DD}" type="slidenum">
              <a:rPr lang="en-GB" altLang="en-US" sz="1400" smtClean="0"/>
              <a:pPr>
                <a:spcBef>
                  <a:spcPct val="0"/>
                </a:spcBef>
                <a:buFontTx/>
                <a:buNone/>
              </a:pPr>
              <a:t>16</a:t>
            </a:fld>
            <a:endParaRPr lang="en-GB" altLang="en-US" sz="1400" smtClean="0"/>
          </a:p>
        </p:txBody>
      </p:sp>
      <p:sp>
        <p:nvSpPr>
          <p:cNvPr id="31748" name="Rectangle 2"/>
          <p:cNvSpPr>
            <a:spLocks noGrp="1" noChangeArrowheads="1"/>
          </p:cNvSpPr>
          <p:nvPr>
            <p:ph type="ctrTitle"/>
          </p:nvPr>
        </p:nvSpPr>
        <p:spPr>
          <a:xfrm>
            <a:off x="179388" y="1825625"/>
            <a:ext cx="8964612" cy="666750"/>
          </a:xfrm>
        </p:spPr>
        <p:txBody>
          <a:bodyPr/>
          <a:lstStyle/>
          <a:p>
            <a:pPr eaLnBrk="1" hangingPunct="1"/>
            <a:r>
              <a:rPr lang="en-GB" altLang="en-US" sz="2400" b="1" dirty="0" smtClean="0">
                <a:solidFill>
                  <a:schemeClr val="tx1"/>
                </a:solidFill>
                <a:latin typeface="Century Gothic" panose="020B0502020202020204" pitchFamily="34" charset="0"/>
                <a:sym typeface="Century Gothic" panose="020B0502020202020204" pitchFamily="34" charset="0"/>
              </a:rPr>
              <a:t>LEGISLATIVE FRAMEWORK INFORMING THE COMMISSIONS PROGRAMMES</a:t>
            </a:r>
          </a:p>
        </p:txBody>
      </p:sp>
      <p:sp>
        <p:nvSpPr>
          <p:cNvPr id="31749" name="Rectangle 3"/>
          <p:cNvSpPr>
            <a:spLocks noGrp="1" noChangeArrowheads="1"/>
          </p:cNvSpPr>
          <p:nvPr>
            <p:ph type="subTitle" idx="1"/>
          </p:nvPr>
        </p:nvSpPr>
        <p:spPr>
          <a:xfrm>
            <a:off x="358775" y="2565400"/>
            <a:ext cx="8785225" cy="3408363"/>
          </a:xfrm>
        </p:spPr>
        <p:txBody>
          <a:bodyPr/>
          <a:lstStyle/>
          <a:p>
            <a:pPr marL="342900" indent="-342900" algn="just" eaLnBrk="1" hangingPunct="1">
              <a:buFontTx/>
              <a:buChar char="•"/>
            </a:pPr>
            <a:r>
              <a:rPr lang="en-US" altLang="en-US" sz="1800" dirty="0" smtClean="0">
                <a:latin typeface="Calibri" panose="020F0502020204030204" pitchFamily="34" charset="0"/>
              </a:rPr>
              <a:t>The South African National Development Plan </a:t>
            </a:r>
            <a:r>
              <a:rPr lang="en-ZA" altLang="en-US" sz="1800" dirty="0" smtClean="0">
                <a:latin typeface="Calibri" panose="020F0502020204030204" pitchFamily="34" charset="0"/>
              </a:rPr>
              <a:t>has been adopted by Cabinet and forms the basis for government’s future policy making, putting the South African society on a healthier development path towards 2030. This document is therefore taken very seriously as a policy driver. The NDP provides the framework for achieving the radical socio-economic agenda set out in the governing party’s election manifesto. It recognises the need for a capable and developmental state, a thriving business sector and strong civil society institutions with shared and complementary responsibilities. It identifies decent work, education and the capacity of the state as particularly important priorities. It also highlights the need to improve the quality of administration of many government activities. The NDP notes the weakness in how government institutions function thereby constraining the state to pursue its development objectives. </a:t>
            </a:r>
          </a:p>
          <a:p>
            <a:pPr marL="342900" indent="-342900" algn="l" eaLnBrk="1" hangingPunct="1">
              <a:buFontTx/>
              <a:buChar char="•"/>
            </a:pPr>
            <a:endParaRPr lang="en-GB" altLang="en-US" sz="1800" dirty="0" smtClean="0">
              <a:latin typeface="Century Gothic" panose="020B0502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10"/>
          <p:cNvGrpSpPr>
            <a:grpSpLocks/>
          </p:cNvGrpSpPr>
          <p:nvPr/>
        </p:nvGrpSpPr>
        <p:grpSpPr bwMode="auto">
          <a:xfrm>
            <a:off x="0" y="0"/>
            <a:ext cx="9144000" cy="6858000"/>
            <a:chOff x="0" y="0"/>
            <a:chExt cx="9144000" cy="6859122"/>
          </a:xfrm>
        </p:grpSpPr>
        <p:pic>
          <p:nvPicPr>
            <p:cNvPr id="33798"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9"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2CDC70A-85B7-4314-B663-37D44D073342}" type="slidenum">
              <a:rPr lang="en-GB" altLang="en-US" sz="1400" smtClean="0"/>
              <a:pPr>
                <a:spcBef>
                  <a:spcPct val="0"/>
                </a:spcBef>
                <a:buFontTx/>
                <a:buNone/>
              </a:pPr>
              <a:t>17</a:t>
            </a:fld>
            <a:endParaRPr lang="en-GB" altLang="en-US" sz="1400" smtClean="0"/>
          </a:p>
        </p:txBody>
      </p:sp>
      <p:sp>
        <p:nvSpPr>
          <p:cNvPr id="33796" name="Rectangle 2"/>
          <p:cNvSpPr>
            <a:spLocks noGrp="1" noChangeArrowheads="1"/>
          </p:cNvSpPr>
          <p:nvPr>
            <p:ph type="ctrTitle"/>
          </p:nvPr>
        </p:nvSpPr>
        <p:spPr>
          <a:xfrm>
            <a:off x="179388" y="1825625"/>
            <a:ext cx="8964612" cy="666750"/>
          </a:xfrm>
        </p:spPr>
        <p:txBody>
          <a:bodyPr/>
          <a:lstStyle/>
          <a:p>
            <a:pPr eaLnBrk="1" hangingPunct="1"/>
            <a:r>
              <a:rPr lang="en-GB" altLang="en-US" sz="2400" b="1" smtClean="0">
                <a:solidFill>
                  <a:schemeClr val="tx1"/>
                </a:solidFill>
                <a:latin typeface="Century Gothic" panose="020B0502020202020204" pitchFamily="34" charset="0"/>
                <a:sym typeface="Century Gothic" panose="020B0502020202020204" pitchFamily="34" charset="0"/>
              </a:rPr>
              <a:t>LEGISLATIVE FRAMEWORK INFORMING THE COMMISSIONS PROGRAMMES</a:t>
            </a:r>
          </a:p>
        </p:txBody>
      </p:sp>
      <p:sp>
        <p:nvSpPr>
          <p:cNvPr id="19461" name="Rectangle 3"/>
          <p:cNvSpPr>
            <a:spLocks noGrp="1" noChangeArrowheads="1"/>
          </p:cNvSpPr>
          <p:nvPr>
            <p:ph type="subTitle" idx="1"/>
          </p:nvPr>
        </p:nvSpPr>
        <p:spPr>
          <a:xfrm>
            <a:off x="358775" y="2565400"/>
            <a:ext cx="8785225" cy="3887788"/>
          </a:xfrm>
        </p:spPr>
        <p:txBody>
          <a:bodyPr/>
          <a:lstStyle/>
          <a:p>
            <a:pPr algn="just">
              <a:defRPr/>
            </a:pPr>
            <a:r>
              <a:rPr lang="en-ZA" sz="1800" dirty="0">
                <a:latin typeface="Calibri" panose="020F0502020204030204" pitchFamily="34" charset="0"/>
              </a:rPr>
              <a:t>The plan identifies the primary problem as weakness in capacity which has lead to weaknesses in performance and it further makes proposals for addressing the problem including the development of managerial skills. </a:t>
            </a:r>
          </a:p>
          <a:p>
            <a:pPr algn="just">
              <a:defRPr/>
            </a:pPr>
            <a:r>
              <a:rPr lang="en-ZA" sz="1800" dirty="0">
                <a:latin typeface="Calibri" panose="020F0502020204030204" pitchFamily="34" charset="0"/>
              </a:rPr>
              <a:t>The 2014-2019 electoral mandate focuses on the following priorities in the context of the NDP: </a:t>
            </a:r>
          </a:p>
          <a:p>
            <a:pPr algn="just">
              <a:defRPr/>
            </a:pPr>
            <a:r>
              <a:rPr lang="en-ZA" sz="1800" dirty="0">
                <a:latin typeface="Calibri" panose="020F0502020204030204" pitchFamily="34" charset="0"/>
              </a:rPr>
              <a:t>1.Radical economic transformation, rapid economic growth and job creation </a:t>
            </a:r>
          </a:p>
          <a:p>
            <a:pPr algn="just">
              <a:defRPr/>
            </a:pPr>
            <a:r>
              <a:rPr lang="en-ZA" sz="1800" dirty="0">
                <a:latin typeface="Calibri" panose="020F0502020204030204" pitchFamily="34" charset="0"/>
              </a:rPr>
              <a:t>2. Rural development, land and agrarian reform and food security </a:t>
            </a:r>
          </a:p>
          <a:p>
            <a:pPr algn="just">
              <a:defRPr/>
            </a:pPr>
            <a:r>
              <a:rPr lang="en-ZA" sz="1800" dirty="0">
                <a:latin typeface="Calibri" panose="020F0502020204030204" pitchFamily="34" charset="0"/>
              </a:rPr>
              <a:t>3. Ensuring access to adequate human settlements and quality basic services </a:t>
            </a:r>
          </a:p>
          <a:p>
            <a:pPr algn="just">
              <a:defRPr/>
            </a:pPr>
            <a:r>
              <a:rPr lang="en-ZA" sz="1800" dirty="0">
                <a:latin typeface="Calibri" panose="020F0502020204030204" pitchFamily="34" charset="0"/>
              </a:rPr>
              <a:t>4. Improving the quality of and expanding access to education and training </a:t>
            </a:r>
          </a:p>
          <a:p>
            <a:pPr algn="just">
              <a:defRPr/>
            </a:pPr>
            <a:r>
              <a:rPr lang="en-ZA" sz="1800" dirty="0">
                <a:latin typeface="Calibri" panose="020F0502020204030204" pitchFamily="34" charset="0"/>
              </a:rPr>
              <a:t>5. Ensuring quality health care and social security for all citizens </a:t>
            </a:r>
          </a:p>
          <a:p>
            <a:pPr algn="just">
              <a:defRPr/>
            </a:pPr>
            <a:r>
              <a:rPr lang="en-ZA" sz="1800" dirty="0">
                <a:latin typeface="Calibri" panose="020F0502020204030204" pitchFamily="34" charset="0"/>
              </a:rPr>
              <a:t>6.  Fighting corruption and crime</a:t>
            </a:r>
          </a:p>
          <a:p>
            <a:pPr algn="just">
              <a:defRPr/>
            </a:pPr>
            <a:r>
              <a:rPr lang="en-ZA" sz="1800" dirty="0">
                <a:latin typeface="Calibri" panose="020F0502020204030204" pitchFamily="34" charset="0"/>
              </a:rPr>
              <a:t> 7. Contributing to a better Africa and a better world </a:t>
            </a:r>
          </a:p>
          <a:p>
            <a:pPr algn="just">
              <a:defRPr/>
            </a:pPr>
            <a:r>
              <a:rPr lang="en-ZA" sz="1800" dirty="0">
                <a:latin typeface="Calibri" panose="020F0502020204030204" pitchFamily="34" charset="0"/>
              </a:rPr>
              <a:t>8. Social cohesion and nation building. </a:t>
            </a:r>
          </a:p>
          <a:p>
            <a:pPr algn="l" eaLnBrk="1" hangingPunct="1">
              <a:defRPr/>
            </a:pPr>
            <a:r>
              <a:rPr lang="en-ZA" sz="1600" dirty="0" smtClean="0"/>
              <a:t> </a:t>
            </a:r>
            <a:endParaRPr lang="en-ZA" sz="1600" dirty="0"/>
          </a:p>
          <a:p>
            <a:pPr marL="342900" indent="-342900" algn="l" eaLnBrk="1" hangingPunct="1">
              <a:buFontTx/>
              <a:buChar char="•"/>
              <a:defRPr/>
            </a:pPr>
            <a:endParaRPr lang="en-GB" altLang="en-US" sz="1800" dirty="0" smtClean="0">
              <a:latin typeface="Century Gothic" panose="020B0502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10"/>
          <p:cNvGrpSpPr>
            <a:grpSpLocks/>
          </p:cNvGrpSpPr>
          <p:nvPr/>
        </p:nvGrpSpPr>
        <p:grpSpPr bwMode="auto">
          <a:xfrm>
            <a:off x="0" y="0"/>
            <a:ext cx="9144000" cy="6858000"/>
            <a:chOff x="0" y="0"/>
            <a:chExt cx="9144000" cy="6859122"/>
          </a:xfrm>
        </p:grpSpPr>
        <p:pic>
          <p:nvPicPr>
            <p:cNvPr id="35846"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47"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61F332D-2DA5-4692-B267-5E02DB3C7C48}" type="slidenum">
              <a:rPr lang="en-GB" altLang="en-US" sz="1400" smtClean="0"/>
              <a:pPr>
                <a:spcBef>
                  <a:spcPct val="0"/>
                </a:spcBef>
                <a:buFontTx/>
                <a:buNone/>
              </a:pPr>
              <a:t>18</a:t>
            </a:fld>
            <a:endParaRPr lang="en-GB" altLang="en-US" sz="1400" smtClean="0"/>
          </a:p>
        </p:txBody>
      </p:sp>
      <p:sp>
        <p:nvSpPr>
          <p:cNvPr id="35844" name="Rectangle 2"/>
          <p:cNvSpPr>
            <a:spLocks noGrp="1" noChangeArrowheads="1"/>
          </p:cNvSpPr>
          <p:nvPr>
            <p:ph type="ctrTitle"/>
          </p:nvPr>
        </p:nvSpPr>
        <p:spPr>
          <a:xfrm>
            <a:off x="242888" y="1785938"/>
            <a:ext cx="8285162" cy="571500"/>
          </a:xfrm>
        </p:spPr>
        <p:txBody>
          <a:bodyPr/>
          <a:lstStyle/>
          <a:p>
            <a:pPr eaLnBrk="1" hangingPunct="1"/>
            <a:r>
              <a:rPr lang="en-GB" altLang="en-US" sz="3200" b="1" smtClean="0">
                <a:solidFill>
                  <a:schemeClr val="tx1"/>
                </a:solidFill>
                <a:latin typeface="Century Gothic" panose="020B0502020202020204" pitchFamily="34" charset="0"/>
                <a:sym typeface="Century Gothic" panose="020B0502020202020204" pitchFamily="34" charset="0"/>
              </a:rPr>
              <a:t>STRATEGIC OBJECTIVES</a:t>
            </a:r>
          </a:p>
        </p:txBody>
      </p:sp>
      <p:pic>
        <p:nvPicPr>
          <p:cNvPr id="35845" name="Picture 1"/>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2253428"/>
            <a:ext cx="9144000" cy="39917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10"/>
          <p:cNvGrpSpPr>
            <a:grpSpLocks/>
          </p:cNvGrpSpPr>
          <p:nvPr/>
        </p:nvGrpSpPr>
        <p:grpSpPr bwMode="auto">
          <a:xfrm>
            <a:off x="0" y="0"/>
            <a:ext cx="9144000" cy="6858000"/>
            <a:chOff x="0" y="0"/>
            <a:chExt cx="9144000" cy="6859122"/>
          </a:xfrm>
        </p:grpSpPr>
        <p:pic>
          <p:nvPicPr>
            <p:cNvPr id="3789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7895"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B20421C-FA07-42AD-A594-4C140C38B5CE}" type="slidenum">
              <a:rPr lang="en-GB" altLang="en-US" sz="1400" smtClean="0"/>
              <a:pPr>
                <a:spcBef>
                  <a:spcPct val="0"/>
                </a:spcBef>
                <a:buFontTx/>
                <a:buNone/>
              </a:pPr>
              <a:t>19</a:t>
            </a:fld>
            <a:endParaRPr lang="en-GB" altLang="en-US" sz="1400" smtClean="0"/>
          </a:p>
        </p:txBody>
      </p:sp>
      <p:sp>
        <p:nvSpPr>
          <p:cNvPr id="37892" name="Rectangle 2"/>
          <p:cNvSpPr>
            <a:spLocks noGrp="1" noChangeArrowheads="1"/>
          </p:cNvSpPr>
          <p:nvPr>
            <p:ph type="ctrTitle"/>
          </p:nvPr>
        </p:nvSpPr>
        <p:spPr>
          <a:xfrm>
            <a:off x="755650" y="1785938"/>
            <a:ext cx="7772400" cy="571500"/>
          </a:xfrm>
        </p:spPr>
        <p:txBody>
          <a:bodyPr/>
          <a:lstStyle/>
          <a:p>
            <a:pPr eaLnBrk="1" hangingPunct="1"/>
            <a:r>
              <a:rPr lang="en-GB" altLang="en-US" sz="3200" b="1" smtClean="0">
                <a:solidFill>
                  <a:schemeClr val="tx1"/>
                </a:solidFill>
                <a:latin typeface="Century Gothic" panose="020B0502020202020204" pitchFamily="34" charset="0"/>
                <a:sym typeface="Century Gothic" panose="020B0502020202020204" pitchFamily="34" charset="0"/>
              </a:rPr>
              <a:t>STRATEGICOBECTIVES</a:t>
            </a:r>
          </a:p>
        </p:txBody>
      </p:sp>
      <p:pic>
        <p:nvPicPr>
          <p:cNvPr id="37893" name="Picture 2"/>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36575" y="2224088"/>
            <a:ext cx="8210550" cy="4078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8"/>
          <p:cNvGrpSpPr>
            <a:grpSpLocks/>
          </p:cNvGrpSpPr>
          <p:nvPr/>
        </p:nvGrpSpPr>
        <p:grpSpPr bwMode="auto">
          <a:xfrm>
            <a:off x="0" y="0"/>
            <a:ext cx="9144000" cy="6859588"/>
            <a:chOff x="0" y="0"/>
            <a:chExt cx="9144000" cy="6859029"/>
          </a:xfrm>
        </p:grpSpPr>
        <p:pic>
          <p:nvPicPr>
            <p:cNvPr id="5126" name="Picture 7"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7" name="Picture 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3F1E922-E367-482B-988B-462E05717426}" type="slidenum">
              <a:rPr lang="en-GB" altLang="en-US" sz="1400" smtClean="0"/>
              <a:pPr>
                <a:spcBef>
                  <a:spcPct val="0"/>
                </a:spcBef>
                <a:buFontTx/>
                <a:buNone/>
              </a:pPr>
              <a:t>2</a:t>
            </a:fld>
            <a:endParaRPr lang="en-GB" altLang="en-US" sz="1400" smtClean="0"/>
          </a:p>
        </p:txBody>
      </p:sp>
      <p:sp>
        <p:nvSpPr>
          <p:cNvPr id="5124" name="Rectangle 2"/>
          <p:cNvSpPr>
            <a:spLocks noGrp="1" noChangeArrowheads="1"/>
          </p:cNvSpPr>
          <p:nvPr>
            <p:ph type="ctrTitle"/>
          </p:nvPr>
        </p:nvSpPr>
        <p:spPr>
          <a:xfrm>
            <a:off x="755650" y="2060575"/>
            <a:ext cx="7772400" cy="431800"/>
          </a:xfrm>
        </p:spPr>
        <p:txBody>
          <a:bodyPr/>
          <a:lstStyle/>
          <a:p>
            <a:pPr eaLnBrk="1" hangingPunct="1"/>
            <a:r>
              <a:rPr lang="en-GB" altLang="en-US" sz="3200" b="1" smtClean="0">
                <a:solidFill>
                  <a:schemeClr val="tx1"/>
                </a:solidFill>
                <a:latin typeface="Century Gothic" panose="020B0502020202020204" pitchFamily="34" charset="0"/>
                <a:sym typeface="Century Gothic" panose="020B0502020202020204" pitchFamily="34" charset="0"/>
              </a:rPr>
              <a:t>OVERVIEW</a:t>
            </a:r>
          </a:p>
        </p:txBody>
      </p:sp>
      <p:sp>
        <p:nvSpPr>
          <p:cNvPr id="7173" name="Rectangle 3"/>
          <p:cNvSpPr>
            <a:spLocks noGrp="1" noChangeArrowheads="1"/>
          </p:cNvSpPr>
          <p:nvPr>
            <p:ph type="subTitle" idx="1"/>
          </p:nvPr>
        </p:nvSpPr>
        <p:spPr>
          <a:xfrm>
            <a:off x="250825" y="2565400"/>
            <a:ext cx="8569325" cy="3411538"/>
          </a:xfrm>
        </p:spPr>
        <p:txBody>
          <a:bodyPr/>
          <a:lstStyle/>
          <a:p>
            <a:pPr algn="l">
              <a:buFont typeface="Wingdings" pitchFamily="2" charset="2"/>
              <a:buChar char="q"/>
              <a:defRPr/>
            </a:pPr>
            <a:r>
              <a:rPr lang="en-ZA" sz="1800" b="1" dirty="0">
                <a:effectLst>
                  <a:outerShdw blurRad="38100" dist="38100" dir="2700000" algn="tl">
                    <a:srgbClr val="000000">
                      <a:alpha val="43137"/>
                    </a:srgbClr>
                  </a:outerShdw>
                </a:effectLst>
                <a:latin typeface="Calibri" pitchFamily="34" charset="0"/>
              </a:rPr>
              <a:t>Strategic Plan</a:t>
            </a:r>
          </a:p>
          <a:p>
            <a:pPr algn="l">
              <a:buFont typeface="Wingdings" pitchFamily="2" charset="2"/>
              <a:buChar char="q"/>
              <a:defRPr/>
            </a:pPr>
            <a:r>
              <a:rPr lang="en-ZA" sz="1800" b="1" dirty="0" smtClean="0">
                <a:effectLst>
                  <a:outerShdw blurRad="38100" dist="38100" dir="2700000" algn="tl">
                    <a:srgbClr val="000000">
                      <a:alpha val="43137"/>
                    </a:srgbClr>
                  </a:outerShdw>
                </a:effectLst>
                <a:latin typeface="Calibri" pitchFamily="34" charset="0"/>
              </a:rPr>
              <a:t>Constitutional </a:t>
            </a:r>
            <a:r>
              <a:rPr lang="en-ZA" sz="1800" b="1" dirty="0">
                <a:effectLst>
                  <a:outerShdw blurRad="38100" dist="38100" dir="2700000" algn="tl">
                    <a:srgbClr val="000000">
                      <a:alpha val="43137"/>
                    </a:srgbClr>
                  </a:outerShdw>
                </a:effectLst>
                <a:latin typeface="Calibri" pitchFamily="34" charset="0"/>
              </a:rPr>
              <a:t>mandate, vision, </a:t>
            </a:r>
            <a:r>
              <a:rPr lang="en-ZA" sz="1800" b="1" dirty="0" smtClean="0">
                <a:effectLst>
                  <a:outerShdw blurRad="38100" dist="38100" dir="2700000" algn="tl">
                    <a:srgbClr val="000000">
                      <a:alpha val="43137"/>
                    </a:srgbClr>
                  </a:outerShdw>
                </a:effectLst>
                <a:latin typeface="Calibri" pitchFamily="34" charset="0"/>
              </a:rPr>
              <a:t>mission</a:t>
            </a:r>
          </a:p>
          <a:p>
            <a:pPr algn="l">
              <a:buFont typeface="Wingdings" pitchFamily="2" charset="2"/>
              <a:buChar char="q"/>
              <a:defRPr/>
            </a:pPr>
            <a:r>
              <a:rPr lang="en-ZA" sz="1800" b="1" dirty="0" smtClean="0">
                <a:effectLst>
                  <a:outerShdw blurRad="38100" dist="38100" dir="2700000" algn="tl">
                    <a:srgbClr val="000000">
                      <a:alpha val="43137"/>
                    </a:srgbClr>
                  </a:outerShdw>
                </a:effectLst>
                <a:latin typeface="Calibri" pitchFamily="34" charset="0"/>
              </a:rPr>
              <a:t>Framework informing the Commissions Work</a:t>
            </a:r>
            <a:endParaRPr lang="en-ZA" sz="1800" b="1" dirty="0">
              <a:effectLst>
                <a:outerShdw blurRad="38100" dist="38100" dir="2700000" algn="tl">
                  <a:srgbClr val="000000">
                    <a:alpha val="43137"/>
                  </a:srgbClr>
                </a:outerShdw>
              </a:effectLst>
              <a:latin typeface="Calibri" pitchFamily="34" charset="0"/>
            </a:endParaRPr>
          </a:p>
          <a:p>
            <a:pPr algn="l">
              <a:defRPr/>
            </a:pPr>
            <a:endParaRPr lang="en-ZA" sz="1800" b="1" dirty="0">
              <a:effectLst>
                <a:outerShdw blurRad="38100" dist="38100" dir="2700000" algn="tl">
                  <a:srgbClr val="000000">
                    <a:alpha val="43137"/>
                  </a:srgbClr>
                </a:outerShdw>
              </a:effectLst>
              <a:latin typeface="Calibri" pitchFamily="34" charset="0"/>
            </a:endParaRPr>
          </a:p>
          <a:p>
            <a:pPr algn="l">
              <a:buFont typeface="Wingdings" pitchFamily="2" charset="2"/>
              <a:buChar char="q"/>
              <a:defRPr/>
            </a:pPr>
            <a:r>
              <a:rPr lang="en-ZA" sz="1800" b="1" dirty="0">
                <a:effectLst>
                  <a:outerShdw blurRad="38100" dist="38100" dir="2700000" algn="tl">
                    <a:srgbClr val="000000">
                      <a:alpha val="43137"/>
                    </a:srgbClr>
                  </a:outerShdw>
                </a:effectLst>
                <a:latin typeface="Calibri" pitchFamily="34" charset="0"/>
              </a:rPr>
              <a:t>Annual Performance Plan</a:t>
            </a:r>
          </a:p>
          <a:p>
            <a:pPr algn="l">
              <a:buFont typeface="Wingdings" pitchFamily="2" charset="2"/>
              <a:buChar char="q"/>
              <a:defRPr/>
            </a:pPr>
            <a:endParaRPr lang="en-ZA" sz="1800" b="1" dirty="0">
              <a:effectLst>
                <a:outerShdw blurRad="38100" dist="38100" dir="2700000" algn="tl">
                  <a:srgbClr val="000000">
                    <a:alpha val="43137"/>
                  </a:srgbClr>
                </a:outerShdw>
              </a:effectLst>
              <a:latin typeface="Calibri" pitchFamily="34" charset="0"/>
            </a:endParaRPr>
          </a:p>
          <a:p>
            <a:pPr algn="l">
              <a:buFont typeface="Wingdings" pitchFamily="2" charset="2"/>
              <a:buChar char="q"/>
              <a:defRPr/>
            </a:pPr>
            <a:r>
              <a:rPr lang="en-ZA" sz="1800" b="1" dirty="0">
                <a:effectLst>
                  <a:outerShdw blurRad="38100" dist="38100" dir="2700000" algn="tl">
                    <a:srgbClr val="000000">
                      <a:alpha val="43137"/>
                    </a:srgbClr>
                  </a:outerShdw>
                </a:effectLst>
                <a:latin typeface="Calibri" pitchFamily="34" charset="0"/>
              </a:rPr>
              <a:t>Highlight of activities</a:t>
            </a:r>
          </a:p>
          <a:p>
            <a:pPr algn="l">
              <a:buFont typeface="Wingdings" pitchFamily="2" charset="2"/>
              <a:buChar char="q"/>
              <a:defRPr/>
            </a:pPr>
            <a:endParaRPr lang="en-ZA" sz="1800" b="1" dirty="0">
              <a:effectLst>
                <a:outerShdw blurRad="38100" dist="38100" dir="2700000" algn="tl">
                  <a:srgbClr val="000000">
                    <a:alpha val="43137"/>
                  </a:srgbClr>
                </a:outerShdw>
              </a:effectLst>
              <a:latin typeface="Calibri" pitchFamily="34" charset="0"/>
            </a:endParaRPr>
          </a:p>
          <a:p>
            <a:pPr algn="l">
              <a:buFont typeface="Wingdings" pitchFamily="2" charset="2"/>
              <a:buChar char="q"/>
              <a:defRPr/>
            </a:pPr>
            <a:r>
              <a:rPr lang="en-ZA" sz="1800" b="1" smtClean="0">
                <a:effectLst>
                  <a:outerShdw blurRad="38100" dist="38100" dir="2700000" algn="tl">
                    <a:srgbClr val="000000">
                      <a:alpha val="43137"/>
                    </a:srgbClr>
                  </a:outerShdw>
                </a:effectLst>
                <a:latin typeface="Calibri" pitchFamily="34" charset="0"/>
              </a:rPr>
              <a:t>Conclusion</a:t>
            </a:r>
          </a:p>
          <a:p>
            <a:pPr algn="l">
              <a:defRPr/>
            </a:pPr>
            <a:endParaRPr lang="en-ZA" sz="1800" b="1" dirty="0">
              <a:effectLst>
                <a:outerShdw blurRad="38100" dist="38100" dir="2700000" algn="tl">
                  <a:srgbClr val="000000">
                    <a:alpha val="43137"/>
                  </a:srgbClr>
                </a:outerShdw>
              </a:effectLst>
              <a:latin typeface="Calibri" pitchFamily="34" charset="0"/>
            </a:endParaRPr>
          </a:p>
          <a:p>
            <a:pPr>
              <a:defRPr/>
            </a:pPr>
            <a:endParaRPr lang="en-ZA" sz="1800" b="1" dirty="0">
              <a:effectLst>
                <a:outerShdw blurRad="38100" dist="38100" dir="2700000" algn="tl">
                  <a:srgbClr val="000000">
                    <a:alpha val="43137"/>
                  </a:srgbClr>
                </a:outerShdw>
              </a:effectLst>
              <a:latin typeface="Calibri" pitchFamily="34" charset="0"/>
            </a:endParaRPr>
          </a:p>
          <a:p>
            <a:pPr>
              <a:defRPr/>
            </a:pPr>
            <a:endParaRPr lang="en-ZA" sz="2000" b="1" dirty="0">
              <a:solidFill>
                <a:srgbClr val="0070C0"/>
              </a:solidFill>
              <a:effectLst>
                <a:outerShdw blurRad="38100" dist="38100" dir="2700000" algn="tl">
                  <a:srgbClr val="000000">
                    <a:alpha val="43137"/>
                  </a:srgbClr>
                </a:outerShdw>
              </a:effectLst>
            </a:endParaRPr>
          </a:p>
          <a:p>
            <a:pPr marL="285750" indent="-285750" algn="just" eaLnBrk="1" hangingPunct="1">
              <a:lnSpc>
                <a:spcPct val="90000"/>
              </a:lnSpc>
              <a:buFont typeface="Arial" panose="020B0604020202020204" pitchFamily="34" charset="0"/>
              <a:buChar char="•"/>
              <a:defRPr/>
            </a:pPr>
            <a:endParaRPr lang="en-GB" altLang="en-US" sz="1800" dirty="0" smtClean="0">
              <a:latin typeface="Century Gothic" panose="020B0502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10"/>
          <p:cNvGrpSpPr>
            <a:grpSpLocks/>
          </p:cNvGrpSpPr>
          <p:nvPr/>
        </p:nvGrpSpPr>
        <p:grpSpPr bwMode="auto">
          <a:xfrm>
            <a:off x="0" y="0"/>
            <a:ext cx="9144000" cy="6858000"/>
            <a:chOff x="0" y="0"/>
            <a:chExt cx="9144000" cy="6859122"/>
          </a:xfrm>
        </p:grpSpPr>
        <p:pic>
          <p:nvPicPr>
            <p:cNvPr id="3994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994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5D4569D-05EC-4CFC-AA0D-C41EA636847A}" type="slidenum">
              <a:rPr lang="en-GB" altLang="en-US" sz="1400" smtClean="0"/>
              <a:pPr>
                <a:spcBef>
                  <a:spcPct val="0"/>
                </a:spcBef>
                <a:buFontTx/>
                <a:buNone/>
              </a:pPr>
              <a:t>20</a:t>
            </a:fld>
            <a:endParaRPr lang="en-GB" altLang="en-US" sz="1400" smtClean="0"/>
          </a:p>
        </p:txBody>
      </p:sp>
      <p:sp>
        <p:nvSpPr>
          <p:cNvPr id="39940" name="Rectangle 2"/>
          <p:cNvSpPr>
            <a:spLocks noGrp="1" noChangeArrowheads="1"/>
          </p:cNvSpPr>
          <p:nvPr>
            <p:ph type="ctrTitle"/>
          </p:nvPr>
        </p:nvSpPr>
        <p:spPr>
          <a:xfrm>
            <a:off x="755650" y="1785938"/>
            <a:ext cx="7772400" cy="571500"/>
          </a:xfrm>
        </p:spPr>
        <p:txBody>
          <a:bodyPr/>
          <a:lstStyle/>
          <a:p>
            <a:pPr eaLnBrk="1" hangingPunct="1"/>
            <a:r>
              <a:rPr lang="en-GB" altLang="en-US" sz="3200" b="1" smtClean="0">
                <a:solidFill>
                  <a:schemeClr val="tx1"/>
                </a:solidFill>
                <a:latin typeface="Century Gothic" panose="020B0502020202020204" pitchFamily="34" charset="0"/>
                <a:sym typeface="Century Gothic" panose="020B0502020202020204" pitchFamily="34" charset="0"/>
              </a:rPr>
              <a:t>STRATEGIC OBJECTIVES</a:t>
            </a:r>
          </a:p>
        </p:txBody>
      </p:sp>
      <p:pic>
        <p:nvPicPr>
          <p:cNvPr id="39941" name="Picture 1"/>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15913" y="2262188"/>
            <a:ext cx="8212137" cy="4078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bwMode="auto">
          <a:xfrm>
            <a:off x="6324600" y="6248400"/>
            <a:ext cx="28194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ACA8F1F-10FE-4D79-8F6F-C251927BDA92}" type="slidenum">
              <a:rPr kumimoji="0" lang="en-US" altLang="en-US" sz="1800" b="0" i="0" u="none" strike="noStrike" kern="1200" cap="none" spc="0" normalizeH="0" baseline="0" noProof="0" smtClean="0">
                <a:ln>
                  <a:noFill/>
                </a:ln>
                <a:solidFill>
                  <a:srgbClr val="000000"/>
                </a:solidFill>
                <a:effectLst/>
                <a:uLnTx/>
                <a:uFillTx/>
                <a:latin typeface="Century Gothic" panose="020B0502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altLang="en-US" sz="1800" b="0" i="0" u="none" strike="noStrike" kern="1200" cap="none" spc="0" normalizeH="0" baseline="0" noProof="0" smtClean="0">
              <a:ln>
                <a:noFill/>
              </a:ln>
              <a:solidFill>
                <a:srgbClr val="000000"/>
              </a:solidFill>
              <a:effectLst/>
              <a:uLnTx/>
              <a:uFillTx/>
              <a:latin typeface="Century Gothic" panose="020B0502020202020204" pitchFamily="34" charset="0"/>
              <a:ea typeface="+mn-ea"/>
              <a:cs typeface="Arial" panose="020B0604020202020204" pitchFamily="34" charset="0"/>
            </a:endParaRPr>
          </a:p>
        </p:txBody>
      </p:sp>
      <p:sp>
        <p:nvSpPr>
          <p:cNvPr id="37891" name="Rectangle 3"/>
          <p:cNvSpPr txBox="1">
            <a:spLocks noChangeArrowheads="1"/>
          </p:cNvSpPr>
          <p:nvPr/>
        </p:nvSpPr>
        <p:spPr bwMode="auto">
          <a:xfrm>
            <a:off x="457200" y="838200"/>
            <a:ext cx="8229600" cy="5699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marL="342900" marR="0" lvl="0" indent="-342900" algn="l" defTabSz="914400" rtl="0" eaLnBrk="1" fontAlgn="base" latinLnBrk="0" hangingPunct="1">
              <a:lnSpc>
                <a:spcPct val="80000"/>
              </a:lnSpc>
              <a:spcBef>
                <a:spcPct val="20000"/>
              </a:spcBef>
              <a:spcAft>
                <a:spcPct val="0"/>
              </a:spcAft>
              <a:buClrTx/>
              <a:buSzTx/>
              <a:buFontTx/>
              <a:buNone/>
              <a:tabLst/>
              <a:defRPr/>
            </a:pPr>
            <a:endParaRPr kumimoji="0" lang="en-US" altLang="en-US" sz="2000" b="0" i="0" u="none" strike="noStrike" kern="1200" cap="none" spc="0" normalizeH="0" baseline="0" noProof="0" smtClean="0">
              <a:ln>
                <a:noFill/>
              </a:ln>
              <a:solidFill>
                <a:srgbClr val="000000"/>
              </a:solidFill>
              <a:effectLst/>
              <a:uLnTx/>
              <a:uFillTx/>
              <a:latin typeface="Century Gothic" panose="020B0502020202020204" pitchFamily="34" charset="0"/>
              <a:ea typeface="+mn-ea"/>
              <a:cs typeface="Arial" panose="020B0604020202020204" pitchFamily="34" charset="0"/>
            </a:endParaRPr>
          </a:p>
        </p:txBody>
      </p:sp>
      <p:graphicFrame>
        <p:nvGraphicFramePr>
          <p:cNvPr id="7" name="Table 6"/>
          <p:cNvGraphicFramePr>
            <a:graphicFrameLocks noGrp="1"/>
          </p:cNvGraphicFramePr>
          <p:nvPr/>
        </p:nvGraphicFramePr>
        <p:xfrm>
          <a:off x="609600" y="2133600"/>
          <a:ext cx="8001000" cy="4038601"/>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xmlns="" val="20000"/>
                    </a:ext>
                  </a:extLst>
                </a:gridCol>
                <a:gridCol w="4724400">
                  <a:extLst>
                    <a:ext uri="{9D8B030D-6E8A-4147-A177-3AD203B41FA5}">
                      <a16:colId xmlns:a16="http://schemas.microsoft.com/office/drawing/2014/main" xmlns="" val="20001"/>
                    </a:ext>
                  </a:extLst>
                </a:gridCol>
              </a:tblGrid>
              <a:tr h="589909">
                <a:tc>
                  <a:txBody>
                    <a:bodyPr/>
                    <a:lstStyle/>
                    <a:p>
                      <a:r>
                        <a:rPr lang="en-US" sz="2000" dirty="0" smtClean="0">
                          <a:solidFill>
                            <a:schemeClr val="tx1"/>
                          </a:solidFill>
                          <a:latin typeface="Century Gothic" pitchFamily="34" charset="0"/>
                        </a:rPr>
                        <a:t>STRATEGIC</a:t>
                      </a:r>
                      <a:r>
                        <a:rPr lang="en-US" sz="2000" baseline="0" dirty="0" smtClean="0">
                          <a:solidFill>
                            <a:schemeClr val="tx1"/>
                          </a:solidFill>
                          <a:latin typeface="Century Gothic" pitchFamily="34" charset="0"/>
                        </a:rPr>
                        <a:t> OBJECTIVE 3</a:t>
                      </a:r>
                      <a:endParaRPr lang="en-US" sz="2000" dirty="0">
                        <a:solidFill>
                          <a:schemeClr val="tx1"/>
                        </a:solidFill>
                        <a:latin typeface="Century Gothic" pitchFamily="34" charset="0"/>
                      </a:endParaRPr>
                    </a:p>
                  </a:txBody>
                  <a:tcPr/>
                </a:tc>
                <a:tc>
                  <a:txBody>
                    <a:bodyPr/>
                    <a:lstStyle/>
                    <a:p>
                      <a:r>
                        <a:rPr lang="en-US" sz="2000" dirty="0" smtClean="0">
                          <a:solidFill>
                            <a:schemeClr val="tx1"/>
                          </a:solidFill>
                          <a:latin typeface="Century Gothic" pitchFamily="34" charset="0"/>
                        </a:rPr>
                        <a:t>SUB-STRATEGIES</a:t>
                      </a:r>
                      <a:endParaRPr lang="en-US" sz="2000" dirty="0">
                        <a:solidFill>
                          <a:schemeClr val="tx1"/>
                        </a:solidFill>
                        <a:latin typeface="Century Gothic" pitchFamily="34" charset="0"/>
                      </a:endParaRPr>
                    </a:p>
                  </a:txBody>
                  <a:tcPr/>
                </a:tc>
                <a:extLst>
                  <a:ext uri="{0D108BD9-81ED-4DB2-BD59-A6C34878D82A}">
                    <a16:rowId xmlns:a16="http://schemas.microsoft.com/office/drawing/2014/main" xmlns="" val="10000"/>
                  </a:ext>
                </a:extLst>
              </a:tr>
              <a:tr h="1724346">
                <a:tc rowSpan="2">
                  <a:txBody>
                    <a:bodyPr/>
                    <a:lstStyle/>
                    <a:p>
                      <a:r>
                        <a:rPr lang="en-ZA" sz="1600" b="1" i="1" kern="1200" dirty="0" smtClean="0">
                          <a:solidFill>
                            <a:schemeClr val="dk1"/>
                          </a:solidFill>
                          <a:latin typeface="Century Gothic" pitchFamily="34" charset="0"/>
                          <a:ea typeface="+mn-ea"/>
                          <a:cs typeface="+mn-cs"/>
                        </a:rPr>
                        <a:t>To monitor</a:t>
                      </a:r>
                      <a:r>
                        <a:rPr lang="en-ZA" sz="1600" b="1" i="1" kern="1200" baseline="0" dirty="0" smtClean="0">
                          <a:solidFill>
                            <a:schemeClr val="dk1"/>
                          </a:solidFill>
                          <a:latin typeface="Century Gothic" pitchFamily="34" charset="0"/>
                          <a:ea typeface="+mn-ea"/>
                          <a:cs typeface="+mn-cs"/>
                        </a:rPr>
                        <a:t> state </a:t>
                      </a:r>
                      <a:r>
                        <a:rPr lang="en-ZA" sz="1600" b="1" i="1" kern="1200" dirty="0" smtClean="0">
                          <a:solidFill>
                            <a:schemeClr val="dk1"/>
                          </a:solidFill>
                          <a:latin typeface="Century Gothic" pitchFamily="34" charset="0"/>
                          <a:ea typeface="+mn-ea"/>
                          <a:cs typeface="+mn-cs"/>
                        </a:rPr>
                        <a:t>compliance with regional and international conventions, covenants and charters which have been acceded to or ratified by the Republic, relating to the object of the Commission for Gender Equality</a:t>
                      </a:r>
                      <a:endParaRPr lang="en-US" sz="1600" dirty="0">
                        <a:solidFill>
                          <a:schemeClr val="tx1"/>
                        </a:solidFill>
                        <a:latin typeface="Century Gothic"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latin typeface="Century Gothic" pitchFamily="34" charset="0"/>
                          <a:ea typeface="+mn-ea"/>
                          <a:cs typeface="+mn-cs"/>
                        </a:rPr>
                        <a:t>1. To conduct annual reviews and audits of state compliance with obligations under the conventions, covenants and charters and to report an a regular basis to Parliament and the Office of the Speaker of Parliament</a:t>
                      </a:r>
                      <a:endParaRPr lang="en-US" sz="1400" dirty="0">
                        <a:solidFill>
                          <a:schemeClr val="tx1"/>
                        </a:solidFill>
                        <a:latin typeface="Century Gothic" pitchFamily="34" charset="0"/>
                      </a:endParaRPr>
                    </a:p>
                  </a:txBody>
                  <a:tcPr/>
                </a:tc>
                <a:extLst>
                  <a:ext uri="{0D108BD9-81ED-4DB2-BD59-A6C34878D82A}">
                    <a16:rowId xmlns:a16="http://schemas.microsoft.com/office/drawing/2014/main" xmlns="" val="10001"/>
                  </a:ext>
                </a:extLst>
              </a:tr>
              <a:tr h="1724346">
                <a:tc vMerge="1">
                  <a:txBody>
                    <a:bodyPr/>
                    <a:lstStyle/>
                    <a:p>
                      <a:endParaRPr lang="en-US" dirty="0">
                        <a:solidFill>
                          <a:schemeClr val="tx1"/>
                        </a:solidFill>
                      </a:endParaRPr>
                    </a:p>
                  </a:txBody>
                  <a:tcPr/>
                </a:tc>
                <a:tc>
                  <a:txBody>
                    <a:bodyPr/>
                    <a:lstStyle/>
                    <a:p>
                      <a:r>
                        <a:rPr lang="en-ZA" sz="1400" kern="1200" dirty="0" smtClean="0">
                          <a:solidFill>
                            <a:schemeClr val="dk1"/>
                          </a:solidFill>
                          <a:latin typeface="Century Gothic" pitchFamily="34" charset="0"/>
                          <a:ea typeface="+mn-ea"/>
                          <a:cs typeface="+mn-cs"/>
                        </a:rPr>
                        <a:t>2. To interact with and report to national, regional and international bodies on state compliance with conventions, covenants and charters acceded to or ratified and to make recommendations for improvements</a:t>
                      </a:r>
                      <a:endParaRPr lang="en-US" sz="1400" dirty="0">
                        <a:solidFill>
                          <a:schemeClr val="tx1"/>
                        </a:solidFill>
                        <a:latin typeface="Century Gothic" pitchFamily="34" charset="0"/>
                      </a:endParaRP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06629197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10"/>
          <p:cNvGrpSpPr>
            <a:grpSpLocks/>
          </p:cNvGrpSpPr>
          <p:nvPr/>
        </p:nvGrpSpPr>
        <p:grpSpPr bwMode="auto">
          <a:xfrm>
            <a:off x="0" y="0"/>
            <a:ext cx="9144000" cy="6858000"/>
            <a:chOff x="0" y="0"/>
            <a:chExt cx="9144000" cy="6859122"/>
          </a:xfrm>
        </p:grpSpPr>
        <p:pic>
          <p:nvPicPr>
            <p:cNvPr id="41990"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991"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BEC026B-CDB5-4D84-A4A6-3900C1EAAEC9}" type="slidenum">
              <a:rPr lang="en-GB" altLang="en-US" sz="1400" smtClean="0"/>
              <a:pPr>
                <a:spcBef>
                  <a:spcPct val="0"/>
                </a:spcBef>
                <a:buFontTx/>
                <a:buNone/>
              </a:pPr>
              <a:t>22</a:t>
            </a:fld>
            <a:endParaRPr lang="en-GB" altLang="en-US" sz="1400" smtClean="0"/>
          </a:p>
        </p:txBody>
      </p:sp>
      <p:sp>
        <p:nvSpPr>
          <p:cNvPr id="41988" name="Rectangle 2"/>
          <p:cNvSpPr>
            <a:spLocks noGrp="1" noChangeArrowheads="1"/>
          </p:cNvSpPr>
          <p:nvPr>
            <p:ph type="ctrTitle"/>
          </p:nvPr>
        </p:nvSpPr>
        <p:spPr>
          <a:xfrm>
            <a:off x="755650" y="1785938"/>
            <a:ext cx="7772400" cy="571500"/>
          </a:xfrm>
        </p:spPr>
        <p:txBody>
          <a:bodyPr/>
          <a:lstStyle/>
          <a:p>
            <a:pPr eaLnBrk="1" hangingPunct="1"/>
            <a:r>
              <a:rPr lang="en-GB" altLang="en-US" sz="3200" b="1" smtClean="0">
                <a:solidFill>
                  <a:schemeClr val="tx1"/>
                </a:solidFill>
                <a:latin typeface="Century Gothic" panose="020B0502020202020204" pitchFamily="34" charset="0"/>
                <a:sym typeface="Century Gothic" panose="020B0502020202020204" pitchFamily="34" charset="0"/>
              </a:rPr>
              <a:t>STRATEGIC OBJECTIVES</a:t>
            </a:r>
          </a:p>
        </p:txBody>
      </p:sp>
      <p:pic>
        <p:nvPicPr>
          <p:cNvPr id="41989" name="Picture 1"/>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2252664"/>
            <a:ext cx="9144000" cy="399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10"/>
          <p:cNvGrpSpPr>
            <a:grpSpLocks/>
          </p:cNvGrpSpPr>
          <p:nvPr/>
        </p:nvGrpSpPr>
        <p:grpSpPr bwMode="auto">
          <a:xfrm>
            <a:off x="0" y="0"/>
            <a:ext cx="9144000" cy="6858000"/>
            <a:chOff x="0" y="0"/>
            <a:chExt cx="9144000" cy="6859122"/>
          </a:xfrm>
        </p:grpSpPr>
        <p:pic>
          <p:nvPicPr>
            <p:cNvPr id="44038"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4039"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0442756-7635-406C-8CBD-DD55AFA53D10}" type="slidenum">
              <a:rPr lang="en-GB" altLang="en-US" sz="1400" smtClean="0"/>
              <a:pPr>
                <a:spcBef>
                  <a:spcPct val="0"/>
                </a:spcBef>
                <a:buFontTx/>
                <a:buNone/>
              </a:pPr>
              <a:t>23</a:t>
            </a:fld>
            <a:endParaRPr lang="en-GB" altLang="en-US" sz="1400" smtClean="0"/>
          </a:p>
        </p:txBody>
      </p:sp>
      <p:sp>
        <p:nvSpPr>
          <p:cNvPr id="44036" name="Rectangle 2"/>
          <p:cNvSpPr>
            <a:spLocks noGrp="1" noChangeArrowheads="1"/>
          </p:cNvSpPr>
          <p:nvPr>
            <p:ph type="ctrTitle"/>
          </p:nvPr>
        </p:nvSpPr>
        <p:spPr>
          <a:xfrm>
            <a:off x="755650" y="1785938"/>
            <a:ext cx="7772400" cy="500062"/>
          </a:xfrm>
        </p:spPr>
        <p:txBody>
          <a:bodyPr/>
          <a:lstStyle/>
          <a:p>
            <a:pPr eaLnBrk="1" hangingPunct="1"/>
            <a:r>
              <a:rPr lang="en-US" sz="3200" b="1" dirty="0" smtClean="0">
                <a:solidFill>
                  <a:srgbClr val="002060"/>
                </a:solidFill>
                <a:effectLst>
                  <a:outerShdw blurRad="38100" dist="38100" dir="2700000" algn="tl">
                    <a:srgbClr val="000000">
                      <a:alpha val="43137"/>
                    </a:srgbClr>
                  </a:outerShdw>
                </a:effectLst>
                <a:latin typeface="Calibri" pitchFamily="34" charset="0"/>
              </a:rPr>
              <a:t>APP 2015/16</a:t>
            </a:r>
            <a:endParaRPr lang="en-GB" altLang="en-US" sz="3200" b="1" dirty="0" smtClean="0">
              <a:solidFill>
                <a:schemeClr val="tx1"/>
              </a:solidFill>
              <a:latin typeface="Century Gothic" panose="020B0502020202020204" pitchFamily="34" charset="0"/>
              <a:sym typeface="Century Gothic" panose="020B0502020202020204" pitchFamily="34" charset="0"/>
            </a:endParaRPr>
          </a:p>
        </p:txBody>
      </p:sp>
      <p:sp>
        <p:nvSpPr>
          <p:cNvPr id="44037" name="Rectangle 3"/>
          <p:cNvSpPr>
            <a:spLocks noGrp="1" noChangeArrowheads="1"/>
          </p:cNvSpPr>
          <p:nvPr>
            <p:ph type="subTitle" idx="1"/>
          </p:nvPr>
        </p:nvSpPr>
        <p:spPr>
          <a:xfrm>
            <a:off x="214313" y="2286000"/>
            <a:ext cx="8572500" cy="3929063"/>
          </a:xfrm>
        </p:spPr>
        <p:txBody>
          <a:bodyPr/>
          <a:lstStyle/>
          <a:p>
            <a:pPr marL="342900" indent="-342900" algn="just" eaLnBrk="1" hangingPunct="1">
              <a:buFont typeface="Wingdings" panose="05000000000000000000" pitchFamily="2" charset="2"/>
              <a:buChar char="§"/>
            </a:pPr>
            <a:endParaRPr lang="en-GB" altLang="en-US" sz="2000" dirty="0" smtClean="0">
              <a:latin typeface="Century Gothic" panose="020B0502020202020204" pitchFamily="34" charset="0"/>
            </a:endParaRPr>
          </a:p>
        </p:txBody>
      </p:sp>
      <p:graphicFrame>
        <p:nvGraphicFramePr>
          <p:cNvPr id="8" name="Content Placeholder 5"/>
          <p:cNvGraphicFramePr>
            <a:graphicFrameLocks noGrp="1"/>
          </p:cNvGraphicFramePr>
          <p:nvPr>
            <p:ph idx="1"/>
            <p:extLst>
              <p:ext uri="{D42A27DB-BD31-4B8C-83A1-F6EECF244321}">
                <p14:modId xmlns:p14="http://schemas.microsoft.com/office/powerpoint/2010/main" xmlns="" val="1875269552"/>
              </p:ext>
            </p:extLst>
          </p:nvPr>
        </p:nvGraphicFramePr>
        <p:xfrm>
          <a:off x="0" y="2132856"/>
          <a:ext cx="9144000" cy="411236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10"/>
          <p:cNvGrpSpPr>
            <a:grpSpLocks/>
          </p:cNvGrpSpPr>
          <p:nvPr/>
        </p:nvGrpSpPr>
        <p:grpSpPr bwMode="auto">
          <a:xfrm>
            <a:off x="0" y="0"/>
            <a:ext cx="9144000" cy="6858000"/>
            <a:chOff x="0" y="0"/>
            <a:chExt cx="9144000" cy="6859122"/>
          </a:xfrm>
        </p:grpSpPr>
        <p:pic>
          <p:nvPicPr>
            <p:cNvPr id="44038"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4039"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0442756-7635-406C-8CBD-DD55AFA53D10}" type="slidenum">
              <a:rPr lang="en-GB" altLang="en-US" sz="1400" smtClean="0"/>
              <a:pPr>
                <a:spcBef>
                  <a:spcPct val="0"/>
                </a:spcBef>
                <a:buFontTx/>
                <a:buNone/>
              </a:pPr>
              <a:t>24</a:t>
            </a:fld>
            <a:endParaRPr lang="en-GB" altLang="en-US" sz="1400" smtClean="0"/>
          </a:p>
        </p:txBody>
      </p:sp>
      <p:sp>
        <p:nvSpPr>
          <p:cNvPr id="44036" name="Rectangle 2"/>
          <p:cNvSpPr>
            <a:spLocks noGrp="1" noChangeArrowheads="1"/>
          </p:cNvSpPr>
          <p:nvPr>
            <p:ph type="ctrTitle"/>
          </p:nvPr>
        </p:nvSpPr>
        <p:spPr>
          <a:xfrm>
            <a:off x="755650" y="1785938"/>
            <a:ext cx="7772400" cy="107723"/>
          </a:xfrm>
        </p:spPr>
        <p:txBody>
          <a:bodyPr/>
          <a:lstStyle/>
          <a:p>
            <a:pPr eaLnBrk="1" hangingPunct="1"/>
            <a:r>
              <a:rPr lang="en-US" sz="3200" b="1" dirty="0" smtClean="0">
                <a:solidFill>
                  <a:srgbClr val="002060"/>
                </a:solidFill>
                <a:effectLst>
                  <a:outerShdw blurRad="38100" dist="38100" dir="2700000" algn="tl">
                    <a:srgbClr val="000000">
                      <a:alpha val="43137"/>
                    </a:srgbClr>
                  </a:outerShdw>
                </a:effectLst>
                <a:latin typeface="Calibri" pitchFamily="34" charset="0"/>
              </a:rPr>
              <a:t>APP 2015/16</a:t>
            </a:r>
            <a:endParaRPr lang="en-GB" altLang="en-US" sz="3200" b="1" dirty="0" smtClean="0">
              <a:solidFill>
                <a:schemeClr val="tx1"/>
              </a:solidFill>
              <a:latin typeface="Century Gothic" panose="020B0502020202020204" pitchFamily="34" charset="0"/>
              <a:sym typeface="Century Gothic" panose="020B0502020202020204" pitchFamily="34" charset="0"/>
            </a:endParaRPr>
          </a:p>
        </p:txBody>
      </p:sp>
      <p:sp>
        <p:nvSpPr>
          <p:cNvPr id="44037" name="Rectangle 3"/>
          <p:cNvSpPr>
            <a:spLocks noGrp="1" noChangeArrowheads="1"/>
          </p:cNvSpPr>
          <p:nvPr>
            <p:ph type="subTitle" idx="1"/>
          </p:nvPr>
        </p:nvSpPr>
        <p:spPr>
          <a:xfrm>
            <a:off x="214313" y="2286000"/>
            <a:ext cx="8572500" cy="3929063"/>
          </a:xfrm>
        </p:spPr>
        <p:txBody>
          <a:bodyPr/>
          <a:lstStyle/>
          <a:p>
            <a:pPr marL="342900" indent="-342900" algn="just" eaLnBrk="1" hangingPunct="1">
              <a:buFont typeface="Wingdings" panose="05000000000000000000" pitchFamily="2" charset="2"/>
              <a:buChar char="§"/>
            </a:pPr>
            <a:endParaRPr lang="en-GB" altLang="en-US" sz="2000" dirty="0" smtClean="0">
              <a:latin typeface="Century Gothic" panose="020B0502020202020204" pitchFamily="34" charset="0"/>
            </a:endParaRPr>
          </a:p>
        </p:txBody>
      </p:sp>
      <p:graphicFrame>
        <p:nvGraphicFramePr>
          <p:cNvPr id="8" name="Content Placeholder 5"/>
          <p:cNvGraphicFramePr>
            <a:graphicFrameLocks noGrp="1"/>
          </p:cNvGraphicFramePr>
          <p:nvPr>
            <p:ph idx="1"/>
            <p:extLst>
              <p:ext uri="{D42A27DB-BD31-4B8C-83A1-F6EECF244321}">
                <p14:modId xmlns:p14="http://schemas.microsoft.com/office/powerpoint/2010/main" xmlns="" val="4164959285"/>
              </p:ext>
            </p:extLst>
          </p:nvPr>
        </p:nvGraphicFramePr>
        <p:xfrm>
          <a:off x="0" y="1988840"/>
          <a:ext cx="9144000" cy="461615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757200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0" name="Group 10"/>
          <p:cNvGrpSpPr>
            <a:grpSpLocks/>
          </p:cNvGrpSpPr>
          <p:nvPr/>
        </p:nvGrpSpPr>
        <p:grpSpPr bwMode="auto">
          <a:xfrm>
            <a:off x="0" y="0"/>
            <a:ext cx="9144000" cy="6858000"/>
            <a:chOff x="0" y="0"/>
            <a:chExt cx="9144000" cy="6859122"/>
          </a:xfrm>
        </p:grpSpPr>
        <p:pic>
          <p:nvPicPr>
            <p:cNvPr id="4813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8135"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48131" name="Slide Number Placeholder 5"/>
          <p:cNvSpPr>
            <a:spLocks noGrp="1"/>
          </p:cNvSpPr>
          <p:nvPr>
            <p:ph type="sldNum" sz="quarter" idx="12"/>
          </p:nvPr>
        </p:nvSpPr>
        <p:spPr>
          <a:xfrm>
            <a:off x="6553200" y="6381749"/>
            <a:ext cx="2590800" cy="3397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55D0F3A-C758-4A0A-8176-36800E787510}" type="slidenum">
              <a:rPr lang="en-GB" altLang="en-US" sz="1400" smtClean="0"/>
              <a:pPr>
                <a:spcBef>
                  <a:spcPct val="0"/>
                </a:spcBef>
                <a:buFontTx/>
                <a:buNone/>
              </a:pPr>
              <a:t>25</a:t>
            </a:fld>
            <a:endParaRPr lang="en-GB" altLang="en-US" sz="1400" dirty="0" smtClean="0"/>
          </a:p>
        </p:txBody>
      </p:sp>
      <p:sp>
        <p:nvSpPr>
          <p:cNvPr id="48132" name="Rectangle 2"/>
          <p:cNvSpPr>
            <a:spLocks noGrp="1" noChangeArrowheads="1"/>
          </p:cNvSpPr>
          <p:nvPr>
            <p:ph type="ctrTitle"/>
          </p:nvPr>
        </p:nvSpPr>
        <p:spPr>
          <a:xfrm>
            <a:off x="755650" y="1785938"/>
            <a:ext cx="7772400" cy="330965"/>
          </a:xfrm>
        </p:spPr>
        <p:txBody>
          <a:bodyPr/>
          <a:lstStyle/>
          <a:p>
            <a:pPr eaLnBrk="1" hangingPunct="1"/>
            <a:r>
              <a:rPr lang="en-US" sz="3200" b="1" dirty="0" smtClean="0">
                <a:solidFill>
                  <a:srgbClr val="002060"/>
                </a:solidFill>
                <a:effectLst>
                  <a:outerShdw blurRad="38100" dist="38100" dir="2700000" algn="tl">
                    <a:srgbClr val="000000">
                      <a:alpha val="43137"/>
                    </a:srgbClr>
                  </a:outerShdw>
                </a:effectLst>
                <a:latin typeface="Calibri" pitchFamily="34" charset="0"/>
              </a:rPr>
              <a:t>APP 2015/16 continued…</a:t>
            </a:r>
            <a:endParaRPr lang="en-GB" altLang="en-US" sz="3200" b="1" dirty="0" smtClean="0">
              <a:solidFill>
                <a:schemeClr val="tx1"/>
              </a:solidFill>
              <a:latin typeface="Century Gothic" panose="020B0502020202020204" pitchFamily="34" charset="0"/>
              <a:sym typeface="Century Gothic" panose="020B0502020202020204" pitchFamily="34" charset="0"/>
            </a:endParaRPr>
          </a:p>
        </p:txBody>
      </p:sp>
      <p:sp>
        <p:nvSpPr>
          <p:cNvPr id="48133" name="Rectangle 3"/>
          <p:cNvSpPr>
            <a:spLocks noGrp="1" noChangeArrowheads="1"/>
          </p:cNvSpPr>
          <p:nvPr>
            <p:ph type="subTitle" idx="1"/>
          </p:nvPr>
        </p:nvSpPr>
        <p:spPr>
          <a:xfrm>
            <a:off x="214313" y="2286000"/>
            <a:ext cx="8572500" cy="3929063"/>
          </a:xfrm>
        </p:spPr>
        <p:txBody>
          <a:bodyPr/>
          <a:lstStyle/>
          <a:p>
            <a:pPr algn="just" eaLnBrk="1" hangingPunct="1"/>
            <a:endParaRPr lang="en-GB" altLang="en-US" sz="2000" dirty="0" smtClean="0">
              <a:latin typeface="Century Gothic" panose="020B0502020202020204" pitchFamily="34" charset="0"/>
            </a:endParaRPr>
          </a:p>
        </p:txBody>
      </p:sp>
      <p:graphicFrame>
        <p:nvGraphicFramePr>
          <p:cNvPr id="8" name="Content Placeholder 5"/>
          <p:cNvGraphicFramePr>
            <a:graphicFrameLocks noGrp="1"/>
          </p:cNvGraphicFramePr>
          <p:nvPr>
            <p:ph idx="1"/>
            <p:extLst>
              <p:ext uri="{D42A27DB-BD31-4B8C-83A1-F6EECF244321}">
                <p14:modId xmlns:p14="http://schemas.microsoft.com/office/powerpoint/2010/main" xmlns="" val="1397524113"/>
              </p:ext>
            </p:extLst>
          </p:nvPr>
        </p:nvGraphicFramePr>
        <p:xfrm>
          <a:off x="0" y="2448173"/>
          <a:ext cx="9144000" cy="388638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10"/>
          <p:cNvGrpSpPr>
            <a:grpSpLocks/>
          </p:cNvGrpSpPr>
          <p:nvPr/>
        </p:nvGrpSpPr>
        <p:grpSpPr bwMode="auto">
          <a:xfrm>
            <a:off x="0" y="0"/>
            <a:ext cx="9144000" cy="6858000"/>
            <a:chOff x="0" y="0"/>
            <a:chExt cx="9144000" cy="6859122"/>
          </a:xfrm>
        </p:grpSpPr>
        <p:pic>
          <p:nvPicPr>
            <p:cNvPr id="21510"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1"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FBAE912-BE4D-4552-9C77-9E477DBE477D}" type="slidenum">
              <a:rPr lang="en-GB" altLang="en-US" sz="1400" smtClean="0"/>
              <a:pPr>
                <a:spcBef>
                  <a:spcPct val="0"/>
                </a:spcBef>
                <a:buFontTx/>
                <a:buNone/>
              </a:pPr>
              <a:t>26</a:t>
            </a:fld>
            <a:endParaRPr lang="en-GB" altLang="en-US" sz="1400" smtClean="0"/>
          </a:p>
        </p:txBody>
      </p:sp>
      <p:sp>
        <p:nvSpPr>
          <p:cNvPr id="21508" name="Rectangle 2"/>
          <p:cNvSpPr>
            <a:spLocks noGrp="1" noChangeArrowheads="1"/>
          </p:cNvSpPr>
          <p:nvPr>
            <p:ph type="ctrTitle"/>
          </p:nvPr>
        </p:nvSpPr>
        <p:spPr>
          <a:xfrm>
            <a:off x="179388" y="1825625"/>
            <a:ext cx="8964612" cy="666750"/>
          </a:xfrm>
        </p:spPr>
        <p:txBody>
          <a:bodyPr/>
          <a:lstStyle/>
          <a:p>
            <a:pPr eaLnBrk="1" hangingPunct="1"/>
            <a:r>
              <a:rPr lang="en-GB" altLang="en-US" sz="2400" b="1" dirty="0" smtClean="0">
                <a:solidFill>
                  <a:schemeClr val="tx1"/>
                </a:solidFill>
                <a:latin typeface="Century Gothic" panose="020B0502020202020204" pitchFamily="34" charset="0"/>
                <a:sym typeface="Century Gothic" panose="020B0502020202020204" pitchFamily="34" charset="0"/>
              </a:rPr>
              <a:t>RE-DIRECTION PUBLIC EDUCATION &amp; INFORMATION</a:t>
            </a:r>
          </a:p>
        </p:txBody>
      </p:sp>
      <p:sp>
        <p:nvSpPr>
          <p:cNvPr id="21509" name="Rectangle 3"/>
          <p:cNvSpPr>
            <a:spLocks noGrp="1" noChangeArrowheads="1"/>
          </p:cNvSpPr>
          <p:nvPr>
            <p:ph type="subTitle" idx="1"/>
          </p:nvPr>
        </p:nvSpPr>
        <p:spPr>
          <a:xfrm>
            <a:off x="358775" y="2565400"/>
            <a:ext cx="8785225" cy="3408363"/>
          </a:xfrm>
        </p:spPr>
        <p:txBody>
          <a:bodyPr/>
          <a:lstStyle/>
          <a:p>
            <a:pPr algn="just">
              <a:defRPr/>
            </a:pPr>
            <a:r>
              <a:rPr lang="en-US" sz="1800" dirty="0">
                <a:latin typeface="Calibri" panose="020F0502020204030204" pitchFamily="34" charset="0"/>
              </a:rPr>
              <a:t>This is aimed at enhancing the Education </a:t>
            </a:r>
            <a:r>
              <a:rPr lang="en-US" sz="1800" dirty="0" err="1">
                <a:latin typeface="Calibri" panose="020F0502020204030204" pitchFamily="34" charset="0"/>
              </a:rPr>
              <a:t>programme</a:t>
            </a:r>
            <a:r>
              <a:rPr lang="en-US" sz="1800" dirty="0">
                <a:latin typeface="Calibri" panose="020F0502020204030204" pitchFamily="34" charset="0"/>
              </a:rPr>
              <a:t> of the CGE, in line with the provision of Section 11 (1) (b) of the CGE Act 39 of 1996; (as amended) which is to</a:t>
            </a:r>
            <a:r>
              <a:rPr lang="en-ZA" sz="1800" dirty="0">
                <a:latin typeface="Calibri" panose="020F0502020204030204" pitchFamily="34" charset="0"/>
              </a:rPr>
              <a:t> foster public understanding of matters pertaining to the promotion of gender equality.  </a:t>
            </a:r>
          </a:p>
          <a:p>
            <a:pPr algn="just">
              <a:defRPr/>
            </a:pPr>
            <a:endParaRPr lang="en-ZA" sz="1800" dirty="0">
              <a:latin typeface="Calibri" panose="020F0502020204030204" pitchFamily="34" charset="0"/>
            </a:endParaRPr>
          </a:p>
          <a:p>
            <a:pPr algn="just">
              <a:defRPr/>
            </a:pPr>
            <a:r>
              <a:rPr lang="en-ZA" sz="1800" dirty="0">
                <a:latin typeface="Calibri" panose="020F0502020204030204" pitchFamily="34" charset="0"/>
              </a:rPr>
              <a:t>This must also result in skills development of the CGE Education officers</a:t>
            </a:r>
            <a:r>
              <a:rPr lang="en-ZA" sz="1800" dirty="0" smtClean="0">
                <a:latin typeface="Calibri" panose="020F0502020204030204" pitchFamily="34" charset="0"/>
              </a:rPr>
              <a:t>.</a:t>
            </a:r>
          </a:p>
          <a:p>
            <a:pPr algn="just">
              <a:defRPr/>
            </a:pPr>
            <a:endParaRPr lang="en-ZA" sz="1800" dirty="0">
              <a:latin typeface="Calibri" panose="020F0502020204030204" pitchFamily="34" charset="0"/>
            </a:endParaRPr>
          </a:p>
          <a:p>
            <a:pPr algn="just">
              <a:defRPr/>
            </a:pPr>
            <a:r>
              <a:rPr lang="en-ZA" sz="1800" dirty="0">
                <a:latin typeface="Calibri" panose="020F0502020204030204" pitchFamily="34" charset="0"/>
              </a:rPr>
              <a:t>The CGE will be facilitating a capacity development programme for Formalised Structures (re: the municipalities/Unions/CSOs/NGOs in all the provinces on the gender implication of SDGs and UN Resolution 1325 on Peace and Security, NDP 2030 to ensure that these are mainstreamed into the local programmes of the municipalities and the work undertaken by these institutions</a:t>
            </a:r>
          </a:p>
          <a:p>
            <a:pPr algn="just">
              <a:defRPr/>
            </a:pPr>
            <a:endParaRPr lang="en-ZA" sz="1800" dirty="0">
              <a:latin typeface="Century Gothic" panose="020B0502020202020204" pitchFamily="34" charset="0"/>
            </a:endParaRPr>
          </a:p>
          <a:p>
            <a:pPr>
              <a:defRPr/>
            </a:pPr>
            <a:r>
              <a:rPr lang="en-ZA" sz="1800" dirty="0">
                <a:latin typeface="Century Gothic" panose="020B0502020202020204" pitchFamily="34" charset="0"/>
              </a:rPr>
              <a:t> </a:t>
            </a:r>
          </a:p>
          <a:p>
            <a:pPr marL="342900" indent="-342900" algn="l" eaLnBrk="1" hangingPunct="1">
              <a:buFontTx/>
              <a:buChar char="•"/>
            </a:pPr>
            <a:endParaRPr lang="en-GB" altLang="en-US" sz="1800" dirty="0" smtClean="0">
              <a:latin typeface="Century Gothic" panose="020B0502020202020204" pitchFamily="34" charset="0"/>
            </a:endParaRPr>
          </a:p>
        </p:txBody>
      </p:sp>
    </p:spTree>
    <p:extLst>
      <p:ext uri="{BB962C8B-B14F-4D97-AF65-F5344CB8AC3E}">
        <p14:creationId xmlns:p14="http://schemas.microsoft.com/office/powerpoint/2010/main" xmlns="" val="364206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10"/>
          <p:cNvGrpSpPr>
            <a:grpSpLocks/>
          </p:cNvGrpSpPr>
          <p:nvPr/>
        </p:nvGrpSpPr>
        <p:grpSpPr bwMode="auto">
          <a:xfrm>
            <a:off x="0" y="0"/>
            <a:ext cx="9144000" cy="6858000"/>
            <a:chOff x="0" y="0"/>
            <a:chExt cx="9144000" cy="6859122"/>
          </a:xfrm>
        </p:grpSpPr>
        <p:pic>
          <p:nvPicPr>
            <p:cNvPr id="21510"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1"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FBAE912-BE4D-4552-9C77-9E477DBE477D}" type="slidenum">
              <a:rPr lang="en-GB" altLang="en-US" sz="1400" smtClean="0"/>
              <a:pPr>
                <a:spcBef>
                  <a:spcPct val="0"/>
                </a:spcBef>
                <a:buFontTx/>
                <a:buNone/>
              </a:pPr>
              <a:t>27</a:t>
            </a:fld>
            <a:endParaRPr lang="en-GB" altLang="en-US" sz="1400" smtClean="0"/>
          </a:p>
        </p:txBody>
      </p:sp>
      <p:sp>
        <p:nvSpPr>
          <p:cNvPr id="21508" name="Rectangle 2"/>
          <p:cNvSpPr>
            <a:spLocks noGrp="1" noChangeArrowheads="1"/>
          </p:cNvSpPr>
          <p:nvPr>
            <p:ph type="ctrTitle"/>
          </p:nvPr>
        </p:nvSpPr>
        <p:spPr>
          <a:xfrm>
            <a:off x="179388" y="1825625"/>
            <a:ext cx="8964612" cy="666750"/>
          </a:xfrm>
        </p:spPr>
        <p:txBody>
          <a:bodyPr/>
          <a:lstStyle/>
          <a:p>
            <a:pPr eaLnBrk="1" hangingPunct="1"/>
            <a:r>
              <a:rPr lang="en-GB" altLang="en-US" sz="2400" b="1" dirty="0" smtClean="0">
                <a:solidFill>
                  <a:schemeClr val="tx1"/>
                </a:solidFill>
                <a:latin typeface="Century Gothic" panose="020B0502020202020204" pitchFamily="34" charset="0"/>
                <a:sym typeface="Century Gothic" panose="020B0502020202020204" pitchFamily="34" charset="0"/>
              </a:rPr>
              <a:t>RE-DIRECTION PUBLIC EDUCATION &amp; INFORMATION</a:t>
            </a:r>
          </a:p>
        </p:txBody>
      </p:sp>
      <p:sp>
        <p:nvSpPr>
          <p:cNvPr id="21509" name="Rectangle 3"/>
          <p:cNvSpPr>
            <a:spLocks noGrp="1" noChangeArrowheads="1"/>
          </p:cNvSpPr>
          <p:nvPr>
            <p:ph type="subTitle" idx="1"/>
          </p:nvPr>
        </p:nvSpPr>
        <p:spPr>
          <a:xfrm>
            <a:off x="358775" y="2348880"/>
            <a:ext cx="8785225" cy="3624883"/>
          </a:xfrm>
        </p:spPr>
        <p:txBody>
          <a:bodyPr/>
          <a:lstStyle/>
          <a:p>
            <a:pPr algn="just">
              <a:defRPr/>
            </a:pPr>
            <a:r>
              <a:rPr lang="en-US" sz="1800" dirty="0">
                <a:latin typeface="Calibri" panose="020F0502020204030204" pitchFamily="34" charset="0"/>
              </a:rPr>
              <a:t>To develop a training </a:t>
            </a:r>
            <a:r>
              <a:rPr lang="en-US" sz="1800" dirty="0" err="1">
                <a:latin typeface="Calibri" panose="020F0502020204030204" pitchFamily="34" charset="0"/>
              </a:rPr>
              <a:t>programme</a:t>
            </a:r>
            <a:r>
              <a:rPr lang="en-US" sz="1800" dirty="0">
                <a:latin typeface="Calibri" panose="020F0502020204030204" pitchFamily="34" charset="0"/>
              </a:rPr>
              <a:t> that will enable the CGE to reach out to the communities through partnerships with the municipalities and other structures and promote gender equality.</a:t>
            </a:r>
            <a:endParaRPr lang="en-ZA" sz="1800" dirty="0">
              <a:latin typeface="Calibri" panose="020F0502020204030204" pitchFamily="34" charset="0"/>
            </a:endParaRPr>
          </a:p>
          <a:p>
            <a:pPr algn="just">
              <a:defRPr/>
            </a:pPr>
            <a:endParaRPr lang="en-ZA" sz="1800" dirty="0">
              <a:latin typeface="Calibri" panose="020F0502020204030204" pitchFamily="34" charset="0"/>
            </a:endParaRPr>
          </a:p>
          <a:p>
            <a:pPr algn="just">
              <a:defRPr/>
            </a:pPr>
            <a:r>
              <a:rPr lang="en-US" sz="1800" dirty="0">
                <a:latin typeface="Calibri" panose="020F0502020204030204" pitchFamily="34" charset="0"/>
              </a:rPr>
              <a:t>To develop the skills of the CGE Education officers and empower them to be the drivers of the training of trainers </a:t>
            </a:r>
            <a:r>
              <a:rPr lang="en-US" sz="1800" dirty="0" err="1">
                <a:latin typeface="Calibri" panose="020F0502020204030204" pitchFamily="34" charset="0"/>
              </a:rPr>
              <a:t>programme</a:t>
            </a:r>
            <a:r>
              <a:rPr lang="en-US" sz="1800" dirty="0">
                <a:latin typeface="Calibri" panose="020F0502020204030204" pitchFamily="34" charset="0"/>
              </a:rPr>
              <a:t> on gender equality in the municipalities</a:t>
            </a:r>
            <a:r>
              <a:rPr lang="en-US" sz="1800" dirty="0" smtClean="0">
                <a:latin typeface="Calibri" panose="020F0502020204030204" pitchFamily="34" charset="0"/>
              </a:rPr>
              <a:t>.</a:t>
            </a:r>
          </a:p>
          <a:p>
            <a:pPr algn="just">
              <a:defRPr/>
            </a:pPr>
            <a:endParaRPr lang="en-US" sz="1800" dirty="0">
              <a:latin typeface="Calibri" panose="020F0502020204030204" pitchFamily="34" charset="0"/>
            </a:endParaRPr>
          </a:p>
          <a:p>
            <a:pPr algn="just"/>
            <a:r>
              <a:rPr lang="en-US" altLang="en-US" sz="1800" dirty="0">
                <a:latin typeface="Calibri" panose="020F0502020204030204" pitchFamily="34" charset="0"/>
              </a:rPr>
              <a:t>To train municipalities on Sustainable Development Goals ( SDGs) and UN Resolution 1325  on Peace and Security, focusing on the gender implications of these instruments. (infusing NDP 2030)</a:t>
            </a:r>
            <a:endParaRPr lang="en-ZA" altLang="en-US" sz="1800" dirty="0">
              <a:latin typeface="Calibri" panose="020F0502020204030204" pitchFamily="34" charset="0"/>
            </a:endParaRPr>
          </a:p>
          <a:p>
            <a:pPr algn="just"/>
            <a:r>
              <a:rPr lang="en-US" altLang="en-US" sz="1800" dirty="0">
                <a:latin typeface="Calibri" panose="020F0502020204030204" pitchFamily="34" charset="0"/>
              </a:rPr>
              <a:t>To build the capacities of the municipalities in mainstreaming gender into their </a:t>
            </a:r>
            <a:r>
              <a:rPr lang="en-US" altLang="en-US" sz="1800" dirty="0" err="1">
                <a:latin typeface="Calibri" panose="020F0502020204030204" pitchFamily="34" charset="0"/>
              </a:rPr>
              <a:t>programmes</a:t>
            </a:r>
            <a:r>
              <a:rPr lang="en-US" altLang="en-US" sz="1800" dirty="0">
                <a:latin typeface="Calibri" panose="020F0502020204030204" pitchFamily="34" charset="0"/>
              </a:rPr>
              <a:t> using the framework of the SDGs and UN</a:t>
            </a:r>
            <a:endParaRPr lang="en-ZA" altLang="en-US" sz="1800" dirty="0">
              <a:latin typeface="Calibri" panose="020F0502020204030204" pitchFamily="34" charset="0"/>
            </a:endParaRPr>
          </a:p>
          <a:p>
            <a:pPr algn="just">
              <a:defRPr/>
            </a:pPr>
            <a:endParaRPr lang="en-ZA" sz="1800" dirty="0">
              <a:latin typeface="Century Gothic" panose="020B0502020202020204" pitchFamily="34" charset="0"/>
            </a:endParaRPr>
          </a:p>
          <a:p>
            <a:pPr marL="342900" indent="-342900" algn="l" eaLnBrk="1" hangingPunct="1">
              <a:buFontTx/>
              <a:buChar char="•"/>
            </a:pPr>
            <a:endParaRPr lang="en-GB" altLang="en-US" sz="1800" dirty="0" smtClean="0">
              <a:latin typeface="Century Gothic" panose="020B0502020202020204" pitchFamily="34" charset="0"/>
            </a:endParaRPr>
          </a:p>
        </p:txBody>
      </p:sp>
    </p:spTree>
    <p:extLst>
      <p:ext uri="{BB962C8B-B14F-4D97-AF65-F5344CB8AC3E}">
        <p14:creationId xmlns:p14="http://schemas.microsoft.com/office/powerpoint/2010/main" xmlns="" val="3856739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0" name="Group 10"/>
          <p:cNvGrpSpPr>
            <a:grpSpLocks/>
          </p:cNvGrpSpPr>
          <p:nvPr/>
        </p:nvGrpSpPr>
        <p:grpSpPr bwMode="auto">
          <a:xfrm>
            <a:off x="0" y="0"/>
            <a:ext cx="9144000" cy="6858000"/>
            <a:chOff x="0" y="0"/>
            <a:chExt cx="9144000" cy="6859122"/>
          </a:xfrm>
        </p:grpSpPr>
        <p:pic>
          <p:nvPicPr>
            <p:cNvPr id="4813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8135"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48131" name="Slide Number Placeholder 5"/>
          <p:cNvSpPr>
            <a:spLocks noGrp="1"/>
          </p:cNvSpPr>
          <p:nvPr>
            <p:ph type="sldNum" sz="quarter" idx="12"/>
          </p:nvPr>
        </p:nvSpPr>
        <p:spPr>
          <a:xfrm>
            <a:off x="6553200" y="6381749"/>
            <a:ext cx="2590800" cy="3397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55D0F3A-C758-4A0A-8176-36800E787510}" type="slidenum">
              <a:rPr lang="en-GB" altLang="en-US" sz="1400" smtClean="0"/>
              <a:pPr>
                <a:spcBef>
                  <a:spcPct val="0"/>
                </a:spcBef>
                <a:buFontTx/>
                <a:buNone/>
              </a:pPr>
              <a:t>28</a:t>
            </a:fld>
            <a:endParaRPr lang="en-GB" altLang="en-US" sz="1400" dirty="0" smtClean="0"/>
          </a:p>
        </p:txBody>
      </p:sp>
      <p:sp>
        <p:nvSpPr>
          <p:cNvPr id="48132" name="Rectangle 2"/>
          <p:cNvSpPr>
            <a:spLocks noGrp="1" noChangeArrowheads="1"/>
          </p:cNvSpPr>
          <p:nvPr>
            <p:ph type="ctrTitle"/>
          </p:nvPr>
        </p:nvSpPr>
        <p:spPr>
          <a:xfrm>
            <a:off x="755650" y="1785938"/>
            <a:ext cx="7772400" cy="330965"/>
          </a:xfrm>
        </p:spPr>
        <p:txBody>
          <a:bodyPr/>
          <a:lstStyle/>
          <a:p>
            <a:pPr eaLnBrk="1" hangingPunct="1"/>
            <a:r>
              <a:rPr lang="en-US" sz="3200" b="1" dirty="0" smtClean="0">
                <a:solidFill>
                  <a:srgbClr val="002060"/>
                </a:solidFill>
                <a:effectLst>
                  <a:outerShdw blurRad="38100" dist="38100" dir="2700000" algn="tl">
                    <a:srgbClr val="000000">
                      <a:alpha val="43137"/>
                    </a:srgbClr>
                  </a:outerShdw>
                </a:effectLst>
                <a:latin typeface="Calibri" pitchFamily="34" charset="0"/>
              </a:rPr>
              <a:t>APP 2015/16 continued…</a:t>
            </a:r>
            <a:endParaRPr lang="en-GB" altLang="en-US" sz="3200" b="1" dirty="0" smtClean="0">
              <a:solidFill>
                <a:schemeClr val="tx1"/>
              </a:solidFill>
              <a:latin typeface="Century Gothic" panose="020B0502020202020204" pitchFamily="34" charset="0"/>
              <a:sym typeface="Century Gothic" panose="020B0502020202020204" pitchFamily="34" charset="0"/>
            </a:endParaRPr>
          </a:p>
        </p:txBody>
      </p:sp>
      <p:sp>
        <p:nvSpPr>
          <p:cNvPr id="48133" name="Rectangle 3"/>
          <p:cNvSpPr>
            <a:spLocks noGrp="1" noChangeArrowheads="1"/>
          </p:cNvSpPr>
          <p:nvPr>
            <p:ph type="subTitle" idx="1"/>
          </p:nvPr>
        </p:nvSpPr>
        <p:spPr>
          <a:xfrm>
            <a:off x="214313" y="2286000"/>
            <a:ext cx="8572500" cy="3929063"/>
          </a:xfrm>
        </p:spPr>
        <p:txBody>
          <a:bodyPr/>
          <a:lstStyle/>
          <a:p>
            <a:pPr marL="342900" indent="-342900" algn="just" eaLnBrk="1" hangingPunct="1">
              <a:buFont typeface="Wingdings" panose="05000000000000000000" pitchFamily="2" charset="2"/>
              <a:buChar char="§"/>
            </a:pPr>
            <a:endParaRPr lang="en-GB" altLang="en-US" sz="2000" dirty="0" smtClean="0">
              <a:latin typeface="Century Gothic" panose="020B0502020202020204" pitchFamily="34" charset="0"/>
            </a:endParaRPr>
          </a:p>
        </p:txBody>
      </p:sp>
      <p:graphicFrame>
        <p:nvGraphicFramePr>
          <p:cNvPr id="8" name="Content Placeholder 5"/>
          <p:cNvGraphicFramePr>
            <a:graphicFrameLocks noGrp="1"/>
          </p:cNvGraphicFramePr>
          <p:nvPr>
            <p:ph idx="1"/>
            <p:extLst>
              <p:ext uri="{D42A27DB-BD31-4B8C-83A1-F6EECF244321}">
                <p14:modId xmlns:p14="http://schemas.microsoft.com/office/powerpoint/2010/main" xmlns="" val="4258288688"/>
              </p:ext>
            </p:extLst>
          </p:nvPr>
        </p:nvGraphicFramePr>
        <p:xfrm>
          <a:off x="0" y="2283589"/>
          <a:ext cx="9144000" cy="40509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cxnSp>
        <p:nvCxnSpPr>
          <p:cNvPr id="5" name="Elbow Connector 4"/>
          <p:cNvCxnSpPr/>
          <p:nvPr/>
        </p:nvCxnSpPr>
        <p:spPr>
          <a:xfrm>
            <a:off x="5436096" y="2852936"/>
            <a:ext cx="360040" cy="28803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flipV="1">
            <a:off x="6084168" y="5517232"/>
            <a:ext cx="469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92083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10"/>
          <p:cNvGrpSpPr>
            <a:grpSpLocks/>
          </p:cNvGrpSpPr>
          <p:nvPr/>
        </p:nvGrpSpPr>
        <p:grpSpPr bwMode="auto">
          <a:xfrm>
            <a:off x="0" y="0"/>
            <a:ext cx="9144000" cy="6858000"/>
            <a:chOff x="0" y="0"/>
            <a:chExt cx="9144000" cy="6859122"/>
          </a:xfrm>
        </p:grpSpPr>
        <p:pic>
          <p:nvPicPr>
            <p:cNvPr id="5018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018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0179" name="Slide Number Placeholder 5"/>
          <p:cNvSpPr>
            <a:spLocks noGrp="1"/>
          </p:cNvSpPr>
          <p:nvPr>
            <p:ph type="sldNum" sz="quarter" idx="12"/>
          </p:nvPr>
        </p:nvSpPr>
        <p:spPr>
          <a:xfrm>
            <a:off x="6553200" y="6525344"/>
            <a:ext cx="2133600" cy="19613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4E2AD5-9DDC-4480-9385-D719784ACA98}" type="slidenum">
              <a:rPr lang="en-GB" altLang="en-US" sz="1400" smtClean="0"/>
              <a:pPr>
                <a:spcBef>
                  <a:spcPct val="0"/>
                </a:spcBef>
                <a:buFontTx/>
                <a:buNone/>
              </a:pPr>
              <a:t>29</a:t>
            </a:fld>
            <a:endParaRPr lang="en-GB" altLang="en-US" sz="1400" smtClean="0"/>
          </a:p>
        </p:txBody>
      </p:sp>
      <p:sp>
        <p:nvSpPr>
          <p:cNvPr id="50180" name="Rectangle 2"/>
          <p:cNvSpPr>
            <a:spLocks noGrp="1" noChangeArrowheads="1"/>
          </p:cNvSpPr>
          <p:nvPr>
            <p:ph type="ctrTitle"/>
          </p:nvPr>
        </p:nvSpPr>
        <p:spPr>
          <a:xfrm>
            <a:off x="755650" y="1785938"/>
            <a:ext cx="7772400" cy="202902"/>
          </a:xfrm>
        </p:spPr>
        <p:txBody>
          <a:bodyPr/>
          <a:lstStyle/>
          <a:p>
            <a:pPr eaLnBrk="1" hangingPunct="1"/>
            <a:r>
              <a:rPr lang="en-US" sz="3200" b="1" dirty="0" smtClean="0">
                <a:solidFill>
                  <a:srgbClr val="002060"/>
                </a:solidFill>
                <a:effectLst>
                  <a:outerShdw blurRad="38100" dist="38100" dir="2700000" algn="tl">
                    <a:srgbClr val="000000">
                      <a:alpha val="43137"/>
                    </a:srgbClr>
                  </a:outerShdw>
                </a:effectLst>
                <a:latin typeface="Calibri" pitchFamily="34" charset="0"/>
              </a:rPr>
              <a:t>APP 2015/16 continued…</a:t>
            </a:r>
            <a:endParaRPr lang="en-GB" altLang="en-US" sz="3200" b="1" dirty="0" smtClean="0">
              <a:solidFill>
                <a:schemeClr val="tx1"/>
              </a:solidFill>
              <a:latin typeface="Century Gothic" panose="020B0502020202020204" pitchFamily="34" charset="0"/>
              <a:sym typeface="Century Gothic" panose="020B0502020202020204" pitchFamily="34" charset="0"/>
            </a:endParaRPr>
          </a:p>
        </p:txBody>
      </p:sp>
      <p:sp>
        <p:nvSpPr>
          <p:cNvPr id="50181" name="Rectangle 3"/>
          <p:cNvSpPr>
            <a:spLocks noGrp="1" noChangeArrowheads="1"/>
          </p:cNvSpPr>
          <p:nvPr>
            <p:ph type="subTitle" idx="1"/>
          </p:nvPr>
        </p:nvSpPr>
        <p:spPr>
          <a:xfrm>
            <a:off x="214313" y="2286000"/>
            <a:ext cx="8572500" cy="3929063"/>
          </a:xfrm>
        </p:spPr>
        <p:txBody>
          <a:bodyPr/>
          <a:lstStyle/>
          <a:p>
            <a:pPr marL="342900" indent="-342900" algn="just" eaLnBrk="1" hangingPunct="1">
              <a:buFont typeface="Wingdings" panose="05000000000000000000" pitchFamily="2" charset="2"/>
              <a:buChar char="§"/>
            </a:pPr>
            <a:endParaRPr lang="en-GB" altLang="en-US" sz="2000" dirty="0" smtClean="0">
              <a:latin typeface="Century Gothic" panose="020B0502020202020204" pitchFamily="34" charset="0"/>
            </a:endParaRPr>
          </a:p>
        </p:txBody>
      </p:sp>
      <p:graphicFrame>
        <p:nvGraphicFramePr>
          <p:cNvPr id="8" name="Content Placeholder 5"/>
          <p:cNvGraphicFramePr>
            <a:graphicFrameLocks noGrp="1"/>
          </p:cNvGraphicFramePr>
          <p:nvPr>
            <p:ph idx="1"/>
            <p:extLst>
              <p:ext uri="{D42A27DB-BD31-4B8C-83A1-F6EECF244321}">
                <p14:modId xmlns:p14="http://schemas.microsoft.com/office/powerpoint/2010/main" xmlns="" val="1537030989"/>
              </p:ext>
            </p:extLst>
          </p:nvPr>
        </p:nvGraphicFramePr>
        <p:xfrm>
          <a:off x="0" y="2132856"/>
          <a:ext cx="8892480" cy="424847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CAC9C07-1364-4F2B-A8CA-9906BBC008FE}" type="slidenum">
              <a:rPr lang="en-GB" altLang="en-US" sz="1400" smtClean="0"/>
              <a:pPr>
                <a:spcBef>
                  <a:spcPct val="0"/>
                </a:spcBef>
                <a:buFontTx/>
                <a:buNone/>
              </a:pPr>
              <a:t>3</a:t>
            </a:fld>
            <a:endParaRPr lang="en-GB" altLang="en-US" sz="1400" smtClean="0"/>
          </a:p>
        </p:txBody>
      </p:sp>
      <p:sp>
        <p:nvSpPr>
          <p:cNvPr id="7172" name="Rectangle 2"/>
          <p:cNvSpPr>
            <a:spLocks noGrp="1" noChangeArrowheads="1"/>
          </p:cNvSpPr>
          <p:nvPr>
            <p:ph type="ctrTitle"/>
          </p:nvPr>
        </p:nvSpPr>
        <p:spPr>
          <a:xfrm>
            <a:off x="179388" y="1785938"/>
            <a:ext cx="8507412" cy="447675"/>
          </a:xfrm>
        </p:spPr>
        <p:txBody>
          <a:bodyPr/>
          <a:lstStyle/>
          <a:p>
            <a:pPr eaLnBrk="1" hangingPunct="1"/>
            <a:r>
              <a:rPr lang="en-GB" altLang="en-US" sz="2800" b="1" smtClean="0">
                <a:solidFill>
                  <a:schemeClr val="tx1"/>
                </a:solidFill>
                <a:latin typeface="Century Gothic" panose="020B0502020202020204" pitchFamily="34" charset="0"/>
                <a:sym typeface="Century Gothic" panose="020B0502020202020204" pitchFamily="34" charset="0"/>
              </a:rPr>
              <a:t>SRATEGIC PLAN</a:t>
            </a:r>
          </a:p>
        </p:txBody>
      </p:sp>
      <p:sp>
        <p:nvSpPr>
          <p:cNvPr id="9221" name="Rectangle 3"/>
          <p:cNvSpPr>
            <a:spLocks noGrp="1" noChangeArrowheads="1"/>
          </p:cNvSpPr>
          <p:nvPr>
            <p:ph type="subTitle" idx="1"/>
          </p:nvPr>
        </p:nvSpPr>
        <p:spPr>
          <a:xfrm>
            <a:off x="179388" y="2252663"/>
            <a:ext cx="8713787" cy="4200525"/>
          </a:xfrm>
        </p:spPr>
        <p:txBody>
          <a:bodyPr/>
          <a:lstStyle/>
          <a:p>
            <a:pPr algn="just">
              <a:defRPr/>
            </a:pPr>
            <a:endParaRPr lang="en-ZA" sz="1600" dirty="0" smtClean="0">
              <a:solidFill>
                <a:srgbClr val="0070C0"/>
              </a:solidFill>
              <a:latin typeface="Calibri" pitchFamily="34" charset="0"/>
            </a:endParaRPr>
          </a:p>
          <a:p>
            <a:pPr marL="285750" indent="-285750" algn="just">
              <a:buFont typeface="Arial" panose="020B0604020202020204" pitchFamily="34" charset="0"/>
              <a:buChar char="•"/>
              <a:defRPr/>
            </a:pPr>
            <a:r>
              <a:rPr lang="en-ZA" sz="1800" dirty="0" smtClean="0">
                <a:latin typeface="Calibri" pitchFamily="34" charset="0"/>
              </a:rPr>
              <a:t>The </a:t>
            </a:r>
            <a:r>
              <a:rPr lang="en-ZA" sz="1800" dirty="0">
                <a:latin typeface="Calibri" pitchFamily="34" charset="0"/>
              </a:rPr>
              <a:t>CGE is in its </a:t>
            </a:r>
            <a:r>
              <a:rPr lang="en-ZA" sz="1800" dirty="0" smtClean="0">
                <a:latin typeface="Calibri" pitchFamily="34" charset="0"/>
              </a:rPr>
              <a:t>5</a:t>
            </a:r>
            <a:r>
              <a:rPr lang="en-ZA" sz="1800" baseline="30000" dirty="0" smtClean="0">
                <a:latin typeface="Calibri" pitchFamily="34" charset="0"/>
              </a:rPr>
              <a:t>th</a:t>
            </a:r>
            <a:r>
              <a:rPr lang="en-ZA" sz="1800" dirty="0" smtClean="0">
                <a:latin typeface="Calibri" pitchFamily="34" charset="0"/>
              </a:rPr>
              <a:t> </a:t>
            </a:r>
            <a:r>
              <a:rPr lang="en-ZA" sz="1800" dirty="0">
                <a:latin typeface="Calibri" pitchFamily="34" charset="0"/>
              </a:rPr>
              <a:t>year of the Strategic Plan.  The Vision, Mission and values have remained the same.</a:t>
            </a:r>
          </a:p>
          <a:p>
            <a:pPr algn="just">
              <a:defRPr/>
            </a:pPr>
            <a:endParaRPr lang="en-ZA" sz="1800" dirty="0">
              <a:latin typeface="Calibri" pitchFamily="34" charset="0"/>
            </a:endParaRPr>
          </a:p>
          <a:p>
            <a:pPr marL="285750" indent="-285750" algn="just">
              <a:buFont typeface="Arial" panose="020B0604020202020204" pitchFamily="34" charset="0"/>
              <a:buChar char="•"/>
              <a:defRPr/>
            </a:pPr>
            <a:r>
              <a:rPr lang="en-ZA" sz="1800" dirty="0">
                <a:latin typeface="Calibri" pitchFamily="34" charset="0"/>
              </a:rPr>
              <a:t>The approved structure has been amended in that a moratorium is placed on vacant positions in Head Office due to a reduced budget.</a:t>
            </a:r>
          </a:p>
          <a:p>
            <a:pPr algn="just">
              <a:defRPr/>
            </a:pPr>
            <a:endParaRPr lang="en-ZA" sz="1800" dirty="0">
              <a:latin typeface="Calibri" pitchFamily="34" charset="0"/>
            </a:endParaRPr>
          </a:p>
          <a:p>
            <a:pPr marL="285750" indent="-285750" algn="just">
              <a:buFont typeface="Arial" panose="020B0604020202020204" pitchFamily="34" charset="0"/>
              <a:buChar char="•"/>
              <a:defRPr/>
            </a:pPr>
            <a:r>
              <a:rPr lang="en-ZA" sz="1800" dirty="0" smtClean="0">
                <a:latin typeface="Calibri" pitchFamily="34" charset="0"/>
              </a:rPr>
              <a:t>An </a:t>
            </a:r>
            <a:r>
              <a:rPr lang="en-ZA" sz="1800" dirty="0">
                <a:latin typeface="Calibri" pitchFamily="34" charset="0"/>
              </a:rPr>
              <a:t>M&amp;E approach is followed this year and a structure will be put in place to ensure governance</a:t>
            </a:r>
            <a:endParaRPr lang="en-GB" altLang="en-US" sz="1800" dirty="0" smtClean="0">
              <a:latin typeface="Century Gothic" panose="020B0502020202020204" pitchFamily="34" charset="0"/>
              <a:ea typeface="Osaka"/>
              <a:cs typeface="Osak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10"/>
          <p:cNvGrpSpPr>
            <a:grpSpLocks/>
          </p:cNvGrpSpPr>
          <p:nvPr/>
        </p:nvGrpSpPr>
        <p:grpSpPr bwMode="auto">
          <a:xfrm>
            <a:off x="0" y="0"/>
            <a:ext cx="9144000" cy="6858000"/>
            <a:chOff x="0" y="0"/>
            <a:chExt cx="9144000" cy="6859122"/>
          </a:xfrm>
        </p:grpSpPr>
        <p:pic>
          <p:nvPicPr>
            <p:cNvPr id="5018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018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0179" name="Slide Number Placeholder 5"/>
          <p:cNvSpPr>
            <a:spLocks noGrp="1"/>
          </p:cNvSpPr>
          <p:nvPr>
            <p:ph type="sldNum" sz="quarter" idx="12"/>
          </p:nvPr>
        </p:nvSpPr>
        <p:spPr>
          <a:xfrm>
            <a:off x="6553200" y="6525344"/>
            <a:ext cx="2133600" cy="19613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4E2AD5-9DDC-4480-9385-D719784ACA98}" type="slidenum">
              <a:rPr lang="en-GB" altLang="en-US" sz="1400" smtClean="0"/>
              <a:pPr>
                <a:spcBef>
                  <a:spcPct val="0"/>
                </a:spcBef>
                <a:buFontTx/>
                <a:buNone/>
              </a:pPr>
              <a:t>30</a:t>
            </a:fld>
            <a:endParaRPr lang="en-GB" altLang="en-US" sz="1400" smtClean="0"/>
          </a:p>
        </p:txBody>
      </p:sp>
      <p:sp>
        <p:nvSpPr>
          <p:cNvPr id="50180" name="Rectangle 2"/>
          <p:cNvSpPr>
            <a:spLocks noGrp="1" noChangeArrowheads="1"/>
          </p:cNvSpPr>
          <p:nvPr>
            <p:ph type="ctrTitle"/>
          </p:nvPr>
        </p:nvSpPr>
        <p:spPr>
          <a:xfrm>
            <a:off x="755576" y="1821026"/>
            <a:ext cx="7772400" cy="202902"/>
          </a:xfrm>
        </p:spPr>
        <p:txBody>
          <a:bodyPr/>
          <a:lstStyle/>
          <a:p>
            <a:pPr eaLnBrk="1" hangingPunct="1"/>
            <a:r>
              <a:rPr lang="en-US" sz="3200" b="1" dirty="0" smtClean="0">
                <a:solidFill>
                  <a:srgbClr val="002060"/>
                </a:solidFill>
                <a:effectLst>
                  <a:outerShdw blurRad="38100" dist="38100" dir="2700000" algn="tl">
                    <a:srgbClr val="000000">
                      <a:alpha val="43137"/>
                    </a:srgbClr>
                  </a:outerShdw>
                </a:effectLst>
                <a:latin typeface="Calibri" pitchFamily="34" charset="0"/>
              </a:rPr>
              <a:t>APP 2015/16 continued…</a:t>
            </a:r>
            <a:endParaRPr lang="en-GB" altLang="en-US" sz="3200" b="1" dirty="0" smtClean="0">
              <a:solidFill>
                <a:schemeClr val="tx1"/>
              </a:solidFill>
              <a:latin typeface="Century Gothic" panose="020B0502020202020204" pitchFamily="34" charset="0"/>
              <a:sym typeface="Century Gothic" panose="020B0502020202020204" pitchFamily="34" charset="0"/>
            </a:endParaRPr>
          </a:p>
        </p:txBody>
      </p:sp>
      <p:sp>
        <p:nvSpPr>
          <p:cNvPr id="50181" name="Rectangle 3"/>
          <p:cNvSpPr>
            <a:spLocks noGrp="1" noChangeArrowheads="1"/>
          </p:cNvSpPr>
          <p:nvPr>
            <p:ph type="subTitle" idx="1"/>
          </p:nvPr>
        </p:nvSpPr>
        <p:spPr>
          <a:xfrm>
            <a:off x="214313" y="2286000"/>
            <a:ext cx="8572500" cy="3929063"/>
          </a:xfrm>
        </p:spPr>
        <p:txBody>
          <a:bodyPr/>
          <a:lstStyle/>
          <a:p>
            <a:pPr marL="342900" indent="-342900" algn="just" eaLnBrk="1" hangingPunct="1">
              <a:buFont typeface="Wingdings" panose="05000000000000000000" pitchFamily="2" charset="2"/>
              <a:buChar char="§"/>
            </a:pPr>
            <a:endParaRPr lang="en-GB" altLang="en-US" sz="2000" dirty="0" smtClean="0">
              <a:latin typeface="Century Gothic" panose="020B0502020202020204" pitchFamily="34" charset="0"/>
            </a:endParaRPr>
          </a:p>
        </p:txBody>
      </p:sp>
      <p:graphicFrame>
        <p:nvGraphicFramePr>
          <p:cNvPr id="10" name="Content Placeholder 5"/>
          <p:cNvGraphicFramePr>
            <a:graphicFrameLocks noGrp="1"/>
          </p:cNvGraphicFramePr>
          <p:nvPr>
            <p:ph idx="1"/>
            <p:extLst>
              <p:ext uri="{D42A27DB-BD31-4B8C-83A1-F6EECF244321}">
                <p14:modId xmlns:p14="http://schemas.microsoft.com/office/powerpoint/2010/main" xmlns="" val="1409518670"/>
              </p:ext>
            </p:extLst>
          </p:nvPr>
        </p:nvGraphicFramePr>
        <p:xfrm>
          <a:off x="0" y="2095914"/>
          <a:ext cx="9144000" cy="450907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1848205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10"/>
          <p:cNvGrpSpPr>
            <a:grpSpLocks/>
          </p:cNvGrpSpPr>
          <p:nvPr/>
        </p:nvGrpSpPr>
        <p:grpSpPr bwMode="auto">
          <a:xfrm>
            <a:off x="0" y="0"/>
            <a:ext cx="9144000" cy="6858000"/>
            <a:chOff x="0" y="0"/>
            <a:chExt cx="9144000" cy="6859122"/>
          </a:xfrm>
        </p:grpSpPr>
        <p:pic>
          <p:nvPicPr>
            <p:cNvPr id="5018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018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0179" name="Slide Number Placeholder 5"/>
          <p:cNvSpPr>
            <a:spLocks noGrp="1"/>
          </p:cNvSpPr>
          <p:nvPr>
            <p:ph type="sldNum" sz="quarter" idx="12"/>
          </p:nvPr>
        </p:nvSpPr>
        <p:spPr>
          <a:xfrm>
            <a:off x="6553200" y="6525344"/>
            <a:ext cx="2133600" cy="19613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4E2AD5-9DDC-4480-9385-D719784ACA98}" type="slidenum">
              <a:rPr lang="en-GB" altLang="en-US" sz="1400" smtClean="0"/>
              <a:pPr>
                <a:spcBef>
                  <a:spcPct val="0"/>
                </a:spcBef>
                <a:buFontTx/>
                <a:buNone/>
              </a:pPr>
              <a:t>31</a:t>
            </a:fld>
            <a:endParaRPr lang="en-GB" altLang="en-US" sz="1400" smtClean="0"/>
          </a:p>
        </p:txBody>
      </p:sp>
      <p:sp>
        <p:nvSpPr>
          <p:cNvPr id="50180" name="Rectangle 2"/>
          <p:cNvSpPr>
            <a:spLocks noGrp="1" noChangeArrowheads="1"/>
          </p:cNvSpPr>
          <p:nvPr>
            <p:ph type="ctrTitle"/>
          </p:nvPr>
        </p:nvSpPr>
        <p:spPr>
          <a:xfrm>
            <a:off x="755650" y="1785938"/>
            <a:ext cx="7772400" cy="202902"/>
          </a:xfrm>
        </p:spPr>
        <p:txBody>
          <a:bodyPr/>
          <a:lstStyle/>
          <a:p>
            <a:pPr eaLnBrk="1" hangingPunct="1"/>
            <a:r>
              <a:rPr lang="en-US" sz="3200" b="1" dirty="0" smtClean="0">
                <a:solidFill>
                  <a:srgbClr val="002060"/>
                </a:solidFill>
                <a:effectLst>
                  <a:outerShdw blurRad="38100" dist="38100" dir="2700000" algn="tl">
                    <a:srgbClr val="000000">
                      <a:alpha val="43137"/>
                    </a:srgbClr>
                  </a:outerShdw>
                </a:effectLst>
                <a:latin typeface="Calibri" pitchFamily="34" charset="0"/>
              </a:rPr>
              <a:t>APP 2015/16 continued…</a:t>
            </a:r>
            <a:endParaRPr lang="en-GB" altLang="en-US" sz="3200" b="1" dirty="0" smtClean="0">
              <a:solidFill>
                <a:schemeClr val="tx1"/>
              </a:solidFill>
              <a:latin typeface="Century Gothic" panose="020B0502020202020204" pitchFamily="34" charset="0"/>
              <a:sym typeface="Century Gothic" panose="020B0502020202020204" pitchFamily="34" charset="0"/>
            </a:endParaRPr>
          </a:p>
        </p:txBody>
      </p:sp>
      <p:sp>
        <p:nvSpPr>
          <p:cNvPr id="50181" name="Rectangle 3"/>
          <p:cNvSpPr>
            <a:spLocks noGrp="1" noChangeArrowheads="1"/>
          </p:cNvSpPr>
          <p:nvPr>
            <p:ph type="subTitle" idx="1"/>
          </p:nvPr>
        </p:nvSpPr>
        <p:spPr>
          <a:xfrm>
            <a:off x="214313" y="2286000"/>
            <a:ext cx="8572500" cy="3929063"/>
          </a:xfrm>
        </p:spPr>
        <p:txBody>
          <a:bodyPr/>
          <a:lstStyle/>
          <a:p>
            <a:pPr marL="342900" indent="-342900" algn="just" eaLnBrk="1" hangingPunct="1">
              <a:buFont typeface="Wingdings" panose="05000000000000000000" pitchFamily="2" charset="2"/>
              <a:buChar char="§"/>
            </a:pPr>
            <a:endParaRPr lang="en-GB" altLang="en-US" sz="2000" dirty="0" smtClean="0">
              <a:latin typeface="Century Gothic" panose="020B0502020202020204" pitchFamily="34" charset="0"/>
            </a:endParaRPr>
          </a:p>
        </p:txBody>
      </p:sp>
      <p:graphicFrame>
        <p:nvGraphicFramePr>
          <p:cNvPr id="10" name="Content Placeholder 5"/>
          <p:cNvGraphicFramePr>
            <a:graphicFrameLocks noGrp="1"/>
          </p:cNvGraphicFramePr>
          <p:nvPr>
            <p:ph idx="1"/>
            <p:extLst>
              <p:ext uri="{D42A27DB-BD31-4B8C-83A1-F6EECF244321}">
                <p14:modId xmlns:p14="http://schemas.microsoft.com/office/powerpoint/2010/main" xmlns="" val="640714473"/>
              </p:ext>
            </p:extLst>
          </p:nvPr>
        </p:nvGraphicFramePr>
        <p:xfrm>
          <a:off x="0" y="1988840"/>
          <a:ext cx="9144000" cy="461615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2182473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10"/>
          <p:cNvGrpSpPr>
            <a:grpSpLocks/>
          </p:cNvGrpSpPr>
          <p:nvPr/>
        </p:nvGrpSpPr>
        <p:grpSpPr bwMode="auto">
          <a:xfrm>
            <a:off x="0" y="0"/>
            <a:ext cx="9144000" cy="6858000"/>
            <a:chOff x="0" y="0"/>
            <a:chExt cx="9144000" cy="6859122"/>
          </a:xfrm>
        </p:grpSpPr>
        <p:pic>
          <p:nvPicPr>
            <p:cNvPr id="5018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018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0179" name="Slide Number Placeholder 5"/>
          <p:cNvSpPr>
            <a:spLocks noGrp="1"/>
          </p:cNvSpPr>
          <p:nvPr>
            <p:ph type="sldNum" sz="quarter" idx="12"/>
          </p:nvPr>
        </p:nvSpPr>
        <p:spPr>
          <a:xfrm>
            <a:off x="6553200" y="6525344"/>
            <a:ext cx="2133600" cy="19613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4E2AD5-9DDC-4480-9385-D719784ACA98}" type="slidenum">
              <a:rPr lang="en-GB" altLang="en-US" sz="1400" smtClean="0"/>
              <a:pPr>
                <a:spcBef>
                  <a:spcPct val="0"/>
                </a:spcBef>
                <a:buFontTx/>
                <a:buNone/>
              </a:pPr>
              <a:t>32</a:t>
            </a:fld>
            <a:endParaRPr lang="en-GB" altLang="en-US" sz="1400" smtClean="0"/>
          </a:p>
        </p:txBody>
      </p:sp>
      <p:sp>
        <p:nvSpPr>
          <p:cNvPr id="50180" name="Rectangle 2"/>
          <p:cNvSpPr>
            <a:spLocks noGrp="1" noChangeArrowheads="1"/>
          </p:cNvSpPr>
          <p:nvPr>
            <p:ph type="ctrTitle"/>
          </p:nvPr>
        </p:nvSpPr>
        <p:spPr>
          <a:xfrm>
            <a:off x="755650" y="1785938"/>
            <a:ext cx="7772400" cy="202902"/>
          </a:xfrm>
        </p:spPr>
        <p:txBody>
          <a:bodyPr/>
          <a:lstStyle/>
          <a:p>
            <a:pPr eaLnBrk="1" hangingPunct="1"/>
            <a:r>
              <a:rPr lang="en-US" sz="3200" b="1" dirty="0" smtClean="0">
                <a:solidFill>
                  <a:srgbClr val="002060"/>
                </a:solidFill>
                <a:effectLst>
                  <a:outerShdw blurRad="38100" dist="38100" dir="2700000" algn="tl">
                    <a:srgbClr val="000000">
                      <a:alpha val="43137"/>
                    </a:srgbClr>
                  </a:outerShdw>
                </a:effectLst>
                <a:latin typeface="Calibri" pitchFamily="34" charset="0"/>
              </a:rPr>
              <a:t>APP 2015/16 continued…</a:t>
            </a:r>
            <a:endParaRPr lang="en-GB" altLang="en-US" sz="3200" b="1" dirty="0" smtClean="0">
              <a:solidFill>
                <a:schemeClr val="tx1"/>
              </a:solidFill>
              <a:latin typeface="Century Gothic" panose="020B0502020202020204" pitchFamily="34" charset="0"/>
              <a:sym typeface="Century Gothic" panose="020B0502020202020204" pitchFamily="34" charset="0"/>
            </a:endParaRPr>
          </a:p>
        </p:txBody>
      </p:sp>
      <p:sp>
        <p:nvSpPr>
          <p:cNvPr id="50181" name="Rectangle 3"/>
          <p:cNvSpPr>
            <a:spLocks noGrp="1" noChangeArrowheads="1"/>
          </p:cNvSpPr>
          <p:nvPr>
            <p:ph type="subTitle" idx="1"/>
          </p:nvPr>
        </p:nvSpPr>
        <p:spPr>
          <a:xfrm>
            <a:off x="214313" y="2286000"/>
            <a:ext cx="8572500" cy="3929063"/>
          </a:xfrm>
        </p:spPr>
        <p:txBody>
          <a:bodyPr/>
          <a:lstStyle/>
          <a:p>
            <a:pPr marL="342900" indent="-342900" algn="just" eaLnBrk="1" hangingPunct="1">
              <a:buFont typeface="Wingdings" panose="05000000000000000000" pitchFamily="2" charset="2"/>
              <a:buChar char="§"/>
            </a:pPr>
            <a:endParaRPr lang="en-GB" altLang="en-US" sz="2000" dirty="0" smtClean="0">
              <a:latin typeface="Century Gothic" panose="020B0502020202020204" pitchFamily="34" charset="0"/>
            </a:endParaRP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xmlns="" val="2995544409"/>
              </p:ext>
            </p:extLst>
          </p:nvPr>
        </p:nvGraphicFramePr>
        <p:xfrm>
          <a:off x="0" y="2176514"/>
          <a:ext cx="9144000" cy="442847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1590623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10"/>
          <p:cNvGrpSpPr>
            <a:grpSpLocks/>
          </p:cNvGrpSpPr>
          <p:nvPr/>
        </p:nvGrpSpPr>
        <p:grpSpPr bwMode="auto">
          <a:xfrm>
            <a:off x="0" y="0"/>
            <a:ext cx="9144000" cy="6858000"/>
            <a:chOff x="0" y="0"/>
            <a:chExt cx="9144000" cy="6859122"/>
          </a:xfrm>
        </p:grpSpPr>
        <p:pic>
          <p:nvPicPr>
            <p:cNvPr id="5018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018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0179" name="Slide Number Placeholder 5"/>
          <p:cNvSpPr>
            <a:spLocks noGrp="1"/>
          </p:cNvSpPr>
          <p:nvPr>
            <p:ph type="sldNum" sz="quarter" idx="12"/>
          </p:nvPr>
        </p:nvSpPr>
        <p:spPr>
          <a:xfrm>
            <a:off x="6553200" y="6525344"/>
            <a:ext cx="2133600" cy="19613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4E2AD5-9DDC-4480-9385-D719784ACA98}" type="slidenum">
              <a:rPr lang="en-GB" altLang="en-US" sz="1400" smtClean="0"/>
              <a:pPr>
                <a:spcBef>
                  <a:spcPct val="0"/>
                </a:spcBef>
                <a:buFontTx/>
                <a:buNone/>
              </a:pPr>
              <a:t>33</a:t>
            </a:fld>
            <a:endParaRPr lang="en-GB" altLang="en-US" sz="1400" smtClean="0"/>
          </a:p>
        </p:txBody>
      </p:sp>
      <p:sp>
        <p:nvSpPr>
          <p:cNvPr id="50180" name="Rectangle 2"/>
          <p:cNvSpPr>
            <a:spLocks noGrp="1" noChangeArrowheads="1"/>
          </p:cNvSpPr>
          <p:nvPr>
            <p:ph type="ctrTitle"/>
          </p:nvPr>
        </p:nvSpPr>
        <p:spPr>
          <a:xfrm>
            <a:off x="755650" y="1785937"/>
            <a:ext cx="7772400" cy="309977"/>
          </a:xfrm>
        </p:spPr>
        <p:txBody>
          <a:bodyPr/>
          <a:lstStyle/>
          <a:p>
            <a:pPr eaLnBrk="1" hangingPunct="1"/>
            <a:r>
              <a:rPr lang="en-US" altLang="en-US" sz="3200" b="1" dirty="0" smtClean="0">
                <a:solidFill>
                  <a:srgbClr val="002060"/>
                </a:solidFill>
                <a:effectLst>
                  <a:outerShdw blurRad="38100" dist="38100" dir="2700000" algn="tl">
                    <a:srgbClr val="000000">
                      <a:alpha val="43137"/>
                    </a:srgbClr>
                  </a:outerShdw>
                </a:effectLst>
                <a:latin typeface="Calibri" pitchFamily="34" charset="0"/>
                <a:sym typeface="Century Gothic" panose="020B0502020202020204" pitchFamily="34" charset="0"/>
              </a:rPr>
              <a:t>CONCLUSION</a:t>
            </a:r>
            <a:endParaRPr lang="en-GB" altLang="en-US" sz="3200" b="1" dirty="0" smtClean="0">
              <a:solidFill>
                <a:schemeClr val="tx1"/>
              </a:solidFill>
              <a:latin typeface="Century Gothic" panose="020B0502020202020204" pitchFamily="34" charset="0"/>
              <a:sym typeface="Century Gothic" panose="020B0502020202020204" pitchFamily="34" charset="0"/>
            </a:endParaRPr>
          </a:p>
        </p:txBody>
      </p:sp>
      <p:sp>
        <p:nvSpPr>
          <p:cNvPr id="50181" name="Rectangle 3"/>
          <p:cNvSpPr>
            <a:spLocks noGrp="1" noChangeArrowheads="1"/>
          </p:cNvSpPr>
          <p:nvPr>
            <p:ph type="subTitle" idx="1"/>
          </p:nvPr>
        </p:nvSpPr>
        <p:spPr>
          <a:xfrm>
            <a:off x="214313" y="2286000"/>
            <a:ext cx="8572500" cy="3929063"/>
          </a:xfrm>
        </p:spPr>
        <p:txBody>
          <a:bodyPr/>
          <a:lstStyle/>
          <a:p>
            <a:pPr algn="just"/>
            <a:r>
              <a:rPr lang="en-US" sz="2000" dirty="0">
                <a:solidFill>
                  <a:srgbClr val="0070C0"/>
                </a:solidFill>
                <a:latin typeface="Calibri" pitchFamily="34" charset="0"/>
              </a:rPr>
              <a:t>CGE Funding remained at the same level for the previous </a:t>
            </a:r>
            <a:r>
              <a:rPr lang="en-US" sz="2000" dirty="0" smtClean="0">
                <a:solidFill>
                  <a:srgbClr val="0070C0"/>
                </a:solidFill>
                <a:latin typeface="Calibri" pitchFamily="34" charset="0"/>
              </a:rPr>
              <a:t>6 </a:t>
            </a:r>
            <a:r>
              <a:rPr lang="en-US" sz="2000" dirty="0">
                <a:solidFill>
                  <a:srgbClr val="0070C0"/>
                </a:solidFill>
                <a:latin typeface="Calibri" pitchFamily="34" charset="0"/>
              </a:rPr>
              <a:t>years.</a:t>
            </a:r>
          </a:p>
          <a:p>
            <a:pPr algn="just"/>
            <a:r>
              <a:rPr lang="en-US" sz="2000" dirty="0">
                <a:solidFill>
                  <a:srgbClr val="0070C0"/>
                </a:solidFill>
                <a:latin typeface="Calibri" pitchFamily="34" charset="0"/>
              </a:rPr>
              <a:t>Only increases made were mainly for inflation adjustments and additional funding requests were not responded to in a positive way.</a:t>
            </a:r>
          </a:p>
          <a:p>
            <a:pPr algn="just"/>
            <a:r>
              <a:rPr lang="en-US" sz="2000" dirty="0">
                <a:solidFill>
                  <a:srgbClr val="0070C0"/>
                </a:solidFill>
                <a:latin typeface="Calibri" pitchFamily="34" charset="0"/>
              </a:rPr>
              <a:t>For the financial year </a:t>
            </a:r>
            <a:r>
              <a:rPr lang="en-US" sz="2000" dirty="0" smtClean="0">
                <a:solidFill>
                  <a:srgbClr val="0070C0"/>
                </a:solidFill>
                <a:latin typeface="Calibri" pitchFamily="34" charset="0"/>
              </a:rPr>
              <a:t>2016/17, the R2.7m made available by NT will be consumed by salary increases which therefore means that there is still no </a:t>
            </a:r>
            <a:r>
              <a:rPr lang="en-US" sz="2000" dirty="0">
                <a:solidFill>
                  <a:srgbClr val="0070C0"/>
                </a:solidFill>
                <a:latin typeface="Calibri" pitchFamily="34" charset="0"/>
              </a:rPr>
              <a:t>increases </a:t>
            </a:r>
            <a:r>
              <a:rPr lang="en-US" sz="2000" dirty="0" smtClean="0">
                <a:solidFill>
                  <a:srgbClr val="0070C0"/>
                </a:solidFill>
                <a:latin typeface="Calibri" pitchFamily="34" charset="0"/>
              </a:rPr>
              <a:t>by </a:t>
            </a:r>
            <a:r>
              <a:rPr lang="en-US" sz="2000" dirty="0">
                <a:solidFill>
                  <a:srgbClr val="0070C0"/>
                </a:solidFill>
                <a:latin typeface="Calibri" pitchFamily="34" charset="0"/>
              </a:rPr>
              <a:t>the </a:t>
            </a:r>
            <a:r>
              <a:rPr lang="en-US" sz="2000" dirty="0" err="1">
                <a:solidFill>
                  <a:srgbClr val="0070C0"/>
                </a:solidFill>
                <a:latin typeface="Calibri" pitchFamily="34" charset="0"/>
              </a:rPr>
              <a:t>Fiscus</a:t>
            </a:r>
            <a:r>
              <a:rPr lang="en-US" sz="2000" dirty="0">
                <a:solidFill>
                  <a:srgbClr val="0070C0"/>
                </a:solidFill>
                <a:latin typeface="Calibri" pitchFamily="34" charset="0"/>
              </a:rPr>
              <a:t>, despite inflation, increased mandate and public expectation.</a:t>
            </a:r>
          </a:p>
          <a:p>
            <a:pPr algn="just"/>
            <a:r>
              <a:rPr lang="en-US" sz="2000" dirty="0" smtClean="0">
                <a:solidFill>
                  <a:srgbClr val="0070C0"/>
                </a:solidFill>
                <a:latin typeface="Calibri" pitchFamily="34" charset="0"/>
              </a:rPr>
              <a:t>As indicated even in previous engagement this situation </a:t>
            </a:r>
            <a:r>
              <a:rPr lang="en-US" sz="2000" dirty="0">
                <a:solidFill>
                  <a:srgbClr val="0070C0"/>
                </a:solidFill>
                <a:latin typeface="Calibri" pitchFamily="34" charset="0"/>
              </a:rPr>
              <a:t>severely limits the CGE to deliver on its legislative mandate.</a:t>
            </a:r>
          </a:p>
          <a:p>
            <a:pPr algn="just"/>
            <a:r>
              <a:rPr lang="en-US" sz="2000" dirty="0">
                <a:solidFill>
                  <a:srgbClr val="0070C0"/>
                </a:solidFill>
                <a:latin typeface="Calibri" pitchFamily="34" charset="0"/>
              </a:rPr>
              <a:t>Redress of gender violations and advancement of rights spans to </a:t>
            </a:r>
            <a:r>
              <a:rPr lang="en-US" sz="2000" dirty="0" err="1">
                <a:solidFill>
                  <a:srgbClr val="0070C0"/>
                </a:solidFill>
                <a:latin typeface="Calibri" pitchFamily="34" charset="0"/>
              </a:rPr>
              <a:t>grassroot</a:t>
            </a:r>
            <a:r>
              <a:rPr lang="en-US" sz="2000" dirty="0">
                <a:solidFill>
                  <a:srgbClr val="0070C0"/>
                </a:solidFill>
                <a:latin typeface="Calibri" pitchFamily="34" charset="0"/>
              </a:rPr>
              <a:t> levels, requiring interventions with multiple approaches.  </a:t>
            </a:r>
            <a:r>
              <a:rPr lang="en-US" sz="2000" dirty="0" smtClean="0">
                <a:solidFill>
                  <a:srgbClr val="0070C0"/>
                </a:solidFill>
                <a:latin typeface="Calibri" pitchFamily="34" charset="0"/>
              </a:rPr>
              <a:t>The current budget is not </a:t>
            </a:r>
            <a:r>
              <a:rPr lang="en-US" sz="2000" dirty="0">
                <a:solidFill>
                  <a:srgbClr val="0070C0"/>
                </a:solidFill>
                <a:latin typeface="Calibri" pitchFamily="34" charset="0"/>
              </a:rPr>
              <a:t>adequate to sufficiently address this.</a:t>
            </a:r>
          </a:p>
          <a:p>
            <a:pPr marL="342900" indent="-342900" algn="just" eaLnBrk="1" hangingPunct="1">
              <a:buFont typeface="Wingdings" panose="05000000000000000000" pitchFamily="2" charset="2"/>
              <a:buChar char="§"/>
            </a:pPr>
            <a:endParaRPr lang="en-GB" altLang="en-US" sz="2000" dirty="0" smtClean="0">
              <a:latin typeface="Century Gothic" panose="020B0502020202020204" pitchFamily="34" charset="0"/>
            </a:endParaRPr>
          </a:p>
        </p:txBody>
      </p:sp>
    </p:spTree>
    <p:extLst>
      <p:ext uri="{BB962C8B-B14F-4D97-AF65-F5344CB8AC3E}">
        <p14:creationId xmlns:p14="http://schemas.microsoft.com/office/powerpoint/2010/main" xmlns="" val="41418810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10"/>
          <p:cNvGrpSpPr>
            <a:grpSpLocks/>
          </p:cNvGrpSpPr>
          <p:nvPr/>
        </p:nvGrpSpPr>
        <p:grpSpPr bwMode="auto">
          <a:xfrm>
            <a:off x="0" y="0"/>
            <a:ext cx="9144000" cy="6858000"/>
            <a:chOff x="0" y="0"/>
            <a:chExt cx="9144000" cy="6859122"/>
          </a:xfrm>
        </p:grpSpPr>
        <p:pic>
          <p:nvPicPr>
            <p:cNvPr id="5018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018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0179" name="Slide Number Placeholder 5"/>
          <p:cNvSpPr>
            <a:spLocks noGrp="1"/>
          </p:cNvSpPr>
          <p:nvPr>
            <p:ph type="sldNum" sz="quarter" idx="12"/>
          </p:nvPr>
        </p:nvSpPr>
        <p:spPr>
          <a:xfrm>
            <a:off x="6553200" y="6525344"/>
            <a:ext cx="2133600" cy="19613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4E2AD5-9DDC-4480-9385-D719784ACA98}" type="slidenum">
              <a:rPr lang="en-GB" altLang="en-US" sz="1400" smtClean="0"/>
              <a:pPr>
                <a:spcBef>
                  <a:spcPct val="0"/>
                </a:spcBef>
                <a:buFontTx/>
                <a:buNone/>
              </a:pPr>
              <a:t>34</a:t>
            </a:fld>
            <a:endParaRPr lang="en-GB" altLang="en-US" sz="1400" smtClean="0"/>
          </a:p>
        </p:txBody>
      </p:sp>
      <p:sp>
        <p:nvSpPr>
          <p:cNvPr id="50181" name="Rectangle 3"/>
          <p:cNvSpPr>
            <a:spLocks noGrp="1" noChangeArrowheads="1"/>
          </p:cNvSpPr>
          <p:nvPr>
            <p:ph type="subTitle" idx="1"/>
          </p:nvPr>
        </p:nvSpPr>
        <p:spPr>
          <a:xfrm>
            <a:off x="214313" y="2286000"/>
            <a:ext cx="8572500" cy="3929063"/>
          </a:xfrm>
        </p:spPr>
        <p:txBody>
          <a:bodyPr/>
          <a:lstStyle/>
          <a:p>
            <a:pPr eaLnBrk="1" hangingPunct="1">
              <a:lnSpc>
                <a:spcPct val="80000"/>
              </a:lnSpc>
              <a:spcBef>
                <a:spcPct val="0"/>
              </a:spcBef>
              <a:defRPr/>
            </a:pPr>
            <a:endParaRPr lang="en-ZA" sz="2000" b="1" i="1" dirty="0">
              <a:solidFill>
                <a:schemeClr val="accent2">
                  <a:lumMod val="60000"/>
                  <a:lumOff val="40000"/>
                </a:schemeClr>
              </a:solidFill>
            </a:endParaRPr>
          </a:p>
          <a:p>
            <a:pPr eaLnBrk="1" hangingPunct="1">
              <a:lnSpc>
                <a:spcPct val="80000"/>
              </a:lnSpc>
              <a:spcBef>
                <a:spcPct val="0"/>
              </a:spcBef>
              <a:defRPr/>
            </a:pPr>
            <a:r>
              <a:rPr lang="en-ZA" sz="4000" b="1" dirty="0">
                <a:solidFill>
                  <a:srgbClr val="000000"/>
                </a:solidFill>
                <a:effectLst>
                  <a:outerShdw blurRad="38100" dist="38100" dir="2700000" algn="tl">
                    <a:srgbClr val="000000">
                      <a:alpha val="43137"/>
                    </a:srgbClr>
                  </a:outerShdw>
                </a:effectLst>
                <a:ea typeface="+mj-ea"/>
              </a:rPr>
              <a:t>Thank you for your time</a:t>
            </a:r>
            <a:endParaRPr lang="en-ZA" sz="2000" b="1" i="1" dirty="0">
              <a:solidFill>
                <a:schemeClr val="accent2">
                  <a:lumMod val="60000"/>
                  <a:lumOff val="40000"/>
                </a:schemeClr>
              </a:solidFill>
            </a:endParaRPr>
          </a:p>
          <a:p>
            <a:pPr eaLnBrk="1" hangingPunct="1">
              <a:lnSpc>
                <a:spcPct val="80000"/>
              </a:lnSpc>
              <a:spcBef>
                <a:spcPct val="0"/>
              </a:spcBef>
              <a:defRPr/>
            </a:pPr>
            <a:endParaRPr lang="en-ZA" sz="2800" b="1" i="1" dirty="0" smtClean="0">
              <a:solidFill>
                <a:schemeClr val="accent1">
                  <a:lumMod val="25000"/>
                </a:schemeClr>
              </a:solidFill>
              <a:effectLst>
                <a:outerShdw blurRad="38100" dist="38100" dir="2700000" algn="tl">
                  <a:srgbClr val="000000">
                    <a:alpha val="43137"/>
                  </a:srgbClr>
                </a:outerShdw>
              </a:effectLst>
            </a:endParaRPr>
          </a:p>
          <a:p>
            <a:pPr eaLnBrk="1" hangingPunct="1">
              <a:lnSpc>
                <a:spcPct val="80000"/>
              </a:lnSpc>
              <a:spcBef>
                <a:spcPct val="0"/>
              </a:spcBef>
              <a:defRPr/>
            </a:pPr>
            <a:endParaRPr lang="en-ZA" sz="2800" b="1" i="1" dirty="0">
              <a:solidFill>
                <a:schemeClr val="accent1">
                  <a:lumMod val="25000"/>
                </a:schemeClr>
              </a:solidFill>
              <a:effectLst>
                <a:outerShdw blurRad="38100" dist="38100" dir="2700000" algn="tl">
                  <a:srgbClr val="000000">
                    <a:alpha val="43137"/>
                  </a:srgbClr>
                </a:outerShdw>
              </a:effectLst>
            </a:endParaRPr>
          </a:p>
          <a:p>
            <a:pPr eaLnBrk="1" hangingPunct="1">
              <a:lnSpc>
                <a:spcPct val="80000"/>
              </a:lnSpc>
              <a:spcBef>
                <a:spcPct val="0"/>
              </a:spcBef>
              <a:defRPr/>
            </a:pPr>
            <a:r>
              <a:rPr lang="en-ZA" sz="2800" b="1" i="1" dirty="0" smtClean="0">
                <a:solidFill>
                  <a:schemeClr val="accent1">
                    <a:lumMod val="25000"/>
                  </a:schemeClr>
                </a:solidFill>
                <a:effectLst>
                  <a:outerShdw blurRad="38100" dist="38100" dir="2700000" algn="tl">
                    <a:srgbClr val="000000">
                      <a:alpha val="43137"/>
                    </a:srgbClr>
                  </a:outerShdw>
                </a:effectLst>
              </a:rPr>
              <a:t>HAVE </a:t>
            </a:r>
            <a:r>
              <a:rPr lang="en-ZA" sz="2800" b="1" i="1" dirty="0">
                <a:solidFill>
                  <a:schemeClr val="accent1">
                    <a:lumMod val="25000"/>
                  </a:schemeClr>
                </a:solidFill>
                <a:effectLst>
                  <a:outerShdw blurRad="38100" dist="38100" dir="2700000" algn="tl">
                    <a:srgbClr val="000000">
                      <a:alpha val="43137"/>
                    </a:srgbClr>
                  </a:outerShdw>
                </a:effectLst>
              </a:rPr>
              <a:t>A GENDER RELATED COMPLAINT ????</a:t>
            </a:r>
          </a:p>
          <a:p>
            <a:pPr eaLnBrk="1" hangingPunct="1">
              <a:lnSpc>
                <a:spcPct val="80000"/>
              </a:lnSpc>
              <a:spcBef>
                <a:spcPct val="0"/>
              </a:spcBef>
              <a:defRPr/>
            </a:pPr>
            <a:endParaRPr lang="en-ZA" sz="2800" b="1" i="1" dirty="0" smtClean="0">
              <a:solidFill>
                <a:schemeClr val="accent1">
                  <a:lumMod val="25000"/>
                </a:schemeClr>
              </a:solidFill>
              <a:effectLst>
                <a:outerShdw blurRad="38100" dist="38100" dir="2700000" algn="tl">
                  <a:srgbClr val="000000">
                    <a:alpha val="43137"/>
                  </a:srgbClr>
                </a:outerShdw>
              </a:effectLst>
            </a:endParaRPr>
          </a:p>
          <a:p>
            <a:pPr eaLnBrk="1" hangingPunct="1">
              <a:lnSpc>
                <a:spcPct val="80000"/>
              </a:lnSpc>
              <a:spcBef>
                <a:spcPct val="0"/>
              </a:spcBef>
              <a:defRPr/>
            </a:pPr>
            <a:r>
              <a:rPr lang="en-ZA" sz="2800" b="1" i="1" dirty="0" smtClean="0">
                <a:solidFill>
                  <a:schemeClr val="accent1">
                    <a:lumMod val="25000"/>
                  </a:schemeClr>
                </a:solidFill>
                <a:effectLst>
                  <a:outerShdw blurRad="38100" dist="38100" dir="2700000" algn="tl">
                    <a:srgbClr val="000000">
                      <a:alpha val="43137"/>
                    </a:srgbClr>
                  </a:outerShdw>
                </a:effectLst>
              </a:rPr>
              <a:t>REPORT </a:t>
            </a:r>
            <a:r>
              <a:rPr lang="en-ZA" sz="2800" b="1" i="1" dirty="0">
                <a:solidFill>
                  <a:schemeClr val="accent1">
                    <a:lumMod val="25000"/>
                  </a:schemeClr>
                </a:solidFill>
                <a:effectLst>
                  <a:outerShdw blurRad="38100" dist="38100" dir="2700000" algn="tl">
                    <a:srgbClr val="000000">
                      <a:alpha val="43137"/>
                    </a:srgbClr>
                  </a:outerShdw>
                </a:effectLst>
              </a:rPr>
              <a:t>IT TO </a:t>
            </a:r>
          </a:p>
          <a:p>
            <a:pPr eaLnBrk="1" hangingPunct="1">
              <a:defRPr/>
            </a:pPr>
            <a:endParaRPr lang="en-ZA" sz="2800" b="1" dirty="0">
              <a:solidFill>
                <a:srgbClr val="0000FF"/>
              </a:solidFill>
              <a:effectLst>
                <a:outerShdw blurRad="38100" dist="38100" dir="2700000" algn="tl">
                  <a:srgbClr val="C0C0C0"/>
                </a:outerShdw>
              </a:effectLst>
            </a:endParaRPr>
          </a:p>
          <a:p>
            <a:pPr eaLnBrk="1" hangingPunct="1">
              <a:lnSpc>
                <a:spcPct val="80000"/>
              </a:lnSpc>
              <a:spcBef>
                <a:spcPct val="0"/>
              </a:spcBef>
              <a:defRPr/>
            </a:pPr>
            <a:r>
              <a:rPr lang="en-US" sz="2800" b="1" i="1" dirty="0">
                <a:solidFill>
                  <a:srgbClr val="FF0000"/>
                </a:solidFill>
              </a:rPr>
              <a:t>0800 007 709 </a:t>
            </a:r>
          </a:p>
          <a:p>
            <a:pPr eaLnBrk="1" hangingPunct="1">
              <a:lnSpc>
                <a:spcPct val="80000"/>
              </a:lnSpc>
              <a:spcBef>
                <a:spcPct val="0"/>
              </a:spcBef>
              <a:defRPr/>
            </a:pPr>
            <a:r>
              <a:rPr lang="en-US" sz="2800" b="1" i="1" dirty="0">
                <a:solidFill>
                  <a:srgbClr val="FF0000"/>
                </a:solidFill>
              </a:rPr>
              <a:t>Twitter</a:t>
            </a:r>
            <a:r>
              <a:rPr lang="en-US" sz="2800" b="1" i="1" dirty="0">
                <a:solidFill>
                  <a:srgbClr val="002060"/>
                </a:solidFill>
              </a:rPr>
              <a:t> </a:t>
            </a:r>
            <a:r>
              <a:rPr lang="en-US" sz="2800" b="1" i="1" dirty="0">
                <a:solidFill>
                  <a:srgbClr val="FF0000"/>
                </a:solidFill>
              </a:rPr>
              <a:t>Handle </a:t>
            </a:r>
            <a:r>
              <a:rPr lang="en-US" sz="2800" dirty="0">
                <a:solidFill>
                  <a:srgbClr val="002060"/>
                </a:solidFill>
              </a:rPr>
              <a:t>@</a:t>
            </a:r>
            <a:r>
              <a:rPr lang="en-US" sz="2800" dirty="0" err="1">
                <a:solidFill>
                  <a:srgbClr val="002060"/>
                </a:solidFill>
              </a:rPr>
              <a:t>CGEinfo</a:t>
            </a:r>
            <a:endParaRPr lang="en-US" sz="2800" dirty="0">
              <a:solidFill>
                <a:srgbClr val="002060"/>
              </a:solidFill>
            </a:endParaRPr>
          </a:p>
          <a:p>
            <a:pPr marL="342900" indent="-342900" algn="just" eaLnBrk="1" hangingPunct="1">
              <a:buFont typeface="Wingdings" panose="05000000000000000000" pitchFamily="2" charset="2"/>
              <a:buChar char="§"/>
            </a:pPr>
            <a:endParaRPr lang="en-GB" altLang="en-US" sz="2000" dirty="0" smtClean="0">
              <a:latin typeface="Century Gothic" panose="020B0502020202020204" pitchFamily="34" charset="0"/>
            </a:endParaRPr>
          </a:p>
        </p:txBody>
      </p:sp>
    </p:spTree>
    <p:extLst>
      <p:ext uri="{BB962C8B-B14F-4D97-AF65-F5344CB8AC3E}">
        <p14:creationId xmlns:p14="http://schemas.microsoft.com/office/powerpoint/2010/main" xmlns="" val="257094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A2DE991-F4E2-4187-B711-F7576622CD15}" type="slidenum">
              <a:rPr lang="en-GB" altLang="en-US" sz="1400" smtClean="0"/>
              <a:pPr>
                <a:spcBef>
                  <a:spcPct val="0"/>
                </a:spcBef>
                <a:buFontTx/>
                <a:buNone/>
              </a:pPr>
              <a:t>4</a:t>
            </a:fld>
            <a:endParaRPr lang="en-GB" altLang="en-US" sz="1400" smtClean="0"/>
          </a:p>
        </p:txBody>
      </p:sp>
      <p:sp>
        <p:nvSpPr>
          <p:cNvPr id="9220" name="Rectangle 2"/>
          <p:cNvSpPr>
            <a:spLocks noGrp="1" noChangeArrowheads="1"/>
          </p:cNvSpPr>
          <p:nvPr>
            <p:ph type="ctrTitle"/>
          </p:nvPr>
        </p:nvSpPr>
        <p:spPr>
          <a:xfrm>
            <a:off x="179388" y="1824038"/>
            <a:ext cx="8785225" cy="428625"/>
          </a:xfrm>
        </p:spPr>
        <p:txBody>
          <a:bodyPr/>
          <a:lstStyle/>
          <a:p>
            <a:pPr eaLnBrk="1" hangingPunct="1"/>
            <a:r>
              <a:rPr lang="en-GB" altLang="en-US" sz="2800" b="1" smtClean="0">
                <a:solidFill>
                  <a:schemeClr val="tx1"/>
                </a:solidFill>
                <a:latin typeface="Century Gothic" panose="020B0502020202020204" pitchFamily="34" charset="0"/>
                <a:sym typeface="Century Gothic" panose="020B0502020202020204" pitchFamily="34" charset="0"/>
              </a:rPr>
              <a:t>CONSTITUTIONAL MANDATE AND OBLIGATION</a:t>
            </a:r>
          </a:p>
        </p:txBody>
      </p:sp>
      <p:sp>
        <p:nvSpPr>
          <p:cNvPr id="9221" name="Rectangle 3"/>
          <p:cNvSpPr>
            <a:spLocks noGrp="1" noChangeArrowheads="1"/>
          </p:cNvSpPr>
          <p:nvPr>
            <p:ph type="subTitle" idx="1"/>
          </p:nvPr>
        </p:nvSpPr>
        <p:spPr>
          <a:xfrm>
            <a:off x="179388" y="2292350"/>
            <a:ext cx="8785225" cy="4284663"/>
          </a:xfrm>
        </p:spPr>
        <p:txBody>
          <a:bodyPr/>
          <a:lstStyle/>
          <a:p>
            <a:pPr marL="533400" indent="-533400" algn="l" eaLnBrk="1" hangingPunct="1">
              <a:lnSpc>
                <a:spcPct val="90000"/>
              </a:lnSpc>
              <a:defRPr/>
            </a:pPr>
            <a:r>
              <a:rPr lang="en-GB" sz="1800" b="1" i="1" dirty="0">
                <a:latin typeface="Calibri" pitchFamily="34" charset="0"/>
              </a:rPr>
              <a:t>Constitutional Mandate  - S187(1)</a:t>
            </a:r>
          </a:p>
          <a:p>
            <a:pPr marL="533400" indent="-533400" algn="l" eaLnBrk="1" hangingPunct="1">
              <a:lnSpc>
                <a:spcPct val="90000"/>
              </a:lnSpc>
              <a:defRPr/>
            </a:pPr>
            <a:r>
              <a:rPr lang="en-GB" sz="1800" dirty="0">
                <a:latin typeface="Calibri" pitchFamily="34" charset="0"/>
              </a:rPr>
              <a:t>	The Commission for gender equality must promote respect for gender equality and the protection, development and attainment of gender equality. </a:t>
            </a:r>
          </a:p>
          <a:p>
            <a:pPr marL="533400" indent="-533400" algn="l" eaLnBrk="1" hangingPunct="1">
              <a:lnSpc>
                <a:spcPct val="90000"/>
              </a:lnSpc>
              <a:defRPr/>
            </a:pPr>
            <a:endParaRPr lang="en-GB" sz="1800" b="1" i="1" dirty="0">
              <a:latin typeface="Calibri" pitchFamily="34" charset="0"/>
            </a:endParaRPr>
          </a:p>
          <a:p>
            <a:pPr marL="533400" indent="-533400" algn="l" eaLnBrk="1" hangingPunct="1">
              <a:lnSpc>
                <a:spcPct val="90000"/>
              </a:lnSpc>
              <a:defRPr/>
            </a:pPr>
            <a:r>
              <a:rPr lang="en-GB" sz="1800" b="1" i="1" dirty="0">
                <a:latin typeface="Calibri" pitchFamily="34" charset="0"/>
              </a:rPr>
              <a:t>Additional Powers and Functions prescribed by National legislation</a:t>
            </a:r>
          </a:p>
          <a:p>
            <a:pPr marL="533400" indent="-533400" algn="l" eaLnBrk="1" hangingPunct="1">
              <a:lnSpc>
                <a:spcPct val="90000"/>
              </a:lnSpc>
              <a:defRPr/>
            </a:pPr>
            <a:r>
              <a:rPr lang="en-GB" sz="1800" u="sng" dirty="0">
                <a:latin typeface="Calibri" pitchFamily="34" charset="0"/>
              </a:rPr>
              <a:t>S11 (1) of the CGE Act 39 of 1996</a:t>
            </a:r>
            <a:r>
              <a:rPr lang="en-GB" sz="1800" b="1" i="1" u="sng" dirty="0">
                <a:latin typeface="Calibri" pitchFamily="34" charset="0"/>
              </a:rPr>
              <a:t> (</a:t>
            </a:r>
            <a:r>
              <a:rPr lang="en-GB" sz="1800" i="1" u="sng" dirty="0">
                <a:latin typeface="Calibri" pitchFamily="34" charset="0"/>
              </a:rPr>
              <a:t>As amended)</a:t>
            </a:r>
            <a:endParaRPr lang="en-GB" sz="1800" b="1" i="1" u="sng" dirty="0">
              <a:latin typeface="Calibri" pitchFamily="34" charset="0"/>
            </a:endParaRPr>
          </a:p>
          <a:p>
            <a:pPr marL="533400" indent="-533400" algn="l" eaLnBrk="1" hangingPunct="1">
              <a:lnSpc>
                <a:spcPct val="90000"/>
              </a:lnSpc>
              <a:defRPr/>
            </a:pPr>
            <a:r>
              <a:rPr lang="en-GB" sz="1800" dirty="0">
                <a:latin typeface="Calibri" pitchFamily="34" charset="0"/>
              </a:rPr>
              <a:t>	Monitor</a:t>
            </a:r>
          </a:p>
          <a:p>
            <a:pPr marL="533400" indent="-533400" algn="l" eaLnBrk="1" hangingPunct="1">
              <a:lnSpc>
                <a:spcPct val="90000"/>
              </a:lnSpc>
              <a:defRPr/>
            </a:pPr>
            <a:r>
              <a:rPr lang="en-GB" sz="1800" dirty="0">
                <a:latin typeface="Calibri" pitchFamily="34" charset="0"/>
              </a:rPr>
              <a:t>	Investigate</a:t>
            </a:r>
          </a:p>
          <a:p>
            <a:pPr marL="533400" indent="-533400" algn="l" eaLnBrk="1" hangingPunct="1">
              <a:lnSpc>
                <a:spcPct val="90000"/>
              </a:lnSpc>
              <a:defRPr/>
            </a:pPr>
            <a:r>
              <a:rPr lang="en-GB" sz="1800" dirty="0">
                <a:latin typeface="Calibri" pitchFamily="34" charset="0"/>
              </a:rPr>
              <a:t>	Research</a:t>
            </a:r>
          </a:p>
          <a:p>
            <a:pPr marL="533400" indent="-533400" algn="l" eaLnBrk="1" hangingPunct="1">
              <a:lnSpc>
                <a:spcPct val="90000"/>
              </a:lnSpc>
              <a:defRPr/>
            </a:pPr>
            <a:r>
              <a:rPr lang="en-GB" sz="1800" dirty="0">
                <a:latin typeface="Calibri" pitchFamily="34" charset="0"/>
              </a:rPr>
              <a:t>	Educate</a:t>
            </a:r>
          </a:p>
          <a:p>
            <a:pPr marL="533400" indent="-533400" algn="l" eaLnBrk="1" hangingPunct="1">
              <a:lnSpc>
                <a:spcPct val="90000"/>
              </a:lnSpc>
              <a:defRPr/>
            </a:pPr>
            <a:r>
              <a:rPr lang="en-GB" sz="1800" dirty="0">
                <a:latin typeface="Calibri" pitchFamily="34" charset="0"/>
              </a:rPr>
              <a:t>	Lobby</a:t>
            </a:r>
          </a:p>
          <a:p>
            <a:pPr marL="533400" indent="-533400" algn="l" eaLnBrk="1" hangingPunct="1">
              <a:lnSpc>
                <a:spcPct val="90000"/>
              </a:lnSpc>
              <a:defRPr/>
            </a:pPr>
            <a:r>
              <a:rPr lang="en-GB" sz="1800" dirty="0">
                <a:latin typeface="Calibri" pitchFamily="34" charset="0"/>
              </a:rPr>
              <a:t>	Advise Parliament and report on issues concerning </a:t>
            </a:r>
          </a:p>
          <a:p>
            <a:pPr marL="533400" indent="-533400" algn="l" eaLnBrk="1" hangingPunct="1">
              <a:lnSpc>
                <a:spcPct val="90000"/>
              </a:lnSpc>
              <a:defRPr/>
            </a:pPr>
            <a:r>
              <a:rPr lang="en-GB" sz="1800" dirty="0">
                <a:latin typeface="Calibri" pitchFamily="34" charset="0"/>
              </a:rPr>
              <a:t>	gender equality</a:t>
            </a:r>
          </a:p>
          <a:p>
            <a:pPr marL="533400" indent="-533400" algn="l" eaLnBrk="1" hangingPunct="1">
              <a:lnSpc>
                <a:spcPct val="90000"/>
              </a:lnSpc>
              <a:defRPr/>
            </a:pPr>
            <a:r>
              <a:rPr lang="en-US" sz="1800" dirty="0">
                <a:latin typeface="Calibri" pitchFamily="34" charset="0"/>
              </a:rPr>
              <a:t>	Monitor  compliance to Regional &amp; International Conventions</a:t>
            </a:r>
            <a:endParaRPr lang="en-GB" sz="1800" dirty="0">
              <a:latin typeface="Calibri" pitchFamily="34" charset="0"/>
            </a:endParaRPr>
          </a:p>
          <a:p>
            <a:pPr marL="285750" indent="-285750" algn="l" eaLnBrk="1" hangingPunct="1">
              <a:buFontTx/>
              <a:buChar char="•"/>
              <a:defRPr/>
            </a:pPr>
            <a:endParaRPr lang="en-GB" altLang="en-US" sz="1800" dirty="0" smtClean="0">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0"/>
          <p:cNvGrpSpPr>
            <a:grpSpLocks/>
          </p:cNvGrpSpPr>
          <p:nvPr/>
        </p:nvGrpSpPr>
        <p:grpSpPr bwMode="auto">
          <a:xfrm>
            <a:off x="0" y="0"/>
            <a:ext cx="9144000" cy="6858000"/>
            <a:chOff x="0" y="0"/>
            <a:chExt cx="9144000" cy="6859122"/>
          </a:xfrm>
        </p:grpSpPr>
        <p:pic>
          <p:nvPicPr>
            <p:cNvPr id="11270"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271"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04C6543-3FFC-49D3-AA33-255EAEE377E7}" type="slidenum">
              <a:rPr lang="en-GB" altLang="en-US" sz="1400" smtClean="0"/>
              <a:pPr>
                <a:spcBef>
                  <a:spcPct val="0"/>
                </a:spcBef>
                <a:buFontTx/>
                <a:buNone/>
              </a:pPr>
              <a:t>5</a:t>
            </a:fld>
            <a:endParaRPr lang="en-GB" altLang="en-US" sz="1400" smtClean="0"/>
          </a:p>
        </p:txBody>
      </p:sp>
      <p:sp>
        <p:nvSpPr>
          <p:cNvPr id="11268" name="Rectangle 2"/>
          <p:cNvSpPr>
            <a:spLocks noGrp="1" noChangeArrowheads="1"/>
          </p:cNvSpPr>
          <p:nvPr>
            <p:ph type="ctrTitle"/>
          </p:nvPr>
        </p:nvSpPr>
        <p:spPr>
          <a:xfrm>
            <a:off x="179388" y="1865313"/>
            <a:ext cx="8785225" cy="466725"/>
          </a:xfrm>
        </p:spPr>
        <p:txBody>
          <a:bodyPr/>
          <a:lstStyle/>
          <a:p>
            <a:pPr eaLnBrk="1" hangingPunct="1"/>
            <a:r>
              <a:rPr lang="en-GB" altLang="en-US" sz="3200" b="1" smtClean="0">
                <a:solidFill>
                  <a:schemeClr val="tx1"/>
                </a:solidFill>
                <a:latin typeface="Century Gothic" panose="020B0502020202020204" pitchFamily="34" charset="0"/>
                <a:sym typeface="Century Gothic" panose="020B0502020202020204" pitchFamily="34" charset="0"/>
              </a:rPr>
              <a:t>C</a:t>
            </a:r>
            <a:r>
              <a:rPr lang="en-GB" altLang="en-US" sz="2800" b="1" smtClean="0">
                <a:solidFill>
                  <a:schemeClr val="tx1"/>
                </a:solidFill>
                <a:latin typeface="Century Gothic" panose="020B0502020202020204" pitchFamily="34" charset="0"/>
                <a:sym typeface="Century Gothic" panose="020B0502020202020204" pitchFamily="34" charset="0"/>
              </a:rPr>
              <a:t>ONSTITUTIONAL MANDATE AND OBLIGATION</a:t>
            </a:r>
          </a:p>
        </p:txBody>
      </p:sp>
      <p:sp>
        <p:nvSpPr>
          <p:cNvPr id="11269" name="Rectangle 3"/>
          <p:cNvSpPr>
            <a:spLocks noGrp="1" noChangeArrowheads="1"/>
          </p:cNvSpPr>
          <p:nvPr>
            <p:ph type="subTitle" idx="1"/>
          </p:nvPr>
        </p:nvSpPr>
        <p:spPr>
          <a:xfrm>
            <a:off x="179388" y="2500313"/>
            <a:ext cx="8785225" cy="3881437"/>
          </a:xfrm>
        </p:spPr>
        <p:txBody>
          <a:bodyPr/>
          <a:lstStyle/>
          <a:p>
            <a:pPr algn="l" eaLnBrk="1" hangingPunct="1">
              <a:defRPr/>
            </a:pPr>
            <a:r>
              <a:rPr lang="en-US" sz="1800" u="sng" dirty="0">
                <a:latin typeface="Calibri" pitchFamily="34" charset="0"/>
              </a:rPr>
              <a:t>Promotion of Equality and Prevention of Unfair Discrimination Act 4 of 2000 (PEPUDA)</a:t>
            </a:r>
          </a:p>
          <a:p>
            <a:pPr algn="l" eaLnBrk="1" hangingPunct="1">
              <a:defRPr/>
            </a:pPr>
            <a:r>
              <a:rPr lang="en-US" sz="1800" dirty="0">
                <a:latin typeface="Calibri" pitchFamily="34" charset="0"/>
              </a:rPr>
              <a:t>	Assist complainants in instituting proceedings in the Equality Court</a:t>
            </a:r>
          </a:p>
          <a:p>
            <a:pPr algn="l" eaLnBrk="1" hangingPunct="1">
              <a:defRPr/>
            </a:pPr>
            <a:r>
              <a:rPr lang="en-US" sz="1800" dirty="0">
                <a:latin typeface="Calibri" pitchFamily="34" charset="0"/>
              </a:rPr>
              <a:t>	Conduct investigations and make recommendations regarding persistent contraventions of PEPUDA</a:t>
            </a:r>
          </a:p>
          <a:p>
            <a:pPr algn="l" eaLnBrk="1" hangingPunct="1">
              <a:defRPr/>
            </a:pPr>
            <a:endParaRPr lang="en-US" sz="1800" dirty="0">
              <a:latin typeface="Calibri" pitchFamily="34" charset="0"/>
            </a:endParaRPr>
          </a:p>
          <a:p>
            <a:pPr algn="l" eaLnBrk="1" hangingPunct="1">
              <a:defRPr/>
            </a:pPr>
            <a:r>
              <a:rPr lang="en-US" sz="1800" dirty="0">
                <a:latin typeface="Calibri" pitchFamily="34" charset="0"/>
              </a:rPr>
              <a:t>The Bill of Rights in the Constitution enshrines the rights of all people to the democratic values of human dignity, equality and freedom.</a:t>
            </a:r>
          </a:p>
          <a:p>
            <a:pPr algn="l" eaLnBrk="1" hangingPunct="1">
              <a:defRPr/>
            </a:pPr>
            <a:endParaRPr lang="en-US" sz="1800" dirty="0">
              <a:latin typeface="Calibri" pitchFamily="34" charset="0"/>
            </a:endParaRPr>
          </a:p>
          <a:p>
            <a:pPr algn="l" eaLnBrk="1" hangingPunct="1">
              <a:defRPr/>
            </a:pPr>
            <a:r>
              <a:rPr lang="en-US" sz="1800" dirty="0">
                <a:latin typeface="Calibri" pitchFamily="34" charset="0"/>
              </a:rPr>
              <a:t>The CGE’s obligation to strengthen constitutional democracy is the attainment of gender equality.</a:t>
            </a:r>
          </a:p>
          <a:p>
            <a:pPr algn="l">
              <a:defRPr/>
            </a:pPr>
            <a:endParaRPr lang="en-US" sz="1800" dirty="0"/>
          </a:p>
          <a:p>
            <a:pPr marL="285750" indent="-285750" algn="l" eaLnBrk="1" hangingPunct="1">
              <a:buFontTx/>
              <a:buChar char="•"/>
              <a:defRPr/>
            </a:pPr>
            <a:endParaRPr lang="en-GB" altLang="en-US" sz="1600" dirty="0" smtClean="0">
              <a:latin typeface="Century Gothic" panose="020B0502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0"/>
          <p:cNvGrpSpPr>
            <a:grpSpLocks/>
          </p:cNvGrpSpPr>
          <p:nvPr/>
        </p:nvGrpSpPr>
        <p:grpSpPr bwMode="auto">
          <a:xfrm>
            <a:off x="0" y="0"/>
            <a:ext cx="9144000" cy="6858000"/>
            <a:chOff x="0" y="0"/>
            <a:chExt cx="9144000" cy="6859122"/>
          </a:xfrm>
        </p:grpSpPr>
        <p:pic>
          <p:nvPicPr>
            <p:cNvPr id="13318"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9"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3970FC7-B523-4182-958E-6D6145AA4E95}" type="slidenum">
              <a:rPr lang="en-GB" altLang="en-US" sz="1400" smtClean="0"/>
              <a:pPr>
                <a:spcBef>
                  <a:spcPct val="0"/>
                </a:spcBef>
                <a:buFontTx/>
                <a:buNone/>
              </a:pPr>
              <a:t>6</a:t>
            </a:fld>
            <a:endParaRPr lang="en-GB" altLang="en-US" sz="1400" smtClean="0"/>
          </a:p>
        </p:txBody>
      </p:sp>
      <p:sp>
        <p:nvSpPr>
          <p:cNvPr id="13316" name="Rectangle 2"/>
          <p:cNvSpPr>
            <a:spLocks noGrp="1" noChangeArrowheads="1"/>
          </p:cNvSpPr>
          <p:nvPr>
            <p:ph type="ctrTitle"/>
          </p:nvPr>
        </p:nvSpPr>
        <p:spPr>
          <a:xfrm>
            <a:off x="250825" y="1865313"/>
            <a:ext cx="8435975" cy="466725"/>
          </a:xfrm>
        </p:spPr>
        <p:txBody>
          <a:bodyPr/>
          <a:lstStyle/>
          <a:p>
            <a:pPr eaLnBrk="1" hangingPunct="1"/>
            <a:r>
              <a:rPr lang="en-GB" altLang="en-US" sz="3200" b="1" smtClean="0">
                <a:solidFill>
                  <a:schemeClr val="tx1"/>
                </a:solidFill>
                <a:latin typeface="Century Gothic" panose="020B0502020202020204" pitchFamily="34" charset="0"/>
                <a:sym typeface="Century Gothic" panose="020B0502020202020204" pitchFamily="34" charset="0"/>
              </a:rPr>
              <a:t>VISION AND MISSION</a:t>
            </a:r>
          </a:p>
        </p:txBody>
      </p:sp>
      <p:sp>
        <p:nvSpPr>
          <p:cNvPr id="13317" name="Rectangle 3"/>
          <p:cNvSpPr>
            <a:spLocks noGrp="1" noChangeArrowheads="1"/>
          </p:cNvSpPr>
          <p:nvPr>
            <p:ph type="subTitle" idx="1"/>
          </p:nvPr>
        </p:nvSpPr>
        <p:spPr>
          <a:xfrm>
            <a:off x="179388" y="2332038"/>
            <a:ext cx="8785225" cy="4244975"/>
          </a:xfrm>
        </p:spPr>
        <p:txBody>
          <a:bodyPr/>
          <a:lstStyle/>
          <a:p>
            <a:pPr marL="533400" indent="-533400" algn="l" eaLnBrk="1" fontAlgn="auto" hangingPunct="1">
              <a:lnSpc>
                <a:spcPct val="90000"/>
              </a:lnSpc>
              <a:spcAft>
                <a:spcPts val="0"/>
              </a:spcAft>
              <a:buClr>
                <a:schemeClr val="accent3"/>
              </a:buClr>
              <a:defRPr/>
            </a:pPr>
            <a:r>
              <a:rPr lang="en-ZA" sz="2400" b="1" i="1" dirty="0">
                <a:latin typeface="Calibri" pitchFamily="34" charset="0"/>
              </a:rPr>
              <a:t>Vision</a:t>
            </a:r>
            <a:r>
              <a:rPr lang="en-ZA" sz="2400" b="1" dirty="0">
                <a:latin typeface="Calibri" pitchFamily="34" charset="0"/>
              </a:rPr>
              <a:t> </a:t>
            </a:r>
          </a:p>
          <a:p>
            <a:pPr marL="533400" indent="-533400" algn="l" eaLnBrk="1" fontAlgn="auto" hangingPunct="1">
              <a:lnSpc>
                <a:spcPct val="90000"/>
              </a:lnSpc>
              <a:spcAft>
                <a:spcPts val="0"/>
              </a:spcAft>
              <a:buClr>
                <a:schemeClr val="accent3"/>
              </a:buClr>
              <a:defRPr/>
            </a:pPr>
            <a:r>
              <a:rPr lang="en-ZA" sz="2000" dirty="0">
                <a:latin typeface="Calibri" pitchFamily="34" charset="0"/>
              </a:rPr>
              <a:t>A society free from all forms of gender oppression and inequality</a:t>
            </a:r>
          </a:p>
          <a:p>
            <a:pPr marL="533400" indent="-533400" algn="l" eaLnBrk="1" fontAlgn="auto" hangingPunct="1">
              <a:lnSpc>
                <a:spcPct val="90000"/>
              </a:lnSpc>
              <a:spcAft>
                <a:spcPts val="0"/>
              </a:spcAft>
              <a:buClr>
                <a:schemeClr val="accent3"/>
              </a:buClr>
              <a:buFont typeface="Wingdings" pitchFamily="2" charset="2"/>
              <a:buChar char="Ø"/>
              <a:defRPr/>
            </a:pPr>
            <a:endParaRPr lang="en-ZA" sz="2000" dirty="0">
              <a:latin typeface="Calibri" pitchFamily="34" charset="0"/>
            </a:endParaRPr>
          </a:p>
          <a:p>
            <a:pPr marL="533400" indent="-533400" algn="l" eaLnBrk="1" fontAlgn="auto" hangingPunct="1">
              <a:lnSpc>
                <a:spcPct val="90000"/>
              </a:lnSpc>
              <a:spcAft>
                <a:spcPts val="0"/>
              </a:spcAft>
              <a:buClr>
                <a:schemeClr val="accent3"/>
              </a:buClr>
              <a:defRPr/>
            </a:pPr>
            <a:r>
              <a:rPr lang="en-ZA" sz="2400" b="1" i="1" dirty="0" smtClean="0">
                <a:latin typeface="Calibri" pitchFamily="34" charset="0"/>
              </a:rPr>
              <a:t>Mission</a:t>
            </a:r>
            <a:r>
              <a:rPr lang="en-ZA" sz="2400" b="1" dirty="0" smtClean="0">
                <a:latin typeface="Calibri" pitchFamily="34" charset="0"/>
              </a:rPr>
              <a:t> </a:t>
            </a:r>
          </a:p>
          <a:p>
            <a:pPr marL="533400" indent="-533400" algn="l" eaLnBrk="1" fontAlgn="auto" hangingPunct="1">
              <a:lnSpc>
                <a:spcPct val="90000"/>
              </a:lnSpc>
              <a:spcAft>
                <a:spcPts val="0"/>
              </a:spcAft>
              <a:buClr>
                <a:schemeClr val="accent3"/>
              </a:buClr>
              <a:defRPr/>
            </a:pPr>
            <a:r>
              <a:rPr lang="en-ZA" sz="2000" dirty="0" smtClean="0">
                <a:latin typeface="Calibri" pitchFamily="34" charset="0"/>
              </a:rPr>
              <a:t>Monitor</a:t>
            </a:r>
            <a:r>
              <a:rPr lang="en-ZA" sz="2000" dirty="0">
                <a:latin typeface="Calibri" pitchFamily="34" charset="0"/>
              </a:rPr>
              <a:t>,  evaluate and make recommendations on policies of the public </a:t>
            </a:r>
            <a:r>
              <a:rPr lang="en-ZA" sz="2000" dirty="0" smtClean="0">
                <a:latin typeface="Calibri" pitchFamily="34" charset="0"/>
              </a:rPr>
              <a:t>and private sector</a:t>
            </a:r>
          </a:p>
          <a:p>
            <a:pPr marL="533400" indent="-533400" algn="l" eaLnBrk="1" fontAlgn="auto" hangingPunct="1">
              <a:lnSpc>
                <a:spcPct val="90000"/>
              </a:lnSpc>
              <a:spcAft>
                <a:spcPts val="0"/>
              </a:spcAft>
              <a:buClr>
                <a:schemeClr val="accent3"/>
              </a:buClr>
              <a:defRPr/>
            </a:pPr>
            <a:r>
              <a:rPr lang="en-ZA" sz="2000" dirty="0" smtClean="0">
                <a:latin typeface="Calibri" pitchFamily="34" charset="0"/>
              </a:rPr>
              <a:t> Information </a:t>
            </a:r>
            <a:r>
              <a:rPr lang="en-ZA" sz="2000" dirty="0">
                <a:latin typeface="Calibri" pitchFamily="34" charset="0"/>
              </a:rPr>
              <a:t>and educational </a:t>
            </a:r>
            <a:r>
              <a:rPr lang="en-ZA" sz="2000" dirty="0" smtClean="0">
                <a:latin typeface="Calibri" pitchFamily="34" charset="0"/>
              </a:rPr>
              <a:t>programme</a:t>
            </a:r>
          </a:p>
          <a:p>
            <a:pPr marL="533400" indent="-533400" algn="l" eaLnBrk="1" fontAlgn="auto" hangingPunct="1">
              <a:lnSpc>
                <a:spcPct val="90000"/>
              </a:lnSpc>
              <a:spcAft>
                <a:spcPts val="0"/>
              </a:spcAft>
              <a:buClr>
                <a:schemeClr val="accent3"/>
              </a:buClr>
              <a:defRPr/>
            </a:pPr>
            <a:r>
              <a:rPr lang="en-ZA" sz="2000" dirty="0" smtClean="0">
                <a:latin typeface="Calibri" pitchFamily="34" charset="0"/>
              </a:rPr>
              <a:t>Evaluate </a:t>
            </a:r>
            <a:r>
              <a:rPr lang="en-ZA" sz="2000" dirty="0">
                <a:latin typeface="Calibri" pitchFamily="34" charset="0"/>
              </a:rPr>
              <a:t>and make recommendations on legislation affecting the status of </a:t>
            </a:r>
            <a:r>
              <a:rPr lang="en-ZA" sz="2000" dirty="0" smtClean="0">
                <a:latin typeface="Calibri" pitchFamily="34" charset="0"/>
              </a:rPr>
              <a:t>women</a:t>
            </a:r>
          </a:p>
          <a:p>
            <a:pPr marL="533400" indent="-533400" algn="l" eaLnBrk="1" fontAlgn="auto" hangingPunct="1">
              <a:lnSpc>
                <a:spcPct val="90000"/>
              </a:lnSpc>
              <a:spcAft>
                <a:spcPts val="0"/>
              </a:spcAft>
              <a:buClr>
                <a:schemeClr val="accent3"/>
              </a:buClr>
              <a:defRPr/>
            </a:pPr>
            <a:r>
              <a:rPr lang="en-ZA" sz="2000" dirty="0" smtClean="0">
                <a:latin typeface="Calibri" pitchFamily="34" charset="0"/>
              </a:rPr>
              <a:t>Investigate</a:t>
            </a:r>
            <a:r>
              <a:rPr lang="en-ZA" sz="2000" dirty="0">
                <a:latin typeface="Calibri" pitchFamily="34" charset="0"/>
              </a:rPr>
              <a:t>, resolve and rectify gender </a:t>
            </a:r>
            <a:r>
              <a:rPr lang="en-ZA" sz="2000" dirty="0" smtClean="0">
                <a:latin typeface="Calibri" pitchFamily="34" charset="0"/>
              </a:rPr>
              <a:t>issues</a:t>
            </a:r>
          </a:p>
          <a:p>
            <a:pPr marL="533400" indent="-533400" algn="l" eaLnBrk="1" fontAlgn="auto" hangingPunct="1">
              <a:lnSpc>
                <a:spcPct val="90000"/>
              </a:lnSpc>
              <a:spcAft>
                <a:spcPts val="0"/>
              </a:spcAft>
              <a:buClr>
                <a:schemeClr val="accent3"/>
              </a:buClr>
              <a:defRPr/>
            </a:pPr>
            <a:r>
              <a:rPr lang="en-ZA" sz="2000" dirty="0" smtClean="0">
                <a:latin typeface="Calibri" pitchFamily="34" charset="0"/>
              </a:rPr>
              <a:t>Collaborate </a:t>
            </a:r>
            <a:r>
              <a:rPr lang="en-ZA" sz="2000" dirty="0">
                <a:latin typeface="Calibri" pitchFamily="34" charset="0"/>
              </a:rPr>
              <a:t>with government and civil </a:t>
            </a:r>
            <a:r>
              <a:rPr lang="en-ZA" sz="2000" dirty="0" smtClean="0">
                <a:latin typeface="Calibri" pitchFamily="34" charset="0"/>
              </a:rPr>
              <a:t>society</a:t>
            </a:r>
          </a:p>
          <a:p>
            <a:pPr marL="533400" indent="-533400" algn="l" eaLnBrk="1" fontAlgn="auto" hangingPunct="1">
              <a:lnSpc>
                <a:spcPct val="90000"/>
              </a:lnSpc>
              <a:spcAft>
                <a:spcPts val="0"/>
              </a:spcAft>
              <a:buClr>
                <a:schemeClr val="accent3"/>
              </a:buClr>
              <a:defRPr/>
            </a:pPr>
            <a:r>
              <a:rPr lang="en-ZA" sz="2000" dirty="0" smtClean="0">
                <a:latin typeface="Calibri" pitchFamily="34" charset="0"/>
              </a:rPr>
              <a:t>Monitor </a:t>
            </a:r>
            <a:r>
              <a:rPr lang="en-ZA" sz="2000" dirty="0">
                <a:latin typeface="Calibri" pitchFamily="34" charset="0"/>
              </a:rPr>
              <a:t>and report on international conventions</a:t>
            </a:r>
            <a:endParaRPr lang="en-GB" sz="2000" dirty="0">
              <a:latin typeface="Calibri" pitchFamily="34" charset="0"/>
            </a:endParaRPr>
          </a:p>
          <a:p>
            <a:pPr marL="285750" indent="-285750" algn="l" eaLnBrk="1" hangingPunct="1">
              <a:buFontTx/>
              <a:buChar char="•"/>
              <a:defRPr/>
            </a:pPr>
            <a:endParaRPr lang="en-GB" altLang="en-US" sz="1600" dirty="0" smtClean="0">
              <a:latin typeface="Century Gothic" panose="020B0502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10"/>
          <p:cNvGrpSpPr>
            <a:grpSpLocks/>
          </p:cNvGrpSpPr>
          <p:nvPr/>
        </p:nvGrpSpPr>
        <p:grpSpPr bwMode="auto">
          <a:xfrm>
            <a:off x="0" y="0"/>
            <a:ext cx="9144000" cy="6858000"/>
            <a:chOff x="0" y="0"/>
            <a:chExt cx="9144000" cy="6859122"/>
          </a:xfrm>
        </p:grpSpPr>
        <p:pic>
          <p:nvPicPr>
            <p:cNvPr id="15366"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367"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33706E5-8008-457D-8970-98820A90C336}" type="slidenum">
              <a:rPr lang="en-GB" altLang="en-US" sz="1400" smtClean="0"/>
              <a:pPr>
                <a:spcBef>
                  <a:spcPct val="0"/>
                </a:spcBef>
                <a:buFontTx/>
                <a:buNone/>
              </a:pPr>
              <a:t>7</a:t>
            </a:fld>
            <a:endParaRPr lang="en-GB" altLang="en-US" sz="1400" smtClean="0"/>
          </a:p>
        </p:txBody>
      </p:sp>
      <p:sp>
        <p:nvSpPr>
          <p:cNvPr id="15364" name="Rectangle 2"/>
          <p:cNvSpPr>
            <a:spLocks noGrp="1" noChangeArrowheads="1"/>
          </p:cNvSpPr>
          <p:nvPr>
            <p:ph type="ctrTitle"/>
          </p:nvPr>
        </p:nvSpPr>
        <p:spPr>
          <a:xfrm>
            <a:off x="90488" y="1785938"/>
            <a:ext cx="8963025" cy="506412"/>
          </a:xfrm>
        </p:spPr>
        <p:txBody>
          <a:bodyPr/>
          <a:lstStyle/>
          <a:p>
            <a:pPr eaLnBrk="1" hangingPunct="1"/>
            <a:r>
              <a:rPr lang="en-GB" altLang="en-US" sz="2800" b="1" smtClean="0">
                <a:solidFill>
                  <a:schemeClr val="tx1"/>
                </a:solidFill>
                <a:latin typeface="Century Gothic" panose="020B0502020202020204" pitchFamily="34" charset="0"/>
                <a:sym typeface="Century Gothic" panose="020B0502020202020204" pitchFamily="34" charset="0"/>
              </a:rPr>
              <a:t>OVERSIGHT COMMITTEES</a:t>
            </a:r>
          </a:p>
        </p:txBody>
      </p:sp>
      <p:sp>
        <p:nvSpPr>
          <p:cNvPr id="19461" name="Rectangle 3"/>
          <p:cNvSpPr>
            <a:spLocks noGrp="1" noChangeArrowheads="1"/>
          </p:cNvSpPr>
          <p:nvPr>
            <p:ph type="subTitle" idx="1"/>
          </p:nvPr>
        </p:nvSpPr>
        <p:spPr>
          <a:xfrm>
            <a:off x="250825" y="2292350"/>
            <a:ext cx="8642350" cy="4284663"/>
          </a:xfrm>
        </p:spPr>
        <p:txBody>
          <a:bodyPr/>
          <a:lstStyle/>
          <a:p>
            <a:pPr algn="l" eaLnBrk="1" hangingPunct="1">
              <a:defRPr/>
            </a:pPr>
            <a:r>
              <a:rPr lang="en-US" sz="2000" b="1" dirty="0">
                <a:latin typeface="Calibri" pitchFamily="34" charset="0"/>
              </a:rPr>
              <a:t>Governance Oversight Committees by Commissioners</a:t>
            </a:r>
          </a:p>
          <a:p>
            <a:pPr algn="l" eaLnBrk="1" hangingPunct="1">
              <a:defRPr/>
            </a:pPr>
            <a:endParaRPr lang="en-US" sz="2000" dirty="0">
              <a:latin typeface="Calibri" pitchFamily="34" charset="0"/>
            </a:endParaRPr>
          </a:p>
          <a:p>
            <a:pPr algn="l" eaLnBrk="1" hangingPunct="1">
              <a:buFont typeface="Wingdings" pitchFamily="2" charset="2"/>
              <a:buChar char="Ø"/>
              <a:defRPr/>
            </a:pPr>
            <a:r>
              <a:rPr lang="en-US" sz="2000" dirty="0">
                <a:latin typeface="Calibri" pitchFamily="34" charset="0"/>
              </a:rPr>
              <a:t>Legal and Complaints</a:t>
            </a:r>
          </a:p>
          <a:p>
            <a:pPr algn="l" eaLnBrk="1" hangingPunct="1">
              <a:buFont typeface="Wingdings" pitchFamily="2" charset="2"/>
              <a:buChar char="Ø"/>
              <a:defRPr/>
            </a:pPr>
            <a:r>
              <a:rPr lang="en-US" sz="2000" dirty="0">
                <a:latin typeface="Calibri" pitchFamily="34" charset="0"/>
              </a:rPr>
              <a:t>Research and Education</a:t>
            </a:r>
          </a:p>
          <a:p>
            <a:pPr algn="l" eaLnBrk="1" hangingPunct="1">
              <a:buFont typeface="Wingdings" pitchFamily="2" charset="2"/>
              <a:buChar char="Ø"/>
              <a:defRPr/>
            </a:pPr>
            <a:r>
              <a:rPr lang="en-US" sz="2000" dirty="0">
                <a:latin typeface="Calibri" pitchFamily="34" charset="0"/>
              </a:rPr>
              <a:t>Strategic Planning, Annual Report and M&amp;E</a:t>
            </a:r>
          </a:p>
          <a:p>
            <a:pPr algn="l" eaLnBrk="1" hangingPunct="1">
              <a:buFont typeface="Wingdings" pitchFamily="2" charset="2"/>
              <a:buChar char="Ø"/>
              <a:defRPr/>
            </a:pPr>
            <a:r>
              <a:rPr lang="en-US" sz="2000" dirty="0">
                <a:latin typeface="Calibri" pitchFamily="34" charset="0"/>
              </a:rPr>
              <a:t>Human Resources</a:t>
            </a:r>
          </a:p>
          <a:p>
            <a:pPr algn="l" eaLnBrk="1" hangingPunct="1">
              <a:buFont typeface="Wingdings" pitchFamily="2" charset="2"/>
              <a:buChar char="Ø"/>
              <a:defRPr/>
            </a:pPr>
            <a:r>
              <a:rPr lang="en-US" sz="2000" dirty="0">
                <a:latin typeface="Calibri" pitchFamily="34" charset="0"/>
              </a:rPr>
              <a:t>Audit</a:t>
            </a:r>
          </a:p>
          <a:p>
            <a:pPr algn="l" eaLnBrk="1" hangingPunct="1">
              <a:buFont typeface="Wingdings" pitchFamily="2" charset="2"/>
              <a:buChar char="Ø"/>
              <a:defRPr/>
            </a:pPr>
            <a:r>
              <a:rPr lang="en-US" sz="2000" dirty="0">
                <a:latin typeface="Calibri" pitchFamily="34" charset="0"/>
              </a:rPr>
              <a:t>Finance</a:t>
            </a:r>
          </a:p>
          <a:p>
            <a:pPr algn="l" eaLnBrk="1" hangingPunct="1">
              <a:buFont typeface="Wingdings" pitchFamily="2" charset="2"/>
              <a:buChar char="Ø"/>
              <a:defRPr/>
            </a:pPr>
            <a:r>
              <a:rPr lang="en-US" sz="2000" dirty="0">
                <a:latin typeface="Calibri" pitchFamily="34" charset="0"/>
              </a:rPr>
              <a:t>Information Technology and Communications</a:t>
            </a:r>
          </a:p>
          <a:p>
            <a:pPr algn="l" eaLnBrk="1" hangingPunct="1">
              <a:defRPr/>
            </a:pPr>
            <a:endParaRPr lang="en-US" altLang="en-US" sz="2000" dirty="0" smtClean="0">
              <a:latin typeface="Century Gothic" panose="020B0502020202020204" pitchFamily="34" charset="0"/>
            </a:endParaRPr>
          </a:p>
          <a:p>
            <a:pPr marL="285750" indent="-285750" algn="l" eaLnBrk="1" hangingPunct="1">
              <a:buFont typeface="Arial" panose="020B0604020202020204" pitchFamily="34" charset="0"/>
              <a:buChar char="•"/>
              <a:defRPr/>
            </a:pPr>
            <a:endParaRPr lang="en-US" altLang="en-US" sz="2000" dirty="0" smtClean="0">
              <a:latin typeface="Century Gothic" panose="020B0502020202020204" pitchFamily="34" charset="0"/>
            </a:endParaRPr>
          </a:p>
          <a:p>
            <a:pPr marL="285750" indent="-285750" algn="l" eaLnBrk="1" hangingPunct="1">
              <a:buFont typeface="Arial" panose="020B0604020202020204" pitchFamily="34" charset="0"/>
              <a:buChar char="•"/>
              <a:defRPr/>
            </a:pPr>
            <a:endParaRPr lang="en-US" altLang="en-US" sz="2000" dirty="0" smtClean="0">
              <a:latin typeface="Century Gothic" panose="020B0502020202020204" pitchFamily="34" charset="0"/>
            </a:endParaRPr>
          </a:p>
          <a:p>
            <a:pPr marL="285750" indent="-285750" algn="l" eaLnBrk="1" hangingPunct="1">
              <a:buFont typeface="Arial" panose="020B0604020202020204" pitchFamily="34" charset="0"/>
              <a:buChar char="•"/>
              <a:defRPr/>
            </a:pPr>
            <a:endParaRPr lang="en-US" altLang="en-US" sz="1800" dirty="0" smtClean="0">
              <a:latin typeface="Century Gothic" panose="020B0502020202020204" pitchFamily="34" charset="0"/>
            </a:endParaRPr>
          </a:p>
          <a:p>
            <a:pPr marL="285750" indent="-285750" algn="l" eaLnBrk="1" hangingPunct="1">
              <a:buFont typeface="Arial" panose="020B0604020202020204" pitchFamily="34" charset="0"/>
              <a:buChar char="•"/>
              <a:defRPr/>
            </a:pPr>
            <a:endParaRPr lang="en-US" altLang="en-US" sz="1800" dirty="0">
              <a:latin typeface="Century Gothic" panose="020B0502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10"/>
          <p:cNvGrpSpPr>
            <a:grpSpLocks/>
          </p:cNvGrpSpPr>
          <p:nvPr/>
        </p:nvGrpSpPr>
        <p:grpSpPr bwMode="auto">
          <a:xfrm>
            <a:off x="0" y="0"/>
            <a:ext cx="9144000" cy="6858000"/>
            <a:chOff x="0" y="0"/>
            <a:chExt cx="9144000" cy="6859122"/>
          </a:xfrm>
        </p:grpSpPr>
        <p:pic>
          <p:nvPicPr>
            <p:cNvPr id="1741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5"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904002F-953D-4905-936F-408327AC2D20}" type="slidenum">
              <a:rPr lang="en-GB" altLang="en-US" sz="1400" smtClean="0"/>
              <a:pPr>
                <a:spcBef>
                  <a:spcPct val="0"/>
                </a:spcBef>
                <a:buFontTx/>
                <a:buNone/>
              </a:pPr>
              <a:t>8</a:t>
            </a:fld>
            <a:endParaRPr lang="en-GB" altLang="en-US" sz="1400" smtClean="0"/>
          </a:p>
        </p:txBody>
      </p:sp>
      <p:sp>
        <p:nvSpPr>
          <p:cNvPr id="17412" name="Rectangle 2"/>
          <p:cNvSpPr>
            <a:spLocks noGrp="1" noChangeArrowheads="1"/>
          </p:cNvSpPr>
          <p:nvPr>
            <p:ph type="ctrTitle"/>
          </p:nvPr>
        </p:nvSpPr>
        <p:spPr>
          <a:xfrm>
            <a:off x="0" y="1804988"/>
            <a:ext cx="8964613" cy="468312"/>
          </a:xfrm>
        </p:spPr>
        <p:txBody>
          <a:bodyPr/>
          <a:lstStyle/>
          <a:p>
            <a:pPr eaLnBrk="1" hangingPunct="1"/>
            <a:r>
              <a:rPr lang="en-GB" altLang="en-US" sz="2000" b="1" smtClean="0">
                <a:solidFill>
                  <a:schemeClr val="tx1"/>
                </a:solidFill>
                <a:latin typeface="Century Gothic" panose="020B0502020202020204" pitchFamily="34" charset="0"/>
                <a:sym typeface="Century Gothic" panose="020B0502020202020204" pitchFamily="34" charset="0"/>
              </a:rPr>
              <a:t>LEGISLATIVE FRAMEWORK INFORMING THE COMMISSIONS PROGRAMMES</a:t>
            </a:r>
          </a:p>
        </p:txBody>
      </p:sp>
      <p:sp>
        <p:nvSpPr>
          <p:cNvPr id="17413" name="Rectangle 3"/>
          <p:cNvSpPr>
            <a:spLocks noGrp="1" noChangeArrowheads="1"/>
          </p:cNvSpPr>
          <p:nvPr>
            <p:ph type="subTitle" idx="1"/>
          </p:nvPr>
        </p:nvSpPr>
        <p:spPr>
          <a:xfrm>
            <a:off x="250825" y="2492375"/>
            <a:ext cx="8642350" cy="3552825"/>
          </a:xfrm>
        </p:spPr>
        <p:txBody>
          <a:bodyPr/>
          <a:lstStyle/>
          <a:p>
            <a:pPr marL="285750" indent="-285750" algn="just">
              <a:buFont typeface="Arial" panose="020B0604020202020204" pitchFamily="34" charset="0"/>
              <a:buChar char="•"/>
              <a:defRPr/>
            </a:pPr>
            <a:r>
              <a:rPr lang="en-ZA" sz="1800" dirty="0">
                <a:latin typeface="Calibri" panose="020F0502020204030204" pitchFamily="34" charset="0"/>
              </a:rPr>
              <a:t>Traditionally, patriarchy has been associated with the state, family and household and as such inequalities between women and men </a:t>
            </a:r>
            <a:endParaRPr lang="en-ZA" sz="1800" dirty="0" smtClean="0">
              <a:latin typeface="Calibri" panose="020F0502020204030204" pitchFamily="34" charset="0"/>
            </a:endParaRPr>
          </a:p>
          <a:p>
            <a:pPr marL="285750" indent="-285750" algn="just">
              <a:buFont typeface="Arial" panose="020B0604020202020204" pitchFamily="34" charset="0"/>
              <a:buChar char="•"/>
              <a:defRPr/>
            </a:pPr>
            <a:r>
              <a:rPr lang="en-ZA" sz="1800" dirty="0" smtClean="0">
                <a:latin typeface="Calibri" panose="020F0502020204030204" pitchFamily="34" charset="0"/>
              </a:rPr>
              <a:t>This </a:t>
            </a:r>
            <a:r>
              <a:rPr lang="en-ZA" sz="1800" dirty="0">
                <a:latin typeface="Calibri" panose="020F0502020204030204" pitchFamily="34" charset="0"/>
              </a:rPr>
              <a:t>implies that it has been rooted in the both the private lives as well as the public lives of an individual in society.  </a:t>
            </a:r>
            <a:endParaRPr lang="en-ZA" sz="1800" dirty="0" smtClean="0">
              <a:latin typeface="Calibri" panose="020F0502020204030204" pitchFamily="34" charset="0"/>
            </a:endParaRPr>
          </a:p>
          <a:p>
            <a:pPr marL="285750" indent="-285750" algn="just">
              <a:buFont typeface="Arial" panose="020B0604020202020204" pitchFamily="34" charset="0"/>
              <a:buChar char="•"/>
              <a:defRPr/>
            </a:pPr>
            <a:r>
              <a:rPr lang="en-ZA" sz="1800" dirty="0" smtClean="0">
                <a:latin typeface="Calibri" panose="020F0502020204030204" pitchFamily="34" charset="0"/>
              </a:rPr>
              <a:t>Cultural </a:t>
            </a:r>
            <a:r>
              <a:rPr lang="en-ZA" sz="1800" dirty="0">
                <a:latin typeface="Calibri" panose="020F0502020204030204" pitchFamily="34" charset="0"/>
              </a:rPr>
              <a:t>beliefs, traditions and religious beliefs therefore perpetuate patriarchal power inequalities. </a:t>
            </a:r>
            <a:endParaRPr lang="en-ZA" sz="1800" dirty="0" smtClean="0">
              <a:latin typeface="Calibri" panose="020F0502020204030204" pitchFamily="34" charset="0"/>
            </a:endParaRPr>
          </a:p>
          <a:p>
            <a:pPr marL="285750" indent="-285750" algn="just">
              <a:buFont typeface="Arial" panose="020B0604020202020204" pitchFamily="34" charset="0"/>
              <a:buChar char="•"/>
              <a:defRPr/>
            </a:pPr>
            <a:r>
              <a:rPr lang="en-ZA" sz="1800" dirty="0" smtClean="0">
                <a:latin typeface="Calibri" panose="020F0502020204030204" pitchFamily="34" charset="0"/>
              </a:rPr>
              <a:t>To </a:t>
            </a:r>
            <a:r>
              <a:rPr lang="en-ZA" sz="1800" dirty="0">
                <a:latin typeface="Calibri" panose="020F0502020204030204" pitchFamily="34" charset="0"/>
              </a:rPr>
              <a:t>address issues of inequality in relation to </a:t>
            </a:r>
            <a:r>
              <a:rPr lang="en-ZA" sz="1800" dirty="0" smtClean="0">
                <a:latin typeface="Calibri" panose="020F0502020204030204" pitchFamily="34" charset="0"/>
              </a:rPr>
              <a:t>gender equality, </a:t>
            </a:r>
            <a:r>
              <a:rPr lang="en-ZA" sz="1800" dirty="0">
                <a:latin typeface="Calibri" panose="020F0502020204030204" pitchFamily="34" charset="0"/>
              </a:rPr>
              <a:t>looking at equality in opportunities as well as structural factors which include discrimination that affects the outcome of equality and have an adverse impact on women’s enjoyment of rights, the Commission for Gender Equality has devised its programmes and interventions to address patriarchal perceptions and practices.</a:t>
            </a:r>
          </a:p>
          <a:p>
            <a:pPr>
              <a:defRPr/>
            </a:pPr>
            <a:r>
              <a:rPr lang="en-US" sz="1600" dirty="0"/>
              <a:t> </a:t>
            </a:r>
            <a:endParaRPr lang="en-ZA" sz="1600" dirty="0"/>
          </a:p>
          <a:p>
            <a:pPr marL="285750" indent="-285750" algn="l" eaLnBrk="1" hangingPunct="1">
              <a:buFontTx/>
              <a:buChar char="•"/>
              <a:defRPr/>
            </a:pPr>
            <a:endParaRPr lang="en-GB" altLang="en-US" sz="1800" dirty="0" smtClean="0">
              <a:latin typeface="Century Gothic" panose="020B0502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10"/>
          <p:cNvGrpSpPr>
            <a:grpSpLocks/>
          </p:cNvGrpSpPr>
          <p:nvPr/>
        </p:nvGrpSpPr>
        <p:grpSpPr bwMode="auto">
          <a:xfrm>
            <a:off x="0" y="0"/>
            <a:ext cx="9144000" cy="6858000"/>
            <a:chOff x="0" y="0"/>
            <a:chExt cx="9144000" cy="6859122"/>
          </a:xfrm>
        </p:grpSpPr>
        <p:pic>
          <p:nvPicPr>
            <p:cNvPr id="1946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6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0CDC27B-D668-4B41-857F-8019287BC193}" type="slidenum">
              <a:rPr lang="en-GB" altLang="en-US" sz="1400" smtClean="0"/>
              <a:pPr>
                <a:spcBef>
                  <a:spcPct val="0"/>
                </a:spcBef>
                <a:buFontTx/>
                <a:buNone/>
              </a:pPr>
              <a:t>9</a:t>
            </a:fld>
            <a:endParaRPr lang="en-GB" altLang="en-US" sz="1400" smtClean="0"/>
          </a:p>
        </p:txBody>
      </p:sp>
      <p:sp>
        <p:nvSpPr>
          <p:cNvPr id="19460" name="Rectangle 2"/>
          <p:cNvSpPr>
            <a:spLocks noGrp="1" noChangeArrowheads="1"/>
          </p:cNvSpPr>
          <p:nvPr>
            <p:ph type="ctrTitle"/>
          </p:nvPr>
        </p:nvSpPr>
        <p:spPr>
          <a:xfrm>
            <a:off x="179388" y="1825625"/>
            <a:ext cx="8964612" cy="666750"/>
          </a:xfrm>
        </p:spPr>
        <p:txBody>
          <a:bodyPr/>
          <a:lstStyle/>
          <a:p>
            <a:pPr eaLnBrk="1" hangingPunct="1"/>
            <a:r>
              <a:rPr lang="en-GB" altLang="en-US" sz="2400" b="1" smtClean="0">
                <a:solidFill>
                  <a:schemeClr val="tx1"/>
                </a:solidFill>
                <a:latin typeface="Century Gothic" panose="020B0502020202020204" pitchFamily="34" charset="0"/>
                <a:sym typeface="Century Gothic" panose="020B0502020202020204" pitchFamily="34" charset="0"/>
              </a:rPr>
              <a:t>LEGISLATIVE FRAMEWORK INFORMING THE COMMISSIONS PROGRAMMES</a:t>
            </a:r>
          </a:p>
        </p:txBody>
      </p:sp>
      <p:sp>
        <p:nvSpPr>
          <p:cNvPr id="19461" name="Rectangle 3"/>
          <p:cNvSpPr>
            <a:spLocks noGrp="1" noChangeArrowheads="1"/>
          </p:cNvSpPr>
          <p:nvPr>
            <p:ph type="subTitle" idx="1"/>
          </p:nvPr>
        </p:nvSpPr>
        <p:spPr>
          <a:xfrm>
            <a:off x="358775" y="2565400"/>
            <a:ext cx="8785225" cy="3408363"/>
          </a:xfrm>
        </p:spPr>
        <p:txBody>
          <a:bodyPr/>
          <a:lstStyle/>
          <a:p>
            <a:pPr marL="342900" indent="-342900" algn="l" eaLnBrk="1" hangingPunct="1">
              <a:buFontTx/>
              <a:buChar char="•"/>
            </a:pPr>
            <a:r>
              <a:rPr lang="en-ZA" altLang="en-US" sz="1800" dirty="0" smtClean="0">
                <a:latin typeface="Calibri" panose="020F0502020204030204" pitchFamily="34" charset="0"/>
              </a:rPr>
              <a:t>In 1979, the Convention on the Elimination of All Forms of Discrimination Against Women was adopted by United Nations member states and South Africa became a signatory to it in 1993. South Africa then ratified this convention in 1995.  This convention provides the basis for the realisation of equality between men and women through ensuring women’s equal access to opportunities in both political and public sphere.  Articles one, two, three and eleven of the Convention on the Elimination of all Forms of Discrimination Against Women (United Nations, 1979) emphasizes the elimination of all forms of discrimination to ensure that both men and women enjoy their fundamental human right and freedoms. The Convention furthermore obligates member states to ensure that gender equality is incorporated into their respective constitutions and national legislation. </a:t>
            </a:r>
          </a:p>
          <a:p>
            <a:pPr marL="342900" indent="-342900" algn="l" eaLnBrk="1" hangingPunct="1">
              <a:buFontTx/>
              <a:buChar char="•"/>
            </a:pPr>
            <a:endParaRPr lang="en-GB" altLang="en-US" sz="1800" dirty="0" smtClean="0">
              <a:latin typeface="Century Gothic" panose="020B050202020202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1">
  <a:themeElements>
    <a:clrScheme name="Presentation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3">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00B0F0"/>
        </a:solidFill>
      </a:spPr>
      <a:bodyPr wrap="square" rtlCol="0">
        <a:spAutoFit/>
      </a:bodyPr>
      <a:lstStyle>
        <a:defPPr>
          <a:defRPr dirty="0"/>
        </a:defPPr>
      </a:lstStyle>
    </a:txDef>
  </a:objectDefaults>
  <a:extraClrSchemeLst>
    <a:extraClrScheme>
      <a:clrScheme name="Presentation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2282</TotalTime>
  <Words>2536</Words>
  <Application>Microsoft Office PowerPoint</Application>
  <PresentationFormat>On-screen Show (4:3)</PresentationFormat>
  <Paragraphs>287</Paragraphs>
  <Slides>34</Slides>
  <Notes>33</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Default Design</vt:lpstr>
      <vt:lpstr>Theme1</vt:lpstr>
      <vt:lpstr>PRESENTATION TO PORTFOLIO COMMITTEE ON WOMEN IN THE PRESIDENCY</vt:lpstr>
      <vt:lpstr>OVERVIEW</vt:lpstr>
      <vt:lpstr>SRATEGIC PLAN</vt:lpstr>
      <vt:lpstr>CONSTITUTIONAL MANDATE AND OBLIGATION</vt:lpstr>
      <vt:lpstr>CONSTITUTIONAL MANDATE AND OBLIGATION</vt:lpstr>
      <vt:lpstr>VISION AND MISSION</vt:lpstr>
      <vt:lpstr>OVERSIGHT COMMITTEES</vt:lpstr>
      <vt:lpstr>LEGISLATIVE FRAMEWORK INFORMING THE COMMISSIONS PROGRAMMES</vt:lpstr>
      <vt:lpstr>LEGISLATIVE FRAMEWORK INFORMING THE COMMISSIONS PROGRAMMES</vt:lpstr>
      <vt:lpstr>LEGISLATIVE FRAMEWORK INFORMING THE COMMISSIONS PROGRAMMES</vt:lpstr>
      <vt:lpstr>Goal 5: Achieve gender equality and empower all women and girls - targets</vt:lpstr>
      <vt:lpstr>Goal 5: Achieve gender equality and empower all women and girls - targets</vt:lpstr>
      <vt:lpstr>LEGISLATIVE FRAMEWORK INFORMING THE COMMISSIONS PROGRAMMES</vt:lpstr>
      <vt:lpstr>LEGISLATIVE FRAMEWORK INFORMING THE COMMISSIONS PROGRAMMES</vt:lpstr>
      <vt:lpstr>LEGISLATIVE FRAMEWORK INFORMING THE COMMISSIONS PROGRAMMES</vt:lpstr>
      <vt:lpstr>LEGISLATIVE FRAMEWORK INFORMING THE COMMISSIONS PROGRAMMES</vt:lpstr>
      <vt:lpstr>LEGISLATIVE FRAMEWORK INFORMING THE COMMISSIONS PROGRAMMES</vt:lpstr>
      <vt:lpstr>STRATEGIC OBJECTIVES</vt:lpstr>
      <vt:lpstr>STRATEGICOBECTIVES</vt:lpstr>
      <vt:lpstr>STRATEGIC OBJECTIVES</vt:lpstr>
      <vt:lpstr>Slide 21</vt:lpstr>
      <vt:lpstr>STRATEGIC OBJECTIVES</vt:lpstr>
      <vt:lpstr>APP 2015/16</vt:lpstr>
      <vt:lpstr>APP 2015/16</vt:lpstr>
      <vt:lpstr>APP 2015/16 continued…</vt:lpstr>
      <vt:lpstr>RE-DIRECTION PUBLIC EDUCATION &amp; INFORMATION</vt:lpstr>
      <vt:lpstr>RE-DIRECTION PUBLIC EDUCATION &amp; INFORMATION</vt:lpstr>
      <vt:lpstr>APP 2015/16 continued…</vt:lpstr>
      <vt:lpstr>APP 2015/16 continued…</vt:lpstr>
      <vt:lpstr>APP 2015/16 continued…</vt:lpstr>
      <vt:lpstr>APP 2015/16 continued…</vt:lpstr>
      <vt:lpstr>APP 2015/16 continued…</vt:lpstr>
      <vt:lpstr>CONCLUSION</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Mofihli</dc:creator>
  <cp:lastModifiedBy>PUMZA</cp:lastModifiedBy>
  <cp:revision>124</cp:revision>
  <dcterms:created xsi:type="dcterms:W3CDTF">2015-05-20T12:02:58Z</dcterms:created>
  <dcterms:modified xsi:type="dcterms:W3CDTF">2016-04-20T12:47:05Z</dcterms:modified>
</cp:coreProperties>
</file>