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57" r:id="rId2"/>
    <p:sldId id="427" r:id="rId3"/>
    <p:sldId id="438" r:id="rId4"/>
    <p:sldId id="428" r:id="rId5"/>
    <p:sldId id="429" r:id="rId6"/>
    <p:sldId id="430" r:id="rId7"/>
    <p:sldId id="431" r:id="rId8"/>
    <p:sldId id="432" r:id="rId9"/>
    <p:sldId id="433" r:id="rId10"/>
    <p:sldId id="434" r:id="rId11"/>
    <p:sldId id="435" r:id="rId12"/>
    <p:sldId id="436" r:id="rId13"/>
    <p:sldId id="437" r:id="rId14"/>
    <p:sldId id="439" r:id="rId15"/>
    <p:sldId id="397" r:id="rId16"/>
    <p:sldId id="423" r:id="rId17"/>
    <p:sldId id="386" r:id="rId18"/>
    <p:sldId id="422" r:id="rId19"/>
    <p:sldId id="421" r:id="rId20"/>
    <p:sldId id="360" r:id="rId2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77727"/>
    <a:srgbClr val="CAA53B"/>
    <a:srgbClr val="A99F1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84725" autoAdjust="0"/>
  </p:normalViewPr>
  <p:slideViewPr>
    <p:cSldViewPr>
      <p:cViewPr>
        <p:scale>
          <a:sx n="68" d="100"/>
          <a:sy n="68" d="100"/>
        </p:scale>
        <p:origin x="-2874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/>
      <c:pie3DChart>
        <c:varyColors val="1"/>
        <c:dLbls/>
      </c:pie3DChart>
      <c:spPr>
        <a:noFill/>
        <a:ln w="25400">
          <a:noFill/>
        </a:ln>
      </c:spPr>
    </c:plotArea>
    <c:legend>
      <c:legendPos val="r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zero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Achieved
</a:t>
                    </a:r>
                    <a:r>
                      <a:rPr lang="en-US" dirty="0" smtClean="0"/>
                      <a:t>85%</a:t>
                    </a:r>
                    <a:endParaRPr lang="en-US" dirty="0"/>
                  </a:p>
                </c:rich>
              </c:tx>
              <c:showCatName val="1"/>
              <c:showPercent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Not Achieved
</a:t>
                    </a:r>
                    <a:r>
                      <a:rPr lang="en-US" dirty="0" smtClean="0"/>
                      <a:t>15%</a:t>
                    </a:r>
                    <a:endParaRPr lang="en-US" dirty="0"/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'2015 GRAPHS '!$B$4:$B$6</c:f>
              <c:strCache>
                <c:ptCount val="3"/>
                <c:pt idx="0">
                  <c:v>Achieved</c:v>
                </c:pt>
                <c:pt idx="2">
                  <c:v>Not Achieved</c:v>
                </c:pt>
              </c:strCache>
            </c:strRef>
          </c:cat>
          <c:val>
            <c:numRef>
              <c:f>'2015 GRAPHS '!$C$4:$C$6</c:f>
              <c:numCache>
                <c:formatCode>General</c:formatCode>
                <c:ptCount val="3"/>
                <c:pt idx="0">
                  <c:v>41</c:v>
                </c:pt>
                <c:pt idx="2">
                  <c:v>7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 b="1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000" dirty="0" smtClean="0">
                <a:latin typeface="Gill Sans"/>
                <a:cs typeface="Gill Sans"/>
              </a:rPr>
              <a:t>DEPARTMENT OF ARTS AND CULTURE</a:t>
            </a:r>
            <a:endParaRPr lang="en-US" sz="1000" dirty="0">
              <a:latin typeface="Gill Sans"/>
              <a:cs typeface="Gill San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67551-1F5D-0341-B9EA-7928B0DA13A7}" type="datetime1">
              <a:rPr lang="en-US" sz="900" smtClean="0">
                <a:latin typeface="Gill Sans"/>
                <a:cs typeface="Gill Sans"/>
              </a:rPr>
              <a:pPr/>
              <a:t>4/20/2016</a:t>
            </a:fld>
            <a:endParaRPr lang="en-US" sz="900" dirty="0">
              <a:latin typeface="Gill Sans"/>
              <a:cs typeface="Gill San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306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/>
            </a:lvl1pPr>
          </a:lstStyle>
          <a:p>
            <a:r>
              <a:rPr lang="en-US" sz="900" dirty="0" smtClean="0">
                <a:latin typeface="Calibri (Body)"/>
                <a:cs typeface="Calibri (Body)"/>
              </a:rPr>
              <a:t>INSERT YOUR THEME HERE</a:t>
            </a:r>
            <a:endParaRPr lang="en-US" sz="900" dirty="0">
              <a:latin typeface="Calibri (Body)"/>
              <a:cs typeface="Calibri (Body)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/>
            </a:lvl1pPr>
          </a:lstStyle>
          <a:p>
            <a:fld id="{CD67EF3C-C429-054A-8787-30F50F0F2813}" type="slidenum">
              <a:rPr lang="en-US" sz="900" smtClean="0">
                <a:latin typeface="Gill Sans"/>
                <a:cs typeface="Gill Sans"/>
              </a:rPr>
              <a:pPr/>
              <a:t>‹#›</a:t>
            </a:fld>
            <a:endParaRPr lang="en-US" sz="900" dirty="0"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9423277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DEPARTMENT OF ARTS AND CULTURE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60FE2-17F6-6946-AE1B-DAB315879F09}" type="datetime1">
              <a:rPr lang="en-US" smtClean="0"/>
              <a:pPr/>
              <a:t>4/20/2016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E4B56-0DDA-AA4D-BBA2-B941666BDE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7759351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DEPARTMENT OF ARTS AND CULTURE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6F60FE2-17F6-6946-AE1B-DAB315879F09}" type="datetime1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4B56-0DDA-AA4D-BBA2-B941666BDE9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1988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DEPARTMENT OF ARTS AND CULTURE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6F60FE2-17F6-6946-AE1B-DAB315879F09}" type="datetime1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4B56-0DDA-AA4D-BBA2-B941666BDE94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0182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2743200"/>
            <a:ext cx="9144000" cy="1828800"/>
          </a:xfrm>
          <a:prstGeom prst="rect">
            <a:avLst/>
          </a:prstGeom>
          <a:solidFill>
            <a:srgbClr val="B77727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63246" y="2986408"/>
            <a:ext cx="5591793" cy="721140"/>
          </a:xfrm>
        </p:spPr>
        <p:txBody>
          <a:bodyPr anchor="t" anchorCtr="0"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ZA" dirty="0" smtClean="0"/>
              <a:t>Click here to add your main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63246" y="3813960"/>
            <a:ext cx="5599754" cy="45324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b="0" i="1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 descr="Letterhead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533400"/>
            <a:ext cx="2286000" cy="829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66800" y="2209800"/>
            <a:ext cx="6954587" cy="566738"/>
          </a:xfrm>
        </p:spPr>
        <p:txBody>
          <a:bodyPr anchor="b"/>
          <a:lstStyle>
            <a:lvl1pPr algn="ctr">
              <a:defRPr sz="3200" b="1"/>
            </a:lvl1pPr>
          </a:lstStyle>
          <a:p>
            <a:r>
              <a:rPr lang="en-US" dirty="0" smtClean="0"/>
              <a:t>Thank you</a:t>
            </a:r>
            <a:endParaRPr lang="en-ZA" dirty="0"/>
          </a:p>
        </p:txBody>
      </p: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1"/>
            <a:ext cx="6934200" cy="4343400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11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199" y="2924944"/>
            <a:ext cx="6894513" cy="1362075"/>
          </a:xfrm>
        </p:spPr>
        <p:txBody>
          <a:bodyPr anchor="t">
            <a:normAutofit/>
          </a:bodyPr>
          <a:lstStyle>
            <a:lvl1pPr algn="l">
              <a:defRPr sz="1800" b="1" cap="all"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199" y="1268760"/>
            <a:ext cx="68945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43399"/>
          </a:xfrm>
        </p:spPr>
        <p:txBody>
          <a:bodyPr/>
          <a:lstStyle>
            <a:lvl1pPr>
              <a:defRPr sz="1600"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>
              <a:defRPr sz="1050">
                <a:latin typeface="Arial"/>
                <a:cs typeface="Arial"/>
              </a:defRPr>
            </a:lvl3pPr>
            <a:lvl4pPr>
              <a:defRPr sz="105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43400"/>
          </a:xfrm>
        </p:spPr>
        <p:txBody>
          <a:bodyPr/>
          <a:lstStyle>
            <a:lvl1pPr>
              <a:defRPr sz="1600"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>
              <a:defRPr sz="1050">
                <a:latin typeface="Arial"/>
                <a:cs typeface="Arial"/>
              </a:defRPr>
            </a:lvl3pPr>
            <a:lvl4pPr>
              <a:defRPr sz="105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 anchorCtr="0">
            <a:noAutofit/>
          </a:bodyPr>
          <a:lstStyle>
            <a:lvl1pPr marL="0" indent="0">
              <a:buNone/>
              <a:defRPr sz="16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68725"/>
          </a:xfrm>
        </p:spPr>
        <p:txBody>
          <a:bodyPr/>
          <a:lstStyle>
            <a:lvl1pPr>
              <a:defRPr sz="1600"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>
              <a:defRPr sz="1050">
                <a:latin typeface="Arial"/>
                <a:cs typeface="Arial"/>
              </a:defRPr>
            </a:lvl3pPr>
            <a:lvl4pPr>
              <a:defRPr sz="1050"/>
            </a:lvl4pPr>
            <a:lvl5pPr>
              <a:defRPr sz="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6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68725"/>
          </a:xfrm>
        </p:spPr>
        <p:txBody>
          <a:bodyPr/>
          <a:lstStyle>
            <a:lvl1pPr>
              <a:defRPr sz="1600"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>
              <a:defRPr sz="1050">
                <a:latin typeface="Arial"/>
                <a:cs typeface="Arial"/>
              </a:defRPr>
            </a:lvl3pPr>
            <a:lvl4pPr>
              <a:defRPr sz="105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3050"/>
            <a:ext cx="1865313" cy="1162050"/>
          </a:xfrm>
        </p:spPr>
        <p:txBody>
          <a:bodyPr anchor="t" anchorCtr="0">
            <a:normAutofit/>
          </a:bodyPr>
          <a:lstStyle>
            <a:lvl1pPr algn="l">
              <a:defRPr sz="1400" b="1"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035550" cy="5670550"/>
          </a:xfrm>
        </p:spPr>
        <p:txBody>
          <a:bodyPr/>
          <a:lstStyle>
            <a:lvl1pPr>
              <a:defRPr sz="1800"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05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1435101"/>
            <a:ext cx="1865313" cy="4508500"/>
          </a:xfr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199" y="4800600"/>
            <a:ext cx="695458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0199" y="612775"/>
            <a:ext cx="6954587" cy="4114800"/>
          </a:xfrm>
        </p:spPr>
        <p:txBody>
          <a:bodyPr/>
          <a:lstStyle>
            <a:lvl1pPr marL="0" indent="0">
              <a:buNone/>
              <a:defRPr sz="3200"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199" y="5367338"/>
            <a:ext cx="6954587" cy="804862"/>
          </a:xfr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7109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267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>
                <a:solidFill>
                  <a:schemeClr val="bg1"/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  <p:pic>
        <p:nvPicPr>
          <p:cNvPr id="11" name="Picture 10" descr="Letterhead footer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6200" y="5742432"/>
            <a:ext cx="7559040" cy="11155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80000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b="1" kern="1200">
          <a:solidFill>
            <a:srgbClr val="800000"/>
          </a:solidFill>
          <a:latin typeface="Arial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b="1" kern="1200">
          <a:solidFill>
            <a:srgbClr val="800000"/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05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43608" y="4639300"/>
            <a:ext cx="7654818" cy="52322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r">
              <a:spcAft>
                <a:spcPts val="600"/>
              </a:spcAft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/>
              </a:rPr>
              <a:t>ACTING DIRECTOR-GENERAL: ARTS AND CULTURE </a:t>
            </a:r>
          </a:p>
          <a:p>
            <a:pPr algn="r">
              <a:spcAft>
                <a:spcPts val="600"/>
              </a:spcAft>
            </a:pPr>
            <a:r>
              <a:rPr lang="en-ZA" sz="28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/>
              </a:rPr>
              <a:t>DATE: 21/04/2016</a:t>
            </a:r>
            <a:endParaRPr lang="en-ZA" sz="2800" b="1" dirty="0">
              <a:solidFill>
                <a:schemeClr val="accent2">
                  <a:lumMod val="50000"/>
                </a:schemeClr>
              </a:solidFill>
              <a:latin typeface="+mj-lt"/>
              <a:cs typeface="Arial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0" y="3068960"/>
            <a:ext cx="8820472" cy="1296144"/>
          </a:xfrm>
        </p:spPr>
        <p:txBody>
          <a:bodyPr>
            <a:noAutofit/>
          </a:bodyPr>
          <a:lstStyle/>
          <a:p>
            <a:pPr algn="ctr"/>
            <a:r>
              <a:rPr lang="en-ZA" sz="4800" dirty="0" smtClean="0">
                <a:latin typeface="+mj-lt"/>
              </a:rPr>
              <a:t>NATIONAL HERITAGE COUNCIL</a:t>
            </a:r>
            <a:endParaRPr lang="en-ZA" sz="4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688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64864957"/>
              </p:ext>
            </p:extLst>
          </p:nvPr>
        </p:nvGraphicFramePr>
        <p:xfrm>
          <a:off x="179512" y="980728"/>
          <a:ext cx="8783733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6"/>
                <a:gridCol w="3263536"/>
                <a:gridCol w="2927911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MINISTERIAL PRIORITY</a:t>
                      </a:r>
                      <a:r>
                        <a:rPr lang="en-ZA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AREA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kern="1200" cap="non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NHC STRATEGIC OBJECTIVES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kern="1200" cap="non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OUTPUTS/DELIVERABLES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Promotion of languages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nation building initiatives implemented and supported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Cultural Expressions supported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Arts and Cultural Development (Mzansi Economy)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 Study concluded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Impact Study  concluded by 31 March 2017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Promote Community Arts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community heritage projects supported</a:t>
                      </a:r>
                    </a:p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funded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community heritage projects funded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Libraries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Promote the NHC and its programmes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Heritage Magazine</a:t>
                      </a:r>
                    </a:p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published and distributed (2x issues of 5000</a:t>
                      </a:r>
                    </a:p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copies each)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Arts Education</a:t>
                      </a:r>
                    </a:p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nation building initiatives implemented and supported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heritage education  initiatives supported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79296" cy="432048"/>
          </a:xfrm>
        </p:spPr>
        <p:txBody>
          <a:bodyPr>
            <a:noAutofit/>
          </a:bodyPr>
          <a:lstStyle/>
          <a:p>
            <a:pPr algn="ctr"/>
            <a:r>
              <a:rPr lang="en-ZA" sz="4000" dirty="0" smtClean="0">
                <a:latin typeface="+mj-lt"/>
              </a:rPr>
              <a:t>MINISTERIAL PRIORITIES… </a:t>
            </a:r>
            <a:endParaRPr lang="en-ZA" sz="4000" dirty="0">
              <a:latin typeface="+mj-lt"/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00392" y="6237312"/>
            <a:ext cx="609600" cy="365125"/>
          </a:xfrm>
        </p:spPr>
        <p:txBody>
          <a:bodyPr/>
          <a:lstStyle/>
          <a:p>
            <a:r>
              <a:rPr lang="en-ZA" sz="1200" dirty="0" smtClean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xmlns="" val="255743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79296" cy="432048"/>
          </a:xfrm>
        </p:spPr>
        <p:txBody>
          <a:bodyPr>
            <a:noAutofit/>
          </a:bodyPr>
          <a:lstStyle/>
          <a:p>
            <a:pPr algn="ctr"/>
            <a:r>
              <a:rPr lang="en-ZA" sz="4000" dirty="0" smtClean="0">
                <a:latin typeface="+mj-lt"/>
              </a:rPr>
              <a:t>MINISTERIAL PRIORITIES… </a:t>
            </a:r>
            <a:endParaRPr lang="en-ZA" sz="4000" dirty="0">
              <a:latin typeface="+mj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6075625"/>
              </p:ext>
            </p:extLst>
          </p:nvPr>
        </p:nvGraphicFramePr>
        <p:xfrm>
          <a:off x="179512" y="1268760"/>
          <a:ext cx="8856984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520280"/>
                <a:gridCol w="3384376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MINISTERIAL</a:t>
                      </a:r>
                      <a:r>
                        <a:rPr lang="en-ZA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PRIORITY</a:t>
                      </a:r>
                      <a:r>
                        <a:rPr lang="en-ZA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AREA</a:t>
                      </a:r>
                      <a:endParaRPr lang="en-Z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kern="1200" cap="non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NHC STRATEGIC OBJECTIVES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kern="1200" cap="non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OUTPUTS/DELIVERABLES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Z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Liberation Heritage Route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Z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Initiatives and programmes</a:t>
                      </a:r>
                    </a:p>
                    <a:p>
                      <a:r>
                        <a:rPr lang="en-Z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mainstream liberation</a:t>
                      </a:r>
                    </a:p>
                    <a:p>
                      <a:r>
                        <a:rPr lang="en-Z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Heritage</a:t>
                      </a:r>
                    </a:p>
                    <a:p>
                      <a:endParaRPr lang="en-Z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 of identified sites on the revised tentative list</a:t>
                      </a:r>
                      <a:r>
                        <a:rPr lang="en-ZA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researched annually</a:t>
                      </a:r>
                    </a:p>
                    <a:p>
                      <a:endParaRPr lang="en-Z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Presentations made on the liberation heritage</a:t>
                      </a:r>
                    </a:p>
                    <a:p>
                      <a:endParaRPr lang="en-Z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Knowledge</a:t>
                      </a:r>
                      <a:r>
                        <a:rPr lang="en-ZA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Partnerships</a:t>
                      </a:r>
                      <a:r>
                        <a:rPr lang="en-ZA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participated in</a:t>
                      </a:r>
                    </a:p>
                    <a:p>
                      <a:endParaRPr lang="en-Z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Intergovernmental Arrangements participated in</a:t>
                      </a:r>
                      <a:endParaRPr lang="en-Z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00392" y="6237312"/>
            <a:ext cx="609600" cy="365125"/>
          </a:xfrm>
        </p:spPr>
        <p:txBody>
          <a:bodyPr/>
          <a:lstStyle/>
          <a:p>
            <a:r>
              <a:rPr lang="en-ZA" sz="1200" dirty="0" smtClean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xmlns="" val="190085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91217577"/>
              </p:ext>
            </p:extLst>
          </p:nvPr>
        </p:nvGraphicFramePr>
        <p:xfrm>
          <a:off x="179512" y="1052736"/>
          <a:ext cx="8856984" cy="5009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952328"/>
                <a:gridCol w="3384376"/>
              </a:tblGrid>
              <a:tr h="648072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MINISTERIAL PRIORITY</a:t>
                      </a:r>
                      <a:r>
                        <a:rPr lang="en-ZA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AREA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kern="1200" cap="non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NHC STRATEGIC OBJECTIVES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kern="1200" cap="non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OUTPUTS/DELIVERABLES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</a:tr>
              <a:tr h="833203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Promotion of languages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nation building initiatives implemented and supported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Cultural Expressions supported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33203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Arts and Cultural Development (Mzansi Economy)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 Study concluded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Impact Study  concluded by 31 March 2017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25882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Promote Community Arts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community heritage projects supported</a:t>
                      </a:r>
                    </a:p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funded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community heritage projects funded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Libraries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Promote the NHC and its programmes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Heritage Magazine</a:t>
                      </a:r>
                      <a:r>
                        <a:rPr lang="en-ZA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published and distributed (2x issues of 5000</a:t>
                      </a:r>
                      <a:r>
                        <a:rPr lang="en-ZA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copies each)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33203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Arts Education</a:t>
                      </a:r>
                    </a:p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nation building initiatives implemented and supported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heritage education  initiatives supported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79296" cy="432048"/>
          </a:xfrm>
        </p:spPr>
        <p:txBody>
          <a:bodyPr>
            <a:noAutofit/>
          </a:bodyPr>
          <a:lstStyle/>
          <a:p>
            <a:pPr algn="ctr"/>
            <a:r>
              <a:rPr lang="en-ZA" sz="4000" dirty="0" smtClean="0">
                <a:latin typeface="+mj-lt"/>
              </a:rPr>
              <a:t>MINISTERIAL PRIORITIES… </a:t>
            </a:r>
            <a:endParaRPr lang="en-ZA" sz="4000" dirty="0">
              <a:latin typeface="+mj-lt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00392" y="6237312"/>
            <a:ext cx="609600" cy="365125"/>
          </a:xfrm>
        </p:spPr>
        <p:txBody>
          <a:bodyPr/>
          <a:lstStyle/>
          <a:p>
            <a:r>
              <a:rPr lang="en-ZA" sz="1200" dirty="0" smtClean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xmlns="" val="307808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579296" cy="432048"/>
          </a:xfrm>
        </p:spPr>
        <p:txBody>
          <a:bodyPr>
            <a:noAutofit/>
          </a:bodyPr>
          <a:lstStyle/>
          <a:p>
            <a:pPr algn="ctr"/>
            <a:r>
              <a:rPr lang="en-ZA" sz="4000" dirty="0" smtClean="0">
                <a:latin typeface="+mj-lt"/>
              </a:rPr>
              <a:t>CHALLENGES AND INTERVETIONS </a:t>
            </a:r>
            <a:endParaRPr lang="en-ZA" sz="4000" dirty="0">
              <a:latin typeface="+mj-lt"/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57714513"/>
              </p:ext>
            </p:extLst>
          </p:nvPr>
        </p:nvGraphicFramePr>
        <p:xfrm>
          <a:off x="107504" y="1268760"/>
          <a:ext cx="8928992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915"/>
                <a:gridCol w="4721077"/>
              </a:tblGrid>
              <a:tr h="335072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CHALLENGES 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INTERVENTIONS BY DAC 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66016">
                <a:tc>
                  <a:txBody>
                    <a:bodyPr/>
                    <a:lstStyle/>
                    <a:p>
                      <a:r>
                        <a:rPr lang="en-ZA" sz="1600" b="0" dirty="0" smtClean="0">
                          <a:latin typeface="Arial" pitchFamily="34" charset="0"/>
                          <a:cs typeface="Arial" pitchFamily="34" charset="0"/>
                        </a:rPr>
                        <a:t>Inadequate</a:t>
                      </a:r>
                      <a:r>
                        <a:rPr lang="en-ZA" sz="1600" b="0" baseline="0" dirty="0" smtClean="0">
                          <a:latin typeface="Arial" pitchFamily="34" charset="0"/>
                          <a:cs typeface="Arial" pitchFamily="34" charset="0"/>
                        </a:rPr>
                        <a:t> number of Provincial Representatives on the Council of the NHC.  Currently,  the Northern Cape and Free State Provinces are not represented.</a:t>
                      </a:r>
                    </a:p>
                    <a:p>
                      <a:endParaRPr lang="en-ZA" sz="16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DAC</a:t>
                      </a:r>
                      <a:r>
                        <a:rPr lang="en-ZA" sz="1600" baseline="0" dirty="0" smtClean="0">
                          <a:latin typeface="Arial" pitchFamily="34" charset="0"/>
                          <a:cs typeface="Arial" pitchFamily="34" charset="0"/>
                        </a:rPr>
                        <a:t> to include the matter on the agenda of the MinMEC for discussion with a view to have all provinces represented in the Council.</a:t>
                      </a:r>
                      <a:endParaRPr lang="en-ZA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33782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ZA" sz="1600" b="0" dirty="0" smtClean="0">
                          <a:latin typeface="Arial" pitchFamily="34" charset="0"/>
                          <a:cs typeface="Arial" pitchFamily="34" charset="0"/>
                        </a:rPr>
                        <a:t>Slow</a:t>
                      </a:r>
                      <a:r>
                        <a:rPr lang="en-ZA" sz="1600" b="0" baseline="0" dirty="0" smtClean="0">
                          <a:latin typeface="Arial" pitchFamily="34" charset="0"/>
                          <a:cs typeface="Arial" pitchFamily="34" charset="0"/>
                        </a:rPr>
                        <a:t> progress in implementing the recommendations  of the Forensic Investigation conducted by the Special Investigation Unit (SIU) on irregular   expenditure incurred by the NHC.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ZA" sz="16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The Minister requested the NHC Chairperson to submit a comprehensive</a:t>
                      </a:r>
                      <a:r>
                        <a:rPr lang="en-ZA" sz="1600" baseline="0" dirty="0" smtClean="0">
                          <a:latin typeface="Arial" pitchFamily="34" charset="0"/>
                          <a:cs typeface="Arial" pitchFamily="34" charset="0"/>
                        </a:rPr>
                        <a:t> report on the matter.</a:t>
                      </a:r>
                      <a:endParaRPr lang="en-ZA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33782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ZA" sz="1600" b="0" dirty="0" smtClean="0">
                          <a:latin typeface="Arial" pitchFamily="34" charset="0"/>
                          <a:cs typeface="Arial" pitchFamily="34" charset="0"/>
                        </a:rPr>
                        <a:t>The short term aggregate assets</a:t>
                      </a:r>
                      <a:r>
                        <a:rPr lang="en-ZA" sz="1600" b="0" baseline="0" dirty="0" smtClean="0">
                          <a:latin typeface="Arial" pitchFamily="34" charset="0"/>
                          <a:cs typeface="Arial" pitchFamily="34" charset="0"/>
                        </a:rPr>
                        <a:t> of the NHC are less that the short term aggregate liabilities  of the NHC by R3 million (2013/14: R12 million).</a:t>
                      </a:r>
                      <a:endParaRPr lang="en-ZA" sz="16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ZA" sz="1600" baseline="0" dirty="0" smtClean="0">
                          <a:latin typeface="Arial" pitchFamily="34" charset="0"/>
                          <a:cs typeface="Arial" pitchFamily="34" charset="0"/>
                        </a:rPr>
                        <a:t> meeting was arranged between the DAC and NHC  to discuss the entities solvency position.  NHC was requested to put in place measures aimed at addressing its liquidity position.</a:t>
                      </a:r>
                      <a:endParaRPr lang="en-ZA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00392" y="6237312"/>
            <a:ext cx="609600" cy="365125"/>
          </a:xfrm>
        </p:spPr>
        <p:txBody>
          <a:bodyPr/>
          <a:lstStyle/>
          <a:p>
            <a:r>
              <a:rPr lang="en-ZA" sz="1200" dirty="0" smtClean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xmlns="" val="312086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07288" cy="576064"/>
          </a:xfrm>
        </p:spPr>
        <p:txBody>
          <a:bodyPr>
            <a:noAutofit/>
          </a:bodyPr>
          <a:lstStyle/>
          <a:p>
            <a:pPr algn="ctr"/>
            <a:r>
              <a:rPr lang="en-ZA" sz="3200" dirty="0" smtClean="0"/>
              <a:t>  CHALLENGES RELATING TO THE 2016/17 APP  </a:t>
            </a:r>
            <a:endParaRPr lang="en-Z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536504"/>
          </a:xfrm>
        </p:spPr>
        <p:txBody>
          <a:bodyPr>
            <a:normAutofit/>
          </a:bodyPr>
          <a:lstStyle/>
          <a:p>
            <a:r>
              <a:rPr lang="en-ZA" sz="1800" b="0" dirty="0" smtClean="0">
                <a:solidFill>
                  <a:schemeClr val="tx1"/>
                </a:solidFill>
              </a:rPr>
              <a:t>The planned indicators were not added to reflect the total annual output.</a:t>
            </a:r>
          </a:p>
          <a:p>
            <a:pPr marL="0" indent="0">
              <a:buNone/>
            </a:pPr>
            <a:endParaRPr lang="en-ZA" sz="1800" b="0" dirty="0">
              <a:solidFill>
                <a:schemeClr val="tx1"/>
              </a:solidFill>
            </a:endParaRPr>
          </a:p>
          <a:p>
            <a:r>
              <a:rPr lang="en-ZA" sz="1800" b="0" dirty="0" smtClean="0">
                <a:solidFill>
                  <a:schemeClr val="tx1"/>
                </a:solidFill>
              </a:rPr>
              <a:t>The NHC listed a number of activities in the Annual Performance Plan which must be relegated to the Operational Plan.</a:t>
            </a:r>
          </a:p>
          <a:p>
            <a:pPr marL="0" indent="0">
              <a:buNone/>
            </a:pPr>
            <a:endParaRPr lang="en-ZA" sz="1800" b="0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00392" y="6237312"/>
            <a:ext cx="609600" cy="365125"/>
          </a:xfrm>
        </p:spPr>
        <p:txBody>
          <a:bodyPr/>
          <a:lstStyle/>
          <a:p>
            <a:r>
              <a:rPr lang="en-ZA" sz="1200" dirty="0" smtClean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xmlns="" val="122522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10952"/>
          </a:xfrm>
        </p:spPr>
        <p:txBody>
          <a:bodyPr>
            <a:normAutofit fontScale="90000"/>
          </a:bodyPr>
          <a:lstStyle/>
          <a:p>
            <a:pPr algn="ctr"/>
            <a:r>
              <a:rPr lang="en-ZA" sz="4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PERFORMANCE OVERVIEW</a:t>
            </a:r>
            <a:br>
              <a:rPr lang="en-ZA" sz="4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</a:br>
            <a:r>
              <a:rPr lang="en-ZA" sz="4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(as at third quarter of 2015/16)</a:t>
            </a:r>
            <a:endParaRPr lang="en-ZA" sz="40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00392" y="6237312"/>
            <a:ext cx="609600" cy="365125"/>
          </a:xfrm>
        </p:spPr>
        <p:txBody>
          <a:bodyPr/>
          <a:lstStyle/>
          <a:p>
            <a:r>
              <a:rPr lang="en-ZA" sz="1200" dirty="0" smtClean="0"/>
              <a:t>15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95522872"/>
              </p:ext>
            </p:extLst>
          </p:nvPr>
        </p:nvGraphicFramePr>
        <p:xfrm>
          <a:off x="827584" y="1196752"/>
          <a:ext cx="691276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85578240"/>
              </p:ext>
            </p:extLst>
          </p:nvPr>
        </p:nvGraphicFramePr>
        <p:xfrm>
          <a:off x="395536" y="1412776"/>
          <a:ext cx="8280920" cy="425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150883" y="4941168"/>
            <a:ext cx="8784976" cy="15121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ZA" sz="1600" b="1" dirty="0" smtClean="0">
              <a:solidFill>
                <a:srgbClr val="FF0000"/>
              </a:solidFill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ZA" sz="1600" b="1" dirty="0" smtClean="0">
              <a:solidFill>
                <a:srgbClr val="FF0000"/>
              </a:solidFill>
              <a:latin typeface="+mj-lt"/>
            </a:endParaRPr>
          </a:p>
          <a:p>
            <a:endParaRPr lang="en-ZA" sz="16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en-ZA" sz="16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272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016" y="620688"/>
            <a:ext cx="8856984" cy="710952"/>
          </a:xfrm>
        </p:spPr>
        <p:txBody>
          <a:bodyPr>
            <a:noAutofit/>
          </a:bodyPr>
          <a:lstStyle/>
          <a:p>
            <a:pPr algn="ctr"/>
            <a:r>
              <a:rPr lang="en-ZA" sz="4000" dirty="0" smtClean="0">
                <a:latin typeface="+mj-lt"/>
              </a:rPr>
              <a:t>THREE YEAR PERFORMANCE OVERVIEW</a:t>
            </a:r>
            <a:endParaRPr lang="en-ZA" sz="4000" dirty="0">
              <a:latin typeface="+mj-lt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00392" y="6237312"/>
            <a:ext cx="609600" cy="365125"/>
          </a:xfrm>
        </p:spPr>
        <p:txBody>
          <a:bodyPr/>
          <a:lstStyle/>
          <a:p>
            <a:r>
              <a:rPr lang="en-ZA" sz="1200" dirty="0" smtClean="0"/>
              <a:t>16</a:t>
            </a:r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7160379"/>
              </p:ext>
            </p:extLst>
          </p:nvPr>
        </p:nvGraphicFramePr>
        <p:xfrm>
          <a:off x="201298" y="1844824"/>
          <a:ext cx="892899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798"/>
                <a:gridCol w="1670584"/>
                <a:gridCol w="1490384"/>
                <a:gridCol w="1944216"/>
                <a:gridCol w="2038008"/>
              </a:tblGrid>
              <a:tr h="339215">
                <a:tc>
                  <a:txBody>
                    <a:bodyPr/>
                    <a:lstStyle/>
                    <a:p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2012/13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2013/14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2014/15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2015/16 ( 3</a:t>
                      </a:r>
                      <a:r>
                        <a:rPr lang="en-ZA" sz="1800" b="1" baseline="30000" dirty="0" smtClean="0">
                          <a:latin typeface="Arial" pitchFamily="34" charset="0"/>
                          <a:cs typeface="Arial" pitchFamily="34" charset="0"/>
                        </a:rPr>
                        <a:t>rd</a:t>
                      </a:r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 quarter)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555239"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Achieved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77%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96%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89%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85%</a:t>
                      </a:r>
                    </a:p>
                    <a:p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5239"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Not achieved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23%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4%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11%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15%</a:t>
                      </a:r>
                    </a:p>
                    <a:p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9981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10952"/>
          </a:xfrm>
        </p:spPr>
        <p:txBody>
          <a:bodyPr>
            <a:normAutofit/>
          </a:bodyPr>
          <a:lstStyle/>
          <a:p>
            <a:pPr algn="ctr"/>
            <a:r>
              <a:rPr lang="en-ZA" sz="4000" dirty="0" smtClean="0">
                <a:latin typeface="+mj-lt"/>
              </a:rPr>
              <a:t>INCOME AND EXPENDITURE TRENDS</a:t>
            </a:r>
            <a:endParaRPr lang="en-ZA" sz="4000" dirty="0">
              <a:latin typeface="+mj-lt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00392" y="6237312"/>
            <a:ext cx="609600" cy="365125"/>
          </a:xfrm>
        </p:spPr>
        <p:txBody>
          <a:bodyPr/>
          <a:lstStyle/>
          <a:p>
            <a:r>
              <a:rPr lang="en-ZA" sz="1200" dirty="0" smtClean="0"/>
              <a:t>17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1476" y="4437112"/>
            <a:ext cx="8784976" cy="15121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800000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ZA" sz="1600" dirty="0" smtClean="0">
              <a:solidFill>
                <a:srgbClr val="FF0000"/>
              </a:solidFill>
              <a:latin typeface="+mj-lt"/>
            </a:endParaRPr>
          </a:p>
          <a:p>
            <a:endParaRPr lang="en-ZA" sz="1600" dirty="0" smtClean="0">
              <a:solidFill>
                <a:srgbClr val="FF0000"/>
              </a:solidFill>
              <a:latin typeface="+mj-lt"/>
            </a:endParaRPr>
          </a:p>
          <a:p>
            <a:endParaRPr lang="en-ZA" sz="1600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en-ZA" sz="1600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38788156"/>
              </p:ext>
            </p:extLst>
          </p:nvPr>
        </p:nvGraphicFramePr>
        <p:xfrm>
          <a:off x="179512" y="1340768"/>
          <a:ext cx="8764840" cy="301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7210"/>
                <a:gridCol w="1453190"/>
                <a:gridCol w="1512168"/>
                <a:gridCol w="1296144"/>
                <a:gridCol w="2356128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2012/13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2013/14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2014/15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2015/16 (3</a:t>
                      </a:r>
                      <a:r>
                        <a:rPr lang="en-ZA" sz="1800" baseline="30000" dirty="0" smtClean="0"/>
                        <a:t>rd</a:t>
                      </a:r>
                      <a:r>
                        <a:rPr lang="en-ZA" sz="1800" dirty="0" smtClean="0"/>
                        <a:t> quarter)</a:t>
                      </a:r>
                      <a:endParaRPr lang="en-ZA" sz="1800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ZA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latin typeface="Arial" pitchFamily="34" charset="0"/>
                          <a:cs typeface="Arial" pitchFamily="34" charset="0"/>
                        </a:rPr>
                        <a:t>R’000</a:t>
                      </a:r>
                      <a:endParaRPr lang="en-ZA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latin typeface="Arial" pitchFamily="34" charset="0"/>
                          <a:cs typeface="Arial" pitchFamily="34" charset="0"/>
                        </a:rPr>
                        <a:t>R’000</a:t>
                      </a:r>
                      <a:endParaRPr lang="en-ZA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dirty="0" smtClean="0">
                          <a:latin typeface="Arial" pitchFamily="34" charset="0"/>
                          <a:cs typeface="Arial" pitchFamily="34" charset="0"/>
                        </a:rPr>
                        <a:t>R’000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R’000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9240">
                <a:tc>
                  <a:txBody>
                    <a:bodyPr/>
                    <a:lstStyle/>
                    <a:p>
                      <a:r>
                        <a:rPr lang="en-ZA" sz="1600" b="1" dirty="0" smtClean="0">
                          <a:latin typeface="Arial" pitchFamily="34" charset="0"/>
                          <a:cs typeface="Arial" pitchFamily="34" charset="0"/>
                        </a:rPr>
                        <a:t>Income </a:t>
                      </a:r>
                      <a:endParaRPr lang="en-ZA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latin typeface="Arial" pitchFamily="34" charset="0"/>
                          <a:cs typeface="Arial" pitchFamily="34" charset="0"/>
                        </a:rPr>
                        <a:t>51,778</a:t>
                      </a:r>
                      <a:endParaRPr lang="en-ZA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dirty="0" smtClean="0">
                          <a:latin typeface="Arial" pitchFamily="34" charset="0"/>
                          <a:cs typeface="Arial" pitchFamily="34" charset="0"/>
                        </a:rPr>
                        <a:t>55,738</a:t>
                      </a:r>
                      <a:endParaRPr lang="en-ZA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dirty="0" smtClean="0">
                          <a:latin typeface="Arial" pitchFamily="34" charset="0"/>
                          <a:cs typeface="Arial" pitchFamily="34" charset="0"/>
                        </a:rPr>
                        <a:t>65,838</a:t>
                      </a:r>
                      <a:endParaRPr lang="en-ZA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54,273</a:t>
                      </a:r>
                    </a:p>
                    <a:p>
                      <a:pPr algn="r"/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18440">
                <a:tc>
                  <a:txBody>
                    <a:bodyPr/>
                    <a:lstStyle/>
                    <a:p>
                      <a:r>
                        <a:rPr lang="en-ZA" sz="1600" b="0" dirty="0" smtClean="0">
                          <a:latin typeface="Arial" pitchFamily="34" charset="0"/>
                          <a:cs typeface="Arial" pitchFamily="34" charset="0"/>
                        </a:rPr>
                        <a:t>Government</a:t>
                      </a:r>
                      <a:r>
                        <a:rPr lang="en-ZA" sz="1600" b="0" baseline="0" dirty="0" smtClean="0">
                          <a:latin typeface="Arial" pitchFamily="34" charset="0"/>
                          <a:cs typeface="Arial" pitchFamily="34" charset="0"/>
                        </a:rPr>
                        <a:t> Grant</a:t>
                      </a:r>
                      <a:endParaRPr lang="en-ZA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>
                          <a:latin typeface="Arial" pitchFamily="34" charset="0"/>
                          <a:cs typeface="Arial" pitchFamily="34" charset="0"/>
                        </a:rPr>
                        <a:t>50,063</a:t>
                      </a:r>
                      <a:endParaRPr lang="en-ZA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0" dirty="0" smtClean="0">
                          <a:latin typeface="Arial" pitchFamily="34" charset="0"/>
                          <a:cs typeface="Arial" pitchFamily="34" charset="0"/>
                        </a:rPr>
                        <a:t>52,</a:t>
                      </a:r>
                      <a:r>
                        <a:rPr lang="en-ZA" sz="1600" b="0" baseline="0" dirty="0" smtClean="0">
                          <a:latin typeface="Arial" pitchFamily="34" charset="0"/>
                          <a:cs typeface="Arial" pitchFamily="34" charset="0"/>
                        </a:rPr>
                        <a:t>714</a:t>
                      </a:r>
                      <a:endParaRPr lang="en-ZA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0" dirty="0" smtClean="0">
                          <a:latin typeface="Arial" pitchFamily="34" charset="0"/>
                          <a:cs typeface="Arial" pitchFamily="34" charset="0"/>
                        </a:rPr>
                        <a:t>55,917</a:t>
                      </a:r>
                      <a:endParaRPr lang="en-ZA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49,403</a:t>
                      </a:r>
                    </a:p>
                    <a:p>
                      <a:pPr algn="r"/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b="0" dirty="0" smtClean="0">
                          <a:latin typeface="Arial" pitchFamily="34" charset="0"/>
                          <a:cs typeface="Arial" pitchFamily="34" charset="0"/>
                        </a:rPr>
                        <a:t>Own Income</a:t>
                      </a:r>
                      <a:endParaRPr lang="en-ZA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>
                          <a:latin typeface="Arial" pitchFamily="34" charset="0"/>
                          <a:cs typeface="Arial" pitchFamily="34" charset="0"/>
                        </a:rPr>
                        <a:t>1,715</a:t>
                      </a:r>
                      <a:endParaRPr lang="en-ZA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>
                          <a:latin typeface="Arial" pitchFamily="34" charset="0"/>
                          <a:cs typeface="Arial" pitchFamily="34" charset="0"/>
                        </a:rPr>
                        <a:t>3,024</a:t>
                      </a:r>
                      <a:endParaRPr lang="en-ZA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>
                          <a:latin typeface="Arial" pitchFamily="34" charset="0"/>
                          <a:cs typeface="Arial" pitchFamily="34" charset="0"/>
                        </a:rPr>
                        <a:t>9,921</a:t>
                      </a:r>
                      <a:endParaRPr lang="en-ZA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4,870 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b="1" dirty="0" smtClean="0">
                          <a:latin typeface="Arial" pitchFamily="34" charset="0"/>
                          <a:cs typeface="Arial" pitchFamily="34" charset="0"/>
                        </a:rPr>
                        <a:t>Expenditure</a:t>
                      </a:r>
                      <a:endParaRPr lang="en-ZA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latin typeface="Arial" pitchFamily="34" charset="0"/>
                          <a:cs typeface="Arial" pitchFamily="34" charset="0"/>
                        </a:rPr>
                        <a:t>51,720</a:t>
                      </a:r>
                      <a:endParaRPr lang="en-ZA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latin typeface="Arial" pitchFamily="34" charset="0"/>
                          <a:cs typeface="Arial" pitchFamily="34" charset="0"/>
                        </a:rPr>
                        <a:t>74,984</a:t>
                      </a:r>
                      <a:endParaRPr lang="en-ZA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latin typeface="Arial" pitchFamily="34" charset="0"/>
                          <a:cs typeface="Arial" pitchFamily="34" charset="0"/>
                        </a:rPr>
                        <a:t>57,934</a:t>
                      </a:r>
                      <a:endParaRPr lang="en-ZA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44,329</a:t>
                      </a:r>
                      <a:endParaRPr lang="en-ZA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b="1" dirty="0" smtClean="0">
                          <a:latin typeface="Arial" pitchFamily="34" charset="0"/>
                          <a:cs typeface="Arial" pitchFamily="34" charset="0"/>
                        </a:rPr>
                        <a:t>Surplus/Deficit</a:t>
                      </a:r>
                      <a:endParaRPr lang="en-ZA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19,246</a:t>
                      </a:r>
                      <a:r>
                        <a:rPr lang="en-ZA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8,004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9,944</a:t>
                      </a:r>
                      <a:endParaRPr lang="en-ZA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076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1095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+mj-lt"/>
              </a:rPr>
              <a:t>AUDIT OUTCOME</a:t>
            </a:r>
            <a:endParaRPr lang="en-ZA" sz="4000" dirty="0">
              <a:latin typeface="+mj-lt"/>
            </a:endParaRP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97892514"/>
              </p:ext>
            </p:extLst>
          </p:nvPr>
        </p:nvGraphicFramePr>
        <p:xfrm>
          <a:off x="323529" y="1844824"/>
          <a:ext cx="8280920" cy="1469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0204"/>
                <a:gridCol w="1840204"/>
                <a:gridCol w="2052535"/>
                <a:gridCol w="2547977"/>
              </a:tblGrid>
              <a:tr h="555239"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NHC 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2012/13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2013/14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2014/15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555239"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Audit</a:t>
                      </a:r>
                      <a:r>
                        <a:rPr lang="en-ZA" sz="1800" b="1" baseline="0" dirty="0" smtClean="0">
                          <a:latin typeface="Arial" pitchFamily="34" charset="0"/>
                          <a:cs typeface="Arial" pitchFamily="34" charset="0"/>
                        </a:rPr>
                        <a:t> Outcome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Unqualified with findings 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Unqualified with findings</a:t>
                      </a:r>
                    </a:p>
                    <a:p>
                      <a:pPr algn="r"/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Unqualified with findings</a:t>
                      </a:r>
                    </a:p>
                    <a:p>
                      <a:pPr algn="r"/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00392" y="6237312"/>
            <a:ext cx="609600" cy="365125"/>
          </a:xfrm>
        </p:spPr>
        <p:txBody>
          <a:bodyPr/>
          <a:lstStyle/>
          <a:p>
            <a:r>
              <a:rPr lang="en-ZA" sz="1200" dirty="0" smtClean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xmlns="" val="49021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10952"/>
          </a:xfrm>
        </p:spPr>
        <p:txBody>
          <a:bodyPr>
            <a:noAutofit/>
          </a:bodyPr>
          <a:lstStyle/>
          <a:p>
            <a:pPr algn="ctr"/>
            <a:r>
              <a:rPr lang="en-ZA" sz="4400" dirty="0" smtClean="0">
                <a:latin typeface="+mj-lt"/>
              </a:rPr>
              <a:t>GOVERNANCE</a:t>
            </a:r>
            <a:endParaRPr lang="en-ZA" sz="4400" dirty="0">
              <a:latin typeface="+mj-lt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00392" y="6237312"/>
            <a:ext cx="609600" cy="365125"/>
          </a:xfrm>
        </p:spPr>
        <p:txBody>
          <a:bodyPr/>
          <a:lstStyle/>
          <a:p>
            <a:r>
              <a:rPr lang="en-ZA" sz="1200" dirty="0" smtClean="0"/>
              <a:t>19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00646831"/>
              </p:ext>
            </p:extLst>
          </p:nvPr>
        </p:nvGraphicFramePr>
        <p:xfrm>
          <a:off x="179512" y="1086468"/>
          <a:ext cx="8784976" cy="4431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9793"/>
                <a:gridCol w="1502692"/>
                <a:gridCol w="1411873"/>
                <a:gridCol w="1304535"/>
                <a:gridCol w="1676083"/>
              </a:tblGrid>
              <a:tr h="528804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NHC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2012/13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2013/14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2014/15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2015/16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528804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Number of Council</a:t>
                      </a:r>
                      <a:r>
                        <a:rPr lang="en-ZA" sz="1600" baseline="0" dirty="0" smtClean="0">
                          <a:latin typeface="Arial" pitchFamily="34" charset="0"/>
                          <a:cs typeface="Arial" pitchFamily="34" charset="0"/>
                        </a:rPr>
                        <a:t> members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10</a:t>
                      </a:r>
                      <a:endParaRPr lang="en-ZA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28804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Number of Council meetings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6</a:t>
                      </a:r>
                      <a:endParaRPr lang="en-ZA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1549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Number of Council committee meetings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1549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Attendance rate of Council meetings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63%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62%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62%</a:t>
                      </a:r>
                      <a:endParaRPr lang="en-ZA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60%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1549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Number of Audit</a:t>
                      </a:r>
                      <a:r>
                        <a:rPr lang="en-ZA" sz="1600" baseline="0" dirty="0" smtClean="0">
                          <a:latin typeface="Arial" pitchFamily="34" charset="0"/>
                          <a:cs typeface="Arial" pitchFamily="34" charset="0"/>
                        </a:rPr>
                        <a:t> Committee meetings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13</a:t>
                      </a:r>
                      <a:endParaRPr lang="en-ZA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1549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Number</a:t>
                      </a:r>
                      <a:r>
                        <a:rPr lang="en-ZA" sz="1600" baseline="0" dirty="0" smtClean="0">
                          <a:latin typeface="Arial" pitchFamily="34" charset="0"/>
                          <a:cs typeface="Arial" pitchFamily="34" charset="0"/>
                        </a:rPr>
                        <a:t> of Management meetings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11</a:t>
                      </a:r>
                      <a:endParaRPr lang="en-ZA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28804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Number</a:t>
                      </a:r>
                      <a:r>
                        <a:rPr lang="en-ZA" sz="1600" baseline="0" dirty="0" smtClean="0">
                          <a:latin typeface="Arial" pitchFamily="34" charset="0"/>
                          <a:cs typeface="Arial" pitchFamily="34" charset="0"/>
                        </a:rPr>
                        <a:t> of Staff meetings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</a:t>
                      </a:r>
                      <a:endParaRPr lang="en-ZA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0429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83798620"/>
              </p:ext>
            </p:extLst>
          </p:nvPr>
        </p:nvGraphicFramePr>
        <p:xfrm>
          <a:off x="163508" y="1268760"/>
          <a:ext cx="8899336" cy="4086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2677"/>
                <a:gridCol w="3191259"/>
                <a:gridCol w="3635400"/>
              </a:tblGrid>
              <a:tr h="721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en-ZA" sz="16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DAC STRATEGIC </a:t>
                      </a:r>
                      <a:r>
                        <a:rPr lang="en-ZA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GOALS </a:t>
                      </a:r>
                      <a:endParaRPr lang="en-ZA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kern="1200" cap="all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NHC strategic </a:t>
                      </a:r>
                      <a:r>
                        <a:rPr lang="en-ZA" sz="1600" kern="1200" cap="all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objectives</a:t>
                      </a:r>
                      <a:endParaRPr lang="en-ZA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kern="1200" cap="all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</a:t>
                      </a:r>
                      <a:r>
                        <a:rPr lang="en-ZA" sz="1600" kern="1200" cap="all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outputs/deliverables</a:t>
                      </a:r>
                      <a:endParaRPr lang="en-ZA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</a:tr>
              <a:tr h="476443">
                <a:tc rowSpan="5"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MyriadPro-Semibold"/>
                        <a:buNone/>
                        <a:tabLst>
                          <a:tab pos="2505075" algn="l"/>
                        </a:tabLst>
                      </a:pPr>
                      <a:r>
                        <a:rPr lang="en-ZA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transformed, coherent and development–focused ACH Sector: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en-ZA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17228" marR="172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 study report concluded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Impact study report </a:t>
                      </a:r>
                      <a:r>
                        <a:rPr lang="en-ZA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concluded by </a:t>
                      </a: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March </a:t>
                      </a:r>
                      <a:r>
                        <a:rPr lang="en-ZA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</a:tr>
              <a:tr h="49084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 Strategic Management Services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Organisation wide adherence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compliance dates </a:t>
                      </a:r>
                      <a:r>
                        <a:rPr lang="en-ZA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implemented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</a:tr>
              <a:tr h="23101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 outputs produced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academic publication </a:t>
                      </a:r>
                      <a:r>
                        <a:rPr lang="en-ZA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produced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</a:tr>
              <a:tr h="23101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Position Papers </a:t>
                      </a:r>
                      <a:r>
                        <a:rPr lang="en-ZA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produced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</a:tr>
              <a:tr h="47644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 study report concluded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Impact study report concluded by 31 March 2017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323528" y="32226"/>
            <a:ext cx="8579296" cy="43204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8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ZA" sz="4000" dirty="0" smtClean="0">
                <a:latin typeface="+mj-lt"/>
              </a:rPr>
              <a:t>ALIGNMENT TO DAC GOALS</a:t>
            </a:r>
            <a:endParaRPr lang="en-ZA" sz="4000" dirty="0">
              <a:latin typeface="+mj-lt"/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00392" y="6237312"/>
            <a:ext cx="609600" cy="365125"/>
          </a:xfrm>
        </p:spPr>
        <p:txBody>
          <a:bodyPr/>
          <a:lstStyle/>
          <a:p>
            <a:r>
              <a:rPr lang="en-ZA" sz="1200" dirty="0" smtClean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xmlns="" val="161032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8"/>
          <p:cNvSpPr>
            <a:spLocks noGrp="1"/>
          </p:cNvSpPr>
          <p:nvPr>
            <p:ph type="title"/>
          </p:nvPr>
        </p:nvSpPr>
        <p:spPr>
          <a:xfrm>
            <a:off x="1547664" y="2492896"/>
            <a:ext cx="5997352" cy="1224136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THANK YOU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00392" y="6237312"/>
            <a:ext cx="609600" cy="365125"/>
          </a:xfrm>
        </p:spPr>
        <p:txBody>
          <a:bodyPr/>
          <a:lstStyle/>
          <a:p>
            <a:r>
              <a:rPr lang="en-ZA" sz="1200" dirty="0"/>
              <a:t>2</a:t>
            </a:r>
            <a:r>
              <a:rPr lang="en-ZA" sz="1200" dirty="0" smtClean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xmlns="" val="11090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416" y="548680"/>
            <a:ext cx="8579296" cy="432048"/>
          </a:xfrm>
        </p:spPr>
        <p:txBody>
          <a:bodyPr>
            <a:noAutofit/>
          </a:bodyPr>
          <a:lstStyle/>
          <a:p>
            <a:r>
              <a:rPr lang="en-ZA" dirty="0" smtClean="0"/>
              <a:t> </a:t>
            </a:r>
            <a:endParaRPr lang="en-Z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83393877"/>
              </p:ext>
            </p:extLst>
          </p:nvPr>
        </p:nvGraphicFramePr>
        <p:xfrm>
          <a:off x="163508" y="980728"/>
          <a:ext cx="8899336" cy="38064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2677"/>
                <a:gridCol w="3191259"/>
                <a:gridCol w="3635400"/>
              </a:tblGrid>
              <a:tr h="721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DAC STRATEGIC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GOALS 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kern="12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NHC strategic </a:t>
                      </a:r>
                      <a:r>
                        <a:rPr lang="en-ZA" sz="1600" kern="1200" cap="all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objectives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kern="12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</a:t>
                      </a:r>
                      <a:r>
                        <a:rPr lang="en-ZA" sz="1600" kern="1200" cap="all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outputs/deliverables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</a:tr>
              <a:tr h="476443">
                <a:tc rowSpan="4"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MyriadPro-Semibold"/>
                        <a:buNone/>
                        <a:tabLst>
                          <a:tab pos="2505075" algn="l"/>
                        </a:tabLst>
                      </a:pPr>
                      <a:r>
                        <a:rPr lang="en-ZA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transformed, coherent and development–focused ACH Sector: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en-ZA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17228" marR="172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Heritage articles contributed to </a:t>
                      </a:r>
                      <a:r>
                        <a:rPr lang="en-ZA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accredited</a:t>
                      </a:r>
                      <a:r>
                        <a:rPr lang="en-ZA" sz="16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Journals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 articles contributed to accredited journals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</a:tr>
              <a:tr h="47644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Implemented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exchange</a:t>
                      </a:r>
                      <a:r>
                        <a:rPr lang="en-ZA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Programmes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 year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draft agreements issued to different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bodies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</a:tr>
              <a:tr h="47644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exchange programme participated in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annually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</a:tr>
              <a:tr h="42062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International multilateral engagements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world heritage project that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n-ZA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NHC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participates in annually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323528" y="69461"/>
            <a:ext cx="8579296" cy="43204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8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ZA" sz="4000" dirty="0" smtClean="0">
                <a:latin typeface="+mj-lt"/>
              </a:rPr>
              <a:t>ALIGNMENT TO DAC GOALS</a:t>
            </a:r>
            <a:endParaRPr lang="en-ZA" sz="4000" dirty="0">
              <a:latin typeface="+mj-lt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00392" y="6237312"/>
            <a:ext cx="609600" cy="365125"/>
          </a:xfrm>
        </p:spPr>
        <p:txBody>
          <a:bodyPr/>
          <a:lstStyle/>
          <a:p>
            <a:r>
              <a:rPr lang="en-ZA" sz="1200" dirty="0" smtClean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xmlns="" val="216650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02952288"/>
              </p:ext>
            </p:extLst>
          </p:nvPr>
        </p:nvGraphicFramePr>
        <p:xfrm>
          <a:off x="107504" y="1124744"/>
          <a:ext cx="8918768" cy="4486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248"/>
                <a:gridCol w="3308683"/>
                <a:gridCol w="3377837"/>
              </a:tblGrid>
              <a:tr h="312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en-ZA" sz="16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DAC STRATEGIC </a:t>
                      </a:r>
                      <a:r>
                        <a:rPr lang="en-ZA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GOALS </a:t>
                      </a:r>
                      <a:endParaRPr lang="en-ZA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kern="1200" cap="all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NHC strategic </a:t>
                      </a:r>
                      <a:r>
                        <a:rPr lang="en-ZA" sz="1600" kern="1200" cap="all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objectives</a:t>
                      </a:r>
                      <a:endParaRPr lang="en-ZA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kern="1200" cap="all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</a:t>
                      </a:r>
                      <a:r>
                        <a:rPr lang="en-ZA" sz="1600" kern="1200" cap="all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outputs/deliverables</a:t>
                      </a:r>
                      <a:endParaRPr lang="en-ZA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</a:tr>
              <a:tr h="133835">
                <a:tc rowSpan="2"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MyriadPro-Semibold"/>
                        <a:buNone/>
                      </a:pPr>
                      <a:r>
                        <a:rPr lang="en-ZA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Nation building through effective social cohesion programme </a:t>
                      </a:r>
                      <a:r>
                        <a:rPr lang="en-ZA" sz="16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implementation</a:t>
                      </a: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MyriadPro-Semibold"/>
                        <a:buNone/>
                      </a:pPr>
                      <a:endParaRPr lang="en-ZA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nation building initiatives implemented and funded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ZA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Commemorative events </a:t>
                      </a: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supported 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</a:tr>
              <a:tr h="20075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Cultural Expressions supported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</a:tr>
              <a:tr h="53533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MyriadPro-Semibold"/>
                        <a:buNone/>
                        <a:tabLst>
                          <a:tab pos="2505075" algn="l"/>
                        </a:tabLst>
                      </a:pPr>
                      <a:r>
                        <a:rPr lang="en-ZA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productive, diverse and inclusive ACH Sector: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en-ZA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en-ZA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en-ZA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en-ZA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en-ZA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Community heritage projects supported and funded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community heritage </a:t>
                      </a:r>
                      <a:r>
                        <a:rPr lang="en-ZA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projects supported </a:t>
                      </a: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funded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79296" cy="432048"/>
          </a:xfrm>
        </p:spPr>
        <p:txBody>
          <a:bodyPr>
            <a:noAutofit/>
          </a:bodyPr>
          <a:lstStyle/>
          <a:p>
            <a:pPr algn="ctr"/>
            <a:r>
              <a:rPr lang="en-ZA" sz="4000" dirty="0" smtClean="0">
                <a:latin typeface="+mj-lt"/>
              </a:rPr>
              <a:t>ALIGNMENT TO DAC GOALS</a:t>
            </a:r>
            <a:endParaRPr lang="en-ZA" sz="4000" dirty="0">
              <a:latin typeface="+mj-lt"/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00392" y="6237312"/>
            <a:ext cx="609600" cy="365125"/>
          </a:xfrm>
        </p:spPr>
        <p:txBody>
          <a:bodyPr/>
          <a:lstStyle/>
          <a:p>
            <a:r>
              <a:rPr lang="en-ZA" sz="1200" dirty="0" smtClean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xmlns="" val="284186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416" y="548680"/>
            <a:ext cx="8579296" cy="432048"/>
          </a:xfrm>
        </p:spPr>
        <p:txBody>
          <a:bodyPr>
            <a:noAutofit/>
          </a:bodyPr>
          <a:lstStyle/>
          <a:p>
            <a:r>
              <a:rPr lang="en-ZA" dirty="0" smtClean="0"/>
              <a:t> </a:t>
            </a:r>
            <a:endParaRPr lang="en-Z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3687546"/>
              </p:ext>
            </p:extLst>
          </p:nvPr>
        </p:nvGraphicFramePr>
        <p:xfrm>
          <a:off x="132156" y="1052736"/>
          <a:ext cx="8775923" cy="4486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5958"/>
                <a:gridCol w="3264489"/>
                <a:gridCol w="3425476"/>
              </a:tblGrid>
              <a:tr h="312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DAC STRATEGIC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GOALS 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kern="12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NHC strategic objectives 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kern="1200" cap="all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</a:t>
                      </a:r>
                      <a:r>
                        <a:rPr lang="en-ZA" sz="1600" kern="1200" cap="all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600" kern="1200" cap="all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outputs/deliverables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</a:tr>
              <a:tr h="200751">
                <a:tc rowSpan="4"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MyriadPro-Semibold"/>
                        <a:buNone/>
                        <a:tabLst>
                          <a:tab pos="250507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productive, diverse and inclusive ACH Sector: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heritage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Publications produced and distributed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5000 Heritage Magazine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copies of Issue 3 produced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</a:tr>
              <a:tr h="26766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media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Engagements conducted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x Media engagements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conducted (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</a:t>
                      </a:r>
                      <a:r>
                        <a:rPr lang="en-ZA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coordination</a:t>
                      </a:r>
                      <a:r>
                        <a:rPr lang="en-ZA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projects e.g. briefings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endParaRPr lang="en-ZA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</a:tr>
              <a:tr h="20075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multi-media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Campaigns conducted and monitored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multimedia awareness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Campaigns conducted about NHC key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endParaRPr lang="en-ZA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</a:tr>
              <a:tr h="20075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advertising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branding campaigns conducted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x advertising and branding campaign conducted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323528" y="19828"/>
            <a:ext cx="8579296" cy="43204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8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ZA" sz="4000" dirty="0" smtClean="0">
                <a:latin typeface="+mj-lt"/>
              </a:rPr>
              <a:t>ALIGNMENT TO DAC GOALS</a:t>
            </a:r>
            <a:endParaRPr lang="en-ZA" sz="4000" dirty="0">
              <a:latin typeface="+mj-lt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00392" y="6237312"/>
            <a:ext cx="609600" cy="365125"/>
          </a:xfrm>
        </p:spPr>
        <p:txBody>
          <a:bodyPr/>
          <a:lstStyle/>
          <a:p>
            <a:r>
              <a:rPr lang="en-ZA" sz="1200" dirty="0" smtClean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xmlns="" val="11877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416" y="548680"/>
            <a:ext cx="8579296" cy="432048"/>
          </a:xfrm>
        </p:spPr>
        <p:txBody>
          <a:bodyPr>
            <a:noAutofit/>
          </a:bodyPr>
          <a:lstStyle/>
          <a:p>
            <a:r>
              <a:rPr lang="en-ZA" dirty="0" smtClean="0"/>
              <a:t> </a:t>
            </a:r>
            <a:endParaRPr lang="en-Z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90536399"/>
              </p:ext>
            </p:extLst>
          </p:nvPr>
        </p:nvGraphicFramePr>
        <p:xfrm>
          <a:off x="104879" y="836712"/>
          <a:ext cx="8931617" cy="53279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0369"/>
                <a:gridCol w="2768746"/>
                <a:gridCol w="4042502"/>
              </a:tblGrid>
              <a:tr h="312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DAC STRATEGIC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GOALS 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kern="12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NHC strategic </a:t>
                      </a:r>
                      <a:r>
                        <a:rPr lang="en-ZA" sz="1600" kern="1200" cap="all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objectives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kern="12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</a:t>
                      </a:r>
                      <a:r>
                        <a:rPr lang="en-ZA" sz="1600" kern="1200" cap="all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outputs/deliverables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</a:tr>
              <a:tr h="267668">
                <a:tc rowSpan="6"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MyriadPro-Semibold"/>
                        <a:buNone/>
                        <a:tabLst>
                          <a:tab pos="250507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sound governance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en-ZA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fiscal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management system: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64360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64360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64360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64360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Dates by which compliance documents are submitted to the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DAC</a:t>
                      </a:r>
                    </a:p>
                  </a:txBody>
                  <a:tcPr marL="17228" marR="172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Organisation wide adherence to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compliance dates implemented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</a:tr>
              <a:tr h="26766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Diversity of funding streams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 additional funds raised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outside the DAC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grant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</a:tr>
              <a:tr h="26766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and Procurement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n-ZA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provided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2015/2016 Annual statutory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information provided within prescribed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</a:tr>
              <a:tr h="20075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 audit issues raised resolved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Annually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</a:tr>
              <a:tr h="13383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Unqualified Audit Opinion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</a:tr>
              <a:tr h="20075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 audit issues raised resolved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annually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323528" y="19828"/>
            <a:ext cx="8579296" cy="43204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8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ZA" sz="4000" dirty="0" smtClean="0">
                <a:latin typeface="+mj-lt"/>
              </a:rPr>
              <a:t>ALIGNMENT TO DAC GOALS</a:t>
            </a:r>
            <a:endParaRPr lang="en-ZA" sz="4000" dirty="0">
              <a:latin typeface="+mj-lt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00392" y="6237312"/>
            <a:ext cx="609600" cy="365125"/>
          </a:xfrm>
        </p:spPr>
        <p:txBody>
          <a:bodyPr/>
          <a:lstStyle/>
          <a:p>
            <a:r>
              <a:rPr lang="en-ZA" sz="1200" dirty="0" smtClean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xmlns="" val="295808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416" y="548680"/>
            <a:ext cx="8579296" cy="432048"/>
          </a:xfrm>
        </p:spPr>
        <p:txBody>
          <a:bodyPr>
            <a:noAutofit/>
          </a:bodyPr>
          <a:lstStyle/>
          <a:p>
            <a:r>
              <a:rPr lang="en-ZA" dirty="0" smtClean="0"/>
              <a:t> </a:t>
            </a:r>
            <a:endParaRPr lang="en-Z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0095870"/>
              </p:ext>
            </p:extLst>
          </p:nvPr>
        </p:nvGraphicFramePr>
        <p:xfrm>
          <a:off x="184684" y="836712"/>
          <a:ext cx="8856984" cy="4486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6224"/>
                <a:gridCol w="2088232"/>
                <a:gridCol w="1872208"/>
                <a:gridCol w="2880320"/>
              </a:tblGrid>
              <a:tr h="312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en-ZA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DAC STRATEGIC </a:t>
                      </a:r>
                      <a:r>
                        <a:rPr lang="en-ZA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GOALS </a:t>
                      </a:r>
                      <a:endParaRPr lang="en-ZA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28" marR="172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en-ZA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DAC STRATEGIC </a:t>
                      </a:r>
                      <a:r>
                        <a:rPr lang="en-ZA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OBECTIVES </a:t>
                      </a:r>
                      <a:endParaRPr lang="en-ZA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28" marR="172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kern="1200" cap="all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NHC strategic </a:t>
                      </a:r>
                      <a:r>
                        <a:rPr lang="en-ZA" sz="1600" kern="1200" cap="all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objectives</a:t>
                      </a:r>
                      <a:endParaRPr lang="en-ZA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7228" marR="172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kern="1200" cap="all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Key </a:t>
                      </a:r>
                      <a:r>
                        <a:rPr lang="en-ZA" sz="1600" kern="1200" cap="all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outputs/deliverables</a:t>
                      </a:r>
                      <a:endParaRPr lang="en-ZA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7228" marR="17228" marT="0" marB="0"/>
                </a:tc>
              </a:tr>
              <a:tr h="267668">
                <a:tc rowSpan="4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505075" algn="l"/>
                        </a:tabLst>
                      </a:pPr>
                      <a:r>
                        <a:rPr lang="en-ZA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 professional and capacitated ACH Sector: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64845" algn="l"/>
                        </a:tabLst>
                      </a:pPr>
                      <a:r>
                        <a:rPr lang="en-ZA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ZA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28" marR="17228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 build human resource capability and promote culture of high performance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ZA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28" marR="17228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Development of highly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Capable organisational personnel</a:t>
                      </a:r>
                      <a:endParaRPr lang="en-ZA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28" marR="172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100% implementation of the approved Annual </a:t>
                      </a:r>
                      <a:r>
                        <a:rPr lang="en-ZA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Training Plan </a:t>
                      </a:r>
                      <a:r>
                        <a:rPr lang="en-ZA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 </a:t>
                      </a:r>
                      <a:r>
                        <a:rPr lang="en-ZA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critical</a:t>
                      </a:r>
                      <a:r>
                        <a:rPr lang="en-ZA" sz="16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ZA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skills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28" marR="17228" marT="0" marB="0"/>
                </a:tc>
              </a:tr>
              <a:tr h="13383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en-ZA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80% staff retention in funded </a:t>
                      </a:r>
                      <a:r>
                        <a:rPr lang="en-ZA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posts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endParaRPr lang="en-ZA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28" marR="17228" marT="0" marB="0"/>
                </a:tc>
              </a:tr>
              <a:tr h="20075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en-ZA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 initiatives to promote </a:t>
                      </a:r>
                      <a:r>
                        <a:rPr lang="en-ZA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employee Wellness implemented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endParaRPr lang="en-ZA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28" marR="17228" marT="0" marB="0"/>
                </a:tc>
              </a:tr>
              <a:tr h="20075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en-ZA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100% Quarterly performance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en-ZA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reviews for all employees conducted</a:t>
                      </a:r>
                      <a:endParaRPr lang="en-ZA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228" marR="17228" marT="0" marB="0"/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323528" y="19828"/>
            <a:ext cx="8579296" cy="43204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8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ZA" sz="4000" dirty="0" smtClean="0">
                <a:latin typeface="+mj-lt"/>
              </a:rPr>
              <a:t>ALIGNMENT TO DAC GOALS</a:t>
            </a:r>
            <a:endParaRPr lang="en-ZA" sz="4000" dirty="0">
              <a:latin typeface="+mj-lt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00392" y="6237312"/>
            <a:ext cx="609600" cy="365125"/>
          </a:xfrm>
        </p:spPr>
        <p:txBody>
          <a:bodyPr/>
          <a:lstStyle/>
          <a:p>
            <a:r>
              <a:rPr lang="en-ZA" sz="1200" dirty="0" smtClean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xmlns="" val="307704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579296" cy="432048"/>
          </a:xfrm>
        </p:spPr>
        <p:txBody>
          <a:bodyPr>
            <a:noAutofit/>
          </a:bodyPr>
          <a:lstStyle/>
          <a:p>
            <a:pPr algn="ctr"/>
            <a:r>
              <a:rPr lang="en-ZA" sz="4000" dirty="0" smtClean="0">
                <a:latin typeface="+mj-lt"/>
              </a:rPr>
              <a:t>MINISTERIAL PRIORITIES </a:t>
            </a:r>
            <a:endParaRPr lang="en-ZA" sz="4000" dirty="0">
              <a:latin typeface="+mj-lt"/>
            </a:endParaRPr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1297844"/>
              </p:ext>
            </p:extLst>
          </p:nvPr>
        </p:nvGraphicFramePr>
        <p:xfrm>
          <a:off x="179511" y="1274318"/>
          <a:ext cx="8856984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952328"/>
                <a:gridCol w="2952328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MINISTERIAL</a:t>
                      </a:r>
                      <a:r>
                        <a:rPr lang="en-ZA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PRIORITY</a:t>
                      </a:r>
                      <a:r>
                        <a:rPr lang="en-ZA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AREA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kern="1200" cap="non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NHC STRATEGIC OBJECTIVES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kern="1200" cap="non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OUTPUTS/DELIVERABLES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Nation building and social cohesion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nation building</a:t>
                      </a:r>
                    </a:p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Initiatives implemented and funded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Cultural Expressions supported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heritage education initiatives supported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Focus on Africa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Implemented exchange</a:t>
                      </a:r>
                    </a:p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Programmes per year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draft agreements issued</a:t>
                      </a:r>
                    </a:p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different bodies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exchange programme</a:t>
                      </a:r>
                    </a:p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participated in annually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Liberation Heritage Route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Initiatives and programmes</a:t>
                      </a:r>
                    </a:p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mainstream liberation</a:t>
                      </a:r>
                    </a:p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Heritage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Expanded nomination dossier produced and submitted to DAC and DEA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submissions on the African Liberation Heritage</a:t>
                      </a:r>
                    </a:p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00392" y="6237312"/>
            <a:ext cx="609600" cy="365125"/>
          </a:xfrm>
        </p:spPr>
        <p:txBody>
          <a:bodyPr/>
          <a:lstStyle/>
          <a:p>
            <a:r>
              <a:rPr lang="en-ZA" sz="1200" dirty="0" smtClean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xmlns="" val="410955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79296" cy="432048"/>
          </a:xfrm>
        </p:spPr>
        <p:txBody>
          <a:bodyPr>
            <a:noAutofit/>
          </a:bodyPr>
          <a:lstStyle/>
          <a:p>
            <a:pPr algn="ctr"/>
            <a:r>
              <a:rPr lang="en-ZA" sz="4000" dirty="0" smtClean="0">
                <a:latin typeface="+mj-lt"/>
              </a:rPr>
              <a:t>MINISTERIAL PRIORITIES… </a:t>
            </a:r>
            <a:endParaRPr lang="en-ZA" sz="4000" dirty="0">
              <a:latin typeface="+mj-lt"/>
            </a:endParaRPr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20876721"/>
              </p:ext>
            </p:extLst>
          </p:nvPr>
        </p:nvGraphicFramePr>
        <p:xfrm>
          <a:off x="179512" y="1268760"/>
          <a:ext cx="8856984" cy="4109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952328"/>
                <a:gridCol w="2952328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MINISTERIAL</a:t>
                      </a:r>
                      <a:r>
                        <a:rPr lang="en-ZA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PRIORITY</a:t>
                      </a:r>
                      <a:r>
                        <a:rPr lang="en-ZA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AREA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kern="1200" cap="non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NHC STRATEGIC OBJECTIVES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kern="1200" cap="non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OUTPUTS/DELIVERABLES PER OBJECTIVE FOR 2016/17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228" marR="17228" marT="0" marB="0"/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Liberation Heritage Route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Initiatives and programmes</a:t>
                      </a:r>
                    </a:p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mainstream liberation</a:t>
                      </a:r>
                    </a:p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Heritage</a:t>
                      </a:r>
                    </a:p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 of identified sites on the revised tentative list</a:t>
                      </a:r>
                      <a:r>
                        <a:rPr lang="en-ZA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researched annually</a:t>
                      </a:r>
                    </a:p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Presentations made on the liberation heritage</a:t>
                      </a:r>
                    </a:p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Knowledge Partnerships</a:t>
                      </a:r>
                    </a:p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participated in</a:t>
                      </a:r>
                    </a:p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Intergovernmental Arrangements participated in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00392" y="6237312"/>
            <a:ext cx="609600" cy="365125"/>
          </a:xfrm>
        </p:spPr>
        <p:txBody>
          <a:bodyPr/>
          <a:lstStyle/>
          <a:p>
            <a:r>
              <a:rPr lang="en-ZA" sz="1200" dirty="0" smtClean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xmlns="" val="229338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5358</TotalTime>
  <Words>1225</Words>
  <Application>Microsoft Office PowerPoint</Application>
  <PresentationFormat>On-screen Show (4:3)</PresentationFormat>
  <Paragraphs>373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NATIONAL HERITAGE COUNCIL</vt:lpstr>
      <vt:lpstr>Slide 2</vt:lpstr>
      <vt:lpstr> </vt:lpstr>
      <vt:lpstr>ALIGNMENT TO DAC GOALS</vt:lpstr>
      <vt:lpstr> </vt:lpstr>
      <vt:lpstr> </vt:lpstr>
      <vt:lpstr> </vt:lpstr>
      <vt:lpstr>MINISTERIAL PRIORITIES </vt:lpstr>
      <vt:lpstr>MINISTERIAL PRIORITIES… </vt:lpstr>
      <vt:lpstr>MINISTERIAL PRIORITIES… </vt:lpstr>
      <vt:lpstr>MINISTERIAL PRIORITIES… </vt:lpstr>
      <vt:lpstr>MINISTERIAL PRIORITIES… </vt:lpstr>
      <vt:lpstr>CHALLENGES AND INTERVETIONS </vt:lpstr>
      <vt:lpstr>  CHALLENGES RELATING TO THE 2016/17 APP  </vt:lpstr>
      <vt:lpstr> PERFORMANCE OVERVIEW (as at third quarter of 2015/16)</vt:lpstr>
      <vt:lpstr>THREE YEAR PERFORMANCE OVERVIEW</vt:lpstr>
      <vt:lpstr>INCOME AND EXPENDITURE TRENDS</vt:lpstr>
      <vt:lpstr>AUDIT OUTCOME</vt:lpstr>
      <vt:lpstr>GOVERNANCE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PUMZA</cp:lastModifiedBy>
  <cp:revision>509</cp:revision>
  <cp:lastPrinted>2015-10-07T15:21:56Z</cp:lastPrinted>
  <dcterms:created xsi:type="dcterms:W3CDTF">2013-11-12T11:39:42Z</dcterms:created>
  <dcterms:modified xsi:type="dcterms:W3CDTF">2016-04-20T12:50:01Z</dcterms:modified>
</cp:coreProperties>
</file>