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handoutMasterIdLst>
    <p:handoutMasterId r:id="rId26"/>
  </p:handoutMasterIdLst>
  <p:sldIdLst>
    <p:sldId id="258" r:id="rId2"/>
    <p:sldId id="318" r:id="rId3"/>
    <p:sldId id="507" r:id="rId4"/>
    <p:sldId id="377" r:id="rId5"/>
    <p:sldId id="519" r:id="rId6"/>
    <p:sldId id="526" r:id="rId7"/>
    <p:sldId id="536" r:id="rId8"/>
    <p:sldId id="538" r:id="rId9"/>
    <p:sldId id="539" r:id="rId10"/>
    <p:sldId id="541" r:id="rId11"/>
    <p:sldId id="542" r:id="rId12"/>
    <p:sldId id="543" r:id="rId13"/>
    <p:sldId id="540" r:id="rId14"/>
    <p:sldId id="544" r:id="rId15"/>
    <p:sldId id="545" r:id="rId16"/>
    <p:sldId id="546" r:id="rId17"/>
    <p:sldId id="547" r:id="rId18"/>
    <p:sldId id="548" r:id="rId19"/>
    <p:sldId id="549" r:id="rId20"/>
    <p:sldId id="550" r:id="rId21"/>
    <p:sldId id="551" r:id="rId22"/>
    <p:sldId id="552" r:id="rId23"/>
    <p:sldId id="260" r:id="rId24"/>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CC00"/>
    <a:srgbClr val="DEB400"/>
    <a:srgbClr val="FFCC66"/>
    <a:srgbClr val="FF9900"/>
    <a:srgbClr val="0070C4"/>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71" autoAdjust="0"/>
    <p:restoredTop sz="89126" autoAdjust="0"/>
  </p:normalViewPr>
  <p:slideViewPr>
    <p:cSldViewPr snapToGrid="0" snapToObjects="1">
      <p:cViewPr>
        <p:scale>
          <a:sx n="72" d="100"/>
          <a:sy n="72" d="100"/>
        </p:scale>
        <p:origin x="-2754" y="-76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733"/>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E61018DE-B25B-4A19-9C9F-038F54638FEC}" type="datetimeFigureOut">
              <a:rPr lang="en-US" smtClean="0"/>
              <a:pPr/>
              <a:t>4/20/2016</a:t>
            </a:fld>
            <a:endParaRPr lang="en-ZA"/>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en-ZA"/>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97CA1747-324C-422E-8364-C9937F61D22D}" type="slidenum">
              <a:rPr lang="en-ZA" smtClean="0"/>
              <a:pPr/>
              <a:t>‹#›</a:t>
            </a:fld>
            <a:endParaRPr lang="en-ZA"/>
          </a:p>
        </p:txBody>
      </p:sp>
    </p:spTree>
    <p:extLst>
      <p:ext uri="{BB962C8B-B14F-4D97-AF65-F5344CB8AC3E}">
        <p14:creationId xmlns:p14="http://schemas.microsoft.com/office/powerpoint/2010/main" xmlns="" val="5852988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C4A76E32-84E4-A442-833B-BC6C6901576E}" type="datetimeFigureOut">
              <a:rPr lang="en-US" smtClean="0"/>
              <a:pPr/>
              <a:t>4/20/2016</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a:defRPr sz="1200"/>
            </a:lvl1pPr>
          </a:lstStyle>
          <a:p>
            <a:fld id="{54ABA1B8-6280-5A4C-81C9-31A59B99E3EB}" type="slidenum">
              <a:rPr lang="en-US" smtClean="0"/>
              <a:pPr/>
              <a:t>‹#›</a:t>
            </a:fld>
            <a:endParaRPr lang="en-US"/>
          </a:p>
        </p:txBody>
      </p:sp>
    </p:spTree>
    <p:extLst>
      <p:ext uri="{BB962C8B-B14F-4D97-AF65-F5344CB8AC3E}">
        <p14:creationId xmlns:p14="http://schemas.microsoft.com/office/powerpoint/2010/main" xmlns="" val="227006126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54ABA1B8-6280-5A4C-81C9-31A59B99E3EB}" type="slidenum">
              <a:rPr lang="en-US" smtClean="0"/>
              <a:pPr/>
              <a:t>2</a:t>
            </a:fld>
            <a:endParaRPr lang="en-US"/>
          </a:p>
        </p:txBody>
      </p:sp>
    </p:spTree>
    <p:extLst>
      <p:ext uri="{BB962C8B-B14F-4D97-AF65-F5344CB8AC3E}">
        <p14:creationId xmlns:p14="http://schemas.microsoft.com/office/powerpoint/2010/main" xmlns="" val="3440138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54ABA1B8-6280-5A4C-81C9-31A59B99E3EB}" type="slidenum">
              <a:rPr lang="en-US" smtClean="0"/>
              <a:pPr/>
              <a:t>6</a:t>
            </a:fld>
            <a:endParaRPr lang="en-US"/>
          </a:p>
        </p:txBody>
      </p:sp>
    </p:spTree>
    <p:extLst>
      <p:ext uri="{BB962C8B-B14F-4D97-AF65-F5344CB8AC3E}">
        <p14:creationId xmlns:p14="http://schemas.microsoft.com/office/powerpoint/2010/main" xmlns="" val="17310934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The Film Criteria is a document developed by the NFVF that seeks to define a “South African Film”. This document was developed using</a:t>
            </a:r>
            <a:r>
              <a:rPr lang="en-ZA" baseline="0" dirty="0" smtClean="0"/>
              <a:t> benchmarked research from countries including Canada, Australia, France, UK etc. </a:t>
            </a:r>
            <a:r>
              <a:rPr lang="en-ZA" dirty="0" smtClean="0"/>
              <a:t>The criteria uses a</a:t>
            </a:r>
            <a:r>
              <a:rPr lang="en-ZA" baseline="0" dirty="0" smtClean="0"/>
              <a:t> system that allocates points to key cast and crew and only those productions that score above a certain number of points will be considered a SA film and hence be eligible for state (NFVF, Dti </a:t>
            </a:r>
            <a:r>
              <a:rPr lang="en-ZA" baseline="0" dirty="0" err="1" smtClean="0"/>
              <a:t>etc</a:t>
            </a:r>
            <a:r>
              <a:rPr lang="en-ZA" baseline="0" dirty="0" smtClean="0"/>
              <a:t>) funding. The main advantage and reason for its importance to the NFVF is that we have included transformation as a key factor into the criteria, </a:t>
            </a:r>
            <a:r>
              <a:rPr lang="en-ZA" baseline="0" dirty="0" err="1" smtClean="0"/>
              <a:t>ie</a:t>
            </a:r>
            <a:r>
              <a:rPr lang="en-ZA" baseline="0" dirty="0" smtClean="0"/>
              <a:t> a certain number of key cast and crew (main actor / actress, director, writer, editor </a:t>
            </a:r>
            <a:r>
              <a:rPr lang="en-ZA" baseline="0" dirty="0" err="1" smtClean="0"/>
              <a:t>etc</a:t>
            </a:r>
            <a:r>
              <a:rPr lang="en-ZA" baseline="0" dirty="0" smtClean="0"/>
              <a:t>) have to be PDI’s in order to achieve the required points. </a:t>
            </a:r>
            <a:endParaRPr lang="en-ZA" dirty="0"/>
          </a:p>
        </p:txBody>
      </p:sp>
      <p:sp>
        <p:nvSpPr>
          <p:cNvPr id="4" name="Slide Number Placeholder 3"/>
          <p:cNvSpPr>
            <a:spLocks noGrp="1"/>
          </p:cNvSpPr>
          <p:nvPr>
            <p:ph type="sldNum" sz="quarter" idx="10"/>
          </p:nvPr>
        </p:nvSpPr>
        <p:spPr/>
        <p:txBody>
          <a:bodyPr/>
          <a:lstStyle/>
          <a:p>
            <a:fld id="{54ABA1B8-6280-5A4C-81C9-31A59B99E3EB}" type="slidenum">
              <a:rPr lang="en-US" smtClean="0"/>
              <a:pPr/>
              <a:t>7</a:t>
            </a:fld>
            <a:endParaRPr lang="en-US"/>
          </a:p>
        </p:txBody>
      </p:sp>
    </p:spTree>
    <p:extLst>
      <p:ext uri="{BB962C8B-B14F-4D97-AF65-F5344CB8AC3E}">
        <p14:creationId xmlns:p14="http://schemas.microsoft.com/office/powerpoint/2010/main" xmlns="" val="41744759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u="sng" dirty="0"/>
          </a:p>
        </p:txBody>
      </p:sp>
      <p:sp>
        <p:nvSpPr>
          <p:cNvPr id="4" name="Slide Number Placeholder 3"/>
          <p:cNvSpPr>
            <a:spLocks noGrp="1"/>
          </p:cNvSpPr>
          <p:nvPr>
            <p:ph type="sldNum" sz="quarter" idx="10"/>
          </p:nvPr>
        </p:nvSpPr>
        <p:spPr/>
        <p:txBody>
          <a:bodyPr/>
          <a:lstStyle/>
          <a:p>
            <a:fld id="{54ABA1B8-6280-5A4C-81C9-31A59B99E3EB}" type="slidenum">
              <a:rPr lang="en-US" smtClean="0"/>
              <a:pPr/>
              <a:t>9</a:t>
            </a:fld>
            <a:endParaRPr lang="en-US"/>
          </a:p>
        </p:txBody>
      </p:sp>
    </p:spTree>
    <p:extLst>
      <p:ext uri="{BB962C8B-B14F-4D97-AF65-F5344CB8AC3E}">
        <p14:creationId xmlns:p14="http://schemas.microsoft.com/office/powerpoint/2010/main" xmlns="" val="29473366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u="sng" dirty="0" smtClean="0"/>
              <a:t>Local</a:t>
            </a:r>
          </a:p>
          <a:p>
            <a:pPr marL="171450" indent="-171450">
              <a:buFont typeface="Arial" panose="020B0604020202020204" pitchFamily="34" charset="0"/>
              <a:buChar char="•"/>
            </a:pPr>
            <a:r>
              <a:rPr lang="en-ZA" dirty="0" smtClean="0"/>
              <a:t>DIFF – KZN: Provide Financial support in the form of a grant. The NFVF also host Engagement sessions, Training Workshops and Networking function at the festival with the aim of achieving the following objectives;</a:t>
            </a:r>
          </a:p>
          <a:p>
            <a:pPr marL="171450" indent="-171450">
              <a:buFont typeface="Arial" panose="020B0604020202020204" pitchFamily="34" charset="0"/>
              <a:buChar char="•"/>
            </a:pPr>
            <a:r>
              <a:rPr lang="en-ZA" dirty="0" smtClean="0"/>
              <a:t>To engage with the industry &amp; highlight NFVF role and programmes. </a:t>
            </a:r>
          </a:p>
          <a:p>
            <a:pPr marL="171450" indent="-171450">
              <a:buFont typeface="Arial" panose="020B0604020202020204" pitchFamily="34" charset="0"/>
              <a:buChar char="•"/>
            </a:pPr>
            <a:r>
              <a:rPr lang="en-ZA" dirty="0" smtClean="0"/>
              <a:t>Create awareness of the NFVF as the catalyst in the growth &amp; appreciation of local film industry. </a:t>
            </a:r>
          </a:p>
          <a:p>
            <a:pPr marL="171450" indent="-171450">
              <a:buFont typeface="Arial" panose="020B0604020202020204" pitchFamily="34" charset="0"/>
              <a:buChar char="•"/>
            </a:pPr>
            <a:r>
              <a:rPr lang="en-ZA" dirty="0" smtClean="0"/>
              <a:t>Create opportunities for filmmakers to network and hone their skills. </a:t>
            </a:r>
          </a:p>
          <a:p>
            <a:pPr marL="171450" indent="-171450">
              <a:buFont typeface="Arial" panose="020B0604020202020204" pitchFamily="34" charset="0"/>
              <a:buChar char="•"/>
            </a:pPr>
            <a:r>
              <a:rPr lang="en-ZA" dirty="0" smtClean="0"/>
              <a:t>To promote the NFVF as the main contact in issues relating to film in South Africa. </a:t>
            </a:r>
          </a:p>
          <a:p>
            <a:pPr marL="0" indent="0">
              <a:buFont typeface="Arial" panose="020B0604020202020204" pitchFamily="34" charset="0"/>
              <a:buNone/>
            </a:pPr>
            <a:endParaRPr lang="en-ZA" dirty="0" smtClean="0"/>
          </a:p>
          <a:p>
            <a:pPr marL="0" indent="0">
              <a:buFont typeface="Arial" panose="020B0604020202020204" pitchFamily="34" charset="0"/>
              <a:buNone/>
            </a:pPr>
            <a:r>
              <a:rPr lang="en-ZA" dirty="0" smtClean="0"/>
              <a:t>Encounters – CPT</a:t>
            </a:r>
          </a:p>
          <a:p>
            <a:pPr marL="0" indent="0">
              <a:buFont typeface="Arial" panose="020B0604020202020204" pitchFamily="34" charset="0"/>
              <a:buNone/>
            </a:pPr>
            <a:r>
              <a:rPr lang="en-ZA" dirty="0" smtClean="0"/>
              <a:t>UGU – Port Shepstone</a:t>
            </a:r>
          </a:p>
          <a:p>
            <a:pPr marL="0" indent="0">
              <a:buFont typeface="Arial" panose="020B0604020202020204" pitchFamily="34" charset="0"/>
              <a:buNone/>
            </a:pPr>
            <a:r>
              <a:rPr lang="en-ZA" dirty="0" err="1" smtClean="0"/>
              <a:t>Kwa</a:t>
            </a:r>
            <a:r>
              <a:rPr lang="en-ZA" dirty="0" smtClean="0"/>
              <a:t> </a:t>
            </a:r>
            <a:r>
              <a:rPr lang="en-ZA" dirty="0" err="1" smtClean="0"/>
              <a:t>Mashu</a:t>
            </a:r>
            <a:r>
              <a:rPr lang="en-ZA" dirty="0" smtClean="0"/>
              <a:t> Film Festival</a:t>
            </a:r>
          </a:p>
          <a:p>
            <a:pPr marL="0" indent="0">
              <a:buFont typeface="Arial" panose="020B0604020202020204" pitchFamily="34" charset="0"/>
              <a:buNone/>
            </a:pPr>
            <a:r>
              <a:rPr lang="en-ZA" dirty="0" smtClean="0"/>
              <a:t>Sol </a:t>
            </a:r>
            <a:r>
              <a:rPr lang="en-ZA" dirty="0" err="1" smtClean="0"/>
              <a:t>Plaatjie</a:t>
            </a:r>
            <a:r>
              <a:rPr lang="en-ZA" dirty="0" smtClean="0"/>
              <a:t> Film Festival – Northern Cape</a:t>
            </a:r>
          </a:p>
          <a:p>
            <a:pPr marL="0" indent="0">
              <a:buFont typeface="Arial" panose="020B0604020202020204" pitchFamily="34" charset="0"/>
              <a:buNone/>
            </a:pPr>
            <a:endParaRPr lang="en-ZA" dirty="0" smtClean="0"/>
          </a:p>
          <a:p>
            <a:pPr marL="0" indent="0">
              <a:buFont typeface="Arial" panose="020B0604020202020204" pitchFamily="34" charset="0"/>
              <a:buNone/>
            </a:pPr>
            <a:r>
              <a:rPr lang="en-ZA" u="sng" dirty="0" smtClean="0"/>
              <a:t>Co-production Treaty</a:t>
            </a:r>
          </a:p>
          <a:p>
            <a:pPr marL="0" indent="0">
              <a:buFont typeface="Arial" panose="020B0604020202020204" pitchFamily="34" charset="0"/>
              <a:buNone/>
            </a:pPr>
            <a:r>
              <a:rPr lang="en-ZA" dirty="0" smtClean="0"/>
              <a:t>8 signed treaties; issue</a:t>
            </a:r>
            <a:r>
              <a:rPr lang="en-ZA" baseline="0" dirty="0" smtClean="0"/>
              <a:t> advance rulings and recommend to DAC final rulings; hosted a </a:t>
            </a:r>
            <a:r>
              <a:rPr lang="en-ZA" baseline="0" dirty="0" err="1" smtClean="0"/>
              <a:t>Brazillian</a:t>
            </a:r>
            <a:r>
              <a:rPr lang="en-ZA" baseline="0" dirty="0" smtClean="0"/>
              <a:t> and Canadian delegation at DIFF </a:t>
            </a:r>
            <a:endParaRPr lang="en-ZA" dirty="0" smtClean="0"/>
          </a:p>
          <a:p>
            <a:pPr marL="0" indent="0">
              <a:buFont typeface="Arial" panose="020B0604020202020204" pitchFamily="34" charset="0"/>
              <a:buNone/>
            </a:pPr>
            <a:endParaRPr lang="en-ZA" dirty="0" smtClean="0"/>
          </a:p>
          <a:p>
            <a:pPr marL="0" indent="0">
              <a:buFont typeface="Arial" panose="020B0604020202020204" pitchFamily="34" charset="0"/>
              <a:buNone/>
            </a:pPr>
            <a:r>
              <a:rPr lang="en-ZA" u="sng" dirty="0" smtClean="0"/>
              <a:t>Local Roadshows</a:t>
            </a:r>
          </a:p>
          <a:p>
            <a:r>
              <a:rPr lang="en-ZA" sz="1200" kern="1200" dirty="0" err="1" smtClean="0">
                <a:solidFill>
                  <a:schemeClr val="tx1"/>
                </a:solidFill>
                <a:effectLst/>
                <a:latin typeface="+mn-lt"/>
                <a:ea typeface="+mn-ea"/>
                <a:cs typeface="+mn-cs"/>
              </a:rPr>
              <a:t>Grahamstown</a:t>
            </a:r>
            <a:r>
              <a:rPr lang="en-ZA" sz="1200" kern="1200" dirty="0" smtClean="0">
                <a:solidFill>
                  <a:schemeClr val="tx1"/>
                </a:solidFill>
                <a:effectLst/>
                <a:latin typeface="+mn-lt"/>
                <a:ea typeface="+mn-ea"/>
                <a:cs typeface="+mn-cs"/>
              </a:rPr>
              <a:t>- National Arts Film Festival</a:t>
            </a:r>
            <a:endParaRPr lang="en-US" sz="1200" kern="1200" dirty="0" smtClean="0">
              <a:solidFill>
                <a:schemeClr val="tx1"/>
              </a:solidFill>
              <a:effectLst/>
              <a:latin typeface="+mn-lt"/>
              <a:ea typeface="+mn-ea"/>
              <a:cs typeface="+mn-cs"/>
            </a:endParaRPr>
          </a:p>
          <a:p>
            <a:r>
              <a:rPr lang="en-ZA" sz="1200" kern="1200" dirty="0" err="1" smtClean="0">
                <a:solidFill>
                  <a:schemeClr val="tx1"/>
                </a:solidFill>
                <a:effectLst/>
                <a:latin typeface="+mn-lt"/>
                <a:ea typeface="+mn-ea"/>
                <a:cs typeface="+mn-cs"/>
              </a:rPr>
              <a:t>Macufe</a:t>
            </a:r>
            <a:r>
              <a:rPr lang="en-ZA" sz="1200" kern="1200" dirty="0" smtClean="0">
                <a:solidFill>
                  <a:schemeClr val="tx1"/>
                </a:solidFill>
                <a:effectLst/>
                <a:latin typeface="+mn-lt"/>
                <a:ea typeface="+mn-ea"/>
                <a:cs typeface="+mn-cs"/>
              </a:rPr>
              <a:t> Film Week</a:t>
            </a:r>
            <a:endParaRPr lang="en-US" sz="1200" kern="1200" dirty="0" smtClean="0">
              <a:solidFill>
                <a:schemeClr val="tx1"/>
              </a:solidFill>
              <a:effectLst/>
              <a:latin typeface="+mn-lt"/>
              <a:ea typeface="+mn-ea"/>
              <a:cs typeface="+mn-cs"/>
            </a:endParaRPr>
          </a:p>
          <a:p>
            <a:r>
              <a:rPr lang="en-ZA" sz="1200" kern="1200" dirty="0" smtClean="0">
                <a:solidFill>
                  <a:schemeClr val="tx1"/>
                </a:solidFill>
                <a:effectLst/>
                <a:latin typeface="+mn-lt"/>
                <a:ea typeface="+mn-ea"/>
                <a:cs typeface="+mn-cs"/>
              </a:rPr>
              <a:t>Mpumalanga Film Week</a:t>
            </a:r>
            <a:endParaRPr lang="en-US" sz="1200" kern="1200" dirty="0" smtClean="0">
              <a:solidFill>
                <a:schemeClr val="tx1"/>
              </a:solidFill>
              <a:effectLst/>
              <a:latin typeface="+mn-lt"/>
              <a:ea typeface="+mn-ea"/>
              <a:cs typeface="+mn-cs"/>
            </a:endParaRPr>
          </a:p>
          <a:p>
            <a:r>
              <a:rPr lang="en-ZA" sz="1200" kern="1200" dirty="0" smtClean="0">
                <a:solidFill>
                  <a:schemeClr val="tx1"/>
                </a:solidFill>
                <a:effectLst/>
                <a:latin typeface="+mn-lt"/>
                <a:ea typeface="+mn-ea"/>
                <a:cs typeface="+mn-cs"/>
              </a:rPr>
              <a:t>Bojanala Film Week</a:t>
            </a:r>
          </a:p>
          <a:p>
            <a:r>
              <a:rPr lang="en-US" sz="1200" kern="1200" dirty="0" smtClean="0">
                <a:solidFill>
                  <a:schemeClr val="tx1"/>
                </a:solidFill>
                <a:effectLst/>
                <a:latin typeface="+mn-lt"/>
                <a:ea typeface="+mn-ea"/>
                <a:cs typeface="+mn-cs"/>
              </a:rPr>
              <a:t>The NFVF conduct a film week at various South African provinces to form part of a drive to make local films accessible to a wider audience and is poised to provide a platform for local filmmakers to promote their projects.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NFVF’s Objectives:</a:t>
            </a:r>
          </a:p>
          <a:p>
            <a:pPr lvl="0"/>
            <a:r>
              <a:rPr lang="en-ZA" sz="1200" kern="1200" dirty="0" smtClean="0">
                <a:solidFill>
                  <a:schemeClr val="tx1"/>
                </a:solidFill>
                <a:effectLst/>
                <a:latin typeface="+mn-lt"/>
                <a:ea typeface="+mn-ea"/>
                <a:cs typeface="+mn-cs"/>
              </a:rPr>
              <a:t>To engage with the industry &amp; highlight NFVF role and programmes. </a:t>
            </a:r>
            <a:endParaRPr lang="en-US" sz="1200" kern="1200" dirty="0" smtClean="0">
              <a:solidFill>
                <a:schemeClr val="tx1"/>
              </a:solidFill>
              <a:effectLst/>
              <a:latin typeface="+mn-lt"/>
              <a:ea typeface="+mn-ea"/>
              <a:cs typeface="+mn-cs"/>
            </a:endParaRPr>
          </a:p>
          <a:p>
            <a:pPr lvl="0"/>
            <a:r>
              <a:rPr lang="en-ZA" sz="1200" kern="1200" dirty="0" smtClean="0">
                <a:solidFill>
                  <a:schemeClr val="tx1"/>
                </a:solidFill>
                <a:effectLst/>
                <a:latin typeface="+mn-lt"/>
                <a:ea typeface="+mn-ea"/>
                <a:cs typeface="+mn-cs"/>
              </a:rPr>
              <a:t>Create awareness of the NFVF as the catalyst in the growth &amp; appreciation of local film industry. </a:t>
            </a:r>
            <a:endParaRPr lang="en-US" sz="1200" kern="1200" dirty="0" smtClean="0">
              <a:solidFill>
                <a:schemeClr val="tx1"/>
              </a:solidFill>
              <a:effectLst/>
              <a:latin typeface="+mn-lt"/>
              <a:ea typeface="+mn-ea"/>
              <a:cs typeface="+mn-cs"/>
            </a:endParaRPr>
          </a:p>
          <a:p>
            <a:pPr lvl="0"/>
            <a:r>
              <a:rPr lang="en-ZA" sz="1200" kern="1200" dirty="0" smtClean="0">
                <a:solidFill>
                  <a:schemeClr val="tx1"/>
                </a:solidFill>
                <a:effectLst/>
                <a:latin typeface="+mn-lt"/>
                <a:ea typeface="+mn-ea"/>
                <a:cs typeface="+mn-cs"/>
              </a:rPr>
              <a:t>Create opportunities for filmmakers to network and hone their skills. </a:t>
            </a:r>
            <a:endParaRPr lang="en-US" sz="1200" kern="1200" dirty="0" smtClean="0">
              <a:solidFill>
                <a:schemeClr val="tx1"/>
              </a:solidFill>
              <a:effectLst/>
              <a:latin typeface="+mn-lt"/>
              <a:ea typeface="+mn-ea"/>
              <a:cs typeface="+mn-cs"/>
            </a:endParaRPr>
          </a:p>
          <a:p>
            <a:pPr lvl="0"/>
            <a:r>
              <a:rPr lang="en-ZA" sz="1200" kern="1200" dirty="0" smtClean="0">
                <a:solidFill>
                  <a:schemeClr val="tx1"/>
                </a:solidFill>
                <a:effectLst/>
                <a:latin typeface="+mn-lt"/>
                <a:ea typeface="+mn-ea"/>
                <a:cs typeface="+mn-cs"/>
              </a:rPr>
              <a:t>To promote the NFVF as the main contact in issues relating to film in South Africa</a:t>
            </a:r>
          </a:p>
          <a:p>
            <a:pPr lvl="0"/>
            <a:endParaRPr lang="en-ZA" sz="1200" kern="1200" dirty="0" smtClean="0">
              <a:solidFill>
                <a:schemeClr val="tx1"/>
              </a:solidFill>
              <a:effectLst/>
              <a:latin typeface="+mn-lt"/>
              <a:ea typeface="+mn-ea"/>
              <a:cs typeface="+mn-cs"/>
            </a:endParaRPr>
          </a:p>
          <a:p>
            <a:pPr lvl="0"/>
            <a:r>
              <a:rPr lang="en-ZA" sz="1200" u="sng" kern="1200" dirty="0" smtClean="0">
                <a:solidFill>
                  <a:schemeClr val="tx1"/>
                </a:solidFill>
                <a:effectLst/>
                <a:latin typeface="+mn-lt"/>
                <a:ea typeface="+mn-ea"/>
                <a:cs typeface="+mn-cs"/>
              </a:rPr>
              <a:t>Public Screening Programme</a:t>
            </a:r>
          </a:p>
          <a:p>
            <a:pPr lvl="0"/>
            <a:r>
              <a:rPr lang="en-ZA" sz="1200" u="none" kern="1200" dirty="0" smtClean="0">
                <a:solidFill>
                  <a:schemeClr val="tx1"/>
                </a:solidFill>
                <a:effectLst/>
                <a:latin typeface="+mn-lt"/>
                <a:ea typeface="+mn-ea"/>
                <a:cs typeface="+mn-cs"/>
              </a:rPr>
              <a:t>NFVF plan to embark on the screening campaign during the months of June which is the youth month, August which is the Women’s Month as well as December 2016. (The detailed plan will be circulated once all potential partners have been secured and agreed to the plan)</a:t>
            </a:r>
          </a:p>
          <a:p>
            <a:pPr lvl="0"/>
            <a:endParaRPr lang="en-ZA" sz="1200" u="none" kern="1200" dirty="0" smtClean="0">
              <a:solidFill>
                <a:schemeClr val="tx1"/>
              </a:solidFill>
              <a:effectLst/>
              <a:latin typeface="+mn-lt"/>
              <a:ea typeface="+mn-ea"/>
              <a:cs typeface="+mn-cs"/>
            </a:endParaRPr>
          </a:p>
          <a:p>
            <a:pPr lvl="0"/>
            <a:r>
              <a:rPr lang="en-ZA" sz="1200" u="none" kern="1200" dirty="0" smtClean="0">
                <a:solidFill>
                  <a:schemeClr val="tx1"/>
                </a:solidFill>
                <a:effectLst/>
                <a:latin typeface="+mn-lt"/>
                <a:ea typeface="+mn-ea"/>
                <a:cs typeface="+mn-cs"/>
              </a:rPr>
              <a:t>Challenge</a:t>
            </a:r>
          </a:p>
          <a:p>
            <a:pPr lvl="0"/>
            <a:r>
              <a:rPr lang="en-ZA" sz="1200" u="none" kern="1200" dirty="0" smtClean="0">
                <a:solidFill>
                  <a:schemeClr val="tx1"/>
                </a:solidFill>
                <a:effectLst/>
                <a:latin typeface="+mn-lt"/>
                <a:ea typeface="+mn-ea"/>
                <a:cs typeface="+mn-cs"/>
              </a:rPr>
              <a:t>No / very limited</a:t>
            </a:r>
            <a:r>
              <a:rPr lang="en-ZA" sz="1200" u="none" kern="1200" baseline="0" dirty="0" smtClean="0">
                <a:solidFill>
                  <a:schemeClr val="tx1"/>
                </a:solidFill>
                <a:effectLst/>
                <a:latin typeface="+mn-lt"/>
                <a:ea typeface="+mn-ea"/>
                <a:cs typeface="+mn-cs"/>
              </a:rPr>
              <a:t> </a:t>
            </a:r>
            <a:r>
              <a:rPr lang="en-ZA" sz="1200" u="none" kern="1200" dirty="0" smtClean="0">
                <a:solidFill>
                  <a:schemeClr val="tx1"/>
                </a:solidFill>
                <a:effectLst/>
                <a:latin typeface="+mn-lt"/>
                <a:ea typeface="+mn-ea"/>
                <a:cs typeface="+mn-cs"/>
              </a:rPr>
              <a:t>infrastructure in previously disadvantaged areas</a:t>
            </a:r>
          </a:p>
          <a:p>
            <a:pPr lvl="0"/>
            <a:endParaRPr lang="en-ZA" sz="1200" u="none" kern="1200" dirty="0" smtClean="0">
              <a:solidFill>
                <a:schemeClr val="tx1"/>
              </a:solidFill>
              <a:effectLst/>
              <a:latin typeface="+mn-lt"/>
              <a:ea typeface="+mn-ea"/>
              <a:cs typeface="+mn-cs"/>
            </a:endParaRPr>
          </a:p>
          <a:p>
            <a:pPr lvl="0"/>
            <a:endParaRPr lang="en-US" sz="1200" u="none" kern="1200" dirty="0" smtClean="0">
              <a:solidFill>
                <a:schemeClr val="tx1"/>
              </a:solidFill>
              <a:effectLst/>
              <a:latin typeface="+mn-lt"/>
              <a:ea typeface="+mn-ea"/>
              <a:cs typeface="+mn-cs"/>
            </a:endParaRPr>
          </a:p>
          <a:p>
            <a:endParaRPr lang="en-ZA" u="sng" dirty="0"/>
          </a:p>
        </p:txBody>
      </p:sp>
      <p:sp>
        <p:nvSpPr>
          <p:cNvPr id="4" name="Slide Number Placeholder 3"/>
          <p:cNvSpPr>
            <a:spLocks noGrp="1"/>
          </p:cNvSpPr>
          <p:nvPr>
            <p:ph type="sldNum" sz="quarter" idx="10"/>
          </p:nvPr>
        </p:nvSpPr>
        <p:spPr/>
        <p:txBody>
          <a:bodyPr/>
          <a:lstStyle/>
          <a:p>
            <a:fld id="{54ABA1B8-6280-5A4C-81C9-31A59B99E3EB}" type="slidenum">
              <a:rPr lang="en-US" smtClean="0"/>
              <a:pPr/>
              <a:t>10</a:t>
            </a:fld>
            <a:endParaRPr lang="en-US"/>
          </a:p>
        </p:txBody>
      </p:sp>
    </p:spTree>
    <p:extLst>
      <p:ext uri="{BB962C8B-B14F-4D97-AF65-F5344CB8AC3E}">
        <p14:creationId xmlns:p14="http://schemas.microsoft.com/office/powerpoint/2010/main" xmlns="" val="27686178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u="sng" dirty="0" smtClean="0"/>
              <a:t>Film </a:t>
            </a:r>
            <a:r>
              <a:rPr lang="en-ZA" u="sng" dirty="0" err="1" smtClean="0"/>
              <a:t>Centers</a:t>
            </a:r>
            <a:endParaRPr lang="en-ZA" u="sng" dirty="0" smtClean="0"/>
          </a:p>
          <a:p>
            <a:r>
              <a:rPr lang="en-ZA" sz="1200" kern="1200" dirty="0" smtClean="0">
                <a:solidFill>
                  <a:schemeClr val="tx1"/>
                </a:solidFill>
                <a:effectLst/>
                <a:latin typeface="+mn-lt"/>
                <a:ea typeface="+mn-ea"/>
                <a:cs typeface="+mn-cs"/>
              </a:rPr>
              <a:t>The aim of the Film Infrastructure / Alternative Exhibition project was to determine how different kinds of Alternative Exhibition Platforms are structured, how they operate, and if and how such models might be applied in South Africa. This included identifying the kinds of interventions, resources and supporting measures required in order to ensure their sustainability and success. </a:t>
            </a:r>
            <a:endParaRPr lang="en-US" dirty="0" smtClean="0">
              <a:effectLst/>
            </a:endParaRPr>
          </a:p>
          <a:p>
            <a:r>
              <a:rPr lang="en-ZA" sz="1200" kern="1200" dirty="0" smtClean="0">
                <a:solidFill>
                  <a:schemeClr val="tx1"/>
                </a:solidFill>
                <a:effectLst/>
                <a:latin typeface="+mn-lt"/>
                <a:ea typeface="+mn-ea"/>
                <a:cs typeface="+mn-cs"/>
              </a:rPr>
              <a:t>After the study was complete, NFVF recommended focusing on the “Film Centre/Hubs” model, as this is more relevant to South Africa and has the ability to reach the largest number of existing and aspiring filmmakers in the shortest period.  </a:t>
            </a:r>
          </a:p>
          <a:p>
            <a:r>
              <a:rPr lang="en-ZA" dirty="0" smtClean="0">
                <a:effectLst/>
              </a:rPr>
              <a:t>In December 2014, NFVF appointed a Project Management Company Sithole SS to facilitate the implementation of the Film Centre/Hubs in South Africa; </a:t>
            </a:r>
          </a:p>
          <a:p>
            <a:r>
              <a:rPr lang="en-ZA" dirty="0" smtClean="0">
                <a:effectLst/>
              </a:rPr>
              <a:t>The Project Management company has done extensive work in three identified provinces i.e. Gauteng, Eastern Cape and North West Province. Identifying various sites within each of the municipality areas of above mentioned provinces for validation as possible film centres or film hubs.</a:t>
            </a:r>
          </a:p>
          <a:p>
            <a:r>
              <a:rPr lang="en-ZA" dirty="0" smtClean="0">
                <a:effectLst/>
              </a:rPr>
              <a:t>Need to</a:t>
            </a:r>
            <a:r>
              <a:rPr lang="en-ZA" baseline="0" dirty="0" smtClean="0">
                <a:effectLst/>
              </a:rPr>
              <a:t> embark on the pilot phase of the project in either of the identified areas</a:t>
            </a:r>
            <a:endParaRPr lang="en-ZA" dirty="0" smtClean="0">
              <a:effectLst/>
            </a:endParaRPr>
          </a:p>
          <a:p>
            <a:endParaRPr lang="en-US" dirty="0" smtClean="0">
              <a:effectLst/>
            </a:endParaRPr>
          </a:p>
          <a:p>
            <a:r>
              <a:rPr lang="en-ZA" dirty="0" smtClean="0"/>
              <a:t>Challenges</a:t>
            </a:r>
          </a:p>
          <a:p>
            <a:r>
              <a:rPr lang="en-ZA" dirty="0" smtClean="0"/>
              <a:t>Requires</a:t>
            </a:r>
            <a:r>
              <a:rPr lang="en-ZA" baseline="0" dirty="0" smtClean="0"/>
              <a:t> infrastructure budget – in some cases even construction of buildings as well as technical (production equipment) requirements</a:t>
            </a:r>
          </a:p>
          <a:p>
            <a:r>
              <a:rPr lang="en-ZA" baseline="0" dirty="0" smtClean="0"/>
              <a:t>Support – buy in from provinces as well as cash injection and or land and buildings</a:t>
            </a:r>
            <a:endParaRPr lang="en-ZA" dirty="0"/>
          </a:p>
        </p:txBody>
      </p:sp>
      <p:sp>
        <p:nvSpPr>
          <p:cNvPr id="4" name="Slide Number Placeholder 3"/>
          <p:cNvSpPr>
            <a:spLocks noGrp="1"/>
          </p:cNvSpPr>
          <p:nvPr>
            <p:ph type="sldNum" sz="quarter" idx="10"/>
          </p:nvPr>
        </p:nvSpPr>
        <p:spPr/>
        <p:txBody>
          <a:bodyPr/>
          <a:lstStyle/>
          <a:p>
            <a:fld id="{54ABA1B8-6280-5A4C-81C9-31A59B99E3EB}" type="slidenum">
              <a:rPr lang="en-US" smtClean="0"/>
              <a:pPr/>
              <a:t>11</a:t>
            </a:fld>
            <a:endParaRPr lang="en-US"/>
          </a:p>
        </p:txBody>
      </p:sp>
    </p:spTree>
    <p:extLst>
      <p:ext uri="{BB962C8B-B14F-4D97-AF65-F5344CB8AC3E}">
        <p14:creationId xmlns:p14="http://schemas.microsoft.com/office/powerpoint/2010/main" xmlns="" val="22021869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White Paper</a:t>
            </a:r>
          </a:p>
          <a:p>
            <a:r>
              <a:rPr lang="en-ZA" dirty="0" smtClean="0"/>
              <a:t>NFVF is part of DAC consultative forums and have made</a:t>
            </a:r>
            <a:r>
              <a:rPr lang="en-ZA" baseline="0" dirty="0" smtClean="0"/>
              <a:t> written submission to DAC</a:t>
            </a:r>
          </a:p>
          <a:p>
            <a:r>
              <a:rPr lang="en-ZA" baseline="0" dirty="0" smtClean="0"/>
              <a:t>Broad Economic study is planned for 2016/17 financial year (as a follow up from the baseline study done in 2012)</a:t>
            </a:r>
          </a:p>
          <a:p>
            <a:endParaRPr lang="en-ZA" baseline="0" dirty="0" smtClean="0"/>
          </a:p>
          <a:p>
            <a:r>
              <a:rPr lang="en-ZA" baseline="0" dirty="0" smtClean="0"/>
              <a:t>Challenges</a:t>
            </a:r>
          </a:p>
          <a:p>
            <a:r>
              <a:rPr lang="en-ZA" baseline="0" dirty="0" smtClean="0"/>
              <a:t>NFVF Act still refers to “Video” which is largely obsolete. There are now additional channels of distributing content </a:t>
            </a:r>
            <a:r>
              <a:rPr lang="en-ZA" baseline="0" dirty="0" err="1" smtClean="0"/>
              <a:t>eg</a:t>
            </a:r>
            <a:r>
              <a:rPr lang="en-ZA" baseline="0" dirty="0" smtClean="0"/>
              <a:t> streaming, mobile content, digital content </a:t>
            </a:r>
            <a:r>
              <a:rPr lang="en-ZA" baseline="0" dirty="0" err="1" smtClean="0"/>
              <a:t>etc</a:t>
            </a:r>
            <a:r>
              <a:rPr lang="en-ZA" baseline="0" dirty="0" smtClean="0"/>
              <a:t> which the Act does not make mention of</a:t>
            </a:r>
            <a:endParaRPr lang="en-ZA" dirty="0"/>
          </a:p>
        </p:txBody>
      </p:sp>
      <p:sp>
        <p:nvSpPr>
          <p:cNvPr id="4" name="Slide Number Placeholder 3"/>
          <p:cNvSpPr>
            <a:spLocks noGrp="1"/>
          </p:cNvSpPr>
          <p:nvPr>
            <p:ph type="sldNum" sz="quarter" idx="10"/>
          </p:nvPr>
        </p:nvSpPr>
        <p:spPr/>
        <p:txBody>
          <a:bodyPr/>
          <a:lstStyle/>
          <a:p>
            <a:fld id="{54ABA1B8-6280-5A4C-81C9-31A59B99E3EB}" type="slidenum">
              <a:rPr lang="en-US" smtClean="0"/>
              <a:pPr/>
              <a:t>12</a:t>
            </a:fld>
            <a:endParaRPr lang="en-US"/>
          </a:p>
        </p:txBody>
      </p:sp>
    </p:spTree>
    <p:extLst>
      <p:ext uri="{BB962C8B-B14F-4D97-AF65-F5344CB8AC3E}">
        <p14:creationId xmlns:p14="http://schemas.microsoft.com/office/powerpoint/2010/main" xmlns="" val="6688011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Sharpeville</a:t>
            </a:r>
          </a:p>
          <a:p>
            <a:r>
              <a:rPr lang="en-ZA" dirty="0" err="1" smtClean="0"/>
              <a:t>Mirriam</a:t>
            </a:r>
            <a:r>
              <a:rPr lang="en-ZA" dirty="0" smtClean="0"/>
              <a:t> </a:t>
            </a:r>
            <a:r>
              <a:rPr lang="en-ZA" dirty="0" err="1" smtClean="0"/>
              <a:t>Makeba</a:t>
            </a:r>
            <a:r>
              <a:rPr lang="en-ZA" dirty="0" smtClean="0"/>
              <a:t>, Nightingale Flying Home </a:t>
            </a:r>
          </a:p>
          <a:p>
            <a:r>
              <a:rPr lang="en-ZA" dirty="0" smtClean="0"/>
              <a:t>King </a:t>
            </a:r>
            <a:r>
              <a:rPr lang="en-ZA" dirty="0" err="1" smtClean="0"/>
              <a:t>Dinuzulu</a:t>
            </a:r>
            <a:r>
              <a:rPr lang="en-ZA" dirty="0" smtClean="0"/>
              <a:t> Exile </a:t>
            </a:r>
          </a:p>
          <a:p>
            <a:r>
              <a:rPr lang="en-ZA" dirty="0" err="1" smtClean="0"/>
              <a:t>Ma'ngoyi</a:t>
            </a:r>
            <a:r>
              <a:rPr lang="en-ZA" dirty="0" smtClean="0"/>
              <a:t> - Mother of Black Resistance</a:t>
            </a:r>
          </a:p>
          <a:p>
            <a:endParaRPr lang="en-ZA" dirty="0" smtClean="0"/>
          </a:p>
          <a:p>
            <a:r>
              <a:rPr lang="en-ZA" dirty="0" smtClean="0"/>
              <a:t>All of the above are struggling to raise balance of funding from other funders</a:t>
            </a:r>
          </a:p>
          <a:p>
            <a:endParaRPr lang="en-ZA" dirty="0"/>
          </a:p>
        </p:txBody>
      </p:sp>
      <p:sp>
        <p:nvSpPr>
          <p:cNvPr id="4" name="Slide Number Placeholder 3"/>
          <p:cNvSpPr>
            <a:spLocks noGrp="1"/>
          </p:cNvSpPr>
          <p:nvPr>
            <p:ph type="sldNum" sz="quarter" idx="10"/>
          </p:nvPr>
        </p:nvSpPr>
        <p:spPr/>
        <p:txBody>
          <a:bodyPr/>
          <a:lstStyle/>
          <a:p>
            <a:fld id="{54ABA1B8-6280-5A4C-81C9-31A59B99E3EB}" type="slidenum">
              <a:rPr lang="en-US" smtClean="0"/>
              <a:pPr/>
              <a:t>13</a:t>
            </a:fld>
            <a:endParaRPr lang="en-US"/>
          </a:p>
        </p:txBody>
      </p:sp>
    </p:spTree>
    <p:extLst>
      <p:ext uri="{BB962C8B-B14F-4D97-AF65-F5344CB8AC3E}">
        <p14:creationId xmlns:p14="http://schemas.microsoft.com/office/powerpoint/2010/main" xmlns="" val="3628229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ECC2C94-D747-9943-8316-61263C2D6CBC}" type="datetimeFigureOut">
              <a:rPr lang="en-US" smtClean="0"/>
              <a:pPr/>
              <a:t>4/20/2016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2A3873-EB85-A84D-B50F-5A5E76814524}" type="slidenum">
              <a:rPr lang="en-US" smtClean="0"/>
              <a:pPr/>
              <a:t>‹#›</a:t>
            </a:fld>
            <a:endParaRPr lang="en-US"/>
          </a:p>
        </p:txBody>
      </p:sp>
      <p:pic>
        <p:nvPicPr>
          <p:cNvPr id="7" name="Picture 6" descr="Front bottom.png"/>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0" y="5571569"/>
            <a:ext cx="9144000" cy="1286433"/>
          </a:xfrm>
          <a:prstGeom prst="rect">
            <a:avLst/>
          </a:prstGeom>
        </p:spPr>
      </p:pic>
    </p:spTree>
    <p:extLst>
      <p:ext uri="{BB962C8B-B14F-4D97-AF65-F5344CB8AC3E}">
        <p14:creationId xmlns:p14="http://schemas.microsoft.com/office/powerpoint/2010/main" xmlns="" val="41246846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CC2C94-D747-9943-8316-61263C2D6CBC}" type="datetimeFigureOut">
              <a:rPr lang="en-US" smtClean="0"/>
              <a:pPr/>
              <a:t>4/20/2016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2A3873-EB85-A84D-B50F-5A5E76814524}" type="slidenum">
              <a:rPr lang="en-US" smtClean="0"/>
              <a:pPr/>
              <a:t>‹#›</a:t>
            </a:fld>
            <a:endParaRPr lang="en-US"/>
          </a:p>
        </p:txBody>
      </p:sp>
    </p:spTree>
    <p:extLst>
      <p:ext uri="{BB962C8B-B14F-4D97-AF65-F5344CB8AC3E}">
        <p14:creationId xmlns:p14="http://schemas.microsoft.com/office/powerpoint/2010/main" xmlns="" val="17235087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CC2C94-D747-9943-8316-61263C2D6CBC}" type="datetimeFigureOut">
              <a:rPr lang="en-US" smtClean="0"/>
              <a:pPr/>
              <a:t>4/20/2016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2A3873-EB85-A84D-B50F-5A5E76814524}" type="slidenum">
              <a:rPr lang="en-US" smtClean="0"/>
              <a:pPr/>
              <a:t>‹#›</a:t>
            </a:fld>
            <a:endParaRPr lang="en-US"/>
          </a:p>
        </p:txBody>
      </p:sp>
    </p:spTree>
    <p:extLst>
      <p:ext uri="{BB962C8B-B14F-4D97-AF65-F5344CB8AC3E}">
        <p14:creationId xmlns:p14="http://schemas.microsoft.com/office/powerpoint/2010/main" xmlns="" val="42867298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CC2C94-D747-9943-8316-61263C2D6CBC}" type="datetimeFigureOut">
              <a:rPr lang="en-US" smtClean="0"/>
              <a:pPr/>
              <a:t>4/20/2016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2A3873-EB85-A84D-B50F-5A5E76814524}" type="slidenum">
              <a:rPr lang="en-US" smtClean="0"/>
              <a:pPr/>
              <a:t>‹#›</a:t>
            </a:fld>
            <a:endParaRPr lang="en-US"/>
          </a:p>
        </p:txBody>
      </p:sp>
    </p:spTree>
    <p:extLst>
      <p:ext uri="{BB962C8B-B14F-4D97-AF65-F5344CB8AC3E}">
        <p14:creationId xmlns:p14="http://schemas.microsoft.com/office/powerpoint/2010/main" xmlns="" val="36611965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ECC2C94-D747-9943-8316-61263C2D6CBC}" type="datetimeFigureOut">
              <a:rPr lang="en-US" smtClean="0"/>
              <a:pPr/>
              <a:t>4/20/2016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2A3873-EB85-A84D-B50F-5A5E76814524}" type="slidenum">
              <a:rPr lang="en-US" smtClean="0"/>
              <a:pPr/>
              <a:t>‹#›</a:t>
            </a:fld>
            <a:endParaRPr lang="en-US"/>
          </a:p>
        </p:txBody>
      </p:sp>
    </p:spTree>
    <p:extLst>
      <p:ext uri="{BB962C8B-B14F-4D97-AF65-F5344CB8AC3E}">
        <p14:creationId xmlns:p14="http://schemas.microsoft.com/office/powerpoint/2010/main" xmlns="" val="9613272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ECC2C94-D747-9943-8316-61263C2D6CBC}" type="datetimeFigureOut">
              <a:rPr lang="en-US" smtClean="0"/>
              <a:pPr/>
              <a:t>4/20/2016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2A3873-EB85-A84D-B50F-5A5E76814524}" type="slidenum">
              <a:rPr lang="en-US" smtClean="0"/>
              <a:pPr/>
              <a:t>‹#›</a:t>
            </a:fld>
            <a:endParaRPr lang="en-US"/>
          </a:p>
        </p:txBody>
      </p:sp>
    </p:spTree>
    <p:extLst>
      <p:ext uri="{BB962C8B-B14F-4D97-AF65-F5344CB8AC3E}">
        <p14:creationId xmlns:p14="http://schemas.microsoft.com/office/powerpoint/2010/main" xmlns="" val="35358372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ECC2C94-D747-9943-8316-61263C2D6CBC}" type="datetimeFigureOut">
              <a:rPr lang="en-US" smtClean="0"/>
              <a:pPr/>
              <a:t>4/20/2016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2A3873-EB85-A84D-B50F-5A5E76814524}" type="slidenum">
              <a:rPr lang="en-US" smtClean="0"/>
              <a:pPr/>
              <a:t>‹#›</a:t>
            </a:fld>
            <a:endParaRPr lang="en-US"/>
          </a:p>
        </p:txBody>
      </p:sp>
    </p:spTree>
    <p:extLst>
      <p:ext uri="{BB962C8B-B14F-4D97-AF65-F5344CB8AC3E}">
        <p14:creationId xmlns:p14="http://schemas.microsoft.com/office/powerpoint/2010/main" xmlns="" val="39119288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ECC2C94-D747-9943-8316-61263C2D6CBC}" type="datetimeFigureOut">
              <a:rPr lang="en-US" smtClean="0"/>
              <a:pPr/>
              <a:t>4/20/2016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2A3873-EB85-A84D-B50F-5A5E76814524}" type="slidenum">
              <a:rPr lang="en-US" smtClean="0"/>
              <a:pPr/>
              <a:t>‹#›</a:t>
            </a:fld>
            <a:endParaRPr lang="en-US"/>
          </a:p>
        </p:txBody>
      </p:sp>
    </p:spTree>
    <p:extLst>
      <p:ext uri="{BB962C8B-B14F-4D97-AF65-F5344CB8AC3E}">
        <p14:creationId xmlns:p14="http://schemas.microsoft.com/office/powerpoint/2010/main" xmlns="" val="32885555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CC2C94-D747-9943-8316-61263C2D6CBC}" type="datetimeFigureOut">
              <a:rPr lang="en-US" smtClean="0"/>
              <a:pPr/>
              <a:t>4/20/2016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2A3873-EB85-A84D-B50F-5A5E76814524}" type="slidenum">
              <a:rPr lang="en-US" smtClean="0"/>
              <a:pPr/>
              <a:t>‹#›</a:t>
            </a:fld>
            <a:endParaRPr lang="en-US"/>
          </a:p>
        </p:txBody>
      </p:sp>
    </p:spTree>
    <p:extLst>
      <p:ext uri="{BB962C8B-B14F-4D97-AF65-F5344CB8AC3E}">
        <p14:creationId xmlns:p14="http://schemas.microsoft.com/office/powerpoint/2010/main" xmlns="" val="14777070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CC2C94-D747-9943-8316-61263C2D6CBC}" type="datetimeFigureOut">
              <a:rPr lang="en-US" smtClean="0"/>
              <a:pPr/>
              <a:t>4/20/2016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2A3873-EB85-A84D-B50F-5A5E76814524}" type="slidenum">
              <a:rPr lang="en-US" smtClean="0"/>
              <a:pPr/>
              <a:t>‹#›</a:t>
            </a:fld>
            <a:endParaRPr lang="en-US"/>
          </a:p>
        </p:txBody>
      </p:sp>
    </p:spTree>
    <p:extLst>
      <p:ext uri="{BB962C8B-B14F-4D97-AF65-F5344CB8AC3E}">
        <p14:creationId xmlns:p14="http://schemas.microsoft.com/office/powerpoint/2010/main" xmlns="" val="40243043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CC2C94-D747-9943-8316-61263C2D6CBC}" type="datetimeFigureOut">
              <a:rPr lang="en-US" smtClean="0"/>
              <a:pPr/>
              <a:t>4/20/2016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2A3873-EB85-A84D-B50F-5A5E76814524}" type="slidenum">
              <a:rPr lang="en-US" smtClean="0"/>
              <a:pPr/>
              <a:t>‹#›</a:t>
            </a:fld>
            <a:endParaRPr lang="en-US"/>
          </a:p>
        </p:txBody>
      </p:sp>
    </p:spTree>
    <p:extLst>
      <p:ext uri="{BB962C8B-B14F-4D97-AF65-F5344CB8AC3E}">
        <p14:creationId xmlns:p14="http://schemas.microsoft.com/office/powerpoint/2010/main" xmlns="" val="606128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CC2C94-D747-9943-8316-61263C2D6CBC}" type="datetimeFigureOut">
              <a:rPr lang="en-US" smtClean="0"/>
              <a:pPr/>
              <a:t>4/20/2016</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2A3873-EB85-A84D-B50F-5A5E76814524}" type="slidenum">
              <a:rPr lang="en-US" smtClean="0"/>
              <a:pPr/>
              <a:t>‹#›</a:t>
            </a:fld>
            <a:endParaRPr lang="en-US"/>
          </a:p>
        </p:txBody>
      </p:sp>
    </p:spTree>
    <p:extLst>
      <p:ext uri="{BB962C8B-B14F-4D97-AF65-F5344CB8AC3E}">
        <p14:creationId xmlns:p14="http://schemas.microsoft.com/office/powerpoint/2010/main" xmlns="" val="23552273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NFVF Logo.jp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84956" y="2675983"/>
            <a:ext cx="2468072" cy="2600913"/>
          </a:xfrm>
          <a:prstGeom prst="rect">
            <a:avLst/>
          </a:prstGeom>
        </p:spPr>
      </p:pic>
      <p:pic>
        <p:nvPicPr>
          <p:cNvPr id="2" name="Picture 1" descr="Front top.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493325"/>
            <a:ext cx="9154770" cy="3631710"/>
          </a:xfrm>
          <a:prstGeom prst="rect">
            <a:avLst/>
          </a:prstGeom>
        </p:spPr>
      </p:pic>
      <p:pic>
        <p:nvPicPr>
          <p:cNvPr id="4" name="Picture 3" descr="Front bottom.png"/>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0" y="5571569"/>
            <a:ext cx="9144000" cy="1286433"/>
          </a:xfrm>
          <a:prstGeom prst="rect">
            <a:avLst/>
          </a:prstGeom>
        </p:spPr>
      </p:pic>
      <p:sp>
        <p:nvSpPr>
          <p:cNvPr id="5" name="Subtitle 4"/>
          <p:cNvSpPr>
            <a:spLocks noGrp="1"/>
          </p:cNvSpPr>
          <p:nvPr>
            <p:ph type="subTitle" idx="1"/>
          </p:nvPr>
        </p:nvSpPr>
        <p:spPr>
          <a:xfrm>
            <a:off x="3310759" y="3427909"/>
            <a:ext cx="5501001" cy="1752600"/>
          </a:xfrm>
        </p:spPr>
        <p:txBody>
          <a:bodyPr>
            <a:normAutofit fontScale="92500" lnSpcReduction="10000"/>
          </a:bodyPr>
          <a:lstStyle/>
          <a:p>
            <a:r>
              <a:rPr lang="en-ZA" sz="2800" b="1" dirty="0" smtClean="0">
                <a:solidFill>
                  <a:schemeClr val="tx1"/>
                </a:solidFill>
                <a:latin typeface="Arial" panose="020B0604020202020204" pitchFamily="34" charset="0"/>
                <a:cs typeface="Arial" panose="020B0604020202020204" pitchFamily="34" charset="0"/>
              </a:rPr>
              <a:t>Presentation to Portfolio Committee</a:t>
            </a:r>
          </a:p>
          <a:p>
            <a:r>
              <a:rPr lang="en-ZA" sz="2800" b="1" dirty="0" smtClean="0">
                <a:solidFill>
                  <a:schemeClr val="tx1"/>
                </a:solidFill>
                <a:latin typeface="Arial" panose="020B0604020202020204" pitchFamily="34" charset="0"/>
                <a:cs typeface="Arial" panose="020B0604020202020204" pitchFamily="34" charset="0"/>
              </a:rPr>
              <a:t>2016/17 APP</a:t>
            </a:r>
          </a:p>
          <a:p>
            <a:r>
              <a:rPr lang="en-US" sz="2800" b="1" dirty="0" smtClean="0">
                <a:solidFill>
                  <a:srgbClr val="000000"/>
                </a:solidFill>
                <a:latin typeface="Arial" panose="020B0604020202020204" pitchFamily="34" charset="0"/>
                <a:cs typeface="Arial" panose="020B0604020202020204" pitchFamily="34" charset="0"/>
              </a:rPr>
              <a:t>April 2016</a:t>
            </a:r>
            <a:endParaRPr lang="en-US" sz="2800" b="1"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40723619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p:cNvSpPr>
          <p:nvPr/>
        </p:nvSpPr>
        <p:spPr bwMode="auto">
          <a:xfrm>
            <a:off x="110360" y="3765"/>
            <a:ext cx="9033641" cy="752980"/>
          </a:xfrm>
          <a:prstGeom prst="rect">
            <a:avLst/>
          </a:prstGeom>
          <a:noFill/>
          <a:ln w="9525">
            <a:noFill/>
            <a:miter lim="800000"/>
            <a:headEnd/>
            <a:tailEnd/>
          </a:ln>
          <a:effectLst>
            <a:outerShdw dist="35921" dir="2700000" algn="ctr" rotWithShape="0">
              <a:schemeClr val="tx1"/>
            </a:outerShdw>
          </a:effectLst>
        </p:spPr>
        <p:txBody>
          <a:bodyPr anchor="ctr"/>
          <a:lstStyle/>
          <a:p>
            <a:pPr algn="ctr">
              <a:defRPr/>
            </a:pPr>
            <a:r>
              <a:rPr lang="en-ZA" sz="3200" b="1" dirty="0">
                <a:solidFill>
                  <a:srgbClr val="CC9900"/>
                </a:solidFill>
                <a:latin typeface="Arial Rounded MT Bold" pitchFamily="34" charset="0"/>
              </a:rPr>
              <a:t>Focus Areas </a:t>
            </a:r>
            <a:r>
              <a:rPr lang="en-ZA" sz="3200" b="1" dirty="0" smtClean="0">
                <a:solidFill>
                  <a:srgbClr val="CC9900"/>
                </a:solidFill>
                <a:latin typeface="Arial Rounded MT Bold" pitchFamily="34" charset="0"/>
              </a:rPr>
              <a:t>(contd.)</a:t>
            </a:r>
            <a:endParaRPr lang="en-ZA" sz="3200" dirty="0"/>
          </a:p>
        </p:txBody>
      </p:sp>
      <p:sp>
        <p:nvSpPr>
          <p:cNvPr id="10" name="Rectangle 10"/>
          <p:cNvSpPr>
            <a:spLocks noChangeArrowheads="1"/>
          </p:cNvSpPr>
          <p:nvPr/>
        </p:nvSpPr>
        <p:spPr bwMode="auto">
          <a:xfrm>
            <a:off x="1185862" y="1357315"/>
            <a:ext cx="7958138" cy="2451953"/>
          </a:xfrm>
          <a:prstGeom prst="rect">
            <a:avLst/>
          </a:prstGeom>
          <a:noFill/>
          <a:ln w="9525">
            <a:noFill/>
            <a:miter lim="800000"/>
            <a:headEnd/>
            <a:tailEnd/>
          </a:ln>
        </p:spPr>
        <p:txBody>
          <a:bodyPr>
            <a:spAutoFit/>
          </a:bodyPr>
          <a:lstStyle/>
          <a:p>
            <a:pPr eaLnBrk="1" hangingPunct="1"/>
            <a:endParaRPr lang="en-ZA" altLang="en-US" sz="2800" dirty="0">
              <a:latin typeface="Calibri" pitchFamily="34" charset="0"/>
            </a:endParaRPr>
          </a:p>
          <a:p>
            <a:pPr eaLnBrk="1" hangingPunct="1">
              <a:spcBef>
                <a:spcPts val="400"/>
              </a:spcBef>
              <a:spcAft>
                <a:spcPts val="400"/>
              </a:spcAft>
            </a:pPr>
            <a:endParaRPr lang="en-ZA" altLang="en-US" sz="4000" i="1" dirty="0">
              <a:latin typeface="Calibri" pitchFamily="34" charset="0"/>
            </a:endParaRPr>
          </a:p>
          <a:p>
            <a:pPr eaLnBrk="1" hangingPunct="1">
              <a:spcBef>
                <a:spcPts val="400"/>
              </a:spcBef>
              <a:spcAft>
                <a:spcPts val="400"/>
              </a:spcAft>
              <a:buFont typeface="Arial" charset="0"/>
              <a:buChar char="•"/>
            </a:pPr>
            <a:endParaRPr lang="en-GB" altLang="en-US" sz="2400" dirty="0">
              <a:latin typeface="Calibri" pitchFamily="34" charset="0"/>
            </a:endParaRPr>
          </a:p>
          <a:p>
            <a:pPr eaLnBrk="1" hangingPunct="1">
              <a:buFont typeface="Arial" charset="0"/>
              <a:buChar char="•"/>
            </a:pPr>
            <a:endParaRPr lang="en-GB" altLang="en-US" sz="2400" dirty="0">
              <a:latin typeface="Calibri" pitchFamily="34" charset="0"/>
            </a:endParaRPr>
          </a:p>
          <a:p>
            <a:pPr eaLnBrk="1" hangingPunct="1">
              <a:buFont typeface="Arial" charset="0"/>
              <a:buChar char="•"/>
            </a:pPr>
            <a:endParaRPr lang="en-GB" altLang="en-US" sz="2400" dirty="0">
              <a:latin typeface="Calibri" pitchFamily="34" charset="0"/>
            </a:endParaRPr>
          </a:p>
        </p:txBody>
      </p:sp>
      <p:sp>
        <p:nvSpPr>
          <p:cNvPr id="6" name="TextBox 5"/>
          <p:cNvSpPr txBox="1"/>
          <p:nvPr/>
        </p:nvSpPr>
        <p:spPr>
          <a:xfrm>
            <a:off x="1017640" y="1455242"/>
            <a:ext cx="6990735" cy="707886"/>
          </a:xfrm>
          <a:prstGeom prst="rect">
            <a:avLst/>
          </a:prstGeom>
          <a:noFill/>
        </p:spPr>
        <p:txBody>
          <a:bodyPr wrap="square" rtlCol="0">
            <a:spAutoFit/>
          </a:bodyPr>
          <a:lstStyle/>
          <a:p>
            <a:endParaRPr lang="en-ZA" sz="2000" dirty="0" smtClean="0"/>
          </a:p>
          <a:p>
            <a:endParaRPr lang="en-ZA" sz="2000" dirty="0"/>
          </a:p>
        </p:txBody>
      </p:sp>
      <p:sp>
        <p:nvSpPr>
          <p:cNvPr id="7" name="TextBox 6"/>
          <p:cNvSpPr txBox="1"/>
          <p:nvPr/>
        </p:nvSpPr>
        <p:spPr>
          <a:xfrm>
            <a:off x="579069" y="1358015"/>
            <a:ext cx="8234048" cy="1015663"/>
          </a:xfrm>
          <a:prstGeom prst="rect">
            <a:avLst/>
          </a:prstGeom>
          <a:noFill/>
        </p:spPr>
        <p:txBody>
          <a:bodyPr wrap="square" rtlCol="0">
            <a:spAutoFit/>
          </a:bodyPr>
          <a:lstStyle/>
          <a:p>
            <a:pPr marL="342900" indent="-342900">
              <a:buFont typeface="Arial" panose="020B0604020202020204" pitchFamily="34" charset="0"/>
              <a:buChar char="•"/>
            </a:pPr>
            <a:endParaRPr lang="en-ZA" sz="2000" dirty="0" smtClean="0">
              <a:solidFill>
                <a:srgbClr val="000000"/>
              </a:solidFill>
            </a:endParaRPr>
          </a:p>
          <a:p>
            <a:endParaRPr lang="en-ZA" sz="2000" dirty="0" smtClean="0">
              <a:solidFill>
                <a:srgbClr val="000000"/>
              </a:solidFill>
            </a:endParaRPr>
          </a:p>
          <a:p>
            <a:endParaRPr lang="en-ZA" sz="2000" dirty="0">
              <a:solidFill>
                <a:srgbClr val="000000"/>
              </a:solidFill>
            </a:endParaRPr>
          </a:p>
        </p:txBody>
      </p:sp>
      <p:sp>
        <p:nvSpPr>
          <p:cNvPr id="19" name="TextBox 18"/>
          <p:cNvSpPr txBox="1"/>
          <p:nvPr/>
        </p:nvSpPr>
        <p:spPr>
          <a:xfrm>
            <a:off x="443754" y="5229187"/>
            <a:ext cx="8700247" cy="307777"/>
          </a:xfrm>
          <a:prstGeom prst="rect">
            <a:avLst/>
          </a:prstGeom>
          <a:noFill/>
        </p:spPr>
        <p:txBody>
          <a:bodyPr wrap="square" rtlCol="0">
            <a:spAutoFit/>
          </a:bodyPr>
          <a:lstStyle/>
          <a:p>
            <a:pPr algn="ctr"/>
            <a:endParaRPr lang="en-ZA" sz="1400" i="1" dirty="0">
              <a:solidFill>
                <a:schemeClr val="accent6">
                  <a:lumMod val="50000"/>
                </a:schemeClr>
              </a:solidFill>
            </a:endParaRPr>
          </a:p>
        </p:txBody>
      </p:sp>
      <p:sp>
        <p:nvSpPr>
          <p:cNvPr id="21" name="Slide Number Placeholder 6"/>
          <p:cNvSpPr>
            <a:spLocks/>
          </p:cNvSpPr>
          <p:nvPr/>
        </p:nvSpPr>
        <p:spPr bwMode="auto">
          <a:xfrm>
            <a:off x="8292169" y="5623789"/>
            <a:ext cx="520948" cy="457200"/>
          </a:xfrm>
          <a:prstGeom prst="ellipse">
            <a:avLst/>
          </a:prstGeom>
          <a:solidFill>
            <a:schemeClr val="tx1"/>
          </a:solidFill>
          <a:ln>
            <a:noFill/>
          </a:ln>
        </p:spPr>
        <p:txBody>
          <a:bodyPr wrap="none" lIns="0" tIns="0" rIns="0" bIns="0" anchor="ctr" anchorCtr="1"/>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fld id="{20F226F6-254A-4159-9B6D-4D015AF289F7}" type="slidenum">
              <a:rPr lang="en-ZA" sz="1400">
                <a:solidFill>
                  <a:srgbClr val="FFFFFF"/>
                </a:solidFill>
                <a:latin typeface="Calibri" panose="020F0502020204030204" pitchFamily="34" charset="0"/>
              </a:rPr>
              <a:pPr algn="ctr"/>
              <a:t>10</a:t>
            </a:fld>
            <a:endParaRPr lang="en-ZA" sz="1400" dirty="0">
              <a:solidFill>
                <a:srgbClr val="FFFFFF"/>
              </a:solidFill>
              <a:latin typeface="Calibri" panose="020F0502020204030204" pitchFamily="34" charset="0"/>
            </a:endParaRPr>
          </a:p>
        </p:txBody>
      </p:sp>
      <p:sp>
        <p:nvSpPr>
          <p:cNvPr id="22" name="Content Placeholder 2"/>
          <p:cNvSpPr txBox="1">
            <a:spLocks/>
          </p:cNvSpPr>
          <p:nvPr/>
        </p:nvSpPr>
        <p:spPr>
          <a:xfrm>
            <a:off x="443754" y="2974948"/>
            <a:ext cx="8369363" cy="49598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en-ZA" sz="2400" b="1" dirty="0" smtClean="0">
              <a:latin typeface="Arial" panose="020B0604020202020204" pitchFamily="34" charset="0"/>
              <a:ea typeface="Tahoma" panose="020B0604030504040204" pitchFamily="34" charset="0"/>
              <a:cs typeface="Arial" panose="020B0604020202020204" pitchFamily="34" charset="0"/>
            </a:endParaRPr>
          </a:p>
          <a:p>
            <a:pPr marL="0" indent="0" algn="just">
              <a:buNone/>
            </a:pPr>
            <a:endParaRPr lang="en-ZA" sz="2400" b="1" dirty="0" smtClean="0">
              <a:latin typeface="Arial" panose="020B0604020202020204" pitchFamily="34" charset="0"/>
              <a:cs typeface="Arial" panose="020B0604020202020204" pitchFamily="34" charset="0"/>
            </a:endParaRPr>
          </a:p>
          <a:p>
            <a:pPr marL="0" indent="0" algn="just">
              <a:buNone/>
            </a:pPr>
            <a:endParaRPr lang="en-ZA" sz="2400" b="1" dirty="0">
              <a:latin typeface="Arial" panose="020B0604020202020204" pitchFamily="34" charset="0"/>
              <a:cs typeface="Arial" panose="020B0604020202020204" pitchFamily="34" charset="0"/>
            </a:endParaRPr>
          </a:p>
        </p:txBody>
      </p:sp>
      <p:sp>
        <p:nvSpPr>
          <p:cNvPr id="4" name="TextBox 3"/>
          <p:cNvSpPr txBox="1"/>
          <p:nvPr/>
        </p:nvSpPr>
        <p:spPr>
          <a:xfrm>
            <a:off x="165536" y="992828"/>
            <a:ext cx="8805043" cy="2419124"/>
          </a:xfrm>
          <a:prstGeom prst="rect">
            <a:avLst/>
          </a:prstGeom>
          <a:noFill/>
        </p:spPr>
        <p:txBody>
          <a:bodyPr wrap="square" rtlCol="0">
            <a:spAutoFit/>
          </a:bodyPr>
          <a:lstStyle/>
          <a:p>
            <a:pPr algn="ctr">
              <a:lnSpc>
                <a:spcPct val="120000"/>
              </a:lnSpc>
            </a:pPr>
            <a:r>
              <a:rPr lang="en-ZA" sz="2400" b="1" dirty="0" smtClean="0">
                <a:latin typeface="Arial" panose="020B0604020202020204" pitchFamily="34" charset="0"/>
                <a:cs typeface="Arial" panose="020B0604020202020204" pitchFamily="34" charset="0"/>
              </a:rPr>
              <a:t>AUDIENCE &amp; MARKETS FOR SA CONTENT</a:t>
            </a:r>
          </a:p>
          <a:p>
            <a:pPr algn="ctr">
              <a:lnSpc>
                <a:spcPct val="120000"/>
              </a:lnSpc>
            </a:pPr>
            <a:endParaRPr lang="en-ZA" sz="1200" b="1" dirty="0">
              <a:latin typeface="Arial" panose="020B0604020202020204" pitchFamily="34" charset="0"/>
              <a:cs typeface="Arial" panose="020B0604020202020204" pitchFamily="34" charset="0"/>
            </a:endParaRPr>
          </a:p>
          <a:p>
            <a:pPr marL="285750" indent="-285750" algn="just">
              <a:lnSpc>
                <a:spcPct val="120000"/>
              </a:lnSpc>
              <a:buFont typeface="Arial" panose="020B0604020202020204" pitchFamily="34" charset="0"/>
              <a:buChar char="•"/>
            </a:pPr>
            <a:r>
              <a:rPr lang="en-ZA" dirty="0" smtClean="0">
                <a:latin typeface="Arial" panose="020B0604020202020204" pitchFamily="34" charset="0"/>
                <a:ea typeface="Tahoma" panose="020B0604030504040204" pitchFamily="34" charset="0"/>
                <a:cs typeface="Arial" panose="020B0604020202020204" pitchFamily="34" charset="0"/>
              </a:rPr>
              <a:t>Participating in local and </a:t>
            </a:r>
            <a:r>
              <a:rPr lang="en-ZA" dirty="0">
                <a:latin typeface="Arial" panose="020B0604020202020204" pitchFamily="34" charset="0"/>
                <a:ea typeface="Tahoma" panose="020B0604030504040204" pitchFamily="34" charset="0"/>
                <a:cs typeface="Arial" panose="020B0604020202020204" pitchFamily="34" charset="0"/>
              </a:rPr>
              <a:t>global positioning initiatives.</a:t>
            </a:r>
          </a:p>
          <a:p>
            <a:pPr marL="285750" indent="-285750" algn="just">
              <a:lnSpc>
                <a:spcPct val="120000"/>
              </a:lnSpc>
              <a:buFont typeface="Arial" panose="020B0604020202020204" pitchFamily="34" charset="0"/>
              <a:buChar char="•"/>
            </a:pPr>
            <a:r>
              <a:rPr lang="en-ZA" dirty="0">
                <a:latin typeface="Arial" panose="020B0604020202020204" pitchFamily="34" charset="0"/>
                <a:ea typeface="Tahoma" panose="020B0604030504040204" pitchFamily="34" charset="0"/>
                <a:cs typeface="Arial" panose="020B0604020202020204" pitchFamily="34" charset="0"/>
              </a:rPr>
              <a:t>Co-production Treaty </a:t>
            </a:r>
            <a:r>
              <a:rPr lang="en-ZA" dirty="0" smtClean="0">
                <a:latin typeface="Arial" panose="020B0604020202020204" pitchFamily="34" charset="0"/>
                <a:ea typeface="Tahoma" panose="020B0604030504040204" pitchFamily="34" charset="0"/>
                <a:cs typeface="Arial" panose="020B0604020202020204" pitchFamily="34" charset="0"/>
              </a:rPr>
              <a:t>activations focusing on BRICS and African continent.</a:t>
            </a:r>
          </a:p>
          <a:p>
            <a:pPr marL="285750" indent="-285750" algn="just">
              <a:lnSpc>
                <a:spcPct val="120000"/>
              </a:lnSpc>
              <a:buFont typeface="Arial" panose="020B0604020202020204" pitchFamily="34" charset="0"/>
              <a:buChar char="•"/>
            </a:pPr>
            <a:r>
              <a:rPr lang="en-ZA" dirty="0" smtClean="0">
                <a:latin typeface="Arial" panose="020B0604020202020204" pitchFamily="34" charset="0"/>
                <a:ea typeface="Tahoma" panose="020B0604030504040204" pitchFamily="34" charset="0"/>
                <a:cs typeface="Arial" panose="020B0604020202020204" pitchFamily="34" charset="0"/>
              </a:rPr>
              <a:t>Funding </a:t>
            </a:r>
            <a:r>
              <a:rPr lang="en-ZA" dirty="0">
                <a:latin typeface="Arial" panose="020B0604020202020204" pitchFamily="34" charset="0"/>
                <a:ea typeface="Tahoma" panose="020B0604030504040204" pitchFamily="34" charset="0"/>
                <a:cs typeface="Arial" panose="020B0604020202020204" pitchFamily="34" charset="0"/>
              </a:rPr>
              <a:t>local </a:t>
            </a:r>
            <a:r>
              <a:rPr lang="en-ZA" dirty="0" smtClean="0">
                <a:latin typeface="Arial" panose="020B0604020202020204" pitchFamily="34" charset="0"/>
                <a:ea typeface="Tahoma" panose="020B0604030504040204" pitchFamily="34" charset="0"/>
                <a:cs typeface="Arial" panose="020B0604020202020204" pitchFamily="34" charset="0"/>
              </a:rPr>
              <a:t>film </a:t>
            </a:r>
            <a:r>
              <a:rPr lang="en-ZA" dirty="0">
                <a:latin typeface="Arial" panose="020B0604020202020204" pitchFamily="34" charset="0"/>
                <a:ea typeface="Tahoma" panose="020B0604030504040204" pitchFamily="34" charset="0"/>
                <a:cs typeface="Arial" panose="020B0604020202020204" pitchFamily="34" charset="0"/>
              </a:rPr>
              <a:t>festivals and other </a:t>
            </a:r>
            <a:r>
              <a:rPr lang="en-ZA" dirty="0" smtClean="0">
                <a:latin typeface="Arial" panose="020B0604020202020204" pitchFamily="34" charset="0"/>
                <a:ea typeface="Tahoma" panose="020B0604030504040204" pitchFamily="34" charset="0"/>
                <a:cs typeface="Arial" panose="020B0604020202020204" pitchFamily="34" charset="0"/>
              </a:rPr>
              <a:t>platforms.</a:t>
            </a:r>
          </a:p>
          <a:p>
            <a:pPr marL="285750" indent="-285750" algn="just">
              <a:lnSpc>
                <a:spcPct val="120000"/>
              </a:lnSpc>
              <a:buFont typeface="Arial" panose="020B0604020202020204" pitchFamily="34" charset="0"/>
              <a:buChar char="•"/>
            </a:pPr>
            <a:r>
              <a:rPr lang="en-ZA" dirty="0" smtClean="0">
                <a:latin typeface="Arial" panose="020B0604020202020204" pitchFamily="34" charset="0"/>
                <a:ea typeface="Tahoma" panose="020B0604030504040204" pitchFamily="34" charset="0"/>
                <a:cs typeface="Arial" panose="020B0604020202020204" pitchFamily="34" charset="0"/>
              </a:rPr>
              <a:t>Activation of local roadshows with a focus </a:t>
            </a:r>
            <a:r>
              <a:rPr lang="en-ZA" dirty="0">
                <a:latin typeface="Arial" panose="020B0604020202020204" pitchFamily="34" charset="0"/>
                <a:ea typeface="Tahoma" panose="020B0604030504040204" pitchFamily="34" charset="0"/>
                <a:cs typeface="Arial" panose="020B0604020202020204" pitchFamily="34" charset="0"/>
              </a:rPr>
              <a:t>on marginalised </a:t>
            </a:r>
            <a:r>
              <a:rPr lang="en-ZA" dirty="0" smtClean="0">
                <a:latin typeface="Arial" panose="020B0604020202020204" pitchFamily="34" charset="0"/>
                <a:ea typeface="Tahoma" panose="020B0604030504040204" pitchFamily="34" charset="0"/>
                <a:cs typeface="Arial" panose="020B0604020202020204" pitchFamily="34" charset="0"/>
              </a:rPr>
              <a:t>communities.</a:t>
            </a:r>
          </a:p>
          <a:p>
            <a:pPr marL="285750" indent="-285750" algn="just">
              <a:lnSpc>
                <a:spcPct val="120000"/>
              </a:lnSpc>
              <a:buFont typeface="Arial" panose="020B0604020202020204" pitchFamily="34" charset="0"/>
              <a:buChar char="•"/>
            </a:pPr>
            <a:r>
              <a:rPr lang="en-ZA" dirty="0" smtClean="0">
                <a:latin typeface="Arial" panose="020B0604020202020204" pitchFamily="34" charset="0"/>
                <a:ea typeface="Tahoma" panose="020B0604030504040204" pitchFamily="34" charset="0"/>
                <a:cs typeface="Arial" panose="020B0604020202020204" pitchFamily="34" charset="0"/>
              </a:rPr>
              <a:t>Implement public screening programme especially around National days.</a:t>
            </a:r>
          </a:p>
        </p:txBody>
      </p:sp>
      <p:pic>
        <p:nvPicPr>
          <p:cNvPr id="11" name="Picture 10" descr="Front bottom.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5571569"/>
            <a:ext cx="9144000" cy="1286433"/>
          </a:xfrm>
          <a:prstGeom prst="rect">
            <a:avLst/>
          </a:prstGeom>
        </p:spPr>
      </p:pic>
    </p:spTree>
    <p:extLst>
      <p:ext uri="{BB962C8B-B14F-4D97-AF65-F5344CB8AC3E}">
        <p14:creationId xmlns:p14="http://schemas.microsoft.com/office/powerpoint/2010/main" xmlns="" val="33730433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p:cNvSpPr>
          <p:nvPr/>
        </p:nvSpPr>
        <p:spPr bwMode="auto">
          <a:xfrm>
            <a:off x="110360" y="3765"/>
            <a:ext cx="9033641" cy="752980"/>
          </a:xfrm>
          <a:prstGeom prst="rect">
            <a:avLst/>
          </a:prstGeom>
          <a:noFill/>
          <a:ln w="9525">
            <a:noFill/>
            <a:miter lim="800000"/>
            <a:headEnd/>
            <a:tailEnd/>
          </a:ln>
          <a:effectLst>
            <a:outerShdw dist="35921" dir="2700000" algn="ctr" rotWithShape="0">
              <a:schemeClr val="tx1"/>
            </a:outerShdw>
          </a:effectLst>
        </p:spPr>
        <p:txBody>
          <a:bodyPr anchor="ctr"/>
          <a:lstStyle/>
          <a:p>
            <a:pPr algn="ctr">
              <a:defRPr/>
            </a:pPr>
            <a:r>
              <a:rPr lang="en-ZA" sz="3200" b="1" dirty="0">
                <a:solidFill>
                  <a:srgbClr val="CC9900"/>
                </a:solidFill>
                <a:latin typeface="Arial Rounded MT Bold" pitchFamily="34" charset="0"/>
              </a:rPr>
              <a:t>Focus Areas (cont.)</a:t>
            </a:r>
            <a:endParaRPr lang="en-ZA" sz="3200" dirty="0"/>
          </a:p>
        </p:txBody>
      </p:sp>
      <p:sp>
        <p:nvSpPr>
          <p:cNvPr id="10" name="Rectangle 10"/>
          <p:cNvSpPr>
            <a:spLocks noChangeArrowheads="1"/>
          </p:cNvSpPr>
          <p:nvPr/>
        </p:nvSpPr>
        <p:spPr bwMode="auto">
          <a:xfrm>
            <a:off x="1185862" y="1357315"/>
            <a:ext cx="7958138" cy="2451953"/>
          </a:xfrm>
          <a:prstGeom prst="rect">
            <a:avLst/>
          </a:prstGeom>
          <a:noFill/>
          <a:ln w="9525">
            <a:noFill/>
            <a:miter lim="800000"/>
            <a:headEnd/>
            <a:tailEnd/>
          </a:ln>
        </p:spPr>
        <p:txBody>
          <a:bodyPr>
            <a:spAutoFit/>
          </a:bodyPr>
          <a:lstStyle/>
          <a:p>
            <a:pPr eaLnBrk="1" hangingPunct="1"/>
            <a:endParaRPr lang="en-ZA" altLang="en-US" sz="2800" dirty="0">
              <a:latin typeface="Calibri" pitchFamily="34" charset="0"/>
            </a:endParaRPr>
          </a:p>
          <a:p>
            <a:pPr eaLnBrk="1" hangingPunct="1">
              <a:spcBef>
                <a:spcPts val="400"/>
              </a:spcBef>
              <a:spcAft>
                <a:spcPts val="400"/>
              </a:spcAft>
            </a:pPr>
            <a:endParaRPr lang="en-ZA" altLang="en-US" sz="4000" i="1" dirty="0">
              <a:latin typeface="Calibri" pitchFamily="34" charset="0"/>
            </a:endParaRPr>
          </a:p>
          <a:p>
            <a:pPr eaLnBrk="1" hangingPunct="1">
              <a:spcBef>
                <a:spcPts val="400"/>
              </a:spcBef>
              <a:spcAft>
                <a:spcPts val="400"/>
              </a:spcAft>
              <a:buFont typeface="Arial" charset="0"/>
              <a:buChar char="•"/>
            </a:pPr>
            <a:endParaRPr lang="en-GB" altLang="en-US" sz="2400" dirty="0">
              <a:latin typeface="Calibri" pitchFamily="34" charset="0"/>
            </a:endParaRPr>
          </a:p>
          <a:p>
            <a:pPr eaLnBrk="1" hangingPunct="1">
              <a:buFont typeface="Arial" charset="0"/>
              <a:buChar char="•"/>
            </a:pPr>
            <a:endParaRPr lang="en-GB" altLang="en-US" sz="2400" dirty="0">
              <a:latin typeface="Calibri" pitchFamily="34" charset="0"/>
            </a:endParaRPr>
          </a:p>
          <a:p>
            <a:pPr eaLnBrk="1" hangingPunct="1">
              <a:buFont typeface="Arial" charset="0"/>
              <a:buChar char="•"/>
            </a:pPr>
            <a:endParaRPr lang="en-GB" altLang="en-US" sz="2400" dirty="0">
              <a:latin typeface="Calibri" pitchFamily="34" charset="0"/>
            </a:endParaRPr>
          </a:p>
        </p:txBody>
      </p:sp>
      <p:sp>
        <p:nvSpPr>
          <p:cNvPr id="6" name="TextBox 5"/>
          <p:cNvSpPr txBox="1"/>
          <p:nvPr/>
        </p:nvSpPr>
        <p:spPr>
          <a:xfrm>
            <a:off x="1017640" y="1455242"/>
            <a:ext cx="6990735" cy="707886"/>
          </a:xfrm>
          <a:prstGeom prst="rect">
            <a:avLst/>
          </a:prstGeom>
          <a:noFill/>
        </p:spPr>
        <p:txBody>
          <a:bodyPr wrap="square" rtlCol="0">
            <a:spAutoFit/>
          </a:bodyPr>
          <a:lstStyle/>
          <a:p>
            <a:endParaRPr lang="en-ZA" sz="2000" dirty="0" smtClean="0"/>
          </a:p>
          <a:p>
            <a:endParaRPr lang="en-ZA" sz="2000" dirty="0"/>
          </a:p>
        </p:txBody>
      </p:sp>
      <p:sp>
        <p:nvSpPr>
          <p:cNvPr id="7" name="TextBox 6"/>
          <p:cNvSpPr txBox="1"/>
          <p:nvPr/>
        </p:nvSpPr>
        <p:spPr>
          <a:xfrm>
            <a:off x="579069" y="1358015"/>
            <a:ext cx="8234048" cy="1015663"/>
          </a:xfrm>
          <a:prstGeom prst="rect">
            <a:avLst/>
          </a:prstGeom>
          <a:noFill/>
        </p:spPr>
        <p:txBody>
          <a:bodyPr wrap="square" rtlCol="0">
            <a:spAutoFit/>
          </a:bodyPr>
          <a:lstStyle/>
          <a:p>
            <a:pPr marL="342900" indent="-342900">
              <a:buFont typeface="Arial" panose="020B0604020202020204" pitchFamily="34" charset="0"/>
              <a:buChar char="•"/>
            </a:pPr>
            <a:endParaRPr lang="en-ZA" sz="2000" dirty="0" smtClean="0">
              <a:solidFill>
                <a:srgbClr val="000000"/>
              </a:solidFill>
            </a:endParaRPr>
          </a:p>
          <a:p>
            <a:endParaRPr lang="en-ZA" sz="2000" dirty="0" smtClean="0">
              <a:solidFill>
                <a:srgbClr val="000000"/>
              </a:solidFill>
            </a:endParaRPr>
          </a:p>
          <a:p>
            <a:endParaRPr lang="en-ZA" sz="2000" dirty="0">
              <a:solidFill>
                <a:srgbClr val="000000"/>
              </a:solidFill>
            </a:endParaRPr>
          </a:p>
        </p:txBody>
      </p:sp>
      <p:sp>
        <p:nvSpPr>
          <p:cNvPr id="19" name="TextBox 18"/>
          <p:cNvSpPr txBox="1"/>
          <p:nvPr/>
        </p:nvSpPr>
        <p:spPr>
          <a:xfrm>
            <a:off x="443754" y="5229187"/>
            <a:ext cx="8700247" cy="307777"/>
          </a:xfrm>
          <a:prstGeom prst="rect">
            <a:avLst/>
          </a:prstGeom>
          <a:noFill/>
        </p:spPr>
        <p:txBody>
          <a:bodyPr wrap="square" rtlCol="0">
            <a:spAutoFit/>
          </a:bodyPr>
          <a:lstStyle/>
          <a:p>
            <a:pPr algn="ctr"/>
            <a:endParaRPr lang="en-ZA" sz="1400" i="1" dirty="0">
              <a:solidFill>
                <a:schemeClr val="accent6">
                  <a:lumMod val="50000"/>
                </a:schemeClr>
              </a:solidFill>
            </a:endParaRPr>
          </a:p>
        </p:txBody>
      </p:sp>
      <p:sp>
        <p:nvSpPr>
          <p:cNvPr id="21" name="Slide Number Placeholder 6"/>
          <p:cNvSpPr>
            <a:spLocks/>
          </p:cNvSpPr>
          <p:nvPr/>
        </p:nvSpPr>
        <p:spPr bwMode="auto">
          <a:xfrm>
            <a:off x="8292169" y="5672928"/>
            <a:ext cx="520948" cy="457200"/>
          </a:xfrm>
          <a:prstGeom prst="ellipse">
            <a:avLst/>
          </a:prstGeom>
          <a:solidFill>
            <a:schemeClr val="tx1"/>
          </a:solidFill>
          <a:ln>
            <a:noFill/>
          </a:ln>
        </p:spPr>
        <p:txBody>
          <a:bodyPr wrap="none" lIns="0" tIns="0" rIns="0" bIns="0" anchor="ctr" anchorCtr="1"/>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fld id="{20F226F6-254A-4159-9B6D-4D015AF289F7}" type="slidenum">
              <a:rPr lang="en-ZA" sz="1400">
                <a:solidFill>
                  <a:srgbClr val="FFFFFF"/>
                </a:solidFill>
                <a:latin typeface="Calibri" panose="020F0502020204030204" pitchFamily="34" charset="0"/>
              </a:rPr>
              <a:pPr algn="ctr"/>
              <a:t>11</a:t>
            </a:fld>
            <a:endParaRPr lang="en-ZA" sz="1400" dirty="0">
              <a:solidFill>
                <a:srgbClr val="FFFFFF"/>
              </a:solidFill>
              <a:latin typeface="Calibri" panose="020F0502020204030204" pitchFamily="34" charset="0"/>
            </a:endParaRPr>
          </a:p>
        </p:txBody>
      </p:sp>
      <p:sp>
        <p:nvSpPr>
          <p:cNvPr id="22" name="Content Placeholder 2"/>
          <p:cNvSpPr txBox="1">
            <a:spLocks/>
          </p:cNvSpPr>
          <p:nvPr/>
        </p:nvSpPr>
        <p:spPr>
          <a:xfrm>
            <a:off x="443754" y="2974948"/>
            <a:ext cx="8369363" cy="49598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en-ZA" sz="2400" b="1" dirty="0" smtClean="0">
              <a:latin typeface="Arial" panose="020B0604020202020204" pitchFamily="34" charset="0"/>
              <a:ea typeface="Tahoma" panose="020B0604030504040204" pitchFamily="34" charset="0"/>
              <a:cs typeface="Arial" panose="020B0604020202020204" pitchFamily="34" charset="0"/>
            </a:endParaRPr>
          </a:p>
          <a:p>
            <a:pPr marL="0" indent="0" algn="just">
              <a:buNone/>
            </a:pPr>
            <a:endParaRPr lang="en-ZA" sz="2400" b="1" dirty="0" smtClean="0">
              <a:latin typeface="Arial" panose="020B0604020202020204" pitchFamily="34" charset="0"/>
              <a:cs typeface="Arial" panose="020B0604020202020204" pitchFamily="34" charset="0"/>
            </a:endParaRPr>
          </a:p>
          <a:p>
            <a:pPr marL="0" indent="0" algn="just">
              <a:buNone/>
            </a:pPr>
            <a:endParaRPr lang="en-ZA" sz="2400" b="1" dirty="0">
              <a:latin typeface="Arial" panose="020B0604020202020204" pitchFamily="34" charset="0"/>
              <a:cs typeface="Arial" panose="020B0604020202020204" pitchFamily="34" charset="0"/>
            </a:endParaRPr>
          </a:p>
        </p:txBody>
      </p:sp>
      <p:sp>
        <p:nvSpPr>
          <p:cNvPr id="4" name="TextBox 3"/>
          <p:cNvSpPr txBox="1"/>
          <p:nvPr/>
        </p:nvSpPr>
        <p:spPr>
          <a:xfrm>
            <a:off x="165536" y="1349289"/>
            <a:ext cx="8805043" cy="3360920"/>
          </a:xfrm>
          <a:prstGeom prst="rect">
            <a:avLst/>
          </a:prstGeom>
          <a:noFill/>
        </p:spPr>
        <p:txBody>
          <a:bodyPr wrap="square" rtlCol="0">
            <a:spAutoFit/>
          </a:bodyPr>
          <a:lstStyle/>
          <a:p>
            <a:pPr algn="ctr">
              <a:lnSpc>
                <a:spcPct val="120000"/>
              </a:lnSpc>
            </a:pPr>
            <a:r>
              <a:rPr lang="en-ZA" sz="2400" b="1" dirty="0" smtClean="0">
                <a:latin typeface="Arial" panose="020B0604020202020204" pitchFamily="34" charset="0"/>
                <a:cs typeface="Arial" panose="020B0604020202020204" pitchFamily="34" charset="0"/>
              </a:rPr>
              <a:t>INFRASTRUCTURE DEVELOPMENT</a:t>
            </a:r>
          </a:p>
          <a:p>
            <a:pPr algn="ctr">
              <a:lnSpc>
                <a:spcPct val="120000"/>
              </a:lnSpc>
            </a:pPr>
            <a:endParaRPr lang="en-ZA" sz="1200" b="1" dirty="0">
              <a:latin typeface="Arial" panose="020B0604020202020204" pitchFamily="34" charset="0"/>
              <a:cs typeface="Arial" panose="020B0604020202020204" pitchFamily="34" charset="0"/>
            </a:endParaRPr>
          </a:p>
          <a:p>
            <a:pPr marL="285750" indent="-285750" algn="just">
              <a:lnSpc>
                <a:spcPct val="120000"/>
              </a:lnSpc>
              <a:buFont typeface="Arial" panose="020B0604020202020204" pitchFamily="34" charset="0"/>
              <a:buChar char="•"/>
            </a:pPr>
            <a:r>
              <a:rPr lang="en-ZA" dirty="0">
                <a:latin typeface="Arial" panose="020B0604020202020204" pitchFamily="34" charset="0"/>
                <a:ea typeface="Tahoma" panose="020B0604030504040204" pitchFamily="34" charset="0"/>
                <a:cs typeface="Arial" panose="020B0604020202020204" pitchFamily="34" charset="0"/>
              </a:rPr>
              <a:t>Film Centre </a:t>
            </a:r>
            <a:r>
              <a:rPr lang="en-ZA" dirty="0" smtClean="0">
                <a:latin typeface="Arial" panose="020B0604020202020204" pitchFamily="34" charset="0"/>
                <a:ea typeface="Tahoma" panose="020B0604030504040204" pitchFamily="34" charset="0"/>
                <a:cs typeface="Arial" panose="020B0604020202020204" pitchFamily="34" charset="0"/>
              </a:rPr>
              <a:t>Project including training, production and screening facilities in underserviced communities.</a:t>
            </a:r>
            <a:r>
              <a:rPr lang="en-ZA" dirty="0" smtClean="0">
                <a:solidFill>
                  <a:srgbClr val="FF0000"/>
                </a:solidFill>
                <a:latin typeface="Arial" panose="020B0604020202020204" pitchFamily="34" charset="0"/>
                <a:ea typeface="Tahoma" panose="020B0604030504040204" pitchFamily="34" charset="0"/>
                <a:cs typeface="Arial" panose="020B0604020202020204" pitchFamily="34" charset="0"/>
              </a:rPr>
              <a:t> </a:t>
            </a:r>
            <a:endParaRPr lang="en-ZA" dirty="0" smtClean="0">
              <a:latin typeface="Arial" panose="020B0604020202020204" pitchFamily="34" charset="0"/>
              <a:ea typeface="Tahoma" panose="020B0604030504040204" pitchFamily="34" charset="0"/>
              <a:cs typeface="Arial" panose="020B0604020202020204" pitchFamily="34" charset="0"/>
            </a:endParaRPr>
          </a:p>
          <a:p>
            <a:pPr marL="285750" indent="-285750" algn="just">
              <a:lnSpc>
                <a:spcPct val="120000"/>
              </a:lnSpc>
              <a:buFont typeface="Arial" panose="020B0604020202020204" pitchFamily="34" charset="0"/>
              <a:buChar char="•"/>
            </a:pPr>
            <a:r>
              <a:rPr lang="en-ZA" dirty="0" smtClean="0">
                <a:latin typeface="Arial" panose="020B0604020202020204" pitchFamily="34" charset="0"/>
                <a:ea typeface="Tahoma" panose="020B0604030504040204" pitchFamily="34" charset="0"/>
                <a:cs typeface="Arial" panose="020B0604020202020204" pitchFamily="34" charset="0"/>
              </a:rPr>
              <a:t>Develop </a:t>
            </a:r>
            <a:r>
              <a:rPr lang="en-ZA" dirty="0">
                <a:latin typeface="Arial" panose="020B0604020202020204" pitchFamily="34" charset="0"/>
                <a:ea typeface="Tahoma" panose="020B0604030504040204" pitchFamily="34" charset="0"/>
                <a:cs typeface="Arial" panose="020B0604020202020204" pitchFamily="34" charset="0"/>
              </a:rPr>
              <a:t>and implement NFVF online SA Film marketing and sales platform.</a:t>
            </a:r>
          </a:p>
          <a:p>
            <a:pPr marL="285750" indent="-285750" algn="just">
              <a:lnSpc>
                <a:spcPct val="120000"/>
              </a:lnSpc>
              <a:buFont typeface="Arial" panose="020B0604020202020204" pitchFamily="34" charset="0"/>
              <a:buChar char="•"/>
            </a:pPr>
            <a:endParaRPr lang="en-ZA" dirty="0">
              <a:latin typeface="Arial" panose="020B0604020202020204" pitchFamily="34" charset="0"/>
              <a:ea typeface="Tahoma" panose="020B0604030504040204" pitchFamily="34" charset="0"/>
              <a:cs typeface="Arial" panose="020B0604020202020204" pitchFamily="34" charset="0"/>
            </a:endParaRPr>
          </a:p>
          <a:p>
            <a:pPr marL="285750" indent="-285750" algn="just">
              <a:lnSpc>
                <a:spcPct val="120000"/>
              </a:lnSpc>
              <a:buFont typeface="Arial" panose="020B0604020202020204" pitchFamily="34" charset="0"/>
              <a:buChar char="•"/>
            </a:pPr>
            <a:endParaRPr lang="en-ZA" dirty="0" smtClean="0">
              <a:latin typeface="Arial" panose="020B0604020202020204" pitchFamily="34" charset="0"/>
              <a:ea typeface="Tahoma" panose="020B0604030504040204" pitchFamily="34" charset="0"/>
              <a:cs typeface="Arial" panose="020B0604020202020204" pitchFamily="34" charset="0"/>
            </a:endParaRPr>
          </a:p>
          <a:p>
            <a:pPr marL="285750" indent="-285750" algn="just">
              <a:lnSpc>
                <a:spcPct val="120000"/>
              </a:lnSpc>
              <a:buFont typeface="Arial" panose="020B0604020202020204" pitchFamily="34" charset="0"/>
              <a:buChar char="•"/>
            </a:pPr>
            <a:endParaRPr lang="en-ZA" dirty="0" smtClean="0">
              <a:latin typeface="Arial" panose="020B0604020202020204" pitchFamily="34" charset="0"/>
              <a:ea typeface="Tahoma" panose="020B0604030504040204" pitchFamily="34" charset="0"/>
              <a:cs typeface="Arial" panose="020B0604020202020204" pitchFamily="34" charset="0"/>
            </a:endParaRPr>
          </a:p>
          <a:p>
            <a:pPr marL="285750" indent="-285750" algn="just">
              <a:lnSpc>
                <a:spcPct val="120000"/>
              </a:lnSpc>
              <a:buFont typeface="Arial" panose="020B0604020202020204" pitchFamily="34" charset="0"/>
              <a:buChar char="•"/>
            </a:pPr>
            <a:endParaRPr lang="en-ZA" dirty="0">
              <a:latin typeface="Arial" panose="020B0604020202020204" pitchFamily="34" charset="0"/>
              <a:ea typeface="Tahoma" panose="020B0604030504040204" pitchFamily="34" charset="0"/>
              <a:cs typeface="Arial" panose="020B0604020202020204" pitchFamily="34" charset="0"/>
            </a:endParaRPr>
          </a:p>
          <a:p>
            <a:pPr marL="285750" indent="-285750">
              <a:buFont typeface="Arial" panose="020B0604020202020204" pitchFamily="34" charset="0"/>
              <a:buChar char="•"/>
            </a:pPr>
            <a:endParaRPr lang="en-ZA" dirty="0"/>
          </a:p>
        </p:txBody>
      </p:sp>
      <p:pic>
        <p:nvPicPr>
          <p:cNvPr id="11" name="Picture 10" descr="Front bottom.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5571569"/>
            <a:ext cx="9144000" cy="1286433"/>
          </a:xfrm>
          <a:prstGeom prst="rect">
            <a:avLst/>
          </a:prstGeom>
        </p:spPr>
      </p:pic>
    </p:spTree>
    <p:extLst>
      <p:ext uri="{BB962C8B-B14F-4D97-AF65-F5344CB8AC3E}">
        <p14:creationId xmlns:p14="http://schemas.microsoft.com/office/powerpoint/2010/main" xmlns="" val="15881894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p:cNvSpPr>
          <p:nvPr/>
        </p:nvSpPr>
        <p:spPr bwMode="auto">
          <a:xfrm>
            <a:off x="110360" y="3765"/>
            <a:ext cx="9033641" cy="752980"/>
          </a:xfrm>
          <a:prstGeom prst="rect">
            <a:avLst/>
          </a:prstGeom>
          <a:noFill/>
          <a:ln w="9525">
            <a:noFill/>
            <a:miter lim="800000"/>
            <a:headEnd/>
            <a:tailEnd/>
          </a:ln>
          <a:effectLst>
            <a:outerShdw dist="35921" dir="2700000" algn="ctr" rotWithShape="0">
              <a:schemeClr val="tx1"/>
            </a:outerShdw>
          </a:effectLst>
        </p:spPr>
        <p:txBody>
          <a:bodyPr anchor="ctr"/>
          <a:lstStyle/>
          <a:p>
            <a:pPr algn="ctr">
              <a:defRPr/>
            </a:pPr>
            <a:r>
              <a:rPr lang="en-ZA" sz="3200" b="1" dirty="0">
                <a:solidFill>
                  <a:srgbClr val="CC9900"/>
                </a:solidFill>
                <a:latin typeface="Arial Rounded MT Bold" pitchFamily="34" charset="0"/>
              </a:rPr>
              <a:t>Focus Areas </a:t>
            </a:r>
            <a:r>
              <a:rPr lang="en-ZA" sz="3200" b="1" dirty="0" smtClean="0">
                <a:solidFill>
                  <a:srgbClr val="CC9900"/>
                </a:solidFill>
                <a:latin typeface="Arial Rounded MT Bold" pitchFamily="34" charset="0"/>
              </a:rPr>
              <a:t>(contd.)</a:t>
            </a:r>
            <a:endParaRPr lang="en-ZA" sz="3200" dirty="0"/>
          </a:p>
        </p:txBody>
      </p:sp>
      <p:sp>
        <p:nvSpPr>
          <p:cNvPr id="10" name="Rectangle 10"/>
          <p:cNvSpPr>
            <a:spLocks noChangeArrowheads="1"/>
          </p:cNvSpPr>
          <p:nvPr/>
        </p:nvSpPr>
        <p:spPr bwMode="auto">
          <a:xfrm>
            <a:off x="1185862" y="1357315"/>
            <a:ext cx="7958138" cy="2451953"/>
          </a:xfrm>
          <a:prstGeom prst="rect">
            <a:avLst/>
          </a:prstGeom>
          <a:noFill/>
          <a:ln w="9525">
            <a:noFill/>
            <a:miter lim="800000"/>
            <a:headEnd/>
            <a:tailEnd/>
          </a:ln>
        </p:spPr>
        <p:txBody>
          <a:bodyPr>
            <a:spAutoFit/>
          </a:bodyPr>
          <a:lstStyle/>
          <a:p>
            <a:pPr eaLnBrk="1" hangingPunct="1"/>
            <a:endParaRPr lang="en-ZA" altLang="en-US" sz="2800" dirty="0">
              <a:latin typeface="Calibri" pitchFamily="34" charset="0"/>
            </a:endParaRPr>
          </a:p>
          <a:p>
            <a:pPr eaLnBrk="1" hangingPunct="1">
              <a:spcBef>
                <a:spcPts val="400"/>
              </a:spcBef>
              <a:spcAft>
                <a:spcPts val="400"/>
              </a:spcAft>
            </a:pPr>
            <a:endParaRPr lang="en-ZA" altLang="en-US" sz="4000" i="1" dirty="0">
              <a:latin typeface="Calibri" pitchFamily="34" charset="0"/>
            </a:endParaRPr>
          </a:p>
          <a:p>
            <a:pPr eaLnBrk="1" hangingPunct="1">
              <a:spcBef>
                <a:spcPts val="400"/>
              </a:spcBef>
              <a:spcAft>
                <a:spcPts val="400"/>
              </a:spcAft>
              <a:buFont typeface="Arial" charset="0"/>
              <a:buChar char="•"/>
            </a:pPr>
            <a:endParaRPr lang="en-GB" altLang="en-US" sz="2400" dirty="0">
              <a:latin typeface="Calibri" pitchFamily="34" charset="0"/>
            </a:endParaRPr>
          </a:p>
          <a:p>
            <a:pPr eaLnBrk="1" hangingPunct="1">
              <a:buFont typeface="Arial" charset="0"/>
              <a:buChar char="•"/>
            </a:pPr>
            <a:endParaRPr lang="en-GB" altLang="en-US" sz="2400" dirty="0">
              <a:latin typeface="Calibri" pitchFamily="34" charset="0"/>
            </a:endParaRPr>
          </a:p>
          <a:p>
            <a:pPr eaLnBrk="1" hangingPunct="1">
              <a:buFont typeface="Arial" charset="0"/>
              <a:buChar char="•"/>
            </a:pPr>
            <a:endParaRPr lang="en-GB" altLang="en-US" sz="2400" dirty="0">
              <a:latin typeface="Calibri" pitchFamily="34" charset="0"/>
            </a:endParaRPr>
          </a:p>
        </p:txBody>
      </p:sp>
      <p:sp>
        <p:nvSpPr>
          <p:cNvPr id="6" name="TextBox 5"/>
          <p:cNvSpPr txBox="1"/>
          <p:nvPr/>
        </p:nvSpPr>
        <p:spPr>
          <a:xfrm>
            <a:off x="1017640" y="1455242"/>
            <a:ext cx="6990735" cy="707886"/>
          </a:xfrm>
          <a:prstGeom prst="rect">
            <a:avLst/>
          </a:prstGeom>
          <a:noFill/>
        </p:spPr>
        <p:txBody>
          <a:bodyPr wrap="square" rtlCol="0">
            <a:spAutoFit/>
          </a:bodyPr>
          <a:lstStyle/>
          <a:p>
            <a:endParaRPr lang="en-ZA" sz="2000" dirty="0" smtClean="0"/>
          </a:p>
          <a:p>
            <a:endParaRPr lang="en-ZA" sz="2000" dirty="0"/>
          </a:p>
        </p:txBody>
      </p:sp>
      <p:sp>
        <p:nvSpPr>
          <p:cNvPr id="7" name="TextBox 6"/>
          <p:cNvSpPr txBox="1"/>
          <p:nvPr/>
        </p:nvSpPr>
        <p:spPr>
          <a:xfrm>
            <a:off x="579069" y="1358015"/>
            <a:ext cx="8234048" cy="1015663"/>
          </a:xfrm>
          <a:prstGeom prst="rect">
            <a:avLst/>
          </a:prstGeom>
          <a:noFill/>
        </p:spPr>
        <p:txBody>
          <a:bodyPr wrap="square" rtlCol="0">
            <a:spAutoFit/>
          </a:bodyPr>
          <a:lstStyle/>
          <a:p>
            <a:pPr marL="342900" indent="-342900">
              <a:buFont typeface="Arial" panose="020B0604020202020204" pitchFamily="34" charset="0"/>
              <a:buChar char="•"/>
            </a:pPr>
            <a:endParaRPr lang="en-ZA" sz="2000" dirty="0" smtClean="0">
              <a:solidFill>
                <a:srgbClr val="000000"/>
              </a:solidFill>
            </a:endParaRPr>
          </a:p>
          <a:p>
            <a:endParaRPr lang="en-ZA" sz="2000" dirty="0" smtClean="0">
              <a:solidFill>
                <a:srgbClr val="000000"/>
              </a:solidFill>
            </a:endParaRPr>
          </a:p>
          <a:p>
            <a:endParaRPr lang="en-ZA" sz="2000" dirty="0">
              <a:solidFill>
                <a:srgbClr val="000000"/>
              </a:solidFill>
            </a:endParaRPr>
          </a:p>
        </p:txBody>
      </p:sp>
      <p:sp>
        <p:nvSpPr>
          <p:cNvPr id="19" name="TextBox 18"/>
          <p:cNvSpPr txBox="1"/>
          <p:nvPr/>
        </p:nvSpPr>
        <p:spPr>
          <a:xfrm>
            <a:off x="443754" y="5229187"/>
            <a:ext cx="8700247" cy="307777"/>
          </a:xfrm>
          <a:prstGeom prst="rect">
            <a:avLst/>
          </a:prstGeom>
          <a:noFill/>
        </p:spPr>
        <p:txBody>
          <a:bodyPr wrap="square" rtlCol="0">
            <a:spAutoFit/>
          </a:bodyPr>
          <a:lstStyle/>
          <a:p>
            <a:pPr algn="ctr"/>
            <a:endParaRPr lang="en-ZA" sz="1400" i="1" dirty="0">
              <a:solidFill>
                <a:schemeClr val="accent6">
                  <a:lumMod val="50000"/>
                </a:schemeClr>
              </a:solidFill>
            </a:endParaRPr>
          </a:p>
        </p:txBody>
      </p:sp>
      <p:sp>
        <p:nvSpPr>
          <p:cNvPr id="21" name="Slide Number Placeholder 6"/>
          <p:cNvSpPr>
            <a:spLocks/>
          </p:cNvSpPr>
          <p:nvPr/>
        </p:nvSpPr>
        <p:spPr bwMode="auto">
          <a:xfrm>
            <a:off x="8197137" y="5618143"/>
            <a:ext cx="520948" cy="457200"/>
          </a:xfrm>
          <a:prstGeom prst="ellipse">
            <a:avLst/>
          </a:prstGeom>
          <a:solidFill>
            <a:schemeClr val="tx1"/>
          </a:solidFill>
          <a:ln>
            <a:noFill/>
          </a:ln>
        </p:spPr>
        <p:txBody>
          <a:bodyPr wrap="none" lIns="0" tIns="0" rIns="0" bIns="0" anchor="ctr" anchorCtr="1"/>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fld id="{20F226F6-254A-4159-9B6D-4D015AF289F7}" type="slidenum">
              <a:rPr lang="en-ZA" sz="1400">
                <a:solidFill>
                  <a:srgbClr val="FFFFFF"/>
                </a:solidFill>
                <a:latin typeface="Calibri" panose="020F0502020204030204" pitchFamily="34" charset="0"/>
              </a:rPr>
              <a:pPr algn="ctr"/>
              <a:t>12</a:t>
            </a:fld>
            <a:endParaRPr lang="en-ZA" sz="1400" dirty="0">
              <a:solidFill>
                <a:srgbClr val="FFFFFF"/>
              </a:solidFill>
              <a:latin typeface="Calibri" panose="020F0502020204030204" pitchFamily="34" charset="0"/>
            </a:endParaRPr>
          </a:p>
        </p:txBody>
      </p:sp>
      <p:sp>
        <p:nvSpPr>
          <p:cNvPr id="22" name="Content Placeholder 2"/>
          <p:cNvSpPr txBox="1">
            <a:spLocks/>
          </p:cNvSpPr>
          <p:nvPr/>
        </p:nvSpPr>
        <p:spPr>
          <a:xfrm>
            <a:off x="443754" y="2974948"/>
            <a:ext cx="8369363" cy="49598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en-ZA" sz="2400" b="1" dirty="0" smtClean="0">
              <a:latin typeface="Arial" panose="020B0604020202020204" pitchFamily="34" charset="0"/>
              <a:ea typeface="Tahoma" panose="020B0604030504040204" pitchFamily="34" charset="0"/>
              <a:cs typeface="Arial" panose="020B0604020202020204" pitchFamily="34" charset="0"/>
            </a:endParaRPr>
          </a:p>
          <a:p>
            <a:pPr marL="0" indent="0" algn="just">
              <a:buNone/>
            </a:pPr>
            <a:endParaRPr lang="en-ZA" sz="2400" b="1" dirty="0" smtClean="0">
              <a:latin typeface="Arial" panose="020B0604020202020204" pitchFamily="34" charset="0"/>
              <a:cs typeface="Arial" panose="020B0604020202020204" pitchFamily="34" charset="0"/>
            </a:endParaRPr>
          </a:p>
          <a:p>
            <a:pPr marL="0" indent="0" algn="just">
              <a:buNone/>
            </a:pPr>
            <a:endParaRPr lang="en-ZA" sz="2400" b="1" dirty="0">
              <a:latin typeface="Arial" panose="020B0604020202020204" pitchFamily="34" charset="0"/>
              <a:cs typeface="Arial" panose="020B0604020202020204" pitchFamily="34" charset="0"/>
            </a:endParaRPr>
          </a:p>
        </p:txBody>
      </p:sp>
      <p:sp>
        <p:nvSpPr>
          <p:cNvPr id="4" name="TextBox 3"/>
          <p:cNvSpPr txBox="1"/>
          <p:nvPr/>
        </p:nvSpPr>
        <p:spPr>
          <a:xfrm>
            <a:off x="169478" y="1220622"/>
            <a:ext cx="8805043" cy="1754326"/>
          </a:xfrm>
          <a:prstGeom prst="rect">
            <a:avLst/>
          </a:prstGeom>
          <a:noFill/>
        </p:spPr>
        <p:txBody>
          <a:bodyPr wrap="square" rtlCol="0">
            <a:spAutoFit/>
          </a:bodyPr>
          <a:lstStyle/>
          <a:p>
            <a:pPr algn="ctr">
              <a:lnSpc>
                <a:spcPct val="120000"/>
              </a:lnSpc>
            </a:pPr>
            <a:r>
              <a:rPr lang="en-ZA" sz="2400" b="1" dirty="0" smtClean="0">
                <a:latin typeface="Arial" panose="020B0604020202020204" pitchFamily="34" charset="0"/>
                <a:cs typeface="Arial" panose="020B0604020202020204" pitchFamily="34" charset="0"/>
              </a:rPr>
              <a:t>POLICY DEVELOPMENT</a:t>
            </a:r>
          </a:p>
          <a:p>
            <a:pPr algn="ctr">
              <a:lnSpc>
                <a:spcPct val="120000"/>
              </a:lnSpc>
            </a:pPr>
            <a:endParaRPr lang="en-ZA" sz="1200" b="1" dirty="0">
              <a:latin typeface="Arial" panose="020B0604020202020204" pitchFamily="34" charset="0"/>
              <a:cs typeface="Arial" panose="020B0604020202020204" pitchFamily="34" charset="0"/>
            </a:endParaRPr>
          </a:p>
          <a:p>
            <a:pPr marL="285750" indent="-285750" algn="just">
              <a:lnSpc>
                <a:spcPct val="120000"/>
              </a:lnSpc>
              <a:buFont typeface="Arial" panose="020B0604020202020204" pitchFamily="34" charset="0"/>
              <a:buChar char="•"/>
            </a:pPr>
            <a:r>
              <a:rPr lang="en-ZA" dirty="0">
                <a:latin typeface="Arial" panose="020B0604020202020204" pitchFamily="34" charset="0"/>
                <a:ea typeface="Tahoma" panose="020B0604030504040204" pitchFamily="34" charset="0"/>
                <a:cs typeface="Arial" panose="020B0604020202020204" pitchFamily="34" charset="0"/>
              </a:rPr>
              <a:t>Lead White Paper amendments in respect of the film </a:t>
            </a:r>
            <a:r>
              <a:rPr lang="en-ZA" dirty="0" smtClean="0">
                <a:latin typeface="Arial" panose="020B0604020202020204" pitchFamily="34" charset="0"/>
                <a:ea typeface="Tahoma" panose="020B0604030504040204" pitchFamily="34" charset="0"/>
                <a:cs typeface="Arial" panose="020B0604020202020204" pitchFamily="34" charset="0"/>
              </a:rPr>
              <a:t>sector.</a:t>
            </a:r>
            <a:endParaRPr lang="en-ZA" dirty="0">
              <a:latin typeface="Arial" panose="020B0604020202020204" pitchFamily="34" charset="0"/>
              <a:ea typeface="Tahoma" panose="020B0604030504040204" pitchFamily="34" charset="0"/>
              <a:cs typeface="Arial" panose="020B0604020202020204" pitchFamily="34" charset="0"/>
            </a:endParaRPr>
          </a:p>
          <a:p>
            <a:pPr marL="285750" indent="-285750" algn="just">
              <a:lnSpc>
                <a:spcPct val="120000"/>
              </a:lnSpc>
              <a:buFont typeface="Arial" panose="020B0604020202020204" pitchFamily="34" charset="0"/>
              <a:buChar char="•"/>
            </a:pPr>
            <a:r>
              <a:rPr lang="en-ZA" dirty="0">
                <a:latin typeface="Arial" panose="020B0604020202020204" pitchFamily="34" charset="0"/>
                <a:ea typeface="Tahoma" panose="020B0604030504040204" pitchFamily="34" charset="0"/>
                <a:cs typeface="Arial" panose="020B0604020202020204" pitchFamily="34" charset="0"/>
              </a:rPr>
              <a:t>Conduct and provide reliable and accurate industry relevant </a:t>
            </a:r>
            <a:r>
              <a:rPr lang="en-ZA" dirty="0" smtClean="0">
                <a:latin typeface="Arial" panose="020B0604020202020204" pitchFamily="34" charset="0"/>
                <a:ea typeface="Tahoma" panose="020B0604030504040204" pitchFamily="34" charset="0"/>
                <a:cs typeface="Arial" panose="020B0604020202020204" pitchFamily="34" charset="0"/>
              </a:rPr>
              <a:t>research.</a:t>
            </a:r>
          </a:p>
          <a:p>
            <a:pPr algn="ctr">
              <a:lnSpc>
                <a:spcPct val="120000"/>
              </a:lnSpc>
            </a:pPr>
            <a:endParaRPr lang="en-ZA" dirty="0">
              <a:latin typeface="Arial" panose="020B0604020202020204" pitchFamily="34" charset="0"/>
              <a:cs typeface="Arial" panose="020B0604020202020204" pitchFamily="34" charset="0"/>
            </a:endParaRPr>
          </a:p>
        </p:txBody>
      </p:sp>
      <p:pic>
        <p:nvPicPr>
          <p:cNvPr id="11" name="Picture 10" descr="Front bottom.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5571569"/>
            <a:ext cx="9144000" cy="1286433"/>
          </a:xfrm>
          <a:prstGeom prst="rect">
            <a:avLst/>
          </a:prstGeom>
        </p:spPr>
      </p:pic>
    </p:spTree>
    <p:extLst>
      <p:ext uri="{BB962C8B-B14F-4D97-AF65-F5344CB8AC3E}">
        <p14:creationId xmlns:p14="http://schemas.microsoft.com/office/powerpoint/2010/main" xmlns="" val="10507854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p:cNvSpPr>
          <p:nvPr/>
        </p:nvSpPr>
        <p:spPr bwMode="auto">
          <a:xfrm>
            <a:off x="110360" y="3765"/>
            <a:ext cx="9033641" cy="752980"/>
          </a:xfrm>
          <a:prstGeom prst="rect">
            <a:avLst/>
          </a:prstGeom>
          <a:noFill/>
          <a:ln w="9525">
            <a:noFill/>
            <a:miter lim="800000"/>
            <a:headEnd/>
            <a:tailEnd/>
          </a:ln>
          <a:effectLst>
            <a:outerShdw dist="35921" dir="2700000" algn="ctr" rotWithShape="0">
              <a:schemeClr val="tx1"/>
            </a:outerShdw>
          </a:effectLst>
        </p:spPr>
        <p:txBody>
          <a:bodyPr anchor="ctr"/>
          <a:lstStyle/>
          <a:p>
            <a:pPr algn="ctr">
              <a:defRPr/>
            </a:pPr>
            <a:r>
              <a:rPr lang="en-ZA" sz="3200" b="1" dirty="0">
                <a:solidFill>
                  <a:srgbClr val="CC9900"/>
                </a:solidFill>
                <a:latin typeface="Arial Rounded MT Bold" pitchFamily="34" charset="0"/>
              </a:rPr>
              <a:t>Focus Areas (cont.)</a:t>
            </a:r>
            <a:endParaRPr lang="en-ZA" sz="3200" dirty="0"/>
          </a:p>
        </p:txBody>
      </p:sp>
      <p:sp>
        <p:nvSpPr>
          <p:cNvPr id="10" name="Rectangle 10"/>
          <p:cNvSpPr>
            <a:spLocks noChangeArrowheads="1"/>
          </p:cNvSpPr>
          <p:nvPr/>
        </p:nvSpPr>
        <p:spPr bwMode="auto">
          <a:xfrm>
            <a:off x="1185862" y="1357315"/>
            <a:ext cx="7958138" cy="2451953"/>
          </a:xfrm>
          <a:prstGeom prst="rect">
            <a:avLst/>
          </a:prstGeom>
          <a:noFill/>
          <a:ln w="9525">
            <a:noFill/>
            <a:miter lim="800000"/>
            <a:headEnd/>
            <a:tailEnd/>
          </a:ln>
        </p:spPr>
        <p:txBody>
          <a:bodyPr>
            <a:spAutoFit/>
          </a:bodyPr>
          <a:lstStyle/>
          <a:p>
            <a:pPr eaLnBrk="1" hangingPunct="1"/>
            <a:endParaRPr lang="en-ZA" altLang="en-US" sz="2800" dirty="0">
              <a:latin typeface="Calibri" pitchFamily="34" charset="0"/>
            </a:endParaRPr>
          </a:p>
          <a:p>
            <a:pPr eaLnBrk="1" hangingPunct="1">
              <a:spcBef>
                <a:spcPts val="400"/>
              </a:spcBef>
              <a:spcAft>
                <a:spcPts val="400"/>
              </a:spcAft>
            </a:pPr>
            <a:endParaRPr lang="en-ZA" altLang="en-US" sz="4000" i="1" dirty="0">
              <a:latin typeface="Calibri" pitchFamily="34" charset="0"/>
            </a:endParaRPr>
          </a:p>
          <a:p>
            <a:pPr eaLnBrk="1" hangingPunct="1">
              <a:spcBef>
                <a:spcPts val="400"/>
              </a:spcBef>
              <a:spcAft>
                <a:spcPts val="400"/>
              </a:spcAft>
              <a:buFont typeface="Arial" charset="0"/>
              <a:buChar char="•"/>
            </a:pPr>
            <a:endParaRPr lang="en-GB" altLang="en-US" sz="2400" dirty="0">
              <a:latin typeface="Calibri" pitchFamily="34" charset="0"/>
            </a:endParaRPr>
          </a:p>
          <a:p>
            <a:pPr eaLnBrk="1" hangingPunct="1">
              <a:buFont typeface="Arial" charset="0"/>
              <a:buChar char="•"/>
            </a:pPr>
            <a:endParaRPr lang="en-GB" altLang="en-US" sz="2400" dirty="0">
              <a:latin typeface="Calibri" pitchFamily="34" charset="0"/>
            </a:endParaRPr>
          </a:p>
          <a:p>
            <a:pPr eaLnBrk="1" hangingPunct="1">
              <a:buFont typeface="Arial" charset="0"/>
              <a:buChar char="•"/>
            </a:pPr>
            <a:endParaRPr lang="en-GB" altLang="en-US" sz="2400" dirty="0">
              <a:latin typeface="Calibri" pitchFamily="34" charset="0"/>
            </a:endParaRPr>
          </a:p>
        </p:txBody>
      </p:sp>
      <p:sp>
        <p:nvSpPr>
          <p:cNvPr id="6" name="TextBox 5"/>
          <p:cNvSpPr txBox="1"/>
          <p:nvPr/>
        </p:nvSpPr>
        <p:spPr>
          <a:xfrm>
            <a:off x="1017640" y="1455242"/>
            <a:ext cx="6990735" cy="707886"/>
          </a:xfrm>
          <a:prstGeom prst="rect">
            <a:avLst/>
          </a:prstGeom>
          <a:noFill/>
        </p:spPr>
        <p:txBody>
          <a:bodyPr wrap="square" rtlCol="0">
            <a:spAutoFit/>
          </a:bodyPr>
          <a:lstStyle/>
          <a:p>
            <a:endParaRPr lang="en-ZA" sz="2000" dirty="0" smtClean="0"/>
          </a:p>
          <a:p>
            <a:endParaRPr lang="en-ZA" sz="2000" dirty="0"/>
          </a:p>
        </p:txBody>
      </p:sp>
      <p:sp>
        <p:nvSpPr>
          <p:cNvPr id="7" name="TextBox 6"/>
          <p:cNvSpPr txBox="1"/>
          <p:nvPr/>
        </p:nvSpPr>
        <p:spPr>
          <a:xfrm>
            <a:off x="579069" y="1358015"/>
            <a:ext cx="8234048" cy="1015663"/>
          </a:xfrm>
          <a:prstGeom prst="rect">
            <a:avLst/>
          </a:prstGeom>
          <a:noFill/>
        </p:spPr>
        <p:txBody>
          <a:bodyPr wrap="square" rtlCol="0">
            <a:spAutoFit/>
          </a:bodyPr>
          <a:lstStyle/>
          <a:p>
            <a:pPr marL="342900" indent="-342900">
              <a:buFont typeface="Arial" panose="020B0604020202020204" pitchFamily="34" charset="0"/>
              <a:buChar char="•"/>
            </a:pPr>
            <a:endParaRPr lang="en-ZA" sz="2000" dirty="0" smtClean="0">
              <a:solidFill>
                <a:srgbClr val="000000"/>
              </a:solidFill>
            </a:endParaRPr>
          </a:p>
          <a:p>
            <a:endParaRPr lang="en-ZA" sz="2000" dirty="0" smtClean="0">
              <a:solidFill>
                <a:srgbClr val="000000"/>
              </a:solidFill>
            </a:endParaRPr>
          </a:p>
          <a:p>
            <a:endParaRPr lang="en-ZA" sz="2000" dirty="0">
              <a:solidFill>
                <a:srgbClr val="000000"/>
              </a:solidFill>
            </a:endParaRPr>
          </a:p>
        </p:txBody>
      </p:sp>
      <p:sp>
        <p:nvSpPr>
          <p:cNvPr id="19" name="TextBox 18"/>
          <p:cNvSpPr txBox="1"/>
          <p:nvPr/>
        </p:nvSpPr>
        <p:spPr>
          <a:xfrm>
            <a:off x="443754" y="5229187"/>
            <a:ext cx="8700247" cy="307777"/>
          </a:xfrm>
          <a:prstGeom prst="rect">
            <a:avLst/>
          </a:prstGeom>
          <a:noFill/>
        </p:spPr>
        <p:txBody>
          <a:bodyPr wrap="square" rtlCol="0">
            <a:spAutoFit/>
          </a:bodyPr>
          <a:lstStyle/>
          <a:p>
            <a:pPr algn="ctr"/>
            <a:endParaRPr lang="en-ZA" sz="1400" i="1" dirty="0">
              <a:solidFill>
                <a:schemeClr val="accent6">
                  <a:lumMod val="50000"/>
                </a:schemeClr>
              </a:solidFill>
            </a:endParaRPr>
          </a:p>
        </p:txBody>
      </p:sp>
      <p:sp>
        <p:nvSpPr>
          <p:cNvPr id="21" name="Slide Number Placeholder 6"/>
          <p:cNvSpPr>
            <a:spLocks/>
          </p:cNvSpPr>
          <p:nvPr/>
        </p:nvSpPr>
        <p:spPr bwMode="auto">
          <a:xfrm>
            <a:off x="8292169" y="5618143"/>
            <a:ext cx="520948" cy="457200"/>
          </a:xfrm>
          <a:prstGeom prst="ellipse">
            <a:avLst/>
          </a:prstGeom>
          <a:solidFill>
            <a:schemeClr val="tx1"/>
          </a:solidFill>
          <a:ln>
            <a:noFill/>
          </a:ln>
        </p:spPr>
        <p:txBody>
          <a:bodyPr wrap="none" lIns="0" tIns="0" rIns="0" bIns="0" anchor="ctr" anchorCtr="1"/>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fld id="{20F226F6-254A-4159-9B6D-4D015AF289F7}" type="slidenum">
              <a:rPr lang="en-ZA" sz="1400">
                <a:solidFill>
                  <a:srgbClr val="FFFFFF"/>
                </a:solidFill>
                <a:latin typeface="Calibri" panose="020F0502020204030204" pitchFamily="34" charset="0"/>
              </a:rPr>
              <a:pPr algn="ctr"/>
              <a:t>13</a:t>
            </a:fld>
            <a:endParaRPr lang="en-ZA" sz="1400" dirty="0">
              <a:solidFill>
                <a:srgbClr val="FFFFFF"/>
              </a:solidFill>
              <a:latin typeface="Calibri" panose="020F0502020204030204" pitchFamily="34" charset="0"/>
            </a:endParaRPr>
          </a:p>
        </p:txBody>
      </p:sp>
      <p:sp>
        <p:nvSpPr>
          <p:cNvPr id="22" name="Content Placeholder 2"/>
          <p:cNvSpPr txBox="1">
            <a:spLocks/>
          </p:cNvSpPr>
          <p:nvPr/>
        </p:nvSpPr>
        <p:spPr>
          <a:xfrm>
            <a:off x="443754" y="2974948"/>
            <a:ext cx="8369363" cy="49598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en-ZA" sz="2400" b="1" dirty="0" smtClean="0">
              <a:latin typeface="Arial" panose="020B0604020202020204" pitchFamily="34" charset="0"/>
              <a:ea typeface="Tahoma" panose="020B0604030504040204" pitchFamily="34" charset="0"/>
              <a:cs typeface="Arial" panose="020B0604020202020204" pitchFamily="34" charset="0"/>
            </a:endParaRPr>
          </a:p>
          <a:p>
            <a:pPr marL="0" indent="0" algn="just">
              <a:buNone/>
            </a:pPr>
            <a:endParaRPr lang="en-ZA" sz="2400" b="1" dirty="0" smtClean="0">
              <a:latin typeface="Arial" panose="020B0604020202020204" pitchFamily="34" charset="0"/>
              <a:cs typeface="Arial" panose="020B0604020202020204" pitchFamily="34" charset="0"/>
            </a:endParaRPr>
          </a:p>
          <a:p>
            <a:pPr marL="0" indent="0" algn="just">
              <a:buNone/>
            </a:pPr>
            <a:endParaRPr lang="en-ZA" sz="2400" b="1" dirty="0">
              <a:latin typeface="Arial" panose="020B0604020202020204" pitchFamily="34" charset="0"/>
              <a:cs typeface="Arial" panose="020B0604020202020204" pitchFamily="34" charset="0"/>
            </a:endParaRPr>
          </a:p>
        </p:txBody>
      </p:sp>
      <p:sp>
        <p:nvSpPr>
          <p:cNvPr id="4" name="TextBox 3"/>
          <p:cNvSpPr txBox="1"/>
          <p:nvPr/>
        </p:nvSpPr>
        <p:spPr>
          <a:xfrm>
            <a:off x="165536" y="1298552"/>
            <a:ext cx="8805043" cy="2751522"/>
          </a:xfrm>
          <a:prstGeom prst="rect">
            <a:avLst/>
          </a:prstGeom>
          <a:noFill/>
        </p:spPr>
        <p:txBody>
          <a:bodyPr wrap="square" rtlCol="0">
            <a:spAutoFit/>
          </a:bodyPr>
          <a:lstStyle/>
          <a:p>
            <a:pPr algn="ctr">
              <a:lnSpc>
                <a:spcPct val="120000"/>
              </a:lnSpc>
            </a:pPr>
            <a:r>
              <a:rPr lang="en-ZA" sz="2400" b="1" dirty="0" smtClean="0">
                <a:latin typeface="Arial" panose="020B0604020202020204" pitchFamily="34" charset="0"/>
                <a:cs typeface="Arial" panose="020B0604020202020204" pitchFamily="34" charset="0"/>
              </a:rPr>
              <a:t>PROMOTING SOCIAL COHESION &amp; NATION BUILDING</a:t>
            </a:r>
          </a:p>
          <a:p>
            <a:pPr algn="ctr">
              <a:lnSpc>
                <a:spcPct val="120000"/>
              </a:lnSpc>
            </a:pPr>
            <a:endParaRPr lang="en-ZA" sz="1200" b="1" dirty="0">
              <a:latin typeface="Arial" panose="020B0604020202020204" pitchFamily="34" charset="0"/>
              <a:cs typeface="Arial" panose="020B0604020202020204" pitchFamily="34" charset="0"/>
            </a:endParaRPr>
          </a:p>
          <a:p>
            <a:pPr marL="285750" indent="-285750" algn="just">
              <a:lnSpc>
                <a:spcPct val="120000"/>
              </a:lnSpc>
              <a:buFont typeface="Arial" panose="020B0604020202020204" pitchFamily="34" charset="0"/>
              <a:buChar char="•"/>
            </a:pPr>
            <a:r>
              <a:rPr lang="en-ZA" dirty="0">
                <a:latin typeface="Arial" panose="020B0604020202020204" pitchFamily="34" charset="0"/>
                <a:ea typeface="Tahoma" panose="020B0604030504040204" pitchFamily="34" charset="0"/>
                <a:cs typeface="Arial" panose="020B0604020202020204" pitchFamily="34" charset="0"/>
              </a:rPr>
              <a:t>Fund development and production of films of historical </a:t>
            </a:r>
            <a:r>
              <a:rPr lang="en-ZA" dirty="0" smtClean="0">
                <a:latin typeface="Arial" panose="020B0604020202020204" pitchFamily="34" charset="0"/>
                <a:ea typeface="Tahoma" panose="020B0604030504040204" pitchFamily="34" charset="0"/>
                <a:cs typeface="Arial" panose="020B0604020202020204" pitchFamily="34" charset="0"/>
              </a:rPr>
              <a:t>significance:</a:t>
            </a:r>
          </a:p>
          <a:p>
            <a:pPr marL="742950" lvl="1" indent="-285750" algn="just">
              <a:lnSpc>
                <a:spcPct val="120000"/>
              </a:lnSpc>
              <a:buFont typeface="Wingdings" panose="05000000000000000000" pitchFamily="2" charset="2"/>
              <a:buChar char="Ø"/>
            </a:pPr>
            <a:r>
              <a:rPr lang="en-ZA" dirty="0" smtClean="0">
                <a:latin typeface="Arial" panose="020B0604020202020204" pitchFamily="34" charset="0"/>
                <a:ea typeface="Tahoma" panose="020B0604030504040204" pitchFamily="34" charset="0"/>
                <a:cs typeface="Arial" panose="020B0604020202020204" pitchFamily="34" charset="0"/>
              </a:rPr>
              <a:t>A call has been issued to fund films that will mark the 40</a:t>
            </a:r>
            <a:r>
              <a:rPr lang="en-ZA" baseline="30000" dirty="0" smtClean="0">
                <a:latin typeface="Arial" panose="020B0604020202020204" pitchFamily="34" charset="0"/>
                <a:ea typeface="Tahoma" panose="020B0604030504040204" pitchFamily="34" charset="0"/>
                <a:cs typeface="Arial" panose="020B0604020202020204" pitchFamily="34" charset="0"/>
              </a:rPr>
              <a:t>th</a:t>
            </a:r>
            <a:r>
              <a:rPr lang="en-ZA" dirty="0" smtClean="0">
                <a:latin typeface="Arial" panose="020B0604020202020204" pitchFamily="34" charset="0"/>
                <a:ea typeface="Tahoma" panose="020B0604030504040204" pitchFamily="34" charset="0"/>
                <a:cs typeface="Arial" panose="020B0604020202020204" pitchFamily="34" charset="0"/>
              </a:rPr>
              <a:t> anniversary of the Soweto Uprising and the 60</a:t>
            </a:r>
            <a:r>
              <a:rPr lang="en-ZA" baseline="30000" dirty="0" smtClean="0">
                <a:latin typeface="Arial" panose="020B0604020202020204" pitchFamily="34" charset="0"/>
                <a:ea typeface="Tahoma" panose="020B0604030504040204" pitchFamily="34" charset="0"/>
                <a:cs typeface="Arial" panose="020B0604020202020204" pitchFamily="34" charset="0"/>
              </a:rPr>
              <a:t>th</a:t>
            </a:r>
            <a:r>
              <a:rPr lang="en-ZA" dirty="0" smtClean="0">
                <a:latin typeface="Arial" panose="020B0604020202020204" pitchFamily="34" charset="0"/>
                <a:ea typeface="Tahoma" panose="020B0604030504040204" pitchFamily="34" charset="0"/>
                <a:cs typeface="Arial" panose="020B0604020202020204" pitchFamily="34" charset="0"/>
              </a:rPr>
              <a:t> anniversary of the Women’s march</a:t>
            </a:r>
            <a:endParaRPr lang="en-ZA" dirty="0">
              <a:latin typeface="Arial" panose="020B0604020202020204" pitchFamily="34" charset="0"/>
              <a:ea typeface="Tahoma" panose="020B0604030504040204" pitchFamily="34" charset="0"/>
              <a:cs typeface="Arial" panose="020B0604020202020204" pitchFamily="34" charset="0"/>
            </a:endParaRPr>
          </a:p>
          <a:p>
            <a:pPr marL="285750" indent="-285750" algn="just">
              <a:lnSpc>
                <a:spcPct val="120000"/>
              </a:lnSpc>
              <a:buFont typeface="Arial" panose="020B0604020202020204" pitchFamily="34" charset="0"/>
              <a:buChar char="•"/>
            </a:pPr>
            <a:r>
              <a:rPr lang="en-ZA" dirty="0">
                <a:latin typeface="Arial" panose="020B0604020202020204" pitchFamily="34" charset="0"/>
                <a:ea typeface="Tahoma" panose="020B0604030504040204" pitchFamily="34" charset="0"/>
                <a:cs typeface="Arial" panose="020B0604020202020204" pitchFamily="34" charset="0"/>
              </a:rPr>
              <a:t>Fund development and production of films in indigenous languages.</a:t>
            </a:r>
          </a:p>
          <a:p>
            <a:pPr marL="285750" indent="-285750" algn="just">
              <a:lnSpc>
                <a:spcPct val="120000"/>
              </a:lnSpc>
              <a:buFont typeface="Arial" panose="020B0604020202020204" pitchFamily="34" charset="0"/>
              <a:buChar char="•"/>
            </a:pPr>
            <a:r>
              <a:rPr lang="en-ZA" dirty="0">
                <a:latin typeface="Arial" panose="020B0604020202020204" pitchFamily="34" charset="0"/>
                <a:ea typeface="Tahoma" panose="020B0604030504040204" pitchFamily="34" charset="0"/>
                <a:cs typeface="Arial" panose="020B0604020202020204" pitchFamily="34" charset="0"/>
              </a:rPr>
              <a:t>Implementation of NFVF language policy</a:t>
            </a:r>
            <a:r>
              <a:rPr lang="en-ZA" dirty="0" smtClean="0">
                <a:latin typeface="Arial" panose="020B0604020202020204" pitchFamily="34" charset="0"/>
                <a:ea typeface="Tahoma" panose="020B0604030504040204" pitchFamily="34" charset="0"/>
                <a:cs typeface="Arial" panose="020B0604020202020204" pitchFamily="34" charset="0"/>
              </a:rPr>
              <a:t>.</a:t>
            </a:r>
          </a:p>
          <a:p>
            <a:pPr marL="285750" indent="-285750" algn="just">
              <a:lnSpc>
                <a:spcPct val="120000"/>
              </a:lnSpc>
              <a:buFont typeface="Arial" panose="020B0604020202020204" pitchFamily="34" charset="0"/>
              <a:buChar char="•"/>
            </a:pPr>
            <a:endParaRPr lang="en-ZA" dirty="0">
              <a:latin typeface="Arial" panose="020B0604020202020204" pitchFamily="34" charset="0"/>
              <a:ea typeface="Tahoma" panose="020B0604030504040204" pitchFamily="34" charset="0"/>
              <a:cs typeface="Arial" panose="020B0604020202020204" pitchFamily="34" charset="0"/>
            </a:endParaRPr>
          </a:p>
        </p:txBody>
      </p:sp>
      <p:pic>
        <p:nvPicPr>
          <p:cNvPr id="11" name="Picture 10" descr="Front bottom.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5571569"/>
            <a:ext cx="9144000" cy="1286433"/>
          </a:xfrm>
          <a:prstGeom prst="rect">
            <a:avLst/>
          </a:prstGeom>
        </p:spPr>
      </p:pic>
    </p:spTree>
    <p:extLst>
      <p:ext uri="{BB962C8B-B14F-4D97-AF65-F5344CB8AC3E}">
        <p14:creationId xmlns:p14="http://schemas.microsoft.com/office/powerpoint/2010/main" xmlns="" val="34230543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p:cNvSpPr>
          <p:nvPr/>
        </p:nvSpPr>
        <p:spPr bwMode="auto">
          <a:xfrm>
            <a:off x="110360" y="3765"/>
            <a:ext cx="9033641" cy="752980"/>
          </a:xfrm>
          <a:prstGeom prst="rect">
            <a:avLst/>
          </a:prstGeom>
          <a:noFill/>
          <a:ln w="9525">
            <a:noFill/>
            <a:miter lim="800000"/>
            <a:headEnd/>
            <a:tailEnd/>
          </a:ln>
          <a:effectLst>
            <a:outerShdw dist="35921" dir="2700000" algn="ctr" rotWithShape="0">
              <a:schemeClr val="tx1"/>
            </a:outerShdw>
          </a:effectLst>
        </p:spPr>
        <p:txBody>
          <a:bodyPr anchor="ctr"/>
          <a:lstStyle/>
          <a:p>
            <a:pPr algn="ctr">
              <a:defRPr/>
            </a:pPr>
            <a:r>
              <a:rPr lang="en-ZA" sz="3200" b="1" dirty="0">
                <a:solidFill>
                  <a:srgbClr val="CC9900"/>
                </a:solidFill>
                <a:latin typeface="Arial Rounded MT Bold" pitchFamily="34" charset="0"/>
              </a:rPr>
              <a:t>Focus Areas (cont.)</a:t>
            </a:r>
            <a:endParaRPr lang="en-ZA" sz="3200" dirty="0"/>
          </a:p>
        </p:txBody>
      </p:sp>
      <p:sp>
        <p:nvSpPr>
          <p:cNvPr id="10" name="Rectangle 10"/>
          <p:cNvSpPr>
            <a:spLocks noChangeArrowheads="1"/>
          </p:cNvSpPr>
          <p:nvPr/>
        </p:nvSpPr>
        <p:spPr bwMode="auto">
          <a:xfrm>
            <a:off x="1185862" y="1357315"/>
            <a:ext cx="7958138" cy="2451953"/>
          </a:xfrm>
          <a:prstGeom prst="rect">
            <a:avLst/>
          </a:prstGeom>
          <a:noFill/>
          <a:ln w="9525">
            <a:noFill/>
            <a:miter lim="800000"/>
            <a:headEnd/>
            <a:tailEnd/>
          </a:ln>
        </p:spPr>
        <p:txBody>
          <a:bodyPr>
            <a:spAutoFit/>
          </a:bodyPr>
          <a:lstStyle/>
          <a:p>
            <a:pPr eaLnBrk="1" hangingPunct="1"/>
            <a:endParaRPr lang="en-ZA" altLang="en-US" sz="2800" dirty="0">
              <a:latin typeface="Calibri" pitchFamily="34" charset="0"/>
            </a:endParaRPr>
          </a:p>
          <a:p>
            <a:pPr eaLnBrk="1" hangingPunct="1">
              <a:spcBef>
                <a:spcPts val="400"/>
              </a:spcBef>
              <a:spcAft>
                <a:spcPts val="400"/>
              </a:spcAft>
            </a:pPr>
            <a:endParaRPr lang="en-ZA" altLang="en-US" sz="4000" i="1" dirty="0">
              <a:latin typeface="Calibri" pitchFamily="34" charset="0"/>
            </a:endParaRPr>
          </a:p>
          <a:p>
            <a:pPr eaLnBrk="1" hangingPunct="1">
              <a:spcBef>
                <a:spcPts val="400"/>
              </a:spcBef>
              <a:spcAft>
                <a:spcPts val="400"/>
              </a:spcAft>
              <a:buFont typeface="Arial" charset="0"/>
              <a:buChar char="•"/>
            </a:pPr>
            <a:endParaRPr lang="en-GB" altLang="en-US" sz="2400" dirty="0">
              <a:latin typeface="Calibri" pitchFamily="34" charset="0"/>
            </a:endParaRPr>
          </a:p>
          <a:p>
            <a:pPr eaLnBrk="1" hangingPunct="1">
              <a:buFont typeface="Arial" charset="0"/>
              <a:buChar char="•"/>
            </a:pPr>
            <a:endParaRPr lang="en-GB" altLang="en-US" sz="2400" dirty="0">
              <a:latin typeface="Calibri" pitchFamily="34" charset="0"/>
            </a:endParaRPr>
          </a:p>
          <a:p>
            <a:pPr eaLnBrk="1" hangingPunct="1">
              <a:buFont typeface="Arial" charset="0"/>
              <a:buChar char="•"/>
            </a:pPr>
            <a:endParaRPr lang="en-GB" altLang="en-US" sz="2400" dirty="0">
              <a:latin typeface="Calibri" pitchFamily="34" charset="0"/>
            </a:endParaRPr>
          </a:p>
        </p:txBody>
      </p:sp>
      <p:sp>
        <p:nvSpPr>
          <p:cNvPr id="6" name="TextBox 5"/>
          <p:cNvSpPr txBox="1"/>
          <p:nvPr/>
        </p:nvSpPr>
        <p:spPr>
          <a:xfrm>
            <a:off x="1017640" y="1455242"/>
            <a:ext cx="6990735" cy="707886"/>
          </a:xfrm>
          <a:prstGeom prst="rect">
            <a:avLst/>
          </a:prstGeom>
          <a:noFill/>
        </p:spPr>
        <p:txBody>
          <a:bodyPr wrap="square" rtlCol="0">
            <a:spAutoFit/>
          </a:bodyPr>
          <a:lstStyle/>
          <a:p>
            <a:endParaRPr lang="en-ZA" sz="2000" dirty="0" smtClean="0"/>
          </a:p>
          <a:p>
            <a:endParaRPr lang="en-ZA" sz="2000" dirty="0"/>
          </a:p>
        </p:txBody>
      </p:sp>
      <p:sp>
        <p:nvSpPr>
          <p:cNvPr id="7" name="TextBox 6"/>
          <p:cNvSpPr txBox="1"/>
          <p:nvPr/>
        </p:nvSpPr>
        <p:spPr>
          <a:xfrm>
            <a:off x="579069" y="1358015"/>
            <a:ext cx="8234048" cy="1015663"/>
          </a:xfrm>
          <a:prstGeom prst="rect">
            <a:avLst/>
          </a:prstGeom>
          <a:noFill/>
        </p:spPr>
        <p:txBody>
          <a:bodyPr wrap="square" rtlCol="0">
            <a:spAutoFit/>
          </a:bodyPr>
          <a:lstStyle/>
          <a:p>
            <a:pPr marL="342900" indent="-342900">
              <a:buFont typeface="Arial" panose="020B0604020202020204" pitchFamily="34" charset="0"/>
              <a:buChar char="•"/>
            </a:pPr>
            <a:endParaRPr lang="en-ZA" sz="2000" dirty="0" smtClean="0">
              <a:solidFill>
                <a:srgbClr val="000000"/>
              </a:solidFill>
            </a:endParaRPr>
          </a:p>
          <a:p>
            <a:endParaRPr lang="en-ZA" sz="2000" dirty="0" smtClean="0">
              <a:solidFill>
                <a:srgbClr val="000000"/>
              </a:solidFill>
            </a:endParaRPr>
          </a:p>
          <a:p>
            <a:endParaRPr lang="en-ZA" sz="2000" dirty="0">
              <a:solidFill>
                <a:srgbClr val="000000"/>
              </a:solidFill>
            </a:endParaRPr>
          </a:p>
        </p:txBody>
      </p:sp>
      <p:sp>
        <p:nvSpPr>
          <p:cNvPr id="19" name="TextBox 18"/>
          <p:cNvSpPr txBox="1"/>
          <p:nvPr/>
        </p:nvSpPr>
        <p:spPr>
          <a:xfrm>
            <a:off x="443754" y="5229187"/>
            <a:ext cx="8700247" cy="307777"/>
          </a:xfrm>
          <a:prstGeom prst="rect">
            <a:avLst/>
          </a:prstGeom>
          <a:noFill/>
        </p:spPr>
        <p:txBody>
          <a:bodyPr wrap="square" rtlCol="0">
            <a:spAutoFit/>
          </a:bodyPr>
          <a:lstStyle/>
          <a:p>
            <a:pPr algn="ctr"/>
            <a:endParaRPr lang="en-ZA" sz="1400" i="1" dirty="0">
              <a:solidFill>
                <a:schemeClr val="accent6">
                  <a:lumMod val="50000"/>
                </a:schemeClr>
              </a:solidFill>
            </a:endParaRPr>
          </a:p>
        </p:txBody>
      </p:sp>
      <p:sp>
        <p:nvSpPr>
          <p:cNvPr id="21" name="Slide Number Placeholder 6"/>
          <p:cNvSpPr>
            <a:spLocks/>
          </p:cNvSpPr>
          <p:nvPr/>
        </p:nvSpPr>
        <p:spPr bwMode="auto">
          <a:xfrm>
            <a:off x="8292169" y="5618143"/>
            <a:ext cx="520948" cy="457200"/>
          </a:xfrm>
          <a:prstGeom prst="ellipse">
            <a:avLst/>
          </a:prstGeom>
          <a:solidFill>
            <a:schemeClr val="tx1"/>
          </a:solidFill>
          <a:ln>
            <a:noFill/>
          </a:ln>
        </p:spPr>
        <p:txBody>
          <a:bodyPr wrap="none" lIns="0" tIns="0" rIns="0" bIns="0" anchor="ctr" anchorCtr="1"/>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fld id="{20F226F6-254A-4159-9B6D-4D015AF289F7}" type="slidenum">
              <a:rPr lang="en-ZA" sz="1400">
                <a:solidFill>
                  <a:srgbClr val="FFFFFF"/>
                </a:solidFill>
                <a:latin typeface="Calibri" panose="020F0502020204030204" pitchFamily="34" charset="0"/>
              </a:rPr>
              <a:pPr algn="ctr"/>
              <a:t>14</a:t>
            </a:fld>
            <a:endParaRPr lang="en-ZA" sz="1400" dirty="0">
              <a:solidFill>
                <a:srgbClr val="FFFFFF"/>
              </a:solidFill>
              <a:latin typeface="Calibri" panose="020F0502020204030204" pitchFamily="34" charset="0"/>
            </a:endParaRPr>
          </a:p>
        </p:txBody>
      </p:sp>
      <p:sp>
        <p:nvSpPr>
          <p:cNvPr id="22" name="Content Placeholder 2"/>
          <p:cNvSpPr txBox="1">
            <a:spLocks/>
          </p:cNvSpPr>
          <p:nvPr/>
        </p:nvSpPr>
        <p:spPr>
          <a:xfrm>
            <a:off x="443754" y="2974948"/>
            <a:ext cx="8369363" cy="49598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en-ZA" sz="2400" b="1" dirty="0" smtClean="0">
              <a:latin typeface="Arial" panose="020B0604020202020204" pitchFamily="34" charset="0"/>
              <a:ea typeface="Tahoma" panose="020B0604030504040204" pitchFamily="34" charset="0"/>
              <a:cs typeface="Arial" panose="020B0604020202020204" pitchFamily="34" charset="0"/>
            </a:endParaRPr>
          </a:p>
          <a:p>
            <a:pPr marL="0" indent="0" algn="just">
              <a:buNone/>
            </a:pPr>
            <a:endParaRPr lang="en-ZA" sz="2400" b="1" dirty="0" smtClean="0">
              <a:latin typeface="Arial" panose="020B0604020202020204" pitchFamily="34" charset="0"/>
              <a:cs typeface="Arial" panose="020B0604020202020204" pitchFamily="34" charset="0"/>
            </a:endParaRPr>
          </a:p>
          <a:p>
            <a:pPr marL="0" indent="0" algn="just">
              <a:buNone/>
            </a:pPr>
            <a:endParaRPr lang="en-ZA" sz="2400" b="1" dirty="0">
              <a:latin typeface="Arial" panose="020B0604020202020204" pitchFamily="34" charset="0"/>
              <a:cs typeface="Arial" panose="020B0604020202020204" pitchFamily="34" charset="0"/>
            </a:endParaRPr>
          </a:p>
        </p:txBody>
      </p:sp>
      <p:sp>
        <p:nvSpPr>
          <p:cNvPr id="4" name="TextBox 3"/>
          <p:cNvSpPr txBox="1"/>
          <p:nvPr/>
        </p:nvSpPr>
        <p:spPr>
          <a:xfrm>
            <a:off x="165536" y="1177992"/>
            <a:ext cx="8805043" cy="2751522"/>
          </a:xfrm>
          <a:prstGeom prst="rect">
            <a:avLst/>
          </a:prstGeom>
          <a:noFill/>
        </p:spPr>
        <p:txBody>
          <a:bodyPr wrap="square" rtlCol="0">
            <a:spAutoFit/>
          </a:bodyPr>
          <a:lstStyle/>
          <a:p>
            <a:pPr algn="ctr">
              <a:lnSpc>
                <a:spcPct val="120000"/>
              </a:lnSpc>
            </a:pPr>
            <a:r>
              <a:rPr lang="en-ZA" sz="2400" b="1" dirty="0" smtClean="0">
                <a:latin typeface="Arial" panose="020B0604020202020204" pitchFamily="34" charset="0"/>
                <a:cs typeface="Arial" panose="020B0604020202020204" pitchFamily="34" charset="0"/>
              </a:rPr>
              <a:t>PARTNERSHIPS</a:t>
            </a:r>
          </a:p>
          <a:p>
            <a:pPr algn="ctr">
              <a:lnSpc>
                <a:spcPct val="120000"/>
              </a:lnSpc>
            </a:pPr>
            <a:endParaRPr lang="en-ZA" sz="1200" b="1" dirty="0">
              <a:latin typeface="Arial" panose="020B0604020202020204" pitchFamily="34" charset="0"/>
              <a:cs typeface="Arial" panose="020B0604020202020204" pitchFamily="34" charset="0"/>
            </a:endParaRPr>
          </a:p>
          <a:p>
            <a:pPr marL="285750" indent="-285750" algn="just">
              <a:lnSpc>
                <a:spcPct val="120000"/>
              </a:lnSpc>
              <a:buFont typeface="Arial" panose="020B0604020202020204" pitchFamily="34" charset="0"/>
              <a:buChar char="•"/>
            </a:pPr>
            <a:r>
              <a:rPr lang="en-ZA" dirty="0">
                <a:latin typeface="Arial" panose="020B0604020202020204" pitchFamily="34" charset="0"/>
                <a:ea typeface="Tahoma" panose="020B0604030504040204" pitchFamily="34" charset="0"/>
                <a:cs typeface="Arial" panose="020B0604020202020204" pitchFamily="34" charset="0"/>
              </a:rPr>
              <a:t>Implementation of NFVF Partnership strategy.</a:t>
            </a:r>
          </a:p>
          <a:p>
            <a:pPr marL="285750" indent="-285750" algn="just">
              <a:lnSpc>
                <a:spcPct val="120000"/>
              </a:lnSpc>
              <a:buFont typeface="Arial" panose="020B0604020202020204" pitchFamily="34" charset="0"/>
              <a:buChar char="•"/>
            </a:pPr>
            <a:r>
              <a:rPr lang="en-ZA" dirty="0">
                <a:latin typeface="Arial" panose="020B0604020202020204" pitchFamily="34" charset="0"/>
                <a:ea typeface="Tahoma" panose="020B0604030504040204" pitchFamily="34" charset="0"/>
                <a:cs typeface="Arial" panose="020B0604020202020204" pitchFamily="34" charset="0"/>
              </a:rPr>
              <a:t>Support and enable establishment of partnerships with provincial, national and regional film structures.</a:t>
            </a:r>
          </a:p>
          <a:p>
            <a:pPr marL="285750" indent="-285750" algn="just">
              <a:lnSpc>
                <a:spcPct val="120000"/>
              </a:lnSpc>
              <a:buFont typeface="Arial" panose="020B0604020202020204" pitchFamily="34" charset="0"/>
              <a:buChar char="•"/>
            </a:pPr>
            <a:r>
              <a:rPr lang="en-ZA" dirty="0">
                <a:latin typeface="Arial" panose="020B0604020202020204" pitchFamily="34" charset="0"/>
                <a:ea typeface="Tahoma" panose="020B0604030504040204" pitchFamily="34" charset="0"/>
                <a:cs typeface="Arial" panose="020B0604020202020204" pitchFamily="34" charset="0"/>
              </a:rPr>
              <a:t>Lead the collaboration between the public and private sector.</a:t>
            </a:r>
          </a:p>
          <a:p>
            <a:pPr algn="just">
              <a:lnSpc>
                <a:spcPct val="120000"/>
              </a:lnSpc>
            </a:pPr>
            <a:endParaRPr lang="en-ZA" dirty="0" smtClean="0">
              <a:latin typeface="Arial" panose="020B0604020202020204" pitchFamily="34" charset="0"/>
              <a:ea typeface="Tahoma" panose="020B0604030504040204" pitchFamily="34" charset="0"/>
              <a:cs typeface="Arial" panose="020B0604020202020204" pitchFamily="34" charset="0"/>
            </a:endParaRPr>
          </a:p>
          <a:p>
            <a:pPr marL="285750" indent="-285750" algn="just">
              <a:lnSpc>
                <a:spcPct val="120000"/>
              </a:lnSpc>
              <a:buFont typeface="Arial" panose="020B0604020202020204" pitchFamily="34" charset="0"/>
              <a:buChar char="•"/>
            </a:pPr>
            <a:endParaRPr lang="en-ZA" dirty="0">
              <a:latin typeface="Arial" panose="020B0604020202020204" pitchFamily="34" charset="0"/>
              <a:ea typeface="Tahoma" panose="020B0604030504040204" pitchFamily="34" charset="0"/>
              <a:cs typeface="Arial" panose="020B0604020202020204" pitchFamily="34" charset="0"/>
            </a:endParaRPr>
          </a:p>
        </p:txBody>
      </p:sp>
      <p:pic>
        <p:nvPicPr>
          <p:cNvPr id="11" name="Picture 10" descr="Front bottom.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5571569"/>
            <a:ext cx="9144000" cy="1286433"/>
          </a:xfrm>
          <a:prstGeom prst="rect">
            <a:avLst/>
          </a:prstGeom>
        </p:spPr>
      </p:pic>
    </p:spTree>
    <p:extLst>
      <p:ext uri="{BB962C8B-B14F-4D97-AF65-F5344CB8AC3E}">
        <p14:creationId xmlns:p14="http://schemas.microsoft.com/office/powerpoint/2010/main" xmlns="" val="18674353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p:cNvSpPr>
          <p:nvPr/>
        </p:nvSpPr>
        <p:spPr bwMode="auto">
          <a:xfrm>
            <a:off x="110360" y="3765"/>
            <a:ext cx="9033641" cy="752980"/>
          </a:xfrm>
          <a:prstGeom prst="rect">
            <a:avLst/>
          </a:prstGeom>
          <a:noFill/>
          <a:ln w="9525">
            <a:noFill/>
            <a:miter lim="800000"/>
            <a:headEnd/>
            <a:tailEnd/>
          </a:ln>
          <a:effectLst>
            <a:outerShdw dist="35921" dir="2700000" algn="ctr" rotWithShape="0">
              <a:schemeClr val="tx1"/>
            </a:outerShdw>
          </a:effectLst>
        </p:spPr>
        <p:txBody>
          <a:bodyPr anchor="ctr"/>
          <a:lstStyle/>
          <a:p>
            <a:pPr algn="ctr" eaLnBrk="1" fontAlgn="auto" hangingPunct="1">
              <a:spcBef>
                <a:spcPts val="0"/>
              </a:spcBef>
              <a:spcAft>
                <a:spcPts val="0"/>
              </a:spcAft>
              <a:defRPr/>
            </a:pPr>
            <a:r>
              <a:rPr lang="en-ZA" sz="3200" b="1" dirty="0" smtClean="0">
                <a:solidFill>
                  <a:srgbClr val="CC9900"/>
                </a:solidFill>
                <a:latin typeface="Arial Rounded MT Bold" pitchFamily="34" charset="0"/>
                <a:cs typeface="+mn-cs"/>
              </a:rPr>
              <a:t>APP - Key Programmes</a:t>
            </a:r>
            <a:endParaRPr lang="en-ZA" sz="3200" dirty="0">
              <a:cs typeface="+mn-cs"/>
            </a:endParaRPr>
          </a:p>
        </p:txBody>
      </p:sp>
      <p:sp>
        <p:nvSpPr>
          <p:cNvPr id="10" name="Rectangle 10"/>
          <p:cNvSpPr>
            <a:spLocks noChangeArrowheads="1"/>
          </p:cNvSpPr>
          <p:nvPr/>
        </p:nvSpPr>
        <p:spPr bwMode="auto">
          <a:xfrm>
            <a:off x="1185862" y="1357315"/>
            <a:ext cx="7958138" cy="2451953"/>
          </a:xfrm>
          <a:prstGeom prst="rect">
            <a:avLst/>
          </a:prstGeom>
          <a:noFill/>
          <a:ln w="9525">
            <a:noFill/>
            <a:miter lim="800000"/>
            <a:headEnd/>
            <a:tailEnd/>
          </a:ln>
        </p:spPr>
        <p:txBody>
          <a:bodyPr>
            <a:spAutoFit/>
          </a:bodyPr>
          <a:lstStyle/>
          <a:p>
            <a:pPr eaLnBrk="1" hangingPunct="1"/>
            <a:endParaRPr lang="en-ZA" altLang="en-US" sz="2800" dirty="0">
              <a:latin typeface="Calibri" pitchFamily="34" charset="0"/>
            </a:endParaRPr>
          </a:p>
          <a:p>
            <a:pPr eaLnBrk="1" hangingPunct="1">
              <a:spcBef>
                <a:spcPts val="400"/>
              </a:spcBef>
              <a:spcAft>
                <a:spcPts val="400"/>
              </a:spcAft>
            </a:pPr>
            <a:endParaRPr lang="en-ZA" altLang="en-US" sz="4000" i="1" dirty="0">
              <a:latin typeface="Calibri" pitchFamily="34" charset="0"/>
            </a:endParaRPr>
          </a:p>
          <a:p>
            <a:pPr eaLnBrk="1" hangingPunct="1">
              <a:spcBef>
                <a:spcPts val="400"/>
              </a:spcBef>
              <a:spcAft>
                <a:spcPts val="400"/>
              </a:spcAft>
              <a:buFont typeface="Arial" charset="0"/>
              <a:buChar char="•"/>
            </a:pPr>
            <a:endParaRPr lang="en-GB" altLang="en-US" sz="2400" dirty="0">
              <a:latin typeface="Calibri" pitchFamily="34" charset="0"/>
            </a:endParaRPr>
          </a:p>
          <a:p>
            <a:pPr eaLnBrk="1" hangingPunct="1">
              <a:buFont typeface="Arial" charset="0"/>
              <a:buChar char="•"/>
            </a:pPr>
            <a:endParaRPr lang="en-GB" altLang="en-US" sz="2400" dirty="0">
              <a:latin typeface="Calibri" pitchFamily="34" charset="0"/>
            </a:endParaRPr>
          </a:p>
          <a:p>
            <a:pPr eaLnBrk="1" hangingPunct="1">
              <a:buFont typeface="Arial" charset="0"/>
              <a:buChar char="•"/>
            </a:pPr>
            <a:endParaRPr lang="en-GB" altLang="en-US" sz="2400" dirty="0">
              <a:latin typeface="Calibri" pitchFamily="34" charset="0"/>
            </a:endParaRPr>
          </a:p>
        </p:txBody>
      </p:sp>
      <p:sp>
        <p:nvSpPr>
          <p:cNvPr id="6" name="TextBox 5"/>
          <p:cNvSpPr txBox="1"/>
          <p:nvPr/>
        </p:nvSpPr>
        <p:spPr>
          <a:xfrm>
            <a:off x="1017640" y="1455242"/>
            <a:ext cx="6990735" cy="707886"/>
          </a:xfrm>
          <a:prstGeom prst="rect">
            <a:avLst/>
          </a:prstGeom>
          <a:noFill/>
        </p:spPr>
        <p:txBody>
          <a:bodyPr wrap="square" rtlCol="0">
            <a:spAutoFit/>
          </a:bodyPr>
          <a:lstStyle/>
          <a:p>
            <a:endParaRPr lang="en-ZA" sz="2000" dirty="0" smtClean="0"/>
          </a:p>
          <a:p>
            <a:endParaRPr lang="en-ZA" sz="2000" dirty="0"/>
          </a:p>
        </p:txBody>
      </p:sp>
      <p:sp>
        <p:nvSpPr>
          <p:cNvPr id="7" name="TextBox 6"/>
          <p:cNvSpPr txBox="1"/>
          <p:nvPr/>
        </p:nvSpPr>
        <p:spPr>
          <a:xfrm>
            <a:off x="579069" y="1358015"/>
            <a:ext cx="8234048" cy="1015663"/>
          </a:xfrm>
          <a:prstGeom prst="rect">
            <a:avLst/>
          </a:prstGeom>
          <a:noFill/>
        </p:spPr>
        <p:txBody>
          <a:bodyPr wrap="square" rtlCol="0">
            <a:spAutoFit/>
          </a:bodyPr>
          <a:lstStyle/>
          <a:p>
            <a:pPr marL="342900" indent="-342900">
              <a:buFont typeface="Arial" panose="020B0604020202020204" pitchFamily="34" charset="0"/>
              <a:buChar char="•"/>
            </a:pPr>
            <a:endParaRPr lang="en-ZA" sz="2000" dirty="0" smtClean="0">
              <a:solidFill>
                <a:srgbClr val="000000"/>
              </a:solidFill>
            </a:endParaRPr>
          </a:p>
          <a:p>
            <a:endParaRPr lang="en-ZA" sz="2000" dirty="0" smtClean="0">
              <a:solidFill>
                <a:srgbClr val="000000"/>
              </a:solidFill>
            </a:endParaRPr>
          </a:p>
          <a:p>
            <a:endParaRPr lang="en-ZA" sz="2000" dirty="0">
              <a:solidFill>
                <a:srgbClr val="000000"/>
              </a:solidFill>
            </a:endParaRPr>
          </a:p>
        </p:txBody>
      </p:sp>
      <p:sp>
        <p:nvSpPr>
          <p:cNvPr id="19" name="TextBox 18"/>
          <p:cNvSpPr txBox="1"/>
          <p:nvPr/>
        </p:nvSpPr>
        <p:spPr>
          <a:xfrm>
            <a:off x="443754" y="5229187"/>
            <a:ext cx="8700247" cy="307777"/>
          </a:xfrm>
          <a:prstGeom prst="rect">
            <a:avLst/>
          </a:prstGeom>
          <a:noFill/>
        </p:spPr>
        <p:txBody>
          <a:bodyPr wrap="square" rtlCol="0">
            <a:spAutoFit/>
          </a:bodyPr>
          <a:lstStyle/>
          <a:p>
            <a:pPr algn="ctr"/>
            <a:endParaRPr lang="en-ZA" sz="1400" i="1" dirty="0">
              <a:solidFill>
                <a:schemeClr val="accent6">
                  <a:lumMod val="50000"/>
                </a:schemeClr>
              </a:solidFill>
            </a:endParaRPr>
          </a:p>
        </p:txBody>
      </p:sp>
      <p:sp>
        <p:nvSpPr>
          <p:cNvPr id="21" name="Slide Number Placeholder 6"/>
          <p:cNvSpPr>
            <a:spLocks/>
          </p:cNvSpPr>
          <p:nvPr/>
        </p:nvSpPr>
        <p:spPr bwMode="auto">
          <a:xfrm>
            <a:off x="8292169" y="5680334"/>
            <a:ext cx="520948" cy="457200"/>
          </a:xfrm>
          <a:prstGeom prst="ellipse">
            <a:avLst/>
          </a:prstGeom>
          <a:solidFill>
            <a:schemeClr val="tx1"/>
          </a:solidFill>
          <a:ln>
            <a:noFill/>
          </a:ln>
        </p:spPr>
        <p:txBody>
          <a:bodyPr wrap="none" lIns="0" tIns="0" rIns="0" bIns="0" anchor="ctr" anchorCtr="1"/>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fld id="{20F226F6-254A-4159-9B6D-4D015AF289F7}" type="slidenum">
              <a:rPr lang="en-ZA" sz="1400">
                <a:solidFill>
                  <a:srgbClr val="FFFFFF"/>
                </a:solidFill>
                <a:latin typeface="Calibri" panose="020F0502020204030204" pitchFamily="34" charset="0"/>
              </a:rPr>
              <a:pPr algn="ctr"/>
              <a:t>15</a:t>
            </a:fld>
            <a:endParaRPr lang="en-ZA" sz="1400" dirty="0">
              <a:solidFill>
                <a:srgbClr val="FFFFFF"/>
              </a:solidFill>
              <a:latin typeface="Calibri" panose="020F0502020204030204" pitchFamily="34" charset="0"/>
            </a:endParaRPr>
          </a:p>
        </p:txBody>
      </p:sp>
      <p:sp>
        <p:nvSpPr>
          <p:cNvPr id="22" name="Content Placeholder 2"/>
          <p:cNvSpPr txBox="1">
            <a:spLocks/>
          </p:cNvSpPr>
          <p:nvPr/>
        </p:nvSpPr>
        <p:spPr>
          <a:xfrm>
            <a:off x="443754" y="2974948"/>
            <a:ext cx="8369363" cy="49598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en-ZA" sz="2400" b="1" dirty="0" smtClean="0">
              <a:latin typeface="Arial" panose="020B0604020202020204" pitchFamily="34" charset="0"/>
              <a:ea typeface="Tahoma" panose="020B0604030504040204" pitchFamily="34" charset="0"/>
              <a:cs typeface="Arial" panose="020B0604020202020204" pitchFamily="34" charset="0"/>
            </a:endParaRPr>
          </a:p>
          <a:p>
            <a:pPr marL="0" indent="0" algn="just">
              <a:buNone/>
            </a:pPr>
            <a:endParaRPr lang="en-ZA" sz="2400" b="1" dirty="0" smtClean="0">
              <a:latin typeface="Arial" panose="020B0604020202020204" pitchFamily="34" charset="0"/>
              <a:cs typeface="Arial" panose="020B0604020202020204" pitchFamily="34" charset="0"/>
            </a:endParaRPr>
          </a:p>
          <a:p>
            <a:pPr marL="0" indent="0" algn="just">
              <a:buNone/>
            </a:pPr>
            <a:endParaRPr lang="en-ZA" sz="2400" b="1" dirty="0">
              <a:latin typeface="Arial" panose="020B0604020202020204" pitchFamily="34" charset="0"/>
              <a:cs typeface="Arial" panose="020B060402020202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xmlns="" val="1418001409"/>
              </p:ext>
            </p:extLst>
          </p:nvPr>
        </p:nvGraphicFramePr>
        <p:xfrm>
          <a:off x="266006" y="1066380"/>
          <a:ext cx="8678492" cy="4658452"/>
        </p:xfrm>
        <a:graphic>
          <a:graphicData uri="http://schemas.openxmlformats.org/drawingml/2006/table">
            <a:tbl>
              <a:tblPr firstRow="1" bandRow="1">
                <a:tableStyleId>{5C22544A-7EE6-4342-B048-85BDC9FD1C3A}</a:tableStyleId>
              </a:tblPr>
              <a:tblGrid>
                <a:gridCol w="2169623"/>
                <a:gridCol w="2169623"/>
                <a:gridCol w="2169623"/>
                <a:gridCol w="2169623"/>
              </a:tblGrid>
              <a:tr h="817972">
                <a:tc>
                  <a:txBody>
                    <a:bodyPr/>
                    <a:lstStyle/>
                    <a:p>
                      <a:r>
                        <a:rPr lang="en-ZA" sz="1600" b="1" dirty="0" smtClean="0">
                          <a:solidFill>
                            <a:schemeClr val="tx1"/>
                          </a:solidFill>
                        </a:rPr>
                        <a:t>ANNUAL MEASURABLE OBJECTIVE 			</a:t>
                      </a:r>
                    </a:p>
                  </a:txBody>
                  <a:tcPr>
                    <a:solidFill>
                      <a:srgbClr val="FFCC00"/>
                    </a:solidFill>
                  </a:tcPr>
                </a:tc>
                <a:tc>
                  <a:txBody>
                    <a:bodyPr/>
                    <a:lstStyle/>
                    <a:p>
                      <a:r>
                        <a:rPr lang="en-ZA" sz="1600" b="1" dirty="0" smtClean="0">
                          <a:solidFill>
                            <a:schemeClr val="tx1"/>
                          </a:solidFill>
                        </a:rPr>
                        <a:t>INDICATOR</a:t>
                      </a:r>
                      <a:endParaRPr lang="en-ZA" sz="1600" b="1" dirty="0">
                        <a:solidFill>
                          <a:schemeClr val="tx1"/>
                        </a:solidFill>
                      </a:endParaRPr>
                    </a:p>
                  </a:txBody>
                  <a:tcPr>
                    <a:solidFill>
                      <a:srgbClr val="FFCC00"/>
                    </a:solidFill>
                  </a:tcPr>
                </a:tc>
                <a:tc>
                  <a:txBody>
                    <a:bodyPr/>
                    <a:lstStyle/>
                    <a:p>
                      <a:r>
                        <a:rPr lang="en-ZA" sz="1600" b="1" dirty="0" smtClean="0">
                          <a:solidFill>
                            <a:schemeClr val="tx1"/>
                          </a:solidFill>
                        </a:rPr>
                        <a:t>ANNUAL TARGET</a:t>
                      </a:r>
                    </a:p>
                    <a:p>
                      <a:endParaRPr lang="en-ZA" sz="1600" b="1" dirty="0" smtClean="0">
                        <a:solidFill>
                          <a:schemeClr val="tx1"/>
                        </a:solidFill>
                      </a:endParaRPr>
                    </a:p>
                  </a:txBody>
                  <a:tcPr>
                    <a:solidFill>
                      <a:srgbClr val="FFCC00"/>
                    </a:solidFill>
                  </a:tcPr>
                </a:tc>
                <a:tc>
                  <a:txBody>
                    <a:bodyPr/>
                    <a:lstStyle/>
                    <a:p>
                      <a:r>
                        <a:rPr lang="en-ZA" sz="1600" b="1" dirty="0" smtClean="0">
                          <a:solidFill>
                            <a:schemeClr val="tx1"/>
                          </a:solidFill>
                        </a:rPr>
                        <a:t>BUDGET</a:t>
                      </a:r>
                    </a:p>
                  </a:txBody>
                  <a:tcPr>
                    <a:solidFill>
                      <a:srgbClr val="FFCC00"/>
                    </a:solidFill>
                  </a:tcPr>
                </a:tc>
              </a:tr>
              <a:tr h="817972">
                <a:tc>
                  <a:txBody>
                    <a:bodyPr/>
                    <a:lstStyle/>
                    <a:p>
                      <a:r>
                        <a:rPr lang="en-ZA" sz="1600" dirty="0" smtClean="0"/>
                        <a:t>Human Capital Development</a:t>
                      </a:r>
                      <a:endParaRPr lang="en-ZA" sz="1600" dirty="0"/>
                    </a:p>
                  </a:txBody>
                  <a:tcPr>
                    <a:solidFill>
                      <a:srgbClr val="FFCC00">
                        <a:alpha val="55000"/>
                      </a:srgbClr>
                    </a:solidFill>
                  </a:tcPr>
                </a:tc>
                <a:tc>
                  <a:txBody>
                    <a:bodyPr/>
                    <a:lstStyle/>
                    <a:p>
                      <a:r>
                        <a:rPr lang="en-ZA" sz="1600" dirty="0" smtClean="0"/>
                        <a:t>Internship Programme</a:t>
                      </a:r>
                    </a:p>
                  </a:txBody>
                  <a:tcPr>
                    <a:solidFill>
                      <a:srgbClr val="FFCC00">
                        <a:alpha val="55000"/>
                      </a:srgbClr>
                    </a:solidFill>
                  </a:tcPr>
                </a:tc>
                <a:tc>
                  <a:txBody>
                    <a:bodyPr/>
                    <a:lstStyle/>
                    <a:p>
                      <a:r>
                        <a:rPr lang="en-ZA" sz="1600" dirty="0" smtClean="0"/>
                        <a:t>Place 20 interns per annum</a:t>
                      </a:r>
                    </a:p>
                  </a:txBody>
                  <a:tcPr>
                    <a:solidFill>
                      <a:srgbClr val="FFCC00">
                        <a:alpha val="55000"/>
                      </a:srgbClr>
                    </a:solidFill>
                  </a:tcPr>
                </a:tc>
                <a:tc>
                  <a:txBody>
                    <a:bodyPr/>
                    <a:lstStyle/>
                    <a:p>
                      <a:r>
                        <a:rPr lang="en-ZA" sz="1600" dirty="0" smtClean="0"/>
                        <a:t>R2.5M</a:t>
                      </a:r>
                    </a:p>
                  </a:txBody>
                  <a:tcPr>
                    <a:solidFill>
                      <a:srgbClr val="FFCC00">
                        <a:alpha val="55000"/>
                      </a:srgbClr>
                    </a:solidFill>
                  </a:tcPr>
                </a:tc>
              </a:tr>
              <a:tr h="817972">
                <a:tc>
                  <a:txBody>
                    <a:bodyPr/>
                    <a:lstStyle/>
                    <a:p>
                      <a:endParaRPr lang="en-ZA" sz="1600" dirty="0"/>
                    </a:p>
                  </a:txBody>
                  <a:tcPr>
                    <a:solidFill>
                      <a:srgbClr val="FFCC00">
                        <a:alpha val="80000"/>
                      </a:srgb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600" dirty="0" smtClean="0"/>
                        <a:t>Skills Development</a:t>
                      </a:r>
                    </a:p>
                    <a:p>
                      <a:endParaRPr lang="en-ZA" sz="1600" dirty="0"/>
                    </a:p>
                  </a:txBody>
                  <a:tcPr>
                    <a:solidFill>
                      <a:srgbClr val="FFCC00">
                        <a:alpha val="80000"/>
                      </a:srgbClr>
                    </a:solidFill>
                  </a:tcPr>
                </a:tc>
                <a:tc>
                  <a:txBody>
                    <a:bodyPr/>
                    <a:lstStyle/>
                    <a:p>
                      <a:r>
                        <a:rPr lang="en-ZA" sz="1600" dirty="0" smtClean="0"/>
                        <a:t>64 bursaries p.a.</a:t>
                      </a:r>
                    </a:p>
                    <a:p>
                      <a:endParaRPr lang="en-ZA" sz="1600" dirty="0" smtClean="0"/>
                    </a:p>
                    <a:p>
                      <a:r>
                        <a:rPr lang="en-ZA" sz="1600" dirty="0" smtClean="0"/>
                        <a:t>3 Training initiatives funded p.a.</a:t>
                      </a:r>
                    </a:p>
                    <a:p>
                      <a:r>
                        <a:rPr lang="en-ZA" sz="1600" dirty="0" smtClean="0"/>
                        <a:t>2 Sediba Programmes p.a.</a:t>
                      </a:r>
                    </a:p>
                    <a:p>
                      <a:endParaRPr lang="en-ZA" sz="1600" dirty="0" smtClean="0"/>
                    </a:p>
                    <a:p>
                      <a:r>
                        <a:rPr lang="en-ZA" sz="1600" dirty="0" smtClean="0"/>
                        <a:t>3 Mentorship programmes p.a.</a:t>
                      </a:r>
                    </a:p>
                    <a:p>
                      <a:endParaRPr lang="en-ZA" sz="1600" dirty="0" smtClean="0"/>
                    </a:p>
                    <a:p>
                      <a:r>
                        <a:rPr lang="en-ZA" sz="1600" dirty="0" smtClean="0"/>
                        <a:t>1 Schools programme p.a.</a:t>
                      </a:r>
                    </a:p>
                  </a:txBody>
                  <a:tcPr>
                    <a:solidFill>
                      <a:srgbClr val="FFCC00">
                        <a:alpha val="80000"/>
                      </a:srgbClr>
                    </a:solidFill>
                  </a:tcPr>
                </a:tc>
                <a:tc>
                  <a:txBody>
                    <a:bodyPr/>
                    <a:lstStyle/>
                    <a:p>
                      <a:r>
                        <a:rPr lang="en-ZA" sz="1600" dirty="0" smtClean="0"/>
                        <a:t>R4.5M</a:t>
                      </a:r>
                    </a:p>
                    <a:p>
                      <a:endParaRPr lang="en-ZA" sz="1600" dirty="0" smtClean="0"/>
                    </a:p>
                    <a:p>
                      <a:r>
                        <a:rPr lang="en-ZA" sz="1600" dirty="0" smtClean="0"/>
                        <a:t>R1M</a:t>
                      </a:r>
                    </a:p>
                    <a:p>
                      <a:endParaRPr lang="en-ZA" sz="1600" dirty="0" smtClean="0"/>
                    </a:p>
                    <a:p>
                      <a:r>
                        <a:rPr lang="en-ZA" sz="1600" dirty="0" smtClean="0"/>
                        <a:t>R2.6M</a:t>
                      </a:r>
                    </a:p>
                    <a:p>
                      <a:endParaRPr lang="en-ZA" sz="1600" dirty="0" smtClean="0"/>
                    </a:p>
                    <a:p>
                      <a:endParaRPr lang="en-ZA" sz="1600" dirty="0" smtClean="0"/>
                    </a:p>
                    <a:p>
                      <a:r>
                        <a:rPr lang="en-ZA" sz="1600" dirty="0" smtClean="0"/>
                        <a:t>R700k</a:t>
                      </a:r>
                    </a:p>
                    <a:p>
                      <a:endParaRPr lang="en-ZA" sz="1600" dirty="0" smtClean="0"/>
                    </a:p>
                    <a:p>
                      <a:endParaRPr lang="en-ZA" sz="1600" dirty="0" smtClean="0"/>
                    </a:p>
                    <a:p>
                      <a:r>
                        <a:rPr lang="en-ZA" sz="1600" dirty="0" smtClean="0"/>
                        <a:t>R500K</a:t>
                      </a:r>
                    </a:p>
                  </a:txBody>
                  <a:tcPr>
                    <a:solidFill>
                      <a:srgbClr val="FFCC00">
                        <a:alpha val="80000"/>
                      </a:srgbClr>
                    </a:solidFill>
                  </a:tcPr>
                </a:tc>
              </a:tr>
            </a:tbl>
          </a:graphicData>
        </a:graphic>
      </p:graphicFrame>
      <p:pic>
        <p:nvPicPr>
          <p:cNvPr id="11" name="Picture 10" descr="Front bottom.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5571569"/>
            <a:ext cx="9144000" cy="1286433"/>
          </a:xfrm>
          <a:prstGeom prst="rect">
            <a:avLst/>
          </a:prstGeom>
        </p:spPr>
      </p:pic>
    </p:spTree>
    <p:extLst>
      <p:ext uri="{BB962C8B-B14F-4D97-AF65-F5344CB8AC3E}">
        <p14:creationId xmlns:p14="http://schemas.microsoft.com/office/powerpoint/2010/main" xmlns="" val="23192384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Front bottom.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5571569"/>
            <a:ext cx="9144000" cy="1286433"/>
          </a:xfrm>
          <a:prstGeom prst="rect">
            <a:avLst/>
          </a:prstGeom>
        </p:spPr>
      </p:pic>
      <p:sp>
        <p:nvSpPr>
          <p:cNvPr id="9" name="Title 1"/>
          <p:cNvSpPr>
            <a:spLocks/>
          </p:cNvSpPr>
          <p:nvPr/>
        </p:nvSpPr>
        <p:spPr bwMode="auto">
          <a:xfrm>
            <a:off x="110360" y="3765"/>
            <a:ext cx="9033641" cy="752980"/>
          </a:xfrm>
          <a:prstGeom prst="rect">
            <a:avLst/>
          </a:prstGeom>
          <a:noFill/>
          <a:ln w="9525">
            <a:noFill/>
            <a:miter lim="800000"/>
            <a:headEnd/>
            <a:tailEnd/>
          </a:ln>
          <a:effectLst>
            <a:outerShdw dist="35921" dir="2700000" algn="ctr" rotWithShape="0">
              <a:schemeClr val="tx1"/>
            </a:outerShdw>
          </a:effectLst>
        </p:spPr>
        <p:txBody>
          <a:bodyPr anchor="ctr"/>
          <a:lstStyle/>
          <a:p>
            <a:pPr algn="ctr" eaLnBrk="1" fontAlgn="auto" hangingPunct="1">
              <a:spcBef>
                <a:spcPts val="0"/>
              </a:spcBef>
              <a:spcAft>
                <a:spcPts val="0"/>
              </a:spcAft>
              <a:defRPr/>
            </a:pPr>
            <a:r>
              <a:rPr lang="en-ZA" sz="3200" b="1" dirty="0" smtClean="0">
                <a:solidFill>
                  <a:srgbClr val="CC9900"/>
                </a:solidFill>
                <a:latin typeface="Arial Rounded MT Bold" pitchFamily="34" charset="0"/>
                <a:cs typeface="+mn-cs"/>
              </a:rPr>
              <a:t>APP - Key Programmes (contd.)</a:t>
            </a:r>
            <a:endParaRPr lang="en-ZA" sz="3200" dirty="0">
              <a:cs typeface="+mn-cs"/>
            </a:endParaRPr>
          </a:p>
        </p:txBody>
      </p:sp>
      <p:sp>
        <p:nvSpPr>
          <p:cNvPr id="10" name="Rectangle 10"/>
          <p:cNvSpPr>
            <a:spLocks noChangeArrowheads="1"/>
          </p:cNvSpPr>
          <p:nvPr/>
        </p:nvSpPr>
        <p:spPr bwMode="auto">
          <a:xfrm>
            <a:off x="1185862" y="1357315"/>
            <a:ext cx="7958138" cy="2451953"/>
          </a:xfrm>
          <a:prstGeom prst="rect">
            <a:avLst/>
          </a:prstGeom>
          <a:noFill/>
          <a:ln w="9525">
            <a:noFill/>
            <a:miter lim="800000"/>
            <a:headEnd/>
            <a:tailEnd/>
          </a:ln>
        </p:spPr>
        <p:txBody>
          <a:bodyPr>
            <a:spAutoFit/>
          </a:bodyPr>
          <a:lstStyle/>
          <a:p>
            <a:pPr eaLnBrk="1" hangingPunct="1"/>
            <a:endParaRPr lang="en-ZA" altLang="en-US" sz="2800" dirty="0">
              <a:latin typeface="Calibri" pitchFamily="34" charset="0"/>
            </a:endParaRPr>
          </a:p>
          <a:p>
            <a:pPr eaLnBrk="1" hangingPunct="1">
              <a:spcBef>
                <a:spcPts val="400"/>
              </a:spcBef>
              <a:spcAft>
                <a:spcPts val="400"/>
              </a:spcAft>
            </a:pPr>
            <a:endParaRPr lang="en-ZA" altLang="en-US" sz="4000" i="1" dirty="0">
              <a:latin typeface="Calibri" pitchFamily="34" charset="0"/>
            </a:endParaRPr>
          </a:p>
          <a:p>
            <a:pPr eaLnBrk="1" hangingPunct="1">
              <a:spcBef>
                <a:spcPts val="400"/>
              </a:spcBef>
              <a:spcAft>
                <a:spcPts val="400"/>
              </a:spcAft>
              <a:buFont typeface="Arial" charset="0"/>
              <a:buChar char="•"/>
            </a:pPr>
            <a:endParaRPr lang="en-GB" altLang="en-US" sz="2400" dirty="0">
              <a:latin typeface="Calibri" pitchFamily="34" charset="0"/>
            </a:endParaRPr>
          </a:p>
          <a:p>
            <a:pPr eaLnBrk="1" hangingPunct="1">
              <a:buFont typeface="Arial" charset="0"/>
              <a:buChar char="•"/>
            </a:pPr>
            <a:endParaRPr lang="en-GB" altLang="en-US" sz="2400" dirty="0">
              <a:latin typeface="Calibri" pitchFamily="34" charset="0"/>
            </a:endParaRPr>
          </a:p>
          <a:p>
            <a:pPr eaLnBrk="1" hangingPunct="1">
              <a:buFont typeface="Arial" charset="0"/>
              <a:buChar char="•"/>
            </a:pPr>
            <a:endParaRPr lang="en-GB" altLang="en-US" sz="2400" dirty="0">
              <a:latin typeface="Calibri" pitchFamily="34" charset="0"/>
            </a:endParaRPr>
          </a:p>
        </p:txBody>
      </p:sp>
      <p:sp>
        <p:nvSpPr>
          <p:cNvPr id="6" name="TextBox 5"/>
          <p:cNvSpPr txBox="1"/>
          <p:nvPr/>
        </p:nvSpPr>
        <p:spPr>
          <a:xfrm>
            <a:off x="1017640" y="1455242"/>
            <a:ext cx="6990735" cy="707886"/>
          </a:xfrm>
          <a:prstGeom prst="rect">
            <a:avLst/>
          </a:prstGeom>
          <a:noFill/>
        </p:spPr>
        <p:txBody>
          <a:bodyPr wrap="square" rtlCol="0">
            <a:spAutoFit/>
          </a:bodyPr>
          <a:lstStyle/>
          <a:p>
            <a:endParaRPr lang="en-ZA" sz="2000" dirty="0" smtClean="0"/>
          </a:p>
          <a:p>
            <a:endParaRPr lang="en-ZA" sz="2000" dirty="0"/>
          </a:p>
        </p:txBody>
      </p:sp>
      <p:sp>
        <p:nvSpPr>
          <p:cNvPr id="7" name="TextBox 6"/>
          <p:cNvSpPr txBox="1"/>
          <p:nvPr/>
        </p:nvSpPr>
        <p:spPr>
          <a:xfrm>
            <a:off x="579069" y="1358015"/>
            <a:ext cx="8234048" cy="1015663"/>
          </a:xfrm>
          <a:prstGeom prst="rect">
            <a:avLst/>
          </a:prstGeom>
          <a:noFill/>
        </p:spPr>
        <p:txBody>
          <a:bodyPr wrap="square" rtlCol="0">
            <a:spAutoFit/>
          </a:bodyPr>
          <a:lstStyle/>
          <a:p>
            <a:pPr marL="342900" indent="-342900">
              <a:buFont typeface="Arial" panose="020B0604020202020204" pitchFamily="34" charset="0"/>
              <a:buChar char="•"/>
            </a:pPr>
            <a:endParaRPr lang="en-ZA" sz="2000" dirty="0" smtClean="0">
              <a:solidFill>
                <a:srgbClr val="000000"/>
              </a:solidFill>
            </a:endParaRPr>
          </a:p>
          <a:p>
            <a:endParaRPr lang="en-ZA" sz="2000" dirty="0" smtClean="0">
              <a:solidFill>
                <a:srgbClr val="000000"/>
              </a:solidFill>
            </a:endParaRPr>
          </a:p>
          <a:p>
            <a:endParaRPr lang="en-ZA" sz="2000" dirty="0">
              <a:solidFill>
                <a:srgbClr val="000000"/>
              </a:solidFill>
            </a:endParaRPr>
          </a:p>
        </p:txBody>
      </p:sp>
      <p:sp>
        <p:nvSpPr>
          <p:cNvPr id="19" name="TextBox 18"/>
          <p:cNvSpPr txBox="1"/>
          <p:nvPr/>
        </p:nvSpPr>
        <p:spPr>
          <a:xfrm>
            <a:off x="443754" y="5229187"/>
            <a:ext cx="8700247" cy="307777"/>
          </a:xfrm>
          <a:prstGeom prst="rect">
            <a:avLst/>
          </a:prstGeom>
          <a:noFill/>
        </p:spPr>
        <p:txBody>
          <a:bodyPr wrap="square" rtlCol="0">
            <a:spAutoFit/>
          </a:bodyPr>
          <a:lstStyle/>
          <a:p>
            <a:pPr algn="ctr"/>
            <a:endParaRPr lang="en-ZA" sz="1400" i="1" dirty="0">
              <a:solidFill>
                <a:schemeClr val="accent6">
                  <a:lumMod val="50000"/>
                </a:schemeClr>
              </a:solidFill>
            </a:endParaRPr>
          </a:p>
        </p:txBody>
      </p:sp>
      <p:sp>
        <p:nvSpPr>
          <p:cNvPr id="21" name="Slide Number Placeholder 6"/>
          <p:cNvSpPr>
            <a:spLocks/>
          </p:cNvSpPr>
          <p:nvPr/>
        </p:nvSpPr>
        <p:spPr bwMode="auto">
          <a:xfrm>
            <a:off x="8262826" y="5758948"/>
            <a:ext cx="520948" cy="457200"/>
          </a:xfrm>
          <a:prstGeom prst="ellipse">
            <a:avLst/>
          </a:prstGeom>
          <a:solidFill>
            <a:schemeClr val="tx1"/>
          </a:solidFill>
          <a:ln>
            <a:noFill/>
          </a:ln>
        </p:spPr>
        <p:txBody>
          <a:bodyPr wrap="none" lIns="0" tIns="0" rIns="0" bIns="0" anchor="ctr" anchorCtr="1"/>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fld id="{20F226F6-254A-4159-9B6D-4D015AF289F7}" type="slidenum">
              <a:rPr lang="en-ZA" sz="1400">
                <a:solidFill>
                  <a:srgbClr val="FFFFFF"/>
                </a:solidFill>
                <a:latin typeface="Calibri" panose="020F0502020204030204" pitchFamily="34" charset="0"/>
              </a:rPr>
              <a:pPr algn="ctr"/>
              <a:t>16</a:t>
            </a:fld>
            <a:endParaRPr lang="en-ZA" sz="1400" dirty="0">
              <a:solidFill>
                <a:srgbClr val="FFFFFF"/>
              </a:solidFill>
              <a:latin typeface="Calibri" panose="020F0502020204030204" pitchFamily="34" charset="0"/>
            </a:endParaRPr>
          </a:p>
        </p:txBody>
      </p:sp>
      <p:sp>
        <p:nvSpPr>
          <p:cNvPr id="22" name="Content Placeholder 2"/>
          <p:cNvSpPr txBox="1">
            <a:spLocks/>
          </p:cNvSpPr>
          <p:nvPr/>
        </p:nvSpPr>
        <p:spPr>
          <a:xfrm>
            <a:off x="443754" y="2974948"/>
            <a:ext cx="8369363" cy="49598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en-ZA" sz="2400" b="1" dirty="0" smtClean="0">
              <a:latin typeface="Arial" panose="020B0604020202020204" pitchFamily="34" charset="0"/>
              <a:ea typeface="Tahoma" panose="020B0604030504040204" pitchFamily="34" charset="0"/>
              <a:cs typeface="Arial" panose="020B0604020202020204" pitchFamily="34" charset="0"/>
            </a:endParaRPr>
          </a:p>
          <a:p>
            <a:pPr marL="0" indent="0" algn="just">
              <a:buNone/>
            </a:pPr>
            <a:endParaRPr lang="en-ZA" sz="2400" b="1" dirty="0" smtClean="0">
              <a:latin typeface="Arial" panose="020B0604020202020204" pitchFamily="34" charset="0"/>
              <a:cs typeface="Arial" panose="020B0604020202020204" pitchFamily="34" charset="0"/>
            </a:endParaRPr>
          </a:p>
          <a:p>
            <a:pPr marL="0" indent="0" algn="just">
              <a:buNone/>
            </a:pPr>
            <a:endParaRPr lang="en-ZA" sz="2400" b="1" dirty="0">
              <a:latin typeface="Arial" panose="020B0604020202020204" pitchFamily="34" charset="0"/>
              <a:cs typeface="Arial" panose="020B060402020202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xmlns="" val="304297736"/>
              </p:ext>
            </p:extLst>
          </p:nvPr>
        </p:nvGraphicFramePr>
        <p:xfrm>
          <a:off x="266006" y="930018"/>
          <a:ext cx="8678492" cy="4754880"/>
        </p:xfrm>
        <a:graphic>
          <a:graphicData uri="http://schemas.openxmlformats.org/drawingml/2006/table">
            <a:tbl>
              <a:tblPr firstRow="1" bandRow="1">
                <a:tableStyleId>{5C22544A-7EE6-4342-B048-85BDC9FD1C3A}</a:tableStyleId>
              </a:tblPr>
              <a:tblGrid>
                <a:gridCol w="2169623"/>
                <a:gridCol w="2169623"/>
                <a:gridCol w="2169623"/>
                <a:gridCol w="2169623"/>
              </a:tblGrid>
              <a:tr h="817972">
                <a:tc>
                  <a:txBody>
                    <a:bodyPr/>
                    <a:lstStyle/>
                    <a:p>
                      <a:r>
                        <a:rPr lang="en-ZA" sz="1600" b="1" dirty="0" smtClean="0">
                          <a:solidFill>
                            <a:schemeClr val="tx1"/>
                          </a:solidFill>
                        </a:rPr>
                        <a:t>ANNUAL MEASURABLE OBJECTIVE 			</a:t>
                      </a:r>
                    </a:p>
                  </a:txBody>
                  <a:tcPr>
                    <a:solidFill>
                      <a:srgbClr val="FFCC00"/>
                    </a:solidFill>
                  </a:tcPr>
                </a:tc>
                <a:tc>
                  <a:txBody>
                    <a:bodyPr/>
                    <a:lstStyle/>
                    <a:p>
                      <a:r>
                        <a:rPr lang="en-ZA" sz="1600" b="1" dirty="0" smtClean="0">
                          <a:solidFill>
                            <a:schemeClr val="tx1"/>
                          </a:solidFill>
                        </a:rPr>
                        <a:t>INDICATOR</a:t>
                      </a:r>
                      <a:endParaRPr lang="en-ZA" sz="1600" b="1" dirty="0">
                        <a:solidFill>
                          <a:schemeClr val="tx1"/>
                        </a:solidFill>
                      </a:endParaRPr>
                    </a:p>
                  </a:txBody>
                  <a:tcPr>
                    <a:solidFill>
                      <a:srgbClr val="FFCC00"/>
                    </a:solidFill>
                  </a:tcPr>
                </a:tc>
                <a:tc>
                  <a:txBody>
                    <a:bodyPr/>
                    <a:lstStyle/>
                    <a:p>
                      <a:r>
                        <a:rPr lang="en-ZA" sz="1600" b="1" dirty="0" smtClean="0">
                          <a:solidFill>
                            <a:schemeClr val="tx1"/>
                          </a:solidFill>
                        </a:rPr>
                        <a:t>ANNUAL TARGET</a:t>
                      </a:r>
                    </a:p>
                    <a:p>
                      <a:endParaRPr lang="en-ZA" sz="1600" b="1" dirty="0" smtClean="0">
                        <a:solidFill>
                          <a:schemeClr val="tx1"/>
                        </a:solidFill>
                      </a:endParaRPr>
                    </a:p>
                  </a:txBody>
                  <a:tcPr>
                    <a:solidFill>
                      <a:srgbClr val="FFCC00"/>
                    </a:solidFill>
                  </a:tcPr>
                </a:tc>
                <a:tc>
                  <a:txBody>
                    <a:bodyPr/>
                    <a:lstStyle/>
                    <a:p>
                      <a:r>
                        <a:rPr lang="en-ZA" sz="1600" b="1" dirty="0" smtClean="0">
                          <a:solidFill>
                            <a:schemeClr val="tx1"/>
                          </a:solidFill>
                        </a:rPr>
                        <a:t>BUDGET</a:t>
                      </a:r>
                    </a:p>
                  </a:txBody>
                  <a:tcPr>
                    <a:solidFill>
                      <a:srgbClr val="FFCC00"/>
                    </a:solidFill>
                  </a:tcPr>
                </a:tc>
              </a:tr>
              <a:tr h="817972">
                <a:tc>
                  <a:txBody>
                    <a:bodyPr/>
                    <a:lstStyle/>
                    <a:p>
                      <a:r>
                        <a:rPr lang="en-ZA" sz="1600" dirty="0" smtClean="0"/>
                        <a:t>Promotional Events:</a:t>
                      </a:r>
                    </a:p>
                    <a:p>
                      <a:r>
                        <a:rPr lang="en-ZA" sz="1600" dirty="0" smtClean="0"/>
                        <a:t>Marketing</a:t>
                      </a:r>
                      <a:r>
                        <a:rPr lang="en-ZA" sz="1600" baseline="0" dirty="0" smtClean="0"/>
                        <a:t> and Communications</a:t>
                      </a:r>
                      <a:endParaRPr lang="en-ZA" sz="1600" dirty="0"/>
                    </a:p>
                  </a:txBody>
                  <a:tcPr>
                    <a:solidFill>
                      <a:srgbClr val="FFCC00">
                        <a:alpha val="55000"/>
                      </a:srgbClr>
                    </a:solidFill>
                  </a:tcPr>
                </a:tc>
                <a:tc>
                  <a:txBody>
                    <a:bodyPr/>
                    <a:lstStyle/>
                    <a:p>
                      <a:r>
                        <a:rPr lang="en-ZA" sz="1600" dirty="0" smtClean="0"/>
                        <a:t>Audience Development for SA Films and Content</a:t>
                      </a:r>
                      <a:endParaRPr lang="en-ZA" sz="1600" dirty="0"/>
                    </a:p>
                  </a:txBody>
                  <a:tcPr>
                    <a:solidFill>
                      <a:srgbClr val="FFCC00">
                        <a:alpha val="55000"/>
                      </a:srgbClr>
                    </a:solidFill>
                  </a:tcPr>
                </a:tc>
                <a:tc>
                  <a:txBody>
                    <a:bodyPr/>
                    <a:lstStyle/>
                    <a:p>
                      <a:r>
                        <a:rPr lang="en-ZA" sz="1600" dirty="0" smtClean="0"/>
                        <a:t>7 Festival </a:t>
                      </a:r>
                    </a:p>
                    <a:p>
                      <a:r>
                        <a:rPr lang="en-ZA" sz="1600" dirty="0" smtClean="0"/>
                        <a:t>Grants awarded to National Festivals </a:t>
                      </a:r>
                      <a:r>
                        <a:rPr lang="en-ZA" sz="1600" dirty="0" err="1" smtClean="0"/>
                        <a:t>p.a</a:t>
                      </a:r>
                      <a:endParaRPr lang="en-ZA" sz="1600" dirty="0" smtClean="0"/>
                    </a:p>
                  </a:txBody>
                  <a:tcPr>
                    <a:solidFill>
                      <a:srgbClr val="FFCC00">
                        <a:alpha val="55000"/>
                      </a:srgbClr>
                    </a:solidFill>
                  </a:tcPr>
                </a:tc>
                <a:tc>
                  <a:txBody>
                    <a:bodyPr/>
                    <a:lstStyle/>
                    <a:p>
                      <a:r>
                        <a:rPr lang="en-ZA" sz="1600" dirty="0" smtClean="0"/>
                        <a:t>R5M</a:t>
                      </a:r>
                    </a:p>
                  </a:txBody>
                  <a:tcPr>
                    <a:solidFill>
                      <a:srgbClr val="FFCC00">
                        <a:alpha val="55000"/>
                      </a:srgbClr>
                    </a:solidFill>
                  </a:tcPr>
                </a:tc>
              </a:tr>
              <a:tr h="817972">
                <a:tc>
                  <a:txBody>
                    <a:bodyPr/>
                    <a:lstStyle/>
                    <a:p>
                      <a:endParaRPr lang="en-ZA" sz="1600" dirty="0"/>
                    </a:p>
                  </a:txBody>
                  <a:tcPr>
                    <a:solidFill>
                      <a:srgbClr val="FFCC00">
                        <a:alpha val="80000"/>
                      </a:srgbClr>
                    </a:solidFill>
                  </a:tcPr>
                </a:tc>
                <a:tc>
                  <a:txBody>
                    <a:bodyPr/>
                    <a:lstStyle/>
                    <a:p>
                      <a:r>
                        <a:rPr lang="en-ZA" sz="1600" dirty="0" smtClean="0"/>
                        <a:t>Local activations and promotional events</a:t>
                      </a:r>
                      <a:endParaRPr lang="en-ZA" sz="1600" dirty="0"/>
                    </a:p>
                  </a:txBody>
                  <a:tcPr>
                    <a:solidFill>
                      <a:srgbClr val="FFCC00">
                        <a:alpha val="80000"/>
                      </a:srgbClr>
                    </a:solidFill>
                  </a:tcPr>
                </a:tc>
                <a:tc>
                  <a:txBody>
                    <a:bodyPr/>
                    <a:lstStyle/>
                    <a:p>
                      <a:r>
                        <a:rPr lang="en-ZA" sz="1600" dirty="0" smtClean="0"/>
                        <a:t>7 Festival Activations </a:t>
                      </a:r>
                      <a:r>
                        <a:rPr lang="en-ZA" sz="1600" dirty="0" err="1" smtClean="0"/>
                        <a:t>p.a</a:t>
                      </a:r>
                      <a:endParaRPr lang="en-ZA" sz="1600" dirty="0" smtClean="0"/>
                    </a:p>
                    <a:p>
                      <a:endParaRPr lang="en-ZA" sz="1600" dirty="0" smtClean="0"/>
                    </a:p>
                    <a:p>
                      <a:r>
                        <a:rPr lang="en-ZA" sz="1600" dirty="0" smtClean="0"/>
                        <a:t>Fund 50 Filmmakers </a:t>
                      </a:r>
                      <a:r>
                        <a:rPr lang="en-ZA" sz="1600" dirty="0" err="1" smtClean="0"/>
                        <a:t>p.a</a:t>
                      </a:r>
                      <a:r>
                        <a:rPr lang="en-ZA" sz="1600" dirty="0" smtClean="0"/>
                        <a:t> to attend Markets and Film Festivals </a:t>
                      </a:r>
                    </a:p>
                    <a:p>
                      <a:endParaRPr lang="en-ZA" sz="1600" dirty="0" smtClean="0"/>
                    </a:p>
                    <a:p>
                      <a:r>
                        <a:rPr lang="en-ZA" sz="1600" dirty="0" smtClean="0"/>
                        <a:t>1 DAC Activation</a:t>
                      </a:r>
                    </a:p>
                  </a:txBody>
                  <a:tcPr>
                    <a:solidFill>
                      <a:srgbClr val="FFCC00">
                        <a:alpha val="80000"/>
                      </a:srgbClr>
                    </a:solidFill>
                  </a:tcPr>
                </a:tc>
                <a:tc>
                  <a:txBody>
                    <a:bodyPr/>
                    <a:lstStyle/>
                    <a:p>
                      <a:r>
                        <a:rPr lang="en-ZA" sz="1600" dirty="0" smtClean="0"/>
                        <a:t>R4.65M</a:t>
                      </a:r>
                    </a:p>
                    <a:p>
                      <a:endParaRPr lang="en-ZA" sz="1600" dirty="0" smtClean="0"/>
                    </a:p>
                    <a:p>
                      <a:endParaRPr lang="en-ZA" sz="1600" dirty="0" smtClean="0"/>
                    </a:p>
                    <a:p>
                      <a:r>
                        <a:rPr lang="en-ZA" sz="1600" dirty="0" smtClean="0"/>
                        <a:t>R1.8M</a:t>
                      </a:r>
                    </a:p>
                    <a:p>
                      <a:endParaRPr lang="en-ZA" sz="1600" dirty="0" smtClean="0"/>
                    </a:p>
                    <a:p>
                      <a:endParaRPr lang="en-ZA" sz="1600" dirty="0" smtClean="0"/>
                    </a:p>
                    <a:p>
                      <a:endParaRPr lang="en-ZA" sz="1600" dirty="0" smtClean="0"/>
                    </a:p>
                    <a:p>
                      <a:r>
                        <a:rPr lang="en-ZA" sz="1600" dirty="0" smtClean="0"/>
                        <a:t>R300k</a:t>
                      </a:r>
                    </a:p>
                  </a:txBody>
                  <a:tcPr>
                    <a:solidFill>
                      <a:srgbClr val="FFCC00">
                        <a:alpha val="80000"/>
                      </a:srgbClr>
                    </a:solidFill>
                  </a:tcPr>
                </a:tc>
              </a:tr>
              <a:tr h="817972">
                <a:tc>
                  <a:txBody>
                    <a:bodyPr/>
                    <a:lstStyle/>
                    <a:p>
                      <a:endParaRPr lang="en-ZA" sz="1600" dirty="0"/>
                    </a:p>
                  </a:txBody>
                  <a:tcPr>
                    <a:solidFill>
                      <a:srgbClr val="FFCC00">
                        <a:alpha val="55000"/>
                      </a:srgbClr>
                    </a:solidFill>
                  </a:tcPr>
                </a:tc>
                <a:tc>
                  <a:txBody>
                    <a:bodyPr/>
                    <a:lstStyle/>
                    <a:p>
                      <a:r>
                        <a:rPr lang="en-ZA" sz="1600" dirty="0" smtClean="0"/>
                        <a:t>International activations and promotional events</a:t>
                      </a:r>
                      <a:endParaRPr lang="en-ZA" sz="1600" dirty="0"/>
                    </a:p>
                  </a:txBody>
                  <a:tcPr>
                    <a:solidFill>
                      <a:srgbClr val="FFCC00">
                        <a:alpha val="55000"/>
                      </a:srgbClr>
                    </a:solidFill>
                  </a:tcPr>
                </a:tc>
                <a:tc>
                  <a:txBody>
                    <a:bodyPr/>
                    <a:lstStyle/>
                    <a:p>
                      <a:r>
                        <a:rPr lang="en-ZA" sz="1600" dirty="0" smtClean="0"/>
                        <a:t>Attend and activate at 7 International Festivals</a:t>
                      </a:r>
                    </a:p>
                    <a:p>
                      <a:r>
                        <a:rPr lang="en-ZA" sz="1600" dirty="0" smtClean="0"/>
                        <a:t>Attend 3 New Markets for SA Film Content</a:t>
                      </a:r>
                    </a:p>
                  </a:txBody>
                  <a:tcPr>
                    <a:solidFill>
                      <a:srgbClr val="FFCC00">
                        <a:alpha val="55000"/>
                      </a:srgbClr>
                    </a:solidFill>
                  </a:tcPr>
                </a:tc>
                <a:tc>
                  <a:txBody>
                    <a:bodyPr/>
                    <a:lstStyle/>
                    <a:p>
                      <a:r>
                        <a:rPr lang="en-ZA" sz="1600" dirty="0" smtClean="0"/>
                        <a:t>R4.6M</a:t>
                      </a:r>
                    </a:p>
                  </a:txBody>
                  <a:tcPr>
                    <a:solidFill>
                      <a:srgbClr val="FFCC00">
                        <a:alpha val="55000"/>
                      </a:srgbClr>
                    </a:solidFill>
                  </a:tcPr>
                </a:tc>
              </a:tr>
            </a:tbl>
          </a:graphicData>
        </a:graphic>
      </p:graphicFrame>
    </p:spTree>
    <p:extLst>
      <p:ext uri="{BB962C8B-B14F-4D97-AF65-F5344CB8AC3E}">
        <p14:creationId xmlns:p14="http://schemas.microsoft.com/office/powerpoint/2010/main" xmlns="" val="5207454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nside bottom.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5574295"/>
            <a:ext cx="9144000" cy="1283707"/>
          </a:xfrm>
          <a:prstGeom prst="rect">
            <a:avLst/>
          </a:prstGeom>
        </p:spPr>
      </p:pic>
      <p:sp>
        <p:nvSpPr>
          <p:cNvPr id="9" name="Title 1"/>
          <p:cNvSpPr>
            <a:spLocks/>
          </p:cNvSpPr>
          <p:nvPr/>
        </p:nvSpPr>
        <p:spPr bwMode="auto">
          <a:xfrm>
            <a:off x="110360" y="3765"/>
            <a:ext cx="9033641" cy="752980"/>
          </a:xfrm>
          <a:prstGeom prst="rect">
            <a:avLst/>
          </a:prstGeom>
          <a:noFill/>
          <a:ln w="9525">
            <a:noFill/>
            <a:miter lim="800000"/>
            <a:headEnd/>
            <a:tailEnd/>
          </a:ln>
          <a:effectLst>
            <a:outerShdw dist="35921" dir="2700000" algn="ctr" rotWithShape="0">
              <a:schemeClr val="tx1"/>
            </a:outerShdw>
          </a:effectLst>
        </p:spPr>
        <p:txBody>
          <a:bodyPr anchor="ctr"/>
          <a:lstStyle/>
          <a:p>
            <a:pPr algn="ctr">
              <a:defRPr/>
            </a:pPr>
            <a:r>
              <a:rPr lang="en-ZA" sz="3200" b="1" dirty="0" smtClean="0">
                <a:solidFill>
                  <a:srgbClr val="CC9900"/>
                </a:solidFill>
                <a:latin typeface="Arial Rounded MT Bold" pitchFamily="34" charset="0"/>
                <a:cs typeface="+mn-cs"/>
              </a:rPr>
              <a:t>APP - </a:t>
            </a:r>
            <a:r>
              <a:rPr lang="en-ZA" sz="3200" b="1" dirty="0">
                <a:solidFill>
                  <a:srgbClr val="CC9900"/>
                </a:solidFill>
                <a:latin typeface="Arial Rounded MT Bold" pitchFamily="34" charset="0"/>
              </a:rPr>
              <a:t>Key Programmes (</a:t>
            </a:r>
            <a:r>
              <a:rPr lang="en-ZA" sz="3200" b="1" dirty="0" smtClean="0">
                <a:solidFill>
                  <a:srgbClr val="CC9900"/>
                </a:solidFill>
                <a:latin typeface="Arial Rounded MT Bold" pitchFamily="34" charset="0"/>
              </a:rPr>
              <a:t>contd.)</a:t>
            </a:r>
            <a:endParaRPr lang="en-ZA" sz="3200" dirty="0">
              <a:cs typeface="+mn-cs"/>
            </a:endParaRPr>
          </a:p>
        </p:txBody>
      </p:sp>
      <p:sp>
        <p:nvSpPr>
          <p:cNvPr id="10" name="Rectangle 10"/>
          <p:cNvSpPr>
            <a:spLocks noChangeArrowheads="1"/>
          </p:cNvSpPr>
          <p:nvPr/>
        </p:nvSpPr>
        <p:spPr bwMode="auto">
          <a:xfrm>
            <a:off x="1185862" y="1357315"/>
            <a:ext cx="7958138" cy="2451953"/>
          </a:xfrm>
          <a:prstGeom prst="rect">
            <a:avLst/>
          </a:prstGeom>
          <a:noFill/>
          <a:ln w="9525">
            <a:noFill/>
            <a:miter lim="800000"/>
            <a:headEnd/>
            <a:tailEnd/>
          </a:ln>
        </p:spPr>
        <p:txBody>
          <a:bodyPr>
            <a:spAutoFit/>
          </a:bodyPr>
          <a:lstStyle/>
          <a:p>
            <a:pPr eaLnBrk="1" hangingPunct="1"/>
            <a:endParaRPr lang="en-ZA" altLang="en-US" sz="2800" dirty="0">
              <a:latin typeface="Calibri" pitchFamily="34" charset="0"/>
            </a:endParaRPr>
          </a:p>
          <a:p>
            <a:pPr eaLnBrk="1" hangingPunct="1">
              <a:spcBef>
                <a:spcPts val="400"/>
              </a:spcBef>
              <a:spcAft>
                <a:spcPts val="400"/>
              </a:spcAft>
            </a:pPr>
            <a:endParaRPr lang="en-ZA" altLang="en-US" sz="4000" i="1" dirty="0">
              <a:latin typeface="Calibri" pitchFamily="34" charset="0"/>
            </a:endParaRPr>
          </a:p>
          <a:p>
            <a:pPr eaLnBrk="1" hangingPunct="1">
              <a:spcBef>
                <a:spcPts val="400"/>
              </a:spcBef>
              <a:spcAft>
                <a:spcPts val="400"/>
              </a:spcAft>
              <a:buFont typeface="Arial" charset="0"/>
              <a:buChar char="•"/>
            </a:pPr>
            <a:endParaRPr lang="en-GB" altLang="en-US" sz="2400" dirty="0">
              <a:latin typeface="Calibri" pitchFamily="34" charset="0"/>
            </a:endParaRPr>
          </a:p>
          <a:p>
            <a:pPr eaLnBrk="1" hangingPunct="1">
              <a:buFont typeface="Arial" charset="0"/>
              <a:buChar char="•"/>
            </a:pPr>
            <a:endParaRPr lang="en-GB" altLang="en-US" sz="2400" dirty="0">
              <a:latin typeface="Calibri" pitchFamily="34" charset="0"/>
            </a:endParaRPr>
          </a:p>
          <a:p>
            <a:pPr eaLnBrk="1" hangingPunct="1">
              <a:buFont typeface="Arial" charset="0"/>
              <a:buChar char="•"/>
            </a:pPr>
            <a:endParaRPr lang="en-GB" altLang="en-US" sz="2400" dirty="0">
              <a:latin typeface="Calibri" pitchFamily="34" charset="0"/>
            </a:endParaRPr>
          </a:p>
        </p:txBody>
      </p:sp>
      <p:sp>
        <p:nvSpPr>
          <p:cNvPr id="6" name="TextBox 5"/>
          <p:cNvSpPr txBox="1"/>
          <p:nvPr/>
        </p:nvSpPr>
        <p:spPr>
          <a:xfrm>
            <a:off x="1017640" y="1455242"/>
            <a:ext cx="6990735" cy="707886"/>
          </a:xfrm>
          <a:prstGeom prst="rect">
            <a:avLst/>
          </a:prstGeom>
          <a:noFill/>
        </p:spPr>
        <p:txBody>
          <a:bodyPr wrap="square" rtlCol="0">
            <a:spAutoFit/>
          </a:bodyPr>
          <a:lstStyle/>
          <a:p>
            <a:endParaRPr lang="en-ZA" sz="2000" dirty="0" smtClean="0"/>
          </a:p>
          <a:p>
            <a:endParaRPr lang="en-ZA" sz="2000" dirty="0"/>
          </a:p>
        </p:txBody>
      </p:sp>
      <p:sp>
        <p:nvSpPr>
          <p:cNvPr id="7" name="TextBox 6"/>
          <p:cNvSpPr txBox="1"/>
          <p:nvPr/>
        </p:nvSpPr>
        <p:spPr>
          <a:xfrm>
            <a:off x="579069" y="1358015"/>
            <a:ext cx="8234048" cy="1015663"/>
          </a:xfrm>
          <a:prstGeom prst="rect">
            <a:avLst/>
          </a:prstGeom>
          <a:noFill/>
        </p:spPr>
        <p:txBody>
          <a:bodyPr wrap="square" rtlCol="0">
            <a:spAutoFit/>
          </a:bodyPr>
          <a:lstStyle/>
          <a:p>
            <a:pPr marL="342900" indent="-342900">
              <a:buFont typeface="Arial" panose="020B0604020202020204" pitchFamily="34" charset="0"/>
              <a:buChar char="•"/>
            </a:pPr>
            <a:endParaRPr lang="en-ZA" sz="2000" dirty="0" smtClean="0">
              <a:solidFill>
                <a:srgbClr val="000000"/>
              </a:solidFill>
            </a:endParaRPr>
          </a:p>
          <a:p>
            <a:endParaRPr lang="en-ZA" sz="2000" dirty="0" smtClean="0">
              <a:solidFill>
                <a:srgbClr val="000000"/>
              </a:solidFill>
            </a:endParaRPr>
          </a:p>
          <a:p>
            <a:endParaRPr lang="en-ZA" sz="2000" dirty="0">
              <a:solidFill>
                <a:srgbClr val="000000"/>
              </a:solidFill>
            </a:endParaRPr>
          </a:p>
        </p:txBody>
      </p:sp>
      <p:sp>
        <p:nvSpPr>
          <p:cNvPr id="19" name="TextBox 18"/>
          <p:cNvSpPr txBox="1"/>
          <p:nvPr/>
        </p:nvSpPr>
        <p:spPr>
          <a:xfrm>
            <a:off x="443754" y="5229187"/>
            <a:ext cx="8700247" cy="307777"/>
          </a:xfrm>
          <a:prstGeom prst="rect">
            <a:avLst/>
          </a:prstGeom>
          <a:noFill/>
        </p:spPr>
        <p:txBody>
          <a:bodyPr wrap="square" rtlCol="0">
            <a:spAutoFit/>
          </a:bodyPr>
          <a:lstStyle/>
          <a:p>
            <a:pPr algn="ctr"/>
            <a:endParaRPr lang="en-ZA" sz="1400" i="1" dirty="0">
              <a:solidFill>
                <a:schemeClr val="accent6">
                  <a:lumMod val="50000"/>
                </a:schemeClr>
              </a:solidFill>
            </a:endParaRPr>
          </a:p>
        </p:txBody>
      </p:sp>
      <p:sp>
        <p:nvSpPr>
          <p:cNvPr id="21" name="Slide Number Placeholder 6"/>
          <p:cNvSpPr>
            <a:spLocks/>
          </p:cNvSpPr>
          <p:nvPr/>
        </p:nvSpPr>
        <p:spPr bwMode="auto">
          <a:xfrm>
            <a:off x="6876257" y="6237312"/>
            <a:ext cx="520948" cy="457200"/>
          </a:xfrm>
          <a:prstGeom prst="ellipse">
            <a:avLst/>
          </a:prstGeom>
          <a:solidFill>
            <a:schemeClr val="tx1"/>
          </a:solidFill>
          <a:ln>
            <a:noFill/>
          </a:ln>
        </p:spPr>
        <p:txBody>
          <a:bodyPr wrap="none" lIns="0" tIns="0" rIns="0" bIns="0" anchor="ctr" anchorCtr="1"/>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fld id="{20F226F6-254A-4159-9B6D-4D015AF289F7}" type="slidenum">
              <a:rPr lang="en-ZA" sz="1400">
                <a:solidFill>
                  <a:srgbClr val="FFFFFF"/>
                </a:solidFill>
                <a:latin typeface="Calibri" panose="020F0502020204030204" pitchFamily="34" charset="0"/>
              </a:rPr>
              <a:pPr algn="ctr"/>
              <a:t>17</a:t>
            </a:fld>
            <a:endParaRPr lang="en-ZA" sz="1400" dirty="0">
              <a:solidFill>
                <a:srgbClr val="FFFFFF"/>
              </a:solidFill>
              <a:latin typeface="Calibri" panose="020F0502020204030204" pitchFamily="34" charset="0"/>
            </a:endParaRPr>
          </a:p>
        </p:txBody>
      </p:sp>
      <p:sp>
        <p:nvSpPr>
          <p:cNvPr id="22" name="Content Placeholder 2"/>
          <p:cNvSpPr txBox="1">
            <a:spLocks/>
          </p:cNvSpPr>
          <p:nvPr/>
        </p:nvSpPr>
        <p:spPr>
          <a:xfrm>
            <a:off x="443754" y="2974948"/>
            <a:ext cx="8369363" cy="49598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en-ZA" sz="2400" b="1" dirty="0" smtClean="0">
              <a:latin typeface="Arial" panose="020B0604020202020204" pitchFamily="34" charset="0"/>
              <a:ea typeface="Tahoma" panose="020B0604030504040204" pitchFamily="34" charset="0"/>
              <a:cs typeface="Arial" panose="020B0604020202020204" pitchFamily="34" charset="0"/>
            </a:endParaRPr>
          </a:p>
          <a:p>
            <a:pPr marL="0" indent="0" algn="just">
              <a:buNone/>
            </a:pPr>
            <a:endParaRPr lang="en-ZA" sz="2400" b="1" dirty="0" smtClean="0">
              <a:latin typeface="Arial" panose="020B0604020202020204" pitchFamily="34" charset="0"/>
              <a:cs typeface="Arial" panose="020B0604020202020204" pitchFamily="34" charset="0"/>
            </a:endParaRPr>
          </a:p>
          <a:p>
            <a:pPr marL="0" indent="0" algn="just">
              <a:buNone/>
            </a:pPr>
            <a:endParaRPr lang="en-ZA" sz="2400" b="1" dirty="0">
              <a:latin typeface="Arial" panose="020B0604020202020204" pitchFamily="34" charset="0"/>
              <a:cs typeface="Arial" panose="020B060402020202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xmlns="" val="3079462134"/>
              </p:ext>
            </p:extLst>
          </p:nvPr>
        </p:nvGraphicFramePr>
        <p:xfrm>
          <a:off x="266006" y="930018"/>
          <a:ext cx="8678492" cy="4358640"/>
        </p:xfrm>
        <a:graphic>
          <a:graphicData uri="http://schemas.openxmlformats.org/drawingml/2006/table">
            <a:tbl>
              <a:tblPr firstRow="1" bandRow="1">
                <a:tableStyleId>{5C22544A-7EE6-4342-B048-85BDC9FD1C3A}</a:tableStyleId>
              </a:tblPr>
              <a:tblGrid>
                <a:gridCol w="2169623"/>
                <a:gridCol w="2169623"/>
                <a:gridCol w="2169623"/>
                <a:gridCol w="2169623"/>
              </a:tblGrid>
              <a:tr h="817972">
                <a:tc>
                  <a:txBody>
                    <a:bodyPr/>
                    <a:lstStyle/>
                    <a:p>
                      <a:r>
                        <a:rPr lang="en-ZA" sz="1600" b="1" dirty="0" smtClean="0">
                          <a:solidFill>
                            <a:schemeClr val="tx1"/>
                          </a:solidFill>
                        </a:rPr>
                        <a:t>ANNUAL MEASURABLE OBJECTIVE 			</a:t>
                      </a:r>
                    </a:p>
                  </a:txBody>
                  <a:tcPr>
                    <a:solidFill>
                      <a:srgbClr val="FFCC00"/>
                    </a:solidFill>
                  </a:tcPr>
                </a:tc>
                <a:tc>
                  <a:txBody>
                    <a:bodyPr/>
                    <a:lstStyle/>
                    <a:p>
                      <a:r>
                        <a:rPr lang="en-ZA" sz="1600" b="1" dirty="0" smtClean="0">
                          <a:solidFill>
                            <a:schemeClr val="tx1"/>
                          </a:solidFill>
                        </a:rPr>
                        <a:t>INDICATOR</a:t>
                      </a:r>
                      <a:endParaRPr lang="en-ZA" sz="1600" b="1" dirty="0">
                        <a:solidFill>
                          <a:schemeClr val="tx1"/>
                        </a:solidFill>
                      </a:endParaRPr>
                    </a:p>
                  </a:txBody>
                  <a:tcPr>
                    <a:solidFill>
                      <a:srgbClr val="FFCC00"/>
                    </a:solidFill>
                  </a:tcPr>
                </a:tc>
                <a:tc>
                  <a:txBody>
                    <a:bodyPr/>
                    <a:lstStyle/>
                    <a:p>
                      <a:r>
                        <a:rPr lang="en-ZA" sz="1600" b="1" dirty="0" smtClean="0">
                          <a:solidFill>
                            <a:schemeClr val="tx1"/>
                          </a:solidFill>
                        </a:rPr>
                        <a:t>ANNUAL TARGET</a:t>
                      </a:r>
                    </a:p>
                    <a:p>
                      <a:endParaRPr lang="en-ZA" sz="1600" b="1" dirty="0" smtClean="0">
                        <a:solidFill>
                          <a:schemeClr val="tx1"/>
                        </a:solidFill>
                      </a:endParaRPr>
                    </a:p>
                  </a:txBody>
                  <a:tcPr>
                    <a:solidFill>
                      <a:srgbClr val="FFCC00"/>
                    </a:solidFill>
                  </a:tcPr>
                </a:tc>
                <a:tc>
                  <a:txBody>
                    <a:bodyPr/>
                    <a:lstStyle/>
                    <a:p>
                      <a:r>
                        <a:rPr lang="en-ZA" sz="1600" b="1" dirty="0" smtClean="0">
                          <a:solidFill>
                            <a:schemeClr val="tx1"/>
                          </a:solidFill>
                        </a:rPr>
                        <a:t>BUDGET</a:t>
                      </a:r>
                    </a:p>
                  </a:txBody>
                  <a:tcPr>
                    <a:solidFill>
                      <a:srgbClr val="FFCC00"/>
                    </a:solidFill>
                  </a:tcPr>
                </a:tc>
              </a:tr>
              <a:tr h="817972">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600" dirty="0" smtClean="0"/>
                        <a:t>Promotional Events:</a:t>
                      </a:r>
                    </a:p>
                    <a:p>
                      <a:pPr marL="0" marR="0" indent="0" algn="l" defTabSz="457200" rtl="0" eaLnBrk="1" fontAlgn="auto" latinLnBrk="0" hangingPunct="1">
                        <a:lnSpc>
                          <a:spcPct val="100000"/>
                        </a:lnSpc>
                        <a:spcBef>
                          <a:spcPts val="0"/>
                        </a:spcBef>
                        <a:spcAft>
                          <a:spcPts val="0"/>
                        </a:spcAft>
                        <a:buClrTx/>
                        <a:buSzTx/>
                        <a:buFontTx/>
                        <a:buNone/>
                        <a:tabLst/>
                        <a:defRPr/>
                      </a:pPr>
                      <a:r>
                        <a:rPr lang="en-ZA" sz="1600" dirty="0" smtClean="0"/>
                        <a:t>Marketing</a:t>
                      </a:r>
                      <a:r>
                        <a:rPr lang="en-ZA" sz="1600" baseline="0" dirty="0" smtClean="0"/>
                        <a:t> and Communications</a:t>
                      </a:r>
                      <a:endParaRPr lang="en-ZA" sz="1600" dirty="0"/>
                    </a:p>
                  </a:txBody>
                  <a:tcPr>
                    <a:solidFill>
                      <a:srgbClr val="FFCC00">
                        <a:alpha val="55000"/>
                      </a:srgbClr>
                    </a:solidFill>
                  </a:tcPr>
                </a:tc>
                <a:tc>
                  <a:txBody>
                    <a:bodyPr/>
                    <a:lstStyle/>
                    <a:p>
                      <a:r>
                        <a:rPr lang="en-ZA" sz="1600" dirty="0" smtClean="0"/>
                        <a:t>SA Film Brand Positioning</a:t>
                      </a:r>
                    </a:p>
                  </a:txBody>
                  <a:tcPr>
                    <a:solidFill>
                      <a:srgbClr val="FFCC00">
                        <a:alpha val="55000"/>
                      </a:srgbClr>
                    </a:solidFill>
                  </a:tcPr>
                </a:tc>
                <a:tc>
                  <a:txBody>
                    <a:bodyPr/>
                    <a:lstStyle/>
                    <a:p>
                      <a:r>
                        <a:rPr lang="en-ZA" sz="1600" dirty="0" smtClean="0"/>
                        <a:t>4 Brand activations </a:t>
                      </a:r>
                    </a:p>
                    <a:p>
                      <a:endParaRPr lang="en-ZA" sz="1600" dirty="0"/>
                    </a:p>
                  </a:txBody>
                  <a:tcPr>
                    <a:solidFill>
                      <a:srgbClr val="FFCC00">
                        <a:alpha val="55000"/>
                      </a:srgbClr>
                    </a:solidFill>
                  </a:tcPr>
                </a:tc>
                <a:tc>
                  <a:txBody>
                    <a:bodyPr/>
                    <a:lstStyle/>
                    <a:p>
                      <a:r>
                        <a:rPr lang="en-ZA" sz="1600" dirty="0" smtClean="0"/>
                        <a:t>R4.5M</a:t>
                      </a:r>
                      <a:endParaRPr lang="en-ZA" sz="1600" dirty="0"/>
                    </a:p>
                  </a:txBody>
                  <a:tcPr>
                    <a:solidFill>
                      <a:srgbClr val="FFCC00">
                        <a:alpha val="55000"/>
                      </a:srgbClr>
                    </a:solidFill>
                  </a:tcPr>
                </a:tc>
              </a:tr>
              <a:tr h="817972">
                <a:tc>
                  <a:txBody>
                    <a:bodyPr/>
                    <a:lstStyle/>
                    <a:p>
                      <a:endParaRPr lang="en-ZA" sz="1600" dirty="0"/>
                    </a:p>
                  </a:txBody>
                  <a:tcPr>
                    <a:solidFill>
                      <a:srgbClr val="FFCC00">
                        <a:alpha val="80000"/>
                      </a:srgbClr>
                    </a:solidFill>
                  </a:tcPr>
                </a:tc>
                <a:tc>
                  <a:txBody>
                    <a:bodyPr/>
                    <a:lstStyle/>
                    <a:p>
                      <a:r>
                        <a:rPr lang="en-ZA" sz="1600" dirty="0" smtClean="0"/>
                        <a:t>SA Film and TV Industry Awards</a:t>
                      </a:r>
                    </a:p>
                    <a:p>
                      <a:endParaRPr lang="en-ZA" sz="1600" dirty="0" smtClean="0"/>
                    </a:p>
                  </a:txBody>
                  <a:tcPr>
                    <a:solidFill>
                      <a:srgbClr val="FFCC00">
                        <a:alpha val="80000"/>
                      </a:srgbClr>
                    </a:solidFill>
                  </a:tcPr>
                </a:tc>
                <a:tc>
                  <a:txBody>
                    <a:bodyPr/>
                    <a:lstStyle/>
                    <a:p>
                      <a:r>
                        <a:rPr lang="en-ZA" sz="1600" dirty="0" smtClean="0"/>
                        <a:t>SA Film and TV Awards (SAFTAs)</a:t>
                      </a:r>
                    </a:p>
                    <a:p>
                      <a:endParaRPr lang="en-ZA" sz="1600" dirty="0" smtClean="0"/>
                    </a:p>
                  </a:txBody>
                  <a:tcPr>
                    <a:solidFill>
                      <a:srgbClr val="FFCC00">
                        <a:alpha val="80000"/>
                      </a:srgbClr>
                    </a:solidFill>
                  </a:tcPr>
                </a:tc>
                <a:tc>
                  <a:txBody>
                    <a:bodyPr/>
                    <a:lstStyle/>
                    <a:p>
                      <a:r>
                        <a:rPr lang="en-ZA" sz="1600" dirty="0" smtClean="0"/>
                        <a:t>R5M</a:t>
                      </a:r>
                    </a:p>
                  </a:txBody>
                  <a:tcPr>
                    <a:solidFill>
                      <a:srgbClr val="FFCC00">
                        <a:alpha val="80000"/>
                      </a:srgbClr>
                    </a:solidFill>
                  </a:tcPr>
                </a:tc>
              </a:tr>
              <a:tr h="817972">
                <a:tc>
                  <a:txBody>
                    <a:bodyPr/>
                    <a:lstStyle/>
                    <a:p>
                      <a:endParaRPr lang="en-ZA" sz="1600" dirty="0"/>
                    </a:p>
                  </a:txBody>
                  <a:tcPr>
                    <a:solidFill>
                      <a:srgbClr val="FFCC00">
                        <a:alpha val="55000"/>
                      </a:srgb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600" dirty="0" smtClean="0"/>
                        <a:t>Stakeholder Relations management </a:t>
                      </a:r>
                    </a:p>
                    <a:p>
                      <a:endParaRPr lang="en-ZA" sz="1600" dirty="0"/>
                    </a:p>
                  </a:txBody>
                  <a:tcPr>
                    <a:solidFill>
                      <a:srgbClr val="FFCC00">
                        <a:alpha val="55000"/>
                      </a:srgb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600" dirty="0" smtClean="0"/>
                        <a:t>Quarterly engagement fora with stakeholders</a:t>
                      </a:r>
                    </a:p>
                    <a:p>
                      <a:endParaRPr lang="en-ZA" sz="1600" dirty="0"/>
                    </a:p>
                  </a:txBody>
                  <a:tcPr>
                    <a:solidFill>
                      <a:srgbClr val="FFCC00">
                        <a:alpha val="55000"/>
                      </a:srgbClr>
                    </a:solidFill>
                  </a:tcPr>
                </a:tc>
                <a:tc>
                  <a:txBody>
                    <a:bodyPr/>
                    <a:lstStyle/>
                    <a:p>
                      <a:r>
                        <a:rPr lang="en-ZA" sz="1600" dirty="0" smtClean="0"/>
                        <a:t>R900k</a:t>
                      </a:r>
                      <a:endParaRPr lang="en-ZA" sz="1600" dirty="0"/>
                    </a:p>
                  </a:txBody>
                  <a:tcPr>
                    <a:solidFill>
                      <a:srgbClr val="FFCC00">
                        <a:alpha val="55000"/>
                      </a:srgbClr>
                    </a:solidFill>
                  </a:tcPr>
                </a:tc>
              </a:tr>
              <a:tr h="817972">
                <a:tc>
                  <a:txBody>
                    <a:bodyPr/>
                    <a:lstStyle/>
                    <a:p>
                      <a:endParaRPr lang="en-ZA" sz="1600" dirty="0"/>
                    </a:p>
                  </a:txBody>
                  <a:tcPr>
                    <a:solidFill>
                      <a:srgbClr val="FFCC00">
                        <a:alpha val="80000"/>
                      </a:srgbClr>
                    </a:solidFill>
                  </a:tcPr>
                </a:tc>
                <a:tc>
                  <a:txBody>
                    <a:bodyPr/>
                    <a:lstStyle/>
                    <a:p>
                      <a:r>
                        <a:rPr lang="en-ZA" sz="1600" dirty="0" smtClean="0"/>
                        <a:t>Implement a communications campaign </a:t>
                      </a:r>
                      <a:endParaRPr lang="en-ZA" sz="1600" dirty="0"/>
                    </a:p>
                  </a:txBody>
                  <a:tcPr>
                    <a:solidFill>
                      <a:srgbClr val="FFCC00">
                        <a:alpha val="80000"/>
                      </a:srgbClr>
                    </a:solidFill>
                  </a:tcPr>
                </a:tc>
                <a:tc>
                  <a:txBody>
                    <a:bodyPr/>
                    <a:lstStyle/>
                    <a:p>
                      <a:r>
                        <a:rPr lang="en-ZA" sz="1600" dirty="0" smtClean="0"/>
                        <a:t>Quarterly Communications with public and key stakeholders</a:t>
                      </a:r>
                      <a:endParaRPr lang="en-ZA" sz="1600" dirty="0"/>
                    </a:p>
                  </a:txBody>
                  <a:tcPr>
                    <a:solidFill>
                      <a:srgbClr val="FFCC00">
                        <a:alpha val="80000"/>
                      </a:srgbClr>
                    </a:solidFill>
                  </a:tcPr>
                </a:tc>
                <a:tc>
                  <a:txBody>
                    <a:bodyPr/>
                    <a:lstStyle/>
                    <a:p>
                      <a:r>
                        <a:rPr lang="en-ZA" sz="1600" dirty="0" smtClean="0"/>
                        <a:t>R1M</a:t>
                      </a:r>
                      <a:endParaRPr lang="en-ZA" sz="1600" dirty="0"/>
                    </a:p>
                  </a:txBody>
                  <a:tcPr>
                    <a:solidFill>
                      <a:srgbClr val="FFCC00">
                        <a:alpha val="80000"/>
                      </a:srgbClr>
                    </a:solidFill>
                  </a:tcPr>
                </a:tc>
              </a:tr>
            </a:tbl>
          </a:graphicData>
        </a:graphic>
      </p:graphicFrame>
    </p:spTree>
    <p:extLst>
      <p:ext uri="{BB962C8B-B14F-4D97-AF65-F5344CB8AC3E}">
        <p14:creationId xmlns:p14="http://schemas.microsoft.com/office/powerpoint/2010/main" xmlns="" val="33538230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p:cNvSpPr>
          <p:nvPr/>
        </p:nvSpPr>
        <p:spPr bwMode="auto">
          <a:xfrm>
            <a:off x="110360" y="3765"/>
            <a:ext cx="9033641" cy="752980"/>
          </a:xfrm>
          <a:prstGeom prst="rect">
            <a:avLst/>
          </a:prstGeom>
          <a:noFill/>
          <a:ln w="9525">
            <a:noFill/>
            <a:miter lim="800000"/>
            <a:headEnd/>
            <a:tailEnd/>
          </a:ln>
          <a:effectLst>
            <a:outerShdw dist="35921" dir="2700000" algn="ctr" rotWithShape="0">
              <a:schemeClr val="tx1"/>
            </a:outerShdw>
          </a:effectLst>
        </p:spPr>
        <p:txBody>
          <a:bodyPr anchor="ctr"/>
          <a:lstStyle/>
          <a:p>
            <a:pPr algn="ctr">
              <a:defRPr/>
            </a:pPr>
            <a:r>
              <a:rPr lang="en-ZA" sz="3200" b="1" dirty="0" smtClean="0">
                <a:solidFill>
                  <a:srgbClr val="CC9900"/>
                </a:solidFill>
                <a:latin typeface="Arial Rounded MT Bold" pitchFamily="34" charset="0"/>
                <a:cs typeface="+mn-cs"/>
              </a:rPr>
              <a:t>APP - </a:t>
            </a:r>
            <a:r>
              <a:rPr lang="en-ZA" sz="3200" b="1" dirty="0">
                <a:solidFill>
                  <a:srgbClr val="CC9900"/>
                </a:solidFill>
                <a:latin typeface="Arial Rounded MT Bold" pitchFamily="34" charset="0"/>
              </a:rPr>
              <a:t>Key Programmes (</a:t>
            </a:r>
            <a:r>
              <a:rPr lang="en-ZA" sz="3200" b="1" dirty="0" smtClean="0">
                <a:solidFill>
                  <a:srgbClr val="CC9900"/>
                </a:solidFill>
                <a:latin typeface="Arial Rounded MT Bold" pitchFamily="34" charset="0"/>
              </a:rPr>
              <a:t>contd.)</a:t>
            </a:r>
            <a:endParaRPr lang="en-ZA" sz="3200" dirty="0">
              <a:cs typeface="+mn-cs"/>
            </a:endParaRPr>
          </a:p>
        </p:txBody>
      </p:sp>
      <p:sp>
        <p:nvSpPr>
          <p:cNvPr id="10" name="Rectangle 10"/>
          <p:cNvSpPr>
            <a:spLocks noChangeArrowheads="1"/>
          </p:cNvSpPr>
          <p:nvPr/>
        </p:nvSpPr>
        <p:spPr bwMode="auto">
          <a:xfrm>
            <a:off x="1185862" y="1357315"/>
            <a:ext cx="7958138" cy="2451953"/>
          </a:xfrm>
          <a:prstGeom prst="rect">
            <a:avLst/>
          </a:prstGeom>
          <a:noFill/>
          <a:ln w="9525">
            <a:noFill/>
            <a:miter lim="800000"/>
            <a:headEnd/>
            <a:tailEnd/>
          </a:ln>
        </p:spPr>
        <p:txBody>
          <a:bodyPr>
            <a:spAutoFit/>
          </a:bodyPr>
          <a:lstStyle/>
          <a:p>
            <a:pPr eaLnBrk="1" hangingPunct="1"/>
            <a:endParaRPr lang="en-ZA" altLang="en-US" sz="2800" dirty="0">
              <a:latin typeface="Calibri" pitchFamily="34" charset="0"/>
            </a:endParaRPr>
          </a:p>
          <a:p>
            <a:pPr eaLnBrk="1" hangingPunct="1">
              <a:spcBef>
                <a:spcPts val="400"/>
              </a:spcBef>
              <a:spcAft>
                <a:spcPts val="400"/>
              </a:spcAft>
            </a:pPr>
            <a:endParaRPr lang="en-ZA" altLang="en-US" sz="4000" i="1" dirty="0">
              <a:latin typeface="Calibri" pitchFamily="34" charset="0"/>
            </a:endParaRPr>
          </a:p>
          <a:p>
            <a:pPr eaLnBrk="1" hangingPunct="1">
              <a:spcBef>
                <a:spcPts val="400"/>
              </a:spcBef>
              <a:spcAft>
                <a:spcPts val="400"/>
              </a:spcAft>
              <a:buFont typeface="Arial" charset="0"/>
              <a:buChar char="•"/>
            </a:pPr>
            <a:endParaRPr lang="en-GB" altLang="en-US" sz="2400" dirty="0">
              <a:latin typeface="Calibri" pitchFamily="34" charset="0"/>
            </a:endParaRPr>
          </a:p>
          <a:p>
            <a:pPr eaLnBrk="1" hangingPunct="1">
              <a:buFont typeface="Arial" charset="0"/>
              <a:buChar char="•"/>
            </a:pPr>
            <a:endParaRPr lang="en-GB" altLang="en-US" sz="2400" dirty="0">
              <a:latin typeface="Calibri" pitchFamily="34" charset="0"/>
            </a:endParaRPr>
          </a:p>
          <a:p>
            <a:pPr eaLnBrk="1" hangingPunct="1">
              <a:buFont typeface="Arial" charset="0"/>
              <a:buChar char="•"/>
            </a:pPr>
            <a:endParaRPr lang="en-GB" altLang="en-US" sz="2400" dirty="0">
              <a:latin typeface="Calibri" pitchFamily="34" charset="0"/>
            </a:endParaRPr>
          </a:p>
        </p:txBody>
      </p:sp>
      <p:sp>
        <p:nvSpPr>
          <p:cNvPr id="6" name="TextBox 5"/>
          <p:cNvSpPr txBox="1"/>
          <p:nvPr/>
        </p:nvSpPr>
        <p:spPr>
          <a:xfrm>
            <a:off x="1017640" y="1455242"/>
            <a:ext cx="6990735" cy="707886"/>
          </a:xfrm>
          <a:prstGeom prst="rect">
            <a:avLst/>
          </a:prstGeom>
          <a:noFill/>
        </p:spPr>
        <p:txBody>
          <a:bodyPr wrap="square" rtlCol="0">
            <a:spAutoFit/>
          </a:bodyPr>
          <a:lstStyle/>
          <a:p>
            <a:endParaRPr lang="en-ZA" sz="2000" dirty="0" smtClean="0"/>
          </a:p>
          <a:p>
            <a:endParaRPr lang="en-ZA" sz="2000" dirty="0"/>
          </a:p>
        </p:txBody>
      </p:sp>
      <p:sp>
        <p:nvSpPr>
          <p:cNvPr id="7" name="TextBox 6"/>
          <p:cNvSpPr txBox="1"/>
          <p:nvPr/>
        </p:nvSpPr>
        <p:spPr>
          <a:xfrm>
            <a:off x="579069" y="1358015"/>
            <a:ext cx="8234048" cy="1015663"/>
          </a:xfrm>
          <a:prstGeom prst="rect">
            <a:avLst/>
          </a:prstGeom>
          <a:noFill/>
        </p:spPr>
        <p:txBody>
          <a:bodyPr wrap="square" rtlCol="0">
            <a:spAutoFit/>
          </a:bodyPr>
          <a:lstStyle/>
          <a:p>
            <a:pPr marL="342900" indent="-342900">
              <a:buFont typeface="Arial" panose="020B0604020202020204" pitchFamily="34" charset="0"/>
              <a:buChar char="•"/>
            </a:pPr>
            <a:endParaRPr lang="en-ZA" sz="2000" dirty="0" smtClean="0">
              <a:solidFill>
                <a:srgbClr val="000000"/>
              </a:solidFill>
            </a:endParaRPr>
          </a:p>
          <a:p>
            <a:endParaRPr lang="en-ZA" sz="2000" dirty="0" smtClean="0">
              <a:solidFill>
                <a:srgbClr val="000000"/>
              </a:solidFill>
            </a:endParaRPr>
          </a:p>
          <a:p>
            <a:endParaRPr lang="en-ZA" sz="2000" dirty="0">
              <a:solidFill>
                <a:srgbClr val="000000"/>
              </a:solidFill>
            </a:endParaRPr>
          </a:p>
        </p:txBody>
      </p:sp>
      <p:sp>
        <p:nvSpPr>
          <p:cNvPr id="19" name="TextBox 18"/>
          <p:cNvSpPr txBox="1"/>
          <p:nvPr/>
        </p:nvSpPr>
        <p:spPr>
          <a:xfrm>
            <a:off x="443754" y="5229187"/>
            <a:ext cx="8700247" cy="307777"/>
          </a:xfrm>
          <a:prstGeom prst="rect">
            <a:avLst/>
          </a:prstGeom>
          <a:noFill/>
        </p:spPr>
        <p:txBody>
          <a:bodyPr wrap="square" rtlCol="0">
            <a:spAutoFit/>
          </a:bodyPr>
          <a:lstStyle/>
          <a:p>
            <a:pPr algn="ctr"/>
            <a:endParaRPr lang="en-ZA" sz="1400" i="1" dirty="0">
              <a:solidFill>
                <a:schemeClr val="accent6">
                  <a:lumMod val="50000"/>
                </a:schemeClr>
              </a:solidFill>
            </a:endParaRPr>
          </a:p>
        </p:txBody>
      </p:sp>
      <p:sp>
        <p:nvSpPr>
          <p:cNvPr id="21" name="Slide Number Placeholder 6"/>
          <p:cNvSpPr>
            <a:spLocks/>
          </p:cNvSpPr>
          <p:nvPr/>
        </p:nvSpPr>
        <p:spPr bwMode="auto">
          <a:xfrm>
            <a:off x="8212687" y="5691306"/>
            <a:ext cx="520948" cy="457200"/>
          </a:xfrm>
          <a:prstGeom prst="ellipse">
            <a:avLst/>
          </a:prstGeom>
          <a:solidFill>
            <a:schemeClr val="tx1"/>
          </a:solidFill>
          <a:ln>
            <a:noFill/>
          </a:ln>
        </p:spPr>
        <p:txBody>
          <a:bodyPr wrap="none" lIns="0" tIns="0" rIns="0" bIns="0" anchor="ctr" anchorCtr="1"/>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fld id="{20F226F6-254A-4159-9B6D-4D015AF289F7}" type="slidenum">
              <a:rPr lang="en-ZA" sz="1400">
                <a:solidFill>
                  <a:srgbClr val="FFFFFF"/>
                </a:solidFill>
                <a:latin typeface="Calibri" panose="020F0502020204030204" pitchFamily="34" charset="0"/>
              </a:rPr>
              <a:pPr algn="ctr"/>
              <a:t>18</a:t>
            </a:fld>
            <a:endParaRPr lang="en-ZA" sz="1400" dirty="0">
              <a:solidFill>
                <a:srgbClr val="FFFFFF"/>
              </a:solidFill>
              <a:latin typeface="Calibri" panose="020F0502020204030204" pitchFamily="34" charset="0"/>
            </a:endParaRPr>
          </a:p>
        </p:txBody>
      </p:sp>
      <p:sp>
        <p:nvSpPr>
          <p:cNvPr id="22" name="Content Placeholder 2"/>
          <p:cNvSpPr txBox="1">
            <a:spLocks/>
          </p:cNvSpPr>
          <p:nvPr/>
        </p:nvSpPr>
        <p:spPr>
          <a:xfrm>
            <a:off x="443754" y="2974948"/>
            <a:ext cx="8369363" cy="49598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en-ZA" sz="2400" b="1" dirty="0" smtClean="0">
              <a:latin typeface="Arial" panose="020B0604020202020204" pitchFamily="34" charset="0"/>
              <a:ea typeface="Tahoma" panose="020B0604030504040204" pitchFamily="34" charset="0"/>
              <a:cs typeface="Arial" panose="020B0604020202020204" pitchFamily="34" charset="0"/>
            </a:endParaRPr>
          </a:p>
          <a:p>
            <a:pPr marL="0" indent="0" algn="just">
              <a:buNone/>
            </a:pPr>
            <a:endParaRPr lang="en-ZA" sz="2400" b="1" dirty="0" smtClean="0">
              <a:latin typeface="Arial" panose="020B0604020202020204" pitchFamily="34" charset="0"/>
              <a:cs typeface="Arial" panose="020B0604020202020204" pitchFamily="34" charset="0"/>
            </a:endParaRPr>
          </a:p>
          <a:p>
            <a:pPr marL="0" indent="0" algn="just">
              <a:buNone/>
            </a:pPr>
            <a:endParaRPr lang="en-ZA" sz="2400" b="1" dirty="0">
              <a:latin typeface="Arial" panose="020B0604020202020204" pitchFamily="34" charset="0"/>
              <a:cs typeface="Arial" panose="020B060402020202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xmlns="" val="966903460"/>
              </p:ext>
            </p:extLst>
          </p:nvPr>
        </p:nvGraphicFramePr>
        <p:xfrm>
          <a:off x="266006" y="930018"/>
          <a:ext cx="8678492" cy="4328160"/>
        </p:xfrm>
        <a:graphic>
          <a:graphicData uri="http://schemas.openxmlformats.org/drawingml/2006/table">
            <a:tbl>
              <a:tblPr firstRow="1" bandRow="1">
                <a:tableStyleId>{5C22544A-7EE6-4342-B048-85BDC9FD1C3A}</a:tableStyleId>
              </a:tblPr>
              <a:tblGrid>
                <a:gridCol w="2169623"/>
                <a:gridCol w="2169623"/>
                <a:gridCol w="2169623"/>
                <a:gridCol w="2169623"/>
              </a:tblGrid>
              <a:tr h="817972">
                <a:tc>
                  <a:txBody>
                    <a:bodyPr/>
                    <a:lstStyle/>
                    <a:p>
                      <a:r>
                        <a:rPr lang="en-ZA" sz="1600" b="1" dirty="0" smtClean="0">
                          <a:solidFill>
                            <a:schemeClr val="tx1"/>
                          </a:solidFill>
                        </a:rPr>
                        <a:t>ANNUAL MEASURABLE OBJECTIVE 			</a:t>
                      </a:r>
                    </a:p>
                  </a:txBody>
                  <a:tcPr>
                    <a:solidFill>
                      <a:srgbClr val="FFCC00"/>
                    </a:solidFill>
                  </a:tcPr>
                </a:tc>
                <a:tc>
                  <a:txBody>
                    <a:bodyPr/>
                    <a:lstStyle/>
                    <a:p>
                      <a:r>
                        <a:rPr lang="en-ZA" sz="1600" b="1" dirty="0" smtClean="0">
                          <a:solidFill>
                            <a:schemeClr val="tx1"/>
                          </a:solidFill>
                        </a:rPr>
                        <a:t>INDICATOR</a:t>
                      </a:r>
                      <a:endParaRPr lang="en-ZA" sz="1600" b="1" dirty="0">
                        <a:solidFill>
                          <a:schemeClr val="tx1"/>
                        </a:solidFill>
                      </a:endParaRPr>
                    </a:p>
                  </a:txBody>
                  <a:tcPr>
                    <a:solidFill>
                      <a:srgbClr val="FFCC00"/>
                    </a:solidFill>
                  </a:tcPr>
                </a:tc>
                <a:tc>
                  <a:txBody>
                    <a:bodyPr/>
                    <a:lstStyle/>
                    <a:p>
                      <a:r>
                        <a:rPr lang="en-ZA" sz="1600" b="1" dirty="0" smtClean="0">
                          <a:solidFill>
                            <a:schemeClr val="tx1"/>
                          </a:solidFill>
                        </a:rPr>
                        <a:t>ANNUAL TARGET</a:t>
                      </a:r>
                    </a:p>
                    <a:p>
                      <a:endParaRPr lang="en-ZA" sz="1600" b="1" dirty="0" smtClean="0">
                        <a:solidFill>
                          <a:schemeClr val="tx1"/>
                        </a:solidFill>
                      </a:endParaRPr>
                    </a:p>
                  </a:txBody>
                  <a:tcPr>
                    <a:solidFill>
                      <a:srgbClr val="FFCC00"/>
                    </a:solidFill>
                  </a:tcPr>
                </a:tc>
                <a:tc>
                  <a:txBody>
                    <a:bodyPr/>
                    <a:lstStyle/>
                    <a:p>
                      <a:r>
                        <a:rPr lang="en-ZA" sz="1600" b="1" dirty="0" smtClean="0">
                          <a:solidFill>
                            <a:schemeClr val="tx1"/>
                          </a:solidFill>
                        </a:rPr>
                        <a:t>BUDGET</a:t>
                      </a:r>
                    </a:p>
                  </a:txBody>
                  <a:tcPr>
                    <a:solidFill>
                      <a:srgbClr val="FFCC00"/>
                    </a:solidFill>
                  </a:tcPr>
                </a:tc>
              </a:tr>
              <a:tr h="817972">
                <a:tc>
                  <a:txBody>
                    <a:bodyPr/>
                    <a:lstStyle/>
                    <a:p>
                      <a:r>
                        <a:rPr lang="en-ZA" sz="1600" dirty="0" smtClean="0"/>
                        <a:t>Production &amp; Development of Content</a:t>
                      </a:r>
                      <a:endParaRPr lang="en-ZA" sz="1600" dirty="0"/>
                    </a:p>
                  </a:txBody>
                  <a:tcPr>
                    <a:solidFill>
                      <a:srgbClr val="FFCC00">
                        <a:alpha val="55000"/>
                      </a:srgbClr>
                    </a:solidFill>
                  </a:tcPr>
                </a:tc>
                <a:tc>
                  <a:txBody>
                    <a:bodyPr/>
                    <a:lstStyle/>
                    <a:p>
                      <a:r>
                        <a:rPr lang="en-ZA" sz="1600" dirty="0" smtClean="0"/>
                        <a:t>An increase in the volume of South African films produced in particularly by PDI’s </a:t>
                      </a:r>
                      <a:endParaRPr lang="en-ZA" sz="1600" dirty="0"/>
                    </a:p>
                  </a:txBody>
                  <a:tcPr>
                    <a:solidFill>
                      <a:srgbClr val="FFCC00">
                        <a:alpha val="55000"/>
                      </a:srgbClr>
                    </a:solidFill>
                  </a:tcPr>
                </a:tc>
                <a:tc>
                  <a:txBody>
                    <a:bodyPr/>
                    <a:lstStyle/>
                    <a:p>
                      <a:r>
                        <a:rPr lang="en-ZA" sz="1600" dirty="0" smtClean="0"/>
                        <a:t>66  projects funded in development </a:t>
                      </a:r>
                      <a:r>
                        <a:rPr lang="en-ZA" sz="1600" dirty="0" err="1" smtClean="0"/>
                        <a:t>p.a</a:t>
                      </a:r>
                      <a:endParaRPr lang="en-ZA" sz="1600" dirty="0" smtClean="0"/>
                    </a:p>
                    <a:p>
                      <a:endParaRPr lang="en-ZA" sz="1600" dirty="0" smtClean="0"/>
                    </a:p>
                    <a:p>
                      <a:r>
                        <a:rPr lang="en-ZA" sz="1600" dirty="0" smtClean="0"/>
                        <a:t>38 projects funded in production </a:t>
                      </a:r>
                      <a:r>
                        <a:rPr lang="en-ZA" sz="1600" dirty="0" err="1" smtClean="0"/>
                        <a:t>p.a</a:t>
                      </a:r>
                      <a:endParaRPr lang="en-ZA" sz="1600" dirty="0" smtClean="0"/>
                    </a:p>
                    <a:p>
                      <a:endParaRPr lang="en-ZA" sz="1600" dirty="0" smtClean="0"/>
                    </a:p>
                    <a:p>
                      <a:r>
                        <a:rPr lang="en-ZA" sz="1600" dirty="0" smtClean="0"/>
                        <a:t>1 Women filmmaker slate funded annually</a:t>
                      </a:r>
                    </a:p>
                    <a:p>
                      <a:endParaRPr lang="en-ZA" sz="1600" dirty="0" smtClean="0"/>
                    </a:p>
                    <a:p>
                      <a:r>
                        <a:rPr lang="en-ZA" sz="1600" dirty="0" smtClean="0"/>
                        <a:t>1 First time / Youth filmmaker slate funded annually</a:t>
                      </a:r>
                    </a:p>
                    <a:p>
                      <a:endParaRPr lang="en-ZA" sz="1600" dirty="0" smtClean="0"/>
                    </a:p>
                    <a:p>
                      <a:r>
                        <a:rPr lang="en-ZA" sz="1600" dirty="0" smtClean="0"/>
                        <a:t>3 slates funded </a:t>
                      </a:r>
                      <a:r>
                        <a:rPr lang="en-ZA" sz="1600" dirty="0" err="1" smtClean="0"/>
                        <a:t>p.a</a:t>
                      </a:r>
                      <a:r>
                        <a:rPr lang="en-ZA" sz="1600" dirty="0" smtClean="0"/>
                        <a:t>  </a:t>
                      </a:r>
                    </a:p>
                  </a:txBody>
                  <a:tcPr>
                    <a:solidFill>
                      <a:srgbClr val="FFCC00">
                        <a:alpha val="55000"/>
                      </a:srgbClr>
                    </a:solidFill>
                  </a:tcPr>
                </a:tc>
                <a:tc>
                  <a:txBody>
                    <a:bodyPr/>
                    <a:lstStyle/>
                    <a:p>
                      <a:r>
                        <a:rPr lang="en-ZA" sz="1600" dirty="0" smtClean="0"/>
                        <a:t>R10.4M</a:t>
                      </a:r>
                    </a:p>
                    <a:p>
                      <a:endParaRPr lang="en-ZA" sz="1600" dirty="0" smtClean="0"/>
                    </a:p>
                    <a:p>
                      <a:endParaRPr lang="en-ZA" sz="1600" dirty="0" smtClean="0"/>
                    </a:p>
                    <a:p>
                      <a:r>
                        <a:rPr lang="en-ZA" sz="1600" dirty="0" smtClean="0"/>
                        <a:t>R17.45M</a:t>
                      </a:r>
                    </a:p>
                    <a:p>
                      <a:endParaRPr lang="en-ZA" sz="1600" dirty="0" smtClean="0"/>
                    </a:p>
                    <a:p>
                      <a:endParaRPr lang="en-ZA" sz="1600" dirty="0" smtClean="0"/>
                    </a:p>
                    <a:p>
                      <a:r>
                        <a:rPr lang="en-ZA" sz="1600" dirty="0" smtClean="0"/>
                        <a:t>R5M</a:t>
                      </a:r>
                    </a:p>
                    <a:p>
                      <a:endParaRPr lang="en-ZA" sz="1600" dirty="0" smtClean="0"/>
                    </a:p>
                    <a:p>
                      <a:endParaRPr lang="en-ZA" sz="1600" dirty="0" smtClean="0"/>
                    </a:p>
                    <a:p>
                      <a:r>
                        <a:rPr lang="en-ZA" sz="1600" dirty="0" smtClean="0"/>
                        <a:t>R5M</a:t>
                      </a:r>
                    </a:p>
                    <a:p>
                      <a:endParaRPr lang="en-ZA" sz="1600" dirty="0" smtClean="0"/>
                    </a:p>
                    <a:p>
                      <a:endParaRPr lang="en-ZA" sz="1600" dirty="0" smtClean="0"/>
                    </a:p>
                    <a:p>
                      <a:endParaRPr lang="en-ZA" sz="1600" dirty="0" smtClean="0"/>
                    </a:p>
                    <a:p>
                      <a:r>
                        <a:rPr lang="en-ZA" sz="1600" dirty="0" smtClean="0"/>
                        <a:t>R6M</a:t>
                      </a:r>
                    </a:p>
                  </a:txBody>
                  <a:tcPr>
                    <a:solidFill>
                      <a:srgbClr val="FFCC00">
                        <a:alpha val="55000"/>
                      </a:srgbClr>
                    </a:solidFill>
                  </a:tcPr>
                </a:tc>
              </a:tr>
            </a:tbl>
          </a:graphicData>
        </a:graphic>
      </p:graphicFrame>
      <p:pic>
        <p:nvPicPr>
          <p:cNvPr id="11" name="Picture 10" descr="Front bottom.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5571569"/>
            <a:ext cx="9144000" cy="1286433"/>
          </a:xfrm>
          <a:prstGeom prst="rect">
            <a:avLst/>
          </a:prstGeom>
        </p:spPr>
      </p:pic>
    </p:spTree>
    <p:extLst>
      <p:ext uri="{BB962C8B-B14F-4D97-AF65-F5344CB8AC3E}">
        <p14:creationId xmlns:p14="http://schemas.microsoft.com/office/powerpoint/2010/main" xmlns="" val="37805975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p:cNvSpPr>
          <p:nvPr/>
        </p:nvSpPr>
        <p:spPr bwMode="auto">
          <a:xfrm>
            <a:off x="110360" y="3765"/>
            <a:ext cx="9033641" cy="752980"/>
          </a:xfrm>
          <a:prstGeom prst="rect">
            <a:avLst/>
          </a:prstGeom>
          <a:noFill/>
          <a:ln w="9525">
            <a:noFill/>
            <a:miter lim="800000"/>
            <a:headEnd/>
            <a:tailEnd/>
          </a:ln>
          <a:effectLst>
            <a:outerShdw dist="35921" dir="2700000" algn="ctr" rotWithShape="0">
              <a:schemeClr val="tx1"/>
            </a:outerShdw>
          </a:effectLst>
        </p:spPr>
        <p:txBody>
          <a:bodyPr anchor="ctr"/>
          <a:lstStyle/>
          <a:p>
            <a:pPr algn="ctr">
              <a:defRPr/>
            </a:pPr>
            <a:r>
              <a:rPr lang="en-ZA" sz="3200" b="1" dirty="0" smtClean="0">
                <a:solidFill>
                  <a:srgbClr val="CC9900"/>
                </a:solidFill>
                <a:latin typeface="Arial Rounded MT Bold" pitchFamily="34" charset="0"/>
                <a:cs typeface="+mn-cs"/>
              </a:rPr>
              <a:t>APP - </a:t>
            </a:r>
            <a:r>
              <a:rPr lang="en-ZA" sz="3200" b="1" dirty="0">
                <a:solidFill>
                  <a:srgbClr val="CC9900"/>
                </a:solidFill>
                <a:latin typeface="Arial Rounded MT Bold" pitchFamily="34" charset="0"/>
              </a:rPr>
              <a:t>Key Programmes (</a:t>
            </a:r>
            <a:r>
              <a:rPr lang="en-ZA" sz="3200" b="1" dirty="0" smtClean="0">
                <a:solidFill>
                  <a:srgbClr val="CC9900"/>
                </a:solidFill>
                <a:latin typeface="Arial Rounded MT Bold" pitchFamily="34" charset="0"/>
              </a:rPr>
              <a:t>contd.)</a:t>
            </a:r>
            <a:endParaRPr lang="en-ZA" sz="3200" dirty="0">
              <a:cs typeface="+mn-cs"/>
            </a:endParaRPr>
          </a:p>
        </p:txBody>
      </p:sp>
      <p:sp>
        <p:nvSpPr>
          <p:cNvPr id="10" name="Rectangle 10"/>
          <p:cNvSpPr>
            <a:spLocks noChangeArrowheads="1"/>
          </p:cNvSpPr>
          <p:nvPr/>
        </p:nvSpPr>
        <p:spPr bwMode="auto">
          <a:xfrm>
            <a:off x="1185862" y="1357315"/>
            <a:ext cx="7958138" cy="2451953"/>
          </a:xfrm>
          <a:prstGeom prst="rect">
            <a:avLst/>
          </a:prstGeom>
          <a:noFill/>
          <a:ln w="9525">
            <a:noFill/>
            <a:miter lim="800000"/>
            <a:headEnd/>
            <a:tailEnd/>
          </a:ln>
        </p:spPr>
        <p:txBody>
          <a:bodyPr>
            <a:spAutoFit/>
          </a:bodyPr>
          <a:lstStyle/>
          <a:p>
            <a:pPr eaLnBrk="1" hangingPunct="1"/>
            <a:endParaRPr lang="en-ZA" altLang="en-US" sz="2800" dirty="0">
              <a:latin typeface="Calibri" pitchFamily="34" charset="0"/>
            </a:endParaRPr>
          </a:p>
          <a:p>
            <a:pPr eaLnBrk="1" hangingPunct="1">
              <a:spcBef>
                <a:spcPts val="400"/>
              </a:spcBef>
              <a:spcAft>
                <a:spcPts val="400"/>
              </a:spcAft>
            </a:pPr>
            <a:endParaRPr lang="en-ZA" altLang="en-US" sz="4000" i="1" dirty="0">
              <a:latin typeface="Calibri" pitchFamily="34" charset="0"/>
            </a:endParaRPr>
          </a:p>
          <a:p>
            <a:pPr eaLnBrk="1" hangingPunct="1">
              <a:spcBef>
                <a:spcPts val="400"/>
              </a:spcBef>
              <a:spcAft>
                <a:spcPts val="400"/>
              </a:spcAft>
              <a:buFont typeface="Arial" charset="0"/>
              <a:buChar char="•"/>
            </a:pPr>
            <a:endParaRPr lang="en-GB" altLang="en-US" sz="2400" dirty="0">
              <a:latin typeface="Calibri" pitchFamily="34" charset="0"/>
            </a:endParaRPr>
          </a:p>
          <a:p>
            <a:pPr eaLnBrk="1" hangingPunct="1">
              <a:buFont typeface="Arial" charset="0"/>
              <a:buChar char="•"/>
            </a:pPr>
            <a:endParaRPr lang="en-GB" altLang="en-US" sz="2400" dirty="0">
              <a:latin typeface="Calibri" pitchFamily="34" charset="0"/>
            </a:endParaRPr>
          </a:p>
          <a:p>
            <a:pPr eaLnBrk="1" hangingPunct="1">
              <a:buFont typeface="Arial" charset="0"/>
              <a:buChar char="•"/>
            </a:pPr>
            <a:endParaRPr lang="en-GB" altLang="en-US" sz="2400" dirty="0">
              <a:latin typeface="Calibri" pitchFamily="34" charset="0"/>
            </a:endParaRPr>
          </a:p>
        </p:txBody>
      </p:sp>
      <p:sp>
        <p:nvSpPr>
          <p:cNvPr id="6" name="TextBox 5"/>
          <p:cNvSpPr txBox="1"/>
          <p:nvPr/>
        </p:nvSpPr>
        <p:spPr>
          <a:xfrm>
            <a:off x="1017640" y="1455242"/>
            <a:ext cx="6990735" cy="707886"/>
          </a:xfrm>
          <a:prstGeom prst="rect">
            <a:avLst/>
          </a:prstGeom>
          <a:noFill/>
        </p:spPr>
        <p:txBody>
          <a:bodyPr wrap="square" rtlCol="0">
            <a:spAutoFit/>
          </a:bodyPr>
          <a:lstStyle/>
          <a:p>
            <a:endParaRPr lang="en-ZA" sz="2000" dirty="0" smtClean="0"/>
          </a:p>
          <a:p>
            <a:endParaRPr lang="en-ZA" sz="2000" dirty="0"/>
          </a:p>
        </p:txBody>
      </p:sp>
      <p:sp>
        <p:nvSpPr>
          <p:cNvPr id="7" name="TextBox 6"/>
          <p:cNvSpPr txBox="1"/>
          <p:nvPr/>
        </p:nvSpPr>
        <p:spPr>
          <a:xfrm>
            <a:off x="579069" y="1358015"/>
            <a:ext cx="8234048" cy="1015663"/>
          </a:xfrm>
          <a:prstGeom prst="rect">
            <a:avLst/>
          </a:prstGeom>
          <a:noFill/>
        </p:spPr>
        <p:txBody>
          <a:bodyPr wrap="square" rtlCol="0">
            <a:spAutoFit/>
          </a:bodyPr>
          <a:lstStyle/>
          <a:p>
            <a:pPr marL="342900" indent="-342900">
              <a:buFont typeface="Arial" panose="020B0604020202020204" pitchFamily="34" charset="0"/>
              <a:buChar char="•"/>
            </a:pPr>
            <a:endParaRPr lang="en-ZA" sz="2000" dirty="0" smtClean="0">
              <a:solidFill>
                <a:srgbClr val="000000"/>
              </a:solidFill>
            </a:endParaRPr>
          </a:p>
          <a:p>
            <a:endParaRPr lang="en-ZA" sz="2000" dirty="0" smtClean="0">
              <a:solidFill>
                <a:srgbClr val="000000"/>
              </a:solidFill>
            </a:endParaRPr>
          </a:p>
          <a:p>
            <a:endParaRPr lang="en-ZA" sz="2000" dirty="0">
              <a:solidFill>
                <a:srgbClr val="000000"/>
              </a:solidFill>
            </a:endParaRPr>
          </a:p>
        </p:txBody>
      </p:sp>
      <p:sp>
        <p:nvSpPr>
          <p:cNvPr id="19" name="TextBox 18"/>
          <p:cNvSpPr txBox="1"/>
          <p:nvPr/>
        </p:nvSpPr>
        <p:spPr>
          <a:xfrm>
            <a:off x="443754" y="5229187"/>
            <a:ext cx="8700247" cy="307777"/>
          </a:xfrm>
          <a:prstGeom prst="rect">
            <a:avLst/>
          </a:prstGeom>
          <a:noFill/>
        </p:spPr>
        <p:txBody>
          <a:bodyPr wrap="square" rtlCol="0">
            <a:spAutoFit/>
          </a:bodyPr>
          <a:lstStyle/>
          <a:p>
            <a:pPr algn="ctr"/>
            <a:endParaRPr lang="en-ZA" sz="1400" i="1" dirty="0">
              <a:solidFill>
                <a:schemeClr val="accent6">
                  <a:lumMod val="50000"/>
                </a:schemeClr>
              </a:solidFill>
            </a:endParaRPr>
          </a:p>
        </p:txBody>
      </p:sp>
      <p:sp>
        <p:nvSpPr>
          <p:cNvPr id="21" name="Slide Number Placeholder 6"/>
          <p:cNvSpPr>
            <a:spLocks/>
          </p:cNvSpPr>
          <p:nvPr/>
        </p:nvSpPr>
        <p:spPr bwMode="auto">
          <a:xfrm>
            <a:off x="8292169" y="5618030"/>
            <a:ext cx="520948" cy="457200"/>
          </a:xfrm>
          <a:prstGeom prst="ellipse">
            <a:avLst/>
          </a:prstGeom>
          <a:solidFill>
            <a:schemeClr val="tx1"/>
          </a:solidFill>
          <a:ln>
            <a:noFill/>
          </a:ln>
        </p:spPr>
        <p:txBody>
          <a:bodyPr wrap="none" lIns="0" tIns="0" rIns="0" bIns="0" anchor="ctr" anchorCtr="1"/>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fld id="{20F226F6-254A-4159-9B6D-4D015AF289F7}" type="slidenum">
              <a:rPr lang="en-ZA" sz="1400">
                <a:solidFill>
                  <a:srgbClr val="FFFFFF"/>
                </a:solidFill>
                <a:latin typeface="Calibri" panose="020F0502020204030204" pitchFamily="34" charset="0"/>
              </a:rPr>
              <a:pPr algn="ctr"/>
              <a:t>19</a:t>
            </a:fld>
            <a:endParaRPr lang="en-ZA" sz="1400" dirty="0">
              <a:solidFill>
                <a:srgbClr val="FFFFFF"/>
              </a:solidFill>
              <a:latin typeface="Calibri" panose="020F0502020204030204" pitchFamily="34" charset="0"/>
            </a:endParaRPr>
          </a:p>
        </p:txBody>
      </p:sp>
      <p:sp>
        <p:nvSpPr>
          <p:cNvPr id="22" name="Content Placeholder 2"/>
          <p:cNvSpPr txBox="1">
            <a:spLocks/>
          </p:cNvSpPr>
          <p:nvPr/>
        </p:nvSpPr>
        <p:spPr>
          <a:xfrm>
            <a:off x="443754" y="2974948"/>
            <a:ext cx="8369363" cy="49598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en-ZA" sz="2400" b="1" dirty="0" smtClean="0">
              <a:latin typeface="Arial" panose="020B0604020202020204" pitchFamily="34" charset="0"/>
              <a:ea typeface="Tahoma" panose="020B0604030504040204" pitchFamily="34" charset="0"/>
              <a:cs typeface="Arial" panose="020B0604020202020204" pitchFamily="34" charset="0"/>
            </a:endParaRPr>
          </a:p>
          <a:p>
            <a:pPr marL="0" indent="0" algn="just">
              <a:buNone/>
            </a:pPr>
            <a:endParaRPr lang="en-ZA" sz="2400" b="1" dirty="0" smtClean="0">
              <a:latin typeface="Arial" panose="020B0604020202020204" pitchFamily="34" charset="0"/>
              <a:cs typeface="Arial" panose="020B0604020202020204" pitchFamily="34" charset="0"/>
            </a:endParaRPr>
          </a:p>
          <a:p>
            <a:pPr marL="0" indent="0" algn="just">
              <a:buNone/>
            </a:pPr>
            <a:endParaRPr lang="en-ZA" sz="2400" b="1" dirty="0">
              <a:latin typeface="Arial" panose="020B0604020202020204" pitchFamily="34" charset="0"/>
              <a:cs typeface="Arial" panose="020B060402020202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xmlns="" val="2652037605"/>
              </p:ext>
            </p:extLst>
          </p:nvPr>
        </p:nvGraphicFramePr>
        <p:xfrm>
          <a:off x="266006" y="930018"/>
          <a:ext cx="8678492" cy="3108960"/>
        </p:xfrm>
        <a:graphic>
          <a:graphicData uri="http://schemas.openxmlformats.org/drawingml/2006/table">
            <a:tbl>
              <a:tblPr firstRow="1" bandRow="1">
                <a:tableStyleId>{5C22544A-7EE6-4342-B048-85BDC9FD1C3A}</a:tableStyleId>
              </a:tblPr>
              <a:tblGrid>
                <a:gridCol w="2169623"/>
                <a:gridCol w="2169623"/>
                <a:gridCol w="2169623"/>
                <a:gridCol w="2169623"/>
              </a:tblGrid>
              <a:tr h="817972">
                <a:tc>
                  <a:txBody>
                    <a:bodyPr/>
                    <a:lstStyle/>
                    <a:p>
                      <a:r>
                        <a:rPr lang="en-ZA" sz="1600" b="1" dirty="0" smtClean="0">
                          <a:solidFill>
                            <a:schemeClr val="tx1"/>
                          </a:solidFill>
                        </a:rPr>
                        <a:t>ANNUAL MEASURABLE OBJECTIVE 			</a:t>
                      </a:r>
                    </a:p>
                  </a:txBody>
                  <a:tcPr>
                    <a:solidFill>
                      <a:srgbClr val="FFCC00"/>
                    </a:solidFill>
                  </a:tcPr>
                </a:tc>
                <a:tc>
                  <a:txBody>
                    <a:bodyPr/>
                    <a:lstStyle/>
                    <a:p>
                      <a:r>
                        <a:rPr lang="en-ZA" sz="1600" b="1" dirty="0" smtClean="0">
                          <a:solidFill>
                            <a:schemeClr val="tx1"/>
                          </a:solidFill>
                        </a:rPr>
                        <a:t>INDICATOR</a:t>
                      </a:r>
                      <a:endParaRPr lang="en-ZA" sz="1600" b="1" dirty="0">
                        <a:solidFill>
                          <a:schemeClr val="tx1"/>
                        </a:solidFill>
                      </a:endParaRPr>
                    </a:p>
                  </a:txBody>
                  <a:tcPr>
                    <a:solidFill>
                      <a:srgbClr val="FFCC00"/>
                    </a:solidFill>
                  </a:tcPr>
                </a:tc>
                <a:tc>
                  <a:txBody>
                    <a:bodyPr/>
                    <a:lstStyle/>
                    <a:p>
                      <a:r>
                        <a:rPr lang="en-ZA" sz="1600" b="1" dirty="0" smtClean="0">
                          <a:solidFill>
                            <a:schemeClr val="tx1"/>
                          </a:solidFill>
                        </a:rPr>
                        <a:t>ANNUAL TARGET</a:t>
                      </a:r>
                    </a:p>
                    <a:p>
                      <a:endParaRPr lang="en-ZA" sz="1600" b="1" dirty="0" smtClean="0">
                        <a:solidFill>
                          <a:schemeClr val="tx1"/>
                        </a:solidFill>
                      </a:endParaRPr>
                    </a:p>
                  </a:txBody>
                  <a:tcPr>
                    <a:solidFill>
                      <a:srgbClr val="FFCC00"/>
                    </a:solidFill>
                  </a:tcPr>
                </a:tc>
                <a:tc>
                  <a:txBody>
                    <a:bodyPr/>
                    <a:lstStyle/>
                    <a:p>
                      <a:r>
                        <a:rPr lang="en-ZA" sz="1600" b="1" dirty="0" smtClean="0">
                          <a:solidFill>
                            <a:schemeClr val="tx1"/>
                          </a:solidFill>
                        </a:rPr>
                        <a:t>BUDGET</a:t>
                      </a:r>
                    </a:p>
                  </a:txBody>
                  <a:tcPr>
                    <a:solidFill>
                      <a:srgbClr val="FFCC00"/>
                    </a:solidFill>
                  </a:tcPr>
                </a:tc>
              </a:tr>
              <a:tr h="817972">
                <a:tc>
                  <a:txBody>
                    <a:bodyPr/>
                    <a:lstStyle/>
                    <a:p>
                      <a:r>
                        <a:rPr lang="en-ZA" sz="1600" dirty="0" smtClean="0"/>
                        <a:t>Distribution</a:t>
                      </a:r>
                      <a:endParaRPr lang="en-ZA" sz="1600" dirty="0"/>
                    </a:p>
                  </a:txBody>
                  <a:tcPr>
                    <a:solidFill>
                      <a:srgbClr val="FFCC00">
                        <a:alpha val="55000"/>
                      </a:srgbClr>
                    </a:solidFill>
                  </a:tcPr>
                </a:tc>
                <a:tc>
                  <a:txBody>
                    <a:bodyPr/>
                    <a:lstStyle/>
                    <a:p>
                      <a:r>
                        <a:rPr lang="en-ZA" sz="1600" dirty="0" smtClean="0"/>
                        <a:t>Assist to sell and distribute local films </a:t>
                      </a:r>
                      <a:endParaRPr lang="en-ZA" sz="1600" dirty="0"/>
                    </a:p>
                  </a:txBody>
                  <a:tcPr>
                    <a:solidFill>
                      <a:srgbClr val="FFCC00">
                        <a:alpha val="55000"/>
                      </a:srgbClr>
                    </a:solidFill>
                  </a:tcPr>
                </a:tc>
                <a:tc>
                  <a:txBody>
                    <a:bodyPr/>
                    <a:lstStyle/>
                    <a:p>
                      <a:r>
                        <a:rPr lang="en-ZA" sz="1600" dirty="0" smtClean="0"/>
                        <a:t>1 Digital Platform for SA film industry developed and implemented</a:t>
                      </a:r>
                    </a:p>
                    <a:p>
                      <a:endParaRPr lang="en-ZA" sz="1600" dirty="0" smtClean="0"/>
                    </a:p>
                    <a:p>
                      <a:r>
                        <a:rPr lang="en-ZA" sz="1600" dirty="0" smtClean="0"/>
                        <a:t>10 Marketing and Self Distribution grants awarded </a:t>
                      </a:r>
                      <a:r>
                        <a:rPr lang="en-ZA" sz="1600" dirty="0" err="1" smtClean="0"/>
                        <a:t>p.a</a:t>
                      </a:r>
                      <a:endParaRPr lang="en-ZA" sz="1600" dirty="0" smtClean="0"/>
                    </a:p>
                    <a:p>
                      <a:endParaRPr lang="en-ZA" sz="1600" dirty="0" smtClean="0"/>
                    </a:p>
                    <a:p>
                      <a:endParaRPr lang="en-ZA" sz="1600" dirty="0"/>
                    </a:p>
                  </a:txBody>
                  <a:tcPr>
                    <a:solidFill>
                      <a:srgbClr val="FFCC00">
                        <a:alpha val="55000"/>
                      </a:srgbClr>
                    </a:solidFill>
                  </a:tcPr>
                </a:tc>
                <a:tc>
                  <a:txBody>
                    <a:bodyPr/>
                    <a:lstStyle/>
                    <a:p>
                      <a:r>
                        <a:rPr lang="en-ZA" sz="1600" dirty="0" smtClean="0"/>
                        <a:t>R1M</a:t>
                      </a:r>
                    </a:p>
                    <a:p>
                      <a:endParaRPr lang="en-ZA" sz="1600" dirty="0" smtClean="0"/>
                    </a:p>
                    <a:p>
                      <a:endParaRPr lang="en-ZA" sz="1600" dirty="0" smtClean="0"/>
                    </a:p>
                    <a:p>
                      <a:endParaRPr lang="en-ZA" sz="1600" dirty="0" smtClean="0"/>
                    </a:p>
                    <a:p>
                      <a:r>
                        <a:rPr lang="en-ZA" sz="1600" dirty="0" smtClean="0"/>
                        <a:t>R2M</a:t>
                      </a:r>
                      <a:endParaRPr lang="en-ZA" sz="1600" dirty="0"/>
                    </a:p>
                  </a:txBody>
                  <a:tcPr>
                    <a:solidFill>
                      <a:srgbClr val="FFCC00">
                        <a:alpha val="55000"/>
                      </a:srgbClr>
                    </a:solidFill>
                  </a:tcPr>
                </a:tc>
              </a:tr>
            </a:tbl>
          </a:graphicData>
        </a:graphic>
      </p:graphicFrame>
      <p:pic>
        <p:nvPicPr>
          <p:cNvPr id="11" name="Picture 10" descr="Front bottom.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5571569"/>
            <a:ext cx="9144000" cy="1286433"/>
          </a:xfrm>
          <a:prstGeom prst="rect">
            <a:avLst/>
          </a:prstGeom>
        </p:spPr>
      </p:pic>
    </p:spTree>
    <p:extLst>
      <p:ext uri="{BB962C8B-B14F-4D97-AF65-F5344CB8AC3E}">
        <p14:creationId xmlns:p14="http://schemas.microsoft.com/office/powerpoint/2010/main" xmlns="" val="12455432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p:cNvSpPr>
          <p:nvPr/>
        </p:nvSpPr>
        <p:spPr bwMode="auto">
          <a:xfrm>
            <a:off x="476251" y="214313"/>
            <a:ext cx="8143875" cy="1143000"/>
          </a:xfrm>
          <a:prstGeom prst="rect">
            <a:avLst/>
          </a:prstGeom>
          <a:noFill/>
          <a:ln w="9525">
            <a:noFill/>
            <a:miter lim="800000"/>
            <a:headEnd/>
            <a:tailEnd/>
          </a:ln>
          <a:effectLst>
            <a:outerShdw dist="35921" dir="2700000" algn="ctr" rotWithShape="0">
              <a:schemeClr val="tx1"/>
            </a:outerShdw>
          </a:effectLst>
        </p:spPr>
        <p:txBody>
          <a:bodyPr anchor="ctr"/>
          <a:lstStyle/>
          <a:p>
            <a:pPr algn="ctr">
              <a:defRPr/>
            </a:pPr>
            <a:r>
              <a:rPr lang="en-ZA" sz="2800" b="1" dirty="0" smtClean="0">
                <a:solidFill>
                  <a:srgbClr val="CC9900"/>
                </a:solidFill>
                <a:latin typeface="Arial Rounded MT Bold" pitchFamily="34" charset="0"/>
              </a:rPr>
              <a:t>Contents</a:t>
            </a:r>
            <a:endParaRPr lang="en-ZA" sz="2800" b="1" dirty="0">
              <a:solidFill>
                <a:srgbClr val="CC9900"/>
              </a:solidFill>
              <a:latin typeface="Arial Rounded MT Bold" pitchFamily="34" charset="0"/>
            </a:endParaRPr>
          </a:p>
        </p:txBody>
      </p:sp>
      <p:sp>
        <p:nvSpPr>
          <p:cNvPr id="5" name="Slide Number Placeholder 6"/>
          <p:cNvSpPr>
            <a:spLocks/>
          </p:cNvSpPr>
          <p:nvPr/>
        </p:nvSpPr>
        <p:spPr bwMode="auto">
          <a:xfrm>
            <a:off x="8293075" y="5757585"/>
            <a:ext cx="520948" cy="457200"/>
          </a:xfrm>
          <a:prstGeom prst="ellipse">
            <a:avLst/>
          </a:prstGeom>
          <a:solidFill>
            <a:schemeClr val="tx1"/>
          </a:solidFill>
          <a:ln>
            <a:noFill/>
          </a:ln>
        </p:spPr>
        <p:txBody>
          <a:bodyPr wrap="none" lIns="0" tIns="0" rIns="0" bIns="0" anchor="ctr" anchorCtr="1"/>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fld id="{20F226F6-254A-4159-9B6D-4D015AF289F7}" type="slidenum">
              <a:rPr lang="en-ZA" sz="1400">
                <a:solidFill>
                  <a:srgbClr val="FFFFFF"/>
                </a:solidFill>
                <a:latin typeface="Calibri" panose="020F0502020204030204" pitchFamily="34" charset="0"/>
              </a:rPr>
              <a:pPr algn="ctr"/>
              <a:t>2</a:t>
            </a:fld>
            <a:endParaRPr lang="en-ZA" sz="1400" dirty="0">
              <a:solidFill>
                <a:srgbClr val="FFFFFF"/>
              </a:solidFill>
              <a:latin typeface="Calibri" panose="020F0502020204030204" pitchFamily="34" charset="0"/>
            </a:endParaRPr>
          </a:p>
        </p:txBody>
      </p:sp>
      <p:sp>
        <p:nvSpPr>
          <p:cNvPr id="3" name="Rectangle 2"/>
          <p:cNvSpPr/>
          <p:nvPr/>
        </p:nvSpPr>
        <p:spPr>
          <a:xfrm>
            <a:off x="764628" y="1357313"/>
            <a:ext cx="7654158" cy="2616101"/>
          </a:xfrm>
          <a:prstGeom prst="rect">
            <a:avLst/>
          </a:prstGeom>
        </p:spPr>
        <p:txBody>
          <a:bodyPr wrap="square">
            <a:spAutoFit/>
          </a:bodyPr>
          <a:lstStyle/>
          <a:p>
            <a:pPr marL="457200" indent="-457200" algn="just">
              <a:buFont typeface="Arial" panose="020B0604020202020204" pitchFamily="34" charset="0"/>
              <a:buChar char="•"/>
            </a:pPr>
            <a:r>
              <a:rPr lang="en-ZA" sz="2400" b="1" dirty="0" smtClean="0">
                <a:solidFill>
                  <a:prstClr val="black"/>
                </a:solidFill>
                <a:latin typeface="Arial" panose="020B0604020202020204" pitchFamily="34" charset="0"/>
                <a:cs typeface="Arial" panose="020B0604020202020204" pitchFamily="34" charset="0"/>
              </a:rPr>
              <a:t>Enabling Legislation - Mandate</a:t>
            </a:r>
          </a:p>
          <a:p>
            <a:pPr marL="457200" indent="-457200" algn="just">
              <a:spcBef>
                <a:spcPts val="600"/>
              </a:spcBef>
              <a:buFont typeface="Arial" panose="020B0604020202020204" pitchFamily="34" charset="0"/>
              <a:buChar char="•"/>
            </a:pPr>
            <a:r>
              <a:rPr lang="en-ZA" sz="2400" b="1" dirty="0" smtClean="0">
                <a:solidFill>
                  <a:prstClr val="black"/>
                </a:solidFill>
                <a:latin typeface="Arial" panose="020B0604020202020204" pitchFamily="34" charset="0"/>
                <a:cs typeface="Arial" panose="020B0604020202020204" pitchFamily="34" charset="0"/>
              </a:rPr>
              <a:t>Vision</a:t>
            </a:r>
          </a:p>
          <a:p>
            <a:pPr marL="457200" indent="-457200" algn="just">
              <a:spcBef>
                <a:spcPts val="600"/>
              </a:spcBef>
              <a:buFont typeface="Arial" panose="020B0604020202020204" pitchFamily="34" charset="0"/>
              <a:buChar char="•"/>
            </a:pPr>
            <a:r>
              <a:rPr lang="en-ZA" sz="2400" b="1" dirty="0" smtClean="0">
                <a:solidFill>
                  <a:prstClr val="black"/>
                </a:solidFill>
                <a:latin typeface="Arial" panose="020B0604020202020204" pitchFamily="34" charset="0"/>
                <a:cs typeface="Arial" panose="020B0604020202020204" pitchFamily="34" charset="0"/>
              </a:rPr>
              <a:t>Mission</a:t>
            </a:r>
          </a:p>
          <a:p>
            <a:pPr marL="457200" indent="-457200" algn="just">
              <a:spcBef>
                <a:spcPts val="600"/>
              </a:spcBef>
              <a:buFont typeface="Arial" panose="020B0604020202020204" pitchFamily="34" charset="0"/>
              <a:buChar char="•"/>
            </a:pPr>
            <a:r>
              <a:rPr lang="en-ZA" sz="2400" b="1" dirty="0" smtClean="0">
                <a:solidFill>
                  <a:prstClr val="black"/>
                </a:solidFill>
                <a:latin typeface="Arial" panose="020B0604020202020204" pitchFamily="34" charset="0"/>
                <a:cs typeface="Arial" panose="020B0604020202020204" pitchFamily="34" charset="0"/>
              </a:rPr>
              <a:t>Strategic focus areas and goals</a:t>
            </a:r>
          </a:p>
          <a:p>
            <a:pPr marL="457200" indent="-457200" algn="just">
              <a:spcBef>
                <a:spcPts val="600"/>
              </a:spcBef>
              <a:buFont typeface="Arial" panose="020B0604020202020204" pitchFamily="34" charset="0"/>
              <a:buChar char="•"/>
            </a:pPr>
            <a:r>
              <a:rPr lang="en-ZA" sz="2400" b="1" dirty="0" smtClean="0">
                <a:solidFill>
                  <a:prstClr val="black"/>
                </a:solidFill>
                <a:latin typeface="Arial" panose="020B0604020202020204" pitchFamily="34" charset="0"/>
                <a:cs typeface="Arial" panose="020B0604020202020204" pitchFamily="34" charset="0"/>
              </a:rPr>
              <a:t>Annual Performance Plan - Key programmes</a:t>
            </a:r>
          </a:p>
          <a:p>
            <a:pPr algn="just"/>
            <a:endParaRPr lang="en-ZA" sz="2400" dirty="0" smtClean="0">
              <a:solidFill>
                <a:prstClr val="black"/>
              </a:solidFill>
              <a:latin typeface="Arial" panose="020B0604020202020204" pitchFamily="34" charset="0"/>
              <a:cs typeface="Arial" panose="020B0604020202020204" pitchFamily="34" charset="0"/>
            </a:endParaRPr>
          </a:p>
        </p:txBody>
      </p:sp>
      <p:pic>
        <p:nvPicPr>
          <p:cNvPr id="7" name="Picture 6" descr="Front bottom.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5571569"/>
            <a:ext cx="9144000" cy="1286433"/>
          </a:xfrm>
          <a:prstGeom prst="rect">
            <a:avLst/>
          </a:prstGeom>
        </p:spPr>
      </p:pic>
    </p:spTree>
    <p:extLst>
      <p:ext uri="{BB962C8B-B14F-4D97-AF65-F5344CB8AC3E}">
        <p14:creationId xmlns:p14="http://schemas.microsoft.com/office/powerpoint/2010/main" xmlns="" val="29925382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p:cNvSpPr>
          <p:nvPr/>
        </p:nvSpPr>
        <p:spPr bwMode="auto">
          <a:xfrm>
            <a:off x="110360" y="3765"/>
            <a:ext cx="9033641" cy="752980"/>
          </a:xfrm>
          <a:prstGeom prst="rect">
            <a:avLst/>
          </a:prstGeom>
          <a:noFill/>
          <a:ln w="9525">
            <a:noFill/>
            <a:miter lim="800000"/>
            <a:headEnd/>
            <a:tailEnd/>
          </a:ln>
          <a:effectLst>
            <a:outerShdw dist="35921" dir="2700000" algn="ctr" rotWithShape="0">
              <a:schemeClr val="tx1"/>
            </a:outerShdw>
          </a:effectLst>
        </p:spPr>
        <p:txBody>
          <a:bodyPr anchor="ctr"/>
          <a:lstStyle/>
          <a:p>
            <a:pPr algn="ctr">
              <a:defRPr/>
            </a:pPr>
            <a:r>
              <a:rPr lang="en-ZA" sz="3200" b="1" dirty="0" smtClean="0">
                <a:solidFill>
                  <a:srgbClr val="CC9900"/>
                </a:solidFill>
                <a:latin typeface="Arial Rounded MT Bold" pitchFamily="34" charset="0"/>
                <a:cs typeface="+mn-cs"/>
              </a:rPr>
              <a:t>APP - </a:t>
            </a:r>
            <a:r>
              <a:rPr lang="en-ZA" sz="3200" b="1" dirty="0">
                <a:solidFill>
                  <a:srgbClr val="CC9900"/>
                </a:solidFill>
                <a:latin typeface="Arial Rounded MT Bold" pitchFamily="34" charset="0"/>
              </a:rPr>
              <a:t>Key Programmes (</a:t>
            </a:r>
            <a:r>
              <a:rPr lang="en-ZA" sz="3200" b="1" dirty="0" smtClean="0">
                <a:solidFill>
                  <a:srgbClr val="CC9900"/>
                </a:solidFill>
                <a:latin typeface="Arial Rounded MT Bold" pitchFamily="34" charset="0"/>
              </a:rPr>
              <a:t>contd.)</a:t>
            </a:r>
            <a:endParaRPr lang="en-ZA" sz="3200" dirty="0">
              <a:cs typeface="+mn-cs"/>
            </a:endParaRPr>
          </a:p>
        </p:txBody>
      </p:sp>
      <p:sp>
        <p:nvSpPr>
          <p:cNvPr id="10" name="Rectangle 10"/>
          <p:cNvSpPr>
            <a:spLocks noChangeArrowheads="1"/>
          </p:cNvSpPr>
          <p:nvPr/>
        </p:nvSpPr>
        <p:spPr bwMode="auto">
          <a:xfrm>
            <a:off x="1185862" y="1357315"/>
            <a:ext cx="7958138" cy="2451953"/>
          </a:xfrm>
          <a:prstGeom prst="rect">
            <a:avLst/>
          </a:prstGeom>
          <a:noFill/>
          <a:ln w="9525">
            <a:noFill/>
            <a:miter lim="800000"/>
            <a:headEnd/>
            <a:tailEnd/>
          </a:ln>
        </p:spPr>
        <p:txBody>
          <a:bodyPr>
            <a:spAutoFit/>
          </a:bodyPr>
          <a:lstStyle/>
          <a:p>
            <a:pPr eaLnBrk="1" hangingPunct="1"/>
            <a:endParaRPr lang="en-ZA" altLang="en-US" sz="2800" dirty="0">
              <a:latin typeface="Calibri" pitchFamily="34" charset="0"/>
            </a:endParaRPr>
          </a:p>
          <a:p>
            <a:pPr eaLnBrk="1" hangingPunct="1">
              <a:spcBef>
                <a:spcPts val="400"/>
              </a:spcBef>
              <a:spcAft>
                <a:spcPts val="400"/>
              </a:spcAft>
            </a:pPr>
            <a:endParaRPr lang="en-ZA" altLang="en-US" sz="4000" i="1" dirty="0">
              <a:latin typeface="Calibri" pitchFamily="34" charset="0"/>
            </a:endParaRPr>
          </a:p>
          <a:p>
            <a:pPr eaLnBrk="1" hangingPunct="1">
              <a:spcBef>
                <a:spcPts val="400"/>
              </a:spcBef>
              <a:spcAft>
                <a:spcPts val="400"/>
              </a:spcAft>
              <a:buFont typeface="Arial" charset="0"/>
              <a:buChar char="•"/>
            </a:pPr>
            <a:endParaRPr lang="en-GB" altLang="en-US" sz="2400" dirty="0">
              <a:latin typeface="Calibri" pitchFamily="34" charset="0"/>
            </a:endParaRPr>
          </a:p>
          <a:p>
            <a:pPr eaLnBrk="1" hangingPunct="1">
              <a:buFont typeface="Arial" charset="0"/>
              <a:buChar char="•"/>
            </a:pPr>
            <a:endParaRPr lang="en-GB" altLang="en-US" sz="2400" dirty="0">
              <a:latin typeface="Calibri" pitchFamily="34" charset="0"/>
            </a:endParaRPr>
          </a:p>
          <a:p>
            <a:pPr eaLnBrk="1" hangingPunct="1">
              <a:buFont typeface="Arial" charset="0"/>
              <a:buChar char="•"/>
            </a:pPr>
            <a:endParaRPr lang="en-GB" altLang="en-US" sz="2400" dirty="0">
              <a:latin typeface="Calibri" pitchFamily="34" charset="0"/>
            </a:endParaRPr>
          </a:p>
        </p:txBody>
      </p:sp>
      <p:sp>
        <p:nvSpPr>
          <p:cNvPr id="6" name="TextBox 5"/>
          <p:cNvSpPr txBox="1"/>
          <p:nvPr/>
        </p:nvSpPr>
        <p:spPr>
          <a:xfrm>
            <a:off x="1017640" y="1455242"/>
            <a:ext cx="6990735" cy="707886"/>
          </a:xfrm>
          <a:prstGeom prst="rect">
            <a:avLst/>
          </a:prstGeom>
          <a:noFill/>
        </p:spPr>
        <p:txBody>
          <a:bodyPr wrap="square" rtlCol="0">
            <a:spAutoFit/>
          </a:bodyPr>
          <a:lstStyle/>
          <a:p>
            <a:endParaRPr lang="en-ZA" sz="2000" dirty="0" smtClean="0"/>
          </a:p>
          <a:p>
            <a:endParaRPr lang="en-ZA" sz="2000" dirty="0"/>
          </a:p>
        </p:txBody>
      </p:sp>
      <p:sp>
        <p:nvSpPr>
          <p:cNvPr id="7" name="TextBox 6"/>
          <p:cNvSpPr txBox="1"/>
          <p:nvPr/>
        </p:nvSpPr>
        <p:spPr>
          <a:xfrm>
            <a:off x="579069" y="1358015"/>
            <a:ext cx="8234048" cy="1015663"/>
          </a:xfrm>
          <a:prstGeom prst="rect">
            <a:avLst/>
          </a:prstGeom>
          <a:noFill/>
        </p:spPr>
        <p:txBody>
          <a:bodyPr wrap="square" rtlCol="0">
            <a:spAutoFit/>
          </a:bodyPr>
          <a:lstStyle/>
          <a:p>
            <a:pPr marL="342900" indent="-342900">
              <a:buFont typeface="Arial" panose="020B0604020202020204" pitchFamily="34" charset="0"/>
              <a:buChar char="•"/>
            </a:pPr>
            <a:endParaRPr lang="en-ZA" sz="2000" dirty="0" smtClean="0">
              <a:solidFill>
                <a:srgbClr val="000000"/>
              </a:solidFill>
            </a:endParaRPr>
          </a:p>
          <a:p>
            <a:endParaRPr lang="en-ZA" sz="2000" dirty="0" smtClean="0">
              <a:solidFill>
                <a:srgbClr val="000000"/>
              </a:solidFill>
            </a:endParaRPr>
          </a:p>
          <a:p>
            <a:endParaRPr lang="en-ZA" sz="2000" dirty="0">
              <a:solidFill>
                <a:srgbClr val="000000"/>
              </a:solidFill>
            </a:endParaRPr>
          </a:p>
        </p:txBody>
      </p:sp>
      <p:sp>
        <p:nvSpPr>
          <p:cNvPr id="19" name="TextBox 18"/>
          <p:cNvSpPr txBox="1"/>
          <p:nvPr/>
        </p:nvSpPr>
        <p:spPr>
          <a:xfrm>
            <a:off x="443754" y="5229187"/>
            <a:ext cx="8700247" cy="307777"/>
          </a:xfrm>
          <a:prstGeom prst="rect">
            <a:avLst/>
          </a:prstGeom>
          <a:noFill/>
        </p:spPr>
        <p:txBody>
          <a:bodyPr wrap="square" rtlCol="0">
            <a:spAutoFit/>
          </a:bodyPr>
          <a:lstStyle/>
          <a:p>
            <a:pPr algn="ctr"/>
            <a:endParaRPr lang="en-ZA" sz="1400" i="1" dirty="0">
              <a:solidFill>
                <a:schemeClr val="accent6">
                  <a:lumMod val="50000"/>
                </a:schemeClr>
              </a:solidFill>
            </a:endParaRPr>
          </a:p>
        </p:txBody>
      </p:sp>
      <p:sp>
        <p:nvSpPr>
          <p:cNvPr id="21" name="Slide Number Placeholder 6"/>
          <p:cNvSpPr>
            <a:spLocks/>
          </p:cNvSpPr>
          <p:nvPr/>
        </p:nvSpPr>
        <p:spPr bwMode="auto">
          <a:xfrm>
            <a:off x="8197137" y="5625598"/>
            <a:ext cx="520948" cy="457200"/>
          </a:xfrm>
          <a:prstGeom prst="ellipse">
            <a:avLst/>
          </a:prstGeom>
          <a:solidFill>
            <a:schemeClr val="tx1"/>
          </a:solidFill>
          <a:ln>
            <a:noFill/>
          </a:ln>
        </p:spPr>
        <p:txBody>
          <a:bodyPr wrap="none" lIns="0" tIns="0" rIns="0" bIns="0" anchor="ctr" anchorCtr="1"/>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fld id="{20F226F6-254A-4159-9B6D-4D015AF289F7}" type="slidenum">
              <a:rPr lang="en-ZA" sz="1400">
                <a:solidFill>
                  <a:srgbClr val="FFFFFF"/>
                </a:solidFill>
                <a:latin typeface="Calibri" panose="020F0502020204030204" pitchFamily="34" charset="0"/>
              </a:rPr>
              <a:pPr algn="ctr"/>
              <a:t>20</a:t>
            </a:fld>
            <a:endParaRPr lang="en-ZA" sz="1400" dirty="0">
              <a:solidFill>
                <a:srgbClr val="FFFFFF"/>
              </a:solidFill>
              <a:latin typeface="Calibri" panose="020F0502020204030204" pitchFamily="34" charset="0"/>
            </a:endParaRPr>
          </a:p>
        </p:txBody>
      </p:sp>
      <p:sp>
        <p:nvSpPr>
          <p:cNvPr id="22" name="Content Placeholder 2"/>
          <p:cNvSpPr txBox="1">
            <a:spLocks/>
          </p:cNvSpPr>
          <p:nvPr/>
        </p:nvSpPr>
        <p:spPr>
          <a:xfrm>
            <a:off x="443754" y="2974948"/>
            <a:ext cx="8369363" cy="49598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en-ZA" sz="2400" b="1" dirty="0" smtClean="0">
              <a:latin typeface="Arial" panose="020B0604020202020204" pitchFamily="34" charset="0"/>
              <a:ea typeface="Tahoma" panose="020B0604030504040204" pitchFamily="34" charset="0"/>
              <a:cs typeface="Arial" panose="020B0604020202020204" pitchFamily="34" charset="0"/>
            </a:endParaRPr>
          </a:p>
          <a:p>
            <a:pPr marL="0" indent="0" algn="just">
              <a:buNone/>
            </a:pPr>
            <a:endParaRPr lang="en-ZA" sz="2400" b="1" dirty="0" smtClean="0">
              <a:latin typeface="Arial" panose="020B0604020202020204" pitchFamily="34" charset="0"/>
              <a:cs typeface="Arial" panose="020B0604020202020204" pitchFamily="34" charset="0"/>
            </a:endParaRPr>
          </a:p>
          <a:p>
            <a:pPr marL="0" indent="0" algn="just">
              <a:buNone/>
            </a:pPr>
            <a:endParaRPr lang="en-ZA" sz="2400" b="1" dirty="0">
              <a:latin typeface="Arial" panose="020B0604020202020204" pitchFamily="34" charset="0"/>
              <a:cs typeface="Arial" panose="020B060402020202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xmlns="" val="3128116686"/>
              </p:ext>
            </p:extLst>
          </p:nvPr>
        </p:nvGraphicFramePr>
        <p:xfrm>
          <a:off x="266006" y="930018"/>
          <a:ext cx="8678492" cy="4018372"/>
        </p:xfrm>
        <a:graphic>
          <a:graphicData uri="http://schemas.openxmlformats.org/drawingml/2006/table">
            <a:tbl>
              <a:tblPr firstRow="1" bandRow="1">
                <a:tableStyleId>{5C22544A-7EE6-4342-B048-85BDC9FD1C3A}</a:tableStyleId>
              </a:tblPr>
              <a:tblGrid>
                <a:gridCol w="2169623"/>
                <a:gridCol w="2169623"/>
                <a:gridCol w="2169623"/>
                <a:gridCol w="2169623"/>
              </a:tblGrid>
              <a:tr h="817972">
                <a:tc>
                  <a:txBody>
                    <a:bodyPr/>
                    <a:lstStyle/>
                    <a:p>
                      <a:r>
                        <a:rPr lang="en-ZA" sz="1600" b="1" dirty="0" smtClean="0">
                          <a:solidFill>
                            <a:schemeClr val="tx1"/>
                          </a:solidFill>
                        </a:rPr>
                        <a:t>ANNUAL MEASURABLE OBJECTIVE 			</a:t>
                      </a:r>
                    </a:p>
                  </a:txBody>
                  <a:tcPr>
                    <a:solidFill>
                      <a:srgbClr val="FFCC00"/>
                    </a:solidFill>
                  </a:tcPr>
                </a:tc>
                <a:tc>
                  <a:txBody>
                    <a:bodyPr/>
                    <a:lstStyle/>
                    <a:p>
                      <a:r>
                        <a:rPr lang="en-ZA" sz="1600" b="1" dirty="0" smtClean="0">
                          <a:solidFill>
                            <a:schemeClr val="tx1"/>
                          </a:solidFill>
                        </a:rPr>
                        <a:t>INDICATOR</a:t>
                      </a:r>
                      <a:endParaRPr lang="en-ZA" sz="1600" b="1" dirty="0">
                        <a:solidFill>
                          <a:schemeClr val="tx1"/>
                        </a:solidFill>
                      </a:endParaRPr>
                    </a:p>
                  </a:txBody>
                  <a:tcPr>
                    <a:solidFill>
                      <a:srgbClr val="FFCC00"/>
                    </a:solidFill>
                  </a:tcPr>
                </a:tc>
                <a:tc>
                  <a:txBody>
                    <a:bodyPr/>
                    <a:lstStyle/>
                    <a:p>
                      <a:r>
                        <a:rPr lang="en-ZA" sz="1600" b="1" dirty="0" smtClean="0">
                          <a:solidFill>
                            <a:schemeClr val="tx1"/>
                          </a:solidFill>
                        </a:rPr>
                        <a:t>ANNUAL TARGET</a:t>
                      </a:r>
                    </a:p>
                    <a:p>
                      <a:endParaRPr lang="en-ZA" sz="1600" b="1" dirty="0" smtClean="0">
                        <a:solidFill>
                          <a:schemeClr val="tx1"/>
                        </a:solidFill>
                      </a:endParaRPr>
                    </a:p>
                  </a:txBody>
                  <a:tcPr>
                    <a:solidFill>
                      <a:srgbClr val="FFCC00"/>
                    </a:solidFill>
                  </a:tcPr>
                </a:tc>
                <a:tc>
                  <a:txBody>
                    <a:bodyPr/>
                    <a:lstStyle/>
                    <a:p>
                      <a:r>
                        <a:rPr lang="en-ZA" sz="1600" b="1" dirty="0" smtClean="0">
                          <a:solidFill>
                            <a:schemeClr val="tx1"/>
                          </a:solidFill>
                        </a:rPr>
                        <a:t>BUDGET</a:t>
                      </a:r>
                    </a:p>
                  </a:txBody>
                  <a:tcPr>
                    <a:solidFill>
                      <a:srgbClr val="FFCC00"/>
                    </a:solidFill>
                  </a:tcPr>
                </a:tc>
              </a:tr>
              <a:tr h="817972">
                <a:tc>
                  <a:txBody>
                    <a:bodyPr/>
                    <a:lstStyle/>
                    <a:p>
                      <a:r>
                        <a:rPr lang="en-ZA" sz="1600" dirty="0" smtClean="0"/>
                        <a:t>Policy and Research</a:t>
                      </a:r>
                      <a:endParaRPr lang="en-ZA" sz="1600" dirty="0"/>
                    </a:p>
                  </a:txBody>
                  <a:tcPr>
                    <a:solidFill>
                      <a:srgbClr val="FFCC00">
                        <a:alpha val="55000"/>
                      </a:srgbClr>
                    </a:solidFill>
                  </a:tcPr>
                </a:tc>
                <a:tc>
                  <a:txBody>
                    <a:bodyPr/>
                    <a:lstStyle/>
                    <a:p>
                      <a:r>
                        <a:rPr lang="en-ZA" sz="1600" dirty="0" smtClean="0"/>
                        <a:t>Industry research conducted and published</a:t>
                      </a:r>
                    </a:p>
                  </a:txBody>
                  <a:tcPr>
                    <a:solidFill>
                      <a:srgbClr val="FFCC00">
                        <a:alpha val="55000"/>
                      </a:srgbClr>
                    </a:solidFill>
                  </a:tcPr>
                </a:tc>
                <a:tc>
                  <a:txBody>
                    <a:bodyPr/>
                    <a:lstStyle/>
                    <a:p>
                      <a:r>
                        <a:rPr lang="en-ZA" sz="1600" dirty="0" smtClean="0"/>
                        <a:t>4 Research Publications per annum</a:t>
                      </a:r>
                    </a:p>
                  </a:txBody>
                  <a:tcPr>
                    <a:solidFill>
                      <a:srgbClr val="FFCC00">
                        <a:alpha val="55000"/>
                      </a:srgbClr>
                    </a:solidFill>
                  </a:tcPr>
                </a:tc>
                <a:tc>
                  <a:txBody>
                    <a:bodyPr/>
                    <a:lstStyle/>
                    <a:p>
                      <a:r>
                        <a:rPr lang="en-ZA" sz="1600" dirty="0" smtClean="0"/>
                        <a:t>R2.8M</a:t>
                      </a:r>
                    </a:p>
                  </a:txBody>
                  <a:tcPr>
                    <a:solidFill>
                      <a:srgbClr val="FFCC00">
                        <a:alpha val="55000"/>
                      </a:srgbClr>
                    </a:solidFill>
                  </a:tcPr>
                </a:tc>
              </a:tr>
              <a:tr h="817972">
                <a:tc>
                  <a:txBody>
                    <a:bodyPr/>
                    <a:lstStyle/>
                    <a:p>
                      <a:endParaRPr lang="en-ZA" sz="1600" dirty="0"/>
                    </a:p>
                  </a:txBody>
                  <a:tcPr>
                    <a:solidFill>
                      <a:srgbClr val="FFCC00">
                        <a:alpha val="80000"/>
                      </a:srgbClr>
                    </a:solidFill>
                  </a:tcPr>
                </a:tc>
                <a:tc>
                  <a:txBody>
                    <a:bodyPr/>
                    <a:lstStyle/>
                    <a:p>
                      <a:r>
                        <a:rPr lang="en-ZA" sz="1600" dirty="0" smtClean="0"/>
                        <a:t>Policies approved</a:t>
                      </a:r>
                    </a:p>
                    <a:p>
                      <a:endParaRPr lang="en-ZA" sz="1600" dirty="0" smtClean="0"/>
                    </a:p>
                  </a:txBody>
                  <a:tcPr>
                    <a:solidFill>
                      <a:srgbClr val="FFCC00">
                        <a:alpha val="80000"/>
                      </a:srgbClr>
                    </a:solidFill>
                  </a:tcPr>
                </a:tc>
                <a:tc>
                  <a:txBody>
                    <a:bodyPr/>
                    <a:lstStyle/>
                    <a:p>
                      <a:r>
                        <a:rPr lang="en-ZA" sz="1600" dirty="0" smtClean="0"/>
                        <a:t>3 policies approved by Council </a:t>
                      </a:r>
                      <a:r>
                        <a:rPr lang="en-ZA" sz="1600" dirty="0" err="1" smtClean="0"/>
                        <a:t>p.a</a:t>
                      </a:r>
                      <a:r>
                        <a:rPr lang="en-ZA" sz="1600" dirty="0" smtClean="0"/>
                        <a:t> </a:t>
                      </a:r>
                    </a:p>
                  </a:txBody>
                  <a:tcPr>
                    <a:solidFill>
                      <a:srgbClr val="FFCC00">
                        <a:alpha val="80000"/>
                      </a:srgbClr>
                    </a:solidFill>
                  </a:tcPr>
                </a:tc>
                <a:tc>
                  <a:txBody>
                    <a:bodyPr/>
                    <a:lstStyle/>
                    <a:p>
                      <a:r>
                        <a:rPr lang="en-ZA" sz="1600" dirty="0" smtClean="0"/>
                        <a:t>R500k</a:t>
                      </a:r>
                    </a:p>
                  </a:txBody>
                  <a:tcPr>
                    <a:solidFill>
                      <a:srgbClr val="FFCC00">
                        <a:alpha val="80000"/>
                      </a:srgbClr>
                    </a:solidFill>
                  </a:tcPr>
                </a:tc>
              </a:tr>
              <a:tr h="817972">
                <a:tc>
                  <a:txBody>
                    <a:bodyPr/>
                    <a:lstStyle/>
                    <a:p>
                      <a:endParaRPr lang="en-ZA" sz="1600" dirty="0"/>
                    </a:p>
                  </a:txBody>
                  <a:tcPr>
                    <a:solidFill>
                      <a:srgbClr val="FFCC00">
                        <a:alpha val="55000"/>
                      </a:srgb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600" dirty="0" smtClean="0"/>
                        <a:t>Certification of National Films</a:t>
                      </a:r>
                    </a:p>
                  </a:txBody>
                  <a:tcPr>
                    <a:solidFill>
                      <a:srgbClr val="FFCC00">
                        <a:alpha val="55000"/>
                      </a:srgb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600" dirty="0" smtClean="0"/>
                        <a:t>Certify 90% of applications received annually</a:t>
                      </a:r>
                    </a:p>
                    <a:p>
                      <a:pPr marL="0" marR="0" indent="0" algn="l" defTabSz="457200" rtl="0" eaLnBrk="1" fontAlgn="auto" latinLnBrk="0" hangingPunct="1">
                        <a:lnSpc>
                          <a:spcPct val="100000"/>
                        </a:lnSpc>
                        <a:spcBef>
                          <a:spcPts val="0"/>
                        </a:spcBef>
                        <a:spcAft>
                          <a:spcPts val="0"/>
                        </a:spcAft>
                        <a:buClrTx/>
                        <a:buSzTx/>
                        <a:buFontTx/>
                        <a:buNone/>
                        <a:tabLst/>
                        <a:defRPr/>
                      </a:pPr>
                      <a:endParaRPr lang="en-ZA" sz="160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ZA" sz="1600" dirty="0" smtClean="0"/>
                        <a:t>3 Co-production activations </a:t>
                      </a:r>
                      <a:r>
                        <a:rPr lang="en-ZA" sz="1600" dirty="0" err="1" smtClean="0"/>
                        <a:t>p.a</a:t>
                      </a:r>
                      <a:r>
                        <a:rPr lang="en-ZA" sz="1600" dirty="0" smtClean="0"/>
                        <a:t> </a:t>
                      </a:r>
                    </a:p>
                  </a:txBody>
                  <a:tcPr>
                    <a:solidFill>
                      <a:srgbClr val="FFCC00">
                        <a:alpha val="55000"/>
                      </a:srgb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600" dirty="0" smtClean="0"/>
                        <a:t>R500k</a:t>
                      </a:r>
                    </a:p>
                  </a:txBody>
                  <a:tcPr>
                    <a:solidFill>
                      <a:srgbClr val="FFCC00">
                        <a:alpha val="55000"/>
                      </a:srgbClr>
                    </a:solidFill>
                  </a:tcPr>
                </a:tc>
              </a:tr>
            </a:tbl>
          </a:graphicData>
        </a:graphic>
      </p:graphicFrame>
      <p:pic>
        <p:nvPicPr>
          <p:cNvPr id="11" name="Picture 10" descr="Front bottom.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5571569"/>
            <a:ext cx="9144000" cy="1286433"/>
          </a:xfrm>
          <a:prstGeom prst="rect">
            <a:avLst/>
          </a:prstGeom>
        </p:spPr>
      </p:pic>
    </p:spTree>
    <p:extLst>
      <p:ext uri="{BB962C8B-B14F-4D97-AF65-F5344CB8AC3E}">
        <p14:creationId xmlns:p14="http://schemas.microsoft.com/office/powerpoint/2010/main" xmlns="" val="19256472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p:cNvSpPr>
          <p:nvPr/>
        </p:nvSpPr>
        <p:spPr bwMode="auto">
          <a:xfrm>
            <a:off x="110360" y="3765"/>
            <a:ext cx="9033641" cy="752980"/>
          </a:xfrm>
          <a:prstGeom prst="rect">
            <a:avLst/>
          </a:prstGeom>
          <a:noFill/>
          <a:ln w="9525">
            <a:noFill/>
            <a:miter lim="800000"/>
            <a:headEnd/>
            <a:tailEnd/>
          </a:ln>
          <a:effectLst>
            <a:outerShdw dist="35921" dir="2700000" algn="ctr" rotWithShape="0">
              <a:schemeClr val="tx1"/>
            </a:outerShdw>
          </a:effectLst>
        </p:spPr>
        <p:txBody>
          <a:bodyPr anchor="ctr"/>
          <a:lstStyle/>
          <a:p>
            <a:pPr algn="ctr">
              <a:defRPr/>
            </a:pPr>
            <a:r>
              <a:rPr lang="en-ZA" sz="3200" b="1" dirty="0" smtClean="0">
                <a:solidFill>
                  <a:srgbClr val="CC9900"/>
                </a:solidFill>
                <a:latin typeface="Arial Rounded MT Bold" pitchFamily="34" charset="0"/>
                <a:cs typeface="+mn-cs"/>
              </a:rPr>
              <a:t>APP - </a:t>
            </a:r>
            <a:r>
              <a:rPr lang="en-ZA" sz="3200" b="1" dirty="0">
                <a:solidFill>
                  <a:srgbClr val="CC9900"/>
                </a:solidFill>
                <a:latin typeface="Arial Rounded MT Bold" pitchFamily="34" charset="0"/>
              </a:rPr>
              <a:t>Key Programmes (</a:t>
            </a:r>
            <a:r>
              <a:rPr lang="en-ZA" sz="3200" b="1" dirty="0" smtClean="0">
                <a:solidFill>
                  <a:srgbClr val="CC9900"/>
                </a:solidFill>
                <a:latin typeface="Arial Rounded MT Bold" pitchFamily="34" charset="0"/>
              </a:rPr>
              <a:t>contd.)</a:t>
            </a:r>
            <a:endParaRPr lang="en-ZA" sz="3200" dirty="0">
              <a:cs typeface="+mn-cs"/>
            </a:endParaRPr>
          </a:p>
        </p:txBody>
      </p:sp>
      <p:sp>
        <p:nvSpPr>
          <p:cNvPr id="10" name="Rectangle 10"/>
          <p:cNvSpPr>
            <a:spLocks noChangeArrowheads="1"/>
          </p:cNvSpPr>
          <p:nvPr/>
        </p:nvSpPr>
        <p:spPr bwMode="auto">
          <a:xfrm>
            <a:off x="1185862" y="1357315"/>
            <a:ext cx="7958138" cy="2451953"/>
          </a:xfrm>
          <a:prstGeom prst="rect">
            <a:avLst/>
          </a:prstGeom>
          <a:noFill/>
          <a:ln w="9525">
            <a:noFill/>
            <a:miter lim="800000"/>
            <a:headEnd/>
            <a:tailEnd/>
          </a:ln>
        </p:spPr>
        <p:txBody>
          <a:bodyPr>
            <a:spAutoFit/>
          </a:bodyPr>
          <a:lstStyle/>
          <a:p>
            <a:pPr eaLnBrk="1" hangingPunct="1"/>
            <a:endParaRPr lang="en-ZA" altLang="en-US" sz="2800" dirty="0">
              <a:latin typeface="Calibri" pitchFamily="34" charset="0"/>
            </a:endParaRPr>
          </a:p>
          <a:p>
            <a:pPr eaLnBrk="1" hangingPunct="1">
              <a:spcBef>
                <a:spcPts val="400"/>
              </a:spcBef>
              <a:spcAft>
                <a:spcPts val="400"/>
              </a:spcAft>
            </a:pPr>
            <a:endParaRPr lang="en-ZA" altLang="en-US" sz="4000" i="1" dirty="0">
              <a:latin typeface="Calibri" pitchFamily="34" charset="0"/>
            </a:endParaRPr>
          </a:p>
          <a:p>
            <a:pPr eaLnBrk="1" hangingPunct="1">
              <a:spcBef>
                <a:spcPts val="400"/>
              </a:spcBef>
              <a:spcAft>
                <a:spcPts val="400"/>
              </a:spcAft>
              <a:buFont typeface="Arial" charset="0"/>
              <a:buChar char="•"/>
            </a:pPr>
            <a:endParaRPr lang="en-GB" altLang="en-US" sz="2400" dirty="0">
              <a:latin typeface="Calibri" pitchFamily="34" charset="0"/>
            </a:endParaRPr>
          </a:p>
          <a:p>
            <a:pPr eaLnBrk="1" hangingPunct="1">
              <a:buFont typeface="Arial" charset="0"/>
              <a:buChar char="•"/>
            </a:pPr>
            <a:endParaRPr lang="en-GB" altLang="en-US" sz="2400" dirty="0">
              <a:latin typeface="Calibri" pitchFamily="34" charset="0"/>
            </a:endParaRPr>
          </a:p>
          <a:p>
            <a:pPr eaLnBrk="1" hangingPunct="1">
              <a:buFont typeface="Arial" charset="0"/>
              <a:buChar char="•"/>
            </a:pPr>
            <a:endParaRPr lang="en-GB" altLang="en-US" sz="2400" dirty="0">
              <a:latin typeface="Calibri" pitchFamily="34" charset="0"/>
            </a:endParaRPr>
          </a:p>
        </p:txBody>
      </p:sp>
      <p:sp>
        <p:nvSpPr>
          <p:cNvPr id="6" name="TextBox 5"/>
          <p:cNvSpPr txBox="1"/>
          <p:nvPr/>
        </p:nvSpPr>
        <p:spPr>
          <a:xfrm>
            <a:off x="1017640" y="1455242"/>
            <a:ext cx="6990735" cy="707886"/>
          </a:xfrm>
          <a:prstGeom prst="rect">
            <a:avLst/>
          </a:prstGeom>
          <a:noFill/>
        </p:spPr>
        <p:txBody>
          <a:bodyPr wrap="square" rtlCol="0">
            <a:spAutoFit/>
          </a:bodyPr>
          <a:lstStyle/>
          <a:p>
            <a:endParaRPr lang="en-ZA" sz="2000" dirty="0" smtClean="0"/>
          </a:p>
          <a:p>
            <a:endParaRPr lang="en-ZA" sz="2000" dirty="0"/>
          </a:p>
        </p:txBody>
      </p:sp>
      <p:sp>
        <p:nvSpPr>
          <p:cNvPr id="7" name="TextBox 6"/>
          <p:cNvSpPr txBox="1"/>
          <p:nvPr/>
        </p:nvSpPr>
        <p:spPr>
          <a:xfrm>
            <a:off x="579069" y="1358015"/>
            <a:ext cx="8234048" cy="1015663"/>
          </a:xfrm>
          <a:prstGeom prst="rect">
            <a:avLst/>
          </a:prstGeom>
          <a:noFill/>
        </p:spPr>
        <p:txBody>
          <a:bodyPr wrap="square" rtlCol="0">
            <a:spAutoFit/>
          </a:bodyPr>
          <a:lstStyle/>
          <a:p>
            <a:pPr marL="342900" indent="-342900">
              <a:buFont typeface="Arial" panose="020B0604020202020204" pitchFamily="34" charset="0"/>
              <a:buChar char="•"/>
            </a:pPr>
            <a:endParaRPr lang="en-ZA" sz="2000" dirty="0" smtClean="0">
              <a:solidFill>
                <a:srgbClr val="000000"/>
              </a:solidFill>
            </a:endParaRPr>
          </a:p>
          <a:p>
            <a:endParaRPr lang="en-ZA" sz="2000" dirty="0" smtClean="0">
              <a:solidFill>
                <a:srgbClr val="000000"/>
              </a:solidFill>
            </a:endParaRPr>
          </a:p>
          <a:p>
            <a:endParaRPr lang="en-ZA" sz="2000" dirty="0">
              <a:solidFill>
                <a:srgbClr val="000000"/>
              </a:solidFill>
            </a:endParaRPr>
          </a:p>
        </p:txBody>
      </p:sp>
      <p:sp>
        <p:nvSpPr>
          <p:cNvPr id="19" name="TextBox 18"/>
          <p:cNvSpPr txBox="1"/>
          <p:nvPr/>
        </p:nvSpPr>
        <p:spPr>
          <a:xfrm>
            <a:off x="443754" y="5229187"/>
            <a:ext cx="8700247" cy="307777"/>
          </a:xfrm>
          <a:prstGeom prst="rect">
            <a:avLst/>
          </a:prstGeom>
          <a:noFill/>
        </p:spPr>
        <p:txBody>
          <a:bodyPr wrap="square" rtlCol="0">
            <a:spAutoFit/>
          </a:bodyPr>
          <a:lstStyle/>
          <a:p>
            <a:pPr algn="ctr"/>
            <a:endParaRPr lang="en-ZA" sz="1400" i="1" dirty="0">
              <a:solidFill>
                <a:schemeClr val="accent6">
                  <a:lumMod val="50000"/>
                </a:schemeClr>
              </a:solidFill>
            </a:endParaRPr>
          </a:p>
        </p:txBody>
      </p:sp>
      <p:sp>
        <p:nvSpPr>
          <p:cNvPr id="21" name="Slide Number Placeholder 6"/>
          <p:cNvSpPr>
            <a:spLocks/>
          </p:cNvSpPr>
          <p:nvPr/>
        </p:nvSpPr>
        <p:spPr bwMode="auto">
          <a:xfrm>
            <a:off x="8197137" y="5643385"/>
            <a:ext cx="520948" cy="457200"/>
          </a:xfrm>
          <a:prstGeom prst="ellipse">
            <a:avLst/>
          </a:prstGeom>
          <a:solidFill>
            <a:schemeClr val="tx1"/>
          </a:solidFill>
          <a:ln>
            <a:noFill/>
          </a:ln>
        </p:spPr>
        <p:txBody>
          <a:bodyPr wrap="none" lIns="0" tIns="0" rIns="0" bIns="0" anchor="ctr" anchorCtr="1"/>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fld id="{20F226F6-254A-4159-9B6D-4D015AF289F7}" type="slidenum">
              <a:rPr lang="en-ZA" sz="1400">
                <a:solidFill>
                  <a:srgbClr val="FFFFFF"/>
                </a:solidFill>
                <a:latin typeface="Calibri" panose="020F0502020204030204" pitchFamily="34" charset="0"/>
              </a:rPr>
              <a:pPr algn="ctr"/>
              <a:t>21</a:t>
            </a:fld>
            <a:endParaRPr lang="en-ZA" sz="1400" dirty="0">
              <a:solidFill>
                <a:srgbClr val="FFFFFF"/>
              </a:solidFill>
              <a:latin typeface="Calibri" panose="020F0502020204030204" pitchFamily="34" charset="0"/>
            </a:endParaRPr>
          </a:p>
        </p:txBody>
      </p:sp>
      <p:sp>
        <p:nvSpPr>
          <p:cNvPr id="22" name="Content Placeholder 2"/>
          <p:cNvSpPr txBox="1">
            <a:spLocks/>
          </p:cNvSpPr>
          <p:nvPr/>
        </p:nvSpPr>
        <p:spPr>
          <a:xfrm>
            <a:off x="443754" y="2974948"/>
            <a:ext cx="8369363" cy="49598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en-ZA" sz="2400" b="1" dirty="0" smtClean="0">
              <a:latin typeface="Arial" panose="020B0604020202020204" pitchFamily="34" charset="0"/>
              <a:ea typeface="Tahoma" panose="020B0604030504040204" pitchFamily="34" charset="0"/>
              <a:cs typeface="Arial" panose="020B0604020202020204" pitchFamily="34" charset="0"/>
            </a:endParaRPr>
          </a:p>
          <a:p>
            <a:pPr marL="0" indent="0" algn="just">
              <a:buNone/>
            </a:pPr>
            <a:endParaRPr lang="en-ZA" sz="2400" b="1" dirty="0" smtClean="0">
              <a:latin typeface="Arial" panose="020B0604020202020204" pitchFamily="34" charset="0"/>
              <a:cs typeface="Arial" panose="020B0604020202020204" pitchFamily="34" charset="0"/>
            </a:endParaRPr>
          </a:p>
          <a:p>
            <a:pPr marL="0" indent="0" algn="just">
              <a:buNone/>
            </a:pPr>
            <a:endParaRPr lang="en-ZA" sz="2400" b="1" dirty="0">
              <a:latin typeface="Arial" panose="020B0604020202020204" pitchFamily="34" charset="0"/>
              <a:cs typeface="Arial" panose="020B060402020202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xmlns="" val="3217407582"/>
              </p:ext>
            </p:extLst>
          </p:nvPr>
        </p:nvGraphicFramePr>
        <p:xfrm>
          <a:off x="266006" y="930018"/>
          <a:ext cx="8678492" cy="4353652"/>
        </p:xfrm>
        <a:graphic>
          <a:graphicData uri="http://schemas.openxmlformats.org/drawingml/2006/table">
            <a:tbl>
              <a:tblPr firstRow="1" bandRow="1">
                <a:tableStyleId>{5C22544A-7EE6-4342-B048-85BDC9FD1C3A}</a:tableStyleId>
              </a:tblPr>
              <a:tblGrid>
                <a:gridCol w="2169623"/>
                <a:gridCol w="2169623"/>
                <a:gridCol w="2169623"/>
                <a:gridCol w="2169623"/>
              </a:tblGrid>
              <a:tr h="817972">
                <a:tc>
                  <a:txBody>
                    <a:bodyPr/>
                    <a:lstStyle/>
                    <a:p>
                      <a:r>
                        <a:rPr lang="en-ZA" sz="1600" b="1" dirty="0" smtClean="0">
                          <a:solidFill>
                            <a:schemeClr val="tx1"/>
                          </a:solidFill>
                        </a:rPr>
                        <a:t>ANNUAL MEASURABLE OBJECTIVE 			</a:t>
                      </a:r>
                    </a:p>
                  </a:txBody>
                  <a:tcPr>
                    <a:solidFill>
                      <a:srgbClr val="FFCC00"/>
                    </a:solidFill>
                  </a:tcPr>
                </a:tc>
                <a:tc>
                  <a:txBody>
                    <a:bodyPr/>
                    <a:lstStyle/>
                    <a:p>
                      <a:r>
                        <a:rPr lang="en-ZA" sz="1600" b="1" dirty="0" smtClean="0">
                          <a:solidFill>
                            <a:schemeClr val="tx1"/>
                          </a:solidFill>
                        </a:rPr>
                        <a:t>INDICATOR</a:t>
                      </a:r>
                      <a:endParaRPr lang="en-ZA" sz="1600" b="1" dirty="0">
                        <a:solidFill>
                          <a:schemeClr val="tx1"/>
                        </a:solidFill>
                      </a:endParaRPr>
                    </a:p>
                  </a:txBody>
                  <a:tcPr>
                    <a:solidFill>
                      <a:srgbClr val="FFCC00"/>
                    </a:solidFill>
                  </a:tcPr>
                </a:tc>
                <a:tc>
                  <a:txBody>
                    <a:bodyPr/>
                    <a:lstStyle/>
                    <a:p>
                      <a:r>
                        <a:rPr lang="en-ZA" sz="1600" b="1" dirty="0" smtClean="0">
                          <a:solidFill>
                            <a:schemeClr val="tx1"/>
                          </a:solidFill>
                        </a:rPr>
                        <a:t>ANNUAL TARGET</a:t>
                      </a:r>
                    </a:p>
                    <a:p>
                      <a:endParaRPr lang="en-ZA" sz="1600" b="1" dirty="0" smtClean="0">
                        <a:solidFill>
                          <a:schemeClr val="tx1"/>
                        </a:solidFill>
                      </a:endParaRPr>
                    </a:p>
                  </a:txBody>
                  <a:tcPr>
                    <a:solidFill>
                      <a:srgbClr val="FFCC00"/>
                    </a:solidFill>
                  </a:tcPr>
                </a:tc>
                <a:tc>
                  <a:txBody>
                    <a:bodyPr/>
                    <a:lstStyle/>
                    <a:p>
                      <a:r>
                        <a:rPr lang="en-ZA" sz="1600" b="1" dirty="0" smtClean="0">
                          <a:solidFill>
                            <a:schemeClr val="tx1"/>
                          </a:solidFill>
                        </a:rPr>
                        <a:t>BUDGET</a:t>
                      </a:r>
                    </a:p>
                    <a:p>
                      <a:endParaRPr lang="en-ZA" sz="1600" b="1" dirty="0" smtClean="0">
                        <a:solidFill>
                          <a:schemeClr val="tx1"/>
                        </a:solidFill>
                      </a:endParaRPr>
                    </a:p>
                    <a:p>
                      <a:r>
                        <a:rPr lang="en-ZA" sz="1600" b="1" dirty="0" smtClean="0">
                          <a:solidFill>
                            <a:schemeClr val="tx1"/>
                          </a:solidFill>
                        </a:rPr>
                        <a:t>R11.2M</a:t>
                      </a:r>
                    </a:p>
                  </a:txBody>
                  <a:tcPr>
                    <a:solidFill>
                      <a:srgbClr val="FFCC00"/>
                    </a:solidFill>
                  </a:tcPr>
                </a:tc>
              </a:tr>
              <a:tr h="817972">
                <a:tc>
                  <a:txBody>
                    <a:bodyPr/>
                    <a:lstStyle/>
                    <a:p>
                      <a:r>
                        <a:rPr lang="en-ZA" sz="1600" dirty="0" smtClean="0"/>
                        <a:t>Governance: Administration</a:t>
                      </a:r>
                      <a:endParaRPr lang="en-ZA" sz="1600" dirty="0"/>
                    </a:p>
                  </a:txBody>
                  <a:tcPr>
                    <a:solidFill>
                      <a:srgbClr val="FFCC00">
                        <a:alpha val="55000"/>
                      </a:srgbClr>
                    </a:solidFill>
                  </a:tcPr>
                </a:tc>
                <a:tc>
                  <a:txBody>
                    <a:bodyPr/>
                    <a:lstStyle/>
                    <a:p>
                      <a:r>
                        <a:rPr lang="en-ZA" sz="1600" dirty="0" smtClean="0"/>
                        <a:t>Quarterly reporting to Council, DAC and Treasury</a:t>
                      </a:r>
                    </a:p>
                  </a:txBody>
                  <a:tcPr>
                    <a:solidFill>
                      <a:srgbClr val="FFCC00">
                        <a:alpha val="55000"/>
                      </a:srgbClr>
                    </a:solidFill>
                  </a:tcPr>
                </a:tc>
                <a:tc>
                  <a:txBody>
                    <a:bodyPr/>
                    <a:lstStyle/>
                    <a:p>
                      <a:r>
                        <a:rPr lang="en-ZA" sz="1600" dirty="0" smtClean="0"/>
                        <a:t>Quarterly Reports</a:t>
                      </a:r>
                    </a:p>
                    <a:p>
                      <a:endParaRPr lang="en-ZA" sz="1600" dirty="0"/>
                    </a:p>
                  </a:txBody>
                  <a:tcPr>
                    <a:solidFill>
                      <a:srgbClr val="FFCC00">
                        <a:alpha val="55000"/>
                      </a:srgbClr>
                    </a:solidFill>
                  </a:tcPr>
                </a:tc>
                <a:tc>
                  <a:txBody>
                    <a:bodyPr/>
                    <a:lstStyle/>
                    <a:p>
                      <a:endParaRPr lang="en-ZA" sz="1600" dirty="0"/>
                    </a:p>
                  </a:txBody>
                  <a:tcPr>
                    <a:solidFill>
                      <a:srgbClr val="FFCC00">
                        <a:alpha val="55000"/>
                      </a:srgbClr>
                    </a:solidFill>
                  </a:tcPr>
                </a:tc>
              </a:tr>
              <a:tr h="817972">
                <a:tc>
                  <a:txBody>
                    <a:bodyPr/>
                    <a:lstStyle/>
                    <a:p>
                      <a:endParaRPr lang="en-ZA" sz="1600" dirty="0"/>
                    </a:p>
                  </a:txBody>
                  <a:tcPr>
                    <a:solidFill>
                      <a:srgbClr val="FFCC00">
                        <a:alpha val="80000"/>
                      </a:srgbClr>
                    </a:solidFill>
                  </a:tcPr>
                </a:tc>
                <a:tc>
                  <a:txBody>
                    <a:bodyPr/>
                    <a:lstStyle/>
                    <a:p>
                      <a:r>
                        <a:rPr lang="en-ZA" sz="1600" dirty="0" smtClean="0"/>
                        <a:t>Unqualified audit report</a:t>
                      </a:r>
                    </a:p>
                  </a:txBody>
                  <a:tcPr>
                    <a:solidFill>
                      <a:srgbClr val="FFCC00">
                        <a:alpha val="80000"/>
                      </a:srgbClr>
                    </a:solidFill>
                  </a:tcPr>
                </a:tc>
                <a:tc>
                  <a:txBody>
                    <a:bodyPr/>
                    <a:lstStyle/>
                    <a:p>
                      <a:r>
                        <a:rPr lang="en-ZA" sz="1600" dirty="0" smtClean="0"/>
                        <a:t>Monthly Management Accounts</a:t>
                      </a:r>
                      <a:endParaRPr lang="en-ZA" sz="1600" dirty="0"/>
                    </a:p>
                  </a:txBody>
                  <a:tcPr>
                    <a:solidFill>
                      <a:srgbClr val="FFCC00">
                        <a:alpha val="80000"/>
                      </a:srgbClr>
                    </a:solidFill>
                  </a:tcPr>
                </a:tc>
                <a:tc>
                  <a:txBody>
                    <a:bodyPr/>
                    <a:lstStyle/>
                    <a:p>
                      <a:endParaRPr lang="en-ZA" sz="1600" dirty="0"/>
                    </a:p>
                  </a:txBody>
                  <a:tcPr>
                    <a:solidFill>
                      <a:srgbClr val="FFCC00">
                        <a:alpha val="80000"/>
                      </a:srgbClr>
                    </a:solidFill>
                  </a:tcPr>
                </a:tc>
              </a:tr>
              <a:tr h="817972">
                <a:tc>
                  <a:txBody>
                    <a:bodyPr/>
                    <a:lstStyle/>
                    <a:p>
                      <a:endParaRPr lang="en-ZA" sz="1600" dirty="0"/>
                    </a:p>
                  </a:txBody>
                  <a:tcPr>
                    <a:solidFill>
                      <a:srgbClr val="FFCC00">
                        <a:alpha val="55000"/>
                      </a:srgbClr>
                    </a:solidFill>
                  </a:tcPr>
                </a:tc>
                <a:tc>
                  <a:txBody>
                    <a:bodyPr/>
                    <a:lstStyle/>
                    <a:p>
                      <a:r>
                        <a:rPr lang="en-ZA" sz="1600" dirty="0" smtClean="0"/>
                        <a:t>Risk register</a:t>
                      </a:r>
                    </a:p>
                  </a:txBody>
                  <a:tcPr>
                    <a:solidFill>
                      <a:srgbClr val="FFCC00">
                        <a:alpha val="55000"/>
                      </a:srgbClr>
                    </a:solidFill>
                  </a:tcPr>
                </a:tc>
                <a:tc>
                  <a:txBody>
                    <a:bodyPr/>
                    <a:lstStyle/>
                    <a:p>
                      <a:r>
                        <a:rPr lang="en-ZA" sz="1600" dirty="0" smtClean="0"/>
                        <a:t>Conduct an annual risk assessment workshop</a:t>
                      </a:r>
                    </a:p>
                    <a:p>
                      <a:r>
                        <a:rPr lang="en-ZA" sz="1600" dirty="0" smtClean="0"/>
                        <a:t>Implement recommendations etc.</a:t>
                      </a:r>
                    </a:p>
                  </a:txBody>
                  <a:tcPr>
                    <a:solidFill>
                      <a:srgbClr val="FFCC00">
                        <a:alpha val="55000"/>
                      </a:srgbClr>
                    </a:solidFill>
                  </a:tcPr>
                </a:tc>
                <a:tc>
                  <a:txBody>
                    <a:bodyPr/>
                    <a:lstStyle/>
                    <a:p>
                      <a:endParaRPr lang="en-ZA" sz="1600" dirty="0" smtClean="0"/>
                    </a:p>
                  </a:txBody>
                  <a:tcPr>
                    <a:solidFill>
                      <a:srgbClr val="FFCC00">
                        <a:alpha val="55000"/>
                      </a:srgbClr>
                    </a:solidFill>
                  </a:tcPr>
                </a:tc>
              </a:tr>
              <a:tr h="817972">
                <a:tc>
                  <a:txBody>
                    <a:bodyPr/>
                    <a:lstStyle/>
                    <a:p>
                      <a:endParaRPr lang="en-ZA" sz="1600" dirty="0"/>
                    </a:p>
                  </a:txBody>
                  <a:tcPr>
                    <a:solidFill>
                      <a:srgbClr val="FFCC00">
                        <a:alpha val="80000"/>
                      </a:srgbClr>
                    </a:solidFill>
                  </a:tcPr>
                </a:tc>
                <a:tc>
                  <a:txBody>
                    <a:bodyPr/>
                    <a:lstStyle/>
                    <a:p>
                      <a:r>
                        <a:rPr lang="en-ZA" sz="1600" dirty="0" smtClean="0"/>
                        <a:t>Internal Audit </a:t>
                      </a:r>
                    </a:p>
                    <a:p>
                      <a:r>
                        <a:rPr lang="en-ZA" sz="1600" dirty="0" smtClean="0"/>
                        <a:t>Function</a:t>
                      </a:r>
                    </a:p>
                  </a:txBody>
                  <a:tcPr>
                    <a:solidFill>
                      <a:srgbClr val="FFCC00">
                        <a:alpha val="80000"/>
                      </a:srgb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600" dirty="0" smtClean="0"/>
                        <a:t>4 internal audits per annum</a:t>
                      </a:r>
                    </a:p>
                    <a:p>
                      <a:endParaRPr lang="en-ZA" sz="1600" dirty="0"/>
                    </a:p>
                  </a:txBody>
                  <a:tcPr>
                    <a:solidFill>
                      <a:srgbClr val="FFCC00">
                        <a:alpha val="80000"/>
                      </a:srgbClr>
                    </a:solidFill>
                  </a:tcPr>
                </a:tc>
                <a:tc>
                  <a:txBody>
                    <a:bodyPr/>
                    <a:lstStyle/>
                    <a:p>
                      <a:endParaRPr lang="en-ZA" sz="1600" dirty="0"/>
                    </a:p>
                  </a:txBody>
                  <a:tcPr>
                    <a:solidFill>
                      <a:srgbClr val="FFCC00">
                        <a:alpha val="80000"/>
                      </a:srgbClr>
                    </a:solidFill>
                  </a:tcPr>
                </a:tc>
              </a:tr>
            </a:tbl>
          </a:graphicData>
        </a:graphic>
      </p:graphicFrame>
      <p:pic>
        <p:nvPicPr>
          <p:cNvPr id="11" name="Picture 10" descr="Front bottom.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5571569"/>
            <a:ext cx="9144000" cy="1286433"/>
          </a:xfrm>
          <a:prstGeom prst="rect">
            <a:avLst/>
          </a:prstGeom>
        </p:spPr>
      </p:pic>
    </p:spTree>
    <p:extLst>
      <p:ext uri="{BB962C8B-B14F-4D97-AF65-F5344CB8AC3E}">
        <p14:creationId xmlns:p14="http://schemas.microsoft.com/office/powerpoint/2010/main" xmlns="" val="28040139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p:cNvSpPr>
          <p:nvPr/>
        </p:nvSpPr>
        <p:spPr bwMode="auto">
          <a:xfrm>
            <a:off x="110360" y="3765"/>
            <a:ext cx="9033641" cy="752980"/>
          </a:xfrm>
          <a:prstGeom prst="rect">
            <a:avLst/>
          </a:prstGeom>
          <a:noFill/>
          <a:ln w="9525">
            <a:noFill/>
            <a:miter lim="800000"/>
            <a:headEnd/>
            <a:tailEnd/>
          </a:ln>
          <a:effectLst>
            <a:outerShdw dist="35921" dir="2700000" algn="ctr" rotWithShape="0">
              <a:schemeClr val="tx1"/>
            </a:outerShdw>
          </a:effectLst>
        </p:spPr>
        <p:txBody>
          <a:bodyPr anchor="ctr"/>
          <a:lstStyle/>
          <a:p>
            <a:pPr algn="ctr">
              <a:defRPr/>
            </a:pPr>
            <a:r>
              <a:rPr lang="en-ZA" sz="3200" b="1" dirty="0" smtClean="0">
                <a:solidFill>
                  <a:srgbClr val="CC9900"/>
                </a:solidFill>
                <a:latin typeface="Arial Rounded MT Bold" pitchFamily="34" charset="0"/>
                <a:cs typeface="+mn-cs"/>
              </a:rPr>
              <a:t>APP - </a:t>
            </a:r>
            <a:r>
              <a:rPr lang="en-ZA" sz="3200" b="1" dirty="0">
                <a:solidFill>
                  <a:srgbClr val="CC9900"/>
                </a:solidFill>
                <a:latin typeface="Arial Rounded MT Bold" pitchFamily="34" charset="0"/>
              </a:rPr>
              <a:t>Key Programmes (</a:t>
            </a:r>
            <a:r>
              <a:rPr lang="en-ZA" sz="3200" b="1" dirty="0" smtClean="0">
                <a:solidFill>
                  <a:srgbClr val="CC9900"/>
                </a:solidFill>
                <a:latin typeface="Arial Rounded MT Bold" pitchFamily="34" charset="0"/>
              </a:rPr>
              <a:t>contd.)</a:t>
            </a:r>
            <a:endParaRPr lang="en-ZA" sz="3200" dirty="0">
              <a:cs typeface="+mn-cs"/>
            </a:endParaRPr>
          </a:p>
        </p:txBody>
      </p:sp>
      <p:sp>
        <p:nvSpPr>
          <p:cNvPr id="10" name="Rectangle 10"/>
          <p:cNvSpPr>
            <a:spLocks noChangeArrowheads="1"/>
          </p:cNvSpPr>
          <p:nvPr/>
        </p:nvSpPr>
        <p:spPr bwMode="auto">
          <a:xfrm>
            <a:off x="1185862" y="1357315"/>
            <a:ext cx="7958138" cy="2451953"/>
          </a:xfrm>
          <a:prstGeom prst="rect">
            <a:avLst/>
          </a:prstGeom>
          <a:noFill/>
          <a:ln w="9525">
            <a:noFill/>
            <a:miter lim="800000"/>
            <a:headEnd/>
            <a:tailEnd/>
          </a:ln>
        </p:spPr>
        <p:txBody>
          <a:bodyPr>
            <a:spAutoFit/>
          </a:bodyPr>
          <a:lstStyle/>
          <a:p>
            <a:pPr eaLnBrk="1" hangingPunct="1"/>
            <a:endParaRPr lang="en-ZA" altLang="en-US" sz="2800" dirty="0">
              <a:latin typeface="Calibri" pitchFamily="34" charset="0"/>
            </a:endParaRPr>
          </a:p>
          <a:p>
            <a:pPr eaLnBrk="1" hangingPunct="1">
              <a:spcBef>
                <a:spcPts val="400"/>
              </a:spcBef>
              <a:spcAft>
                <a:spcPts val="400"/>
              </a:spcAft>
            </a:pPr>
            <a:endParaRPr lang="en-ZA" altLang="en-US" sz="4000" i="1" dirty="0">
              <a:latin typeface="Calibri" pitchFamily="34" charset="0"/>
            </a:endParaRPr>
          </a:p>
          <a:p>
            <a:pPr eaLnBrk="1" hangingPunct="1">
              <a:spcBef>
                <a:spcPts val="400"/>
              </a:spcBef>
              <a:spcAft>
                <a:spcPts val="400"/>
              </a:spcAft>
              <a:buFont typeface="Arial" charset="0"/>
              <a:buChar char="•"/>
            </a:pPr>
            <a:endParaRPr lang="en-GB" altLang="en-US" sz="2400" dirty="0">
              <a:latin typeface="Calibri" pitchFamily="34" charset="0"/>
            </a:endParaRPr>
          </a:p>
          <a:p>
            <a:pPr eaLnBrk="1" hangingPunct="1">
              <a:buFont typeface="Arial" charset="0"/>
              <a:buChar char="•"/>
            </a:pPr>
            <a:endParaRPr lang="en-GB" altLang="en-US" sz="2400" dirty="0">
              <a:latin typeface="Calibri" pitchFamily="34" charset="0"/>
            </a:endParaRPr>
          </a:p>
          <a:p>
            <a:pPr eaLnBrk="1" hangingPunct="1">
              <a:buFont typeface="Arial" charset="0"/>
              <a:buChar char="•"/>
            </a:pPr>
            <a:endParaRPr lang="en-GB" altLang="en-US" sz="2400" dirty="0">
              <a:latin typeface="Calibri" pitchFamily="34" charset="0"/>
            </a:endParaRPr>
          </a:p>
        </p:txBody>
      </p:sp>
      <p:sp>
        <p:nvSpPr>
          <p:cNvPr id="6" name="TextBox 5"/>
          <p:cNvSpPr txBox="1"/>
          <p:nvPr/>
        </p:nvSpPr>
        <p:spPr>
          <a:xfrm>
            <a:off x="1017640" y="1455242"/>
            <a:ext cx="6990735" cy="707886"/>
          </a:xfrm>
          <a:prstGeom prst="rect">
            <a:avLst/>
          </a:prstGeom>
          <a:noFill/>
        </p:spPr>
        <p:txBody>
          <a:bodyPr wrap="square" rtlCol="0">
            <a:spAutoFit/>
          </a:bodyPr>
          <a:lstStyle/>
          <a:p>
            <a:endParaRPr lang="en-ZA" sz="2000" dirty="0" smtClean="0"/>
          </a:p>
          <a:p>
            <a:endParaRPr lang="en-ZA" sz="2000" dirty="0"/>
          </a:p>
        </p:txBody>
      </p:sp>
      <p:sp>
        <p:nvSpPr>
          <p:cNvPr id="7" name="TextBox 6"/>
          <p:cNvSpPr txBox="1"/>
          <p:nvPr/>
        </p:nvSpPr>
        <p:spPr>
          <a:xfrm>
            <a:off x="579069" y="1358015"/>
            <a:ext cx="8234048" cy="1015663"/>
          </a:xfrm>
          <a:prstGeom prst="rect">
            <a:avLst/>
          </a:prstGeom>
          <a:noFill/>
        </p:spPr>
        <p:txBody>
          <a:bodyPr wrap="square" rtlCol="0">
            <a:spAutoFit/>
          </a:bodyPr>
          <a:lstStyle/>
          <a:p>
            <a:pPr marL="342900" indent="-342900">
              <a:buFont typeface="Arial" panose="020B0604020202020204" pitchFamily="34" charset="0"/>
              <a:buChar char="•"/>
            </a:pPr>
            <a:endParaRPr lang="en-ZA" sz="2000" dirty="0" smtClean="0">
              <a:solidFill>
                <a:srgbClr val="000000"/>
              </a:solidFill>
            </a:endParaRPr>
          </a:p>
          <a:p>
            <a:endParaRPr lang="en-ZA" sz="2000" dirty="0" smtClean="0">
              <a:solidFill>
                <a:srgbClr val="000000"/>
              </a:solidFill>
            </a:endParaRPr>
          </a:p>
          <a:p>
            <a:endParaRPr lang="en-ZA" sz="2000" dirty="0">
              <a:solidFill>
                <a:srgbClr val="000000"/>
              </a:solidFill>
            </a:endParaRPr>
          </a:p>
        </p:txBody>
      </p:sp>
      <p:sp>
        <p:nvSpPr>
          <p:cNvPr id="19" name="TextBox 18"/>
          <p:cNvSpPr txBox="1"/>
          <p:nvPr/>
        </p:nvSpPr>
        <p:spPr>
          <a:xfrm>
            <a:off x="443754" y="5229187"/>
            <a:ext cx="8700247" cy="307777"/>
          </a:xfrm>
          <a:prstGeom prst="rect">
            <a:avLst/>
          </a:prstGeom>
          <a:noFill/>
        </p:spPr>
        <p:txBody>
          <a:bodyPr wrap="square" rtlCol="0">
            <a:spAutoFit/>
          </a:bodyPr>
          <a:lstStyle/>
          <a:p>
            <a:pPr algn="ctr"/>
            <a:endParaRPr lang="en-ZA" sz="1400" i="1" dirty="0">
              <a:solidFill>
                <a:schemeClr val="accent6">
                  <a:lumMod val="50000"/>
                </a:schemeClr>
              </a:solidFill>
            </a:endParaRPr>
          </a:p>
        </p:txBody>
      </p:sp>
      <p:sp>
        <p:nvSpPr>
          <p:cNvPr id="21" name="Slide Number Placeholder 6"/>
          <p:cNvSpPr>
            <a:spLocks/>
          </p:cNvSpPr>
          <p:nvPr/>
        </p:nvSpPr>
        <p:spPr bwMode="auto">
          <a:xfrm>
            <a:off x="8292169" y="5634181"/>
            <a:ext cx="520948" cy="457200"/>
          </a:xfrm>
          <a:prstGeom prst="ellipse">
            <a:avLst/>
          </a:prstGeom>
          <a:solidFill>
            <a:schemeClr val="tx1"/>
          </a:solidFill>
          <a:ln>
            <a:noFill/>
          </a:ln>
        </p:spPr>
        <p:txBody>
          <a:bodyPr wrap="none" lIns="0" tIns="0" rIns="0" bIns="0" anchor="ctr" anchorCtr="1"/>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fld id="{20F226F6-254A-4159-9B6D-4D015AF289F7}" type="slidenum">
              <a:rPr lang="en-ZA" sz="1400">
                <a:solidFill>
                  <a:srgbClr val="FFFFFF"/>
                </a:solidFill>
                <a:latin typeface="Calibri" panose="020F0502020204030204" pitchFamily="34" charset="0"/>
              </a:rPr>
              <a:pPr algn="ctr"/>
              <a:t>22</a:t>
            </a:fld>
            <a:endParaRPr lang="en-ZA" sz="1400" dirty="0">
              <a:solidFill>
                <a:srgbClr val="FFFFFF"/>
              </a:solidFill>
              <a:latin typeface="Calibri" panose="020F0502020204030204" pitchFamily="34" charset="0"/>
            </a:endParaRPr>
          </a:p>
        </p:txBody>
      </p:sp>
      <p:sp>
        <p:nvSpPr>
          <p:cNvPr id="22" name="Content Placeholder 2"/>
          <p:cNvSpPr txBox="1">
            <a:spLocks/>
          </p:cNvSpPr>
          <p:nvPr/>
        </p:nvSpPr>
        <p:spPr>
          <a:xfrm>
            <a:off x="443754" y="2974948"/>
            <a:ext cx="8369363" cy="49598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en-ZA" sz="2400" b="1" dirty="0" smtClean="0">
              <a:latin typeface="Arial" panose="020B0604020202020204" pitchFamily="34" charset="0"/>
              <a:ea typeface="Tahoma" panose="020B0604030504040204" pitchFamily="34" charset="0"/>
              <a:cs typeface="Arial" panose="020B0604020202020204" pitchFamily="34" charset="0"/>
            </a:endParaRPr>
          </a:p>
          <a:p>
            <a:pPr marL="0" indent="0" algn="just">
              <a:buNone/>
            </a:pPr>
            <a:endParaRPr lang="en-ZA" sz="2400" b="1" dirty="0" smtClean="0">
              <a:latin typeface="Arial" panose="020B0604020202020204" pitchFamily="34" charset="0"/>
              <a:cs typeface="Arial" panose="020B0604020202020204" pitchFamily="34" charset="0"/>
            </a:endParaRPr>
          </a:p>
          <a:p>
            <a:pPr marL="0" indent="0" algn="just">
              <a:buNone/>
            </a:pPr>
            <a:endParaRPr lang="en-ZA" sz="2400" b="1" dirty="0">
              <a:latin typeface="Arial" panose="020B0604020202020204" pitchFamily="34" charset="0"/>
              <a:cs typeface="Arial" panose="020B060402020202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xmlns="" val="1999996463"/>
              </p:ext>
            </p:extLst>
          </p:nvPr>
        </p:nvGraphicFramePr>
        <p:xfrm>
          <a:off x="266006" y="930018"/>
          <a:ext cx="8678492" cy="4099836"/>
        </p:xfrm>
        <a:graphic>
          <a:graphicData uri="http://schemas.openxmlformats.org/drawingml/2006/table">
            <a:tbl>
              <a:tblPr firstRow="1" bandRow="1">
                <a:tableStyleId>{5C22544A-7EE6-4342-B048-85BDC9FD1C3A}</a:tableStyleId>
              </a:tblPr>
              <a:tblGrid>
                <a:gridCol w="2169623"/>
                <a:gridCol w="2169623"/>
                <a:gridCol w="2169623"/>
                <a:gridCol w="2169623"/>
              </a:tblGrid>
              <a:tr h="817972">
                <a:tc>
                  <a:txBody>
                    <a:bodyPr/>
                    <a:lstStyle/>
                    <a:p>
                      <a:r>
                        <a:rPr lang="en-ZA" sz="1600" b="1" dirty="0" smtClean="0">
                          <a:solidFill>
                            <a:schemeClr val="tx1"/>
                          </a:solidFill>
                        </a:rPr>
                        <a:t>ANNUAL MEASURABLE OBJECTIVE 			</a:t>
                      </a:r>
                    </a:p>
                  </a:txBody>
                  <a:tcPr>
                    <a:solidFill>
                      <a:srgbClr val="FFCC00"/>
                    </a:solidFill>
                  </a:tcPr>
                </a:tc>
                <a:tc>
                  <a:txBody>
                    <a:bodyPr/>
                    <a:lstStyle/>
                    <a:p>
                      <a:r>
                        <a:rPr lang="en-ZA" sz="1600" b="1" dirty="0" smtClean="0">
                          <a:solidFill>
                            <a:schemeClr val="tx1"/>
                          </a:solidFill>
                        </a:rPr>
                        <a:t>INDICATOR</a:t>
                      </a:r>
                      <a:endParaRPr lang="en-ZA" sz="1600" b="1" dirty="0">
                        <a:solidFill>
                          <a:schemeClr val="tx1"/>
                        </a:solidFill>
                      </a:endParaRPr>
                    </a:p>
                  </a:txBody>
                  <a:tcPr>
                    <a:solidFill>
                      <a:srgbClr val="FFCC00"/>
                    </a:solidFill>
                  </a:tcPr>
                </a:tc>
                <a:tc>
                  <a:txBody>
                    <a:bodyPr/>
                    <a:lstStyle/>
                    <a:p>
                      <a:r>
                        <a:rPr lang="en-ZA" sz="1600" b="1" dirty="0" smtClean="0">
                          <a:solidFill>
                            <a:schemeClr val="tx1"/>
                          </a:solidFill>
                        </a:rPr>
                        <a:t>ANNUAL TARGET</a:t>
                      </a:r>
                    </a:p>
                    <a:p>
                      <a:endParaRPr lang="en-ZA" sz="1600" b="1" dirty="0" smtClean="0">
                        <a:solidFill>
                          <a:schemeClr val="tx1"/>
                        </a:solidFill>
                      </a:endParaRPr>
                    </a:p>
                  </a:txBody>
                  <a:tcPr>
                    <a:solidFill>
                      <a:srgbClr val="FFCC00"/>
                    </a:solidFill>
                  </a:tcPr>
                </a:tc>
                <a:tc>
                  <a:txBody>
                    <a:bodyPr/>
                    <a:lstStyle/>
                    <a:p>
                      <a:r>
                        <a:rPr lang="en-ZA" sz="1600" b="1" dirty="0" smtClean="0">
                          <a:solidFill>
                            <a:schemeClr val="tx1"/>
                          </a:solidFill>
                        </a:rPr>
                        <a:t>BUDGET</a:t>
                      </a:r>
                    </a:p>
                    <a:p>
                      <a:endParaRPr lang="en-ZA" sz="1600" b="1" dirty="0" smtClean="0">
                        <a:solidFill>
                          <a:schemeClr val="tx1"/>
                        </a:solidFill>
                      </a:endParaRPr>
                    </a:p>
                    <a:p>
                      <a:r>
                        <a:rPr lang="en-ZA" sz="1600" b="1" dirty="0" smtClean="0">
                          <a:solidFill>
                            <a:schemeClr val="tx1"/>
                          </a:solidFill>
                        </a:rPr>
                        <a:t>R24.1M</a:t>
                      </a:r>
                    </a:p>
                  </a:txBody>
                  <a:tcPr>
                    <a:solidFill>
                      <a:srgbClr val="FFCC00"/>
                    </a:solidFill>
                  </a:tcPr>
                </a:tc>
              </a:tr>
              <a:tr h="817972">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600" dirty="0" smtClean="0"/>
                        <a:t>Governance:</a:t>
                      </a:r>
                      <a:r>
                        <a:rPr lang="en-ZA" sz="1600" baseline="0" dirty="0" smtClean="0"/>
                        <a:t> Corporate Services</a:t>
                      </a:r>
                      <a:endParaRPr lang="en-ZA" sz="1600" dirty="0" smtClean="0"/>
                    </a:p>
                  </a:txBody>
                  <a:tcPr>
                    <a:solidFill>
                      <a:srgbClr val="FFCC00">
                        <a:alpha val="55000"/>
                      </a:srgbClr>
                    </a:solidFill>
                  </a:tcPr>
                </a:tc>
                <a:tc>
                  <a:txBody>
                    <a:bodyPr/>
                    <a:lstStyle/>
                    <a:p>
                      <a:r>
                        <a:rPr lang="en-ZA" sz="1600" dirty="0" smtClean="0"/>
                        <a:t>Performance Management </a:t>
                      </a:r>
                    </a:p>
                  </a:txBody>
                  <a:tcPr>
                    <a:solidFill>
                      <a:srgbClr val="FFCC00">
                        <a:alpha val="55000"/>
                      </a:srgbClr>
                    </a:solidFill>
                  </a:tcPr>
                </a:tc>
                <a:tc>
                  <a:txBody>
                    <a:bodyPr/>
                    <a:lstStyle/>
                    <a:p>
                      <a:r>
                        <a:rPr lang="en-ZA" sz="1600" dirty="0" smtClean="0"/>
                        <a:t>Implement Performance Management System</a:t>
                      </a:r>
                    </a:p>
                  </a:txBody>
                  <a:tcPr>
                    <a:solidFill>
                      <a:srgbClr val="FFCC00">
                        <a:alpha val="55000"/>
                      </a:srgbClr>
                    </a:solidFill>
                  </a:tcPr>
                </a:tc>
                <a:tc>
                  <a:txBody>
                    <a:bodyPr/>
                    <a:lstStyle/>
                    <a:p>
                      <a:endParaRPr lang="en-ZA" sz="1600" dirty="0" smtClean="0"/>
                    </a:p>
                  </a:txBody>
                  <a:tcPr>
                    <a:solidFill>
                      <a:srgbClr val="FFCC00">
                        <a:alpha val="55000"/>
                      </a:srgbClr>
                    </a:solidFill>
                  </a:tcPr>
                </a:tc>
              </a:tr>
              <a:tr h="817972">
                <a:tc>
                  <a:txBody>
                    <a:bodyPr/>
                    <a:lstStyle/>
                    <a:p>
                      <a:endParaRPr lang="en-ZA" sz="1600" dirty="0"/>
                    </a:p>
                  </a:txBody>
                  <a:tcPr>
                    <a:solidFill>
                      <a:srgbClr val="FFCC00">
                        <a:alpha val="80000"/>
                      </a:srgbClr>
                    </a:solidFill>
                  </a:tcPr>
                </a:tc>
                <a:tc>
                  <a:txBody>
                    <a:bodyPr/>
                    <a:lstStyle/>
                    <a:p>
                      <a:r>
                        <a:rPr lang="en-ZA" sz="1600" dirty="0" smtClean="0"/>
                        <a:t>Human Resources Development</a:t>
                      </a:r>
                    </a:p>
                  </a:txBody>
                  <a:tcPr>
                    <a:solidFill>
                      <a:srgbClr val="FFCC00">
                        <a:alpha val="80000"/>
                      </a:srgbClr>
                    </a:solidFill>
                  </a:tcPr>
                </a:tc>
                <a:tc>
                  <a:txBody>
                    <a:bodyPr/>
                    <a:lstStyle/>
                    <a:p>
                      <a:r>
                        <a:rPr lang="en-ZA" sz="1600" dirty="0" smtClean="0"/>
                        <a:t>6 staff are trained p.a.</a:t>
                      </a:r>
                    </a:p>
                    <a:p>
                      <a:endParaRPr lang="en-ZA" sz="1600" dirty="0" smtClean="0"/>
                    </a:p>
                  </a:txBody>
                  <a:tcPr>
                    <a:solidFill>
                      <a:srgbClr val="FFCC00">
                        <a:alpha val="80000"/>
                      </a:srgbClr>
                    </a:solidFill>
                  </a:tcPr>
                </a:tc>
                <a:tc>
                  <a:txBody>
                    <a:bodyPr/>
                    <a:lstStyle/>
                    <a:p>
                      <a:endParaRPr lang="en-ZA" sz="1600" dirty="0" smtClean="0"/>
                    </a:p>
                  </a:txBody>
                  <a:tcPr>
                    <a:solidFill>
                      <a:srgbClr val="FFCC00">
                        <a:alpha val="80000"/>
                      </a:srgbClr>
                    </a:solidFill>
                  </a:tcPr>
                </a:tc>
              </a:tr>
              <a:tr h="817972">
                <a:tc>
                  <a:txBody>
                    <a:bodyPr/>
                    <a:lstStyle/>
                    <a:p>
                      <a:endParaRPr lang="en-ZA" sz="1600" dirty="0"/>
                    </a:p>
                  </a:txBody>
                  <a:tcPr>
                    <a:solidFill>
                      <a:srgbClr val="FFCC00">
                        <a:alpha val="55000"/>
                      </a:srgbClr>
                    </a:solidFill>
                  </a:tcPr>
                </a:tc>
                <a:tc>
                  <a:txBody>
                    <a:bodyPr/>
                    <a:lstStyle/>
                    <a:p>
                      <a:r>
                        <a:rPr lang="en-ZA" sz="1600" dirty="0" smtClean="0"/>
                        <a:t>Labour and Compliance</a:t>
                      </a:r>
                    </a:p>
                  </a:txBody>
                  <a:tcPr>
                    <a:solidFill>
                      <a:srgbClr val="FFCC00">
                        <a:alpha val="55000"/>
                      </a:srgbClr>
                    </a:solidFill>
                  </a:tcPr>
                </a:tc>
                <a:tc>
                  <a:txBody>
                    <a:bodyPr/>
                    <a:lstStyle/>
                    <a:p>
                      <a:r>
                        <a:rPr lang="en-ZA" sz="1600" dirty="0" smtClean="0"/>
                        <a:t>Compliance with legislation</a:t>
                      </a:r>
                    </a:p>
                  </a:txBody>
                  <a:tcPr>
                    <a:solidFill>
                      <a:srgbClr val="FFCC00">
                        <a:alpha val="55000"/>
                      </a:srgbClr>
                    </a:solidFill>
                  </a:tcPr>
                </a:tc>
                <a:tc>
                  <a:txBody>
                    <a:bodyPr/>
                    <a:lstStyle/>
                    <a:p>
                      <a:endParaRPr lang="en-ZA" sz="1600" dirty="0" smtClean="0"/>
                    </a:p>
                  </a:txBody>
                  <a:tcPr>
                    <a:solidFill>
                      <a:srgbClr val="FFCC00">
                        <a:alpha val="55000"/>
                      </a:srgbClr>
                    </a:solidFill>
                  </a:tcPr>
                </a:tc>
              </a:tr>
              <a:tr h="817972">
                <a:tc>
                  <a:txBody>
                    <a:bodyPr/>
                    <a:lstStyle/>
                    <a:p>
                      <a:endParaRPr lang="en-ZA" dirty="0"/>
                    </a:p>
                  </a:txBody>
                  <a:tcPr>
                    <a:solidFill>
                      <a:srgbClr val="FFCC00">
                        <a:alpha val="80000"/>
                      </a:srgb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600" dirty="0" smtClean="0"/>
                        <a:t>Payroll</a:t>
                      </a:r>
                    </a:p>
                  </a:txBody>
                  <a:tcPr>
                    <a:solidFill>
                      <a:srgbClr val="FFCC00">
                        <a:alpha val="80000"/>
                      </a:srgb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600" dirty="0" smtClean="0"/>
                        <a:t>Implement approved structure</a:t>
                      </a:r>
                    </a:p>
                  </a:txBody>
                  <a:tcPr>
                    <a:solidFill>
                      <a:srgbClr val="FFCC00">
                        <a:alpha val="80000"/>
                      </a:srgb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ZA" sz="1600" dirty="0" smtClean="0"/>
                    </a:p>
                  </a:txBody>
                  <a:tcPr>
                    <a:solidFill>
                      <a:srgbClr val="FFCC00">
                        <a:alpha val="80000"/>
                      </a:srgbClr>
                    </a:solidFill>
                  </a:tcPr>
                </a:tc>
              </a:tr>
            </a:tbl>
          </a:graphicData>
        </a:graphic>
      </p:graphicFrame>
      <p:pic>
        <p:nvPicPr>
          <p:cNvPr id="11" name="Picture 10" descr="Front bottom.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5571569"/>
            <a:ext cx="9144000" cy="1286433"/>
          </a:xfrm>
          <a:prstGeom prst="rect">
            <a:avLst/>
          </a:prstGeom>
        </p:spPr>
      </p:pic>
    </p:spTree>
    <p:extLst>
      <p:ext uri="{BB962C8B-B14F-4D97-AF65-F5344CB8AC3E}">
        <p14:creationId xmlns:p14="http://schemas.microsoft.com/office/powerpoint/2010/main" xmlns="" val="13128698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nd top.png"/>
          <p:cNvPicPr>
            <a:picLocks noChangeAspect="1"/>
          </p:cNvPicPr>
          <p:nvPr/>
        </p:nvPicPr>
        <p:blipFill rotWithShape="1">
          <a:blip r:embed="rId2">
            <a:extLst>
              <a:ext uri="{28A0092B-C50C-407E-A947-70E740481C1C}">
                <a14:useLocalDpi xmlns:a14="http://schemas.microsoft.com/office/drawing/2010/main" xmlns="" val="0"/>
              </a:ext>
            </a:extLst>
          </a:blip>
          <a:srcRect l="1006" t="13846" r="1170" b="39871"/>
          <a:stretch/>
        </p:blipFill>
        <p:spPr>
          <a:xfrm>
            <a:off x="1" y="0"/>
            <a:ext cx="9144000" cy="3142292"/>
          </a:xfrm>
          <a:prstGeom prst="rect">
            <a:avLst/>
          </a:prstGeom>
        </p:spPr>
      </p:pic>
      <p:pic>
        <p:nvPicPr>
          <p:cNvPr id="5" name="Picture 4" descr="End bottom.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 y="5572792"/>
            <a:ext cx="9143999" cy="1285208"/>
          </a:xfrm>
          <a:prstGeom prst="rect">
            <a:avLst/>
          </a:prstGeom>
        </p:spPr>
      </p:pic>
      <p:pic>
        <p:nvPicPr>
          <p:cNvPr id="6" name="Picture 5" descr="NFVF Logo.jpg"/>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284956" y="3142292"/>
            <a:ext cx="1783778" cy="1879788"/>
          </a:xfrm>
          <a:prstGeom prst="rect">
            <a:avLst/>
          </a:prstGeom>
        </p:spPr>
      </p:pic>
    </p:spTree>
    <p:extLst>
      <p:ext uri="{BB962C8B-B14F-4D97-AF65-F5344CB8AC3E}">
        <p14:creationId xmlns:p14="http://schemas.microsoft.com/office/powerpoint/2010/main" xmlns="" val="14861189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p:cNvSpPr>
          <p:nvPr/>
        </p:nvSpPr>
        <p:spPr bwMode="auto">
          <a:xfrm>
            <a:off x="529862" y="214313"/>
            <a:ext cx="8143875" cy="1143000"/>
          </a:xfrm>
          <a:prstGeom prst="rect">
            <a:avLst/>
          </a:prstGeom>
          <a:noFill/>
          <a:ln w="9525">
            <a:noFill/>
            <a:miter lim="800000"/>
            <a:headEnd/>
            <a:tailEnd/>
          </a:ln>
          <a:effectLst>
            <a:outerShdw dist="35921" dir="2700000" algn="ctr" rotWithShape="0">
              <a:schemeClr val="tx1"/>
            </a:outerShdw>
          </a:effectLst>
        </p:spPr>
        <p:txBody>
          <a:bodyPr anchor="ctr"/>
          <a:lstStyle/>
          <a:p>
            <a:pPr algn="ctr">
              <a:defRPr/>
            </a:pPr>
            <a:r>
              <a:rPr lang="en-ZA" sz="2800" b="1" dirty="0">
                <a:solidFill>
                  <a:srgbClr val="CC9900"/>
                </a:solidFill>
                <a:latin typeface="Arial Rounded MT Bold" pitchFamily="34" charset="0"/>
              </a:rPr>
              <a:t>Enabling Legislation</a:t>
            </a:r>
          </a:p>
        </p:txBody>
      </p:sp>
      <p:sp>
        <p:nvSpPr>
          <p:cNvPr id="10" name="Rectangle 10"/>
          <p:cNvSpPr>
            <a:spLocks noChangeArrowheads="1"/>
          </p:cNvSpPr>
          <p:nvPr/>
        </p:nvSpPr>
        <p:spPr bwMode="auto">
          <a:xfrm>
            <a:off x="715599" y="1357313"/>
            <a:ext cx="7958138" cy="4678204"/>
          </a:xfrm>
          <a:prstGeom prst="rect">
            <a:avLst/>
          </a:prstGeom>
          <a:noFill/>
          <a:ln w="9525">
            <a:noFill/>
            <a:miter lim="800000"/>
            <a:headEnd/>
            <a:tailEnd/>
          </a:ln>
        </p:spPr>
        <p:txBody>
          <a:bodyPr>
            <a:spAutoFit/>
          </a:bodyPr>
          <a:lstStyle/>
          <a:p>
            <a:pPr marL="342900" indent="-342900" algn="just">
              <a:buFont typeface="Arial" charset="0"/>
              <a:buChar char="•"/>
            </a:pPr>
            <a:r>
              <a:rPr lang="en-ZA" sz="2000" dirty="0">
                <a:latin typeface="Arial" panose="020B0604020202020204" pitchFamily="34" charset="0"/>
                <a:cs typeface="Arial" panose="020B0604020202020204" pitchFamily="34" charset="0"/>
              </a:rPr>
              <a:t>National Film and Video Foundation Act 73 of 1997 as amended by the Cultural Laws Amendment Act 36 of 2001. </a:t>
            </a:r>
            <a:endParaRPr lang="en-ZA" sz="2000" dirty="0" smtClean="0">
              <a:latin typeface="Arial" panose="020B0604020202020204" pitchFamily="34" charset="0"/>
              <a:cs typeface="Arial" panose="020B0604020202020204" pitchFamily="34" charset="0"/>
            </a:endParaRPr>
          </a:p>
          <a:p>
            <a:pPr marL="342900" indent="-342900" algn="just">
              <a:buFont typeface="Arial" charset="0"/>
              <a:buChar char="•"/>
            </a:pPr>
            <a:endParaRPr lang="en-US" sz="2000" dirty="0">
              <a:latin typeface="Arial" panose="020B0604020202020204" pitchFamily="34" charset="0"/>
              <a:cs typeface="Arial" panose="020B0604020202020204" pitchFamily="34" charset="0"/>
            </a:endParaRPr>
          </a:p>
          <a:p>
            <a:pPr marL="342900" indent="-342900" algn="just">
              <a:buFont typeface="Arial" charset="0"/>
              <a:buChar char="•"/>
            </a:pPr>
            <a:r>
              <a:rPr lang="en-ZA" sz="2000" dirty="0" smtClean="0">
                <a:latin typeface="Arial" panose="020B0604020202020204" pitchFamily="34" charset="0"/>
                <a:cs typeface="Arial" panose="020B0604020202020204" pitchFamily="34" charset="0"/>
              </a:rPr>
              <a:t>NFVF </a:t>
            </a:r>
            <a:r>
              <a:rPr lang="en-ZA" sz="2000" dirty="0">
                <a:latin typeface="Arial" panose="020B0604020202020204" pitchFamily="34" charset="0"/>
                <a:cs typeface="Arial" panose="020B0604020202020204" pitchFamily="34" charset="0"/>
              </a:rPr>
              <a:t>is a Schedule 3A Public Entity in terms of the PFMA</a:t>
            </a:r>
            <a:r>
              <a:rPr lang="en-ZA" sz="2000" dirty="0" smtClean="0">
                <a:latin typeface="Arial" panose="020B0604020202020204" pitchFamily="34" charset="0"/>
                <a:cs typeface="Arial" panose="020B0604020202020204" pitchFamily="34" charset="0"/>
              </a:rPr>
              <a:t>.</a:t>
            </a:r>
          </a:p>
          <a:p>
            <a:pPr algn="just"/>
            <a:endParaRPr lang="en-ZA" sz="2000" dirty="0" smtClean="0">
              <a:latin typeface="Arial" panose="020B0604020202020204" pitchFamily="34" charset="0"/>
              <a:cs typeface="Arial" panose="020B0604020202020204" pitchFamily="34" charset="0"/>
            </a:endParaRPr>
          </a:p>
          <a:p>
            <a:pPr marL="342900" indent="-342900" algn="just">
              <a:buFont typeface="Arial" charset="0"/>
              <a:buChar char="•"/>
            </a:pPr>
            <a:r>
              <a:rPr lang="en-ZA" sz="2000" dirty="0" smtClean="0">
                <a:latin typeface="Arial" panose="020B0604020202020204" pitchFamily="34" charset="0"/>
                <a:cs typeface="Arial" panose="020B0604020202020204" pitchFamily="34" charset="0"/>
              </a:rPr>
              <a:t>Section </a:t>
            </a:r>
            <a:r>
              <a:rPr lang="en-ZA" sz="2000" dirty="0">
                <a:latin typeface="Arial" panose="020B0604020202020204" pitchFamily="34" charset="0"/>
                <a:cs typeface="Arial" panose="020B0604020202020204" pitchFamily="34" charset="0"/>
              </a:rPr>
              <a:t>3 of the NFVF Act </a:t>
            </a:r>
            <a:r>
              <a:rPr lang="en-ZA" sz="2000" dirty="0" smtClean="0">
                <a:latin typeface="Arial" panose="020B0604020202020204" pitchFamily="34" charset="0"/>
                <a:cs typeface="Arial" panose="020B0604020202020204" pitchFamily="34" charset="0"/>
              </a:rPr>
              <a:t>sets out mandates as follows:</a:t>
            </a:r>
            <a:endParaRPr lang="en-US" sz="2000" dirty="0">
              <a:latin typeface="Arial" panose="020B0604020202020204" pitchFamily="34" charset="0"/>
              <a:cs typeface="Arial" panose="020B0604020202020204" pitchFamily="34" charset="0"/>
            </a:endParaRPr>
          </a:p>
          <a:p>
            <a:pPr marL="800100" lvl="1" indent="-342900" algn="just">
              <a:buFont typeface="Wingdings" charset="2"/>
              <a:buChar char="ü"/>
            </a:pPr>
            <a:r>
              <a:rPr lang="en-ZA" sz="1600" dirty="0" smtClean="0">
                <a:latin typeface="Arial" panose="020B0604020202020204" pitchFamily="34" charset="0"/>
                <a:cs typeface="Arial" panose="020B0604020202020204" pitchFamily="34" charset="0"/>
              </a:rPr>
              <a:t>To </a:t>
            </a:r>
            <a:r>
              <a:rPr lang="en-ZA" sz="1600" dirty="0">
                <a:latin typeface="Arial" panose="020B0604020202020204" pitchFamily="34" charset="0"/>
                <a:cs typeface="Arial" panose="020B0604020202020204" pitchFamily="34" charset="0"/>
              </a:rPr>
              <a:t>promote and develop the film and video industry </a:t>
            </a:r>
            <a:endParaRPr lang="en-US" sz="1600" dirty="0">
              <a:latin typeface="Arial" panose="020B0604020202020204" pitchFamily="34" charset="0"/>
              <a:cs typeface="Arial" panose="020B0604020202020204" pitchFamily="34" charset="0"/>
            </a:endParaRPr>
          </a:p>
          <a:p>
            <a:pPr marL="800100" lvl="1" indent="-342900" algn="just">
              <a:buFont typeface="Wingdings" charset="2"/>
              <a:buChar char="ü"/>
            </a:pPr>
            <a:r>
              <a:rPr lang="en-ZA" sz="1600" dirty="0">
                <a:latin typeface="Arial" panose="020B0604020202020204" pitchFamily="34" charset="0"/>
                <a:cs typeface="Arial" panose="020B0604020202020204" pitchFamily="34" charset="0"/>
              </a:rPr>
              <a:t>To provide and encourage the provision of, opportunities for persons, especially from disadvantaged communities, to get involved in the film and video industry</a:t>
            </a:r>
            <a:endParaRPr lang="en-US" sz="1600" dirty="0">
              <a:latin typeface="Arial" panose="020B0604020202020204" pitchFamily="34" charset="0"/>
              <a:cs typeface="Arial" panose="020B0604020202020204" pitchFamily="34" charset="0"/>
            </a:endParaRPr>
          </a:p>
          <a:p>
            <a:pPr marL="800100" lvl="1" indent="-342900" algn="just">
              <a:buFont typeface="Wingdings" charset="2"/>
              <a:buChar char="ü"/>
            </a:pPr>
            <a:r>
              <a:rPr lang="en-ZA" sz="1600" dirty="0">
                <a:latin typeface="Arial" panose="020B0604020202020204" pitchFamily="34" charset="0"/>
                <a:cs typeface="Arial" panose="020B0604020202020204" pitchFamily="34" charset="0"/>
              </a:rPr>
              <a:t>To encourage the development and distribution of local film and video products</a:t>
            </a:r>
            <a:endParaRPr lang="en-US" sz="1600" dirty="0">
              <a:latin typeface="Arial" panose="020B0604020202020204" pitchFamily="34" charset="0"/>
              <a:cs typeface="Arial" panose="020B0604020202020204" pitchFamily="34" charset="0"/>
            </a:endParaRPr>
          </a:p>
          <a:p>
            <a:pPr marL="800100" lvl="1" indent="-342900" algn="just">
              <a:buFont typeface="Wingdings" charset="2"/>
              <a:buChar char="ü"/>
            </a:pPr>
            <a:r>
              <a:rPr lang="en-ZA" sz="1600" dirty="0">
                <a:latin typeface="Arial" panose="020B0604020202020204" pitchFamily="34" charset="0"/>
                <a:cs typeface="Arial" panose="020B0604020202020204" pitchFamily="34" charset="0"/>
              </a:rPr>
              <a:t>To support the nurturing and development of and access to the film and video industry</a:t>
            </a:r>
            <a:endParaRPr lang="en-US" sz="1600" dirty="0">
              <a:latin typeface="Arial" panose="020B0604020202020204" pitchFamily="34" charset="0"/>
              <a:cs typeface="Arial" panose="020B0604020202020204" pitchFamily="34" charset="0"/>
            </a:endParaRPr>
          </a:p>
          <a:p>
            <a:pPr marL="800100" lvl="1" indent="-342900" algn="just">
              <a:buFont typeface="Wingdings" charset="2"/>
              <a:buChar char="ü"/>
            </a:pPr>
            <a:r>
              <a:rPr lang="en-ZA" sz="1600" dirty="0">
                <a:latin typeface="Arial" panose="020B0604020202020204" pitchFamily="34" charset="0"/>
                <a:cs typeface="Arial" panose="020B0604020202020204" pitchFamily="34" charset="0"/>
              </a:rPr>
              <a:t>To address historical imbalances in the infrastructure and distribution of skills and resources in the film and video industry</a:t>
            </a:r>
            <a:endParaRPr lang="en-US" sz="1600" dirty="0">
              <a:latin typeface="Arial" panose="020B0604020202020204" pitchFamily="34" charset="0"/>
              <a:cs typeface="Arial" panose="020B0604020202020204" pitchFamily="34" charset="0"/>
            </a:endParaRPr>
          </a:p>
          <a:p>
            <a:pPr eaLnBrk="1" hangingPunct="1"/>
            <a:endParaRPr lang="en-US" altLang="en-US" b="1" i="1" dirty="0">
              <a:latin typeface="+mj-lt"/>
            </a:endParaRPr>
          </a:p>
        </p:txBody>
      </p:sp>
      <p:sp>
        <p:nvSpPr>
          <p:cNvPr id="5" name="Slide Number Placeholder 6"/>
          <p:cNvSpPr>
            <a:spLocks/>
          </p:cNvSpPr>
          <p:nvPr/>
        </p:nvSpPr>
        <p:spPr bwMode="auto">
          <a:xfrm>
            <a:off x="8316484" y="5780112"/>
            <a:ext cx="520948" cy="457200"/>
          </a:xfrm>
          <a:prstGeom prst="ellipse">
            <a:avLst/>
          </a:prstGeom>
          <a:solidFill>
            <a:schemeClr val="tx1"/>
          </a:solidFill>
          <a:ln>
            <a:noFill/>
          </a:ln>
        </p:spPr>
        <p:txBody>
          <a:bodyPr wrap="none" lIns="0" tIns="0" rIns="0" bIns="0" anchor="ctr" anchorCtr="1"/>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fld id="{20F226F6-254A-4159-9B6D-4D015AF289F7}" type="slidenum">
              <a:rPr lang="en-ZA" sz="1400">
                <a:solidFill>
                  <a:srgbClr val="FFFFFF"/>
                </a:solidFill>
                <a:latin typeface="Calibri" panose="020F0502020204030204" pitchFamily="34" charset="0"/>
              </a:rPr>
              <a:pPr algn="ctr"/>
              <a:t>3</a:t>
            </a:fld>
            <a:endParaRPr lang="en-ZA" sz="1400" dirty="0">
              <a:solidFill>
                <a:srgbClr val="FFFFFF"/>
              </a:solidFill>
              <a:latin typeface="Calibri" panose="020F0502020204030204" pitchFamily="34" charset="0"/>
            </a:endParaRPr>
          </a:p>
        </p:txBody>
      </p:sp>
      <p:pic>
        <p:nvPicPr>
          <p:cNvPr id="6" name="Picture 5" descr="Front bottom.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5571569"/>
            <a:ext cx="9144000" cy="1286433"/>
          </a:xfrm>
          <a:prstGeom prst="rect">
            <a:avLst/>
          </a:prstGeom>
        </p:spPr>
      </p:pic>
    </p:spTree>
    <p:extLst>
      <p:ext uri="{BB962C8B-B14F-4D97-AF65-F5344CB8AC3E}">
        <p14:creationId xmlns:p14="http://schemas.microsoft.com/office/powerpoint/2010/main" xmlns="" val="27944831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p:cNvSpPr>
          <p:nvPr/>
        </p:nvSpPr>
        <p:spPr bwMode="auto">
          <a:xfrm>
            <a:off x="500062" y="212155"/>
            <a:ext cx="8143875" cy="1143000"/>
          </a:xfrm>
          <a:prstGeom prst="rect">
            <a:avLst/>
          </a:prstGeom>
          <a:noFill/>
          <a:ln w="9525">
            <a:noFill/>
            <a:miter lim="800000"/>
            <a:headEnd/>
            <a:tailEnd/>
          </a:ln>
          <a:effectLst>
            <a:outerShdw dist="35921" dir="2700000" algn="ctr" rotWithShape="0">
              <a:schemeClr val="tx1"/>
            </a:outerShdw>
          </a:effectLst>
        </p:spPr>
        <p:txBody>
          <a:bodyPr anchor="ctr"/>
          <a:lstStyle/>
          <a:p>
            <a:pPr algn="ctr" eaLnBrk="1" fontAlgn="auto" hangingPunct="1">
              <a:spcBef>
                <a:spcPts val="0"/>
              </a:spcBef>
              <a:spcAft>
                <a:spcPts val="0"/>
              </a:spcAft>
              <a:defRPr/>
            </a:pPr>
            <a:r>
              <a:rPr lang="en-US" sz="3200" b="1" dirty="0" smtClean="0">
                <a:solidFill>
                  <a:srgbClr val="CC9900"/>
                </a:solidFill>
                <a:latin typeface="Arial Rounded MT Bold" pitchFamily="34" charset="0"/>
                <a:cs typeface="+mn-cs"/>
              </a:rPr>
              <a:t>Vision</a:t>
            </a:r>
            <a:endParaRPr lang="en-US" sz="3200" dirty="0">
              <a:cs typeface="+mn-cs"/>
            </a:endParaRPr>
          </a:p>
        </p:txBody>
      </p:sp>
      <p:sp>
        <p:nvSpPr>
          <p:cNvPr id="10" name="Rectangle 10"/>
          <p:cNvSpPr>
            <a:spLocks noChangeArrowheads="1"/>
          </p:cNvSpPr>
          <p:nvPr/>
        </p:nvSpPr>
        <p:spPr bwMode="auto">
          <a:xfrm>
            <a:off x="1185862" y="1357315"/>
            <a:ext cx="7958138" cy="2451953"/>
          </a:xfrm>
          <a:prstGeom prst="rect">
            <a:avLst/>
          </a:prstGeom>
          <a:noFill/>
          <a:ln w="9525">
            <a:noFill/>
            <a:miter lim="800000"/>
            <a:headEnd/>
            <a:tailEnd/>
          </a:ln>
        </p:spPr>
        <p:txBody>
          <a:bodyPr>
            <a:spAutoFit/>
          </a:bodyPr>
          <a:lstStyle/>
          <a:p>
            <a:pPr eaLnBrk="1" hangingPunct="1"/>
            <a:endParaRPr lang="en-ZA" altLang="en-US" sz="2800" dirty="0">
              <a:latin typeface="Calibri" pitchFamily="34" charset="0"/>
            </a:endParaRPr>
          </a:p>
          <a:p>
            <a:pPr eaLnBrk="1" hangingPunct="1">
              <a:spcBef>
                <a:spcPts val="400"/>
              </a:spcBef>
              <a:spcAft>
                <a:spcPts val="400"/>
              </a:spcAft>
            </a:pPr>
            <a:endParaRPr lang="en-ZA" altLang="en-US" sz="4000" i="1" dirty="0">
              <a:latin typeface="Calibri" pitchFamily="34" charset="0"/>
            </a:endParaRPr>
          </a:p>
          <a:p>
            <a:pPr eaLnBrk="1" hangingPunct="1">
              <a:spcBef>
                <a:spcPts val="400"/>
              </a:spcBef>
              <a:spcAft>
                <a:spcPts val="400"/>
              </a:spcAft>
              <a:buFont typeface="Arial" charset="0"/>
              <a:buChar char="•"/>
            </a:pPr>
            <a:endParaRPr lang="en-GB" altLang="en-US" sz="2400" dirty="0">
              <a:latin typeface="Calibri" pitchFamily="34" charset="0"/>
            </a:endParaRPr>
          </a:p>
          <a:p>
            <a:pPr eaLnBrk="1" hangingPunct="1">
              <a:buFont typeface="Arial" charset="0"/>
              <a:buChar char="•"/>
            </a:pPr>
            <a:endParaRPr lang="en-GB" altLang="en-US" sz="2400" dirty="0">
              <a:latin typeface="Calibri" pitchFamily="34" charset="0"/>
            </a:endParaRPr>
          </a:p>
          <a:p>
            <a:pPr eaLnBrk="1" hangingPunct="1">
              <a:buFont typeface="Arial" charset="0"/>
              <a:buChar char="•"/>
            </a:pPr>
            <a:endParaRPr lang="en-GB" altLang="en-US" sz="2400" dirty="0">
              <a:latin typeface="Calibri" pitchFamily="34" charset="0"/>
            </a:endParaRPr>
          </a:p>
        </p:txBody>
      </p:sp>
      <p:sp>
        <p:nvSpPr>
          <p:cNvPr id="6" name="TextBox 5"/>
          <p:cNvSpPr txBox="1"/>
          <p:nvPr/>
        </p:nvSpPr>
        <p:spPr>
          <a:xfrm>
            <a:off x="1017640" y="1455242"/>
            <a:ext cx="6990735" cy="707886"/>
          </a:xfrm>
          <a:prstGeom prst="rect">
            <a:avLst/>
          </a:prstGeom>
          <a:noFill/>
        </p:spPr>
        <p:txBody>
          <a:bodyPr wrap="square" rtlCol="0">
            <a:spAutoFit/>
          </a:bodyPr>
          <a:lstStyle/>
          <a:p>
            <a:endParaRPr lang="en-ZA" sz="2000" dirty="0" smtClean="0"/>
          </a:p>
          <a:p>
            <a:endParaRPr lang="en-ZA" sz="2000" dirty="0"/>
          </a:p>
        </p:txBody>
      </p:sp>
      <p:sp>
        <p:nvSpPr>
          <p:cNvPr id="7" name="TextBox 6"/>
          <p:cNvSpPr txBox="1"/>
          <p:nvPr/>
        </p:nvSpPr>
        <p:spPr>
          <a:xfrm>
            <a:off x="579069" y="1358015"/>
            <a:ext cx="8234048" cy="1015663"/>
          </a:xfrm>
          <a:prstGeom prst="rect">
            <a:avLst/>
          </a:prstGeom>
          <a:noFill/>
        </p:spPr>
        <p:txBody>
          <a:bodyPr wrap="square" rtlCol="0">
            <a:spAutoFit/>
          </a:bodyPr>
          <a:lstStyle/>
          <a:p>
            <a:pPr marL="342900" indent="-342900">
              <a:buFont typeface="Arial" panose="020B0604020202020204" pitchFamily="34" charset="0"/>
              <a:buChar char="•"/>
            </a:pPr>
            <a:endParaRPr lang="en-ZA" sz="2000" dirty="0" smtClean="0">
              <a:solidFill>
                <a:srgbClr val="000000"/>
              </a:solidFill>
            </a:endParaRPr>
          </a:p>
          <a:p>
            <a:endParaRPr lang="en-ZA" sz="2000" dirty="0" smtClean="0">
              <a:solidFill>
                <a:srgbClr val="000000"/>
              </a:solidFill>
            </a:endParaRPr>
          </a:p>
          <a:p>
            <a:endParaRPr lang="en-ZA" sz="2000" dirty="0">
              <a:solidFill>
                <a:srgbClr val="000000"/>
              </a:solidFill>
            </a:endParaRPr>
          </a:p>
        </p:txBody>
      </p:sp>
      <p:sp>
        <p:nvSpPr>
          <p:cNvPr id="12" name="Content Placeholder 2"/>
          <p:cNvSpPr>
            <a:spLocks noGrp="1"/>
          </p:cNvSpPr>
          <p:nvPr>
            <p:ph idx="1"/>
          </p:nvPr>
        </p:nvSpPr>
        <p:spPr>
          <a:xfrm>
            <a:off x="628650" y="2069741"/>
            <a:ext cx="7886700" cy="1267199"/>
          </a:xfrm>
        </p:spPr>
        <p:txBody>
          <a:bodyPr>
            <a:normAutofit/>
          </a:bodyPr>
          <a:lstStyle/>
          <a:p>
            <a:pPr marL="0" indent="0" algn="just">
              <a:buNone/>
            </a:pPr>
            <a:r>
              <a:rPr lang="en-ZA" sz="2400" b="1" dirty="0" smtClean="0">
                <a:latin typeface="Arial" panose="020B0604020202020204" pitchFamily="34" charset="0"/>
                <a:cs typeface="Arial" panose="020B0604020202020204" pitchFamily="34" charset="0"/>
              </a:rPr>
              <a:t>A </a:t>
            </a:r>
            <a:r>
              <a:rPr lang="en-ZA" sz="2400" b="1" dirty="0">
                <a:latin typeface="Arial" panose="020B0604020202020204" pitchFamily="34" charset="0"/>
                <a:cs typeface="Arial" panose="020B0604020202020204" pitchFamily="34" charset="0"/>
              </a:rPr>
              <a:t>leader towards a sustainable and diverse audio visual industry</a:t>
            </a:r>
            <a:r>
              <a:rPr lang="en-ZA" sz="2400" b="1" dirty="0" smtClean="0">
                <a:latin typeface="Arial" panose="020B0604020202020204" pitchFamily="34" charset="0"/>
                <a:cs typeface="Arial" panose="020B0604020202020204" pitchFamily="34" charset="0"/>
              </a:rPr>
              <a:t>.</a:t>
            </a:r>
            <a:endParaRPr lang="en-ZA" sz="2400" b="1" dirty="0">
              <a:latin typeface="Arial" panose="020B0604020202020204" pitchFamily="34" charset="0"/>
              <a:cs typeface="Arial" panose="020B0604020202020204" pitchFamily="34" charset="0"/>
            </a:endParaRPr>
          </a:p>
        </p:txBody>
      </p:sp>
      <p:sp>
        <p:nvSpPr>
          <p:cNvPr id="19" name="TextBox 18"/>
          <p:cNvSpPr txBox="1"/>
          <p:nvPr/>
        </p:nvSpPr>
        <p:spPr>
          <a:xfrm>
            <a:off x="300879" y="4730108"/>
            <a:ext cx="8700247" cy="523220"/>
          </a:xfrm>
          <a:prstGeom prst="rect">
            <a:avLst/>
          </a:prstGeom>
          <a:noFill/>
        </p:spPr>
        <p:txBody>
          <a:bodyPr wrap="square" rtlCol="0">
            <a:spAutoFit/>
          </a:bodyPr>
          <a:lstStyle/>
          <a:p>
            <a:pPr algn="ctr"/>
            <a:r>
              <a:rPr lang="en-ZA" sz="1400" i="1" dirty="0" smtClean="0">
                <a:solidFill>
                  <a:schemeClr val="accent6">
                    <a:lumMod val="50000"/>
                  </a:schemeClr>
                </a:solidFill>
              </a:rPr>
              <a:t>* Audio-visual = All film (content transmitted through various platforms, e.g cinema, television, online, and other digital means), television, etc. excluding Music Videos, Reality TV, adult content, etc.</a:t>
            </a:r>
            <a:endParaRPr lang="en-ZA" sz="1400" i="1" dirty="0">
              <a:solidFill>
                <a:schemeClr val="accent6">
                  <a:lumMod val="50000"/>
                </a:schemeClr>
              </a:solidFill>
            </a:endParaRPr>
          </a:p>
        </p:txBody>
      </p:sp>
      <p:sp>
        <p:nvSpPr>
          <p:cNvPr id="21" name="Slide Number Placeholder 6"/>
          <p:cNvSpPr>
            <a:spLocks/>
          </p:cNvSpPr>
          <p:nvPr/>
        </p:nvSpPr>
        <p:spPr bwMode="auto">
          <a:xfrm>
            <a:off x="8254876" y="5780112"/>
            <a:ext cx="520948" cy="457200"/>
          </a:xfrm>
          <a:prstGeom prst="ellipse">
            <a:avLst/>
          </a:prstGeom>
          <a:solidFill>
            <a:schemeClr val="tx1"/>
          </a:solidFill>
          <a:ln>
            <a:noFill/>
          </a:ln>
        </p:spPr>
        <p:txBody>
          <a:bodyPr wrap="none" lIns="0" tIns="0" rIns="0" bIns="0" anchor="ctr" anchorCtr="1"/>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fld id="{20F226F6-254A-4159-9B6D-4D015AF289F7}" type="slidenum">
              <a:rPr lang="en-ZA" sz="1400">
                <a:solidFill>
                  <a:srgbClr val="FFFFFF"/>
                </a:solidFill>
                <a:latin typeface="Calibri" panose="020F0502020204030204" pitchFamily="34" charset="0"/>
              </a:rPr>
              <a:pPr algn="ctr"/>
              <a:t>4</a:t>
            </a:fld>
            <a:endParaRPr lang="en-ZA" sz="1400" dirty="0">
              <a:solidFill>
                <a:srgbClr val="FFFFFF"/>
              </a:solidFill>
              <a:latin typeface="Calibri" panose="020F0502020204030204" pitchFamily="34" charset="0"/>
            </a:endParaRPr>
          </a:p>
        </p:txBody>
      </p:sp>
      <p:sp>
        <p:nvSpPr>
          <p:cNvPr id="22" name="Content Placeholder 2"/>
          <p:cNvSpPr txBox="1">
            <a:spLocks/>
          </p:cNvSpPr>
          <p:nvPr/>
        </p:nvSpPr>
        <p:spPr>
          <a:xfrm>
            <a:off x="628650" y="3562331"/>
            <a:ext cx="7886700" cy="181329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endParaRPr lang="en-ZA" sz="2000" dirty="0">
              <a:latin typeface="Arial" panose="020B0604020202020204" pitchFamily="34" charset="0"/>
              <a:cs typeface="Arial" panose="020B0604020202020204" pitchFamily="34" charset="0"/>
            </a:endParaRPr>
          </a:p>
        </p:txBody>
      </p:sp>
      <p:pic>
        <p:nvPicPr>
          <p:cNvPr id="11" name="Picture 10" descr="Front bottom.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5571569"/>
            <a:ext cx="9144000" cy="1286433"/>
          </a:xfrm>
          <a:prstGeom prst="rect">
            <a:avLst/>
          </a:prstGeom>
        </p:spPr>
      </p:pic>
    </p:spTree>
    <p:extLst>
      <p:ext uri="{BB962C8B-B14F-4D97-AF65-F5344CB8AC3E}">
        <p14:creationId xmlns:p14="http://schemas.microsoft.com/office/powerpoint/2010/main" xmlns="" val="26474187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p:cNvSpPr>
          <p:nvPr/>
        </p:nvSpPr>
        <p:spPr bwMode="auto">
          <a:xfrm>
            <a:off x="476251" y="162319"/>
            <a:ext cx="8143875" cy="1143000"/>
          </a:xfrm>
          <a:prstGeom prst="rect">
            <a:avLst/>
          </a:prstGeom>
          <a:noFill/>
          <a:ln w="9525">
            <a:noFill/>
            <a:miter lim="800000"/>
            <a:headEnd/>
            <a:tailEnd/>
          </a:ln>
          <a:effectLst>
            <a:outerShdw dist="35921" dir="2700000" algn="ctr" rotWithShape="0">
              <a:schemeClr val="tx1"/>
            </a:outerShdw>
          </a:effectLst>
        </p:spPr>
        <p:txBody>
          <a:bodyPr anchor="ctr"/>
          <a:lstStyle/>
          <a:p>
            <a:pPr algn="ctr" eaLnBrk="1" fontAlgn="auto" hangingPunct="1">
              <a:spcBef>
                <a:spcPts val="0"/>
              </a:spcBef>
              <a:spcAft>
                <a:spcPts val="0"/>
              </a:spcAft>
              <a:defRPr/>
            </a:pPr>
            <a:r>
              <a:rPr lang="en-US" sz="3200" b="1" dirty="0" smtClean="0">
                <a:solidFill>
                  <a:srgbClr val="CC9900"/>
                </a:solidFill>
                <a:latin typeface="Arial Rounded MT Bold" pitchFamily="34" charset="0"/>
                <a:cs typeface="+mn-cs"/>
              </a:rPr>
              <a:t>Mission</a:t>
            </a:r>
            <a:endParaRPr lang="en-US" sz="3200" dirty="0">
              <a:cs typeface="+mn-cs"/>
            </a:endParaRPr>
          </a:p>
        </p:txBody>
      </p:sp>
      <p:sp>
        <p:nvSpPr>
          <p:cNvPr id="10" name="Rectangle 10"/>
          <p:cNvSpPr>
            <a:spLocks noChangeArrowheads="1"/>
          </p:cNvSpPr>
          <p:nvPr/>
        </p:nvSpPr>
        <p:spPr bwMode="auto">
          <a:xfrm>
            <a:off x="1185862" y="1357315"/>
            <a:ext cx="7958138" cy="2451953"/>
          </a:xfrm>
          <a:prstGeom prst="rect">
            <a:avLst/>
          </a:prstGeom>
          <a:noFill/>
          <a:ln w="9525">
            <a:noFill/>
            <a:miter lim="800000"/>
            <a:headEnd/>
            <a:tailEnd/>
          </a:ln>
        </p:spPr>
        <p:txBody>
          <a:bodyPr>
            <a:spAutoFit/>
          </a:bodyPr>
          <a:lstStyle/>
          <a:p>
            <a:pPr eaLnBrk="1" hangingPunct="1"/>
            <a:endParaRPr lang="en-ZA" altLang="en-US" sz="2800" dirty="0">
              <a:latin typeface="Calibri" pitchFamily="34" charset="0"/>
            </a:endParaRPr>
          </a:p>
          <a:p>
            <a:pPr eaLnBrk="1" hangingPunct="1">
              <a:spcBef>
                <a:spcPts val="400"/>
              </a:spcBef>
              <a:spcAft>
                <a:spcPts val="400"/>
              </a:spcAft>
            </a:pPr>
            <a:endParaRPr lang="en-ZA" altLang="en-US" sz="4000" i="1" dirty="0">
              <a:latin typeface="Calibri" pitchFamily="34" charset="0"/>
            </a:endParaRPr>
          </a:p>
          <a:p>
            <a:pPr eaLnBrk="1" hangingPunct="1">
              <a:spcBef>
                <a:spcPts val="400"/>
              </a:spcBef>
              <a:spcAft>
                <a:spcPts val="400"/>
              </a:spcAft>
              <a:buFont typeface="Arial" charset="0"/>
              <a:buChar char="•"/>
            </a:pPr>
            <a:endParaRPr lang="en-GB" altLang="en-US" sz="2400" dirty="0">
              <a:latin typeface="Calibri" pitchFamily="34" charset="0"/>
            </a:endParaRPr>
          </a:p>
          <a:p>
            <a:pPr eaLnBrk="1" hangingPunct="1">
              <a:buFont typeface="Arial" charset="0"/>
              <a:buChar char="•"/>
            </a:pPr>
            <a:endParaRPr lang="en-GB" altLang="en-US" sz="2400" dirty="0">
              <a:latin typeface="Calibri" pitchFamily="34" charset="0"/>
            </a:endParaRPr>
          </a:p>
          <a:p>
            <a:pPr eaLnBrk="1" hangingPunct="1">
              <a:buFont typeface="Arial" charset="0"/>
              <a:buChar char="•"/>
            </a:pPr>
            <a:endParaRPr lang="en-GB" altLang="en-US" sz="2400" dirty="0">
              <a:latin typeface="Calibri" pitchFamily="34" charset="0"/>
            </a:endParaRPr>
          </a:p>
        </p:txBody>
      </p:sp>
      <p:sp>
        <p:nvSpPr>
          <p:cNvPr id="6" name="TextBox 5"/>
          <p:cNvSpPr txBox="1"/>
          <p:nvPr/>
        </p:nvSpPr>
        <p:spPr>
          <a:xfrm>
            <a:off x="1017640" y="1455242"/>
            <a:ext cx="6990735" cy="707886"/>
          </a:xfrm>
          <a:prstGeom prst="rect">
            <a:avLst/>
          </a:prstGeom>
          <a:noFill/>
        </p:spPr>
        <p:txBody>
          <a:bodyPr wrap="square" rtlCol="0">
            <a:spAutoFit/>
          </a:bodyPr>
          <a:lstStyle/>
          <a:p>
            <a:endParaRPr lang="en-ZA" sz="2000" dirty="0" smtClean="0"/>
          </a:p>
          <a:p>
            <a:endParaRPr lang="en-ZA" sz="2000" dirty="0"/>
          </a:p>
        </p:txBody>
      </p:sp>
      <p:sp>
        <p:nvSpPr>
          <p:cNvPr id="7" name="TextBox 6"/>
          <p:cNvSpPr txBox="1"/>
          <p:nvPr/>
        </p:nvSpPr>
        <p:spPr>
          <a:xfrm>
            <a:off x="579069" y="1358015"/>
            <a:ext cx="8234048" cy="1015663"/>
          </a:xfrm>
          <a:prstGeom prst="rect">
            <a:avLst/>
          </a:prstGeom>
          <a:noFill/>
        </p:spPr>
        <p:txBody>
          <a:bodyPr wrap="square" rtlCol="0">
            <a:spAutoFit/>
          </a:bodyPr>
          <a:lstStyle/>
          <a:p>
            <a:pPr marL="342900" indent="-342900">
              <a:buFont typeface="Arial" panose="020B0604020202020204" pitchFamily="34" charset="0"/>
              <a:buChar char="•"/>
            </a:pPr>
            <a:endParaRPr lang="en-ZA" sz="2000" dirty="0" smtClean="0">
              <a:solidFill>
                <a:srgbClr val="000000"/>
              </a:solidFill>
            </a:endParaRPr>
          </a:p>
          <a:p>
            <a:endParaRPr lang="en-ZA" sz="2000" dirty="0" smtClean="0">
              <a:solidFill>
                <a:srgbClr val="000000"/>
              </a:solidFill>
            </a:endParaRPr>
          </a:p>
          <a:p>
            <a:endParaRPr lang="en-ZA" sz="2000" dirty="0">
              <a:solidFill>
                <a:srgbClr val="000000"/>
              </a:solidFill>
            </a:endParaRPr>
          </a:p>
        </p:txBody>
      </p:sp>
      <p:sp>
        <p:nvSpPr>
          <p:cNvPr id="19" name="TextBox 18"/>
          <p:cNvSpPr txBox="1"/>
          <p:nvPr/>
        </p:nvSpPr>
        <p:spPr>
          <a:xfrm>
            <a:off x="218969" y="4892384"/>
            <a:ext cx="8700247" cy="523220"/>
          </a:xfrm>
          <a:prstGeom prst="rect">
            <a:avLst/>
          </a:prstGeom>
          <a:noFill/>
        </p:spPr>
        <p:txBody>
          <a:bodyPr wrap="square" rtlCol="0">
            <a:spAutoFit/>
          </a:bodyPr>
          <a:lstStyle/>
          <a:p>
            <a:pPr algn="ctr"/>
            <a:r>
              <a:rPr lang="en-ZA" sz="1400" i="1" dirty="0" smtClean="0">
                <a:solidFill>
                  <a:schemeClr val="accent6">
                    <a:lumMod val="50000"/>
                  </a:schemeClr>
                </a:solidFill>
              </a:rPr>
              <a:t>* Audio-visual = All film (content transmitted through various platforms, e.g cinema, television, online, and other digital means), television, etc. excluding Music Videos, Reality TV, adult content, etc.</a:t>
            </a:r>
            <a:endParaRPr lang="en-ZA" sz="1400" i="1" dirty="0">
              <a:solidFill>
                <a:schemeClr val="accent6">
                  <a:lumMod val="50000"/>
                </a:schemeClr>
              </a:solidFill>
            </a:endParaRPr>
          </a:p>
        </p:txBody>
      </p:sp>
      <p:sp>
        <p:nvSpPr>
          <p:cNvPr id="21" name="Slide Number Placeholder 6"/>
          <p:cNvSpPr>
            <a:spLocks/>
          </p:cNvSpPr>
          <p:nvPr/>
        </p:nvSpPr>
        <p:spPr bwMode="auto">
          <a:xfrm>
            <a:off x="8292169" y="5777398"/>
            <a:ext cx="520948" cy="457200"/>
          </a:xfrm>
          <a:prstGeom prst="ellipse">
            <a:avLst/>
          </a:prstGeom>
          <a:solidFill>
            <a:schemeClr val="tx1"/>
          </a:solidFill>
          <a:ln>
            <a:noFill/>
          </a:ln>
        </p:spPr>
        <p:txBody>
          <a:bodyPr wrap="none" lIns="0" tIns="0" rIns="0" bIns="0" anchor="ctr" anchorCtr="1"/>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fld id="{20F226F6-254A-4159-9B6D-4D015AF289F7}" type="slidenum">
              <a:rPr lang="en-ZA" sz="1400">
                <a:solidFill>
                  <a:srgbClr val="FFFFFF"/>
                </a:solidFill>
                <a:latin typeface="Calibri" panose="020F0502020204030204" pitchFamily="34" charset="0"/>
              </a:rPr>
              <a:pPr algn="ctr"/>
              <a:t>5</a:t>
            </a:fld>
            <a:endParaRPr lang="en-ZA" sz="1400" dirty="0">
              <a:solidFill>
                <a:srgbClr val="FFFFFF"/>
              </a:solidFill>
              <a:latin typeface="Calibri" panose="020F0502020204030204" pitchFamily="34" charset="0"/>
            </a:endParaRPr>
          </a:p>
        </p:txBody>
      </p:sp>
      <p:sp>
        <p:nvSpPr>
          <p:cNvPr id="22" name="Content Placeholder 2"/>
          <p:cNvSpPr txBox="1">
            <a:spLocks/>
          </p:cNvSpPr>
          <p:nvPr/>
        </p:nvSpPr>
        <p:spPr>
          <a:xfrm>
            <a:off x="752743" y="1951934"/>
            <a:ext cx="7886700" cy="181329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ZA" sz="2400" b="1" dirty="0" smtClean="0">
                <a:latin typeface="Arial" panose="020B0604020202020204" pitchFamily="34" charset="0"/>
                <a:cs typeface="Arial" panose="020B0604020202020204" pitchFamily="34" charset="0"/>
              </a:rPr>
              <a:t>To </a:t>
            </a:r>
            <a:r>
              <a:rPr lang="en-ZA" sz="2400" b="1" dirty="0">
                <a:latin typeface="Arial" panose="020B0604020202020204" pitchFamily="34" charset="0"/>
                <a:cs typeface="Arial" panose="020B0604020202020204" pitchFamily="34" charset="0"/>
              </a:rPr>
              <a:t>collaborate with all stakeholders to enable the development and promotion of a transformed and thriving audio visual industry.		</a:t>
            </a:r>
          </a:p>
        </p:txBody>
      </p:sp>
      <p:pic>
        <p:nvPicPr>
          <p:cNvPr id="11" name="Picture 10" descr="Front bottom.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5571569"/>
            <a:ext cx="9144000" cy="1286433"/>
          </a:xfrm>
          <a:prstGeom prst="rect">
            <a:avLst/>
          </a:prstGeom>
        </p:spPr>
      </p:pic>
    </p:spTree>
    <p:extLst>
      <p:ext uri="{BB962C8B-B14F-4D97-AF65-F5344CB8AC3E}">
        <p14:creationId xmlns:p14="http://schemas.microsoft.com/office/powerpoint/2010/main" xmlns="" val="8579037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Front bottom.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5571569"/>
            <a:ext cx="9144000" cy="1286433"/>
          </a:xfrm>
          <a:prstGeom prst="rect">
            <a:avLst/>
          </a:prstGeom>
        </p:spPr>
      </p:pic>
      <p:sp>
        <p:nvSpPr>
          <p:cNvPr id="9" name="Title 1"/>
          <p:cNvSpPr>
            <a:spLocks/>
          </p:cNvSpPr>
          <p:nvPr/>
        </p:nvSpPr>
        <p:spPr bwMode="auto">
          <a:xfrm>
            <a:off x="1" y="16284"/>
            <a:ext cx="9144000" cy="581410"/>
          </a:xfrm>
          <a:prstGeom prst="rect">
            <a:avLst/>
          </a:prstGeom>
          <a:noFill/>
          <a:ln w="9525">
            <a:noFill/>
            <a:miter lim="800000"/>
            <a:headEnd/>
            <a:tailEnd/>
          </a:ln>
          <a:effectLst>
            <a:outerShdw dist="35921" dir="2700000" algn="ctr" rotWithShape="0">
              <a:schemeClr val="tx1"/>
            </a:outerShdw>
          </a:effectLst>
        </p:spPr>
        <p:txBody>
          <a:bodyPr anchor="ctr"/>
          <a:lstStyle/>
          <a:p>
            <a:pPr algn="ctr">
              <a:defRPr/>
            </a:pPr>
            <a:r>
              <a:rPr lang="en-US" sz="3100" b="1" dirty="0" smtClean="0">
                <a:solidFill>
                  <a:srgbClr val="CC9900"/>
                </a:solidFill>
                <a:latin typeface="Arial Rounded MT Bold" pitchFamily="34" charset="0"/>
              </a:rPr>
              <a:t>NFVF Strategic Focus Areas and Goals</a:t>
            </a:r>
            <a:endParaRPr lang="en-US" sz="3100" dirty="0"/>
          </a:p>
        </p:txBody>
      </p:sp>
      <p:sp>
        <p:nvSpPr>
          <p:cNvPr id="10" name="Rectangle 10"/>
          <p:cNvSpPr>
            <a:spLocks noChangeArrowheads="1"/>
          </p:cNvSpPr>
          <p:nvPr/>
        </p:nvSpPr>
        <p:spPr bwMode="auto">
          <a:xfrm>
            <a:off x="1185862" y="1357315"/>
            <a:ext cx="7958138" cy="2451953"/>
          </a:xfrm>
          <a:prstGeom prst="rect">
            <a:avLst/>
          </a:prstGeom>
          <a:noFill/>
          <a:ln w="9525">
            <a:noFill/>
            <a:miter lim="800000"/>
            <a:headEnd/>
            <a:tailEnd/>
          </a:ln>
        </p:spPr>
        <p:txBody>
          <a:bodyPr>
            <a:spAutoFit/>
          </a:bodyPr>
          <a:lstStyle/>
          <a:p>
            <a:pPr eaLnBrk="1" hangingPunct="1"/>
            <a:endParaRPr lang="en-ZA" altLang="en-US" sz="2800" dirty="0">
              <a:latin typeface="Calibri" pitchFamily="34" charset="0"/>
            </a:endParaRPr>
          </a:p>
          <a:p>
            <a:pPr eaLnBrk="1" hangingPunct="1">
              <a:spcBef>
                <a:spcPts val="400"/>
              </a:spcBef>
              <a:spcAft>
                <a:spcPts val="400"/>
              </a:spcAft>
            </a:pPr>
            <a:endParaRPr lang="en-ZA" altLang="en-US" sz="4000" i="1" dirty="0">
              <a:latin typeface="Calibri" pitchFamily="34" charset="0"/>
            </a:endParaRPr>
          </a:p>
          <a:p>
            <a:pPr eaLnBrk="1" hangingPunct="1">
              <a:spcBef>
                <a:spcPts val="400"/>
              </a:spcBef>
              <a:spcAft>
                <a:spcPts val="400"/>
              </a:spcAft>
              <a:buFont typeface="Arial" charset="0"/>
              <a:buChar char="•"/>
            </a:pPr>
            <a:endParaRPr lang="en-GB" altLang="en-US" sz="2400" dirty="0">
              <a:latin typeface="Calibri" pitchFamily="34" charset="0"/>
            </a:endParaRPr>
          </a:p>
          <a:p>
            <a:pPr eaLnBrk="1" hangingPunct="1">
              <a:buFont typeface="Arial" charset="0"/>
              <a:buChar char="•"/>
            </a:pPr>
            <a:endParaRPr lang="en-GB" altLang="en-US" sz="2400" dirty="0">
              <a:latin typeface="Calibri" pitchFamily="34" charset="0"/>
            </a:endParaRPr>
          </a:p>
          <a:p>
            <a:pPr eaLnBrk="1" hangingPunct="1">
              <a:buFont typeface="Arial" charset="0"/>
              <a:buChar char="•"/>
            </a:pPr>
            <a:endParaRPr lang="en-GB" altLang="en-US" sz="2400" dirty="0">
              <a:latin typeface="Calibri" pitchFamily="34" charset="0"/>
            </a:endParaRPr>
          </a:p>
        </p:txBody>
      </p:sp>
      <p:sp>
        <p:nvSpPr>
          <p:cNvPr id="6" name="TextBox 5"/>
          <p:cNvSpPr txBox="1"/>
          <p:nvPr/>
        </p:nvSpPr>
        <p:spPr>
          <a:xfrm>
            <a:off x="1017640" y="1455242"/>
            <a:ext cx="6990735" cy="707886"/>
          </a:xfrm>
          <a:prstGeom prst="rect">
            <a:avLst/>
          </a:prstGeom>
          <a:noFill/>
        </p:spPr>
        <p:txBody>
          <a:bodyPr wrap="square" rtlCol="0">
            <a:spAutoFit/>
          </a:bodyPr>
          <a:lstStyle/>
          <a:p>
            <a:endParaRPr lang="en-ZA" sz="2000" dirty="0" smtClean="0"/>
          </a:p>
          <a:p>
            <a:endParaRPr lang="en-ZA" sz="2000" dirty="0"/>
          </a:p>
        </p:txBody>
      </p:sp>
      <p:sp>
        <p:nvSpPr>
          <p:cNvPr id="7" name="TextBox 6"/>
          <p:cNvSpPr txBox="1"/>
          <p:nvPr/>
        </p:nvSpPr>
        <p:spPr>
          <a:xfrm>
            <a:off x="579069" y="1358015"/>
            <a:ext cx="8234048" cy="1015663"/>
          </a:xfrm>
          <a:prstGeom prst="rect">
            <a:avLst/>
          </a:prstGeom>
          <a:noFill/>
        </p:spPr>
        <p:txBody>
          <a:bodyPr wrap="square" rtlCol="0">
            <a:spAutoFit/>
          </a:bodyPr>
          <a:lstStyle/>
          <a:p>
            <a:pPr marL="342900" indent="-342900">
              <a:buFont typeface="Arial" panose="020B0604020202020204" pitchFamily="34" charset="0"/>
              <a:buChar char="•"/>
            </a:pPr>
            <a:endParaRPr lang="en-ZA" sz="2000" dirty="0" smtClean="0">
              <a:solidFill>
                <a:srgbClr val="000000"/>
              </a:solidFill>
            </a:endParaRPr>
          </a:p>
          <a:p>
            <a:endParaRPr lang="en-ZA" sz="2000" dirty="0" smtClean="0">
              <a:solidFill>
                <a:srgbClr val="000000"/>
              </a:solidFill>
            </a:endParaRPr>
          </a:p>
          <a:p>
            <a:endParaRPr lang="en-ZA" sz="2000" dirty="0">
              <a:solidFill>
                <a:srgbClr val="000000"/>
              </a:solidFill>
            </a:endParaRPr>
          </a:p>
        </p:txBody>
      </p:sp>
      <p:sp>
        <p:nvSpPr>
          <p:cNvPr id="19" name="TextBox 18"/>
          <p:cNvSpPr txBox="1"/>
          <p:nvPr/>
        </p:nvSpPr>
        <p:spPr>
          <a:xfrm>
            <a:off x="443754" y="5229187"/>
            <a:ext cx="8700247" cy="307777"/>
          </a:xfrm>
          <a:prstGeom prst="rect">
            <a:avLst/>
          </a:prstGeom>
          <a:noFill/>
        </p:spPr>
        <p:txBody>
          <a:bodyPr wrap="square" rtlCol="0">
            <a:spAutoFit/>
          </a:bodyPr>
          <a:lstStyle/>
          <a:p>
            <a:pPr algn="ctr"/>
            <a:r>
              <a:rPr lang="en-ZA" sz="1400" i="1" dirty="0" smtClean="0">
                <a:solidFill>
                  <a:schemeClr val="accent6">
                    <a:lumMod val="50000"/>
                  </a:schemeClr>
                </a:solidFill>
              </a:rPr>
              <a:t>*</a:t>
            </a:r>
            <a:endParaRPr lang="en-ZA" sz="1400" i="1" dirty="0">
              <a:solidFill>
                <a:schemeClr val="accent6">
                  <a:lumMod val="50000"/>
                </a:schemeClr>
              </a:solidFill>
            </a:endParaRPr>
          </a:p>
        </p:txBody>
      </p:sp>
      <p:sp>
        <p:nvSpPr>
          <p:cNvPr id="21" name="Slide Number Placeholder 6"/>
          <p:cNvSpPr>
            <a:spLocks/>
          </p:cNvSpPr>
          <p:nvPr/>
        </p:nvSpPr>
        <p:spPr bwMode="auto">
          <a:xfrm>
            <a:off x="8192591" y="5822678"/>
            <a:ext cx="520948" cy="457200"/>
          </a:xfrm>
          <a:prstGeom prst="ellipse">
            <a:avLst/>
          </a:prstGeom>
          <a:solidFill>
            <a:schemeClr val="tx1"/>
          </a:solidFill>
          <a:ln>
            <a:noFill/>
          </a:ln>
        </p:spPr>
        <p:txBody>
          <a:bodyPr wrap="none" lIns="0" tIns="0" rIns="0" bIns="0" anchor="ctr" anchorCtr="1"/>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fld id="{20F226F6-254A-4159-9B6D-4D015AF289F7}" type="slidenum">
              <a:rPr lang="en-ZA" sz="1400">
                <a:solidFill>
                  <a:srgbClr val="FFFFFF"/>
                </a:solidFill>
                <a:latin typeface="Calibri" panose="020F0502020204030204" pitchFamily="34" charset="0"/>
              </a:rPr>
              <a:pPr algn="ctr"/>
              <a:t>6</a:t>
            </a:fld>
            <a:endParaRPr lang="en-ZA" sz="1400" dirty="0">
              <a:solidFill>
                <a:srgbClr val="FFFFFF"/>
              </a:solidFill>
              <a:latin typeface="Calibri" panose="020F0502020204030204" pitchFamily="34" charset="0"/>
            </a:endParaRPr>
          </a:p>
        </p:txBody>
      </p:sp>
      <p:sp>
        <p:nvSpPr>
          <p:cNvPr id="22" name="Content Placeholder 2"/>
          <p:cNvSpPr txBox="1">
            <a:spLocks/>
          </p:cNvSpPr>
          <p:nvPr/>
        </p:nvSpPr>
        <p:spPr>
          <a:xfrm>
            <a:off x="752743" y="1951934"/>
            <a:ext cx="7886700" cy="181329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endParaRPr lang="en-ZA" sz="2400" b="1" dirty="0">
              <a:latin typeface="Arial" panose="020B0604020202020204" pitchFamily="34" charset="0"/>
              <a:cs typeface="Arial" panose="020B0604020202020204" pitchFamily="34" charset="0"/>
            </a:endParaRPr>
          </a:p>
        </p:txBody>
      </p:sp>
      <p:graphicFrame>
        <p:nvGraphicFramePr>
          <p:cNvPr id="12" name="Table 11"/>
          <p:cNvGraphicFramePr>
            <a:graphicFrameLocks noGrp="1"/>
          </p:cNvGraphicFramePr>
          <p:nvPr>
            <p:extLst>
              <p:ext uri="{D42A27DB-BD31-4B8C-83A1-F6EECF244321}">
                <p14:modId xmlns:p14="http://schemas.microsoft.com/office/powerpoint/2010/main" xmlns="" val="3363298566"/>
              </p:ext>
            </p:extLst>
          </p:nvPr>
        </p:nvGraphicFramePr>
        <p:xfrm>
          <a:off x="443755" y="597694"/>
          <a:ext cx="8369362" cy="5368714"/>
        </p:xfrm>
        <a:graphic>
          <a:graphicData uri="http://schemas.openxmlformats.org/drawingml/2006/table">
            <a:tbl>
              <a:tblPr firstRow="1" bandRow="1">
                <a:tableStyleId>{5C22544A-7EE6-4342-B048-85BDC9FD1C3A}</a:tableStyleId>
              </a:tblPr>
              <a:tblGrid>
                <a:gridCol w="4184681"/>
                <a:gridCol w="4184681"/>
              </a:tblGrid>
              <a:tr h="601652">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800" dirty="0" smtClean="0">
                          <a:solidFill>
                            <a:schemeClr val="tx1"/>
                          </a:solidFill>
                        </a:rPr>
                        <a:t>Strategy</a:t>
                      </a:r>
                      <a:r>
                        <a:rPr lang="en-ZA" sz="1800" baseline="0" dirty="0" smtClean="0">
                          <a:solidFill>
                            <a:schemeClr val="tx1"/>
                          </a:solidFill>
                        </a:rPr>
                        <a:t> Focus Areas - What we going to focus on</a:t>
                      </a:r>
                      <a:endParaRPr lang="en-US" sz="1800" dirty="0" smtClean="0">
                        <a:solidFill>
                          <a:schemeClr val="tx1"/>
                        </a:solidFill>
                      </a:endParaRPr>
                    </a:p>
                  </a:txBody>
                  <a:tcPr>
                    <a:solidFill>
                      <a:srgbClr val="DEB400"/>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800" dirty="0" smtClean="0">
                          <a:solidFill>
                            <a:schemeClr val="tx1"/>
                          </a:solidFill>
                        </a:rPr>
                        <a:t>Strategy</a:t>
                      </a:r>
                      <a:r>
                        <a:rPr lang="en-ZA" sz="1800" baseline="0" dirty="0" smtClean="0">
                          <a:solidFill>
                            <a:schemeClr val="tx1"/>
                          </a:solidFill>
                        </a:rPr>
                        <a:t> Goals - H</a:t>
                      </a:r>
                      <a:r>
                        <a:rPr lang="en-ZA" sz="1800" i="1" baseline="0" dirty="0" smtClean="0">
                          <a:solidFill>
                            <a:schemeClr val="tx1"/>
                          </a:solidFill>
                        </a:rPr>
                        <a:t>ow we going to gauge progress</a:t>
                      </a:r>
                      <a:endParaRPr lang="en-US" sz="1800" dirty="0" smtClean="0">
                        <a:solidFill>
                          <a:schemeClr val="tx1"/>
                        </a:solidFill>
                      </a:endParaRPr>
                    </a:p>
                  </a:txBody>
                  <a:tcPr>
                    <a:solidFill>
                      <a:srgbClr val="DEB400"/>
                    </a:solidFill>
                  </a:tcPr>
                </a:tc>
              </a:tr>
              <a:tr h="888154">
                <a:tc>
                  <a:txBody>
                    <a:bodyPr/>
                    <a:lstStyle/>
                    <a:p>
                      <a:r>
                        <a:rPr lang="en-ZA" sz="1400" b="1" dirty="0" smtClean="0"/>
                        <a:t>Transformation</a:t>
                      </a:r>
                    </a:p>
                    <a:p>
                      <a:endParaRPr lang="en-ZA" sz="1400" b="1" dirty="0" smtClean="0"/>
                    </a:p>
                  </a:txBody>
                  <a:tcPr>
                    <a:solidFill>
                      <a:srgbClr val="FFCC00"/>
                    </a:solidFill>
                  </a:tcPr>
                </a:tc>
                <a:tc>
                  <a:txBody>
                    <a:bodyPr/>
                    <a:lstStyle/>
                    <a:p>
                      <a:r>
                        <a:rPr lang="en-ZA" sz="1400" dirty="0" smtClean="0"/>
                        <a:t>Accelerating the support and development of PDI’s in the audio visual content industry in line with</a:t>
                      </a:r>
                      <a:r>
                        <a:rPr lang="en-ZA" sz="1400" baseline="0" dirty="0" smtClean="0"/>
                        <a:t> the BBBEE Legislation and the 3 Tiered Approach.</a:t>
                      </a:r>
                      <a:endParaRPr lang="en-US" sz="1400" dirty="0"/>
                    </a:p>
                  </a:txBody>
                  <a:tcPr>
                    <a:solidFill>
                      <a:srgbClr val="FFCC00"/>
                    </a:solidFill>
                  </a:tcPr>
                </a:tc>
              </a:tr>
              <a:tr h="487052">
                <a:tc>
                  <a:txBody>
                    <a:bodyPr/>
                    <a:lstStyle/>
                    <a:p>
                      <a:r>
                        <a:rPr lang="en-ZA" sz="1400" b="1" dirty="0" smtClean="0"/>
                        <a:t>Human Capital Development</a:t>
                      </a:r>
                    </a:p>
                  </a:txBody>
                  <a:tcPr>
                    <a:solidFill>
                      <a:srgbClr val="FFCC00"/>
                    </a:solidFill>
                  </a:tcPr>
                </a:tc>
                <a:tc>
                  <a:txBody>
                    <a:bodyPr/>
                    <a:lstStyle/>
                    <a:p>
                      <a:r>
                        <a:rPr lang="en-ZA" sz="1400" dirty="0" smtClean="0"/>
                        <a:t>Increase number of people trained focusing on PDI’s and areas of scarce skills.</a:t>
                      </a:r>
                      <a:endParaRPr lang="en-US" sz="1400" dirty="0"/>
                    </a:p>
                  </a:txBody>
                  <a:tcPr>
                    <a:solidFill>
                      <a:srgbClr val="FFCC00"/>
                    </a:solidFill>
                  </a:tcPr>
                </a:tc>
              </a:tr>
              <a:tr h="487052">
                <a:tc>
                  <a:txBody>
                    <a:bodyPr/>
                    <a:lstStyle/>
                    <a:p>
                      <a:r>
                        <a:rPr lang="en-ZA" sz="1400" b="1" dirty="0" smtClean="0"/>
                        <a:t>Content Development and Production</a:t>
                      </a:r>
                    </a:p>
                  </a:txBody>
                  <a:tcPr>
                    <a:solidFill>
                      <a:srgbClr val="FFCC00"/>
                    </a:solidFill>
                  </a:tcPr>
                </a:tc>
                <a:tc>
                  <a:txBody>
                    <a:bodyPr/>
                    <a:lstStyle/>
                    <a:p>
                      <a:r>
                        <a:rPr lang="en-ZA" sz="1400" dirty="0" smtClean="0"/>
                        <a:t>Increase number of films written, produced and directed by PDI’s.</a:t>
                      </a:r>
                      <a:endParaRPr lang="en-US" sz="1400" dirty="0"/>
                    </a:p>
                  </a:txBody>
                  <a:tcPr>
                    <a:solidFill>
                      <a:srgbClr val="FFCC00"/>
                    </a:solidFill>
                  </a:tcPr>
                </a:tc>
              </a:tr>
              <a:tr h="487052">
                <a:tc>
                  <a:txBody>
                    <a:bodyPr/>
                    <a:lstStyle/>
                    <a:p>
                      <a:r>
                        <a:rPr lang="en-ZA" sz="1400" b="1" dirty="0" smtClean="0"/>
                        <a:t>Audience and Markets for SA Content</a:t>
                      </a:r>
                    </a:p>
                  </a:txBody>
                  <a:tcPr>
                    <a:solidFill>
                      <a:srgbClr val="FFCC00"/>
                    </a:solidFill>
                  </a:tcPr>
                </a:tc>
                <a:tc>
                  <a:txBody>
                    <a:bodyPr/>
                    <a:lstStyle/>
                    <a:p>
                      <a:r>
                        <a:rPr lang="en-ZA" sz="1400" dirty="0" smtClean="0"/>
                        <a:t>Promote SA film industry locally and globally and increase audience</a:t>
                      </a:r>
                      <a:r>
                        <a:rPr lang="en-ZA" sz="1400" baseline="0" dirty="0" smtClean="0"/>
                        <a:t> access to SA Film.</a:t>
                      </a:r>
                      <a:endParaRPr lang="en-US" sz="1400" dirty="0"/>
                    </a:p>
                  </a:txBody>
                  <a:tcPr>
                    <a:solidFill>
                      <a:srgbClr val="FFCC00"/>
                    </a:solidFill>
                  </a:tcPr>
                </a:tc>
              </a:tr>
              <a:tr h="487052">
                <a:tc>
                  <a:txBody>
                    <a:bodyPr/>
                    <a:lstStyle/>
                    <a:p>
                      <a:r>
                        <a:rPr lang="en-ZA" sz="1400" b="1" dirty="0" smtClean="0"/>
                        <a:t>Infrastructure Development</a:t>
                      </a:r>
                    </a:p>
                  </a:txBody>
                  <a:tcPr>
                    <a:solidFill>
                      <a:srgbClr val="FFCC00"/>
                    </a:solidFill>
                  </a:tcPr>
                </a:tc>
                <a:tc>
                  <a:txBody>
                    <a:bodyPr/>
                    <a:lstStyle/>
                    <a:p>
                      <a:r>
                        <a:rPr lang="en-ZA" sz="1400" dirty="0" smtClean="0"/>
                        <a:t>Increase access to means of production and screening platforms for SA Film.</a:t>
                      </a:r>
                      <a:endParaRPr lang="en-US" sz="1400" dirty="0"/>
                    </a:p>
                  </a:txBody>
                  <a:tcPr>
                    <a:solidFill>
                      <a:srgbClr val="FFCC00"/>
                    </a:solidFill>
                  </a:tcPr>
                </a:tc>
              </a:tr>
              <a:tr h="687603">
                <a:tc>
                  <a:txBody>
                    <a:bodyPr/>
                    <a:lstStyle/>
                    <a:p>
                      <a:r>
                        <a:rPr lang="en-ZA" sz="1400" b="1" dirty="0" smtClean="0"/>
                        <a:t>Policy Development</a:t>
                      </a:r>
                    </a:p>
                    <a:p>
                      <a:endParaRPr lang="en-ZA" sz="1400" b="1" dirty="0" smtClean="0"/>
                    </a:p>
                  </a:txBody>
                  <a:tcPr>
                    <a:solidFill>
                      <a:srgbClr val="FFCC00"/>
                    </a:solidFill>
                  </a:tcPr>
                </a:tc>
                <a:tc>
                  <a:txBody>
                    <a:bodyPr/>
                    <a:lstStyle/>
                    <a:p>
                      <a:r>
                        <a:rPr lang="en-ZA" sz="1400" dirty="0" smtClean="0"/>
                        <a:t>Lead and influence development of film industry related policies and strategies at a local, provincial, national and regional level.</a:t>
                      </a:r>
                      <a:endParaRPr lang="en-US" sz="1400" dirty="0"/>
                    </a:p>
                  </a:txBody>
                  <a:tcPr>
                    <a:solidFill>
                      <a:srgbClr val="FFCC00"/>
                    </a:solidFill>
                  </a:tcPr>
                </a:tc>
              </a:tr>
              <a:tr h="487052">
                <a:tc>
                  <a:txBody>
                    <a:bodyPr/>
                    <a:lstStyle/>
                    <a:p>
                      <a:r>
                        <a:rPr lang="en-ZA" sz="1400" b="1" dirty="0" smtClean="0"/>
                        <a:t>Promoting Social Cohesion and Nation</a:t>
                      </a:r>
                      <a:r>
                        <a:rPr lang="en-ZA" sz="1400" b="1" baseline="0" dirty="0" smtClean="0"/>
                        <a:t> Building</a:t>
                      </a:r>
                    </a:p>
                  </a:txBody>
                  <a:tcPr>
                    <a:solidFill>
                      <a:srgbClr val="FFCC00"/>
                    </a:solidFill>
                  </a:tcPr>
                </a:tc>
                <a:tc>
                  <a:txBody>
                    <a:bodyPr/>
                    <a:lstStyle/>
                    <a:p>
                      <a:r>
                        <a:rPr lang="en-ZA" sz="1400" dirty="0" smtClean="0"/>
                        <a:t>Enable the telling of stories of national significance particularly in indigenous languages.</a:t>
                      </a:r>
                      <a:endParaRPr lang="en-US" sz="1400" dirty="0"/>
                    </a:p>
                  </a:txBody>
                  <a:tcPr>
                    <a:solidFill>
                      <a:srgbClr val="FFCC00"/>
                    </a:solidFill>
                  </a:tcPr>
                </a:tc>
              </a:tr>
              <a:tr h="487052">
                <a:tc>
                  <a:txBody>
                    <a:bodyPr/>
                    <a:lstStyle/>
                    <a:p>
                      <a:r>
                        <a:rPr lang="en-US" sz="1400" b="1" dirty="0" smtClean="0"/>
                        <a:t>Partnerships</a:t>
                      </a:r>
                      <a:endParaRPr lang="en-US" sz="1400" b="1" dirty="0"/>
                    </a:p>
                  </a:txBody>
                  <a:tcPr>
                    <a:solidFill>
                      <a:srgbClr val="FFCC00"/>
                    </a:solidFill>
                  </a:tcPr>
                </a:tc>
                <a:tc>
                  <a:txBody>
                    <a:bodyPr/>
                    <a:lstStyle/>
                    <a:p>
                      <a:r>
                        <a:rPr lang="en-ZA" sz="1400" dirty="0" smtClean="0"/>
                        <a:t>To collaborate with and influence relevant stakeholders. </a:t>
                      </a:r>
                      <a:endParaRPr lang="en-ZA" sz="1400" dirty="0"/>
                    </a:p>
                  </a:txBody>
                  <a:tcPr>
                    <a:solidFill>
                      <a:srgbClr val="FFCC00"/>
                    </a:solidFill>
                  </a:tcPr>
                </a:tc>
              </a:tr>
            </a:tbl>
          </a:graphicData>
        </a:graphic>
      </p:graphicFrame>
    </p:spTree>
    <p:extLst>
      <p:ext uri="{BB962C8B-B14F-4D97-AF65-F5344CB8AC3E}">
        <p14:creationId xmlns:p14="http://schemas.microsoft.com/office/powerpoint/2010/main" xmlns="" val="4313153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p:cNvSpPr>
          <p:nvPr/>
        </p:nvSpPr>
        <p:spPr bwMode="auto">
          <a:xfrm>
            <a:off x="110360" y="3765"/>
            <a:ext cx="9033641" cy="752980"/>
          </a:xfrm>
          <a:prstGeom prst="rect">
            <a:avLst/>
          </a:prstGeom>
          <a:noFill/>
          <a:ln w="9525">
            <a:noFill/>
            <a:miter lim="800000"/>
            <a:headEnd/>
            <a:tailEnd/>
          </a:ln>
          <a:effectLst>
            <a:outerShdw dist="35921" dir="2700000" algn="ctr" rotWithShape="0">
              <a:schemeClr val="tx1"/>
            </a:outerShdw>
          </a:effectLst>
        </p:spPr>
        <p:txBody>
          <a:bodyPr anchor="ctr"/>
          <a:lstStyle/>
          <a:p>
            <a:pPr algn="ctr" eaLnBrk="1" fontAlgn="auto" hangingPunct="1">
              <a:spcBef>
                <a:spcPts val="0"/>
              </a:spcBef>
              <a:spcAft>
                <a:spcPts val="0"/>
              </a:spcAft>
              <a:defRPr/>
            </a:pPr>
            <a:r>
              <a:rPr lang="en-ZA" sz="3200" b="1" dirty="0" smtClean="0">
                <a:solidFill>
                  <a:srgbClr val="CC9900"/>
                </a:solidFill>
                <a:latin typeface="Arial Rounded MT Bold" pitchFamily="34" charset="0"/>
                <a:cs typeface="+mn-cs"/>
              </a:rPr>
              <a:t>Focus Areas</a:t>
            </a:r>
            <a:endParaRPr lang="en-ZA" sz="3200" dirty="0">
              <a:cs typeface="+mn-cs"/>
            </a:endParaRPr>
          </a:p>
        </p:txBody>
      </p:sp>
      <p:sp>
        <p:nvSpPr>
          <p:cNvPr id="10" name="Rectangle 10"/>
          <p:cNvSpPr>
            <a:spLocks noChangeArrowheads="1"/>
          </p:cNvSpPr>
          <p:nvPr/>
        </p:nvSpPr>
        <p:spPr bwMode="auto">
          <a:xfrm>
            <a:off x="1185862" y="1357315"/>
            <a:ext cx="7958138" cy="2451953"/>
          </a:xfrm>
          <a:prstGeom prst="rect">
            <a:avLst/>
          </a:prstGeom>
          <a:noFill/>
          <a:ln w="9525">
            <a:noFill/>
            <a:miter lim="800000"/>
            <a:headEnd/>
            <a:tailEnd/>
          </a:ln>
        </p:spPr>
        <p:txBody>
          <a:bodyPr>
            <a:spAutoFit/>
          </a:bodyPr>
          <a:lstStyle/>
          <a:p>
            <a:pPr eaLnBrk="1" hangingPunct="1"/>
            <a:endParaRPr lang="en-ZA" altLang="en-US" sz="2800" dirty="0">
              <a:latin typeface="Calibri" pitchFamily="34" charset="0"/>
            </a:endParaRPr>
          </a:p>
          <a:p>
            <a:pPr eaLnBrk="1" hangingPunct="1">
              <a:spcBef>
                <a:spcPts val="400"/>
              </a:spcBef>
              <a:spcAft>
                <a:spcPts val="400"/>
              </a:spcAft>
            </a:pPr>
            <a:endParaRPr lang="en-ZA" altLang="en-US" sz="4000" i="1" dirty="0">
              <a:latin typeface="Calibri" pitchFamily="34" charset="0"/>
            </a:endParaRPr>
          </a:p>
          <a:p>
            <a:pPr eaLnBrk="1" hangingPunct="1">
              <a:spcBef>
                <a:spcPts val="400"/>
              </a:spcBef>
              <a:spcAft>
                <a:spcPts val="400"/>
              </a:spcAft>
              <a:buFont typeface="Arial" charset="0"/>
              <a:buChar char="•"/>
            </a:pPr>
            <a:endParaRPr lang="en-GB" altLang="en-US" sz="2400" dirty="0">
              <a:latin typeface="Calibri" pitchFamily="34" charset="0"/>
            </a:endParaRPr>
          </a:p>
          <a:p>
            <a:pPr eaLnBrk="1" hangingPunct="1">
              <a:buFont typeface="Arial" charset="0"/>
              <a:buChar char="•"/>
            </a:pPr>
            <a:endParaRPr lang="en-GB" altLang="en-US" sz="2400" dirty="0">
              <a:latin typeface="Calibri" pitchFamily="34" charset="0"/>
            </a:endParaRPr>
          </a:p>
          <a:p>
            <a:pPr eaLnBrk="1" hangingPunct="1">
              <a:buFont typeface="Arial" charset="0"/>
              <a:buChar char="•"/>
            </a:pPr>
            <a:endParaRPr lang="en-GB" altLang="en-US" sz="2400" dirty="0">
              <a:latin typeface="Calibri" pitchFamily="34" charset="0"/>
            </a:endParaRPr>
          </a:p>
        </p:txBody>
      </p:sp>
      <p:sp>
        <p:nvSpPr>
          <p:cNvPr id="6" name="TextBox 5"/>
          <p:cNvSpPr txBox="1"/>
          <p:nvPr/>
        </p:nvSpPr>
        <p:spPr>
          <a:xfrm>
            <a:off x="1017640" y="1455242"/>
            <a:ext cx="6990735" cy="707886"/>
          </a:xfrm>
          <a:prstGeom prst="rect">
            <a:avLst/>
          </a:prstGeom>
          <a:noFill/>
        </p:spPr>
        <p:txBody>
          <a:bodyPr wrap="square" rtlCol="0">
            <a:spAutoFit/>
          </a:bodyPr>
          <a:lstStyle/>
          <a:p>
            <a:endParaRPr lang="en-ZA" sz="2000" dirty="0" smtClean="0"/>
          </a:p>
          <a:p>
            <a:endParaRPr lang="en-ZA" sz="2000" dirty="0"/>
          </a:p>
        </p:txBody>
      </p:sp>
      <p:sp>
        <p:nvSpPr>
          <p:cNvPr id="7" name="TextBox 6"/>
          <p:cNvSpPr txBox="1"/>
          <p:nvPr/>
        </p:nvSpPr>
        <p:spPr>
          <a:xfrm>
            <a:off x="579069" y="1358015"/>
            <a:ext cx="8234048" cy="1015663"/>
          </a:xfrm>
          <a:prstGeom prst="rect">
            <a:avLst/>
          </a:prstGeom>
          <a:noFill/>
        </p:spPr>
        <p:txBody>
          <a:bodyPr wrap="square" rtlCol="0">
            <a:spAutoFit/>
          </a:bodyPr>
          <a:lstStyle/>
          <a:p>
            <a:pPr marL="342900" indent="-342900">
              <a:buFont typeface="Arial" panose="020B0604020202020204" pitchFamily="34" charset="0"/>
              <a:buChar char="•"/>
            </a:pPr>
            <a:endParaRPr lang="en-ZA" sz="2000" dirty="0" smtClean="0">
              <a:solidFill>
                <a:srgbClr val="000000"/>
              </a:solidFill>
            </a:endParaRPr>
          </a:p>
          <a:p>
            <a:endParaRPr lang="en-ZA" sz="2000" dirty="0" smtClean="0">
              <a:solidFill>
                <a:srgbClr val="000000"/>
              </a:solidFill>
            </a:endParaRPr>
          </a:p>
          <a:p>
            <a:endParaRPr lang="en-ZA" sz="2000" dirty="0">
              <a:solidFill>
                <a:srgbClr val="000000"/>
              </a:solidFill>
            </a:endParaRPr>
          </a:p>
        </p:txBody>
      </p:sp>
      <p:sp>
        <p:nvSpPr>
          <p:cNvPr id="19" name="TextBox 18"/>
          <p:cNvSpPr txBox="1"/>
          <p:nvPr/>
        </p:nvSpPr>
        <p:spPr>
          <a:xfrm>
            <a:off x="443754" y="5229187"/>
            <a:ext cx="8700247" cy="307777"/>
          </a:xfrm>
          <a:prstGeom prst="rect">
            <a:avLst/>
          </a:prstGeom>
          <a:noFill/>
        </p:spPr>
        <p:txBody>
          <a:bodyPr wrap="square" rtlCol="0">
            <a:spAutoFit/>
          </a:bodyPr>
          <a:lstStyle/>
          <a:p>
            <a:pPr algn="ctr"/>
            <a:endParaRPr lang="en-ZA" sz="1400" i="1" dirty="0">
              <a:solidFill>
                <a:schemeClr val="accent6">
                  <a:lumMod val="50000"/>
                </a:schemeClr>
              </a:solidFill>
            </a:endParaRPr>
          </a:p>
        </p:txBody>
      </p:sp>
      <p:sp>
        <p:nvSpPr>
          <p:cNvPr id="21" name="Slide Number Placeholder 6"/>
          <p:cNvSpPr>
            <a:spLocks/>
          </p:cNvSpPr>
          <p:nvPr/>
        </p:nvSpPr>
        <p:spPr bwMode="auto">
          <a:xfrm>
            <a:off x="8292169" y="5623054"/>
            <a:ext cx="520948" cy="457200"/>
          </a:xfrm>
          <a:prstGeom prst="ellipse">
            <a:avLst/>
          </a:prstGeom>
          <a:solidFill>
            <a:schemeClr val="tx1"/>
          </a:solidFill>
          <a:ln>
            <a:noFill/>
          </a:ln>
        </p:spPr>
        <p:txBody>
          <a:bodyPr wrap="none" lIns="0" tIns="0" rIns="0" bIns="0" anchor="ctr" anchorCtr="1"/>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fld id="{20F226F6-254A-4159-9B6D-4D015AF289F7}" type="slidenum">
              <a:rPr lang="en-ZA" sz="1400">
                <a:solidFill>
                  <a:srgbClr val="FFFFFF"/>
                </a:solidFill>
                <a:latin typeface="Calibri" panose="020F0502020204030204" pitchFamily="34" charset="0"/>
              </a:rPr>
              <a:pPr algn="ctr"/>
              <a:t>7</a:t>
            </a:fld>
            <a:endParaRPr lang="en-ZA" sz="1400" dirty="0">
              <a:solidFill>
                <a:srgbClr val="FFFFFF"/>
              </a:solidFill>
              <a:latin typeface="Calibri" panose="020F0502020204030204" pitchFamily="34" charset="0"/>
            </a:endParaRPr>
          </a:p>
        </p:txBody>
      </p:sp>
      <p:sp>
        <p:nvSpPr>
          <p:cNvPr id="22" name="Content Placeholder 2"/>
          <p:cNvSpPr txBox="1">
            <a:spLocks/>
          </p:cNvSpPr>
          <p:nvPr/>
        </p:nvSpPr>
        <p:spPr>
          <a:xfrm>
            <a:off x="443754" y="2974948"/>
            <a:ext cx="8369363" cy="49598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en-ZA" sz="2400" b="1" dirty="0" smtClean="0">
              <a:latin typeface="Arial" panose="020B0604020202020204" pitchFamily="34" charset="0"/>
              <a:ea typeface="Tahoma" panose="020B0604030504040204" pitchFamily="34" charset="0"/>
              <a:cs typeface="Arial" panose="020B0604020202020204" pitchFamily="34" charset="0"/>
            </a:endParaRPr>
          </a:p>
          <a:p>
            <a:pPr marL="0" indent="0" algn="just">
              <a:buNone/>
            </a:pPr>
            <a:endParaRPr lang="en-ZA" sz="2400" b="1" dirty="0" smtClean="0">
              <a:latin typeface="Arial" panose="020B0604020202020204" pitchFamily="34" charset="0"/>
              <a:cs typeface="Arial" panose="020B0604020202020204" pitchFamily="34" charset="0"/>
            </a:endParaRPr>
          </a:p>
          <a:p>
            <a:pPr marL="0" indent="0" algn="just">
              <a:buNone/>
            </a:pPr>
            <a:endParaRPr lang="en-ZA" sz="2400" b="1" dirty="0">
              <a:latin typeface="Arial" panose="020B0604020202020204" pitchFamily="34" charset="0"/>
              <a:cs typeface="Arial" panose="020B0604020202020204" pitchFamily="34" charset="0"/>
            </a:endParaRPr>
          </a:p>
        </p:txBody>
      </p:sp>
      <p:sp>
        <p:nvSpPr>
          <p:cNvPr id="4" name="TextBox 3"/>
          <p:cNvSpPr txBox="1"/>
          <p:nvPr/>
        </p:nvSpPr>
        <p:spPr>
          <a:xfrm>
            <a:off x="165536" y="756745"/>
            <a:ext cx="8805043" cy="4819781"/>
          </a:xfrm>
          <a:prstGeom prst="rect">
            <a:avLst/>
          </a:prstGeom>
          <a:noFill/>
        </p:spPr>
        <p:txBody>
          <a:bodyPr wrap="square" rtlCol="0">
            <a:spAutoFit/>
          </a:bodyPr>
          <a:lstStyle/>
          <a:p>
            <a:pPr algn="ctr">
              <a:lnSpc>
                <a:spcPct val="120000"/>
              </a:lnSpc>
            </a:pPr>
            <a:r>
              <a:rPr lang="en-ZA" sz="2400" b="1" dirty="0" smtClean="0">
                <a:latin typeface="Arial" panose="020B0604020202020204" pitchFamily="34" charset="0"/>
                <a:cs typeface="Arial" panose="020B0604020202020204" pitchFamily="34" charset="0"/>
              </a:rPr>
              <a:t>TRANSFORMATION</a:t>
            </a:r>
          </a:p>
          <a:p>
            <a:pPr algn="ctr">
              <a:lnSpc>
                <a:spcPct val="120000"/>
              </a:lnSpc>
            </a:pPr>
            <a:endParaRPr lang="en-ZA" sz="1200" b="1" dirty="0">
              <a:latin typeface="Arial" panose="020B0604020202020204" pitchFamily="34" charset="0"/>
              <a:cs typeface="Arial" panose="020B0604020202020204" pitchFamily="34" charset="0"/>
            </a:endParaRPr>
          </a:p>
          <a:p>
            <a:pPr marL="285750" indent="-285750" algn="just">
              <a:lnSpc>
                <a:spcPct val="120000"/>
              </a:lnSpc>
              <a:buFont typeface="Arial" panose="020B0604020202020204" pitchFamily="34" charset="0"/>
              <a:buChar char="•"/>
            </a:pPr>
            <a:r>
              <a:rPr lang="en-ZA" sz="1600" dirty="0" smtClean="0">
                <a:latin typeface="Arial" panose="020B0604020202020204" pitchFamily="34" charset="0"/>
                <a:ea typeface="Tahoma" panose="020B0604030504040204" pitchFamily="34" charset="0"/>
                <a:cs typeface="Arial" panose="020B0604020202020204" pitchFamily="34" charset="0"/>
              </a:rPr>
              <a:t>Implement </a:t>
            </a:r>
            <a:r>
              <a:rPr lang="en-ZA" sz="1600" dirty="0">
                <a:latin typeface="Arial" panose="020B0604020202020204" pitchFamily="34" charset="0"/>
                <a:ea typeface="Tahoma" panose="020B0604030504040204" pitchFamily="34" charset="0"/>
                <a:cs typeface="Arial" panose="020B0604020202020204" pitchFamily="34" charset="0"/>
              </a:rPr>
              <a:t>internal NFVF Transformation Policy</a:t>
            </a:r>
            <a:r>
              <a:rPr lang="en-ZA" sz="1600" dirty="0" smtClean="0">
                <a:latin typeface="Arial" panose="020B0604020202020204" pitchFamily="34" charset="0"/>
                <a:ea typeface="Tahoma" panose="020B0604030504040204" pitchFamily="34" charset="0"/>
                <a:cs typeface="Arial" panose="020B0604020202020204" pitchFamily="34" charset="0"/>
              </a:rPr>
              <a:t>.</a:t>
            </a:r>
          </a:p>
          <a:p>
            <a:pPr algn="just">
              <a:lnSpc>
                <a:spcPct val="120000"/>
              </a:lnSpc>
            </a:pPr>
            <a:endParaRPr lang="en-ZA" sz="1600" dirty="0" smtClean="0">
              <a:latin typeface="Arial" panose="020B0604020202020204" pitchFamily="34" charset="0"/>
              <a:ea typeface="Tahoma" panose="020B0604030504040204" pitchFamily="34" charset="0"/>
              <a:cs typeface="Arial" panose="020B0604020202020204" pitchFamily="34" charset="0"/>
            </a:endParaRPr>
          </a:p>
          <a:p>
            <a:pPr marL="285750" indent="-285750" algn="just">
              <a:lnSpc>
                <a:spcPct val="120000"/>
              </a:lnSpc>
              <a:buFont typeface="Arial" panose="020B0604020202020204" pitchFamily="34" charset="0"/>
              <a:buChar char="•"/>
            </a:pPr>
            <a:r>
              <a:rPr lang="en-ZA" sz="1600" dirty="0" smtClean="0">
                <a:latin typeface="Arial" panose="020B0604020202020204" pitchFamily="34" charset="0"/>
                <a:ea typeface="Tahoma" panose="020B0604030504040204" pitchFamily="34" charset="0"/>
                <a:cs typeface="Arial" panose="020B0604020202020204" pitchFamily="34" charset="0"/>
              </a:rPr>
              <a:t>Assess </a:t>
            </a:r>
            <a:r>
              <a:rPr lang="en-ZA" sz="1600" dirty="0">
                <a:latin typeface="Arial" panose="020B0604020202020204" pitchFamily="34" charset="0"/>
                <a:ea typeface="Tahoma" panose="020B0604030504040204" pitchFamily="34" charset="0"/>
                <a:cs typeface="Arial" panose="020B0604020202020204" pitchFamily="34" charset="0"/>
              </a:rPr>
              <a:t>and approve funding according to the 3 tier approach:</a:t>
            </a:r>
          </a:p>
          <a:p>
            <a:pPr marL="742950" lvl="1" indent="-285750" algn="just">
              <a:lnSpc>
                <a:spcPct val="120000"/>
              </a:lnSpc>
              <a:buFont typeface="Wingdings" panose="05000000000000000000" pitchFamily="2" charset="2"/>
              <a:buChar char="Ø"/>
            </a:pPr>
            <a:r>
              <a:rPr lang="en-ZA" sz="1400" dirty="0">
                <a:latin typeface="Arial" panose="020B0604020202020204" pitchFamily="34" charset="0"/>
                <a:ea typeface="Tahoma" panose="020B0604030504040204" pitchFamily="34" charset="0"/>
                <a:cs typeface="Arial" panose="020B0604020202020204" pitchFamily="34" charset="0"/>
              </a:rPr>
              <a:t>Tier 1 - Experienced filmmakers who have a proven track record for developing and producing more than 5 theatrically released feature films and/or television release or 3 – 5 feature length documentaries</a:t>
            </a:r>
          </a:p>
          <a:p>
            <a:pPr marL="742950" lvl="1" indent="-285750" algn="just">
              <a:lnSpc>
                <a:spcPct val="120000"/>
              </a:lnSpc>
              <a:buFont typeface="Wingdings" panose="05000000000000000000" pitchFamily="2" charset="2"/>
              <a:buChar char="Ø"/>
            </a:pPr>
            <a:r>
              <a:rPr lang="en-ZA" sz="1400" dirty="0">
                <a:latin typeface="Arial" panose="020B0604020202020204" pitchFamily="34" charset="0"/>
                <a:ea typeface="Tahoma" panose="020B0604030504040204" pitchFamily="34" charset="0"/>
                <a:cs typeface="Arial" panose="020B0604020202020204" pitchFamily="34" charset="0"/>
              </a:rPr>
              <a:t>Tier 2 - Filmmakers with limited experience in the film and television industry, but who have developed and produced more than 2 theatrical feature films, television fiction, documentaries, 2-3 short films and/or commercials seeking to venture into feature film development and production. </a:t>
            </a:r>
          </a:p>
          <a:p>
            <a:pPr marL="742950" lvl="1" indent="-285750" algn="just">
              <a:lnSpc>
                <a:spcPct val="120000"/>
              </a:lnSpc>
              <a:buFont typeface="Wingdings" panose="05000000000000000000" pitchFamily="2" charset="2"/>
              <a:buChar char="Ø"/>
            </a:pPr>
            <a:r>
              <a:rPr lang="en-ZA" sz="1400" dirty="0">
                <a:latin typeface="Arial" panose="020B0604020202020204" pitchFamily="34" charset="0"/>
                <a:ea typeface="Tahoma" panose="020B0604030504040204" pitchFamily="34" charset="0"/>
                <a:cs typeface="Arial" panose="020B0604020202020204" pitchFamily="34" charset="0"/>
              </a:rPr>
              <a:t>Tier 3 - New entrants into the industry, particularly but not limited to film school graduates from historically disadvantaged backgrounds. This intervention is geared towards first time filmmakers to have a “calling card” into the film industry. </a:t>
            </a:r>
          </a:p>
          <a:p>
            <a:pPr lvl="1" algn="just">
              <a:lnSpc>
                <a:spcPct val="120000"/>
              </a:lnSpc>
            </a:pPr>
            <a:endParaRPr lang="en-ZA" sz="1400" dirty="0">
              <a:latin typeface="Arial" panose="020B0604020202020204" pitchFamily="34" charset="0"/>
              <a:ea typeface="Tahoma" panose="020B0604030504040204" pitchFamily="34" charset="0"/>
              <a:cs typeface="Arial" panose="020B0604020202020204" pitchFamily="34" charset="0"/>
            </a:endParaRPr>
          </a:p>
          <a:p>
            <a:pPr marL="285750" indent="-285750" algn="just">
              <a:lnSpc>
                <a:spcPct val="120000"/>
              </a:lnSpc>
              <a:buFont typeface="Arial" panose="020B0604020202020204" pitchFamily="34" charset="0"/>
              <a:buChar char="•"/>
            </a:pPr>
            <a:r>
              <a:rPr lang="en-ZA" sz="1600" dirty="0" smtClean="0">
                <a:latin typeface="Arial" panose="020B0604020202020204" pitchFamily="34" charset="0"/>
                <a:ea typeface="Tahoma" panose="020B0604030504040204" pitchFamily="34" charset="0"/>
                <a:cs typeface="Arial" panose="020B0604020202020204" pitchFamily="34" charset="0"/>
              </a:rPr>
              <a:t>Implement SA Film Criteria internally and advocate for legislation of antennae </a:t>
            </a:r>
            <a:r>
              <a:rPr lang="en-ZA" sz="1600" dirty="0">
                <a:latin typeface="Arial" panose="020B0604020202020204" pitchFamily="34" charset="0"/>
                <a:ea typeface="Tahoma" panose="020B0604030504040204" pitchFamily="34" charset="0"/>
                <a:cs typeface="Arial" panose="020B0604020202020204" pitchFamily="34" charset="0"/>
              </a:rPr>
              <a:t>f</a:t>
            </a:r>
            <a:r>
              <a:rPr lang="en-ZA" sz="1600" dirty="0" smtClean="0">
                <a:latin typeface="Arial" panose="020B0604020202020204" pitchFamily="34" charset="0"/>
                <a:ea typeface="Tahoma" panose="020B0604030504040204" pitchFamily="34" charset="0"/>
                <a:cs typeface="Arial" panose="020B0604020202020204" pitchFamily="34" charset="0"/>
              </a:rPr>
              <a:t>or other state film funders.</a:t>
            </a:r>
            <a:endParaRPr lang="en-ZA" sz="1600" dirty="0"/>
          </a:p>
        </p:txBody>
      </p:sp>
      <p:pic>
        <p:nvPicPr>
          <p:cNvPr id="13" name="Picture 12" descr="Front bottom.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5571569"/>
            <a:ext cx="9144000" cy="1286433"/>
          </a:xfrm>
          <a:prstGeom prst="rect">
            <a:avLst/>
          </a:prstGeom>
        </p:spPr>
      </p:pic>
    </p:spTree>
    <p:extLst>
      <p:ext uri="{BB962C8B-B14F-4D97-AF65-F5344CB8AC3E}">
        <p14:creationId xmlns:p14="http://schemas.microsoft.com/office/powerpoint/2010/main" xmlns="" val="4231741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p:cNvSpPr>
          <p:nvPr/>
        </p:nvSpPr>
        <p:spPr bwMode="auto">
          <a:xfrm>
            <a:off x="110360" y="3765"/>
            <a:ext cx="9033641" cy="752980"/>
          </a:xfrm>
          <a:prstGeom prst="rect">
            <a:avLst/>
          </a:prstGeom>
          <a:noFill/>
          <a:ln w="9525">
            <a:noFill/>
            <a:miter lim="800000"/>
            <a:headEnd/>
            <a:tailEnd/>
          </a:ln>
          <a:effectLst>
            <a:outerShdw dist="35921" dir="2700000" algn="ctr" rotWithShape="0">
              <a:schemeClr val="tx1"/>
            </a:outerShdw>
          </a:effectLst>
        </p:spPr>
        <p:txBody>
          <a:bodyPr anchor="ctr"/>
          <a:lstStyle/>
          <a:p>
            <a:pPr algn="ctr">
              <a:defRPr/>
            </a:pPr>
            <a:r>
              <a:rPr lang="en-ZA" sz="3200" b="1" dirty="0">
                <a:solidFill>
                  <a:srgbClr val="CC9900"/>
                </a:solidFill>
                <a:latin typeface="Arial Rounded MT Bold" pitchFamily="34" charset="0"/>
              </a:rPr>
              <a:t>Focus Areas (</a:t>
            </a:r>
            <a:r>
              <a:rPr lang="en-ZA" sz="3200" b="1" dirty="0" smtClean="0">
                <a:solidFill>
                  <a:srgbClr val="CC9900"/>
                </a:solidFill>
                <a:latin typeface="Arial Rounded MT Bold" pitchFamily="34" charset="0"/>
              </a:rPr>
              <a:t>contd.)</a:t>
            </a:r>
            <a:endParaRPr lang="en-ZA" sz="3200" dirty="0"/>
          </a:p>
        </p:txBody>
      </p:sp>
      <p:sp>
        <p:nvSpPr>
          <p:cNvPr id="10" name="Rectangle 10"/>
          <p:cNvSpPr>
            <a:spLocks noChangeArrowheads="1"/>
          </p:cNvSpPr>
          <p:nvPr/>
        </p:nvSpPr>
        <p:spPr bwMode="auto">
          <a:xfrm>
            <a:off x="1185862" y="1357315"/>
            <a:ext cx="7958138" cy="2451953"/>
          </a:xfrm>
          <a:prstGeom prst="rect">
            <a:avLst/>
          </a:prstGeom>
          <a:noFill/>
          <a:ln w="9525">
            <a:noFill/>
            <a:miter lim="800000"/>
            <a:headEnd/>
            <a:tailEnd/>
          </a:ln>
        </p:spPr>
        <p:txBody>
          <a:bodyPr>
            <a:spAutoFit/>
          </a:bodyPr>
          <a:lstStyle/>
          <a:p>
            <a:pPr eaLnBrk="1" hangingPunct="1"/>
            <a:endParaRPr lang="en-ZA" altLang="en-US" sz="2800" dirty="0">
              <a:latin typeface="Calibri" pitchFamily="34" charset="0"/>
            </a:endParaRPr>
          </a:p>
          <a:p>
            <a:pPr eaLnBrk="1" hangingPunct="1">
              <a:spcBef>
                <a:spcPts val="400"/>
              </a:spcBef>
              <a:spcAft>
                <a:spcPts val="400"/>
              </a:spcAft>
            </a:pPr>
            <a:endParaRPr lang="en-ZA" altLang="en-US" sz="4000" i="1" dirty="0">
              <a:latin typeface="Calibri" pitchFamily="34" charset="0"/>
            </a:endParaRPr>
          </a:p>
          <a:p>
            <a:pPr eaLnBrk="1" hangingPunct="1">
              <a:spcBef>
                <a:spcPts val="400"/>
              </a:spcBef>
              <a:spcAft>
                <a:spcPts val="400"/>
              </a:spcAft>
              <a:buFont typeface="Arial" charset="0"/>
              <a:buChar char="•"/>
            </a:pPr>
            <a:endParaRPr lang="en-GB" altLang="en-US" sz="2400" dirty="0">
              <a:latin typeface="Calibri" pitchFamily="34" charset="0"/>
            </a:endParaRPr>
          </a:p>
          <a:p>
            <a:pPr eaLnBrk="1" hangingPunct="1">
              <a:buFont typeface="Arial" charset="0"/>
              <a:buChar char="•"/>
            </a:pPr>
            <a:endParaRPr lang="en-GB" altLang="en-US" sz="2400" dirty="0">
              <a:latin typeface="Calibri" pitchFamily="34" charset="0"/>
            </a:endParaRPr>
          </a:p>
          <a:p>
            <a:pPr eaLnBrk="1" hangingPunct="1">
              <a:buFont typeface="Arial" charset="0"/>
              <a:buChar char="•"/>
            </a:pPr>
            <a:endParaRPr lang="en-GB" altLang="en-US" sz="2400" dirty="0">
              <a:latin typeface="Calibri" pitchFamily="34" charset="0"/>
            </a:endParaRPr>
          </a:p>
        </p:txBody>
      </p:sp>
      <p:sp>
        <p:nvSpPr>
          <p:cNvPr id="6" name="TextBox 5"/>
          <p:cNvSpPr txBox="1"/>
          <p:nvPr/>
        </p:nvSpPr>
        <p:spPr>
          <a:xfrm>
            <a:off x="1017640" y="1455242"/>
            <a:ext cx="6990735" cy="707886"/>
          </a:xfrm>
          <a:prstGeom prst="rect">
            <a:avLst/>
          </a:prstGeom>
          <a:noFill/>
        </p:spPr>
        <p:txBody>
          <a:bodyPr wrap="square" rtlCol="0">
            <a:spAutoFit/>
          </a:bodyPr>
          <a:lstStyle/>
          <a:p>
            <a:endParaRPr lang="en-ZA" sz="2000" dirty="0" smtClean="0"/>
          </a:p>
          <a:p>
            <a:endParaRPr lang="en-ZA" sz="2000" dirty="0"/>
          </a:p>
        </p:txBody>
      </p:sp>
      <p:sp>
        <p:nvSpPr>
          <p:cNvPr id="7" name="TextBox 6"/>
          <p:cNvSpPr txBox="1"/>
          <p:nvPr/>
        </p:nvSpPr>
        <p:spPr>
          <a:xfrm>
            <a:off x="579069" y="1358015"/>
            <a:ext cx="8234048" cy="1015663"/>
          </a:xfrm>
          <a:prstGeom prst="rect">
            <a:avLst/>
          </a:prstGeom>
          <a:noFill/>
        </p:spPr>
        <p:txBody>
          <a:bodyPr wrap="square" rtlCol="0">
            <a:spAutoFit/>
          </a:bodyPr>
          <a:lstStyle/>
          <a:p>
            <a:pPr marL="342900" indent="-342900">
              <a:buFont typeface="Arial" panose="020B0604020202020204" pitchFamily="34" charset="0"/>
              <a:buChar char="•"/>
            </a:pPr>
            <a:endParaRPr lang="en-ZA" sz="2000" dirty="0" smtClean="0">
              <a:solidFill>
                <a:srgbClr val="000000"/>
              </a:solidFill>
            </a:endParaRPr>
          </a:p>
          <a:p>
            <a:endParaRPr lang="en-ZA" sz="2000" dirty="0" smtClean="0">
              <a:solidFill>
                <a:srgbClr val="000000"/>
              </a:solidFill>
            </a:endParaRPr>
          </a:p>
          <a:p>
            <a:endParaRPr lang="en-ZA" sz="2000" dirty="0">
              <a:solidFill>
                <a:srgbClr val="000000"/>
              </a:solidFill>
            </a:endParaRPr>
          </a:p>
        </p:txBody>
      </p:sp>
      <p:sp>
        <p:nvSpPr>
          <p:cNvPr id="19" name="TextBox 18"/>
          <p:cNvSpPr txBox="1"/>
          <p:nvPr/>
        </p:nvSpPr>
        <p:spPr>
          <a:xfrm>
            <a:off x="443754" y="5229187"/>
            <a:ext cx="8700247" cy="307777"/>
          </a:xfrm>
          <a:prstGeom prst="rect">
            <a:avLst/>
          </a:prstGeom>
          <a:noFill/>
        </p:spPr>
        <p:txBody>
          <a:bodyPr wrap="square" rtlCol="0">
            <a:spAutoFit/>
          </a:bodyPr>
          <a:lstStyle/>
          <a:p>
            <a:pPr algn="ctr"/>
            <a:endParaRPr lang="en-ZA" sz="1400" i="1" dirty="0">
              <a:solidFill>
                <a:schemeClr val="accent6">
                  <a:lumMod val="50000"/>
                </a:schemeClr>
              </a:solidFill>
            </a:endParaRPr>
          </a:p>
        </p:txBody>
      </p:sp>
      <p:sp>
        <p:nvSpPr>
          <p:cNvPr id="21" name="Slide Number Placeholder 6"/>
          <p:cNvSpPr>
            <a:spLocks/>
          </p:cNvSpPr>
          <p:nvPr/>
        </p:nvSpPr>
        <p:spPr bwMode="auto">
          <a:xfrm>
            <a:off x="8292169" y="5705716"/>
            <a:ext cx="520948" cy="457200"/>
          </a:xfrm>
          <a:prstGeom prst="ellipse">
            <a:avLst/>
          </a:prstGeom>
          <a:solidFill>
            <a:schemeClr val="tx1"/>
          </a:solidFill>
          <a:ln>
            <a:noFill/>
          </a:ln>
        </p:spPr>
        <p:txBody>
          <a:bodyPr wrap="none" lIns="0" tIns="0" rIns="0" bIns="0" anchor="ctr" anchorCtr="1"/>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fld id="{20F226F6-254A-4159-9B6D-4D015AF289F7}" type="slidenum">
              <a:rPr lang="en-ZA" sz="1400">
                <a:solidFill>
                  <a:srgbClr val="FFFFFF"/>
                </a:solidFill>
                <a:latin typeface="Calibri" panose="020F0502020204030204" pitchFamily="34" charset="0"/>
              </a:rPr>
              <a:pPr algn="ctr"/>
              <a:t>8</a:t>
            </a:fld>
            <a:endParaRPr lang="en-ZA" sz="1400" dirty="0">
              <a:solidFill>
                <a:srgbClr val="FFFFFF"/>
              </a:solidFill>
              <a:latin typeface="Calibri" panose="020F0502020204030204" pitchFamily="34" charset="0"/>
            </a:endParaRPr>
          </a:p>
        </p:txBody>
      </p:sp>
      <p:sp>
        <p:nvSpPr>
          <p:cNvPr id="22" name="Content Placeholder 2"/>
          <p:cNvSpPr txBox="1">
            <a:spLocks/>
          </p:cNvSpPr>
          <p:nvPr/>
        </p:nvSpPr>
        <p:spPr>
          <a:xfrm>
            <a:off x="443754" y="2974948"/>
            <a:ext cx="8369363" cy="49598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en-ZA" sz="2400" b="1" dirty="0" smtClean="0">
              <a:latin typeface="Arial" panose="020B0604020202020204" pitchFamily="34" charset="0"/>
              <a:ea typeface="Tahoma" panose="020B0604030504040204" pitchFamily="34" charset="0"/>
              <a:cs typeface="Arial" panose="020B0604020202020204" pitchFamily="34" charset="0"/>
            </a:endParaRPr>
          </a:p>
          <a:p>
            <a:pPr marL="0" indent="0" algn="just">
              <a:buNone/>
            </a:pPr>
            <a:endParaRPr lang="en-ZA" sz="2400" b="1" dirty="0" smtClean="0">
              <a:latin typeface="Arial" panose="020B0604020202020204" pitchFamily="34" charset="0"/>
              <a:cs typeface="Arial" panose="020B0604020202020204" pitchFamily="34" charset="0"/>
            </a:endParaRPr>
          </a:p>
          <a:p>
            <a:pPr marL="0" indent="0" algn="just">
              <a:buNone/>
            </a:pPr>
            <a:endParaRPr lang="en-ZA" sz="2400" b="1" dirty="0">
              <a:latin typeface="Arial" panose="020B0604020202020204" pitchFamily="34" charset="0"/>
              <a:cs typeface="Arial" panose="020B0604020202020204" pitchFamily="34" charset="0"/>
            </a:endParaRPr>
          </a:p>
        </p:txBody>
      </p:sp>
      <p:sp>
        <p:nvSpPr>
          <p:cNvPr id="4" name="TextBox 3"/>
          <p:cNvSpPr txBox="1"/>
          <p:nvPr/>
        </p:nvSpPr>
        <p:spPr>
          <a:xfrm>
            <a:off x="165536" y="974753"/>
            <a:ext cx="8805043" cy="3416320"/>
          </a:xfrm>
          <a:prstGeom prst="rect">
            <a:avLst/>
          </a:prstGeom>
          <a:noFill/>
        </p:spPr>
        <p:txBody>
          <a:bodyPr wrap="square" rtlCol="0">
            <a:spAutoFit/>
          </a:bodyPr>
          <a:lstStyle/>
          <a:p>
            <a:pPr algn="ctr">
              <a:lnSpc>
                <a:spcPct val="120000"/>
              </a:lnSpc>
            </a:pPr>
            <a:r>
              <a:rPr lang="en-ZA" sz="2400" b="1" dirty="0" smtClean="0">
                <a:latin typeface="Arial" panose="020B0604020202020204" pitchFamily="34" charset="0"/>
                <a:cs typeface="Arial" panose="020B0604020202020204" pitchFamily="34" charset="0"/>
              </a:rPr>
              <a:t>HUMAN CAPITAL DEVELOPMENT</a:t>
            </a:r>
          </a:p>
          <a:p>
            <a:pPr algn="ctr">
              <a:lnSpc>
                <a:spcPct val="120000"/>
              </a:lnSpc>
            </a:pPr>
            <a:endParaRPr lang="en-ZA" sz="1200" b="1" dirty="0">
              <a:latin typeface="Arial" panose="020B0604020202020204" pitchFamily="34" charset="0"/>
              <a:cs typeface="Arial" panose="020B0604020202020204" pitchFamily="34" charset="0"/>
            </a:endParaRPr>
          </a:p>
          <a:p>
            <a:pPr marL="285750" indent="-285750" algn="just">
              <a:lnSpc>
                <a:spcPct val="120000"/>
              </a:lnSpc>
              <a:buFont typeface="Arial" panose="020B0604020202020204" pitchFamily="34" charset="0"/>
              <a:buChar char="•"/>
            </a:pPr>
            <a:r>
              <a:rPr lang="en-ZA" dirty="0">
                <a:latin typeface="Arial" panose="020B0604020202020204" pitchFamily="34" charset="0"/>
                <a:ea typeface="Tahoma" panose="020B0604030504040204" pitchFamily="34" charset="0"/>
                <a:cs typeface="Arial" panose="020B0604020202020204" pitchFamily="34" charset="0"/>
              </a:rPr>
              <a:t>NFVF in-house training </a:t>
            </a:r>
            <a:r>
              <a:rPr lang="en-ZA" dirty="0" smtClean="0">
                <a:latin typeface="Arial" panose="020B0604020202020204" pitchFamily="34" charset="0"/>
                <a:ea typeface="Tahoma" panose="020B0604030504040204" pitchFamily="34" charset="0"/>
                <a:cs typeface="Arial" panose="020B0604020202020204" pitchFamily="34" charset="0"/>
              </a:rPr>
              <a:t>- scriptwriting and producers programme.</a:t>
            </a:r>
            <a:endParaRPr lang="en-ZA" dirty="0">
              <a:latin typeface="Arial" panose="020B0604020202020204" pitchFamily="34" charset="0"/>
              <a:ea typeface="Tahoma" panose="020B0604030504040204" pitchFamily="34" charset="0"/>
              <a:cs typeface="Arial" panose="020B0604020202020204" pitchFamily="34" charset="0"/>
            </a:endParaRPr>
          </a:p>
          <a:p>
            <a:pPr marL="285750" indent="-285750" algn="just">
              <a:lnSpc>
                <a:spcPct val="120000"/>
              </a:lnSpc>
              <a:buFont typeface="Arial" panose="020B0604020202020204" pitchFamily="34" charset="0"/>
              <a:buChar char="•"/>
            </a:pPr>
            <a:r>
              <a:rPr lang="en-ZA" dirty="0">
                <a:latin typeface="Arial" panose="020B0604020202020204" pitchFamily="34" charset="0"/>
                <a:ea typeface="Tahoma" panose="020B0604030504040204" pitchFamily="34" charset="0"/>
                <a:cs typeface="Arial" panose="020B0604020202020204" pitchFamily="34" charset="0"/>
              </a:rPr>
              <a:t>NFVF funded 3rd party </a:t>
            </a:r>
            <a:r>
              <a:rPr lang="en-ZA" dirty="0" smtClean="0">
                <a:latin typeface="Arial" panose="020B0604020202020204" pitchFamily="34" charset="0"/>
                <a:ea typeface="Tahoma" panose="020B0604030504040204" pitchFamily="34" charset="0"/>
                <a:cs typeface="Arial" panose="020B0604020202020204" pitchFamily="34" charset="0"/>
              </a:rPr>
              <a:t>training (</a:t>
            </a:r>
            <a:r>
              <a:rPr lang="en-ZA" dirty="0" err="1" smtClean="0">
                <a:latin typeface="Arial" panose="020B0604020202020204" pitchFamily="34" charset="0"/>
                <a:ea typeface="Tahoma" panose="020B0604030504040204" pitchFamily="34" charset="0"/>
                <a:cs typeface="Arial" panose="020B0604020202020204" pitchFamily="34" charset="0"/>
              </a:rPr>
              <a:t>eg</a:t>
            </a:r>
            <a:r>
              <a:rPr lang="en-ZA" dirty="0" smtClean="0">
                <a:latin typeface="Arial" panose="020B0604020202020204" pitchFamily="34" charset="0"/>
                <a:ea typeface="Tahoma" panose="020B0604030504040204" pitchFamily="34" charset="0"/>
                <a:cs typeface="Arial" panose="020B0604020202020204" pitchFamily="34" charset="0"/>
              </a:rPr>
              <a:t>. Limpopo </a:t>
            </a:r>
            <a:r>
              <a:rPr lang="en-ZA" dirty="0">
                <a:latin typeface="Arial" panose="020B0604020202020204" pitchFamily="34" charset="0"/>
                <a:ea typeface="Tahoma" panose="020B0604030504040204" pitchFamily="34" charset="0"/>
                <a:cs typeface="Arial" panose="020B0604020202020204" pitchFamily="34" charset="0"/>
              </a:rPr>
              <a:t>Film and Television </a:t>
            </a:r>
            <a:r>
              <a:rPr lang="en-ZA" dirty="0" smtClean="0">
                <a:latin typeface="Arial" panose="020B0604020202020204" pitchFamily="34" charset="0"/>
                <a:ea typeface="Tahoma" panose="020B0604030504040204" pitchFamily="34" charset="0"/>
                <a:cs typeface="Arial" panose="020B0604020202020204" pitchFamily="34" charset="0"/>
              </a:rPr>
              <a:t>School, Northern Cape </a:t>
            </a:r>
            <a:r>
              <a:rPr lang="en-ZA" dirty="0" err="1" smtClean="0">
                <a:latin typeface="Arial" panose="020B0604020202020204" pitchFamily="34" charset="0"/>
                <a:ea typeface="Tahoma" panose="020B0604030504040204" pitchFamily="34" charset="0"/>
                <a:cs typeface="Arial" panose="020B0604020202020204" pitchFamily="34" charset="0"/>
              </a:rPr>
              <a:t>Learnership</a:t>
            </a:r>
            <a:r>
              <a:rPr lang="en-ZA" dirty="0" smtClean="0">
                <a:latin typeface="Arial" panose="020B0604020202020204" pitchFamily="34" charset="0"/>
                <a:ea typeface="Tahoma" panose="020B0604030504040204" pitchFamily="34" charset="0"/>
                <a:cs typeface="Arial" panose="020B0604020202020204" pitchFamily="34" charset="0"/>
              </a:rPr>
              <a:t>).</a:t>
            </a:r>
            <a:endParaRPr lang="en-ZA" dirty="0">
              <a:latin typeface="Arial" panose="020B0604020202020204" pitchFamily="34" charset="0"/>
              <a:ea typeface="Tahoma" panose="020B0604030504040204" pitchFamily="34" charset="0"/>
              <a:cs typeface="Arial" panose="020B0604020202020204" pitchFamily="34" charset="0"/>
            </a:endParaRPr>
          </a:p>
          <a:p>
            <a:pPr marL="285750" indent="-285750" algn="just">
              <a:lnSpc>
                <a:spcPct val="120000"/>
              </a:lnSpc>
              <a:buFont typeface="Arial" panose="020B0604020202020204" pitchFamily="34" charset="0"/>
              <a:buChar char="•"/>
            </a:pPr>
            <a:r>
              <a:rPr lang="en-ZA" dirty="0">
                <a:latin typeface="Arial" panose="020B0604020202020204" pitchFamily="34" charset="0"/>
                <a:ea typeface="Tahoma" panose="020B0604030504040204" pitchFamily="34" charset="0"/>
                <a:cs typeface="Arial" panose="020B0604020202020204" pitchFamily="34" charset="0"/>
              </a:rPr>
              <a:t>Bursaries </a:t>
            </a:r>
            <a:r>
              <a:rPr lang="en-ZA" dirty="0" smtClean="0">
                <a:latin typeface="Arial" panose="020B0604020202020204" pitchFamily="34" charset="0"/>
                <a:ea typeface="Tahoma" panose="020B0604030504040204" pitchFamily="34" charset="0"/>
                <a:cs typeface="Arial" panose="020B0604020202020204" pitchFamily="34" charset="0"/>
              </a:rPr>
              <a:t>- in 2015/16 financial year NFVF funded 64 local </a:t>
            </a:r>
            <a:r>
              <a:rPr lang="en-ZA" dirty="0">
                <a:latin typeface="Arial" panose="020B0604020202020204" pitchFamily="34" charset="0"/>
                <a:ea typeface="Tahoma" panose="020B0604030504040204" pitchFamily="34" charset="0"/>
                <a:cs typeface="Arial" panose="020B0604020202020204" pitchFamily="34" charset="0"/>
              </a:rPr>
              <a:t>and </a:t>
            </a:r>
            <a:r>
              <a:rPr lang="en-ZA" dirty="0" smtClean="0">
                <a:latin typeface="Arial" panose="020B0604020202020204" pitchFamily="34" charset="0"/>
                <a:ea typeface="Tahoma" panose="020B0604030504040204" pitchFamily="34" charset="0"/>
                <a:cs typeface="Arial" panose="020B0604020202020204" pitchFamily="34" charset="0"/>
              </a:rPr>
              <a:t>6 international bursaries.</a:t>
            </a:r>
            <a:endParaRPr lang="en-ZA" dirty="0">
              <a:latin typeface="Arial" panose="020B0604020202020204" pitchFamily="34" charset="0"/>
              <a:ea typeface="Tahoma" panose="020B0604030504040204" pitchFamily="34" charset="0"/>
              <a:cs typeface="Arial" panose="020B0604020202020204" pitchFamily="34" charset="0"/>
            </a:endParaRPr>
          </a:p>
          <a:p>
            <a:pPr marL="285750" indent="-285750" algn="just">
              <a:lnSpc>
                <a:spcPct val="120000"/>
              </a:lnSpc>
              <a:buFont typeface="Arial" panose="020B0604020202020204" pitchFamily="34" charset="0"/>
              <a:buChar char="•"/>
            </a:pPr>
            <a:r>
              <a:rPr lang="en-ZA" dirty="0">
                <a:latin typeface="Arial" panose="020B0604020202020204" pitchFamily="34" charset="0"/>
                <a:ea typeface="Tahoma" panose="020B0604030504040204" pitchFamily="34" charset="0"/>
                <a:cs typeface="Arial" panose="020B0604020202020204" pitchFamily="34" charset="0"/>
              </a:rPr>
              <a:t>Internship </a:t>
            </a:r>
            <a:r>
              <a:rPr lang="en-ZA" dirty="0" smtClean="0">
                <a:latin typeface="Arial" panose="020B0604020202020204" pitchFamily="34" charset="0"/>
                <a:ea typeface="Tahoma" panose="020B0604030504040204" pitchFamily="34" charset="0"/>
                <a:cs typeface="Arial" panose="020B0604020202020204" pitchFamily="34" charset="0"/>
              </a:rPr>
              <a:t>programme - placed 50 interns at various broadcasters and production companies</a:t>
            </a:r>
            <a:r>
              <a:rPr lang="en-ZA" dirty="0">
                <a:latin typeface="Arial" panose="020B0604020202020204" pitchFamily="34" charset="0"/>
                <a:ea typeface="Tahoma" panose="020B0604030504040204" pitchFamily="34" charset="0"/>
                <a:cs typeface="Arial" panose="020B0604020202020204" pitchFamily="34" charset="0"/>
              </a:rPr>
              <a:t> </a:t>
            </a:r>
            <a:r>
              <a:rPr lang="en-ZA" dirty="0" smtClean="0">
                <a:latin typeface="Arial" panose="020B0604020202020204" pitchFamily="34" charset="0"/>
                <a:ea typeface="Tahoma" panose="020B0604030504040204" pitchFamily="34" charset="0"/>
                <a:cs typeface="Arial" panose="020B0604020202020204" pitchFamily="34" charset="0"/>
              </a:rPr>
              <a:t>in partnership with MICT-Seta.</a:t>
            </a:r>
            <a:endParaRPr lang="en-ZA" dirty="0">
              <a:latin typeface="Arial" panose="020B0604020202020204" pitchFamily="34" charset="0"/>
              <a:ea typeface="Tahoma" panose="020B0604030504040204" pitchFamily="34" charset="0"/>
              <a:cs typeface="Arial" panose="020B0604020202020204" pitchFamily="34" charset="0"/>
            </a:endParaRPr>
          </a:p>
          <a:p>
            <a:pPr marL="285750" indent="-285750" algn="just">
              <a:lnSpc>
                <a:spcPct val="120000"/>
              </a:lnSpc>
              <a:buFont typeface="Arial" panose="020B0604020202020204" pitchFamily="34" charset="0"/>
              <a:buChar char="•"/>
            </a:pPr>
            <a:r>
              <a:rPr lang="en-ZA" dirty="0">
                <a:latin typeface="Arial" panose="020B0604020202020204" pitchFamily="34" charset="0"/>
                <a:ea typeface="Tahoma" panose="020B0604030504040204" pitchFamily="34" charset="0"/>
                <a:cs typeface="Arial" panose="020B0604020202020204" pitchFamily="34" charset="0"/>
              </a:rPr>
              <a:t>School's </a:t>
            </a:r>
            <a:r>
              <a:rPr lang="en-ZA" dirty="0" smtClean="0">
                <a:latin typeface="Arial" panose="020B0604020202020204" pitchFamily="34" charset="0"/>
                <a:ea typeface="Tahoma" panose="020B0604030504040204" pitchFamily="34" charset="0"/>
                <a:cs typeface="Arial" panose="020B0604020202020204" pitchFamily="34" charset="0"/>
              </a:rPr>
              <a:t>programme (in partnership with NHC and NAC).</a:t>
            </a:r>
          </a:p>
        </p:txBody>
      </p:sp>
      <p:pic>
        <p:nvPicPr>
          <p:cNvPr id="11" name="Picture 10" descr="Front bottom.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5551795"/>
            <a:ext cx="9144000" cy="1286433"/>
          </a:xfrm>
          <a:prstGeom prst="rect">
            <a:avLst/>
          </a:prstGeom>
        </p:spPr>
      </p:pic>
    </p:spTree>
    <p:extLst>
      <p:ext uri="{BB962C8B-B14F-4D97-AF65-F5344CB8AC3E}">
        <p14:creationId xmlns:p14="http://schemas.microsoft.com/office/powerpoint/2010/main" xmlns="" val="34846102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p:cNvSpPr>
          <p:nvPr/>
        </p:nvSpPr>
        <p:spPr bwMode="auto">
          <a:xfrm>
            <a:off x="110360" y="3765"/>
            <a:ext cx="9033641" cy="752980"/>
          </a:xfrm>
          <a:prstGeom prst="rect">
            <a:avLst/>
          </a:prstGeom>
          <a:noFill/>
          <a:ln w="9525">
            <a:noFill/>
            <a:miter lim="800000"/>
            <a:headEnd/>
            <a:tailEnd/>
          </a:ln>
          <a:effectLst>
            <a:outerShdw dist="35921" dir="2700000" algn="ctr" rotWithShape="0">
              <a:schemeClr val="tx1"/>
            </a:outerShdw>
          </a:effectLst>
        </p:spPr>
        <p:txBody>
          <a:bodyPr anchor="ctr"/>
          <a:lstStyle/>
          <a:p>
            <a:pPr algn="ctr">
              <a:defRPr/>
            </a:pPr>
            <a:r>
              <a:rPr lang="en-ZA" sz="3200" b="1" dirty="0">
                <a:solidFill>
                  <a:srgbClr val="CC9900"/>
                </a:solidFill>
                <a:latin typeface="Arial Rounded MT Bold" pitchFamily="34" charset="0"/>
              </a:rPr>
              <a:t>Focus Areas (</a:t>
            </a:r>
            <a:r>
              <a:rPr lang="en-ZA" sz="3200" b="1" dirty="0" smtClean="0">
                <a:solidFill>
                  <a:srgbClr val="CC9900"/>
                </a:solidFill>
                <a:latin typeface="Arial Rounded MT Bold" pitchFamily="34" charset="0"/>
              </a:rPr>
              <a:t>contd.)</a:t>
            </a:r>
            <a:endParaRPr lang="en-ZA" sz="3200" dirty="0"/>
          </a:p>
        </p:txBody>
      </p:sp>
      <p:sp>
        <p:nvSpPr>
          <p:cNvPr id="10" name="Rectangle 10"/>
          <p:cNvSpPr>
            <a:spLocks noChangeArrowheads="1"/>
          </p:cNvSpPr>
          <p:nvPr/>
        </p:nvSpPr>
        <p:spPr bwMode="auto">
          <a:xfrm>
            <a:off x="1185862" y="1357315"/>
            <a:ext cx="7958138" cy="2451953"/>
          </a:xfrm>
          <a:prstGeom prst="rect">
            <a:avLst/>
          </a:prstGeom>
          <a:noFill/>
          <a:ln w="9525">
            <a:noFill/>
            <a:miter lim="800000"/>
            <a:headEnd/>
            <a:tailEnd/>
          </a:ln>
        </p:spPr>
        <p:txBody>
          <a:bodyPr>
            <a:spAutoFit/>
          </a:bodyPr>
          <a:lstStyle/>
          <a:p>
            <a:pPr eaLnBrk="1" hangingPunct="1"/>
            <a:endParaRPr lang="en-ZA" altLang="en-US" sz="2800" dirty="0">
              <a:latin typeface="Calibri" pitchFamily="34" charset="0"/>
            </a:endParaRPr>
          </a:p>
          <a:p>
            <a:pPr eaLnBrk="1" hangingPunct="1">
              <a:spcBef>
                <a:spcPts val="400"/>
              </a:spcBef>
              <a:spcAft>
                <a:spcPts val="400"/>
              </a:spcAft>
            </a:pPr>
            <a:endParaRPr lang="en-ZA" altLang="en-US" sz="4000" i="1" dirty="0">
              <a:latin typeface="Calibri" pitchFamily="34" charset="0"/>
            </a:endParaRPr>
          </a:p>
          <a:p>
            <a:pPr eaLnBrk="1" hangingPunct="1">
              <a:spcBef>
                <a:spcPts val="400"/>
              </a:spcBef>
              <a:spcAft>
                <a:spcPts val="400"/>
              </a:spcAft>
              <a:buFont typeface="Arial" charset="0"/>
              <a:buChar char="•"/>
            </a:pPr>
            <a:endParaRPr lang="en-GB" altLang="en-US" sz="2400" dirty="0">
              <a:latin typeface="Calibri" pitchFamily="34" charset="0"/>
            </a:endParaRPr>
          </a:p>
          <a:p>
            <a:pPr eaLnBrk="1" hangingPunct="1">
              <a:buFont typeface="Arial" charset="0"/>
              <a:buChar char="•"/>
            </a:pPr>
            <a:endParaRPr lang="en-GB" altLang="en-US" sz="2400" dirty="0">
              <a:latin typeface="Calibri" pitchFamily="34" charset="0"/>
            </a:endParaRPr>
          </a:p>
          <a:p>
            <a:pPr eaLnBrk="1" hangingPunct="1">
              <a:buFont typeface="Arial" charset="0"/>
              <a:buChar char="•"/>
            </a:pPr>
            <a:endParaRPr lang="en-GB" altLang="en-US" sz="2400" dirty="0">
              <a:latin typeface="Calibri" pitchFamily="34" charset="0"/>
            </a:endParaRPr>
          </a:p>
        </p:txBody>
      </p:sp>
      <p:sp>
        <p:nvSpPr>
          <p:cNvPr id="6" name="TextBox 5"/>
          <p:cNvSpPr txBox="1"/>
          <p:nvPr/>
        </p:nvSpPr>
        <p:spPr>
          <a:xfrm>
            <a:off x="1017640" y="1455242"/>
            <a:ext cx="6990735" cy="707886"/>
          </a:xfrm>
          <a:prstGeom prst="rect">
            <a:avLst/>
          </a:prstGeom>
          <a:noFill/>
        </p:spPr>
        <p:txBody>
          <a:bodyPr wrap="square" rtlCol="0">
            <a:spAutoFit/>
          </a:bodyPr>
          <a:lstStyle/>
          <a:p>
            <a:endParaRPr lang="en-ZA" sz="2000" dirty="0" smtClean="0"/>
          </a:p>
          <a:p>
            <a:endParaRPr lang="en-ZA" sz="2000" dirty="0"/>
          </a:p>
        </p:txBody>
      </p:sp>
      <p:sp>
        <p:nvSpPr>
          <p:cNvPr id="7" name="TextBox 6"/>
          <p:cNvSpPr txBox="1"/>
          <p:nvPr/>
        </p:nvSpPr>
        <p:spPr>
          <a:xfrm>
            <a:off x="579069" y="1358015"/>
            <a:ext cx="8234048" cy="1015663"/>
          </a:xfrm>
          <a:prstGeom prst="rect">
            <a:avLst/>
          </a:prstGeom>
          <a:noFill/>
        </p:spPr>
        <p:txBody>
          <a:bodyPr wrap="square" rtlCol="0">
            <a:spAutoFit/>
          </a:bodyPr>
          <a:lstStyle/>
          <a:p>
            <a:pPr marL="342900" indent="-342900">
              <a:buFont typeface="Arial" panose="020B0604020202020204" pitchFamily="34" charset="0"/>
              <a:buChar char="•"/>
            </a:pPr>
            <a:endParaRPr lang="en-ZA" sz="2000" dirty="0" smtClean="0">
              <a:solidFill>
                <a:srgbClr val="000000"/>
              </a:solidFill>
            </a:endParaRPr>
          </a:p>
          <a:p>
            <a:endParaRPr lang="en-ZA" sz="2000" dirty="0" smtClean="0">
              <a:solidFill>
                <a:srgbClr val="000000"/>
              </a:solidFill>
            </a:endParaRPr>
          </a:p>
          <a:p>
            <a:endParaRPr lang="en-ZA" sz="2000" dirty="0">
              <a:solidFill>
                <a:srgbClr val="000000"/>
              </a:solidFill>
            </a:endParaRPr>
          </a:p>
        </p:txBody>
      </p:sp>
      <p:sp>
        <p:nvSpPr>
          <p:cNvPr id="19" name="TextBox 18"/>
          <p:cNvSpPr txBox="1"/>
          <p:nvPr/>
        </p:nvSpPr>
        <p:spPr>
          <a:xfrm>
            <a:off x="443754" y="5229187"/>
            <a:ext cx="8700247" cy="307777"/>
          </a:xfrm>
          <a:prstGeom prst="rect">
            <a:avLst/>
          </a:prstGeom>
          <a:noFill/>
        </p:spPr>
        <p:txBody>
          <a:bodyPr wrap="square" rtlCol="0">
            <a:spAutoFit/>
          </a:bodyPr>
          <a:lstStyle/>
          <a:p>
            <a:pPr algn="ctr"/>
            <a:endParaRPr lang="en-ZA" sz="1400" i="1" dirty="0">
              <a:solidFill>
                <a:schemeClr val="accent6">
                  <a:lumMod val="50000"/>
                </a:schemeClr>
              </a:solidFill>
            </a:endParaRPr>
          </a:p>
        </p:txBody>
      </p:sp>
      <p:sp>
        <p:nvSpPr>
          <p:cNvPr id="21" name="Slide Number Placeholder 6"/>
          <p:cNvSpPr>
            <a:spLocks/>
          </p:cNvSpPr>
          <p:nvPr/>
        </p:nvSpPr>
        <p:spPr bwMode="auto">
          <a:xfrm>
            <a:off x="8292169" y="5618143"/>
            <a:ext cx="520948" cy="457200"/>
          </a:xfrm>
          <a:prstGeom prst="ellipse">
            <a:avLst/>
          </a:prstGeom>
          <a:solidFill>
            <a:schemeClr val="tx1"/>
          </a:solidFill>
          <a:ln>
            <a:noFill/>
          </a:ln>
        </p:spPr>
        <p:txBody>
          <a:bodyPr wrap="none" lIns="0" tIns="0" rIns="0" bIns="0" anchor="ctr" anchorCtr="1"/>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fld id="{20F226F6-254A-4159-9B6D-4D015AF289F7}" type="slidenum">
              <a:rPr lang="en-ZA" sz="1400">
                <a:solidFill>
                  <a:srgbClr val="FFFFFF"/>
                </a:solidFill>
                <a:latin typeface="Calibri" panose="020F0502020204030204" pitchFamily="34" charset="0"/>
              </a:rPr>
              <a:pPr algn="ctr"/>
              <a:t>9</a:t>
            </a:fld>
            <a:endParaRPr lang="en-ZA" sz="1400" dirty="0">
              <a:solidFill>
                <a:srgbClr val="FFFFFF"/>
              </a:solidFill>
              <a:latin typeface="Calibri" panose="020F0502020204030204" pitchFamily="34" charset="0"/>
            </a:endParaRPr>
          </a:p>
        </p:txBody>
      </p:sp>
      <p:sp>
        <p:nvSpPr>
          <p:cNvPr id="22" name="Content Placeholder 2"/>
          <p:cNvSpPr txBox="1">
            <a:spLocks/>
          </p:cNvSpPr>
          <p:nvPr/>
        </p:nvSpPr>
        <p:spPr>
          <a:xfrm>
            <a:off x="443754" y="2974948"/>
            <a:ext cx="8369363" cy="49598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en-ZA" sz="2400" b="1" dirty="0" smtClean="0">
              <a:latin typeface="Arial" panose="020B0604020202020204" pitchFamily="34" charset="0"/>
              <a:ea typeface="Tahoma" panose="020B0604030504040204" pitchFamily="34" charset="0"/>
              <a:cs typeface="Arial" panose="020B0604020202020204" pitchFamily="34" charset="0"/>
            </a:endParaRPr>
          </a:p>
          <a:p>
            <a:pPr marL="0" indent="0" algn="just">
              <a:buNone/>
            </a:pPr>
            <a:endParaRPr lang="en-ZA" sz="2400" b="1" dirty="0" smtClean="0">
              <a:latin typeface="Arial" panose="020B0604020202020204" pitchFamily="34" charset="0"/>
              <a:cs typeface="Arial" panose="020B0604020202020204" pitchFamily="34" charset="0"/>
            </a:endParaRPr>
          </a:p>
          <a:p>
            <a:pPr marL="0" indent="0" algn="just">
              <a:buNone/>
            </a:pPr>
            <a:endParaRPr lang="en-ZA" sz="2400" b="1" dirty="0">
              <a:latin typeface="Arial" panose="020B0604020202020204" pitchFamily="34" charset="0"/>
              <a:cs typeface="Arial" panose="020B0604020202020204" pitchFamily="34" charset="0"/>
            </a:endParaRPr>
          </a:p>
        </p:txBody>
      </p:sp>
      <p:sp>
        <p:nvSpPr>
          <p:cNvPr id="4" name="TextBox 3"/>
          <p:cNvSpPr txBox="1"/>
          <p:nvPr/>
        </p:nvSpPr>
        <p:spPr>
          <a:xfrm>
            <a:off x="165536" y="994257"/>
            <a:ext cx="8805043" cy="4081117"/>
          </a:xfrm>
          <a:prstGeom prst="rect">
            <a:avLst/>
          </a:prstGeom>
          <a:noFill/>
        </p:spPr>
        <p:txBody>
          <a:bodyPr wrap="square" rtlCol="0">
            <a:spAutoFit/>
          </a:bodyPr>
          <a:lstStyle/>
          <a:p>
            <a:pPr algn="ctr">
              <a:lnSpc>
                <a:spcPct val="120000"/>
              </a:lnSpc>
            </a:pPr>
            <a:r>
              <a:rPr lang="en-ZA" sz="2400" b="1" dirty="0" smtClean="0">
                <a:latin typeface="Arial" panose="020B0604020202020204" pitchFamily="34" charset="0"/>
                <a:cs typeface="Arial" panose="020B0604020202020204" pitchFamily="34" charset="0"/>
              </a:rPr>
              <a:t>CONTENT DEVELOPMENT &amp; PRODUCTION</a:t>
            </a:r>
          </a:p>
          <a:p>
            <a:pPr algn="ctr">
              <a:lnSpc>
                <a:spcPct val="120000"/>
              </a:lnSpc>
            </a:pPr>
            <a:endParaRPr lang="en-ZA" sz="1200" b="1" dirty="0">
              <a:latin typeface="Arial" panose="020B0604020202020204" pitchFamily="34" charset="0"/>
              <a:cs typeface="Arial" panose="020B0604020202020204" pitchFamily="34" charset="0"/>
            </a:endParaRPr>
          </a:p>
          <a:p>
            <a:pPr marL="285750" indent="-285750" algn="just">
              <a:lnSpc>
                <a:spcPct val="120000"/>
              </a:lnSpc>
              <a:buFont typeface="Arial" panose="020B0604020202020204" pitchFamily="34" charset="0"/>
              <a:buChar char="•"/>
            </a:pPr>
            <a:r>
              <a:rPr lang="en-ZA" dirty="0">
                <a:latin typeface="Arial" panose="020B0604020202020204" pitchFamily="34" charset="0"/>
                <a:ea typeface="Tahoma" panose="020B0604030504040204" pitchFamily="34" charset="0"/>
                <a:cs typeface="Arial" panose="020B0604020202020204" pitchFamily="34" charset="0"/>
              </a:rPr>
              <a:t>Fund development and production of SA films</a:t>
            </a:r>
            <a:r>
              <a:rPr lang="en-ZA" dirty="0" smtClean="0">
                <a:latin typeface="Arial" panose="020B0604020202020204" pitchFamily="34" charset="0"/>
                <a:ea typeface="Tahoma" panose="020B0604030504040204" pitchFamily="34" charset="0"/>
                <a:cs typeface="Arial" panose="020B0604020202020204" pitchFamily="34" charset="0"/>
              </a:rPr>
              <a:t>.</a:t>
            </a:r>
          </a:p>
          <a:p>
            <a:pPr marL="742950" lvl="1" indent="-285750" algn="just">
              <a:lnSpc>
                <a:spcPct val="120000"/>
              </a:lnSpc>
              <a:buFont typeface="Wingdings" panose="05000000000000000000" pitchFamily="2" charset="2"/>
              <a:buChar char="v"/>
            </a:pPr>
            <a:r>
              <a:rPr lang="en-ZA" dirty="0">
                <a:latin typeface="Arial" panose="020B0604020202020204" pitchFamily="34" charset="0"/>
                <a:ea typeface="Tahoma" panose="020B0604030504040204" pitchFamily="34" charset="0"/>
                <a:cs typeface="Arial" panose="020B0604020202020204" pitchFamily="34" charset="0"/>
              </a:rPr>
              <a:t>The NFVF funds the development and production of films of historical significance:</a:t>
            </a:r>
          </a:p>
          <a:p>
            <a:pPr marL="742950" lvl="1" indent="-285750" algn="just">
              <a:lnSpc>
                <a:spcPct val="120000"/>
              </a:lnSpc>
              <a:buFont typeface="Wingdings" panose="05000000000000000000" pitchFamily="2" charset="2"/>
              <a:buChar char="v"/>
            </a:pPr>
            <a:r>
              <a:rPr lang="en-ZA" dirty="0">
                <a:latin typeface="Arial" panose="020B0604020202020204" pitchFamily="34" charset="0"/>
                <a:ea typeface="Tahoma" panose="020B0604030504040204" pitchFamily="34" charset="0"/>
                <a:cs typeface="Arial" panose="020B0604020202020204" pitchFamily="34" charset="0"/>
              </a:rPr>
              <a:t>A call has been issued to fund films that will mark the 40th anniversary of the Soweto Uprising and the 60th anniversary of the Women’s march</a:t>
            </a:r>
          </a:p>
          <a:p>
            <a:pPr marL="742950" lvl="1" indent="-285750" algn="just">
              <a:lnSpc>
                <a:spcPct val="120000"/>
              </a:lnSpc>
              <a:buFont typeface="Wingdings" panose="05000000000000000000" pitchFamily="2" charset="2"/>
              <a:buChar char="v"/>
            </a:pPr>
            <a:r>
              <a:rPr lang="en-ZA" dirty="0">
                <a:latin typeface="Arial" panose="020B0604020202020204" pitchFamily="34" charset="0"/>
                <a:ea typeface="Tahoma" panose="020B0604030504040204" pitchFamily="34" charset="0"/>
                <a:cs typeface="Arial" panose="020B0604020202020204" pitchFamily="34" charset="0"/>
              </a:rPr>
              <a:t>The NFVF funds the  development and production of films in indigenous languages.</a:t>
            </a:r>
          </a:p>
          <a:p>
            <a:pPr marL="285750" indent="-285750" algn="just">
              <a:lnSpc>
                <a:spcPct val="120000"/>
              </a:lnSpc>
              <a:buFont typeface="Arial" panose="020B0604020202020204" pitchFamily="34" charset="0"/>
              <a:buChar char="•"/>
            </a:pPr>
            <a:r>
              <a:rPr lang="en-ZA" dirty="0">
                <a:latin typeface="Arial" panose="020B0604020202020204" pitchFamily="34" charset="0"/>
                <a:ea typeface="Tahoma" panose="020B0604030504040204" pitchFamily="34" charset="0"/>
                <a:cs typeface="Arial" panose="020B0604020202020204" pitchFamily="34" charset="0"/>
              </a:rPr>
              <a:t>Fund 2 slates that are specifically for youth and women filmmakers.</a:t>
            </a:r>
          </a:p>
          <a:p>
            <a:pPr marL="285750" indent="-285750" algn="just">
              <a:lnSpc>
                <a:spcPct val="120000"/>
              </a:lnSpc>
              <a:buFont typeface="Arial" panose="020B0604020202020204" pitchFamily="34" charset="0"/>
              <a:buChar char="•"/>
            </a:pPr>
            <a:r>
              <a:rPr lang="en-ZA" dirty="0" smtClean="0">
                <a:latin typeface="Arial" panose="020B0604020202020204" pitchFamily="34" charset="0"/>
                <a:ea typeface="Tahoma" panose="020B0604030504040204" pitchFamily="34" charset="0"/>
                <a:cs typeface="Arial" panose="020B0604020202020204" pitchFamily="34" charset="0"/>
              </a:rPr>
              <a:t>Enterprise </a:t>
            </a:r>
            <a:r>
              <a:rPr lang="en-ZA" dirty="0">
                <a:latin typeface="Arial" panose="020B0604020202020204" pitchFamily="34" charset="0"/>
                <a:ea typeface="Tahoma" panose="020B0604030504040204" pitchFamily="34" charset="0"/>
                <a:cs typeface="Arial" panose="020B0604020202020204" pitchFamily="34" charset="0"/>
              </a:rPr>
              <a:t>Development Programme </a:t>
            </a:r>
            <a:r>
              <a:rPr lang="en-ZA" dirty="0" smtClean="0">
                <a:latin typeface="Arial" panose="020B0604020202020204" pitchFamily="34" charset="0"/>
                <a:ea typeface="Tahoma" panose="020B0604030504040204" pitchFamily="34" charset="0"/>
                <a:cs typeface="Arial" panose="020B0604020202020204" pitchFamily="34" charset="0"/>
              </a:rPr>
              <a:t>– 4 x Black own production companies supported over a 3 year period.</a:t>
            </a:r>
          </a:p>
        </p:txBody>
      </p:sp>
      <p:pic>
        <p:nvPicPr>
          <p:cNvPr id="11" name="Picture 10" descr="Front bottom.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5571569"/>
            <a:ext cx="9144000" cy="1286433"/>
          </a:xfrm>
          <a:prstGeom prst="rect">
            <a:avLst/>
          </a:prstGeom>
        </p:spPr>
      </p:pic>
    </p:spTree>
    <p:extLst>
      <p:ext uri="{BB962C8B-B14F-4D97-AF65-F5344CB8AC3E}">
        <p14:creationId xmlns:p14="http://schemas.microsoft.com/office/powerpoint/2010/main" xmlns="" val="312991857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3912</TotalTime>
  <Words>2160</Words>
  <Application>Microsoft Office PowerPoint</Application>
  <PresentationFormat>On-screen Show (4:3)</PresentationFormat>
  <Paragraphs>459</Paragraphs>
  <Slides>23</Slides>
  <Notes>8</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vector>
  </TitlesOfParts>
  <Company>Blueapple Branding</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BlueApple1</dc:creator>
  <cp:lastModifiedBy>PUMZA</cp:lastModifiedBy>
  <cp:revision>423</cp:revision>
  <cp:lastPrinted>2016-02-15T11:44:25Z</cp:lastPrinted>
  <dcterms:created xsi:type="dcterms:W3CDTF">2014-11-27T07:32:39Z</dcterms:created>
  <dcterms:modified xsi:type="dcterms:W3CDTF">2016-04-20T12:51:01Z</dcterms:modified>
</cp:coreProperties>
</file>