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6" r:id="rId4"/>
  </p:sldMasterIdLst>
  <p:notesMasterIdLst>
    <p:notesMasterId r:id="rId55"/>
  </p:notesMasterIdLst>
  <p:sldIdLst>
    <p:sldId id="256" r:id="rId5"/>
    <p:sldId id="434" r:id="rId6"/>
    <p:sldId id="435" r:id="rId7"/>
    <p:sldId id="450" r:id="rId8"/>
    <p:sldId id="494" r:id="rId9"/>
    <p:sldId id="501" r:id="rId10"/>
    <p:sldId id="487" r:id="rId11"/>
    <p:sldId id="507" r:id="rId12"/>
    <p:sldId id="508" r:id="rId13"/>
    <p:sldId id="506" r:id="rId14"/>
    <p:sldId id="436" r:id="rId15"/>
    <p:sldId id="437" r:id="rId16"/>
    <p:sldId id="438" r:id="rId17"/>
    <p:sldId id="439" r:id="rId18"/>
    <p:sldId id="440" r:id="rId19"/>
    <p:sldId id="477" r:id="rId20"/>
    <p:sldId id="478" r:id="rId21"/>
    <p:sldId id="479" r:id="rId22"/>
    <p:sldId id="449" r:id="rId23"/>
    <p:sldId id="453" r:id="rId24"/>
    <p:sldId id="455" r:id="rId25"/>
    <p:sldId id="484" r:id="rId26"/>
    <p:sldId id="448" r:id="rId27"/>
    <p:sldId id="456" r:id="rId28"/>
    <p:sldId id="473" r:id="rId29"/>
    <p:sldId id="476" r:id="rId30"/>
    <p:sldId id="498" r:id="rId31"/>
    <p:sldId id="505" r:id="rId32"/>
    <p:sldId id="499" r:id="rId33"/>
    <p:sldId id="500" r:id="rId34"/>
    <p:sldId id="503" r:id="rId35"/>
    <p:sldId id="504" r:id="rId36"/>
    <p:sldId id="475" r:id="rId37"/>
    <p:sldId id="488" r:id="rId38"/>
    <p:sldId id="489" r:id="rId39"/>
    <p:sldId id="490" r:id="rId40"/>
    <p:sldId id="491" r:id="rId41"/>
    <p:sldId id="492" r:id="rId42"/>
    <p:sldId id="486" r:id="rId43"/>
    <p:sldId id="485" r:id="rId44"/>
    <p:sldId id="466" r:id="rId45"/>
    <p:sldId id="482" r:id="rId46"/>
    <p:sldId id="467" r:id="rId47"/>
    <p:sldId id="468" r:id="rId48"/>
    <p:sldId id="469" r:id="rId49"/>
    <p:sldId id="470" r:id="rId50"/>
    <p:sldId id="483" r:id="rId51"/>
    <p:sldId id="471" r:id="rId52"/>
    <p:sldId id="472" r:id="rId53"/>
    <p:sldId id="474" r:id="rId5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 userDrawn="1">
          <p15:clr>
            <a:srgbClr val="A4A3A4"/>
          </p15:clr>
        </p15:guide>
        <p15:guide id="2" orient="horz" pos="3681" userDrawn="1">
          <p15:clr>
            <a:srgbClr val="A4A3A4"/>
          </p15:clr>
        </p15:guide>
        <p15:guide id="3" orient="horz" pos="899" userDrawn="1">
          <p15:clr>
            <a:srgbClr val="A4A3A4"/>
          </p15:clr>
        </p15:guide>
        <p15:guide id="4" pos="5928" userDrawn="1">
          <p15:clr>
            <a:srgbClr val="A4A3A4"/>
          </p15:clr>
        </p15:guide>
        <p15:guide id="5" pos="2368" userDrawn="1">
          <p15:clr>
            <a:srgbClr val="A4A3A4"/>
          </p15:clr>
        </p15:guide>
        <p15:guide id="6" pos="302" userDrawn="1">
          <p15:clr>
            <a:srgbClr val="A4A3A4"/>
          </p15:clr>
        </p15:guide>
        <p15:guide id="7" pos="2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3B151"/>
    <a:srgbClr val="FF0000"/>
    <a:srgbClr val="E9EEF4"/>
    <a:srgbClr val="DE00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63" d="100"/>
          <a:sy n="63" d="100"/>
        </p:scale>
        <p:origin x="-1224" y="-96"/>
      </p:cViewPr>
      <p:guideLst>
        <p:guide orient="horz" pos="214"/>
        <p:guide orient="horz" pos="3681"/>
        <p:guide orient="horz" pos="899"/>
        <p:guide pos="5928"/>
        <p:guide pos="2368"/>
        <p:guide pos="302"/>
        <p:guide pos="244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lineChart>
        <c:grouping val="standard"/>
        <c:ser>
          <c:idx val="0"/>
          <c:order val="0"/>
          <c:tx>
            <c:strRef>
              <c:f>'Revenue Excl Boxes'!$A$4</c:f>
              <c:strCache>
                <c:ptCount val="1"/>
                <c:pt idx="0">
                  <c:v>Mail Revenue</c:v>
                </c:pt>
              </c:strCache>
            </c:strRef>
          </c:tx>
          <c:spPr>
            <a:ln w="28575" cap="rnd">
              <a:solidFill>
                <a:schemeClr val="accent1"/>
              </a:solidFill>
              <a:round/>
            </a:ln>
            <a:effectLst/>
          </c:spPr>
          <c:marker>
            <c:symbol val="none"/>
          </c:marker>
          <c:cat>
            <c:numRef>
              <c:f>'Revenue Excl Boxes'!$B$3:$O$3</c:f>
              <c:numCache>
                <c:formatCode>[$-409]mmm\-yy;@</c:formatCode>
                <c:ptCount val="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numCache>
            </c:numRef>
          </c:cat>
          <c:val>
            <c:numRef>
              <c:f>'Revenue Excl Boxes'!$B$4:$O$4</c:f>
              <c:numCache>
                <c:formatCode>#,##0,_-;#,##0,\-;" "</c:formatCode>
                <c:ptCount val="14"/>
                <c:pt idx="0">
                  <c:v>230619660.82000005</c:v>
                </c:pt>
                <c:pt idx="1">
                  <c:v>221547589.00000003</c:v>
                </c:pt>
                <c:pt idx="2">
                  <c:v>238895356.73999998</c:v>
                </c:pt>
                <c:pt idx="3">
                  <c:v>234856100.25999999</c:v>
                </c:pt>
                <c:pt idx="4">
                  <c:v>265047821.64000002</c:v>
                </c:pt>
                <c:pt idx="5">
                  <c:v>251830504.79999998</c:v>
                </c:pt>
                <c:pt idx="6">
                  <c:v>269556241.94999999</c:v>
                </c:pt>
                <c:pt idx="7">
                  <c:v>234521458.65000001</c:v>
                </c:pt>
                <c:pt idx="8">
                  <c:v>249960009.01999998</c:v>
                </c:pt>
                <c:pt idx="9">
                  <c:v>245090148.50999999</c:v>
                </c:pt>
                <c:pt idx="10">
                  <c:v>237799072.22999999</c:v>
                </c:pt>
                <c:pt idx="11">
                  <c:v>216724782.84</c:v>
                </c:pt>
                <c:pt idx="12">
                  <c:v>201034920.15000001</c:v>
                </c:pt>
                <c:pt idx="13">
                  <c:v>230027051.19000003</c:v>
                </c:pt>
              </c:numCache>
            </c:numRef>
          </c:val>
        </c:ser>
        <c:dLbls/>
        <c:marker val="1"/>
        <c:axId val="60745216"/>
        <c:axId val="60746752"/>
      </c:lineChart>
      <c:dateAx>
        <c:axId val="60745216"/>
        <c:scaling>
          <c:orientation val="minMax"/>
        </c:scaling>
        <c:axPos val="b"/>
        <c:numFmt formatCode="[$-409]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46752"/>
        <c:crosses val="autoZero"/>
        <c:auto val="1"/>
        <c:lblOffset val="100"/>
        <c:baseTimeUnit val="months"/>
      </c:dateAx>
      <c:valAx>
        <c:axId val="60746752"/>
        <c:scaling>
          <c:orientation val="minMax"/>
        </c:scaling>
        <c:axPos val="l"/>
        <c:majorGridlines>
          <c:spPr>
            <a:ln w="9525" cap="flat" cmpd="sng" algn="ctr">
              <a:solidFill>
                <a:schemeClr val="tx1">
                  <a:lumMod val="15000"/>
                  <a:lumOff val="85000"/>
                </a:schemeClr>
              </a:solidFill>
              <a:round/>
            </a:ln>
            <a:effectLst/>
          </c:spPr>
        </c:majorGridlines>
        <c:numFmt formatCode="#,##0,_-;#,##0,\-;&quot; &quot;"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452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Net profit / (Loss) (R'bn)</a:t>
            </a:r>
          </a:p>
        </c:rich>
      </c:tx>
      <c:spPr>
        <a:noFill/>
        <a:ln>
          <a:noFill/>
        </a:ln>
        <a:effectLst/>
      </c:spPr>
    </c:title>
    <c:plotArea>
      <c:layout/>
      <c:barChart>
        <c:barDir val="col"/>
        <c:grouping val="clustered"/>
        <c:ser>
          <c:idx val="0"/>
          <c:order val="0"/>
          <c:tx>
            <c:strRef>
              <c:f>Sheet1!$B$1</c:f>
              <c:strCache>
                <c:ptCount val="1"/>
                <c:pt idx="0">
                  <c:v>2015/16FY</c:v>
                </c:pt>
              </c:strCache>
            </c:strRef>
          </c:tx>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 / (Loss)</c:v>
                </c:pt>
              </c:strCache>
            </c:strRef>
          </c:cat>
          <c:val>
            <c:numRef>
              <c:f>Sheet1!$B$2</c:f>
              <c:numCache>
                <c:formatCode>0.0</c:formatCode>
                <c:ptCount val="1"/>
                <c:pt idx="0">
                  <c:v>-1.2000000000000002</c:v>
                </c:pt>
              </c:numCache>
            </c:numRef>
          </c:val>
        </c:ser>
        <c:ser>
          <c:idx val="1"/>
          <c:order val="1"/>
          <c:tx>
            <c:strRef>
              <c:f>Sheet1!$C$1</c:f>
              <c:strCache>
                <c:ptCount val="1"/>
                <c:pt idx="0">
                  <c:v>2016/17FY</c:v>
                </c:pt>
              </c:strCache>
            </c:strRef>
          </c:tx>
          <c:spPr>
            <a:gradFill rotWithShape="1">
              <a:gsLst>
                <a:gs pos="0">
                  <a:schemeClr val="accent2">
                    <a:shade val="86000"/>
                    <a:shade val="51000"/>
                    <a:satMod val="130000"/>
                  </a:schemeClr>
                </a:gs>
                <a:gs pos="80000">
                  <a:schemeClr val="accent2">
                    <a:shade val="86000"/>
                    <a:shade val="93000"/>
                    <a:satMod val="130000"/>
                  </a:schemeClr>
                </a:gs>
                <a:gs pos="100000">
                  <a:schemeClr val="accent2">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 / (Loss)</c:v>
                </c:pt>
              </c:strCache>
            </c:strRef>
          </c:cat>
          <c:val>
            <c:numRef>
              <c:f>Sheet1!$C$2</c:f>
              <c:numCache>
                <c:formatCode>0.0</c:formatCode>
                <c:ptCount val="1"/>
                <c:pt idx="0">
                  <c:v>-1.1000000000000005</c:v>
                </c:pt>
              </c:numCache>
            </c:numRef>
          </c:val>
        </c:ser>
        <c:ser>
          <c:idx val="2"/>
          <c:order val="2"/>
          <c:tx>
            <c:strRef>
              <c:f>Sheet1!$D$1</c:f>
              <c:strCache>
                <c:ptCount val="1"/>
                <c:pt idx="0">
                  <c:v>2017/18FY</c:v>
                </c:pt>
              </c:strCache>
            </c:strRef>
          </c:tx>
          <c:spPr>
            <a:gradFill rotWithShape="1">
              <a:gsLst>
                <a:gs pos="0">
                  <a:schemeClr val="accent2">
                    <a:tint val="86000"/>
                    <a:shade val="51000"/>
                    <a:satMod val="130000"/>
                  </a:schemeClr>
                </a:gs>
                <a:gs pos="80000">
                  <a:schemeClr val="accent2">
                    <a:tint val="86000"/>
                    <a:shade val="93000"/>
                    <a:satMod val="130000"/>
                  </a:schemeClr>
                </a:gs>
                <a:gs pos="100000">
                  <a:schemeClr val="accent2">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 / (Loss)</c:v>
                </c:pt>
              </c:strCache>
            </c:strRef>
          </c:cat>
          <c:val>
            <c:numRef>
              <c:f>Sheet1!$D$2</c:f>
              <c:numCache>
                <c:formatCode>0.0</c:formatCode>
                <c:ptCount val="1"/>
                <c:pt idx="0">
                  <c:v>1</c:v>
                </c:pt>
              </c:numCache>
            </c:numRef>
          </c:val>
        </c:ser>
        <c:ser>
          <c:idx val="3"/>
          <c:order val="3"/>
          <c:tx>
            <c:strRef>
              <c:f>Sheet1!$E$1</c:f>
              <c:strCache>
                <c:ptCount val="1"/>
                <c:pt idx="0">
                  <c:v>2018/19FY</c:v>
                </c:pt>
              </c:strCache>
            </c:strRef>
          </c:tx>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Operating profit / (Loss)</c:v>
                </c:pt>
              </c:strCache>
            </c:strRef>
          </c:cat>
          <c:val>
            <c:numRef>
              <c:f>Sheet1!$E$2</c:f>
              <c:numCache>
                <c:formatCode>0.0</c:formatCode>
                <c:ptCount val="1"/>
                <c:pt idx="0">
                  <c:v>3.0999999999999992</c:v>
                </c:pt>
              </c:numCache>
            </c:numRef>
          </c:val>
        </c:ser>
        <c:dLbls>
          <c:showVal val="1"/>
        </c:dLbls>
        <c:gapWidth val="75"/>
        <c:overlap val="-25"/>
        <c:axId val="67085440"/>
        <c:axId val="67086976"/>
      </c:barChart>
      <c:catAx>
        <c:axId val="6708544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B0F0"/>
                </a:solidFill>
                <a:latin typeface="+mn-lt"/>
                <a:ea typeface="+mn-ea"/>
                <a:cs typeface="+mn-cs"/>
              </a:defRPr>
            </a:pPr>
            <a:endParaRPr lang="en-US"/>
          </a:p>
        </c:txPr>
        <c:crossAx val="67086976"/>
        <c:crosses val="autoZero"/>
        <c:auto val="1"/>
        <c:lblAlgn val="ctr"/>
        <c:lblOffset val="100"/>
      </c:catAx>
      <c:valAx>
        <c:axId val="67086976"/>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70854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000"/>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FDEA0-986F-4CF2-A04D-C2244B353CEB}" type="doc">
      <dgm:prSet loTypeId="urn:microsoft.com/office/officeart/2005/8/layout/radial4" loCatId="relationship" qsTypeId="urn:microsoft.com/office/officeart/2005/8/quickstyle/simple1" qsCatId="simple" csTypeId="urn:microsoft.com/office/officeart/2005/8/colors/accent5_3" csCatId="accent5" phldr="1"/>
      <dgm:spPr/>
      <dgm:t>
        <a:bodyPr/>
        <a:lstStyle/>
        <a:p>
          <a:endParaRPr lang="en-ZA"/>
        </a:p>
      </dgm:t>
    </dgm:pt>
    <dgm:pt modelId="{054F96AC-C3C3-41F9-9FD0-2D991D3143F1}">
      <dgm:prSet phldrT="[Text]" custT="1"/>
      <dgm:spPr/>
      <dgm:t>
        <a:bodyPr/>
        <a:lstStyle/>
        <a:p>
          <a:r>
            <a:rPr lang="en-ZA" sz="1800" dirty="0" smtClean="0"/>
            <a:t>Severe Impact on Cash flow</a:t>
          </a:r>
          <a:endParaRPr lang="en-ZA" sz="1800" dirty="0"/>
        </a:p>
      </dgm:t>
    </dgm:pt>
    <dgm:pt modelId="{DB28121C-3CC8-4559-9143-8AA5951AA43D}" type="parTrans" cxnId="{6A653BF9-F0CA-4F3B-8859-929037B077E9}">
      <dgm:prSet/>
      <dgm:spPr/>
      <dgm:t>
        <a:bodyPr/>
        <a:lstStyle/>
        <a:p>
          <a:endParaRPr lang="en-ZA"/>
        </a:p>
      </dgm:t>
    </dgm:pt>
    <dgm:pt modelId="{027AE149-A53E-494A-A074-0CF8A1858CD8}" type="sibTrans" cxnId="{6A653BF9-F0CA-4F3B-8859-929037B077E9}">
      <dgm:prSet/>
      <dgm:spPr/>
      <dgm:t>
        <a:bodyPr/>
        <a:lstStyle/>
        <a:p>
          <a:endParaRPr lang="en-ZA"/>
        </a:p>
      </dgm:t>
    </dgm:pt>
    <dgm:pt modelId="{4C153968-EF77-48C9-AC83-616E82D123C8}">
      <dgm:prSet phldrT="[Text]" custT="1"/>
      <dgm:spPr/>
      <dgm:t>
        <a:bodyPr/>
        <a:lstStyle/>
        <a:p>
          <a:r>
            <a:rPr lang="en-US" sz="1400" b="1" i="0" dirty="0" smtClean="0"/>
            <a:t>Service Instability</a:t>
          </a:r>
          <a:r>
            <a:rPr lang="en-US" sz="1400" i="0" dirty="0" smtClean="0"/>
            <a:t> </a:t>
          </a:r>
          <a:endParaRPr lang="en-ZA" sz="1400" i="0" dirty="0"/>
        </a:p>
      </dgm:t>
    </dgm:pt>
    <dgm:pt modelId="{410CF2A1-E938-4126-8A50-67EA4DF2CEFD}" type="parTrans" cxnId="{7D49EE8D-9866-4E5B-A99E-43AC23F3F4EE}">
      <dgm:prSet/>
      <dgm:spPr/>
      <dgm:t>
        <a:bodyPr/>
        <a:lstStyle/>
        <a:p>
          <a:endParaRPr lang="en-ZA"/>
        </a:p>
      </dgm:t>
    </dgm:pt>
    <dgm:pt modelId="{98DAF775-4CD0-472E-BE64-71B563299345}" type="sibTrans" cxnId="{7D49EE8D-9866-4E5B-A99E-43AC23F3F4EE}">
      <dgm:prSet/>
      <dgm:spPr/>
      <dgm:t>
        <a:bodyPr/>
        <a:lstStyle/>
        <a:p>
          <a:endParaRPr lang="en-ZA"/>
        </a:p>
      </dgm:t>
    </dgm:pt>
    <dgm:pt modelId="{32BEB9CE-1B8D-4F0D-8E1A-B45F1A51C3D8}">
      <dgm:prSet custT="1"/>
      <dgm:spPr/>
      <dgm:t>
        <a:bodyPr/>
        <a:lstStyle/>
        <a:p>
          <a:r>
            <a:rPr lang="en-US" sz="1400" b="1" i="0" dirty="0" smtClean="0"/>
            <a:t>Operational Losses</a:t>
          </a:r>
          <a:r>
            <a:rPr lang="en-US" sz="1400" i="0" dirty="0" smtClean="0"/>
            <a:t> </a:t>
          </a:r>
          <a:endParaRPr lang="en-ZA" sz="1400" i="0" dirty="0"/>
        </a:p>
      </dgm:t>
    </dgm:pt>
    <dgm:pt modelId="{63BA8A2C-5A1F-451A-94CA-AB9938085D2E}" type="parTrans" cxnId="{A37CC810-54E7-462C-8861-99356E89679E}">
      <dgm:prSet/>
      <dgm:spPr/>
      <dgm:t>
        <a:bodyPr/>
        <a:lstStyle/>
        <a:p>
          <a:endParaRPr lang="en-ZA"/>
        </a:p>
      </dgm:t>
    </dgm:pt>
    <dgm:pt modelId="{0ECC308D-D52C-49E1-BE16-6F9EBB74677C}" type="sibTrans" cxnId="{A37CC810-54E7-462C-8861-99356E89679E}">
      <dgm:prSet/>
      <dgm:spPr/>
      <dgm:t>
        <a:bodyPr/>
        <a:lstStyle/>
        <a:p>
          <a:endParaRPr lang="en-ZA"/>
        </a:p>
      </dgm:t>
    </dgm:pt>
    <dgm:pt modelId="{0256C2F0-1E4E-4E98-AECB-EBD312997C88}">
      <dgm:prSet custT="1"/>
      <dgm:spPr/>
      <dgm:t>
        <a:bodyPr/>
        <a:lstStyle/>
        <a:p>
          <a:r>
            <a:rPr lang="en-US" sz="1400" b="1" i="0" dirty="0" smtClean="0"/>
            <a:t>Historically unstable labour environment</a:t>
          </a:r>
          <a:r>
            <a:rPr lang="en-US" sz="1400" i="0" dirty="0" smtClean="0"/>
            <a:t> </a:t>
          </a:r>
          <a:endParaRPr lang="en-ZA" sz="1400" i="0" dirty="0"/>
        </a:p>
      </dgm:t>
    </dgm:pt>
    <dgm:pt modelId="{3B95365B-5E69-4D46-A70E-140362DAF9A2}" type="parTrans" cxnId="{4D15EA5D-3B4A-4FF7-BCCC-DB5396B1DE9C}">
      <dgm:prSet/>
      <dgm:spPr/>
      <dgm:t>
        <a:bodyPr/>
        <a:lstStyle/>
        <a:p>
          <a:endParaRPr lang="en-ZA"/>
        </a:p>
      </dgm:t>
    </dgm:pt>
    <dgm:pt modelId="{E91D6B8E-D725-485D-9B85-607174148DB9}" type="sibTrans" cxnId="{4D15EA5D-3B4A-4FF7-BCCC-DB5396B1DE9C}">
      <dgm:prSet/>
      <dgm:spPr/>
      <dgm:t>
        <a:bodyPr/>
        <a:lstStyle/>
        <a:p>
          <a:endParaRPr lang="en-ZA"/>
        </a:p>
      </dgm:t>
    </dgm:pt>
    <dgm:pt modelId="{73CE19C3-4973-429D-A47E-13B47BFC846D}" type="pres">
      <dgm:prSet presAssocID="{F3AFDEA0-986F-4CF2-A04D-C2244B353CEB}" presName="cycle" presStyleCnt="0">
        <dgm:presLayoutVars>
          <dgm:chMax val="1"/>
          <dgm:dir/>
          <dgm:animLvl val="ctr"/>
          <dgm:resizeHandles val="exact"/>
        </dgm:presLayoutVars>
      </dgm:prSet>
      <dgm:spPr/>
      <dgm:t>
        <a:bodyPr/>
        <a:lstStyle/>
        <a:p>
          <a:endParaRPr lang="en-ZA"/>
        </a:p>
      </dgm:t>
    </dgm:pt>
    <dgm:pt modelId="{E10C10D7-EC0D-41D6-8D2B-4C89A34D159F}" type="pres">
      <dgm:prSet presAssocID="{054F96AC-C3C3-41F9-9FD0-2D991D3143F1}" presName="centerShape" presStyleLbl="node0" presStyleIdx="0" presStyleCnt="1"/>
      <dgm:spPr/>
      <dgm:t>
        <a:bodyPr/>
        <a:lstStyle/>
        <a:p>
          <a:endParaRPr lang="en-ZA"/>
        </a:p>
      </dgm:t>
    </dgm:pt>
    <dgm:pt modelId="{BC058A79-9D41-4C4A-A940-68F5CB541E7B}" type="pres">
      <dgm:prSet presAssocID="{410CF2A1-E938-4126-8A50-67EA4DF2CEFD}" presName="parTrans" presStyleLbl="bgSibTrans2D1" presStyleIdx="0" presStyleCnt="3"/>
      <dgm:spPr/>
      <dgm:t>
        <a:bodyPr/>
        <a:lstStyle/>
        <a:p>
          <a:endParaRPr lang="en-ZA"/>
        </a:p>
      </dgm:t>
    </dgm:pt>
    <dgm:pt modelId="{BB4064CE-FDEF-4B1C-809B-19003B5D9681}" type="pres">
      <dgm:prSet presAssocID="{4C153968-EF77-48C9-AC83-616E82D123C8}" presName="node" presStyleLbl="node1" presStyleIdx="0" presStyleCnt="3">
        <dgm:presLayoutVars>
          <dgm:bulletEnabled val="1"/>
        </dgm:presLayoutVars>
      </dgm:prSet>
      <dgm:spPr/>
      <dgm:t>
        <a:bodyPr/>
        <a:lstStyle/>
        <a:p>
          <a:endParaRPr lang="en-ZA"/>
        </a:p>
      </dgm:t>
    </dgm:pt>
    <dgm:pt modelId="{2D0437AE-FC8C-4069-9BE0-F75F65D31ACA}" type="pres">
      <dgm:prSet presAssocID="{63BA8A2C-5A1F-451A-94CA-AB9938085D2E}" presName="parTrans" presStyleLbl="bgSibTrans2D1" presStyleIdx="1" presStyleCnt="3"/>
      <dgm:spPr/>
      <dgm:t>
        <a:bodyPr/>
        <a:lstStyle/>
        <a:p>
          <a:endParaRPr lang="en-ZA"/>
        </a:p>
      </dgm:t>
    </dgm:pt>
    <dgm:pt modelId="{4440B038-0093-4B35-A2AB-5054328EB033}" type="pres">
      <dgm:prSet presAssocID="{32BEB9CE-1B8D-4F0D-8E1A-B45F1A51C3D8}" presName="node" presStyleLbl="node1" presStyleIdx="1" presStyleCnt="3">
        <dgm:presLayoutVars>
          <dgm:bulletEnabled val="1"/>
        </dgm:presLayoutVars>
      </dgm:prSet>
      <dgm:spPr/>
      <dgm:t>
        <a:bodyPr/>
        <a:lstStyle/>
        <a:p>
          <a:endParaRPr lang="en-ZA"/>
        </a:p>
      </dgm:t>
    </dgm:pt>
    <dgm:pt modelId="{9B7C72AC-C3CB-41D3-BC6A-BF18F8B231BD}" type="pres">
      <dgm:prSet presAssocID="{3B95365B-5E69-4D46-A70E-140362DAF9A2}" presName="parTrans" presStyleLbl="bgSibTrans2D1" presStyleIdx="2" presStyleCnt="3"/>
      <dgm:spPr/>
      <dgm:t>
        <a:bodyPr/>
        <a:lstStyle/>
        <a:p>
          <a:endParaRPr lang="en-ZA"/>
        </a:p>
      </dgm:t>
    </dgm:pt>
    <dgm:pt modelId="{88A5EFC8-D1E3-4CFA-8751-7A863FCDC1D8}" type="pres">
      <dgm:prSet presAssocID="{0256C2F0-1E4E-4E98-AECB-EBD312997C88}" presName="node" presStyleLbl="node1" presStyleIdx="2" presStyleCnt="3">
        <dgm:presLayoutVars>
          <dgm:bulletEnabled val="1"/>
        </dgm:presLayoutVars>
      </dgm:prSet>
      <dgm:spPr/>
      <dgm:t>
        <a:bodyPr/>
        <a:lstStyle/>
        <a:p>
          <a:endParaRPr lang="en-ZA"/>
        </a:p>
      </dgm:t>
    </dgm:pt>
  </dgm:ptLst>
  <dgm:cxnLst>
    <dgm:cxn modelId="{DBD8D32B-1896-4373-9F6B-2361EE00A572}" type="presOf" srcId="{63BA8A2C-5A1F-451A-94CA-AB9938085D2E}" destId="{2D0437AE-FC8C-4069-9BE0-F75F65D31ACA}" srcOrd="0" destOrd="0" presId="urn:microsoft.com/office/officeart/2005/8/layout/radial4"/>
    <dgm:cxn modelId="{4D15EA5D-3B4A-4FF7-BCCC-DB5396B1DE9C}" srcId="{054F96AC-C3C3-41F9-9FD0-2D991D3143F1}" destId="{0256C2F0-1E4E-4E98-AECB-EBD312997C88}" srcOrd="2" destOrd="0" parTransId="{3B95365B-5E69-4D46-A70E-140362DAF9A2}" sibTransId="{E91D6B8E-D725-485D-9B85-607174148DB9}"/>
    <dgm:cxn modelId="{BFE10495-3EC6-4B7E-8AE8-2EEB29C00CA1}" type="presOf" srcId="{410CF2A1-E938-4126-8A50-67EA4DF2CEFD}" destId="{BC058A79-9D41-4C4A-A940-68F5CB541E7B}" srcOrd="0" destOrd="0" presId="urn:microsoft.com/office/officeart/2005/8/layout/radial4"/>
    <dgm:cxn modelId="{1763986C-5B07-465D-A403-8E3FBB0CE496}" type="presOf" srcId="{3B95365B-5E69-4D46-A70E-140362DAF9A2}" destId="{9B7C72AC-C3CB-41D3-BC6A-BF18F8B231BD}" srcOrd="0" destOrd="0" presId="urn:microsoft.com/office/officeart/2005/8/layout/radial4"/>
    <dgm:cxn modelId="{6A653BF9-F0CA-4F3B-8859-929037B077E9}" srcId="{F3AFDEA0-986F-4CF2-A04D-C2244B353CEB}" destId="{054F96AC-C3C3-41F9-9FD0-2D991D3143F1}" srcOrd="0" destOrd="0" parTransId="{DB28121C-3CC8-4559-9143-8AA5951AA43D}" sibTransId="{027AE149-A53E-494A-A074-0CF8A1858CD8}"/>
    <dgm:cxn modelId="{7D49EE8D-9866-4E5B-A99E-43AC23F3F4EE}" srcId="{054F96AC-C3C3-41F9-9FD0-2D991D3143F1}" destId="{4C153968-EF77-48C9-AC83-616E82D123C8}" srcOrd="0" destOrd="0" parTransId="{410CF2A1-E938-4126-8A50-67EA4DF2CEFD}" sibTransId="{98DAF775-4CD0-472E-BE64-71B563299345}"/>
    <dgm:cxn modelId="{DB642A9D-0DF6-4F8A-9249-F5A0E9BC43BF}" type="presOf" srcId="{4C153968-EF77-48C9-AC83-616E82D123C8}" destId="{BB4064CE-FDEF-4B1C-809B-19003B5D9681}" srcOrd="0" destOrd="0" presId="urn:microsoft.com/office/officeart/2005/8/layout/radial4"/>
    <dgm:cxn modelId="{BA6F15BA-681B-45AE-9D72-88081D1C3D61}" type="presOf" srcId="{054F96AC-C3C3-41F9-9FD0-2D991D3143F1}" destId="{E10C10D7-EC0D-41D6-8D2B-4C89A34D159F}" srcOrd="0" destOrd="0" presId="urn:microsoft.com/office/officeart/2005/8/layout/radial4"/>
    <dgm:cxn modelId="{A37CC810-54E7-462C-8861-99356E89679E}" srcId="{054F96AC-C3C3-41F9-9FD0-2D991D3143F1}" destId="{32BEB9CE-1B8D-4F0D-8E1A-B45F1A51C3D8}" srcOrd="1" destOrd="0" parTransId="{63BA8A2C-5A1F-451A-94CA-AB9938085D2E}" sibTransId="{0ECC308D-D52C-49E1-BE16-6F9EBB74677C}"/>
    <dgm:cxn modelId="{BA35989B-F359-433A-B2EA-41DB58E4C895}" type="presOf" srcId="{F3AFDEA0-986F-4CF2-A04D-C2244B353CEB}" destId="{73CE19C3-4973-429D-A47E-13B47BFC846D}" srcOrd="0" destOrd="0" presId="urn:microsoft.com/office/officeart/2005/8/layout/radial4"/>
    <dgm:cxn modelId="{E0125C2A-2079-4835-81EA-402B685C0F48}" type="presOf" srcId="{32BEB9CE-1B8D-4F0D-8E1A-B45F1A51C3D8}" destId="{4440B038-0093-4B35-A2AB-5054328EB033}" srcOrd="0" destOrd="0" presId="urn:microsoft.com/office/officeart/2005/8/layout/radial4"/>
    <dgm:cxn modelId="{17BCACFA-B60D-43AB-B7A6-B827D486BC81}" type="presOf" srcId="{0256C2F0-1E4E-4E98-AECB-EBD312997C88}" destId="{88A5EFC8-D1E3-4CFA-8751-7A863FCDC1D8}" srcOrd="0" destOrd="0" presId="urn:microsoft.com/office/officeart/2005/8/layout/radial4"/>
    <dgm:cxn modelId="{C5E448F6-4465-48FC-9501-3440454CECF4}" type="presParOf" srcId="{73CE19C3-4973-429D-A47E-13B47BFC846D}" destId="{E10C10D7-EC0D-41D6-8D2B-4C89A34D159F}" srcOrd="0" destOrd="0" presId="urn:microsoft.com/office/officeart/2005/8/layout/radial4"/>
    <dgm:cxn modelId="{3658BEB5-44C0-4C36-BE10-9F1A2C7EA49B}" type="presParOf" srcId="{73CE19C3-4973-429D-A47E-13B47BFC846D}" destId="{BC058A79-9D41-4C4A-A940-68F5CB541E7B}" srcOrd="1" destOrd="0" presId="urn:microsoft.com/office/officeart/2005/8/layout/radial4"/>
    <dgm:cxn modelId="{C64C28C2-F37F-4C0F-9DE4-F417CA9C1615}" type="presParOf" srcId="{73CE19C3-4973-429D-A47E-13B47BFC846D}" destId="{BB4064CE-FDEF-4B1C-809B-19003B5D9681}" srcOrd="2" destOrd="0" presId="urn:microsoft.com/office/officeart/2005/8/layout/radial4"/>
    <dgm:cxn modelId="{0E2FB2D2-D589-45CE-9D92-3075ECD2C16D}" type="presParOf" srcId="{73CE19C3-4973-429D-A47E-13B47BFC846D}" destId="{2D0437AE-FC8C-4069-9BE0-F75F65D31ACA}" srcOrd="3" destOrd="0" presId="urn:microsoft.com/office/officeart/2005/8/layout/radial4"/>
    <dgm:cxn modelId="{F3C50BBD-BDEB-4190-80D8-6FAB02F99577}" type="presParOf" srcId="{73CE19C3-4973-429D-A47E-13B47BFC846D}" destId="{4440B038-0093-4B35-A2AB-5054328EB033}" srcOrd="4" destOrd="0" presId="urn:microsoft.com/office/officeart/2005/8/layout/radial4"/>
    <dgm:cxn modelId="{CD2ABF73-22A1-4960-9166-316C3A2786F8}" type="presParOf" srcId="{73CE19C3-4973-429D-A47E-13B47BFC846D}" destId="{9B7C72AC-C3CB-41D3-BC6A-BF18F8B231BD}" srcOrd="5" destOrd="0" presId="urn:microsoft.com/office/officeart/2005/8/layout/radial4"/>
    <dgm:cxn modelId="{76FBC6BF-678D-4691-90F2-D69CD990658C}" type="presParOf" srcId="{73CE19C3-4973-429D-A47E-13B47BFC846D}" destId="{88A5EFC8-D1E3-4CFA-8751-7A863FCDC1D8}" srcOrd="6" destOrd="0" presId="urn:microsoft.com/office/officeart/2005/8/layout/radial4"/>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0EC78-F4B2-4765-96BB-5670622445B6}"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ZA"/>
        </a:p>
      </dgm:t>
    </dgm:pt>
    <dgm:pt modelId="{52877BEF-6FF8-465B-ACF8-F34ABB135D4A}">
      <dgm:prSet phldrT="[Text]" custT="1"/>
      <dgm:spPr/>
      <dgm:t>
        <a:bodyPr/>
        <a:lstStyle/>
        <a:p>
          <a:r>
            <a:rPr lang="en-ZA" sz="2000" dirty="0" smtClean="0"/>
            <a:t>A competitive market</a:t>
          </a:r>
          <a:endParaRPr lang="en-ZA" sz="2000" dirty="0"/>
        </a:p>
      </dgm:t>
    </dgm:pt>
    <dgm:pt modelId="{95EE6063-19D0-49C8-8000-7A5845BD8543}" type="parTrans" cxnId="{565C459F-A138-4405-ABDF-3348BF30BF16}">
      <dgm:prSet/>
      <dgm:spPr/>
      <dgm:t>
        <a:bodyPr/>
        <a:lstStyle/>
        <a:p>
          <a:endParaRPr lang="en-ZA" sz="2400"/>
        </a:p>
      </dgm:t>
    </dgm:pt>
    <dgm:pt modelId="{C020C748-0407-495A-8507-5C93576D20A9}" type="sibTrans" cxnId="{565C459F-A138-4405-ABDF-3348BF30BF16}">
      <dgm:prSet/>
      <dgm:spPr/>
      <dgm:t>
        <a:bodyPr/>
        <a:lstStyle/>
        <a:p>
          <a:endParaRPr lang="en-ZA" sz="2400"/>
        </a:p>
      </dgm:t>
    </dgm:pt>
    <dgm:pt modelId="{73851E77-59FD-4C69-943D-14426E03E864}">
      <dgm:prSet phldrT="[Text]" custT="1"/>
      <dgm:spPr/>
      <dgm:t>
        <a:bodyPr/>
        <a:lstStyle/>
        <a:p>
          <a:r>
            <a:rPr lang="en-US" sz="1600" dirty="0" smtClean="0"/>
            <a:t>Competitor growth in logistics and parcels market </a:t>
          </a:r>
          <a:endParaRPr lang="en-ZA" sz="1600" dirty="0"/>
        </a:p>
      </dgm:t>
    </dgm:pt>
    <dgm:pt modelId="{AE53409D-5E55-4134-B727-B3CCCD8AFBFC}" type="parTrans" cxnId="{E190C7D1-4A65-473A-8A21-762C07B1E3BC}">
      <dgm:prSet/>
      <dgm:spPr/>
      <dgm:t>
        <a:bodyPr/>
        <a:lstStyle/>
        <a:p>
          <a:endParaRPr lang="en-ZA" sz="2400"/>
        </a:p>
      </dgm:t>
    </dgm:pt>
    <dgm:pt modelId="{F329C218-AC8E-46D4-96BF-F008E7D7CB64}" type="sibTrans" cxnId="{E190C7D1-4A65-473A-8A21-762C07B1E3BC}">
      <dgm:prSet/>
      <dgm:spPr/>
      <dgm:t>
        <a:bodyPr/>
        <a:lstStyle/>
        <a:p>
          <a:endParaRPr lang="en-ZA" sz="2400"/>
        </a:p>
      </dgm:t>
    </dgm:pt>
    <dgm:pt modelId="{5481701F-03E6-4C6B-AE89-8275B3B0B759}">
      <dgm:prSet phldrT="[Text]" custT="1"/>
      <dgm:spPr/>
      <dgm:t>
        <a:bodyPr/>
        <a:lstStyle/>
        <a:p>
          <a:r>
            <a:rPr lang="en-US" sz="1600" dirty="0" smtClean="0"/>
            <a:t>Migration of consumers to online channels </a:t>
          </a:r>
          <a:endParaRPr lang="en-ZA" sz="1600" dirty="0"/>
        </a:p>
      </dgm:t>
    </dgm:pt>
    <dgm:pt modelId="{461BB74C-F43A-410D-AEC9-05601811FCCA}" type="parTrans" cxnId="{B72DBD49-8048-4B16-8927-0B0799F4531B}">
      <dgm:prSet/>
      <dgm:spPr/>
      <dgm:t>
        <a:bodyPr/>
        <a:lstStyle/>
        <a:p>
          <a:endParaRPr lang="en-ZA" sz="2400"/>
        </a:p>
      </dgm:t>
    </dgm:pt>
    <dgm:pt modelId="{3AC03F81-CB1A-4ECD-B14B-1702D24F24E7}" type="sibTrans" cxnId="{B72DBD49-8048-4B16-8927-0B0799F4531B}">
      <dgm:prSet/>
      <dgm:spPr/>
      <dgm:t>
        <a:bodyPr/>
        <a:lstStyle/>
        <a:p>
          <a:endParaRPr lang="en-ZA" sz="2400"/>
        </a:p>
      </dgm:t>
    </dgm:pt>
    <dgm:pt modelId="{668C9B9C-8A89-4782-AB83-B858B4455142}">
      <dgm:prSet custT="1"/>
      <dgm:spPr/>
      <dgm:t>
        <a:bodyPr/>
        <a:lstStyle/>
        <a:p>
          <a:r>
            <a:rPr lang="en-US" sz="1600" dirty="0" smtClean="0"/>
            <a:t>Operational inefficiencies </a:t>
          </a:r>
          <a:endParaRPr lang="en-ZA" sz="1600" dirty="0"/>
        </a:p>
      </dgm:t>
    </dgm:pt>
    <dgm:pt modelId="{4DABB05A-2CEF-439D-9E91-50E77F6D8038}" type="parTrans" cxnId="{C4836E86-C9AE-4B7C-92E5-54C37F1AF138}">
      <dgm:prSet/>
      <dgm:spPr/>
      <dgm:t>
        <a:bodyPr/>
        <a:lstStyle/>
        <a:p>
          <a:endParaRPr lang="en-ZA" sz="2400"/>
        </a:p>
      </dgm:t>
    </dgm:pt>
    <dgm:pt modelId="{3378D9EF-AF56-4E30-BDBB-EF969825BA64}" type="sibTrans" cxnId="{C4836E86-C9AE-4B7C-92E5-54C37F1AF138}">
      <dgm:prSet/>
      <dgm:spPr/>
      <dgm:t>
        <a:bodyPr/>
        <a:lstStyle/>
        <a:p>
          <a:endParaRPr lang="en-ZA" sz="2400"/>
        </a:p>
      </dgm:t>
    </dgm:pt>
    <dgm:pt modelId="{A82DA8FA-88ED-4898-B4DB-9FA0714B7ED6}">
      <dgm:prSet custT="1"/>
      <dgm:spPr/>
      <dgm:t>
        <a:bodyPr/>
        <a:lstStyle/>
        <a:p>
          <a:r>
            <a:rPr lang="en-US" sz="1600" dirty="0" smtClean="0"/>
            <a:t>Low performance culture </a:t>
          </a:r>
          <a:endParaRPr lang="en-ZA" sz="1600" dirty="0"/>
        </a:p>
      </dgm:t>
    </dgm:pt>
    <dgm:pt modelId="{885F7575-B0D5-430E-B4DF-4AC43FE1FCDB}" type="parTrans" cxnId="{CE9D22A1-CD17-43A0-B329-C7868444B0FC}">
      <dgm:prSet/>
      <dgm:spPr/>
      <dgm:t>
        <a:bodyPr/>
        <a:lstStyle/>
        <a:p>
          <a:endParaRPr lang="en-ZA" sz="2400"/>
        </a:p>
      </dgm:t>
    </dgm:pt>
    <dgm:pt modelId="{B2F98AB6-C00D-4E3A-AC02-1C6318DEFFB8}" type="sibTrans" cxnId="{CE9D22A1-CD17-43A0-B329-C7868444B0FC}">
      <dgm:prSet/>
      <dgm:spPr/>
      <dgm:t>
        <a:bodyPr/>
        <a:lstStyle/>
        <a:p>
          <a:endParaRPr lang="en-ZA" sz="2400"/>
        </a:p>
      </dgm:t>
    </dgm:pt>
    <dgm:pt modelId="{CDE8E066-536A-434C-8DCF-21953128126F}" type="pres">
      <dgm:prSet presAssocID="{BE10EC78-F4B2-4765-96BB-5670622445B6}" presName="Name0" presStyleCnt="0">
        <dgm:presLayoutVars>
          <dgm:chMax val="1"/>
          <dgm:chPref val="1"/>
          <dgm:dir/>
          <dgm:animOne val="branch"/>
          <dgm:animLvl val="lvl"/>
        </dgm:presLayoutVars>
      </dgm:prSet>
      <dgm:spPr/>
      <dgm:t>
        <a:bodyPr/>
        <a:lstStyle/>
        <a:p>
          <a:endParaRPr lang="en-ZA"/>
        </a:p>
      </dgm:t>
    </dgm:pt>
    <dgm:pt modelId="{27C55AF8-69A3-4FFC-BA54-CBE405DE0374}" type="pres">
      <dgm:prSet presAssocID="{52877BEF-6FF8-465B-ACF8-F34ABB135D4A}" presName="singleCycle" presStyleCnt="0"/>
      <dgm:spPr/>
    </dgm:pt>
    <dgm:pt modelId="{6D09BE86-68B0-4953-B6E9-E798EA908128}" type="pres">
      <dgm:prSet presAssocID="{52877BEF-6FF8-465B-ACF8-F34ABB135D4A}" presName="singleCenter" presStyleLbl="node1" presStyleIdx="0" presStyleCnt="5" custScaleX="138699">
        <dgm:presLayoutVars>
          <dgm:chMax val="7"/>
          <dgm:chPref val="7"/>
        </dgm:presLayoutVars>
      </dgm:prSet>
      <dgm:spPr/>
      <dgm:t>
        <a:bodyPr/>
        <a:lstStyle/>
        <a:p>
          <a:endParaRPr lang="en-ZA"/>
        </a:p>
      </dgm:t>
    </dgm:pt>
    <dgm:pt modelId="{835C1833-CD84-47A1-8F32-D9C6F6832A1C}" type="pres">
      <dgm:prSet presAssocID="{AE53409D-5E55-4134-B727-B3CCCD8AFBFC}" presName="Name56" presStyleLbl="parChTrans1D2" presStyleIdx="0" presStyleCnt="4"/>
      <dgm:spPr/>
      <dgm:t>
        <a:bodyPr/>
        <a:lstStyle/>
        <a:p>
          <a:endParaRPr lang="en-ZA"/>
        </a:p>
      </dgm:t>
    </dgm:pt>
    <dgm:pt modelId="{B166440C-9601-419D-B6DF-5727C2159DAD}" type="pres">
      <dgm:prSet presAssocID="{73851E77-59FD-4C69-943D-14426E03E864}" presName="text0" presStyleLbl="node1" presStyleIdx="1" presStyleCnt="5" custScaleX="264077">
        <dgm:presLayoutVars>
          <dgm:bulletEnabled val="1"/>
        </dgm:presLayoutVars>
      </dgm:prSet>
      <dgm:spPr/>
      <dgm:t>
        <a:bodyPr/>
        <a:lstStyle/>
        <a:p>
          <a:endParaRPr lang="en-ZA"/>
        </a:p>
      </dgm:t>
    </dgm:pt>
    <dgm:pt modelId="{1F3D821F-A1F7-410D-BD42-A6F0230ABBF8}" type="pres">
      <dgm:prSet presAssocID="{885F7575-B0D5-430E-B4DF-4AC43FE1FCDB}" presName="Name56" presStyleLbl="parChTrans1D2" presStyleIdx="1" presStyleCnt="4"/>
      <dgm:spPr/>
      <dgm:t>
        <a:bodyPr/>
        <a:lstStyle/>
        <a:p>
          <a:endParaRPr lang="en-ZA"/>
        </a:p>
      </dgm:t>
    </dgm:pt>
    <dgm:pt modelId="{D45F3C21-6FFA-47AF-ABB1-78C10D33368A}" type="pres">
      <dgm:prSet presAssocID="{A82DA8FA-88ED-4898-B4DB-9FA0714B7ED6}" presName="text0" presStyleLbl="node1" presStyleIdx="2" presStyleCnt="5" custScaleX="180484" custRadScaleRad="115629" custRadScaleInc="-668">
        <dgm:presLayoutVars>
          <dgm:bulletEnabled val="1"/>
        </dgm:presLayoutVars>
      </dgm:prSet>
      <dgm:spPr/>
      <dgm:t>
        <a:bodyPr/>
        <a:lstStyle/>
        <a:p>
          <a:endParaRPr lang="en-ZA"/>
        </a:p>
      </dgm:t>
    </dgm:pt>
    <dgm:pt modelId="{2ADB5D32-E468-450F-AC68-9203930E3729}" type="pres">
      <dgm:prSet presAssocID="{4DABB05A-2CEF-439D-9E91-50E77F6D8038}" presName="Name56" presStyleLbl="parChTrans1D2" presStyleIdx="2" presStyleCnt="4"/>
      <dgm:spPr/>
      <dgm:t>
        <a:bodyPr/>
        <a:lstStyle/>
        <a:p>
          <a:endParaRPr lang="en-ZA"/>
        </a:p>
      </dgm:t>
    </dgm:pt>
    <dgm:pt modelId="{CE34EB45-DF52-4C13-A5C3-E12F2CA8AF5C}" type="pres">
      <dgm:prSet presAssocID="{668C9B9C-8A89-4782-AB83-B858B4455142}" presName="text0" presStyleLbl="node1" presStyleIdx="3" presStyleCnt="5" custScaleX="256255">
        <dgm:presLayoutVars>
          <dgm:bulletEnabled val="1"/>
        </dgm:presLayoutVars>
      </dgm:prSet>
      <dgm:spPr/>
      <dgm:t>
        <a:bodyPr/>
        <a:lstStyle/>
        <a:p>
          <a:endParaRPr lang="en-ZA"/>
        </a:p>
      </dgm:t>
    </dgm:pt>
    <dgm:pt modelId="{90309CBB-C528-4B66-9D20-0351BEF0FE85}" type="pres">
      <dgm:prSet presAssocID="{461BB74C-F43A-410D-AEC9-05601811FCCA}" presName="Name56" presStyleLbl="parChTrans1D2" presStyleIdx="3" presStyleCnt="4"/>
      <dgm:spPr/>
      <dgm:t>
        <a:bodyPr/>
        <a:lstStyle/>
        <a:p>
          <a:endParaRPr lang="en-ZA"/>
        </a:p>
      </dgm:t>
    </dgm:pt>
    <dgm:pt modelId="{82C87529-3228-483A-88BB-596F96F1EE28}" type="pres">
      <dgm:prSet presAssocID="{5481701F-03E6-4C6B-AE89-8275B3B0B759}" presName="text0" presStyleLbl="node1" presStyleIdx="4" presStyleCnt="5" custScaleX="181518" custRadScaleRad="115629" custRadScaleInc="668">
        <dgm:presLayoutVars>
          <dgm:bulletEnabled val="1"/>
        </dgm:presLayoutVars>
      </dgm:prSet>
      <dgm:spPr/>
      <dgm:t>
        <a:bodyPr/>
        <a:lstStyle/>
        <a:p>
          <a:endParaRPr lang="en-ZA"/>
        </a:p>
      </dgm:t>
    </dgm:pt>
  </dgm:ptLst>
  <dgm:cxnLst>
    <dgm:cxn modelId="{23A866EA-EE64-4B37-BEC8-8E9AE2DE8C47}" type="presOf" srcId="{4DABB05A-2CEF-439D-9E91-50E77F6D8038}" destId="{2ADB5D32-E468-450F-AC68-9203930E3729}" srcOrd="0" destOrd="0" presId="urn:microsoft.com/office/officeart/2008/layout/RadialCluster"/>
    <dgm:cxn modelId="{B72DBD49-8048-4B16-8927-0B0799F4531B}" srcId="{52877BEF-6FF8-465B-ACF8-F34ABB135D4A}" destId="{5481701F-03E6-4C6B-AE89-8275B3B0B759}" srcOrd="3" destOrd="0" parTransId="{461BB74C-F43A-410D-AEC9-05601811FCCA}" sibTransId="{3AC03F81-CB1A-4ECD-B14B-1702D24F24E7}"/>
    <dgm:cxn modelId="{7569C8BA-8159-4BCF-B895-21D1EB67BE77}" type="presOf" srcId="{AE53409D-5E55-4134-B727-B3CCCD8AFBFC}" destId="{835C1833-CD84-47A1-8F32-D9C6F6832A1C}" srcOrd="0" destOrd="0" presId="urn:microsoft.com/office/officeart/2008/layout/RadialCluster"/>
    <dgm:cxn modelId="{C4836E86-C9AE-4B7C-92E5-54C37F1AF138}" srcId="{52877BEF-6FF8-465B-ACF8-F34ABB135D4A}" destId="{668C9B9C-8A89-4782-AB83-B858B4455142}" srcOrd="2" destOrd="0" parTransId="{4DABB05A-2CEF-439D-9E91-50E77F6D8038}" sibTransId="{3378D9EF-AF56-4E30-BDBB-EF969825BA64}"/>
    <dgm:cxn modelId="{7D8CF2A0-6846-4C6E-B146-E8B648CE9846}" type="presOf" srcId="{5481701F-03E6-4C6B-AE89-8275B3B0B759}" destId="{82C87529-3228-483A-88BB-596F96F1EE28}" srcOrd="0" destOrd="0" presId="urn:microsoft.com/office/officeart/2008/layout/RadialCluster"/>
    <dgm:cxn modelId="{D52EA47C-1626-45B2-BE6D-E82A3A60A3D7}" type="presOf" srcId="{885F7575-B0D5-430E-B4DF-4AC43FE1FCDB}" destId="{1F3D821F-A1F7-410D-BD42-A6F0230ABBF8}" srcOrd="0" destOrd="0" presId="urn:microsoft.com/office/officeart/2008/layout/RadialCluster"/>
    <dgm:cxn modelId="{FF3F4912-1FE8-4A38-94DE-F0F7EE27B715}" type="presOf" srcId="{73851E77-59FD-4C69-943D-14426E03E864}" destId="{B166440C-9601-419D-B6DF-5727C2159DAD}" srcOrd="0" destOrd="0" presId="urn:microsoft.com/office/officeart/2008/layout/RadialCluster"/>
    <dgm:cxn modelId="{CE9D22A1-CD17-43A0-B329-C7868444B0FC}" srcId="{52877BEF-6FF8-465B-ACF8-F34ABB135D4A}" destId="{A82DA8FA-88ED-4898-B4DB-9FA0714B7ED6}" srcOrd="1" destOrd="0" parTransId="{885F7575-B0D5-430E-B4DF-4AC43FE1FCDB}" sibTransId="{B2F98AB6-C00D-4E3A-AC02-1C6318DEFFB8}"/>
    <dgm:cxn modelId="{EF4F1DE5-F8E8-4FE1-8B31-C79CEDF9060C}" type="presOf" srcId="{668C9B9C-8A89-4782-AB83-B858B4455142}" destId="{CE34EB45-DF52-4C13-A5C3-E12F2CA8AF5C}" srcOrd="0" destOrd="0" presId="urn:microsoft.com/office/officeart/2008/layout/RadialCluster"/>
    <dgm:cxn modelId="{B22005F1-447E-4C14-9396-3E09780AA74F}" type="presOf" srcId="{BE10EC78-F4B2-4765-96BB-5670622445B6}" destId="{CDE8E066-536A-434C-8DCF-21953128126F}" srcOrd="0" destOrd="0" presId="urn:microsoft.com/office/officeart/2008/layout/RadialCluster"/>
    <dgm:cxn modelId="{E190C7D1-4A65-473A-8A21-762C07B1E3BC}" srcId="{52877BEF-6FF8-465B-ACF8-F34ABB135D4A}" destId="{73851E77-59FD-4C69-943D-14426E03E864}" srcOrd="0" destOrd="0" parTransId="{AE53409D-5E55-4134-B727-B3CCCD8AFBFC}" sibTransId="{F329C218-AC8E-46D4-96BF-F008E7D7CB64}"/>
    <dgm:cxn modelId="{A7309CB3-A8B2-4EF8-94DA-50F6AF440992}" type="presOf" srcId="{461BB74C-F43A-410D-AEC9-05601811FCCA}" destId="{90309CBB-C528-4B66-9D20-0351BEF0FE85}" srcOrd="0" destOrd="0" presId="urn:microsoft.com/office/officeart/2008/layout/RadialCluster"/>
    <dgm:cxn modelId="{565C459F-A138-4405-ABDF-3348BF30BF16}" srcId="{BE10EC78-F4B2-4765-96BB-5670622445B6}" destId="{52877BEF-6FF8-465B-ACF8-F34ABB135D4A}" srcOrd="0" destOrd="0" parTransId="{95EE6063-19D0-49C8-8000-7A5845BD8543}" sibTransId="{C020C748-0407-495A-8507-5C93576D20A9}"/>
    <dgm:cxn modelId="{865BAF26-9A37-4613-9A2B-DF766379E36A}" type="presOf" srcId="{A82DA8FA-88ED-4898-B4DB-9FA0714B7ED6}" destId="{D45F3C21-6FFA-47AF-ABB1-78C10D33368A}" srcOrd="0" destOrd="0" presId="urn:microsoft.com/office/officeart/2008/layout/RadialCluster"/>
    <dgm:cxn modelId="{442072E1-46B6-4360-B91D-53A20F02FF96}" type="presOf" srcId="{52877BEF-6FF8-465B-ACF8-F34ABB135D4A}" destId="{6D09BE86-68B0-4953-B6E9-E798EA908128}" srcOrd="0" destOrd="0" presId="urn:microsoft.com/office/officeart/2008/layout/RadialCluster"/>
    <dgm:cxn modelId="{C2FEA1BA-0485-4C7F-9360-2BD02DB06BDF}" type="presParOf" srcId="{CDE8E066-536A-434C-8DCF-21953128126F}" destId="{27C55AF8-69A3-4FFC-BA54-CBE405DE0374}" srcOrd="0" destOrd="0" presId="urn:microsoft.com/office/officeart/2008/layout/RadialCluster"/>
    <dgm:cxn modelId="{3C32A54C-83ED-4FE6-BEA4-FD19748F86AC}" type="presParOf" srcId="{27C55AF8-69A3-4FFC-BA54-CBE405DE0374}" destId="{6D09BE86-68B0-4953-B6E9-E798EA908128}" srcOrd="0" destOrd="0" presId="urn:microsoft.com/office/officeart/2008/layout/RadialCluster"/>
    <dgm:cxn modelId="{5F899451-23D0-46D9-A176-3964C0EA5014}" type="presParOf" srcId="{27C55AF8-69A3-4FFC-BA54-CBE405DE0374}" destId="{835C1833-CD84-47A1-8F32-D9C6F6832A1C}" srcOrd="1" destOrd="0" presId="urn:microsoft.com/office/officeart/2008/layout/RadialCluster"/>
    <dgm:cxn modelId="{0D02E47A-67F7-4E03-83DD-082FF9A3EECF}" type="presParOf" srcId="{27C55AF8-69A3-4FFC-BA54-CBE405DE0374}" destId="{B166440C-9601-419D-B6DF-5727C2159DAD}" srcOrd="2" destOrd="0" presId="urn:microsoft.com/office/officeart/2008/layout/RadialCluster"/>
    <dgm:cxn modelId="{C07E01BE-DB6F-466A-AF63-5AA6B7E86272}" type="presParOf" srcId="{27C55AF8-69A3-4FFC-BA54-CBE405DE0374}" destId="{1F3D821F-A1F7-410D-BD42-A6F0230ABBF8}" srcOrd="3" destOrd="0" presId="urn:microsoft.com/office/officeart/2008/layout/RadialCluster"/>
    <dgm:cxn modelId="{6AD63EF0-E683-4CBA-8472-9D3B508B558A}" type="presParOf" srcId="{27C55AF8-69A3-4FFC-BA54-CBE405DE0374}" destId="{D45F3C21-6FFA-47AF-ABB1-78C10D33368A}" srcOrd="4" destOrd="0" presId="urn:microsoft.com/office/officeart/2008/layout/RadialCluster"/>
    <dgm:cxn modelId="{FD5A7038-5A46-424D-ACAA-36288BDB66FD}" type="presParOf" srcId="{27C55AF8-69A3-4FFC-BA54-CBE405DE0374}" destId="{2ADB5D32-E468-450F-AC68-9203930E3729}" srcOrd="5" destOrd="0" presId="urn:microsoft.com/office/officeart/2008/layout/RadialCluster"/>
    <dgm:cxn modelId="{444C4A14-D58F-4948-AAB6-5C0DB8A52706}" type="presParOf" srcId="{27C55AF8-69A3-4FFC-BA54-CBE405DE0374}" destId="{CE34EB45-DF52-4C13-A5C3-E12F2CA8AF5C}" srcOrd="6" destOrd="0" presId="urn:microsoft.com/office/officeart/2008/layout/RadialCluster"/>
    <dgm:cxn modelId="{1B537367-60B1-4DD1-8AA0-D879109CF41E}" type="presParOf" srcId="{27C55AF8-69A3-4FFC-BA54-CBE405DE0374}" destId="{90309CBB-C528-4B66-9D20-0351BEF0FE85}" srcOrd="7" destOrd="0" presId="urn:microsoft.com/office/officeart/2008/layout/RadialCluster"/>
    <dgm:cxn modelId="{A3AA65A1-2C42-465E-882C-9F43F31E86AF}" type="presParOf" srcId="{27C55AF8-69A3-4FFC-BA54-CBE405DE0374}" destId="{82C87529-3228-483A-88BB-596F96F1EE28}" srcOrd="8"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5858D-51CE-43F8-8F88-077AF3B8A395}" type="doc">
      <dgm:prSet loTypeId="urn:microsoft.com/office/officeart/2005/8/layout/radial5" loCatId="cycle" qsTypeId="urn:microsoft.com/office/officeart/2005/8/quickstyle/simple1" qsCatId="simple" csTypeId="urn:microsoft.com/office/officeart/2005/8/colors/accent5_3" csCatId="accent5" phldr="1"/>
      <dgm:spPr/>
      <dgm:t>
        <a:bodyPr/>
        <a:lstStyle/>
        <a:p>
          <a:endParaRPr lang="en-ZA"/>
        </a:p>
      </dgm:t>
    </dgm:pt>
    <dgm:pt modelId="{5B13EE31-081A-41B8-AE9E-2564BA9D8F9B}">
      <dgm:prSet phldrT="[Text]" custT="1"/>
      <dgm:spPr/>
      <dgm:t>
        <a:bodyPr/>
        <a:lstStyle/>
        <a:p>
          <a:r>
            <a:rPr lang="en-ZA" sz="1600" b="0" dirty="0" smtClean="0"/>
            <a:t>SAPO</a:t>
          </a:r>
        </a:p>
        <a:p>
          <a:r>
            <a:rPr lang="en-ZA" sz="1600" b="0" dirty="0" smtClean="0"/>
            <a:t>Opportunities</a:t>
          </a:r>
          <a:endParaRPr lang="en-ZA" sz="1600" b="0" dirty="0"/>
        </a:p>
      </dgm:t>
    </dgm:pt>
    <dgm:pt modelId="{E66AFAAB-A31E-4FE3-A100-20BE73B442E1}" type="parTrans" cxnId="{40932E90-0DB8-424C-89FF-46118F6D4172}">
      <dgm:prSet/>
      <dgm:spPr/>
      <dgm:t>
        <a:bodyPr/>
        <a:lstStyle/>
        <a:p>
          <a:endParaRPr lang="en-ZA"/>
        </a:p>
      </dgm:t>
    </dgm:pt>
    <dgm:pt modelId="{7B20B2FD-ED88-4998-92B0-2E04D4D876A0}" type="sibTrans" cxnId="{40932E90-0DB8-424C-89FF-46118F6D4172}">
      <dgm:prSet/>
      <dgm:spPr/>
      <dgm:t>
        <a:bodyPr/>
        <a:lstStyle/>
        <a:p>
          <a:endParaRPr lang="en-ZA"/>
        </a:p>
      </dgm:t>
    </dgm:pt>
    <dgm:pt modelId="{79656169-F508-4D56-A436-ED3CA33C7589}">
      <dgm:prSet phldrT="[Text]" custT="1"/>
      <dgm:spPr/>
      <dgm:t>
        <a:bodyPr/>
        <a:lstStyle/>
        <a:p>
          <a:r>
            <a:rPr lang="en-ZA" sz="1400" dirty="0" smtClean="0"/>
            <a:t>Growing MEC Market</a:t>
          </a:r>
          <a:endParaRPr lang="en-ZA" sz="1400" dirty="0"/>
        </a:p>
      </dgm:t>
    </dgm:pt>
    <dgm:pt modelId="{9CEAC84B-E1DB-4544-B18D-69AA7B0018D8}" type="parTrans" cxnId="{E5EE45D3-7873-46F6-B376-274829FC70CA}">
      <dgm:prSet/>
      <dgm:spPr/>
      <dgm:t>
        <a:bodyPr/>
        <a:lstStyle/>
        <a:p>
          <a:endParaRPr lang="en-ZA"/>
        </a:p>
      </dgm:t>
    </dgm:pt>
    <dgm:pt modelId="{2F664B81-961A-4059-B5F9-907E6D50B311}" type="sibTrans" cxnId="{E5EE45D3-7873-46F6-B376-274829FC70CA}">
      <dgm:prSet/>
      <dgm:spPr/>
      <dgm:t>
        <a:bodyPr/>
        <a:lstStyle/>
        <a:p>
          <a:endParaRPr lang="en-ZA"/>
        </a:p>
      </dgm:t>
    </dgm:pt>
    <dgm:pt modelId="{0F7BEF71-9D67-4811-BA05-B94C0E7EB167}">
      <dgm:prSet phldrT="[Text]" custT="1"/>
      <dgm:spPr/>
      <dgm:t>
        <a:bodyPr/>
        <a:lstStyle/>
        <a:p>
          <a:r>
            <a:rPr lang="en-ZA" sz="1400" dirty="0" smtClean="0"/>
            <a:t>Digital  and Innovative Postal Products</a:t>
          </a:r>
          <a:endParaRPr lang="en-ZA" sz="1400" dirty="0"/>
        </a:p>
      </dgm:t>
    </dgm:pt>
    <dgm:pt modelId="{F94B0FDF-8C89-4235-AEBC-1E2CA9545E33}" type="parTrans" cxnId="{35564D70-0739-4DE8-9D2C-C2F046D177C9}">
      <dgm:prSet/>
      <dgm:spPr/>
      <dgm:t>
        <a:bodyPr/>
        <a:lstStyle/>
        <a:p>
          <a:endParaRPr lang="en-ZA"/>
        </a:p>
      </dgm:t>
    </dgm:pt>
    <dgm:pt modelId="{CB9C1D82-1230-4084-AAB1-F245A9951E06}" type="sibTrans" cxnId="{35564D70-0739-4DE8-9D2C-C2F046D177C9}">
      <dgm:prSet/>
      <dgm:spPr/>
      <dgm:t>
        <a:bodyPr/>
        <a:lstStyle/>
        <a:p>
          <a:endParaRPr lang="en-ZA"/>
        </a:p>
      </dgm:t>
    </dgm:pt>
    <dgm:pt modelId="{B4CE86B9-D25A-4EC1-AE58-730DEF157135}">
      <dgm:prSet phldrT="[Text]" custT="1"/>
      <dgm:spPr/>
      <dgm:t>
        <a:bodyPr/>
        <a:lstStyle/>
        <a:p>
          <a:r>
            <a:rPr lang="en-ZA" sz="1400" dirty="0" smtClean="0"/>
            <a:t>Government Services</a:t>
          </a:r>
          <a:endParaRPr lang="en-ZA" sz="1400" dirty="0"/>
        </a:p>
      </dgm:t>
    </dgm:pt>
    <dgm:pt modelId="{CD6B61FE-9132-4986-82D4-C7595D7EF0F9}" type="parTrans" cxnId="{87439E20-05A7-4904-A393-BE4365EBA348}">
      <dgm:prSet/>
      <dgm:spPr/>
      <dgm:t>
        <a:bodyPr/>
        <a:lstStyle/>
        <a:p>
          <a:endParaRPr lang="en-ZA"/>
        </a:p>
      </dgm:t>
    </dgm:pt>
    <dgm:pt modelId="{C23B576F-0F36-4AA2-A45A-0BC8865D3CC1}" type="sibTrans" cxnId="{87439E20-05A7-4904-A393-BE4365EBA348}">
      <dgm:prSet/>
      <dgm:spPr/>
      <dgm:t>
        <a:bodyPr/>
        <a:lstStyle/>
        <a:p>
          <a:endParaRPr lang="en-ZA"/>
        </a:p>
      </dgm:t>
    </dgm:pt>
    <dgm:pt modelId="{AE406BD8-C9B4-4B34-85FB-57180492CF3E}" type="pres">
      <dgm:prSet presAssocID="{FE45858D-51CE-43F8-8F88-077AF3B8A395}" presName="Name0" presStyleCnt="0">
        <dgm:presLayoutVars>
          <dgm:chMax val="1"/>
          <dgm:dir/>
          <dgm:animLvl val="ctr"/>
          <dgm:resizeHandles val="exact"/>
        </dgm:presLayoutVars>
      </dgm:prSet>
      <dgm:spPr/>
      <dgm:t>
        <a:bodyPr/>
        <a:lstStyle/>
        <a:p>
          <a:endParaRPr lang="en-ZA"/>
        </a:p>
      </dgm:t>
    </dgm:pt>
    <dgm:pt modelId="{6C5A94E0-1BCF-4180-81A9-4AE98BC64F1E}" type="pres">
      <dgm:prSet presAssocID="{5B13EE31-081A-41B8-AE9E-2564BA9D8F9B}" presName="centerShape" presStyleLbl="node0" presStyleIdx="0" presStyleCnt="1" custScaleX="124296" custScaleY="112356"/>
      <dgm:spPr/>
      <dgm:t>
        <a:bodyPr/>
        <a:lstStyle/>
        <a:p>
          <a:endParaRPr lang="en-ZA"/>
        </a:p>
      </dgm:t>
    </dgm:pt>
    <dgm:pt modelId="{57493151-0A21-4088-B66F-1F624348ED75}" type="pres">
      <dgm:prSet presAssocID="{9CEAC84B-E1DB-4544-B18D-69AA7B0018D8}" presName="parTrans" presStyleLbl="sibTrans2D1" presStyleIdx="0" presStyleCnt="3"/>
      <dgm:spPr/>
      <dgm:t>
        <a:bodyPr/>
        <a:lstStyle/>
        <a:p>
          <a:endParaRPr lang="en-ZA"/>
        </a:p>
      </dgm:t>
    </dgm:pt>
    <dgm:pt modelId="{76232B25-4875-4063-9CB3-0BCA0EE5A4FA}" type="pres">
      <dgm:prSet presAssocID="{9CEAC84B-E1DB-4544-B18D-69AA7B0018D8}" presName="connectorText" presStyleLbl="sibTrans2D1" presStyleIdx="0" presStyleCnt="3"/>
      <dgm:spPr/>
      <dgm:t>
        <a:bodyPr/>
        <a:lstStyle/>
        <a:p>
          <a:endParaRPr lang="en-ZA"/>
        </a:p>
      </dgm:t>
    </dgm:pt>
    <dgm:pt modelId="{01A5F749-448D-48FD-98FC-A4C555A1E572}" type="pres">
      <dgm:prSet presAssocID="{79656169-F508-4D56-A436-ED3CA33C7589}" presName="node" presStyleLbl="node1" presStyleIdx="0" presStyleCnt="3">
        <dgm:presLayoutVars>
          <dgm:bulletEnabled val="1"/>
        </dgm:presLayoutVars>
      </dgm:prSet>
      <dgm:spPr/>
      <dgm:t>
        <a:bodyPr/>
        <a:lstStyle/>
        <a:p>
          <a:endParaRPr lang="en-ZA"/>
        </a:p>
      </dgm:t>
    </dgm:pt>
    <dgm:pt modelId="{8CA681E5-5666-4ED6-847F-E9BC9A4C9AB8}" type="pres">
      <dgm:prSet presAssocID="{F94B0FDF-8C89-4235-AEBC-1E2CA9545E33}" presName="parTrans" presStyleLbl="sibTrans2D1" presStyleIdx="1" presStyleCnt="3"/>
      <dgm:spPr/>
      <dgm:t>
        <a:bodyPr/>
        <a:lstStyle/>
        <a:p>
          <a:endParaRPr lang="en-ZA"/>
        </a:p>
      </dgm:t>
    </dgm:pt>
    <dgm:pt modelId="{FCF54AA9-0205-44BA-81CE-6AF6F08A4F8F}" type="pres">
      <dgm:prSet presAssocID="{F94B0FDF-8C89-4235-AEBC-1E2CA9545E33}" presName="connectorText" presStyleLbl="sibTrans2D1" presStyleIdx="1" presStyleCnt="3"/>
      <dgm:spPr/>
      <dgm:t>
        <a:bodyPr/>
        <a:lstStyle/>
        <a:p>
          <a:endParaRPr lang="en-ZA"/>
        </a:p>
      </dgm:t>
    </dgm:pt>
    <dgm:pt modelId="{C0D1827D-7DA5-4877-9950-0F25182A5EE9}" type="pres">
      <dgm:prSet presAssocID="{0F7BEF71-9D67-4811-BA05-B94C0E7EB167}" presName="node" presStyleLbl="node1" presStyleIdx="1" presStyleCnt="3">
        <dgm:presLayoutVars>
          <dgm:bulletEnabled val="1"/>
        </dgm:presLayoutVars>
      </dgm:prSet>
      <dgm:spPr/>
      <dgm:t>
        <a:bodyPr/>
        <a:lstStyle/>
        <a:p>
          <a:endParaRPr lang="en-ZA"/>
        </a:p>
      </dgm:t>
    </dgm:pt>
    <dgm:pt modelId="{36AFDF5F-FFC3-49DD-97E6-3E3149C3BF44}" type="pres">
      <dgm:prSet presAssocID="{CD6B61FE-9132-4986-82D4-C7595D7EF0F9}" presName="parTrans" presStyleLbl="sibTrans2D1" presStyleIdx="2" presStyleCnt="3" custLinFactNeighborX="-18646" custLinFactNeighborY="11492"/>
      <dgm:spPr/>
      <dgm:t>
        <a:bodyPr/>
        <a:lstStyle/>
        <a:p>
          <a:endParaRPr lang="en-ZA"/>
        </a:p>
      </dgm:t>
    </dgm:pt>
    <dgm:pt modelId="{9A9E6958-CBD3-4D01-A159-16820998921A}" type="pres">
      <dgm:prSet presAssocID="{CD6B61FE-9132-4986-82D4-C7595D7EF0F9}" presName="connectorText" presStyleLbl="sibTrans2D1" presStyleIdx="2" presStyleCnt="3"/>
      <dgm:spPr/>
      <dgm:t>
        <a:bodyPr/>
        <a:lstStyle/>
        <a:p>
          <a:endParaRPr lang="en-ZA"/>
        </a:p>
      </dgm:t>
    </dgm:pt>
    <dgm:pt modelId="{79BD9F62-4B5D-4739-BB8E-AB0FF1939708}" type="pres">
      <dgm:prSet presAssocID="{B4CE86B9-D25A-4EC1-AE58-730DEF157135}" presName="node" presStyleLbl="node1" presStyleIdx="2" presStyleCnt="3" custRadScaleRad="91479" custRadScaleInc="10999">
        <dgm:presLayoutVars>
          <dgm:bulletEnabled val="1"/>
        </dgm:presLayoutVars>
      </dgm:prSet>
      <dgm:spPr/>
      <dgm:t>
        <a:bodyPr/>
        <a:lstStyle/>
        <a:p>
          <a:endParaRPr lang="en-ZA"/>
        </a:p>
      </dgm:t>
    </dgm:pt>
  </dgm:ptLst>
  <dgm:cxnLst>
    <dgm:cxn modelId="{FC7B636D-7120-4DAC-BB1B-DE790E672CD1}" type="presOf" srcId="{CD6B61FE-9132-4986-82D4-C7595D7EF0F9}" destId="{9A9E6958-CBD3-4D01-A159-16820998921A}" srcOrd="1" destOrd="0" presId="urn:microsoft.com/office/officeart/2005/8/layout/radial5"/>
    <dgm:cxn modelId="{8793877B-B2AF-453C-9506-FA5A3679EC91}" type="presOf" srcId="{B4CE86B9-D25A-4EC1-AE58-730DEF157135}" destId="{79BD9F62-4B5D-4739-BB8E-AB0FF1939708}" srcOrd="0" destOrd="0" presId="urn:microsoft.com/office/officeart/2005/8/layout/radial5"/>
    <dgm:cxn modelId="{ADFC7515-5431-4F7E-A911-31932DE61257}" type="presOf" srcId="{CD6B61FE-9132-4986-82D4-C7595D7EF0F9}" destId="{36AFDF5F-FFC3-49DD-97E6-3E3149C3BF44}" srcOrd="0" destOrd="0" presId="urn:microsoft.com/office/officeart/2005/8/layout/radial5"/>
    <dgm:cxn modelId="{40932E90-0DB8-424C-89FF-46118F6D4172}" srcId="{FE45858D-51CE-43F8-8F88-077AF3B8A395}" destId="{5B13EE31-081A-41B8-AE9E-2564BA9D8F9B}" srcOrd="0" destOrd="0" parTransId="{E66AFAAB-A31E-4FE3-A100-20BE73B442E1}" sibTransId="{7B20B2FD-ED88-4998-92B0-2E04D4D876A0}"/>
    <dgm:cxn modelId="{BA167DBD-015E-49F0-9954-CBB1DF64A6C1}" type="presOf" srcId="{0F7BEF71-9D67-4811-BA05-B94C0E7EB167}" destId="{C0D1827D-7DA5-4877-9950-0F25182A5EE9}" srcOrd="0" destOrd="0" presId="urn:microsoft.com/office/officeart/2005/8/layout/radial5"/>
    <dgm:cxn modelId="{87439E20-05A7-4904-A393-BE4365EBA348}" srcId="{5B13EE31-081A-41B8-AE9E-2564BA9D8F9B}" destId="{B4CE86B9-D25A-4EC1-AE58-730DEF157135}" srcOrd="2" destOrd="0" parTransId="{CD6B61FE-9132-4986-82D4-C7595D7EF0F9}" sibTransId="{C23B576F-0F36-4AA2-A45A-0BC8865D3CC1}"/>
    <dgm:cxn modelId="{4DB8AF50-E563-4DDB-A8E6-8AC2F26EAC98}" type="presOf" srcId="{F94B0FDF-8C89-4235-AEBC-1E2CA9545E33}" destId="{8CA681E5-5666-4ED6-847F-E9BC9A4C9AB8}" srcOrd="0" destOrd="0" presId="urn:microsoft.com/office/officeart/2005/8/layout/radial5"/>
    <dgm:cxn modelId="{7E7E5E80-6986-418E-8592-70A158FAF239}" type="presOf" srcId="{9CEAC84B-E1DB-4544-B18D-69AA7B0018D8}" destId="{76232B25-4875-4063-9CB3-0BCA0EE5A4FA}" srcOrd="1" destOrd="0" presId="urn:microsoft.com/office/officeart/2005/8/layout/radial5"/>
    <dgm:cxn modelId="{0ED51660-41CD-4720-96F3-26BBA1B007DA}" type="presOf" srcId="{9CEAC84B-E1DB-4544-B18D-69AA7B0018D8}" destId="{57493151-0A21-4088-B66F-1F624348ED75}" srcOrd="0" destOrd="0" presId="urn:microsoft.com/office/officeart/2005/8/layout/radial5"/>
    <dgm:cxn modelId="{A227A4B2-0AE9-4FD3-8732-EB13E1EC668E}" type="presOf" srcId="{5B13EE31-081A-41B8-AE9E-2564BA9D8F9B}" destId="{6C5A94E0-1BCF-4180-81A9-4AE98BC64F1E}" srcOrd="0" destOrd="0" presId="urn:microsoft.com/office/officeart/2005/8/layout/radial5"/>
    <dgm:cxn modelId="{DE1F70D6-ACDD-4A8F-B95A-18D852100C7D}" type="presOf" srcId="{79656169-F508-4D56-A436-ED3CA33C7589}" destId="{01A5F749-448D-48FD-98FC-A4C555A1E572}" srcOrd="0" destOrd="0" presId="urn:microsoft.com/office/officeart/2005/8/layout/radial5"/>
    <dgm:cxn modelId="{E5EE45D3-7873-46F6-B376-274829FC70CA}" srcId="{5B13EE31-081A-41B8-AE9E-2564BA9D8F9B}" destId="{79656169-F508-4D56-A436-ED3CA33C7589}" srcOrd="0" destOrd="0" parTransId="{9CEAC84B-E1DB-4544-B18D-69AA7B0018D8}" sibTransId="{2F664B81-961A-4059-B5F9-907E6D50B311}"/>
    <dgm:cxn modelId="{1AD296F5-A370-477D-B94E-7B4EDFBBAF80}" type="presOf" srcId="{F94B0FDF-8C89-4235-AEBC-1E2CA9545E33}" destId="{FCF54AA9-0205-44BA-81CE-6AF6F08A4F8F}" srcOrd="1" destOrd="0" presId="urn:microsoft.com/office/officeart/2005/8/layout/radial5"/>
    <dgm:cxn modelId="{35564D70-0739-4DE8-9D2C-C2F046D177C9}" srcId="{5B13EE31-081A-41B8-AE9E-2564BA9D8F9B}" destId="{0F7BEF71-9D67-4811-BA05-B94C0E7EB167}" srcOrd="1" destOrd="0" parTransId="{F94B0FDF-8C89-4235-AEBC-1E2CA9545E33}" sibTransId="{CB9C1D82-1230-4084-AAB1-F245A9951E06}"/>
    <dgm:cxn modelId="{0CFB19A4-2A70-47BD-9FC4-496E27915B1D}" type="presOf" srcId="{FE45858D-51CE-43F8-8F88-077AF3B8A395}" destId="{AE406BD8-C9B4-4B34-85FB-57180492CF3E}" srcOrd="0" destOrd="0" presId="urn:microsoft.com/office/officeart/2005/8/layout/radial5"/>
    <dgm:cxn modelId="{875B364D-E19E-44FF-80FC-72D7F04538DD}" type="presParOf" srcId="{AE406BD8-C9B4-4B34-85FB-57180492CF3E}" destId="{6C5A94E0-1BCF-4180-81A9-4AE98BC64F1E}" srcOrd="0" destOrd="0" presId="urn:microsoft.com/office/officeart/2005/8/layout/radial5"/>
    <dgm:cxn modelId="{BF67C329-664E-4B72-B556-38B5CCC2D638}" type="presParOf" srcId="{AE406BD8-C9B4-4B34-85FB-57180492CF3E}" destId="{57493151-0A21-4088-B66F-1F624348ED75}" srcOrd="1" destOrd="0" presId="urn:microsoft.com/office/officeart/2005/8/layout/radial5"/>
    <dgm:cxn modelId="{6AD7358A-BD2A-432C-89A8-1A0F594C2DD4}" type="presParOf" srcId="{57493151-0A21-4088-B66F-1F624348ED75}" destId="{76232B25-4875-4063-9CB3-0BCA0EE5A4FA}" srcOrd="0" destOrd="0" presId="urn:microsoft.com/office/officeart/2005/8/layout/radial5"/>
    <dgm:cxn modelId="{3D37EFB2-8886-4A92-8F96-3B946BC5CC4B}" type="presParOf" srcId="{AE406BD8-C9B4-4B34-85FB-57180492CF3E}" destId="{01A5F749-448D-48FD-98FC-A4C555A1E572}" srcOrd="2" destOrd="0" presId="urn:microsoft.com/office/officeart/2005/8/layout/radial5"/>
    <dgm:cxn modelId="{58E6D623-7AB9-4057-A398-1FC1EDDA3B53}" type="presParOf" srcId="{AE406BD8-C9B4-4B34-85FB-57180492CF3E}" destId="{8CA681E5-5666-4ED6-847F-E9BC9A4C9AB8}" srcOrd="3" destOrd="0" presId="urn:microsoft.com/office/officeart/2005/8/layout/radial5"/>
    <dgm:cxn modelId="{803BD4B5-63DA-4C6A-89BD-07AFF41C23A2}" type="presParOf" srcId="{8CA681E5-5666-4ED6-847F-E9BC9A4C9AB8}" destId="{FCF54AA9-0205-44BA-81CE-6AF6F08A4F8F}" srcOrd="0" destOrd="0" presId="urn:microsoft.com/office/officeart/2005/8/layout/radial5"/>
    <dgm:cxn modelId="{83DF622B-253E-454E-9B94-AE2D1709F9A8}" type="presParOf" srcId="{AE406BD8-C9B4-4B34-85FB-57180492CF3E}" destId="{C0D1827D-7DA5-4877-9950-0F25182A5EE9}" srcOrd="4" destOrd="0" presId="urn:microsoft.com/office/officeart/2005/8/layout/radial5"/>
    <dgm:cxn modelId="{9CC1E06E-BB0F-4CF5-9130-25BB70167905}" type="presParOf" srcId="{AE406BD8-C9B4-4B34-85FB-57180492CF3E}" destId="{36AFDF5F-FFC3-49DD-97E6-3E3149C3BF44}" srcOrd="5" destOrd="0" presId="urn:microsoft.com/office/officeart/2005/8/layout/radial5"/>
    <dgm:cxn modelId="{AA6F06B3-6B56-4E99-99EC-D8248AC56A79}" type="presParOf" srcId="{36AFDF5F-FFC3-49DD-97E6-3E3149C3BF44}" destId="{9A9E6958-CBD3-4D01-A159-16820998921A}" srcOrd="0" destOrd="0" presId="urn:microsoft.com/office/officeart/2005/8/layout/radial5"/>
    <dgm:cxn modelId="{1C4CE188-8D36-4D5F-98B1-0D431306AC40}" type="presParOf" srcId="{AE406BD8-C9B4-4B34-85FB-57180492CF3E}" destId="{79BD9F62-4B5D-4739-BB8E-AB0FF1939708}" srcOrd="6"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01DCD2-2BDE-4665-94C6-1666230CB88F}"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n-ZA"/>
        </a:p>
      </dgm:t>
    </dgm:pt>
    <dgm:pt modelId="{8FBFDC47-28D8-40B4-AAEF-B672F30B7FAB}">
      <dgm:prSet phldrT="[Text]" custT="1"/>
      <dgm:spPr/>
      <dgm:t>
        <a:bodyPr/>
        <a:lstStyle/>
        <a:p>
          <a:r>
            <a:rPr lang="en-ZA" sz="1800" b="0" dirty="0" smtClean="0"/>
            <a:t>Staff costs </a:t>
          </a:r>
          <a:endParaRPr lang="en-ZA" sz="1800" b="0" dirty="0"/>
        </a:p>
      </dgm:t>
    </dgm:pt>
    <dgm:pt modelId="{1485F739-1943-4105-936D-C39A6735DEA9}" type="parTrans" cxnId="{43F31318-505E-4946-95B7-95490D601544}">
      <dgm:prSet/>
      <dgm:spPr/>
      <dgm:t>
        <a:bodyPr/>
        <a:lstStyle/>
        <a:p>
          <a:endParaRPr lang="en-ZA" sz="1600"/>
        </a:p>
      </dgm:t>
    </dgm:pt>
    <dgm:pt modelId="{4B2C5FD2-8864-4E79-9606-B03A720A1B68}" type="sibTrans" cxnId="{43F31318-505E-4946-95B7-95490D601544}">
      <dgm:prSet/>
      <dgm:spPr/>
      <dgm:t>
        <a:bodyPr/>
        <a:lstStyle/>
        <a:p>
          <a:endParaRPr lang="en-ZA" sz="1600"/>
        </a:p>
      </dgm:t>
    </dgm:pt>
    <dgm:pt modelId="{B29A8811-3B4F-493B-920D-73D5BE00BFD6}">
      <dgm:prSet phldrT="[Text]" custT="1"/>
      <dgm:spPr/>
      <dgm:t>
        <a:bodyPr/>
        <a:lstStyle/>
        <a:p>
          <a:pPr algn="just"/>
          <a:r>
            <a:rPr lang="en-ZA" sz="1600" dirty="0" smtClean="0"/>
            <a:t>Is SAPO’s largest cost item and the key focus will be the reduction of staff costs through voluntary separation and early retirement in   the 2016/217 and 2017/2018 years.</a:t>
          </a:r>
          <a:endParaRPr lang="en-ZA" sz="1600" dirty="0"/>
        </a:p>
      </dgm:t>
    </dgm:pt>
    <dgm:pt modelId="{14BA0046-B7A3-4993-8B4D-43F162E68556}" type="parTrans" cxnId="{E43A4086-073D-4846-984F-0CFBD0FA64F0}">
      <dgm:prSet/>
      <dgm:spPr/>
      <dgm:t>
        <a:bodyPr/>
        <a:lstStyle/>
        <a:p>
          <a:endParaRPr lang="en-ZA" sz="1600"/>
        </a:p>
      </dgm:t>
    </dgm:pt>
    <dgm:pt modelId="{FCA45343-B8CA-469F-AD9B-802371162A78}" type="sibTrans" cxnId="{E43A4086-073D-4846-984F-0CFBD0FA64F0}">
      <dgm:prSet/>
      <dgm:spPr/>
      <dgm:t>
        <a:bodyPr/>
        <a:lstStyle/>
        <a:p>
          <a:endParaRPr lang="en-ZA" sz="1600"/>
        </a:p>
      </dgm:t>
    </dgm:pt>
    <dgm:pt modelId="{77062901-BF64-4DFA-B716-567464BAF0A6}">
      <dgm:prSet phldrT="[Text]" custT="1"/>
      <dgm:spPr/>
      <dgm:t>
        <a:bodyPr/>
        <a:lstStyle/>
        <a:p>
          <a:r>
            <a:rPr lang="en-ZA" sz="1800" dirty="0" smtClean="0"/>
            <a:t>Properties</a:t>
          </a:r>
          <a:endParaRPr lang="en-ZA" sz="1800" dirty="0"/>
        </a:p>
      </dgm:t>
    </dgm:pt>
    <dgm:pt modelId="{526BEA8C-3A6A-4693-9A30-F69B7D14FE54}" type="parTrans" cxnId="{9B79E1ED-7F09-4491-8CAC-D364302A96FD}">
      <dgm:prSet/>
      <dgm:spPr/>
      <dgm:t>
        <a:bodyPr/>
        <a:lstStyle/>
        <a:p>
          <a:endParaRPr lang="en-ZA" sz="1600"/>
        </a:p>
      </dgm:t>
    </dgm:pt>
    <dgm:pt modelId="{01173E19-EBC5-4E8F-BEC2-63BDF8CBF4D6}" type="sibTrans" cxnId="{9B79E1ED-7F09-4491-8CAC-D364302A96FD}">
      <dgm:prSet/>
      <dgm:spPr/>
      <dgm:t>
        <a:bodyPr/>
        <a:lstStyle/>
        <a:p>
          <a:endParaRPr lang="en-ZA" sz="1600"/>
        </a:p>
      </dgm:t>
    </dgm:pt>
    <dgm:pt modelId="{182082DF-1E3C-475D-A5FF-14C5F5AD1CDE}">
      <dgm:prSet phldrT="[Text]" custT="1"/>
      <dgm:spPr/>
      <dgm:t>
        <a:bodyPr/>
        <a:lstStyle/>
        <a:p>
          <a:r>
            <a:rPr lang="en-ZA" sz="1600" dirty="0" smtClean="0"/>
            <a:t>Is SAPO’s second largest cost driver and greater focus will be to optimise of all of its rented space </a:t>
          </a:r>
          <a:endParaRPr lang="en-ZA" sz="1600" dirty="0"/>
        </a:p>
      </dgm:t>
    </dgm:pt>
    <dgm:pt modelId="{535EDC69-24C0-4569-9F1C-D5663B04C7F6}" type="parTrans" cxnId="{3F984C8A-17AF-45A1-AA08-2E73ABD6E18A}">
      <dgm:prSet/>
      <dgm:spPr/>
      <dgm:t>
        <a:bodyPr/>
        <a:lstStyle/>
        <a:p>
          <a:endParaRPr lang="en-ZA" sz="1600"/>
        </a:p>
      </dgm:t>
    </dgm:pt>
    <dgm:pt modelId="{B0F7D0EA-8A63-45CE-BA2C-A620A75741E6}" type="sibTrans" cxnId="{3F984C8A-17AF-45A1-AA08-2E73ABD6E18A}">
      <dgm:prSet/>
      <dgm:spPr/>
      <dgm:t>
        <a:bodyPr/>
        <a:lstStyle/>
        <a:p>
          <a:endParaRPr lang="en-ZA" sz="1600"/>
        </a:p>
      </dgm:t>
    </dgm:pt>
    <dgm:pt modelId="{E8C384B4-0900-40AA-9FBA-70CB6A0C5636}">
      <dgm:prSet phldrT="[Text]" custT="1"/>
      <dgm:spPr/>
      <dgm:t>
        <a:bodyPr/>
        <a:lstStyle/>
        <a:p>
          <a:r>
            <a:rPr lang="en-ZA" sz="1800" dirty="0" smtClean="0"/>
            <a:t>Transport</a:t>
          </a:r>
          <a:endParaRPr lang="en-ZA" sz="1800" dirty="0"/>
        </a:p>
      </dgm:t>
    </dgm:pt>
    <dgm:pt modelId="{42E2D5A0-99D8-4BE9-AC0B-D6D94AD6F708}" type="parTrans" cxnId="{0B08340A-8AD8-42EB-B602-47A52F85E059}">
      <dgm:prSet/>
      <dgm:spPr/>
      <dgm:t>
        <a:bodyPr/>
        <a:lstStyle/>
        <a:p>
          <a:endParaRPr lang="en-ZA" sz="1600"/>
        </a:p>
      </dgm:t>
    </dgm:pt>
    <dgm:pt modelId="{7567154D-6F58-46FC-B620-B31BD336B022}" type="sibTrans" cxnId="{0B08340A-8AD8-42EB-B602-47A52F85E059}">
      <dgm:prSet/>
      <dgm:spPr/>
      <dgm:t>
        <a:bodyPr/>
        <a:lstStyle/>
        <a:p>
          <a:endParaRPr lang="en-ZA" sz="1600"/>
        </a:p>
      </dgm:t>
    </dgm:pt>
    <dgm:pt modelId="{9A92CD96-3934-466A-AB23-A6B03A606869}">
      <dgm:prSet phldrT="[Text]" custT="1"/>
      <dgm:spPr/>
      <dgm:t>
        <a:bodyPr/>
        <a:lstStyle/>
        <a:p>
          <a:r>
            <a:rPr lang="en-ZA" sz="1600" dirty="0" smtClean="0"/>
            <a:t>Is the third largest cost item which will move closer to the  industry benchmark for efficient transport operations which is between 13% - 20% of revenue.</a:t>
          </a:r>
          <a:endParaRPr lang="en-ZA" sz="1600" dirty="0"/>
        </a:p>
      </dgm:t>
    </dgm:pt>
    <dgm:pt modelId="{0055FA7C-6DB5-4FF5-AA82-7C4BAB250DEA}" type="parTrans" cxnId="{3C595B3E-074F-4D6E-994C-CDDBDB316B66}">
      <dgm:prSet/>
      <dgm:spPr/>
      <dgm:t>
        <a:bodyPr/>
        <a:lstStyle/>
        <a:p>
          <a:endParaRPr lang="en-ZA" sz="1600"/>
        </a:p>
      </dgm:t>
    </dgm:pt>
    <dgm:pt modelId="{F357FA65-F6B8-472F-9B11-BF194F6B688A}" type="sibTrans" cxnId="{3C595B3E-074F-4D6E-994C-CDDBDB316B66}">
      <dgm:prSet/>
      <dgm:spPr/>
      <dgm:t>
        <a:bodyPr/>
        <a:lstStyle/>
        <a:p>
          <a:endParaRPr lang="en-ZA" sz="1600"/>
        </a:p>
      </dgm:t>
    </dgm:pt>
    <dgm:pt modelId="{0674D3C3-8515-4480-B46F-1D0D0ED4A489}">
      <dgm:prSet phldrT="[Text]" custT="1"/>
      <dgm:spPr/>
      <dgm:t>
        <a:bodyPr/>
        <a:lstStyle/>
        <a:p>
          <a:pPr algn="just"/>
          <a:r>
            <a:rPr lang="en-ZA" sz="1600" dirty="0" smtClean="0"/>
            <a:t>The targeted ratio of staff costs will be to reduce the ratio from its current 78% to 40% over three years.</a:t>
          </a:r>
          <a:endParaRPr lang="en-ZA" sz="1600" dirty="0"/>
        </a:p>
      </dgm:t>
    </dgm:pt>
    <dgm:pt modelId="{0C5C7C9B-A6D5-4C91-A980-B31AC6BA11F5}" type="parTrans" cxnId="{D36770CE-3C76-4805-A53F-494F20EF6070}">
      <dgm:prSet/>
      <dgm:spPr/>
      <dgm:t>
        <a:bodyPr/>
        <a:lstStyle/>
        <a:p>
          <a:endParaRPr lang="en-ZA"/>
        </a:p>
      </dgm:t>
    </dgm:pt>
    <dgm:pt modelId="{AD0EECCB-3A71-4880-B704-320511F73C2F}" type="sibTrans" cxnId="{D36770CE-3C76-4805-A53F-494F20EF6070}">
      <dgm:prSet/>
      <dgm:spPr/>
      <dgm:t>
        <a:bodyPr/>
        <a:lstStyle/>
        <a:p>
          <a:endParaRPr lang="en-ZA"/>
        </a:p>
      </dgm:t>
    </dgm:pt>
    <dgm:pt modelId="{D0989EBE-09AE-4368-BEAB-8BD9003812CF}" type="pres">
      <dgm:prSet presAssocID="{3B01DCD2-2BDE-4665-94C6-1666230CB88F}" presName="linearFlow" presStyleCnt="0">
        <dgm:presLayoutVars>
          <dgm:dir/>
          <dgm:animLvl val="lvl"/>
          <dgm:resizeHandles val="exact"/>
        </dgm:presLayoutVars>
      </dgm:prSet>
      <dgm:spPr/>
      <dgm:t>
        <a:bodyPr/>
        <a:lstStyle/>
        <a:p>
          <a:endParaRPr lang="en-ZA"/>
        </a:p>
      </dgm:t>
    </dgm:pt>
    <dgm:pt modelId="{79723E47-4D44-4E6E-955C-6EEA740CB498}" type="pres">
      <dgm:prSet presAssocID="{8FBFDC47-28D8-40B4-AAEF-B672F30B7FAB}" presName="composite" presStyleCnt="0"/>
      <dgm:spPr/>
    </dgm:pt>
    <dgm:pt modelId="{036FEECA-E99F-4CA5-A660-405EFBAB2C43}" type="pres">
      <dgm:prSet presAssocID="{8FBFDC47-28D8-40B4-AAEF-B672F30B7FAB}" presName="parentText" presStyleLbl="alignNode1" presStyleIdx="0" presStyleCnt="3" custScaleY="110131">
        <dgm:presLayoutVars>
          <dgm:chMax val="1"/>
          <dgm:bulletEnabled val="1"/>
        </dgm:presLayoutVars>
      </dgm:prSet>
      <dgm:spPr/>
      <dgm:t>
        <a:bodyPr/>
        <a:lstStyle/>
        <a:p>
          <a:endParaRPr lang="en-ZA"/>
        </a:p>
      </dgm:t>
    </dgm:pt>
    <dgm:pt modelId="{F8D45E79-C743-4EC1-B7AA-9A306761CF76}" type="pres">
      <dgm:prSet presAssocID="{8FBFDC47-28D8-40B4-AAEF-B672F30B7FAB}" presName="descendantText" presStyleLbl="alignAcc1" presStyleIdx="0" presStyleCnt="3" custScaleY="124485" custLinFactNeighborX="0" custLinFactNeighborY="-1028">
        <dgm:presLayoutVars>
          <dgm:bulletEnabled val="1"/>
        </dgm:presLayoutVars>
      </dgm:prSet>
      <dgm:spPr/>
      <dgm:t>
        <a:bodyPr/>
        <a:lstStyle/>
        <a:p>
          <a:endParaRPr lang="en-ZA"/>
        </a:p>
      </dgm:t>
    </dgm:pt>
    <dgm:pt modelId="{E96BA4DF-B145-4C0A-8412-2B3EC30D5A50}" type="pres">
      <dgm:prSet presAssocID="{4B2C5FD2-8864-4E79-9606-B03A720A1B68}" presName="sp" presStyleCnt="0"/>
      <dgm:spPr/>
    </dgm:pt>
    <dgm:pt modelId="{2EC6A816-087D-42C2-97CE-6250DFF29242}" type="pres">
      <dgm:prSet presAssocID="{77062901-BF64-4DFA-B716-567464BAF0A6}" presName="composite" presStyleCnt="0"/>
      <dgm:spPr/>
    </dgm:pt>
    <dgm:pt modelId="{9F684DA6-7D89-479F-A81C-6F5B38B30A20}" type="pres">
      <dgm:prSet presAssocID="{77062901-BF64-4DFA-B716-567464BAF0A6}" presName="parentText" presStyleLbl="alignNode1" presStyleIdx="1" presStyleCnt="3">
        <dgm:presLayoutVars>
          <dgm:chMax val="1"/>
          <dgm:bulletEnabled val="1"/>
        </dgm:presLayoutVars>
      </dgm:prSet>
      <dgm:spPr/>
      <dgm:t>
        <a:bodyPr/>
        <a:lstStyle/>
        <a:p>
          <a:endParaRPr lang="en-ZA"/>
        </a:p>
      </dgm:t>
    </dgm:pt>
    <dgm:pt modelId="{775B798B-467C-4956-A057-4A25896E7F8B}" type="pres">
      <dgm:prSet presAssocID="{77062901-BF64-4DFA-B716-567464BAF0A6}" presName="descendantText" presStyleLbl="alignAcc1" presStyleIdx="1" presStyleCnt="3">
        <dgm:presLayoutVars>
          <dgm:bulletEnabled val="1"/>
        </dgm:presLayoutVars>
      </dgm:prSet>
      <dgm:spPr/>
      <dgm:t>
        <a:bodyPr/>
        <a:lstStyle/>
        <a:p>
          <a:endParaRPr lang="en-ZA"/>
        </a:p>
      </dgm:t>
    </dgm:pt>
    <dgm:pt modelId="{E202E356-13BA-4FF6-8BA2-52C61266397A}" type="pres">
      <dgm:prSet presAssocID="{01173E19-EBC5-4E8F-BEC2-63BDF8CBF4D6}" presName="sp" presStyleCnt="0"/>
      <dgm:spPr/>
    </dgm:pt>
    <dgm:pt modelId="{44AF3F65-B15B-40D9-9B3D-0B6F4F30ADEE}" type="pres">
      <dgm:prSet presAssocID="{E8C384B4-0900-40AA-9FBA-70CB6A0C5636}" presName="composite" presStyleCnt="0"/>
      <dgm:spPr/>
    </dgm:pt>
    <dgm:pt modelId="{7DA74FD4-5A13-40F8-9BF6-2E0438C7CA95}" type="pres">
      <dgm:prSet presAssocID="{E8C384B4-0900-40AA-9FBA-70CB6A0C5636}" presName="parentText" presStyleLbl="alignNode1" presStyleIdx="2" presStyleCnt="3" custLinFactNeighborY="7675">
        <dgm:presLayoutVars>
          <dgm:chMax val="1"/>
          <dgm:bulletEnabled val="1"/>
        </dgm:presLayoutVars>
      </dgm:prSet>
      <dgm:spPr/>
      <dgm:t>
        <a:bodyPr/>
        <a:lstStyle/>
        <a:p>
          <a:endParaRPr lang="en-ZA"/>
        </a:p>
      </dgm:t>
    </dgm:pt>
    <dgm:pt modelId="{7A255415-B417-451A-94BC-E6E50945B0E3}" type="pres">
      <dgm:prSet presAssocID="{E8C384B4-0900-40AA-9FBA-70CB6A0C5636}" presName="descendantText" presStyleLbl="alignAcc1" presStyleIdx="2" presStyleCnt="3" custLinFactNeighborY="611">
        <dgm:presLayoutVars>
          <dgm:bulletEnabled val="1"/>
        </dgm:presLayoutVars>
      </dgm:prSet>
      <dgm:spPr/>
      <dgm:t>
        <a:bodyPr/>
        <a:lstStyle/>
        <a:p>
          <a:endParaRPr lang="en-ZA"/>
        </a:p>
      </dgm:t>
    </dgm:pt>
  </dgm:ptLst>
  <dgm:cxnLst>
    <dgm:cxn modelId="{DD654E16-8F6B-4B7E-B3CD-0AFF20529867}" type="presOf" srcId="{B29A8811-3B4F-493B-920D-73D5BE00BFD6}" destId="{F8D45E79-C743-4EC1-B7AA-9A306761CF76}" srcOrd="0" destOrd="0" presId="urn:microsoft.com/office/officeart/2005/8/layout/chevron2"/>
    <dgm:cxn modelId="{EA2F1B39-9496-4098-918F-F1D32D8538BC}" type="presOf" srcId="{9A92CD96-3934-466A-AB23-A6B03A606869}" destId="{7A255415-B417-451A-94BC-E6E50945B0E3}" srcOrd="0" destOrd="0" presId="urn:microsoft.com/office/officeart/2005/8/layout/chevron2"/>
    <dgm:cxn modelId="{20105955-EA03-4576-A0CE-E8A34ABA1714}" type="presOf" srcId="{182082DF-1E3C-475D-A5FF-14C5F5AD1CDE}" destId="{775B798B-467C-4956-A057-4A25896E7F8B}" srcOrd="0" destOrd="0" presId="urn:microsoft.com/office/officeart/2005/8/layout/chevron2"/>
    <dgm:cxn modelId="{0B08340A-8AD8-42EB-B602-47A52F85E059}" srcId="{3B01DCD2-2BDE-4665-94C6-1666230CB88F}" destId="{E8C384B4-0900-40AA-9FBA-70CB6A0C5636}" srcOrd="2" destOrd="0" parTransId="{42E2D5A0-99D8-4BE9-AC0B-D6D94AD6F708}" sibTransId="{7567154D-6F58-46FC-B620-B31BD336B022}"/>
    <dgm:cxn modelId="{43F31318-505E-4946-95B7-95490D601544}" srcId="{3B01DCD2-2BDE-4665-94C6-1666230CB88F}" destId="{8FBFDC47-28D8-40B4-AAEF-B672F30B7FAB}" srcOrd="0" destOrd="0" parTransId="{1485F739-1943-4105-936D-C39A6735DEA9}" sibTransId="{4B2C5FD2-8864-4E79-9606-B03A720A1B68}"/>
    <dgm:cxn modelId="{3F984C8A-17AF-45A1-AA08-2E73ABD6E18A}" srcId="{77062901-BF64-4DFA-B716-567464BAF0A6}" destId="{182082DF-1E3C-475D-A5FF-14C5F5AD1CDE}" srcOrd="0" destOrd="0" parTransId="{535EDC69-24C0-4569-9F1C-D5663B04C7F6}" sibTransId="{B0F7D0EA-8A63-45CE-BA2C-A620A75741E6}"/>
    <dgm:cxn modelId="{2A8CD8A4-80CC-4896-AC15-3ECE2A744358}" type="presOf" srcId="{77062901-BF64-4DFA-B716-567464BAF0A6}" destId="{9F684DA6-7D89-479F-A81C-6F5B38B30A20}" srcOrd="0" destOrd="0" presId="urn:microsoft.com/office/officeart/2005/8/layout/chevron2"/>
    <dgm:cxn modelId="{26D842B2-9F02-47C2-968F-6522D2DEBFFE}" type="presOf" srcId="{E8C384B4-0900-40AA-9FBA-70CB6A0C5636}" destId="{7DA74FD4-5A13-40F8-9BF6-2E0438C7CA95}" srcOrd="0" destOrd="0" presId="urn:microsoft.com/office/officeart/2005/8/layout/chevron2"/>
    <dgm:cxn modelId="{E43A4086-073D-4846-984F-0CFBD0FA64F0}" srcId="{8FBFDC47-28D8-40B4-AAEF-B672F30B7FAB}" destId="{B29A8811-3B4F-493B-920D-73D5BE00BFD6}" srcOrd="0" destOrd="0" parTransId="{14BA0046-B7A3-4993-8B4D-43F162E68556}" sibTransId="{FCA45343-B8CA-469F-AD9B-802371162A78}"/>
    <dgm:cxn modelId="{4C79EEB7-D459-499C-9D7D-B4E9C19DA852}" type="presOf" srcId="{8FBFDC47-28D8-40B4-AAEF-B672F30B7FAB}" destId="{036FEECA-E99F-4CA5-A660-405EFBAB2C43}" srcOrd="0" destOrd="0" presId="urn:microsoft.com/office/officeart/2005/8/layout/chevron2"/>
    <dgm:cxn modelId="{D36770CE-3C76-4805-A53F-494F20EF6070}" srcId="{8FBFDC47-28D8-40B4-AAEF-B672F30B7FAB}" destId="{0674D3C3-8515-4480-B46F-1D0D0ED4A489}" srcOrd="1" destOrd="0" parTransId="{0C5C7C9B-A6D5-4C91-A980-B31AC6BA11F5}" sibTransId="{AD0EECCB-3A71-4880-B704-320511F73C2F}"/>
    <dgm:cxn modelId="{D796F948-2AFD-4DF0-AC09-6BDFC9EFBCCA}" type="presOf" srcId="{3B01DCD2-2BDE-4665-94C6-1666230CB88F}" destId="{D0989EBE-09AE-4368-BEAB-8BD9003812CF}" srcOrd="0" destOrd="0" presId="urn:microsoft.com/office/officeart/2005/8/layout/chevron2"/>
    <dgm:cxn modelId="{3C595B3E-074F-4D6E-994C-CDDBDB316B66}" srcId="{E8C384B4-0900-40AA-9FBA-70CB6A0C5636}" destId="{9A92CD96-3934-466A-AB23-A6B03A606869}" srcOrd="0" destOrd="0" parTransId="{0055FA7C-6DB5-4FF5-AA82-7C4BAB250DEA}" sibTransId="{F357FA65-F6B8-472F-9B11-BF194F6B688A}"/>
    <dgm:cxn modelId="{2343A1DC-840B-40B7-9EAA-29A68FF67780}" type="presOf" srcId="{0674D3C3-8515-4480-B46F-1D0D0ED4A489}" destId="{F8D45E79-C743-4EC1-B7AA-9A306761CF76}" srcOrd="0" destOrd="1" presId="urn:microsoft.com/office/officeart/2005/8/layout/chevron2"/>
    <dgm:cxn modelId="{9B79E1ED-7F09-4491-8CAC-D364302A96FD}" srcId="{3B01DCD2-2BDE-4665-94C6-1666230CB88F}" destId="{77062901-BF64-4DFA-B716-567464BAF0A6}" srcOrd="1" destOrd="0" parTransId="{526BEA8C-3A6A-4693-9A30-F69B7D14FE54}" sibTransId="{01173E19-EBC5-4E8F-BEC2-63BDF8CBF4D6}"/>
    <dgm:cxn modelId="{5D569BE0-95D8-4CA6-BB03-7D386B09D162}" type="presParOf" srcId="{D0989EBE-09AE-4368-BEAB-8BD9003812CF}" destId="{79723E47-4D44-4E6E-955C-6EEA740CB498}" srcOrd="0" destOrd="0" presId="urn:microsoft.com/office/officeart/2005/8/layout/chevron2"/>
    <dgm:cxn modelId="{D95657F2-8E94-4EBA-89A6-96F9488858B0}" type="presParOf" srcId="{79723E47-4D44-4E6E-955C-6EEA740CB498}" destId="{036FEECA-E99F-4CA5-A660-405EFBAB2C43}" srcOrd="0" destOrd="0" presId="urn:microsoft.com/office/officeart/2005/8/layout/chevron2"/>
    <dgm:cxn modelId="{AC0DB11E-3364-4DB9-9FCC-F59C5F3B5E5B}" type="presParOf" srcId="{79723E47-4D44-4E6E-955C-6EEA740CB498}" destId="{F8D45E79-C743-4EC1-B7AA-9A306761CF76}" srcOrd="1" destOrd="0" presId="urn:microsoft.com/office/officeart/2005/8/layout/chevron2"/>
    <dgm:cxn modelId="{447588D9-3E35-483B-B6ED-4CC180B5D520}" type="presParOf" srcId="{D0989EBE-09AE-4368-BEAB-8BD9003812CF}" destId="{E96BA4DF-B145-4C0A-8412-2B3EC30D5A50}" srcOrd="1" destOrd="0" presId="urn:microsoft.com/office/officeart/2005/8/layout/chevron2"/>
    <dgm:cxn modelId="{5006BE22-93F5-486B-9C42-D568A18B69EE}" type="presParOf" srcId="{D0989EBE-09AE-4368-BEAB-8BD9003812CF}" destId="{2EC6A816-087D-42C2-97CE-6250DFF29242}" srcOrd="2" destOrd="0" presId="urn:microsoft.com/office/officeart/2005/8/layout/chevron2"/>
    <dgm:cxn modelId="{0928848F-BA9F-4878-A23D-86405D1EE643}" type="presParOf" srcId="{2EC6A816-087D-42C2-97CE-6250DFF29242}" destId="{9F684DA6-7D89-479F-A81C-6F5B38B30A20}" srcOrd="0" destOrd="0" presId="urn:microsoft.com/office/officeart/2005/8/layout/chevron2"/>
    <dgm:cxn modelId="{75D641C8-F204-428B-BA64-B2DCE0F6E1CF}" type="presParOf" srcId="{2EC6A816-087D-42C2-97CE-6250DFF29242}" destId="{775B798B-467C-4956-A057-4A25896E7F8B}" srcOrd="1" destOrd="0" presId="urn:microsoft.com/office/officeart/2005/8/layout/chevron2"/>
    <dgm:cxn modelId="{C3042075-6520-4A42-B74A-3F4456AD31DB}" type="presParOf" srcId="{D0989EBE-09AE-4368-BEAB-8BD9003812CF}" destId="{E202E356-13BA-4FF6-8BA2-52C61266397A}" srcOrd="3" destOrd="0" presId="urn:microsoft.com/office/officeart/2005/8/layout/chevron2"/>
    <dgm:cxn modelId="{8A8E0DDD-EA38-4312-BD6D-48B653B27C41}" type="presParOf" srcId="{D0989EBE-09AE-4368-BEAB-8BD9003812CF}" destId="{44AF3F65-B15B-40D9-9B3D-0B6F4F30ADEE}" srcOrd="4" destOrd="0" presId="urn:microsoft.com/office/officeart/2005/8/layout/chevron2"/>
    <dgm:cxn modelId="{56461D18-199B-4938-A2AC-C1005A9B5023}" type="presParOf" srcId="{44AF3F65-B15B-40D9-9B3D-0B6F4F30ADEE}" destId="{7DA74FD4-5A13-40F8-9BF6-2E0438C7CA95}" srcOrd="0" destOrd="0" presId="urn:microsoft.com/office/officeart/2005/8/layout/chevron2"/>
    <dgm:cxn modelId="{1FF2C281-4053-4E1E-9F22-19F3A10E359B}" type="presParOf" srcId="{44AF3F65-B15B-40D9-9B3D-0B6F4F30ADEE}" destId="{7A255415-B417-451A-94BC-E6E50945B0E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A7F5ED-3660-4C43-AE7D-69388758E05C}" type="doc">
      <dgm:prSet loTypeId="urn:microsoft.com/office/officeart/2008/layout/LinedList" loCatId="hierarchy" qsTypeId="urn:microsoft.com/office/officeart/2005/8/quickstyle/simple1" qsCatId="simple" csTypeId="urn:microsoft.com/office/officeart/2005/8/colors/accent5_3" csCatId="accent5" phldr="1"/>
      <dgm:spPr/>
      <dgm:t>
        <a:bodyPr/>
        <a:lstStyle/>
        <a:p>
          <a:endParaRPr lang="en-ZA"/>
        </a:p>
      </dgm:t>
    </dgm:pt>
    <dgm:pt modelId="{80757649-25C1-4579-98CF-7335CFE55988}">
      <dgm:prSet phldrT="[Text]" custT="1"/>
      <dgm:spPr/>
      <dgm:t>
        <a:bodyPr anchor="ctr"/>
        <a:lstStyle/>
        <a:p>
          <a:r>
            <a:rPr lang="en-ZA" sz="1200" b="1" dirty="0" smtClean="0"/>
            <a:t>Corporate</a:t>
          </a:r>
        </a:p>
        <a:p>
          <a:r>
            <a:rPr lang="en-ZA" sz="1200" b="1" dirty="0" smtClean="0"/>
            <a:t>KPI’s</a:t>
          </a:r>
          <a:endParaRPr lang="en-ZA" sz="1200" b="1" dirty="0"/>
        </a:p>
      </dgm:t>
    </dgm:pt>
    <dgm:pt modelId="{6310755F-4786-49AC-B4FD-A0E2B024BCA6}" type="parTrans" cxnId="{281E1FDC-D4C5-46BD-91A9-9D1D032E3DF6}">
      <dgm:prSet/>
      <dgm:spPr/>
      <dgm:t>
        <a:bodyPr/>
        <a:lstStyle/>
        <a:p>
          <a:endParaRPr lang="en-ZA" sz="1200"/>
        </a:p>
      </dgm:t>
    </dgm:pt>
    <dgm:pt modelId="{8FDE209F-A348-4E12-8396-E6656828CBDA}" type="sibTrans" cxnId="{281E1FDC-D4C5-46BD-91A9-9D1D032E3DF6}">
      <dgm:prSet/>
      <dgm:spPr/>
      <dgm:t>
        <a:bodyPr/>
        <a:lstStyle/>
        <a:p>
          <a:endParaRPr lang="en-ZA" sz="1200"/>
        </a:p>
      </dgm:t>
    </dgm:pt>
    <dgm:pt modelId="{C7B5EE9E-1C7A-4153-8A7E-3ADEABD9FFC6}">
      <dgm:prSet phldrT="[Text]" custT="1"/>
      <dgm:spPr/>
      <dgm:t>
        <a:bodyPr/>
        <a:lstStyle/>
        <a:p>
          <a:r>
            <a:rPr lang="en-US" sz="1200" dirty="0" smtClean="0"/>
            <a:t>Mail Delivery Standard</a:t>
          </a:r>
          <a:endParaRPr lang="en-ZA" sz="1200" dirty="0"/>
        </a:p>
      </dgm:t>
    </dgm:pt>
    <dgm:pt modelId="{286BE956-4126-4BC5-887F-39F2306978C4}" type="parTrans" cxnId="{DEFBB4EE-865E-42F3-9686-5A02CCA444C1}">
      <dgm:prSet custT="1"/>
      <dgm:spPr/>
      <dgm:t>
        <a:bodyPr/>
        <a:lstStyle/>
        <a:p>
          <a:endParaRPr lang="en-ZA" sz="1200"/>
        </a:p>
      </dgm:t>
    </dgm:pt>
    <dgm:pt modelId="{64EFAE23-82EB-4A57-B146-8605714AC4FE}" type="sibTrans" cxnId="{DEFBB4EE-865E-42F3-9686-5A02CCA444C1}">
      <dgm:prSet/>
      <dgm:spPr/>
      <dgm:t>
        <a:bodyPr/>
        <a:lstStyle/>
        <a:p>
          <a:endParaRPr lang="en-ZA" sz="1200"/>
        </a:p>
      </dgm:t>
    </dgm:pt>
    <dgm:pt modelId="{999D9171-B268-4C53-8624-2CA8A4048128}">
      <dgm:prSet phldrT="[Text]" custT="1"/>
      <dgm:spPr/>
      <dgm:t>
        <a:bodyPr/>
        <a:lstStyle/>
        <a:p>
          <a:r>
            <a:rPr lang="en-US" sz="1200" dirty="0" smtClean="0"/>
            <a:t>Increase financial inclusion of the mass market</a:t>
          </a:r>
          <a:endParaRPr lang="en-ZA" sz="1200" dirty="0"/>
        </a:p>
      </dgm:t>
    </dgm:pt>
    <dgm:pt modelId="{DEB26E50-70D5-4E4E-BF60-B371D3FB85FF}" type="parTrans" cxnId="{822679B9-110F-468A-BE5F-C4F0FB183650}">
      <dgm:prSet custT="1"/>
      <dgm:spPr/>
      <dgm:t>
        <a:bodyPr/>
        <a:lstStyle/>
        <a:p>
          <a:endParaRPr lang="en-ZA" sz="1200"/>
        </a:p>
      </dgm:t>
    </dgm:pt>
    <dgm:pt modelId="{0B68022F-D3DC-421B-868A-889448A728A9}" type="sibTrans" cxnId="{822679B9-110F-468A-BE5F-C4F0FB183650}">
      <dgm:prSet/>
      <dgm:spPr/>
      <dgm:t>
        <a:bodyPr/>
        <a:lstStyle/>
        <a:p>
          <a:endParaRPr lang="en-ZA" sz="1200"/>
        </a:p>
      </dgm:t>
    </dgm:pt>
    <dgm:pt modelId="{A305A409-B5B1-4E95-8CE4-ED17C02D211A}">
      <dgm:prSet phldrT="[Text]" custT="1"/>
      <dgm:spPr/>
      <dgm:t>
        <a:bodyPr/>
        <a:lstStyle/>
        <a:p>
          <a:r>
            <a:rPr lang="en-US" sz="1200" b="0" dirty="0" smtClean="0"/>
            <a:t>Optimise IT Capacity</a:t>
          </a:r>
          <a:endParaRPr lang="en-ZA" sz="1200" b="0" dirty="0"/>
        </a:p>
      </dgm:t>
    </dgm:pt>
    <dgm:pt modelId="{ACBB1A8E-7870-460D-B057-F73DC6BFEE15}" type="parTrans" cxnId="{9CD48C39-2664-4367-9821-81A687955258}">
      <dgm:prSet custT="1"/>
      <dgm:spPr/>
      <dgm:t>
        <a:bodyPr/>
        <a:lstStyle/>
        <a:p>
          <a:endParaRPr lang="en-ZA" sz="1200"/>
        </a:p>
      </dgm:t>
    </dgm:pt>
    <dgm:pt modelId="{9DA333F2-9770-4CF2-B989-658847B24816}" type="sibTrans" cxnId="{9CD48C39-2664-4367-9821-81A687955258}">
      <dgm:prSet/>
      <dgm:spPr/>
      <dgm:t>
        <a:bodyPr/>
        <a:lstStyle/>
        <a:p>
          <a:endParaRPr lang="en-ZA" sz="1200"/>
        </a:p>
      </dgm:t>
    </dgm:pt>
    <dgm:pt modelId="{5C25666F-A870-4F74-A427-F350F557EE0B}">
      <dgm:prSet custT="1"/>
      <dgm:spPr/>
      <dgm:t>
        <a:bodyPr/>
        <a:lstStyle/>
        <a:p>
          <a:r>
            <a:rPr lang="en-US" sz="1200" smtClean="0"/>
            <a:t>Expand Post Box User Base</a:t>
          </a:r>
          <a:endParaRPr lang="en-ZA" sz="1200"/>
        </a:p>
      </dgm:t>
    </dgm:pt>
    <dgm:pt modelId="{2119023C-E196-4C07-8EF1-31F5ECA10A02}" type="parTrans" cxnId="{E5E6B1EA-79AB-4DF8-89A4-F42A56B9E10D}">
      <dgm:prSet custT="1"/>
      <dgm:spPr/>
      <dgm:t>
        <a:bodyPr/>
        <a:lstStyle/>
        <a:p>
          <a:endParaRPr lang="en-ZA" sz="1200"/>
        </a:p>
      </dgm:t>
    </dgm:pt>
    <dgm:pt modelId="{48528F45-61DC-4690-8B8F-03F3B2D47D67}" type="sibTrans" cxnId="{E5E6B1EA-79AB-4DF8-89A4-F42A56B9E10D}">
      <dgm:prSet/>
      <dgm:spPr/>
      <dgm:t>
        <a:bodyPr/>
        <a:lstStyle/>
        <a:p>
          <a:endParaRPr lang="en-ZA" sz="1200"/>
        </a:p>
      </dgm:t>
    </dgm:pt>
    <dgm:pt modelId="{C1C199EB-A825-42A6-978E-2A91C644E203}">
      <dgm:prSet custT="1"/>
      <dgm:spPr/>
      <dgm:t>
        <a:bodyPr/>
        <a:lstStyle/>
        <a:p>
          <a:r>
            <a:rPr lang="en-US" sz="1200" smtClean="0"/>
            <a:t>Achieve Base Case Revenue</a:t>
          </a:r>
          <a:endParaRPr lang="en-ZA" sz="1200"/>
        </a:p>
      </dgm:t>
    </dgm:pt>
    <dgm:pt modelId="{32BFEDA8-C158-4AEB-8575-8E36FA33CE63}" type="parTrans" cxnId="{3AD82ED2-4DCA-41DF-BD3B-5E9F6A9AEF3A}">
      <dgm:prSet custT="1"/>
      <dgm:spPr/>
      <dgm:t>
        <a:bodyPr/>
        <a:lstStyle/>
        <a:p>
          <a:endParaRPr lang="en-ZA" sz="1200"/>
        </a:p>
      </dgm:t>
    </dgm:pt>
    <dgm:pt modelId="{ACD32922-CA5D-4FE2-AE1D-718152D11BD3}" type="sibTrans" cxnId="{3AD82ED2-4DCA-41DF-BD3B-5E9F6A9AEF3A}">
      <dgm:prSet/>
      <dgm:spPr/>
      <dgm:t>
        <a:bodyPr/>
        <a:lstStyle/>
        <a:p>
          <a:endParaRPr lang="en-ZA" sz="1200"/>
        </a:p>
      </dgm:t>
    </dgm:pt>
    <dgm:pt modelId="{44C2B2F0-1FF8-456D-B462-2F3B0FFC0037}">
      <dgm:prSet custT="1"/>
      <dgm:spPr/>
      <dgm:t>
        <a:bodyPr/>
        <a:lstStyle/>
        <a:p>
          <a:r>
            <a:rPr lang="en-US" sz="1200" smtClean="0"/>
            <a:t>Achieve Growth Revenue (Private Sector)</a:t>
          </a:r>
          <a:endParaRPr lang="en-ZA" sz="1200"/>
        </a:p>
      </dgm:t>
    </dgm:pt>
    <dgm:pt modelId="{C05A07D7-8BAB-4910-B83E-3C8087101073}" type="parTrans" cxnId="{3D20E2AE-AEBE-4169-9B11-31C58754ACF6}">
      <dgm:prSet custT="1"/>
      <dgm:spPr/>
      <dgm:t>
        <a:bodyPr/>
        <a:lstStyle/>
        <a:p>
          <a:endParaRPr lang="en-ZA" sz="1200"/>
        </a:p>
      </dgm:t>
    </dgm:pt>
    <dgm:pt modelId="{194D59A3-8248-4220-9860-CDBF91933461}" type="sibTrans" cxnId="{3D20E2AE-AEBE-4169-9B11-31C58754ACF6}">
      <dgm:prSet/>
      <dgm:spPr/>
      <dgm:t>
        <a:bodyPr/>
        <a:lstStyle/>
        <a:p>
          <a:endParaRPr lang="en-ZA" sz="1200"/>
        </a:p>
      </dgm:t>
    </dgm:pt>
    <dgm:pt modelId="{20AF6123-DB17-47D5-B654-94A89C47A8AE}">
      <dgm:prSet custT="1"/>
      <dgm:spPr/>
      <dgm:t>
        <a:bodyPr/>
        <a:lstStyle/>
        <a:p>
          <a:r>
            <a:rPr lang="en-US" sz="1200" smtClean="0"/>
            <a:t>Government Business Share Growth</a:t>
          </a:r>
          <a:endParaRPr lang="en-ZA" sz="1200"/>
        </a:p>
      </dgm:t>
    </dgm:pt>
    <dgm:pt modelId="{AA1ED2EB-7089-4B53-975D-941EB3F80D47}" type="parTrans" cxnId="{BA3FF1B1-F8AC-4DF2-87BF-9F7E884A9E87}">
      <dgm:prSet custT="1"/>
      <dgm:spPr/>
      <dgm:t>
        <a:bodyPr/>
        <a:lstStyle/>
        <a:p>
          <a:endParaRPr lang="en-ZA" sz="1200"/>
        </a:p>
      </dgm:t>
    </dgm:pt>
    <dgm:pt modelId="{E745A5A5-9C53-48DB-AD52-EDD01E0C4D9E}" type="sibTrans" cxnId="{BA3FF1B1-F8AC-4DF2-87BF-9F7E884A9E87}">
      <dgm:prSet/>
      <dgm:spPr/>
      <dgm:t>
        <a:bodyPr/>
        <a:lstStyle/>
        <a:p>
          <a:endParaRPr lang="en-ZA" sz="1200"/>
        </a:p>
      </dgm:t>
    </dgm:pt>
    <dgm:pt modelId="{107FFFF4-1D82-4600-BB57-724818FC8A3B}">
      <dgm:prSet custT="1"/>
      <dgm:spPr/>
      <dgm:t>
        <a:bodyPr/>
        <a:lstStyle/>
        <a:p>
          <a:r>
            <a:rPr lang="en-US" sz="1200" dirty="0" smtClean="0"/>
            <a:t>Maintain Base Case Cost </a:t>
          </a:r>
          <a:endParaRPr lang="en-ZA" sz="1200" dirty="0"/>
        </a:p>
      </dgm:t>
    </dgm:pt>
    <dgm:pt modelId="{F4E3D14B-7FF1-4B25-8C19-7249825B5674}" type="parTrans" cxnId="{DEFA260E-48BC-400F-B68D-EB5E1A9BF4C5}">
      <dgm:prSet custT="1"/>
      <dgm:spPr/>
      <dgm:t>
        <a:bodyPr/>
        <a:lstStyle/>
        <a:p>
          <a:endParaRPr lang="en-ZA" sz="1200"/>
        </a:p>
      </dgm:t>
    </dgm:pt>
    <dgm:pt modelId="{CCF427B7-0F3B-47DD-92A7-6B5EE11CA4D3}" type="sibTrans" cxnId="{DEFA260E-48BC-400F-B68D-EB5E1A9BF4C5}">
      <dgm:prSet/>
      <dgm:spPr/>
      <dgm:t>
        <a:bodyPr/>
        <a:lstStyle/>
        <a:p>
          <a:endParaRPr lang="en-ZA" sz="1200"/>
        </a:p>
      </dgm:t>
    </dgm:pt>
    <dgm:pt modelId="{A106B0A9-07B1-4FCC-A6F7-C88E8BEDC458}">
      <dgm:prSet phldrT="[Text]" custT="1"/>
      <dgm:spPr/>
      <dgm:t>
        <a:bodyPr/>
        <a:lstStyle/>
        <a:p>
          <a:r>
            <a:rPr lang="en-US" sz="1200" b="0" dirty="0" smtClean="0"/>
            <a:t>Optimise SAPO Operations</a:t>
          </a:r>
          <a:endParaRPr lang="en-ZA" sz="1200" b="0" dirty="0"/>
        </a:p>
      </dgm:t>
    </dgm:pt>
    <dgm:pt modelId="{D4104753-7897-4D0F-BD66-1D72E87A58F9}" type="parTrans" cxnId="{144D25F4-CD19-4C3A-8FEE-416654747E60}">
      <dgm:prSet/>
      <dgm:spPr/>
      <dgm:t>
        <a:bodyPr/>
        <a:lstStyle/>
        <a:p>
          <a:endParaRPr lang="en-ZA" sz="1200"/>
        </a:p>
      </dgm:t>
    </dgm:pt>
    <dgm:pt modelId="{B65D96E2-C3C3-4043-BBE8-97872269FDF1}" type="sibTrans" cxnId="{144D25F4-CD19-4C3A-8FEE-416654747E60}">
      <dgm:prSet/>
      <dgm:spPr/>
      <dgm:t>
        <a:bodyPr/>
        <a:lstStyle/>
        <a:p>
          <a:endParaRPr lang="en-ZA" sz="1200"/>
        </a:p>
      </dgm:t>
    </dgm:pt>
    <dgm:pt modelId="{552ABB38-E7B1-43E2-B3FE-C94517760A66}">
      <dgm:prSet phldrT="[Text]" custT="1"/>
      <dgm:spPr/>
      <dgm:t>
        <a:bodyPr/>
        <a:lstStyle/>
        <a:p>
          <a:r>
            <a:rPr lang="en-US" sz="1200" b="0" dirty="0" smtClean="0"/>
            <a:t>Performance Management Systems Implementation</a:t>
          </a:r>
          <a:endParaRPr lang="en-ZA" sz="1200" b="0" dirty="0"/>
        </a:p>
      </dgm:t>
    </dgm:pt>
    <dgm:pt modelId="{F3B4ED19-A5FC-4099-83F1-C41C05B4CF0E}" type="parTrans" cxnId="{56DDEA06-F62B-4F55-A891-4ABE9434BA43}">
      <dgm:prSet/>
      <dgm:spPr/>
      <dgm:t>
        <a:bodyPr/>
        <a:lstStyle/>
        <a:p>
          <a:endParaRPr lang="en-ZA" sz="1200"/>
        </a:p>
      </dgm:t>
    </dgm:pt>
    <dgm:pt modelId="{42784356-6FED-4537-93CE-1F2FACE090CA}" type="sibTrans" cxnId="{56DDEA06-F62B-4F55-A891-4ABE9434BA43}">
      <dgm:prSet/>
      <dgm:spPr/>
      <dgm:t>
        <a:bodyPr/>
        <a:lstStyle/>
        <a:p>
          <a:endParaRPr lang="en-ZA" sz="1200"/>
        </a:p>
      </dgm:t>
    </dgm:pt>
    <dgm:pt modelId="{006B86D7-381D-481B-8782-77F15BA789EE}">
      <dgm:prSet phldrT="[Text]" custT="1"/>
      <dgm:spPr/>
      <dgm:t>
        <a:bodyPr/>
        <a:lstStyle/>
        <a:p>
          <a:r>
            <a:rPr lang="en-US" sz="1200" b="0" dirty="0" smtClean="0"/>
            <a:t>Leadership and Career Path Development</a:t>
          </a:r>
          <a:endParaRPr lang="en-ZA" sz="1200" b="0" dirty="0"/>
        </a:p>
      </dgm:t>
    </dgm:pt>
    <dgm:pt modelId="{BB3C2A43-196B-48F4-AEC8-939770835C33}" type="parTrans" cxnId="{4ADFC6A7-3C01-4905-8F33-0216FD243625}">
      <dgm:prSet/>
      <dgm:spPr/>
      <dgm:t>
        <a:bodyPr/>
        <a:lstStyle/>
        <a:p>
          <a:endParaRPr lang="en-ZA" sz="1200"/>
        </a:p>
      </dgm:t>
    </dgm:pt>
    <dgm:pt modelId="{BAC675F5-D877-42BE-BC7E-417EB1F9D7DE}" type="sibTrans" cxnId="{4ADFC6A7-3C01-4905-8F33-0216FD243625}">
      <dgm:prSet/>
      <dgm:spPr/>
      <dgm:t>
        <a:bodyPr/>
        <a:lstStyle/>
        <a:p>
          <a:endParaRPr lang="en-ZA" sz="1200"/>
        </a:p>
      </dgm:t>
    </dgm:pt>
    <dgm:pt modelId="{E366AC38-92B0-4594-8EB5-EBA800971E90}">
      <dgm:prSet phldrT="[Text]" custT="1"/>
      <dgm:spPr/>
      <dgm:t>
        <a:bodyPr/>
        <a:lstStyle/>
        <a:p>
          <a:r>
            <a:rPr lang="en-US" sz="1200" b="0" dirty="0" smtClean="0"/>
            <a:t>Training and Development of Staff in critical skills</a:t>
          </a:r>
          <a:endParaRPr lang="en-ZA" sz="1200" b="0" dirty="0"/>
        </a:p>
      </dgm:t>
    </dgm:pt>
    <dgm:pt modelId="{600E9248-C560-411E-9968-E006C22D990E}" type="parTrans" cxnId="{23CA4A53-FEDD-45D1-ADDE-2090982F4C85}">
      <dgm:prSet/>
      <dgm:spPr/>
      <dgm:t>
        <a:bodyPr/>
        <a:lstStyle/>
        <a:p>
          <a:endParaRPr lang="en-ZA" sz="1200"/>
        </a:p>
      </dgm:t>
    </dgm:pt>
    <dgm:pt modelId="{E793C54F-19AF-4610-8F84-507E26F0361D}" type="sibTrans" cxnId="{23CA4A53-FEDD-45D1-ADDE-2090982F4C85}">
      <dgm:prSet/>
      <dgm:spPr/>
      <dgm:t>
        <a:bodyPr/>
        <a:lstStyle/>
        <a:p>
          <a:endParaRPr lang="en-ZA" sz="1200"/>
        </a:p>
      </dgm:t>
    </dgm:pt>
    <dgm:pt modelId="{5FA3B6F0-6CE6-4144-99BA-D08F3775F5E7}">
      <dgm:prSet phldrT="[Text]" custT="1"/>
      <dgm:spPr/>
      <dgm:t>
        <a:bodyPr/>
        <a:lstStyle/>
        <a:p>
          <a:r>
            <a:rPr lang="en-US" sz="1200" b="0" smtClean="0"/>
            <a:t>Reward and Recognition System Revision</a:t>
          </a:r>
          <a:endParaRPr lang="en-ZA" sz="1200" b="0" dirty="0"/>
        </a:p>
      </dgm:t>
    </dgm:pt>
    <dgm:pt modelId="{F68B5CC5-3F8E-4003-B4F4-FBB5B3F0E1C7}" type="parTrans" cxnId="{FD958F6B-CD25-48C5-89F1-29DA849F0B50}">
      <dgm:prSet/>
      <dgm:spPr/>
      <dgm:t>
        <a:bodyPr/>
        <a:lstStyle/>
        <a:p>
          <a:endParaRPr lang="en-ZA" sz="1200"/>
        </a:p>
      </dgm:t>
    </dgm:pt>
    <dgm:pt modelId="{13EDE8F8-B27C-49DC-A984-B676EC31F807}" type="sibTrans" cxnId="{FD958F6B-CD25-48C5-89F1-29DA849F0B50}">
      <dgm:prSet/>
      <dgm:spPr/>
      <dgm:t>
        <a:bodyPr/>
        <a:lstStyle/>
        <a:p>
          <a:endParaRPr lang="en-ZA" sz="1200"/>
        </a:p>
      </dgm:t>
    </dgm:pt>
    <dgm:pt modelId="{BBF03376-6387-4293-AA12-3E131AA4C04D}" type="pres">
      <dgm:prSet presAssocID="{71A7F5ED-3660-4C43-AE7D-69388758E05C}" presName="vert0" presStyleCnt="0">
        <dgm:presLayoutVars>
          <dgm:dir/>
          <dgm:animOne val="branch"/>
          <dgm:animLvl val="lvl"/>
        </dgm:presLayoutVars>
      </dgm:prSet>
      <dgm:spPr/>
      <dgm:t>
        <a:bodyPr/>
        <a:lstStyle/>
        <a:p>
          <a:endParaRPr lang="en-ZA"/>
        </a:p>
      </dgm:t>
    </dgm:pt>
    <dgm:pt modelId="{EB5DB4AC-32DE-424E-9519-ADADD10188C3}" type="pres">
      <dgm:prSet presAssocID="{80757649-25C1-4579-98CF-7335CFE55988}" presName="thickLine" presStyleLbl="alignNode1" presStyleIdx="0" presStyleCnt="1"/>
      <dgm:spPr/>
    </dgm:pt>
    <dgm:pt modelId="{3949BC64-2FDA-431B-88EB-809029A2FD52}" type="pres">
      <dgm:prSet presAssocID="{80757649-25C1-4579-98CF-7335CFE55988}" presName="horz1" presStyleCnt="0"/>
      <dgm:spPr/>
    </dgm:pt>
    <dgm:pt modelId="{6B6463F8-0E22-43F6-9AF1-A0C044CCAD2A}" type="pres">
      <dgm:prSet presAssocID="{80757649-25C1-4579-98CF-7335CFE55988}" presName="tx1" presStyleLbl="revTx" presStyleIdx="0" presStyleCnt="14"/>
      <dgm:spPr/>
      <dgm:t>
        <a:bodyPr/>
        <a:lstStyle/>
        <a:p>
          <a:endParaRPr lang="en-ZA"/>
        </a:p>
      </dgm:t>
    </dgm:pt>
    <dgm:pt modelId="{5A48F31A-1D08-4676-8E57-EB0274BE41A8}" type="pres">
      <dgm:prSet presAssocID="{80757649-25C1-4579-98CF-7335CFE55988}" presName="vert1" presStyleCnt="0"/>
      <dgm:spPr/>
    </dgm:pt>
    <dgm:pt modelId="{B66CEAFD-36F5-46A0-BB93-BA540DCC9815}" type="pres">
      <dgm:prSet presAssocID="{C7B5EE9E-1C7A-4153-8A7E-3ADEABD9FFC6}" presName="vertSpace2a" presStyleCnt="0"/>
      <dgm:spPr/>
    </dgm:pt>
    <dgm:pt modelId="{B72FAFF0-A9E4-4A6A-A492-45379912DAFF}" type="pres">
      <dgm:prSet presAssocID="{C7B5EE9E-1C7A-4153-8A7E-3ADEABD9FFC6}" presName="horz2" presStyleCnt="0"/>
      <dgm:spPr/>
    </dgm:pt>
    <dgm:pt modelId="{96A5180A-B316-4823-9E87-0C0374B398C0}" type="pres">
      <dgm:prSet presAssocID="{C7B5EE9E-1C7A-4153-8A7E-3ADEABD9FFC6}" presName="horzSpace2" presStyleCnt="0"/>
      <dgm:spPr/>
    </dgm:pt>
    <dgm:pt modelId="{0CCB68E3-877C-444F-A41E-BF2837066FB7}" type="pres">
      <dgm:prSet presAssocID="{C7B5EE9E-1C7A-4153-8A7E-3ADEABD9FFC6}" presName="tx2" presStyleLbl="revTx" presStyleIdx="1" presStyleCnt="14"/>
      <dgm:spPr/>
      <dgm:t>
        <a:bodyPr/>
        <a:lstStyle/>
        <a:p>
          <a:endParaRPr lang="en-ZA"/>
        </a:p>
      </dgm:t>
    </dgm:pt>
    <dgm:pt modelId="{FA65CE6B-59DD-4D3D-9941-ED1118BE1A5B}" type="pres">
      <dgm:prSet presAssocID="{C7B5EE9E-1C7A-4153-8A7E-3ADEABD9FFC6}" presName="vert2" presStyleCnt="0"/>
      <dgm:spPr/>
    </dgm:pt>
    <dgm:pt modelId="{2A5E9C3C-0DEA-4263-9E78-FD33BC8F6C7F}" type="pres">
      <dgm:prSet presAssocID="{C7B5EE9E-1C7A-4153-8A7E-3ADEABD9FFC6}" presName="thinLine2b" presStyleLbl="callout" presStyleIdx="0" presStyleCnt="13"/>
      <dgm:spPr/>
    </dgm:pt>
    <dgm:pt modelId="{9DECEF69-E281-4687-A104-276E797A4883}" type="pres">
      <dgm:prSet presAssocID="{C7B5EE9E-1C7A-4153-8A7E-3ADEABD9FFC6}" presName="vertSpace2b" presStyleCnt="0"/>
      <dgm:spPr/>
    </dgm:pt>
    <dgm:pt modelId="{384BB2A6-EB7C-42F1-BA6D-1567F1EDF811}" type="pres">
      <dgm:prSet presAssocID="{A106B0A9-07B1-4FCC-A6F7-C88E8BEDC458}" presName="horz2" presStyleCnt="0"/>
      <dgm:spPr/>
    </dgm:pt>
    <dgm:pt modelId="{80CE58A8-454A-4363-B1C2-08301AA3EA0F}" type="pres">
      <dgm:prSet presAssocID="{A106B0A9-07B1-4FCC-A6F7-C88E8BEDC458}" presName="horzSpace2" presStyleCnt="0"/>
      <dgm:spPr/>
    </dgm:pt>
    <dgm:pt modelId="{037977D2-F87B-4885-89B6-6CA7FBA30074}" type="pres">
      <dgm:prSet presAssocID="{A106B0A9-07B1-4FCC-A6F7-C88E8BEDC458}" presName="tx2" presStyleLbl="revTx" presStyleIdx="2" presStyleCnt="14"/>
      <dgm:spPr/>
      <dgm:t>
        <a:bodyPr/>
        <a:lstStyle/>
        <a:p>
          <a:endParaRPr lang="en-ZA"/>
        </a:p>
      </dgm:t>
    </dgm:pt>
    <dgm:pt modelId="{89C1FC70-02BA-4593-823B-2AC1534BF984}" type="pres">
      <dgm:prSet presAssocID="{A106B0A9-07B1-4FCC-A6F7-C88E8BEDC458}" presName="vert2" presStyleCnt="0"/>
      <dgm:spPr/>
    </dgm:pt>
    <dgm:pt modelId="{1003F3B2-34C6-4D53-8F57-A2712CEE7746}" type="pres">
      <dgm:prSet presAssocID="{A106B0A9-07B1-4FCC-A6F7-C88E8BEDC458}" presName="thinLine2b" presStyleLbl="callout" presStyleIdx="1" presStyleCnt="13"/>
      <dgm:spPr/>
    </dgm:pt>
    <dgm:pt modelId="{C3C31FD9-8E7A-4AD3-BBE6-827A9AFB6505}" type="pres">
      <dgm:prSet presAssocID="{A106B0A9-07B1-4FCC-A6F7-C88E8BEDC458}" presName="vertSpace2b" presStyleCnt="0"/>
      <dgm:spPr/>
    </dgm:pt>
    <dgm:pt modelId="{28D0419C-F819-4034-B904-598DCAA2C7D8}" type="pres">
      <dgm:prSet presAssocID="{999D9171-B268-4C53-8624-2CA8A4048128}" presName="horz2" presStyleCnt="0"/>
      <dgm:spPr/>
    </dgm:pt>
    <dgm:pt modelId="{5BF83C2B-B64B-4724-B575-D47B45CE1B5F}" type="pres">
      <dgm:prSet presAssocID="{999D9171-B268-4C53-8624-2CA8A4048128}" presName="horzSpace2" presStyleCnt="0"/>
      <dgm:spPr/>
    </dgm:pt>
    <dgm:pt modelId="{80A92599-C3A1-42C1-B5BF-6241358CDD12}" type="pres">
      <dgm:prSet presAssocID="{999D9171-B268-4C53-8624-2CA8A4048128}" presName="tx2" presStyleLbl="revTx" presStyleIdx="3" presStyleCnt="14"/>
      <dgm:spPr/>
      <dgm:t>
        <a:bodyPr/>
        <a:lstStyle/>
        <a:p>
          <a:endParaRPr lang="en-ZA"/>
        </a:p>
      </dgm:t>
    </dgm:pt>
    <dgm:pt modelId="{E95B226A-8402-4AE3-9505-0128E3B3F55B}" type="pres">
      <dgm:prSet presAssocID="{999D9171-B268-4C53-8624-2CA8A4048128}" presName="vert2" presStyleCnt="0"/>
      <dgm:spPr/>
    </dgm:pt>
    <dgm:pt modelId="{2B3307C8-60E9-444C-A915-1C5D0D0E8C37}" type="pres">
      <dgm:prSet presAssocID="{999D9171-B268-4C53-8624-2CA8A4048128}" presName="thinLine2b" presStyleLbl="callout" presStyleIdx="2" presStyleCnt="13"/>
      <dgm:spPr/>
    </dgm:pt>
    <dgm:pt modelId="{2D771CAF-18CF-4247-B274-696A2C092C62}" type="pres">
      <dgm:prSet presAssocID="{999D9171-B268-4C53-8624-2CA8A4048128}" presName="vertSpace2b" presStyleCnt="0"/>
      <dgm:spPr/>
    </dgm:pt>
    <dgm:pt modelId="{ED795F01-4AD2-42EF-85AE-78302B296BE2}" type="pres">
      <dgm:prSet presAssocID="{A305A409-B5B1-4E95-8CE4-ED17C02D211A}" presName="horz2" presStyleCnt="0"/>
      <dgm:spPr/>
    </dgm:pt>
    <dgm:pt modelId="{652ACC6A-6395-4C00-A808-CE4DB1D68D44}" type="pres">
      <dgm:prSet presAssocID="{A305A409-B5B1-4E95-8CE4-ED17C02D211A}" presName="horzSpace2" presStyleCnt="0"/>
      <dgm:spPr/>
    </dgm:pt>
    <dgm:pt modelId="{B2599515-A4E2-4ADD-ACB8-7C7BD90F9CD8}" type="pres">
      <dgm:prSet presAssocID="{A305A409-B5B1-4E95-8CE4-ED17C02D211A}" presName="tx2" presStyleLbl="revTx" presStyleIdx="4" presStyleCnt="14"/>
      <dgm:spPr/>
      <dgm:t>
        <a:bodyPr/>
        <a:lstStyle/>
        <a:p>
          <a:endParaRPr lang="en-ZA"/>
        </a:p>
      </dgm:t>
    </dgm:pt>
    <dgm:pt modelId="{2C69FCC5-89B0-4C9A-B845-E42A928D2D79}" type="pres">
      <dgm:prSet presAssocID="{A305A409-B5B1-4E95-8CE4-ED17C02D211A}" presName="vert2" presStyleCnt="0"/>
      <dgm:spPr/>
    </dgm:pt>
    <dgm:pt modelId="{E06EB989-5FB4-4884-9710-CC3DBDE76003}" type="pres">
      <dgm:prSet presAssocID="{A305A409-B5B1-4E95-8CE4-ED17C02D211A}" presName="thinLine2b" presStyleLbl="callout" presStyleIdx="3" presStyleCnt="13"/>
      <dgm:spPr/>
    </dgm:pt>
    <dgm:pt modelId="{945E727F-D504-4002-8778-27E3EAB4D641}" type="pres">
      <dgm:prSet presAssocID="{A305A409-B5B1-4E95-8CE4-ED17C02D211A}" presName="vertSpace2b" presStyleCnt="0"/>
      <dgm:spPr/>
    </dgm:pt>
    <dgm:pt modelId="{B09E0DCA-0E22-4451-BD5B-CB49EDF4C5DB}" type="pres">
      <dgm:prSet presAssocID="{006B86D7-381D-481B-8782-77F15BA789EE}" presName="horz2" presStyleCnt="0"/>
      <dgm:spPr/>
    </dgm:pt>
    <dgm:pt modelId="{635F60BE-3229-4AD4-8473-265959AFD5C9}" type="pres">
      <dgm:prSet presAssocID="{006B86D7-381D-481B-8782-77F15BA789EE}" presName="horzSpace2" presStyleCnt="0"/>
      <dgm:spPr/>
    </dgm:pt>
    <dgm:pt modelId="{B47DB526-5968-4D54-BC63-EAFAEC6132A6}" type="pres">
      <dgm:prSet presAssocID="{006B86D7-381D-481B-8782-77F15BA789EE}" presName="tx2" presStyleLbl="revTx" presStyleIdx="5" presStyleCnt="14"/>
      <dgm:spPr/>
      <dgm:t>
        <a:bodyPr/>
        <a:lstStyle/>
        <a:p>
          <a:endParaRPr lang="en-ZA"/>
        </a:p>
      </dgm:t>
    </dgm:pt>
    <dgm:pt modelId="{6413ACF1-9226-4A63-AC2D-82810A4BF440}" type="pres">
      <dgm:prSet presAssocID="{006B86D7-381D-481B-8782-77F15BA789EE}" presName="vert2" presStyleCnt="0"/>
      <dgm:spPr/>
    </dgm:pt>
    <dgm:pt modelId="{6326BC4C-E2D5-446A-B191-DCDF73D0DC3B}" type="pres">
      <dgm:prSet presAssocID="{006B86D7-381D-481B-8782-77F15BA789EE}" presName="thinLine2b" presStyleLbl="callout" presStyleIdx="4" presStyleCnt="13"/>
      <dgm:spPr/>
    </dgm:pt>
    <dgm:pt modelId="{6DC68C16-FB10-4CDE-B63F-EFE9DAA35C4C}" type="pres">
      <dgm:prSet presAssocID="{006B86D7-381D-481B-8782-77F15BA789EE}" presName="vertSpace2b" presStyleCnt="0"/>
      <dgm:spPr/>
    </dgm:pt>
    <dgm:pt modelId="{AA3C5428-6B81-46C9-AA7F-FB96C167D6CC}" type="pres">
      <dgm:prSet presAssocID="{5FA3B6F0-6CE6-4144-99BA-D08F3775F5E7}" presName="horz2" presStyleCnt="0"/>
      <dgm:spPr/>
    </dgm:pt>
    <dgm:pt modelId="{05A3BE46-7651-4A87-B30D-7C704A51CC6E}" type="pres">
      <dgm:prSet presAssocID="{5FA3B6F0-6CE6-4144-99BA-D08F3775F5E7}" presName="horzSpace2" presStyleCnt="0"/>
      <dgm:spPr/>
    </dgm:pt>
    <dgm:pt modelId="{41B21AD5-85FA-4978-B0C2-E84A012245C2}" type="pres">
      <dgm:prSet presAssocID="{5FA3B6F0-6CE6-4144-99BA-D08F3775F5E7}" presName="tx2" presStyleLbl="revTx" presStyleIdx="6" presStyleCnt="14"/>
      <dgm:spPr/>
      <dgm:t>
        <a:bodyPr/>
        <a:lstStyle/>
        <a:p>
          <a:endParaRPr lang="en-ZA"/>
        </a:p>
      </dgm:t>
    </dgm:pt>
    <dgm:pt modelId="{9A0C0EFD-FE27-47D4-AB98-0B4D084DBF55}" type="pres">
      <dgm:prSet presAssocID="{5FA3B6F0-6CE6-4144-99BA-D08F3775F5E7}" presName="vert2" presStyleCnt="0"/>
      <dgm:spPr/>
    </dgm:pt>
    <dgm:pt modelId="{62911B49-3709-424E-9AFE-09D127ADFA64}" type="pres">
      <dgm:prSet presAssocID="{5FA3B6F0-6CE6-4144-99BA-D08F3775F5E7}" presName="thinLine2b" presStyleLbl="callout" presStyleIdx="5" presStyleCnt="13"/>
      <dgm:spPr/>
    </dgm:pt>
    <dgm:pt modelId="{3481CDC0-FFE7-4C4C-9376-4050F005FA5F}" type="pres">
      <dgm:prSet presAssocID="{5FA3B6F0-6CE6-4144-99BA-D08F3775F5E7}" presName="vertSpace2b" presStyleCnt="0"/>
      <dgm:spPr/>
    </dgm:pt>
    <dgm:pt modelId="{41413F06-C29D-4346-AFC7-C39A71532287}" type="pres">
      <dgm:prSet presAssocID="{552ABB38-E7B1-43E2-B3FE-C94517760A66}" presName="horz2" presStyleCnt="0"/>
      <dgm:spPr/>
    </dgm:pt>
    <dgm:pt modelId="{9256869A-C203-46A7-87FA-D4F9A5D6F010}" type="pres">
      <dgm:prSet presAssocID="{552ABB38-E7B1-43E2-B3FE-C94517760A66}" presName="horzSpace2" presStyleCnt="0"/>
      <dgm:spPr/>
    </dgm:pt>
    <dgm:pt modelId="{8992DC13-DA38-4083-811D-0A9C2E3F1A46}" type="pres">
      <dgm:prSet presAssocID="{552ABB38-E7B1-43E2-B3FE-C94517760A66}" presName="tx2" presStyleLbl="revTx" presStyleIdx="7" presStyleCnt="14"/>
      <dgm:spPr/>
      <dgm:t>
        <a:bodyPr/>
        <a:lstStyle/>
        <a:p>
          <a:endParaRPr lang="en-ZA"/>
        </a:p>
      </dgm:t>
    </dgm:pt>
    <dgm:pt modelId="{0F415B04-5689-4D67-8E7C-2F652937C940}" type="pres">
      <dgm:prSet presAssocID="{552ABB38-E7B1-43E2-B3FE-C94517760A66}" presName="vert2" presStyleCnt="0"/>
      <dgm:spPr/>
    </dgm:pt>
    <dgm:pt modelId="{037913C2-7A39-452D-9E2F-F046E3B9AD6F}" type="pres">
      <dgm:prSet presAssocID="{552ABB38-E7B1-43E2-B3FE-C94517760A66}" presName="thinLine2b" presStyleLbl="callout" presStyleIdx="6" presStyleCnt="13"/>
      <dgm:spPr/>
    </dgm:pt>
    <dgm:pt modelId="{039B866B-BCF8-46E7-9AFE-CC611FF809D5}" type="pres">
      <dgm:prSet presAssocID="{552ABB38-E7B1-43E2-B3FE-C94517760A66}" presName="vertSpace2b" presStyleCnt="0"/>
      <dgm:spPr/>
    </dgm:pt>
    <dgm:pt modelId="{B31A8F3B-A2F2-45C0-9FC4-21600F79AEF3}" type="pres">
      <dgm:prSet presAssocID="{E366AC38-92B0-4594-8EB5-EBA800971E90}" presName="horz2" presStyleCnt="0"/>
      <dgm:spPr/>
    </dgm:pt>
    <dgm:pt modelId="{528FA081-0FD2-4375-84E4-9E66E759BC76}" type="pres">
      <dgm:prSet presAssocID="{E366AC38-92B0-4594-8EB5-EBA800971E90}" presName="horzSpace2" presStyleCnt="0"/>
      <dgm:spPr/>
    </dgm:pt>
    <dgm:pt modelId="{B7A7BE1B-9788-4253-B12C-DD8E1C8DDC2B}" type="pres">
      <dgm:prSet presAssocID="{E366AC38-92B0-4594-8EB5-EBA800971E90}" presName="tx2" presStyleLbl="revTx" presStyleIdx="8" presStyleCnt="14"/>
      <dgm:spPr/>
      <dgm:t>
        <a:bodyPr/>
        <a:lstStyle/>
        <a:p>
          <a:endParaRPr lang="en-ZA"/>
        </a:p>
      </dgm:t>
    </dgm:pt>
    <dgm:pt modelId="{F477CF75-A782-45FC-B8DD-3B7CF63431EF}" type="pres">
      <dgm:prSet presAssocID="{E366AC38-92B0-4594-8EB5-EBA800971E90}" presName="vert2" presStyleCnt="0"/>
      <dgm:spPr/>
    </dgm:pt>
    <dgm:pt modelId="{C7F44FDD-9598-4F0C-8428-84A2E39ADA55}" type="pres">
      <dgm:prSet presAssocID="{E366AC38-92B0-4594-8EB5-EBA800971E90}" presName="thinLine2b" presStyleLbl="callout" presStyleIdx="7" presStyleCnt="13"/>
      <dgm:spPr/>
    </dgm:pt>
    <dgm:pt modelId="{F0F104BA-A099-4A49-8E44-7E10ED00C817}" type="pres">
      <dgm:prSet presAssocID="{E366AC38-92B0-4594-8EB5-EBA800971E90}" presName="vertSpace2b" presStyleCnt="0"/>
      <dgm:spPr/>
    </dgm:pt>
    <dgm:pt modelId="{6B8E61C8-2C38-4E9D-9439-5B2C501B00E7}" type="pres">
      <dgm:prSet presAssocID="{107FFFF4-1D82-4600-BB57-724818FC8A3B}" presName="horz2" presStyleCnt="0"/>
      <dgm:spPr/>
    </dgm:pt>
    <dgm:pt modelId="{666B4A44-DB69-4DB2-9E4B-31F8A4C5FE30}" type="pres">
      <dgm:prSet presAssocID="{107FFFF4-1D82-4600-BB57-724818FC8A3B}" presName="horzSpace2" presStyleCnt="0"/>
      <dgm:spPr/>
    </dgm:pt>
    <dgm:pt modelId="{7E5681F8-E455-45D9-8D37-69879D6FDDD3}" type="pres">
      <dgm:prSet presAssocID="{107FFFF4-1D82-4600-BB57-724818FC8A3B}" presName="tx2" presStyleLbl="revTx" presStyleIdx="9" presStyleCnt="14"/>
      <dgm:spPr/>
      <dgm:t>
        <a:bodyPr/>
        <a:lstStyle/>
        <a:p>
          <a:endParaRPr lang="en-ZA"/>
        </a:p>
      </dgm:t>
    </dgm:pt>
    <dgm:pt modelId="{0B5D063D-E759-4076-A3F3-E5AD3973E272}" type="pres">
      <dgm:prSet presAssocID="{107FFFF4-1D82-4600-BB57-724818FC8A3B}" presName="vert2" presStyleCnt="0"/>
      <dgm:spPr/>
    </dgm:pt>
    <dgm:pt modelId="{35D32BB0-2884-425E-9DBA-F6930C77B60D}" type="pres">
      <dgm:prSet presAssocID="{107FFFF4-1D82-4600-BB57-724818FC8A3B}" presName="thinLine2b" presStyleLbl="callout" presStyleIdx="8" presStyleCnt="13"/>
      <dgm:spPr/>
    </dgm:pt>
    <dgm:pt modelId="{EB67F2A7-2A1F-4753-8D38-513D053A1C31}" type="pres">
      <dgm:prSet presAssocID="{107FFFF4-1D82-4600-BB57-724818FC8A3B}" presName="vertSpace2b" presStyleCnt="0"/>
      <dgm:spPr/>
    </dgm:pt>
    <dgm:pt modelId="{A6EA7F55-0FBC-4DFD-8DC9-45A5A02C6B50}" type="pres">
      <dgm:prSet presAssocID="{20AF6123-DB17-47D5-B654-94A89C47A8AE}" presName="horz2" presStyleCnt="0"/>
      <dgm:spPr/>
    </dgm:pt>
    <dgm:pt modelId="{E1668B22-2CB9-420F-BC1C-D329ED993D32}" type="pres">
      <dgm:prSet presAssocID="{20AF6123-DB17-47D5-B654-94A89C47A8AE}" presName="horzSpace2" presStyleCnt="0"/>
      <dgm:spPr/>
    </dgm:pt>
    <dgm:pt modelId="{93696C3B-5F6C-4E1A-932C-BB66318444F4}" type="pres">
      <dgm:prSet presAssocID="{20AF6123-DB17-47D5-B654-94A89C47A8AE}" presName="tx2" presStyleLbl="revTx" presStyleIdx="10" presStyleCnt="14"/>
      <dgm:spPr/>
      <dgm:t>
        <a:bodyPr/>
        <a:lstStyle/>
        <a:p>
          <a:endParaRPr lang="en-ZA"/>
        </a:p>
      </dgm:t>
    </dgm:pt>
    <dgm:pt modelId="{45DEEA0B-F9C2-4457-ADEF-966780EF3867}" type="pres">
      <dgm:prSet presAssocID="{20AF6123-DB17-47D5-B654-94A89C47A8AE}" presName="vert2" presStyleCnt="0"/>
      <dgm:spPr/>
    </dgm:pt>
    <dgm:pt modelId="{348EE197-D1A5-4241-9B14-D6701A709C93}" type="pres">
      <dgm:prSet presAssocID="{20AF6123-DB17-47D5-B654-94A89C47A8AE}" presName="thinLine2b" presStyleLbl="callout" presStyleIdx="9" presStyleCnt="13"/>
      <dgm:spPr/>
    </dgm:pt>
    <dgm:pt modelId="{EA446FBB-9634-417C-B9B8-2E1757B69851}" type="pres">
      <dgm:prSet presAssocID="{20AF6123-DB17-47D5-B654-94A89C47A8AE}" presName="vertSpace2b" presStyleCnt="0"/>
      <dgm:spPr/>
    </dgm:pt>
    <dgm:pt modelId="{95792D41-D177-4E9B-BE9E-B85D03B844BF}" type="pres">
      <dgm:prSet presAssocID="{44C2B2F0-1FF8-456D-B462-2F3B0FFC0037}" presName="horz2" presStyleCnt="0"/>
      <dgm:spPr/>
    </dgm:pt>
    <dgm:pt modelId="{C445721A-48DB-4E47-A5BD-A3E680B2EA83}" type="pres">
      <dgm:prSet presAssocID="{44C2B2F0-1FF8-456D-B462-2F3B0FFC0037}" presName="horzSpace2" presStyleCnt="0"/>
      <dgm:spPr/>
    </dgm:pt>
    <dgm:pt modelId="{4312FB52-BAF2-48A7-8CB6-DD730D906BB0}" type="pres">
      <dgm:prSet presAssocID="{44C2B2F0-1FF8-456D-B462-2F3B0FFC0037}" presName="tx2" presStyleLbl="revTx" presStyleIdx="11" presStyleCnt="14"/>
      <dgm:spPr/>
      <dgm:t>
        <a:bodyPr/>
        <a:lstStyle/>
        <a:p>
          <a:endParaRPr lang="en-ZA"/>
        </a:p>
      </dgm:t>
    </dgm:pt>
    <dgm:pt modelId="{0FFB490B-A849-4DC8-988F-95930E660C28}" type="pres">
      <dgm:prSet presAssocID="{44C2B2F0-1FF8-456D-B462-2F3B0FFC0037}" presName="vert2" presStyleCnt="0"/>
      <dgm:spPr/>
    </dgm:pt>
    <dgm:pt modelId="{920DFBC9-6C66-4448-A104-BAC3E3CF3F0B}" type="pres">
      <dgm:prSet presAssocID="{44C2B2F0-1FF8-456D-B462-2F3B0FFC0037}" presName="thinLine2b" presStyleLbl="callout" presStyleIdx="10" presStyleCnt="13"/>
      <dgm:spPr/>
    </dgm:pt>
    <dgm:pt modelId="{710AFB8B-B24E-4CF9-A613-6D48F9143878}" type="pres">
      <dgm:prSet presAssocID="{44C2B2F0-1FF8-456D-B462-2F3B0FFC0037}" presName="vertSpace2b" presStyleCnt="0"/>
      <dgm:spPr/>
    </dgm:pt>
    <dgm:pt modelId="{0A53800B-0C38-4A78-BF50-24821B4FB7AC}" type="pres">
      <dgm:prSet presAssocID="{C1C199EB-A825-42A6-978E-2A91C644E203}" presName="horz2" presStyleCnt="0"/>
      <dgm:spPr/>
    </dgm:pt>
    <dgm:pt modelId="{41B0ED36-8777-4B0B-BA9D-D994B0D2AFF3}" type="pres">
      <dgm:prSet presAssocID="{C1C199EB-A825-42A6-978E-2A91C644E203}" presName="horzSpace2" presStyleCnt="0"/>
      <dgm:spPr/>
    </dgm:pt>
    <dgm:pt modelId="{BEA12D48-2923-485A-BC23-FE79DFED59FF}" type="pres">
      <dgm:prSet presAssocID="{C1C199EB-A825-42A6-978E-2A91C644E203}" presName="tx2" presStyleLbl="revTx" presStyleIdx="12" presStyleCnt="14"/>
      <dgm:spPr/>
      <dgm:t>
        <a:bodyPr/>
        <a:lstStyle/>
        <a:p>
          <a:endParaRPr lang="en-ZA"/>
        </a:p>
      </dgm:t>
    </dgm:pt>
    <dgm:pt modelId="{EAF913A6-99AD-4B04-A51F-E54A9FC70954}" type="pres">
      <dgm:prSet presAssocID="{C1C199EB-A825-42A6-978E-2A91C644E203}" presName="vert2" presStyleCnt="0"/>
      <dgm:spPr/>
    </dgm:pt>
    <dgm:pt modelId="{DACF4E00-18BA-4753-96AF-81228B6710C7}" type="pres">
      <dgm:prSet presAssocID="{C1C199EB-A825-42A6-978E-2A91C644E203}" presName="thinLine2b" presStyleLbl="callout" presStyleIdx="11" presStyleCnt="13"/>
      <dgm:spPr/>
    </dgm:pt>
    <dgm:pt modelId="{C7D2515E-08B1-4085-BB65-AF657E97974F}" type="pres">
      <dgm:prSet presAssocID="{C1C199EB-A825-42A6-978E-2A91C644E203}" presName="vertSpace2b" presStyleCnt="0"/>
      <dgm:spPr/>
    </dgm:pt>
    <dgm:pt modelId="{A592BBEA-E339-4AA2-AECA-81099AD29ADE}" type="pres">
      <dgm:prSet presAssocID="{5C25666F-A870-4F74-A427-F350F557EE0B}" presName="horz2" presStyleCnt="0"/>
      <dgm:spPr/>
    </dgm:pt>
    <dgm:pt modelId="{F1F2A5FA-8F17-4CAA-A1D3-0B3D250328B6}" type="pres">
      <dgm:prSet presAssocID="{5C25666F-A870-4F74-A427-F350F557EE0B}" presName="horzSpace2" presStyleCnt="0"/>
      <dgm:spPr/>
    </dgm:pt>
    <dgm:pt modelId="{B7A6DCFA-60D6-4E42-8F2B-04BECEA35DDB}" type="pres">
      <dgm:prSet presAssocID="{5C25666F-A870-4F74-A427-F350F557EE0B}" presName="tx2" presStyleLbl="revTx" presStyleIdx="13" presStyleCnt="14"/>
      <dgm:spPr/>
      <dgm:t>
        <a:bodyPr/>
        <a:lstStyle/>
        <a:p>
          <a:endParaRPr lang="en-ZA"/>
        </a:p>
      </dgm:t>
    </dgm:pt>
    <dgm:pt modelId="{2F47996A-CA32-4C63-B1DF-151FB722D915}" type="pres">
      <dgm:prSet presAssocID="{5C25666F-A870-4F74-A427-F350F557EE0B}" presName="vert2" presStyleCnt="0"/>
      <dgm:spPr/>
    </dgm:pt>
    <dgm:pt modelId="{0EFC9463-C695-4A91-8928-29318E0CA71D}" type="pres">
      <dgm:prSet presAssocID="{5C25666F-A870-4F74-A427-F350F557EE0B}" presName="thinLine2b" presStyleLbl="callout" presStyleIdx="12" presStyleCnt="13"/>
      <dgm:spPr/>
    </dgm:pt>
    <dgm:pt modelId="{8A00F154-CA96-49E9-9083-8E3EE72307BF}" type="pres">
      <dgm:prSet presAssocID="{5C25666F-A870-4F74-A427-F350F557EE0B}" presName="vertSpace2b" presStyleCnt="0"/>
      <dgm:spPr/>
    </dgm:pt>
  </dgm:ptLst>
  <dgm:cxnLst>
    <dgm:cxn modelId="{DEFA260E-48BC-400F-B68D-EB5E1A9BF4C5}" srcId="{80757649-25C1-4579-98CF-7335CFE55988}" destId="{107FFFF4-1D82-4600-BB57-724818FC8A3B}" srcOrd="8" destOrd="0" parTransId="{F4E3D14B-7FF1-4B25-8C19-7249825B5674}" sibTransId="{CCF427B7-0F3B-47DD-92A7-6B5EE11CA4D3}"/>
    <dgm:cxn modelId="{CA6AA856-5CEB-4838-9366-971402ADD027}" type="presOf" srcId="{E366AC38-92B0-4594-8EB5-EBA800971E90}" destId="{B7A7BE1B-9788-4253-B12C-DD8E1C8DDC2B}" srcOrd="0" destOrd="0" presId="urn:microsoft.com/office/officeart/2008/layout/LinedList"/>
    <dgm:cxn modelId="{23CA4A53-FEDD-45D1-ADDE-2090982F4C85}" srcId="{80757649-25C1-4579-98CF-7335CFE55988}" destId="{E366AC38-92B0-4594-8EB5-EBA800971E90}" srcOrd="7" destOrd="0" parTransId="{600E9248-C560-411E-9968-E006C22D990E}" sibTransId="{E793C54F-19AF-4610-8F84-507E26F0361D}"/>
    <dgm:cxn modelId="{FD958F6B-CD25-48C5-89F1-29DA849F0B50}" srcId="{80757649-25C1-4579-98CF-7335CFE55988}" destId="{5FA3B6F0-6CE6-4144-99BA-D08F3775F5E7}" srcOrd="5" destOrd="0" parTransId="{F68B5CC5-3F8E-4003-B4F4-FBB5B3F0E1C7}" sibTransId="{13EDE8F8-B27C-49DC-A984-B676EC31F807}"/>
    <dgm:cxn modelId="{9CD48C39-2664-4367-9821-81A687955258}" srcId="{80757649-25C1-4579-98CF-7335CFE55988}" destId="{A305A409-B5B1-4E95-8CE4-ED17C02D211A}" srcOrd="3" destOrd="0" parTransId="{ACBB1A8E-7870-460D-B057-F73DC6BFEE15}" sibTransId="{9DA333F2-9770-4CF2-B989-658847B24816}"/>
    <dgm:cxn modelId="{24937BE1-A53F-4448-9B92-2D793113FF61}" type="presOf" srcId="{999D9171-B268-4C53-8624-2CA8A4048128}" destId="{80A92599-C3A1-42C1-B5BF-6241358CDD12}" srcOrd="0" destOrd="0" presId="urn:microsoft.com/office/officeart/2008/layout/LinedList"/>
    <dgm:cxn modelId="{8D3F724C-D295-46E6-BCC3-510B81E7E5A1}" type="presOf" srcId="{80757649-25C1-4579-98CF-7335CFE55988}" destId="{6B6463F8-0E22-43F6-9AF1-A0C044CCAD2A}" srcOrd="0" destOrd="0" presId="urn:microsoft.com/office/officeart/2008/layout/LinedList"/>
    <dgm:cxn modelId="{3D20E2AE-AEBE-4169-9B11-31C58754ACF6}" srcId="{80757649-25C1-4579-98CF-7335CFE55988}" destId="{44C2B2F0-1FF8-456D-B462-2F3B0FFC0037}" srcOrd="10" destOrd="0" parTransId="{C05A07D7-8BAB-4910-B83E-3C8087101073}" sibTransId="{194D59A3-8248-4220-9860-CDBF91933461}"/>
    <dgm:cxn modelId="{EB2BC46F-8DD8-489F-8BCA-86376180F86D}" type="presOf" srcId="{5C25666F-A870-4F74-A427-F350F557EE0B}" destId="{B7A6DCFA-60D6-4E42-8F2B-04BECEA35DDB}" srcOrd="0" destOrd="0" presId="urn:microsoft.com/office/officeart/2008/layout/LinedList"/>
    <dgm:cxn modelId="{3AD82ED2-4DCA-41DF-BD3B-5E9F6A9AEF3A}" srcId="{80757649-25C1-4579-98CF-7335CFE55988}" destId="{C1C199EB-A825-42A6-978E-2A91C644E203}" srcOrd="11" destOrd="0" parTransId="{32BFEDA8-C158-4AEB-8575-8E36FA33CE63}" sibTransId="{ACD32922-CA5D-4FE2-AE1D-718152D11BD3}"/>
    <dgm:cxn modelId="{56DDEA06-F62B-4F55-A891-4ABE9434BA43}" srcId="{80757649-25C1-4579-98CF-7335CFE55988}" destId="{552ABB38-E7B1-43E2-B3FE-C94517760A66}" srcOrd="6" destOrd="0" parTransId="{F3B4ED19-A5FC-4099-83F1-C41C05B4CF0E}" sibTransId="{42784356-6FED-4537-93CE-1F2FACE090CA}"/>
    <dgm:cxn modelId="{E5E6B1EA-79AB-4DF8-89A4-F42A56B9E10D}" srcId="{80757649-25C1-4579-98CF-7335CFE55988}" destId="{5C25666F-A870-4F74-A427-F350F557EE0B}" srcOrd="12" destOrd="0" parTransId="{2119023C-E196-4C07-8EF1-31F5ECA10A02}" sibTransId="{48528F45-61DC-4690-8B8F-03F3B2D47D67}"/>
    <dgm:cxn modelId="{0BEE4F58-93BC-467F-AF45-9A6B7FB766FD}" type="presOf" srcId="{C7B5EE9E-1C7A-4153-8A7E-3ADEABD9FFC6}" destId="{0CCB68E3-877C-444F-A41E-BF2837066FB7}" srcOrd="0" destOrd="0" presId="urn:microsoft.com/office/officeart/2008/layout/LinedList"/>
    <dgm:cxn modelId="{144D25F4-CD19-4C3A-8FEE-416654747E60}" srcId="{80757649-25C1-4579-98CF-7335CFE55988}" destId="{A106B0A9-07B1-4FCC-A6F7-C88E8BEDC458}" srcOrd="1" destOrd="0" parTransId="{D4104753-7897-4D0F-BD66-1D72E87A58F9}" sibTransId="{B65D96E2-C3C3-4043-BBE8-97872269FDF1}"/>
    <dgm:cxn modelId="{888FAF2C-E9C7-482F-8E1C-4DF96DAF9DFE}" type="presOf" srcId="{44C2B2F0-1FF8-456D-B462-2F3B0FFC0037}" destId="{4312FB52-BAF2-48A7-8CB6-DD730D906BB0}" srcOrd="0" destOrd="0" presId="urn:microsoft.com/office/officeart/2008/layout/LinedList"/>
    <dgm:cxn modelId="{AA5A711A-D8FE-497B-B8FA-654EA59883C0}" type="presOf" srcId="{71A7F5ED-3660-4C43-AE7D-69388758E05C}" destId="{BBF03376-6387-4293-AA12-3E131AA4C04D}" srcOrd="0" destOrd="0" presId="urn:microsoft.com/office/officeart/2008/layout/LinedList"/>
    <dgm:cxn modelId="{318546FA-311F-43B6-8442-2628E63E7DC9}" type="presOf" srcId="{A305A409-B5B1-4E95-8CE4-ED17C02D211A}" destId="{B2599515-A4E2-4ADD-ACB8-7C7BD90F9CD8}" srcOrd="0" destOrd="0" presId="urn:microsoft.com/office/officeart/2008/layout/LinedList"/>
    <dgm:cxn modelId="{4ADFC6A7-3C01-4905-8F33-0216FD243625}" srcId="{80757649-25C1-4579-98CF-7335CFE55988}" destId="{006B86D7-381D-481B-8782-77F15BA789EE}" srcOrd="4" destOrd="0" parTransId="{BB3C2A43-196B-48F4-AEC8-939770835C33}" sibTransId="{BAC675F5-D877-42BE-BC7E-417EB1F9D7DE}"/>
    <dgm:cxn modelId="{DEFBB4EE-865E-42F3-9686-5A02CCA444C1}" srcId="{80757649-25C1-4579-98CF-7335CFE55988}" destId="{C7B5EE9E-1C7A-4153-8A7E-3ADEABD9FFC6}" srcOrd="0" destOrd="0" parTransId="{286BE956-4126-4BC5-887F-39F2306978C4}" sibTransId="{64EFAE23-82EB-4A57-B146-8605714AC4FE}"/>
    <dgm:cxn modelId="{9E69E5DB-D3F1-4C2C-8676-A52012660093}" type="presOf" srcId="{552ABB38-E7B1-43E2-B3FE-C94517760A66}" destId="{8992DC13-DA38-4083-811D-0A9C2E3F1A46}" srcOrd="0" destOrd="0" presId="urn:microsoft.com/office/officeart/2008/layout/LinedList"/>
    <dgm:cxn modelId="{281E1FDC-D4C5-46BD-91A9-9D1D032E3DF6}" srcId="{71A7F5ED-3660-4C43-AE7D-69388758E05C}" destId="{80757649-25C1-4579-98CF-7335CFE55988}" srcOrd="0" destOrd="0" parTransId="{6310755F-4786-49AC-B4FD-A0E2B024BCA6}" sibTransId="{8FDE209F-A348-4E12-8396-E6656828CBDA}"/>
    <dgm:cxn modelId="{C71BD173-9AFC-42DE-B5D0-CF2287D42116}" type="presOf" srcId="{107FFFF4-1D82-4600-BB57-724818FC8A3B}" destId="{7E5681F8-E455-45D9-8D37-69879D6FDDD3}" srcOrd="0" destOrd="0" presId="urn:microsoft.com/office/officeart/2008/layout/LinedList"/>
    <dgm:cxn modelId="{9039853F-5940-4FDC-8F02-46EDCE188B78}" type="presOf" srcId="{A106B0A9-07B1-4FCC-A6F7-C88E8BEDC458}" destId="{037977D2-F87B-4885-89B6-6CA7FBA30074}" srcOrd="0" destOrd="0" presId="urn:microsoft.com/office/officeart/2008/layout/LinedList"/>
    <dgm:cxn modelId="{CE0239B9-CA0D-42D1-BFE8-D23DB858E64B}" type="presOf" srcId="{006B86D7-381D-481B-8782-77F15BA789EE}" destId="{B47DB526-5968-4D54-BC63-EAFAEC6132A6}" srcOrd="0" destOrd="0" presId="urn:microsoft.com/office/officeart/2008/layout/LinedList"/>
    <dgm:cxn modelId="{DA517836-718E-4055-8B75-68E99640A18B}" type="presOf" srcId="{5FA3B6F0-6CE6-4144-99BA-D08F3775F5E7}" destId="{41B21AD5-85FA-4978-B0C2-E84A012245C2}" srcOrd="0" destOrd="0" presId="urn:microsoft.com/office/officeart/2008/layout/LinedList"/>
    <dgm:cxn modelId="{FF32F455-589A-4685-B2B7-643AAABEFDFF}" type="presOf" srcId="{C1C199EB-A825-42A6-978E-2A91C644E203}" destId="{BEA12D48-2923-485A-BC23-FE79DFED59FF}" srcOrd="0" destOrd="0" presId="urn:microsoft.com/office/officeart/2008/layout/LinedList"/>
    <dgm:cxn modelId="{19F1513F-4E16-4AFE-8A6F-670A0FD258E6}" type="presOf" srcId="{20AF6123-DB17-47D5-B654-94A89C47A8AE}" destId="{93696C3B-5F6C-4E1A-932C-BB66318444F4}" srcOrd="0" destOrd="0" presId="urn:microsoft.com/office/officeart/2008/layout/LinedList"/>
    <dgm:cxn modelId="{BA3FF1B1-F8AC-4DF2-87BF-9F7E884A9E87}" srcId="{80757649-25C1-4579-98CF-7335CFE55988}" destId="{20AF6123-DB17-47D5-B654-94A89C47A8AE}" srcOrd="9" destOrd="0" parTransId="{AA1ED2EB-7089-4B53-975D-941EB3F80D47}" sibTransId="{E745A5A5-9C53-48DB-AD52-EDD01E0C4D9E}"/>
    <dgm:cxn modelId="{822679B9-110F-468A-BE5F-C4F0FB183650}" srcId="{80757649-25C1-4579-98CF-7335CFE55988}" destId="{999D9171-B268-4C53-8624-2CA8A4048128}" srcOrd="2" destOrd="0" parTransId="{DEB26E50-70D5-4E4E-BF60-B371D3FB85FF}" sibTransId="{0B68022F-D3DC-421B-868A-889448A728A9}"/>
    <dgm:cxn modelId="{DB7571B4-B3E4-45BB-8DC8-98378671B235}" type="presParOf" srcId="{BBF03376-6387-4293-AA12-3E131AA4C04D}" destId="{EB5DB4AC-32DE-424E-9519-ADADD10188C3}" srcOrd="0" destOrd="0" presId="urn:microsoft.com/office/officeart/2008/layout/LinedList"/>
    <dgm:cxn modelId="{5D155DEE-9139-4006-936E-AEE249C4A672}" type="presParOf" srcId="{BBF03376-6387-4293-AA12-3E131AA4C04D}" destId="{3949BC64-2FDA-431B-88EB-809029A2FD52}" srcOrd="1" destOrd="0" presId="urn:microsoft.com/office/officeart/2008/layout/LinedList"/>
    <dgm:cxn modelId="{B0B984FE-9B16-4663-BDC1-876A91627758}" type="presParOf" srcId="{3949BC64-2FDA-431B-88EB-809029A2FD52}" destId="{6B6463F8-0E22-43F6-9AF1-A0C044CCAD2A}" srcOrd="0" destOrd="0" presId="urn:microsoft.com/office/officeart/2008/layout/LinedList"/>
    <dgm:cxn modelId="{DA7AEF14-54D5-420A-A787-BBF120F3E8AF}" type="presParOf" srcId="{3949BC64-2FDA-431B-88EB-809029A2FD52}" destId="{5A48F31A-1D08-4676-8E57-EB0274BE41A8}" srcOrd="1" destOrd="0" presId="urn:microsoft.com/office/officeart/2008/layout/LinedList"/>
    <dgm:cxn modelId="{8C971344-8080-4C3F-B1CB-927F5A49CAE2}" type="presParOf" srcId="{5A48F31A-1D08-4676-8E57-EB0274BE41A8}" destId="{B66CEAFD-36F5-46A0-BB93-BA540DCC9815}" srcOrd="0" destOrd="0" presId="urn:microsoft.com/office/officeart/2008/layout/LinedList"/>
    <dgm:cxn modelId="{DA2FF9E9-120A-441A-8541-BFCB8DEC140A}" type="presParOf" srcId="{5A48F31A-1D08-4676-8E57-EB0274BE41A8}" destId="{B72FAFF0-A9E4-4A6A-A492-45379912DAFF}" srcOrd="1" destOrd="0" presId="urn:microsoft.com/office/officeart/2008/layout/LinedList"/>
    <dgm:cxn modelId="{F4EBA990-09C4-4EA6-BED5-0076B7B2CEE9}" type="presParOf" srcId="{B72FAFF0-A9E4-4A6A-A492-45379912DAFF}" destId="{96A5180A-B316-4823-9E87-0C0374B398C0}" srcOrd="0" destOrd="0" presId="urn:microsoft.com/office/officeart/2008/layout/LinedList"/>
    <dgm:cxn modelId="{8C836672-0AC5-4687-ACA2-C03D189F01E3}" type="presParOf" srcId="{B72FAFF0-A9E4-4A6A-A492-45379912DAFF}" destId="{0CCB68E3-877C-444F-A41E-BF2837066FB7}" srcOrd="1" destOrd="0" presId="urn:microsoft.com/office/officeart/2008/layout/LinedList"/>
    <dgm:cxn modelId="{A73F9159-5D4D-4828-97F4-15E92936EBD1}" type="presParOf" srcId="{B72FAFF0-A9E4-4A6A-A492-45379912DAFF}" destId="{FA65CE6B-59DD-4D3D-9941-ED1118BE1A5B}" srcOrd="2" destOrd="0" presId="urn:microsoft.com/office/officeart/2008/layout/LinedList"/>
    <dgm:cxn modelId="{D655ECDB-343D-4665-A60D-0878BC457582}" type="presParOf" srcId="{5A48F31A-1D08-4676-8E57-EB0274BE41A8}" destId="{2A5E9C3C-0DEA-4263-9E78-FD33BC8F6C7F}" srcOrd="2" destOrd="0" presId="urn:microsoft.com/office/officeart/2008/layout/LinedList"/>
    <dgm:cxn modelId="{EBD59910-9D68-46FF-8F99-9B9DE6EB6CA8}" type="presParOf" srcId="{5A48F31A-1D08-4676-8E57-EB0274BE41A8}" destId="{9DECEF69-E281-4687-A104-276E797A4883}" srcOrd="3" destOrd="0" presId="urn:microsoft.com/office/officeart/2008/layout/LinedList"/>
    <dgm:cxn modelId="{782E576A-5CB6-4CE0-BCB1-76D6F44D0874}" type="presParOf" srcId="{5A48F31A-1D08-4676-8E57-EB0274BE41A8}" destId="{384BB2A6-EB7C-42F1-BA6D-1567F1EDF811}" srcOrd="4" destOrd="0" presId="urn:microsoft.com/office/officeart/2008/layout/LinedList"/>
    <dgm:cxn modelId="{6889813F-1885-44B2-BC92-AE8A6A7492EB}" type="presParOf" srcId="{384BB2A6-EB7C-42F1-BA6D-1567F1EDF811}" destId="{80CE58A8-454A-4363-B1C2-08301AA3EA0F}" srcOrd="0" destOrd="0" presId="urn:microsoft.com/office/officeart/2008/layout/LinedList"/>
    <dgm:cxn modelId="{60A12F61-8ED8-4A90-869B-16A09CD2A9EB}" type="presParOf" srcId="{384BB2A6-EB7C-42F1-BA6D-1567F1EDF811}" destId="{037977D2-F87B-4885-89B6-6CA7FBA30074}" srcOrd="1" destOrd="0" presId="urn:microsoft.com/office/officeart/2008/layout/LinedList"/>
    <dgm:cxn modelId="{C751A693-1225-4885-9DAA-CF32E8AFD424}" type="presParOf" srcId="{384BB2A6-EB7C-42F1-BA6D-1567F1EDF811}" destId="{89C1FC70-02BA-4593-823B-2AC1534BF984}" srcOrd="2" destOrd="0" presId="urn:microsoft.com/office/officeart/2008/layout/LinedList"/>
    <dgm:cxn modelId="{71BA0D40-6548-4759-A036-C3D46D91FB52}" type="presParOf" srcId="{5A48F31A-1D08-4676-8E57-EB0274BE41A8}" destId="{1003F3B2-34C6-4D53-8F57-A2712CEE7746}" srcOrd="5" destOrd="0" presId="urn:microsoft.com/office/officeart/2008/layout/LinedList"/>
    <dgm:cxn modelId="{D8BF26B4-0E31-4D9F-9D3E-3BA64C0C5452}" type="presParOf" srcId="{5A48F31A-1D08-4676-8E57-EB0274BE41A8}" destId="{C3C31FD9-8E7A-4AD3-BBE6-827A9AFB6505}" srcOrd="6" destOrd="0" presId="urn:microsoft.com/office/officeart/2008/layout/LinedList"/>
    <dgm:cxn modelId="{179EBBB9-7765-4BC1-9773-A09875A1DF95}" type="presParOf" srcId="{5A48F31A-1D08-4676-8E57-EB0274BE41A8}" destId="{28D0419C-F819-4034-B904-598DCAA2C7D8}" srcOrd="7" destOrd="0" presId="urn:microsoft.com/office/officeart/2008/layout/LinedList"/>
    <dgm:cxn modelId="{04AC2365-9A2F-4360-A3CD-FFE1CA7E9CCB}" type="presParOf" srcId="{28D0419C-F819-4034-B904-598DCAA2C7D8}" destId="{5BF83C2B-B64B-4724-B575-D47B45CE1B5F}" srcOrd="0" destOrd="0" presId="urn:microsoft.com/office/officeart/2008/layout/LinedList"/>
    <dgm:cxn modelId="{6422D537-F2F1-49FD-9226-274E09B8FD20}" type="presParOf" srcId="{28D0419C-F819-4034-B904-598DCAA2C7D8}" destId="{80A92599-C3A1-42C1-B5BF-6241358CDD12}" srcOrd="1" destOrd="0" presId="urn:microsoft.com/office/officeart/2008/layout/LinedList"/>
    <dgm:cxn modelId="{52482706-F71E-4E65-85FC-C8B3867340C4}" type="presParOf" srcId="{28D0419C-F819-4034-B904-598DCAA2C7D8}" destId="{E95B226A-8402-4AE3-9505-0128E3B3F55B}" srcOrd="2" destOrd="0" presId="urn:microsoft.com/office/officeart/2008/layout/LinedList"/>
    <dgm:cxn modelId="{B428CACD-B217-41D9-AEAD-FF13709222E7}" type="presParOf" srcId="{5A48F31A-1D08-4676-8E57-EB0274BE41A8}" destId="{2B3307C8-60E9-444C-A915-1C5D0D0E8C37}" srcOrd="8" destOrd="0" presId="urn:microsoft.com/office/officeart/2008/layout/LinedList"/>
    <dgm:cxn modelId="{C5EBE271-F6FA-4ACB-80FF-CF9193C67960}" type="presParOf" srcId="{5A48F31A-1D08-4676-8E57-EB0274BE41A8}" destId="{2D771CAF-18CF-4247-B274-696A2C092C62}" srcOrd="9" destOrd="0" presId="urn:microsoft.com/office/officeart/2008/layout/LinedList"/>
    <dgm:cxn modelId="{7EDE3A1A-EA95-45EF-ADB5-D4CDA13765AE}" type="presParOf" srcId="{5A48F31A-1D08-4676-8E57-EB0274BE41A8}" destId="{ED795F01-4AD2-42EF-85AE-78302B296BE2}" srcOrd="10" destOrd="0" presId="urn:microsoft.com/office/officeart/2008/layout/LinedList"/>
    <dgm:cxn modelId="{2D6693D3-EC21-4A62-BA6D-45EBAA94B0D0}" type="presParOf" srcId="{ED795F01-4AD2-42EF-85AE-78302B296BE2}" destId="{652ACC6A-6395-4C00-A808-CE4DB1D68D44}" srcOrd="0" destOrd="0" presId="urn:microsoft.com/office/officeart/2008/layout/LinedList"/>
    <dgm:cxn modelId="{5265F6CF-CC8D-4947-9594-D904E44AC8E0}" type="presParOf" srcId="{ED795F01-4AD2-42EF-85AE-78302B296BE2}" destId="{B2599515-A4E2-4ADD-ACB8-7C7BD90F9CD8}" srcOrd="1" destOrd="0" presId="urn:microsoft.com/office/officeart/2008/layout/LinedList"/>
    <dgm:cxn modelId="{8B865C38-3051-45BE-BCF3-AB251C29BD45}" type="presParOf" srcId="{ED795F01-4AD2-42EF-85AE-78302B296BE2}" destId="{2C69FCC5-89B0-4C9A-B845-E42A928D2D79}" srcOrd="2" destOrd="0" presId="urn:microsoft.com/office/officeart/2008/layout/LinedList"/>
    <dgm:cxn modelId="{822928BF-0A34-4759-BF6B-9F7F96AB2D92}" type="presParOf" srcId="{5A48F31A-1D08-4676-8E57-EB0274BE41A8}" destId="{E06EB989-5FB4-4884-9710-CC3DBDE76003}" srcOrd="11" destOrd="0" presId="urn:microsoft.com/office/officeart/2008/layout/LinedList"/>
    <dgm:cxn modelId="{AEAF2E5A-2BCA-4D5C-93DC-FC5A64962A5E}" type="presParOf" srcId="{5A48F31A-1D08-4676-8E57-EB0274BE41A8}" destId="{945E727F-D504-4002-8778-27E3EAB4D641}" srcOrd="12" destOrd="0" presId="urn:microsoft.com/office/officeart/2008/layout/LinedList"/>
    <dgm:cxn modelId="{AA738E85-9AD6-48FC-9F4B-751A3E99D161}" type="presParOf" srcId="{5A48F31A-1D08-4676-8E57-EB0274BE41A8}" destId="{B09E0DCA-0E22-4451-BD5B-CB49EDF4C5DB}" srcOrd="13" destOrd="0" presId="urn:microsoft.com/office/officeart/2008/layout/LinedList"/>
    <dgm:cxn modelId="{2872ECC6-E282-4CBF-959D-FD6D2B6DD222}" type="presParOf" srcId="{B09E0DCA-0E22-4451-BD5B-CB49EDF4C5DB}" destId="{635F60BE-3229-4AD4-8473-265959AFD5C9}" srcOrd="0" destOrd="0" presId="urn:microsoft.com/office/officeart/2008/layout/LinedList"/>
    <dgm:cxn modelId="{CBED01ED-5C97-4A60-97AB-7B981925428F}" type="presParOf" srcId="{B09E0DCA-0E22-4451-BD5B-CB49EDF4C5DB}" destId="{B47DB526-5968-4D54-BC63-EAFAEC6132A6}" srcOrd="1" destOrd="0" presId="urn:microsoft.com/office/officeart/2008/layout/LinedList"/>
    <dgm:cxn modelId="{688AB613-7FB0-4E1A-A9A4-45599B0DCCF1}" type="presParOf" srcId="{B09E0DCA-0E22-4451-BD5B-CB49EDF4C5DB}" destId="{6413ACF1-9226-4A63-AC2D-82810A4BF440}" srcOrd="2" destOrd="0" presId="urn:microsoft.com/office/officeart/2008/layout/LinedList"/>
    <dgm:cxn modelId="{F6A55298-5C93-4FFE-BC8A-B14359FE5AE4}" type="presParOf" srcId="{5A48F31A-1D08-4676-8E57-EB0274BE41A8}" destId="{6326BC4C-E2D5-446A-B191-DCDF73D0DC3B}" srcOrd="14" destOrd="0" presId="urn:microsoft.com/office/officeart/2008/layout/LinedList"/>
    <dgm:cxn modelId="{12CDD6C8-FA80-47BD-94A9-8FC2A4B4278A}" type="presParOf" srcId="{5A48F31A-1D08-4676-8E57-EB0274BE41A8}" destId="{6DC68C16-FB10-4CDE-B63F-EFE9DAA35C4C}" srcOrd="15" destOrd="0" presId="urn:microsoft.com/office/officeart/2008/layout/LinedList"/>
    <dgm:cxn modelId="{288D9E9B-F1E8-43D4-8B5D-BCF2DE40363F}" type="presParOf" srcId="{5A48F31A-1D08-4676-8E57-EB0274BE41A8}" destId="{AA3C5428-6B81-46C9-AA7F-FB96C167D6CC}" srcOrd="16" destOrd="0" presId="urn:microsoft.com/office/officeart/2008/layout/LinedList"/>
    <dgm:cxn modelId="{2D0EA260-B189-449D-8D92-BD32BF8EE02A}" type="presParOf" srcId="{AA3C5428-6B81-46C9-AA7F-FB96C167D6CC}" destId="{05A3BE46-7651-4A87-B30D-7C704A51CC6E}" srcOrd="0" destOrd="0" presId="urn:microsoft.com/office/officeart/2008/layout/LinedList"/>
    <dgm:cxn modelId="{13828DD8-1B96-4AB6-8108-8C1ED58186B9}" type="presParOf" srcId="{AA3C5428-6B81-46C9-AA7F-FB96C167D6CC}" destId="{41B21AD5-85FA-4978-B0C2-E84A012245C2}" srcOrd="1" destOrd="0" presId="urn:microsoft.com/office/officeart/2008/layout/LinedList"/>
    <dgm:cxn modelId="{8B8A0E6B-2068-4563-B499-F7F208A21766}" type="presParOf" srcId="{AA3C5428-6B81-46C9-AA7F-FB96C167D6CC}" destId="{9A0C0EFD-FE27-47D4-AB98-0B4D084DBF55}" srcOrd="2" destOrd="0" presId="urn:microsoft.com/office/officeart/2008/layout/LinedList"/>
    <dgm:cxn modelId="{F9513FF8-0E17-4E95-9D9E-C25E2AB195FA}" type="presParOf" srcId="{5A48F31A-1D08-4676-8E57-EB0274BE41A8}" destId="{62911B49-3709-424E-9AFE-09D127ADFA64}" srcOrd="17" destOrd="0" presId="urn:microsoft.com/office/officeart/2008/layout/LinedList"/>
    <dgm:cxn modelId="{886EB3CB-3925-465E-8317-B6B03D9E7D78}" type="presParOf" srcId="{5A48F31A-1D08-4676-8E57-EB0274BE41A8}" destId="{3481CDC0-FFE7-4C4C-9376-4050F005FA5F}" srcOrd="18" destOrd="0" presId="urn:microsoft.com/office/officeart/2008/layout/LinedList"/>
    <dgm:cxn modelId="{6B95FF3C-12B7-47AF-9CF2-A9C65B155DF2}" type="presParOf" srcId="{5A48F31A-1D08-4676-8E57-EB0274BE41A8}" destId="{41413F06-C29D-4346-AFC7-C39A71532287}" srcOrd="19" destOrd="0" presId="urn:microsoft.com/office/officeart/2008/layout/LinedList"/>
    <dgm:cxn modelId="{DF0252CC-73F4-4400-9853-1DDAD6FD6E34}" type="presParOf" srcId="{41413F06-C29D-4346-AFC7-C39A71532287}" destId="{9256869A-C203-46A7-87FA-D4F9A5D6F010}" srcOrd="0" destOrd="0" presId="urn:microsoft.com/office/officeart/2008/layout/LinedList"/>
    <dgm:cxn modelId="{3EA8328A-BC07-41EE-A851-040956AED9C5}" type="presParOf" srcId="{41413F06-C29D-4346-AFC7-C39A71532287}" destId="{8992DC13-DA38-4083-811D-0A9C2E3F1A46}" srcOrd="1" destOrd="0" presId="urn:microsoft.com/office/officeart/2008/layout/LinedList"/>
    <dgm:cxn modelId="{BAE9B0C9-D170-4945-A942-CA606F3411CF}" type="presParOf" srcId="{41413F06-C29D-4346-AFC7-C39A71532287}" destId="{0F415B04-5689-4D67-8E7C-2F652937C940}" srcOrd="2" destOrd="0" presId="urn:microsoft.com/office/officeart/2008/layout/LinedList"/>
    <dgm:cxn modelId="{29DDEE72-86FB-4804-972C-83CD11BD92AD}" type="presParOf" srcId="{5A48F31A-1D08-4676-8E57-EB0274BE41A8}" destId="{037913C2-7A39-452D-9E2F-F046E3B9AD6F}" srcOrd="20" destOrd="0" presId="urn:microsoft.com/office/officeart/2008/layout/LinedList"/>
    <dgm:cxn modelId="{34C8A979-9E20-4F16-9070-F567C1DF3E2F}" type="presParOf" srcId="{5A48F31A-1D08-4676-8E57-EB0274BE41A8}" destId="{039B866B-BCF8-46E7-9AFE-CC611FF809D5}" srcOrd="21" destOrd="0" presId="urn:microsoft.com/office/officeart/2008/layout/LinedList"/>
    <dgm:cxn modelId="{C4BCEE5E-9339-49C3-8569-34546336C37C}" type="presParOf" srcId="{5A48F31A-1D08-4676-8E57-EB0274BE41A8}" destId="{B31A8F3B-A2F2-45C0-9FC4-21600F79AEF3}" srcOrd="22" destOrd="0" presId="urn:microsoft.com/office/officeart/2008/layout/LinedList"/>
    <dgm:cxn modelId="{0C89D6BE-4999-4713-9DC1-27E026095E4C}" type="presParOf" srcId="{B31A8F3B-A2F2-45C0-9FC4-21600F79AEF3}" destId="{528FA081-0FD2-4375-84E4-9E66E759BC76}" srcOrd="0" destOrd="0" presId="urn:microsoft.com/office/officeart/2008/layout/LinedList"/>
    <dgm:cxn modelId="{620149B4-4A7D-4639-8B1F-AF847B762B79}" type="presParOf" srcId="{B31A8F3B-A2F2-45C0-9FC4-21600F79AEF3}" destId="{B7A7BE1B-9788-4253-B12C-DD8E1C8DDC2B}" srcOrd="1" destOrd="0" presId="urn:microsoft.com/office/officeart/2008/layout/LinedList"/>
    <dgm:cxn modelId="{DFC508A3-F16A-4C28-B5BD-DEF0BEF45F74}" type="presParOf" srcId="{B31A8F3B-A2F2-45C0-9FC4-21600F79AEF3}" destId="{F477CF75-A782-45FC-B8DD-3B7CF63431EF}" srcOrd="2" destOrd="0" presId="urn:microsoft.com/office/officeart/2008/layout/LinedList"/>
    <dgm:cxn modelId="{89FB0919-2C72-45D5-A590-9997E11F6470}" type="presParOf" srcId="{5A48F31A-1D08-4676-8E57-EB0274BE41A8}" destId="{C7F44FDD-9598-4F0C-8428-84A2E39ADA55}" srcOrd="23" destOrd="0" presId="urn:microsoft.com/office/officeart/2008/layout/LinedList"/>
    <dgm:cxn modelId="{98AEFBCE-2400-4EEB-87F3-E01DA7075511}" type="presParOf" srcId="{5A48F31A-1D08-4676-8E57-EB0274BE41A8}" destId="{F0F104BA-A099-4A49-8E44-7E10ED00C817}" srcOrd="24" destOrd="0" presId="urn:microsoft.com/office/officeart/2008/layout/LinedList"/>
    <dgm:cxn modelId="{23FB1C13-B936-4116-9D6D-CE3F3B0E2792}" type="presParOf" srcId="{5A48F31A-1D08-4676-8E57-EB0274BE41A8}" destId="{6B8E61C8-2C38-4E9D-9439-5B2C501B00E7}" srcOrd="25" destOrd="0" presId="urn:microsoft.com/office/officeart/2008/layout/LinedList"/>
    <dgm:cxn modelId="{B07DDB04-28AC-43D1-A3DF-A33A361F79CC}" type="presParOf" srcId="{6B8E61C8-2C38-4E9D-9439-5B2C501B00E7}" destId="{666B4A44-DB69-4DB2-9E4B-31F8A4C5FE30}" srcOrd="0" destOrd="0" presId="urn:microsoft.com/office/officeart/2008/layout/LinedList"/>
    <dgm:cxn modelId="{A4A3A222-8111-40AE-97BE-9E362F92A942}" type="presParOf" srcId="{6B8E61C8-2C38-4E9D-9439-5B2C501B00E7}" destId="{7E5681F8-E455-45D9-8D37-69879D6FDDD3}" srcOrd="1" destOrd="0" presId="urn:microsoft.com/office/officeart/2008/layout/LinedList"/>
    <dgm:cxn modelId="{E0D8AF11-EB23-4B06-BFDC-59BC0ECBC440}" type="presParOf" srcId="{6B8E61C8-2C38-4E9D-9439-5B2C501B00E7}" destId="{0B5D063D-E759-4076-A3F3-E5AD3973E272}" srcOrd="2" destOrd="0" presId="urn:microsoft.com/office/officeart/2008/layout/LinedList"/>
    <dgm:cxn modelId="{58DE4D02-891D-4CBF-B9FC-80C226708252}" type="presParOf" srcId="{5A48F31A-1D08-4676-8E57-EB0274BE41A8}" destId="{35D32BB0-2884-425E-9DBA-F6930C77B60D}" srcOrd="26" destOrd="0" presId="urn:microsoft.com/office/officeart/2008/layout/LinedList"/>
    <dgm:cxn modelId="{7F2F6CE9-4056-44B2-8824-0FFA93446B47}" type="presParOf" srcId="{5A48F31A-1D08-4676-8E57-EB0274BE41A8}" destId="{EB67F2A7-2A1F-4753-8D38-513D053A1C31}" srcOrd="27" destOrd="0" presId="urn:microsoft.com/office/officeart/2008/layout/LinedList"/>
    <dgm:cxn modelId="{6B9611C4-7E7E-45E9-A936-1710D317CC14}" type="presParOf" srcId="{5A48F31A-1D08-4676-8E57-EB0274BE41A8}" destId="{A6EA7F55-0FBC-4DFD-8DC9-45A5A02C6B50}" srcOrd="28" destOrd="0" presId="urn:microsoft.com/office/officeart/2008/layout/LinedList"/>
    <dgm:cxn modelId="{2C147626-2501-491E-B8B8-E78C7E398183}" type="presParOf" srcId="{A6EA7F55-0FBC-4DFD-8DC9-45A5A02C6B50}" destId="{E1668B22-2CB9-420F-BC1C-D329ED993D32}" srcOrd="0" destOrd="0" presId="urn:microsoft.com/office/officeart/2008/layout/LinedList"/>
    <dgm:cxn modelId="{FC3E2988-B66A-4599-B79D-A60E3C8CCADB}" type="presParOf" srcId="{A6EA7F55-0FBC-4DFD-8DC9-45A5A02C6B50}" destId="{93696C3B-5F6C-4E1A-932C-BB66318444F4}" srcOrd="1" destOrd="0" presId="urn:microsoft.com/office/officeart/2008/layout/LinedList"/>
    <dgm:cxn modelId="{BCEE3737-1B6A-41F6-AB37-0D92343581F5}" type="presParOf" srcId="{A6EA7F55-0FBC-4DFD-8DC9-45A5A02C6B50}" destId="{45DEEA0B-F9C2-4457-ADEF-966780EF3867}" srcOrd="2" destOrd="0" presId="urn:microsoft.com/office/officeart/2008/layout/LinedList"/>
    <dgm:cxn modelId="{AAF5D76F-3731-41F3-9973-BA321DFC2D50}" type="presParOf" srcId="{5A48F31A-1D08-4676-8E57-EB0274BE41A8}" destId="{348EE197-D1A5-4241-9B14-D6701A709C93}" srcOrd="29" destOrd="0" presId="urn:microsoft.com/office/officeart/2008/layout/LinedList"/>
    <dgm:cxn modelId="{8E43E32D-E5DB-4D96-B6D2-A306E9DAC7B4}" type="presParOf" srcId="{5A48F31A-1D08-4676-8E57-EB0274BE41A8}" destId="{EA446FBB-9634-417C-B9B8-2E1757B69851}" srcOrd="30" destOrd="0" presId="urn:microsoft.com/office/officeart/2008/layout/LinedList"/>
    <dgm:cxn modelId="{6CADF522-15D4-4F52-BC41-422E63F9FCE0}" type="presParOf" srcId="{5A48F31A-1D08-4676-8E57-EB0274BE41A8}" destId="{95792D41-D177-4E9B-BE9E-B85D03B844BF}" srcOrd="31" destOrd="0" presId="urn:microsoft.com/office/officeart/2008/layout/LinedList"/>
    <dgm:cxn modelId="{FE870BB8-E36B-490B-BC59-714F43750D0D}" type="presParOf" srcId="{95792D41-D177-4E9B-BE9E-B85D03B844BF}" destId="{C445721A-48DB-4E47-A5BD-A3E680B2EA83}" srcOrd="0" destOrd="0" presId="urn:microsoft.com/office/officeart/2008/layout/LinedList"/>
    <dgm:cxn modelId="{61A97C89-704E-412F-98B6-71E0989E2F55}" type="presParOf" srcId="{95792D41-D177-4E9B-BE9E-B85D03B844BF}" destId="{4312FB52-BAF2-48A7-8CB6-DD730D906BB0}" srcOrd="1" destOrd="0" presId="urn:microsoft.com/office/officeart/2008/layout/LinedList"/>
    <dgm:cxn modelId="{DA3A4328-8509-409A-AC4D-00ADC436BDC3}" type="presParOf" srcId="{95792D41-D177-4E9B-BE9E-B85D03B844BF}" destId="{0FFB490B-A849-4DC8-988F-95930E660C28}" srcOrd="2" destOrd="0" presId="urn:microsoft.com/office/officeart/2008/layout/LinedList"/>
    <dgm:cxn modelId="{CC33E33F-5C0E-4CB5-9783-3D18B791C79E}" type="presParOf" srcId="{5A48F31A-1D08-4676-8E57-EB0274BE41A8}" destId="{920DFBC9-6C66-4448-A104-BAC3E3CF3F0B}" srcOrd="32" destOrd="0" presId="urn:microsoft.com/office/officeart/2008/layout/LinedList"/>
    <dgm:cxn modelId="{E92A127C-F88C-4C5C-B342-999B9630ED2B}" type="presParOf" srcId="{5A48F31A-1D08-4676-8E57-EB0274BE41A8}" destId="{710AFB8B-B24E-4CF9-A613-6D48F9143878}" srcOrd="33" destOrd="0" presId="urn:microsoft.com/office/officeart/2008/layout/LinedList"/>
    <dgm:cxn modelId="{CDBF547F-A8A7-4472-8665-E4912AB61378}" type="presParOf" srcId="{5A48F31A-1D08-4676-8E57-EB0274BE41A8}" destId="{0A53800B-0C38-4A78-BF50-24821B4FB7AC}" srcOrd="34" destOrd="0" presId="urn:microsoft.com/office/officeart/2008/layout/LinedList"/>
    <dgm:cxn modelId="{266F03AF-843F-4438-AFF2-AD8521445BAE}" type="presParOf" srcId="{0A53800B-0C38-4A78-BF50-24821B4FB7AC}" destId="{41B0ED36-8777-4B0B-BA9D-D994B0D2AFF3}" srcOrd="0" destOrd="0" presId="urn:microsoft.com/office/officeart/2008/layout/LinedList"/>
    <dgm:cxn modelId="{6A610B5D-E45C-4C8A-9537-F5D3D65CADFB}" type="presParOf" srcId="{0A53800B-0C38-4A78-BF50-24821B4FB7AC}" destId="{BEA12D48-2923-485A-BC23-FE79DFED59FF}" srcOrd="1" destOrd="0" presId="urn:microsoft.com/office/officeart/2008/layout/LinedList"/>
    <dgm:cxn modelId="{F55A9986-80D9-4793-B2EE-F2FD42043E39}" type="presParOf" srcId="{0A53800B-0C38-4A78-BF50-24821B4FB7AC}" destId="{EAF913A6-99AD-4B04-A51F-E54A9FC70954}" srcOrd="2" destOrd="0" presId="urn:microsoft.com/office/officeart/2008/layout/LinedList"/>
    <dgm:cxn modelId="{BEED7526-D84B-40FB-BB07-85FF4914CC43}" type="presParOf" srcId="{5A48F31A-1D08-4676-8E57-EB0274BE41A8}" destId="{DACF4E00-18BA-4753-96AF-81228B6710C7}" srcOrd="35" destOrd="0" presId="urn:microsoft.com/office/officeart/2008/layout/LinedList"/>
    <dgm:cxn modelId="{7FBD0FE3-5C70-4C9F-93CA-939DB3B510B8}" type="presParOf" srcId="{5A48F31A-1D08-4676-8E57-EB0274BE41A8}" destId="{C7D2515E-08B1-4085-BB65-AF657E97974F}" srcOrd="36" destOrd="0" presId="urn:microsoft.com/office/officeart/2008/layout/LinedList"/>
    <dgm:cxn modelId="{025E0BD1-66F9-4D15-A8C2-04E54C75A4DB}" type="presParOf" srcId="{5A48F31A-1D08-4676-8E57-EB0274BE41A8}" destId="{A592BBEA-E339-4AA2-AECA-81099AD29ADE}" srcOrd="37" destOrd="0" presId="urn:microsoft.com/office/officeart/2008/layout/LinedList"/>
    <dgm:cxn modelId="{F8457819-0A99-4234-B689-65DB917221AE}" type="presParOf" srcId="{A592BBEA-E339-4AA2-AECA-81099AD29ADE}" destId="{F1F2A5FA-8F17-4CAA-A1D3-0B3D250328B6}" srcOrd="0" destOrd="0" presId="urn:microsoft.com/office/officeart/2008/layout/LinedList"/>
    <dgm:cxn modelId="{9572A859-6CB4-4048-8090-A5BF49A0BCE7}" type="presParOf" srcId="{A592BBEA-E339-4AA2-AECA-81099AD29ADE}" destId="{B7A6DCFA-60D6-4E42-8F2B-04BECEA35DDB}" srcOrd="1" destOrd="0" presId="urn:microsoft.com/office/officeart/2008/layout/LinedList"/>
    <dgm:cxn modelId="{E195EC30-53CD-4691-AA41-E34CDD045A4B}" type="presParOf" srcId="{A592BBEA-E339-4AA2-AECA-81099AD29ADE}" destId="{2F47996A-CA32-4C63-B1DF-151FB722D915}" srcOrd="2" destOrd="0" presId="urn:microsoft.com/office/officeart/2008/layout/LinedList"/>
    <dgm:cxn modelId="{104B6C12-DC8A-49B7-8403-D3997EA12B15}" type="presParOf" srcId="{5A48F31A-1D08-4676-8E57-EB0274BE41A8}" destId="{0EFC9463-C695-4A91-8928-29318E0CA71D}" srcOrd="38" destOrd="0" presId="urn:microsoft.com/office/officeart/2008/layout/LinedList"/>
    <dgm:cxn modelId="{7E18E3B9-E96C-4FCD-8F30-E4C2465997A8}" type="presParOf" srcId="{5A48F31A-1D08-4676-8E57-EB0274BE41A8}" destId="{8A00F154-CA96-49E9-9083-8E3EE72307BF}" srcOrd="3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F46DC-0F6A-4236-AE89-BCE85518DC4F}" type="doc">
      <dgm:prSet loTypeId="urn:microsoft.com/office/officeart/2005/8/layout/pyramid2" loCatId="list" qsTypeId="urn:microsoft.com/office/officeart/2005/8/quickstyle/3d1" qsCatId="3D" csTypeId="urn:microsoft.com/office/officeart/2005/8/colors/accent2_2" csCatId="accent2" phldr="1"/>
      <dgm:spPr/>
    </dgm:pt>
    <dgm:pt modelId="{4BDFEDC6-61C4-4215-9F18-3E01DF30BE4C}">
      <dgm:prSet phldrT="[Text]" custT="1"/>
      <dgm:spPr/>
      <dgm:t>
        <a:bodyPr/>
        <a:lstStyle/>
        <a:p>
          <a:pPr algn="ctr"/>
          <a:r>
            <a:rPr lang="en-GB" sz="12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Postal Services Act 124 of 1998 </a:t>
          </a:r>
          <a:endParaRPr lang="en-US" sz="1200" dirty="0">
            <a:solidFill>
              <a:schemeClr val="tx1"/>
            </a:solidFill>
          </a:endParaRPr>
        </a:p>
      </dgm:t>
    </dgm:pt>
    <dgm:pt modelId="{ABB14E31-8A9E-4712-9495-7DEC197192DE}" type="parTrans" cxnId="{13D13AC3-7B09-4346-A434-083246E2663C}">
      <dgm:prSet/>
      <dgm:spPr/>
      <dgm:t>
        <a:bodyPr/>
        <a:lstStyle/>
        <a:p>
          <a:endParaRPr lang="en-US"/>
        </a:p>
      </dgm:t>
    </dgm:pt>
    <dgm:pt modelId="{492282E4-0D81-4AF4-B40F-C329BE27B992}" type="sibTrans" cxnId="{13D13AC3-7B09-4346-A434-083246E2663C}">
      <dgm:prSet/>
      <dgm:spPr/>
      <dgm:t>
        <a:bodyPr/>
        <a:lstStyle/>
        <a:p>
          <a:endParaRPr lang="en-US"/>
        </a:p>
      </dgm:t>
    </dgm:pt>
    <dgm:pt modelId="{1FA5FEBE-2CF7-42BC-A6DF-63910E48017B}">
      <dgm:prSet phldrT="[Text]" custT="1"/>
      <dgm:spPr/>
      <dgm:t>
        <a:bodyPr/>
        <a:lstStyle/>
        <a:p>
          <a:pPr algn="ctr"/>
          <a:r>
            <a:rPr lang="en-US" sz="12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SA Post Office SOC Ltd Act  22 of 2011 </a:t>
          </a:r>
          <a:endParaRPr lang="en-US" sz="1200" dirty="0">
            <a:solidFill>
              <a:schemeClr val="tx1"/>
            </a:solidFill>
          </a:endParaRPr>
        </a:p>
      </dgm:t>
    </dgm:pt>
    <dgm:pt modelId="{8AFDE251-83F7-4259-AD64-8836B72F6B45}" type="parTrans" cxnId="{1E88CE83-8C74-4E3D-BF0C-A9CE918BAE65}">
      <dgm:prSet/>
      <dgm:spPr/>
      <dgm:t>
        <a:bodyPr/>
        <a:lstStyle/>
        <a:p>
          <a:endParaRPr lang="en-US"/>
        </a:p>
      </dgm:t>
    </dgm:pt>
    <dgm:pt modelId="{472509C2-5ACF-4594-9CC3-E2170A2E7CE5}" type="sibTrans" cxnId="{1E88CE83-8C74-4E3D-BF0C-A9CE918BAE65}">
      <dgm:prSet/>
      <dgm:spPr/>
      <dgm:t>
        <a:bodyPr/>
        <a:lstStyle/>
        <a:p>
          <a:endParaRPr lang="en-US"/>
        </a:p>
      </dgm:t>
    </dgm:pt>
    <dgm:pt modelId="{40FC7FBD-7CE7-4317-8DC9-8192D9FE882C}">
      <dgm:prSet phldrT="[Text]" custT="1"/>
      <dgm:spPr/>
      <dgm:t>
        <a:bodyPr/>
        <a:lstStyle/>
        <a:p>
          <a:pPr algn="ctr"/>
          <a:r>
            <a:rPr lang="en-GB" sz="1200" dirty="0" smtClean="0">
              <a:solidFill>
                <a:schemeClr val="tx1"/>
              </a:solidFill>
            </a:rPr>
            <a:t>Postbank Act  9 of 2010 </a:t>
          </a:r>
          <a:r>
            <a:rPr lang="en-US" sz="12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chemeClr val="tx1"/>
            </a:solidFill>
          </a:endParaRPr>
        </a:p>
      </dgm:t>
    </dgm:pt>
    <dgm:pt modelId="{06997094-9435-4BCC-AE3B-9DC3607D47FA}" type="parTrans" cxnId="{196E328F-3B8E-47D3-ACD2-479FB7071F24}">
      <dgm:prSet/>
      <dgm:spPr/>
      <dgm:t>
        <a:bodyPr/>
        <a:lstStyle/>
        <a:p>
          <a:endParaRPr lang="en-US"/>
        </a:p>
      </dgm:t>
    </dgm:pt>
    <dgm:pt modelId="{77D8F06C-3BCC-4982-8F9E-C8222A0AD00D}" type="sibTrans" cxnId="{196E328F-3B8E-47D3-ACD2-479FB7071F24}">
      <dgm:prSet/>
      <dgm:spPr/>
      <dgm:t>
        <a:bodyPr/>
        <a:lstStyle/>
        <a:p>
          <a:endParaRPr lang="en-US"/>
        </a:p>
      </dgm:t>
    </dgm:pt>
    <dgm:pt modelId="{8BA56A10-FA52-498F-8985-0EF73F4409DD}" type="pres">
      <dgm:prSet presAssocID="{11BF46DC-0F6A-4236-AE89-BCE85518DC4F}" presName="compositeShape" presStyleCnt="0">
        <dgm:presLayoutVars>
          <dgm:dir/>
          <dgm:resizeHandles/>
        </dgm:presLayoutVars>
      </dgm:prSet>
      <dgm:spPr/>
    </dgm:pt>
    <dgm:pt modelId="{D746AEC6-E3E4-47AD-93F6-3B03BCB58833}" type="pres">
      <dgm:prSet presAssocID="{11BF46DC-0F6A-4236-AE89-BCE85518DC4F}" presName="pyramid" presStyleLbl="node1" presStyleIdx="0" presStyleCnt="1" custLinFactNeighborX="-3108" custLinFactNeighborY="600"/>
      <dgm:spPr>
        <a:solidFill>
          <a:srgbClr val="7030A0"/>
        </a:solidFill>
      </dgm:spPr>
    </dgm:pt>
    <dgm:pt modelId="{EF72E4C9-0B23-493D-8B25-AF6841FB0645}" type="pres">
      <dgm:prSet presAssocID="{11BF46DC-0F6A-4236-AE89-BCE85518DC4F}" presName="theList" presStyleCnt="0"/>
      <dgm:spPr/>
    </dgm:pt>
    <dgm:pt modelId="{AE5F7F97-D7AC-4089-9979-0029456F9311}" type="pres">
      <dgm:prSet presAssocID="{4BDFEDC6-61C4-4215-9F18-3E01DF30BE4C}" presName="aNode" presStyleLbl="fgAcc1" presStyleIdx="0" presStyleCnt="3" custScaleY="67556">
        <dgm:presLayoutVars>
          <dgm:bulletEnabled val="1"/>
        </dgm:presLayoutVars>
      </dgm:prSet>
      <dgm:spPr/>
      <dgm:t>
        <a:bodyPr/>
        <a:lstStyle/>
        <a:p>
          <a:endParaRPr lang="en-US"/>
        </a:p>
      </dgm:t>
    </dgm:pt>
    <dgm:pt modelId="{9E00A937-51DE-4177-99E7-8F999C33C95A}" type="pres">
      <dgm:prSet presAssocID="{4BDFEDC6-61C4-4215-9F18-3E01DF30BE4C}" presName="aSpace" presStyleCnt="0"/>
      <dgm:spPr/>
    </dgm:pt>
    <dgm:pt modelId="{16D44E81-1BB1-4F8A-9DED-459CCBD430D0}" type="pres">
      <dgm:prSet presAssocID="{1FA5FEBE-2CF7-42BC-A6DF-63910E48017B}" presName="aNode" presStyleLbl="fgAcc1" presStyleIdx="1" presStyleCnt="3" custScaleY="67713">
        <dgm:presLayoutVars>
          <dgm:bulletEnabled val="1"/>
        </dgm:presLayoutVars>
      </dgm:prSet>
      <dgm:spPr/>
      <dgm:t>
        <a:bodyPr/>
        <a:lstStyle/>
        <a:p>
          <a:endParaRPr lang="en-US"/>
        </a:p>
      </dgm:t>
    </dgm:pt>
    <dgm:pt modelId="{E7ADD6F0-B3AA-4413-99BA-D550338E0BFE}" type="pres">
      <dgm:prSet presAssocID="{1FA5FEBE-2CF7-42BC-A6DF-63910E48017B}" presName="aSpace" presStyleCnt="0"/>
      <dgm:spPr/>
    </dgm:pt>
    <dgm:pt modelId="{79FA5653-BC96-44E9-B961-A3F34C0ED473}" type="pres">
      <dgm:prSet presAssocID="{40FC7FBD-7CE7-4317-8DC9-8192D9FE882C}" presName="aNode" presStyleLbl="fgAcc1" presStyleIdx="2" presStyleCnt="3" custScaleY="63864">
        <dgm:presLayoutVars>
          <dgm:bulletEnabled val="1"/>
        </dgm:presLayoutVars>
      </dgm:prSet>
      <dgm:spPr/>
      <dgm:t>
        <a:bodyPr/>
        <a:lstStyle/>
        <a:p>
          <a:endParaRPr lang="en-US"/>
        </a:p>
      </dgm:t>
    </dgm:pt>
    <dgm:pt modelId="{65D74330-E1A6-4E07-9BE2-A028F201E8B7}" type="pres">
      <dgm:prSet presAssocID="{40FC7FBD-7CE7-4317-8DC9-8192D9FE882C}" presName="aSpace" presStyleCnt="0"/>
      <dgm:spPr/>
    </dgm:pt>
  </dgm:ptLst>
  <dgm:cxnLst>
    <dgm:cxn modelId="{1E88CE83-8C74-4E3D-BF0C-A9CE918BAE65}" srcId="{11BF46DC-0F6A-4236-AE89-BCE85518DC4F}" destId="{1FA5FEBE-2CF7-42BC-A6DF-63910E48017B}" srcOrd="1" destOrd="0" parTransId="{8AFDE251-83F7-4259-AD64-8836B72F6B45}" sibTransId="{472509C2-5ACF-4594-9CC3-E2170A2E7CE5}"/>
    <dgm:cxn modelId="{196E328F-3B8E-47D3-ACD2-479FB7071F24}" srcId="{11BF46DC-0F6A-4236-AE89-BCE85518DC4F}" destId="{40FC7FBD-7CE7-4317-8DC9-8192D9FE882C}" srcOrd="2" destOrd="0" parTransId="{06997094-9435-4BCC-AE3B-9DC3607D47FA}" sibTransId="{77D8F06C-3BCC-4982-8F9E-C8222A0AD00D}"/>
    <dgm:cxn modelId="{13D13AC3-7B09-4346-A434-083246E2663C}" srcId="{11BF46DC-0F6A-4236-AE89-BCE85518DC4F}" destId="{4BDFEDC6-61C4-4215-9F18-3E01DF30BE4C}" srcOrd="0" destOrd="0" parTransId="{ABB14E31-8A9E-4712-9495-7DEC197192DE}" sibTransId="{492282E4-0D81-4AF4-B40F-C329BE27B992}"/>
    <dgm:cxn modelId="{8655FE17-50C4-431D-BCB8-9E5457E6CA3C}" type="presOf" srcId="{1FA5FEBE-2CF7-42BC-A6DF-63910E48017B}" destId="{16D44E81-1BB1-4F8A-9DED-459CCBD430D0}" srcOrd="0" destOrd="0" presId="urn:microsoft.com/office/officeart/2005/8/layout/pyramid2"/>
    <dgm:cxn modelId="{6D2F7DFF-A9A5-4713-BB13-36A9903D17A9}" type="presOf" srcId="{40FC7FBD-7CE7-4317-8DC9-8192D9FE882C}" destId="{79FA5653-BC96-44E9-B961-A3F34C0ED473}" srcOrd="0" destOrd="0" presId="urn:microsoft.com/office/officeart/2005/8/layout/pyramid2"/>
    <dgm:cxn modelId="{63429632-04A3-4EFA-854C-9A39CD007F63}" type="presOf" srcId="{11BF46DC-0F6A-4236-AE89-BCE85518DC4F}" destId="{8BA56A10-FA52-498F-8985-0EF73F4409DD}" srcOrd="0" destOrd="0" presId="urn:microsoft.com/office/officeart/2005/8/layout/pyramid2"/>
    <dgm:cxn modelId="{CA1DF40F-6C3F-4276-8196-730FD8B94021}" type="presOf" srcId="{4BDFEDC6-61C4-4215-9F18-3E01DF30BE4C}" destId="{AE5F7F97-D7AC-4089-9979-0029456F9311}" srcOrd="0" destOrd="0" presId="urn:microsoft.com/office/officeart/2005/8/layout/pyramid2"/>
    <dgm:cxn modelId="{56C7CEA6-B285-44C2-B9D7-BABE54951EDC}" type="presParOf" srcId="{8BA56A10-FA52-498F-8985-0EF73F4409DD}" destId="{D746AEC6-E3E4-47AD-93F6-3B03BCB58833}" srcOrd="0" destOrd="0" presId="urn:microsoft.com/office/officeart/2005/8/layout/pyramid2"/>
    <dgm:cxn modelId="{899076EA-E358-440C-B468-D730B49B0A67}" type="presParOf" srcId="{8BA56A10-FA52-498F-8985-0EF73F4409DD}" destId="{EF72E4C9-0B23-493D-8B25-AF6841FB0645}" srcOrd="1" destOrd="0" presId="urn:microsoft.com/office/officeart/2005/8/layout/pyramid2"/>
    <dgm:cxn modelId="{15AEBB9E-030B-4CE9-9647-9CEFA565AF7F}" type="presParOf" srcId="{EF72E4C9-0B23-493D-8B25-AF6841FB0645}" destId="{AE5F7F97-D7AC-4089-9979-0029456F9311}" srcOrd="0" destOrd="0" presId="urn:microsoft.com/office/officeart/2005/8/layout/pyramid2"/>
    <dgm:cxn modelId="{BA97E739-99FF-4824-9B1D-21723875D8EE}" type="presParOf" srcId="{EF72E4C9-0B23-493D-8B25-AF6841FB0645}" destId="{9E00A937-51DE-4177-99E7-8F999C33C95A}" srcOrd="1" destOrd="0" presId="urn:microsoft.com/office/officeart/2005/8/layout/pyramid2"/>
    <dgm:cxn modelId="{7B86C50E-AB85-4047-BDF1-5258B99E7480}" type="presParOf" srcId="{EF72E4C9-0B23-493D-8B25-AF6841FB0645}" destId="{16D44E81-1BB1-4F8A-9DED-459CCBD430D0}" srcOrd="2" destOrd="0" presId="urn:microsoft.com/office/officeart/2005/8/layout/pyramid2"/>
    <dgm:cxn modelId="{4FA4F20C-D9AF-43E7-A85D-21BDF24539DF}" type="presParOf" srcId="{EF72E4C9-0B23-493D-8B25-AF6841FB0645}" destId="{E7ADD6F0-B3AA-4413-99BA-D550338E0BFE}" srcOrd="3" destOrd="0" presId="urn:microsoft.com/office/officeart/2005/8/layout/pyramid2"/>
    <dgm:cxn modelId="{7CA657DD-C09D-4686-856F-93F37A141085}" type="presParOf" srcId="{EF72E4C9-0B23-493D-8B25-AF6841FB0645}" destId="{79FA5653-BC96-44E9-B961-A3F34C0ED473}" srcOrd="4" destOrd="0" presId="urn:microsoft.com/office/officeart/2005/8/layout/pyramid2"/>
    <dgm:cxn modelId="{19E60BBD-2434-4484-B567-B829F9A8201A}" type="presParOf" srcId="{EF72E4C9-0B23-493D-8B25-AF6841FB0645}" destId="{65D74330-E1A6-4E07-9BE2-A028F201E8B7}"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01DCD2-2BDE-4665-94C6-1666230CB88F}"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n-ZA"/>
        </a:p>
      </dgm:t>
    </dgm:pt>
    <dgm:pt modelId="{182082DF-1E3C-475D-A5FF-14C5F5AD1CDE}">
      <dgm:prSet phldrT="[Text]" custT="1"/>
      <dgm:spPr/>
      <dgm:t>
        <a:bodyPr/>
        <a:lstStyle/>
        <a:p>
          <a:r>
            <a:rPr lang="en-ZA" sz="1800" dirty="0" smtClean="0"/>
            <a:t>Increased automation of repetitive tasks and streamlined workflows will reduce central support costs</a:t>
          </a:r>
          <a:endParaRPr lang="en-ZA" sz="1800" dirty="0"/>
        </a:p>
      </dgm:t>
    </dgm:pt>
    <dgm:pt modelId="{535EDC69-24C0-4569-9F1C-D5663B04C7F6}" type="parTrans" cxnId="{3F984C8A-17AF-45A1-AA08-2E73ABD6E18A}">
      <dgm:prSet/>
      <dgm:spPr/>
      <dgm:t>
        <a:bodyPr/>
        <a:lstStyle/>
        <a:p>
          <a:endParaRPr lang="en-ZA"/>
        </a:p>
      </dgm:t>
    </dgm:pt>
    <dgm:pt modelId="{B0F7D0EA-8A63-45CE-BA2C-A620A75741E6}" type="sibTrans" cxnId="{3F984C8A-17AF-45A1-AA08-2E73ABD6E18A}">
      <dgm:prSet/>
      <dgm:spPr/>
      <dgm:t>
        <a:bodyPr/>
        <a:lstStyle/>
        <a:p>
          <a:endParaRPr lang="en-ZA"/>
        </a:p>
      </dgm:t>
    </dgm:pt>
    <dgm:pt modelId="{E8C384B4-0900-40AA-9FBA-70CB6A0C5636}">
      <dgm:prSet phldrT="[Text]" custT="1"/>
      <dgm:spPr/>
      <dgm:t>
        <a:bodyPr/>
        <a:lstStyle/>
        <a:p>
          <a:r>
            <a:rPr lang="en-ZA" sz="1800" dirty="0" smtClean="0"/>
            <a:t>Funding Costs</a:t>
          </a:r>
          <a:endParaRPr lang="en-ZA" sz="1800" dirty="0"/>
        </a:p>
      </dgm:t>
    </dgm:pt>
    <dgm:pt modelId="{42E2D5A0-99D8-4BE9-AC0B-D6D94AD6F708}" type="parTrans" cxnId="{0B08340A-8AD8-42EB-B602-47A52F85E059}">
      <dgm:prSet/>
      <dgm:spPr/>
      <dgm:t>
        <a:bodyPr/>
        <a:lstStyle/>
        <a:p>
          <a:endParaRPr lang="en-ZA"/>
        </a:p>
      </dgm:t>
    </dgm:pt>
    <dgm:pt modelId="{7567154D-6F58-46FC-B620-B31BD336B022}" type="sibTrans" cxnId="{0B08340A-8AD8-42EB-B602-47A52F85E059}">
      <dgm:prSet/>
      <dgm:spPr/>
      <dgm:t>
        <a:bodyPr/>
        <a:lstStyle/>
        <a:p>
          <a:endParaRPr lang="en-ZA"/>
        </a:p>
      </dgm:t>
    </dgm:pt>
    <dgm:pt modelId="{9A92CD96-3934-466A-AB23-A6B03A606869}">
      <dgm:prSet phldrT="[Text]" custT="1"/>
      <dgm:spPr/>
      <dgm:t>
        <a:bodyPr/>
        <a:lstStyle/>
        <a:p>
          <a:r>
            <a:rPr lang="en-ZA" sz="1800" dirty="0" smtClean="0"/>
            <a:t>The funding costs have also assumed that the long term loans are completely repaid by the end of the 2018/19</a:t>
          </a:r>
          <a:endParaRPr lang="en-ZA" sz="1800" dirty="0"/>
        </a:p>
      </dgm:t>
    </dgm:pt>
    <dgm:pt modelId="{0055FA7C-6DB5-4FF5-AA82-7C4BAB250DEA}" type="parTrans" cxnId="{3C595B3E-074F-4D6E-994C-CDDBDB316B66}">
      <dgm:prSet/>
      <dgm:spPr/>
      <dgm:t>
        <a:bodyPr/>
        <a:lstStyle/>
        <a:p>
          <a:endParaRPr lang="en-ZA"/>
        </a:p>
      </dgm:t>
    </dgm:pt>
    <dgm:pt modelId="{F357FA65-F6B8-472F-9B11-BF194F6B688A}" type="sibTrans" cxnId="{3C595B3E-074F-4D6E-994C-CDDBDB316B66}">
      <dgm:prSet/>
      <dgm:spPr/>
      <dgm:t>
        <a:bodyPr/>
        <a:lstStyle/>
        <a:p>
          <a:endParaRPr lang="en-ZA"/>
        </a:p>
      </dgm:t>
    </dgm:pt>
    <dgm:pt modelId="{9FAECB49-F22A-440A-AD6D-2FC3FCC1BC03}">
      <dgm:prSet phldrT="[Text]" custT="1"/>
      <dgm:spPr/>
      <dgm:t>
        <a:bodyPr/>
        <a:lstStyle/>
        <a:p>
          <a:r>
            <a:rPr lang="en-ZA" sz="1800" dirty="0" smtClean="0"/>
            <a:t>Funding costs have been estimated at an average cost of 9.5% for 2017, with 1% increases in each subsequent year</a:t>
          </a:r>
          <a:endParaRPr lang="en-ZA" sz="1800" dirty="0"/>
        </a:p>
      </dgm:t>
    </dgm:pt>
    <dgm:pt modelId="{BDF5872B-9B4A-4725-B8A0-69C8C94DB34E}" type="parTrans" cxnId="{E398A72C-5A69-4EEA-B6D8-E2A3FA49C15A}">
      <dgm:prSet/>
      <dgm:spPr/>
      <dgm:t>
        <a:bodyPr/>
        <a:lstStyle/>
        <a:p>
          <a:endParaRPr lang="en-ZA"/>
        </a:p>
      </dgm:t>
    </dgm:pt>
    <dgm:pt modelId="{AF976E95-5C69-4775-AF9B-E082E2AFAB66}" type="sibTrans" cxnId="{E398A72C-5A69-4EEA-B6D8-E2A3FA49C15A}">
      <dgm:prSet/>
      <dgm:spPr/>
      <dgm:t>
        <a:bodyPr/>
        <a:lstStyle/>
        <a:p>
          <a:endParaRPr lang="en-ZA"/>
        </a:p>
      </dgm:t>
    </dgm:pt>
    <dgm:pt modelId="{76DD72CB-AC54-46EB-865D-0F7E092810EF}">
      <dgm:prSet phldrT="[Text]" custT="1"/>
      <dgm:spPr/>
      <dgm:t>
        <a:bodyPr/>
        <a:lstStyle/>
        <a:p>
          <a:r>
            <a:rPr lang="en-ZA" sz="1800" dirty="0" smtClean="0"/>
            <a:t>Support costs to income ratio will reduce to 11.9% by 2019</a:t>
          </a:r>
          <a:endParaRPr lang="en-ZA" sz="1800" dirty="0"/>
        </a:p>
      </dgm:t>
    </dgm:pt>
    <dgm:pt modelId="{CBFF56F2-08F0-44E7-91CB-EB0750532E3A}" type="parTrans" cxnId="{6F765088-A451-4837-9DCC-2DD6925CFC1B}">
      <dgm:prSet/>
      <dgm:spPr/>
      <dgm:t>
        <a:bodyPr/>
        <a:lstStyle/>
        <a:p>
          <a:endParaRPr lang="en-ZA"/>
        </a:p>
      </dgm:t>
    </dgm:pt>
    <dgm:pt modelId="{9A5465C6-5A51-4991-AA68-BA68474303C2}" type="sibTrans" cxnId="{6F765088-A451-4837-9DCC-2DD6925CFC1B}">
      <dgm:prSet/>
      <dgm:spPr/>
      <dgm:t>
        <a:bodyPr/>
        <a:lstStyle/>
        <a:p>
          <a:endParaRPr lang="en-ZA"/>
        </a:p>
      </dgm:t>
    </dgm:pt>
    <dgm:pt modelId="{B29A8811-3B4F-493B-920D-73D5BE00BFD6}">
      <dgm:prSet phldrT="[Text]" custT="1"/>
      <dgm:spPr/>
      <dgm:t>
        <a:bodyPr/>
        <a:lstStyle/>
        <a:p>
          <a:r>
            <a:rPr lang="en-ZA" sz="1800" dirty="0" smtClean="0"/>
            <a:t>Support Costs</a:t>
          </a:r>
          <a:endParaRPr lang="en-ZA" dirty="0"/>
        </a:p>
      </dgm:t>
    </dgm:pt>
    <dgm:pt modelId="{FCA45343-B8CA-469F-AD9B-802371162A78}" type="sibTrans" cxnId="{E43A4086-073D-4846-984F-0CFBD0FA64F0}">
      <dgm:prSet/>
      <dgm:spPr/>
      <dgm:t>
        <a:bodyPr/>
        <a:lstStyle/>
        <a:p>
          <a:endParaRPr lang="en-ZA"/>
        </a:p>
      </dgm:t>
    </dgm:pt>
    <dgm:pt modelId="{14BA0046-B7A3-4993-8B4D-43F162E68556}" type="parTrans" cxnId="{E43A4086-073D-4846-984F-0CFBD0FA64F0}">
      <dgm:prSet/>
      <dgm:spPr/>
      <dgm:t>
        <a:bodyPr/>
        <a:lstStyle/>
        <a:p>
          <a:endParaRPr lang="en-ZA"/>
        </a:p>
      </dgm:t>
    </dgm:pt>
    <dgm:pt modelId="{D0989EBE-09AE-4368-BEAB-8BD9003812CF}" type="pres">
      <dgm:prSet presAssocID="{3B01DCD2-2BDE-4665-94C6-1666230CB88F}" presName="linearFlow" presStyleCnt="0">
        <dgm:presLayoutVars>
          <dgm:dir/>
          <dgm:animLvl val="lvl"/>
          <dgm:resizeHandles val="exact"/>
        </dgm:presLayoutVars>
      </dgm:prSet>
      <dgm:spPr/>
      <dgm:t>
        <a:bodyPr/>
        <a:lstStyle/>
        <a:p>
          <a:endParaRPr lang="en-ZA"/>
        </a:p>
      </dgm:t>
    </dgm:pt>
    <dgm:pt modelId="{17D5555A-E80F-487C-AA36-5EBAA292FF05}" type="pres">
      <dgm:prSet presAssocID="{B29A8811-3B4F-493B-920D-73D5BE00BFD6}" presName="composite" presStyleCnt="0"/>
      <dgm:spPr/>
    </dgm:pt>
    <dgm:pt modelId="{1FC76C64-2936-4EA3-BA5D-D0259ED54104}" type="pres">
      <dgm:prSet presAssocID="{B29A8811-3B4F-493B-920D-73D5BE00BFD6}" presName="parentText" presStyleLbl="alignNode1" presStyleIdx="0" presStyleCnt="2">
        <dgm:presLayoutVars>
          <dgm:chMax val="1"/>
          <dgm:bulletEnabled val="1"/>
        </dgm:presLayoutVars>
      </dgm:prSet>
      <dgm:spPr/>
      <dgm:t>
        <a:bodyPr/>
        <a:lstStyle/>
        <a:p>
          <a:endParaRPr lang="en-ZA"/>
        </a:p>
      </dgm:t>
    </dgm:pt>
    <dgm:pt modelId="{CB9CAB20-6231-4CA5-8567-2AB888B5DCFF}" type="pres">
      <dgm:prSet presAssocID="{B29A8811-3B4F-493B-920D-73D5BE00BFD6}" presName="descendantText" presStyleLbl="alignAcc1" presStyleIdx="0" presStyleCnt="2" custLinFactNeighborX="2878" custLinFactNeighborY="-244">
        <dgm:presLayoutVars>
          <dgm:bulletEnabled val="1"/>
        </dgm:presLayoutVars>
      </dgm:prSet>
      <dgm:spPr/>
      <dgm:t>
        <a:bodyPr/>
        <a:lstStyle/>
        <a:p>
          <a:endParaRPr lang="en-ZA"/>
        </a:p>
      </dgm:t>
    </dgm:pt>
    <dgm:pt modelId="{9C747EA7-F494-4DD1-844A-CA3D8E5C52AC}" type="pres">
      <dgm:prSet presAssocID="{FCA45343-B8CA-469F-AD9B-802371162A78}" presName="sp" presStyleCnt="0"/>
      <dgm:spPr/>
    </dgm:pt>
    <dgm:pt modelId="{44AF3F65-B15B-40D9-9B3D-0B6F4F30ADEE}" type="pres">
      <dgm:prSet presAssocID="{E8C384B4-0900-40AA-9FBA-70CB6A0C5636}" presName="composite" presStyleCnt="0"/>
      <dgm:spPr/>
    </dgm:pt>
    <dgm:pt modelId="{7DA74FD4-5A13-40F8-9BF6-2E0438C7CA95}" type="pres">
      <dgm:prSet presAssocID="{E8C384B4-0900-40AA-9FBA-70CB6A0C5636}" presName="parentText" presStyleLbl="alignNode1" presStyleIdx="1" presStyleCnt="2">
        <dgm:presLayoutVars>
          <dgm:chMax val="1"/>
          <dgm:bulletEnabled val="1"/>
        </dgm:presLayoutVars>
      </dgm:prSet>
      <dgm:spPr/>
      <dgm:t>
        <a:bodyPr/>
        <a:lstStyle/>
        <a:p>
          <a:endParaRPr lang="en-ZA"/>
        </a:p>
      </dgm:t>
    </dgm:pt>
    <dgm:pt modelId="{7A255415-B417-451A-94BC-E6E50945B0E3}" type="pres">
      <dgm:prSet presAssocID="{E8C384B4-0900-40AA-9FBA-70CB6A0C5636}" presName="descendantText" presStyleLbl="alignAcc1" presStyleIdx="1" presStyleCnt="2">
        <dgm:presLayoutVars>
          <dgm:bulletEnabled val="1"/>
        </dgm:presLayoutVars>
      </dgm:prSet>
      <dgm:spPr/>
      <dgm:t>
        <a:bodyPr/>
        <a:lstStyle/>
        <a:p>
          <a:endParaRPr lang="en-ZA"/>
        </a:p>
      </dgm:t>
    </dgm:pt>
  </dgm:ptLst>
  <dgm:cxnLst>
    <dgm:cxn modelId="{DCF0B507-36A8-47FA-96B0-1F16EED9F015}" type="presOf" srcId="{9A92CD96-3934-466A-AB23-A6B03A606869}" destId="{7A255415-B417-451A-94BC-E6E50945B0E3}" srcOrd="0" destOrd="1" presId="urn:microsoft.com/office/officeart/2005/8/layout/chevron2"/>
    <dgm:cxn modelId="{0370B65E-F49E-44F8-AB40-51251A324830}" type="presOf" srcId="{9FAECB49-F22A-440A-AD6D-2FC3FCC1BC03}" destId="{7A255415-B417-451A-94BC-E6E50945B0E3}" srcOrd="0" destOrd="0" presId="urn:microsoft.com/office/officeart/2005/8/layout/chevron2"/>
    <dgm:cxn modelId="{358CD1CF-8462-45CD-901A-AA04F9856ABF}" type="presOf" srcId="{76DD72CB-AC54-46EB-865D-0F7E092810EF}" destId="{CB9CAB20-6231-4CA5-8567-2AB888B5DCFF}" srcOrd="0" destOrd="1" presId="urn:microsoft.com/office/officeart/2005/8/layout/chevron2"/>
    <dgm:cxn modelId="{0B08340A-8AD8-42EB-B602-47A52F85E059}" srcId="{3B01DCD2-2BDE-4665-94C6-1666230CB88F}" destId="{E8C384B4-0900-40AA-9FBA-70CB6A0C5636}" srcOrd="1" destOrd="0" parTransId="{42E2D5A0-99D8-4BE9-AC0B-D6D94AD6F708}" sibTransId="{7567154D-6F58-46FC-B620-B31BD336B022}"/>
    <dgm:cxn modelId="{031F54C9-4DCB-4787-BD7C-7709BA5AB315}" type="presOf" srcId="{E8C384B4-0900-40AA-9FBA-70CB6A0C5636}" destId="{7DA74FD4-5A13-40F8-9BF6-2E0438C7CA95}" srcOrd="0" destOrd="0" presId="urn:microsoft.com/office/officeart/2005/8/layout/chevron2"/>
    <dgm:cxn modelId="{3F984C8A-17AF-45A1-AA08-2E73ABD6E18A}" srcId="{B29A8811-3B4F-493B-920D-73D5BE00BFD6}" destId="{182082DF-1E3C-475D-A5FF-14C5F5AD1CDE}" srcOrd="0" destOrd="0" parTransId="{535EDC69-24C0-4569-9F1C-D5663B04C7F6}" sibTransId="{B0F7D0EA-8A63-45CE-BA2C-A620A75741E6}"/>
    <dgm:cxn modelId="{C17DC984-53B5-40D0-8E5B-255A274487EB}" type="presOf" srcId="{B29A8811-3B4F-493B-920D-73D5BE00BFD6}" destId="{1FC76C64-2936-4EA3-BA5D-D0259ED54104}" srcOrd="0" destOrd="0" presId="urn:microsoft.com/office/officeart/2005/8/layout/chevron2"/>
    <dgm:cxn modelId="{75FB0072-C772-459B-AA19-4B65B9F2EC04}" type="presOf" srcId="{3B01DCD2-2BDE-4665-94C6-1666230CB88F}" destId="{D0989EBE-09AE-4368-BEAB-8BD9003812CF}" srcOrd="0" destOrd="0" presId="urn:microsoft.com/office/officeart/2005/8/layout/chevron2"/>
    <dgm:cxn modelId="{E43A4086-073D-4846-984F-0CFBD0FA64F0}" srcId="{3B01DCD2-2BDE-4665-94C6-1666230CB88F}" destId="{B29A8811-3B4F-493B-920D-73D5BE00BFD6}" srcOrd="0" destOrd="0" parTransId="{14BA0046-B7A3-4993-8B4D-43F162E68556}" sibTransId="{FCA45343-B8CA-469F-AD9B-802371162A78}"/>
    <dgm:cxn modelId="{E398A72C-5A69-4EEA-B6D8-E2A3FA49C15A}" srcId="{E8C384B4-0900-40AA-9FBA-70CB6A0C5636}" destId="{9FAECB49-F22A-440A-AD6D-2FC3FCC1BC03}" srcOrd="0" destOrd="0" parTransId="{BDF5872B-9B4A-4725-B8A0-69C8C94DB34E}" sibTransId="{AF976E95-5C69-4775-AF9B-E082E2AFAB66}"/>
    <dgm:cxn modelId="{6F765088-A451-4837-9DCC-2DD6925CFC1B}" srcId="{B29A8811-3B4F-493B-920D-73D5BE00BFD6}" destId="{76DD72CB-AC54-46EB-865D-0F7E092810EF}" srcOrd="1" destOrd="0" parTransId="{CBFF56F2-08F0-44E7-91CB-EB0750532E3A}" sibTransId="{9A5465C6-5A51-4991-AA68-BA68474303C2}"/>
    <dgm:cxn modelId="{3C595B3E-074F-4D6E-994C-CDDBDB316B66}" srcId="{E8C384B4-0900-40AA-9FBA-70CB6A0C5636}" destId="{9A92CD96-3934-466A-AB23-A6B03A606869}" srcOrd="1" destOrd="0" parTransId="{0055FA7C-6DB5-4FF5-AA82-7C4BAB250DEA}" sibTransId="{F357FA65-F6B8-472F-9B11-BF194F6B688A}"/>
    <dgm:cxn modelId="{41DD998E-02AA-4A29-B70E-5D0B28883E80}" type="presOf" srcId="{182082DF-1E3C-475D-A5FF-14C5F5AD1CDE}" destId="{CB9CAB20-6231-4CA5-8567-2AB888B5DCFF}" srcOrd="0" destOrd="0" presId="urn:microsoft.com/office/officeart/2005/8/layout/chevron2"/>
    <dgm:cxn modelId="{5EA4BDB1-C240-4272-AD32-B5613111F755}" type="presParOf" srcId="{D0989EBE-09AE-4368-BEAB-8BD9003812CF}" destId="{17D5555A-E80F-487C-AA36-5EBAA292FF05}" srcOrd="0" destOrd="0" presId="urn:microsoft.com/office/officeart/2005/8/layout/chevron2"/>
    <dgm:cxn modelId="{A430649B-1CB1-4155-BE4F-876018F8506E}" type="presParOf" srcId="{17D5555A-E80F-487C-AA36-5EBAA292FF05}" destId="{1FC76C64-2936-4EA3-BA5D-D0259ED54104}" srcOrd="0" destOrd="0" presId="urn:microsoft.com/office/officeart/2005/8/layout/chevron2"/>
    <dgm:cxn modelId="{2B2F79A7-3279-47E0-8FF0-ECDD195BBF26}" type="presParOf" srcId="{17D5555A-E80F-487C-AA36-5EBAA292FF05}" destId="{CB9CAB20-6231-4CA5-8567-2AB888B5DCFF}" srcOrd="1" destOrd="0" presId="urn:microsoft.com/office/officeart/2005/8/layout/chevron2"/>
    <dgm:cxn modelId="{1F5A4F41-066B-4EDF-B7C2-429AD21FEDFF}" type="presParOf" srcId="{D0989EBE-09AE-4368-BEAB-8BD9003812CF}" destId="{9C747EA7-F494-4DD1-844A-CA3D8E5C52AC}" srcOrd="1" destOrd="0" presId="urn:microsoft.com/office/officeart/2005/8/layout/chevron2"/>
    <dgm:cxn modelId="{554A0CE4-EE7E-4E1B-BE42-C0F59F0ABFF1}" type="presParOf" srcId="{D0989EBE-09AE-4368-BEAB-8BD9003812CF}" destId="{44AF3F65-B15B-40D9-9B3D-0B6F4F30ADEE}" srcOrd="2" destOrd="0" presId="urn:microsoft.com/office/officeart/2005/8/layout/chevron2"/>
    <dgm:cxn modelId="{40AB6769-2D87-42F8-AA32-41F9CB06DC1E}" type="presParOf" srcId="{44AF3F65-B15B-40D9-9B3D-0B6F4F30ADEE}" destId="{7DA74FD4-5A13-40F8-9BF6-2E0438C7CA95}" srcOrd="0" destOrd="0" presId="urn:microsoft.com/office/officeart/2005/8/layout/chevron2"/>
    <dgm:cxn modelId="{F401C9E8-34ED-4D58-9D9E-5405523F7757}" type="presParOf" srcId="{44AF3F65-B15B-40D9-9B3D-0B6F4F30ADEE}" destId="{7A255415-B417-451A-94BC-E6E50945B0E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9780F1-F4A6-4B16-8403-E9FA30ACA8B9}"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en-ZA"/>
        </a:p>
      </dgm:t>
    </dgm:pt>
    <dgm:pt modelId="{5A72DA83-37AB-47A8-AA6B-0C0ACA456E4D}">
      <dgm:prSet phldrT="[Text]" custT="1"/>
      <dgm:spPr/>
      <dgm:t>
        <a:bodyPr/>
        <a:lstStyle/>
        <a:p>
          <a:r>
            <a:rPr lang="en-ZA" sz="1800" dirty="0" smtClean="0"/>
            <a:t>Sale of further properties</a:t>
          </a:r>
          <a:endParaRPr lang="en-ZA" sz="1800" dirty="0"/>
        </a:p>
      </dgm:t>
    </dgm:pt>
    <dgm:pt modelId="{75E3895E-6900-447F-BB9F-BFC443858BEC}" type="parTrans" cxnId="{F5331FCB-B085-495C-A091-BC6A7A4592A6}">
      <dgm:prSet/>
      <dgm:spPr/>
      <dgm:t>
        <a:bodyPr/>
        <a:lstStyle/>
        <a:p>
          <a:endParaRPr lang="en-ZA"/>
        </a:p>
      </dgm:t>
    </dgm:pt>
    <dgm:pt modelId="{F4327E30-6C48-4C3B-8522-2D4383A3F0B3}" type="sibTrans" cxnId="{F5331FCB-B085-495C-A091-BC6A7A4592A6}">
      <dgm:prSet/>
      <dgm:spPr/>
      <dgm:t>
        <a:bodyPr/>
        <a:lstStyle/>
        <a:p>
          <a:endParaRPr lang="en-ZA"/>
        </a:p>
      </dgm:t>
    </dgm:pt>
    <dgm:pt modelId="{5AB8DAB6-2AE0-4361-9C7E-DCF2B02AE55A}">
      <dgm:prSet phldrT="[Text]" custT="1"/>
      <dgm:spPr/>
      <dgm:t>
        <a:bodyPr/>
        <a:lstStyle/>
        <a:p>
          <a:r>
            <a:rPr lang="en-ZA" sz="1400" dirty="0" smtClean="0"/>
            <a:t>98 properties planned be sold </a:t>
          </a:r>
          <a:endParaRPr lang="en-ZA" sz="1400" dirty="0"/>
        </a:p>
      </dgm:t>
    </dgm:pt>
    <dgm:pt modelId="{3FAA4831-4847-4DB9-82F7-C5B838C13D65}" type="parTrans" cxnId="{286EFED7-66DA-45AF-B9C1-59A66EFB085E}">
      <dgm:prSet/>
      <dgm:spPr/>
      <dgm:t>
        <a:bodyPr/>
        <a:lstStyle/>
        <a:p>
          <a:endParaRPr lang="en-ZA"/>
        </a:p>
      </dgm:t>
    </dgm:pt>
    <dgm:pt modelId="{CD88B171-2D3D-42F4-B2A4-29846DF0C2A0}" type="sibTrans" cxnId="{286EFED7-66DA-45AF-B9C1-59A66EFB085E}">
      <dgm:prSet/>
      <dgm:spPr/>
      <dgm:t>
        <a:bodyPr/>
        <a:lstStyle/>
        <a:p>
          <a:endParaRPr lang="en-ZA"/>
        </a:p>
      </dgm:t>
    </dgm:pt>
    <dgm:pt modelId="{8CAED28B-4E1D-4956-9C7B-2EFBFC524225}">
      <dgm:prSet phldrT="[Text]" custT="1"/>
      <dgm:spPr/>
      <dgm:t>
        <a:bodyPr/>
        <a:lstStyle/>
        <a:p>
          <a:r>
            <a:rPr lang="en-ZA" sz="1800" dirty="0" smtClean="0"/>
            <a:t>Reapply for USO subsidy</a:t>
          </a:r>
          <a:endParaRPr lang="en-ZA" sz="1800" dirty="0"/>
        </a:p>
      </dgm:t>
    </dgm:pt>
    <dgm:pt modelId="{F22ABE25-2434-4213-9E0A-AB491B4E3BAA}" type="parTrans" cxnId="{3793217C-8642-486F-91C9-51FBB305107F}">
      <dgm:prSet/>
      <dgm:spPr/>
      <dgm:t>
        <a:bodyPr/>
        <a:lstStyle/>
        <a:p>
          <a:endParaRPr lang="en-ZA"/>
        </a:p>
      </dgm:t>
    </dgm:pt>
    <dgm:pt modelId="{48977991-1A7B-4B38-B807-D49E334EDD3A}" type="sibTrans" cxnId="{3793217C-8642-486F-91C9-51FBB305107F}">
      <dgm:prSet/>
      <dgm:spPr/>
      <dgm:t>
        <a:bodyPr/>
        <a:lstStyle/>
        <a:p>
          <a:endParaRPr lang="en-ZA"/>
        </a:p>
      </dgm:t>
    </dgm:pt>
    <dgm:pt modelId="{B8536213-B37B-4109-A064-5E7F997CC20B}">
      <dgm:prSet phldrT="[Text]" custT="1"/>
      <dgm:spPr/>
      <dgm:t>
        <a:bodyPr/>
        <a:lstStyle/>
        <a:p>
          <a:pPr algn="ctr"/>
          <a:r>
            <a:rPr lang="en-ZA" sz="1400" dirty="0" smtClean="0"/>
            <a:t>Re-negotiating the specifics of the USO obligation with ICASA</a:t>
          </a:r>
          <a:endParaRPr lang="en-ZA" sz="1400" dirty="0"/>
        </a:p>
      </dgm:t>
    </dgm:pt>
    <dgm:pt modelId="{34242CEA-C528-4527-9B46-B8E476C526A9}" type="parTrans" cxnId="{941638EA-6512-4074-81B9-623EBDE11D85}">
      <dgm:prSet/>
      <dgm:spPr/>
      <dgm:t>
        <a:bodyPr/>
        <a:lstStyle/>
        <a:p>
          <a:endParaRPr lang="en-ZA"/>
        </a:p>
      </dgm:t>
    </dgm:pt>
    <dgm:pt modelId="{CE15FC5D-C6C6-414E-919F-807D2B1B6835}" type="sibTrans" cxnId="{941638EA-6512-4074-81B9-623EBDE11D85}">
      <dgm:prSet/>
      <dgm:spPr/>
      <dgm:t>
        <a:bodyPr/>
        <a:lstStyle/>
        <a:p>
          <a:endParaRPr lang="en-ZA"/>
        </a:p>
      </dgm:t>
    </dgm:pt>
    <dgm:pt modelId="{0D64B1AE-7360-4724-AF81-661CF5BECCCD}">
      <dgm:prSet custT="1"/>
      <dgm:spPr/>
      <dgm:t>
        <a:bodyPr/>
        <a:lstStyle/>
        <a:p>
          <a:r>
            <a:rPr lang="en-ZA" sz="1400" dirty="0" smtClean="0"/>
            <a:t>Additional properties may be sold </a:t>
          </a:r>
          <a:endParaRPr lang="en-ZA" sz="1400" dirty="0"/>
        </a:p>
      </dgm:t>
    </dgm:pt>
    <dgm:pt modelId="{CD1F0F82-8DCD-4760-9865-7384A584A324}" type="parTrans" cxnId="{F4604235-905D-45C3-A938-E704C72F7FD9}">
      <dgm:prSet/>
      <dgm:spPr/>
      <dgm:t>
        <a:bodyPr/>
        <a:lstStyle/>
        <a:p>
          <a:endParaRPr lang="en-ZA"/>
        </a:p>
      </dgm:t>
    </dgm:pt>
    <dgm:pt modelId="{6C8CF8F9-4C6A-4BE0-8CD9-606AFC7C1D51}" type="sibTrans" cxnId="{F4604235-905D-45C3-A938-E704C72F7FD9}">
      <dgm:prSet/>
      <dgm:spPr/>
      <dgm:t>
        <a:bodyPr/>
        <a:lstStyle/>
        <a:p>
          <a:endParaRPr lang="en-ZA"/>
        </a:p>
      </dgm:t>
    </dgm:pt>
    <dgm:pt modelId="{5B61C0F9-74EA-4681-B982-BD0D58037229}">
      <dgm:prSet custT="1"/>
      <dgm:spPr/>
      <dgm:t>
        <a:bodyPr/>
        <a:lstStyle/>
        <a:p>
          <a:r>
            <a:rPr lang="en-ZA" sz="1800" dirty="0" smtClean="0"/>
            <a:t>Regulatory Reform </a:t>
          </a:r>
          <a:endParaRPr lang="en-ZA" sz="1800" dirty="0"/>
        </a:p>
      </dgm:t>
    </dgm:pt>
    <dgm:pt modelId="{7A1C7066-25AA-4339-9769-09750378E441}" type="parTrans" cxnId="{A3F76594-9F4C-40D8-AF08-F148E54C3DA0}">
      <dgm:prSet/>
      <dgm:spPr/>
      <dgm:t>
        <a:bodyPr/>
        <a:lstStyle/>
        <a:p>
          <a:endParaRPr lang="en-ZA"/>
        </a:p>
      </dgm:t>
    </dgm:pt>
    <dgm:pt modelId="{DA3D1DF2-0983-4B9E-AAEB-E43ECF433BBD}" type="sibTrans" cxnId="{A3F76594-9F4C-40D8-AF08-F148E54C3DA0}">
      <dgm:prSet/>
      <dgm:spPr/>
      <dgm:t>
        <a:bodyPr/>
        <a:lstStyle/>
        <a:p>
          <a:endParaRPr lang="en-ZA"/>
        </a:p>
      </dgm:t>
    </dgm:pt>
    <dgm:pt modelId="{60E24385-28C6-4137-B824-DB3790AB7163}">
      <dgm:prSet custT="1"/>
      <dgm:spPr/>
      <dgm:t>
        <a:bodyPr/>
        <a:lstStyle/>
        <a:p>
          <a:pPr algn="ctr"/>
          <a:r>
            <a:rPr lang="en-US" sz="1400" dirty="0" smtClean="0"/>
            <a:t>Review and refresh regulations to suit the current operating environment</a:t>
          </a:r>
          <a:endParaRPr lang="en-ZA" sz="1400" dirty="0"/>
        </a:p>
      </dgm:t>
    </dgm:pt>
    <dgm:pt modelId="{840F4852-A142-410E-B0D0-59F7D4332632}" type="parTrans" cxnId="{CB7A499A-A055-4E4A-BED4-3C499FC2B705}">
      <dgm:prSet/>
      <dgm:spPr/>
      <dgm:t>
        <a:bodyPr/>
        <a:lstStyle/>
        <a:p>
          <a:endParaRPr lang="en-ZA"/>
        </a:p>
      </dgm:t>
    </dgm:pt>
    <dgm:pt modelId="{2C585996-0680-4786-A599-BB4DFA226B56}" type="sibTrans" cxnId="{CB7A499A-A055-4E4A-BED4-3C499FC2B705}">
      <dgm:prSet/>
      <dgm:spPr/>
      <dgm:t>
        <a:bodyPr/>
        <a:lstStyle/>
        <a:p>
          <a:endParaRPr lang="en-ZA"/>
        </a:p>
      </dgm:t>
    </dgm:pt>
    <dgm:pt modelId="{ED26611C-B96E-40DA-9E21-5C3B7928C952}">
      <dgm:prSet custT="1"/>
      <dgm:spPr/>
      <dgm:t>
        <a:bodyPr/>
        <a:lstStyle/>
        <a:p>
          <a:pPr algn="ctr"/>
          <a:r>
            <a:rPr lang="en-ZA" sz="1400" dirty="0" smtClean="0"/>
            <a:t>Tighter control of the reserved market implemented </a:t>
          </a:r>
          <a:endParaRPr lang="en-ZA" sz="1400" dirty="0"/>
        </a:p>
      </dgm:t>
    </dgm:pt>
    <dgm:pt modelId="{9AD7B39B-114D-4FA1-BD74-2FA573F91423}" type="parTrans" cxnId="{24A283DC-9F00-4397-AB8F-5670629BE180}">
      <dgm:prSet/>
      <dgm:spPr/>
      <dgm:t>
        <a:bodyPr/>
        <a:lstStyle/>
        <a:p>
          <a:endParaRPr lang="en-ZA"/>
        </a:p>
      </dgm:t>
    </dgm:pt>
    <dgm:pt modelId="{FF1B733C-7A8D-442E-BD49-D1C769993861}" type="sibTrans" cxnId="{24A283DC-9F00-4397-AB8F-5670629BE180}">
      <dgm:prSet/>
      <dgm:spPr/>
      <dgm:t>
        <a:bodyPr/>
        <a:lstStyle/>
        <a:p>
          <a:endParaRPr lang="en-ZA"/>
        </a:p>
      </dgm:t>
    </dgm:pt>
    <dgm:pt modelId="{1A0C61E9-0B5B-425A-9757-566E61EDB125}" type="pres">
      <dgm:prSet presAssocID="{E69780F1-F4A6-4B16-8403-E9FA30ACA8B9}" presName="diagram" presStyleCnt="0">
        <dgm:presLayoutVars>
          <dgm:chPref val="1"/>
          <dgm:dir/>
          <dgm:animOne val="branch"/>
          <dgm:animLvl val="lvl"/>
          <dgm:resizeHandles/>
        </dgm:presLayoutVars>
      </dgm:prSet>
      <dgm:spPr/>
      <dgm:t>
        <a:bodyPr/>
        <a:lstStyle/>
        <a:p>
          <a:endParaRPr lang="en-ZA"/>
        </a:p>
      </dgm:t>
    </dgm:pt>
    <dgm:pt modelId="{017C2AEF-B100-4719-92FB-7C276BAC6A70}" type="pres">
      <dgm:prSet presAssocID="{5A72DA83-37AB-47A8-AA6B-0C0ACA456E4D}" presName="root" presStyleCnt="0"/>
      <dgm:spPr/>
    </dgm:pt>
    <dgm:pt modelId="{AE08810C-B067-4441-9548-680471A94A78}" type="pres">
      <dgm:prSet presAssocID="{5A72DA83-37AB-47A8-AA6B-0C0ACA456E4D}" presName="rootComposite" presStyleCnt="0"/>
      <dgm:spPr/>
    </dgm:pt>
    <dgm:pt modelId="{8C3B0EB7-1935-492E-B0A5-1601B7CA86B3}" type="pres">
      <dgm:prSet presAssocID="{5A72DA83-37AB-47A8-AA6B-0C0ACA456E4D}" presName="rootText" presStyleLbl="node1" presStyleIdx="0" presStyleCnt="3"/>
      <dgm:spPr/>
      <dgm:t>
        <a:bodyPr/>
        <a:lstStyle/>
        <a:p>
          <a:endParaRPr lang="en-ZA"/>
        </a:p>
      </dgm:t>
    </dgm:pt>
    <dgm:pt modelId="{0311E94E-39E9-4374-951C-722EDD64FEDB}" type="pres">
      <dgm:prSet presAssocID="{5A72DA83-37AB-47A8-AA6B-0C0ACA456E4D}" presName="rootConnector" presStyleLbl="node1" presStyleIdx="0" presStyleCnt="3"/>
      <dgm:spPr/>
      <dgm:t>
        <a:bodyPr/>
        <a:lstStyle/>
        <a:p>
          <a:endParaRPr lang="en-ZA"/>
        </a:p>
      </dgm:t>
    </dgm:pt>
    <dgm:pt modelId="{E818F551-445A-4D5F-82FB-A714F98EDA6E}" type="pres">
      <dgm:prSet presAssocID="{5A72DA83-37AB-47A8-AA6B-0C0ACA456E4D}" presName="childShape" presStyleCnt="0"/>
      <dgm:spPr/>
    </dgm:pt>
    <dgm:pt modelId="{AC850670-0A19-4ACE-8555-9DE1C01D3052}" type="pres">
      <dgm:prSet presAssocID="{3FAA4831-4847-4DB9-82F7-C5B838C13D65}" presName="Name13" presStyleLbl="parChTrans1D2" presStyleIdx="0" presStyleCnt="5"/>
      <dgm:spPr/>
      <dgm:t>
        <a:bodyPr/>
        <a:lstStyle/>
        <a:p>
          <a:endParaRPr lang="en-ZA"/>
        </a:p>
      </dgm:t>
    </dgm:pt>
    <dgm:pt modelId="{FB6FC8FC-3C9A-48B9-996B-0B9290E76579}" type="pres">
      <dgm:prSet presAssocID="{5AB8DAB6-2AE0-4361-9C7E-DCF2B02AE55A}" presName="childText" presStyleLbl="bgAcc1" presStyleIdx="0" presStyleCnt="5">
        <dgm:presLayoutVars>
          <dgm:bulletEnabled val="1"/>
        </dgm:presLayoutVars>
      </dgm:prSet>
      <dgm:spPr/>
      <dgm:t>
        <a:bodyPr/>
        <a:lstStyle/>
        <a:p>
          <a:endParaRPr lang="en-ZA"/>
        </a:p>
      </dgm:t>
    </dgm:pt>
    <dgm:pt modelId="{B74028E7-F8C5-42AA-BAD7-F1B55B26A9DF}" type="pres">
      <dgm:prSet presAssocID="{CD1F0F82-8DCD-4760-9865-7384A584A324}" presName="Name13" presStyleLbl="parChTrans1D2" presStyleIdx="1" presStyleCnt="5"/>
      <dgm:spPr/>
      <dgm:t>
        <a:bodyPr/>
        <a:lstStyle/>
        <a:p>
          <a:endParaRPr lang="en-ZA"/>
        </a:p>
      </dgm:t>
    </dgm:pt>
    <dgm:pt modelId="{A03E60F1-26E5-4DA2-93DC-A2CE518B4D2C}" type="pres">
      <dgm:prSet presAssocID="{0D64B1AE-7360-4724-AF81-661CF5BECCCD}" presName="childText" presStyleLbl="bgAcc1" presStyleIdx="1" presStyleCnt="5">
        <dgm:presLayoutVars>
          <dgm:bulletEnabled val="1"/>
        </dgm:presLayoutVars>
      </dgm:prSet>
      <dgm:spPr/>
      <dgm:t>
        <a:bodyPr/>
        <a:lstStyle/>
        <a:p>
          <a:endParaRPr lang="en-ZA"/>
        </a:p>
      </dgm:t>
    </dgm:pt>
    <dgm:pt modelId="{BB807247-5ACB-41BB-B069-77EB3C54D682}" type="pres">
      <dgm:prSet presAssocID="{8CAED28B-4E1D-4956-9C7B-2EFBFC524225}" presName="root" presStyleCnt="0"/>
      <dgm:spPr/>
    </dgm:pt>
    <dgm:pt modelId="{73EAC5A9-E74E-42C0-AA33-25D84775FC33}" type="pres">
      <dgm:prSet presAssocID="{8CAED28B-4E1D-4956-9C7B-2EFBFC524225}" presName="rootComposite" presStyleCnt="0"/>
      <dgm:spPr/>
    </dgm:pt>
    <dgm:pt modelId="{623969FB-8166-4E12-8251-F1D58BB839D6}" type="pres">
      <dgm:prSet presAssocID="{8CAED28B-4E1D-4956-9C7B-2EFBFC524225}" presName="rootText" presStyleLbl="node1" presStyleIdx="1" presStyleCnt="3"/>
      <dgm:spPr/>
      <dgm:t>
        <a:bodyPr/>
        <a:lstStyle/>
        <a:p>
          <a:endParaRPr lang="en-ZA"/>
        </a:p>
      </dgm:t>
    </dgm:pt>
    <dgm:pt modelId="{D4805A17-F595-4584-81F0-23FA517F77B5}" type="pres">
      <dgm:prSet presAssocID="{8CAED28B-4E1D-4956-9C7B-2EFBFC524225}" presName="rootConnector" presStyleLbl="node1" presStyleIdx="1" presStyleCnt="3"/>
      <dgm:spPr/>
      <dgm:t>
        <a:bodyPr/>
        <a:lstStyle/>
        <a:p>
          <a:endParaRPr lang="en-ZA"/>
        </a:p>
      </dgm:t>
    </dgm:pt>
    <dgm:pt modelId="{7962C5E4-82FF-4002-A03A-03CFDB9ACF35}" type="pres">
      <dgm:prSet presAssocID="{8CAED28B-4E1D-4956-9C7B-2EFBFC524225}" presName="childShape" presStyleCnt="0"/>
      <dgm:spPr/>
    </dgm:pt>
    <dgm:pt modelId="{5D89497F-1901-4E23-9198-CD86140B82FA}" type="pres">
      <dgm:prSet presAssocID="{34242CEA-C528-4527-9B46-B8E476C526A9}" presName="Name13" presStyleLbl="parChTrans1D2" presStyleIdx="2" presStyleCnt="5"/>
      <dgm:spPr/>
      <dgm:t>
        <a:bodyPr/>
        <a:lstStyle/>
        <a:p>
          <a:endParaRPr lang="en-ZA"/>
        </a:p>
      </dgm:t>
    </dgm:pt>
    <dgm:pt modelId="{91069B9E-1DF7-42A5-B4E2-AE2E7DCF7725}" type="pres">
      <dgm:prSet presAssocID="{B8536213-B37B-4109-A064-5E7F997CC20B}" presName="childText" presStyleLbl="bgAcc1" presStyleIdx="2" presStyleCnt="5">
        <dgm:presLayoutVars>
          <dgm:bulletEnabled val="1"/>
        </dgm:presLayoutVars>
      </dgm:prSet>
      <dgm:spPr/>
      <dgm:t>
        <a:bodyPr/>
        <a:lstStyle/>
        <a:p>
          <a:endParaRPr lang="en-ZA"/>
        </a:p>
      </dgm:t>
    </dgm:pt>
    <dgm:pt modelId="{E3A98FA4-DCD2-4C8C-ABE2-D397737A9281}" type="pres">
      <dgm:prSet presAssocID="{5B61C0F9-74EA-4681-B982-BD0D58037229}" presName="root" presStyleCnt="0"/>
      <dgm:spPr/>
    </dgm:pt>
    <dgm:pt modelId="{DA982E9C-E5AE-4DBE-8C8A-D896D6D5BD02}" type="pres">
      <dgm:prSet presAssocID="{5B61C0F9-74EA-4681-B982-BD0D58037229}" presName="rootComposite" presStyleCnt="0"/>
      <dgm:spPr/>
    </dgm:pt>
    <dgm:pt modelId="{E53E0AA1-9D1D-4C0D-91E3-145EEFCF8017}" type="pres">
      <dgm:prSet presAssocID="{5B61C0F9-74EA-4681-B982-BD0D58037229}" presName="rootText" presStyleLbl="node1" presStyleIdx="2" presStyleCnt="3"/>
      <dgm:spPr/>
      <dgm:t>
        <a:bodyPr/>
        <a:lstStyle/>
        <a:p>
          <a:endParaRPr lang="en-ZA"/>
        </a:p>
      </dgm:t>
    </dgm:pt>
    <dgm:pt modelId="{7A896F2C-C4F4-4FED-9FB8-74EB80468A15}" type="pres">
      <dgm:prSet presAssocID="{5B61C0F9-74EA-4681-B982-BD0D58037229}" presName="rootConnector" presStyleLbl="node1" presStyleIdx="2" presStyleCnt="3"/>
      <dgm:spPr/>
      <dgm:t>
        <a:bodyPr/>
        <a:lstStyle/>
        <a:p>
          <a:endParaRPr lang="en-ZA"/>
        </a:p>
      </dgm:t>
    </dgm:pt>
    <dgm:pt modelId="{2115FD8B-B972-4FBC-8816-667DEB9CE1BE}" type="pres">
      <dgm:prSet presAssocID="{5B61C0F9-74EA-4681-B982-BD0D58037229}" presName="childShape" presStyleCnt="0"/>
      <dgm:spPr/>
    </dgm:pt>
    <dgm:pt modelId="{E705597A-8747-42A1-91F5-24CCC3D99483}" type="pres">
      <dgm:prSet presAssocID="{9AD7B39B-114D-4FA1-BD74-2FA573F91423}" presName="Name13" presStyleLbl="parChTrans1D2" presStyleIdx="3" presStyleCnt="5"/>
      <dgm:spPr/>
      <dgm:t>
        <a:bodyPr/>
        <a:lstStyle/>
        <a:p>
          <a:endParaRPr lang="en-ZA"/>
        </a:p>
      </dgm:t>
    </dgm:pt>
    <dgm:pt modelId="{B19A70C6-7ABF-4BFD-9F7C-FECBA82231A3}" type="pres">
      <dgm:prSet presAssocID="{ED26611C-B96E-40DA-9E21-5C3B7928C952}" presName="childText" presStyleLbl="bgAcc1" presStyleIdx="3" presStyleCnt="5">
        <dgm:presLayoutVars>
          <dgm:bulletEnabled val="1"/>
        </dgm:presLayoutVars>
      </dgm:prSet>
      <dgm:spPr/>
      <dgm:t>
        <a:bodyPr/>
        <a:lstStyle/>
        <a:p>
          <a:endParaRPr lang="en-ZA"/>
        </a:p>
      </dgm:t>
    </dgm:pt>
    <dgm:pt modelId="{5438BD6A-4B06-489A-935B-B5F856E1A4E5}" type="pres">
      <dgm:prSet presAssocID="{840F4852-A142-410E-B0D0-59F7D4332632}" presName="Name13" presStyleLbl="parChTrans1D2" presStyleIdx="4" presStyleCnt="5"/>
      <dgm:spPr/>
      <dgm:t>
        <a:bodyPr/>
        <a:lstStyle/>
        <a:p>
          <a:endParaRPr lang="en-ZA"/>
        </a:p>
      </dgm:t>
    </dgm:pt>
    <dgm:pt modelId="{B74359F8-18CD-40C6-8610-3945FB1FF158}" type="pres">
      <dgm:prSet presAssocID="{60E24385-28C6-4137-B824-DB3790AB7163}" presName="childText" presStyleLbl="bgAcc1" presStyleIdx="4" presStyleCnt="5">
        <dgm:presLayoutVars>
          <dgm:bulletEnabled val="1"/>
        </dgm:presLayoutVars>
      </dgm:prSet>
      <dgm:spPr/>
      <dgm:t>
        <a:bodyPr/>
        <a:lstStyle/>
        <a:p>
          <a:endParaRPr lang="en-ZA"/>
        </a:p>
      </dgm:t>
    </dgm:pt>
  </dgm:ptLst>
  <dgm:cxnLst>
    <dgm:cxn modelId="{121ACD5C-DEB1-4587-8D89-404EF9CA372B}" type="presOf" srcId="{ED26611C-B96E-40DA-9E21-5C3B7928C952}" destId="{B19A70C6-7ABF-4BFD-9F7C-FECBA82231A3}" srcOrd="0" destOrd="0" presId="urn:microsoft.com/office/officeart/2005/8/layout/hierarchy3"/>
    <dgm:cxn modelId="{A3F76594-9F4C-40D8-AF08-F148E54C3DA0}" srcId="{E69780F1-F4A6-4B16-8403-E9FA30ACA8B9}" destId="{5B61C0F9-74EA-4681-B982-BD0D58037229}" srcOrd="2" destOrd="0" parTransId="{7A1C7066-25AA-4339-9769-09750378E441}" sibTransId="{DA3D1DF2-0983-4B9E-AAEB-E43ECF433BBD}"/>
    <dgm:cxn modelId="{04D5C82E-3E09-4686-835C-D138489AD936}" type="presOf" srcId="{5AB8DAB6-2AE0-4361-9C7E-DCF2B02AE55A}" destId="{FB6FC8FC-3C9A-48B9-996B-0B9290E76579}" srcOrd="0" destOrd="0" presId="urn:microsoft.com/office/officeart/2005/8/layout/hierarchy3"/>
    <dgm:cxn modelId="{60E0103D-BBA3-411D-8557-3CB23D0F629B}" type="presOf" srcId="{34242CEA-C528-4527-9B46-B8E476C526A9}" destId="{5D89497F-1901-4E23-9198-CD86140B82FA}" srcOrd="0" destOrd="0" presId="urn:microsoft.com/office/officeart/2005/8/layout/hierarchy3"/>
    <dgm:cxn modelId="{F5331FCB-B085-495C-A091-BC6A7A4592A6}" srcId="{E69780F1-F4A6-4B16-8403-E9FA30ACA8B9}" destId="{5A72DA83-37AB-47A8-AA6B-0C0ACA456E4D}" srcOrd="0" destOrd="0" parTransId="{75E3895E-6900-447F-BB9F-BFC443858BEC}" sibTransId="{F4327E30-6C48-4C3B-8522-2D4383A3F0B3}"/>
    <dgm:cxn modelId="{5B12DD09-1483-4A3C-A3C0-BA59846B2D00}" type="presOf" srcId="{3FAA4831-4847-4DB9-82F7-C5B838C13D65}" destId="{AC850670-0A19-4ACE-8555-9DE1C01D3052}" srcOrd="0" destOrd="0" presId="urn:microsoft.com/office/officeart/2005/8/layout/hierarchy3"/>
    <dgm:cxn modelId="{67D4A98E-661A-4EB2-8422-2B1ED4FF8992}" type="presOf" srcId="{5A72DA83-37AB-47A8-AA6B-0C0ACA456E4D}" destId="{0311E94E-39E9-4374-951C-722EDD64FEDB}" srcOrd="1" destOrd="0" presId="urn:microsoft.com/office/officeart/2005/8/layout/hierarchy3"/>
    <dgm:cxn modelId="{FF0D6C7D-6E06-45D4-B48F-65272DB49C40}" type="presOf" srcId="{840F4852-A142-410E-B0D0-59F7D4332632}" destId="{5438BD6A-4B06-489A-935B-B5F856E1A4E5}" srcOrd="0" destOrd="0" presId="urn:microsoft.com/office/officeart/2005/8/layout/hierarchy3"/>
    <dgm:cxn modelId="{0BC708A3-DED4-47BE-8430-F373A880EB21}" type="presOf" srcId="{0D64B1AE-7360-4724-AF81-661CF5BECCCD}" destId="{A03E60F1-26E5-4DA2-93DC-A2CE518B4D2C}" srcOrd="0" destOrd="0" presId="urn:microsoft.com/office/officeart/2005/8/layout/hierarchy3"/>
    <dgm:cxn modelId="{03A7A885-F0B6-47A8-9AE3-1F5CD94B3BA6}" type="presOf" srcId="{9AD7B39B-114D-4FA1-BD74-2FA573F91423}" destId="{E705597A-8747-42A1-91F5-24CCC3D99483}" srcOrd="0" destOrd="0" presId="urn:microsoft.com/office/officeart/2005/8/layout/hierarchy3"/>
    <dgm:cxn modelId="{286EFED7-66DA-45AF-B9C1-59A66EFB085E}" srcId="{5A72DA83-37AB-47A8-AA6B-0C0ACA456E4D}" destId="{5AB8DAB6-2AE0-4361-9C7E-DCF2B02AE55A}" srcOrd="0" destOrd="0" parTransId="{3FAA4831-4847-4DB9-82F7-C5B838C13D65}" sibTransId="{CD88B171-2D3D-42F4-B2A4-29846DF0C2A0}"/>
    <dgm:cxn modelId="{BBB70925-E8EC-4F30-A044-A61FE5BFC2AA}" type="presOf" srcId="{8CAED28B-4E1D-4956-9C7B-2EFBFC524225}" destId="{D4805A17-F595-4584-81F0-23FA517F77B5}" srcOrd="1" destOrd="0" presId="urn:microsoft.com/office/officeart/2005/8/layout/hierarchy3"/>
    <dgm:cxn modelId="{A81C138D-0047-43AC-A5C3-816883BD88A2}" type="presOf" srcId="{5A72DA83-37AB-47A8-AA6B-0C0ACA456E4D}" destId="{8C3B0EB7-1935-492E-B0A5-1601B7CA86B3}" srcOrd="0" destOrd="0" presId="urn:microsoft.com/office/officeart/2005/8/layout/hierarchy3"/>
    <dgm:cxn modelId="{7E794534-B543-4F98-9072-70D563C76EF7}" type="presOf" srcId="{B8536213-B37B-4109-A064-5E7F997CC20B}" destId="{91069B9E-1DF7-42A5-B4E2-AE2E7DCF7725}" srcOrd="0" destOrd="0" presId="urn:microsoft.com/office/officeart/2005/8/layout/hierarchy3"/>
    <dgm:cxn modelId="{2F95E73C-3B3B-4376-8629-F34B077D9C77}" type="presOf" srcId="{5B61C0F9-74EA-4681-B982-BD0D58037229}" destId="{E53E0AA1-9D1D-4C0D-91E3-145EEFCF8017}" srcOrd="0" destOrd="0" presId="urn:microsoft.com/office/officeart/2005/8/layout/hierarchy3"/>
    <dgm:cxn modelId="{B684B2BC-120D-43B2-A624-97128F709A9C}" type="presOf" srcId="{5B61C0F9-74EA-4681-B982-BD0D58037229}" destId="{7A896F2C-C4F4-4FED-9FB8-74EB80468A15}" srcOrd="1" destOrd="0" presId="urn:microsoft.com/office/officeart/2005/8/layout/hierarchy3"/>
    <dgm:cxn modelId="{08922EFF-AB58-4F0E-8AB0-E8DEED28D37A}" type="presOf" srcId="{E69780F1-F4A6-4B16-8403-E9FA30ACA8B9}" destId="{1A0C61E9-0B5B-425A-9757-566E61EDB125}" srcOrd="0" destOrd="0" presId="urn:microsoft.com/office/officeart/2005/8/layout/hierarchy3"/>
    <dgm:cxn modelId="{3793217C-8642-486F-91C9-51FBB305107F}" srcId="{E69780F1-F4A6-4B16-8403-E9FA30ACA8B9}" destId="{8CAED28B-4E1D-4956-9C7B-2EFBFC524225}" srcOrd="1" destOrd="0" parTransId="{F22ABE25-2434-4213-9E0A-AB491B4E3BAA}" sibTransId="{48977991-1A7B-4B38-B807-D49E334EDD3A}"/>
    <dgm:cxn modelId="{6DB645D7-3BA6-4C8D-803A-B2B666099F4B}" type="presOf" srcId="{8CAED28B-4E1D-4956-9C7B-2EFBFC524225}" destId="{623969FB-8166-4E12-8251-F1D58BB839D6}" srcOrd="0" destOrd="0" presId="urn:microsoft.com/office/officeart/2005/8/layout/hierarchy3"/>
    <dgm:cxn modelId="{D7255A30-1061-4C01-8832-74161707288F}" type="presOf" srcId="{60E24385-28C6-4137-B824-DB3790AB7163}" destId="{B74359F8-18CD-40C6-8610-3945FB1FF158}" srcOrd="0" destOrd="0" presId="urn:microsoft.com/office/officeart/2005/8/layout/hierarchy3"/>
    <dgm:cxn modelId="{24A283DC-9F00-4397-AB8F-5670629BE180}" srcId="{5B61C0F9-74EA-4681-B982-BD0D58037229}" destId="{ED26611C-B96E-40DA-9E21-5C3B7928C952}" srcOrd="0" destOrd="0" parTransId="{9AD7B39B-114D-4FA1-BD74-2FA573F91423}" sibTransId="{FF1B733C-7A8D-442E-BD49-D1C769993861}"/>
    <dgm:cxn modelId="{F4604235-905D-45C3-A938-E704C72F7FD9}" srcId="{5A72DA83-37AB-47A8-AA6B-0C0ACA456E4D}" destId="{0D64B1AE-7360-4724-AF81-661CF5BECCCD}" srcOrd="1" destOrd="0" parTransId="{CD1F0F82-8DCD-4760-9865-7384A584A324}" sibTransId="{6C8CF8F9-4C6A-4BE0-8CD9-606AFC7C1D51}"/>
    <dgm:cxn modelId="{CB7A499A-A055-4E4A-BED4-3C499FC2B705}" srcId="{5B61C0F9-74EA-4681-B982-BD0D58037229}" destId="{60E24385-28C6-4137-B824-DB3790AB7163}" srcOrd="1" destOrd="0" parTransId="{840F4852-A142-410E-B0D0-59F7D4332632}" sibTransId="{2C585996-0680-4786-A599-BB4DFA226B56}"/>
    <dgm:cxn modelId="{941638EA-6512-4074-81B9-623EBDE11D85}" srcId="{8CAED28B-4E1D-4956-9C7B-2EFBFC524225}" destId="{B8536213-B37B-4109-A064-5E7F997CC20B}" srcOrd="0" destOrd="0" parTransId="{34242CEA-C528-4527-9B46-B8E476C526A9}" sibTransId="{CE15FC5D-C6C6-414E-919F-807D2B1B6835}"/>
    <dgm:cxn modelId="{5035AF6E-9902-4309-B7E9-E5AAE42277CC}" type="presOf" srcId="{CD1F0F82-8DCD-4760-9865-7384A584A324}" destId="{B74028E7-F8C5-42AA-BAD7-F1B55B26A9DF}" srcOrd="0" destOrd="0" presId="urn:microsoft.com/office/officeart/2005/8/layout/hierarchy3"/>
    <dgm:cxn modelId="{31AFB122-36B3-4955-B30E-CABC069C31A7}" type="presParOf" srcId="{1A0C61E9-0B5B-425A-9757-566E61EDB125}" destId="{017C2AEF-B100-4719-92FB-7C276BAC6A70}" srcOrd="0" destOrd="0" presId="urn:microsoft.com/office/officeart/2005/8/layout/hierarchy3"/>
    <dgm:cxn modelId="{457C1BF2-900F-4CDB-8AE2-1582BBC40B49}" type="presParOf" srcId="{017C2AEF-B100-4719-92FB-7C276BAC6A70}" destId="{AE08810C-B067-4441-9548-680471A94A78}" srcOrd="0" destOrd="0" presId="urn:microsoft.com/office/officeart/2005/8/layout/hierarchy3"/>
    <dgm:cxn modelId="{C4FA26B4-7557-48F9-B5EB-4358458B5B89}" type="presParOf" srcId="{AE08810C-B067-4441-9548-680471A94A78}" destId="{8C3B0EB7-1935-492E-B0A5-1601B7CA86B3}" srcOrd="0" destOrd="0" presId="urn:microsoft.com/office/officeart/2005/8/layout/hierarchy3"/>
    <dgm:cxn modelId="{9E2BB4D7-F42D-42F9-909D-280EBCCF982C}" type="presParOf" srcId="{AE08810C-B067-4441-9548-680471A94A78}" destId="{0311E94E-39E9-4374-951C-722EDD64FEDB}" srcOrd="1" destOrd="0" presId="urn:microsoft.com/office/officeart/2005/8/layout/hierarchy3"/>
    <dgm:cxn modelId="{60B4BF57-AC68-432F-A31A-A93351E4D510}" type="presParOf" srcId="{017C2AEF-B100-4719-92FB-7C276BAC6A70}" destId="{E818F551-445A-4D5F-82FB-A714F98EDA6E}" srcOrd="1" destOrd="0" presId="urn:microsoft.com/office/officeart/2005/8/layout/hierarchy3"/>
    <dgm:cxn modelId="{7CA8EFF1-39CD-474D-BF6D-B88CDAC7218C}" type="presParOf" srcId="{E818F551-445A-4D5F-82FB-A714F98EDA6E}" destId="{AC850670-0A19-4ACE-8555-9DE1C01D3052}" srcOrd="0" destOrd="0" presId="urn:microsoft.com/office/officeart/2005/8/layout/hierarchy3"/>
    <dgm:cxn modelId="{38F46EAF-2B35-4DBF-8653-DD5D424FA1AE}" type="presParOf" srcId="{E818F551-445A-4D5F-82FB-A714F98EDA6E}" destId="{FB6FC8FC-3C9A-48B9-996B-0B9290E76579}" srcOrd="1" destOrd="0" presId="urn:microsoft.com/office/officeart/2005/8/layout/hierarchy3"/>
    <dgm:cxn modelId="{E4F8B4B8-1C08-4D8D-A724-C867FEB625E7}" type="presParOf" srcId="{E818F551-445A-4D5F-82FB-A714F98EDA6E}" destId="{B74028E7-F8C5-42AA-BAD7-F1B55B26A9DF}" srcOrd="2" destOrd="0" presId="urn:microsoft.com/office/officeart/2005/8/layout/hierarchy3"/>
    <dgm:cxn modelId="{BB5E516C-C37A-4DF4-8A31-5D0E77D0FF84}" type="presParOf" srcId="{E818F551-445A-4D5F-82FB-A714F98EDA6E}" destId="{A03E60F1-26E5-4DA2-93DC-A2CE518B4D2C}" srcOrd="3" destOrd="0" presId="urn:microsoft.com/office/officeart/2005/8/layout/hierarchy3"/>
    <dgm:cxn modelId="{2E89BA63-F9B8-42E6-AD5D-B4F57029718D}" type="presParOf" srcId="{1A0C61E9-0B5B-425A-9757-566E61EDB125}" destId="{BB807247-5ACB-41BB-B069-77EB3C54D682}" srcOrd="1" destOrd="0" presId="urn:microsoft.com/office/officeart/2005/8/layout/hierarchy3"/>
    <dgm:cxn modelId="{1362EEBD-8F5B-4B51-BCFA-4D749A3ED885}" type="presParOf" srcId="{BB807247-5ACB-41BB-B069-77EB3C54D682}" destId="{73EAC5A9-E74E-42C0-AA33-25D84775FC33}" srcOrd="0" destOrd="0" presId="urn:microsoft.com/office/officeart/2005/8/layout/hierarchy3"/>
    <dgm:cxn modelId="{0602933B-51C3-4CB3-8625-276C4BFEA263}" type="presParOf" srcId="{73EAC5A9-E74E-42C0-AA33-25D84775FC33}" destId="{623969FB-8166-4E12-8251-F1D58BB839D6}" srcOrd="0" destOrd="0" presId="urn:microsoft.com/office/officeart/2005/8/layout/hierarchy3"/>
    <dgm:cxn modelId="{2F0AC669-0F0D-4854-B8C4-3246407CABE8}" type="presParOf" srcId="{73EAC5A9-E74E-42C0-AA33-25D84775FC33}" destId="{D4805A17-F595-4584-81F0-23FA517F77B5}" srcOrd="1" destOrd="0" presId="urn:microsoft.com/office/officeart/2005/8/layout/hierarchy3"/>
    <dgm:cxn modelId="{5ECACF44-5480-4453-83B5-D7BC20FB0B5B}" type="presParOf" srcId="{BB807247-5ACB-41BB-B069-77EB3C54D682}" destId="{7962C5E4-82FF-4002-A03A-03CFDB9ACF35}" srcOrd="1" destOrd="0" presId="urn:microsoft.com/office/officeart/2005/8/layout/hierarchy3"/>
    <dgm:cxn modelId="{630B2189-B2B7-448E-A56E-225F46ED3F32}" type="presParOf" srcId="{7962C5E4-82FF-4002-A03A-03CFDB9ACF35}" destId="{5D89497F-1901-4E23-9198-CD86140B82FA}" srcOrd="0" destOrd="0" presId="urn:microsoft.com/office/officeart/2005/8/layout/hierarchy3"/>
    <dgm:cxn modelId="{BEFE4896-CB01-4DB8-8221-AA35ED5E3297}" type="presParOf" srcId="{7962C5E4-82FF-4002-A03A-03CFDB9ACF35}" destId="{91069B9E-1DF7-42A5-B4E2-AE2E7DCF7725}" srcOrd="1" destOrd="0" presId="urn:microsoft.com/office/officeart/2005/8/layout/hierarchy3"/>
    <dgm:cxn modelId="{C7CDF21D-28FD-4231-B35F-5456BB2B3561}" type="presParOf" srcId="{1A0C61E9-0B5B-425A-9757-566E61EDB125}" destId="{E3A98FA4-DCD2-4C8C-ABE2-D397737A9281}" srcOrd="2" destOrd="0" presId="urn:microsoft.com/office/officeart/2005/8/layout/hierarchy3"/>
    <dgm:cxn modelId="{99EB680C-EA9C-4764-85BC-20FB4C9AA1F8}" type="presParOf" srcId="{E3A98FA4-DCD2-4C8C-ABE2-D397737A9281}" destId="{DA982E9C-E5AE-4DBE-8C8A-D896D6D5BD02}" srcOrd="0" destOrd="0" presId="urn:microsoft.com/office/officeart/2005/8/layout/hierarchy3"/>
    <dgm:cxn modelId="{D73DCE71-28F2-4CF2-BDE0-BDB66887B1E0}" type="presParOf" srcId="{DA982E9C-E5AE-4DBE-8C8A-D896D6D5BD02}" destId="{E53E0AA1-9D1D-4C0D-91E3-145EEFCF8017}" srcOrd="0" destOrd="0" presId="urn:microsoft.com/office/officeart/2005/8/layout/hierarchy3"/>
    <dgm:cxn modelId="{3A6840F4-EAF6-4ACA-A3F8-574181CA602B}" type="presParOf" srcId="{DA982E9C-E5AE-4DBE-8C8A-D896D6D5BD02}" destId="{7A896F2C-C4F4-4FED-9FB8-74EB80468A15}" srcOrd="1" destOrd="0" presId="urn:microsoft.com/office/officeart/2005/8/layout/hierarchy3"/>
    <dgm:cxn modelId="{0F11DC64-3105-4690-8826-62A0DE9A6FFB}" type="presParOf" srcId="{E3A98FA4-DCD2-4C8C-ABE2-D397737A9281}" destId="{2115FD8B-B972-4FBC-8816-667DEB9CE1BE}" srcOrd="1" destOrd="0" presId="urn:microsoft.com/office/officeart/2005/8/layout/hierarchy3"/>
    <dgm:cxn modelId="{9DE47B5D-9E07-4A5A-9FFE-1139A1AF2D40}" type="presParOf" srcId="{2115FD8B-B972-4FBC-8816-667DEB9CE1BE}" destId="{E705597A-8747-42A1-91F5-24CCC3D99483}" srcOrd="0" destOrd="0" presId="urn:microsoft.com/office/officeart/2005/8/layout/hierarchy3"/>
    <dgm:cxn modelId="{BC5D22AA-266E-4180-9EA6-C98EED9DCCED}" type="presParOf" srcId="{2115FD8B-B972-4FBC-8816-667DEB9CE1BE}" destId="{B19A70C6-7ABF-4BFD-9F7C-FECBA82231A3}" srcOrd="1" destOrd="0" presId="urn:microsoft.com/office/officeart/2005/8/layout/hierarchy3"/>
    <dgm:cxn modelId="{F938926B-4F04-47BF-B15F-96F358996801}" type="presParOf" srcId="{2115FD8B-B972-4FBC-8816-667DEB9CE1BE}" destId="{5438BD6A-4B06-489A-935B-B5F856E1A4E5}" srcOrd="2" destOrd="0" presId="urn:microsoft.com/office/officeart/2005/8/layout/hierarchy3"/>
    <dgm:cxn modelId="{2C7D761A-E80A-4AC7-9050-6B417B1621FE}" type="presParOf" srcId="{2115FD8B-B972-4FBC-8816-667DEB9CE1BE}" destId="{B74359F8-18CD-40C6-8610-3945FB1FF15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770BF-7BD1-4DC2-97DD-45E3366FE6CB}"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4AA7A-7FF3-403E-B881-B311781A7CB8}" type="slidenum">
              <a:rPr lang="en-US" smtClean="0"/>
              <a:pPr/>
              <a:t>‹#›</a:t>
            </a:fld>
            <a:endParaRPr lang="en-US" dirty="0"/>
          </a:p>
        </p:txBody>
      </p:sp>
    </p:spTree>
    <p:extLst>
      <p:ext uri="{BB962C8B-B14F-4D97-AF65-F5344CB8AC3E}">
        <p14:creationId xmlns:p14="http://schemas.microsoft.com/office/powerpoint/2010/main" xmlns="" val="11562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a:t>
            </a:fld>
            <a:endParaRPr lang="en-US" dirty="0"/>
          </a:p>
        </p:txBody>
      </p:sp>
    </p:spTree>
    <p:extLst>
      <p:ext uri="{BB962C8B-B14F-4D97-AF65-F5344CB8AC3E}">
        <p14:creationId xmlns:p14="http://schemas.microsoft.com/office/powerpoint/2010/main" xmlns="" val="373695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14</a:t>
            </a:fld>
            <a:endParaRPr lang="en-US" dirty="0"/>
          </a:p>
        </p:txBody>
      </p:sp>
    </p:spTree>
    <p:extLst>
      <p:ext uri="{BB962C8B-B14F-4D97-AF65-F5344CB8AC3E}">
        <p14:creationId xmlns:p14="http://schemas.microsoft.com/office/powerpoint/2010/main" xmlns="" val="43682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15</a:t>
            </a:fld>
            <a:endParaRPr lang="en-US" dirty="0"/>
          </a:p>
        </p:txBody>
      </p:sp>
    </p:spTree>
    <p:extLst>
      <p:ext uri="{BB962C8B-B14F-4D97-AF65-F5344CB8AC3E}">
        <p14:creationId xmlns:p14="http://schemas.microsoft.com/office/powerpoint/2010/main" xmlns="" val="3778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16</a:t>
            </a:fld>
            <a:endParaRPr lang="en-US" dirty="0"/>
          </a:p>
        </p:txBody>
      </p:sp>
    </p:spTree>
    <p:extLst>
      <p:ext uri="{BB962C8B-B14F-4D97-AF65-F5344CB8AC3E}">
        <p14:creationId xmlns:p14="http://schemas.microsoft.com/office/powerpoint/2010/main" xmlns="" val="330832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17</a:t>
            </a:fld>
            <a:endParaRPr lang="en-US" dirty="0"/>
          </a:p>
        </p:txBody>
      </p:sp>
    </p:spTree>
    <p:extLst>
      <p:ext uri="{BB962C8B-B14F-4D97-AF65-F5344CB8AC3E}">
        <p14:creationId xmlns:p14="http://schemas.microsoft.com/office/powerpoint/2010/main" xmlns="" val="15065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18</a:t>
            </a:fld>
            <a:endParaRPr lang="en-US" dirty="0"/>
          </a:p>
        </p:txBody>
      </p:sp>
    </p:spTree>
    <p:extLst>
      <p:ext uri="{BB962C8B-B14F-4D97-AF65-F5344CB8AC3E}">
        <p14:creationId xmlns:p14="http://schemas.microsoft.com/office/powerpoint/2010/main" xmlns="" val="380042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19</a:t>
            </a:fld>
            <a:endParaRPr lang="en-US" dirty="0"/>
          </a:p>
        </p:txBody>
      </p:sp>
    </p:spTree>
    <p:extLst>
      <p:ext uri="{BB962C8B-B14F-4D97-AF65-F5344CB8AC3E}">
        <p14:creationId xmlns:p14="http://schemas.microsoft.com/office/powerpoint/2010/main" xmlns="" val="311334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20</a:t>
            </a:fld>
            <a:endParaRPr lang="en-US" dirty="0"/>
          </a:p>
        </p:txBody>
      </p:sp>
    </p:spTree>
    <p:extLst>
      <p:ext uri="{BB962C8B-B14F-4D97-AF65-F5344CB8AC3E}">
        <p14:creationId xmlns:p14="http://schemas.microsoft.com/office/powerpoint/2010/main" xmlns="" val="322612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21</a:t>
            </a:fld>
            <a:endParaRPr lang="en-US" dirty="0"/>
          </a:p>
        </p:txBody>
      </p:sp>
    </p:spTree>
    <p:extLst>
      <p:ext uri="{BB962C8B-B14F-4D97-AF65-F5344CB8AC3E}">
        <p14:creationId xmlns:p14="http://schemas.microsoft.com/office/powerpoint/2010/main" xmlns="" val="37666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22</a:t>
            </a:fld>
            <a:endParaRPr lang="en-US" dirty="0"/>
          </a:p>
        </p:txBody>
      </p:sp>
    </p:spTree>
    <p:extLst>
      <p:ext uri="{BB962C8B-B14F-4D97-AF65-F5344CB8AC3E}">
        <p14:creationId xmlns:p14="http://schemas.microsoft.com/office/powerpoint/2010/main" xmlns="" val="310390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Detail on KPI’s included in the Additional Notes:  Slides 30 – 34. </a:t>
            </a:r>
            <a:r>
              <a:rPr lang="en-US" i="1" dirty="0" smtClean="0"/>
              <a:t>(</a:t>
            </a:r>
            <a:r>
              <a:rPr lang="en-US" sz="1200" i="1" dirty="0" smtClean="0"/>
              <a:t>Detail Risk Management Plan included in the Additional Notes: Slides 35 – 37)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23</a:t>
            </a:fld>
            <a:endParaRPr lang="en-US" dirty="0"/>
          </a:p>
        </p:txBody>
      </p:sp>
    </p:spTree>
    <p:extLst>
      <p:ext uri="{BB962C8B-B14F-4D97-AF65-F5344CB8AC3E}">
        <p14:creationId xmlns:p14="http://schemas.microsoft.com/office/powerpoint/2010/main" xmlns="" val="25876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a:t>
            </a:fld>
            <a:endParaRPr lang="en-US" dirty="0"/>
          </a:p>
        </p:txBody>
      </p:sp>
    </p:spTree>
    <p:extLst>
      <p:ext uri="{BB962C8B-B14F-4D97-AF65-F5344CB8AC3E}">
        <p14:creationId xmlns:p14="http://schemas.microsoft.com/office/powerpoint/2010/main" xmlns="" val="203737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24</a:t>
            </a:fld>
            <a:endParaRPr lang="en-US" dirty="0"/>
          </a:p>
        </p:txBody>
      </p:sp>
    </p:spTree>
    <p:extLst>
      <p:ext uri="{BB962C8B-B14F-4D97-AF65-F5344CB8AC3E}">
        <p14:creationId xmlns:p14="http://schemas.microsoft.com/office/powerpoint/2010/main" xmlns="" val="410369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25</a:t>
            </a:fld>
            <a:endParaRPr lang="en-US" dirty="0"/>
          </a:p>
        </p:txBody>
      </p:sp>
    </p:spTree>
    <p:extLst>
      <p:ext uri="{BB962C8B-B14F-4D97-AF65-F5344CB8AC3E}">
        <p14:creationId xmlns:p14="http://schemas.microsoft.com/office/powerpoint/2010/main" xmlns="" val="3604491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26</a:t>
            </a:fld>
            <a:endParaRPr lang="en-US" dirty="0"/>
          </a:p>
        </p:txBody>
      </p:sp>
    </p:spTree>
    <p:extLst>
      <p:ext uri="{BB962C8B-B14F-4D97-AF65-F5344CB8AC3E}">
        <p14:creationId xmlns:p14="http://schemas.microsoft.com/office/powerpoint/2010/main" xmlns="" val="53357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33</a:t>
            </a:fld>
            <a:endParaRPr lang="en-US" dirty="0"/>
          </a:p>
        </p:txBody>
      </p:sp>
    </p:spTree>
    <p:extLst>
      <p:ext uri="{BB962C8B-B14F-4D97-AF65-F5344CB8AC3E}">
        <p14:creationId xmlns:p14="http://schemas.microsoft.com/office/powerpoint/2010/main" xmlns="" val="417049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34</a:t>
            </a:fld>
            <a:endParaRPr lang="en-US" dirty="0"/>
          </a:p>
        </p:txBody>
      </p:sp>
    </p:spTree>
    <p:extLst>
      <p:ext uri="{BB962C8B-B14F-4D97-AF65-F5344CB8AC3E}">
        <p14:creationId xmlns:p14="http://schemas.microsoft.com/office/powerpoint/2010/main" xmlns="" val="2736427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35</a:t>
            </a:fld>
            <a:endParaRPr lang="en-US" dirty="0"/>
          </a:p>
        </p:txBody>
      </p:sp>
    </p:spTree>
    <p:extLst>
      <p:ext uri="{BB962C8B-B14F-4D97-AF65-F5344CB8AC3E}">
        <p14:creationId xmlns:p14="http://schemas.microsoft.com/office/powerpoint/2010/main" xmlns="" val="1787875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36</a:t>
            </a:fld>
            <a:endParaRPr lang="en-US" dirty="0"/>
          </a:p>
        </p:txBody>
      </p:sp>
    </p:spTree>
    <p:extLst>
      <p:ext uri="{BB962C8B-B14F-4D97-AF65-F5344CB8AC3E}">
        <p14:creationId xmlns:p14="http://schemas.microsoft.com/office/powerpoint/2010/main" xmlns="" val="3553760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37</a:t>
            </a:fld>
            <a:endParaRPr lang="en-US" dirty="0"/>
          </a:p>
        </p:txBody>
      </p:sp>
    </p:spTree>
    <p:extLst>
      <p:ext uri="{BB962C8B-B14F-4D97-AF65-F5344CB8AC3E}">
        <p14:creationId xmlns:p14="http://schemas.microsoft.com/office/powerpoint/2010/main" xmlns="" val="370258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38</a:t>
            </a:fld>
            <a:endParaRPr lang="en-US" dirty="0"/>
          </a:p>
        </p:txBody>
      </p:sp>
    </p:spTree>
    <p:extLst>
      <p:ext uri="{BB962C8B-B14F-4D97-AF65-F5344CB8AC3E}">
        <p14:creationId xmlns:p14="http://schemas.microsoft.com/office/powerpoint/2010/main" xmlns="" val="215600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39</a:t>
            </a:fld>
            <a:endParaRPr lang="en-US" dirty="0"/>
          </a:p>
        </p:txBody>
      </p:sp>
    </p:spTree>
    <p:extLst>
      <p:ext uri="{BB962C8B-B14F-4D97-AF65-F5344CB8AC3E}">
        <p14:creationId xmlns:p14="http://schemas.microsoft.com/office/powerpoint/2010/main" xmlns="" val="272621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3</a:t>
            </a:fld>
            <a:endParaRPr lang="en-US" dirty="0"/>
          </a:p>
        </p:txBody>
      </p:sp>
    </p:spTree>
    <p:extLst>
      <p:ext uri="{BB962C8B-B14F-4D97-AF65-F5344CB8AC3E}">
        <p14:creationId xmlns:p14="http://schemas.microsoft.com/office/powerpoint/2010/main" xmlns="" val="91134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40</a:t>
            </a:fld>
            <a:endParaRPr lang="en-US" dirty="0"/>
          </a:p>
        </p:txBody>
      </p:sp>
    </p:spTree>
    <p:extLst>
      <p:ext uri="{BB962C8B-B14F-4D97-AF65-F5344CB8AC3E}">
        <p14:creationId xmlns:p14="http://schemas.microsoft.com/office/powerpoint/2010/main" xmlns="" val="242376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41</a:t>
            </a:fld>
            <a:endParaRPr lang="en-US" dirty="0"/>
          </a:p>
        </p:txBody>
      </p:sp>
    </p:spTree>
    <p:extLst>
      <p:ext uri="{BB962C8B-B14F-4D97-AF65-F5344CB8AC3E}">
        <p14:creationId xmlns:p14="http://schemas.microsoft.com/office/powerpoint/2010/main" xmlns="" val="369330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42</a:t>
            </a:fld>
            <a:endParaRPr lang="en-US" dirty="0"/>
          </a:p>
        </p:txBody>
      </p:sp>
    </p:spTree>
    <p:extLst>
      <p:ext uri="{BB962C8B-B14F-4D97-AF65-F5344CB8AC3E}">
        <p14:creationId xmlns:p14="http://schemas.microsoft.com/office/powerpoint/2010/main" xmlns="" val="2227125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43</a:t>
            </a:fld>
            <a:endParaRPr lang="en-US" dirty="0"/>
          </a:p>
        </p:txBody>
      </p:sp>
    </p:spTree>
    <p:extLst>
      <p:ext uri="{BB962C8B-B14F-4D97-AF65-F5344CB8AC3E}">
        <p14:creationId xmlns:p14="http://schemas.microsoft.com/office/powerpoint/2010/main" xmlns="" val="2002836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44</a:t>
            </a:fld>
            <a:endParaRPr lang="en-US" dirty="0"/>
          </a:p>
        </p:txBody>
      </p:sp>
    </p:spTree>
    <p:extLst>
      <p:ext uri="{BB962C8B-B14F-4D97-AF65-F5344CB8AC3E}">
        <p14:creationId xmlns:p14="http://schemas.microsoft.com/office/powerpoint/2010/main" xmlns="" val="2803932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45</a:t>
            </a:fld>
            <a:endParaRPr lang="en-US" dirty="0"/>
          </a:p>
        </p:txBody>
      </p:sp>
    </p:spTree>
    <p:extLst>
      <p:ext uri="{BB962C8B-B14F-4D97-AF65-F5344CB8AC3E}">
        <p14:creationId xmlns:p14="http://schemas.microsoft.com/office/powerpoint/2010/main" xmlns="" val="2716869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46</a:t>
            </a:fld>
            <a:endParaRPr lang="en-US" dirty="0"/>
          </a:p>
        </p:txBody>
      </p:sp>
    </p:spTree>
    <p:extLst>
      <p:ext uri="{BB962C8B-B14F-4D97-AF65-F5344CB8AC3E}">
        <p14:creationId xmlns:p14="http://schemas.microsoft.com/office/powerpoint/2010/main" xmlns="" val="62118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47</a:t>
            </a:fld>
            <a:endParaRPr lang="en-US" dirty="0"/>
          </a:p>
        </p:txBody>
      </p:sp>
    </p:spTree>
    <p:extLst>
      <p:ext uri="{BB962C8B-B14F-4D97-AF65-F5344CB8AC3E}">
        <p14:creationId xmlns:p14="http://schemas.microsoft.com/office/powerpoint/2010/main" xmlns="" val="2459108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48</a:t>
            </a:fld>
            <a:endParaRPr lang="en-US" dirty="0"/>
          </a:p>
        </p:txBody>
      </p:sp>
    </p:spTree>
    <p:extLst>
      <p:ext uri="{BB962C8B-B14F-4D97-AF65-F5344CB8AC3E}">
        <p14:creationId xmlns:p14="http://schemas.microsoft.com/office/powerpoint/2010/main" xmlns="" val="2640386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49</a:t>
            </a:fld>
            <a:endParaRPr lang="en-US" dirty="0"/>
          </a:p>
        </p:txBody>
      </p:sp>
    </p:spTree>
    <p:extLst>
      <p:ext uri="{BB962C8B-B14F-4D97-AF65-F5344CB8AC3E}">
        <p14:creationId xmlns:p14="http://schemas.microsoft.com/office/powerpoint/2010/main" xmlns="" val="11314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4</a:t>
            </a:fld>
            <a:endParaRPr lang="en-US" dirty="0"/>
          </a:p>
        </p:txBody>
      </p:sp>
    </p:spTree>
    <p:extLst>
      <p:ext uri="{BB962C8B-B14F-4D97-AF65-F5344CB8AC3E}">
        <p14:creationId xmlns:p14="http://schemas.microsoft.com/office/powerpoint/2010/main" xmlns="" val="1191168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50</a:t>
            </a:fld>
            <a:endParaRPr lang="en-US" dirty="0"/>
          </a:p>
        </p:txBody>
      </p:sp>
    </p:spTree>
    <p:extLst>
      <p:ext uri="{BB962C8B-B14F-4D97-AF65-F5344CB8AC3E}">
        <p14:creationId xmlns:p14="http://schemas.microsoft.com/office/powerpoint/2010/main" xmlns="" val="363580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7</a:t>
            </a:fld>
            <a:endParaRPr lang="en-US" dirty="0"/>
          </a:p>
        </p:txBody>
      </p:sp>
    </p:spTree>
    <p:extLst>
      <p:ext uri="{BB962C8B-B14F-4D97-AF65-F5344CB8AC3E}">
        <p14:creationId xmlns:p14="http://schemas.microsoft.com/office/powerpoint/2010/main" xmlns="" val="112415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a:xfrm>
            <a:off x="679768" y="4715153"/>
            <a:ext cx="5438140" cy="4466987"/>
          </a:xfrm>
          <a:prstGeom prst="rect">
            <a:avLst/>
          </a:prstGeom>
        </p:spPr>
        <p:txBody>
          <a:bodyPr/>
          <a:lstStyle/>
          <a:p>
            <a:endParaRPr lang="en-US"/>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fontAlgn="base">
              <a:spcBef>
                <a:spcPct val="0"/>
              </a:spcBef>
              <a:spcAft>
                <a:spcPct val="0"/>
              </a:spcAft>
            </a:pPr>
            <a:fld id="{2044AA7A-7FF3-403E-B881-B311781A7CB8}" type="slidenum">
              <a:rPr lang="en-US">
                <a:solidFill>
                  <a:prstClr val="black"/>
                </a:solidFill>
                <a:latin typeface="Arial" charset="0"/>
              </a:rPr>
              <a:pPr fontAlgn="base">
                <a:spcBef>
                  <a:spcPct val="0"/>
                </a:spcBef>
                <a:spcAft>
                  <a:spcPct val="0"/>
                </a:spcAft>
              </a:pPr>
              <a:t>8</a:t>
            </a:fld>
            <a:endParaRPr lang="en-US">
              <a:solidFill>
                <a:prstClr val="black"/>
              </a:solidFill>
              <a:latin typeface="Arial" charset="0"/>
            </a:endParaRPr>
          </a:p>
        </p:txBody>
      </p:sp>
    </p:spTree>
    <p:extLst>
      <p:ext uri="{BB962C8B-B14F-4D97-AF65-F5344CB8AC3E}">
        <p14:creationId xmlns:p14="http://schemas.microsoft.com/office/powerpoint/2010/main" xmlns="" val="238129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11</a:t>
            </a:fld>
            <a:endParaRPr lang="en-US" dirty="0"/>
          </a:p>
        </p:txBody>
      </p:sp>
    </p:spTree>
    <p:extLst>
      <p:ext uri="{BB962C8B-B14F-4D97-AF65-F5344CB8AC3E}">
        <p14:creationId xmlns:p14="http://schemas.microsoft.com/office/powerpoint/2010/main" xmlns="" val="41140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12</a:t>
            </a:fld>
            <a:endParaRPr lang="en-US" dirty="0"/>
          </a:p>
        </p:txBody>
      </p:sp>
    </p:spTree>
    <p:extLst>
      <p:ext uri="{BB962C8B-B14F-4D97-AF65-F5344CB8AC3E}">
        <p14:creationId xmlns:p14="http://schemas.microsoft.com/office/powerpoint/2010/main" xmlns="" val="248425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4AA7A-7FF3-403E-B881-B311781A7CB8}" type="slidenum">
              <a:rPr lang="en-US" smtClean="0"/>
              <a:pPr/>
              <a:t>13</a:t>
            </a:fld>
            <a:endParaRPr lang="en-US" dirty="0"/>
          </a:p>
        </p:txBody>
      </p:sp>
    </p:spTree>
    <p:extLst>
      <p:ext uri="{BB962C8B-B14F-4D97-AF65-F5344CB8AC3E}">
        <p14:creationId xmlns:p14="http://schemas.microsoft.com/office/powerpoint/2010/main" xmlns="" val="161300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53504" y="-35278"/>
            <a:ext cx="9959505" cy="6893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 name="Picture 1" descr="Letters&amp;Parcel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3505" y="-35279"/>
            <a:ext cx="9959505" cy="6894141"/>
          </a:xfrm>
          <a:prstGeom prst="rect">
            <a:avLst/>
          </a:prstGeom>
        </p:spPr>
      </p:pic>
    </p:spTree>
    <p:extLst>
      <p:ext uri="{BB962C8B-B14F-4D97-AF65-F5344CB8AC3E}">
        <p14:creationId xmlns:p14="http://schemas.microsoft.com/office/powerpoint/2010/main" xmlns="" val="310949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941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0431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5109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ZA"/>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7687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ZA"/>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ZA"/>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31126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8306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9313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53504" y="-35278"/>
            <a:ext cx="9959505" cy="6893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pic>
        <p:nvPicPr>
          <p:cNvPr id="4" name="Picture 3" descr="Letters&amp;Parcel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3504" y="-35278"/>
            <a:ext cx="9959505" cy="6895042"/>
          </a:xfrm>
          <a:prstGeom prst="rect">
            <a:avLst/>
          </a:prstGeom>
        </p:spPr>
      </p:pic>
    </p:spTree>
    <p:extLst>
      <p:ext uri="{BB962C8B-B14F-4D97-AF65-F5344CB8AC3E}">
        <p14:creationId xmlns:p14="http://schemas.microsoft.com/office/powerpoint/2010/main" xmlns="" val="247119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85209"/>
            <a:ext cx="8915400" cy="491672"/>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427163"/>
            <a:ext cx="8915400" cy="4437062"/>
          </a:xfrm>
          <a:prstGeom prst="rect">
            <a:avLst/>
          </a:prstGeom>
        </p:spPr>
        <p:txBody>
          <a:bodyPr/>
          <a:lstStyle>
            <a:lvl1pPr>
              <a:spcBef>
                <a:spcPts val="0"/>
              </a:spcBef>
              <a:spcAft>
                <a:spcPts val="1000"/>
              </a:spcAft>
              <a:defRPr sz="1800"/>
            </a:lvl1pPr>
            <a:lvl2pPr marL="0" indent="0">
              <a:defRPr sz="1800"/>
            </a:lvl2pPr>
            <a:lvl3pPr marL="0" indent="0">
              <a:defRPr sz="1800"/>
            </a:lvl3pPr>
            <a:lvl4pPr marL="0" indent="0">
              <a:defRPr sz="1800"/>
            </a:lvl4pPr>
            <a:lvl5pPr marL="0" indent="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B9C7AD4-EF6E-4C4E-BE6D-BC7F73DF01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0214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85209"/>
            <a:ext cx="8915400" cy="500396"/>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3581" y="1421435"/>
            <a:ext cx="4375150" cy="4442790"/>
          </a:xfrm>
          <a:prstGeom prst="rect">
            <a:avLst/>
          </a:prstGeom>
        </p:spPr>
        <p:txBody>
          <a:bodyPr/>
          <a:lstStyle>
            <a:lvl1pPr>
              <a:spcBef>
                <a:spcPts val="0"/>
              </a:spcBef>
              <a:spcAft>
                <a:spcPts val="1000"/>
              </a:spcAft>
              <a:defRPr sz="1800"/>
            </a:lvl1pPr>
            <a:lvl2pPr marL="0" indent="0">
              <a:defRPr sz="1800">
                <a:solidFill>
                  <a:srgbClr val="000000"/>
                </a:solidFill>
              </a:defRPr>
            </a:lvl2pPr>
            <a:lvl3pPr marL="0" indent="0">
              <a:defRPr sz="1800">
                <a:solidFill>
                  <a:srgbClr val="000000"/>
                </a:solidFill>
              </a:defRPr>
            </a:lvl3pPr>
            <a:lvl4pPr marL="0" indent="0">
              <a:defRPr sz="1800">
                <a:solidFill>
                  <a:srgbClr val="000000"/>
                </a:solidFill>
              </a:defRPr>
            </a:lvl4pPr>
            <a:lvl5pPr marL="0" indent="0">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9C7AD4-EF6E-4C4E-BE6D-BC7F73DF01B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sz="half" idx="13"/>
          </p:nvPr>
        </p:nvSpPr>
        <p:spPr>
          <a:xfrm>
            <a:off x="5029414" y="1421435"/>
            <a:ext cx="4375150" cy="4442790"/>
          </a:xfrm>
          <a:prstGeom prst="rect">
            <a:avLst/>
          </a:prstGeom>
        </p:spPr>
        <p:txBody>
          <a:bodyPr/>
          <a:lstStyle>
            <a:lvl1pPr>
              <a:spcBef>
                <a:spcPts val="0"/>
              </a:spcBef>
              <a:spcAft>
                <a:spcPts val="1000"/>
              </a:spcAft>
              <a:defRPr sz="1800"/>
            </a:lvl1pPr>
            <a:lvl2pPr marL="0" indent="0">
              <a:defRPr sz="1800">
                <a:solidFill>
                  <a:srgbClr val="000000"/>
                </a:solidFill>
              </a:defRPr>
            </a:lvl2pPr>
            <a:lvl3pPr marL="0" indent="0">
              <a:defRPr sz="1800">
                <a:solidFill>
                  <a:srgbClr val="000000"/>
                </a:solidFill>
              </a:defRPr>
            </a:lvl3pPr>
            <a:lvl4pPr marL="0" indent="0">
              <a:defRPr sz="1800">
                <a:solidFill>
                  <a:srgbClr val="000000"/>
                </a:solidFill>
              </a:defRPr>
            </a:lvl4pPr>
            <a:lvl5pPr marL="0" indent="0">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8286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85209"/>
            <a:ext cx="8915400" cy="491672"/>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427163"/>
            <a:ext cx="8915400" cy="4437062"/>
          </a:xfrm>
          <a:prstGeom prst="rect">
            <a:avLst/>
          </a:prstGeom>
        </p:spPr>
        <p:txBody>
          <a:bodyPr/>
          <a:lstStyle>
            <a:lvl1pPr>
              <a:spcBef>
                <a:spcPts val="0"/>
              </a:spcBef>
              <a:spcAft>
                <a:spcPts val="1000"/>
              </a:spcAft>
              <a:defRPr sz="1800"/>
            </a:lvl1pPr>
            <a:lvl2pPr marL="0" indent="0">
              <a:defRPr sz="1800"/>
            </a:lvl2pPr>
            <a:lvl3pPr marL="0" indent="0">
              <a:defRPr sz="1800"/>
            </a:lvl3pPr>
            <a:lvl4pPr marL="0" indent="0">
              <a:defRPr sz="1800"/>
            </a:lvl4pPr>
            <a:lvl5pPr marL="0" indent="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B9C7AD4-EF6E-4C4E-BE6D-BC7F73DF01BA}" type="slidenum">
              <a:rPr lang="en-US" smtClean="0"/>
              <a:pPr/>
              <a:t>‹#›</a:t>
            </a:fld>
            <a:endParaRPr lang="en-US" dirty="0"/>
          </a:p>
        </p:txBody>
      </p:sp>
    </p:spTree>
    <p:extLst>
      <p:ext uri="{BB962C8B-B14F-4D97-AF65-F5344CB8AC3E}">
        <p14:creationId xmlns:p14="http://schemas.microsoft.com/office/powerpoint/2010/main" xmlns="" val="317202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1" y="1427164"/>
            <a:ext cx="5537729" cy="3873435"/>
          </a:xfrm>
          <a:prstGeom prst="rect">
            <a:avLst/>
          </a:prstGeom>
        </p:spPr>
        <p:txBody>
          <a:bodyPr>
            <a:normAutofit/>
          </a:bodyPr>
          <a:lstStyle>
            <a:lvl1pPr>
              <a:spcBef>
                <a:spcPts val="0"/>
              </a:spcBef>
              <a:spcAft>
                <a:spcPts val="1000"/>
              </a:spcAft>
              <a:defRPr sz="1800"/>
            </a:lvl1pPr>
            <a:lvl2pPr marL="0" indent="0">
              <a:defRPr sz="1800"/>
            </a:lvl2pPr>
            <a:lvl3pPr marL="0" indent="0">
              <a:defRPr sz="1800"/>
            </a:lvl3pPr>
            <a:lvl4pPr marL="0" indent="0">
              <a:defRPr sz="1800"/>
            </a:lvl4pPr>
            <a:lvl5pPr marL="0" indent="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27164"/>
            <a:ext cx="3259006" cy="3873435"/>
          </a:xfrm>
          <a:prstGeom prst="rect">
            <a:avLst/>
          </a:prstGeom>
        </p:spPr>
        <p:txBody>
          <a:bodyPr>
            <a:normAutofit/>
          </a:bodyPr>
          <a:lstStyle>
            <a:lvl1pPr marL="0" indent="0">
              <a:spcBef>
                <a:spcPts val="0"/>
              </a:spcBef>
              <a:spcAft>
                <a:spcPts val="1000"/>
              </a:spcAft>
              <a:buNone/>
              <a:defRPr sz="1400"/>
            </a:lvl1pPr>
            <a:lvl2pPr marL="0" indent="0">
              <a:buNone/>
              <a:defRPr sz="1400"/>
            </a:lvl2pPr>
            <a:lvl3pPr marL="0" indent="0">
              <a:buNone/>
              <a:defRPr sz="1400"/>
            </a:lvl3pPr>
            <a:lvl4pPr marL="0" indent="0">
              <a:buNone/>
              <a:defRPr sz="1400"/>
            </a:lvl4pPr>
            <a:lvl5pPr marL="0" indent="0">
              <a:buNone/>
              <a:defRPr sz="14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txBox="1">
            <a:spLocks/>
          </p:cNvSpPr>
          <p:nvPr userDrawn="1"/>
        </p:nvSpPr>
        <p:spPr>
          <a:xfrm>
            <a:off x="495300" y="6409504"/>
            <a:ext cx="23114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9C7AD4-EF6E-4C4E-BE6D-BC7F73DF01BA}" type="slidenum">
              <a:rPr lang="en-US" sz="1000" smtClean="0">
                <a:solidFill>
                  <a:prstClr val="black">
                    <a:tint val="75000"/>
                  </a:prstClr>
                </a:solidFill>
              </a:rPr>
              <a:pPr/>
              <a:t>‹#›</a:t>
            </a:fld>
            <a:endParaRPr lang="en-US" sz="1000" dirty="0">
              <a:solidFill>
                <a:prstClr val="black">
                  <a:tint val="75000"/>
                </a:prstClr>
              </a:solidFill>
            </a:endParaRPr>
          </a:p>
        </p:txBody>
      </p:sp>
      <p:sp>
        <p:nvSpPr>
          <p:cNvPr id="9" name="Title Placeholder 4"/>
          <p:cNvSpPr txBox="1">
            <a:spLocks/>
          </p:cNvSpPr>
          <p:nvPr userDrawn="1"/>
        </p:nvSpPr>
        <p:spPr>
          <a:xfrm>
            <a:off x="495300" y="485776"/>
            <a:ext cx="8915400" cy="489558"/>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a:lstStyle>
          <a:p>
            <a:r>
              <a:rPr lang="en-US" sz="2500" dirty="0" smtClean="0"/>
              <a:t>Click to edit Master title style</a:t>
            </a:r>
            <a:endParaRPr lang="en-US" sz="2500" dirty="0"/>
          </a:p>
        </p:txBody>
      </p:sp>
    </p:spTree>
    <p:extLst>
      <p:ext uri="{BB962C8B-B14F-4D97-AF65-F5344CB8AC3E}">
        <p14:creationId xmlns:p14="http://schemas.microsoft.com/office/powerpoint/2010/main" xmlns="" val="2606646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580" y="5010849"/>
            <a:ext cx="8917120" cy="566738"/>
          </a:xfrm>
          <a:prstGeom prst="rect">
            <a:avLst/>
          </a:prstGeo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93581" y="1427164"/>
            <a:ext cx="8917119" cy="3451129"/>
          </a:xfrm>
          <a:prstGeom prst="rect">
            <a:avLst/>
          </a:prstGeom>
        </p:spPr>
        <p:txBody>
          <a:bodyPr>
            <a:normAutofit/>
          </a:bodyPr>
          <a:lstStyle>
            <a:lvl1pPr marL="0" indent="0">
              <a:buNone/>
              <a:defRPr sz="2500" b="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93581" y="5577587"/>
            <a:ext cx="8917119" cy="4119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AB9C7AD4-EF6E-4C4E-BE6D-BC7F73DF01BA}" type="slidenum">
              <a:rPr lang="en-US" smtClean="0">
                <a:solidFill>
                  <a:prstClr val="black">
                    <a:tint val="75000"/>
                  </a:prstClr>
                </a:solidFill>
              </a:rPr>
              <a:pPr/>
              <a:t>‹#›</a:t>
            </a:fld>
            <a:endParaRPr lang="en-US" dirty="0">
              <a:solidFill>
                <a:prstClr val="black">
                  <a:tint val="75000"/>
                </a:prstClr>
              </a:solidFill>
            </a:endParaRPr>
          </a:p>
        </p:txBody>
      </p:sp>
      <p:sp>
        <p:nvSpPr>
          <p:cNvPr id="9" name="Title Placeholder 4"/>
          <p:cNvSpPr txBox="1">
            <a:spLocks/>
          </p:cNvSpPr>
          <p:nvPr userDrawn="1"/>
        </p:nvSpPr>
        <p:spPr>
          <a:xfrm>
            <a:off x="495300" y="485776"/>
            <a:ext cx="8915400" cy="489558"/>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a:lstStyle>
          <a:p>
            <a:r>
              <a:rPr lang="en-US" sz="2500" dirty="0" smtClean="0"/>
              <a:t>Click to edit Master title style</a:t>
            </a:r>
            <a:endParaRPr lang="en-US" sz="2500" dirty="0"/>
          </a:p>
        </p:txBody>
      </p:sp>
    </p:spTree>
    <p:extLst>
      <p:ext uri="{BB962C8B-B14F-4D97-AF65-F5344CB8AC3E}">
        <p14:creationId xmlns:p14="http://schemas.microsoft.com/office/powerpoint/2010/main" xmlns="" val="984376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980922" y="0"/>
            <a:ext cx="5925119" cy="5494260"/>
          </a:xfrm>
          <a:prstGeom prst="rect">
            <a:avLst/>
          </a:prstGeom>
        </p:spPr>
      </p:pic>
      <p:pic>
        <p:nvPicPr>
          <p:cNvPr id="8" name="Picture 7"/>
          <p:cNvPicPr>
            <a:picLocks noChangeAspect="1"/>
          </p:cNvPicPr>
          <p:nvPr userDrawn="1"/>
        </p:nvPicPr>
        <p:blipFill>
          <a:blip r:embed="rId3"/>
          <a:stretch>
            <a:fillRect/>
          </a:stretch>
        </p:blipFill>
        <p:spPr>
          <a:xfrm>
            <a:off x="375583" y="400093"/>
            <a:ext cx="1552487" cy="679119"/>
          </a:xfrm>
          <a:prstGeom prst="rect">
            <a:avLst/>
          </a:prstGeom>
          <a:solidFill>
            <a:schemeClr val="bg1"/>
          </a:solidFill>
          <a:ln>
            <a:noFill/>
          </a:ln>
        </p:spPr>
      </p:pic>
      <p:sp>
        <p:nvSpPr>
          <p:cNvPr id="2" name="Rectangle 1"/>
          <p:cNvSpPr/>
          <p:nvPr userDrawn="1"/>
        </p:nvSpPr>
        <p:spPr>
          <a:xfrm>
            <a:off x="78" y="4876800"/>
            <a:ext cx="9905999" cy="16722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463">
              <a:solidFill>
                <a:prstClr val="white"/>
              </a:solidFill>
            </a:endParaRPr>
          </a:p>
        </p:txBody>
      </p:sp>
      <p:sp>
        <p:nvSpPr>
          <p:cNvPr id="18" name="Title 1"/>
          <p:cNvSpPr>
            <a:spLocks noGrp="1"/>
          </p:cNvSpPr>
          <p:nvPr>
            <p:ph type="title"/>
          </p:nvPr>
        </p:nvSpPr>
        <p:spPr>
          <a:xfrm>
            <a:off x="137201" y="4877103"/>
            <a:ext cx="9768798" cy="1672207"/>
          </a:xfrm>
        </p:spPr>
        <p:txBody>
          <a:bodyPr/>
          <a:lstStyle>
            <a:lvl1pPr>
              <a:defRPr b="1">
                <a:solidFill>
                  <a:schemeClr val="bg1"/>
                </a:solidFill>
              </a:defRPr>
            </a:lvl1pPr>
          </a:lstStyle>
          <a:p>
            <a:r>
              <a:rPr lang="en-US" dirty="0" smtClean="0"/>
              <a:t>Click to edit Master title style</a:t>
            </a:r>
            <a:endParaRPr lang="en-ZA" dirty="0"/>
          </a:p>
        </p:txBody>
      </p:sp>
    </p:spTree>
    <p:extLst>
      <p:ext uri="{BB962C8B-B14F-4D97-AF65-F5344CB8AC3E}">
        <p14:creationId xmlns:p14="http://schemas.microsoft.com/office/powerpoint/2010/main" xmlns="" val="19895626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itle 11"/>
          <p:cNvSpPr>
            <a:spLocks noGrp="1"/>
          </p:cNvSpPr>
          <p:nvPr>
            <p:ph type="title"/>
          </p:nvPr>
        </p:nvSpPr>
        <p:spPr>
          <a:xfrm>
            <a:off x="54173" y="388079"/>
            <a:ext cx="8017670" cy="804183"/>
          </a:xfrm>
        </p:spPr>
        <p:txBody>
          <a:bodyPr/>
          <a:lstStyle/>
          <a:p>
            <a:r>
              <a:rPr lang="en-US" dirty="0" smtClean="0"/>
              <a:t>Click to edit Master title style</a:t>
            </a:r>
            <a:endParaRPr lang="en-ZA" dirty="0"/>
          </a:p>
        </p:txBody>
      </p:sp>
      <p:sp>
        <p:nvSpPr>
          <p:cNvPr id="13" name="Date Placeholder 12"/>
          <p:cNvSpPr>
            <a:spLocks noGrp="1"/>
          </p:cNvSpPr>
          <p:nvPr>
            <p:ph type="dt" sz="half" idx="10"/>
          </p:nvPr>
        </p:nvSpPr>
        <p:spPr/>
        <p:txBody>
          <a:bodyPr/>
          <a:lstStyle/>
          <a:p>
            <a:fld id="{5F3620FC-36EE-46AA-878F-7A6A7779C1B5}" type="datetimeFigureOut">
              <a:rPr lang="en-ZA" smtClean="0">
                <a:solidFill>
                  <a:prstClr val="black">
                    <a:tint val="75000"/>
                  </a:prstClr>
                </a:solidFill>
              </a:rPr>
              <a:pPr/>
              <a:t>2016/04/18</a:t>
            </a:fld>
            <a:endParaRPr lang="en-ZA">
              <a:solidFill>
                <a:prstClr val="black">
                  <a:tint val="75000"/>
                </a:prstClr>
              </a:solidFill>
            </a:endParaRPr>
          </a:p>
        </p:txBody>
      </p:sp>
      <p:sp>
        <p:nvSpPr>
          <p:cNvPr id="14" name="Footer Placeholder 13"/>
          <p:cNvSpPr>
            <a:spLocks noGrp="1"/>
          </p:cNvSpPr>
          <p:nvPr>
            <p:ph type="ftr" sz="quarter" idx="11"/>
          </p:nvPr>
        </p:nvSpPr>
        <p:spPr/>
        <p:txBody>
          <a:bodyPr/>
          <a:lstStyle/>
          <a:p>
            <a:endParaRPr lang="en-ZA" dirty="0">
              <a:solidFill>
                <a:prstClr val="black">
                  <a:tint val="75000"/>
                </a:prstClr>
              </a:solidFill>
            </a:endParaRPr>
          </a:p>
        </p:txBody>
      </p:sp>
      <p:sp>
        <p:nvSpPr>
          <p:cNvPr id="15" name="Slide Number Placeholder 14"/>
          <p:cNvSpPr>
            <a:spLocks noGrp="1"/>
          </p:cNvSpPr>
          <p:nvPr>
            <p:ph type="sldNum" sz="quarter" idx="12"/>
          </p:nvPr>
        </p:nvSpPr>
        <p:spPr/>
        <p:txBody>
          <a:bodyPr/>
          <a:lstStyle/>
          <a:p>
            <a:fld id="{E111FF2C-5551-40D0-B92F-F2F89F2DB7ED}" type="slidenum">
              <a:rPr lang="en-ZA" smtClean="0">
                <a:solidFill>
                  <a:prstClr val="black">
                    <a:tint val="75000"/>
                  </a:prstClr>
                </a:solidFill>
              </a:rPr>
              <a:pPr/>
              <a:t>‹#›</a:t>
            </a:fld>
            <a:endParaRPr lang="en-ZA">
              <a:solidFill>
                <a:prstClr val="black">
                  <a:tint val="75000"/>
                </a:prstClr>
              </a:solidFill>
            </a:endParaRPr>
          </a:p>
        </p:txBody>
      </p:sp>
      <p:cxnSp>
        <p:nvCxnSpPr>
          <p:cNvPr id="4" name="Straight Connector 3"/>
          <p:cNvCxnSpPr/>
          <p:nvPr userDrawn="1"/>
        </p:nvCxnSpPr>
        <p:spPr>
          <a:xfrm>
            <a:off x="0" y="327480"/>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52766"/>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a:stretch>
            <a:fillRect/>
          </a:stretch>
        </p:blipFill>
        <p:spPr>
          <a:xfrm>
            <a:off x="8130602" y="443590"/>
            <a:ext cx="1580869" cy="691534"/>
          </a:xfrm>
          <a:prstGeom prst="rect">
            <a:avLst/>
          </a:prstGeom>
          <a:solidFill>
            <a:schemeClr val="bg1"/>
          </a:solidFill>
          <a:ln>
            <a:noFill/>
          </a:ln>
        </p:spPr>
      </p:pic>
      <p:cxnSp>
        <p:nvCxnSpPr>
          <p:cNvPr id="23" name="Straight Connector 22"/>
          <p:cNvCxnSpPr/>
          <p:nvPr userDrawn="1"/>
        </p:nvCxnSpPr>
        <p:spPr>
          <a:xfrm flipV="1">
            <a:off x="-2196" y="6237817"/>
            <a:ext cx="9908207" cy="9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581766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Rectangle 11"/>
          <p:cNvSpPr/>
          <p:nvPr userDrawn="1"/>
        </p:nvSpPr>
        <p:spPr>
          <a:xfrm>
            <a:off x="-53455" y="-35278"/>
            <a:ext cx="9959505" cy="6893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42950" fontAlgn="base">
              <a:spcBef>
                <a:spcPct val="0"/>
              </a:spcBef>
              <a:spcAft>
                <a:spcPct val="0"/>
              </a:spcAft>
            </a:pPr>
            <a:endParaRPr lang="en-US" sz="975">
              <a:solidFill>
                <a:prstClr val="white"/>
              </a:solidFill>
            </a:endParaRPr>
          </a:p>
        </p:txBody>
      </p:sp>
      <p:pic>
        <p:nvPicPr>
          <p:cNvPr id="4" name="Picture 3" descr="Letters&amp;Parcel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3455" y="-35278"/>
            <a:ext cx="9959505" cy="6895042"/>
          </a:xfrm>
          <a:prstGeom prst="rect">
            <a:avLst/>
          </a:prstGeom>
        </p:spPr>
      </p:pic>
    </p:spTree>
    <p:extLst>
      <p:ext uri="{BB962C8B-B14F-4D97-AF65-F5344CB8AC3E}">
        <p14:creationId xmlns:p14="http://schemas.microsoft.com/office/powerpoint/2010/main" xmlns="" val="336066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F87423-E5A7-46E9-B000-5909BF76E8FE}" type="slidenum">
              <a:rPr lang="en-US">
                <a:solidFill>
                  <a:srgbClr val="000000"/>
                </a:solidFill>
              </a:rPr>
              <a:pPr>
                <a:defRPr/>
              </a:pPr>
              <a:t>‹#›</a:t>
            </a:fld>
            <a:endParaRPr lang="en-US" dirty="0">
              <a:solidFill>
                <a:srgbClr val="EE1B2E"/>
              </a:solidFill>
            </a:endParaRPr>
          </a:p>
        </p:txBody>
      </p:sp>
    </p:spTree>
    <p:extLst>
      <p:ext uri="{BB962C8B-B14F-4D97-AF65-F5344CB8AC3E}">
        <p14:creationId xmlns:p14="http://schemas.microsoft.com/office/powerpoint/2010/main" xmlns="" val="188019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85209"/>
            <a:ext cx="8915400" cy="500396"/>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3581" y="1421435"/>
            <a:ext cx="4375150" cy="4442790"/>
          </a:xfrm>
          <a:prstGeom prst="rect">
            <a:avLst/>
          </a:prstGeom>
        </p:spPr>
        <p:txBody>
          <a:bodyPr/>
          <a:lstStyle>
            <a:lvl1pPr>
              <a:spcBef>
                <a:spcPts val="0"/>
              </a:spcBef>
              <a:spcAft>
                <a:spcPts val="1000"/>
              </a:spcAft>
              <a:defRPr sz="1800"/>
            </a:lvl1pPr>
            <a:lvl2pPr marL="0" indent="0">
              <a:defRPr sz="1800">
                <a:solidFill>
                  <a:srgbClr val="000000"/>
                </a:solidFill>
              </a:defRPr>
            </a:lvl2pPr>
            <a:lvl3pPr marL="0" indent="0">
              <a:defRPr sz="1800">
                <a:solidFill>
                  <a:srgbClr val="000000"/>
                </a:solidFill>
              </a:defRPr>
            </a:lvl3pPr>
            <a:lvl4pPr marL="0" indent="0">
              <a:defRPr sz="1800">
                <a:solidFill>
                  <a:srgbClr val="000000"/>
                </a:solidFill>
              </a:defRPr>
            </a:lvl4pPr>
            <a:lvl5pPr marL="0" indent="0">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9C7AD4-EF6E-4C4E-BE6D-BC7F73DF01BA}" type="slidenum">
              <a:rPr lang="en-US" smtClean="0"/>
              <a:pPr/>
              <a:t>‹#›</a:t>
            </a:fld>
            <a:endParaRPr lang="en-US" dirty="0"/>
          </a:p>
        </p:txBody>
      </p:sp>
      <p:sp>
        <p:nvSpPr>
          <p:cNvPr id="8" name="Content Placeholder 2"/>
          <p:cNvSpPr>
            <a:spLocks noGrp="1"/>
          </p:cNvSpPr>
          <p:nvPr>
            <p:ph sz="half" idx="13"/>
          </p:nvPr>
        </p:nvSpPr>
        <p:spPr>
          <a:xfrm>
            <a:off x="5029414" y="1421435"/>
            <a:ext cx="4375150" cy="4442790"/>
          </a:xfrm>
          <a:prstGeom prst="rect">
            <a:avLst/>
          </a:prstGeom>
        </p:spPr>
        <p:txBody>
          <a:bodyPr/>
          <a:lstStyle>
            <a:lvl1pPr>
              <a:spcBef>
                <a:spcPts val="0"/>
              </a:spcBef>
              <a:spcAft>
                <a:spcPts val="1000"/>
              </a:spcAft>
              <a:defRPr sz="1800"/>
            </a:lvl1pPr>
            <a:lvl2pPr marL="0" indent="0">
              <a:defRPr sz="1800">
                <a:solidFill>
                  <a:srgbClr val="000000"/>
                </a:solidFill>
              </a:defRPr>
            </a:lvl2pPr>
            <a:lvl3pPr marL="0" indent="0">
              <a:defRPr sz="1800">
                <a:solidFill>
                  <a:srgbClr val="000000"/>
                </a:solidFill>
              </a:defRPr>
            </a:lvl3pPr>
            <a:lvl4pPr marL="0" indent="0">
              <a:defRPr sz="1800">
                <a:solidFill>
                  <a:srgbClr val="000000"/>
                </a:solidFill>
              </a:defRPr>
            </a:lvl4pPr>
            <a:lvl5pPr marL="0" indent="0">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9048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1" y="1427164"/>
            <a:ext cx="5537729" cy="3873435"/>
          </a:xfrm>
          <a:prstGeom prst="rect">
            <a:avLst/>
          </a:prstGeom>
        </p:spPr>
        <p:txBody>
          <a:bodyPr>
            <a:normAutofit/>
          </a:bodyPr>
          <a:lstStyle>
            <a:lvl1pPr>
              <a:spcBef>
                <a:spcPts val="0"/>
              </a:spcBef>
              <a:spcAft>
                <a:spcPts val="1000"/>
              </a:spcAft>
              <a:defRPr sz="1800"/>
            </a:lvl1pPr>
            <a:lvl2pPr marL="0" indent="0">
              <a:defRPr sz="1800"/>
            </a:lvl2pPr>
            <a:lvl3pPr marL="0" indent="0">
              <a:defRPr sz="1800"/>
            </a:lvl3pPr>
            <a:lvl4pPr marL="0" indent="0">
              <a:defRPr sz="1800"/>
            </a:lvl4pPr>
            <a:lvl5pPr marL="0" indent="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27164"/>
            <a:ext cx="3259006" cy="3873435"/>
          </a:xfrm>
          <a:prstGeom prst="rect">
            <a:avLst/>
          </a:prstGeom>
        </p:spPr>
        <p:txBody>
          <a:bodyPr>
            <a:normAutofit/>
          </a:bodyPr>
          <a:lstStyle>
            <a:lvl1pPr marL="0" indent="0">
              <a:spcBef>
                <a:spcPts val="0"/>
              </a:spcBef>
              <a:spcAft>
                <a:spcPts val="1000"/>
              </a:spcAft>
              <a:buNone/>
              <a:defRPr sz="1400"/>
            </a:lvl1pPr>
            <a:lvl2pPr marL="0" indent="0">
              <a:buNone/>
              <a:defRPr sz="1400"/>
            </a:lvl2pPr>
            <a:lvl3pPr marL="0" indent="0">
              <a:buNone/>
              <a:defRPr sz="1400"/>
            </a:lvl3pPr>
            <a:lvl4pPr marL="0" indent="0">
              <a:buNone/>
              <a:defRPr sz="1400"/>
            </a:lvl4pPr>
            <a:lvl5pPr marL="0" indent="0">
              <a:buNone/>
              <a:defRPr sz="14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txBox="1">
            <a:spLocks/>
          </p:cNvSpPr>
          <p:nvPr userDrawn="1"/>
        </p:nvSpPr>
        <p:spPr>
          <a:xfrm>
            <a:off x="495300" y="6409504"/>
            <a:ext cx="23114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9C7AD4-EF6E-4C4E-BE6D-BC7F73DF01BA}" type="slidenum">
              <a:rPr lang="en-US" sz="1000" smtClean="0"/>
              <a:pPr/>
              <a:t>‹#›</a:t>
            </a:fld>
            <a:endParaRPr lang="en-US" sz="1000" dirty="0"/>
          </a:p>
        </p:txBody>
      </p:sp>
      <p:sp>
        <p:nvSpPr>
          <p:cNvPr id="9" name="Title Placeholder 4"/>
          <p:cNvSpPr txBox="1">
            <a:spLocks/>
          </p:cNvSpPr>
          <p:nvPr userDrawn="1"/>
        </p:nvSpPr>
        <p:spPr>
          <a:xfrm>
            <a:off x="495300" y="485776"/>
            <a:ext cx="8915400" cy="489558"/>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a:lstStyle>
          <a:p>
            <a:r>
              <a:rPr lang="en-US" sz="2500" dirty="0" smtClean="0"/>
              <a:t>Click to edit Master title style</a:t>
            </a:r>
            <a:endParaRPr lang="en-US" sz="2500" dirty="0"/>
          </a:p>
        </p:txBody>
      </p:sp>
    </p:spTree>
    <p:extLst>
      <p:ext uri="{BB962C8B-B14F-4D97-AF65-F5344CB8AC3E}">
        <p14:creationId xmlns:p14="http://schemas.microsoft.com/office/powerpoint/2010/main" xmlns="" val="51838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580" y="5010849"/>
            <a:ext cx="8917120" cy="566738"/>
          </a:xfrm>
          <a:prstGeom prst="rect">
            <a:avLst/>
          </a:prstGeo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93581" y="1427164"/>
            <a:ext cx="8917119" cy="3451129"/>
          </a:xfrm>
          <a:prstGeom prst="rect">
            <a:avLst/>
          </a:prstGeom>
        </p:spPr>
        <p:txBody>
          <a:bodyPr>
            <a:normAutofit/>
          </a:bodyPr>
          <a:lstStyle>
            <a:lvl1pPr marL="0" indent="0">
              <a:buNone/>
              <a:defRPr sz="2500" b="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93581" y="5577587"/>
            <a:ext cx="8917119" cy="4119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AB9C7AD4-EF6E-4C4E-BE6D-BC7F73DF01BA}" type="slidenum">
              <a:rPr lang="en-US" smtClean="0"/>
              <a:pPr/>
              <a:t>‹#›</a:t>
            </a:fld>
            <a:endParaRPr lang="en-US" dirty="0"/>
          </a:p>
        </p:txBody>
      </p:sp>
      <p:sp>
        <p:nvSpPr>
          <p:cNvPr id="9" name="Title Placeholder 4"/>
          <p:cNvSpPr txBox="1">
            <a:spLocks/>
          </p:cNvSpPr>
          <p:nvPr userDrawn="1"/>
        </p:nvSpPr>
        <p:spPr>
          <a:xfrm>
            <a:off x="495300" y="485776"/>
            <a:ext cx="8915400" cy="489558"/>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a:lstStyle>
          <a:p>
            <a:r>
              <a:rPr lang="en-US" sz="2500" dirty="0" smtClean="0"/>
              <a:t>Click to edit Master title style</a:t>
            </a:r>
            <a:endParaRPr lang="en-US" sz="2500" dirty="0"/>
          </a:p>
        </p:txBody>
      </p:sp>
    </p:spTree>
    <p:extLst>
      <p:ext uri="{BB962C8B-B14F-4D97-AF65-F5344CB8AC3E}">
        <p14:creationId xmlns:p14="http://schemas.microsoft.com/office/powerpoint/2010/main" xmlns="" val="398876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ZA"/>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661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1802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ZA"/>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1851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70F8AD1-E181-4446-B6EC-FD3960846A3C}" type="datetimeFigureOut">
              <a:rPr lang="en-ZA">
                <a:solidFill>
                  <a:prstClr val="black">
                    <a:tint val="75000"/>
                  </a:prstClr>
                </a:solidFill>
              </a:rPr>
              <a:pPr/>
              <a:t>2016/04/18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95D955D-C4F5-4F0F-A88F-9C897DE5E08F}"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83735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95300" y="6409504"/>
            <a:ext cx="2311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B9C7AD4-EF6E-4C4E-BE6D-BC7F73DF01BA}" type="slidenum">
              <a:rPr lang="en-US" smtClean="0"/>
              <a:pPr/>
              <a:t>‹#›</a:t>
            </a:fld>
            <a:endParaRPr lang="en-US" dirty="0"/>
          </a:p>
        </p:txBody>
      </p:sp>
      <p:pic>
        <p:nvPicPr>
          <p:cNvPr id="12" name="Picture 11" descr="1-PO-logo-Left-kleur.png"/>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8017826" y="485776"/>
            <a:ext cx="1392874" cy="365581"/>
          </a:xfrm>
          <a:prstGeom prst="rect">
            <a:avLst/>
          </a:prstGeom>
        </p:spPr>
      </p:pic>
      <p:sp>
        <p:nvSpPr>
          <p:cNvPr id="4" name="Text Placeholder 3"/>
          <p:cNvSpPr>
            <a:spLocks noGrp="1"/>
          </p:cNvSpPr>
          <p:nvPr>
            <p:ph type="body" idx="1"/>
          </p:nvPr>
        </p:nvSpPr>
        <p:spPr>
          <a:xfrm>
            <a:off x="495300" y="1427163"/>
            <a:ext cx="8915400" cy="44379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4"/>
          <p:cNvSpPr>
            <a:spLocks noGrp="1"/>
          </p:cNvSpPr>
          <p:nvPr>
            <p:ph type="title"/>
          </p:nvPr>
        </p:nvSpPr>
        <p:spPr>
          <a:xfrm>
            <a:off x="495300" y="485776"/>
            <a:ext cx="8915400" cy="489558"/>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cxnSp>
        <p:nvCxnSpPr>
          <p:cNvPr id="8" name="Straight Connector 7"/>
          <p:cNvCxnSpPr/>
          <p:nvPr userDrawn="1"/>
        </p:nvCxnSpPr>
        <p:spPr>
          <a:xfrm>
            <a:off x="0" y="364471"/>
            <a:ext cx="9906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75333"/>
            <a:ext cx="9906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2942" y="6305603"/>
            <a:ext cx="9908942" cy="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893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hf hdr="0" ftr="0" dt="0"/>
  <p:txStyles>
    <p:title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p:titleStyle>
    <p:bodyStyle>
      <a:lvl1pPr marL="0" indent="0" algn="l" defTabSz="457200" rtl="0" eaLnBrk="1" latinLnBrk="0" hangingPunct="1">
        <a:spcBef>
          <a:spcPts val="0"/>
        </a:spcBef>
        <a:spcAft>
          <a:spcPts val="1000"/>
        </a:spcAft>
        <a:buFontTx/>
        <a:buNone/>
        <a:defRPr sz="1800" b="1" kern="1200">
          <a:solidFill>
            <a:schemeClr val="bg2"/>
          </a:solidFill>
          <a:latin typeface="+mn-lt"/>
          <a:ea typeface="+mn-ea"/>
          <a:cs typeface="+mn-cs"/>
        </a:defRPr>
      </a:lvl1pPr>
      <a:lvl2pPr marL="0" indent="0" algn="l" defTabSz="457200" rtl="0" eaLnBrk="1" latinLnBrk="0" hangingPunct="1">
        <a:spcBef>
          <a:spcPct val="20000"/>
        </a:spcBef>
        <a:buFontTx/>
        <a:buNone/>
        <a:defRPr sz="1800" kern="1200">
          <a:solidFill>
            <a:schemeClr val="tx1"/>
          </a:solidFill>
          <a:latin typeface="+mn-lt"/>
          <a:ea typeface="+mn-ea"/>
          <a:cs typeface="+mn-cs"/>
        </a:defRPr>
      </a:lvl2pPr>
      <a:lvl3pPr marL="0" indent="0" algn="l" defTabSz="457200" rtl="0" eaLnBrk="1" latinLnBrk="0" hangingPunct="1">
        <a:spcBef>
          <a:spcPct val="20000"/>
        </a:spcBef>
        <a:buFontTx/>
        <a:buNone/>
        <a:defRPr sz="1800" kern="1200">
          <a:solidFill>
            <a:schemeClr val="tx1"/>
          </a:solidFill>
          <a:latin typeface="+mn-lt"/>
          <a:ea typeface="+mn-ea"/>
          <a:cs typeface="+mn-cs"/>
        </a:defRPr>
      </a:lvl3pPr>
      <a:lvl4pPr marL="0" indent="0" algn="l" defTabSz="457200" rtl="0" eaLnBrk="1" latinLnBrk="0" hangingPunct="1">
        <a:spcBef>
          <a:spcPct val="20000"/>
        </a:spcBef>
        <a:buFontTx/>
        <a:buNone/>
        <a:defRPr sz="1800" kern="1200">
          <a:solidFill>
            <a:schemeClr val="tx1"/>
          </a:solidFill>
          <a:latin typeface="+mn-lt"/>
          <a:ea typeface="+mn-ea"/>
          <a:cs typeface="+mn-cs"/>
        </a:defRPr>
      </a:lvl4pPr>
      <a:lvl5pPr marL="0" indent="0" algn="l" defTabSz="457200" rtl="0" eaLnBrk="1" latinLnBrk="0" hangingPunct="1">
        <a:spcBef>
          <a:spcPct val="20000"/>
        </a:spcBef>
        <a:buFontTx/>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742950"/>
            <a:fld id="{570F8AD1-E181-4446-B6EC-FD3960846A3C}" type="datetimeFigureOut">
              <a:rPr lang="en-ZA" smtClean="0">
                <a:solidFill>
                  <a:prstClr val="black">
                    <a:tint val="75000"/>
                  </a:prstClr>
                </a:solidFill>
              </a:rPr>
              <a:pPr defTabSz="742950"/>
              <a:t>2016/04/18</a:t>
            </a:fld>
            <a:endParaRPr lang="en-ZA" smtClean="0">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a:endParaRPr lang="en-ZA" smtClean="0">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742950"/>
            <a:fld id="{495D955D-C4F5-4F0F-A88F-9C897DE5E08F}" type="slidenum">
              <a:rPr lang="en-ZA" smtClean="0">
                <a:solidFill>
                  <a:prstClr val="black">
                    <a:tint val="75000"/>
                  </a:prstClr>
                </a:solidFill>
              </a:rPr>
              <a:pPr defTabSz="742950"/>
              <a:t>‹#›</a:t>
            </a:fld>
            <a:endParaRPr lang="en-ZA" smtClean="0">
              <a:solidFill>
                <a:prstClr val="black">
                  <a:tint val="75000"/>
                </a:prstClr>
              </a:solidFill>
            </a:endParaRPr>
          </a:p>
        </p:txBody>
      </p:sp>
    </p:spTree>
    <p:extLst>
      <p:ext uri="{BB962C8B-B14F-4D97-AF65-F5344CB8AC3E}">
        <p14:creationId xmlns:p14="http://schemas.microsoft.com/office/powerpoint/2010/main" xmlns="" val="26427006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99300" y="6409504"/>
            <a:ext cx="2311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D31C6EC-D87F-0B48-8F6C-E6B23686B147}"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1-PO-logo-Left-kleur.png"/>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8017826" y="485776"/>
            <a:ext cx="1392874" cy="365581"/>
          </a:xfrm>
          <a:prstGeom prst="rect">
            <a:avLst/>
          </a:prstGeom>
        </p:spPr>
      </p:pic>
      <p:sp>
        <p:nvSpPr>
          <p:cNvPr id="4" name="Text Placeholder 3"/>
          <p:cNvSpPr>
            <a:spLocks noGrp="1"/>
          </p:cNvSpPr>
          <p:nvPr>
            <p:ph type="body" idx="1"/>
          </p:nvPr>
        </p:nvSpPr>
        <p:spPr>
          <a:xfrm>
            <a:off x="495300" y="1427163"/>
            <a:ext cx="8915400" cy="44379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4"/>
          <p:cNvSpPr>
            <a:spLocks noGrp="1"/>
          </p:cNvSpPr>
          <p:nvPr>
            <p:ph type="title"/>
          </p:nvPr>
        </p:nvSpPr>
        <p:spPr>
          <a:xfrm>
            <a:off x="495300" y="485776"/>
            <a:ext cx="8915400" cy="489558"/>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cxnSp>
        <p:nvCxnSpPr>
          <p:cNvPr id="8" name="Straight Connector 7"/>
          <p:cNvCxnSpPr/>
          <p:nvPr userDrawn="1"/>
        </p:nvCxnSpPr>
        <p:spPr>
          <a:xfrm>
            <a:off x="0" y="364471"/>
            <a:ext cx="9906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75333"/>
            <a:ext cx="9906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2942" y="6305603"/>
            <a:ext cx="9908942" cy="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44724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457200" rtl="0" eaLnBrk="1" latinLnBrk="0" hangingPunct="1">
        <a:lnSpc>
          <a:spcPct val="80000"/>
        </a:lnSpc>
        <a:spcBef>
          <a:spcPct val="0"/>
        </a:spcBef>
        <a:buNone/>
        <a:defRPr sz="2500" b="0" kern="1200">
          <a:solidFill>
            <a:srgbClr val="004B8E"/>
          </a:solidFill>
          <a:latin typeface="+mj-lt"/>
          <a:ea typeface="+mj-ea"/>
          <a:cs typeface="+mj-cs"/>
        </a:defRPr>
      </a:lvl1pPr>
    </p:titleStyle>
    <p:bodyStyle>
      <a:lvl1pPr marL="0" indent="0" algn="l" defTabSz="457200" rtl="0" eaLnBrk="1" latinLnBrk="0" hangingPunct="1">
        <a:spcBef>
          <a:spcPts val="0"/>
        </a:spcBef>
        <a:spcAft>
          <a:spcPts val="1000"/>
        </a:spcAft>
        <a:buFontTx/>
        <a:buNone/>
        <a:defRPr sz="1800" b="1" kern="1200">
          <a:solidFill>
            <a:schemeClr val="bg2"/>
          </a:solidFill>
          <a:latin typeface="+mn-lt"/>
          <a:ea typeface="+mn-ea"/>
          <a:cs typeface="+mn-cs"/>
        </a:defRPr>
      </a:lvl1pPr>
      <a:lvl2pPr marL="0" indent="0" algn="l" defTabSz="457200" rtl="0" eaLnBrk="1" latinLnBrk="0" hangingPunct="1">
        <a:spcBef>
          <a:spcPct val="20000"/>
        </a:spcBef>
        <a:buFontTx/>
        <a:buNone/>
        <a:defRPr sz="1800" kern="1200">
          <a:solidFill>
            <a:schemeClr val="tx1"/>
          </a:solidFill>
          <a:latin typeface="+mn-lt"/>
          <a:ea typeface="+mn-ea"/>
          <a:cs typeface="+mn-cs"/>
        </a:defRPr>
      </a:lvl2pPr>
      <a:lvl3pPr marL="0" indent="0" algn="l" defTabSz="457200" rtl="0" eaLnBrk="1" latinLnBrk="0" hangingPunct="1">
        <a:spcBef>
          <a:spcPct val="20000"/>
        </a:spcBef>
        <a:buFontTx/>
        <a:buNone/>
        <a:defRPr sz="1800" kern="1200">
          <a:solidFill>
            <a:schemeClr val="tx1"/>
          </a:solidFill>
          <a:latin typeface="+mn-lt"/>
          <a:ea typeface="+mn-ea"/>
          <a:cs typeface="+mn-cs"/>
        </a:defRPr>
      </a:lvl3pPr>
      <a:lvl4pPr marL="0" indent="0" algn="l" defTabSz="457200" rtl="0" eaLnBrk="1" latinLnBrk="0" hangingPunct="1">
        <a:spcBef>
          <a:spcPct val="20000"/>
        </a:spcBef>
        <a:buFontTx/>
        <a:buNone/>
        <a:defRPr sz="1800" kern="1200">
          <a:solidFill>
            <a:schemeClr val="tx1"/>
          </a:solidFill>
          <a:latin typeface="+mn-lt"/>
          <a:ea typeface="+mn-ea"/>
          <a:cs typeface="+mn-cs"/>
        </a:defRPr>
      </a:lvl4pPr>
      <a:lvl5pPr marL="0" indent="0" algn="l" defTabSz="457200" rtl="0" eaLnBrk="1" latinLnBrk="0" hangingPunct="1">
        <a:spcBef>
          <a:spcPct val="20000"/>
        </a:spcBef>
        <a:buFontTx/>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81038" y="6356653"/>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742950"/>
            <a:fld id="{5F3620FC-36EE-46AA-878F-7A6A7779C1B5}" type="datetimeFigureOut">
              <a:rPr lang="en-ZA" smtClean="0">
                <a:solidFill>
                  <a:prstClr val="black">
                    <a:tint val="75000"/>
                  </a:prstClr>
                </a:solidFill>
              </a:rPr>
              <a:pPr defTabSz="742950"/>
              <a:t>2016/04/18</a:t>
            </a:fld>
            <a:endParaRPr lang="en-ZA">
              <a:solidFill>
                <a:prstClr val="black">
                  <a:tint val="75000"/>
                </a:prstClr>
              </a:solidFill>
            </a:endParaRPr>
          </a:p>
        </p:txBody>
      </p:sp>
      <p:sp>
        <p:nvSpPr>
          <p:cNvPr id="5" name="Footer Placeholder 4"/>
          <p:cNvSpPr>
            <a:spLocks noGrp="1"/>
          </p:cNvSpPr>
          <p:nvPr>
            <p:ph type="ftr" sz="quarter" idx="3"/>
          </p:nvPr>
        </p:nvSpPr>
        <p:spPr>
          <a:xfrm>
            <a:off x="3281371" y="6356653"/>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a:endParaRPr lang="en-ZA">
              <a:solidFill>
                <a:prstClr val="black">
                  <a:tint val="75000"/>
                </a:prstClr>
              </a:solidFill>
            </a:endParaRPr>
          </a:p>
        </p:txBody>
      </p:sp>
      <p:sp>
        <p:nvSpPr>
          <p:cNvPr id="6" name="Slide Number Placeholder 5"/>
          <p:cNvSpPr>
            <a:spLocks noGrp="1"/>
          </p:cNvSpPr>
          <p:nvPr>
            <p:ph type="sldNum" sz="quarter" idx="4"/>
          </p:nvPr>
        </p:nvSpPr>
        <p:spPr>
          <a:xfrm>
            <a:off x="6996113" y="6356653"/>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742950"/>
            <a:fld id="{E111FF2C-5551-40D0-B92F-F2F89F2DB7ED}" type="slidenum">
              <a:rPr lang="en-ZA" smtClean="0">
                <a:solidFill>
                  <a:prstClr val="black">
                    <a:tint val="75000"/>
                  </a:prstClr>
                </a:solidFill>
              </a:rPr>
              <a:pPr defTabSz="742950"/>
              <a:t>‹#›</a:t>
            </a:fld>
            <a:endParaRPr lang="en-ZA">
              <a:solidFill>
                <a:prstClr val="black">
                  <a:tint val="75000"/>
                </a:prstClr>
              </a:solidFill>
            </a:endParaRPr>
          </a:p>
        </p:txBody>
      </p:sp>
    </p:spTree>
    <p:extLst>
      <p:ext uri="{BB962C8B-B14F-4D97-AF65-F5344CB8AC3E}">
        <p14:creationId xmlns:p14="http://schemas.microsoft.com/office/powerpoint/2010/main" xmlns="" val="8586183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iming>
    <p:tnLst>
      <p:par>
        <p:cTn id="1" dur="indefinite" restart="never" nodeType="tmRoot"/>
      </p:par>
    </p:tnLst>
  </p:timing>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C4I7Dx8XLAhVIfxoKHY84BHsQjRwIBw&amp;url=http://www.routes.co.za/map.html&amp;psig=AFQjCNFRwDvs4X8it1WPc7Hj-a17BQMwyg&amp;ust=145822965121665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0" y="5737897"/>
            <a:ext cx="7568933" cy="1056971"/>
          </a:xfrm>
        </p:spPr>
        <p:txBody>
          <a:bodyPr>
            <a:noAutofit/>
          </a:bodyPr>
          <a:lstStyle/>
          <a:p>
            <a:pPr>
              <a:spcAft>
                <a:spcPts val="600"/>
              </a:spcAft>
            </a:pPr>
            <a:r>
              <a:rPr lang="en-US" sz="2000" dirty="0" smtClean="0">
                <a:solidFill>
                  <a:schemeClr val="bg1"/>
                </a:solidFill>
              </a:rPr>
              <a:t>SAPO Corporate Strategic Plan 2016/17 – 2018/19</a:t>
            </a:r>
          </a:p>
          <a:p>
            <a:pPr>
              <a:spcAft>
                <a:spcPts val="600"/>
              </a:spcAft>
            </a:pPr>
            <a:r>
              <a:rPr lang="en-US" dirty="0" smtClean="0">
                <a:solidFill>
                  <a:schemeClr val="bg1"/>
                </a:solidFill>
              </a:rPr>
              <a:t>Parliamentary Portfolio Committee</a:t>
            </a:r>
          </a:p>
          <a:p>
            <a:pPr>
              <a:spcAft>
                <a:spcPts val="600"/>
              </a:spcAft>
            </a:pPr>
            <a:r>
              <a:rPr lang="en-US" dirty="0">
                <a:solidFill>
                  <a:schemeClr val="bg1"/>
                </a:solidFill>
              </a:rPr>
              <a:t>1</a:t>
            </a:r>
            <a:r>
              <a:rPr lang="en-US" dirty="0" smtClean="0">
                <a:solidFill>
                  <a:schemeClr val="bg1"/>
                </a:solidFill>
              </a:rPr>
              <a:t>5 April 2016</a:t>
            </a:r>
            <a:endParaRPr lang="en-US" dirty="0">
              <a:solidFill>
                <a:schemeClr val="bg1"/>
              </a:solidFill>
            </a:endParaRPr>
          </a:p>
        </p:txBody>
      </p:sp>
    </p:spTree>
    <p:extLst>
      <p:ext uri="{BB962C8B-B14F-4D97-AF65-F5344CB8AC3E}">
        <p14:creationId xmlns:p14="http://schemas.microsoft.com/office/powerpoint/2010/main" xmlns="" val="232914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Current Status: Properties Overview</a:t>
            </a:r>
            <a:endParaRPr lang="en-ZA" dirty="0"/>
          </a:p>
        </p:txBody>
      </p:sp>
      <p:sp>
        <p:nvSpPr>
          <p:cNvPr id="5" name="Content Placeholder 4"/>
          <p:cNvSpPr>
            <a:spLocks noGrp="1"/>
          </p:cNvSpPr>
          <p:nvPr>
            <p:ph idx="1"/>
          </p:nvPr>
        </p:nvSpPr>
        <p:spPr/>
        <p:txBody>
          <a:bodyPr/>
          <a:lstStyle/>
          <a:p>
            <a:pPr marL="285750" indent="-285750" algn="just">
              <a:buFont typeface="Arial" panose="020B0604020202020204" pitchFamily="34" charset="0"/>
              <a:buChar char="•"/>
            </a:pPr>
            <a:r>
              <a:rPr lang="en-ZA" b="0" dirty="0" smtClean="0">
                <a:solidFill>
                  <a:schemeClr val="tx1"/>
                </a:solidFill>
              </a:rPr>
              <a:t>Property valuation exercise has been completed for the 98 (excluding NPC building) properties target in STP. </a:t>
            </a:r>
          </a:p>
          <a:p>
            <a:pPr marL="285750" indent="-285750" algn="just">
              <a:buFont typeface="Arial" panose="020B0604020202020204" pitchFamily="34" charset="0"/>
              <a:buChar char="•"/>
            </a:pPr>
            <a:r>
              <a:rPr lang="en-ZA" b="0" dirty="0" smtClean="0">
                <a:solidFill>
                  <a:schemeClr val="tx1"/>
                </a:solidFill>
              </a:rPr>
              <a:t>Municipal value of the properties was R 83 million.  Current market value is             R 196 million.</a:t>
            </a:r>
          </a:p>
          <a:p>
            <a:pPr marL="285750" indent="-285750" algn="just">
              <a:buFont typeface="Arial" panose="020B0604020202020204" pitchFamily="34" charset="0"/>
              <a:buChar char="•"/>
            </a:pPr>
            <a:r>
              <a:rPr lang="en-ZA" b="0" dirty="0" smtClean="0">
                <a:solidFill>
                  <a:schemeClr val="tx1"/>
                </a:solidFill>
              </a:rPr>
              <a:t>SAPO is in the process of reviewing its overall property strategy including the approach to the disposal of properties.  </a:t>
            </a:r>
          </a:p>
          <a:p>
            <a:pPr marL="285750" indent="-285750" algn="just">
              <a:buFont typeface="Arial" panose="020B0604020202020204" pitchFamily="34" charset="0"/>
              <a:buChar char="•"/>
            </a:pPr>
            <a:r>
              <a:rPr lang="en-ZA" b="0" dirty="0" smtClean="0">
                <a:solidFill>
                  <a:schemeClr val="tx1"/>
                </a:solidFill>
              </a:rPr>
              <a:t>The review will determine how SAPO deals with offers that have already been received and any future offers.</a:t>
            </a:r>
          </a:p>
          <a:p>
            <a:pPr algn="just"/>
            <a:endParaRPr lang="en-ZA" dirty="0"/>
          </a:p>
        </p:txBody>
      </p:sp>
    </p:spTree>
    <p:extLst>
      <p:ext uri="{BB962C8B-B14F-4D97-AF65-F5344CB8AC3E}">
        <p14:creationId xmlns:p14="http://schemas.microsoft.com/office/powerpoint/2010/main" xmlns="" val="710816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Key Short-term Challenges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11</a:t>
            </a:fld>
            <a:endParaRPr lang="en-US" dirty="0"/>
          </a:p>
        </p:txBody>
      </p:sp>
      <p:graphicFrame>
        <p:nvGraphicFramePr>
          <p:cNvPr id="3" name="Diagram 2"/>
          <p:cNvGraphicFramePr/>
          <p:nvPr>
            <p:extLst>
              <p:ext uri="{D42A27DB-BD31-4B8C-83A1-F6EECF244321}">
                <p14:modId xmlns:p14="http://schemas.microsoft.com/office/powerpoint/2010/main" xmlns="" val="3595056858"/>
              </p:ext>
            </p:extLst>
          </p:nvPr>
        </p:nvGraphicFramePr>
        <p:xfrm>
          <a:off x="2675340" y="1424786"/>
          <a:ext cx="5159497" cy="447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ine Callout 1 (No Border) 7"/>
          <p:cNvSpPr/>
          <p:nvPr/>
        </p:nvSpPr>
        <p:spPr>
          <a:xfrm>
            <a:off x="7135572" y="4530510"/>
            <a:ext cx="2566930" cy="1265943"/>
          </a:xfrm>
          <a:prstGeom prst="callout1">
            <a:avLst>
              <a:gd name="adj1" fmla="val -2277"/>
              <a:gd name="adj2" fmla="val 7381"/>
              <a:gd name="adj3" fmla="val -34561"/>
              <a:gd name="adj4" fmla="val -4074"/>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These include obligations arising out of the necessary conversion of temporary to permanent staff, wage negotiations (increases and scale adjustments) and the equal pay for equal value principle.</a:t>
            </a:r>
          </a:p>
        </p:txBody>
      </p:sp>
      <p:sp>
        <p:nvSpPr>
          <p:cNvPr id="9" name="Line Callout 1 (No Border) 8"/>
          <p:cNvSpPr/>
          <p:nvPr/>
        </p:nvSpPr>
        <p:spPr>
          <a:xfrm>
            <a:off x="388127" y="1654345"/>
            <a:ext cx="2566930" cy="924251"/>
          </a:xfrm>
          <a:prstGeom prst="callout1">
            <a:avLst>
              <a:gd name="adj1" fmla="val 104678"/>
              <a:gd name="adj2" fmla="val 78815"/>
              <a:gd name="adj3" fmla="val 137601"/>
              <a:gd name="adj4" fmla="val 87287"/>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As a result of slow payment by SAPO, some creditors are refusing to supply SAPO with essential goods and services.</a:t>
            </a:r>
          </a:p>
        </p:txBody>
      </p:sp>
      <p:sp>
        <p:nvSpPr>
          <p:cNvPr id="10" name="Line Callout 1 (No Border) 9"/>
          <p:cNvSpPr/>
          <p:nvPr/>
        </p:nvSpPr>
        <p:spPr>
          <a:xfrm>
            <a:off x="6841417" y="1424786"/>
            <a:ext cx="2566930" cy="691685"/>
          </a:xfrm>
          <a:prstGeom prst="callout1">
            <a:avLst>
              <a:gd name="adj1" fmla="val 64600"/>
              <a:gd name="adj2" fmla="val 256"/>
              <a:gd name="adj3" fmla="val 105414"/>
              <a:gd name="adj4" fmla="val -32991"/>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SAPO (excluding Postbank) is losing approximately R125 million per month. </a:t>
            </a:r>
          </a:p>
        </p:txBody>
      </p:sp>
      <p:sp>
        <p:nvSpPr>
          <p:cNvPr id="5" name="TextBox 4"/>
          <p:cNvSpPr txBox="1"/>
          <p:nvPr/>
        </p:nvSpPr>
        <p:spPr>
          <a:xfrm>
            <a:off x="273827" y="5907524"/>
            <a:ext cx="4544834" cy="369332"/>
          </a:xfrm>
          <a:prstGeom prst="rect">
            <a:avLst/>
          </a:prstGeom>
          <a:noFill/>
        </p:spPr>
        <p:txBody>
          <a:bodyPr wrap="none" rtlCol="0">
            <a:spAutoFit/>
          </a:bodyPr>
          <a:lstStyle/>
          <a:p>
            <a:r>
              <a:rPr lang="en-ZA" dirty="0" smtClean="0"/>
              <a:t>Solutions to the challenges are in progress</a:t>
            </a:r>
            <a:endParaRPr lang="en-ZA" dirty="0"/>
          </a:p>
        </p:txBody>
      </p:sp>
    </p:spTree>
    <p:extLst>
      <p:ext uri="{BB962C8B-B14F-4D97-AF65-F5344CB8AC3E}">
        <p14:creationId xmlns:p14="http://schemas.microsoft.com/office/powerpoint/2010/main" xmlns="" val="2056809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Key Long-term Challenges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12</a:t>
            </a:fld>
            <a:endParaRPr lang="en-US" dirty="0"/>
          </a:p>
        </p:txBody>
      </p:sp>
      <p:graphicFrame>
        <p:nvGraphicFramePr>
          <p:cNvPr id="5" name="Diagram 4"/>
          <p:cNvGraphicFramePr/>
          <p:nvPr>
            <p:extLst>
              <p:ext uri="{D42A27DB-BD31-4B8C-83A1-F6EECF244321}">
                <p14:modId xmlns:p14="http://schemas.microsoft.com/office/powerpoint/2010/main" xmlns="" val="856423734"/>
              </p:ext>
            </p:extLst>
          </p:nvPr>
        </p:nvGraphicFramePr>
        <p:xfrm>
          <a:off x="2212454" y="1306183"/>
          <a:ext cx="5433852" cy="441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ine Callout 1 (No Border) 9"/>
          <p:cNvSpPr/>
          <p:nvPr/>
        </p:nvSpPr>
        <p:spPr>
          <a:xfrm>
            <a:off x="6918906" y="5257800"/>
            <a:ext cx="2783595" cy="680522"/>
          </a:xfrm>
          <a:prstGeom prst="callout1">
            <a:avLst>
              <a:gd name="adj1" fmla="val 68939"/>
              <a:gd name="adj2" fmla="val -178"/>
              <a:gd name="adj3" fmla="val 18726"/>
              <a:gd name="adj4" fmla="val -37045"/>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Though mail volumes are declining, operating costs have been rising and productivity falling</a:t>
            </a:r>
          </a:p>
        </p:txBody>
      </p:sp>
      <p:sp>
        <p:nvSpPr>
          <p:cNvPr id="12" name="Line Callout 1 (No Border) 11"/>
          <p:cNvSpPr/>
          <p:nvPr/>
        </p:nvSpPr>
        <p:spPr>
          <a:xfrm>
            <a:off x="156259" y="4405671"/>
            <a:ext cx="2484071" cy="657820"/>
          </a:xfrm>
          <a:prstGeom prst="callout1">
            <a:avLst>
              <a:gd name="adj1" fmla="val 835"/>
              <a:gd name="adj2" fmla="val 76948"/>
              <a:gd name="adj3" fmla="val -77957"/>
              <a:gd name="adj4" fmla="val 100357"/>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Impact of digital substitution and </a:t>
            </a:r>
          </a:p>
          <a:p>
            <a:pPr algn="ctr"/>
            <a:r>
              <a:rPr lang="en-US" sz="1200" dirty="0">
                <a:solidFill>
                  <a:schemeClr val="accent4">
                    <a:lumMod val="50000"/>
                  </a:schemeClr>
                </a:solidFill>
              </a:rPr>
              <a:t>alternatives can be clearly seen</a:t>
            </a:r>
          </a:p>
          <a:p>
            <a:pPr algn="ctr"/>
            <a:r>
              <a:rPr lang="en-US" sz="1200" dirty="0">
                <a:solidFill>
                  <a:schemeClr val="accent4">
                    <a:lumMod val="50000"/>
                  </a:schemeClr>
                </a:solidFill>
              </a:rPr>
              <a:t>in declining physical  volumes</a:t>
            </a:r>
          </a:p>
        </p:txBody>
      </p:sp>
      <p:sp>
        <p:nvSpPr>
          <p:cNvPr id="13" name="Line Callout 1 (No Border) 12"/>
          <p:cNvSpPr/>
          <p:nvPr/>
        </p:nvSpPr>
        <p:spPr>
          <a:xfrm>
            <a:off x="243845" y="1179183"/>
            <a:ext cx="3121454" cy="809638"/>
          </a:xfrm>
          <a:prstGeom prst="callout1">
            <a:avLst>
              <a:gd name="adj1" fmla="val 46118"/>
              <a:gd name="adj2" fmla="val 100865"/>
              <a:gd name="adj3" fmla="val 45121"/>
              <a:gd name="adj4" fmla="val 111888"/>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International courier companies are making significant headway into the African and South African </a:t>
            </a:r>
            <a:r>
              <a:rPr lang="en-US" sz="1200" dirty="0" smtClean="0">
                <a:solidFill>
                  <a:schemeClr val="accent4">
                    <a:lumMod val="50000"/>
                  </a:schemeClr>
                </a:solidFill>
              </a:rPr>
              <a:t>market</a:t>
            </a:r>
            <a:endParaRPr lang="en-US" sz="1200" dirty="0">
              <a:solidFill>
                <a:schemeClr val="accent4">
                  <a:lumMod val="50000"/>
                </a:schemeClr>
              </a:solidFill>
            </a:endParaRPr>
          </a:p>
        </p:txBody>
      </p:sp>
    </p:spTree>
    <p:extLst>
      <p:ext uri="{BB962C8B-B14F-4D97-AF65-F5344CB8AC3E}">
        <p14:creationId xmlns:p14="http://schemas.microsoft.com/office/powerpoint/2010/main" xmlns="" val="181488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Opportunities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13</a:t>
            </a:fld>
            <a:endParaRPr lang="en-US" dirty="0"/>
          </a:p>
        </p:txBody>
      </p:sp>
      <p:graphicFrame>
        <p:nvGraphicFramePr>
          <p:cNvPr id="3" name="Diagram 2"/>
          <p:cNvGraphicFramePr/>
          <p:nvPr>
            <p:extLst>
              <p:ext uri="{D42A27DB-BD31-4B8C-83A1-F6EECF244321}">
                <p14:modId xmlns:p14="http://schemas.microsoft.com/office/powerpoint/2010/main" xmlns="" val="3506612861"/>
              </p:ext>
            </p:extLst>
          </p:nvPr>
        </p:nvGraphicFramePr>
        <p:xfrm>
          <a:off x="2033138" y="1156057"/>
          <a:ext cx="5938176" cy="478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Callout 1 (No Border) 4"/>
          <p:cNvSpPr/>
          <p:nvPr/>
        </p:nvSpPr>
        <p:spPr>
          <a:xfrm>
            <a:off x="7135572" y="3129350"/>
            <a:ext cx="2566930" cy="834132"/>
          </a:xfrm>
          <a:prstGeom prst="callout1">
            <a:avLst>
              <a:gd name="adj1" fmla="val 97996"/>
              <a:gd name="adj2" fmla="val 18277"/>
              <a:gd name="adj3" fmla="val 171934"/>
              <a:gd name="adj4" fmla="val 10594"/>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4">
                    <a:lumMod val="50000"/>
                  </a:schemeClr>
                </a:solidFill>
              </a:rPr>
              <a:t>Substitution of mail by digital technology presents </a:t>
            </a:r>
            <a:r>
              <a:rPr lang="en-US" sz="1200" dirty="0">
                <a:solidFill>
                  <a:schemeClr val="accent4">
                    <a:lumMod val="50000"/>
                  </a:schemeClr>
                </a:solidFill>
              </a:rPr>
              <a:t>an opportunity for SAPO to create innovative digital  products.</a:t>
            </a:r>
          </a:p>
        </p:txBody>
      </p:sp>
      <p:sp>
        <p:nvSpPr>
          <p:cNvPr id="10" name="Line Callout 1 (No Border) 9"/>
          <p:cNvSpPr/>
          <p:nvPr/>
        </p:nvSpPr>
        <p:spPr>
          <a:xfrm>
            <a:off x="749673" y="1204311"/>
            <a:ext cx="2566930" cy="834132"/>
          </a:xfrm>
          <a:prstGeom prst="callout1">
            <a:avLst>
              <a:gd name="adj1" fmla="val 57052"/>
              <a:gd name="adj2" fmla="val 101539"/>
              <a:gd name="adj3" fmla="val 66274"/>
              <a:gd name="adj4" fmla="val 135057"/>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The South African Mail, Envelope and Courier (MEC) market size is currently R10.5 billion and is growing at 10% to </a:t>
            </a:r>
            <a:r>
              <a:rPr lang="en-US" sz="1200" dirty="0" smtClean="0">
                <a:solidFill>
                  <a:schemeClr val="accent4">
                    <a:lumMod val="50000"/>
                  </a:schemeClr>
                </a:solidFill>
              </a:rPr>
              <a:t>25</a:t>
            </a:r>
            <a:r>
              <a:rPr lang="en-US" sz="1200" dirty="0">
                <a:solidFill>
                  <a:schemeClr val="accent4">
                    <a:lumMod val="50000"/>
                  </a:schemeClr>
                </a:solidFill>
              </a:rPr>
              <a:t>% </a:t>
            </a:r>
            <a:r>
              <a:rPr lang="en-US" sz="1200" dirty="0" err="1" smtClean="0">
                <a:solidFill>
                  <a:schemeClr val="accent4">
                    <a:lumMod val="50000"/>
                  </a:schemeClr>
                </a:solidFill>
              </a:rPr>
              <a:t>p.a</a:t>
            </a:r>
            <a:r>
              <a:rPr lang="en-US" sz="1200" baseline="30000" dirty="0" smtClean="0">
                <a:solidFill>
                  <a:schemeClr val="accent4">
                    <a:lumMod val="50000"/>
                  </a:schemeClr>
                </a:solidFill>
              </a:rPr>
              <a:t>#</a:t>
            </a:r>
            <a:r>
              <a:rPr lang="en-US" sz="1200" dirty="0" smtClean="0">
                <a:solidFill>
                  <a:schemeClr val="accent4">
                    <a:lumMod val="50000"/>
                  </a:schemeClr>
                </a:solidFill>
              </a:rPr>
              <a:t>.</a:t>
            </a:r>
            <a:endParaRPr lang="en-US" sz="1200" dirty="0">
              <a:solidFill>
                <a:schemeClr val="accent4">
                  <a:lumMod val="50000"/>
                </a:schemeClr>
              </a:solidFill>
            </a:endParaRPr>
          </a:p>
        </p:txBody>
      </p:sp>
      <p:sp>
        <p:nvSpPr>
          <p:cNvPr id="12" name="Line Callout 1 (No Border) 11"/>
          <p:cNvSpPr/>
          <p:nvPr/>
        </p:nvSpPr>
        <p:spPr>
          <a:xfrm>
            <a:off x="224832" y="2775020"/>
            <a:ext cx="2566930" cy="1072419"/>
          </a:xfrm>
          <a:prstGeom prst="callout1">
            <a:avLst>
              <a:gd name="adj1" fmla="val 57052"/>
              <a:gd name="adj2" fmla="val 101539"/>
              <a:gd name="adj3" fmla="val 122775"/>
              <a:gd name="adj4" fmla="val 111023"/>
            </a:avLst>
          </a:prstGeom>
          <a:solidFill>
            <a:schemeClr val="accent6">
              <a:lumMod val="40000"/>
              <a:lumOff val="60000"/>
            </a:schemeClr>
          </a:solid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50000"/>
                  </a:schemeClr>
                </a:solidFill>
              </a:rPr>
              <a:t>SAPO’s nationwide network positions SAPO to be a key provider of services to government and be a channel for the provision of government services.</a:t>
            </a:r>
          </a:p>
        </p:txBody>
      </p:sp>
      <p:sp>
        <p:nvSpPr>
          <p:cNvPr id="6" name="TextBox 5"/>
          <p:cNvSpPr txBox="1"/>
          <p:nvPr/>
        </p:nvSpPr>
        <p:spPr>
          <a:xfrm>
            <a:off x="190079" y="5526808"/>
            <a:ext cx="3300904" cy="646331"/>
          </a:xfrm>
          <a:prstGeom prst="rect">
            <a:avLst/>
          </a:prstGeom>
          <a:noFill/>
        </p:spPr>
        <p:txBody>
          <a:bodyPr wrap="none" rtlCol="0">
            <a:spAutoFit/>
          </a:bodyPr>
          <a:lstStyle/>
          <a:p>
            <a:r>
              <a:rPr lang="en-ZA" dirty="0" smtClean="0"/>
              <a:t>SAPO will be the only </a:t>
            </a:r>
          </a:p>
          <a:p>
            <a:r>
              <a:rPr lang="en-ZA" dirty="0" smtClean="0"/>
              <a:t>infrastructure player remaining</a:t>
            </a:r>
            <a:endParaRPr lang="en-ZA" dirty="0"/>
          </a:p>
        </p:txBody>
      </p:sp>
      <p:sp>
        <p:nvSpPr>
          <p:cNvPr id="9" name="TextBox 8"/>
          <p:cNvSpPr txBox="1"/>
          <p:nvPr/>
        </p:nvSpPr>
        <p:spPr>
          <a:xfrm>
            <a:off x="190079" y="6303525"/>
            <a:ext cx="4871847" cy="507831"/>
          </a:xfrm>
          <a:prstGeom prst="rect">
            <a:avLst/>
          </a:prstGeom>
          <a:noFill/>
        </p:spPr>
        <p:txBody>
          <a:bodyPr wrap="none" rtlCol="0">
            <a:spAutoFit/>
          </a:bodyPr>
          <a:lstStyle/>
          <a:p>
            <a:r>
              <a:rPr lang="en-ZA" sz="900" dirty="0"/>
              <a:t># http://www.courierscout.co.za/sa-courier-sector-gives-sapo-services-a-run-for-their-money</a:t>
            </a:r>
          </a:p>
          <a:p>
            <a:r>
              <a:rPr lang="en-ZA" sz="900" dirty="0"/>
              <a:t>Posted 8 September 2015 </a:t>
            </a:r>
          </a:p>
          <a:p>
            <a:endParaRPr lang="en-ZA" sz="900" dirty="0"/>
          </a:p>
        </p:txBody>
      </p:sp>
    </p:spTree>
    <p:extLst>
      <p:ext uri="{BB962C8B-B14F-4D97-AF65-F5344CB8AC3E}">
        <p14:creationId xmlns:p14="http://schemas.microsoft.com/office/powerpoint/2010/main" xmlns="" val="162544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Strategic Intent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14</a:t>
            </a:fld>
            <a:endParaRPr lang="en-US" dirty="0"/>
          </a:p>
        </p:txBody>
      </p:sp>
      <p:sp>
        <p:nvSpPr>
          <p:cNvPr id="11" name="TextBox 10"/>
          <p:cNvSpPr txBox="1"/>
          <p:nvPr/>
        </p:nvSpPr>
        <p:spPr>
          <a:xfrm>
            <a:off x="409432" y="2138790"/>
            <a:ext cx="3684896" cy="2616101"/>
          </a:xfrm>
          <a:prstGeom prst="rect">
            <a:avLst/>
          </a:prstGeom>
          <a:noFill/>
          <a:ln w="19050">
            <a:noFill/>
            <a:prstDash val="sysDash"/>
          </a:ln>
        </p:spPr>
        <p:txBody>
          <a:bodyPr wrap="square" rtlCol="0">
            <a:spAutoFit/>
          </a:bodyPr>
          <a:lstStyle/>
          <a:p>
            <a:pPr lvl="0">
              <a:spcAft>
                <a:spcPts val="600"/>
              </a:spcAft>
              <a:buClr>
                <a:srgbClr val="0070C0"/>
              </a:buClr>
              <a:buSzPct val="115000"/>
            </a:pPr>
            <a:r>
              <a:rPr lang="en-ZA" dirty="0" smtClean="0">
                <a:solidFill>
                  <a:schemeClr val="accent4">
                    <a:lumMod val="50000"/>
                  </a:schemeClr>
                </a:solidFill>
              </a:rPr>
              <a:t>This goal will be achieved by the following objectives:</a:t>
            </a:r>
          </a:p>
          <a:p>
            <a:pPr marL="285750" lvl="0" indent="-285750">
              <a:spcAft>
                <a:spcPts val="600"/>
              </a:spcAft>
              <a:buClr>
                <a:srgbClr val="0070C0"/>
              </a:buClr>
              <a:buSzPct val="115000"/>
              <a:buFont typeface="Wingdings" panose="05000000000000000000" pitchFamily="2" charset="2"/>
              <a:buChar char="Ü"/>
            </a:pPr>
            <a:r>
              <a:rPr lang="en-ZA" dirty="0" smtClean="0">
                <a:solidFill>
                  <a:schemeClr val="accent4">
                    <a:lumMod val="50000"/>
                  </a:schemeClr>
                </a:solidFill>
              </a:rPr>
              <a:t>Increasing </a:t>
            </a:r>
            <a:r>
              <a:rPr lang="en-ZA" dirty="0">
                <a:solidFill>
                  <a:schemeClr val="accent4">
                    <a:lumMod val="50000"/>
                  </a:schemeClr>
                </a:solidFill>
              </a:rPr>
              <a:t>and Diversifying Revenue </a:t>
            </a:r>
            <a:r>
              <a:rPr lang="en-ZA" dirty="0" smtClean="0">
                <a:solidFill>
                  <a:schemeClr val="accent4">
                    <a:lumMod val="50000"/>
                  </a:schemeClr>
                </a:solidFill>
              </a:rPr>
              <a:t>Streams</a:t>
            </a:r>
          </a:p>
          <a:p>
            <a:pPr marL="285750" indent="-285750">
              <a:spcAft>
                <a:spcPts val="600"/>
              </a:spcAft>
              <a:buClr>
                <a:srgbClr val="0070C0"/>
              </a:buClr>
              <a:buSzPct val="115000"/>
              <a:buFont typeface="Wingdings" panose="05000000000000000000" pitchFamily="2" charset="2"/>
              <a:buChar char="Ü"/>
            </a:pPr>
            <a:r>
              <a:rPr lang="en-ZA" dirty="0">
                <a:solidFill>
                  <a:schemeClr val="accent4">
                    <a:lumMod val="50000"/>
                  </a:schemeClr>
                </a:solidFill>
              </a:rPr>
              <a:t>Cost </a:t>
            </a:r>
            <a:r>
              <a:rPr lang="en-ZA" dirty="0" smtClean="0">
                <a:solidFill>
                  <a:schemeClr val="accent4">
                    <a:lumMod val="50000"/>
                  </a:schemeClr>
                </a:solidFill>
              </a:rPr>
              <a:t>Management</a:t>
            </a:r>
          </a:p>
          <a:p>
            <a:pPr marL="285750" lvl="0" indent="-285750">
              <a:spcAft>
                <a:spcPts val="600"/>
              </a:spcAft>
              <a:buClr>
                <a:srgbClr val="0070C0"/>
              </a:buClr>
              <a:buSzPct val="115000"/>
              <a:buFont typeface="Wingdings" panose="05000000000000000000" pitchFamily="2" charset="2"/>
              <a:buChar char="Ü"/>
            </a:pPr>
            <a:r>
              <a:rPr lang="en-ZA" dirty="0">
                <a:solidFill>
                  <a:schemeClr val="accent4">
                    <a:lumMod val="50000"/>
                  </a:schemeClr>
                </a:solidFill>
              </a:rPr>
              <a:t>Improving Operating </a:t>
            </a:r>
            <a:r>
              <a:rPr lang="en-ZA" dirty="0" smtClean="0">
                <a:solidFill>
                  <a:schemeClr val="accent4">
                    <a:lumMod val="50000"/>
                  </a:schemeClr>
                </a:solidFill>
              </a:rPr>
              <a:t>Efficiency</a:t>
            </a:r>
          </a:p>
          <a:p>
            <a:pPr marL="285750" indent="-285750">
              <a:spcAft>
                <a:spcPts val="600"/>
              </a:spcAft>
              <a:buClr>
                <a:srgbClr val="0070C0"/>
              </a:buClr>
              <a:buSzPct val="115000"/>
              <a:buFont typeface="Wingdings" panose="05000000000000000000" pitchFamily="2" charset="2"/>
              <a:buChar char="Ü"/>
            </a:pPr>
            <a:r>
              <a:rPr lang="en-ZA" dirty="0">
                <a:solidFill>
                  <a:schemeClr val="accent4">
                    <a:lumMod val="50000"/>
                  </a:schemeClr>
                </a:solidFill>
              </a:rPr>
              <a:t>Creating a Modern and High Performance </a:t>
            </a:r>
            <a:r>
              <a:rPr lang="en-ZA" dirty="0" smtClean="0">
                <a:solidFill>
                  <a:schemeClr val="accent4">
                    <a:lumMod val="50000"/>
                  </a:schemeClr>
                </a:solidFill>
              </a:rPr>
              <a:t>Organisation</a:t>
            </a:r>
            <a:endParaRPr lang="en-ZA" dirty="0">
              <a:solidFill>
                <a:schemeClr val="accent4">
                  <a:lumMod val="50000"/>
                </a:schemeClr>
              </a:solidFill>
            </a:endParaRPr>
          </a:p>
        </p:txBody>
      </p:sp>
      <p:sp>
        <p:nvSpPr>
          <p:cNvPr id="5" name="Rectangle 4"/>
          <p:cNvSpPr/>
          <p:nvPr/>
        </p:nvSpPr>
        <p:spPr>
          <a:xfrm>
            <a:off x="136476" y="1113334"/>
            <a:ext cx="4831309" cy="707886"/>
          </a:xfrm>
          <a:prstGeom prst="rect">
            <a:avLst/>
          </a:prstGeom>
        </p:spPr>
        <p:txBody>
          <a:bodyPr wrap="square">
            <a:spAutoFit/>
          </a:bodyPr>
          <a:lstStyle/>
          <a:p>
            <a:r>
              <a:rPr lang="en-US" sz="2000" b="1" dirty="0">
                <a:solidFill>
                  <a:srgbClr val="C00000"/>
                </a:solidFill>
                <a:latin typeface="Myriad Pro" panose="020B0503030403020204" pitchFamily="34" charset="0"/>
                <a:ea typeface="MS Mincho" panose="02020609040205080304" pitchFamily="49" charset="-128"/>
                <a:cs typeface="Arial" panose="020B0604020202020204" pitchFamily="34" charset="0"/>
              </a:rPr>
              <a:t>The </a:t>
            </a:r>
            <a:r>
              <a:rPr lang="en-US" sz="2000" b="1" dirty="0" smtClean="0">
                <a:solidFill>
                  <a:srgbClr val="C00000"/>
                </a:solidFill>
                <a:latin typeface="Myriad Pro" panose="020B0503030403020204" pitchFamily="34" charset="0"/>
                <a:ea typeface="MS Mincho" panose="02020609040205080304" pitchFamily="49" charset="-128"/>
                <a:cs typeface="Arial" panose="020B0604020202020204" pitchFamily="34" charset="0"/>
              </a:rPr>
              <a:t>highest </a:t>
            </a:r>
            <a:r>
              <a:rPr lang="en-US" sz="2000" b="1" dirty="0">
                <a:solidFill>
                  <a:srgbClr val="C00000"/>
                </a:solidFill>
                <a:latin typeface="Myriad Pro" panose="020B0503030403020204" pitchFamily="34" charset="0"/>
                <a:ea typeface="MS Mincho" panose="02020609040205080304" pitchFamily="49" charset="-128"/>
                <a:cs typeface="Arial" panose="020B0604020202020204" pitchFamily="34" charset="0"/>
              </a:rPr>
              <a:t>priority for SAPO is to return to profitability</a:t>
            </a:r>
            <a:endParaRPr lang="en-ZA" sz="2000" b="1" dirty="0">
              <a:solidFill>
                <a:srgbClr val="C00000"/>
              </a:solidFill>
            </a:endParaRPr>
          </a:p>
        </p:txBody>
      </p:sp>
      <p:sp>
        <p:nvSpPr>
          <p:cNvPr id="7" name="Rectangle 6"/>
          <p:cNvSpPr/>
          <p:nvPr/>
        </p:nvSpPr>
        <p:spPr>
          <a:xfrm>
            <a:off x="136476" y="5499460"/>
            <a:ext cx="9225888" cy="646331"/>
          </a:xfrm>
          <a:prstGeom prst="rect">
            <a:avLst/>
          </a:prstGeom>
          <a:solidFill>
            <a:schemeClr val="accent5">
              <a:lumMod val="75000"/>
            </a:schemeClr>
          </a:solidFill>
        </p:spPr>
        <p:txBody>
          <a:bodyPr wrap="square">
            <a:spAutoFit/>
          </a:bodyPr>
          <a:lstStyle/>
          <a:p>
            <a:r>
              <a:rPr lang="en-ZA" i="1" dirty="0">
                <a:solidFill>
                  <a:schemeClr val="bg1"/>
                </a:solidFill>
              </a:rPr>
              <a:t>These strategic focus areas </a:t>
            </a:r>
            <a:r>
              <a:rPr lang="en-ZA" i="1" dirty="0" smtClean="0">
                <a:solidFill>
                  <a:schemeClr val="bg1"/>
                </a:solidFill>
              </a:rPr>
              <a:t>are also  </a:t>
            </a:r>
            <a:r>
              <a:rPr lang="en-ZA" i="1" dirty="0">
                <a:solidFill>
                  <a:schemeClr val="bg1"/>
                </a:solidFill>
              </a:rPr>
              <a:t>identified in the Strategic Turnaround Plan (STP) as being key for SAPO’s long term sustainability</a:t>
            </a:r>
          </a:p>
        </p:txBody>
      </p:sp>
      <p:pic>
        <p:nvPicPr>
          <p:cNvPr id="8" name="Picture 7"/>
          <p:cNvPicPr/>
          <p:nvPr/>
        </p:nvPicPr>
        <p:blipFill>
          <a:blip r:embed="rId3">
            <a:extLst>
              <a:ext uri="{28A0092B-C50C-407E-A947-70E740481C1C}">
                <a14:useLocalDpi xmlns:a14="http://schemas.microsoft.com/office/drawing/2010/main" xmlns="" val="0"/>
              </a:ext>
            </a:extLst>
          </a:blip>
          <a:stretch>
            <a:fillRect/>
          </a:stretch>
        </p:blipFill>
        <p:spPr>
          <a:xfrm>
            <a:off x="4700015" y="1568918"/>
            <a:ext cx="4785822" cy="3463157"/>
          </a:xfrm>
          <a:prstGeom prst="rect">
            <a:avLst/>
          </a:prstGeom>
        </p:spPr>
      </p:pic>
    </p:spTree>
    <p:extLst>
      <p:ext uri="{BB962C8B-B14F-4D97-AF65-F5344CB8AC3E}">
        <p14:creationId xmlns:p14="http://schemas.microsoft.com/office/powerpoint/2010/main" xmlns="" val="270608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Revenue Growth and Cost Strategy</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15</a:t>
            </a:fld>
            <a:endParaRPr lang="en-US" dirty="0"/>
          </a:p>
        </p:txBody>
      </p:sp>
      <p:sp>
        <p:nvSpPr>
          <p:cNvPr id="11" name="TextBox 10"/>
          <p:cNvSpPr txBox="1"/>
          <p:nvPr/>
        </p:nvSpPr>
        <p:spPr>
          <a:xfrm>
            <a:off x="244518" y="2068373"/>
            <a:ext cx="4159040" cy="3323987"/>
          </a:xfrm>
          <a:prstGeom prst="rect">
            <a:avLst/>
          </a:prstGeom>
          <a:noFill/>
          <a:ln w="19050">
            <a:noFill/>
            <a:prstDash val="sysDash"/>
          </a:ln>
        </p:spPr>
        <p:txBody>
          <a:bodyPr wrap="square" rtlCol="0">
            <a:spAutoFit/>
          </a:bodyPr>
          <a:lstStyle/>
          <a:p>
            <a:pPr marL="285750" lvl="0" indent="-285750">
              <a:spcAft>
                <a:spcPts val="600"/>
              </a:spcAft>
              <a:buClr>
                <a:srgbClr val="0070C0"/>
              </a:buClr>
              <a:buSzPct val="115000"/>
              <a:buFont typeface="Wingdings" panose="05000000000000000000" pitchFamily="2" charset="2"/>
              <a:buChar char="Ü"/>
            </a:pPr>
            <a:r>
              <a:rPr lang="en-US" sz="2000" b="1" dirty="0" smtClean="0">
                <a:solidFill>
                  <a:schemeClr val="accent4">
                    <a:lumMod val="50000"/>
                  </a:schemeClr>
                </a:solidFill>
              </a:rPr>
              <a:t>Base Case</a:t>
            </a:r>
            <a:r>
              <a:rPr lang="en-US" sz="2000" dirty="0" smtClean="0">
                <a:solidFill>
                  <a:schemeClr val="accent4">
                    <a:lumMod val="50000"/>
                  </a:schemeClr>
                </a:solidFill>
              </a:rPr>
              <a:t> </a:t>
            </a:r>
            <a:r>
              <a:rPr lang="en-US" sz="2000" dirty="0">
                <a:solidFill>
                  <a:schemeClr val="accent4">
                    <a:lumMod val="50000"/>
                  </a:schemeClr>
                </a:solidFill>
              </a:rPr>
              <a:t>is focused on returning to pre-crisis profitability </a:t>
            </a:r>
            <a:r>
              <a:rPr lang="en-US" sz="2000" dirty="0" smtClean="0">
                <a:solidFill>
                  <a:schemeClr val="accent4">
                    <a:lumMod val="50000"/>
                  </a:schemeClr>
                </a:solidFill>
              </a:rPr>
              <a:t>levels</a:t>
            </a:r>
          </a:p>
          <a:p>
            <a:pPr marL="285750" lvl="0" indent="-285750">
              <a:spcAft>
                <a:spcPts val="600"/>
              </a:spcAft>
              <a:buClr>
                <a:srgbClr val="0070C0"/>
              </a:buClr>
              <a:buSzPct val="115000"/>
              <a:buFont typeface="Wingdings" panose="05000000000000000000" pitchFamily="2" charset="2"/>
              <a:buChar char="Ü"/>
            </a:pPr>
            <a:r>
              <a:rPr lang="en-US" sz="2000" b="1" dirty="0" smtClean="0">
                <a:solidFill>
                  <a:schemeClr val="accent4">
                    <a:lumMod val="50000"/>
                  </a:schemeClr>
                </a:solidFill>
              </a:rPr>
              <a:t>Growth</a:t>
            </a:r>
            <a:r>
              <a:rPr lang="en-US" sz="2000" b="1" dirty="0">
                <a:solidFill>
                  <a:schemeClr val="accent4">
                    <a:lumMod val="50000"/>
                  </a:schemeClr>
                </a:solidFill>
              </a:rPr>
              <a:t>: Private </a:t>
            </a:r>
            <a:r>
              <a:rPr lang="en-US" sz="2000" b="1" dirty="0" smtClean="0">
                <a:solidFill>
                  <a:schemeClr val="accent4">
                    <a:lumMod val="50000"/>
                  </a:schemeClr>
                </a:solidFill>
              </a:rPr>
              <a:t>sector</a:t>
            </a:r>
            <a:r>
              <a:rPr lang="en-US" sz="2000" dirty="0" smtClean="0">
                <a:solidFill>
                  <a:schemeClr val="accent4">
                    <a:lumMod val="50000"/>
                  </a:schemeClr>
                </a:solidFill>
              </a:rPr>
              <a:t> </a:t>
            </a:r>
            <a:r>
              <a:rPr lang="en-US" sz="2000" dirty="0">
                <a:solidFill>
                  <a:schemeClr val="accent4">
                    <a:lumMod val="50000"/>
                  </a:schemeClr>
                </a:solidFill>
              </a:rPr>
              <a:t>consists of driving growth opportunities in non-government </a:t>
            </a:r>
            <a:r>
              <a:rPr lang="en-US" sz="2000" dirty="0" smtClean="0">
                <a:solidFill>
                  <a:schemeClr val="accent4">
                    <a:lumMod val="50000"/>
                  </a:schemeClr>
                </a:solidFill>
              </a:rPr>
              <a:t>markets</a:t>
            </a:r>
            <a:endParaRPr lang="en-ZA" sz="2000" dirty="0" smtClean="0">
              <a:solidFill>
                <a:schemeClr val="accent4">
                  <a:lumMod val="50000"/>
                </a:schemeClr>
              </a:solidFill>
            </a:endParaRPr>
          </a:p>
          <a:p>
            <a:pPr marL="285750" lvl="0" indent="-285750">
              <a:spcAft>
                <a:spcPts val="600"/>
              </a:spcAft>
              <a:buClr>
                <a:srgbClr val="0070C0"/>
              </a:buClr>
              <a:buSzPct val="115000"/>
              <a:buFont typeface="Wingdings" panose="05000000000000000000" pitchFamily="2" charset="2"/>
              <a:buChar char="Ü"/>
            </a:pPr>
            <a:r>
              <a:rPr lang="en-US" sz="2000" b="1" dirty="0" smtClean="0">
                <a:solidFill>
                  <a:schemeClr val="accent4">
                    <a:lumMod val="50000"/>
                  </a:schemeClr>
                </a:solidFill>
              </a:rPr>
              <a:t>Growth</a:t>
            </a:r>
            <a:r>
              <a:rPr lang="en-US" sz="2000" b="1" dirty="0">
                <a:solidFill>
                  <a:schemeClr val="accent4">
                    <a:lumMod val="50000"/>
                  </a:schemeClr>
                </a:solidFill>
              </a:rPr>
              <a:t>: Public </a:t>
            </a:r>
            <a:r>
              <a:rPr lang="en-US" sz="2000" b="1" dirty="0" smtClean="0">
                <a:solidFill>
                  <a:schemeClr val="accent4">
                    <a:lumMod val="50000"/>
                  </a:schemeClr>
                </a:solidFill>
              </a:rPr>
              <a:t>sector</a:t>
            </a:r>
            <a:r>
              <a:rPr lang="en-US" sz="2000" dirty="0" smtClean="0">
                <a:solidFill>
                  <a:schemeClr val="accent4">
                    <a:lumMod val="50000"/>
                  </a:schemeClr>
                </a:solidFill>
              </a:rPr>
              <a:t> </a:t>
            </a:r>
            <a:r>
              <a:rPr lang="en-US" sz="2000" dirty="0">
                <a:solidFill>
                  <a:schemeClr val="accent4">
                    <a:lumMod val="50000"/>
                  </a:schemeClr>
                </a:solidFill>
              </a:rPr>
              <a:t>focuses on generating growth from servicing </a:t>
            </a:r>
            <a:r>
              <a:rPr lang="en-US" sz="2000" dirty="0" smtClean="0">
                <a:solidFill>
                  <a:schemeClr val="accent4">
                    <a:lumMod val="50000"/>
                  </a:schemeClr>
                </a:solidFill>
              </a:rPr>
              <a:t>government</a:t>
            </a:r>
            <a:endParaRPr lang="en-ZA" sz="2000" dirty="0">
              <a:solidFill>
                <a:schemeClr val="accent4">
                  <a:lumMod val="50000"/>
                </a:schemeClr>
              </a:solidFill>
            </a:endParaRPr>
          </a:p>
        </p:txBody>
      </p:sp>
      <p:sp>
        <p:nvSpPr>
          <p:cNvPr id="5" name="Rectangle 4"/>
          <p:cNvSpPr/>
          <p:nvPr/>
        </p:nvSpPr>
        <p:spPr>
          <a:xfrm>
            <a:off x="139507" y="1235063"/>
            <a:ext cx="9346330" cy="461665"/>
          </a:xfrm>
          <a:prstGeom prst="rect">
            <a:avLst/>
          </a:prstGeom>
        </p:spPr>
        <p:txBody>
          <a:bodyPr wrap="square">
            <a:spAutoFit/>
          </a:bodyPr>
          <a:lstStyle/>
          <a:p>
            <a:r>
              <a:rPr lang="en-US" sz="2400" dirty="0">
                <a:solidFill>
                  <a:schemeClr val="accent4">
                    <a:lumMod val="50000"/>
                  </a:schemeClr>
                </a:solidFill>
              </a:rPr>
              <a:t>SAPO’s revenue growth and cost strategy </a:t>
            </a:r>
            <a:r>
              <a:rPr lang="en-US" sz="2400" dirty="0" smtClean="0">
                <a:solidFill>
                  <a:schemeClr val="accent4">
                    <a:lumMod val="50000"/>
                  </a:schemeClr>
                </a:solidFill>
              </a:rPr>
              <a:t>has </a:t>
            </a:r>
            <a:r>
              <a:rPr lang="en-US" sz="2400" dirty="0">
                <a:solidFill>
                  <a:schemeClr val="accent4">
                    <a:lumMod val="50000"/>
                  </a:schemeClr>
                </a:solidFill>
              </a:rPr>
              <a:t>three elements</a:t>
            </a:r>
            <a:endParaRPr lang="en-ZA" sz="2400" b="1" dirty="0">
              <a:solidFill>
                <a:schemeClr val="accent4">
                  <a:lumMod val="50000"/>
                </a:schemeClr>
              </a:solidFill>
            </a:endParaRPr>
          </a:p>
        </p:txBody>
      </p:sp>
      <p:pic>
        <p:nvPicPr>
          <p:cNvPr id="8" name="Picture 7"/>
          <p:cNvPicPr/>
          <p:nvPr/>
        </p:nvPicPr>
        <p:blipFill>
          <a:blip r:embed="rId3">
            <a:extLst>
              <a:ext uri="{28A0092B-C50C-407E-A947-70E740481C1C}">
                <a14:useLocalDpi xmlns:a14="http://schemas.microsoft.com/office/drawing/2010/main" xmlns="" val="0"/>
              </a:ext>
            </a:extLst>
          </a:blip>
          <a:stretch>
            <a:fillRect/>
          </a:stretch>
        </p:blipFill>
        <p:spPr>
          <a:xfrm>
            <a:off x="4626591" y="2301449"/>
            <a:ext cx="5061045" cy="2460817"/>
          </a:xfrm>
          <a:prstGeom prst="rect">
            <a:avLst/>
          </a:prstGeom>
        </p:spPr>
      </p:pic>
    </p:spTree>
    <p:extLst>
      <p:ext uri="{BB962C8B-B14F-4D97-AF65-F5344CB8AC3E}">
        <p14:creationId xmlns:p14="http://schemas.microsoft.com/office/powerpoint/2010/main" xmlns="" val="400080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1: </a:t>
            </a:r>
            <a:r>
              <a:rPr lang="en-US" dirty="0"/>
              <a:t>Base Case Revenue </a:t>
            </a:r>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16</a:t>
            </a:fld>
            <a:endParaRPr lang="en-US" dirty="0"/>
          </a:p>
        </p:txBody>
      </p:sp>
      <p:sp>
        <p:nvSpPr>
          <p:cNvPr id="5" name="Rectangle 4"/>
          <p:cNvSpPr/>
          <p:nvPr/>
        </p:nvSpPr>
        <p:spPr>
          <a:xfrm>
            <a:off x="108042" y="1066908"/>
            <a:ext cx="4409367" cy="1938992"/>
          </a:xfrm>
          <a:prstGeom prst="rect">
            <a:avLst/>
          </a:prstGeom>
        </p:spPr>
        <p:txBody>
          <a:bodyPr wrap="square">
            <a:spAutoFit/>
          </a:bodyPr>
          <a:lstStyle/>
          <a:p>
            <a:r>
              <a:rPr lang="en-US" sz="2000" dirty="0">
                <a:solidFill>
                  <a:schemeClr val="accent4">
                    <a:lumMod val="50000"/>
                  </a:schemeClr>
                </a:solidFill>
              </a:rPr>
              <a:t>Provided that SAPO is adequately </a:t>
            </a:r>
            <a:r>
              <a:rPr lang="en-US" sz="2000" dirty="0" smtClean="0">
                <a:solidFill>
                  <a:schemeClr val="accent4">
                    <a:lumMod val="50000"/>
                  </a:schemeClr>
                </a:solidFill>
              </a:rPr>
              <a:t>capitalized </a:t>
            </a:r>
            <a:r>
              <a:rPr lang="en-US" sz="2000" dirty="0">
                <a:solidFill>
                  <a:schemeClr val="accent4">
                    <a:lumMod val="50000"/>
                  </a:schemeClr>
                </a:solidFill>
              </a:rPr>
              <a:t>and operationally functional, SAPO’s base case is focused on returning the </a:t>
            </a:r>
            <a:r>
              <a:rPr lang="en-US" sz="2000" dirty="0" smtClean="0">
                <a:solidFill>
                  <a:schemeClr val="accent4">
                    <a:lumMod val="50000"/>
                  </a:schemeClr>
                </a:solidFill>
              </a:rPr>
              <a:t>organization </a:t>
            </a:r>
            <a:r>
              <a:rPr lang="en-US" sz="2000" dirty="0">
                <a:solidFill>
                  <a:schemeClr val="accent4">
                    <a:lumMod val="50000"/>
                  </a:schemeClr>
                </a:solidFill>
              </a:rPr>
              <a:t>to a “steady-state” of financial performance.</a:t>
            </a:r>
            <a:endParaRPr lang="en-ZA" sz="2000" b="1" dirty="0">
              <a:solidFill>
                <a:schemeClr val="accent4">
                  <a:lumMod val="50000"/>
                </a:schemeClr>
              </a:solidFill>
            </a:endParaRPr>
          </a:p>
        </p:txBody>
      </p:sp>
      <p:pic>
        <p:nvPicPr>
          <p:cNvPr id="12" name="Picture 11"/>
          <p:cNvPicPr/>
          <p:nvPr/>
        </p:nvPicPr>
        <p:blipFill>
          <a:blip r:embed="rId3" cstate="print">
            <a:extLst>
              <a:ext uri="{28A0092B-C50C-407E-A947-70E740481C1C}">
                <a14:useLocalDpi xmlns:a14="http://schemas.microsoft.com/office/drawing/2010/main" xmlns="" val="0"/>
              </a:ext>
            </a:extLst>
          </a:blip>
          <a:stretch>
            <a:fillRect/>
          </a:stretch>
        </p:blipFill>
        <p:spPr>
          <a:xfrm>
            <a:off x="633480" y="3834156"/>
            <a:ext cx="3358489" cy="2184507"/>
          </a:xfrm>
          <a:prstGeom prst="rect">
            <a:avLst/>
          </a:prstGeom>
        </p:spPr>
      </p:pic>
      <p:graphicFrame>
        <p:nvGraphicFramePr>
          <p:cNvPr id="3" name="Table 2"/>
          <p:cNvGraphicFramePr>
            <a:graphicFrameLocks noGrp="1"/>
          </p:cNvGraphicFramePr>
          <p:nvPr>
            <p:extLst/>
          </p:nvPr>
        </p:nvGraphicFramePr>
        <p:xfrm>
          <a:off x="4517409" y="1774750"/>
          <a:ext cx="5227091" cy="3561080"/>
        </p:xfrm>
        <a:graphic>
          <a:graphicData uri="http://schemas.openxmlformats.org/drawingml/2006/table">
            <a:tbl>
              <a:tblPr firstRow="1" bandRow="1">
                <a:tableStyleId>{7DF18680-E054-41AD-8BC1-D1AEF772440D}</a:tableStyleId>
              </a:tblPr>
              <a:tblGrid>
                <a:gridCol w="1255594"/>
                <a:gridCol w="926527"/>
                <a:gridCol w="1014990"/>
                <a:gridCol w="1014990"/>
                <a:gridCol w="101499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BU</a:t>
                      </a:r>
                      <a:endParaRPr lang="en-ZA" sz="1600" b="1" kern="1200" dirty="0" smtClean="0">
                        <a:solidFill>
                          <a:schemeClr val="tx1"/>
                        </a:solidFill>
                        <a:effectLst/>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2016</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Rbn</a:t>
                      </a:r>
                      <a:endParaRPr lang="en-ZA" sz="1400" b="1" kern="1200" dirty="0">
                        <a:solidFill>
                          <a:schemeClr val="tx1"/>
                        </a:solidFill>
                        <a:effectLst/>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2017</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Rbn</a:t>
                      </a:r>
                      <a:endParaRPr lang="en-ZA" sz="1400" b="1" kern="1200" dirty="0">
                        <a:solidFill>
                          <a:schemeClr val="tx1"/>
                        </a:solidFill>
                        <a:effectLst/>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2018</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Rbn</a:t>
                      </a:r>
                      <a:endParaRPr lang="en-ZA" sz="1400" b="1" kern="1200" dirty="0">
                        <a:solidFill>
                          <a:schemeClr val="tx1"/>
                        </a:solidFill>
                        <a:effectLst/>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2019</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Rbn</a:t>
                      </a:r>
                      <a:endParaRPr lang="en-ZA" sz="1400" b="1" kern="1200" dirty="0">
                        <a:solidFill>
                          <a:schemeClr val="tx1"/>
                        </a:solidFill>
                        <a:effectLst/>
                        <a:latin typeface="+mn-lt"/>
                        <a:ea typeface="+mn-ea"/>
                        <a:cs typeface="+mn-cs"/>
                      </a:endParaRP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Mail – Post &amp; Hybrid</a:t>
                      </a:r>
                      <a:endParaRPr lang="en-ZA" sz="1600" b="0" kern="1200" dirty="0" smtClean="0">
                        <a:solidFill>
                          <a:schemeClr val="tx1"/>
                        </a:solidFill>
                        <a:effectLst/>
                        <a:latin typeface="+mn-lt"/>
                        <a:ea typeface="+mn-ea"/>
                        <a:cs typeface="+mn-cs"/>
                      </a:endParaRPr>
                    </a:p>
                  </a:txBody>
                  <a:tcPr/>
                </a:tc>
                <a:tc>
                  <a:txBody>
                    <a:bodyPr/>
                    <a:lstStyle/>
                    <a:p>
                      <a:pPr algn="r"/>
                      <a:r>
                        <a:rPr lang="en-ZA" sz="1600" dirty="0" smtClean="0"/>
                        <a:t>3.4</a:t>
                      </a:r>
                      <a:endParaRPr lang="en-ZA" sz="1600" dirty="0"/>
                    </a:p>
                  </a:txBody>
                  <a:tcPr/>
                </a:tc>
                <a:tc>
                  <a:txBody>
                    <a:bodyPr/>
                    <a:lstStyle/>
                    <a:p>
                      <a:pPr algn="r"/>
                      <a:r>
                        <a:rPr lang="en-ZA" sz="1600" dirty="0" smtClean="0"/>
                        <a:t>3.7</a:t>
                      </a:r>
                      <a:endParaRPr lang="en-ZA" sz="1600" dirty="0"/>
                    </a:p>
                  </a:txBody>
                  <a:tcPr/>
                </a:tc>
                <a:tc>
                  <a:txBody>
                    <a:bodyPr/>
                    <a:lstStyle/>
                    <a:p>
                      <a:pPr algn="r"/>
                      <a:r>
                        <a:rPr lang="en-ZA" sz="1600" dirty="0" smtClean="0"/>
                        <a:t>3.9</a:t>
                      </a:r>
                      <a:endParaRPr lang="en-ZA" sz="1600" dirty="0"/>
                    </a:p>
                  </a:txBody>
                  <a:tcPr/>
                </a:tc>
                <a:tc>
                  <a:txBody>
                    <a:bodyPr/>
                    <a:lstStyle/>
                    <a:p>
                      <a:pPr algn="r"/>
                      <a:r>
                        <a:rPr lang="en-ZA" sz="1600" dirty="0" smtClean="0"/>
                        <a:t>3.9</a:t>
                      </a:r>
                      <a:endParaRPr lang="en-Z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Mail – Parcels</a:t>
                      </a:r>
                      <a:endParaRPr lang="en-ZA" sz="1600" b="0" kern="1200" dirty="0" smtClean="0">
                        <a:solidFill>
                          <a:schemeClr val="tx1"/>
                        </a:solidFill>
                        <a:effectLst/>
                        <a:latin typeface="+mn-lt"/>
                        <a:ea typeface="+mn-ea"/>
                        <a:cs typeface="+mn-cs"/>
                      </a:endParaRPr>
                    </a:p>
                  </a:txBody>
                  <a:tcPr/>
                </a:tc>
                <a:tc>
                  <a:txBody>
                    <a:bodyPr/>
                    <a:lstStyle/>
                    <a:p>
                      <a:pPr algn="r"/>
                      <a:r>
                        <a:rPr lang="en-ZA" sz="1600" dirty="0" smtClean="0"/>
                        <a:t>0.1</a:t>
                      </a:r>
                      <a:endParaRPr lang="en-ZA" sz="1600" dirty="0"/>
                    </a:p>
                  </a:txBody>
                  <a:tcPr/>
                </a:tc>
                <a:tc>
                  <a:txBody>
                    <a:bodyPr/>
                    <a:lstStyle/>
                    <a:p>
                      <a:pPr algn="r"/>
                      <a:r>
                        <a:rPr lang="en-ZA" sz="1600" dirty="0" smtClean="0"/>
                        <a:t>0.5</a:t>
                      </a:r>
                      <a:endParaRPr lang="en-ZA" sz="1600" dirty="0"/>
                    </a:p>
                  </a:txBody>
                  <a:tcPr/>
                </a:tc>
                <a:tc>
                  <a:txBody>
                    <a:bodyPr/>
                    <a:lstStyle/>
                    <a:p>
                      <a:pPr algn="r"/>
                      <a:r>
                        <a:rPr lang="en-ZA" sz="1600" dirty="0" smtClean="0"/>
                        <a:t>1.1</a:t>
                      </a:r>
                      <a:endParaRPr lang="en-ZA" sz="1600" dirty="0"/>
                    </a:p>
                  </a:txBody>
                  <a:tcPr/>
                </a:tc>
                <a:tc>
                  <a:txBody>
                    <a:bodyPr/>
                    <a:lstStyle/>
                    <a:p>
                      <a:pPr algn="r"/>
                      <a:r>
                        <a:rPr lang="en-ZA" sz="1600" dirty="0" smtClean="0"/>
                        <a:t>1.9</a:t>
                      </a:r>
                      <a:endParaRPr lang="en-ZA" sz="1600" dirty="0"/>
                    </a:p>
                  </a:txBody>
                  <a:tcPr/>
                </a:tc>
              </a:tr>
              <a:tr h="370840">
                <a:tc>
                  <a:txBody>
                    <a:bodyPr/>
                    <a:lstStyle/>
                    <a:p>
                      <a:r>
                        <a:rPr lang="en-ZA" sz="1600" dirty="0" smtClean="0"/>
                        <a:t>Logistics</a:t>
                      </a:r>
                      <a:endParaRPr lang="en-ZA" sz="1600" dirty="0"/>
                    </a:p>
                  </a:txBody>
                  <a:tcPr/>
                </a:tc>
                <a:tc>
                  <a:txBody>
                    <a:bodyPr/>
                    <a:lstStyle/>
                    <a:p>
                      <a:pPr algn="r"/>
                      <a:r>
                        <a:rPr lang="en-ZA" sz="1600" dirty="0" smtClean="0"/>
                        <a:t>0.2</a:t>
                      </a:r>
                      <a:endParaRPr lang="en-ZA" sz="1600" dirty="0"/>
                    </a:p>
                  </a:txBody>
                  <a:tcPr/>
                </a:tc>
                <a:tc>
                  <a:txBody>
                    <a:bodyPr/>
                    <a:lstStyle/>
                    <a:p>
                      <a:pPr algn="r"/>
                      <a:r>
                        <a:rPr lang="en-ZA" sz="1600" dirty="0" smtClean="0"/>
                        <a:t>0.3</a:t>
                      </a:r>
                      <a:endParaRPr lang="en-ZA" sz="1600" dirty="0"/>
                    </a:p>
                  </a:txBody>
                  <a:tcPr/>
                </a:tc>
                <a:tc>
                  <a:txBody>
                    <a:bodyPr/>
                    <a:lstStyle/>
                    <a:p>
                      <a:pPr algn="r"/>
                      <a:r>
                        <a:rPr lang="en-ZA" sz="1600" dirty="0" smtClean="0"/>
                        <a:t>0.6</a:t>
                      </a:r>
                      <a:endParaRPr lang="en-ZA" sz="1600" dirty="0"/>
                    </a:p>
                  </a:txBody>
                  <a:tcPr/>
                </a:tc>
                <a:tc>
                  <a:txBody>
                    <a:bodyPr/>
                    <a:lstStyle/>
                    <a:p>
                      <a:pPr algn="r"/>
                      <a:r>
                        <a:rPr lang="en-ZA" sz="1600" dirty="0" smtClean="0"/>
                        <a:t>1.2</a:t>
                      </a:r>
                      <a:endParaRPr lang="en-ZA" sz="1600" dirty="0"/>
                    </a:p>
                  </a:txBody>
                  <a:tcPr/>
                </a:tc>
              </a:tr>
              <a:tr h="370840">
                <a:tc>
                  <a:txBody>
                    <a:bodyPr/>
                    <a:lstStyle/>
                    <a:p>
                      <a:r>
                        <a:rPr lang="en-ZA" sz="1600" dirty="0" smtClean="0"/>
                        <a:t>Digital</a:t>
                      </a:r>
                      <a:endParaRPr lang="en-ZA" sz="1600" dirty="0"/>
                    </a:p>
                  </a:txBody>
                  <a:tcPr/>
                </a:tc>
                <a:tc>
                  <a:txBody>
                    <a:bodyPr/>
                    <a:lstStyle/>
                    <a:p>
                      <a:pPr algn="r"/>
                      <a:r>
                        <a:rPr lang="en-ZA" sz="1600" dirty="0" smtClean="0"/>
                        <a:t>-</a:t>
                      </a:r>
                      <a:endParaRPr lang="en-ZA" sz="1600" dirty="0"/>
                    </a:p>
                  </a:txBody>
                  <a:tcPr/>
                </a:tc>
                <a:tc>
                  <a:txBody>
                    <a:bodyPr/>
                    <a:lstStyle/>
                    <a:p>
                      <a:pPr algn="r"/>
                      <a:r>
                        <a:rPr lang="en-ZA" sz="1600" dirty="0" smtClean="0"/>
                        <a:t>0.2</a:t>
                      </a:r>
                      <a:endParaRPr lang="en-ZA" sz="1600" dirty="0"/>
                    </a:p>
                  </a:txBody>
                  <a:tcPr/>
                </a:tc>
                <a:tc>
                  <a:txBody>
                    <a:bodyPr/>
                    <a:lstStyle/>
                    <a:p>
                      <a:pPr algn="r"/>
                      <a:r>
                        <a:rPr lang="en-ZA" sz="1600" dirty="0" smtClean="0"/>
                        <a:t>0.4</a:t>
                      </a:r>
                      <a:endParaRPr lang="en-ZA" sz="1600" dirty="0"/>
                    </a:p>
                  </a:txBody>
                  <a:tcPr/>
                </a:tc>
                <a:tc>
                  <a:txBody>
                    <a:bodyPr/>
                    <a:lstStyle/>
                    <a:p>
                      <a:pPr algn="r"/>
                      <a:r>
                        <a:rPr lang="en-ZA" sz="1600" dirty="0" smtClean="0"/>
                        <a:t>0.5</a:t>
                      </a:r>
                      <a:endParaRPr lang="en-ZA" sz="1600" dirty="0"/>
                    </a:p>
                  </a:txBody>
                  <a:tcPr/>
                </a:tc>
              </a:tr>
              <a:tr h="370840">
                <a:tc>
                  <a:txBody>
                    <a:bodyPr/>
                    <a:lstStyle/>
                    <a:p>
                      <a:r>
                        <a:rPr lang="en-ZA" sz="1600" dirty="0" smtClean="0"/>
                        <a:t>Retail</a:t>
                      </a:r>
                      <a:endParaRPr lang="en-ZA" sz="1600" dirty="0"/>
                    </a:p>
                  </a:txBody>
                  <a:tcPr/>
                </a:tc>
                <a:tc>
                  <a:txBody>
                    <a:bodyPr/>
                    <a:lstStyle/>
                    <a:p>
                      <a:pPr algn="r"/>
                      <a:r>
                        <a:rPr lang="en-ZA" sz="1600" dirty="0" smtClean="0"/>
                        <a:t>0.4</a:t>
                      </a:r>
                      <a:endParaRPr lang="en-ZA" sz="1600" dirty="0"/>
                    </a:p>
                  </a:txBody>
                  <a:tcPr/>
                </a:tc>
                <a:tc>
                  <a:txBody>
                    <a:bodyPr/>
                    <a:lstStyle/>
                    <a:p>
                      <a:pPr algn="r"/>
                      <a:r>
                        <a:rPr lang="en-ZA" sz="1600" dirty="0" smtClean="0"/>
                        <a:t>0.9</a:t>
                      </a:r>
                      <a:endParaRPr lang="en-ZA" sz="1600" dirty="0"/>
                    </a:p>
                  </a:txBody>
                  <a:tcPr/>
                </a:tc>
                <a:tc>
                  <a:txBody>
                    <a:bodyPr/>
                    <a:lstStyle/>
                    <a:p>
                      <a:pPr algn="r"/>
                      <a:r>
                        <a:rPr lang="en-ZA" sz="1600" dirty="0" smtClean="0"/>
                        <a:t>1.3</a:t>
                      </a:r>
                      <a:endParaRPr lang="en-ZA" sz="1600" dirty="0"/>
                    </a:p>
                  </a:txBody>
                  <a:tcPr/>
                </a:tc>
                <a:tc>
                  <a:txBody>
                    <a:bodyPr/>
                    <a:lstStyle/>
                    <a:p>
                      <a:pPr algn="r"/>
                      <a:r>
                        <a:rPr lang="en-ZA" sz="1600" dirty="0" smtClean="0"/>
                        <a:t>1.6</a:t>
                      </a:r>
                      <a:endParaRPr lang="en-ZA" sz="1600" dirty="0"/>
                    </a:p>
                  </a:txBody>
                  <a:tcPr/>
                </a:tc>
              </a:tr>
              <a:tr h="370840">
                <a:tc>
                  <a:txBody>
                    <a:bodyPr/>
                    <a:lstStyle/>
                    <a:p>
                      <a:r>
                        <a:rPr lang="en-ZA" sz="1600" dirty="0" smtClean="0"/>
                        <a:t>Properties</a:t>
                      </a:r>
                      <a:endParaRPr lang="en-ZA" sz="1600" dirty="0"/>
                    </a:p>
                  </a:txBody>
                  <a:tcPr/>
                </a:tc>
                <a:tc>
                  <a:txBody>
                    <a:bodyPr/>
                    <a:lstStyle/>
                    <a:p>
                      <a:pPr algn="r"/>
                      <a:r>
                        <a:rPr lang="en-ZA" sz="1600" dirty="0" smtClean="0"/>
                        <a:t>-</a:t>
                      </a:r>
                      <a:endParaRPr lang="en-ZA" sz="1600" dirty="0"/>
                    </a:p>
                  </a:txBody>
                  <a:tcPr/>
                </a:tc>
                <a:tc>
                  <a:txBody>
                    <a:bodyPr/>
                    <a:lstStyle/>
                    <a:p>
                      <a:pPr algn="r"/>
                      <a:r>
                        <a:rPr lang="en-ZA" sz="1600" dirty="0" smtClean="0"/>
                        <a:t>0.2</a:t>
                      </a:r>
                      <a:endParaRPr lang="en-ZA" sz="1600" dirty="0"/>
                    </a:p>
                  </a:txBody>
                  <a:tcPr/>
                </a:tc>
                <a:tc>
                  <a:txBody>
                    <a:bodyPr/>
                    <a:lstStyle/>
                    <a:p>
                      <a:pPr algn="r"/>
                      <a:r>
                        <a:rPr lang="en-ZA" sz="1600" dirty="0" smtClean="0"/>
                        <a:t>0.2</a:t>
                      </a:r>
                      <a:endParaRPr lang="en-ZA" sz="1600" dirty="0"/>
                    </a:p>
                  </a:txBody>
                  <a:tcPr/>
                </a:tc>
                <a:tc>
                  <a:txBody>
                    <a:bodyPr/>
                    <a:lstStyle/>
                    <a:p>
                      <a:pPr algn="r"/>
                      <a:r>
                        <a:rPr lang="en-ZA" sz="1600" dirty="0" smtClean="0"/>
                        <a:t>0.2</a:t>
                      </a:r>
                      <a:endParaRPr lang="en-ZA" sz="1600" dirty="0"/>
                    </a:p>
                  </a:txBody>
                  <a:tcPr/>
                </a:tc>
              </a:tr>
              <a:tr h="370840">
                <a:tc>
                  <a:txBody>
                    <a:bodyPr/>
                    <a:lstStyle/>
                    <a:p>
                      <a:r>
                        <a:rPr lang="en-ZA" sz="1600" dirty="0" smtClean="0"/>
                        <a:t>Postbank</a:t>
                      </a:r>
                      <a:endParaRPr lang="en-ZA" sz="1600" dirty="0"/>
                    </a:p>
                  </a:txBody>
                  <a:tcPr/>
                </a:tc>
                <a:tc>
                  <a:txBody>
                    <a:bodyPr/>
                    <a:lstStyle/>
                    <a:p>
                      <a:pPr algn="r"/>
                      <a:r>
                        <a:rPr lang="en-ZA" sz="1600" dirty="0" smtClean="0"/>
                        <a:t>0.6</a:t>
                      </a:r>
                      <a:endParaRPr lang="en-ZA" sz="1600" dirty="0"/>
                    </a:p>
                  </a:txBody>
                  <a:tcPr/>
                </a:tc>
                <a:tc>
                  <a:txBody>
                    <a:bodyPr/>
                    <a:lstStyle/>
                    <a:p>
                      <a:pPr algn="r"/>
                      <a:r>
                        <a:rPr lang="en-ZA" sz="1600" dirty="0" smtClean="0"/>
                        <a:t>0.8</a:t>
                      </a:r>
                      <a:endParaRPr lang="en-ZA" sz="1600" dirty="0"/>
                    </a:p>
                  </a:txBody>
                  <a:tcPr/>
                </a:tc>
                <a:tc>
                  <a:txBody>
                    <a:bodyPr/>
                    <a:lstStyle/>
                    <a:p>
                      <a:pPr algn="r"/>
                      <a:r>
                        <a:rPr lang="en-ZA" sz="1600" dirty="0" smtClean="0"/>
                        <a:t>1.2</a:t>
                      </a:r>
                      <a:endParaRPr lang="en-ZA" sz="1600" dirty="0"/>
                    </a:p>
                  </a:txBody>
                  <a:tcPr/>
                </a:tc>
                <a:tc>
                  <a:txBody>
                    <a:bodyPr/>
                    <a:lstStyle/>
                    <a:p>
                      <a:pPr algn="r"/>
                      <a:r>
                        <a:rPr lang="en-ZA" sz="1600" dirty="0" smtClean="0"/>
                        <a:t>1.8</a:t>
                      </a:r>
                      <a:endParaRPr lang="en-ZA" sz="1600" dirty="0"/>
                    </a:p>
                  </a:txBody>
                  <a:tcPr/>
                </a:tc>
              </a:tr>
            </a:tbl>
          </a:graphicData>
        </a:graphic>
      </p:graphicFrame>
      <p:sp>
        <p:nvSpPr>
          <p:cNvPr id="7" name="Rectangle 6"/>
          <p:cNvSpPr/>
          <p:nvPr/>
        </p:nvSpPr>
        <p:spPr>
          <a:xfrm>
            <a:off x="217224" y="3249381"/>
            <a:ext cx="4409367" cy="553998"/>
          </a:xfrm>
          <a:prstGeom prst="rect">
            <a:avLst/>
          </a:prstGeom>
        </p:spPr>
        <p:txBody>
          <a:bodyPr wrap="square">
            <a:spAutoFit/>
          </a:bodyPr>
          <a:lstStyle/>
          <a:p>
            <a:r>
              <a:rPr lang="en-US" b="1" dirty="0" smtClean="0"/>
              <a:t>SAPO Revenue 3yrs growth target</a:t>
            </a:r>
          </a:p>
          <a:p>
            <a:r>
              <a:rPr lang="en-US" sz="1200" b="1" dirty="0" smtClean="0">
                <a:solidFill>
                  <a:schemeClr val="accent4"/>
                </a:solidFill>
              </a:rPr>
              <a:t>Compound Annual Growth Rate (</a:t>
            </a:r>
            <a:r>
              <a:rPr lang="en-US" sz="1200" b="1" dirty="0" smtClean="0">
                <a:solidFill>
                  <a:schemeClr val="accent4">
                    <a:lumMod val="50000"/>
                  </a:schemeClr>
                </a:solidFill>
              </a:rPr>
              <a:t>CAGR</a:t>
            </a:r>
            <a:r>
              <a:rPr lang="en-US" sz="1200" b="1" dirty="0" smtClean="0">
                <a:solidFill>
                  <a:schemeClr val="accent4"/>
                </a:solidFill>
              </a:rPr>
              <a:t>)</a:t>
            </a:r>
            <a:endParaRPr lang="en-ZA" sz="1200" b="1" dirty="0">
              <a:solidFill>
                <a:schemeClr val="accent4"/>
              </a:solidFill>
            </a:endParaRPr>
          </a:p>
        </p:txBody>
      </p:sp>
      <p:sp>
        <p:nvSpPr>
          <p:cNvPr id="8" name="Rectangle 7"/>
          <p:cNvSpPr/>
          <p:nvPr/>
        </p:nvSpPr>
        <p:spPr>
          <a:xfrm>
            <a:off x="4851171" y="1321149"/>
            <a:ext cx="4559566" cy="369332"/>
          </a:xfrm>
          <a:prstGeom prst="rect">
            <a:avLst/>
          </a:prstGeom>
        </p:spPr>
        <p:txBody>
          <a:bodyPr wrap="square">
            <a:spAutoFit/>
          </a:bodyPr>
          <a:lstStyle/>
          <a:p>
            <a:r>
              <a:rPr lang="en-US" b="1" dirty="0" smtClean="0"/>
              <a:t>Revenue contribution by Business unit</a:t>
            </a:r>
          </a:p>
        </p:txBody>
      </p:sp>
    </p:spTree>
    <p:extLst>
      <p:ext uri="{BB962C8B-B14F-4D97-AF65-F5344CB8AC3E}">
        <p14:creationId xmlns:p14="http://schemas.microsoft.com/office/powerpoint/2010/main" xmlns="" val="501019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2: </a:t>
            </a:r>
            <a:r>
              <a:rPr lang="en-US" dirty="0"/>
              <a:t>Growth Case Revenue Increase</a:t>
            </a:r>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17</a:t>
            </a:fld>
            <a:endParaRPr lang="en-US" dirty="0"/>
          </a:p>
        </p:txBody>
      </p:sp>
      <p:sp>
        <p:nvSpPr>
          <p:cNvPr id="6" name="Rectangle 5"/>
          <p:cNvSpPr/>
          <p:nvPr/>
        </p:nvSpPr>
        <p:spPr>
          <a:xfrm>
            <a:off x="408548" y="1286753"/>
            <a:ext cx="8651045" cy="1323439"/>
          </a:xfrm>
          <a:prstGeom prst="rect">
            <a:avLst/>
          </a:prstGeom>
        </p:spPr>
        <p:txBody>
          <a:bodyPr wrap="square">
            <a:spAutoFit/>
          </a:bodyPr>
          <a:lstStyle/>
          <a:p>
            <a:pPr algn="just"/>
            <a:r>
              <a:rPr lang="en-US" sz="2000" dirty="0">
                <a:solidFill>
                  <a:schemeClr val="accent4"/>
                </a:solidFill>
                <a:ea typeface="Calibri" panose="020F0502020204030204" pitchFamily="34" charset="0"/>
                <a:cs typeface="Times New Roman" panose="02020603050405020304" pitchFamily="18" charset="0"/>
              </a:rPr>
              <a:t>The size of the local markets in which SAPO seeks to operate are significant, and small gains in market share generate substantial revenue.  Revenue growth and diversification will come from both the private and the public sectors</a:t>
            </a:r>
            <a:r>
              <a:rPr lang="en-US" dirty="0">
                <a:ea typeface="Calibri" panose="020F0502020204030204" pitchFamily="34" charset="0"/>
                <a:cs typeface="Times New Roman" panose="02020603050405020304" pitchFamily="18" charset="0"/>
              </a:rPr>
              <a:t>.</a:t>
            </a:r>
            <a:endParaRPr lang="en-ZA" dirty="0"/>
          </a:p>
        </p:txBody>
      </p:sp>
      <p:sp>
        <p:nvSpPr>
          <p:cNvPr id="21" name="TextBox 20"/>
          <p:cNvSpPr txBox="1"/>
          <p:nvPr/>
        </p:nvSpPr>
        <p:spPr>
          <a:xfrm>
            <a:off x="408548" y="2905029"/>
            <a:ext cx="2484142" cy="584775"/>
          </a:xfrm>
          <a:prstGeom prst="rect">
            <a:avLst/>
          </a:prstGeom>
          <a:noFill/>
        </p:spPr>
        <p:txBody>
          <a:bodyPr wrap="none" rtlCol="0">
            <a:spAutoFit/>
          </a:bodyPr>
          <a:lstStyle/>
          <a:p>
            <a:r>
              <a:rPr lang="en-ZA" sz="1600" b="1" dirty="0" smtClean="0">
                <a:solidFill>
                  <a:schemeClr val="accent4">
                    <a:lumMod val="75000"/>
                  </a:schemeClr>
                </a:solidFill>
              </a:rPr>
              <a:t>Private Sector</a:t>
            </a:r>
          </a:p>
          <a:p>
            <a:r>
              <a:rPr lang="en-ZA" sz="1600" b="1" dirty="0" smtClean="0">
                <a:solidFill>
                  <a:schemeClr val="accent4">
                    <a:lumMod val="75000"/>
                  </a:schemeClr>
                </a:solidFill>
              </a:rPr>
              <a:t>Revenue Growth Target</a:t>
            </a:r>
            <a:endParaRPr lang="en-ZA" sz="1600" b="1" dirty="0">
              <a:solidFill>
                <a:schemeClr val="accent4">
                  <a:lumMod val="75000"/>
                </a:schemeClr>
              </a:solidFill>
            </a:endParaRPr>
          </a:p>
        </p:txBody>
      </p:sp>
      <p:sp>
        <p:nvSpPr>
          <p:cNvPr id="23" name="TextBox 22"/>
          <p:cNvSpPr txBox="1"/>
          <p:nvPr/>
        </p:nvSpPr>
        <p:spPr>
          <a:xfrm>
            <a:off x="5390191" y="2905028"/>
            <a:ext cx="2484142" cy="584775"/>
          </a:xfrm>
          <a:prstGeom prst="rect">
            <a:avLst/>
          </a:prstGeom>
          <a:noFill/>
        </p:spPr>
        <p:txBody>
          <a:bodyPr wrap="none" rtlCol="0">
            <a:spAutoFit/>
          </a:bodyPr>
          <a:lstStyle/>
          <a:p>
            <a:r>
              <a:rPr lang="en-ZA" sz="1600" b="1" dirty="0" smtClean="0">
                <a:solidFill>
                  <a:schemeClr val="accent4">
                    <a:lumMod val="75000"/>
                  </a:schemeClr>
                </a:solidFill>
              </a:rPr>
              <a:t>Public Sector</a:t>
            </a:r>
          </a:p>
          <a:p>
            <a:r>
              <a:rPr lang="en-ZA" sz="1600" b="1" dirty="0" smtClean="0">
                <a:solidFill>
                  <a:schemeClr val="accent4">
                    <a:lumMod val="75000"/>
                  </a:schemeClr>
                </a:solidFill>
              </a:rPr>
              <a:t>Revenue Growth Target</a:t>
            </a:r>
            <a:endParaRPr lang="en-ZA" sz="1600" b="1" dirty="0">
              <a:solidFill>
                <a:schemeClr val="accent4">
                  <a:lumMod val="75000"/>
                </a:schemeClr>
              </a:solidFill>
            </a:endParaRPr>
          </a:p>
        </p:txBody>
      </p:sp>
      <p:pic>
        <p:nvPicPr>
          <p:cNvPr id="9" name="Picture 8"/>
          <p:cNvPicPr/>
          <p:nvPr/>
        </p:nvPicPr>
        <p:blipFill>
          <a:blip r:embed="rId3">
            <a:extLst>
              <a:ext uri="{28A0092B-C50C-407E-A947-70E740481C1C}">
                <a14:useLocalDpi xmlns:a14="http://schemas.microsoft.com/office/drawing/2010/main" xmlns="" val="0"/>
              </a:ext>
            </a:extLst>
          </a:blip>
          <a:stretch>
            <a:fillRect/>
          </a:stretch>
        </p:blipFill>
        <p:spPr>
          <a:xfrm>
            <a:off x="5266298" y="3489803"/>
            <a:ext cx="4472062" cy="2516220"/>
          </a:xfrm>
          <a:prstGeom prst="rect">
            <a:avLst/>
          </a:prstGeom>
        </p:spPr>
      </p:pic>
      <p:pic>
        <p:nvPicPr>
          <p:cNvPr id="10" name="Picture 9"/>
          <p:cNvPicPr/>
          <p:nvPr/>
        </p:nvPicPr>
        <p:blipFill>
          <a:blip r:embed="rId4">
            <a:extLst>
              <a:ext uri="{28A0092B-C50C-407E-A947-70E740481C1C}">
                <a14:useLocalDpi xmlns:a14="http://schemas.microsoft.com/office/drawing/2010/main" xmlns="" val="0"/>
              </a:ext>
            </a:extLst>
          </a:blip>
          <a:stretch>
            <a:fillRect/>
          </a:stretch>
        </p:blipFill>
        <p:spPr>
          <a:xfrm>
            <a:off x="134228" y="3559524"/>
            <a:ext cx="4637612" cy="2345865"/>
          </a:xfrm>
          <a:prstGeom prst="rect">
            <a:avLst/>
          </a:prstGeom>
        </p:spPr>
      </p:pic>
    </p:spTree>
    <p:extLst>
      <p:ext uri="{BB962C8B-B14F-4D97-AF65-F5344CB8AC3E}">
        <p14:creationId xmlns:p14="http://schemas.microsoft.com/office/powerpoint/2010/main" xmlns="" val="299690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3: Cost Management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18</a:t>
            </a:fld>
            <a:endParaRPr lang="en-US" dirty="0"/>
          </a:p>
        </p:txBody>
      </p:sp>
      <p:sp>
        <p:nvSpPr>
          <p:cNvPr id="5" name="Rectangle 4"/>
          <p:cNvSpPr/>
          <p:nvPr/>
        </p:nvSpPr>
        <p:spPr>
          <a:xfrm>
            <a:off x="534913" y="1129702"/>
            <a:ext cx="8730308" cy="646331"/>
          </a:xfrm>
          <a:prstGeom prst="rect">
            <a:avLst/>
          </a:prstGeom>
        </p:spPr>
        <p:txBody>
          <a:bodyPr wrap="square">
            <a:spAutoFit/>
          </a:bodyPr>
          <a:lstStyle/>
          <a:p>
            <a:pPr algn="just"/>
            <a:r>
              <a:rPr lang="en-ZA" dirty="0">
                <a:solidFill>
                  <a:schemeClr val="accent4">
                    <a:lumMod val="75000"/>
                  </a:schemeClr>
                </a:solidFill>
              </a:rPr>
              <a:t>SAPO has a challenge in that it has a large fixed cost base versus the declining </a:t>
            </a:r>
            <a:r>
              <a:rPr lang="en-ZA" dirty="0" smtClean="0">
                <a:solidFill>
                  <a:schemeClr val="accent4">
                    <a:lumMod val="75000"/>
                  </a:schemeClr>
                </a:solidFill>
              </a:rPr>
              <a:t>revenues. Reducing </a:t>
            </a:r>
            <a:r>
              <a:rPr lang="en-ZA" dirty="0">
                <a:solidFill>
                  <a:schemeClr val="accent4">
                    <a:lumMod val="75000"/>
                  </a:schemeClr>
                </a:solidFill>
              </a:rPr>
              <a:t>the fixed cost base is key to SAPO’s ongoing sustainability</a:t>
            </a:r>
            <a:r>
              <a:rPr lang="en-US" dirty="0" smtClean="0">
                <a:solidFill>
                  <a:schemeClr val="accent4">
                    <a:lumMod val="75000"/>
                  </a:schemeClr>
                </a:solidFill>
              </a:rPr>
              <a:t>.</a:t>
            </a:r>
            <a:endParaRPr lang="en-ZA" b="1" dirty="0">
              <a:solidFill>
                <a:schemeClr val="accent4">
                  <a:lumMod val="75000"/>
                </a:schemeClr>
              </a:solidFill>
            </a:endParaRPr>
          </a:p>
        </p:txBody>
      </p:sp>
      <p:graphicFrame>
        <p:nvGraphicFramePr>
          <p:cNvPr id="6" name="Diagram 5"/>
          <p:cNvGraphicFramePr/>
          <p:nvPr>
            <p:extLst>
              <p:ext uri="{D42A27DB-BD31-4B8C-83A1-F6EECF244321}">
                <p14:modId xmlns:p14="http://schemas.microsoft.com/office/powerpoint/2010/main" xmlns="" val="1275735306"/>
              </p:ext>
            </p:extLst>
          </p:nvPr>
        </p:nvGraphicFramePr>
        <p:xfrm>
          <a:off x="501524" y="1867418"/>
          <a:ext cx="8763697" cy="4542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3536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Putting it all together</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19</a:t>
            </a:fld>
            <a:endParaRPr lang="en-US" dirty="0"/>
          </a:p>
        </p:txBody>
      </p:sp>
      <p:sp>
        <p:nvSpPr>
          <p:cNvPr id="5" name="Rectangle 4"/>
          <p:cNvSpPr/>
          <p:nvPr/>
        </p:nvSpPr>
        <p:spPr>
          <a:xfrm>
            <a:off x="289668" y="1927259"/>
            <a:ext cx="2436153" cy="2585323"/>
          </a:xfrm>
          <a:prstGeom prst="rect">
            <a:avLst/>
          </a:prstGeom>
        </p:spPr>
        <p:txBody>
          <a:bodyPr wrap="square">
            <a:spAutoFit/>
          </a:bodyPr>
          <a:lstStyle/>
          <a:p>
            <a:r>
              <a:rPr lang="en-ZA" dirty="0" smtClean="0">
                <a:solidFill>
                  <a:schemeClr val="accent4">
                    <a:lumMod val="50000"/>
                  </a:schemeClr>
                </a:solidFill>
              </a:rPr>
              <a:t>Adding the base case and private and public sector growth initiatives the revenue case becomes compelling with the business becoming profitable from 2018 onwards.</a:t>
            </a:r>
            <a:endParaRPr lang="en-ZA" dirty="0">
              <a:solidFill>
                <a:schemeClr val="accent4">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040093412"/>
              </p:ext>
            </p:extLst>
          </p:nvPr>
        </p:nvGraphicFramePr>
        <p:xfrm>
          <a:off x="3069787" y="1600036"/>
          <a:ext cx="6268536" cy="3810804"/>
        </p:xfrm>
        <a:graphic>
          <a:graphicData uri="http://schemas.openxmlformats.org/drawingml/2006/table">
            <a:tbl>
              <a:tblPr firstRow="1" bandRow="1">
                <a:tableStyleId>{2D5ABB26-0587-4C30-8999-92F81FD0307C}</a:tableStyleId>
              </a:tblPr>
              <a:tblGrid>
                <a:gridCol w="2571066"/>
                <a:gridCol w="1020824"/>
                <a:gridCol w="926865"/>
                <a:gridCol w="848904"/>
                <a:gridCol w="900877"/>
              </a:tblGrid>
              <a:tr h="365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Growth</a:t>
                      </a:r>
                      <a:r>
                        <a:rPr lang="en-ZA" sz="1600" kern="1200" baseline="0" dirty="0" smtClean="0">
                          <a:effectLst/>
                        </a:rPr>
                        <a:t> case</a:t>
                      </a:r>
                      <a:endParaRPr lang="en-ZA" sz="1600" b="1" kern="1200" dirty="0" smtClean="0">
                        <a:solidFill>
                          <a:schemeClr val="bg1"/>
                        </a:solidFill>
                        <a:effectLst/>
                        <a:latin typeface="+mn-lt"/>
                        <a:ea typeface="+mn-ea"/>
                        <a:cs typeface="+mn-cs"/>
                      </a:endParaRPr>
                    </a:p>
                  </a:txBody>
                  <a:tcPr anchor="ct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2018</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kern="1200" dirty="0" smtClean="0">
                          <a:effectLst/>
                        </a:rPr>
                        <a:t>2019</a:t>
                      </a:r>
                    </a:p>
                  </a:txBody>
                  <a:tcPr anchor="ct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70547">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effectLst/>
                        </a:rPr>
                        <a:t>Rbillions</a:t>
                      </a:r>
                      <a:endParaRPr lang="en-ZA" sz="1200" b="0" kern="1200" dirty="0" smtClean="0">
                        <a:solidFill>
                          <a:schemeClr val="tx1"/>
                        </a:solidFill>
                        <a:effectLst/>
                        <a:latin typeface="+mn-lt"/>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705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Revenue – base case</a:t>
                      </a:r>
                      <a:endParaRPr lang="en-ZA" sz="1200" b="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4.1</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5.0</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6.3</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7.7</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81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Revenue – growth</a:t>
                      </a:r>
                      <a:endParaRPr lang="en-ZA" sz="1200" b="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0.6</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0.8</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1.1</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99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Revenue –</a:t>
                      </a:r>
                      <a:r>
                        <a:rPr lang="en-US" sz="1200" kern="1200" baseline="0" dirty="0" smtClean="0">
                          <a:effectLst/>
                        </a:rPr>
                        <a:t> government</a:t>
                      </a:r>
                      <a:endParaRPr lang="en-ZA" sz="1200" b="0" kern="1200" dirty="0" smtClean="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0.4</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0.8</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ZA" sz="1200" dirty="0" smtClean="0"/>
                        <a:t>0.9</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0912">
                <a:tc>
                  <a:txBody>
                    <a:bodyPr/>
                    <a:lstStyle/>
                    <a:p>
                      <a:r>
                        <a:rPr lang="en-ZA" sz="1200" dirty="0" smtClean="0"/>
                        <a:t>Costs before funding and abnormal</a:t>
                      </a:r>
                      <a:r>
                        <a:rPr lang="en-ZA" sz="1200" baseline="0" dirty="0" smtClean="0"/>
                        <a:t> costs</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5.4</a:t>
                      </a:r>
                      <a:endParaRPr lang="en-ZA" sz="12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5.5</a:t>
                      </a:r>
                      <a:endParaRPr lang="en-ZA" sz="12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5.8</a:t>
                      </a:r>
                      <a:endParaRPr lang="en-ZA" sz="12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6.3</a:t>
                      </a:r>
                      <a:endParaRPr lang="en-ZA" sz="1200" dirty="0"/>
                    </a:p>
                  </a:txBody>
                  <a:tcPr anchor="ct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86230">
                <a:tc>
                  <a:txBody>
                    <a:bodyPr/>
                    <a:lstStyle/>
                    <a:p>
                      <a:r>
                        <a:rPr lang="en-ZA" sz="1200" dirty="0" smtClean="0"/>
                        <a:t>Costs – growth</a:t>
                      </a:r>
                      <a:r>
                        <a:rPr lang="en-ZA" sz="1200" baseline="0" dirty="0" smtClean="0"/>
                        <a:t> case</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0.4</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0.5</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0.7</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70547">
                <a:tc>
                  <a:txBody>
                    <a:bodyPr/>
                    <a:lstStyle/>
                    <a:p>
                      <a:r>
                        <a:rPr lang="en-ZA" sz="1200" dirty="0" smtClean="0"/>
                        <a:t>Costs – government case</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0.1</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0.2</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r>
                        <a:rPr lang="en-ZA" sz="1200" dirty="0" smtClean="0"/>
                        <a:t>0.3</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70547">
                <a:tc>
                  <a:txBody>
                    <a:bodyPr/>
                    <a:lstStyle/>
                    <a:p>
                      <a:r>
                        <a:rPr lang="en-ZA" sz="1200" dirty="0" smtClean="0"/>
                        <a:t>Funding costs</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0.1</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0.2</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0.3</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0.2</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0547">
                <a:tc>
                  <a:txBody>
                    <a:bodyPr/>
                    <a:lstStyle/>
                    <a:p>
                      <a:r>
                        <a:rPr lang="en-ZA" sz="1200" dirty="0" smtClean="0"/>
                        <a:t>Net(loss)</a:t>
                      </a:r>
                      <a:r>
                        <a:rPr lang="en-ZA" sz="1200" baseline="0" dirty="0" smtClean="0"/>
                        <a:t> profit pre-abnormal costs</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-1.4</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- 0.3</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1.1</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2.3</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6231">
                <a:tc>
                  <a:txBody>
                    <a:bodyPr/>
                    <a:lstStyle/>
                    <a:p>
                      <a:r>
                        <a:rPr lang="en-ZA" sz="1200" dirty="0" smtClean="0"/>
                        <a:t>Abnormal costs</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1.0</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0.5</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65740">
                <a:tc>
                  <a:txBody>
                    <a:bodyPr/>
                    <a:lstStyle/>
                    <a:p>
                      <a:r>
                        <a:rPr lang="en-ZA" sz="1200" dirty="0" smtClean="0"/>
                        <a:t>Net</a:t>
                      </a:r>
                      <a:r>
                        <a:rPr lang="en-ZA" sz="1200" baseline="0" dirty="0" smtClean="0"/>
                        <a:t> (loss) profit</a:t>
                      </a:r>
                      <a:endParaRPr lang="en-ZA" sz="1200" dirty="0"/>
                    </a:p>
                  </a:txBody>
                  <a:tcPr>
                    <a:lnL w="190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- 1.4</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- 1.3</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0.6</a:t>
                      </a:r>
                      <a:endParaRPr lang="en-ZA"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r>
                        <a:rPr lang="en-ZA" sz="1200" dirty="0" smtClean="0"/>
                        <a:t>2.3</a:t>
                      </a:r>
                      <a:endParaRPr lang="en-ZA" sz="1200" dirty="0"/>
                    </a:p>
                  </a:txBody>
                  <a:tcPr>
                    <a:lnL w="31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8" name="TextBox 7"/>
          <p:cNvSpPr txBox="1"/>
          <p:nvPr/>
        </p:nvSpPr>
        <p:spPr>
          <a:xfrm>
            <a:off x="2925268" y="1292259"/>
            <a:ext cx="2459328" cy="307777"/>
          </a:xfrm>
          <a:prstGeom prst="rect">
            <a:avLst/>
          </a:prstGeom>
          <a:noFill/>
        </p:spPr>
        <p:txBody>
          <a:bodyPr wrap="none" rtlCol="0">
            <a:spAutoFit/>
          </a:bodyPr>
          <a:lstStyle/>
          <a:p>
            <a:r>
              <a:rPr lang="en-ZA" sz="1400" b="1" i="1" dirty="0" smtClean="0"/>
              <a:t>Group excluding Postbank</a:t>
            </a:r>
            <a:endParaRPr lang="en-ZA" sz="1400" b="1" i="1" dirty="0"/>
          </a:p>
        </p:txBody>
      </p:sp>
    </p:spTree>
    <p:extLst>
      <p:ext uri="{BB962C8B-B14F-4D97-AF65-F5344CB8AC3E}">
        <p14:creationId xmlns:p14="http://schemas.microsoft.com/office/powerpoint/2010/main" xmlns="" val="88465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smtClean="0">
                <a:latin typeface="Arial" panose="020B0604020202020204" pitchFamily="34" charset="0"/>
                <a:cs typeface="Arial" panose="020B0604020202020204" pitchFamily="34" charset="0"/>
              </a:rPr>
              <a:t>AGENDA</a:t>
            </a:r>
            <a:endParaRPr lang="en-US" dirty="0"/>
          </a:p>
        </p:txBody>
      </p:sp>
      <p:sp>
        <p:nvSpPr>
          <p:cNvPr id="3" name="Content Placeholder 2"/>
          <p:cNvSpPr>
            <a:spLocks noGrp="1"/>
          </p:cNvSpPr>
          <p:nvPr>
            <p:ph idx="1"/>
          </p:nvPr>
        </p:nvSpPr>
        <p:spPr>
          <a:xfrm>
            <a:off x="479425" y="1173163"/>
            <a:ext cx="8931275" cy="5053848"/>
          </a:xfrm>
        </p:spPr>
        <p:txBody>
          <a:bodyPr>
            <a:noAutofit/>
          </a:bodyPr>
          <a:lstStyle/>
          <a:p>
            <a:pPr marL="342900" lvl="4" indent="-342900" defTabSz="10800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Current Status Overview</a:t>
            </a:r>
          </a:p>
          <a:p>
            <a:pPr marL="342900" lvl="4" indent="-342900" defTabSz="1080000">
              <a:lnSpc>
                <a:spcPct val="150000"/>
              </a:lnSpc>
              <a:spcBef>
                <a:spcPts val="600"/>
              </a:spcBef>
              <a:spcAft>
                <a:spcPts val="600"/>
              </a:spcAft>
              <a:buClr>
                <a:srgbClr val="0070C0"/>
              </a:buClr>
              <a:buSzPct val="115000"/>
              <a:buFont typeface="Arial" panose="020B0604020202020204" pitchFamily="34" charset="0"/>
              <a:buChar char="►"/>
            </a:pPr>
            <a:r>
              <a:rPr lang="en-US" dirty="0">
                <a:solidFill>
                  <a:schemeClr val="accent4">
                    <a:lumMod val="50000"/>
                  </a:schemeClr>
                </a:solidFill>
                <a:latin typeface="Arial" panose="020B0604020202020204" pitchFamily="34" charset="0"/>
                <a:cs typeface="Arial" panose="020B0604020202020204" pitchFamily="34" charset="0"/>
              </a:rPr>
              <a:t>STP </a:t>
            </a:r>
            <a:r>
              <a:rPr lang="en-US" dirty="0" smtClean="0">
                <a:solidFill>
                  <a:schemeClr val="accent4">
                    <a:lumMod val="50000"/>
                  </a:schemeClr>
                </a:solidFill>
                <a:latin typeface="Arial" panose="020B0604020202020204" pitchFamily="34" charset="0"/>
                <a:cs typeface="Arial" panose="020B0604020202020204" pitchFamily="34" charset="0"/>
              </a:rPr>
              <a:t>Migration</a:t>
            </a:r>
          </a:p>
          <a:p>
            <a:pPr marL="342900" lvl="4" indent="-342900" defTabSz="10800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Status of Mail and Retail Outlets</a:t>
            </a:r>
            <a:endParaRPr lang="en-US" dirty="0">
              <a:solidFill>
                <a:schemeClr val="accent4">
                  <a:lumMod val="50000"/>
                </a:schemeClr>
              </a:solidFill>
              <a:latin typeface="Arial" panose="020B0604020202020204" pitchFamily="34" charset="0"/>
              <a:cs typeface="Arial" panose="020B0604020202020204" pitchFamily="34" charset="0"/>
            </a:endParaRPr>
          </a:p>
          <a:p>
            <a:pPr marL="342900" lvl="4" indent="-342900" defTabSz="10800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Key Challenges</a:t>
            </a:r>
          </a:p>
          <a:p>
            <a:pPr marL="342900" lvl="3" indent="-342900" defTabSz="9144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 Strategic Intention</a:t>
            </a:r>
          </a:p>
          <a:p>
            <a:pPr marL="342900" lvl="3" indent="-342900" defTabSz="9144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Revenue Growth and Cost Management Strategy</a:t>
            </a:r>
            <a:endParaRPr lang="en-US" dirty="0">
              <a:solidFill>
                <a:schemeClr val="accent4">
                  <a:lumMod val="50000"/>
                </a:schemeClr>
              </a:solidFill>
              <a:latin typeface="Arial" panose="020B0604020202020204" pitchFamily="34" charset="0"/>
              <a:cs typeface="Arial" panose="020B0604020202020204" pitchFamily="34" charset="0"/>
            </a:endParaRPr>
          </a:p>
          <a:p>
            <a:pPr marL="342900" lvl="3" indent="-342900" defTabSz="9144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 Budgets and Financials 2016/17 – 2018/19</a:t>
            </a:r>
          </a:p>
          <a:p>
            <a:pPr marL="342900" lvl="3" indent="-342900" defTabSz="9144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Key Performance Indicators</a:t>
            </a:r>
          </a:p>
          <a:p>
            <a:pPr marL="342900" lvl="3" indent="-342900" defTabSz="914400">
              <a:lnSpc>
                <a:spcPct val="150000"/>
              </a:lnSpc>
              <a:spcBef>
                <a:spcPts val="600"/>
              </a:spcBef>
              <a:spcAft>
                <a:spcPts val="600"/>
              </a:spcAft>
              <a:buClr>
                <a:srgbClr val="0070C0"/>
              </a:buClr>
              <a:buSzPct val="115000"/>
              <a:buFont typeface="Arial" panose="020B0604020202020204" pitchFamily="34" charset="0"/>
              <a:buChar char="►"/>
            </a:pPr>
            <a:r>
              <a:rPr lang="en-US" dirty="0" smtClean="0">
                <a:solidFill>
                  <a:schemeClr val="accent4">
                    <a:lumMod val="50000"/>
                  </a:schemeClr>
                </a:solidFill>
                <a:latin typeface="Arial" panose="020B0604020202020204" pitchFamily="34" charset="0"/>
                <a:cs typeface="Arial" panose="020B0604020202020204" pitchFamily="34" charset="0"/>
              </a:rPr>
              <a:t>Next Steps</a:t>
            </a:r>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a:t>
            </a:fld>
            <a:endParaRPr lang="en-US" dirty="0"/>
          </a:p>
        </p:txBody>
      </p:sp>
    </p:spTree>
    <p:extLst>
      <p:ext uri="{BB962C8B-B14F-4D97-AF65-F5344CB8AC3E}">
        <p14:creationId xmlns:p14="http://schemas.microsoft.com/office/powerpoint/2010/main" xmlns="" val="1808122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SAPO Group Financial Performance</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20</a:t>
            </a:fld>
            <a:endParaRPr lang="en-US" dirty="0"/>
          </a:p>
        </p:txBody>
      </p:sp>
      <p:sp>
        <p:nvSpPr>
          <p:cNvPr id="13" name="TextBox 12"/>
          <p:cNvSpPr txBox="1"/>
          <p:nvPr/>
        </p:nvSpPr>
        <p:spPr>
          <a:xfrm>
            <a:off x="5840730" y="1142543"/>
            <a:ext cx="3762651" cy="2708434"/>
          </a:xfrm>
          <a:prstGeom prst="rect">
            <a:avLst/>
          </a:prstGeom>
          <a:noFill/>
          <a:ln w="19050">
            <a:noFill/>
            <a:prstDash val="sysDash"/>
          </a:ln>
        </p:spPr>
        <p:txBody>
          <a:bodyPr wrap="square" rtlCol="0">
            <a:spAutoFit/>
          </a:bodyPr>
          <a:lstStyle/>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Loss of R1.2bn forecast for 2015/16FY</a:t>
            </a:r>
            <a:r>
              <a:rPr lang="en-US" sz="1600" dirty="0" smtClean="0">
                <a:solidFill>
                  <a:schemeClr val="accent4">
                    <a:lumMod val="50000"/>
                  </a:schemeClr>
                </a:solidFill>
              </a:rPr>
              <a:t>, an improvement from the R1.5bn net loss in the prior year. </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Loss of R1.1bn in the 2016/17FY </a:t>
            </a:r>
            <a:r>
              <a:rPr lang="en-US" sz="1600" dirty="0" smtClean="0">
                <a:solidFill>
                  <a:schemeClr val="accent4">
                    <a:lumMod val="50000"/>
                  </a:schemeClr>
                </a:solidFill>
              </a:rPr>
              <a:t> as business returns to previously levels of performance.  </a:t>
            </a:r>
            <a:endParaRPr lang="en-ZA" sz="1600" dirty="0" smtClean="0">
              <a:solidFill>
                <a:schemeClr val="accent4">
                  <a:lumMod val="50000"/>
                </a:schemeClr>
              </a:solidFill>
            </a:endParaRP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Profit of R1.0bn in the 2017/18FY</a:t>
            </a:r>
            <a:r>
              <a:rPr lang="en-US" sz="1600" dirty="0" smtClean="0">
                <a:solidFill>
                  <a:schemeClr val="accent4">
                    <a:lumMod val="50000"/>
                  </a:schemeClr>
                </a:solidFill>
              </a:rPr>
              <a:t> projected from aggressive revenue </a:t>
            </a:r>
            <a:r>
              <a:rPr lang="en-US" sz="1600" dirty="0">
                <a:solidFill>
                  <a:schemeClr val="accent4">
                    <a:lumMod val="50000"/>
                  </a:schemeClr>
                </a:solidFill>
              </a:rPr>
              <a:t>growth </a:t>
            </a:r>
            <a:r>
              <a:rPr lang="en-US" sz="1600" dirty="0" smtClean="0">
                <a:solidFill>
                  <a:schemeClr val="accent4">
                    <a:lumMod val="50000"/>
                  </a:schemeClr>
                </a:solidFill>
              </a:rPr>
              <a:t>strategies.</a:t>
            </a:r>
            <a:endParaRPr lang="en-ZA" sz="1600" dirty="0">
              <a:solidFill>
                <a:schemeClr val="accent4">
                  <a:lumMod val="50000"/>
                </a:schemeClr>
              </a:solidFill>
            </a:endParaRPr>
          </a:p>
        </p:txBody>
      </p:sp>
      <p:graphicFrame>
        <p:nvGraphicFramePr>
          <p:cNvPr id="7" name="Chart 6"/>
          <p:cNvGraphicFramePr/>
          <p:nvPr>
            <p:extLst>
              <p:ext uri="{D42A27DB-BD31-4B8C-83A1-F6EECF244321}">
                <p14:modId xmlns:p14="http://schemas.microsoft.com/office/powerpoint/2010/main" xmlns="" val="3290504250"/>
              </p:ext>
            </p:extLst>
          </p:nvPr>
        </p:nvGraphicFramePr>
        <p:xfrm>
          <a:off x="146684" y="982639"/>
          <a:ext cx="5694046" cy="242361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2891" y="4183360"/>
            <a:ext cx="6102818" cy="984885"/>
          </a:xfrm>
          <a:prstGeom prst="rect">
            <a:avLst/>
          </a:prstGeom>
          <a:noFill/>
          <a:ln w="19050">
            <a:noFill/>
            <a:prstDash val="sysDash"/>
          </a:ln>
        </p:spPr>
        <p:txBody>
          <a:bodyPr wrap="square" rtlCol="0">
            <a:spAutoFit/>
          </a:bodyPr>
          <a:lstStyle/>
          <a:p>
            <a:pPr marL="285750" lvl="0" indent="-285750">
              <a:spcAft>
                <a:spcPts val="12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Total assets </a:t>
            </a:r>
            <a:r>
              <a:rPr lang="en-US" sz="1600" dirty="0" smtClean="0">
                <a:solidFill>
                  <a:schemeClr val="accent4">
                    <a:lumMod val="50000"/>
                  </a:schemeClr>
                </a:solidFill>
              </a:rPr>
              <a:t>increase to R13bn in the 2018/19FY.</a:t>
            </a:r>
          </a:p>
          <a:p>
            <a:pPr marL="285750" lvl="0" indent="-285750">
              <a:spcAft>
                <a:spcPts val="12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Capital and reserves </a:t>
            </a:r>
            <a:r>
              <a:rPr lang="en-US" sz="1600" dirty="0" smtClean="0">
                <a:solidFill>
                  <a:schemeClr val="accent4">
                    <a:lumMod val="50000"/>
                  </a:schemeClr>
                </a:solidFill>
              </a:rPr>
              <a:t>improves to a positive R1.7bn linked to revenue growth, profitability and a capital injection.</a:t>
            </a:r>
            <a:endParaRPr lang="en-ZA" sz="1600" dirty="0" smtClean="0">
              <a:solidFill>
                <a:schemeClr val="accent4">
                  <a:lumMod val="50000"/>
                </a:schemeClr>
              </a:solidFill>
            </a:endParaRPr>
          </a:p>
        </p:txBody>
      </p:sp>
    </p:spTree>
    <p:extLst>
      <p:ext uri="{BB962C8B-B14F-4D97-AF65-F5344CB8AC3E}">
        <p14:creationId xmlns:p14="http://schemas.microsoft.com/office/powerpoint/2010/main" xmlns="" val="3696305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SAPO Group Funding Required</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21</a:t>
            </a:fld>
            <a:endParaRPr lang="en-US" dirty="0"/>
          </a:p>
        </p:txBody>
      </p:sp>
      <p:sp>
        <p:nvSpPr>
          <p:cNvPr id="13" name="TextBox 12"/>
          <p:cNvSpPr txBox="1"/>
          <p:nvPr/>
        </p:nvSpPr>
        <p:spPr>
          <a:xfrm>
            <a:off x="622760" y="4647905"/>
            <a:ext cx="8582140" cy="1554272"/>
          </a:xfrm>
          <a:prstGeom prst="rect">
            <a:avLst/>
          </a:prstGeom>
          <a:noFill/>
          <a:ln w="19050">
            <a:noFill/>
            <a:prstDash val="sysDash"/>
          </a:ln>
        </p:spPr>
        <p:txBody>
          <a:bodyPr wrap="square" rtlCol="0">
            <a:spAutoFit/>
          </a:bodyPr>
          <a:lstStyle/>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Funding requirements of R3.5bn in the 2016/17FY</a:t>
            </a:r>
            <a:r>
              <a:rPr lang="en-US" sz="1600" dirty="0" smtClean="0">
                <a:solidFill>
                  <a:schemeClr val="accent4">
                    <a:lumMod val="50000"/>
                  </a:schemeClr>
                </a:solidFill>
              </a:rPr>
              <a:t>, to conclude the past obligations and position SAPO for recovery and growth.</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Current borrowings of R1.2bn </a:t>
            </a:r>
            <a:r>
              <a:rPr lang="en-US" sz="1600" dirty="0" smtClean="0">
                <a:solidFill>
                  <a:schemeClr val="accent4">
                    <a:lumMod val="50000"/>
                  </a:schemeClr>
                </a:solidFill>
              </a:rPr>
              <a:t>supported by guarantees.</a:t>
            </a:r>
            <a:endParaRPr lang="en-ZA" sz="1600" dirty="0" smtClean="0">
              <a:solidFill>
                <a:schemeClr val="accent4">
                  <a:lumMod val="50000"/>
                </a:schemeClr>
              </a:solidFill>
            </a:endParaRP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Engagements with banks underway </a:t>
            </a:r>
            <a:r>
              <a:rPr lang="en-US" sz="1600" dirty="0" smtClean="0">
                <a:solidFill>
                  <a:schemeClr val="accent4">
                    <a:lumMod val="50000"/>
                  </a:schemeClr>
                </a:solidFill>
              </a:rPr>
              <a:t>to raise additional funding.</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Existing loans and guarantees </a:t>
            </a:r>
            <a:r>
              <a:rPr lang="en-US" sz="1600" dirty="0" smtClean="0">
                <a:solidFill>
                  <a:schemeClr val="accent4">
                    <a:lumMod val="50000"/>
                  </a:schemeClr>
                </a:solidFill>
              </a:rPr>
              <a:t>to be extended to 2018/19FY.</a:t>
            </a:r>
          </a:p>
        </p:txBody>
      </p:sp>
      <p:pic>
        <p:nvPicPr>
          <p:cNvPr id="7" name="Picture 6"/>
          <p:cNvPicPr>
            <a:picLocks noChangeAspect="1" noChangeArrowheads="1"/>
            <a:extLst>
              <a:ext uri="{84589F7E-364E-4C9E-8A38-B11213B215E9}">
                <a14:cameraTool xmlns:a14="http://schemas.microsoft.com/office/drawing/2010/main" xmlns="" cellRange="Capital!$D$15:$G$25" spid="_x0000_s63543"/>
              </a:ext>
            </a:extLst>
          </p:cNvPicPr>
          <p:nvPr/>
        </p:nvPicPr>
        <p:blipFill>
          <a:blip r:embed="rId3"/>
          <a:srcRect/>
          <a:stretch>
            <a:fillRect/>
          </a:stretch>
        </p:blipFill>
        <p:spPr bwMode="auto">
          <a:xfrm>
            <a:off x="622760" y="1153306"/>
            <a:ext cx="8582139" cy="3396660"/>
          </a:xfrm>
          <a:prstGeom prst="rect">
            <a:avLst/>
          </a:prstGeom>
          <a:solidFill>
            <a:srgbClr val="FFFFFF"/>
          </a:solidFill>
          <a:ln w="9525">
            <a:solidFill>
              <a:srgbClr val="000000"/>
            </a:solidFill>
            <a:miter lim="800000"/>
            <a:headEnd/>
            <a:tailEnd/>
          </a:ln>
        </p:spPr>
      </p:pic>
    </p:spTree>
    <p:extLst>
      <p:ext uri="{BB962C8B-B14F-4D97-AF65-F5344CB8AC3E}">
        <p14:creationId xmlns:p14="http://schemas.microsoft.com/office/powerpoint/2010/main" xmlns="" val="918242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SAPO Group Funding - Repayments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22</a:t>
            </a:fld>
            <a:endParaRPr lang="en-US" dirty="0"/>
          </a:p>
        </p:txBody>
      </p:sp>
      <p:sp>
        <p:nvSpPr>
          <p:cNvPr id="13" name="TextBox 12"/>
          <p:cNvSpPr txBox="1"/>
          <p:nvPr/>
        </p:nvSpPr>
        <p:spPr>
          <a:xfrm>
            <a:off x="521845" y="5029668"/>
            <a:ext cx="8740413" cy="1231106"/>
          </a:xfrm>
          <a:prstGeom prst="rect">
            <a:avLst/>
          </a:prstGeom>
          <a:noFill/>
          <a:ln w="19050">
            <a:noFill/>
            <a:prstDash val="sysDash"/>
          </a:ln>
        </p:spPr>
        <p:txBody>
          <a:bodyPr wrap="square" rtlCol="0">
            <a:spAutoFit/>
          </a:bodyPr>
          <a:lstStyle/>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R650m funding allocation </a:t>
            </a:r>
            <a:r>
              <a:rPr lang="en-US" sz="1600" dirty="0" smtClean="0">
                <a:solidFill>
                  <a:schemeClr val="accent4">
                    <a:lumMod val="50000"/>
                  </a:schemeClr>
                </a:solidFill>
              </a:rPr>
              <a:t>by National Treasury in the 2016/17FY.</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Equity injections </a:t>
            </a:r>
            <a:r>
              <a:rPr lang="en-US" sz="1600" dirty="0" smtClean="0">
                <a:solidFill>
                  <a:schemeClr val="accent4">
                    <a:lumMod val="50000"/>
                  </a:schemeClr>
                </a:solidFill>
              </a:rPr>
              <a:t>R1.35bn in 2017/18FY and R1.35bn in 2018/19FY will be needed from National Treasury.</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All loans to be fully paid </a:t>
            </a:r>
            <a:r>
              <a:rPr lang="en-US" sz="1600" dirty="0" smtClean="0">
                <a:solidFill>
                  <a:schemeClr val="accent4">
                    <a:lumMod val="50000"/>
                  </a:schemeClr>
                </a:solidFill>
              </a:rPr>
              <a:t>by 2018/19FY.</a:t>
            </a:r>
            <a:endParaRPr lang="en-ZA" sz="1600" dirty="0">
              <a:solidFill>
                <a:schemeClr val="accent4">
                  <a:lumMod val="50000"/>
                </a:schemeClr>
              </a:solidFill>
            </a:endParaRPr>
          </a:p>
        </p:txBody>
      </p:sp>
      <p:pic>
        <p:nvPicPr>
          <p:cNvPr id="6" name="Picture 5"/>
          <p:cNvPicPr>
            <a:picLocks noChangeAspect="1" noChangeArrowheads="1"/>
            <a:extLst>
              <a:ext uri="{84589F7E-364E-4C9E-8A38-B11213B215E9}">
                <a14:cameraTool xmlns:a14="http://schemas.microsoft.com/office/drawing/2010/main" xmlns="" cellRange="$B$43:$N$57" spid="_x0000_s10630"/>
              </a:ext>
            </a:extLst>
          </p:cNvPicPr>
          <p:nvPr/>
        </p:nvPicPr>
        <p:blipFill>
          <a:blip r:embed="rId3"/>
          <a:srcRect/>
          <a:stretch>
            <a:fillRect/>
          </a:stretch>
        </p:blipFill>
        <p:spPr bwMode="auto">
          <a:xfrm>
            <a:off x="521845" y="1145754"/>
            <a:ext cx="8740413" cy="3488963"/>
          </a:xfrm>
          <a:prstGeom prst="rect">
            <a:avLst/>
          </a:prstGeom>
          <a:solidFill>
            <a:srgbClr val="FFFFFF"/>
          </a:solidFill>
          <a:ln w="9525">
            <a:solidFill>
              <a:srgbClr val="000000"/>
            </a:solidFill>
            <a:miter lim="800000"/>
            <a:headEnd/>
            <a:tailEnd/>
          </a:ln>
        </p:spPr>
      </p:pic>
    </p:spTree>
    <p:extLst>
      <p:ext uri="{BB962C8B-B14F-4D97-AF65-F5344CB8AC3E}">
        <p14:creationId xmlns:p14="http://schemas.microsoft.com/office/powerpoint/2010/main" xmlns="" val="3903304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Key Performance Indicators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23</a:t>
            </a:fld>
            <a:endParaRPr lang="en-US" dirty="0"/>
          </a:p>
        </p:txBody>
      </p:sp>
      <p:sp>
        <p:nvSpPr>
          <p:cNvPr id="5" name="Rectangle 4"/>
          <p:cNvSpPr/>
          <p:nvPr/>
        </p:nvSpPr>
        <p:spPr>
          <a:xfrm>
            <a:off x="226271" y="1135975"/>
            <a:ext cx="8478078" cy="646331"/>
          </a:xfrm>
          <a:prstGeom prst="rect">
            <a:avLst/>
          </a:prstGeom>
        </p:spPr>
        <p:txBody>
          <a:bodyPr wrap="square">
            <a:spAutoFit/>
          </a:bodyPr>
          <a:lstStyle/>
          <a:p>
            <a:r>
              <a:rPr lang="en-ZA" dirty="0" smtClean="0">
                <a:solidFill>
                  <a:schemeClr val="accent4">
                    <a:lumMod val="50000"/>
                  </a:schemeClr>
                </a:solidFill>
              </a:rPr>
              <a:t>To monitor the organisation’s progress on towards its strategic objectives, the following KPI’s will be tracked at a corporate level:</a:t>
            </a:r>
            <a:endParaRPr lang="en-ZA" dirty="0">
              <a:solidFill>
                <a:schemeClr val="accent4">
                  <a:lumMod val="50000"/>
                </a:schemeClr>
              </a:solidFill>
            </a:endParaRPr>
          </a:p>
        </p:txBody>
      </p:sp>
      <p:graphicFrame>
        <p:nvGraphicFramePr>
          <p:cNvPr id="3" name="Diagram 2"/>
          <p:cNvGraphicFramePr/>
          <p:nvPr>
            <p:extLst>
              <p:ext uri="{D42A27DB-BD31-4B8C-83A1-F6EECF244321}">
                <p14:modId xmlns:p14="http://schemas.microsoft.com/office/powerpoint/2010/main" xmlns="" val="288761394"/>
              </p:ext>
            </p:extLst>
          </p:nvPr>
        </p:nvGraphicFramePr>
        <p:xfrm>
          <a:off x="346322" y="1935642"/>
          <a:ext cx="5159293" cy="430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021481" y="1782306"/>
            <a:ext cx="3712066" cy="1938992"/>
          </a:xfrm>
          <a:prstGeom prst="rect">
            <a:avLst/>
          </a:prstGeom>
        </p:spPr>
        <p:txBody>
          <a:bodyPr wrap="square">
            <a:spAutoFit/>
          </a:bodyPr>
          <a:lstStyle/>
          <a:p>
            <a:r>
              <a:rPr lang="en-ZA" dirty="0" smtClean="0">
                <a:solidFill>
                  <a:schemeClr val="accent4">
                    <a:lumMod val="50000"/>
                  </a:schemeClr>
                </a:solidFill>
              </a:rPr>
              <a:t>Effective management of the Risk Plan and mitigation strategies to ensure successful implementation of Key Performance Indicators.</a:t>
            </a:r>
            <a:r>
              <a:rPr lang="en-US" i="1" dirty="0"/>
              <a:t> </a:t>
            </a:r>
            <a:r>
              <a:rPr lang="en-US" i="1" dirty="0" smtClean="0"/>
              <a:t>(</a:t>
            </a:r>
            <a:r>
              <a:rPr lang="en-US" sz="1200" i="1" dirty="0" smtClean="0"/>
              <a:t>Detail Risk Management Plan and KPIs are included </a:t>
            </a:r>
            <a:r>
              <a:rPr lang="en-US" sz="1200" i="1" dirty="0"/>
              <a:t>in the Additional </a:t>
            </a:r>
            <a:r>
              <a:rPr lang="en-US" sz="1200" i="1" dirty="0" smtClean="0"/>
              <a:t>Notes)</a:t>
            </a:r>
            <a:endParaRPr lang="en-US" sz="1200" i="1" dirty="0"/>
          </a:p>
          <a:p>
            <a:r>
              <a:rPr lang="en-ZA" dirty="0" smtClean="0">
                <a:solidFill>
                  <a:schemeClr val="accent4">
                    <a:lumMod val="50000"/>
                  </a:schemeClr>
                </a:solidFill>
              </a:rPr>
              <a:t> </a:t>
            </a:r>
            <a:endParaRPr lang="en-ZA" dirty="0">
              <a:solidFill>
                <a:schemeClr val="accent4">
                  <a:lumMod val="50000"/>
                </a:schemeClr>
              </a:solidFill>
            </a:endParaRPr>
          </a:p>
        </p:txBody>
      </p:sp>
    </p:spTree>
    <p:extLst>
      <p:ext uri="{BB962C8B-B14F-4D97-AF65-F5344CB8AC3E}">
        <p14:creationId xmlns:p14="http://schemas.microsoft.com/office/powerpoint/2010/main" xmlns="" val="3338675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Next Steps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24</a:t>
            </a:fld>
            <a:endParaRPr lang="en-US" dirty="0"/>
          </a:p>
        </p:txBody>
      </p:sp>
      <p:sp>
        <p:nvSpPr>
          <p:cNvPr id="11" name="TextBox 10"/>
          <p:cNvSpPr txBox="1"/>
          <p:nvPr/>
        </p:nvSpPr>
        <p:spPr>
          <a:xfrm>
            <a:off x="353022" y="1256421"/>
            <a:ext cx="9132815" cy="4247317"/>
          </a:xfrm>
          <a:prstGeom prst="rect">
            <a:avLst/>
          </a:prstGeom>
          <a:noFill/>
          <a:ln w="19050">
            <a:noFill/>
            <a:prstDash val="sysDash"/>
          </a:ln>
        </p:spPr>
        <p:txBody>
          <a:bodyPr wrap="square" rtlCol="0">
            <a:spAutoFit/>
          </a:bodyPr>
          <a:lstStyle/>
          <a:p>
            <a:pPr marL="285750" indent="-285750" algn="just">
              <a:lnSpc>
                <a:spcPct val="150000"/>
              </a:lnSpc>
              <a:buClr>
                <a:srgbClr val="0070C0"/>
              </a:buClr>
              <a:buSzPct val="115000"/>
              <a:buFont typeface="Wingdings" panose="05000000000000000000" pitchFamily="2" charset="2"/>
              <a:buChar char="Ü"/>
            </a:pPr>
            <a:r>
              <a:rPr lang="en-US" sz="2000" dirty="0" smtClean="0">
                <a:solidFill>
                  <a:schemeClr val="accent4">
                    <a:lumMod val="50000"/>
                  </a:schemeClr>
                </a:solidFill>
              </a:rPr>
              <a:t>Conclude the engagements </a:t>
            </a:r>
            <a:r>
              <a:rPr lang="en-US" sz="2000" dirty="0">
                <a:solidFill>
                  <a:schemeClr val="accent4">
                    <a:lumMod val="50000"/>
                  </a:schemeClr>
                </a:solidFill>
              </a:rPr>
              <a:t>with banks </a:t>
            </a:r>
            <a:r>
              <a:rPr lang="en-US" sz="2000" dirty="0" smtClean="0">
                <a:solidFill>
                  <a:schemeClr val="accent4">
                    <a:lumMod val="50000"/>
                  </a:schemeClr>
                </a:solidFill>
              </a:rPr>
              <a:t>to </a:t>
            </a:r>
            <a:r>
              <a:rPr lang="en-US" sz="2000" dirty="0">
                <a:solidFill>
                  <a:schemeClr val="accent4">
                    <a:lumMod val="50000"/>
                  </a:schemeClr>
                </a:solidFill>
              </a:rPr>
              <a:t>secure additional funding.</a:t>
            </a:r>
          </a:p>
          <a:p>
            <a:pPr marL="285750" indent="-285750" algn="just">
              <a:lnSpc>
                <a:spcPct val="150000"/>
              </a:lnSpc>
              <a:buClr>
                <a:srgbClr val="0070C0"/>
              </a:buClr>
              <a:buSzPct val="115000"/>
              <a:buFont typeface="Wingdings" panose="05000000000000000000" pitchFamily="2" charset="2"/>
              <a:buChar char="Ü"/>
            </a:pPr>
            <a:r>
              <a:rPr lang="en-US" sz="2000" dirty="0" smtClean="0">
                <a:solidFill>
                  <a:schemeClr val="accent4">
                    <a:lumMod val="50000"/>
                  </a:schemeClr>
                </a:solidFill>
              </a:rPr>
              <a:t>Settle long outstanding creditors to enable operations to function normally.</a:t>
            </a:r>
          </a:p>
          <a:p>
            <a:pPr marL="285750" indent="-285750" algn="just">
              <a:lnSpc>
                <a:spcPct val="150000"/>
              </a:lnSpc>
              <a:buClr>
                <a:srgbClr val="0070C0"/>
              </a:buClr>
              <a:buSzPct val="115000"/>
              <a:buFont typeface="Wingdings" panose="05000000000000000000" pitchFamily="2" charset="2"/>
              <a:buChar char="Ü"/>
            </a:pPr>
            <a:r>
              <a:rPr lang="en-US" sz="2000" dirty="0" smtClean="0">
                <a:solidFill>
                  <a:schemeClr val="accent4">
                    <a:lumMod val="50000"/>
                  </a:schemeClr>
                </a:solidFill>
              </a:rPr>
              <a:t>Continue engagements with labour to settle the past commitments </a:t>
            </a:r>
            <a:r>
              <a:rPr lang="en-US" sz="2000" dirty="0">
                <a:solidFill>
                  <a:schemeClr val="accent4">
                    <a:lumMod val="50000"/>
                  </a:schemeClr>
                </a:solidFill>
              </a:rPr>
              <a:t>and </a:t>
            </a:r>
            <a:r>
              <a:rPr lang="en-US" sz="2000" dirty="0" smtClean="0">
                <a:solidFill>
                  <a:schemeClr val="accent4">
                    <a:lumMod val="50000"/>
                  </a:schemeClr>
                </a:solidFill>
              </a:rPr>
              <a:t>maintain </a:t>
            </a:r>
            <a:r>
              <a:rPr lang="en-US" sz="2000" dirty="0" err="1" smtClean="0">
                <a:solidFill>
                  <a:schemeClr val="accent4">
                    <a:lumMod val="50000"/>
                  </a:schemeClr>
                </a:solidFill>
              </a:rPr>
              <a:t>labour</a:t>
            </a:r>
            <a:r>
              <a:rPr lang="en-US" sz="2000" dirty="0" smtClean="0">
                <a:solidFill>
                  <a:schemeClr val="accent4">
                    <a:lumMod val="50000"/>
                  </a:schemeClr>
                </a:solidFill>
              </a:rPr>
              <a:t> stability.</a:t>
            </a:r>
          </a:p>
          <a:p>
            <a:pPr marL="285750" indent="-285750" algn="just">
              <a:lnSpc>
                <a:spcPct val="150000"/>
              </a:lnSpc>
              <a:buClr>
                <a:srgbClr val="0070C0"/>
              </a:buClr>
              <a:buSzPct val="115000"/>
              <a:buFont typeface="Wingdings" panose="05000000000000000000" pitchFamily="2" charset="2"/>
              <a:buChar char="Ü"/>
            </a:pPr>
            <a:r>
              <a:rPr lang="en-US" sz="2000" dirty="0" smtClean="0">
                <a:solidFill>
                  <a:schemeClr val="accent4">
                    <a:lumMod val="50000"/>
                  </a:schemeClr>
                </a:solidFill>
              </a:rPr>
              <a:t>Restore customer confidence through ongoing engagement and actual delivery on customer’s expectations</a:t>
            </a:r>
          </a:p>
          <a:p>
            <a:pPr marL="285750" indent="-285750" algn="just">
              <a:lnSpc>
                <a:spcPct val="150000"/>
              </a:lnSpc>
              <a:buClr>
                <a:srgbClr val="0070C0"/>
              </a:buClr>
              <a:buSzPct val="115000"/>
              <a:buFont typeface="Wingdings" panose="05000000000000000000" pitchFamily="2" charset="2"/>
              <a:buChar char="Ü"/>
            </a:pPr>
            <a:r>
              <a:rPr lang="en-US" sz="2000" dirty="0">
                <a:solidFill>
                  <a:schemeClr val="accent4">
                    <a:lumMod val="50000"/>
                  </a:schemeClr>
                </a:solidFill>
              </a:rPr>
              <a:t>Activate the implementation plans for revenue recovery and growth initiatives. </a:t>
            </a:r>
          </a:p>
          <a:p>
            <a:pPr marL="285750" indent="-285750" algn="just">
              <a:lnSpc>
                <a:spcPct val="150000"/>
              </a:lnSpc>
              <a:spcAft>
                <a:spcPts val="600"/>
              </a:spcAft>
              <a:buClr>
                <a:srgbClr val="0070C0"/>
              </a:buClr>
              <a:buSzPct val="115000"/>
              <a:buFont typeface="Wingdings" panose="05000000000000000000" pitchFamily="2" charset="2"/>
              <a:buChar char="Ü"/>
            </a:pPr>
            <a:endParaRPr lang="en-US" sz="2000" dirty="0">
              <a:solidFill>
                <a:schemeClr val="accent4">
                  <a:lumMod val="50000"/>
                </a:schemeClr>
              </a:solidFill>
            </a:endParaRPr>
          </a:p>
        </p:txBody>
      </p:sp>
    </p:spTree>
    <p:extLst>
      <p:ext uri="{BB962C8B-B14F-4D97-AF65-F5344CB8AC3E}">
        <p14:creationId xmlns:p14="http://schemas.microsoft.com/office/powerpoint/2010/main" xmlns="" val="118497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a:t>Next Steps Continued</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25</a:t>
            </a:fld>
            <a:endParaRPr lang="en-US" dirty="0"/>
          </a:p>
        </p:txBody>
      </p:sp>
      <p:sp>
        <p:nvSpPr>
          <p:cNvPr id="11" name="TextBox 10"/>
          <p:cNvSpPr txBox="1"/>
          <p:nvPr/>
        </p:nvSpPr>
        <p:spPr>
          <a:xfrm>
            <a:off x="353022" y="1256421"/>
            <a:ext cx="9132815" cy="2805320"/>
          </a:xfrm>
          <a:prstGeom prst="rect">
            <a:avLst/>
          </a:prstGeom>
          <a:noFill/>
          <a:ln w="19050">
            <a:noFill/>
            <a:prstDash val="sysDash"/>
          </a:ln>
        </p:spPr>
        <p:txBody>
          <a:bodyPr wrap="square" rtlCol="0">
            <a:spAutoFit/>
          </a:bodyPr>
          <a:lstStyle/>
          <a:p>
            <a:pPr marL="285750" indent="-285750" algn="just">
              <a:lnSpc>
                <a:spcPct val="150000"/>
              </a:lnSpc>
              <a:buClr>
                <a:srgbClr val="0070C0"/>
              </a:buClr>
              <a:buSzPct val="115000"/>
              <a:buFont typeface="Wingdings" panose="05000000000000000000" pitchFamily="2" charset="2"/>
              <a:buChar char="Ü"/>
            </a:pPr>
            <a:r>
              <a:rPr lang="en-US" sz="2000" dirty="0">
                <a:solidFill>
                  <a:schemeClr val="accent4">
                    <a:lumMod val="50000"/>
                  </a:schemeClr>
                </a:solidFill>
              </a:rPr>
              <a:t>Meetings with key Government departments to pursue strategic partnerships.</a:t>
            </a:r>
          </a:p>
          <a:p>
            <a:pPr marL="285750" indent="-285750" algn="just">
              <a:lnSpc>
                <a:spcPct val="150000"/>
              </a:lnSpc>
              <a:buClr>
                <a:srgbClr val="0070C0"/>
              </a:buClr>
              <a:buSzPct val="115000"/>
              <a:buFont typeface="Wingdings" panose="05000000000000000000" pitchFamily="2" charset="2"/>
              <a:buChar char="Ü"/>
            </a:pPr>
            <a:r>
              <a:rPr lang="en-US" sz="2000" dirty="0">
                <a:solidFill>
                  <a:schemeClr val="accent4">
                    <a:lumMod val="50000"/>
                  </a:schemeClr>
                </a:solidFill>
              </a:rPr>
              <a:t>Continue engagements with ICASA to conclude reserved postal services complaints  lodged.</a:t>
            </a:r>
          </a:p>
          <a:p>
            <a:pPr marL="285750" indent="-285750" algn="just">
              <a:lnSpc>
                <a:spcPct val="150000"/>
              </a:lnSpc>
              <a:buClr>
                <a:srgbClr val="0070C0"/>
              </a:buClr>
              <a:buSzPct val="115000"/>
              <a:buFont typeface="Wingdings" panose="05000000000000000000" pitchFamily="2" charset="2"/>
              <a:buChar char="Ü"/>
            </a:pPr>
            <a:r>
              <a:rPr lang="en-US" sz="2000" dirty="0">
                <a:solidFill>
                  <a:schemeClr val="accent4">
                    <a:lumMod val="50000"/>
                  </a:schemeClr>
                </a:solidFill>
              </a:rPr>
              <a:t>Improvements in cost and process optimisation for a leaner SAPO. </a:t>
            </a:r>
          </a:p>
          <a:p>
            <a:pPr marL="285750" indent="-285750" algn="just">
              <a:lnSpc>
                <a:spcPct val="150000"/>
              </a:lnSpc>
              <a:buClr>
                <a:srgbClr val="0070C0"/>
              </a:buClr>
              <a:buSzPct val="115000"/>
              <a:buFont typeface="Wingdings" panose="05000000000000000000" pitchFamily="2" charset="2"/>
              <a:buChar char="Ü"/>
            </a:pPr>
            <a:r>
              <a:rPr lang="en-US" sz="2000" dirty="0">
                <a:solidFill>
                  <a:schemeClr val="accent4">
                    <a:lumMod val="50000"/>
                  </a:schemeClr>
                </a:solidFill>
              </a:rPr>
              <a:t>Finalise the performance contracts of Executives and management to ensure accountability for targets and deliverables.</a:t>
            </a:r>
          </a:p>
        </p:txBody>
      </p:sp>
    </p:spTree>
    <p:extLst>
      <p:ext uri="{BB962C8B-B14F-4D97-AF65-F5344CB8AC3E}">
        <p14:creationId xmlns:p14="http://schemas.microsoft.com/office/powerpoint/2010/main" xmlns="" val="2536563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26</a:t>
            </a:fld>
            <a:endParaRPr lang="en-US" dirty="0"/>
          </a:p>
        </p:txBody>
      </p:sp>
      <p:sp>
        <p:nvSpPr>
          <p:cNvPr id="6" name="Rectangle 5"/>
          <p:cNvSpPr/>
          <p:nvPr/>
        </p:nvSpPr>
        <p:spPr>
          <a:xfrm>
            <a:off x="2680013" y="2863335"/>
            <a:ext cx="4545988" cy="1200329"/>
          </a:xfrm>
          <a:prstGeom prst="rect">
            <a:avLst/>
          </a:prstGeom>
        </p:spPr>
        <p:txBody>
          <a:bodyPr wrap="none">
            <a:spAutoFit/>
          </a:bodyPr>
          <a:lstStyle/>
          <a:p>
            <a:pPr algn="ctr"/>
            <a:r>
              <a:rPr lang="en-ZA" sz="7200" dirty="0" smtClean="0">
                <a:solidFill>
                  <a:schemeClr val="accent5">
                    <a:lumMod val="75000"/>
                  </a:schemeClr>
                </a:solidFill>
              </a:rPr>
              <a:t>Thank You</a:t>
            </a:r>
            <a:endParaRPr lang="en-ZA" sz="7200" dirty="0">
              <a:solidFill>
                <a:schemeClr val="accent5">
                  <a:lumMod val="75000"/>
                </a:schemeClr>
              </a:solidFill>
            </a:endParaRPr>
          </a:p>
        </p:txBody>
      </p:sp>
    </p:spTree>
    <p:extLst>
      <p:ext uri="{BB962C8B-B14F-4D97-AF65-F5344CB8AC3E}">
        <p14:creationId xmlns:p14="http://schemas.microsoft.com/office/powerpoint/2010/main" xmlns="" val="283566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solidFill>
                  <a:schemeClr val="tx2"/>
                </a:solidFill>
                <a:latin typeface="Arial" panose="020B0604020202020204" pitchFamily="34" charset="0"/>
                <a:cs typeface="Arial" panose="020B0604020202020204" pitchFamily="34" charset="0"/>
              </a:rPr>
              <a:t>Appendices</a:t>
            </a:r>
            <a:endParaRPr lang="en-ZA" dirty="0">
              <a:solidFill>
                <a:schemeClr val="tx2"/>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AB9C7AD4-EF6E-4C4E-BE6D-BC7F73DF01BA}" type="slidenum">
              <a:rPr lang="en-US" smtClean="0"/>
              <a:pPr/>
              <a:t>27</a:t>
            </a:fld>
            <a:endParaRPr lang="en-US" dirty="0"/>
          </a:p>
        </p:txBody>
      </p:sp>
      <p:pic>
        <p:nvPicPr>
          <p:cNvPr id="7" name="Picture 6"/>
          <p:cNvPicPr>
            <a:picLocks noChangeAspect="1"/>
          </p:cNvPicPr>
          <p:nvPr/>
        </p:nvPicPr>
        <p:blipFill>
          <a:blip r:embed="rId2"/>
          <a:stretch>
            <a:fillRect/>
          </a:stretch>
        </p:blipFill>
        <p:spPr>
          <a:xfrm>
            <a:off x="8468465" y="456162"/>
            <a:ext cx="1198730" cy="242718"/>
          </a:xfrm>
          <a:prstGeom prst="rect">
            <a:avLst/>
          </a:prstGeom>
        </p:spPr>
      </p:pic>
      <p:cxnSp>
        <p:nvCxnSpPr>
          <p:cNvPr id="8" name="Straight Connector 7"/>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315947"/>
            <a:ext cx="990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560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68465" y="456162"/>
            <a:ext cx="1198730" cy="242718"/>
          </a:xfrm>
          <a:prstGeom prst="rect">
            <a:avLst/>
          </a:prstGeom>
        </p:spPr>
      </p:pic>
      <p:sp>
        <p:nvSpPr>
          <p:cNvPr id="8" name="TextBox 7"/>
          <p:cNvSpPr txBox="1"/>
          <p:nvPr/>
        </p:nvSpPr>
        <p:spPr>
          <a:xfrm>
            <a:off x="284295" y="293370"/>
            <a:ext cx="5162695" cy="5824223"/>
          </a:xfrm>
          <a:prstGeom prst="rect">
            <a:avLst/>
          </a:prstGeom>
          <a:noFill/>
        </p:spPr>
        <p:txBody>
          <a:bodyPr wrap="none" rtlCol="0">
            <a:spAutoFit/>
          </a:bodyPr>
          <a:lstStyle/>
          <a:p>
            <a:pPr defTabSz="742950"/>
            <a:r>
              <a:rPr lang="en-ZA" sz="3600" dirty="0" smtClean="0">
                <a:solidFill>
                  <a:prstClr val="black"/>
                </a:solidFill>
              </a:rPr>
              <a:t>Appendix A: STP </a:t>
            </a:r>
            <a:r>
              <a:rPr lang="en-ZA" sz="3600" dirty="0">
                <a:solidFill>
                  <a:prstClr val="black"/>
                </a:solidFill>
              </a:rPr>
              <a:t>Migration</a:t>
            </a:r>
          </a:p>
          <a:p>
            <a:pPr defTabSz="742950"/>
            <a:endParaRPr lang="en-ZA" sz="1463" dirty="0" smtClean="0">
              <a:solidFill>
                <a:prstClr val="black"/>
              </a:solidFill>
            </a:endParaRPr>
          </a:p>
          <a:p>
            <a:pPr defTabSz="742950"/>
            <a:endParaRPr lang="en-ZA" sz="1463" dirty="0" smtClean="0">
              <a:solidFill>
                <a:prstClr val="black"/>
              </a:solidFill>
            </a:endParaRPr>
          </a:p>
          <a:p>
            <a:pPr defTabSz="742950"/>
            <a:r>
              <a:rPr lang="en-ZA" sz="1463" dirty="0" smtClean="0">
                <a:solidFill>
                  <a:prstClr val="black"/>
                </a:solidFill>
              </a:rPr>
              <a:t>Listed are the initiatives that </a:t>
            </a:r>
          </a:p>
          <a:p>
            <a:pPr defTabSz="742950"/>
            <a:r>
              <a:rPr lang="en-ZA" sz="1463" dirty="0">
                <a:solidFill>
                  <a:prstClr val="black"/>
                </a:solidFill>
              </a:rPr>
              <a:t>h</a:t>
            </a:r>
            <a:r>
              <a:rPr lang="en-ZA" sz="1463" dirty="0" smtClean="0">
                <a:solidFill>
                  <a:prstClr val="black"/>
                </a:solidFill>
              </a:rPr>
              <a:t>ave been carried over from </a:t>
            </a:r>
          </a:p>
          <a:p>
            <a:pPr defTabSz="742950"/>
            <a:r>
              <a:rPr lang="en-ZA" sz="1463" dirty="0">
                <a:solidFill>
                  <a:prstClr val="black"/>
                </a:solidFill>
              </a:rPr>
              <a:t>t</a:t>
            </a:r>
            <a:r>
              <a:rPr lang="en-ZA" sz="1463" dirty="0" smtClean="0">
                <a:solidFill>
                  <a:prstClr val="black"/>
                </a:solidFill>
              </a:rPr>
              <a:t>he STP into the Corporate</a:t>
            </a:r>
          </a:p>
          <a:p>
            <a:pPr defTabSz="742950"/>
            <a:r>
              <a:rPr lang="en-ZA" sz="1463" dirty="0" smtClean="0">
                <a:solidFill>
                  <a:prstClr val="black"/>
                </a:solidFill>
              </a:rPr>
              <a:t>Plan or that were not in</a:t>
            </a:r>
          </a:p>
          <a:p>
            <a:pPr defTabSz="742950"/>
            <a:r>
              <a:rPr lang="en-ZA" sz="1463" dirty="0" smtClean="0">
                <a:solidFill>
                  <a:prstClr val="black"/>
                </a:solidFill>
              </a:rPr>
              <a:t>STP and were</a:t>
            </a:r>
          </a:p>
          <a:p>
            <a:pPr defTabSz="742950"/>
            <a:r>
              <a:rPr lang="en-ZA" sz="1463" dirty="0">
                <a:solidFill>
                  <a:prstClr val="black"/>
                </a:solidFill>
              </a:rPr>
              <a:t>i</a:t>
            </a:r>
            <a:r>
              <a:rPr lang="en-ZA" sz="1463" dirty="0" smtClean="0">
                <a:solidFill>
                  <a:prstClr val="black"/>
                </a:solidFill>
              </a:rPr>
              <a:t>ntroduced in the new</a:t>
            </a:r>
          </a:p>
          <a:p>
            <a:pPr defTabSz="742950"/>
            <a:r>
              <a:rPr lang="en-ZA" sz="1463" dirty="0" smtClean="0">
                <a:solidFill>
                  <a:prstClr val="black"/>
                </a:solidFill>
              </a:rPr>
              <a:t>Corporate plan.  </a:t>
            </a:r>
          </a:p>
          <a:p>
            <a:pPr defTabSz="742950"/>
            <a:endParaRPr lang="en-ZA" sz="1463" dirty="0">
              <a:solidFill>
                <a:prstClr val="black"/>
              </a:solidFill>
            </a:endParaRPr>
          </a:p>
          <a:p>
            <a:pPr defTabSz="742950"/>
            <a:endParaRPr lang="en-ZA" sz="1463" dirty="0" smtClean="0">
              <a:solidFill>
                <a:prstClr val="black"/>
              </a:solidFill>
            </a:endParaRPr>
          </a:p>
          <a:p>
            <a:pPr defTabSz="742950"/>
            <a:endParaRPr lang="en-ZA" sz="1463" dirty="0">
              <a:solidFill>
                <a:prstClr val="black"/>
              </a:solidFill>
            </a:endParaRPr>
          </a:p>
          <a:p>
            <a:pPr defTabSz="742950"/>
            <a:r>
              <a:rPr lang="en-ZA" sz="1463" dirty="0">
                <a:solidFill>
                  <a:prstClr val="black"/>
                </a:solidFill>
              </a:rPr>
              <a:t>Details of Targeted Sales</a:t>
            </a:r>
          </a:p>
          <a:p>
            <a:pPr defTabSz="742950"/>
            <a:r>
              <a:rPr lang="en-ZA" sz="1463" dirty="0">
                <a:solidFill>
                  <a:prstClr val="black"/>
                </a:solidFill>
              </a:rPr>
              <a:t>Initiatives are contained in </a:t>
            </a:r>
          </a:p>
          <a:p>
            <a:pPr defTabSz="742950"/>
            <a:r>
              <a:rPr lang="en-ZA" sz="1463" dirty="0">
                <a:solidFill>
                  <a:prstClr val="black"/>
                </a:solidFill>
              </a:rPr>
              <a:t>Appendix </a:t>
            </a:r>
            <a:r>
              <a:rPr lang="en-ZA" sz="1463" dirty="0" smtClean="0">
                <a:solidFill>
                  <a:prstClr val="black"/>
                </a:solidFill>
              </a:rPr>
              <a:t>B</a:t>
            </a:r>
          </a:p>
          <a:p>
            <a:pPr defTabSz="742950"/>
            <a:endParaRPr lang="en-ZA" sz="1463" dirty="0" smtClean="0">
              <a:solidFill>
                <a:prstClr val="black"/>
              </a:solidFill>
            </a:endParaRPr>
          </a:p>
          <a:p>
            <a:pPr defTabSz="742950"/>
            <a:endParaRPr lang="en-ZA" sz="1463" dirty="0">
              <a:solidFill>
                <a:prstClr val="black"/>
              </a:solidFill>
            </a:endParaRPr>
          </a:p>
          <a:p>
            <a:pPr defTabSz="742950"/>
            <a:endParaRPr lang="en-ZA" sz="1463" dirty="0">
              <a:solidFill>
                <a:prstClr val="black"/>
              </a:solidFill>
            </a:endParaRPr>
          </a:p>
          <a:p>
            <a:pPr defTabSz="742950"/>
            <a:r>
              <a:rPr lang="en-ZA" sz="1463" dirty="0" smtClean="0">
                <a:solidFill>
                  <a:prstClr val="black"/>
                </a:solidFill>
              </a:rPr>
              <a:t>Completed initiatives  and</a:t>
            </a:r>
          </a:p>
          <a:p>
            <a:pPr defTabSz="742950"/>
            <a:r>
              <a:rPr lang="en-ZA" sz="1463" dirty="0" smtClean="0">
                <a:solidFill>
                  <a:prstClr val="black"/>
                </a:solidFill>
              </a:rPr>
              <a:t>Initiatives that were not </a:t>
            </a:r>
          </a:p>
          <a:p>
            <a:pPr defTabSz="742950"/>
            <a:r>
              <a:rPr lang="en-ZA" sz="1463" dirty="0">
                <a:solidFill>
                  <a:prstClr val="black"/>
                </a:solidFill>
              </a:rPr>
              <a:t>f</a:t>
            </a:r>
            <a:r>
              <a:rPr lang="en-ZA" sz="1463" dirty="0" smtClean="0">
                <a:solidFill>
                  <a:prstClr val="black"/>
                </a:solidFill>
              </a:rPr>
              <a:t>easible are</a:t>
            </a:r>
          </a:p>
          <a:p>
            <a:pPr defTabSz="742950"/>
            <a:r>
              <a:rPr lang="en-ZA" sz="1463" dirty="0">
                <a:solidFill>
                  <a:prstClr val="black"/>
                </a:solidFill>
              </a:rPr>
              <a:t>c</a:t>
            </a:r>
            <a:r>
              <a:rPr lang="en-ZA" sz="1463" dirty="0" smtClean="0">
                <a:solidFill>
                  <a:prstClr val="black"/>
                </a:solidFill>
              </a:rPr>
              <a:t>ontained in Appendix C</a:t>
            </a:r>
          </a:p>
          <a:p>
            <a:pPr defTabSz="742950"/>
            <a:endParaRPr lang="en-ZA" sz="1463" dirty="0">
              <a:solidFill>
                <a:prstClr val="black"/>
              </a:solidFill>
            </a:endParaRPr>
          </a:p>
        </p:txBody>
      </p:sp>
      <p:cxnSp>
        <p:nvCxnSpPr>
          <p:cNvPr id="10" name="Straight Connector 9"/>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315947"/>
            <a:ext cx="2660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68465" y="6309847"/>
            <a:ext cx="142515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930457"/>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2660664" y="982980"/>
            <a:ext cx="5807801" cy="5561998"/>
          </a:xfrm>
          <a:prstGeom prst="rect">
            <a:avLst/>
          </a:prstGeom>
        </p:spPr>
      </p:pic>
    </p:spTree>
    <p:extLst>
      <p:ext uri="{BB962C8B-B14F-4D97-AF65-F5344CB8AC3E}">
        <p14:creationId xmlns:p14="http://schemas.microsoft.com/office/powerpoint/2010/main" xmlns="" val="310019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9005" y="1437518"/>
            <a:ext cx="8771058" cy="3315098"/>
          </a:xfrm>
          <a:prstGeom prst="rect">
            <a:avLst/>
          </a:prstGeom>
        </p:spPr>
      </p:pic>
      <p:pic>
        <p:nvPicPr>
          <p:cNvPr id="9" name="Picture 8"/>
          <p:cNvPicPr>
            <a:picLocks noChangeAspect="1"/>
          </p:cNvPicPr>
          <p:nvPr/>
        </p:nvPicPr>
        <p:blipFill>
          <a:blip r:embed="rId3"/>
          <a:stretch>
            <a:fillRect/>
          </a:stretch>
        </p:blipFill>
        <p:spPr>
          <a:xfrm>
            <a:off x="8468465" y="456162"/>
            <a:ext cx="1198730" cy="242718"/>
          </a:xfrm>
          <a:prstGeom prst="rect">
            <a:avLst/>
          </a:prstGeom>
        </p:spPr>
      </p:pic>
      <p:sp>
        <p:nvSpPr>
          <p:cNvPr id="10" name="TextBox 9"/>
          <p:cNvSpPr txBox="1"/>
          <p:nvPr/>
        </p:nvSpPr>
        <p:spPr>
          <a:xfrm>
            <a:off x="284295" y="293370"/>
            <a:ext cx="5250861" cy="1321708"/>
          </a:xfrm>
          <a:prstGeom prst="rect">
            <a:avLst/>
          </a:prstGeom>
          <a:noFill/>
        </p:spPr>
        <p:txBody>
          <a:bodyPr wrap="none" rtlCol="0">
            <a:spAutoFit/>
          </a:bodyPr>
          <a:lstStyle/>
          <a:p>
            <a:pPr defTabSz="742950"/>
            <a:r>
              <a:rPr lang="en-ZA" sz="3600" dirty="0" smtClean="0">
                <a:solidFill>
                  <a:prstClr val="black"/>
                </a:solidFill>
              </a:rPr>
              <a:t>Appendix B : STP </a:t>
            </a:r>
            <a:r>
              <a:rPr lang="en-ZA" sz="3600" dirty="0">
                <a:solidFill>
                  <a:prstClr val="black"/>
                </a:solidFill>
              </a:rPr>
              <a:t>Migration</a:t>
            </a:r>
          </a:p>
          <a:p>
            <a:pPr defTabSz="742950"/>
            <a:endParaRPr lang="en-ZA" sz="1463" dirty="0" smtClean="0">
              <a:solidFill>
                <a:prstClr val="black"/>
              </a:solidFill>
            </a:endParaRPr>
          </a:p>
          <a:p>
            <a:pPr defTabSz="742950"/>
            <a:endParaRPr lang="en-ZA" sz="1463" dirty="0">
              <a:solidFill>
                <a:prstClr val="black"/>
              </a:solidFill>
            </a:endParaRPr>
          </a:p>
          <a:p>
            <a:pPr defTabSz="742950"/>
            <a:endParaRPr lang="en-ZA" sz="1463" dirty="0">
              <a:solidFill>
                <a:prstClr val="black"/>
              </a:solidFill>
            </a:endParaRPr>
          </a:p>
        </p:txBody>
      </p:sp>
      <p:cxnSp>
        <p:nvCxnSpPr>
          <p:cNvPr id="11" name="Straight Connector 10"/>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315947"/>
            <a:ext cx="990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30457"/>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9637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A New Vision &amp; Mission </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a:t>
            </a:fld>
            <a:endParaRPr lang="en-US" dirty="0"/>
          </a:p>
        </p:txBody>
      </p:sp>
      <p:sp>
        <p:nvSpPr>
          <p:cNvPr id="8" name="Rectangle 7"/>
          <p:cNvSpPr/>
          <p:nvPr/>
        </p:nvSpPr>
        <p:spPr>
          <a:xfrm>
            <a:off x="542998" y="1422695"/>
            <a:ext cx="8792591" cy="939506"/>
          </a:xfrm>
          <a:prstGeom prst="rect">
            <a:avLst/>
          </a:prstGeom>
          <a:solidFill>
            <a:sysClr val="window" lastClr="FFFFFF"/>
          </a:solidFill>
          <a:ln w="31750" cap="flat" cmpd="dbl" algn="ctr">
            <a:solidFill>
              <a:srgbClr val="5B9BD5"/>
            </a:solidFill>
            <a:prstDash val="solid"/>
            <a:miter lim="800000"/>
          </a:ln>
          <a:effectLst/>
        </p:spPr>
        <p:txBody>
          <a:bodyPr wrap="square">
            <a:noAutofit/>
          </a:bodyPr>
          <a:lstStyle/>
          <a:p>
            <a:pPr algn="just" defTabSz="914400" fontAlgn="base">
              <a:spcBef>
                <a:spcPts val="600"/>
              </a:spcBef>
              <a:spcAft>
                <a:spcPts val="600"/>
              </a:spcAft>
              <a:defRPr/>
            </a:pPr>
            <a:r>
              <a:rPr lang="en-US"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 leading provider of postal, logistics and financial services to the South African market </a:t>
            </a:r>
          </a:p>
        </p:txBody>
      </p:sp>
      <p:sp>
        <p:nvSpPr>
          <p:cNvPr id="5" name="TextBox 4"/>
          <p:cNvSpPr txBox="1"/>
          <p:nvPr/>
        </p:nvSpPr>
        <p:spPr>
          <a:xfrm>
            <a:off x="3902359" y="1080514"/>
            <a:ext cx="1704975" cy="400110"/>
          </a:xfrm>
          <a:prstGeom prst="rect">
            <a:avLst/>
          </a:prstGeom>
          <a:noFill/>
        </p:spPr>
        <p:txBody>
          <a:bodyPr wrap="square" rtlCol="0">
            <a:spAutoFit/>
          </a:bodyPr>
          <a:lstStyle/>
          <a:p>
            <a:pPr algn="ctr"/>
            <a:r>
              <a:rPr lang="en-ZA" sz="2000" b="1" dirty="0">
                <a:solidFill>
                  <a:srgbClr val="0070C0"/>
                </a:solidFill>
                <a:latin typeface="Arial" panose="020B0604020202020204" pitchFamily="34" charset="0"/>
                <a:cs typeface="Arial" panose="020B0604020202020204" pitchFamily="34" charset="0"/>
              </a:rPr>
              <a:t>Vision</a:t>
            </a:r>
            <a:endParaRPr lang="en-ZA" sz="2000" b="1" dirty="0">
              <a:solidFill>
                <a:srgbClr val="0070C0"/>
              </a:solidFill>
            </a:endParaRPr>
          </a:p>
        </p:txBody>
      </p:sp>
      <p:sp>
        <p:nvSpPr>
          <p:cNvPr id="9" name="TextBox 8"/>
          <p:cNvSpPr txBox="1"/>
          <p:nvPr/>
        </p:nvSpPr>
        <p:spPr>
          <a:xfrm>
            <a:off x="3902358" y="2680840"/>
            <a:ext cx="1704975" cy="400110"/>
          </a:xfrm>
          <a:prstGeom prst="rect">
            <a:avLst/>
          </a:prstGeom>
          <a:noFill/>
        </p:spPr>
        <p:txBody>
          <a:bodyPr wrap="square" rtlCol="0">
            <a:spAutoFit/>
          </a:bodyPr>
          <a:lstStyle/>
          <a:p>
            <a:pPr algn="ctr"/>
            <a:r>
              <a:rPr lang="en-ZA" sz="2000" b="1" dirty="0" smtClean="0">
                <a:solidFill>
                  <a:srgbClr val="0070C0"/>
                </a:solidFill>
                <a:latin typeface="Arial" panose="020B0604020202020204" pitchFamily="34" charset="0"/>
                <a:cs typeface="Arial" panose="020B0604020202020204" pitchFamily="34" charset="0"/>
              </a:rPr>
              <a:t>Mission</a:t>
            </a:r>
            <a:endParaRPr lang="en-ZA" sz="2000" b="1" dirty="0">
              <a:solidFill>
                <a:srgbClr val="0070C0"/>
              </a:solidFill>
            </a:endParaRPr>
          </a:p>
        </p:txBody>
      </p:sp>
      <p:sp>
        <p:nvSpPr>
          <p:cNvPr id="10" name="Rectangle 9"/>
          <p:cNvSpPr/>
          <p:nvPr/>
        </p:nvSpPr>
        <p:spPr>
          <a:xfrm>
            <a:off x="542997" y="3019209"/>
            <a:ext cx="8792592" cy="1331855"/>
          </a:xfrm>
          <a:prstGeom prst="rect">
            <a:avLst/>
          </a:prstGeom>
          <a:solidFill>
            <a:sysClr val="window" lastClr="FFFFFF"/>
          </a:solidFill>
          <a:ln w="31750" cap="flat" cmpd="dbl" algn="ctr">
            <a:solidFill>
              <a:srgbClr val="5B9BD5"/>
            </a:solidFill>
            <a:prstDash val="solid"/>
            <a:miter lim="800000"/>
          </a:ln>
          <a:effectLst/>
        </p:spPr>
        <p:txBody>
          <a:bodyPr wrap="square">
            <a:noAutofit/>
          </a:bodyPr>
          <a:lstStyle/>
          <a:p>
            <a:pPr lvl="0" algn="just" defTabSz="914400">
              <a:spcBef>
                <a:spcPts val="600"/>
              </a:spcBef>
              <a:spcAft>
                <a:spcPts val="600"/>
              </a:spcAft>
              <a:defRPr/>
            </a:pPr>
            <a:r>
              <a:rPr lang="en-US"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We leverage our established infrastructure and link government, business and customers with each other locally and abroad.</a:t>
            </a:r>
            <a:r>
              <a:rPr kumimoji="0" lang="en-GB" sz="24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ZA"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3" name="Rectangle 2"/>
          <p:cNvSpPr/>
          <p:nvPr/>
        </p:nvSpPr>
        <p:spPr>
          <a:xfrm>
            <a:off x="542998" y="5245471"/>
            <a:ext cx="8792591" cy="785343"/>
          </a:xfrm>
          <a:prstGeom prst="rect">
            <a:avLst/>
          </a:prstGeom>
          <a:solidFill>
            <a:schemeClr val="accent6">
              <a:lumMod val="50000"/>
            </a:schemeClr>
          </a:solidFill>
        </p:spPr>
        <p:txBody>
          <a:bodyPr wrap="square">
            <a:spAutoFit/>
          </a:bodyPr>
          <a:lstStyle/>
          <a:p>
            <a:pPr algn="just">
              <a:lnSpc>
                <a:spcPct val="150000"/>
              </a:lnSpc>
              <a:spcBef>
                <a:spcPts val="600"/>
              </a:spcBef>
              <a:spcAft>
                <a:spcPts val="600"/>
              </a:spcAft>
            </a:pPr>
            <a:r>
              <a:rPr lang="en-US" sz="1600" dirty="0">
                <a:solidFill>
                  <a:schemeClr val="bg1"/>
                </a:solidFill>
                <a:ea typeface="Calibri" panose="020F0502020204030204" pitchFamily="34" charset="0"/>
                <a:cs typeface="Times New Roman" panose="02020603050405020304" pitchFamily="18" charset="0"/>
              </a:rPr>
              <a:t>SAPO has revised its vision to one that highlights SAPO’s mandate and sets a goal of becoming a leading service provider within the markets in which it operates.</a:t>
            </a:r>
            <a:endParaRPr lang="en-US" sz="16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7217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7635" y="1397770"/>
            <a:ext cx="7419705" cy="2730864"/>
          </a:xfrm>
          <a:prstGeom prst="rect">
            <a:avLst/>
          </a:prstGeom>
        </p:spPr>
      </p:pic>
      <p:pic>
        <p:nvPicPr>
          <p:cNvPr id="11" name="Picture 10"/>
          <p:cNvPicPr>
            <a:picLocks noChangeAspect="1"/>
          </p:cNvPicPr>
          <p:nvPr/>
        </p:nvPicPr>
        <p:blipFill>
          <a:blip r:embed="rId3"/>
          <a:stretch>
            <a:fillRect/>
          </a:stretch>
        </p:blipFill>
        <p:spPr>
          <a:xfrm>
            <a:off x="682835" y="4204907"/>
            <a:ext cx="8814419" cy="1409670"/>
          </a:xfrm>
          <a:prstGeom prst="rect">
            <a:avLst/>
          </a:prstGeom>
        </p:spPr>
      </p:pic>
      <p:pic>
        <p:nvPicPr>
          <p:cNvPr id="13" name="Picture 12"/>
          <p:cNvPicPr>
            <a:picLocks noChangeAspect="1"/>
          </p:cNvPicPr>
          <p:nvPr/>
        </p:nvPicPr>
        <p:blipFill>
          <a:blip r:embed="rId4"/>
          <a:stretch>
            <a:fillRect/>
          </a:stretch>
        </p:blipFill>
        <p:spPr>
          <a:xfrm>
            <a:off x="8468465" y="456162"/>
            <a:ext cx="1198730" cy="242718"/>
          </a:xfrm>
          <a:prstGeom prst="rect">
            <a:avLst/>
          </a:prstGeom>
        </p:spPr>
      </p:pic>
      <p:sp>
        <p:nvSpPr>
          <p:cNvPr id="14" name="TextBox 13"/>
          <p:cNvSpPr txBox="1"/>
          <p:nvPr/>
        </p:nvSpPr>
        <p:spPr>
          <a:xfrm>
            <a:off x="284295" y="293370"/>
            <a:ext cx="5246052" cy="1321708"/>
          </a:xfrm>
          <a:prstGeom prst="rect">
            <a:avLst/>
          </a:prstGeom>
          <a:noFill/>
        </p:spPr>
        <p:txBody>
          <a:bodyPr wrap="none" rtlCol="0">
            <a:spAutoFit/>
          </a:bodyPr>
          <a:lstStyle/>
          <a:p>
            <a:pPr defTabSz="742950"/>
            <a:r>
              <a:rPr lang="en-ZA" sz="3600" dirty="0" smtClean="0">
                <a:solidFill>
                  <a:prstClr val="black"/>
                </a:solidFill>
              </a:rPr>
              <a:t>Appendix C : STP </a:t>
            </a:r>
            <a:r>
              <a:rPr lang="en-ZA" sz="3600" dirty="0">
                <a:solidFill>
                  <a:prstClr val="black"/>
                </a:solidFill>
              </a:rPr>
              <a:t>Migration</a:t>
            </a:r>
          </a:p>
          <a:p>
            <a:pPr defTabSz="742950"/>
            <a:endParaRPr lang="en-ZA" sz="1463" dirty="0" smtClean="0">
              <a:solidFill>
                <a:prstClr val="black"/>
              </a:solidFill>
            </a:endParaRPr>
          </a:p>
          <a:p>
            <a:pPr defTabSz="742950"/>
            <a:endParaRPr lang="en-ZA" sz="1463" dirty="0">
              <a:solidFill>
                <a:prstClr val="black"/>
              </a:solidFill>
            </a:endParaRPr>
          </a:p>
          <a:p>
            <a:pPr defTabSz="742950"/>
            <a:endParaRPr lang="en-ZA" sz="1463" dirty="0">
              <a:solidFill>
                <a:prstClr val="black"/>
              </a:solidFill>
            </a:endParaRPr>
          </a:p>
        </p:txBody>
      </p:sp>
      <p:cxnSp>
        <p:nvCxnSpPr>
          <p:cNvPr id="15" name="Straight Connector 14"/>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315947"/>
            <a:ext cx="990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930457"/>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897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9C7AD4-EF6E-4C4E-BE6D-BC7F73DF01BA}" type="slidenum">
              <a:rPr lang="en-US" smtClean="0"/>
              <a:pPr/>
              <a:t>31</a:t>
            </a:fld>
            <a:endParaRPr lang="en-US" dirty="0"/>
          </a:p>
        </p:txBody>
      </p:sp>
      <p:pic>
        <p:nvPicPr>
          <p:cNvPr id="7" name="Picture 6"/>
          <p:cNvPicPr>
            <a:picLocks noChangeAspect="1"/>
          </p:cNvPicPr>
          <p:nvPr/>
        </p:nvPicPr>
        <p:blipFill>
          <a:blip r:embed="rId2"/>
          <a:stretch>
            <a:fillRect/>
          </a:stretch>
        </p:blipFill>
        <p:spPr>
          <a:xfrm>
            <a:off x="8468465" y="456162"/>
            <a:ext cx="1198730" cy="242718"/>
          </a:xfrm>
          <a:prstGeom prst="rect">
            <a:avLst/>
          </a:prstGeom>
        </p:spPr>
      </p:pic>
      <p:cxnSp>
        <p:nvCxnSpPr>
          <p:cNvPr id="8" name="Straight Connector 7"/>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315947"/>
            <a:ext cx="990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xmlns="" val="3754143635"/>
              </p:ext>
            </p:extLst>
          </p:nvPr>
        </p:nvGraphicFramePr>
        <p:xfrm>
          <a:off x="434340" y="839066"/>
          <a:ext cx="8394725" cy="5425123"/>
        </p:xfrm>
        <a:graphic>
          <a:graphicData uri="http://schemas.openxmlformats.org/drawingml/2006/table">
            <a:tbl>
              <a:tblPr/>
              <a:tblGrid>
                <a:gridCol w="192001"/>
                <a:gridCol w="1365343"/>
                <a:gridCol w="1120008"/>
                <a:gridCol w="4565365"/>
                <a:gridCol w="1152008"/>
              </a:tblGrid>
              <a:tr h="179467">
                <a:tc>
                  <a:txBody>
                    <a:bodyPr/>
                    <a:lstStyle/>
                    <a:p>
                      <a:pPr algn="l" fontAlgn="b"/>
                      <a:r>
                        <a:rPr lang="en-ZA" sz="1000" b="0" i="0" u="none" strike="noStrike">
                          <a:solidFill>
                            <a:srgbClr val="000000"/>
                          </a:solidFill>
                          <a:effectLst/>
                          <a:latin typeface="Calibri" panose="020F0502020204030204" pitchFamily="34" charset="0"/>
                        </a:rPr>
                        <a:t> </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solidFill>
                      <a:srgbClr val="595959"/>
                    </a:solidFill>
                  </a:tcPr>
                </a:tc>
                <a:tc>
                  <a:txBody>
                    <a:bodyPr/>
                    <a:lstStyle/>
                    <a:p>
                      <a:pPr algn="l" fontAlgn="b"/>
                      <a:r>
                        <a:rPr lang="en-ZA" sz="1000" b="1" i="0" u="none" strike="noStrike">
                          <a:solidFill>
                            <a:srgbClr val="FFFFFF"/>
                          </a:solidFill>
                          <a:effectLst/>
                          <a:latin typeface="Calibri" panose="020F0502020204030204" pitchFamily="34" charset="0"/>
                        </a:rPr>
                        <a:t>Region</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ZA" sz="1000" b="1" i="0" u="none" strike="noStrike">
                          <a:solidFill>
                            <a:srgbClr val="FFFFFF"/>
                          </a:solidFill>
                          <a:effectLst/>
                          <a:latin typeface="Calibri" panose="020F0502020204030204" pitchFamily="34" charset="0"/>
                        </a:rPr>
                        <a:t>Branch Name</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ZA" sz="1000" b="1" i="0" u="none" strike="noStrike">
                          <a:solidFill>
                            <a:srgbClr val="FFFFFF"/>
                          </a:solidFill>
                          <a:effectLst/>
                          <a:latin typeface="Calibri" panose="020F0502020204030204" pitchFamily="34" charset="0"/>
                        </a:rPr>
                        <a:t>Address</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ZA" sz="1000" b="1" i="0" u="none" strike="noStrike">
                          <a:solidFill>
                            <a:srgbClr val="FFFFFF"/>
                          </a:solidFill>
                          <a:effectLst/>
                          <a:latin typeface="Calibri" panose="020F0502020204030204" pitchFamily="34" charset="0"/>
                        </a:rPr>
                        <a:t>Closing date</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r>
              <a:tr h="179467">
                <a:tc>
                  <a:txBody>
                    <a:bodyPr/>
                    <a:lstStyle/>
                    <a:p>
                      <a:pPr algn="r" fontAlgn="b"/>
                      <a:r>
                        <a:rPr lang="en-ZA" sz="1000" b="0" i="0" u="none" strike="noStrike">
                          <a:solidFill>
                            <a:srgbClr val="000000"/>
                          </a:solidFill>
                          <a:effectLst/>
                          <a:latin typeface="Calibri" panose="020F0502020204030204" pitchFamily="34" charset="0"/>
                        </a:rPr>
                        <a:t>1</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CENTRAL PROVINCES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DIAMOND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5A, DIAMOND PAVILLION MALL OLIVER+MAC DOUGAL RD, KIMBERLEY 8305,</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16 April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936">
                <a:tc>
                  <a:txBody>
                    <a:bodyPr/>
                    <a:lstStyle/>
                    <a:p>
                      <a:pPr algn="r" fontAlgn="b"/>
                      <a:r>
                        <a:rPr lang="en-ZA" sz="1000" b="0" i="0" u="none" strike="noStrike">
                          <a:solidFill>
                            <a:srgbClr val="000000"/>
                          </a:solidFill>
                          <a:effectLst/>
                          <a:latin typeface="Calibri" panose="020F0502020204030204" pitchFamily="34" charset="0"/>
                        </a:rPr>
                        <a:t>2</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Idas Valley</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Shops 1 &amp; 2, Simonsrust Shopping Centre, Corner Cluver Street &amp; Helshoogte Road, Simonswyk, Stellenbosch, 7600</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17 April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3</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Central Provinces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Botshabelo East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Caltex Garage. S/number 658, Section H, Main Road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12 May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4</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WITWATERSRAND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Vorna Valley</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VORNA VALLEY SPAR CO 334 ALBERTYN &amp; HARRY GALAUN STRS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01 April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5</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HEIDERAND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HEIDERAND MALL, SHOP D4/5, LOUIS FOURIE ROAD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03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6</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NORTH CENTRAL REGION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Entabeni</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ENTABENI HOSTEL</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16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7</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Witwatersrand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MELVILLE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CAMPUS SQUARE  C/O KINGSWAY and UNIVERSTY STREET MELVILLE 2092</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17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8</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KwaZulu-Natal</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QUALBERT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30 ALBERT ST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27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9</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Eastern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VINCENT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No 68A Vincent Park Shopping Complex</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29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10</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North Central Region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Denneboom</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D12 MAMELODI CROSSING, CNR WALTLO AND TSAMAYA RD, DENNEBOOM</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04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11</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KWAZULU-NATAL</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WATERTOWER</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Shop9/10 Bluff Shopping Centre 884 Bluff Road Bluff</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29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12</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North East Region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Tshikondeni</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TSHIKONDENI MINE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31 July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13</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Central Provinces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Universitas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1 &amp; 2 MEDITAS SPAR CENTRE, MUDD SQUARE, UNIVERSITAS, BLOEMFONTEIN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21 August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14</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KwaZulu-Natal</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TALANA</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5 DUNDEE BOULEVARD, KAREL LANDMAN ROAD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25 August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15</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Central Provinces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Clarens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SWART STREET, CLARENS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26 August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16</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North Central Region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Atteridgeville East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CNR KHOZA AND PHUDUFUFU STREET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15 September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17</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WITWATERSRAND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Wibsey</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369 Shopping Centre shop no 2 cnr Commando  and Maraisburg Road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30 October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18</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WITWATERSRAND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Germiston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GOLDEN WALK CENTRE SHO NO 74 &amp; 75, VICTORIA STREET, GERMISTON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30 October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19</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Witwatersrand</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Phomolong</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CAMBRIDGE SHOPPING CENTRE 325 MASTUF ROAD COMMERCIA EXT 9 PHOMOLONG</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30 November 2015</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153">
                <a:tc>
                  <a:txBody>
                    <a:bodyPr/>
                    <a:lstStyle/>
                    <a:p>
                      <a:pPr algn="r" fontAlgn="b"/>
                      <a:r>
                        <a:rPr lang="en-ZA" sz="1000" b="0" i="0" u="none" strike="noStrike">
                          <a:solidFill>
                            <a:srgbClr val="000000"/>
                          </a:solidFill>
                          <a:effectLst/>
                          <a:latin typeface="Calibri" panose="020F0502020204030204" pitchFamily="34" charset="0"/>
                        </a:rPr>
                        <a:t>20</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West Coast Village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panose="020B0604020202020204" pitchFamily="34" charset="0"/>
                        </a:rPr>
                        <a:t>SHOP 1, WEST COAST VILLAGE MALL SHOPPING CENTRE, CORNER WEEST COAST &amp; SANDOWN RDS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15 January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936">
                <a:tc>
                  <a:txBody>
                    <a:bodyPr/>
                    <a:lstStyle/>
                    <a:p>
                      <a:pPr algn="r" fontAlgn="b"/>
                      <a:r>
                        <a:rPr lang="en-ZA" sz="1000" b="0" i="0" u="none" strike="noStrike">
                          <a:solidFill>
                            <a:srgbClr val="000000"/>
                          </a:solidFill>
                          <a:effectLst/>
                          <a:latin typeface="Calibri" panose="020F0502020204030204" pitchFamily="34" charset="0"/>
                        </a:rPr>
                        <a:t>21</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North Central Region</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Modderspruit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Shop No 28, KE Ya Rona Shopping Centre, Portion of Portion 1 of the Farm Modderspruit No 461 JQ</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29 January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22</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KwaZulu-Natal</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Hayfields</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HAYFIELDS MALL CNR BLACKBURROW RD AND CLELAND RD PIETERMARITZBURG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01 March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68">
                <a:tc>
                  <a:txBody>
                    <a:bodyPr/>
                    <a:lstStyle/>
                    <a:p>
                      <a:pPr algn="r" fontAlgn="b"/>
                      <a:r>
                        <a:rPr lang="en-ZA" sz="1000" b="0" i="0" u="none" strike="noStrike">
                          <a:solidFill>
                            <a:srgbClr val="000000"/>
                          </a:solidFill>
                          <a:effectLst/>
                          <a:latin typeface="Calibri" panose="020F0502020204030204" pitchFamily="34" charset="0"/>
                        </a:rPr>
                        <a:t>23</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Bloubergrant</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Shop 19, Bayside Mall, Corner Blaauwberg &amp; Otto Du Plessis Drive (also known as R27 West Coast Rd), Tableview, 7441</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30 April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24</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Bothasig</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C/O VRYBURGER &amp; TAFELBERG STREET</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panose="020F0502020204030204" pitchFamily="34" charset="0"/>
                        </a:rPr>
                        <a:t>23 March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467">
                <a:tc>
                  <a:txBody>
                    <a:bodyPr/>
                    <a:lstStyle/>
                    <a:p>
                      <a:pPr algn="r" fontAlgn="b"/>
                      <a:r>
                        <a:rPr lang="en-ZA" sz="1000" b="0" i="0" u="none" strike="noStrike">
                          <a:solidFill>
                            <a:srgbClr val="000000"/>
                          </a:solidFill>
                          <a:effectLst/>
                          <a:latin typeface="Calibri" panose="020F0502020204030204" pitchFamily="34" charset="0"/>
                        </a:rPr>
                        <a:t>25</a:t>
                      </a:r>
                    </a:p>
                  </a:txBody>
                  <a:tcPr marL="7388" marR="7388" marT="738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000" b="0" i="0" u="none" strike="noStrike">
                          <a:solidFill>
                            <a:srgbClr val="000000"/>
                          </a:solidFill>
                          <a:effectLst/>
                          <a:latin typeface="Calibri" panose="020F0502020204030204" pitchFamily="34" charset="0"/>
                        </a:rPr>
                        <a:t>Western Cape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Calibri" panose="020F0502020204030204" pitchFamily="34" charset="0"/>
                        </a:rPr>
                        <a:t>N1-City</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Arial" panose="020B0604020202020204" pitchFamily="34" charset="0"/>
                        </a:rPr>
                        <a:t>SHOPS 84 &amp; 85, N1 CITY MALL SHOPPING CENTRE, LOUWTJIE ROTHMAN AVE</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22 April 2016</a:t>
                      </a:r>
                    </a:p>
                  </a:txBody>
                  <a:tcPr marL="7388" marR="7388" marT="7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316263" y="200146"/>
            <a:ext cx="7004097" cy="1321708"/>
          </a:xfrm>
          <a:prstGeom prst="rect">
            <a:avLst/>
          </a:prstGeom>
          <a:noFill/>
        </p:spPr>
        <p:txBody>
          <a:bodyPr wrap="none" rtlCol="0">
            <a:spAutoFit/>
          </a:bodyPr>
          <a:lstStyle/>
          <a:p>
            <a:pPr defTabSz="742950"/>
            <a:r>
              <a:rPr lang="en-ZA" sz="3600" dirty="0" smtClean="0">
                <a:solidFill>
                  <a:prstClr val="black"/>
                </a:solidFill>
              </a:rPr>
              <a:t>Appendix </a:t>
            </a:r>
            <a:r>
              <a:rPr lang="en-ZA" sz="3600" dirty="0">
                <a:solidFill>
                  <a:prstClr val="black"/>
                </a:solidFill>
              </a:rPr>
              <a:t>D</a:t>
            </a:r>
            <a:r>
              <a:rPr lang="en-ZA" sz="3600" dirty="0" smtClean="0">
                <a:solidFill>
                  <a:prstClr val="black"/>
                </a:solidFill>
              </a:rPr>
              <a:t> : Branch Forced Closures</a:t>
            </a:r>
            <a:endParaRPr lang="en-ZA" sz="3600" dirty="0">
              <a:solidFill>
                <a:prstClr val="black"/>
              </a:solidFill>
            </a:endParaRPr>
          </a:p>
          <a:p>
            <a:pPr defTabSz="742950"/>
            <a:endParaRPr lang="en-ZA" sz="1463" dirty="0" smtClean="0">
              <a:solidFill>
                <a:prstClr val="black"/>
              </a:solidFill>
            </a:endParaRPr>
          </a:p>
          <a:p>
            <a:pPr defTabSz="742950"/>
            <a:endParaRPr lang="en-ZA" sz="1463" dirty="0">
              <a:solidFill>
                <a:prstClr val="black"/>
              </a:solidFill>
            </a:endParaRPr>
          </a:p>
          <a:p>
            <a:pPr defTabSz="742950"/>
            <a:endParaRPr lang="en-ZA" sz="1463" dirty="0">
              <a:solidFill>
                <a:prstClr val="black"/>
              </a:solidFill>
            </a:endParaRPr>
          </a:p>
        </p:txBody>
      </p:sp>
      <p:cxnSp>
        <p:nvCxnSpPr>
          <p:cNvPr id="11" name="Straight Connector 10"/>
          <p:cNvCxnSpPr/>
          <p:nvPr/>
        </p:nvCxnSpPr>
        <p:spPr>
          <a:xfrm>
            <a:off x="0" y="798663"/>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7587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9C7AD4-EF6E-4C4E-BE6D-BC7F73DF01BA}" type="slidenum">
              <a:rPr lang="en-US" smtClean="0">
                <a:solidFill>
                  <a:prstClr val="black">
                    <a:tint val="75000"/>
                  </a:prstClr>
                </a:solidFill>
              </a:rPr>
              <a:pPr/>
              <a:t>32</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468465" y="456162"/>
            <a:ext cx="1198730" cy="242718"/>
          </a:xfrm>
          <a:prstGeom prst="rect">
            <a:avLst/>
          </a:prstGeom>
        </p:spPr>
      </p:pic>
      <p:cxnSp>
        <p:nvCxnSpPr>
          <p:cNvPr id="8" name="Straight Connector 7"/>
          <p:cNvCxnSpPr/>
          <p:nvPr/>
        </p:nvCxnSpPr>
        <p:spPr>
          <a:xfrm>
            <a:off x="0" y="263435"/>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315947"/>
            <a:ext cx="990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xmlns="" val="3055318725"/>
              </p:ext>
            </p:extLst>
          </p:nvPr>
        </p:nvGraphicFramePr>
        <p:xfrm>
          <a:off x="323850" y="1047591"/>
          <a:ext cx="4716779" cy="2278537"/>
        </p:xfrm>
        <a:graphic>
          <a:graphicData uri="http://schemas.openxmlformats.org/drawingml/2006/table">
            <a:tbl>
              <a:tblPr/>
              <a:tblGrid>
                <a:gridCol w="698243"/>
                <a:gridCol w="2694783"/>
                <a:gridCol w="1323753"/>
              </a:tblGrid>
              <a:tr h="264361">
                <a:tc>
                  <a:txBody>
                    <a:bodyPr/>
                    <a:lstStyle/>
                    <a:p>
                      <a:pPr algn="ctr" fontAlgn="b"/>
                      <a:r>
                        <a:rPr lang="en-ZA" sz="1300" b="1" i="0" u="none" strike="noStrike" dirty="0">
                          <a:solidFill>
                            <a:srgbClr val="000000"/>
                          </a:solidFill>
                          <a:effectLst/>
                          <a:latin typeface="Arial" panose="020B0604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300" b="1" i="0" u="none" strike="noStrike" dirty="0">
                          <a:solidFill>
                            <a:srgbClr val="000000"/>
                          </a:solidFill>
                          <a:effectLst/>
                          <a:latin typeface="Arial" panose="020B0604020202020204" pitchFamily="34" charset="0"/>
                        </a:rPr>
                        <a:t>Name of Outlet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300" b="1" i="0" u="none" strike="noStrike" dirty="0">
                          <a:solidFill>
                            <a:srgbClr val="000000"/>
                          </a:solidFill>
                          <a:effectLst/>
                          <a:latin typeface="Arial" panose="020B0604020202020204" pitchFamily="34" charset="0"/>
                        </a:rPr>
                        <a:t>Province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r>
              <a:tr h="251772">
                <a:tc>
                  <a:txBody>
                    <a:bodyPr/>
                    <a:lstStyle/>
                    <a:p>
                      <a:pPr algn="ctr" fontAlgn="b"/>
                      <a:r>
                        <a:rPr lang="en-ZA" sz="11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100" b="1" i="0" u="none" strike="noStrike">
                          <a:solidFill>
                            <a:srgbClr val="000000"/>
                          </a:solidFill>
                          <a:effectLst/>
                          <a:latin typeface="Arial" panose="020B0604020202020204" pitchFamily="34" charset="0"/>
                        </a:rPr>
                        <a:t>OUTLETS LOCKED OUT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1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r>
              <a:tr h="251772">
                <a:tc>
                  <a:txBody>
                    <a:bodyPr/>
                    <a:lstStyle/>
                    <a:p>
                      <a:pPr algn="ctr" fontAlgn="b"/>
                      <a:r>
                        <a:rPr lang="en-ZA" sz="11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Bryanston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Strandfontein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Bloubergrandt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N1 City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Bothasig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Kranskop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72">
                <a:tc>
                  <a:txBody>
                    <a:bodyPr/>
                    <a:lstStyle/>
                    <a:p>
                      <a:pPr algn="ctr" fontAlgn="b"/>
                      <a:r>
                        <a:rPr lang="en-ZA" sz="11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Barkly East 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Eastern  Cape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4124992424"/>
              </p:ext>
            </p:extLst>
          </p:nvPr>
        </p:nvGraphicFramePr>
        <p:xfrm>
          <a:off x="6036071" y="1047591"/>
          <a:ext cx="3370819" cy="4962628"/>
        </p:xfrm>
        <a:graphic>
          <a:graphicData uri="http://schemas.openxmlformats.org/drawingml/2006/table">
            <a:tbl>
              <a:tblPr/>
              <a:tblGrid>
                <a:gridCol w="289017"/>
                <a:gridCol w="1875469"/>
                <a:gridCol w="1206333"/>
              </a:tblGrid>
              <a:tr h="184985">
                <a:tc>
                  <a:txBody>
                    <a:bodyPr/>
                    <a:lstStyle/>
                    <a:p>
                      <a:pPr algn="ctr" fontAlgn="b"/>
                      <a:r>
                        <a:rPr lang="en-ZA" sz="1300" b="1" i="0" u="none" strike="noStrike" dirty="0">
                          <a:solidFill>
                            <a:srgbClr val="000000"/>
                          </a:solidFill>
                          <a:effectLst/>
                          <a:latin typeface="Arial" panose="020B0604020202020204" pitchFamily="34" charset="0"/>
                        </a:rPr>
                        <a:t>NO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300" b="1" i="0" u="none" strike="noStrike">
                          <a:solidFill>
                            <a:srgbClr val="000000"/>
                          </a:solidFill>
                          <a:effectLst/>
                          <a:latin typeface="Arial" panose="020B0604020202020204" pitchFamily="34" charset="0"/>
                        </a:rPr>
                        <a:t>Name of Outlet</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300" b="1" i="0" u="none" strike="noStrike" dirty="0">
                          <a:solidFill>
                            <a:srgbClr val="000000"/>
                          </a:solidFill>
                          <a:effectLst/>
                          <a:latin typeface="Arial" panose="020B0604020202020204" pitchFamily="34" charset="0"/>
                        </a:rPr>
                        <a:t>Province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r>
              <a:tr h="176176">
                <a:tc>
                  <a:txBody>
                    <a:bodyPr/>
                    <a:lstStyle/>
                    <a:p>
                      <a:pPr algn="ctr" fontAlgn="b"/>
                      <a:r>
                        <a:rPr lang="en-ZA" sz="1100" b="1" i="0" u="none" strike="noStrike">
                          <a:solidFill>
                            <a:srgbClr val="000000"/>
                          </a:solidFill>
                          <a:effectLst/>
                          <a:latin typeface="Arial" panose="020B0604020202020204" pitchFamily="34" charset="0"/>
                        </a:rPr>
                        <a:t>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100" b="1" i="0" u="none" strike="noStrike">
                          <a:solidFill>
                            <a:srgbClr val="000000"/>
                          </a:solidFill>
                          <a:effectLst/>
                          <a:latin typeface="Arial" panose="020B0604020202020204" pitchFamily="34" charset="0"/>
                        </a:rPr>
                        <a:t>SUMMONSES RECEIVED</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r>
              <a:tr h="176176">
                <a:tc>
                  <a:txBody>
                    <a:bodyPr/>
                    <a:lstStyle/>
                    <a:p>
                      <a:pPr algn="ctr" fontAlgn="b"/>
                      <a:r>
                        <a:rPr lang="en-ZA" sz="1100" b="0" i="0" u="none" strike="noStrike">
                          <a:solidFill>
                            <a:srgbClr val="000000"/>
                          </a:solidFill>
                          <a:effectLst/>
                          <a:latin typeface="Arial" panose="020B0604020202020204" pitchFamily="34" charset="0"/>
                        </a:rPr>
                        <a:t>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1</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Quigney Post Office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Eastern  Cape </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2</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Huttenheights P 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3</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Pinetown Depot</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4</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Rochdale Park P 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5</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Westwood P 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6</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Menlyn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7</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Uvongo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8</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Bergvliet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9</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Cape Gate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10</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Arial" panose="020B0604020202020204" pitchFamily="34" charset="0"/>
                        </a:rPr>
                        <a:t>Die Boord PO</a:t>
                      </a:r>
                    </a:p>
                  </a:txBody>
                  <a:tcPr marL="7756" marR="7756" marT="77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11</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Howard Place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12</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Riviersonderend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13</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Stellenbosch PBL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000000"/>
                          </a:solidFill>
                          <a:effectLst/>
                          <a:latin typeface="Arial" panose="020B0604020202020204" pitchFamily="34" charset="0"/>
                        </a:rPr>
                        <a:t>Western Cape</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14</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Stellenbosh Depot</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100" b="0" i="0" u="none" strike="noStrike">
                          <a:solidFill>
                            <a:srgbClr val="000000"/>
                          </a:solidFill>
                          <a:effectLst/>
                          <a:latin typeface="Arial" panose="020B0604020202020204" pitchFamily="34" charset="0"/>
                        </a:rPr>
                        <a:t>WESTERN CAPE</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15</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Vlaeberg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Western Cape</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16</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Diepsloot P 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17</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Randpark Ridge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18</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Southdale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19</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Southgate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176">
                <a:tc>
                  <a:txBody>
                    <a:bodyPr/>
                    <a:lstStyle/>
                    <a:p>
                      <a:pPr algn="ctr" fontAlgn="b"/>
                      <a:r>
                        <a:rPr lang="en-ZA" sz="1100" b="0" i="0" u="none" strike="noStrike">
                          <a:solidFill>
                            <a:srgbClr val="000000"/>
                          </a:solidFill>
                          <a:effectLst/>
                          <a:latin typeface="Arial" panose="020B0604020202020204" pitchFamily="34" charset="0"/>
                        </a:rPr>
                        <a:t>20</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Olievenhoutbosch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Gauteng</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21</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Sihayo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22</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Maake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Limpopo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23</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Bosbokrand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Mpumalanga</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24</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Plessislaer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KwaZulu-Natal</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76">
                <a:tc>
                  <a:txBody>
                    <a:bodyPr/>
                    <a:lstStyle/>
                    <a:p>
                      <a:pPr algn="ctr" fontAlgn="b"/>
                      <a:r>
                        <a:rPr lang="en-ZA" sz="1100" b="0" i="0" u="none" strike="noStrike">
                          <a:solidFill>
                            <a:srgbClr val="000000"/>
                          </a:solidFill>
                          <a:effectLst/>
                          <a:latin typeface="Arial" panose="020B0604020202020204" pitchFamily="34" charset="0"/>
                        </a:rPr>
                        <a:t>25</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Hoedspruit PO</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Mpumalanga</a:t>
                      </a:r>
                    </a:p>
                  </a:txBody>
                  <a:tcPr marL="7756" marR="7756" marT="7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316263" y="200146"/>
            <a:ext cx="8201861" cy="1938992"/>
          </a:xfrm>
          <a:prstGeom prst="rect">
            <a:avLst/>
          </a:prstGeom>
          <a:noFill/>
        </p:spPr>
        <p:txBody>
          <a:bodyPr wrap="none" rtlCol="0">
            <a:spAutoFit/>
          </a:bodyPr>
          <a:lstStyle/>
          <a:p>
            <a:pPr defTabSz="742950"/>
            <a:r>
              <a:rPr lang="en-ZA" sz="3000" dirty="0" smtClean="0">
                <a:solidFill>
                  <a:prstClr val="black"/>
                </a:solidFill>
              </a:rPr>
              <a:t>Appendix E : Branches Locked Out and Summonsed</a:t>
            </a:r>
            <a:endParaRPr lang="en-ZA" sz="3000" dirty="0">
              <a:solidFill>
                <a:prstClr val="black"/>
              </a:solidFill>
            </a:endParaRPr>
          </a:p>
          <a:p>
            <a:pPr defTabSz="742950"/>
            <a:endParaRPr lang="en-ZA" sz="3000" dirty="0" smtClean="0">
              <a:solidFill>
                <a:prstClr val="black"/>
              </a:solidFill>
            </a:endParaRPr>
          </a:p>
          <a:p>
            <a:pPr defTabSz="742950"/>
            <a:endParaRPr lang="en-ZA" sz="3000" dirty="0">
              <a:solidFill>
                <a:prstClr val="black"/>
              </a:solidFill>
            </a:endParaRPr>
          </a:p>
          <a:p>
            <a:pPr defTabSz="742950"/>
            <a:endParaRPr lang="en-ZA" sz="3000" dirty="0">
              <a:solidFill>
                <a:prstClr val="black"/>
              </a:solidFill>
            </a:endParaRPr>
          </a:p>
        </p:txBody>
      </p:sp>
      <p:cxnSp>
        <p:nvCxnSpPr>
          <p:cNvPr id="12" name="Straight Connector 11"/>
          <p:cNvCxnSpPr/>
          <p:nvPr/>
        </p:nvCxnSpPr>
        <p:spPr>
          <a:xfrm>
            <a:off x="0" y="798663"/>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6924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33</a:t>
            </a:fld>
            <a:endParaRPr lang="en-US" dirty="0"/>
          </a:p>
        </p:txBody>
      </p:sp>
      <p:sp>
        <p:nvSpPr>
          <p:cNvPr id="5" name="Rectangle 4"/>
          <p:cNvSpPr/>
          <p:nvPr/>
        </p:nvSpPr>
        <p:spPr>
          <a:xfrm>
            <a:off x="1500780" y="2863335"/>
            <a:ext cx="6904455" cy="1200329"/>
          </a:xfrm>
          <a:prstGeom prst="rect">
            <a:avLst/>
          </a:prstGeom>
          <a:noFill/>
        </p:spPr>
        <p:txBody>
          <a:bodyPr wrap="none">
            <a:spAutoFit/>
          </a:bodyPr>
          <a:lstStyle/>
          <a:p>
            <a:pPr algn="ctr"/>
            <a:r>
              <a:rPr lang="en-ZA" sz="7200" dirty="0" smtClean="0">
                <a:solidFill>
                  <a:schemeClr val="accent5">
                    <a:lumMod val="75000"/>
                  </a:schemeClr>
                </a:solidFill>
              </a:rPr>
              <a:t>Additional Notes</a:t>
            </a:r>
            <a:endParaRPr lang="en-ZA" sz="7200" dirty="0">
              <a:solidFill>
                <a:schemeClr val="accent5">
                  <a:lumMod val="75000"/>
                </a:schemeClr>
              </a:solidFill>
            </a:endParaRPr>
          </a:p>
        </p:txBody>
      </p:sp>
    </p:spTree>
    <p:extLst>
      <p:ext uri="{BB962C8B-B14F-4D97-AF65-F5344CB8AC3E}">
        <p14:creationId xmlns:p14="http://schemas.microsoft.com/office/powerpoint/2010/main" xmlns="" val="4226882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Legal and Regulatory Framework</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34</a:t>
            </a:fld>
            <a:endParaRPr lang="en-US" dirty="0"/>
          </a:p>
        </p:txBody>
      </p:sp>
      <p:graphicFrame>
        <p:nvGraphicFramePr>
          <p:cNvPr id="6" name="Diagram 5"/>
          <p:cNvGraphicFramePr/>
          <p:nvPr>
            <p:extLst/>
          </p:nvPr>
        </p:nvGraphicFramePr>
        <p:xfrm>
          <a:off x="2540000" y="1124744"/>
          <a:ext cx="7334448" cy="508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95300" y="1178755"/>
            <a:ext cx="3124572" cy="2551148"/>
          </a:xfrm>
          <a:prstGeom prst="rect">
            <a:avLst/>
          </a:prstGeom>
          <a:solidFill>
            <a:schemeClr val="bg1">
              <a:lumMod val="95000"/>
            </a:schemeClr>
          </a:solidFill>
        </p:spPr>
        <p:txBody>
          <a:bodyPr wrap="square">
            <a:spAutoFit/>
          </a:bodyPr>
          <a:lstStyle/>
          <a:p>
            <a:pPr marL="0" marR="0" algn="just">
              <a:lnSpc>
                <a:spcPct val="150000"/>
              </a:lnSpc>
              <a:spcBef>
                <a:spcPts val="600"/>
              </a:spcBef>
              <a:spcAft>
                <a:spcPts val="60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The SA Post Office is mandated through the Postal Act 44 of 1958 and the Postal Services Act 124 of 1998 to provide postal services to all South Africans. These Acts provide for the regulation of postal services and the operational functions of the company, including its Universal Service Obligations (USO), as well as the operation of the Postbank.</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896701" y="4552505"/>
            <a:ext cx="2847858" cy="830997"/>
          </a:xfrm>
          <a:prstGeom prst="rect">
            <a:avLst/>
          </a:prstGeom>
        </p:spPr>
        <p:txBody>
          <a:bodyPr wrap="square">
            <a:spAutoFit/>
          </a:bodyPr>
          <a:lstStyle/>
          <a:p>
            <a:pPr lvl="0"/>
            <a:r>
              <a:rPr lang="en-GB" sz="1200" dirty="0" smtClean="0">
                <a:solidFill>
                  <a:schemeClr val="bg1"/>
                </a:solidFill>
              </a:rPr>
              <a:t>Regulation under auspices</a:t>
            </a:r>
          </a:p>
          <a:p>
            <a:pPr lvl="0"/>
            <a:r>
              <a:rPr lang="en-GB" sz="1200" dirty="0">
                <a:solidFill>
                  <a:schemeClr val="bg1"/>
                </a:solidFill>
              </a:rPr>
              <a:t>o</a:t>
            </a:r>
            <a:r>
              <a:rPr lang="en-GB" sz="1200" dirty="0" smtClean="0">
                <a:solidFill>
                  <a:schemeClr val="bg1"/>
                </a:solidFill>
              </a:rPr>
              <a:t>f ICASA </a:t>
            </a:r>
            <a:r>
              <a:rPr lang="en-GB" sz="1200" dirty="0">
                <a:solidFill>
                  <a:schemeClr val="bg1"/>
                </a:solidFill>
              </a:rPr>
              <a:t>and </a:t>
            </a:r>
            <a:r>
              <a:rPr lang="en-GB" sz="1200" dirty="0" smtClean="0">
                <a:solidFill>
                  <a:schemeClr val="bg1"/>
                </a:solidFill>
              </a:rPr>
              <a:t>the</a:t>
            </a:r>
          </a:p>
          <a:p>
            <a:pPr lvl="0"/>
            <a:r>
              <a:rPr lang="en-GB" sz="1200" dirty="0" smtClean="0">
                <a:solidFill>
                  <a:schemeClr val="bg1"/>
                </a:solidFill>
              </a:rPr>
              <a:t>Financial </a:t>
            </a:r>
            <a:r>
              <a:rPr lang="en-GB" sz="1200" dirty="0">
                <a:solidFill>
                  <a:schemeClr val="bg1"/>
                </a:solidFill>
              </a:rPr>
              <a:t>Services </a:t>
            </a:r>
            <a:r>
              <a:rPr lang="en-GB" sz="1200" dirty="0" smtClean="0">
                <a:solidFill>
                  <a:schemeClr val="bg1"/>
                </a:solidFill>
              </a:rPr>
              <a:t>Board</a:t>
            </a:r>
          </a:p>
          <a:p>
            <a:pPr lvl="0"/>
            <a:r>
              <a:rPr lang="en-GB" sz="1200" dirty="0" smtClean="0">
                <a:solidFill>
                  <a:schemeClr val="bg1"/>
                </a:solidFill>
              </a:rPr>
              <a:t>(</a:t>
            </a:r>
            <a:r>
              <a:rPr lang="en-GB" sz="1200" dirty="0">
                <a:solidFill>
                  <a:schemeClr val="bg1"/>
                </a:solidFill>
              </a:rPr>
              <a:t>FSB).   </a:t>
            </a:r>
            <a:endParaRPr lang="en-ZA" sz="1200" dirty="0">
              <a:solidFill>
                <a:schemeClr val="bg1"/>
              </a:solidFill>
            </a:endParaRPr>
          </a:p>
        </p:txBody>
      </p:sp>
      <p:sp>
        <p:nvSpPr>
          <p:cNvPr id="10" name="Rectangle 9"/>
          <p:cNvSpPr/>
          <p:nvPr/>
        </p:nvSpPr>
        <p:spPr>
          <a:xfrm>
            <a:off x="4335606" y="3828763"/>
            <a:ext cx="2894684" cy="276999"/>
          </a:xfrm>
          <a:prstGeom prst="rect">
            <a:avLst/>
          </a:prstGeom>
        </p:spPr>
        <p:txBody>
          <a:bodyPr wrap="square">
            <a:spAutoFit/>
          </a:bodyPr>
          <a:lstStyle/>
          <a:p>
            <a:pPr lvl="0"/>
            <a:r>
              <a:rPr lang="en-GB" sz="1200" dirty="0" smtClean="0">
                <a:solidFill>
                  <a:schemeClr val="bg1"/>
                </a:solidFill>
              </a:rPr>
              <a:t>Broad ICT policies</a:t>
            </a:r>
            <a:endParaRPr lang="en-ZA" sz="1200" dirty="0">
              <a:solidFill>
                <a:schemeClr val="bg1"/>
              </a:solidFill>
            </a:endParaRPr>
          </a:p>
        </p:txBody>
      </p:sp>
      <p:sp>
        <p:nvSpPr>
          <p:cNvPr id="12" name="Rectangle 11"/>
          <p:cNvSpPr/>
          <p:nvPr/>
        </p:nvSpPr>
        <p:spPr>
          <a:xfrm>
            <a:off x="4060490" y="5555083"/>
            <a:ext cx="2520280" cy="276999"/>
          </a:xfrm>
          <a:prstGeom prst="rect">
            <a:avLst/>
          </a:prstGeom>
        </p:spPr>
        <p:txBody>
          <a:bodyPr wrap="square">
            <a:spAutoFit/>
          </a:bodyPr>
          <a:lstStyle/>
          <a:p>
            <a:r>
              <a:rPr lang="en-GB"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a:t>
            </a:r>
            <a:r>
              <a:rPr lang="en-GB" sz="12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National Development Plan</a:t>
            </a:r>
            <a:endParaRPr lang="en-US" sz="1200" dirty="0">
              <a:solidFill>
                <a:schemeClr val="bg1"/>
              </a:solidFill>
            </a:endParaRPr>
          </a:p>
        </p:txBody>
      </p:sp>
      <p:sp>
        <p:nvSpPr>
          <p:cNvPr id="13" name="Rectangle 12"/>
          <p:cNvSpPr/>
          <p:nvPr/>
        </p:nvSpPr>
        <p:spPr>
          <a:xfrm>
            <a:off x="3833871" y="5896689"/>
            <a:ext cx="3668616" cy="276999"/>
          </a:xfrm>
          <a:prstGeom prst="rect">
            <a:avLst/>
          </a:prstGeom>
        </p:spPr>
        <p:txBody>
          <a:bodyPr wrap="square">
            <a:spAutoFit/>
          </a:bodyPr>
          <a:lstStyle/>
          <a:p>
            <a:r>
              <a:rPr lang="en-GB" sz="12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Public Finance Management Act 1 of 1999 (PFMA)</a:t>
            </a:r>
            <a:endParaRPr lang="en-US" sz="1200" dirty="0">
              <a:solidFill>
                <a:schemeClr val="bg1"/>
              </a:solidFill>
            </a:endParaRPr>
          </a:p>
        </p:txBody>
      </p:sp>
      <p:sp>
        <p:nvSpPr>
          <p:cNvPr id="11" name="Rectangle 10"/>
          <p:cNvSpPr/>
          <p:nvPr/>
        </p:nvSpPr>
        <p:spPr>
          <a:xfrm>
            <a:off x="295300" y="4493253"/>
            <a:ext cx="3124572" cy="1200329"/>
          </a:xfrm>
          <a:prstGeom prst="rect">
            <a:avLst/>
          </a:prstGeom>
          <a:solidFill>
            <a:schemeClr val="bg1">
              <a:lumMod val="95000"/>
            </a:schemeClr>
          </a:solidFill>
        </p:spPr>
        <p:txBody>
          <a:bodyPr wrap="square">
            <a:spAutoFit/>
          </a:bodyPr>
          <a:lstStyle/>
          <a:p>
            <a:pPr marL="0" marR="0" algn="just">
              <a:lnSpc>
                <a:spcPct val="150000"/>
              </a:lnSpc>
              <a:spcBef>
                <a:spcPts val="600"/>
              </a:spcBef>
              <a:spcAft>
                <a:spcPts val="600"/>
              </a:spcAft>
            </a:pPr>
            <a:r>
              <a:rPr lang="en-GB" sz="1200" dirty="0" smtClean="0">
                <a:latin typeface="Arial" panose="020B0604020202020204" pitchFamily="34" charset="0"/>
                <a:ea typeface="Times New Roman" panose="02020603050405020304" pitchFamily="18" charset="0"/>
                <a:cs typeface="Times New Roman" panose="02020603050405020304" pitchFamily="18" charset="0"/>
              </a:rPr>
              <a:t>There are other pieces of legislation such the PFMA, and the ECT Act, amongst others that the SA Post Office complies with and is governed by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0473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3: Additional Cost Management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35</a:t>
            </a:fld>
            <a:endParaRPr lang="en-US" dirty="0"/>
          </a:p>
        </p:txBody>
      </p:sp>
      <p:graphicFrame>
        <p:nvGraphicFramePr>
          <p:cNvPr id="6" name="Diagram 5"/>
          <p:cNvGraphicFramePr/>
          <p:nvPr>
            <p:extLst/>
          </p:nvPr>
        </p:nvGraphicFramePr>
        <p:xfrm>
          <a:off x="501525" y="1414546"/>
          <a:ext cx="8763696" cy="300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hevron 2"/>
          <p:cNvSpPr/>
          <p:nvPr/>
        </p:nvSpPr>
        <p:spPr>
          <a:xfrm rot="16200000">
            <a:off x="279341" y="4645596"/>
            <a:ext cx="1600201" cy="1338705"/>
          </a:xfrm>
          <a:prstGeom prst="chevron">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7" name="Flowchart: Process 6"/>
          <p:cNvSpPr/>
          <p:nvPr/>
        </p:nvSpPr>
        <p:spPr>
          <a:xfrm>
            <a:off x="1748794" y="5109210"/>
            <a:ext cx="7402131" cy="1005840"/>
          </a:xfrm>
          <a:prstGeom prst="flowChartProcess">
            <a:avLst/>
          </a:prstGeom>
          <a:solidFill>
            <a:schemeClr val="bg1">
              <a:lumMod val="8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92075" lvl="0" indent="-92075">
              <a:buFont typeface="Arial" panose="020B0604020202020204" pitchFamily="34" charset="0"/>
              <a:buChar char="•"/>
            </a:pPr>
            <a:r>
              <a:rPr lang="en-ZA" sz="1600" dirty="0">
                <a:solidFill>
                  <a:schemeClr val="accent6">
                    <a:lumMod val="50000"/>
                  </a:schemeClr>
                </a:solidFill>
              </a:rPr>
              <a:t>To accommodate an improved leased-line network, IT costs are expected to increase slightly in the base case.</a:t>
            </a:r>
          </a:p>
          <a:p>
            <a:pPr marL="92075" lvl="0" indent="-92075">
              <a:buFont typeface="Arial" panose="020B0604020202020204" pitchFamily="34" charset="0"/>
              <a:buChar char="•"/>
            </a:pPr>
            <a:r>
              <a:rPr lang="en-ZA" sz="1600" dirty="0" smtClean="0">
                <a:solidFill>
                  <a:schemeClr val="accent6">
                    <a:lumMod val="50000"/>
                  </a:schemeClr>
                </a:solidFill>
              </a:rPr>
              <a:t>Future technology investments will </a:t>
            </a:r>
            <a:r>
              <a:rPr lang="en-ZA" sz="1600" dirty="0">
                <a:solidFill>
                  <a:schemeClr val="accent6">
                    <a:lumMod val="50000"/>
                  </a:schemeClr>
                </a:solidFill>
              </a:rPr>
              <a:t>only be made in support of increased revenue streams or for legislative </a:t>
            </a:r>
            <a:r>
              <a:rPr lang="en-ZA" sz="1600" dirty="0" smtClean="0">
                <a:solidFill>
                  <a:schemeClr val="accent6">
                    <a:lumMod val="50000"/>
                  </a:schemeClr>
                </a:solidFill>
              </a:rPr>
              <a:t>compliance.</a:t>
            </a:r>
            <a:endParaRPr lang="en-ZA" sz="1600" dirty="0">
              <a:solidFill>
                <a:schemeClr val="accent6">
                  <a:lumMod val="50000"/>
                </a:schemeClr>
              </a:solidFill>
            </a:endParaRPr>
          </a:p>
        </p:txBody>
      </p:sp>
      <p:sp>
        <p:nvSpPr>
          <p:cNvPr id="8" name="TextBox 7"/>
          <p:cNvSpPr txBox="1"/>
          <p:nvPr/>
        </p:nvSpPr>
        <p:spPr>
          <a:xfrm>
            <a:off x="559588" y="5109210"/>
            <a:ext cx="1039708" cy="369332"/>
          </a:xfrm>
          <a:prstGeom prst="rect">
            <a:avLst/>
          </a:prstGeom>
          <a:noFill/>
        </p:spPr>
        <p:txBody>
          <a:bodyPr wrap="none" rtlCol="0">
            <a:spAutoFit/>
          </a:bodyPr>
          <a:lstStyle/>
          <a:p>
            <a:r>
              <a:rPr lang="en-ZA" dirty="0" smtClean="0"/>
              <a:t>IT Costs</a:t>
            </a:r>
            <a:endParaRPr lang="en-ZA" dirty="0"/>
          </a:p>
        </p:txBody>
      </p:sp>
    </p:spTree>
    <p:extLst>
      <p:ext uri="{BB962C8B-B14F-4D97-AF65-F5344CB8AC3E}">
        <p14:creationId xmlns:p14="http://schemas.microsoft.com/office/powerpoint/2010/main" xmlns="" val="1496164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4: Additional fund raising opportunities </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36</a:t>
            </a:fld>
            <a:endParaRPr lang="en-US" dirty="0"/>
          </a:p>
        </p:txBody>
      </p:sp>
      <p:sp>
        <p:nvSpPr>
          <p:cNvPr id="5" name="Rectangle 4"/>
          <p:cNvSpPr/>
          <p:nvPr/>
        </p:nvSpPr>
        <p:spPr>
          <a:xfrm>
            <a:off x="280914" y="1158389"/>
            <a:ext cx="9204923" cy="646331"/>
          </a:xfrm>
          <a:prstGeom prst="rect">
            <a:avLst/>
          </a:prstGeom>
        </p:spPr>
        <p:txBody>
          <a:bodyPr wrap="square">
            <a:spAutoFit/>
          </a:bodyPr>
          <a:lstStyle/>
          <a:p>
            <a:r>
              <a:rPr lang="en-ZA" dirty="0" smtClean="0">
                <a:solidFill>
                  <a:schemeClr val="accent4">
                    <a:lumMod val="75000"/>
                  </a:schemeClr>
                </a:solidFill>
              </a:rPr>
              <a:t>With </a:t>
            </a:r>
            <a:r>
              <a:rPr lang="en-ZA" dirty="0">
                <a:solidFill>
                  <a:schemeClr val="accent4">
                    <a:lumMod val="75000"/>
                  </a:schemeClr>
                </a:solidFill>
              </a:rPr>
              <a:t>the aim of generating further </a:t>
            </a:r>
            <a:r>
              <a:rPr lang="en-ZA" dirty="0" smtClean="0">
                <a:solidFill>
                  <a:schemeClr val="accent4">
                    <a:lumMod val="75000"/>
                  </a:schemeClr>
                </a:solidFill>
              </a:rPr>
              <a:t>revenue generating opportunities</a:t>
            </a:r>
            <a:r>
              <a:rPr lang="en-US" dirty="0" smtClean="0">
                <a:solidFill>
                  <a:schemeClr val="accent4">
                    <a:lumMod val="75000"/>
                  </a:schemeClr>
                </a:solidFill>
              </a:rPr>
              <a:t>, SAPO is also exploring additional </a:t>
            </a:r>
            <a:r>
              <a:rPr lang="en-ZA" dirty="0" smtClean="0">
                <a:solidFill>
                  <a:schemeClr val="accent4">
                    <a:lumMod val="75000"/>
                  </a:schemeClr>
                </a:solidFill>
              </a:rPr>
              <a:t>areas of opportunity, such as:</a:t>
            </a:r>
            <a:endParaRPr lang="en-ZA" b="1" dirty="0">
              <a:solidFill>
                <a:schemeClr val="accent4">
                  <a:lumMod val="75000"/>
                </a:schemeClr>
              </a:solidFill>
            </a:endParaRPr>
          </a:p>
        </p:txBody>
      </p:sp>
      <p:graphicFrame>
        <p:nvGraphicFramePr>
          <p:cNvPr id="7" name="Diagram 6"/>
          <p:cNvGraphicFramePr/>
          <p:nvPr>
            <p:extLst>
              <p:ext uri="{D42A27DB-BD31-4B8C-83A1-F6EECF244321}">
                <p14:modId xmlns:p14="http://schemas.microsoft.com/office/powerpoint/2010/main" xmlns="" val="3704324149"/>
              </p:ext>
            </p:extLst>
          </p:nvPr>
        </p:nvGraphicFramePr>
        <p:xfrm>
          <a:off x="1462157" y="1878497"/>
          <a:ext cx="6986104" cy="4055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26067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SAPO Group Income Statement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37</a:t>
            </a:fld>
            <a:endParaRPr lang="en-US" dirty="0"/>
          </a:p>
        </p:txBody>
      </p:sp>
      <p:pic>
        <p:nvPicPr>
          <p:cNvPr id="11" name="Picture 10"/>
          <p:cNvPicPr/>
          <p:nvPr/>
        </p:nvPicPr>
        <p:blipFill>
          <a:blip r:embed="rId3"/>
          <a:srcRect/>
          <a:stretch>
            <a:fillRect/>
          </a:stretch>
        </p:blipFill>
        <p:spPr bwMode="auto">
          <a:xfrm>
            <a:off x="351472" y="1074737"/>
            <a:ext cx="4885055" cy="5085431"/>
          </a:xfrm>
          <a:prstGeom prst="rect">
            <a:avLst/>
          </a:prstGeom>
          <a:solidFill>
            <a:srgbClr val="FFFFFF"/>
          </a:solidFill>
          <a:ln w="9525">
            <a:solidFill>
              <a:srgbClr val="000000"/>
            </a:solidFill>
            <a:miter lim="800000"/>
            <a:headEnd/>
            <a:tailEnd/>
          </a:ln>
        </p:spPr>
      </p:pic>
      <p:sp>
        <p:nvSpPr>
          <p:cNvPr id="13" name="TextBox 12"/>
          <p:cNvSpPr txBox="1"/>
          <p:nvPr/>
        </p:nvSpPr>
        <p:spPr>
          <a:xfrm>
            <a:off x="5450305" y="2068373"/>
            <a:ext cx="4287253" cy="3200876"/>
          </a:xfrm>
          <a:prstGeom prst="rect">
            <a:avLst/>
          </a:prstGeom>
          <a:noFill/>
          <a:ln w="19050">
            <a:noFill/>
            <a:prstDash val="sysDash"/>
          </a:ln>
        </p:spPr>
        <p:txBody>
          <a:bodyPr wrap="square" rtlCol="0">
            <a:spAutoFit/>
          </a:bodyPr>
          <a:lstStyle/>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Loss of R1.2bn forecasted for 31 March 2016</a:t>
            </a:r>
            <a:r>
              <a:rPr lang="en-US" sz="1600" dirty="0" smtClean="0">
                <a:solidFill>
                  <a:schemeClr val="accent4">
                    <a:lumMod val="50000"/>
                  </a:schemeClr>
                </a:solidFill>
              </a:rPr>
              <a:t>, an improvement from the R1.5bn net loss in the prior year. Largely contributed by the cost reduction achieved from the STP implementation.</a:t>
            </a: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Loss of R1.1bn in the 2016/17FY </a:t>
            </a:r>
            <a:r>
              <a:rPr lang="en-US" sz="1600" dirty="0" smtClean="0">
                <a:solidFill>
                  <a:schemeClr val="accent4">
                    <a:lumMod val="50000"/>
                  </a:schemeClr>
                </a:solidFill>
              </a:rPr>
              <a:t> to allow for correction of the business through the re-based turnaround initiatives.</a:t>
            </a:r>
            <a:endParaRPr lang="en-ZA" sz="1600" dirty="0" smtClean="0">
              <a:solidFill>
                <a:schemeClr val="accent4">
                  <a:lumMod val="50000"/>
                </a:schemeClr>
              </a:solidFill>
            </a:endParaRPr>
          </a:p>
          <a:p>
            <a:pPr marL="285750" lvl="0" indent="-285750">
              <a:spcAft>
                <a:spcPts val="6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Net Profit of R1.0bn in the 2017/18FY</a:t>
            </a:r>
            <a:r>
              <a:rPr lang="en-US" sz="1600" dirty="0" smtClean="0">
                <a:solidFill>
                  <a:schemeClr val="accent4">
                    <a:lumMod val="50000"/>
                  </a:schemeClr>
                </a:solidFill>
              </a:rPr>
              <a:t> projected from aggressive revenue </a:t>
            </a:r>
            <a:r>
              <a:rPr lang="en-US" sz="1600" dirty="0">
                <a:solidFill>
                  <a:schemeClr val="accent4">
                    <a:lumMod val="50000"/>
                  </a:schemeClr>
                </a:solidFill>
              </a:rPr>
              <a:t>growth </a:t>
            </a:r>
            <a:r>
              <a:rPr lang="en-US" sz="1600" dirty="0" smtClean="0">
                <a:solidFill>
                  <a:schemeClr val="accent4">
                    <a:lumMod val="50000"/>
                  </a:schemeClr>
                </a:solidFill>
              </a:rPr>
              <a:t>strategies.</a:t>
            </a:r>
            <a:endParaRPr lang="en-ZA" sz="1600" dirty="0">
              <a:solidFill>
                <a:schemeClr val="accent4">
                  <a:lumMod val="50000"/>
                </a:schemeClr>
              </a:solidFill>
            </a:endParaRPr>
          </a:p>
        </p:txBody>
      </p:sp>
    </p:spTree>
    <p:extLst>
      <p:ext uri="{BB962C8B-B14F-4D97-AF65-F5344CB8AC3E}">
        <p14:creationId xmlns:p14="http://schemas.microsoft.com/office/powerpoint/2010/main" xmlns="" val="4225678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SAPO Group Balance Sheet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38</a:t>
            </a:fld>
            <a:endParaRPr lang="en-US" dirty="0"/>
          </a:p>
        </p:txBody>
      </p:sp>
      <p:sp>
        <p:nvSpPr>
          <p:cNvPr id="13" name="TextBox 12"/>
          <p:cNvSpPr txBox="1"/>
          <p:nvPr/>
        </p:nvSpPr>
        <p:spPr>
          <a:xfrm>
            <a:off x="6328611" y="2322373"/>
            <a:ext cx="3408947" cy="3354765"/>
          </a:xfrm>
          <a:prstGeom prst="rect">
            <a:avLst/>
          </a:prstGeom>
          <a:noFill/>
          <a:ln w="19050">
            <a:noFill/>
            <a:prstDash val="sysDash"/>
          </a:ln>
        </p:spPr>
        <p:txBody>
          <a:bodyPr wrap="square" rtlCol="0">
            <a:spAutoFit/>
          </a:bodyPr>
          <a:lstStyle/>
          <a:p>
            <a:pPr marL="285750" lvl="0" indent="-285750">
              <a:spcAft>
                <a:spcPts val="12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Total assets </a:t>
            </a:r>
            <a:r>
              <a:rPr lang="en-US" sz="1600" dirty="0" smtClean="0">
                <a:solidFill>
                  <a:schemeClr val="accent4">
                    <a:lumMod val="50000"/>
                  </a:schemeClr>
                </a:solidFill>
              </a:rPr>
              <a:t>increase to R13bn in the 2018/19FY.</a:t>
            </a:r>
          </a:p>
          <a:p>
            <a:pPr marL="285750" lvl="0" indent="-285750">
              <a:spcAft>
                <a:spcPts val="12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Capital and reserves </a:t>
            </a:r>
            <a:r>
              <a:rPr lang="en-US" sz="1600" dirty="0" smtClean="0">
                <a:solidFill>
                  <a:schemeClr val="accent4">
                    <a:lumMod val="50000"/>
                  </a:schemeClr>
                </a:solidFill>
              </a:rPr>
              <a:t>improves to a positive R1.7bn linked to revenue growth, profitability and a capital injection.</a:t>
            </a:r>
            <a:endParaRPr lang="en-ZA" sz="1600" dirty="0" smtClean="0">
              <a:solidFill>
                <a:schemeClr val="accent4">
                  <a:lumMod val="50000"/>
                </a:schemeClr>
              </a:solidFill>
            </a:endParaRPr>
          </a:p>
          <a:p>
            <a:pPr marL="285750" lvl="0" indent="-285750">
              <a:spcAft>
                <a:spcPts val="1200"/>
              </a:spcAft>
              <a:buClr>
                <a:srgbClr val="0070C0"/>
              </a:buClr>
              <a:buSzPct val="115000"/>
              <a:buFont typeface="Wingdings" panose="05000000000000000000" pitchFamily="2" charset="2"/>
              <a:buChar char="Ü"/>
            </a:pPr>
            <a:r>
              <a:rPr lang="en-US" sz="1600" b="1" dirty="0" smtClean="0">
                <a:solidFill>
                  <a:schemeClr val="accent4">
                    <a:lumMod val="50000"/>
                  </a:schemeClr>
                </a:solidFill>
              </a:rPr>
              <a:t>Capital expenditure </a:t>
            </a:r>
            <a:r>
              <a:rPr lang="en-US" sz="1600" dirty="0" smtClean="0">
                <a:solidFill>
                  <a:schemeClr val="accent4">
                    <a:lumMod val="50000"/>
                  </a:schemeClr>
                </a:solidFill>
              </a:rPr>
              <a:t>of R1.8bn over the medium term to strengthen infrastructure for competition and growth. Includes Postbank Corporatisation costs of R600m.</a:t>
            </a:r>
            <a:endParaRPr lang="en-ZA" sz="1600" dirty="0">
              <a:solidFill>
                <a:schemeClr val="accent4">
                  <a:lumMod val="50000"/>
                </a:schemeClr>
              </a:solidFill>
            </a:endParaRPr>
          </a:p>
        </p:txBody>
      </p:sp>
      <p:pic>
        <p:nvPicPr>
          <p:cNvPr id="5" name="Picture 4"/>
          <p:cNvPicPr>
            <a:picLocks noChangeAspect="1"/>
          </p:cNvPicPr>
          <p:nvPr/>
        </p:nvPicPr>
        <p:blipFill>
          <a:blip r:embed="rId3"/>
          <a:stretch>
            <a:fillRect/>
          </a:stretch>
        </p:blipFill>
        <p:spPr>
          <a:xfrm>
            <a:off x="146050" y="1189480"/>
            <a:ext cx="5998234" cy="4832994"/>
          </a:xfrm>
          <a:prstGeom prst="rect">
            <a:avLst/>
          </a:prstGeom>
        </p:spPr>
      </p:pic>
    </p:spTree>
    <p:extLst>
      <p:ext uri="{BB962C8B-B14F-4D97-AF65-F5344CB8AC3E}">
        <p14:creationId xmlns:p14="http://schemas.microsoft.com/office/powerpoint/2010/main" xmlns="" val="3446471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5: Operational Efficiency – Mail  </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39</a:t>
            </a:fld>
            <a:endParaRPr lang="en-US" dirty="0"/>
          </a:p>
        </p:txBody>
      </p:sp>
      <p:sp>
        <p:nvSpPr>
          <p:cNvPr id="5" name="Rectangle 4"/>
          <p:cNvSpPr/>
          <p:nvPr/>
        </p:nvSpPr>
        <p:spPr>
          <a:xfrm>
            <a:off x="7886699" y="1383083"/>
            <a:ext cx="1736297" cy="3139321"/>
          </a:xfrm>
          <a:prstGeom prst="rect">
            <a:avLst/>
          </a:prstGeom>
        </p:spPr>
        <p:txBody>
          <a:bodyPr wrap="square">
            <a:spAutoFit/>
          </a:bodyPr>
          <a:lstStyle/>
          <a:p>
            <a:r>
              <a:rPr lang="en-US" dirty="0" smtClean="0">
                <a:solidFill>
                  <a:schemeClr val="accent4">
                    <a:lumMod val="75000"/>
                  </a:schemeClr>
                </a:solidFill>
              </a:rPr>
              <a:t>To obtain operating efficiencies, </a:t>
            </a:r>
            <a:r>
              <a:rPr lang="en-US" dirty="0">
                <a:solidFill>
                  <a:schemeClr val="accent4">
                    <a:lumMod val="75000"/>
                  </a:schemeClr>
                </a:solidFill>
              </a:rPr>
              <a:t>SAPO </a:t>
            </a:r>
            <a:r>
              <a:rPr lang="en-US" dirty="0" smtClean="0">
                <a:solidFill>
                  <a:schemeClr val="accent4">
                    <a:lumMod val="75000"/>
                  </a:schemeClr>
                </a:solidFill>
              </a:rPr>
              <a:t>will exploit </a:t>
            </a:r>
            <a:r>
              <a:rPr lang="en-US" dirty="0">
                <a:solidFill>
                  <a:schemeClr val="accent4">
                    <a:lumMod val="75000"/>
                  </a:schemeClr>
                </a:solidFill>
              </a:rPr>
              <a:t>rationalization and optimization opportunities within the </a:t>
            </a:r>
            <a:r>
              <a:rPr lang="en-US" dirty="0" smtClean="0">
                <a:solidFill>
                  <a:schemeClr val="accent4">
                    <a:lumMod val="75000"/>
                  </a:schemeClr>
                </a:solidFill>
              </a:rPr>
              <a:t>Mail operations</a:t>
            </a:r>
            <a:r>
              <a:rPr lang="en-US" dirty="0">
                <a:solidFill>
                  <a:schemeClr val="accent4">
                    <a:lumMod val="75000"/>
                  </a:schemeClr>
                </a:solidFill>
              </a:rPr>
              <a:t>: </a:t>
            </a:r>
            <a:endParaRPr lang="en-ZA" dirty="0">
              <a:solidFill>
                <a:schemeClr val="accent4">
                  <a:lumMod val="75000"/>
                </a:schemeClr>
              </a:solidFill>
            </a:endParaRPr>
          </a:p>
        </p:txBody>
      </p:sp>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94142" y="1267197"/>
            <a:ext cx="7575388" cy="4630683"/>
          </a:xfrm>
          <a:prstGeom prst="rect">
            <a:avLst/>
          </a:prstGeom>
        </p:spPr>
      </p:pic>
    </p:spTree>
    <p:extLst>
      <p:ext uri="{BB962C8B-B14F-4D97-AF65-F5344CB8AC3E}">
        <p14:creationId xmlns:p14="http://schemas.microsoft.com/office/powerpoint/2010/main" xmlns="" val="333310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Current Status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a:t>
            </a:fld>
            <a:endParaRPr lang="en-US" dirty="0"/>
          </a:p>
        </p:txBody>
      </p:sp>
      <p:sp>
        <p:nvSpPr>
          <p:cNvPr id="11" name="TextBox 10"/>
          <p:cNvSpPr txBox="1"/>
          <p:nvPr/>
        </p:nvSpPr>
        <p:spPr>
          <a:xfrm>
            <a:off x="353021" y="1383421"/>
            <a:ext cx="9132815" cy="3477875"/>
          </a:xfrm>
          <a:prstGeom prst="rect">
            <a:avLst/>
          </a:prstGeom>
          <a:noFill/>
          <a:ln w="19050">
            <a:noFill/>
            <a:prstDash val="sysDash"/>
          </a:ln>
        </p:spPr>
        <p:txBody>
          <a:bodyPr wrap="square" rtlCol="0">
            <a:spAutoFit/>
          </a:bodyPr>
          <a:lstStyle/>
          <a:p>
            <a:pPr marL="285750" indent="-285750" algn="just">
              <a:spcAft>
                <a:spcPts val="1200"/>
              </a:spcAft>
              <a:buClr>
                <a:srgbClr val="0070C0"/>
              </a:buClr>
              <a:buSzPct val="115000"/>
              <a:buFont typeface="Wingdings" panose="05000000000000000000" pitchFamily="2" charset="2"/>
              <a:buChar char="Ü"/>
            </a:pPr>
            <a:r>
              <a:rPr lang="en-US" sz="2000" dirty="0" smtClean="0">
                <a:solidFill>
                  <a:schemeClr val="accent4">
                    <a:lumMod val="50000"/>
                  </a:schemeClr>
                </a:solidFill>
              </a:rPr>
              <a:t>Revenues </a:t>
            </a:r>
            <a:r>
              <a:rPr lang="en-US" sz="2000" dirty="0">
                <a:solidFill>
                  <a:schemeClr val="accent4">
                    <a:lumMod val="50000"/>
                  </a:schemeClr>
                </a:solidFill>
              </a:rPr>
              <a:t>remain under pressure with declining mail </a:t>
            </a:r>
            <a:r>
              <a:rPr lang="en-US" sz="2000" dirty="0" smtClean="0">
                <a:solidFill>
                  <a:schemeClr val="accent4">
                    <a:lumMod val="50000"/>
                  </a:schemeClr>
                </a:solidFill>
              </a:rPr>
              <a:t>and transaction volumes resulting in monthly cash shortfalls of approximately R125m.</a:t>
            </a:r>
          </a:p>
          <a:p>
            <a:pPr marL="285750" indent="-285750" algn="just">
              <a:spcAft>
                <a:spcPts val="1200"/>
              </a:spcAft>
              <a:buClr>
                <a:srgbClr val="0070C0"/>
              </a:buClr>
              <a:buSzPct val="115000"/>
              <a:buFont typeface="Wingdings" panose="05000000000000000000" pitchFamily="2" charset="2"/>
              <a:buChar char="Ü"/>
            </a:pPr>
            <a:r>
              <a:rPr lang="en-US" sz="2000" dirty="0" smtClean="0">
                <a:solidFill>
                  <a:schemeClr val="accent4">
                    <a:lumMod val="50000"/>
                  </a:schemeClr>
                </a:solidFill>
              </a:rPr>
              <a:t>The Strategic </a:t>
            </a:r>
            <a:r>
              <a:rPr lang="en-US" sz="2000" dirty="0">
                <a:solidFill>
                  <a:schemeClr val="accent4">
                    <a:lumMod val="50000"/>
                  </a:schemeClr>
                </a:solidFill>
              </a:rPr>
              <a:t>Turnaround Plan (STP ) is being implemented </a:t>
            </a:r>
            <a:r>
              <a:rPr lang="en-US" sz="2000" dirty="0" smtClean="0">
                <a:solidFill>
                  <a:schemeClr val="accent4">
                    <a:lumMod val="50000"/>
                  </a:schemeClr>
                </a:solidFill>
              </a:rPr>
              <a:t>and the targets have been re-based in the new Corporate Strategic Plan. </a:t>
            </a:r>
          </a:p>
          <a:p>
            <a:pPr marL="285750" indent="-285750" algn="just">
              <a:spcAft>
                <a:spcPts val="1200"/>
              </a:spcAft>
              <a:buClr>
                <a:srgbClr val="0070C0"/>
              </a:buClr>
              <a:buSzPct val="115000"/>
              <a:buFont typeface="Wingdings" panose="05000000000000000000" pitchFamily="2" charset="2"/>
              <a:buChar char="Ü"/>
            </a:pPr>
            <a:r>
              <a:rPr lang="en-US" sz="2000" dirty="0" smtClean="0">
                <a:solidFill>
                  <a:schemeClr val="accent4">
                    <a:lumMod val="50000"/>
                  </a:schemeClr>
                </a:solidFill>
              </a:rPr>
              <a:t>Adequate funding remains the key challenge to settle obligations from the past and position SAPO on the recovery path.</a:t>
            </a:r>
          </a:p>
          <a:p>
            <a:pPr marL="285750" indent="-285750" algn="just">
              <a:spcAft>
                <a:spcPts val="1200"/>
              </a:spcAft>
              <a:buClr>
                <a:srgbClr val="0070C0"/>
              </a:buClr>
              <a:buSzPct val="115000"/>
              <a:buFont typeface="Wingdings" panose="05000000000000000000" pitchFamily="2" charset="2"/>
              <a:buChar char="Ü"/>
            </a:pPr>
            <a:r>
              <a:rPr lang="en-US" sz="2000" dirty="0" smtClean="0">
                <a:solidFill>
                  <a:schemeClr val="accent4">
                    <a:lumMod val="50000"/>
                  </a:schemeClr>
                </a:solidFill>
              </a:rPr>
              <a:t>Engagements with banks underway to secure funding to fund SAPO’s growth strategy.</a:t>
            </a:r>
          </a:p>
          <a:p>
            <a:pPr marL="285750" indent="-285750" algn="just">
              <a:spcAft>
                <a:spcPts val="1200"/>
              </a:spcAft>
              <a:buClr>
                <a:srgbClr val="0070C0"/>
              </a:buClr>
              <a:buSzPct val="115000"/>
              <a:buFont typeface="Wingdings" panose="05000000000000000000" pitchFamily="2" charset="2"/>
              <a:buChar char="Ü"/>
            </a:pPr>
            <a:r>
              <a:rPr lang="en-US" sz="2000" dirty="0" smtClean="0">
                <a:solidFill>
                  <a:schemeClr val="accent4">
                    <a:lumMod val="50000"/>
                  </a:schemeClr>
                </a:solidFill>
              </a:rPr>
              <a:t>PFMA is making it difficult to compete effectively </a:t>
            </a:r>
          </a:p>
        </p:txBody>
      </p:sp>
    </p:spTree>
    <p:extLst>
      <p:ext uri="{BB962C8B-B14F-4D97-AF65-F5344CB8AC3E}">
        <p14:creationId xmlns:p14="http://schemas.microsoft.com/office/powerpoint/2010/main" xmlns="" val="3930685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5: Operational Efficiency - Retail </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40</a:t>
            </a:fld>
            <a:endParaRPr lang="en-US" dirty="0"/>
          </a:p>
        </p:txBody>
      </p:sp>
      <p:sp>
        <p:nvSpPr>
          <p:cNvPr id="5" name="Rectangle 4"/>
          <p:cNvSpPr/>
          <p:nvPr/>
        </p:nvSpPr>
        <p:spPr>
          <a:xfrm>
            <a:off x="5932170" y="1339903"/>
            <a:ext cx="3735884" cy="646331"/>
          </a:xfrm>
          <a:prstGeom prst="rect">
            <a:avLst/>
          </a:prstGeom>
        </p:spPr>
        <p:txBody>
          <a:bodyPr wrap="square">
            <a:spAutoFit/>
          </a:bodyPr>
          <a:lstStyle/>
          <a:p>
            <a:r>
              <a:rPr lang="en-US" dirty="0" smtClean="0">
                <a:solidFill>
                  <a:schemeClr val="accent4">
                    <a:lumMod val="75000"/>
                  </a:schemeClr>
                </a:solidFill>
              </a:rPr>
              <a:t>Retail </a:t>
            </a:r>
            <a:r>
              <a:rPr lang="en-US" dirty="0">
                <a:solidFill>
                  <a:schemeClr val="accent4">
                    <a:lumMod val="75000"/>
                  </a:schemeClr>
                </a:solidFill>
              </a:rPr>
              <a:t>is </a:t>
            </a:r>
            <a:r>
              <a:rPr lang="en-US" dirty="0" smtClean="0">
                <a:solidFill>
                  <a:schemeClr val="accent4">
                    <a:lumMod val="75000"/>
                  </a:schemeClr>
                </a:solidFill>
              </a:rPr>
              <a:t>the </a:t>
            </a:r>
            <a:r>
              <a:rPr lang="en-US" dirty="0">
                <a:solidFill>
                  <a:schemeClr val="accent4">
                    <a:lumMod val="75000"/>
                  </a:schemeClr>
                </a:solidFill>
              </a:rPr>
              <a:t>consumer-facing side of the </a:t>
            </a:r>
            <a:r>
              <a:rPr lang="en-US" dirty="0" err="1" smtClean="0">
                <a:solidFill>
                  <a:schemeClr val="accent4">
                    <a:lumMod val="75000"/>
                  </a:schemeClr>
                </a:solidFill>
              </a:rPr>
              <a:t>organisation</a:t>
            </a:r>
            <a:r>
              <a:rPr lang="en-US" dirty="0" smtClean="0">
                <a:solidFill>
                  <a:schemeClr val="accent4">
                    <a:lumMod val="75000"/>
                  </a:schemeClr>
                </a:solidFill>
              </a:rPr>
              <a:t>. </a:t>
            </a:r>
            <a:endParaRPr lang="en-ZA" dirty="0">
              <a:solidFill>
                <a:schemeClr val="accent4">
                  <a:lumMod val="75000"/>
                </a:schemeClr>
              </a:solidFill>
            </a:endParaRP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297180" y="982639"/>
            <a:ext cx="5154929" cy="5074649"/>
          </a:xfrm>
          <a:prstGeom prst="rect">
            <a:avLst/>
          </a:prstGeom>
        </p:spPr>
      </p:pic>
      <p:sp>
        <p:nvSpPr>
          <p:cNvPr id="7" name="Rectangle 6"/>
          <p:cNvSpPr/>
          <p:nvPr/>
        </p:nvSpPr>
        <p:spPr>
          <a:xfrm>
            <a:off x="6246495" y="2194545"/>
            <a:ext cx="3107234" cy="1477328"/>
          </a:xfrm>
          <a:prstGeom prst="rect">
            <a:avLst/>
          </a:prstGeom>
        </p:spPr>
        <p:txBody>
          <a:bodyPr wrap="square">
            <a:spAutoFit/>
          </a:bodyPr>
          <a:lstStyle/>
          <a:p>
            <a:pPr algn="just"/>
            <a:r>
              <a:rPr lang="en-US" dirty="0" smtClean="0">
                <a:solidFill>
                  <a:schemeClr val="accent4"/>
                </a:solidFill>
              </a:rPr>
              <a:t>The </a:t>
            </a:r>
            <a:r>
              <a:rPr lang="en-US" dirty="0">
                <a:solidFill>
                  <a:schemeClr val="accent4"/>
                </a:solidFill>
              </a:rPr>
              <a:t>Retail business unit is </a:t>
            </a:r>
            <a:r>
              <a:rPr lang="en-US" dirty="0" smtClean="0">
                <a:solidFill>
                  <a:schemeClr val="accent4"/>
                </a:solidFill>
              </a:rPr>
              <a:t>therefore SAPO’s </a:t>
            </a:r>
            <a:r>
              <a:rPr lang="en-US" dirty="0">
                <a:solidFill>
                  <a:schemeClr val="accent4"/>
                </a:solidFill>
              </a:rPr>
              <a:t>brand ambassador in the retail consumer </a:t>
            </a:r>
            <a:r>
              <a:rPr lang="en-US" dirty="0" smtClean="0">
                <a:solidFill>
                  <a:schemeClr val="accent4"/>
                </a:solidFill>
              </a:rPr>
              <a:t>space, and with South Africans in general.</a:t>
            </a:r>
            <a:endParaRPr lang="en-US" dirty="0">
              <a:solidFill>
                <a:schemeClr val="accent4"/>
              </a:solidFill>
            </a:endParaRPr>
          </a:p>
        </p:txBody>
      </p:sp>
      <p:sp>
        <p:nvSpPr>
          <p:cNvPr id="3" name="Rectangle 2"/>
          <p:cNvSpPr/>
          <p:nvPr/>
        </p:nvSpPr>
        <p:spPr>
          <a:xfrm>
            <a:off x="5932170" y="3931130"/>
            <a:ext cx="4953000" cy="1477328"/>
          </a:xfrm>
          <a:prstGeom prst="rect">
            <a:avLst/>
          </a:prstGeom>
        </p:spPr>
        <p:txBody>
          <a:bodyPr>
            <a:spAutoFit/>
          </a:bodyPr>
          <a:lstStyle/>
          <a:p>
            <a:r>
              <a:rPr lang="en-US" dirty="0" smtClean="0">
                <a:solidFill>
                  <a:schemeClr val="accent4">
                    <a:lumMod val="75000"/>
                  </a:schemeClr>
                </a:solidFill>
              </a:rPr>
              <a:t>Improving retail </a:t>
            </a:r>
            <a:r>
              <a:rPr lang="en-US" dirty="0">
                <a:solidFill>
                  <a:schemeClr val="accent4">
                    <a:lumMod val="75000"/>
                  </a:schemeClr>
                </a:solidFill>
              </a:rPr>
              <a:t>operations </a:t>
            </a:r>
            <a:endParaRPr lang="en-US" dirty="0" smtClean="0">
              <a:solidFill>
                <a:schemeClr val="accent4">
                  <a:lumMod val="75000"/>
                </a:schemeClr>
              </a:solidFill>
            </a:endParaRPr>
          </a:p>
          <a:p>
            <a:r>
              <a:rPr lang="en-US" dirty="0" smtClean="0">
                <a:solidFill>
                  <a:schemeClr val="accent4">
                    <a:lumMod val="75000"/>
                  </a:schemeClr>
                </a:solidFill>
              </a:rPr>
              <a:t>will enhance customer’s </a:t>
            </a:r>
          </a:p>
          <a:p>
            <a:r>
              <a:rPr lang="en-US" dirty="0" smtClean="0">
                <a:solidFill>
                  <a:schemeClr val="accent4">
                    <a:lumMod val="75000"/>
                  </a:schemeClr>
                </a:solidFill>
              </a:rPr>
              <a:t>experiences </a:t>
            </a:r>
            <a:r>
              <a:rPr lang="en-US" dirty="0">
                <a:solidFill>
                  <a:schemeClr val="accent4">
                    <a:lumMod val="75000"/>
                  </a:schemeClr>
                </a:solidFill>
              </a:rPr>
              <a:t>of the Post </a:t>
            </a:r>
            <a:r>
              <a:rPr lang="en-US" dirty="0" smtClean="0">
                <a:solidFill>
                  <a:schemeClr val="accent4">
                    <a:lumMod val="75000"/>
                  </a:schemeClr>
                </a:solidFill>
              </a:rPr>
              <a:t>Office </a:t>
            </a:r>
          </a:p>
          <a:p>
            <a:r>
              <a:rPr lang="en-US" dirty="0">
                <a:solidFill>
                  <a:schemeClr val="accent4">
                    <a:lumMod val="75000"/>
                  </a:schemeClr>
                </a:solidFill>
              </a:rPr>
              <a:t>a</a:t>
            </a:r>
            <a:r>
              <a:rPr lang="en-US" dirty="0" smtClean="0">
                <a:solidFill>
                  <a:schemeClr val="accent4">
                    <a:lumMod val="75000"/>
                  </a:schemeClr>
                </a:solidFill>
              </a:rPr>
              <a:t>nd restore their confidence in </a:t>
            </a:r>
          </a:p>
          <a:p>
            <a:r>
              <a:rPr lang="en-US" dirty="0">
                <a:solidFill>
                  <a:schemeClr val="accent4">
                    <a:lumMod val="75000"/>
                  </a:schemeClr>
                </a:solidFill>
              </a:rPr>
              <a:t>t</a:t>
            </a:r>
            <a:r>
              <a:rPr lang="en-US" dirty="0" smtClean="0">
                <a:solidFill>
                  <a:schemeClr val="accent4">
                    <a:lumMod val="75000"/>
                  </a:schemeClr>
                </a:solidFill>
              </a:rPr>
              <a:t>he company.</a:t>
            </a:r>
            <a:endParaRPr lang="en-ZA" dirty="0">
              <a:solidFill>
                <a:schemeClr val="accent4">
                  <a:lumMod val="75000"/>
                </a:schemeClr>
              </a:solidFill>
            </a:endParaRPr>
          </a:p>
        </p:txBody>
      </p:sp>
    </p:spTree>
    <p:extLst>
      <p:ext uri="{BB962C8B-B14F-4D97-AF65-F5344CB8AC3E}">
        <p14:creationId xmlns:p14="http://schemas.microsoft.com/office/powerpoint/2010/main" xmlns="" val="1435411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Focus Area 6: Performance Driven Organisation</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41</a:t>
            </a:fld>
            <a:endParaRPr lang="en-US" dirty="0"/>
          </a:p>
        </p:txBody>
      </p:sp>
      <p:sp>
        <p:nvSpPr>
          <p:cNvPr id="5" name="Rectangle 4"/>
          <p:cNvSpPr/>
          <p:nvPr/>
        </p:nvSpPr>
        <p:spPr>
          <a:xfrm>
            <a:off x="6252210" y="1261705"/>
            <a:ext cx="3314700" cy="3693319"/>
          </a:xfrm>
          <a:prstGeom prst="rect">
            <a:avLst/>
          </a:prstGeom>
        </p:spPr>
        <p:txBody>
          <a:bodyPr wrap="square">
            <a:spAutoFit/>
          </a:bodyPr>
          <a:lstStyle/>
          <a:p>
            <a:r>
              <a:rPr lang="en-ZA" dirty="0">
                <a:solidFill>
                  <a:schemeClr val="accent4"/>
                </a:solidFill>
              </a:rPr>
              <a:t>SAPO does not have a high performance culture.  Thus a key objective for SAPO is to focus on improving productivity across the organisation. </a:t>
            </a:r>
            <a:endParaRPr lang="en-ZA" dirty="0" smtClean="0">
              <a:solidFill>
                <a:schemeClr val="accent4"/>
              </a:solidFill>
            </a:endParaRPr>
          </a:p>
          <a:p>
            <a:endParaRPr lang="en-ZA" dirty="0" smtClean="0">
              <a:solidFill>
                <a:schemeClr val="accent4"/>
              </a:solidFill>
            </a:endParaRPr>
          </a:p>
          <a:p>
            <a:endParaRPr lang="en-ZA" dirty="0">
              <a:solidFill>
                <a:schemeClr val="accent4"/>
              </a:solidFill>
            </a:endParaRPr>
          </a:p>
          <a:p>
            <a:r>
              <a:rPr lang="en-ZA" dirty="0" smtClean="0">
                <a:solidFill>
                  <a:schemeClr val="accent4"/>
                </a:solidFill>
              </a:rPr>
              <a:t>SAPO </a:t>
            </a:r>
            <a:r>
              <a:rPr lang="en-ZA" dirty="0">
                <a:solidFill>
                  <a:schemeClr val="accent4"/>
                </a:solidFill>
              </a:rPr>
              <a:t>management will implement a variety of best practices with the aim of </a:t>
            </a:r>
            <a:r>
              <a:rPr lang="en-ZA" dirty="0" smtClean="0">
                <a:solidFill>
                  <a:schemeClr val="accent4"/>
                </a:solidFill>
              </a:rPr>
              <a:t>changing the culture to be performance focused</a:t>
            </a:r>
            <a:r>
              <a:rPr lang="en-ZA" dirty="0" smtClean="0"/>
              <a:t>.</a:t>
            </a:r>
            <a:endParaRPr lang="en-ZA" dirty="0">
              <a:solidFill>
                <a:schemeClr val="accent4">
                  <a:lumMod val="75000"/>
                </a:schemeClr>
              </a:solidFill>
            </a:endParaRPr>
          </a:p>
        </p:txBody>
      </p:sp>
      <p:pic>
        <p:nvPicPr>
          <p:cNvPr id="8" name="Picture 7"/>
          <p:cNvPicPr/>
          <p:nvPr/>
        </p:nvPicPr>
        <p:blipFill>
          <a:blip r:embed="rId3">
            <a:extLst>
              <a:ext uri="{28A0092B-C50C-407E-A947-70E740481C1C}">
                <a14:useLocalDpi xmlns:a14="http://schemas.microsoft.com/office/drawing/2010/main" xmlns="" val="0"/>
              </a:ext>
            </a:extLst>
          </a:blip>
          <a:stretch>
            <a:fillRect/>
          </a:stretch>
        </p:blipFill>
        <p:spPr>
          <a:xfrm>
            <a:off x="226270" y="982638"/>
            <a:ext cx="5785909" cy="5315291"/>
          </a:xfrm>
          <a:prstGeom prst="rect">
            <a:avLst/>
          </a:prstGeom>
        </p:spPr>
      </p:pic>
    </p:spTree>
    <p:extLst>
      <p:ext uri="{BB962C8B-B14F-4D97-AF65-F5344CB8AC3E}">
        <p14:creationId xmlns:p14="http://schemas.microsoft.com/office/powerpoint/2010/main" xmlns="" val="3795905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42</a:t>
            </a:fld>
            <a:endParaRPr lang="en-US" dirty="0"/>
          </a:p>
        </p:txBody>
      </p:sp>
      <p:sp>
        <p:nvSpPr>
          <p:cNvPr id="5" name="Rectangle 4"/>
          <p:cNvSpPr/>
          <p:nvPr/>
        </p:nvSpPr>
        <p:spPr>
          <a:xfrm>
            <a:off x="3791794" y="2863335"/>
            <a:ext cx="2322431" cy="1200329"/>
          </a:xfrm>
          <a:prstGeom prst="rect">
            <a:avLst/>
          </a:prstGeom>
          <a:solidFill>
            <a:schemeClr val="accent6">
              <a:lumMod val="20000"/>
              <a:lumOff val="80000"/>
            </a:schemeClr>
          </a:solidFill>
        </p:spPr>
        <p:txBody>
          <a:bodyPr wrap="none">
            <a:spAutoFit/>
          </a:bodyPr>
          <a:lstStyle/>
          <a:p>
            <a:pPr algn="ctr"/>
            <a:r>
              <a:rPr lang="en-ZA" sz="7200" dirty="0" smtClean="0">
                <a:solidFill>
                  <a:schemeClr val="accent5">
                    <a:lumMod val="75000"/>
                  </a:schemeClr>
                </a:solidFill>
              </a:rPr>
              <a:t>KPI’s</a:t>
            </a:r>
            <a:endParaRPr lang="en-ZA" sz="7200" dirty="0">
              <a:solidFill>
                <a:schemeClr val="accent5">
                  <a:lumMod val="75000"/>
                </a:schemeClr>
              </a:solidFill>
            </a:endParaRPr>
          </a:p>
        </p:txBody>
      </p:sp>
    </p:spTree>
    <p:extLst>
      <p:ext uri="{BB962C8B-B14F-4D97-AF65-F5344CB8AC3E}">
        <p14:creationId xmlns:p14="http://schemas.microsoft.com/office/powerpoint/2010/main" xmlns="" val="2667992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smtClean="0">
                <a:latin typeface="Arial" panose="020B0604020202020204" pitchFamily="34" charset="0"/>
                <a:cs typeface="Arial" panose="020B0604020202020204" pitchFamily="34" charset="0"/>
              </a:rPr>
              <a:t>KEY PERFORMANCE INDICATORS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43</a:t>
            </a:fld>
            <a:endParaRPr lang="en-US" dirty="0"/>
          </a:p>
        </p:txBody>
      </p:sp>
      <p:pic>
        <p:nvPicPr>
          <p:cNvPr id="5" name="Picture 4"/>
          <p:cNvPicPr/>
          <p:nvPr/>
        </p:nvPicPr>
        <p:blipFill>
          <a:blip r:embed="rId3">
            <a:extLst>
              <a:ext uri="{28A0092B-C50C-407E-A947-70E740481C1C}">
                <a14:useLocalDpi xmlns:a14="http://schemas.microsoft.com/office/drawing/2010/main" xmlns="" val="0"/>
              </a:ext>
            </a:extLst>
          </a:blip>
          <a:stretch>
            <a:fillRect/>
          </a:stretch>
        </p:blipFill>
        <p:spPr>
          <a:xfrm>
            <a:off x="521335" y="1365885"/>
            <a:ext cx="8863330" cy="4126230"/>
          </a:xfrm>
          <a:prstGeom prst="rect">
            <a:avLst/>
          </a:prstGeom>
        </p:spPr>
      </p:pic>
    </p:spTree>
    <p:extLst>
      <p:ext uri="{BB962C8B-B14F-4D97-AF65-F5344CB8AC3E}">
        <p14:creationId xmlns:p14="http://schemas.microsoft.com/office/powerpoint/2010/main" xmlns="" val="1588520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a:latin typeface="Arial" panose="020B0604020202020204" pitchFamily="34" charset="0"/>
                <a:cs typeface="Arial" panose="020B0604020202020204" pitchFamily="34" charset="0"/>
              </a:rPr>
              <a:t>KEY PERFORMANCE INDICATORS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44</a:t>
            </a:fld>
            <a:endParaRPr lang="en-US" dirty="0"/>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521335" y="1182052"/>
            <a:ext cx="8863330" cy="1699895"/>
          </a:xfrm>
          <a:prstGeom prst="rect">
            <a:avLst/>
          </a:prstGeom>
        </p:spPr>
      </p:pic>
      <p:pic>
        <p:nvPicPr>
          <p:cNvPr id="7" name="Picture 6"/>
          <p:cNvPicPr/>
          <p:nvPr/>
        </p:nvPicPr>
        <p:blipFill>
          <a:blip r:embed="rId4">
            <a:extLst>
              <a:ext uri="{28A0092B-C50C-407E-A947-70E740481C1C}">
                <a14:useLocalDpi xmlns:a14="http://schemas.microsoft.com/office/drawing/2010/main" xmlns="" val="0"/>
              </a:ext>
            </a:extLst>
          </a:blip>
          <a:stretch>
            <a:fillRect/>
          </a:stretch>
        </p:blipFill>
        <p:spPr>
          <a:xfrm>
            <a:off x="521335" y="3195637"/>
            <a:ext cx="8863330" cy="2752725"/>
          </a:xfrm>
          <a:prstGeom prst="rect">
            <a:avLst/>
          </a:prstGeom>
        </p:spPr>
      </p:pic>
    </p:spTree>
    <p:extLst>
      <p:ext uri="{BB962C8B-B14F-4D97-AF65-F5344CB8AC3E}">
        <p14:creationId xmlns:p14="http://schemas.microsoft.com/office/powerpoint/2010/main" xmlns="" val="692764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a:latin typeface="Arial" panose="020B0604020202020204" pitchFamily="34" charset="0"/>
                <a:cs typeface="Arial" panose="020B0604020202020204" pitchFamily="34" charset="0"/>
              </a:rPr>
              <a:t>KEY PERFORMANCE INDICATORS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45</a:t>
            </a:fld>
            <a:endParaRPr lang="en-US" dirty="0"/>
          </a:p>
        </p:txBody>
      </p:sp>
      <p:pic>
        <p:nvPicPr>
          <p:cNvPr id="5" name="Picture 4"/>
          <p:cNvPicPr/>
          <p:nvPr/>
        </p:nvPicPr>
        <p:blipFill>
          <a:blip r:embed="rId3">
            <a:extLst>
              <a:ext uri="{28A0092B-C50C-407E-A947-70E740481C1C}">
                <a14:useLocalDpi xmlns:a14="http://schemas.microsoft.com/office/drawing/2010/main" xmlns="" val="0"/>
              </a:ext>
            </a:extLst>
          </a:blip>
          <a:stretch>
            <a:fillRect/>
          </a:stretch>
        </p:blipFill>
        <p:spPr>
          <a:xfrm>
            <a:off x="521335" y="1175385"/>
            <a:ext cx="8863330" cy="5015230"/>
          </a:xfrm>
          <a:prstGeom prst="rect">
            <a:avLst/>
          </a:prstGeom>
        </p:spPr>
      </p:pic>
    </p:spTree>
    <p:extLst>
      <p:ext uri="{BB962C8B-B14F-4D97-AF65-F5344CB8AC3E}">
        <p14:creationId xmlns:p14="http://schemas.microsoft.com/office/powerpoint/2010/main" xmlns="" val="212231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a:latin typeface="Arial" panose="020B0604020202020204" pitchFamily="34" charset="0"/>
                <a:cs typeface="Arial" panose="020B0604020202020204" pitchFamily="34" charset="0"/>
              </a:rPr>
              <a:t>KEY PERFORMANCE INDICATORS</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46</a:t>
            </a:fld>
            <a:endParaRPr lang="en-US" dirty="0"/>
          </a:p>
        </p:txBody>
      </p:sp>
      <p:pic>
        <p:nvPicPr>
          <p:cNvPr id="5" name="Picture 4"/>
          <p:cNvPicPr/>
          <p:nvPr/>
        </p:nvPicPr>
        <p:blipFill>
          <a:blip r:embed="rId3">
            <a:extLst>
              <a:ext uri="{28A0092B-C50C-407E-A947-70E740481C1C}">
                <a14:useLocalDpi xmlns:a14="http://schemas.microsoft.com/office/drawing/2010/main" xmlns="" val="0"/>
              </a:ext>
            </a:extLst>
          </a:blip>
          <a:stretch>
            <a:fillRect/>
          </a:stretch>
        </p:blipFill>
        <p:spPr>
          <a:xfrm>
            <a:off x="521335" y="1357312"/>
            <a:ext cx="8863330" cy="3127375"/>
          </a:xfrm>
          <a:prstGeom prst="rect">
            <a:avLst/>
          </a:prstGeom>
        </p:spPr>
      </p:pic>
    </p:spTree>
    <p:extLst>
      <p:ext uri="{BB962C8B-B14F-4D97-AF65-F5344CB8AC3E}">
        <p14:creationId xmlns:p14="http://schemas.microsoft.com/office/powerpoint/2010/main" xmlns="" val="731956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47</a:t>
            </a:fld>
            <a:endParaRPr lang="en-US" dirty="0"/>
          </a:p>
        </p:txBody>
      </p:sp>
      <p:sp>
        <p:nvSpPr>
          <p:cNvPr id="5" name="Rectangle 4"/>
          <p:cNvSpPr/>
          <p:nvPr/>
        </p:nvSpPr>
        <p:spPr>
          <a:xfrm>
            <a:off x="2911424" y="2863335"/>
            <a:ext cx="4083170" cy="1200329"/>
          </a:xfrm>
          <a:prstGeom prst="rect">
            <a:avLst/>
          </a:prstGeom>
          <a:solidFill>
            <a:schemeClr val="accent6">
              <a:lumMod val="20000"/>
              <a:lumOff val="80000"/>
            </a:schemeClr>
          </a:solidFill>
        </p:spPr>
        <p:txBody>
          <a:bodyPr wrap="none">
            <a:spAutoFit/>
          </a:bodyPr>
          <a:lstStyle/>
          <a:p>
            <a:pPr algn="ctr"/>
            <a:r>
              <a:rPr lang="en-ZA" sz="7200" dirty="0" smtClean="0">
                <a:solidFill>
                  <a:schemeClr val="accent5">
                    <a:lumMod val="75000"/>
                  </a:schemeClr>
                </a:solidFill>
              </a:rPr>
              <a:t>Risk Plan</a:t>
            </a:r>
            <a:endParaRPr lang="en-ZA" sz="7200" dirty="0">
              <a:solidFill>
                <a:schemeClr val="accent5">
                  <a:lumMod val="75000"/>
                </a:schemeClr>
              </a:solidFill>
            </a:endParaRPr>
          </a:p>
        </p:txBody>
      </p:sp>
    </p:spTree>
    <p:extLst>
      <p:ext uri="{BB962C8B-B14F-4D97-AF65-F5344CB8AC3E}">
        <p14:creationId xmlns:p14="http://schemas.microsoft.com/office/powerpoint/2010/main" xmlns="" val="2002064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smtClean="0">
                <a:latin typeface="Arial" panose="020B0604020202020204" pitchFamily="34" charset="0"/>
                <a:cs typeface="Arial" panose="020B0604020202020204" pitchFamily="34" charset="0"/>
              </a:rPr>
              <a:t>RISK </a:t>
            </a:r>
            <a:r>
              <a:rPr lang="en-ZA" sz="2400" dirty="0">
                <a:latin typeface="Arial" panose="020B0604020202020204" pitchFamily="34" charset="0"/>
                <a:cs typeface="Arial" panose="020B0604020202020204" pitchFamily="34" charset="0"/>
              </a:rPr>
              <a:t>MANAGEMENT </a:t>
            </a:r>
            <a:r>
              <a:rPr lang="en-ZA" sz="2400" dirty="0" smtClean="0">
                <a:latin typeface="Arial" panose="020B0604020202020204" pitchFamily="34" charset="0"/>
                <a:cs typeface="Arial" panose="020B0604020202020204" pitchFamily="34" charset="0"/>
              </a:rPr>
              <a:t>PLAN</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48</a:t>
            </a:fld>
            <a:endParaRPr lang="en-US" dirty="0"/>
          </a:p>
        </p:txBody>
      </p:sp>
      <p:pic>
        <p:nvPicPr>
          <p:cNvPr id="5" name="Picture 4"/>
          <p:cNvPicPr/>
          <p:nvPr/>
        </p:nvPicPr>
        <p:blipFill>
          <a:blip r:embed="rId3">
            <a:extLst>
              <a:ext uri="{28A0092B-C50C-407E-A947-70E740481C1C}">
                <a14:useLocalDpi xmlns:a14="http://schemas.microsoft.com/office/drawing/2010/main" xmlns="" val="0"/>
              </a:ext>
            </a:extLst>
          </a:blip>
          <a:stretch>
            <a:fillRect/>
          </a:stretch>
        </p:blipFill>
        <p:spPr>
          <a:xfrm>
            <a:off x="521335" y="1048019"/>
            <a:ext cx="8863330" cy="4893578"/>
          </a:xfrm>
          <a:prstGeom prst="rect">
            <a:avLst/>
          </a:prstGeom>
        </p:spPr>
      </p:pic>
      <p:pic>
        <p:nvPicPr>
          <p:cNvPr id="6" name="Picture 5"/>
          <p:cNvPicPr/>
          <p:nvPr/>
        </p:nvPicPr>
        <p:blipFill>
          <a:blip r:embed="rId4"/>
          <a:srcRect/>
          <a:stretch>
            <a:fillRect/>
          </a:stretch>
        </p:blipFill>
        <p:spPr bwMode="auto">
          <a:xfrm>
            <a:off x="2657475" y="6006823"/>
            <a:ext cx="4591050" cy="200025"/>
          </a:xfrm>
          <a:prstGeom prst="rect">
            <a:avLst/>
          </a:prstGeom>
          <a:solidFill>
            <a:srgbClr val="FFFFFF"/>
          </a:solidFill>
          <a:ln w="9525">
            <a:solidFill>
              <a:srgbClr val="000000"/>
            </a:solidFill>
            <a:miter lim="800000"/>
            <a:headEnd/>
            <a:tailEnd/>
          </a:ln>
        </p:spPr>
      </p:pic>
    </p:spTree>
    <p:extLst>
      <p:ext uri="{BB962C8B-B14F-4D97-AF65-F5344CB8AC3E}">
        <p14:creationId xmlns:p14="http://schemas.microsoft.com/office/powerpoint/2010/main" xmlns="" val="1951411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7" y="360381"/>
            <a:ext cx="8577618" cy="622412"/>
          </a:xfrm>
        </p:spPr>
        <p:txBody>
          <a:bodyPr anchor="ctr"/>
          <a:lstStyle/>
          <a:p>
            <a:r>
              <a:rPr lang="en-ZA" sz="2400" dirty="0">
                <a:latin typeface="Arial" panose="020B0604020202020204" pitchFamily="34" charset="0"/>
                <a:cs typeface="Arial" panose="020B0604020202020204" pitchFamily="34" charset="0"/>
              </a:rPr>
              <a:t>RISK MANAGEMENT PLAN</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49</a:t>
            </a:fld>
            <a:endParaRPr lang="en-US" dirty="0"/>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521335" y="1105217"/>
            <a:ext cx="8863330" cy="4943043"/>
          </a:xfrm>
          <a:prstGeom prst="rect">
            <a:avLst/>
          </a:prstGeom>
        </p:spPr>
      </p:pic>
      <p:pic>
        <p:nvPicPr>
          <p:cNvPr id="7" name="Picture 6"/>
          <p:cNvPicPr/>
          <p:nvPr/>
        </p:nvPicPr>
        <p:blipFill>
          <a:blip r:embed="rId4"/>
          <a:srcRect/>
          <a:stretch>
            <a:fillRect/>
          </a:stretch>
        </p:blipFill>
        <p:spPr bwMode="auto">
          <a:xfrm>
            <a:off x="2657475" y="5995987"/>
            <a:ext cx="4591050" cy="200025"/>
          </a:xfrm>
          <a:prstGeom prst="rect">
            <a:avLst/>
          </a:prstGeom>
          <a:solidFill>
            <a:srgbClr val="FFFFFF"/>
          </a:solidFill>
          <a:ln w="9525">
            <a:solidFill>
              <a:srgbClr val="000000"/>
            </a:solidFill>
            <a:miter lim="800000"/>
            <a:headEnd/>
            <a:tailEnd/>
          </a:ln>
        </p:spPr>
      </p:pic>
    </p:spTree>
    <p:extLst>
      <p:ext uri="{BB962C8B-B14F-4D97-AF65-F5344CB8AC3E}">
        <p14:creationId xmlns:p14="http://schemas.microsoft.com/office/powerpoint/2010/main" xmlns="" val="26938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STP Migration</a:t>
            </a:r>
            <a:endParaRPr lang="en-ZA" dirty="0"/>
          </a:p>
        </p:txBody>
      </p:sp>
      <p:sp>
        <p:nvSpPr>
          <p:cNvPr id="3" name="Content Placeholder 2"/>
          <p:cNvSpPr>
            <a:spLocks noGrp="1"/>
          </p:cNvSpPr>
          <p:nvPr>
            <p:ph idx="1"/>
          </p:nvPr>
        </p:nvSpPr>
        <p:spPr>
          <a:xfrm>
            <a:off x="320041" y="4841001"/>
            <a:ext cx="8915400" cy="1403975"/>
          </a:xfrm>
        </p:spPr>
        <p:txBody>
          <a:bodyPr>
            <a:noAutofit/>
          </a:bodyPr>
          <a:lstStyle/>
          <a:p>
            <a:r>
              <a:rPr lang="en-ZA" sz="1500" b="0" dirty="0" smtClean="0">
                <a:solidFill>
                  <a:schemeClr val="tx1"/>
                </a:solidFill>
              </a:rPr>
              <a:t>Initiatives being carried over from the STP into the new corporate plan are revenue generation initiatives and operational efficiency improvement initiatives.</a:t>
            </a:r>
          </a:p>
          <a:p>
            <a:r>
              <a:rPr lang="en-ZA" sz="1500" b="0" dirty="0" smtClean="0">
                <a:solidFill>
                  <a:schemeClr val="tx1"/>
                </a:solidFill>
              </a:rPr>
              <a:t>The initiatives that were not realisable are tenders that were not issued but had been in the STP, such as the SASSA tender, which had been estimated at R 250 million and tenders that were not awarded to SAPO, such as tender for distribution of tablets and ARV’s.   As well as the launch of the MVNO</a:t>
            </a:r>
            <a:endParaRPr lang="en-ZA" sz="1500" b="0" dirty="0">
              <a:solidFill>
                <a:schemeClr val="tx1"/>
              </a:solidFill>
            </a:endParaRPr>
          </a:p>
        </p:txBody>
      </p:sp>
      <p:sp>
        <p:nvSpPr>
          <p:cNvPr id="4" name="Slide Number Placeholder 3"/>
          <p:cNvSpPr>
            <a:spLocks noGrp="1"/>
          </p:cNvSpPr>
          <p:nvPr>
            <p:ph type="sldNum" sz="quarter" idx="12"/>
          </p:nvPr>
        </p:nvSpPr>
        <p:spPr/>
        <p:txBody>
          <a:bodyPr/>
          <a:lstStyle/>
          <a:p>
            <a:fld id="{AB9C7AD4-EF6E-4C4E-BE6D-BC7F73DF01BA}" type="slidenum">
              <a:rPr lang="en-US" smtClean="0"/>
              <a:pPr/>
              <a:t>5</a:t>
            </a:fld>
            <a:endParaRPr lang="en-US" dirty="0"/>
          </a:p>
        </p:txBody>
      </p:sp>
      <p:grpSp>
        <p:nvGrpSpPr>
          <p:cNvPr id="7" name="Group 6"/>
          <p:cNvGrpSpPr/>
          <p:nvPr/>
        </p:nvGrpSpPr>
        <p:grpSpPr>
          <a:xfrm>
            <a:off x="320041" y="1291590"/>
            <a:ext cx="2350382" cy="3348990"/>
            <a:chOff x="495300" y="1291590"/>
            <a:chExt cx="2011680" cy="3348990"/>
          </a:xfrm>
          <a:solidFill>
            <a:schemeClr val="tx2">
              <a:lumMod val="75000"/>
            </a:schemeClr>
          </a:solidFill>
        </p:grpSpPr>
        <p:sp>
          <p:nvSpPr>
            <p:cNvPr id="6" name="Rectangle 5"/>
            <p:cNvSpPr/>
            <p:nvPr/>
          </p:nvSpPr>
          <p:spPr>
            <a:xfrm>
              <a:off x="495300" y="1291590"/>
              <a:ext cx="2011680" cy="334899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5" name="TextBox 4"/>
            <p:cNvSpPr txBox="1"/>
            <p:nvPr/>
          </p:nvSpPr>
          <p:spPr>
            <a:xfrm>
              <a:off x="1184386" y="1492011"/>
              <a:ext cx="633507" cy="369332"/>
            </a:xfrm>
            <a:prstGeom prst="rect">
              <a:avLst/>
            </a:prstGeom>
            <a:grpFill/>
          </p:spPr>
          <p:txBody>
            <a:bodyPr wrap="none" rtlCol="0">
              <a:spAutoFit/>
            </a:bodyPr>
            <a:lstStyle/>
            <a:p>
              <a:r>
                <a:rPr lang="en-ZA" b="1" dirty="0" smtClean="0">
                  <a:solidFill>
                    <a:schemeClr val="bg1"/>
                  </a:solidFill>
                </a:rPr>
                <a:t>STP</a:t>
              </a:r>
              <a:endParaRPr lang="en-ZA" b="1" dirty="0">
                <a:solidFill>
                  <a:schemeClr val="bg1"/>
                </a:solidFill>
              </a:endParaRPr>
            </a:p>
          </p:txBody>
        </p:sp>
      </p:grpSp>
      <p:grpSp>
        <p:nvGrpSpPr>
          <p:cNvPr id="8" name="Group 7"/>
          <p:cNvGrpSpPr/>
          <p:nvPr/>
        </p:nvGrpSpPr>
        <p:grpSpPr>
          <a:xfrm>
            <a:off x="6233246" y="1291590"/>
            <a:ext cx="2011680" cy="3348990"/>
            <a:chOff x="495300" y="1291590"/>
            <a:chExt cx="2011680" cy="3348990"/>
          </a:xfrm>
          <a:solidFill>
            <a:schemeClr val="accent6">
              <a:lumMod val="75000"/>
            </a:schemeClr>
          </a:solidFill>
        </p:grpSpPr>
        <p:sp>
          <p:nvSpPr>
            <p:cNvPr id="9" name="Rectangle 8"/>
            <p:cNvSpPr/>
            <p:nvPr/>
          </p:nvSpPr>
          <p:spPr>
            <a:xfrm>
              <a:off x="495300" y="1291590"/>
              <a:ext cx="2011680" cy="334899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TextBox 9"/>
            <p:cNvSpPr txBox="1"/>
            <p:nvPr/>
          </p:nvSpPr>
          <p:spPr>
            <a:xfrm>
              <a:off x="793254" y="1476256"/>
              <a:ext cx="1415772" cy="1200329"/>
            </a:xfrm>
            <a:prstGeom prst="rect">
              <a:avLst/>
            </a:prstGeom>
            <a:grpFill/>
          </p:spPr>
          <p:txBody>
            <a:bodyPr wrap="none" rtlCol="0">
              <a:spAutoFit/>
            </a:bodyPr>
            <a:lstStyle/>
            <a:p>
              <a:r>
                <a:rPr lang="en-ZA" dirty="0" smtClean="0">
                  <a:solidFill>
                    <a:schemeClr val="bg1"/>
                  </a:solidFill>
                </a:rPr>
                <a:t>SAPO </a:t>
              </a:r>
            </a:p>
            <a:p>
              <a:r>
                <a:rPr lang="en-ZA" dirty="0" smtClean="0">
                  <a:solidFill>
                    <a:schemeClr val="bg1"/>
                  </a:solidFill>
                </a:rPr>
                <a:t>2016-2019  </a:t>
              </a:r>
            </a:p>
            <a:p>
              <a:r>
                <a:rPr lang="en-ZA" dirty="0" smtClean="0">
                  <a:solidFill>
                    <a:schemeClr val="bg1"/>
                  </a:solidFill>
                </a:rPr>
                <a:t>Corporate </a:t>
              </a:r>
              <a:br>
                <a:rPr lang="en-ZA" dirty="0" smtClean="0">
                  <a:solidFill>
                    <a:schemeClr val="bg1"/>
                  </a:solidFill>
                </a:rPr>
              </a:br>
              <a:r>
                <a:rPr lang="en-ZA" dirty="0" smtClean="0">
                  <a:solidFill>
                    <a:schemeClr val="bg1"/>
                  </a:solidFill>
                </a:rPr>
                <a:t>Plan</a:t>
              </a:r>
              <a:endParaRPr lang="en-ZA" dirty="0">
                <a:solidFill>
                  <a:schemeClr val="bg1"/>
                </a:solidFill>
              </a:endParaRPr>
            </a:p>
          </p:txBody>
        </p:sp>
      </p:grpSp>
      <p:sp>
        <p:nvSpPr>
          <p:cNvPr id="11" name="Right Arrow 10"/>
          <p:cNvSpPr/>
          <p:nvPr/>
        </p:nvSpPr>
        <p:spPr>
          <a:xfrm>
            <a:off x="2670423" y="1396692"/>
            <a:ext cx="3562823" cy="138910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28 Initiatives </a:t>
            </a:r>
            <a:r>
              <a:rPr lang="en-ZA" dirty="0"/>
              <a:t>c</a:t>
            </a:r>
            <a:r>
              <a:rPr lang="en-ZA" dirty="0" smtClean="0"/>
              <a:t>arried over from STP </a:t>
            </a:r>
            <a:endParaRPr lang="en-ZA" dirty="0"/>
          </a:p>
        </p:txBody>
      </p:sp>
      <p:sp>
        <p:nvSpPr>
          <p:cNvPr id="12" name="TextBox 11"/>
          <p:cNvSpPr txBox="1"/>
          <p:nvPr/>
        </p:nvSpPr>
        <p:spPr>
          <a:xfrm>
            <a:off x="799666" y="2462629"/>
            <a:ext cx="1402948" cy="646331"/>
          </a:xfrm>
          <a:prstGeom prst="rect">
            <a:avLst/>
          </a:prstGeom>
          <a:solidFill>
            <a:srgbClr val="93B151"/>
          </a:solidFill>
        </p:spPr>
        <p:txBody>
          <a:bodyPr wrap="none" rtlCol="0">
            <a:spAutoFit/>
          </a:bodyPr>
          <a:lstStyle/>
          <a:p>
            <a:pPr algn="ctr"/>
            <a:r>
              <a:rPr lang="en-ZA" dirty="0"/>
              <a:t>6</a:t>
            </a:r>
            <a:r>
              <a:rPr lang="en-ZA" dirty="0" smtClean="0"/>
              <a:t> Initiatives </a:t>
            </a:r>
          </a:p>
          <a:p>
            <a:pPr algn="ctr"/>
            <a:r>
              <a:rPr lang="en-ZA" dirty="0" smtClean="0"/>
              <a:t>completed</a:t>
            </a:r>
            <a:endParaRPr lang="en-ZA" dirty="0"/>
          </a:p>
        </p:txBody>
      </p:sp>
      <p:sp>
        <p:nvSpPr>
          <p:cNvPr id="13" name="TextBox 12"/>
          <p:cNvSpPr txBox="1"/>
          <p:nvPr/>
        </p:nvSpPr>
        <p:spPr>
          <a:xfrm>
            <a:off x="440596" y="3432125"/>
            <a:ext cx="2121093" cy="646331"/>
          </a:xfrm>
          <a:prstGeom prst="rect">
            <a:avLst/>
          </a:prstGeom>
          <a:solidFill>
            <a:schemeClr val="accent5">
              <a:lumMod val="75000"/>
            </a:schemeClr>
          </a:solidFill>
        </p:spPr>
        <p:txBody>
          <a:bodyPr wrap="none" rtlCol="0">
            <a:spAutoFit/>
          </a:bodyPr>
          <a:lstStyle/>
          <a:p>
            <a:pPr algn="ctr"/>
            <a:r>
              <a:rPr lang="en-ZA" dirty="0">
                <a:solidFill>
                  <a:schemeClr val="bg1"/>
                </a:solidFill>
              </a:rPr>
              <a:t>3</a:t>
            </a:r>
            <a:r>
              <a:rPr lang="en-ZA" dirty="0" smtClean="0">
                <a:solidFill>
                  <a:schemeClr val="bg1"/>
                </a:solidFill>
              </a:rPr>
              <a:t> Initiatives </a:t>
            </a:r>
          </a:p>
          <a:p>
            <a:pPr algn="ctr"/>
            <a:r>
              <a:rPr lang="en-ZA" dirty="0" smtClean="0">
                <a:solidFill>
                  <a:schemeClr val="bg1"/>
                </a:solidFill>
              </a:rPr>
              <a:t>were not realisable</a:t>
            </a:r>
            <a:endParaRPr lang="en-ZA" dirty="0">
              <a:solidFill>
                <a:schemeClr val="bg1"/>
              </a:solidFill>
            </a:endParaRPr>
          </a:p>
        </p:txBody>
      </p:sp>
      <p:sp>
        <p:nvSpPr>
          <p:cNvPr id="14" name="TextBox 13"/>
          <p:cNvSpPr txBox="1"/>
          <p:nvPr/>
        </p:nvSpPr>
        <p:spPr>
          <a:xfrm>
            <a:off x="8333591" y="3857177"/>
            <a:ext cx="1404552" cy="617670"/>
          </a:xfrm>
          <a:prstGeom prst="rect">
            <a:avLst/>
          </a:prstGeom>
          <a:noFill/>
        </p:spPr>
        <p:txBody>
          <a:bodyPr wrap="none" rtlCol="0">
            <a:spAutoFit/>
          </a:bodyPr>
          <a:lstStyle/>
          <a:p>
            <a:pPr defTabSz="742950"/>
            <a:r>
              <a:rPr lang="en-ZA" sz="1138" b="1" dirty="0" smtClean="0">
                <a:solidFill>
                  <a:prstClr val="black"/>
                </a:solidFill>
              </a:rPr>
              <a:t>Note</a:t>
            </a:r>
            <a:r>
              <a:rPr lang="en-ZA" sz="1138" b="1" dirty="0">
                <a:solidFill>
                  <a:prstClr val="black"/>
                </a:solidFill>
              </a:rPr>
              <a:t>:  </a:t>
            </a:r>
            <a:r>
              <a:rPr lang="en-ZA" sz="1138" dirty="0">
                <a:solidFill>
                  <a:prstClr val="black"/>
                </a:solidFill>
              </a:rPr>
              <a:t>Please see </a:t>
            </a:r>
            <a:endParaRPr lang="en-ZA" sz="1138" dirty="0" smtClean="0">
              <a:solidFill>
                <a:prstClr val="black"/>
              </a:solidFill>
            </a:endParaRPr>
          </a:p>
          <a:p>
            <a:pPr defTabSz="742950"/>
            <a:r>
              <a:rPr lang="en-ZA" sz="1138" dirty="0" smtClean="0">
                <a:solidFill>
                  <a:prstClr val="black"/>
                </a:solidFill>
              </a:rPr>
              <a:t>Appendices for </a:t>
            </a:r>
          </a:p>
          <a:p>
            <a:pPr defTabSz="742950"/>
            <a:r>
              <a:rPr lang="en-ZA" sz="1138" dirty="0" smtClean="0">
                <a:solidFill>
                  <a:prstClr val="black"/>
                </a:solidFill>
              </a:rPr>
              <a:t>detailed </a:t>
            </a:r>
            <a:r>
              <a:rPr lang="en-ZA" sz="1138" dirty="0">
                <a:solidFill>
                  <a:prstClr val="black"/>
                </a:solidFill>
              </a:rPr>
              <a:t>initiatives</a:t>
            </a:r>
          </a:p>
        </p:txBody>
      </p:sp>
    </p:spTree>
    <p:extLst>
      <p:ext uri="{BB962C8B-B14F-4D97-AF65-F5344CB8AC3E}">
        <p14:creationId xmlns:p14="http://schemas.microsoft.com/office/powerpoint/2010/main" xmlns="" val="215578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50</a:t>
            </a:fld>
            <a:endParaRPr lang="en-US" dirty="0"/>
          </a:p>
        </p:txBody>
      </p:sp>
      <p:sp>
        <p:nvSpPr>
          <p:cNvPr id="9" name="Rectangle 8"/>
          <p:cNvSpPr/>
          <p:nvPr/>
        </p:nvSpPr>
        <p:spPr>
          <a:xfrm>
            <a:off x="2680006" y="3244335"/>
            <a:ext cx="4545988" cy="1200329"/>
          </a:xfrm>
          <a:prstGeom prst="rect">
            <a:avLst/>
          </a:prstGeom>
        </p:spPr>
        <p:txBody>
          <a:bodyPr wrap="none">
            <a:spAutoFit/>
          </a:bodyPr>
          <a:lstStyle/>
          <a:p>
            <a:pPr algn="ctr"/>
            <a:r>
              <a:rPr lang="en-ZA" sz="7200" dirty="0">
                <a:solidFill>
                  <a:schemeClr val="accent5">
                    <a:lumMod val="75000"/>
                  </a:schemeClr>
                </a:solidFill>
              </a:rPr>
              <a:t>Thank You</a:t>
            </a:r>
          </a:p>
        </p:txBody>
      </p:sp>
    </p:spTree>
    <p:extLst>
      <p:ext uri="{BB962C8B-B14F-4D97-AF65-F5344CB8AC3E}">
        <p14:creationId xmlns:p14="http://schemas.microsoft.com/office/powerpoint/2010/main" xmlns="" val="1267365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11FF2C-5551-40D0-B92F-F2F89F2DB7ED}" type="slidenum">
              <a:rPr lang="en-ZA" smtClean="0">
                <a:solidFill>
                  <a:prstClr val="black">
                    <a:tint val="75000"/>
                  </a:prstClr>
                </a:solidFill>
              </a:rPr>
              <a:pPr/>
              <a:t>6</a:t>
            </a:fld>
            <a:endParaRPr lang="en-ZA" dirty="0">
              <a:solidFill>
                <a:prstClr val="black">
                  <a:tint val="75000"/>
                </a:prstClr>
              </a:solidFill>
            </a:endParaRPr>
          </a:p>
        </p:txBody>
      </p:sp>
      <p:sp>
        <p:nvSpPr>
          <p:cNvPr id="8" name="Title 1"/>
          <p:cNvSpPr>
            <a:spLocks noGrp="1"/>
          </p:cNvSpPr>
          <p:nvPr>
            <p:ph type="title"/>
          </p:nvPr>
        </p:nvSpPr>
        <p:spPr>
          <a:xfrm>
            <a:off x="400880" y="371363"/>
            <a:ext cx="7070033" cy="417650"/>
          </a:xfrm>
        </p:spPr>
        <p:txBody>
          <a:bodyPr>
            <a:normAutofit fontScale="90000"/>
          </a:bodyPr>
          <a:lstStyle/>
          <a:p>
            <a:r>
              <a:rPr lang="en-US" dirty="0" smtClean="0"/>
              <a:t>Current of SAPO Mail and Retail Outlets –              as at 30 March 2016</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05644418"/>
              </p:ext>
            </p:extLst>
          </p:nvPr>
        </p:nvGraphicFramePr>
        <p:xfrm>
          <a:off x="400880" y="1192523"/>
          <a:ext cx="9307602" cy="4825957"/>
        </p:xfrm>
        <a:graphic>
          <a:graphicData uri="http://schemas.openxmlformats.org/drawingml/2006/table">
            <a:tbl>
              <a:tblPr/>
              <a:tblGrid>
                <a:gridCol w="1219744"/>
                <a:gridCol w="1219744"/>
                <a:gridCol w="1219744"/>
                <a:gridCol w="1219744"/>
                <a:gridCol w="1219744"/>
                <a:gridCol w="1627130"/>
                <a:gridCol w="362008"/>
                <a:gridCol w="1219744"/>
              </a:tblGrid>
              <a:tr h="415847">
                <a:tc gridSpan="8">
                  <a:txBody>
                    <a:bodyPr/>
                    <a:lstStyle/>
                    <a:p>
                      <a:pPr algn="ctr" fontAlgn="ctr"/>
                      <a:r>
                        <a:rPr lang="en-ZA" sz="1200" b="1" i="0" u="none" strike="noStrike" dirty="0">
                          <a:solidFill>
                            <a:srgbClr val="FFFFFF"/>
                          </a:solidFill>
                          <a:effectLst/>
                          <a:latin typeface="Arial" panose="020B0604020202020204" pitchFamily="34" charset="0"/>
                        </a:rPr>
                        <a:t>National Status - Action on outstanding payments on rented outlets</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14863">
                <a:tc rowSpan="3">
                  <a:txBody>
                    <a:bodyPr/>
                    <a:lstStyle/>
                    <a:p>
                      <a:pPr algn="ctr" fontAlgn="ctr"/>
                      <a:r>
                        <a:rPr lang="en-ZA" sz="1300" b="1" i="0" u="none" strike="noStrike">
                          <a:solidFill>
                            <a:srgbClr val="000000"/>
                          </a:solidFill>
                          <a:effectLst/>
                          <a:latin typeface="Arial" panose="020B0604020202020204" pitchFamily="34" charset="0"/>
                        </a:rPr>
                        <a:t>Status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FFFFFF"/>
                          </a:solidFill>
                          <a:effectLst/>
                          <a:latin typeface="Arial" panose="020B0604020202020204" pitchFamily="34" charset="0"/>
                        </a:rPr>
                        <a:t>Branches evicted and permanently closed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300" b="0" i="0" u="none" strike="noStrike">
                          <a:solidFill>
                            <a:srgbClr val="FFFFFF"/>
                          </a:solidFill>
                          <a:effectLst/>
                          <a:latin typeface="Arial" panose="020B0604020202020204" pitchFamily="34" charset="0"/>
                        </a:rPr>
                        <a:t>Locked 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300" b="0" i="0" u="none" strike="noStrike">
                          <a:solidFill>
                            <a:srgbClr val="FFFFFF"/>
                          </a:solidFill>
                          <a:effectLst/>
                          <a:latin typeface="Arial" panose="020B0604020202020204" pitchFamily="34" charset="0"/>
                        </a:rPr>
                        <a:t>Electricity cut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300" b="0" i="0" u="none" strike="noStrike">
                          <a:solidFill>
                            <a:srgbClr val="000000"/>
                          </a:solidFill>
                          <a:effectLst/>
                          <a:latin typeface="Arial" panose="020B0604020202020204" pitchFamily="34" charset="0"/>
                        </a:rPr>
                        <a:t>Summons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en-ZA" sz="1300" b="0" i="0" u="none" strike="noStrike">
                          <a:solidFill>
                            <a:srgbClr val="000000"/>
                          </a:solidFill>
                          <a:effectLst/>
                          <a:latin typeface="Arial" panose="020B0604020202020204" pitchFamily="34" charset="0"/>
                        </a:rPr>
                        <a:t>Letter of demand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ctr"/>
                      <a:r>
                        <a:rPr lang="en-ZA" sz="1300" b="0" i="0" u="none" strike="noStrike">
                          <a:solidFill>
                            <a:srgbClr val="000000"/>
                          </a:solidFill>
                          <a:effectLst/>
                          <a:latin typeface="Arial" panose="020B0604020202020204" pitchFamily="34" charset="0"/>
                        </a:rPr>
                        <a:t>Total affected outlets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003">
                <a:tc vMerge="1">
                  <a:txBody>
                    <a:bodyPr/>
                    <a:lstStyle/>
                    <a:p>
                      <a:endParaRPr lang="en-ZA"/>
                    </a:p>
                  </a:txBody>
                  <a:tcPr/>
                </a:tc>
                <a:tc gridSpan="7">
                  <a:txBody>
                    <a:bodyPr/>
                    <a:lstStyle/>
                    <a:p>
                      <a:pPr algn="ctr" fontAlgn="ctr"/>
                      <a:r>
                        <a:rPr lang="en-ZA" sz="1200" b="0" i="0" u="none" strike="noStrike">
                          <a:solidFill>
                            <a:srgbClr val="FFFF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15847">
                <a:tc vMerge="1">
                  <a:txBody>
                    <a:bodyPr/>
                    <a:lstStyle/>
                    <a:p>
                      <a:endParaRPr lang="en-ZA"/>
                    </a:p>
                  </a:txBody>
                  <a:tcPr/>
                </a:tc>
                <a:tc>
                  <a:txBody>
                    <a:bodyPr/>
                    <a:lstStyle/>
                    <a:p>
                      <a:pPr algn="ctr" fontAlgn="ctr"/>
                      <a:r>
                        <a:rPr lang="en-ZA" sz="1200" b="0" i="0" u="none" strike="noStrike">
                          <a:solidFill>
                            <a:srgbClr val="000000"/>
                          </a:solidFill>
                          <a:effectLst/>
                          <a:latin typeface="Arial" panose="020B0604020202020204" pitchFamily="34" charset="0"/>
                        </a:rPr>
                        <a:t>Not Trading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0" i="0" u="none" strike="noStrike">
                          <a:solidFill>
                            <a:srgbClr val="000000"/>
                          </a:solidFill>
                          <a:effectLst/>
                          <a:latin typeface="Arial" panose="020B0604020202020204" pitchFamily="34" charset="0"/>
                        </a:rPr>
                        <a:t>Not Trading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0" i="0" u="none" strike="noStrike">
                          <a:solidFill>
                            <a:srgbClr val="000000"/>
                          </a:solidFill>
                          <a:effectLst/>
                          <a:latin typeface="Arial" panose="020B0604020202020204" pitchFamily="34" charset="0"/>
                        </a:rPr>
                        <a:t>Manual Trading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0" i="0" u="none" strike="noStrike" dirty="0">
                          <a:solidFill>
                            <a:srgbClr val="000000"/>
                          </a:solidFill>
                          <a:effectLst/>
                          <a:latin typeface="Arial" panose="020B0604020202020204" pitchFamily="34" charset="0"/>
                        </a:rPr>
                        <a:t>Normal Trading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0" i="0" u="none" strike="noStrike">
                          <a:solidFill>
                            <a:srgbClr val="000000"/>
                          </a:solidFill>
                          <a:effectLst/>
                          <a:latin typeface="Arial" panose="020B0604020202020204" pitchFamily="34" charset="0"/>
                        </a:rPr>
                        <a:t>Normal Trading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ZA" sz="1200" b="0" i="0" u="none" strike="noStrike">
                          <a:solidFill>
                            <a:srgbClr val="000000"/>
                          </a:solidFill>
                          <a:effectLst/>
                          <a:latin typeface="Arial" panose="020B0604020202020204" pitchFamily="34" charset="0"/>
                        </a:rPr>
                        <a:t>Total  affected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ctr" fontAlgn="ctr"/>
                      <a:endParaRPr lang="en-ZA"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67828">
                <a:tc>
                  <a:txBody>
                    <a:bodyPr/>
                    <a:lstStyle/>
                    <a:p>
                      <a:pPr algn="ctr" fontAlgn="ctr"/>
                      <a:r>
                        <a:rPr lang="en-ZA" sz="1200" b="0" i="0" u="none" strike="noStrike">
                          <a:solidFill>
                            <a:srgbClr val="000000"/>
                          </a:solidFill>
                          <a:effectLst/>
                          <a:latin typeface="Arial" panose="020B0604020202020204" pitchFamily="34" charset="0"/>
                        </a:rPr>
                        <a:t>Number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4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4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a:solidFill>
                            <a:srgbClr val="000000"/>
                          </a:solidFill>
                          <a:effectLst/>
                          <a:latin typeface="Arial" panose="020B060402020202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n-ZA" sz="1400" b="1" i="0" u="none" strike="noStrike" dirty="0">
                          <a:solidFill>
                            <a:srgbClr val="000000"/>
                          </a:solidFill>
                          <a:effectLst/>
                          <a:latin typeface="Arial" panose="020B0604020202020204" pitchFamily="34" charset="0"/>
                        </a:rPr>
                        <a:t>321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ZA" sz="1400" b="1"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70">
                <a:tc>
                  <a:txBody>
                    <a:bodyPr/>
                    <a:lstStyle/>
                    <a:p>
                      <a:pPr algn="ctr" fontAlgn="ctr"/>
                      <a:r>
                        <a:rPr lang="en-ZA" sz="12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ZA" sz="14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ZA" sz="14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ZA" sz="14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ZA" sz="14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ZA" sz="14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b"/>
                      <a:endParaRPr lang="en-ZA" sz="11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7527">
                <a:tc>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 </a:t>
                      </a:r>
                      <a:endParaRPr lang="en-ZA" sz="1100" b="0" i="0" u="none" strike="noStrike" dirty="0" smtClean="0">
                        <a:solidFill>
                          <a:srgbClr val="000000"/>
                        </a:solidFill>
                        <a:effectLst/>
                        <a:latin typeface="Arial" panose="020B0604020202020204" pitchFamily="34" charset="0"/>
                      </a:endParaRPr>
                    </a:p>
                    <a:p>
                      <a:pPr algn="ctr" fontAlgn="b"/>
                      <a:endParaRPr lang="en-ZA" sz="1100" b="0" i="0" u="none" strike="noStrike" dirty="0" smtClean="0">
                        <a:solidFill>
                          <a:srgbClr val="000000"/>
                        </a:solidFill>
                        <a:effectLst/>
                        <a:latin typeface="Arial" panose="020B0604020202020204" pitchFamily="34" charset="0"/>
                      </a:endParaRPr>
                    </a:p>
                    <a:p>
                      <a:pPr algn="ctr" fontAlgn="b"/>
                      <a:endParaRPr lang="en-ZA" sz="1100" b="0" i="0" u="none" strike="noStrike" dirty="0" smtClean="0">
                        <a:solidFill>
                          <a:srgbClr val="000000"/>
                        </a:solidFill>
                        <a:effectLst/>
                        <a:latin typeface="Arial" panose="020B0604020202020204" pitchFamily="34" charset="0"/>
                      </a:endParaRPr>
                    </a:p>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11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h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r>
              <a:tr h="197527">
                <a:tc gridSpan="2">
                  <a:txBody>
                    <a:bodyPr/>
                    <a:lstStyle/>
                    <a:p>
                      <a:pPr algn="l" fontAlgn="b"/>
                      <a:r>
                        <a:rPr lang="en-ZA" sz="1200" b="1" i="0" u="none" strike="noStrike" dirty="0">
                          <a:solidFill>
                            <a:srgbClr val="000000"/>
                          </a:solidFill>
                          <a:effectLst/>
                          <a:latin typeface="Arial" panose="020B0604020202020204" pitchFamily="34" charset="0"/>
                        </a:rPr>
                        <a:t>Evicted and permanently closed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gridSpan="4">
                  <a:txBody>
                    <a:bodyPr/>
                    <a:lstStyle/>
                    <a:p>
                      <a:pPr algn="l" fontAlgn="b"/>
                      <a:r>
                        <a:rPr lang="en-ZA" sz="1200" b="0" i="0" u="none" strike="noStrike" dirty="0" smtClean="0">
                          <a:solidFill>
                            <a:srgbClr val="000000"/>
                          </a:solidFill>
                          <a:effectLst/>
                          <a:latin typeface="Arial" panose="020B0604020202020204" pitchFamily="34" charset="0"/>
                        </a:rPr>
                        <a:t> 25 </a:t>
                      </a:r>
                      <a:r>
                        <a:rPr lang="en-ZA" sz="1200" b="0" i="0" u="none" strike="noStrike" dirty="0">
                          <a:solidFill>
                            <a:srgbClr val="000000"/>
                          </a:solidFill>
                          <a:effectLst/>
                          <a:latin typeface="Arial" panose="020B0604020202020204" pitchFamily="34" charset="0"/>
                        </a:rPr>
                        <a:t>Post Office </a:t>
                      </a:r>
                      <a:r>
                        <a:rPr lang="en-ZA" sz="1200" b="0" i="0" u="none" strike="noStrike" dirty="0" smtClean="0">
                          <a:solidFill>
                            <a:srgbClr val="000000"/>
                          </a:solidFill>
                          <a:effectLst/>
                          <a:latin typeface="Arial" panose="020B0604020202020204" pitchFamily="34" charset="0"/>
                        </a:rPr>
                        <a:t>branches</a:t>
                      </a:r>
                      <a:endParaRPr lang="en-ZA" sz="1200" b="0" i="0" u="none" strike="noStrike" dirty="0">
                        <a:solidFill>
                          <a:srgbClr val="000000"/>
                        </a:solidFill>
                        <a:effectLst/>
                        <a:latin typeface="Arial" panose="020B0604020202020204" pitchFamily="34" charset="0"/>
                      </a:endParaRPr>
                    </a:p>
                    <a:p>
                      <a:pPr algn="ctr" fontAlgn="b"/>
                      <a:r>
                        <a:rPr lang="en-ZA"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hMerge="1">
                  <a:txBody>
                    <a:bodyPr/>
                    <a:lstStyle/>
                    <a:p>
                      <a:pPr algn="ctr" fontAlgn="b"/>
                      <a:endParaRPr lang="en-ZA" sz="12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h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gridSpan="2">
                  <a:txBody>
                    <a:bodyPr/>
                    <a:lstStyle/>
                    <a:p>
                      <a:pPr algn="ctr" fontAlgn="b"/>
                      <a:r>
                        <a:rPr lang="en-ZA"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272349">
                <a:tc gridSpan="2">
                  <a:txBody>
                    <a:bodyPr/>
                    <a:lstStyle/>
                    <a:p>
                      <a:pPr algn="l" fontAlgn="b"/>
                      <a:r>
                        <a:rPr lang="en-ZA" sz="1100" b="1" i="0" u="none" strike="noStrike" dirty="0">
                          <a:solidFill>
                            <a:srgbClr val="000000"/>
                          </a:solidFill>
                          <a:effectLst/>
                          <a:latin typeface="Arial" panose="020B0604020202020204" pitchFamily="34" charset="0"/>
                        </a:rPr>
                        <a:t>Locked </a:t>
                      </a:r>
                      <a:r>
                        <a:rPr lang="en-ZA" sz="1100" b="1" i="0" u="none" strike="noStrike" dirty="0" smtClean="0">
                          <a:solidFill>
                            <a:srgbClr val="000000"/>
                          </a:solidFill>
                          <a:effectLst/>
                          <a:latin typeface="Arial" panose="020B0604020202020204" pitchFamily="34" charset="0"/>
                        </a:rPr>
                        <a:t>out</a:t>
                      </a:r>
                    </a:p>
                    <a:p>
                      <a:pPr algn="ctr" fontAlgn="b"/>
                      <a:r>
                        <a:rPr lang="en-ZA" sz="1200" b="1" i="0" u="none" strike="noStrike" dirty="0" smtClean="0">
                          <a:solidFill>
                            <a:srgbClr val="000000"/>
                          </a:solidFill>
                          <a:effectLst/>
                          <a:latin typeface="Arial" panose="020B0604020202020204" pitchFamily="34" charset="0"/>
                        </a:rPr>
                        <a:t> </a:t>
                      </a:r>
                      <a:endParaRPr lang="en-ZA" sz="12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a:txBody>
                    <a:bodyPr/>
                    <a:lstStyle/>
                    <a:p>
                      <a:pPr algn="l" fontAlgn="b"/>
                      <a:r>
                        <a:rPr lang="en-ZA" sz="1200" b="0" i="0" u="none" strike="noStrike" dirty="0" smtClean="0">
                          <a:solidFill>
                            <a:srgbClr val="000000"/>
                          </a:solidFill>
                          <a:effectLst/>
                          <a:latin typeface="Arial" panose="020B0604020202020204" pitchFamily="34" charset="0"/>
                        </a:rPr>
                        <a:t> 6 </a:t>
                      </a:r>
                      <a:r>
                        <a:rPr lang="en-ZA" sz="1200" b="0" i="0" u="none" strike="noStrike" dirty="0">
                          <a:solidFill>
                            <a:srgbClr val="000000"/>
                          </a:solidFill>
                          <a:effectLst/>
                          <a:latin typeface="Arial" panose="020B0604020202020204" pitchFamily="34" charset="0"/>
                        </a:rPr>
                        <a:t>Post Office branches, 1 Depot </a:t>
                      </a:r>
                      <a:endParaRPr lang="en-ZA" sz="1200" b="0" i="0" u="none" strike="noStrike" dirty="0" smtClean="0">
                        <a:solidFill>
                          <a:srgbClr val="000000"/>
                        </a:solidFill>
                        <a:effectLst/>
                        <a:latin typeface="Arial" panose="020B0604020202020204" pitchFamily="34" charset="0"/>
                      </a:endParaRPr>
                    </a:p>
                    <a:p>
                      <a:pPr algn="ctr" fontAlgn="b"/>
                      <a:r>
                        <a:rPr lang="en-ZA" sz="1100" b="0" i="0" u="none" strike="noStrike" dirty="0" smtClean="0">
                          <a:solidFill>
                            <a:srgbClr val="000000"/>
                          </a:solidFill>
                          <a:effectLst/>
                          <a:latin typeface="Arial" panose="020B0604020202020204" pitchFamily="34" charset="0"/>
                        </a:rPr>
                        <a:t> </a:t>
                      </a:r>
                      <a:endParaRPr lang="en-ZA"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hMerge="1">
                  <a:txBody>
                    <a:bodyPr/>
                    <a:lstStyle/>
                    <a:p>
                      <a:pPr algn="ctr" fontAlgn="b"/>
                      <a:endParaRPr lang="en-ZA" sz="12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pPr algn="ctr" fontAlgn="b"/>
                      <a:endParaRPr lang="en-ZA"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197527">
                <a:tc gridSpan="2">
                  <a:txBody>
                    <a:bodyPr/>
                    <a:lstStyle/>
                    <a:p>
                      <a:pPr algn="l" fontAlgn="b"/>
                      <a:r>
                        <a:rPr lang="en-ZA" sz="1200" b="1" i="0" u="none" strike="noStrike" dirty="0">
                          <a:solidFill>
                            <a:srgbClr val="000000"/>
                          </a:solidFill>
                          <a:effectLst/>
                          <a:latin typeface="Arial" panose="020B0604020202020204" pitchFamily="34" charset="0"/>
                        </a:rPr>
                        <a:t>Summons received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gridSpan="4">
                  <a:txBody>
                    <a:bodyPr/>
                    <a:lstStyle/>
                    <a:p>
                      <a:pPr algn="l" fontAlgn="b"/>
                      <a:r>
                        <a:rPr lang="en-ZA" sz="1200" b="0" i="0" u="none" strike="noStrike" dirty="0" smtClean="0">
                          <a:solidFill>
                            <a:srgbClr val="000000"/>
                          </a:solidFill>
                          <a:effectLst/>
                          <a:latin typeface="Arial" panose="020B0604020202020204" pitchFamily="34" charset="0"/>
                        </a:rPr>
                        <a:t> 23 </a:t>
                      </a:r>
                      <a:r>
                        <a:rPr lang="en-ZA" sz="1200" b="0" i="0" u="none" strike="noStrike" dirty="0">
                          <a:solidFill>
                            <a:srgbClr val="000000"/>
                          </a:solidFill>
                          <a:effectLst/>
                          <a:latin typeface="Arial" panose="020B0604020202020204" pitchFamily="34" charset="0"/>
                        </a:rPr>
                        <a:t>Post Office branches,  1 Mail Depot and 1 Post Boxes Area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pPr algn="ctr" fontAlgn="b"/>
                      <a:endParaRPr lang="en-ZA"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197527">
                <a:tc rowSpan="2" gridSpan="2">
                  <a:txBody>
                    <a:bodyPr/>
                    <a:lstStyle/>
                    <a:p>
                      <a:pPr algn="l" fontAlgn="b"/>
                      <a:r>
                        <a:rPr lang="en-ZA" sz="1200" b="1" i="0" u="none" strike="noStrike" dirty="0">
                          <a:solidFill>
                            <a:srgbClr val="000000"/>
                          </a:solidFill>
                          <a:effectLst/>
                          <a:latin typeface="Arial" panose="020B0604020202020204" pitchFamily="34" charset="0"/>
                        </a:rPr>
                        <a:t>Letter of demand received</a:t>
                      </a:r>
                    </a:p>
                    <a:p>
                      <a:pPr algn="l" fontAlgn="b"/>
                      <a:r>
                        <a:rPr lang="en-ZA" sz="1100" b="1" i="0" u="none" strike="noStrike" dirty="0">
                          <a:solidFill>
                            <a:srgbClr val="000000"/>
                          </a:solidFill>
                          <a:effectLst/>
                          <a:latin typeface="Arial" panose="020B0604020202020204" pitchFamily="34" charset="0"/>
                        </a:rPr>
                        <a:t> </a:t>
                      </a:r>
                    </a:p>
                    <a:p>
                      <a:pPr algn="ctr" fontAlgn="b"/>
                      <a:r>
                        <a:rPr lang="en-ZA" sz="1200" b="1"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hMerge="1">
                  <a:txBody>
                    <a:bodyPr/>
                    <a:lstStyle/>
                    <a:p>
                      <a:endParaRPr lang="en-ZA"/>
                    </a:p>
                  </a:txBody>
                  <a:tcPr/>
                </a:tc>
                <a:tc rowSpan="2" gridSpan="4">
                  <a:txBody>
                    <a:bodyPr/>
                    <a:lstStyle/>
                    <a:p>
                      <a:pPr algn="l" fontAlgn="b"/>
                      <a:r>
                        <a:rPr lang="en-ZA" sz="1200" b="0" i="0" u="none" strike="noStrike" dirty="0" smtClean="0">
                          <a:solidFill>
                            <a:srgbClr val="000000"/>
                          </a:solidFill>
                          <a:effectLst/>
                          <a:latin typeface="Arial" panose="020B0604020202020204" pitchFamily="34" charset="0"/>
                        </a:rPr>
                        <a:t> 224 </a:t>
                      </a:r>
                      <a:r>
                        <a:rPr lang="en-ZA" sz="1200" b="0" i="0" u="none" strike="noStrike" dirty="0">
                          <a:solidFill>
                            <a:srgbClr val="000000"/>
                          </a:solidFill>
                          <a:effectLst/>
                          <a:latin typeface="Arial" panose="020B0604020202020204" pitchFamily="34" charset="0"/>
                        </a:rPr>
                        <a:t>Post Office branches, 21 Mail Depots, 5 Mail Hubs, 10 Post Boxes </a:t>
                      </a:r>
                      <a:r>
                        <a:rPr lang="en-ZA" sz="1200" b="0" i="0" u="none" strike="noStrike" dirty="0" smtClean="0">
                          <a:solidFill>
                            <a:srgbClr val="000000"/>
                          </a:solidFill>
                          <a:effectLst/>
                          <a:latin typeface="Arial" panose="020B0604020202020204" pitchFamily="34" charset="0"/>
                        </a:rPr>
                        <a:t> Area</a:t>
                      </a:r>
                      <a:endParaRPr lang="en-ZA" sz="1200" b="0" i="0" u="none" strike="noStrike" dirty="0">
                        <a:solidFill>
                          <a:srgbClr val="000000"/>
                        </a:solidFill>
                        <a:effectLst/>
                        <a:latin typeface="Arial" panose="020B0604020202020204" pitchFamily="34" charset="0"/>
                      </a:endParaRPr>
                    </a:p>
                    <a:p>
                      <a:pPr algn="l" fontAlgn="b"/>
                      <a:r>
                        <a:rPr lang="en-ZA" sz="1200" b="0" i="0" u="none" strike="noStrike" dirty="0" smtClean="0">
                          <a:solidFill>
                            <a:srgbClr val="000000"/>
                          </a:solidFill>
                          <a:effectLst/>
                          <a:latin typeface="Arial" panose="020B0604020202020204" pitchFamily="34" charset="0"/>
                        </a:rPr>
                        <a:t> 1 </a:t>
                      </a:r>
                      <a:r>
                        <a:rPr lang="en-ZA" sz="1200" b="0" i="0" u="none" strike="noStrike" dirty="0">
                          <a:solidFill>
                            <a:srgbClr val="000000"/>
                          </a:solidFill>
                          <a:effectLst/>
                          <a:latin typeface="Arial" panose="020B0604020202020204" pitchFamily="34" charset="0"/>
                        </a:rPr>
                        <a:t>Delivery Management Area office, 3 Mail Centres</a:t>
                      </a:r>
                    </a:p>
                    <a:p>
                      <a:pPr algn="ctr" fontAlgn="b"/>
                      <a:r>
                        <a:rPr lang="en-ZA"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gridSpan="2">
                  <a:txBody>
                    <a:bodyPr/>
                    <a:lstStyle/>
                    <a:p>
                      <a:pPr algn="ctr" fontAlgn="b"/>
                      <a:r>
                        <a:rPr lang="en-ZA" sz="1100" b="0" i="0" u="none" strike="noStrike">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pPr algn="ctr" fontAlgn="b"/>
                      <a:endParaRPr lang="en-ZA"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r>
              <a:tr h="363070">
                <a:tc gridSpan="2" vMerge="1">
                  <a:txBody>
                    <a:bodyPr/>
                    <a:lstStyle/>
                    <a:p>
                      <a:pPr algn="l" fontAlgn="b"/>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vMerge="1">
                  <a:txBody>
                    <a:bodyPr/>
                    <a:lstStyle/>
                    <a:p>
                      <a:pPr algn="ctr" fontAlgn="b"/>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vMerge="1">
                  <a:txBody>
                    <a:bodyPr/>
                    <a:lstStyle/>
                    <a:p>
                      <a:pPr algn="l" fontAlgn="b"/>
                      <a:endParaRPr lang="en-ZA"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vMerge="1">
                  <a:txBody>
                    <a:bodyPr/>
                    <a:lstStyle/>
                    <a:p>
                      <a:endParaRPr lang="en-ZA"/>
                    </a:p>
                  </a:txBody>
                  <a:tcPr/>
                </a:tc>
                <a:tc hMerge="1" vMerge="1">
                  <a:txBody>
                    <a:bodyPr/>
                    <a:lstStyle/>
                    <a:p>
                      <a:endParaRPr lang="en-ZA"/>
                    </a:p>
                  </a:txBody>
                  <a:tcPr/>
                </a:tc>
                <a:tc hMerge="1" v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pPr algn="ctr" fontAlgn="b"/>
                      <a:endParaRPr lang="en-ZA"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r>
            </a:tbl>
          </a:graphicData>
        </a:graphic>
      </p:graphicFrame>
      <p:sp>
        <p:nvSpPr>
          <p:cNvPr id="6" name="TextBox 5"/>
          <p:cNvSpPr txBox="1"/>
          <p:nvPr/>
        </p:nvSpPr>
        <p:spPr>
          <a:xfrm>
            <a:off x="8333591" y="5223647"/>
            <a:ext cx="1486304" cy="792781"/>
          </a:xfrm>
          <a:prstGeom prst="rect">
            <a:avLst/>
          </a:prstGeom>
          <a:noFill/>
        </p:spPr>
        <p:txBody>
          <a:bodyPr wrap="none" rtlCol="0">
            <a:spAutoFit/>
          </a:bodyPr>
          <a:lstStyle/>
          <a:p>
            <a:pPr defTabSz="742950"/>
            <a:r>
              <a:rPr lang="en-ZA" sz="1138" b="1" dirty="0" smtClean="0">
                <a:solidFill>
                  <a:prstClr val="black"/>
                </a:solidFill>
              </a:rPr>
              <a:t>Note</a:t>
            </a:r>
            <a:r>
              <a:rPr lang="en-ZA" sz="1138" b="1" dirty="0">
                <a:solidFill>
                  <a:prstClr val="black"/>
                </a:solidFill>
              </a:rPr>
              <a:t>:  </a:t>
            </a:r>
            <a:r>
              <a:rPr lang="en-ZA" sz="1138" dirty="0">
                <a:solidFill>
                  <a:prstClr val="black"/>
                </a:solidFill>
              </a:rPr>
              <a:t>Please see </a:t>
            </a:r>
            <a:endParaRPr lang="en-ZA" sz="1138" dirty="0" smtClean="0">
              <a:solidFill>
                <a:prstClr val="black"/>
              </a:solidFill>
            </a:endParaRPr>
          </a:p>
          <a:p>
            <a:pPr defTabSz="742950"/>
            <a:r>
              <a:rPr lang="en-ZA" sz="1138" dirty="0" smtClean="0">
                <a:solidFill>
                  <a:prstClr val="black"/>
                </a:solidFill>
              </a:rPr>
              <a:t>Appendices for </a:t>
            </a:r>
          </a:p>
          <a:p>
            <a:pPr defTabSz="742950"/>
            <a:r>
              <a:rPr lang="en-ZA" sz="1138" dirty="0">
                <a:solidFill>
                  <a:prstClr val="black"/>
                </a:solidFill>
              </a:rPr>
              <a:t>d</a:t>
            </a:r>
            <a:r>
              <a:rPr lang="en-ZA" sz="1138" dirty="0" smtClean="0">
                <a:solidFill>
                  <a:prstClr val="black"/>
                </a:solidFill>
              </a:rPr>
              <a:t>etails on the status</a:t>
            </a:r>
          </a:p>
          <a:p>
            <a:pPr defTabSz="742950"/>
            <a:r>
              <a:rPr lang="en-ZA" sz="1138" dirty="0" smtClean="0">
                <a:solidFill>
                  <a:prstClr val="black"/>
                </a:solidFill>
              </a:rPr>
              <a:t>Of outlets</a:t>
            </a:r>
            <a:endParaRPr lang="en-ZA" sz="1138" dirty="0">
              <a:solidFill>
                <a:prstClr val="black"/>
              </a:solidFill>
            </a:endParaRPr>
          </a:p>
        </p:txBody>
      </p:sp>
    </p:spTree>
    <p:extLst>
      <p:ext uri="{BB962C8B-B14F-4D97-AF65-F5344CB8AC3E}">
        <p14:creationId xmlns:p14="http://schemas.microsoft.com/office/powerpoint/2010/main" xmlns="" val="230259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http://www.routes.co.za/maps/rsa.jp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23385" y="1219821"/>
            <a:ext cx="5854391" cy="4983648"/>
          </a:xfrm>
          <a:prstGeom prst="rect">
            <a:avLst/>
          </a:prstGeom>
          <a:noFill/>
          <a:ln>
            <a:noFill/>
          </a:ln>
        </p:spPr>
      </p:pic>
      <p:sp>
        <p:nvSpPr>
          <p:cNvPr id="2" name="Title 1"/>
          <p:cNvSpPr>
            <a:spLocks noGrp="1"/>
          </p:cNvSpPr>
          <p:nvPr>
            <p:ph type="title"/>
          </p:nvPr>
        </p:nvSpPr>
        <p:spPr>
          <a:xfrm>
            <a:off x="12507" y="378191"/>
            <a:ext cx="8577618" cy="604448"/>
          </a:xfrm>
        </p:spPr>
        <p:txBody>
          <a:bodyPr anchor="ctr"/>
          <a:lstStyle/>
          <a:p>
            <a:r>
              <a:rPr lang="en-ZA" sz="2400" dirty="0" smtClean="0">
                <a:latin typeface="Arial" panose="020B0604020202020204" pitchFamily="34" charset="0"/>
                <a:cs typeface="Arial" panose="020B0604020202020204" pitchFamily="34" charset="0"/>
              </a:rPr>
              <a:t>Current Status: The Extensive SAPO Footprint</a:t>
            </a:r>
            <a:endParaRPr lang="en-US" dirty="0"/>
          </a:p>
        </p:txBody>
      </p:sp>
      <p:sp>
        <p:nvSpPr>
          <p:cNvPr id="4" name="Slide Number Placeholder 3"/>
          <p:cNvSpPr>
            <a:spLocks noGrp="1"/>
          </p:cNvSpPr>
          <p:nvPr>
            <p:ph type="sldNum" sz="quarter" idx="12"/>
          </p:nvPr>
        </p:nvSpPr>
        <p:spPr>
          <a:xfrm>
            <a:off x="7352237" y="6409504"/>
            <a:ext cx="2133600" cy="365125"/>
          </a:xfrm>
        </p:spPr>
        <p:txBody>
          <a:bodyPr/>
          <a:lstStyle/>
          <a:p>
            <a:pPr algn="ctr"/>
            <a:fld id="{AB9C7AD4-EF6E-4C4E-BE6D-BC7F73DF01BA}" type="slidenum">
              <a:rPr lang="en-US" smtClean="0"/>
              <a:pPr algn="ctr"/>
              <a:t>7</a:t>
            </a:fld>
            <a:endParaRPr lang="en-US" dirty="0"/>
          </a:p>
        </p:txBody>
      </p:sp>
      <p:sp>
        <p:nvSpPr>
          <p:cNvPr id="60" name="Oval 59"/>
          <p:cNvSpPr/>
          <p:nvPr/>
        </p:nvSpPr>
        <p:spPr>
          <a:xfrm>
            <a:off x="5424905" y="16082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325 Points</a:t>
            </a:r>
            <a:endParaRPr lang="en-US" sz="1000" dirty="0">
              <a:solidFill>
                <a:schemeClr val="accent5">
                  <a:lumMod val="50000"/>
                </a:schemeClr>
              </a:solidFill>
            </a:endParaRPr>
          </a:p>
        </p:txBody>
      </p:sp>
      <p:sp>
        <p:nvSpPr>
          <p:cNvPr id="62" name="Oval 61"/>
          <p:cNvSpPr/>
          <p:nvPr/>
        </p:nvSpPr>
        <p:spPr>
          <a:xfrm>
            <a:off x="5160633" y="2953298"/>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193 Points</a:t>
            </a:r>
            <a:endParaRPr lang="en-US" sz="1000" dirty="0">
              <a:solidFill>
                <a:schemeClr val="accent5">
                  <a:lumMod val="50000"/>
                </a:schemeClr>
              </a:solidFill>
            </a:endParaRPr>
          </a:p>
        </p:txBody>
      </p:sp>
      <p:sp>
        <p:nvSpPr>
          <p:cNvPr id="63" name="Oval 62"/>
          <p:cNvSpPr/>
          <p:nvPr/>
        </p:nvSpPr>
        <p:spPr>
          <a:xfrm>
            <a:off x="5423796" y="3918258"/>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321 Points</a:t>
            </a:r>
            <a:endParaRPr lang="en-US" sz="1000" dirty="0">
              <a:solidFill>
                <a:schemeClr val="accent5">
                  <a:lumMod val="50000"/>
                </a:schemeClr>
              </a:solidFill>
            </a:endParaRPr>
          </a:p>
        </p:txBody>
      </p:sp>
      <p:sp>
        <p:nvSpPr>
          <p:cNvPr id="64" name="Oval 63"/>
          <p:cNvSpPr/>
          <p:nvPr/>
        </p:nvSpPr>
        <p:spPr>
          <a:xfrm>
            <a:off x="3801978" y="5316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342 Points</a:t>
            </a:r>
            <a:endParaRPr lang="en-US" sz="1000" dirty="0">
              <a:solidFill>
                <a:schemeClr val="accent5">
                  <a:lumMod val="50000"/>
                </a:schemeClr>
              </a:solidFill>
            </a:endParaRPr>
          </a:p>
        </p:txBody>
      </p:sp>
      <p:sp>
        <p:nvSpPr>
          <p:cNvPr id="65" name="Oval 64"/>
          <p:cNvSpPr/>
          <p:nvPr/>
        </p:nvSpPr>
        <p:spPr>
          <a:xfrm>
            <a:off x="2656305" y="2141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247 Points</a:t>
            </a:r>
            <a:endParaRPr lang="en-US" sz="1000" dirty="0">
              <a:solidFill>
                <a:schemeClr val="accent5">
                  <a:lumMod val="50000"/>
                </a:schemeClr>
              </a:solidFill>
            </a:endParaRPr>
          </a:p>
        </p:txBody>
      </p:sp>
      <p:sp>
        <p:nvSpPr>
          <p:cNvPr id="66" name="Oval 65"/>
          <p:cNvSpPr/>
          <p:nvPr/>
        </p:nvSpPr>
        <p:spPr>
          <a:xfrm>
            <a:off x="1386305" y="4427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136 Points</a:t>
            </a:r>
            <a:endParaRPr lang="en-US" sz="1000" dirty="0">
              <a:solidFill>
                <a:schemeClr val="accent5">
                  <a:lumMod val="50000"/>
                </a:schemeClr>
              </a:solidFill>
            </a:endParaRPr>
          </a:p>
        </p:txBody>
      </p:sp>
      <p:sp>
        <p:nvSpPr>
          <p:cNvPr id="67" name="Oval 66"/>
          <p:cNvSpPr/>
          <p:nvPr/>
        </p:nvSpPr>
        <p:spPr>
          <a:xfrm>
            <a:off x="3799305" y="3792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153 Points</a:t>
            </a:r>
            <a:endParaRPr lang="en-US" sz="1000" dirty="0">
              <a:solidFill>
                <a:schemeClr val="accent5">
                  <a:lumMod val="50000"/>
                </a:schemeClr>
              </a:solidFill>
            </a:endParaRPr>
          </a:p>
        </p:txBody>
      </p:sp>
      <p:sp>
        <p:nvSpPr>
          <p:cNvPr id="68" name="Oval 67"/>
          <p:cNvSpPr/>
          <p:nvPr/>
        </p:nvSpPr>
        <p:spPr>
          <a:xfrm>
            <a:off x="1386305" y="5697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302 Points</a:t>
            </a:r>
            <a:endParaRPr lang="en-US" sz="1000" dirty="0">
              <a:solidFill>
                <a:schemeClr val="accent5">
                  <a:lumMod val="50000"/>
                </a:schemeClr>
              </a:solidFill>
            </a:endParaRPr>
          </a:p>
        </p:txBody>
      </p:sp>
      <p:sp>
        <p:nvSpPr>
          <p:cNvPr id="69" name="Oval 68"/>
          <p:cNvSpPr/>
          <p:nvPr/>
        </p:nvSpPr>
        <p:spPr>
          <a:xfrm>
            <a:off x="3926305" y="2395621"/>
            <a:ext cx="1010653" cy="457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accent5">
                    <a:lumMod val="50000"/>
                  </a:schemeClr>
                </a:solidFill>
              </a:rPr>
              <a:t>354 Points</a:t>
            </a:r>
            <a:endParaRPr lang="en-US" sz="1000" dirty="0">
              <a:solidFill>
                <a:schemeClr val="accent5">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997061686"/>
              </p:ext>
            </p:extLst>
          </p:nvPr>
        </p:nvGraphicFramePr>
        <p:xfrm>
          <a:off x="6791614" y="1211853"/>
          <a:ext cx="2845680" cy="2971364"/>
        </p:xfrm>
        <a:graphic>
          <a:graphicData uri="http://schemas.openxmlformats.org/drawingml/2006/table">
            <a:tbl>
              <a:tblPr firstRow="1" firstCol="1" bandRow="1"/>
              <a:tblGrid>
                <a:gridCol w="1962638"/>
                <a:gridCol w="883042"/>
              </a:tblGrid>
              <a:tr h="238526">
                <a:tc gridSpan="2">
                  <a:txBody>
                    <a:bodyPr/>
                    <a:lstStyle/>
                    <a:p>
                      <a:pPr algn="l">
                        <a:lnSpc>
                          <a:spcPct val="107000"/>
                        </a:lnSpc>
                        <a:spcBef>
                          <a:spcPts val="600"/>
                        </a:spcBef>
                        <a:spcAft>
                          <a:spcPts val="0"/>
                        </a:spcAft>
                      </a:pPr>
                      <a:r>
                        <a:rPr lang="en-ZA" sz="10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SAPO</a:t>
                      </a:r>
                      <a:r>
                        <a:rPr lang="en-ZA" sz="1000" b="1"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 Infrastructure and Reach</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002060"/>
                    </a:solidFill>
                  </a:tcPr>
                </a:tc>
                <a:tc hMerge="1">
                  <a:txBody>
                    <a:bodyPr/>
                    <a:lstStyle/>
                    <a:p>
                      <a:endParaRPr lang="en-ZA"/>
                    </a:p>
                  </a:txBody>
                  <a:tcPr/>
                </a:tc>
              </a:tr>
              <a:tr h="231174">
                <a:tc>
                  <a:txBody>
                    <a:bodyPr/>
                    <a:lstStyle/>
                    <a:p>
                      <a:pPr algn="l">
                        <a:lnSpc>
                          <a:spcPct val="107000"/>
                        </a:lnSpc>
                        <a:spcBef>
                          <a:spcPts val="60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Daily mail volume</a:t>
                      </a:r>
                      <a:endParaRPr lang="en-ZA"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 addresses</a:t>
                      </a:r>
                      <a:endParaRPr lang="en-ZA"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11.8m</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26004">
                <a:tc>
                  <a:txBody>
                    <a:bodyPr/>
                    <a:lstStyle/>
                    <a:p>
                      <a:pPr algn="l">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Average </a:t>
                      </a: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mail items delivered per street address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effectLst/>
                          <a:latin typeface="Arial" panose="020B0604020202020204" pitchFamily="34" charset="0"/>
                          <a:ea typeface="Calibri" panose="020F0502020204030204" pitchFamily="34" charset="0"/>
                          <a:cs typeface="Arial" panose="020B0604020202020204" pitchFamily="34" charset="0"/>
                        </a:rPr>
                        <a:t>2.5</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Quality of service</a:t>
                      </a:r>
                      <a:endParaRPr lang="en-ZA"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Delivery Frequency/week</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days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Standard mail</a:t>
                      </a:r>
                      <a:endParaRPr lang="en-ZA"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Post-boxes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4m</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Retail</a:t>
                      </a:r>
                      <a:r>
                        <a:rPr lang="en-ZA" sz="1000" b="1" baseline="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Points of presence</a:t>
                      </a:r>
                      <a:endParaRPr lang="en-ZA" sz="1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2,373</a:t>
                      </a:r>
                      <a:endParaRPr lang="en-ZA" sz="1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Mail centres</a:t>
                      </a:r>
                      <a:endParaRPr lang="en-ZA"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231174">
                <a:tc>
                  <a:txBody>
                    <a:bodyPr/>
                    <a:lstStyle/>
                    <a:p>
                      <a:pPr algn="l">
                        <a:lnSpc>
                          <a:spcPct val="107000"/>
                        </a:lnSpc>
                        <a:spcBef>
                          <a:spcPts val="60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Mail depots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667</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14223">
                <a:tc>
                  <a:txBody>
                    <a:bodyPr/>
                    <a:lstStyle/>
                    <a:p>
                      <a:pPr algn="l">
                        <a:lnSpc>
                          <a:spcPct val="107000"/>
                        </a:lnSpc>
                        <a:spcBef>
                          <a:spcPts val="60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Mail delivery </a:t>
                      </a:r>
                      <a:r>
                        <a:rPr lang="en-ZA"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ZA" sz="10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collection points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lgn="r">
                        <a:lnSpc>
                          <a:spcPct val="107000"/>
                        </a:lnSpc>
                        <a:spcBef>
                          <a:spcPts val="600"/>
                        </a:spcBef>
                        <a:spcAft>
                          <a:spcPts val="0"/>
                        </a:spcAft>
                      </a:pPr>
                      <a:r>
                        <a:rPr lang="en-ZA" sz="1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4m</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bl>
          </a:graphicData>
        </a:graphic>
      </p:graphicFrame>
      <p:sp>
        <p:nvSpPr>
          <p:cNvPr id="16" name="Rectangle 15"/>
          <p:cNvSpPr/>
          <p:nvPr/>
        </p:nvSpPr>
        <p:spPr>
          <a:xfrm>
            <a:off x="6791614" y="4991471"/>
            <a:ext cx="2797974" cy="698717"/>
          </a:xfrm>
          <a:prstGeom prst="rect">
            <a:avLst/>
          </a:prstGeom>
          <a:solidFill>
            <a:schemeClr val="accent6">
              <a:lumMod val="50000"/>
            </a:schemeClr>
          </a:solidFill>
        </p:spPr>
        <p:txBody>
          <a:bodyPr wrap="square">
            <a:spAutoFit/>
          </a:bodyPr>
          <a:lstStyle/>
          <a:p>
            <a:pPr algn="ctr">
              <a:lnSpc>
                <a:spcPct val="150000"/>
              </a:lnSpc>
              <a:spcBef>
                <a:spcPts val="600"/>
              </a:spcBef>
              <a:spcAft>
                <a:spcPts val="600"/>
              </a:spcAft>
            </a:pPr>
            <a:r>
              <a:rPr lang="en-US" sz="1400" b="1" dirty="0">
                <a:solidFill>
                  <a:schemeClr val="bg1"/>
                </a:solidFill>
                <a:ea typeface="Calibri" panose="020F0502020204030204" pitchFamily="34" charset="0"/>
                <a:cs typeface="Times New Roman" panose="02020603050405020304" pitchFamily="18" charset="0"/>
              </a:rPr>
              <a:t>SAPO has </a:t>
            </a:r>
            <a:r>
              <a:rPr lang="en-US" sz="1400" b="1" dirty="0" smtClean="0">
                <a:solidFill>
                  <a:schemeClr val="bg1"/>
                </a:solidFill>
                <a:ea typeface="Calibri" panose="020F0502020204030204" pitchFamily="34" charset="0"/>
                <a:cs typeface="Times New Roman" panose="02020603050405020304" pitchFamily="18" charset="0"/>
              </a:rPr>
              <a:t>the largest branch network in the country</a:t>
            </a:r>
            <a:endParaRPr lang="en-US" sz="14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0057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6" y="466915"/>
            <a:ext cx="7703554" cy="643551"/>
          </a:xfrm>
        </p:spPr>
        <p:txBody>
          <a:bodyPr vert="horz" lIns="74295" tIns="37148" rIns="74295" bIns="37148" rtlCol="0" anchor="t" anchorCtr="0">
            <a:noAutofit/>
          </a:bodyPr>
          <a:lstStyle/>
          <a:p>
            <a:pPr algn="ctr" defTabSz="371475">
              <a:lnSpc>
                <a:spcPct val="80000"/>
              </a:lnSpc>
            </a:pPr>
            <a:r>
              <a:rPr lang="en-ZA" sz="32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Service </a:t>
            </a:r>
            <a:r>
              <a:rPr lang="en-ZA" sz="32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Interruption Impact on Revenue                           Jan </a:t>
            </a:r>
            <a:r>
              <a:rPr lang="en-ZA" sz="32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2014-March 2016 </a:t>
            </a:r>
            <a:r>
              <a:rPr lang="en-ZA"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rPr>
              <a:t/>
            </a:r>
            <a:br>
              <a:rPr lang="en-ZA"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rPr>
            </a:br>
            <a:endParaRPr lang="en-US"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endParaRPr>
          </a:p>
        </p:txBody>
      </p:sp>
      <p:sp>
        <p:nvSpPr>
          <p:cNvPr id="6" name="Slide Number Placeholder 5"/>
          <p:cNvSpPr>
            <a:spLocks noGrp="1"/>
          </p:cNvSpPr>
          <p:nvPr>
            <p:ph type="sldNum" sz="quarter" idx="12"/>
          </p:nvPr>
        </p:nvSpPr>
        <p:spPr/>
        <p:txBody>
          <a:bodyPr/>
          <a:lstStyle/>
          <a:p>
            <a:fld id="{AB9C7AD4-EF6E-4C4E-BE6D-BC7F73DF01BA}" type="slidenum">
              <a:rPr lang="en-US" smtClean="0">
                <a:solidFill>
                  <a:prstClr val="black">
                    <a:tint val="75000"/>
                  </a:prstClr>
                </a:solidFill>
              </a:rPr>
              <a:pPr/>
              <a:t>8</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1900793" y="1747512"/>
            <a:ext cx="7674738" cy="3919936"/>
          </a:xfrm>
          <a:prstGeom prst="rect">
            <a:avLst/>
          </a:prstGeom>
        </p:spPr>
      </p:pic>
      <p:sp>
        <p:nvSpPr>
          <p:cNvPr id="4" name="Rectangle 3"/>
          <p:cNvSpPr/>
          <p:nvPr/>
        </p:nvSpPr>
        <p:spPr>
          <a:xfrm>
            <a:off x="7077323" y="2226129"/>
            <a:ext cx="332880" cy="2449966"/>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463">
              <a:solidFill>
                <a:prstClr val="white"/>
              </a:solidFill>
            </a:endParaRPr>
          </a:p>
        </p:txBody>
      </p:sp>
      <p:cxnSp>
        <p:nvCxnSpPr>
          <p:cNvPr id="7" name="Straight Connector 6"/>
          <p:cNvCxnSpPr/>
          <p:nvPr/>
        </p:nvCxnSpPr>
        <p:spPr>
          <a:xfrm flipH="1" flipV="1">
            <a:off x="6676902" y="4367336"/>
            <a:ext cx="414894" cy="1929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97267" y="3891235"/>
            <a:ext cx="1604927" cy="792781"/>
          </a:xfrm>
          <a:prstGeom prst="rect">
            <a:avLst/>
          </a:prstGeom>
          <a:solidFill>
            <a:schemeClr val="accent4">
              <a:lumMod val="60000"/>
              <a:lumOff val="40000"/>
            </a:schemeClr>
          </a:solidFill>
          <a:ln>
            <a:solidFill>
              <a:schemeClr val="tx2"/>
            </a:solidFill>
          </a:ln>
        </p:spPr>
        <p:txBody>
          <a:bodyPr wrap="none" rtlCol="0">
            <a:spAutoFit/>
          </a:bodyPr>
          <a:lstStyle/>
          <a:p>
            <a:pPr defTabSz="742950"/>
            <a:r>
              <a:rPr lang="en-ZA" sz="1138" b="1" dirty="0" err="1">
                <a:solidFill>
                  <a:prstClr val="black"/>
                </a:solidFill>
              </a:rPr>
              <a:t>Linehaul</a:t>
            </a:r>
            <a:r>
              <a:rPr lang="en-ZA" sz="1138" b="1" dirty="0">
                <a:solidFill>
                  <a:prstClr val="black"/>
                </a:solidFill>
              </a:rPr>
              <a:t> services </a:t>
            </a:r>
          </a:p>
          <a:p>
            <a:pPr defTabSz="742950"/>
            <a:r>
              <a:rPr lang="en-ZA" sz="1138" b="1" dirty="0">
                <a:solidFill>
                  <a:prstClr val="black"/>
                </a:solidFill>
              </a:rPr>
              <a:t>suspended in August. </a:t>
            </a:r>
          </a:p>
          <a:p>
            <a:pPr defTabSz="742950"/>
            <a:r>
              <a:rPr lang="en-ZA" sz="1138" b="1" dirty="0">
                <a:solidFill>
                  <a:prstClr val="black"/>
                </a:solidFill>
              </a:rPr>
              <a:t>Revenue fell by R 35m, </a:t>
            </a:r>
          </a:p>
          <a:p>
            <a:pPr defTabSz="742950"/>
            <a:r>
              <a:rPr lang="en-ZA" sz="1138" b="1" dirty="0">
                <a:solidFill>
                  <a:prstClr val="black"/>
                </a:solidFill>
              </a:rPr>
              <a:t>13% decline, in August</a:t>
            </a:r>
          </a:p>
        </p:txBody>
      </p:sp>
      <p:sp>
        <p:nvSpPr>
          <p:cNvPr id="9" name="Rectangle 8"/>
          <p:cNvSpPr/>
          <p:nvPr/>
        </p:nvSpPr>
        <p:spPr>
          <a:xfrm>
            <a:off x="7686475" y="2226129"/>
            <a:ext cx="750926" cy="2449966"/>
          </a:xfrm>
          <a:prstGeom prst="rect">
            <a:avLst/>
          </a:prstGeom>
          <a:solidFill>
            <a:schemeClr val="accent1">
              <a:alpha val="38000"/>
            </a:schemeClr>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463">
              <a:solidFill>
                <a:prstClr val="white"/>
              </a:solidFill>
            </a:endParaRPr>
          </a:p>
        </p:txBody>
      </p:sp>
      <p:cxnSp>
        <p:nvCxnSpPr>
          <p:cNvPr id="11" name="Straight Connector 10"/>
          <p:cNvCxnSpPr/>
          <p:nvPr/>
        </p:nvCxnSpPr>
        <p:spPr>
          <a:xfrm>
            <a:off x="8437401" y="4512066"/>
            <a:ext cx="506391" cy="27525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98669" y="4787322"/>
            <a:ext cx="1604927" cy="1143005"/>
          </a:xfrm>
          <a:prstGeom prst="rect">
            <a:avLst/>
          </a:prstGeom>
          <a:solidFill>
            <a:schemeClr val="accent4">
              <a:lumMod val="40000"/>
              <a:lumOff val="60000"/>
            </a:schemeClr>
          </a:solidFill>
          <a:ln>
            <a:solidFill>
              <a:schemeClr val="tx2"/>
            </a:solidFill>
          </a:ln>
        </p:spPr>
        <p:txBody>
          <a:bodyPr wrap="none" rtlCol="0">
            <a:spAutoFit/>
          </a:bodyPr>
          <a:lstStyle/>
          <a:p>
            <a:pPr defTabSz="742950"/>
            <a:r>
              <a:rPr lang="en-ZA" sz="1138" b="1" dirty="0" err="1">
                <a:solidFill>
                  <a:prstClr val="black"/>
                </a:solidFill>
              </a:rPr>
              <a:t>Linehaul</a:t>
            </a:r>
            <a:r>
              <a:rPr lang="en-ZA" sz="1138" b="1" dirty="0">
                <a:solidFill>
                  <a:prstClr val="black"/>
                </a:solidFill>
              </a:rPr>
              <a:t> services </a:t>
            </a:r>
          </a:p>
          <a:p>
            <a:pPr defTabSz="742950"/>
            <a:r>
              <a:rPr lang="en-ZA" sz="1138" b="1" dirty="0">
                <a:solidFill>
                  <a:prstClr val="black"/>
                </a:solidFill>
              </a:rPr>
              <a:t>suspended in October</a:t>
            </a:r>
          </a:p>
          <a:p>
            <a:pPr defTabSz="742950"/>
            <a:r>
              <a:rPr lang="en-ZA" sz="1138" b="1" dirty="0">
                <a:solidFill>
                  <a:prstClr val="black"/>
                </a:solidFill>
              </a:rPr>
              <a:t>and December. </a:t>
            </a:r>
          </a:p>
          <a:p>
            <a:pPr defTabSz="742950"/>
            <a:r>
              <a:rPr lang="en-ZA" sz="1138" b="1" dirty="0">
                <a:solidFill>
                  <a:prstClr val="black"/>
                </a:solidFill>
              </a:rPr>
              <a:t>Revenue fell by R 36m</a:t>
            </a:r>
          </a:p>
          <a:p>
            <a:pPr defTabSz="742950"/>
            <a:r>
              <a:rPr lang="en-ZA" sz="1138" b="1" dirty="0">
                <a:solidFill>
                  <a:prstClr val="black"/>
                </a:solidFill>
              </a:rPr>
              <a:t>15% decline, over both </a:t>
            </a:r>
          </a:p>
          <a:p>
            <a:pPr defTabSz="742950"/>
            <a:r>
              <a:rPr lang="en-ZA" sz="1138" b="1" dirty="0">
                <a:solidFill>
                  <a:prstClr val="black"/>
                </a:solidFill>
              </a:rPr>
              <a:t>months</a:t>
            </a:r>
          </a:p>
        </p:txBody>
      </p:sp>
      <p:sp>
        <p:nvSpPr>
          <p:cNvPr id="15" name="TextBox 14"/>
          <p:cNvSpPr txBox="1"/>
          <p:nvPr/>
        </p:nvSpPr>
        <p:spPr>
          <a:xfrm>
            <a:off x="160286" y="1747512"/>
            <a:ext cx="1743234" cy="4144596"/>
          </a:xfrm>
          <a:prstGeom prst="rect">
            <a:avLst/>
          </a:prstGeom>
          <a:noFill/>
        </p:spPr>
        <p:txBody>
          <a:bodyPr wrap="none" rtlCol="0">
            <a:spAutoFit/>
          </a:bodyPr>
          <a:lstStyle/>
          <a:p>
            <a:pPr defTabSz="742950"/>
            <a:r>
              <a:rPr lang="en-ZA" sz="1463" dirty="0">
                <a:solidFill>
                  <a:prstClr val="black"/>
                </a:solidFill>
              </a:rPr>
              <a:t>The suspension </a:t>
            </a:r>
          </a:p>
          <a:p>
            <a:pPr defTabSz="742950"/>
            <a:r>
              <a:rPr lang="en-ZA" sz="1463" dirty="0">
                <a:solidFill>
                  <a:prstClr val="black"/>
                </a:solidFill>
              </a:rPr>
              <a:t>of services, resulted </a:t>
            </a:r>
          </a:p>
          <a:p>
            <a:pPr defTabSz="742950"/>
            <a:r>
              <a:rPr lang="en-ZA" sz="1463" dirty="0">
                <a:solidFill>
                  <a:prstClr val="black"/>
                </a:solidFill>
              </a:rPr>
              <a:t>in the delivery times</a:t>
            </a:r>
          </a:p>
          <a:p>
            <a:pPr defTabSz="742950"/>
            <a:r>
              <a:rPr lang="en-ZA" sz="1463" dirty="0">
                <a:solidFill>
                  <a:prstClr val="black"/>
                </a:solidFill>
              </a:rPr>
              <a:t>Falling as shown in </a:t>
            </a:r>
          </a:p>
          <a:p>
            <a:pPr defTabSz="742950"/>
            <a:r>
              <a:rPr lang="en-ZA" sz="1463" dirty="0">
                <a:solidFill>
                  <a:prstClr val="black"/>
                </a:solidFill>
              </a:rPr>
              <a:t>the graph, which </a:t>
            </a:r>
          </a:p>
          <a:p>
            <a:pPr defTabSz="742950"/>
            <a:r>
              <a:rPr lang="en-ZA" sz="1463" dirty="0">
                <a:solidFill>
                  <a:prstClr val="black"/>
                </a:solidFill>
              </a:rPr>
              <a:t>reflects a decline</a:t>
            </a:r>
          </a:p>
          <a:p>
            <a:pPr defTabSz="742950"/>
            <a:r>
              <a:rPr lang="en-ZA" sz="1463" dirty="0">
                <a:solidFill>
                  <a:prstClr val="black"/>
                </a:solidFill>
              </a:rPr>
              <a:t>in service quality.</a:t>
            </a:r>
          </a:p>
          <a:p>
            <a:pPr defTabSz="742950"/>
            <a:endParaRPr lang="en-ZA" sz="1463" dirty="0">
              <a:solidFill>
                <a:prstClr val="black"/>
              </a:solidFill>
            </a:endParaRPr>
          </a:p>
          <a:p>
            <a:pPr defTabSz="742950"/>
            <a:r>
              <a:rPr lang="en-ZA" sz="1463" dirty="0">
                <a:solidFill>
                  <a:prstClr val="black"/>
                </a:solidFill>
              </a:rPr>
              <a:t>In response to </a:t>
            </a:r>
          </a:p>
          <a:p>
            <a:pPr defTabSz="742950"/>
            <a:r>
              <a:rPr lang="en-ZA" sz="1463" dirty="0">
                <a:solidFill>
                  <a:prstClr val="black"/>
                </a:solidFill>
              </a:rPr>
              <a:t>the decline in </a:t>
            </a:r>
          </a:p>
          <a:p>
            <a:pPr defTabSz="742950"/>
            <a:r>
              <a:rPr lang="en-ZA" sz="1463" dirty="0">
                <a:solidFill>
                  <a:prstClr val="black"/>
                </a:solidFill>
              </a:rPr>
              <a:t>service quality, </a:t>
            </a:r>
          </a:p>
          <a:p>
            <a:pPr defTabSz="742950"/>
            <a:r>
              <a:rPr lang="en-ZA" sz="1463" dirty="0">
                <a:solidFill>
                  <a:prstClr val="black"/>
                </a:solidFill>
              </a:rPr>
              <a:t>customers </a:t>
            </a:r>
          </a:p>
          <a:p>
            <a:pPr defTabSz="742950"/>
            <a:r>
              <a:rPr lang="en-ZA" sz="1463" dirty="0">
                <a:solidFill>
                  <a:prstClr val="black"/>
                </a:solidFill>
              </a:rPr>
              <a:t>withdrew their</a:t>
            </a:r>
          </a:p>
          <a:p>
            <a:pPr defTabSz="742950"/>
            <a:r>
              <a:rPr lang="en-ZA" sz="1463" dirty="0">
                <a:solidFill>
                  <a:prstClr val="black"/>
                </a:solidFill>
              </a:rPr>
              <a:t>business which </a:t>
            </a:r>
          </a:p>
          <a:p>
            <a:pPr defTabSz="742950"/>
            <a:r>
              <a:rPr lang="en-ZA" sz="1463" dirty="0">
                <a:solidFill>
                  <a:prstClr val="black"/>
                </a:solidFill>
              </a:rPr>
              <a:t>resulted declines in </a:t>
            </a:r>
          </a:p>
          <a:p>
            <a:pPr defTabSz="742950"/>
            <a:r>
              <a:rPr lang="en-ZA" sz="1463" dirty="0">
                <a:solidFill>
                  <a:prstClr val="black"/>
                </a:solidFill>
              </a:rPr>
              <a:t>revenue of 13% and </a:t>
            </a:r>
          </a:p>
          <a:p>
            <a:pPr defTabSz="742950"/>
            <a:r>
              <a:rPr lang="en-ZA" sz="1463" dirty="0">
                <a:solidFill>
                  <a:prstClr val="black"/>
                </a:solidFill>
              </a:rPr>
              <a:t>15% respectively.</a:t>
            </a:r>
          </a:p>
          <a:p>
            <a:pPr defTabSz="742950"/>
            <a:endParaRPr lang="en-ZA" sz="1463" dirty="0">
              <a:solidFill>
                <a:prstClr val="black"/>
              </a:solidFill>
            </a:endParaRPr>
          </a:p>
        </p:txBody>
      </p:sp>
    </p:spTree>
    <p:extLst>
      <p:ext uri="{BB962C8B-B14F-4D97-AF65-F5344CB8AC3E}">
        <p14:creationId xmlns:p14="http://schemas.microsoft.com/office/powerpoint/2010/main" xmlns="" val="120431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300" y="4925280"/>
            <a:ext cx="8543925" cy="1352258"/>
          </a:xfrm>
        </p:spPr>
        <p:txBody>
          <a:bodyPr>
            <a:noAutofit/>
          </a:bodyPr>
          <a:lstStyle/>
          <a:p>
            <a:pPr marL="0" indent="0" algn="just">
              <a:buNone/>
            </a:pPr>
            <a:r>
              <a:rPr lang="en-ZA" sz="1600" dirty="0"/>
              <a:t>The declines in revenue over the two focus periods show the severe impact on revenue that service suspensions have.  Revenues were lifted from December by a R 10m envelope order by the SABC and R 12m increase in revenue from other product lines.   When suppliers are paid and service is restored, revenue recovers but not to the levels preceding the suspension of services, September revenue is lower than July revenue, February revenue is lower than September revenue</a:t>
            </a:r>
          </a:p>
        </p:txBody>
      </p:sp>
      <p:sp>
        <p:nvSpPr>
          <p:cNvPr id="4" name="Slide Number Placeholder 3"/>
          <p:cNvSpPr>
            <a:spLocks noGrp="1"/>
          </p:cNvSpPr>
          <p:nvPr>
            <p:ph type="sldNum" sz="quarter" idx="12"/>
          </p:nvPr>
        </p:nvSpPr>
        <p:spPr/>
        <p:txBody>
          <a:bodyPr/>
          <a:lstStyle/>
          <a:p>
            <a:fld id="{E111FF2C-5551-40D0-B92F-F2F89F2DB7ED}" type="slidenum">
              <a:rPr lang="en-ZA" smtClean="0">
                <a:solidFill>
                  <a:prstClr val="black">
                    <a:tint val="75000"/>
                  </a:prstClr>
                </a:solidFill>
              </a:rPr>
              <a:pPr/>
              <a:t>9</a:t>
            </a:fld>
            <a:endParaRPr lang="en-ZA">
              <a:solidFill>
                <a:prstClr val="black">
                  <a:tint val="75000"/>
                </a:prstClr>
              </a:solidFill>
            </a:endParaRPr>
          </a:p>
        </p:txBody>
      </p:sp>
      <p:graphicFrame>
        <p:nvGraphicFramePr>
          <p:cNvPr id="5" name="Chart 4"/>
          <p:cNvGraphicFramePr>
            <a:graphicFrameLocks/>
          </p:cNvGraphicFramePr>
          <p:nvPr>
            <p:extLst/>
          </p:nvPr>
        </p:nvGraphicFramePr>
        <p:xfrm>
          <a:off x="1571608" y="1828235"/>
          <a:ext cx="5813367" cy="26388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671266" y="2132930"/>
            <a:ext cx="332880" cy="2049010"/>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463">
              <a:solidFill>
                <a:prstClr val="white"/>
              </a:solidFill>
            </a:endParaRPr>
          </a:p>
        </p:txBody>
      </p:sp>
      <p:cxnSp>
        <p:nvCxnSpPr>
          <p:cNvPr id="7" name="Straight Connector 6"/>
          <p:cNvCxnSpPr/>
          <p:nvPr/>
        </p:nvCxnSpPr>
        <p:spPr>
          <a:xfrm flipH="1" flipV="1">
            <a:off x="4270845" y="3873181"/>
            <a:ext cx="414894" cy="1929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1209" y="3397080"/>
            <a:ext cx="1693412" cy="830997"/>
          </a:xfrm>
          <a:prstGeom prst="rect">
            <a:avLst/>
          </a:prstGeom>
          <a:solidFill>
            <a:schemeClr val="accent4">
              <a:lumMod val="60000"/>
              <a:lumOff val="40000"/>
            </a:schemeClr>
          </a:solidFill>
          <a:ln>
            <a:solidFill>
              <a:schemeClr val="tx2"/>
            </a:solidFill>
          </a:ln>
        </p:spPr>
        <p:txBody>
          <a:bodyPr wrap="square" rtlCol="0">
            <a:spAutoFit/>
          </a:bodyPr>
          <a:lstStyle/>
          <a:p>
            <a:pPr defTabSz="742950"/>
            <a:r>
              <a:rPr lang="en-ZA" sz="1200" b="1" dirty="0" err="1">
                <a:solidFill>
                  <a:prstClr val="black"/>
                </a:solidFill>
              </a:rPr>
              <a:t>Linehaul</a:t>
            </a:r>
            <a:r>
              <a:rPr lang="en-ZA" sz="1200" b="1" dirty="0">
                <a:solidFill>
                  <a:prstClr val="black"/>
                </a:solidFill>
              </a:rPr>
              <a:t> services </a:t>
            </a:r>
          </a:p>
          <a:p>
            <a:pPr defTabSz="742950"/>
            <a:r>
              <a:rPr lang="en-ZA" sz="1200" b="1" dirty="0">
                <a:solidFill>
                  <a:prstClr val="black"/>
                </a:solidFill>
              </a:rPr>
              <a:t>suspended in August. </a:t>
            </a:r>
          </a:p>
          <a:p>
            <a:pPr defTabSz="742950"/>
            <a:r>
              <a:rPr lang="en-ZA" sz="1200" b="1" dirty="0">
                <a:solidFill>
                  <a:prstClr val="black"/>
                </a:solidFill>
              </a:rPr>
              <a:t>Revenue fell by R 35m, </a:t>
            </a:r>
          </a:p>
          <a:p>
            <a:pPr defTabSz="742950"/>
            <a:r>
              <a:rPr lang="en-ZA" sz="1200" b="1" dirty="0">
                <a:solidFill>
                  <a:prstClr val="black"/>
                </a:solidFill>
              </a:rPr>
              <a:t>13% decline, in August</a:t>
            </a:r>
          </a:p>
        </p:txBody>
      </p:sp>
      <p:sp>
        <p:nvSpPr>
          <p:cNvPr id="9" name="Rectangle 8"/>
          <p:cNvSpPr/>
          <p:nvPr/>
        </p:nvSpPr>
        <p:spPr>
          <a:xfrm>
            <a:off x="5441868" y="2132930"/>
            <a:ext cx="1116325" cy="2074684"/>
          </a:xfrm>
          <a:prstGeom prst="rect">
            <a:avLst/>
          </a:prstGeom>
          <a:solidFill>
            <a:schemeClr val="accent1">
              <a:alpha val="38000"/>
            </a:schemeClr>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n-ZA" sz="1463">
              <a:solidFill>
                <a:prstClr val="white"/>
              </a:solidFill>
            </a:endParaRPr>
          </a:p>
        </p:txBody>
      </p:sp>
      <p:cxnSp>
        <p:nvCxnSpPr>
          <p:cNvPr id="10" name="Straight Connector 9"/>
          <p:cNvCxnSpPr/>
          <p:nvPr/>
        </p:nvCxnSpPr>
        <p:spPr>
          <a:xfrm>
            <a:off x="6558193" y="3507332"/>
            <a:ext cx="249695" cy="10919"/>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07888" y="3222030"/>
            <a:ext cx="1693412" cy="1200329"/>
          </a:xfrm>
          <a:prstGeom prst="rect">
            <a:avLst/>
          </a:prstGeom>
          <a:solidFill>
            <a:schemeClr val="accent4">
              <a:lumMod val="40000"/>
              <a:lumOff val="60000"/>
            </a:schemeClr>
          </a:solidFill>
          <a:ln>
            <a:solidFill>
              <a:schemeClr val="tx2"/>
            </a:solidFill>
          </a:ln>
        </p:spPr>
        <p:txBody>
          <a:bodyPr wrap="square" rtlCol="0">
            <a:spAutoFit/>
          </a:bodyPr>
          <a:lstStyle/>
          <a:p>
            <a:pPr defTabSz="742950"/>
            <a:r>
              <a:rPr lang="en-ZA" sz="1200" b="1" dirty="0" err="1">
                <a:solidFill>
                  <a:prstClr val="black"/>
                </a:solidFill>
              </a:rPr>
              <a:t>Linehaul</a:t>
            </a:r>
            <a:r>
              <a:rPr lang="en-ZA" sz="1200" b="1" dirty="0">
                <a:solidFill>
                  <a:prstClr val="black"/>
                </a:solidFill>
              </a:rPr>
              <a:t> services </a:t>
            </a:r>
          </a:p>
          <a:p>
            <a:pPr defTabSz="742950"/>
            <a:r>
              <a:rPr lang="en-ZA" sz="1200" b="1" dirty="0">
                <a:solidFill>
                  <a:prstClr val="black"/>
                </a:solidFill>
              </a:rPr>
              <a:t>suspended in October</a:t>
            </a:r>
          </a:p>
          <a:p>
            <a:pPr defTabSz="742950"/>
            <a:r>
              <a:rPr lang="en-ZA" sz="1200" b="1" dirty="0">
                <a:solidFill>
                  <a:prstClr val="black"/>
                </a:solidFill>
              </a:rPr>
              <a:t>and December. </a:t>
            </a:r>
          </a:p>
          <a:p>
            <a:pPr defTabSz="742950"/>
            <a:r>
              <a:rPr lang="en-ZA" sz="1200" b="1" dirty="0">
                <a:solidFill>
                  <a:prstClr val="black"/>
                </a:solidFill>
              </a:rPr>
              <a:t>Revenue fell by R 36m</a:t>
            </a:r>
          </a:p>
          <a:p>
            <a:pPr defTabSz="742950"/>
            <a:r>
              <a:rPr lang="en-ZA" sz="1200" b="1" dirty="0">
                <a:solidFill>
                  <a:prstClr val="black"/>
                </a:solidFill>
              </a:rPr>
              <a:t>15% decline, over both </a:t>
            </a:r>
          </a:p>
          <a:p>
            <a:pPr defTabSz="742950"/>
            <a:r>
              <a:rPr lang="en-ZA" sz="1200" b="1" dirty="0">
                <a:solidFill>
                  <a:prstClr val="black"/>
                </a:solidFill>
              </a:rPr>
              <a:t>months</a:t>
            </a:r>
          </a:p>
        </p:txBody>
      </p:sp>
      <p:cxnSp>
        <p:nvCxnSpPr>
          <p:cNvPr id="13" name="Straight Connector 12"/>
          <p:cNvCxnSpPr/>
          <p:nvPr/>
        </p:nvCxnSpPr>
        <p:spPr>
          <a:xfrm>
            <a:off x="7067292" y="2686217"/>
            <a:ext cx="249695" cy="10919"/>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6987" y="2473659"/>
            <a:ext cx="2189895" cy="461665"/>
          </a:xfrm>
          <a:prstGeom prst="rect">
            <a:avLst/>
          </a:prstGeom>
          <a:solidFill>
            <a:schemeClr val="accent4">
              <a:lumMod val="40000"/>
              <a:lumOff val="60000"/>
            </a:schemeClr>
          </a:solidFill>
          <a:ln>
            <a:solidFill>
              <a:schemeClr val="tx2"/>
            </a:solidFill>
          </a:ln>
        </p:spPr>
        <p:txBody>
          <a:bodyPr wrap="none" rtlCol="0">
            <a:spAutoFit/>
          </a:bodyPr>
          <a:lstStyle/>
          <a:p>
            <a:pPr defTabSz="742950"/>
            <a:r>
              <a:rPr lang="en-ZA" sz="1200" b="1" dirty="0">
                <a:solidFill>
                  <a:prstClr val="black"/>
                </a:solidFill>
              </a:rPr>
              <a:t>R 10m envelope order by SABC </a:t>
            </a:r>
          </a:p>
          <a:p>
            <a:pPr defTabSz="742950"/>
            <a:r>
              <a:rPr lang="en-ZA" sz="1200" b="1" dirty="0">
                <a:solidFill>
                  <a:prstClr val="black"/>
                </a:solidFill>
              </a:rPr>
              <a:t>raised overall mail revenue</a:t>
            </a:r>
          </a:p>
        </p:txBody>
      </p:sp>
      <p:sp>
        <p:nvSpPr>
          <p:cNvPr id="15" name="Title 1"/>
          <p:cNvSpPr>
            <a:spLocks noGrp="1"/>
          </p:cNvSpPr>
          <p:nvPr>
            <p:ph type="title"/>
          </p:nvPr>
        </p:nvSpPr>
        <p:spPr/>
        <p:txBody>
          <a:bodyPr vert="horz" lIns="74295" tIns="37148" rIns="74295" bIns="37148" rtlCol="0" anchor="t" anchorCtr="0">
            <a:noAutofit/>
          </a:bodyPr>
          <a:lstStyle/>
          <a:p>
            <a:pPr algn="ctr" defTabSz="371475">
              <a:lnSpc>
                <a:spcPct val="80000"/>
              </a:lnSpc>
            </a:pPr>
            <a:r>
              <a:rPr lang="en-ZA" sz="32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Service </a:t>
            </a:r>
            <a:r>
              <a:rPr lang="en-ZA" sz="32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Interruption Impact on Revenue                           Jan </a:t>
            </a:r>
            <a:r>
              <a:rPr lang="en-ZA" sz="32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2014-March 2016 </a:t>
            </a:r>
            <a:r>
              <a:rPr lang="en-ZA" sz="32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(cont.)</a:t>
            </a:r>
            <a:r>
              <a:rPr lang="en-ZA"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rPr>
              <a:t/>
            </a:r>
            <a:br>
              <a:rPr lang="en-ZA"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rPr>
            </a:br>
            <a:endParaRPr lang="en-US" sz="3200" b="1" kern="0" dirty="0">
              <a:solidFill>
                <a:srgbClr val="FF0000"/>
              </a:solidFill>
              <a:effectLst>
                <a:outerShdw blurRad="38100" dist="38100" dir="2700000" algn="tl">
                  <a:srgbClr val="000000">
                    <a:alpha val="43137"/>
                  </a:srgbClr>
                </a:outerShdw>
              </a:effectLst>
              <a:latin typeface="Calibri" pitchFamily="34" charset="0"/>
              <a:ea typeface="+mn-ea"/>
              <a:cs typeface="Calibri" pitchFamily="34" charset="0"/>
            </a:endParaRPr>
          </a:p>
        </p:txBody>
      </p:sp>
    </p:spTree>
    <p:extLst>
      <p:ext uri="{BB962C8B-B14F-4D97-AF65-F5344CB8AC3E}">
        <p14:creationId xmlns:p14="http://schemas.microsoft.com/office/powerpoint/2010/main" xmlns="" val="1701142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 Post Office">
      <a:dk1>
        <a:sysClr val="windowText" lastClr="000000"/>
      </a:dk1>
      <a:lt1>
        <a:sysClr val="window" lastClr="FFFFFF"/>
      </a:lt1>
      <a:dk2>
        <a:srgbClr val="004B8E"/>
      </a:dk2>
      <a:lt2>
        <a:srgbClr val="CC0926"/>
      </a:lt2>
      <a:accent1>
        <a:srgbClr val="CECFCD"/>
      </a:accent1>
      <a:accent2>
        <a:srgbClr val="B2B3B2"/>
      </a:accent2>
      <a:accent3>
        <a:srgbClr val="999A98"/>
      </a:accent3>
      <a:accent4>
        <a:srgbClr val="828381"/>
      </a:accent4>
      <a:accent5>
        <a:srgbClr val="4D8DBE"/>
      </a:accent5>
      <a:accent6>
        <a:srgbClr val="9DC8E0"/>
      </a:accent6>
      <a:hlink>
        <a:srgbClr val="008B51"/>
      </a:hlink>
      <a:folHlink>
        <a:srgbClr val="740D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SA Post Office">
      <a:dk1>
        <a:sysClr val="windowText" lastClr="000000"/>
      </a:dk1>
      <a:lt1>
        <a:sysClr val="window" lastClr="FFFFFF"/>
      </a:lt1>
      <a:dk2>
        <a:srgbClr val="004B8E"/>
      </a:dk2>
      <a:lt2>
        <a:srgbClr val="CC0926"/>
      </a:lt2>
      <a:accent1>
        <a:srgbClr val="CECFCD"/>
      </a:accent1>
      <a:accent2>
        <a:srgbClr val="B2B3B2"/>
      </a:accent2>
      <a:accent3>
        <a:srgbClr val="999A98"/>
      </a:accent3>
      <a:accent4>
        <a:srgbClr val="828381"/>
      </a:accent4>
      <a:accent5>
        <a:srgbClr val="4D8DBE"/>
      </a:accent5>
      <a:accent6>
        <a:srgbClr val="9DC8E0"/>
      </a:accent6>
      <a:hlink>
        <a:srgbClr val="008B51"/>
      </a:hlink>
      <a:folHlink>
        <a:srgbClr val="740D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5_SA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PO_PPT_Template.potx" id="{B41F5EA8-454E-42F5-A64D-2A5F3A7F1D92}" vid="{FBD8BC63-DE24-4F05-AC0F-B60D142896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7483</TotalTime>
  <Words>3499</Words>
  <Application>Microsoft Office PowerPoint</Application>
  <PresentationFormat>A4 Paper (210x297 mm)</PresentationFormat>
  <Paragraphs>819</Paragraphs>
  <Slides>50</Slides>
  <Notes>40</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Office Theme</vt:lpstr>
      <vt:lpstr>1_Office Theme</vt:lpstr>
      <vt:lpstr>2_Office Theme</vt:lpstr>
      <vt:lpstr>65_SAPO</vt:lpstr>
      <vt:lpstr>Slide 1</vt:lpstr>
      <vt:lpstr>AGENDA</vt:lpstr>
      <vt:lpstr>A New Vision &amp; Mission </vt:lpstr>
      <vt:lpstr>Current Status</vt:lpstr>
      <vt:lpstr>STP Migration</vt:lpstr>
      <vt:lpstr>Current of SAPO Mail and Retail Outlets –              as at 30 March 2016</vt:lpstr>
      <vt:lpstr>Current Status: The Extensive SAPO Footprint</vt:lpstr>
      <vt:lpstr>Service Interruption Impact on Revenue                           Jan 2014-March 2016  </vt:lpstr>
      <vt:lpstr>Service Interruption Impact on Revenue                           Jan 2014-March 2016 (cont.) </vt:lpstr>
      <vt:lpstr>Current Status: Properties Overview</vt:lpstr>
      <vt:lpstr>Key Short-term Challenges</vt:lpstr>
      <vt:lpstr>Key Long-term Challenges</vt:lpstr>
      <vt:lpstr>Opportunities</vt:lpstr>
      <vt:lpstr>Strategic Intent</vt:lpstr>
      <vt:lpstr>Revenue Growth and Cost Strategy</vt:lpstr>
      <vt:lpstr>Focus Area 1: Base Case Revenue </vt:lpstr>
      <vt:lpstr>Focus Area 2: Growth Case Revenue Increase</vt:lpstr>
      <vt:lpstr>Focus Area 3: Cost Management</vt:lpstr>
      <vt:lpstr>Putting it all together</vt:lpstr>
      <vt:lpstr>SAPO Group Financial Performance</vt:lpstr>
      <vt:lpstr>SAPO Group Funding Required</vt:lpstr>
      <vt:lpstr>SAPO Group Funding - Repayments</vt:lpstr>
      <vt:lpstr>Key Performance Indicators</vt:lpstr>
      <vt:lpstr>Next Steps</vt:lpstr>
      <vt:lpstr>Next Steps Continued</vt:lpstr>
      <vt:lpstr>Slide 26</vt:lpstr>
      <vt:lpstr>Appendices</vt:lpstr>
      <vt:lpstr>Slide 28</vt:lpstr>
      <vt:lpstr>Slide 29</vt:lpstr>
      <vt:lpstr>Slide 30</vt:lpstr>
      <vt:lpstr>Slide 31</vt:lpstr>
      <vt:lpstr>Slide 32</vt:lpstr>
      <vt:lpstr>Slide 33</vt:lpstr>
      <vt:lpstr>Legal and Regulatory Framework</vt:lpstr>
      <vt:lpstr>Focus Area 3: Additional Cost Management</vt:lpstr>
      <vt:lpstr>Focus Area 4: Additional fund raising opportunities </vt:lpstr>
      <vt:lpstr>SAPO Group Income Statement</vt:lpstr>
      <vt:lpstr>SAPO Group Balance Sheet</vt:lpstr>
      <vt:lpstr>Focus Area 5: Operational Efficiency – Mail  </vt:lpstr>
      <vt:lpstr>Focus Area 5: Operational Efficiency - Retail </vt:lpstr>
      <vt:lpstr>Focus Area 6: Performance Driven Organisation</vt:lpstr>
      <vt:lpstr>Slide 42</vt:lpstr>
      <vt:lpstr>KEY PERFORMANCE INDICATORS</vt:lpstr>
      <vt:lpstr>KEY PERFORMANCE INDICATORS</vt:lpstr>
      <vt:lpstr>KEY PERFORMANCE INDICATORS</vt:lpstr>
      <vt:lpstr>KEY PERFORMANCE INDICATORS</vt:lpstr>
      <vt:lpstr>Slide 47</vt:lpstr>
      <vt:lpstr>RISK MANAGEMENT PLAN</vt:lpstr>
      <vt:lpstr>RISK MANAGEMENT PLAN</vt:lpstr>
      <vt:lpstr>Slide 50</vt:lpstr>
    </vt:vector>
  </TitlesOfParts>
  <Company>Philatelic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Thea Clemons</dc:creator>
  <cp:lastModifiedBy>User</cp:lastModifiedBy>
  <cp:revision>563</cp:revision>
  <dcterms:created xsi:type="dcterms:W3CDTF">2015-07-03T07:20:54Z</dcterms:created>
  <dcterms:modified xsi:type="dcterms:W3CDTF">2016-04-18T07:30:29Z</dcterms:modified>
</cp:coreProperties>
</file>