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media1.png" ContentType="vide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69" r:id="rId6"/>
  </p:sldMasterIdLst>
  <p:notesMasterIdLst>
    <p:notesMasterId r:id="rId38"/>
  </p:notesMasterIdLst>
  <p:sldIdLst>
    <p:sldId id="258" r:id="rId7"/>
    <p:sldId id="257" r:id="rId8"/>
    <p:sldId id="335" r:id="rId9"/>
    <p:sldId id="329" r:id="rId10"/>
    <p:sldId id="260" r:id="rId11"/>
    <p:sldId id="269" r:id="rId12"/>
    <p:sldId id="330" r:id="rId13"/>
    <p:sldId id="264" r:id="rId14"/>
    <p:sldId id="332" r:id="rId15"/>
    <p:sldId id="323" r:id="rId16"/>
    <p:sldId id="266" r:id="rId17"/>
    <p:sldId id="293" r:id="rId18"/>
    <p:sldId id="270" r:id="rId19"/>
    <p:sldId id="331" r:id="rId20"/>
    <p:sldId id="271" r:id="rId21"/>
    <p:sldId id="299" r:id="rId22"/>
    <p:sldId id="301" r:id="rId23"/>
    <p:sldId id="272" r:id="rId24"/>
    <p:sldId id="333" r:id="rId25"/>
    <p:sldId id="277" r:id="rId26"/>
    <p:sldId id="303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65" r:id="rId35"/>
    <p:sldId id="392" r:id="rId36"/>
    <p:sldId id="3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39"/>
    <a:srgbClr val="FFC000"/>
    <a:srgbClr val="592786"/>
    <a:srgbClr val="E0001B"/>
    <a:srgbClr val="97E59E"/>
    <a:srgbClr val="FFE697"/>
    <a:srgbClr val="F9A1A1"/>
    <a:srgbClr val="66FF99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003273322422263E-2"/>
          <c:y val="2.7119422572178479E-2"/>
          <c:w val="0.97270973346259004"/>
          <c:h val="0.84490689508406047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Adverse/ disclaimed (red)</c:v>
                </c:pt>
              </c:strCache>
            </c:strRef>
          </c:tx>
          <c:spPr>
            <a:solidFill>
              <a:srgbClr val="E0001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en-US" smtClean="0"/>
                      <a:t>%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en-US" smtClean="0"/>
                      <a:t>%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en-US" smtClean="0"/>
                      <a:t>%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Qualified (purple)</c:v>
                </c:pt>
              </c:strCache>
            </c:strRef>
          </c:tx>
          <c:spPr>
            <a:solidFill>
              <a:srgbClr val="59278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 (2)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575944740411696E-3"/>
                  <c:y val="-4.41657942183497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40% (4)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54921452363925E-2"/>
                  <c:y val="6.62486913275246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50% (5)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Unqualified  (green)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60% (2)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 (5)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 (4)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Unqualified  (green)</c:v>
                </c:pt>
              </c:strCache>
            </c:strRef>
          </c:tx>
          <c:spPr>
            <a:solidFill>
              <a:srgbClr val="07A93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 (1)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50% (5)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40% (4)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688000"/>
        <c:axId val="34730752"/>
      </c:barChart>
      <c:catAx>
        <c:axId val="346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4730752"/>
        <c:crosses val="autoZero"/>
        <c:auto val="1"/>
        <c:lblAlgn val="ctr"/>
        <c:lblOffset val="100"/>
        <c:noMultiLvlLbl val="0"/>
      </c:catAx>
      <c:valAx>
        <c:axId val="34730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688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4.6876501512939085E-7"/>
                  <c:y val="1.05828218302782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70% (7)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 (3)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Financially qualified (darl orange)</c:v>
                </c:pt>
                <c:pt idx="1">
                  <c:v>Financially unqualified (light orange)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2502009830002367"/>
                  <c:y val="8.4662574642225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80% (8)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 (2)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Auditees with material adjustments (dark orange) </c:v>
                </c:pt>
                <c:pt idx="1">
                  <c:v>Auditees with no material  adjustments (light orange)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Reliability</c:v>
                </c:pt>
                <c:pt idx="1">
                  <c:v>Usefulness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Reliability</c:v>
                </c:pt>
                <c:pt idx="1">
                  <c:v>Usefulness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49184"/>
        <c:axId val="41150720"/>
      </c:barChart>
      <c:catAx>
        <c:axId val="41149184"/>
        <c:scaling>
          <c:orientation val="minMax"/>
        </c:scaling>
        <c:delete val="0"/>
        <c:axPos val="l"/>
        <c:majorTickMark val="out"/>
        <c:minorTickMark val="none"/>
        <c:tickLblPos val="nextTo"/>
        <c:crossAx val="41150720"/>
        <c:crosses val="autoZero"/>
        <c:auto val="1"/>
        <c:lblAlgn val="ctr"/>
        <c:lblOffset val="100"/>
        <c:noMultiLvlLbl val="0"/>
      </c:catAx>
      <c:valAx>
        <c:axId val="4115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14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3">
              <a:lumMod val="50000"/>
            </a:schemeClr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669728783902"/>
          <c:y val="0"/>
          <c:w val="0.63335860795178378"/>
          <c:h val="0.890246372505323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DBE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DBE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WC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WC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NW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NW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NC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NC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MP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MP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LP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LP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7A93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KZN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KZN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GP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GP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7A93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FS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FS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EC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EC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Usefulness</c:v>
                </c:pt>
                <c:pt idx="1">
                  <c:v>Reliability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41240832"/>
        <c:axId val="41254912"/>
      </c:barChart>
      <c:catAx>
        <c:axId val="4124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41254912"/>
        <c:crosses val="autoZero"/>
        <c:auto val="1"/>
        <c:lblAlgn val="ctr"/>
        <c:lblOffset val="100"/>
        <c:noMultiLvlLbl val="0"/>
      </c:catAx>
      <c:valAx>
        <c:axId val="41254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24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23270440251572E-2"/>
          <c:y val="4.7619047619047616E-2"/>
          <c:w val="0.96540880503144655"/>
          <c:h val="0.848506983502062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no findings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findings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40598912"/>
        <c:axId val="40610048"/>
      </c:barChart>
      <c:catAx>
        <c:axId val="4059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0610048"/>
        <c:crosses val="autoZero"/>
        <c:auto val="1"/>
        <c:lblAlgn val="ctr"/>
        <c:lblOffset val="100"/>
        <c:noMultiLvlLbl val="0"/>
      </c:catAx>
      <c:valAx>
        <c:axId val="40610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059891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791629253403285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Sheet1!$E$6</c:f>
              <c:strCache>
                <c:ptCount val="1"/>
                <c:pt idx="0">
                  <c:v>Compliance findings
2012-13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val>
            <c:numRef>
              <c:f>Sheet1!$E$7:$E$11</c:f>
              <c:numCache>
                <c:formatCode>0%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0.9</c:v>
                </c:pt>
                <c:pt idx="3">
                  <c:v>0.8</c:v>
                </c:pt>
                <c:pt idx="4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Sheet1!$C$6</c:f>
              <c:strCache>
                <c:ptCount val="1"/>
                <c:pt idx="0">
                  <c:v>Compliance findings
2013-14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cat>
            <c:strRef>
              <c:f>Sheet1!$B$7:$B$11</c:f>
              <c:strCache>
                <c:ptCount val="5"/>
                <c:pt idx="0">
                  <c:v>Human resource management</c:v>
                </c:pt>
                <c:pt idx="1">
                  <c:v>Expenditure management</c:v>
                </c:pt>
                <c:pt idx="2">
                  <c:v>Procurement management</c:v>
                </c:pt>
                <c:pt idx="3">
                  <c:v>Unauthorised, irregular, as well as fruitless and wasteful expenditure</c:v>
                </c:pt>
                <c:pt idx="4">
                  <c:v>Material misstatement or limitations in submitted AFS</c:v>
                </c:pt>
              </c:strCache>
            </c:strRef>
          </c:cat>
          <c:val>
            <c:numRef>
              <c:f>Sheet1!$C$7:$C$11</c:f>
              <c:numCache>
                <c:formatCode>0%</c:formatCode>
                <c:ptCount val="5"/>
                <c:pt idx="0">
                  <c:v>0.9</c:v>
                </c:pt>
                <c:pt idx="1">
                  <c:v>0.7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40675584"/>
        <c:axId val="40677376"/>
      </c:barChart>
      <c:catAx>
        <c:axId val="40675584"/>
        <c:scaling>
          <c:orientation val="minMax"/>
        </c:scaling>
        <c:delete val="1"/>
        <c:axPos val="l"/>
        <c:majorTickMark val="out"/>
        <c:minorTickMark val="none"/>
        <c:tickLblPos val="none"/>
        <c:crossAx val="40677376"/>
        <c:crosses val="autoZero"/>
        <c:auto val="1"/>
        <c:lblAlgn val="ctr"/>
        <c:lblOffset val="100"/>
        <c:noMultiLvlLbl val="0"/>
      </c:catAx>
      <c:valAx>
        <c:axId val="4067737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40675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242403545990176E-2"/>
          <c:y val="3.2227449824255724E-2"/>
          <c:w val="0.93138152271195773"/>
          <c:h val="0.914865680153238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SCM management report findings
2013-14</c:v>
                </c:pt>
              </c:strCache>
            </c:strRef>
          </c:tx>
          <c:spPr>
            <a:solidFill>
              <a:srgbClr val="FFE697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Sheet1!$B$8:$B$12</c:f>
              <c:strCache>
                <c:ptCount val="5"/>
                <c:pt idx="0">
                  <c:v>Inadequate contract management</c:v>
                </c:pt>
                <c:pt idx="1">
                  <c:v>Uncompetitive or unfair procurement processes</c:v>
                </c:pt>
                <c:pt idx="2">
                  <c:v>Awards to close family members of employees and councillors</c:v>
                </c:pt>
                <c:pt idx="3">
                  <c:v>Awards to employees and councillors or other state officials</c:v>
                </c:pt>
                <c:pt idx="4">
                  <c:v>Limitation on planned scope of audit of awards</c:v>
                </c:pt>
              </c:strCache>
            </c:strRef>
          </c:cat>
          <c:val>
            <c:numRef>
              <c:f>Sheet1!$C$8:$C$12</c:f>
              <c:numCache>
                <c:formatCode>0%</c:formatCode>
                <c:ptCount val="5"/>
                <c:pt idx="0">
                  <c:v>0.4</c:v>
                </c:pt>
                <c:pt idx="1">
                  <c:v>0.9</c:v>
                </c:pt>
                <c:pt idx="2">
                  <c:v>0.8</c:v>
                </c:pt>
                <c:pt idx="3">
                  <c:v>0.8</c:v>
                </c:pt>
                <c:pt idx="4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SCM audit report findings
2013-14</c:v>
                </c:pt>
              </c:strCache>
            </c:strRef>
          </c:tx>
          <c:spPr>
            <a:solidFill>
              <a:srgbClr val="F9A1A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2.8828222104278378E-2"/>
                  <c:y val="-2.80671851994110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Sheet1!$B$8:$B$12</c:f>
              <c:strCache>
                <c:ptCount val="5"/>
                <c:pt idx="0">
                  <c:v>Inadequate contract management</c:v>
                </c:pt>
                <c:pt idx="1">
                  <c:v>Uncompetitive or unfair procurement processes</c:v>
                </c:pt>
                <c:pt idx="2">
                  <c:v>Awards to close family members of employees and councillors</c:v>
                </c:pt>
                <c:pt idx="3">
                  <c:v>Awards to employees and councillors or other state officials</c:v>
                </c:pt>
                <c:pt idx="4">
                  <c:v>Limitation on planned scope of audit of awards</c:v>
                </c:pt>
              </c:strCache>
            </c:strRef>
          </c:cat>
          <c:val>
            <c:numRef>
              <c:f>Sheet1!$D$8:$D$12</c:f>
              <c:numCache>
                <c:formatCode>0%</c:formatCode>
                <c:ptCount val="5"/>
                <c:pt idx="0">
                  <c:v>0.1</c:v>
                </c:pt>
                <c:pt idx="1">
                  <c:v>0.8</c:v>
                </c:pt>
                <c:pt idx="2">
                  <c:v>0.5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36570240"/>
        <c:axId val="36571776"/>
      </c:barChart>
      <c:catAx>
        <c:axId val="3657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571776"/>
        <c:crosses val="autoZero"/>
        <c:auto val="1"/>
        <c:lblAlgn val="ctr"/>
        <c:lblOffset val="100"/>
        <c:noMultiLvlLbl val="0"/>
      </c:catAx>
      <c:valAx>
        <c:axId val="365717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6570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 by auditee</c:v>
                </c:pt>
              </c:strCache>
            </c:strRef>
          </c:tx>
          <c:spPr>
            <a:solidFill>
              <a:srgbClr val="17375D"/>
            </a:solidFill>
          </c:spPr>
          <c:invertIfNegative val="0"/>
          <c:dLbls>
            <c:dLbl>
              <c:idx val="0"/>
              <c:layout>
                <c:manualLayout>
                  <c:x val="2.9126162380419328E-3"/>
                  <c:y val="2.341810795978262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 600 million (99%)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 982 </a:t>
                    </a:r>
                    <a:r>
                      <a:rPr lang="en-US" smtClean="0"/>
                      <a:t>million (93%)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 991 </a:t>
                    </a:r>
                    <a:r>
                      <a:rPr lang="en-US" smtClean="0"/>
                      <a:t>million (100%)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\R#\ ###\ "million"</c:formatCode>
                <c:ptCount val="3"/>
                <c:pt idx="0">
                  <c:v>600</c:v>
                </c:pt>
                <c:pt idx="1">
                  <c:v>982</c:v>
                </c:pt>
                <c:pt idx="2">
                  <c:v>991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 during audit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967579756755756E-3"/>
                  <c:y val="-4.780958865494086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2060"/>
                        </a:solidFill>
                      </a:rPr>
                      <a:t>R 9 </a:t>
                    </a:r>
                    <a:r>
                      <a:rPr lang="en-US" sz="1400" dirty="0" smtClean="0">
                        <a:solidFill>
                          <a:srgbClr val="002060"/>
                        </a:solidFill>
                      </a:rPr>
                      <a:t>million (1%)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74178403755869E-3"/>
                  <c:y val="-2.04908444648097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R 70 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million (7%)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Sheet1!$C$2:$C$4</c:f>
              <c:numCache>
                <c:formatCode>\R#\ ###\ "million"</c:formatCode>
                <c:ptCount val="3"/>
                <c:pt idx="0">
                  <c:v>9</c:v>
                </c:pt>
                <c:pt idx="1">
                  <c:v>70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R2 912 </a:t>
                    </a:r>
                    <a:r>
                      <a:rPr lang="en-US" sz="1600" dirty="0" smtClean="0">
                        <a:latin typeface="+mn-lt"/>
                      </a:rPr>
                      <a:t>million (unaudited)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R2 020 </a:t>
                    </a:r>
                    <a:r>
                      <a:rPr lang="en-US" sz="1600" dirty="0" smtClean="0">
                        <a:latin typeface="+mn-lt"/>
                      </a:rPr>
                      <a:t>million (unaudited)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R2 650 </a:t>
                    </a:r>
                    <a:r>
                      <a:rPr lang="en-US" sz="1600" dirty="0" smtClean="0">
                        <a:latin typeface="+mn-lt"/>
                      </a:rPr>
                      <a:t>million (unaudited)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6397056"/>
        <c:axId val="36398592"/>
      </c:barChart>
      <c:catAx>
        <c:axId val="363970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398592"/>
        <c:crosses val="autoZero"/>
        <c:auto val="1"/>
        <c:lblAlgn val="ctr"/>
        <c:lblOffset val="100"/>
        <c:noMultiLvlLbl val="0"/>
      </c:catAx>
      <c:valAx>
        <c:axId val="36398592"/>
        <c:scaling>
          <c:orientation val="minMax"/>
          <c:min val="0"/>
        </c:scaling>
        <c:delete val="0"/>
        <c:axPos val="l"/>
        <c:numFmt formatCode="\R#\ ###\ &quot;million&quot;" sourceLinked="1"/>
        <c:majorTickMark val="none"/>
        <c:minorTickMark val="none"/>
        <c:tickLblPos val="none"/>
        <c:spPr>
          <a:ln>
            <a:noFill/>
          </a:ln>
        </c:spPr>
        <c:crossAx val="363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 by auditee</c:v>
                </c:pt>
              </c:strCache>
            </c:strRef>
          </c:tx>
          <c:spPr>
            <a:solidFill>
              <a:srgbClr val="17375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R3 452 </a:t>
                    </a:r>
                    <a:r>
                      <a:rPr lang="en-US" smtClean="0"/>
                      <a:t>million (79%)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R3 467 </a:t>
                    </a:r>
                    <a:r>
                      <a:rPr lang="en-US" smtClean="0"/>
                      <a:t>million (45%)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R1 801 </a:t>
                    </a:r>
                    <a:r>
                      <a:rPr lang="en-US" smtClean="0"/>
                      <a:t>million (59%)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\R#\ ###\ "million"</c:formatCode>
                <c:ptCount val="3"/>
                <c:pt idx="0">
                  <c:v>3452</c:v>
                </c:pt>
                <c:pt idx="1">
                  <c:v>3467</c:v>
                </c:pt>
                <c:pt idx="2">
                  <c:v>1801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 during audit</c:v>
                </c:pt>
              </c:strCache>
            </c:strRef>
          </c:tx>
          <c:spPr>
            <a:solidFill>
              <a:srgbClr val="B8876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R 929 </a:t>
                    </a:r>
                    <a:r>
                      <a:rPr lang="en-US" smtClean="0"/>
                      <a:t>million (21%)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R4 179 </a:t>
                    </a:r>
                    <a:r>
                      <a:rPr lang="en-US" smtClean="0"/>
                      <a:t>million (55%)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000966172847613E-3"/>
                  <c:y val="-3.0948096143794115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R1 253 million (41%)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Sheet1!$C$2:$C$4</c:f>
              <c:numCache>
                <c:formatCode>\R#\ ###\ "million"</c:formatCode>
                <c:ptCount val="3"/>
                <c:pt idx="0">
                  <c:v>929</c:v>
                </c:pt>
                <c:pt idx="1">
                  <c:v>4179</c:v>
                </c:pt>
                <c:pt idx="2">
                  <c:v>1253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R2 912 </a:t>
                    </a:r>
                    <a:r>
                      <a:rPr lang="en-US" sz="1600" dirty="0" smtClean="0">
                        <a:latin typeface="+mn-lt"/>
                      </a:rPr>
                      <a:t>million (unaudited)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R2 020 </a:t>
                    </a:r>
                    <a:r>
                      <a:rPr lang="en-US" sz="1600" dirty="0" smtClean="0">
                        <a:latin typeface="+mn-lt"/>
                      </a:rPr>
                      <a:t>million (unaudited)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R2 650 </a:t>
                    </a:r>
                    <a:r>
                      <a:rPr lang="en-US" sz="1600" dirty="0" smtClean="0">
                        <a:latin typeface="+mn-lt"/>
                      </a:rPr>
                      <a:t>million (unaudited)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385728"/>
        <c:axId val="37387264"/>
      </c:barChart>
      <c:catAx>
        <c:axId val="37385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387264"/>
        <c:crosses val="autoZero"/>
        <c:auto val="1"/>
        <c:lblAlgn val="ctr"/>
        <c:lblOffset val="100"/>
        <c:noMultiLvlLbl val="0"/>
      </c:catAx>
      <c:valAx>
        <c:axId val="37387264"/>
        <c:scaling>
          <c:orientation val="minMax"/>
          <c:min val="0"/>
        </c:scaling>
        <c:delete val="0"/>
        <c:axPos val="l"/>
        <c:numFmt formatCode="\R#\ ###\ &quot;million&quot;" sourceLinked="1"/>
        <c:majorTickMark val="none"/>
        <c:minorTickMark val="none"/>
        <c:tickLblPos val="none"/>
        <c:spPr>
          <a:ln>
            <a:noFill/>
          </a:ln>
        </c:spPr>
        <c:crossAx val="373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45635033705493E-2"/>
          <c:y val="2.4380109111895625E-2"/>
          <c:w val="0.98585435374924957"/>
          <c:h val="0.82464708095352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 by auditee</c:v>
                </c:pt>
              </c:strCache>
            </c:strRef>
          </c:tx>
          <c:spPr>
            <a:solidFill>
              <a:srgbClr val="17375D"/>
            </a:solidFill>
          </c:spPr>
          <c:invertIfNegative val="0"/>
          <c:dLbls>
            <c:dLbl>
              <c:idx val="0"/>
              <c:layout>
                <c:manualLayout>
                  <c:x val="2.4152692029497515E-3"/>
                  <c:y val="-3.335657787775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 12 </a:t>
                    </a:r>
                    <a:r>
                      <a:rPr lang="en-US" dirty="0" smtClean="0"/>
                      <a:t>million (13%)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002789345331195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 191 million (23%)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43135550106509E-3"/>
                  <c:y val="-6.004184017996792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 75 million (9%)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\R#\ ###\ "million"</c:formatCode>
                <c:ptCount val="3"/>
                <c:pt idx="0">
                  <c:v>12</c:v>
                </c:pt>
                <c:pt idx="1">
                  <c:v>191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 during audit</c:v>
                </c:pt>
              </c:strCache>
            </c:strRef>
          </c:tx>
          <c:spPr>
            <a:solidFill>
              <a:srgbClr val="B88761"/>
            </a:solidFill>
          </c:spPr>
          <c:invertIfNegative val="0"/>
          <c:dLbls>
            <c:dLbl>
              <c:idx val="0"/>
              <c:layout>
                <c:manualLayout>
                  <c:x val="2.4152692029497515E-3"/>
                  <c:y val="-0.116748022572159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 77 </a:t>
                    </a:r>
                    <a:r>
                      <a:rPr lang="en-US" dirty="0" smtClean="0"/>
                      <a:t>million (87%)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 629 </a:t>
                    </a:r>
                    <a:r>
                      <a:rPr lang="en-US" smtClean="0"/>
                      <a:t>million (77%)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46768942662143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 789 million (91%)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Sheet1!$C$2:$C$4</c:f>
              <c:numCache>
                <c:formatCode>\R#\ ###\ "million"</c:formatCode>
                <c:ptCount val="3"/>
                <c:pt idx="0">
                  <c:v>77</c:v>
                </c:pt>
                <c:pt idx="1">
                  <c:v>629</c:v>
                </c:pt>
                <c:pt idx="2">
                  <c:v>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56576"/>
        <c:axId val="37270656"/>
      </c:barChart>
      <c:catAx>
        <c:axId val="372565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270656"/>
        <c:crosses val="autoZero"/>
        <c:auto val="1"/>
        <c:lblAlgn val="ctr"/>
        <c:lblOffset val="100"/>
        <c:noMultiLvlLbl val="0"/>
      </c:catAx>
      <c:valAx>
        <c:axId val="37270656"/>
        <c:scaling>
          <c:orientation val="minMax"/>
          <c:min val="0"/>
        </c:scaling>
        <c:delete val="0"/>
        <c:axPos val="l"/>
        <c:numFmt formatCode="\R#\ ###\ &quot;million&quot;" sourceLinked="1"/>
        <c:majorTickMark val="none"/>
        <c:minorTickMark val="none"/>
        <c:tickLblPos val="none"/>
        <c:spPr>
          <a:ln>
            <a:noFill/>
          </a:ln>
        </c:spPr>
        <c:crossAx val="3725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 (3)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70% (7)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Financially qualified (darl orange)</c:v>
                </c:pt>
                <c:pt idx="1">
                  <c:v>Financially unqualified (light orange)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1907100149301658E-2"/>
                  <c:y val="1.5874232745417282E-2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en-US" sz="1400" b="0" dirty="0" smtClean="0"/>
                      <a:t>90% (9)</a:t>
                    </a:r>
                    <a:endParaRPr lang="en-US" sz="1400" b="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ZA" sz="1000" dirty="0" smtClean="0"/>
                      <a:t>10%</a:t>
                    </a:r>
                    <a:r>
                      <a:rPr lang="en-ZA" sz="1000" baseline="0" dirty="0" smtClean="0"/>
                      <a:t> (1)</a:t>
                    </a:r>
                    <a:endParaRPr lang="en-ZA" sz="10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Auditees with material  adjustments (dark orange) </c:v>
                </c:pt>
                <c:pt idx="1">
                  <c:v>Auditees with nmo material  adjustments (light orange)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>
                        <a:latin typeface="+mn-lt"/>
                      </a:defRPr>
                    </a:pPr>
                    <a:r>
                      <a:rPr lang="en-US" sz="1400" dirty="0" smtClean="0">
                        <a:latin typeface="+mn-lt"/>
                      </a:rPr>
                      <a:t>50% (5)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latin typeface="+mn-lt"/>
                      </a:defRPr>
                    </a:pPr>
                    <a:r>
                      <a:rPr lang="en-US" sz="1400" dirty="0" smtClean="0">
                        <a:latin typeface="+mn-lt"/>
                      </a:rPr>
                      <a:t>50% (5)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Financially qualified (darl orange)</c:v>
                </c:pt>
                <c:pt idx="1">
                  <c:v>Financially unqualified (light orange)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BCBA3"/>
              </a:solidFill>
            </c:spPr>
          </c:dPt>
          <c:dLbls>
            <c:dLbl>
              <c:idx val="0"/>
              <c:layout>
                <c:manualLayout>
                  <c:x val="-0.32147951614075138"/>
                  <c:y val="0.190490792945007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 (10)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Auditees with material adjustments (dark orange) </c:v>
                </c:pt>
                <c:pt idx="1">
                  <c:v>Auditees with no material  adjustments (light orange)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025431002707229"/>
          <c:y val="2.3934988895618812E-3"/>
          <c:w val="0.52384698731294332"/>
          <c:h val="0.872226800093213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Repeat findings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(EC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and LP)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LP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(EC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and LP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(EC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and LP)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(EC and LP)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(EC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Other liabilities</c:v>
                </c:pt>
                <c:pt idx="1">
                  <c:v>Expenditure</c:v>
                </c:pt>
                <c:pt idx="2">
                  <c:v>Other disclosure</c:v>
                </c:pt>
                <c:pt idx="3">
                  <c:v>Contingent liabilities and commitments</c:v>
                </c:pt>
                <c:pt idx="4">
                  <c:v>Irregular expenditure-Supply chain management</c:v>
                </c:pt>
                <c:pt idx="5">
                  <c:v>Property, Infrastructure, plant and equipment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findings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ZA" sz="18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t>FS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ZA" sz="18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t>EC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ZA" sz="18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t>MP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n-ZA" sz="1800" b="0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Other liabilities</c:v>
                </c:pt>
                <c:pt idx="1">
                  <c:v>Expenditure</c:v>
                </c:pt>
                <c:pt idx="2">
                  <c:v>Other disclosure</c:v>
                </c:pt>
                <c:pt idx="3">
                  <c:v>Contingent liabilities and commitments</c:v>
                </c:pt>
                <c:pt idx="4">
                  <c:v>Irregular expenditure-Supply chain management</c:v>
                </c:pt>
                <c:pt idx="5">
                  <c:v>Property, Infrastructure, plant and equipment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Finding addressed from
previous year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(KZN)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FS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(NW</a:t>
                    </a: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 and KZN)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967095906612819E-3"/>
                  <c:y val="-2.4936685545885713E-3"/>
                </c:manualLayout>
              </c:layout>
              <c:tx>
                <c:rich>
                  <a:bodyPr/>
                  <a:lstStyle/>
                  <a:p>
                    <a:r>
                      <a:rPr lang="en-ZA" dirty="0" smtClean="0"/>
                      <a:t>NC</a:t>
                    </a:r>
                    <a:endParaRPr lang="en-ZA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Other liabilities</c:v>
                </c:pt>
                <c:pt idx="1">
                  <c:v>Expenditure</c:v>
                </c:pt>
                <c:pt idx="2">
                  <c:v>Other disclosure</c:v>
                </c:pt>
                <c:pt idx="3">
                  <c:v>Contingent liabilities and commitments</c:v>
                </c:pt>
                <c:pt idx="4">
                  <c:v>Irregular expenditure-Supply chain management</c:v>
                </c:pt>
                <c:pt idx="5">
                  <c:v>Property, Infrastructure, plant and equipment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5386880"/>
        <c:axId val="35388416"/>
      </c:barChart>
      <c:catAx>
        <c:axId val="35386880"/>
        <c:scaling>
          <c:orientation val="minMax"/>
        </c:scaling>
        <c:delete val="0"/>
        <c:axPos val="l"/>
        <c:majorTickMark val="out"/>
        <c:minorTickMark val="none"/>
        <c:tickLblPos val="nextTo"/>
        <c:crossAx val="35388416"/>
        <c:crosses val="autoZero"/>
        <c:auto val="1"/>
        <c:lblAlgn val="ctr"/>
        <c:lblOffset val="100"/>
        <c:noMultiLvlLbl val="0"/>
      </c:catAx>
      <c:valAx>
        <c:axId val="35388416"/>
        <c:scaling>
          <c:orientation val="minMax"/>
          <c:max val="5"/>
        </c:scaling>
        <c:delete val="0"/>
        <c:axPos val="b"/>
        <c:numFmt formatCode="General" sourceLinked="1"/>
        <c:majorTickMark val="out"/>
        <c:minorTickMark val="none"/>
        <c:tickLblPos val="nextTo"/>
        <c:crossAx val="3538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591194968553458E-2"/>
          <c:y val="4.7619047619047616E-2"/>
          <c:w val="0.96540880503144655"/>
          <c:h val="0.848506983502062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NAT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NAT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NAT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NW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NW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NW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NC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LP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LP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LP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KZN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KZN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KZN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FS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FS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FS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EC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EC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EC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WC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WC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WC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MP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MP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MP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GP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GP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GP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2014-15</c:v>
                </c:pt>
                <c:pt idx="1">
                  <c:v>2013-14</c:v>
                </c:pt>
                <c:pt idx="2">
                  <c:v>2012-13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40860288"/>
        <c:axId val="35848576"/>
      </c:barChart>
      <c:catAx>
        <c:axId val="4086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35848576"/>
        <c:crosses val="autoZero"/>
        <c:auto val="1"/>
        <c:lblAlgn val="ctr"/>
        <c:lblOffset val="100"/>
        <c:noMultiLvlLbl val="0"/>
      </c:catAx>
      <c:valAx>
        <c:axId val="35848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086028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70% (7)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 (3)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Financially qualified (darl orange)</c:v>
                </c:pt>
                <c:pt idx="1">
                  <c:v>Financially unqualified (light orange)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 if not corrected</c:v>
                </c:pt>
              </c:strCache>
            </c:strRef>
          </c:tx>
          <c:spPr>
            <a:solidFill>
              <a:srgbClr val="65D97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90% (9)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10% (1)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Auditees with material  adjustments (dark orange) </c:v>
                </c:pt>
                <c:pt idx="1">
                  <c:v>Auditees with nmo material  adjustments (light orange)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22B0D-D04D-463D-9601-49B37504295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99DFA02-FD91-4930-89E9-76866CC5F60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ZA" b="1" dirty="0" smtClean="0"/>
            <a:t>Inadequate attention to daily management disciplines </a:t>
          </a:r>
          <a:endParaRPr lang="en-ZA" dirty="0"/>
        </a:p>
      </dgm:t>
    </dgm:pt>
    <dgm:pt modelId="{7255D3B2-4770-44DD-9735-96F601E23156}" type="parTrans" cxnId="{7F00C753-4E42-4C99-8117-EAED88A9A5ED}">
      <dgm:prSet/>
      <dgm:spPr/>
      <dgm:t>
        <a:bodyPr/>
        <a:lstStyle/>
        <a:p>
          <a:endParaRPr lang="en-ZA"/>
        </a:p>
      </dgm:t>
    </dgm:pt>
    <dgm:pt modelId="{123B199C-0BAE-4C7B-A9E1-DF119C51930E}" type="sibTrans" cxnId="{7F00C753-4E42-4C99-8117-EAED88A9A5ED}">
      <dgm:prSet/>
      <dgm:spPr/>
      <dgm:t>
        <a:bodyPr/>
        <a:lstStyle/>
        <a:p>
          <a:endParaRPr lang="en-ZA"/>
        </a:p>
      </dgm:t>
    </dgm:pt>
    <dgm:pt modelId="{25DA2760-6033-4F06-8714-3E3A5C4E606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ZA" b="1" dirty="0" smtClean="0"/>
            <a:t>Slow response by the political leadership and senior management</a:t>
          </a:r>
          <a:endParaRPr lang="en-ZA" dirty="0"/>
        </a:p>
      </dgm:t>
    </dgm:pt>
    <dgm:pt modelId="{B78D7665-774B-4E5D-9053-01B83A715CAF}" type="parTrans" cxnId="{954FCD9D-AE07-4370-8EDE-CDE5940F499E}">
      <dgm:prSet/>
      <dgm:spPr/>
      <dgm:t>
        <a:bodyPr/>
        <a:lstStyle/>
        <a:p>
          <a:endParaRPr lang="en-ZA"/>
        </a:p>
      </dgm:t>
    </dgm:pt>
    <dgm:pt modelId="{405ACE2C-FA6B-43E0-ADEF-9F23BA44A1C5}" type="sibTrans" cxnId="{954FCD9D-AE07-4370-8EDE-CDE5940F499E}">
      <dgm:prSet/>
      <dgm:spPr/>
      <dgm:t>
        <a:bodyPr/>
        <a:lstStyle/>
        <a:p>
          <a:endParaRPr lang="en-ZA"/>
        </a:p>
      </dgm:t>
    </dgm:pt>
    <dgm:pt modelId="{486AA598-B9D7-40A8-8A0C-5861C64233D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Inadequate consequences for poor performance and transgressions </a:t>
          </a:r>
          <a:endParaRPr lang="en-ZA" b="1" dirty="0"/>
        </a:p>
      </dgm:t>
    </dgm:pt>
    <dgm:pt modelId="{027ACF23-8960-45BE-978D-C7447B8C0EBC}" type="parTrans" cxnId="{2D72D07B-78EA-40B5-9950-58AB45A1BC42}">
      <dgm:prSet/>
      <dgm:spPr/>
      <dgm:t>
        <a:bodyPr/>
        <a:lstStyle/>
        <a:p>
          <a:endParaRPr lang="en-ZA"/>
        </a:p>
      </dgm:t>
    </dgm:pt>
    <dgm:pt modelId="{E2801F5E-FC88-4E19-95DD-FE5AC7BA4A30}" type="sibTrans" cxnId="{2D72D07B-78EA-40B5-9950-58AB45A1BC42}">
      <dgm:prSet/>
      <dgm:spPr/>
      <dgm:t>
        <a:bodyPr/>
        <a:lstStyle/>
        <a:p>
          <a:endParaRPr lang="en-ZA"/>
        </a:p>
      </dgm:t>
    </dgm:pt>
    <dgm:pt modelId="{9BD5A4E3-32AC-4A06-877C-A1F204A48160}" type="pres">
      <dgm:prSet presAssocID="{E8A22B0D-D04D-463D-9601-49B37504295F}" presName="compositeShape" presStyleCnt="0">
        <dgm:presLayoutVars>
          <dgm:dir/>
          <dgm:resizeHandles/>
        </dgm:presLayoutVars>
      </dgm:prSet>
      <dgm:spPr/>
    </dgm:pt>
    <dgm:pt modelId="{57CBC383-8D9A-471A-8F63-A1525B503336}" type="pres">
      <dgm:prSet presAssocID="{E8A22B0D-D04D-463D-9601-49B37504295F}" presName="pyramid" presStyleLbl="node1" presStyleIdx="0" presStyleCnt="1" custLinFactNeighborX="2093" custLinFactNeighborY="-465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5662D2D8-5990-4669-9494-0CEC7FA75100}" type="pres">
      <dgm:prSet presAssocID="{E8A22B0D-D04D-463D-9601-49B37504295F}" presName="theList" presStyleCnt="0"/>
      <dgm:spPr/>
    </dgm:pt>
    <dgm:pt modelId="{6F15E0E6-0EA2-46F4-8D48-7B9BC2FC04EC}" type="pres">
      <dgm:prSet presAssocID="{A99DFA02-FD91-4930-89E9-76866CC5F60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5CE248C-747C-44E8-8B73-A7EFECC0E3D6}" type="pres">
      <dgm:prSet presAssocID="{A99DFA02-FD91-4930-89E9-76866CC5F600}" presName="aSpace" presStyleCnt="0"/>
      <dgm:spPr/>
    </dgm:pt>
    <dgm:pt modelId="{8675FC6C-3C9E-4C0A-8426-823C0CB67F8D}" type="pres">
      <dgm:prSet presAssocID="{25DA2760-6033-4F06-8714-3E3A5C4E606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E0FAD3-C506-4B34-8490-70482FDF9321}" type="pres">
      <dgm:prSet presAssocID="{25DA2760-6033-4F06-8714-3E3A5C4E606B}" presName="aSpace" presStyleCnt="0"/>
      <dgm:spPr/>
    </dgm:pt>
    <dgm:pt modelId="{4DC8E749-C724-4CAF-BDF2-981F31EA4470}" type="pres">
      <dgm:prSet presAssocID="{486AA598-B9D7-40A8-8A0C-5861C64233D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4A5707-9DFE-4693-8DC9-CB1208A8622D}" type="pres">
      <dgm:prSet presAssocID="{486AA598-B9D7-40A8-8A0C-5861C64233D6}" presName="aSpace" presStyleCnt="0"/>
      <dgm:spPr/>
    </dgm:pt>
  </dgm:ptLst>
  <dgm:cxnLst>
    <dgm:cxn modelId="{7F00C753-4E42-4C99-8117-EAED88A9A5ED}" srcId="{E8A22B0D-D04D-463D-9601-49B37504295F}" destId="{A99DFA02-FD91-4930-89E9-76866CC5F600}" srcOrd="0" destOrd="0" parTransId="{7255D3B2-4770-44DD-9735-96F601E23156}" sibTransId="{123B199C-0BAE-4C7B-A9E1-DF119C51930E}"/>
    <dgm:cxn modelId="{E7D4B67B-20E2-4692-938D-8489F216FFD9}" type="presOf" srcId="{486AA598-B9D7-40A8-8A0C-5861C64233D6}" destId="{4DC8E749-C724-4CAF-BDF2-981F31EA4470}" srcOrd="0" destOrd="0" presId="urn:microsoft.com/office/officeart/2005/8/layout/pyramid2"/>
    <dgm:cxn modelId="{4BAA91DA-DF23-4019-BD7B-BFEC958A7F15}" type="presOf" srcId="{25DA2760-6033-4F06-8714-3E3A5C4E606B}" destId="{8675FC6C-3C9E-4C0A-8426-823C0CB67F8D}" srcOrd="0" destOrd="0" presId="urn:microsoft.com/office/officeart/2005/8/layout/pyramid2"/>
    <dgm:cxn modelId="{2D72D07B-78EA-40B5-9950-58AB45A1BC42}" srcId="{E8A22B0D-D04D-463D-9601-49B37504295F}" destId="{486AA598-B9D7-40A8-8A0C-5861C64233D6}" srcOrd="2" destOrd="0" parTransId="{027ACF23-8960-45BE-978D-C7447B8C0EBC}" sibTransId="{E2801F5E-FC88-4E19-95DD-FE5AC7BA4A30}"/>
    <dgm:cxn modelId="{C1C34843-8CBD-4582-8891-0AA880E03D32}" type="presOf" srcId="{A99DFA02-FD91-4930-89E9-76866CC5F600}" destId="{6F15E0E6-0EA2-46F4-8D48-7B9BC2FC04EC}" srcOrd="0" destOrd="0" presId="urn:microsoft.com/office/officeart/2005/8/layout/pyramid2"/>
    <dgm:cxn modelId="{954FCD9D-AE07-4370-8EDE-CDE5940F499E}" srcId="{E8A22B0D-D04D-463D-9601-49B37504295F}" destId="{25DA2760-6033-4F06-8714-3E3A5C4E606B}" srcOrd="1" destOrd="0" parTransId="{B78D7665-774B-4E5D-9053-01B83A715CAF}" sibTransId="{405ACE2C-FA6B-43E0-ADEF-9F23BA44A1C5}"/>
    <dgm:cxn modelId="{FC082B7D-AD5B-4E2C-B254-B259510A2915}" type="presOf" srcId="{E8A22B0D-D04D-463D-9601-49B37504295F}" destId="{9BD5A4E3-32AC-4A06-877C-A1F204A48160}" srcOrd="0" destOrd="0" presId="urn:microsoft.com/office/officeart/2005/8/layout/pyramid2"/>
    <dgm:cxn modelId="{22BC534D-DE7E-4C53-A597-68462F869E4F}" type="presParOf" srcId="{9BD5A4E3-32AC-4A06-877C-A1F204A48160}" destId="{57CBC383-8D9A-471A-8F63-A1525B503336}" srcOrd="0" destOrd="0" presId="urn:microsoft.com/office/officeart/2005/8/layout/pyramid2"/>
    <dgm:cxn modelId="{8AD16A74-C89D-4C67-8891-76DDA65CDAB8}" type="presParOf" srcId="{9BD5A4E3-32AC-4A06-877C-A1F204A48160}" destId="{5662D2D8-5990-4669-9494-0CEC7FA75100}" srcOrd="1" destOrd="0" presId="urn:microsoft.com/office/officeart/2005/8/layout/pyramid2"/>
    <dgm:cxn modelId="{F6AB92BB-5C01-44CC-893D-C6B04E63BEB9}" type="presParOf" srcId="{5662D2D8-5990-4669-9494-0CEC7FA75100}" destId="{6F15E0E6-0EA2-46F4-8D48-7B9BC2FC04EC}" srcOrd="0" destOrd="0" presId="urn:microsoft.com/office/officeart/2005/8/layout/pyramid2"/>
    <dgm:cxn modelId="{942E8E3D-A711-4805-9F29-88D22D63CA5A}" type="presParOf" srcId="{5662D2D8-5990-4669-9494-0CEC7FA75100}" destId="{D5CE248C-747C-44E8-8B73-A7EFECC0E3D6}" srcOrd="1" destOrd="0" presId="urn:microsoft.com/office/officeart/2005/8/layout/pyramid2"/>
    <dgm:cxn modelId="{7B7CF865-0676-4B67-AD5B-26D32B2F45DB}" type="presParOf" srcId="{5662D2D8-5990-4669-9494-0CEC7FA75100}" destId="{8675FC6C-3C9E-4C0A-8426-823C0CB67F8D}" srcOrd="2" destOrd="0" presId="urn:microsoft.com/office/officeart/2005/8/layout/pyramid2"/>
    <dgm:cxn modelId="{D1FF95BF-52EA-4157-908C-E61AEDEA12C0}" type="presParOf" srcId="{5662D2D8-5990-4669-9494-0CEC7FA75100}" destId="{CCE0FAD3-C506-4B34-8490-70482FDF9321}" srcOrd="3" destOrd="0" presId="urn:microsoft.com/office/officeart/2005/8/layout/pyramid2"/>
    <dgm:cxn modelId="{D10512FD-F635-4DCC-B19E-4B1785F696CB}" type="presParOf" srcId="{5662D2D8-5990-4669-9494-0CEC7FA75100}" destId="{4DC8E749-C724-4CAF-BDF2-981F31EA4470}" srcOrd="4" destOrd="0" presId="urn:microsoft.com/office/officeart/2005/8/layout/pyramid2"/>
    <dgm:cxn modelId="{76ECD63C-7F85-4571-8245-9E1785C4B0F2}" type="presParOf" srcId="{5662D2D8-5990-4669-9494-0CEC7FA75100}" destId="{744A5707-9DFE-4693-8DC9-CB1208A8622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EF93B-CE64-48FD-9AAF-E21523E629B4}" type="doc">
      <dgm:prSet loTypeId="urn:microsoft.com/office/officeart/2005/8/layout/vList4#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ZA"/>
        </a:p>
      </dgm:t>
    </dgm:pt>
    <dgm:pt modelId="{35267D8C-639D-44E0-81B2-1A071329D064}">
      <dgm:prSet phldrT="[Text]" custT="1"/>
      <dgm:spPr/>
      <dgm:t>
        <a:bodyPr anchor="ctr"/>
        <a:lstStyle/>
        <a:p>
          <a:r>
            <a:rPr lang="en-ZA" sz="1400" b="1" dirty="0" smtClean="0">
              <a:latin typeface="Arial" pitchFamily="34" charset="0"/>
              <a:cs typeface="Arial" pitchFamily="34" charset="0"/>
            </a:rPr>
            <a:t>LEADERSHIP</a:t>
          </a:r>
          <a:endParaRPr lang="en-ZA" sz="1400" b="1" dirty="0">
            <a:latin typeface="Arial" pitchFamily="34" charset="0"/>
            <a:cs typeface="Arial" pitchFamily="34" charset="0"/>
          </a:endParaRPr>
        </a:p>
      </dgm:t>
    </dgm:pt>
    <dgm:pt modelId="{575BDE5B-8C49-4554-A17C-3142377627CB}" type="parTrans" cxnId="{9FE362B4-B124-4DD4-BDF0-B2064089FFFF}">
      <dgm:prSet/>
      <dgm:spPr/>
      <dgm:t>
        <a:bodyPr/>
        <a:lstStyle/>
        <a:p>
          <a:endParaRPr lang="en-ZA"/>
        </a:p>
      </dgm:t>
    </dgm:pt>
    <dgm:pt modelId="{4D7FEC71-CAE7-4504-B10A-B99697DE92E1}" type="sibTrans" cxnId="{9FE362B4-B124-4DD4-BDF0-B2064089FFFF}">
      <dgm:prSet/>
      <dgm:spPr/>
      <dgm:t>
        <a:bodyPr/>
        <a:lstStyle/>
        <a:p>
          <a:endParaRPr lang="en-ZA"/>
        </a:p>
      </dgm:t>
    </dgm:pt>
    <dgm:pt modelId="{7198D7E2-B421-45C9-91F8-565956E43EDC}">
      <dgm:prSet phldrT="[Text]"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Culture of honesty, ethical business practices and good governance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E34EC04B-4074-4C97-B06A-7C1C3BEBB525}" type="parTrans" cxnId="{5EF9F865-40B2-4374-B507-B68622939A2A}">
      <dgm:prSet/>
      <dgm:spPr/>
      <dgm:t>
        <a:bodyPr/>
        <a:lstStyle/>
        <a:p>
          <a:endParaRPr lang="en-ZA"/>
        </a:p>
      </dgm:t>
    </dgm:pt>
    <dgm:pt modelId="{5F815B13-D949-4967-8111-1C007D665807}" type="sibTrans" cxnId="{5EF9F865-40B2-4374-B507-B68622939A2A}">
      <dgm:prSet/>
      <dgm:spPr/>
      <dgm:t>
        <a:bodyPr/>
        <a:lstStyle/>
        <a:p>
          <a:endParaRPr lang="en-ZA"/>
        </a:p>
      </dgm:t>
    </dgm:pt>
    <dgm:pt modelId="{717965F8-2314-4504-B088-B5C87376AD8F}">
      <dgm:prSet phldrT="[Text]" custT="1"/>
      <dgm:spPr/>
      <dgm:t>
        <a:bodyPr anchor="ctr"/>
        <a:lstStyle/>
        <a:p>
          <a:r>
            <a:rPr lang="en-ZA" sz="1400" b="1" dirty="0" smtClean="0">
              <a:latin typeface="Arial" pitchFamily="34" charset="0"/>
              <a:cs typeface="Arial" pitchFamily="34" charset="0"/>
            </a:rPr>
            <a:t>FINANCIAL AND PERFORMANCE MANAGEMENT</a:t>
          </a:r>
          <a:endParaRPr lang="en-ZA" sz="1400" b="1" dirty="0">
            <a:latin typeface="Arial" pitchFamily="34" charset="0"/>
            <a:cs typeface="Arial" pitchFamily="34" charset="0"/>
          </a:endParaRPr>
        </a:p>
      </dgm:t>
    </dgm:pt>
    <dgm:pt modelId="{81867B18-1A11-4F32-A8E1-0B8D6DC618B2}" type="parTrans" cxnId="{A0200514-2BF5-4E07-B37A-251CF509C1CE}">
      <dgm:prSet/>
      <dgm:spPr/>
      <dgm:t>
        <a:bodyPr/>
        <a:lstStyle/>
        <a:p>
          <a:endParaRPr lang="en-ZA"/>
        </a:p>
      </dgm:t>
    </dgm:pt>
    <dgm:pt modelId="{E53A2F6E-1297-40B8-8020-5FC514CA796C}" type="sibTrans" cxnId="{A0200514-2BF5-4E07-B37A-251CF509C1CE}">
      <dgm:prSet/>
      <dgm:spPr/>
      <dgm:t>
        <a:bodyPr/>
        <a:lstStyle/>
        <a:p>
          <a:endParaRPr lang="en-ZA"/>
        </a:p>
      </dgm:t>
    </dgm:pt>
    <dgm:pt modelId="{EE8A65DA-A715-4AA7-80EF-37A1A7161BEF}">
      <dgm:prSet phldrT="[Text]"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Proper record keeping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BA2C2D95-5ED8-412C-A173-5650857A9711}" type="parTrans" cxnId="{12E569E6-9DBD-4DB0-BD87-E65785FE8EA5}">
      <dgm:prSet/>
      <dgm:spPr/>
      <dgm:t>
        <a:bodyPr/>
        <a:lstStyle/>
        <a:p>
          <a:endParaRPr lang="en-ZA"/>
        </a:p>
      </dgm:t>
    </dgm:pt>
    <dgm:pt modelId="{78DE9FDA-CEFD-4B71-BD70-1811C47E633C}" type="sibTrans" cxnId="{12E569E6-9DBD-4DB0-BD87-E65785FE8EA5}">
      <dgm:prSet/>
      <dgm:spPr/>
      <dgm:t>
        <a:bodyPr/>
        <a:lstStyle/>
        <a:p>
          <a:endParaRPr lang="en-ZA"/>
        </a:p>
      </dgm:t>
    </dgm:pt>
    <dgm:pt modelId="{37C6BDB3-F144-446D-A01C-9C64D7A2AB31}">
      <dgm:prSet phldrT="[Text]" custT="1"/>
      <dgm:spPr/>
      <dgm:t>
        <a:bodyPr anchor="ctr"/>
        <a:lstStyle/>
        <a:p>
          <a:r>
            <a:rPr lang="en-ZA" sz="1400" b="1" dirty="0" smtClean="0">
              <a:latin typeface="Arial" pitchFamily="34" charset="0"/>
              <a:cs typeface="Arial" pitchFamily="34" charset="0"/>
            </a:rPr>
            <a:t>GOVERNANCE</a:t>
          </a:r>
          <a:endParaRPr lang="en-ZA" sz="1400" b="1" dirty="0">
            <a:latin typeface="Arial" pitchFamily="34" charset="0"/>
            <a:cs typeface="Arial" pitchFamily="34" charset="0"/>
          </a:endParaRPr>
        </a:p>
      </dgm:t>
    </dgm:pt>
    <dgm:pt modelId="{15835A9C-5B24-40B3-82FB-111191F60AC6}" type="parTrans" cxnId="{BD470678-8089-46FC-A46D-144B7747E871}">
      <dgm:prSet/>
      <dgm:spPr/>
      <dgm:t>
        <a:bodyPr/>
        <a:lstStyle/>
        <a:p>
          <a:endParaRPr lang="en-ZA"/>
        </a:p>
      </dgm:t>
    </dgm:pt>
    <dgm:pt modelId="{21E45B7B-C8D6-4E76-9133-D4430335A23F}" type="sibTrans" cxnId="{BD470678-8089-46FC-A46D-144B7747E871}">
      <dgm:prSet/>
      <dgm:spPr/>
      <dgm:t>
        <a:bodyPr/>
        <a:lstStyle/>
        <a:p>
          <a:endParaRPr lang="en-ZA"/>
        </a:p>
      </dgm:t>
    </dgm:pt>
    <dgm:pt modelId="{54825639-4CA4-4D78-9B91-74687C6677C3}">
      <dgm:prSet phldrT="[Text]"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Appropriate risk management activities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42068E1D-45FB-4C8F-BEE0-FB2A786B17A4}" type="parTrans" cxnId="{D90ED65C-23B2-4BD3-8891-6B9775D16380}">
      <dgm:prSet/>
      <dgm:spPr/>
      <dgm:t>
        <a:bodyPr/>
        <a:lstStyle/>
        <a:p>
          <a:endParaRPr lang="en-ZA"/>
        </a:p>
      </dgm:t>
    </dgm:pt>
    <dgm:pt modelId="{2440DF3B-B3C2-476C-AF03-92AE450E2A9D}" type="sibTrans" cxnId="{D90ED65C-23B2-4BD3-8891-6B9775D16380}">
      <dgm:prSet/>
      <dgm:spPr/>
      <dgm:t>
        <a:bodyPr/>
        <a:lstStyle/>
        <a:p>
          <a:endParaRPr lang="en-ZA"/>
        </a:p>
      </dgm:t>
    </dgm:pt>
    <dgm:pt modelId="{98051139-718B-4F30-B9C2-C7DB6B587056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Exercise oversight responsibility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E4CB8747-CB56-4746-9F47-4BE9FDAC06FB}" type="parTrans" cxnId="{7D8DBAFC-FFD3-4D3A-A390-24678B98BDA9}">
      <dgm:prSet/>
      <dgm:spPr/>
      <dgm:t>
        <a:bodyPr/>
        <a:lstStyle/>
        <a:p>
          <a:endParaRPr lang="en-ZA"/>
        </a:p>
      </dgm:t>
    </dgm:pt>
    <dgm:pt modelId="{6E621F12-81D0-47C8-82BF-1456CEAF0064}" type="sibTrans" cxnId="{7D8DBAFC-FFD3-4D3A-A390-24678B98BDA9}">
      <dgm:prSet/>
      <dgm:spPr/>
      <dgm:t>
        <a:bodyPr/>
        <a:lstStyle/>
        <a:p>
          <a:endParaRPr lang="en-ZA"/>
        </a:p>
      </dgm:t>
    </dgm:pt>
    <dgm:pt modelId="{479A2CE8-6898-402F-B862-9F57D31E2B94}">
      <dgm:prSet custT="1"/>
      <dgm:spPr/>
      <dgm:t>
        <a:bodyPr anchor="ctr"/>
        <a:lstStyle/>
        <a:p>
          <a:r>
            <a:rPr lang="en-ZA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Effective HR management</a:t>
          </a:r>
          <a:endParaRPr lang="en-ZA" sz="1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E288935-3BB1-40A2-8C5C-12785E100BF1}" type="parTrans" cxnId="{6794835C-E13C-4625-AC0E-6D57F9AF8BD3}">
      <dgm:prSet/>
      <dgm:spPr/>
      <dgm:t>
        <a:bodyPr/>
        <a:lstStyle/>
        <a:p>
          <a:endParaRPr lang="en-ZA"/>
        </a:p>
      </dgm:t>
    </dgm:pt>
    <dgm:pt modelId="{FC94C04A-EA6E-47C4-97BA-7CCC041ABC43}" type="sibTrans" cxnId="{6794835C-E13C-4625-AC0E-6D57F9AF8BD3}">
      <dgm:prSet/>
      <dgm:spPr/>
      <dgm:t>
        <a:bodyPr/>
        <a:lstStyle/>
        <a:p>
          <a:endParaRPr lang="en-ZA"/>
        </a:p>
      </dgm:t>
    </dgm:pt>
    <dgm:pt modelId="{71F5AA74-6026-4B11-A530-9846B8EACEBE}">
      <dgm:prSet custT="1"/>
      <dgm:spPr/>
      <dgm:t>
        <a:bodyPr anchor="ctr"/>
        <a:lstStyle/>
        <a:p>
          <a:r>
            <a:rPr lang="en-ZA" sz="1400" b="0" dirty="0" smtClean="0">
              <a:latin typeface="Arial" pitchFamily="34" charset="0"/>
              <a:cs typeface="Arial" pitchFamily="34" charset="0"/>
            </a:rPr>
            <a:t>Policies and procedures</a:t>
          </a:r>
          <a:endParaRPr lang="en-ZA" sz="1400" b="0" dirty="0">
            <a:latin typeface="Arial" pitchFamily="34" charset="0"/>
            <a:cs typeface="Arial" pitchFamily="34" charset="0"/>
          </a:endParaRPr>
        </a:p>
      </dgm:t>
    </dgm:pt>
    <dgm:pt modelId="{0B691B04-5D8A-4A6F-9D1C-314278002B46}" type="parTrans" cxnId="{AA372AD7-ACD2-4D27-A75B-225A3440CB10}">
      <dgm:prSet/>
      <dgm:spPr/>
      <dgm:t>
        <a:bodyPr/>
        <a:lstStyle/>
        <a:p>
          <a:endParaRPr lang="en-ZA"/>
        </a:p>
      </dgm:t>
    </dgm:pt>
    <dgm:pt modelId="{E87F8D60-CDC9-41F8-9E1B-D3C4A31E51CE}" type="sibTrans" cxnId="{AA372AD7-ACD2-4D27-A75B-225A3440CB10}">
      <dgm:prSet/>
      <dgm:spPr/>
      <dgm:t>
        <a:bodyPr/>
        <a:lstStyle/>
        <a:p>
          <a:endParaRPr lang="en-ZA"/>
        </a:p>
      </dgm:t>
    </dgm:pt>
    <dgm:pt modelId="{051028B5-9628-416D-A37D-B68AB729653E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Action plans to address internal control deficiencies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0441923E-13B5-43C1-BA9A-7A61F130DEF5}" type="parTrans" cxnId="{376EC2EB-45AE-46C2-AEFD-48174D154FD0}">
      <dgm:prSet/>
      <dgm:spPr/>
      <dgm:t>
        <a:bodyPr/>
        <a:lstStyle/>
        <a:p>
          <a:endParaRPr lang="en-ZA"/>
        </a:p>
      </dgm:t>
    </dgm:pt>
    <dgm:pt modelId="{8DFAD168-197E-449C-BCFC-92E0242DAAD6}" type="sibTrans" cxnId="{376EC2EB-45AE-46C2-AEFD-48174D154FD0}">
      <dgm:prSet/>
      <dgm:spPr/>
      <dgm:t>
        <a:bodyPr/>
        <a:lstStyle/>
        <a:p>
          <a:endParaRPr lang="en-ZA"/>
        </a:p>
      </dgm:t>
    </dgm:pt>
    <dgm:pt modelId="{91001648-9B11-4B48-B117-09D558EA98CD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IT governance framework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FD8EDFE0-A181-43A4-A6F0-3EC06E982FA9}" type="parTrans" cxnId="{4B373A33-E28A-4AA0-9064-20229A8F235E}">
      <dgm:prSet/>
      <dgm:spPr/>
      <dgm:t>
        <a:bodyPr/>
        <a:lstStyle/>
        <a:p>
          <a:endParaRPr lang="en-ZA"/>
        </a:p>
      </dgm:t>
    </dgm:pt>
    <dgm:pt modelId="{B544CFA1-394E-4454-B6FA-AA60525877F2}" type="sibTrans" cxnId="{4B373A33-E28A-4AA0-9064-20229A8F235E}">
      <dgm:prSet/>
      <dgm:spPr/>
      <dgm:t>
        <a:bodyPr/>
        <a:lstStyle/>
        <a:p>
          <a:endParaRPr lang="en-ZA"/>
        </a:p>
      </dgm:t>
    </dgm:pt>
    <dgm:pt modelId="{5793879C-700B-4E66-BD39-5A101DC1A910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Controls over daily and monthly processing and reconciling of transactions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70AB4AB3-BF37-43A0-B56E-18C58779BB06}" type="parTrans" cxnId="{CCD54F5B-4B36-41BE-84C1-B396D33098D3}">
      <dgm:prSet/>
      <dgm:spPr/>
      <dgm:t>
        <a:bodyPr/>
        <a:lstStyle/>
        <a:p>
          <a:endParaRPr lang="en-ZA"/>
        </a:p>
      </dgm:t>
    </dgm:pt>
    <dgm:pt modelId="{80B1E7A3-B7AF-431B-8A22-D704458DA15C}" type="sibTrans" cxnId="{CCD54F5B-4B36-41BE-84C1-B396D33098D3}">
      <dgm:prSet/>
      <dgm:spPr/>
      <dgm:t>
        <a:bodyPr/>
        <a:lstStyle/>
        <a:p>
          <a:endParaRPr lang="en-ZA"/>
        </a:p>
      </dgm:t>
    </dgm:pt>
    <dgm:pt modelId="{79DD7E9C-544B-408B-A55A-BF8B473D3351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Regular, accurate and complete financial and performance reports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B8571144-B7CB-4E39-9DB3-30E038CD2EAB}" type="parTrans" cxnId="{6618DBA5-38AA-48FB-A3A9-FBD4F956F39A}">
      <dgm:prSet/>
      <dgm:spPr/>
      <dgm:t>
        <a:bodyPr/>
        <a:lstStyle/>
        <a:p>
          <a:endParaRPr lang="en-ZA"/>
        </a:p>
      </dgm:t>
    </dgm:pt>
    <dgm:pt modelId="{3A367D55-E931-43CE-9EA9-FEA85100A0D4}" type="sibTrans" cxnId="{6618DBA5-38AA-48FB-A3A9-FBD4F956F39A}">
      <dgm:prSet/>
      <dgm:spPr/>
      <dgm:t>
        <a:bodyPr/>
        <a:lstStyle/>
        <a:p>
          <a:endParaRPr lang="en-ZA"/>
        </a:p>
      </dgm:t>
    </dgm:pt>
    <dgm:pt modelId="{6B75C3BF-0173-422C-B737-91FC1E27C0BF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Review and monitor compliance with applicable laws and regulations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34ADA60D-C32C-40B5-8D6C-AD289FAE5A37}" type="parTrans" cxnId="{0F3AA4B5-F444-4712-8B01-79CCB9E6E60D}">
      <dgm:prSet/>
      <dgm:spPr/>
      <dgm:t>
        <a:bodyPr/>
        <a:lstStyle/>
        <a:p>
          <a:endParaRPr lang="en-ZA"/>
        </a:p>
      </dgm:t>
    </dgm:pt>
    <dgm:pt modelId="{C490546A-3F13-46EE-84C9-5F29F703F663}" type="sibTrans" cxnId="{0F3AA4B5-F444-4712-8B01-79CCB9E6E60D}">
      <dgm:prSet/>
      <dgm:spPr/>
      <dgm:t>
        <a:bodyPr/>
        <a:lstStyle/>
        <a:p>
          <a:endParaRPr lang="en-ZA"/>
        </a:p>
      </dgm:t>
    </dgm:pt>
    <dgm:pt modelId="{2F101C2B-985D-4960-8624-F286122F6D60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Design and implement formal controls over IT systems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031F9AA0-928C-49CB-A881-53584333F575}" type="parTrans" cxnId="{BB5AD89E-24AC-4330-B6D8-F71BEDC010A8}">
      <dgm:prSet/>
      <dgm:spPr/>
      <dgm:t>
        <a:bodyPr/>
        <a:lstStyle/>
        <a:p>
          <a:endParaRPr lang="en-ZA"/>
        </a:p>
      </dgm:t>
    </dgm:pt>
    <dgm:pt modelId="{9D828B09-CC26-44E8-95D2-8830D9CCE5E0}" type="sibTrans" cxnId="{BB5AD89E-24AC-4330-B6D8-F71BEDC010A8}">
      <dgm:prSet/>
      <dgm:spPr/>
      <dgm:t>
        <a:bodyPr/>
        <a:lstStyle/>
        <a:p>
          <a:endParaRPr lang="en-ZA"/>
        </a:p>
      </dgm:t>
    </dgm:pt>
    <dgm:pt modelId="{0EAC509C-47E3-4D85-B1F6-3DAF7DCCA6F9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Adequately resourced and functioning internal audit unit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30882FD9-3E6E-44AE-8D26-E13E09EA9BE7}" type="parTrans" cxnId="{363210D5-9307-40DF-90F6-AF888B872331}">
      <dgm:prSet/>
      <dgm:spPr/>
      <dgm:t>
        <a:bodyPr/>
        <a:lstStyle/>
        <a:p>
          <a:endParaRPr lang="en-ZA"/>
        </a:p>
      </dgm:t>
    </dgm:pt>
    <dgm:pt modelId="{657DA2A3-B886-4E36-A829-4A08D6CA7C2D}" type="sibTrans" cxnId="{363210D5-9307-40DF-90F6-AF888B872331}">
      <dgm:prSet/>
      <dgm:spPr/>
      <dgm:t>
        <a:bodyPr/>
        <a:lstStyle/>
        <a:p>
          <a:endParaRPr lang="en-ZA"/>
        </a:p>
      </dgm:t>
    </dgm:pt>
    <dgm:pt modelId="{E9D1294C-3508-4BA0-AEA8-0E5528A89DED}">
      <dgm:prSet custT="1"/>
      <dgm:spPr/>
      <dgm:t>
        <a:bodyPr anchor="ctr"/>
        <a:lstStyle/>
        <a:p>
          <a:r>
            <a:rPr lang="en-ZA" sz="1400" dirty="0" smtClean="0">
              <a:latin typeface="Arial" pitchFamily="34" charset="0"/>
              <a:cs typeface="Arial" pitchFamily="34" charset="0"/>
            </a:rPr>
            <a:t>Audit committee promotes accountability and </a:t>
          </a:r>
          <a:r>
            <a:rPr lang="en-ZA" sz="1400" dirty="0" smtClean="0">
              <a:latin typeface="Arial" pitchFamily="34" charset="0"/>
              <a:cs typeface="Arial" pitchFamily="34" charset="0"/>
            </a:rPr>
            <a:t>service delivery</a:t>
          </a:r>
          <a:endParaRPr lang="en-ZA" sz="1400" dirty="0">
            <a:latin typeface="Arial" pitchFamily="34" charset="0"/>
            <a:cs typeface="Arial" pitchFamily="34" charset="0"/>
          </a:endParaRPr>
        </a:p>
      </dgm:t>
    </dgm:pt>
    <dgm:pt modelId="{E83F36E5-0D83-4EAA-B8F8-81FA21789CB2}" type="parTrans" cxnId="{56824F8C-718B-46DA-819D-F05C135AE1B0}">
      <dgm:prSet/>
      <dgm:spPr/>
      <dgm:t>
        <a:bodyPr/>
        <a:lstStyle/>
        <a:p>
          <a:endParaRPr lang="en-ZA"/>
        </a:p>
      </dgm:t>
    </dgm:pt>
    <dgm:pt modelId="{F8E3F002-A4A9-4F17-B9F0-C7678DC98C14}" type="sibTrans" cxnId="{56824F8C-718B-46DA-819D-F05C135AE1B0}">
      <dgm:prSet/>
      <dgm:spPr/>
      <dgm:t>
        <a:bodyPr/>
        <a:lstStyle/>
        <a:p>
          <a:endParaRPr lang="en-ZA"/>
        </a:p>
      </dgm:t>
    </dgm:pt>
    <dgm:pt modelId="{F016E165-6609-482D-8956-BCAD3A7647F2}" type="pres">
      <dgm:prSet presAssocID="{A63EF93B-CE64-48FD-9AAF-E21523E629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E2CEBE5-77A5-426F-A4FD-EAD65E27BF99}" type="pres">
      <dgm:prSet presAssocID="{35267D8C-639D-44E0-81B2-1A071329D064}" presName="comp" presStyleCnt="0"/>
      <dgm:spPr/>
    </dgm:pt>
    <dgm:pt modelId="{73E61ED4-2DCE-4B86-8DE7-7EA146F28314}" type="pres">
      <dgm:prSet presAssocID="{35267D8C-639D-44E0-81B2-1A071329D064}" presName="box" presStyleLbl="node1" presStyleIdx="0" presStyleCnt="3"/>
      <dgm:spPr/>
      <dgm:t>
        <a:bodyPr/>
        <a:lstStyle/>
        <a:p>
          <a:endParaRPr lang="en-ZA"/>
        </a:p>
      </dgm:t>
    </dgm:pt>
    <dgm:pt modelId="{3605DB77-1B38-41A9-937F-740C84EB68B5}" type="pres">
      <dgm:prSet presAssocID="{35267D8C-639D-44E0-81B2-1A071329D06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490752-10CF-4693-A23A-377BB2C94780}" type="pres">
      <dgm:prSet presAssocID="{35267D8C-639D-44E0-81B2-1A071329D0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4F91249-CE87-4278-8885-05C0DFD665FF}" type="pres">
      <dgm:prSet presAssocID="{4D7FEC71-CAE7-4504-B10A-B99697DE92E1}" presName="spacer" presStyleCnt="0"/>
      <dgm:spPr/>
    </dgm:pt>
    <dgm:pt modelId="{10016CAC-0201-40F6-BC70-FCDC6A9065CD}" type="pres">
      <dgm:prSet presAssocID="{717965F8-2314-4504-B088-B5C87376AD8F}" presName="comp" presStyleCnt="0"/>
      <dgm:spPr/>
    </dgm:pt>
    <dgm:pt modelId="{D840CAB7-F2DB-42CA-8633-F3011F039499}" type="pres">
      <dgm:prSet presAssocID="{717965F8-2314-4504-B088-B5C87376AD8F}" presName="box" presStyleLbl="node1" presStyleIdx="1" presStyleCnt="3"/>
      <dgm:spPr/>
      <dgm:t>
        <a:bodyPr/>
        <a:lstStyle/>
        <a:p>
          <a:endParaRPr lang="en-ZA"/>
        </a:p>
      </dgm:t>
    </dgm:pt>
    <dgm:pt modelId="{A7FFDA50-E371-4469-8A6A-1DD27297B194}" type="pres">
      <dgm:prSet presAssocID="{717965F8-2314-4504-B088-B5C87376AD8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98859E-EDF1-474C-81EF-2E72BDC0DA6E}" type="pres">
      <dgm:prSet presAssocID="{717965F8-2314-4504-B088-B5C87376AD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AEB76D-871A-4E6F-A123-C3E562CEFA52}" type="pres">
      <dgm:prSet presAssocID="{E53A2F6E-1297-40B8-8020-5FC514CA796C}" presName="spacer" presStyleCnt="0"/>
      <dgm:spPr/>
    </dgm:pt>
    <dgm:pt modelId="{CBF662CD-014C-4BD8-A082-D8760EC5BE4A}" type="pres">
      <dgm:prSet presAssocID="{37C6BDB3-F144-446D-A01C-9C64D7A2AB31}" presName="comp" presStyleCnt="0"/>
      <dgm:spPr/>
    </dgm:pt>
    <dgm:pt modelId="{18A883A6-04B9-4A53-920B-8A0D49136778}" type="pres">
      <dgm:prSet presAssocID="{37C6BDB3-F144-446D-A01C-9C64D7A2AB31}" presName="box" presStyleLbl="node1" presStyleIdx="2" presStyleCnt="3" custScaleY="99681"/>
      <dgm:spPr/>
      <dgm:t>
        <a:bodyPr/>
        <a:lstStyle/>
        <a:p>
          <a:endParaRPr lang="en-ZA"/>
        </a:p>
      </dgm:t>
    </dgm:pt>
    <dgm:pt modelId="{F0AD4E7A-62A6-4B9D-A27B-2A37AAF68F5B}" type="pres">
      <dgm:prSet presAssocID="{37C6BDB3-F144-446D-A01C-9C64D7A2AB31}" presName="img" presStyleLbl="fgImgPlace1" presStyleIdx="2" presStyleCnt="3" custScaleY="1031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D90479-5F0F-41C0-8BA5-7DEC1BEF4890}" type="pres">
      <dgm:prSet presAssocID="{37C6BDB3-F144-446D-A01C-9C64D7A2AB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A146483-3EA0-497C-8E50-63044F8FBA6F}" type="presOf" srcId="{37C6BDB3-F144-446D-A01C-9C64D7A2AB31}" destId="{18A883A6-04B9-4A53-920B-8A0D49136778}" srcOrd="0" destOrd="0" presId="urn:microsoft.com/office/officeart/2005/8/layout/vList4#3"/>
    <dgm:cxn modelId="{2E45D3BB-0CD9-4C23-B8E3-79EB91A71320}" type="presOf" srcId="{479A2CE8-6898-402F-B862-9F57D31E2B94}" destId="{73E61ED4-2DCE-4B86-8DE7-7EA146F28314}" srcOrd="0" destOrd="3" presId="urn:microsoft.com/office/officeart/2005/8/layout/vList4#3"/>
    <dgm:cxn modelId="{90245566-5658-4167-A745-C9B98DE3A9E9}" type="presOf" srcId="{35267D8C-639D-44E0-81B2-1A071329D064}" destId="{A5490752-10CF-4693-A23A-377BB2C94780}" srcOrd="1" destOrd="0" presId="urn:microsoft.com/office/officeart/2005/8/layout/vList4#3"/>
    <dgm:cxn modelId="{DD5D988A-8539-4EB0-B203-44E84D4CD981}" type="presOf" srcId="{7198D7E2-B421-45C9-91F8-565956E43EDC}" destId="{A5490752-10CF-4693-A23A-377BB2C94780}" srcOrd="1" destOrd="1" presId="urn:microsoft.com/office/officeart/2005/8/layout/vList4#3"/>
    <dgm:cxn modelId="{12E569E6-9DBD-4DB0-BD87-E65785FE8EA5}" srcId="{717965F8-2314-4504-B088-B5C87376AD8F}" destId="{EE8A65DA-A715-4AA7-80EF-37A1A7161BEF}" srcOrd="0" destOrd="0" parTransId="{BA2C2D95-5ED8-412C-A173-5650857A9711}" sibTransId="{78DE9FDA-CEFD-4B71-BD70-1811C47E633C}"/>
    <dgm:cxn modelId="{6618DBA5-38AA-48FB-A3A9-FBD4F956F39A}" srcId="{717965F8-2314-4504-B088-B5C87376AD8F}" destId="{79DD7E9C-544B-408B-A55A-BF8B473D3351}" srcOrd="2" destOrd="0" parTransId="{B8571144-B7CB-4E39-9DB3-30E038CD2EAB}" sibTransId="{3A367D55-E931-43CE-9EA9-FEA85100A0D4}"/>
    <dgm:cxn modelId="{4F440544-0714-4711-A188-5F45083145F3}" type="presOf" srcId="{91001648-9B11-4B48-B117-09D558EA98CD}" destId="{A5490752-10CF-4693-A23A-377BB2C94780}" srcOrd="1" destOrd="6" presId="urn:microsoft.com/office/officeart/2005/8/layout/vList4#3"/>
    <dgm:cxn modelId="{AA372AD7-ACD2-4D27-A75B-225A3440CB10}" srcId="{35267D8C-639D-44E0-81B2-1A071329D064}" destId="{71F5AA74-6026-4B11-A530-9846B8EACEBE}" srcOrd="3" destOrd="0" parTransId="{0B691B04-5D8A-4A6F-9D1C-314278002B46}" sibTransId="{E87F8D60-CDC9-41F8-9E1B-D3C4A31E51CE}"/>
    <dgm:cxn modelId="{E4DF70DA-21E5-44CE-99DD-470677B07961}" type="presOf" srcId="{35267D8C-639D-44E0-81B2-1A071329D064}" destId="{73E61ED4-2DCE-4B86-8DE7-7EA146F28314}" srcOrd="0" destOrd="0" presId="urn:microsoft.com/office/officeart/2005/8/layout/vList4#3"/>
    <dgm:cxn modelId="{52BA8196-64BC-4D6F-8ACD-C97025E08CCF}" type="presOf" srcId="{051028B5-9628-416D-A37D-B68AB729653E}" destId="{73E61ED4-2DCE-4B86-8DE7-7EA146F28314}" srcOrd="0" destOrd="5" presId="urn:microsoft.com/office/officeart/2005/8/layout/vList4#3"/>
    <dgm:cxn modelId="{DE24B815-5BF1-4434-8366-B4BB9CD4CC37}" type="presOf" srcId="{717965F8-2314-4504-B088-B5C87376AD8F}" destId="{9798859E-EDF1-474C-81EF-2E72BDC0DA6E}" srcOrd="1" destOrd="0" presId="urn:microsoft.com/office/officeart/2005/8/layout/vList4#3"/>
    <dgm:cxn modelId="{14F45CF6-28AF-4333-A7E6-161AD09E9DBA}" type="presOf" srcId="{71F5AA74-6026-4B11-A530-9846B8EACEBE}" destId="{A5490752-10CF-4693-A23A-377BB2C94780}" srcOrd="1" destOrd="4" presId="urn:microsoft.com/office/officeart/2005/8/layout/vList4#3"/>
    <dgm:cxn modelId="{E43249A2-D01D-4679-A99A-2A6236C2130B}" type="presOf" srcId="{6B75C3BF-0173-422C-B737-91FC1E27C0BF}" destId="{9798859E-EDF1-474C-81EF-2E72BDC0DA6E}" srcOrd="1" destOrd="4" presId="urn:microsoft.com/office/officeart/2005/8/layout/vList4#3"/>
    <dgm:cxn modelId="{67C6E1FD-30DB-43FE-B5FB-DC7B9C4BFCAD}" type="presOf" srcId="{E9D1294C-3508-4BA0-AEA8-0E5528A89DED}" destId="{18A883A6-04B9-4A53-920B-8A0D49136778}" srcOrd="0" destOrd="3" presId="urn:microsoft.com/office/officeart/2005/8/layout/vList4#3"/>
    <dgm:cxn modelId="{CCD54F5B-4B36-41BE-84C1-B396D33098D3}" srcId="{717965F8-2314-4504-B088-B5C87376AD8F}" destId="{5793879C-700B-4E66-BD39-5A101DC1A910}" srcOrd="1" destOrd="0" parTransId="{70AB4AB3-BF37-43A0-B56E-18C58779BB06}" sibTransId="{80B1E7A3-B7AF-431B-8A22-D704458DA15C}"/>
    <dgm:cxn modelId="{8BDD59BF-D243-4AAE-A7AA-EEB483242CC4}" type="presOf" srcId="{98051139-718B-4F30-B9C2-C7DB6B587056}" destId="{73E61ED4-2DCE-4B86-8DE7-7EA146F28314}" srcOrd="0" destOrd="2" presId="urn:microsoft.com/office/officeart/2005/8/layout/vList4#3"/>
    <dgm:cxn modelId="{7D8DBAFC-FFD3-4D3A-A390-24678B98BDA9}" srcId="{35267D8C-639D-44E0-81B2-1A071329D064}" destId="{98051139-718B-4F30-B9C2-C7DB6B587056}" srcOrd="1" destOrd="0" parTransId="{E4CB8747-CB56-4746-9F47-4BE9FDAC06FB}" sibTransId="{6E621F12-81D0-47C8-82BF-1456CEAF0064}"/>
    <dgm:cxn modelId="{D482C396-22A3-4D4A-AEB5-FCE8B1E705E0}" type="presOf" srcId="{54825639-4CA4-4D78-9B91-74687C6677C3}" destId="{BFD90479-5F0F-41C0-8BA5-7DEC1BEF4890}" srcOrd="1" destOrd="1" presId="urn:microsoft.com/office/officeart/2005/8/layout/vList4#3"/>
    <dgm:cxn modelId="{41074A0D-88F3-48E0-861E-D87F6271EEC1}" type="presOf" srcId="{5793879C-700B-4E66-BD39-5A101DC1A910}" destId="{D840CAB7-F2DB-42CA-8633-F3011F039499}" srcOrd="0" destOrd="2" presId="urn:microsoft.com/office/officeart/2005/8/layout/vList4#3"/>
    <dgm:cxn modelId="{752FA683-56BA-4489-9A0A-96A82F278E4C}" type="presOf" srcId="{71F5AA74-6026-4B11-A530-9846B8EACEBE}" destId="{73E61ED4-2DCE-4B86-8DE7-7EA146F28314}" srcOrd="0" destOrd="4" presId="urn:microsoft.com/office/officeart/2005/8/layout/vList4#3"/>
    <dgm:cxn modelId="{376EC2EB-45AE-46C2-AEFD-48174D154FD0}" srcId="{35267D8C-639D-44E0-81B2-1A071329D064}" destId="{051028B5-9628-416D-A37D-B68AB729653E}" srcOrd="4" destOrd="0" parTransId="{0441923E-13B5-43C1-BA9A-7A61F130DEF5}" sibTransId="{8DFAD168-197E-449C-BCFC-92E0242DAAD6}"/>
    <dgm:cxn modelId="{0F3AA4B5-F444-4712-8B01-79CCB9E6E60D}" srcId="{717965F8-2314-4504-B088-B5C87376AD8F}" destId="{6B75C3BF-0173-422C-B737-91FC1E27C0BF}" srcOrd="3" destOrd="0" parTransId="{34ADA60D-C32C-40B5-8D6C-AD289FAE5A37}" sibTransId="{C490546A-3F13-46EE-84C9-5F29F703F663}"/>
    <dgm:cxn modelId="{37F6E883-80CD-48E9-AE40-B24D66824355}" type="presOf" srcId="{A63EF93B-CE64-48FD-9AAF-E21523E629B4}" destId="{F016E165-6609-482D-8956-BCAD3A7647F2}" srcOrd="0" destOrd="0" presId="urn:microsoft.com/office/officeart/2005/8/layout/vList4#3"/>
    <dgm:cxn modelId="{7F9C0D22-CEA4-4C0E-BA62-CBC0E94B5750}" type="presOf" srcId="{91001648-9B11-4B48-B117-09D558EA98CD}" destId="{73E61ED4-2DCE-4B86-8DE7-7EA146F28314}" srcOrd="0" destOrd="6" presId="urn:microsoft.com/office/officeart/2005/8/layout/vList4#3"/>
    <dgm:cxn modelId="{A0200514-2BF5-4E07-B37A-251CF509C1CE}" srcId="{A63EF93B-CE64-48FD-9AAF-E21523E629B4}" destId="{717965F8-2314-4504-B088-B5C87376AD8F}" srcOrd="1" destOrd="0" parTransId="{81867B18-1A11-4F32-A8E1-0B8D6DC618B2}" sibTransId="{E53A2F6E-1297-40B8-8020-5FC514CA796C}"/>
    <dgm:cxn modelId="{5A69DE8F-DB7A-4B58-AF1D-661581ED87D3}" type="presOf" srcId="{7198D7E2-B421-45C9-91F8-565956E43EDC}" destId="{73E61ED4-2DCE-4B86-8DE7-7EA146F28314}" srcOrd="0" destOrd="1" presId="urn:microsoft.com/office/officeart/2005/8/layout/vList4#3"/>
    <dgm:cxn modelId="{BD90BFC6-C3C8-4EDA-AFA9-7D89CD869A14}" type="presOf" srcId="{051028B5-9628-416D-A37D-B68AB729653E}" destId="{A5490752-10CF-4693-A23A-377BB2C94780}" srcOrd="1" destOrd="5" presId="urn:microsoft.com/office/officeart/2005/8/layout/vList4#3"/>
    <dgm:cxn modelId="{6794835C-E13C-4625-AC0E-6D57F9AF8BD3}" srcId="{35267D8C-639D-44E0-81B2-1A071329D064}" destId="{479A2CE8-6898-402F-B862-9F57D31E2B94}" srcOrd="2" destOrd="0" parTransId="{DE288935-3BB1-40A2-8C5C-12785E100BF1}" sibTransId="{FC94C04A-EA6E-47C4-97BA-7CCC041ABC43}"/>
    <dgm:cxn modelId="{D871C320-9E17-42FE-A350-296A4C978E55}" type="presOf" srcId="{37C6BDB3-F144-446D-A01C-9C64D7A2AB31}" destId="{BFD90479-5F0F-41C0-8BA5-7DEC1BEF4890}" srcOrd="1" destOrd="0" presId="urn:microsoft.com/office/officeart/2005/8/layout/vList4#3"/>
    <dgm:cxn modelId="{4C75A5B9-5B30-493D-9C90-35DBE39B1692}" type="presOf" srcId="{717965F8-2314-4504-B088-B5C87376AD8F}" destId="{D840CAB7-F2DB-42CA-8633-F3011F039499}" srcOrd="0" destOrd="0" presId="urn:microsoft.com/office/officeart/2005/8/layout/vList4#3"/>
    <dgm:cxn modelId="{4EEB0592-9624-4F4F-8EA0-DC97F0D7E9C2}" type="presOf" srcId="{479A2CE8-6898-402F-B862-9F57D31E2B94}" destId="{A5490752-10CF-4693-A23A-377BB2C94780}" srcOrd="1" destOrd="3" presId="urn:microsoft.com/office/officeart/2005/8/layout/vList4#3"/>
    <dgm:cxn modelId="{54C818A2-6543-4000-9C40-BA6D07F70BA7}" type="presOf" srcId="{79DD7E9C-544B-408B-A55A-BF8B473D3351}" destId="{D840CAB7-F2DB-42CA-8633-F3011F039499}" srcOrd="0" destOrd="3" presId="urn:microsoft.com/office/officeart/2005/8/layout/vList4#3"/>
    <dgm:cxn modelId="{BD470678-8089-46FC-A46D-144B7747E871}" srcId="{A63EF93B-CE64-48FD-9AAF-E21523E629B4}" destId="{37C6BDB3-F144-446D-A01C-9C64D7A2AB31}" srcOrd="2" destOrd="0" parTransId="{15835A9C-5B24-40B3-82FB-111191F60AC6}" sibTransId="{21E45B7B-C8D6-4E76-9133-D4430335A23F}"/>
    <dgm:cxn modelId="{09FF4C87-3767-405C-BD68-50DB9899FF0F}" type="presOf" srcId="{6B75C3BF-0173-422C-B737-91FC1E27C0BF}" destId="{D840CAB7-F2DB-42CA-8633-F3011F039499}" srcOrd="0" destOrd="4" presId="urn:microsoft.com/office/officeart/2005/8/layout/vList4#3"/>
    <dgm:cxn modelId="{6FDDD21B-475B-4B8F-9829-6AA01223D9D1}" type="presOf" srcId="{79DD7E9C-544B-408B-A55A-BF8B473D3351}" destId="{9798859E-EDF1-474C-81EF-2E72BDC0DA6E}" srcOrd="1" destOrd="3" presId="urn:microsoft.com/office/officeart/2005/8/layout/vList4#3"/>
    <dgm:cxn modelId="{4D825A3C-51E6-473E-9BDE-7E9CC9B19233}" type="presOf" srcId="{0EAC509C-47E3-4D85-B1F6-3DAF7DCCA6F9}" destId="{18A883A6-04B9-4A53-920B-8A0D49136778}" srcOrd="0" destOrd="2" presId="urn:microsoft.com/office/officeart/2005/8/layout/vList4#3"/>
    <dgm:cxn modelId="{A1759C9B-03C6-4ED9-A662-33FAE16A88A9}" type="presOf" srcId="{EE8A65DA-A715-4AA7-80EF-37A1A7161BEF}" destId="{D840CAB7-F2DB-42CA-8633-F3011F039499}" srcOrd="0" destOrd="1" presId="urn:microsoft.com/office/officeart/2005/8/layout/vList4#3"/>
    <dgm:cxn modelId="{01A8D93A-0CF2-407F-B019-FAB80FA54CB2}" type="presOf" srcId="{98051139-718B-4F30-B9C2-C7DB6B587056}" destId="{A5490752-10CF-4693-A23A-377BB2C94780}" srcOrd="1" destOrd="2" presId="urn:microsoft.com/office/officeart/2005/8/layout/vList4#3"/>
    <dgm:cxn modelId="{363210D5-9307-40DF-90F6-AF888B872331}" srcId="{37C6BDB3-F144-446D-A01C-9C64D7A2AB31}" destId="{0EAC509C-47E3-4D85-B1F6-3DAF7DCCA6F9}" srcOrd="1" destOrd="0" parTransId="{30882FD9-3E6E-44AE-8D26-E13E09EA9BE7}" sibTransId="{657DA2A3-B886-4E36-A829-4A08D6CA7C2D}"/>
    <dgm:cxn modelId="{7D5462DF-DC2D-486E-9A19-B8EBED65345D}" type="presOf" srcId="{0EAC509C-47E3-4D85-B1F6-3DAF7DCCA6F9}" destId="{BFD90479-5F0F-41C0-8BA5-7DEC1BEF4890}" srcOrd="1" destOrd="2" presId="urn:microsoft.com/office/officeart/2005/8/layout/vList4#3"/>
    <dgm:cxn modelId="{4B373A33-E28A-4AA0-9064-20229A8F235E}" srcId="{35267D8C-639D-44E0-81B2-1A071329D064}" destId="{91001648-9B11-4B48-B117-09D558EA98CD}" srcOrd="5" destOrd="0" parTransId="{FD8EDFE0-A181-43A4-A6F0-3EC06E982FA9}" sibTransId="{B544CFA1-394E-4454-B6FA-AA60525877F2}"/>
    <dgm:cxn modelId="{314FD5B3-3794-46E4-8ABC-87444F87C4FE}" type="presOf" srcId="{E9D1294C-3508-4BA0-AEA8-0E5528A89DED}" destId="{BFD90479-5F0F-41C0-8BA5-7DEC1BEF4890}" srcOrd="1" destOrd="3" presId="urn:microsoft.com/office/officeart/2005/8/layout/vList4#3"/>
    <dgm:cxn modelId="{9FE362B4-B124-4DD4-BDF0-B2064089FFFF}" srcId="{A63EF93B-CE64-48FD-9AAF-E21523E629B4}" destId="{35267D8C-639D-44E0-81B2-1A071329D064}" srcOrd="0" destOrd="0" parTransId="{575BDE5B-8C49-4554-A17C-3142377627CB}" sibTransId="{4D7FEC71-CAE7-4504-B10A-B99697DE92E1}"/>
    <dgm:cxn modelId="{56824F8C-718B-46DA-819D-F05C135AE1B0}" srcId="{37C6BDB3-F144-446D-A01C-9C64D7A2AB31}" destId="{E9D1294C-3508-4BA0-AEA8-0E5528A89DED}" srcOrd="2" destOrd="0" parTransId="{E83F36E5-0D83-4EAA-B8F8-81FA21789CB2}" sibTransId="{F8E3F002-A4A9-4F17-B9F0-C7678DC98C14}"/>
    <dgm:cxn modelId="{176656E1-F740-4D8E-A80C-30C30AE24CDE}" type="presOf" srcId="{2F101C2B-985D-4960-8624-F286122F6D60}" destId="{9798859E-EDF1-474C-81EF-2E72BDC0DA6E}" srcOrd="1" destOrd="5" presId="urn:microsoft.com/office/officeart/2005/8/layout/vList4#3"/>
    <dgm:cxn modelId="{BB5AD89E-24AC-4330-B6D8-F71BEDC010A8}" srcId="{717965F8-2314-4504-B088-B5C87376AD8F}" destId="{2F101C2B-985D-4960-8624-F286122F6D60}" srcOrd="4" destOrd="0" parTransId="{031F9AA0-928C-49CB-A881-53584333F575}" sibTransId="{9D828B09-CC26-44E8-95D2-8830D9CCE5E0}"/>
    <dgm:cxn modelId="{D90ED65C-23B2-4BD3-8891-6B9775D16380}" srcId="{37C6BDB3-F144-446D-A01C-9C64D7A2AB31}" destId="{54825639-4CA4-4D78-9B91-74687C6677C3}" srcOrd="0" destOrd="0" parTransId="{42068E1D-45FB-4C8F-BEE0-FB2A786B17A4}" sibTransId="{2440DF3B-B3C2-476C-AF03-92AE450E2A9D}"/>
    <dgm:cxn modelId="{FCD3D50E-B6ED-4BD7-91FD-0D7FD2972175}" type="presOf" srcId="{EE8A65DA-A715-4AA7-80EF-37A1A7161BEF}" destId="{9798859E-EDF1-474C-81EF-2E72BDC0DA6E}" srcOrd="1" destOrd="1" presId="urn:microsoft.com/office/officeart/2005/8/layout/vList4#3"/>
    <dgm:cxn modelId="{3C914910-A081-485F-A624-FE6A37AE7B35}" type="presOf" srcId="{5793879C-700B-4E66-BD39-5A101DC1A910}" destId="{9798859E-EDF1-474C-81EF-2E72BDC0DA6E}" srcOrd="1" destOrd="2" presId="urn:microsoft.com/office/officeart/2005/8/layout/vList4#3"/>
    <dgm:cxn modelId="{B28D0CA2-2E0E-4EE8-BE05-D8ED3D0A1957}" type="presOf" srcId="{54825639-4CA4-4D78-9B91-74687C6677C3}" destId="{18A883A6-04B9-4A53-920B-8A0D49136778}" srcOrd="0" destOrd="1" presId="urn:microsoft.com/office/officeart/2005/8/layout/vList4#3"/>
    <dgm:cxn modelId="{5EF9F865-40B2-4374-B507-B68622939A2A}" srcId="{35267D8C-639D-44E0-81B2-1A071329D064}" destId="{7198D7E2-B421-45C9-91F8-565956E43EDC}" srcOrd="0" destOrd="0" parTransId="{E34EC04B-4074-4C97-B06A-7C1C3BEBB525}" sibTransId="{5F815B13-D949-4967-8111-1C007D665807}"/>
    <dgm:cxn modelId="{7E0BA5DB-E43F-440A-8BF5-207086E672AB}" type="presOf" srcId="{2F101C2B-985D-4960-8624-F286122F6D60}" destId="{D840CAB7-F2DB-42CA-8633-F3011F039499}" srcOrd="0" destOrd="5" presId="urn:microsoft.com/office/officeart/2005/8/layout/vList4#3"/>
    <dgm:cxn modelId="{664AA7C5-4E69-4123-BA6E-110CAAF91677}" type="presParOf" srcId="{F016E165-6609-482D-8956-BCAD3A7647F2}" destId="{FE2CEBE5-77A5-426F-A4FD-EAD65E27BF99}" srcOrd="0" destOrd="0" presId="urn:microsoft.com/office/officeart/2005/8/layout/vList4#3"/>
    <dgm:cxn modelId="{61A8643A-13E3-42F6-8BA6-83B5F26F2E1E}" type="presParOf" srcId="{FE2CEBE5-77A5-426F-A4FD-EAD65E27BF99}" destId="{73E61ED4-2DCE-4B86-8DE7-7EA146F28314}" srcOrd="0" destOrd="0" presId="urn:microsoft.com/office/officeart/2005/8/layout/vList4#3"/>
    <dgm:cxn modelId="{E314C33C-7238-4E63-8B6D-43B18A12D50D}" type="presParOf" srcId="{FE2CEBE5-77A5-426F-A4FD-EAD65E27BF99}" destId="{3605DB77-1B38-41A9-937F-740C84EB68B5}" srcOrd="1" destOrd="0" presId="urn:microsoft.com/office/officeart/2005/8/layout/vList4#3"/>
    <dgm:cxn modelId="{0FCBDF27-5207-4274-9F6A-A4644B252D56}" type="presParOf" srcId="{FE2CEBE5-77A5-426F-A4FD-EAD65E27BF99}" destId="{A5490752-10CF-4693-A23A-377BB2C94780}" srcOrd="2" destOrd="0" presId="urn:microsoft.com/office/officeart/2005/8/layout/vList4#3"/>
    <dgm:cxn modelId="{FE768690-831B-4A0B-AC05-8AC675F72B87}" type="presParOf" srcId="{F016E165-6609-482D-8956-BCAD3A7647F2}" destId="{04F91249-CE87-4278-8885-05C0DFD665FF}" srcOrd="1" destOrd="0" presId="urn:microsoft.com/office/officeart/2005/8/layout/vList4#3"/>
    <dgm:cxn modelId="{5D1D6ACF-26C7-4CD6-8455-D7B64811E6DF}" type="presParOf" srcId="{F016E165-6609-482D-8956-BCAD3A7647F2}" destId="{10016CAC-0201-40F6-BC70-FCDC6A9065CD}" srcOrd="2" destOrd="0" presId="urn:microsoft.com/office/officeart/2005/8/layout/vList4#3"/>
    <dgm:cxn modelId="{E854FC99-81C9-4D1E-B45F-FC08915E8C01}" type="presParOf" srcId="{10016CAC-0201-40F6-BC70-FCDC6A9065CD}" destId="{D840CAB7-F2DB-42CA-8633-F3011F039499}" srcOrd="0" destOrd="0" presId="urn:microsoft.com/office/officeart/2005/8/layout/vList4#3"/>
    <dgm:cxn modelId="{00F19E45-6FAD-42E2-A9CD-70537F6DCF83}" type="presParOf" srcId="{10016CAC-0201-40F6-BC70-FCDC6A9065CD}" destId="{A7FFDA50-E371-4469-8A6A-1DD27297B194}" srcOrd="1" destOrd="0" presId="urn:microsoft.com/office/officeart/2005/8/layout/vList4#3"/>
    <dgm:cxn modelId="{5A8CD778-FD5D-4387-83EE-B7225E1DA0A9}" type="presParOf" srcId="{10016CAC-0201-40F6-BC70-FCDC6A9065CD}" destId="{9798859E-EDF1-474C-81EF-2E72BDC0DA6E}" srcOrd="2" destOrd="0" presId="urn:microsoft.com/office/officeart/2005/8/layout/vList4#3"/>
    <dgm:cxn modelId="{99E8733F-C90B-4D25-A53E-95F90F2BAFE8}" type="presParOf" srcId="{F016E165-6609-482D-8956-BCAD3A7647F2}" destId="{D2AEB76D-871A-4E6F-A123-C3E562CEFA52}" srcOrd="3" destOrd="0" presId="urn:microsoft.com/office/officeart/2005/8/layout/vList4#3"/>
    <dgm:cxn modelId="{FA3E6340-52EA-4F9E-818D-9D0AFAC824AA}" type="presParOf" srcId="{F016E165-6609-482D-8956-BCAD3A7647F2}" destId="{CBF662CD-014C-4BD8-A082-D8760EC5BE4A}" srcOrd="4" destOrd="0" presId="urn:microsoft.com/office/officeart/2005/8/layout/vList4#3"/>
    <dgm:cxn modelId="{F8A577DE-AC42-42A0-87F4-D276EE207DA6}" type="presParOf" srcId="{CBF662CD-014C-4BD8-A082-D8760EC5BE4A}" destId="{18A883A6-04B9-4A53-920B-8A0D49136778}" srcOrd="0" destOrd="0" presId="urn:microsoft.com/office/officeart/2005/8/layout/vList4#3"/>
    <dgm:cxn modelId="{F5507A04-14F1-4DE6-A787-E1B111C7DAA3}" type="presParOf" srcId="{CBF662CD-014C-4BD8-A082-D8760EC5BE4A}" destId="{F0AD4E7A-62A6-4B9D-A27B-2A37AAF68F5B}" srcOrd="1" destOrd="0" presId="urn:microsoft.com/office/officeart/2005/8/layout/vList4#3"/>
    <dgm:cxn modelId="{C2639873-A9A5-469F-8062-CDBB1B542D32}" type="presParOf" srcId="{CBF662CD-014C-4BD8-A082-D8760EC5BE4A}" destId="{BFD90479-5F0F-41C0-8BA5-7DEC1BEF489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C383-8D9A-471A-8F63-A1525B503336}">
      <dsp:nvSpPr>
        <dsp:cNvPr id="0" name=""/>
        <dsp:cNvSpPr/>
      </dsp:nvSpPr>
      <dsp:spPr>
        <a:xfrm>
          <a:off x="304803" y="0"/>
          <a:ext cx="5501102" cy="5501102"/>
        </a:xfrm>
        <a:prstGeom prst="triangl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6F15E0E6-0EA2-46F4-8D48-7B9BC2FC04EC}">
      <dsp:nvSpPr>
        <dsp:cNvPr id="0" name=""/>
        <dsp:cNvSpPr/>
      </dsp:nvSpPr>
      <dsp:spPr>
        <a:xfrm>
          <a:off x="2940217" y="553064"/>
          <a:ext cx="3575716" cy="130221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dirty="0" smtClean="0"/>
            <a:t>Inadequate attention to daily management disciplines </a:t>
          </a:r>
          <a:endParaRPr lang="en-ZA" sz="2300" kern="1200" dirty="0"/>
        </a:p>
      </dsp:txBody>
      <dsp:txXfrm>
        <a:off x="3003786" y="616633"/>
        <a:ext cx="3448578" cy="1175076"/>
      </dsp:txXfrm>
    </dsp:sp>
    <dsp:sp modelId="{8675FC6C-3C9E-4C0A-8426-823C0CB67F8D}">
      <dsp:nvSpPr>
        <dsp:cNvPr id="0" name=""/>
        <dsp:cNvSpPr/>
      </dsp:nvSpPr>
      <dsp:spPr>
        <a:xfrm>
          <a:off x="2940217" y="2018055"/>
          <a:ext cx="3575716" cy="130221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dirty="0" smtClean="0"/>
            <a:t>Slow response by the political leadership and senior management</a:t>
          </a:r>
          <a:endParaRPr lang="en-ZA" sz="2300" kern="1200" dirty="0"/>
        </a:p>
      </dsp:txBody>
      <dsp:txXfrm>
        <a:off x="3003786" y="2081624"/>
        <a:ext cx="3448578" cy="1175076"/>
      </dsp:txXfrm>
    </dsp:sp>
    <dsp:sp modelId="{4DC8E749-C724-4CAF-BDF2-981F31EA4470}">
      <dsp:nvSpPr>
        <dsp:cNvPr id="0" name=""/>
        <dsp:cNvSpPr/>
      </dsp:nvSpPr>
      <dsp:spPr>
        <a:xfrm>
          <a:off x="2940217" y="3483047"/>
          <a:ext cx="3575716" cy="130221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Inadequate consequences for poor performance and transgressions </a:t>
          </a:r>
          <a:endParaRPr lang="en-ZA" sz="2300" b="1" kern="1200" dirty="0"/>
        </a:p>
      </dsp:txBody>
      <dsp:txXfrm>
        <a:off x="3003786" y="3546616"/>
        <a:ext cx="3448578" cy="1175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61ED4-2DCE-4B86-8DE7-7EA146F28314}">
      <dsp:nvSpPr>
        <dsp:cNvPr id="0" name=""/>
        <dsp:cNvSpPr/>
      </dsp:nvSpPr>
      <dsp:spPr>
        <a:xfrm>
          <a:off x="0" y="0"/>
          <a:ext cx="8208000" cy="1762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latin typeface="Arial" pitchFamily="34" charset="0"/>
              <a:cs typeface="Arial" pitchFamily="34" charset="0"/>
            </a:rPr>
            <a:t>LEADERSHIP</a:t>
          </a:r>
          <a:endParaRPr lang="en-ZA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Culture of honesty, ethical business practices and good governance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Exercise oversight responsibility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Effective HR management</a:t>
          </a:r>
          <a:endParaRPr lang="en-ZA" sz="1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b="0" kern="1200" dirty="0" smtClean="0">
              <a:latin typeface="Arial" pitchFamily="34" charset="0"/>
              <a:cs typeface="Arial" pitchFamily="34" charset="0"/>
            </a:rPr>
            <a:t>Policies and procedures</a:t>
          </a:r>
          <a:endParaRPr lang="en-ZA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Action plans to address internal control deficiencies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IT governance framework</a:t>
          </a:r>
          <a:endParaRPr lang="en-ZA" sz="1400" kern="1200" dirty="0">
            <a:latin typeface="Arial" pitchFamily="34" charset="0"/>
            <a:cs typeface="Arial" pitchFamily="34" charset="0"/>
          </a:endParaRPr>
        </a:p>
      </dsp:txBody>
      <dsp:txXfrm>
        <a:off x="1817812" y="0"/>
        <a:ext cx="6390187" cy="1762124"/>
      </dsp:txXfrm>
    </dsp:sp>
    <dsp:sp modelId="{3605DB77-1B38-41A9-937F-740C84EB68B5}">
      <dsp:nvSpPr>
        <dsp:cNvPr id="0" name=""/>
        <dsp:cNvSpPr/>
      </dsp:nvSpPr>
      <dsp:spPr>
        <a:xfrm>
          <a:off x="176212" y="176212"/>
          <a:ext cx="1641600" cy="1409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0CAB7-F2DB-42CA-8633-F3011F039499}">
      <dsp:nvSpPr>
        <dsp:cNvPr id="0" name=""/>
        <dsp:cNvSpPr/>
      </dsp:nvSpPr>
      <dsp:spPr>
        <a:xfrm>
          <a:off x="0" y="1938337"/>
          <a:ext cx="8208000" cy="17621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latin typeface="Arial" pitchFamily="34" charset="0"/>
              <a:cs typeface="Arial" pitchFamily="34" charset="0"/>
            </a:rPr>
            <a:t>FINANCIAL AND PERFORMANCE MANAGEMENT</a:t>
          </a:r>
          <a:endParaRPr lang="en-ZA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Proper record keeping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Controls over daily and monthly processing and reconciling of transactions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Regular, accurate and complete financial and performance reports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Review and monitor compliance with applicable laws and regulations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Design and implement formal controls over IT systems</a:t>
          </a:r>
          <a:endParaRPr lang="en-ZA" sz="1400" kern="1200" dirty="0">
            <a:latin typeface="Arial" pitchFamily="34" charset="0"/>
            <a:cs typeface="Arial" pitchFamily="34" charset="0"/>
          </a:endParaRPr>
        </a:p>
      </dsp:txBody>
      <dsp:txXfrm>
        <a:off x="1817812" y="1938337"/>
        <a:ext cx="6390187" cy="1762124"/>
      </dsp:txXfrm>
    </dsp:sp>
    <dsp:sp modelId="{A7FFDA50-E371-4469-8A6A-1DD27297B194}">
      <dsp:nvSpPr>
        <dsp:cNvPr id="0" name=""/>
        <dsp:cNvSpPr/>
      </dsp:nvSpPr>
      <dsp:spPr>
        <a:xfrm>
          <a:off x="176212" y="2114549"/>
          <a:ext cx="1641600" cy="1409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883A6-04B9-4A53-920B-8A0D49136778}">
      <dsp:nvSpPr>
        <dsp:cNvPr id="0" name=""/>
        <dsp:cNvSpPr/>
      </dsp:nvSpPr>
      <dsp:spPr>
        <a:xfrm>
          <a:off x="0" y="3876675"/>
          <a:ext cx="8208000" cy="17565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 smtClean="0">
              <a:latin typeface="Arial" pitchFamily="34" charset="0"/>
              <a:cs typeface="Arial" pitchFamily="34" charset="0"/>
            </a:rPr>
            <a:t>GOVERNANCE</a:t>
          </a:r>
          <a:endParaRPr lang="en-ZA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Appropriate risk management activities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Adequately resourced and functioning internal audit unit</a:t>
          </a:r>
          <a:endParaRPr lang="en-Z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Audit committee promotes accountability and </a:t>
          </a:r>
          <a:r>
            <a:rPr lang="en-ZA" sz="1400" kern="1200" dirty="0" smtClean="0">
              <a:latin typeface="Arial" pitchFamily="34" charset="0"/>
              <a:cs typeface="Arial" pitchFamily="34" charset="0"/>
            </a:rPr>
            <a:t>service delivery</a:t>
          </a:r>
          <a:endParaRPr lang="en-ZA" sz="1400" kern="1200" dirty="0">
            <a:latin typeface="Arial" pitchFamily="34" charset="0"/>
            <a:cs typeface="Arial" pitchFamily="34" charset="0"/>
          </a:endParaRPr>
        </a:p>
      </dsp:txBody>
      <dsp:txXfrm>
        <a:off x="1817812" y="3876675"/>
        <a:ext cx="6390187" cy="1756503"/>
      </dsp:txXfrm>
    </dsp:sp>
    <dsp:sp modelId="{F0AD4E7A-62A6-4B9D-A27B-2A37AAF68F5B}">
      <dsp:nvSpPr>
        <dsp:cNvPr id="0" name=""/>
        <dsp:cNvSpPr/>
      </dsp:nvSpPr>
      <dsp:spPr>
        <a:xfrm>
          <a:off x="176212" y="4027712"/>
          <a:ext cx="1641600" cy="1454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df"/><Relationship Id="rId19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0.59546</cdr:x>
      <cdr:y>0.28571</cdr:y>
    </cdr:from>
    <cdr:to>
      <cdr:x>0.65207</cdr:x>
      <cdr:y>0.875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4809671" y="1219200"/>
          <a:ext cx="457200" cy="25146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0.91622</cdr:x>
      <cdr:y>0.30357</cdr:y>
    </cdr:from>
    <cdr:to>
      <cdr:x>0.98765</cdr:x>
      <cdr:y>0.875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7400490" y="1295400"/>
          <a:ext cx="576923" cy="24384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0.59546</cdr:x>
      <cdr:y>0.03571</cdr:y>
    </cdr:from>
    <cdr:to>
      <cdr:x>0.65207</cdr:x>
      <cdr:y>0.28571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4809671" y="152400"/>
          <a:ext cx="457200" cy="10668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0.92565</cdr:x>
      <cdr:y>0.03571</cdr:y>
    </cdr:from>
    <cdr:to>
      <cdr:x>0.96339</cdr:x>
      <cdr:y>0.30357</cdr:y>
    </cdr:to>
    <cdr:sp macro="" textlink="">
      <cdr:nvSpPr>
        <cdr:cNvPr id="5" name="Right Brace 4"/>
        <cdr:cNvSpPr/>
      </cdr:nvSpPr>
      <cdr:spPr>
        <a:xfrm xmlns:a="http://schemas.openxmlformats.org/drawingml/2006/main">
          <a:off x="7476660" y="152382"/>
          <a:ext cx="304811" cy="114301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0.32637</cdr:x>
      <cdr:y>0.55357</cdr:y>
    </cdr:from>
    <cdr:to>
      <cdr:x>0.37848</cdr:x>
      <cdr:y>0.62946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636156" y="2362194"/>
          <a:ext cx="420915" cy="3238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7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0.66532</cdr:x>
      <cdr:y>0.125</cdr:y>
    </cdr:from>
    <cdr:to>
      <cdr:x>0.71249</cdr:x>
      <cdr:y>0.21429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5373914" y="533400"/>
          <a:ext cx="381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0.78896</cdr:x>
      <cdr:y>0.2069</cdr:y>
    </cdr:from>
    <cdr:to>
      <cdr:x>0.84228</cdr:x>
      <cdr:y>0.29602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mc:AlternateContent xmlns:mc="http://schemas.openxmlformats.org/markup-compatibility/2006">
        <mc:Choice xmlns:a="http://schemas.openxmlformats.org/drawingml/2006/main" xmlns:lc="http://schemas.openxmlformats.org/drawingml/2006/lockedCanvas" xmlns="" xmlns:mv="urn:schemas-microsoft-com:mac:vml" xmlns:ma="http://schemas.microsoft.com/office/mac/drawingml/2008/main" xmlns:p="http://schemas.openxmlformats.org/presentationml/2006/main" xmlns:r="http://schemas.openxmlformats.org/officeDocument/2006/relationships" Requires="ma">
          <p:blipFill>
            <a:blip r:embed="rId18"/>
            <a:stretch>
              <a:fillRect/>
            </a:stretch>
          </p:blipFill>
        </mc:Choice>
        <mc:Fallback>
          <cdr:blipFill>
            <a:blip xmlns:a="http://schemas.openxmlformats.org/drawingml/2006/main" xmlns:r="http://schemas.openxmlformats.org/officeDocument/2006/relationships" r:embed="rId19"/>
            <a:stretch xmlns:a="http://schemas.openxmlformats.org/drawingml/2006/main">
              <a:fillRect/>
            </a:stretch>
          </cdr:blipFill>
        </mc:Fallback>
      </mc:AlternateContent>
      <cdr:spPr>
        <a:xfrm xmlns:a="http://schemas.openxmlformats.org/drawingml/2006/main">
          <a:off x="3486875" y="914399"/>
          <a:ext cx="235654" cy="3938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2EBE8-F72A-4FAE-98ED-AA6C719F1540}" type="datetimeFigureOut">
              <a:rPr lang="en-ZA" smtClean="0"/>
              <a:t>2016/04/14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03C9-CDA9-41FF-8781-941E57C35F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424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2000" marR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  <a:p>
            <a:pPr marL="252000" indent="-252000"/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21</a:t>
            </a:fld>
            <a:endParaRPr lang="en-Z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2000" indent="-252000"/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2000" indent="-252000"/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2000" indent="-252000"/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25</a:t>
            </a:fld>
            <a:endParaRPr lang="en-Z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2000" indent="-252000"/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27</a:t>
            </a:fld>
            <a:endParaRPr lang="en-Z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29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0175" y="682625"/>
            <a:ext cx="6810375" cy="510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6096937"/>
            <a:ext cx="5486400" cy="2361269"/>
          </a:xfrm>
        </p:spPr>
        <p:txBody>
          <a:bodyPr>
            <a:normAutofit/>
          </a:bodyPr>
          <a:lstStyle/>
          <a:p>
            <a:pPr marL="251971" indent="-251971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03C9-CDA9-41FF-8781-941E57C35F18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087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408" indent="-241408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65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628" indent="-232628">
              <a:buFont typeface="+mj-lt"/>
              <a:buAutoNum type="arabicPeriod"/>
            </a:pPr>
            <a:endParaRPr lang="en-ZA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436" indent="-241436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1353-5112-4503-955F-C320BE052457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6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0"/>
            <a:ext cx="75438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A2C88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2999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BF7728E7-6E26-40D4-A17C-14CFCABBBE11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2p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2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.png"/><Relationship Id="rId2" Type="http://schemas.openxmlformats.org/officeDocument/2006/relationships/chart" Target="../charts/chart12.xml"/><Relationship Id="rId20" Type="http://schemas.openxmlformats.org/officeDocument/2006/relationships/image" Target="../media/image23.pdf"/><Relationship Id="rId1" Type="http://schemas.openxmlformats.org/officeDocument/2006/relationships/slideLayout" Target="../slideLayouts/slideLayout6.xml"/><Relationship Id="rId2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df"/><Relationship Id="rId3" Type="http://schemas.openxmlformats.org/officeDocument/2006/relationships/chart" Target="../charts/chart15.xml"/><Relationship Id="rId21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3" Type="http://schemas.openxmlformats.org/officeDocument/2006/relationships/image" Target="../media/image11.png"/><Relationship Id="rId19" Type="http://schemas.openxmlformats.org/officeDocument/2006/relationships/image" Target="../media/image10.png"/><Relationship Id="rId10" Type="http://schemas.openxmlformats.org/officeDocument/2006/relationships/image" Target="../media/image25.pdf"/><Relationship Id="rId22" Type="http://schemas.openxmlformats.org/officeDocument/2006/relationships/image" Target="../media/image23.pdf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df"/><Relationship Id="rId3" Type="http://schemas.openxmlformats.org/officeDocument/2006/relationships/chart" Target="../charts/chart16.xml"/><Relationship Id="rId21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3" Type="http://schemas.openxmlformats.org/officeDocument/2006/relationships/image" Target="../media/image11.png"/><Relationship Id="rId19" Type="http://schemas.openxmlformats.org/officeDocument/2006/relationships/image" Target="../media/image10.png"/><Relationship Id="rId10" Type="http://schemas.openxmlformats.org/officeDocument/2006/relationships/image" Target="../media/image25.pdf"/><Relationship Id="rId22" Type="http://schemas.openxmlformats.org/officeDocument/2006/relationships/image" Target="../media/image23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png"/><Relationship Id="rId1" Type="http://schemas.microsoft.com/office/2007/relationships/media" Target="../media/media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A9A4"/>
                </a:solidFill>
              </a:rPr>
              <a:t>Education sector regularity audit </a:t>
            </a:r>
            <a:r>
              <a:rPr lang="en-US" dirty="0">
                <a:solidFill>
                  <a:srgbClr val="00A9A4"/>
                </a:solidFill>
              </a:rPr>
              <a:t>outcomes 2014-15</a:t>
            </a:r>
            <a:br>
              <a:rPr lang="en-US" dirty="0">
                <a:solidFill>
                  <a:srgbClr val="00A9A4"/>
                </a:solidFill>
              </a:rPr>
            </a:br>
            <a:r>
              <a:rPr lang="en-US" dirty="0" smtClean="0">
                <a:solidFill>
                  <a:srgbClr val="00A9A4"/>
                </a:solidFill>
              </a:rPr>
              <a:t>Presentation to the Standing Committee on Appropriations</a:t>
            </a:r>
            <a:br>
              <a:rPr lang="en-US" dirty="0" smtClean="0">
                <a:solidFill>
                  <a:srgbClr val="00A9A4"/>
                </a:solidFill>
              </a:rPr>
            </a:br>
            <a:r>
              <a:rPr lang="en-US" dirty="0" smtClean="0">
                <a:solidFill>
                  <a:srgbClr val="00A9A4"/>
                </a:solidFill>
              </a:rPr>
              <a:t/>
            </a:r>
            <a:br>
              <a:rPr lang="en-US" dirty="0" smtClean="0">
                <a:solidFill>
                  <a:srgbClr val="00A9A4"/>
                </a:solidFill>
              </a:rPr>
            </a:br>
            <a:r>
              <a:rPr lang="en-US" dirty="0" smtClean="0">
                <a:solidFill>
                  <a:srgbClr val="00A9A4"/>
                </a:solidFill>
              </a:rPr>
              <a:t>Presented by: </a:t>
            </a:r>
            <a:r>
              <a:rPr lang="en-US" dirty="0" smtClean="0">
                <a:solidFill>
                  <a:srgbClr val="00A9A4"/>
                </a:solidFill>
              </a:rPr>
              <a:t>SM – Godfrey Diale</a:t>
            </a:r>
            <a:endParaRPr lang="en-US" dirty="0">
              <a:solidFill>
                <a:srgbClr val="00A9A4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62800" y="3886200"/>
            <a:ext cx="1981200" cy="3349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A76127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2C8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Xx Month xxxx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A2C8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81564" y="26690"/>
            <a:ext cx="1962436" cy="6856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pic>
        <p:nvPicPr>
          <p:cNvPr id="22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7394775" y="5319454"/>
            <a:ext cx="1536014" cy="9901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25454" y="2409107"/>
            <a:ext cx="1351306" cy="2620093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Unqualified with no findings</a:t>
            </a: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1052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Unqualified with findings </a:t>
            </a: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Qualified</a:t>
            </a: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Adverse or </a:t>
            </a:r>
            <a:r>
              <a:rPr lang="en-US" sz="1100" b="1" dirty="0" smtClean="0">
                <a:solidFill>
                  <a:schemeClr val="bg1"/>
                </a:solidFill>
              </a:rPr>
              <a:t>disclaimer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2564" y="4049788"/>
            <a:ext cx="179267" cy="190021"/>
          </a:xfrm>
          <a:prstGeom prst="rect">
            <a:avLst/>
          </a:prstGeom>
          <a:solidFill>
            <a:srgbClr val="59278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08654" y="4724400"/>
            <a:ext cx="179267" cy="190021"/>
          </a:xfrm>
          <a:prstGeom prst="rect">
            <a:avLst/>
          </a:prstGeom>
          <a:solidFill>
            <a:srgbClr val="E0001B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521109" y="3359915"/>
            <a:ext cx="179267" cy="190021"/>
          </a:xfrm>
          <a:prstGeom prst="rect">
            <a:avLst/>
          </a:prstGeom>
          <a:solidFill>
            <a:srgbClr val="FFC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" y="2342971"/>
            <a:ext cx="6627465" cy="886761"/>
          </a:xfrm>
          <a:prstGeom prst="rect">
            <a:avLst/>
          </a:prstGeom>
        </p:spPr>
        <p:txBody>
          <a:bodyPr vert="horz" wrap="square" lIns="87264" tIns="43632" rIns="87264" bIns="43632" rtlCol="0" anchor="t">
            <a:normAutofit fontScale="97500"/>
          </a:bodyPr>
          <a:lstStyle/>
          <a:p>
            <a:pPr defTabSz="436323">
              <a:spcBef>
                <a:spcPct val="0"/>
              </a:spcBef>
              <a:defRPr/>
            </a:pPr>
            <a:endParaRPr lang="en-US" sz="2800" dirty="0">
              <a:solidFill>
                <a:srgbClr val="69BAA6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7174" y="25301"/>
            <a:ext cx="6923251" cy="657683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052"/>
              </a:spcAf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Three-year trend – financial statements 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456172007"/>
              </p:ext>
            </p:extLst>
          </p:nvPr>
        </p:nvGraphicFramePr>
        <p:xfrm>
          <a:off x="109026" y="740105"/>
          <a:ext cx="6923251" cy="527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" y="5823329"/>
            <a:ext cx="1622726" cy="366749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pPr algn="ctr"/>
            <a:r>
              <a:rPr lang="en-ZA" b="1" dirty="0" smtClean="0"/>
              <a:t>10 auditees</a:t>
            </a:r>
            <a:endParaRPr lang="en-ZA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04740" y="5803504"/>
            <a:ext cx="1622726" cy="366749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pPr algn="ctr"/>
            <a:r>
              <a:rPr lang="en-ZA" b="1" dirty="0" smtClean="0"/>
              <a:t>10 auditees</a:t>
            </a:r>
            <a:endParaRPr lang="en-ZA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37615" y="5814534"/>
            <a:ext cx="1622726" cy="366749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pPr algn="ctr"/>
            <a:r>
              <a:rPr lang="en-ZA" b="1" dirty="0" smtClean="0"/>
              <a:t>10 auditees</a:t>
            </a:r>
            <a:endParaRPr lang="en-ZA" b="1" dirty="0"/>
          </a:p>
        </p:txBody>
      </p:sp>
      <p:sp>
        <p:nvSpPr>
          <p:cNvPr id="18" name="Rectangle 17"/>
          <p:cNvSpPr/>
          <p:nvPr/>
        </p:nvSpPr>
        <p:spPr>
          <a:xfrm>
            <a:off x="7528202" y="2529113"/>
            <a:ext cx="179267" cy="190021"/>
          </a:xfrm>
          <a:prstGeom prst="rect">
            <a:avLst/>
          </a:prstGeom>
          <a:solidFill>
            <a:srgbClr val="07A93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077200" cy="487362"/>
          </a:xfrm>
        </p:spPr>
        <p:txBody>
          <a:bodyPr/>
          <a:lstStyle/>
          <a:p>
            <a:r>
              <a:rPr lang="en-ZA" dirty="0">
                <a:solidFill>
                  <a:schemeClr val="accent4">
                    <a:lumMod val="75000"/>
                  </a:schemeClr>
                </a:solidFill>
              </a:rPr>
              <a:t>Consolidated audit outcomes for the education sector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612405"/>
              </p:ext>
            </p:extLst>
          </p:nvPr>
        </p:nvGraphicFramePr>
        <p:xfrm>
          <a:off x="68240" y="457200"/>
          <a:ext cx="8942465" cy="591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191"/>
                <a:gridCol w="1352642"/>
                <a:gridCol w="676321"/>
                <a:gridCol w="1653229"/>
                <a:gridCol w="1427789"/>
                <a:gridCol w="601174"/>
                <a:gridCol w="1374062"/>
                <a:gridCol w="689057"/>
              </a:tblGrid>
              <a:tr h="473656"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Auditee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(2014/15)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(2013/14)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</a:t>
                      </a:r>
                      <a:r>
                        <a:rPr lang="en-ZA" sz="1400" dirty="0" smtClean="0"/>
                        <a:t>t</a:t>
                      </a:r>
                      <a:endParaRPr lang="en-ZA" sz="1400" dirty="0"/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80000">
                <a:tc vMerge="1">
                  <a:txBody>
                    <a:bodyPr/>
                    <a:lstStyle/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Opinion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PDOs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Non-compliance with laws and regulations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Opinion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PDOs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Non-compliance with laws and regulations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No</a:t>
                      </a:r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</a:t>
                      </a:r>
                    </a:p>
                    <a:p>
                      <a:endParaRPr lang="en-ZA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8857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Disclaimer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Disclaimer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No</a:t>
                      </a:r>
                      <a:endParaRPr lang="en-ZA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Qualified</a:t>
                      </a:r>
                      <a:endParaRPr lang="en-ZA" sz="12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West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without findings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No</a:t>
                      </a:r>
                      <a:endParaRPr lang="en-ZA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No</a:t>
                      </a:r>
                      <a:endParaRPr lang="en-ZA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ZA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8571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with findings</a:t>
                      </a:r>
                      <a:endParaRPr lang="en-ZA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871" y="5495499"/>
            <a:ext cx="193289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1376" y="4051110"/>
            <a:ext cx="213702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7139" y="1752600"/>
            <a:ext cx="359002" cy="227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5333" y="2667000"/>
            <a:ext cx="359002" cy="227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8726" y="3653150"/>
            <a:ext cx="359002" cy="227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5505" y="5081418"/>
            <a:ext cx="359002" cy="227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7139" y="6050409"/>
            <a:ext cx="359002" cy="227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5505" y="2133600"/>
            <a:ext cx="193289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35" y="3200400"/>
            <a:ext cx="193289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9995" y="4572000"/>
            <a:ext cx="19328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7394775" y="5273169"/>
            <a:ext cx="1536014" cy="990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28" name="Slide Number Placeholder 21"/>
          <p:cNvSpPr txBox="1">
            <a:spLocks/>
          </p:cNvSpPr>
          <p:nvPr/>
        </p:nvSpPr>
        <p:spPr>
          <a:xfrm>
            <a:off x="7817451" y="6356353"/>
            <a:ext cx="869349" cy="406557"/>
          </a:xfrm>
          <a:prstGeom prst="rect">
            <a:avLst/>
          </a:prstGeom>
        </p:spPr>
        <p:txBody>
          <a:bodyPr vert="horz" lIns="88883" tIns="44441" rIns="88883" bIns="4444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331828488"/>
              </p:ext>
            </p:extLst>
          </p:nvPr>
        </p:nvGraphicFramePr>
        <p:xfrm>
          <a:off x="3054500" y="1206392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986514947"/>
              </p:ext>
            </p:extLst>
          </p:nvPr>
        </p:nvGraphicFramePr>
        <p:xfrm>
          <a:off x="797082" y="1209839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Right Arrow 43"/>
          <p:cNvSpPr/>
          <p:nvPr/>
        </p:nvSpPr>
        <p:spPr>
          <a:xfrm>
            <a:off x="2703723" y="1052887"/>
            <a:ext cx="316069" cy="27371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24759" y="950786"/>
            <a:ext cx="1573732" cy="403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if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NOT corrected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296563" y="942961"/>
            <a:ext cx="1555172" cy="422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after corrections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 rot="16200000">
            <a:off x="-789617" y="1967892"/>
            <a:ext cx="2519739" cy="404004"/>
          </a:xfrm>
          <a:prstGeom prst="rect">
            <a:avLst/>
          </a:prstGeom>
        </p:spPr>
        <p:txBody>
          <a:bodyPr vert="horz" lIns="87264" tIns="43632" rIns="87264" bIns="43632" rtlCol="0" anchor="ctr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549"/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2014-15</a:t>
            </a:r>
            <a:endParaRPr lang="en-Z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val="1861189562"/>
              </p:ext>
            </p:extLst>
          </p:nvPr>
        </p:nvGraphicFramePr>
        <p:xfrm>
          <a:off x="3097320" y="4381545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2118231585"/>
              </p:ext>
            </p:extLst>
          </p:nvPr>
        </p:nvGraphicFramePr>
        <p:xfrm>
          <a:off x="839902" y="4384992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Right Arrow 50"/>
          <p:cNvSpPr/>
          <p:nvPr/>
        </p:nvSpPr>
        <p:spPr>
          <a:xfrm>
            <a:off x="2754186" y="4228040"/>
            <a:ext cx="316069" cy="27371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075223" y="4125939"/>
            <a:ext cx="1573732" cy="403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if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NOT corrected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347027" y="4118114"/>
            <a:ext cx="1555172" cy="422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after corrections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80390" y="3429764"/>
            <a:ext cx="179267" cy="190021"/>
          </a:xfrm>
          <a:prstGeom prst="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280390" y="2460815"/>
            <a:ext cx="179267" cy="190021"/>
          </a:xfrm>
          <a:prstGeom prst="rect">
            <a:avLst/>
          </a:prstGeom>
          <a:solidFill>
            <a:srgbClr val="00B05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 rot="16200000">
            <a:off x="-789617" y="4847743"/>
            <a:ext cx="2519739" cy="404004"/>
          </a:xfrm>
          <a:prstGeom prst="rect">
            <a:avLst/>
          </a:prstGeom>
        </p:spPr>
        <p:txBody>
          <a:bodyPr vert="horz" lIns="87264" tIns="43632" rIns="87264" bIns="43632" rtlCol="0" anchor="ctr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549"/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2013-14</a:t>
            </a:r>
            <a:endParaRPr lang="en-Z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66463" y="3572730"/>
            <a:ext cx="450224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0" y="1528"/>
            <a:ext cx="6923251" cy="657683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052"/>
              </a:spcAft>
            </a:pPr>
            <a:r>
              <a:rPr lang="en-ZA" sz="2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Quality of submitted financial statements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115462" y="2945414"/>
            <a:ext cx="1977768" cy="1260340"/>
          </a:xfrm>
          <a:prstGeom prst="rect">
            <a:avLst/>
          </a:prstGeom>
        </p:spPr>
        <p:txBody>
          <a:bodyPr vert="horz" lIns="0" tIns="63114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Avoided qualifications by correcting material misstatements </a:t>
            </a:r>
          </a:p>
          <a:p>
            <a:pPr lvl="0" algn="ctr">
              <a:spcBef>
                <a:spcPct val="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during audit process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69367" y="1909158"/>
            <a:ext cx="1269959" cy="335971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r>
              <a:rPr lang="en-ZA" sz="1600" b="1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6 </a:t>
            </a:r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auditees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69367" y="4937198"/>
            <a:ext cx="1269959" cy="335971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5</a:t>
            </a:r>
            <a:r>
              <a:rPr lang="en-ZA" sz="1600" b="1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 </a:t>
            </a:r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auditees</a:t>
            </a:r>
          </a:p>
        </p:txBody>
      </p:sp>
      <p:sp>
        <p:nvSpPr>
          <p:cNvPr id="38" name="Right Arrow 37"/>
          <p:cNvSpPr/>
          <p:nvPr/>
        </p:nvSpPr>
        <p:spPr>
          <a:xfrm rot="16200000">
            <a:off x="5926202" y="2434186"/>
            <a:ext cx="355605" cy="2432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5926202" y="4478997"/>
            <a:ext cx="355605" cy="2432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85193" y="1528"/>
            <a:ext cx="1958807" cy="6856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497024" y="2348660"/>
            <a:ext cx="1510202" cy="1745495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Financially unqualified          (clean audit/ unqualified with findings)</a:t>
            </a:r>
            <a:br>
              <a:rPr lang="en-US" sz="1100" b="1" dirty="0">
                <a:solidFill>
                  <a:schemeClr val="bg1"/>
                </a:solidFill>
              </a:rPr>
            </a:b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2454"/>
              </a:spcAft>
            </a:pPr>
            <a:r>
              <a:rPr lang="en-US" sz="1100" b="1" dirty="0">
                <a:solidFill>
                  <a:schemeClr val="bg1"/>
                </a:solidFill>
              </a:rPr>
              <a:t>Financially qualified (qualified/ adverse/ disclaimed with findings)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80389" y="2454201"/>
            <a:ext cx="179267" cy="190021"/>
          </a:xfrm>
          <a:prstGeom prst="rect">
            <a:avLst/>
          </a:prstGeom>
          <a:solidFill>
            <a:srgbClr val="00B05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305141" y="3392143"/>
            <a:ext cx="179267" cy="190021"/>
          </a:xfrm>
          <a:prstGeom prst="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43" name="TextBox 42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pic>
        <p:nvPicPr>
          <p:cNvPr id="47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7394775" y="5273169"/>
            <a:ext cx="1536014" cy="990161"/>
          </a:xfrm>
          <a:prstGeom prst="rect">
            <a:avLst/>
          </a:prstGeom>
        </p:spPr>
      </p:pic>
      <p:sp>
        <p:nvSpPr>
          <p:cNvPr id="5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701979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239000" cy="487362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 areas qualified (</a:t>
            </a:r>
            <a:r>
              <a:rPr lang="en-ZA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uncorrected material  misstatements)</a:t>
            </a:r>
            <a:endParaRPr lang="en-ZA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091241"/>
              </p:ext>
            </p:extLst>
          </p:nvPr>
        </p:nvGraphicFramePr>
        <p:xfrm>
          <a:off x="325582" y="1143000"/>
          <a:ext cx="645621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5638800"/>
            <a:ext cx="1676400" cy="4572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New findings</a:t>
            </a:r>
            <a:endParaRPr lang="en-ZA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5638800"/>
            <a:ext cx="16002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Repeat findings</a:t>
            </a:r>
            <a:endParaRPr lang="en-ZA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638800"/>
            <a:ext cx="19050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79ED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Finding addressed from</a:t>
            </a:r>
          </a:p>
          <a:p>
            <a:r>
              <a:rPr lang="en-ZA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previous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7185193" y="1528"/>
            <a:ext cx="1958807" cy="6856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pic>
        <p:nvPicPr>
          <p:cNvPr id="10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7394775" y="5273169"/>
            <a:ext cx="1536014" cy="990161"/>
          </a:xfrm>
          <a:prstGeom prst="rect">
            <a:avLst/>
          </a:prstGeom>
        </p:spPr>
      </p:pic>
      <p:sp>
        <p:nvSpPr>
          <p:cNvPr id="11" name="Slide Number Placeholder 21"/>
          <p:cNvSpPr txBox="1">
            <a:spLocks/>
          </p:cNvSpPr>
          <p:nvPr/>
        </p:nvSpPr>
        <p:spPr>
          <a:xfrm>
            <a:off x="7701979" y="6356353"/>
            <a:ext cx="869349" cy="4065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</p:spTree>
    <p:extLst>
      <p:ext uri="{BB962C8B-B14F-4D97-AF65-F5344CB8AC3E}">
        <p14:creationId xmlns:p14="http://schemas.microsoft.com/office/powerpoint/2010/main" val="1319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329" y="1666654"/>
            <a:ext cx="520949" cy="727268"/>
          </a:xfrm>
          <a:prstGeom prst="rect">
            <a:avLst/>
          </a:prstGeom>
        </p:spPr>
        <p:txBody>
          <a:bodyPr wrap="none" lIns="80155" tIns="40077" rIns="80155" bIns="40077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7216" y="2466461"/>
            <a:ext cx="4604733" cy="850378"/>
          </a:xfrm>
          <a:prstGeom prst="rect">
            <a:avLst/>
          </a:prstGeom>
          <a:noFill/>
        </p:spPr>
        <p:txBody>
          <a:bodyPr wrap="square" lIns="80155" tIns="40077" rIns="80155" bIns="40077" rtlCol="0" anchor="ctr">
            <a:spAutoFit/>
          </a:bodyPr>
          <a:lstStyle/>
          <a:p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What is the status of annual performance reports?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4416" y="2687698"/>
            <a:ext cx="362948" cy="3847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3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Three-year trend – findings on 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</a:t>
            </a:r>
            <a:r>
              <a:rPr lang="en-ZA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540602"/>
              </p:ext>
            </p:extLst>
          </p:nvPr>
        </p:nvGraphicFramePr>
        <p:xfrm>
          <a:off x="600529" y="762000"/>
          <a:ext cx="807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486400"/>
            <a:ext cx="3124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With no findings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4495800" y="5486400"/>
            <a:ext cx="30480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With findings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533400" cy="2743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b="1" dirty="0" smtClean="0"/>
              <a:t>Education Sector</a:t>
            </a:r>
            <a:endParaRPr lang="en-ZA" b="1" dirty="0"/>
          </a:p>
        </p:txBody>
      </p:sp>
      <p:sp>
        <p:nvSpPr>
          <p:cNvPr id="3" name="Right Brace 2"/>
          <p:cNvSpPr/>
          <p:nvPr/>
        </p:nvSpPr>
        <p:spPr>
          <a:xfrm>
            <a:off x="2895600" y="1981200"/>
            <a:ext cx="2286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Brace 7"/>
          <p:cNvSpPr/>
          <p:nvPr/>
        </p:nvSpPr>
        <p:spPr>
          <a:xfrm>
            <a:off x="2895600" y="914400"/>
            <a:ext cx="2286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3236686" y="1295400"/>
            <a:ext cx="420914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2821" y="3055144"/>
            <a:ext cx="488043" cy="3667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5307" y="1276066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22298" y="3083541"/>
            <a:ext cx="457200" cy="419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1094082" y="1974374"/>
            <a:ext cx="1536014" cy="9901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308963" y="2245523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2013-14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8250" y="152400"/>
            <a:ext cx="6471076" cy="634195"/>
          </a:xfrm>
        </p:spPr>
        <p:txBody>
          <a:bodyPr>
            <a:noAutofit/>
          </a:bodyPr>
          <a:lstStyle/>
          <a:p>
            <a:pPr algn="l"/>
            <a:r>
              <a:rPr lang="en-ZA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annual performance reports submitted for auditing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633798" y="2034403"/>
            <a:ext cx="1510202" cy="1199851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no material misstatements</a:t>
            </a: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2454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material misstatements)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3639474" y="4979347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10970591"/>
              </p:ext>
            </p:extLst>
          </p:nvPr>
        </p:nvGraphicFramePr>
        <p:xfrm>
          <a:off x="3054500" y="1206392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341110950"/>
              </p:ext>
            </p:extLst>
          </p:nvPr>
        </p:nvGraphicFramePr>
        <p:xfrm>
          <a:off x="672256" y="1214744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ight Arrow 22"/>
          <p:cNvSpPr/>
          <p:nvPr/>
        </p:nvSpPr>
        <p:spPr>
          <a:xfrm>
            <a:off x="2703723" y="1052887"/>
            <a:ext cx="316069" cy="27371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24759" y="950786"/>
            <a:ext cx="1573732" cy="403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if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NOT corrected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296563" y="942961"/>
            <a:ext cx="1555172" cy="422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after corrections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37303" y="3052103"/>
            <a:ext cx="1977768" cy="1260340"/>
          </a:xfrm>
          <a:prstGeom prst="rect">
            <a:avLst/>
          </a:prstGeom>
        </p:spPr>
        <p:txBody>
          <a:bodyPr vert="horz" lIns="0" tIns="63114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Avoided findings on their annual performance reports by correcting material misstatements </a:t>
            </a:r>
          </a:p>
          <a:p>
            <a:pPr lvl="0" algn="ctr">
              <a:spcBef>
                <a:spcPct val="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during audit process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 rot="16200000">
            <a:off x="-789617" y="1967892"/>
            <a:ext cx="2519739" cy="404004"/>
          </a:xfrm>
          <a:prstGeom prst="rect">
            <a:avLst/>
          </a:prstGeom>
        </p:spPr>
        <p:txBody>
          <a:bodyPr vert="horz" lIns="87264" tIns="43632" rIns="87264" bIns="43632" rtlCol="0" anchor="ctr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549"/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2014-15</a:t>
            </a:r>
            <a:endParaRPr lang="en-Z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84940712"/>
              </p:ext>
            </p:extLst>
          </p:nvPr>
        </p:nvGraphicFramePr>
        <p:xfrm>
          <a:off x="3097320" y="4381545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596409068"/>
              </p:ext>
            </p:extLst>
          </p:nvPr>
        </p:nvGraphicFramePr>
        <p:xfrm>
          <a:off x="839902" y="4384992"/>
          <a:ext cx="2133265" cy="24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Right Arrow 34"/>
          <p:cNvSpPr/>
          <p:nvPr/>
        </p:nvSpPr>
        <p:spPr>
          <a:xfrm>
            <a:off x="2754186" y="4228040"/>
            <a:ext cx="316069" cy="27371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075223" y="4125939"/>
            <a:ext cx="1573732" cy="403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if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NOT corrected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347027" y="4118114"/>
            <a:ext cx="1555172" cy="422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Outcome </a:t>
            </a:r>
            <a:b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after corrections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 rot="16200000">
            <a:off x="-789616" y="4764088"/>
            <a:ext cx="2519739" cy="404004"/>
          </a:xfrm>
          <a:prstGeom prst="rect">
            <a:avLst/>
          </a:prstGeom>
        </p:spPr>
        <p:txBody>
          <a:bodyPr vert="horz" lIns="87264" tIns="43632" rIns="87264" bIns="43632" rtlCol="0" anchor="ctr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549"/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2013-14</a:t>
            </a:r>
            <a:endParaRPr lang="en-Z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03065" y="3633003"/>
            <a:ext cx="450224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69367" y="2165464"/>
            <a:ext cx="1269959" cy="335971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</a:t>
            </a:r>
            <a:r>
              <a:rPr lang="en-ZA" sz="1600" b="1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 </a:t>
            </a:r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auditees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69367" y="5217919"/>
            <a:ext cx="1269959" cy="335971"/>
          </a:xfrm>
          <a:prstGeom prst="rect">
            <a:avLst/>
          </a:prstGeom>
          <a:noFill/>
        </p:spPr>
        <p:txBody>
          <a:bodyPr wrap="square" lIns="88883" tIns="44441" rIns="88883" bIns="44441" rtlCol="0">
            <a:spAutoFit/>
          </a:bodyPr>
          <a:lstStyle/>
          <a:p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1</a:t>
            </a:r>
            <a:r>
              <a:rPr lang="en-ZA" sz="1600" b="1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 </a:t>
            </a:r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auditees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5926202" y="2690492"/>
            <a:ext cx="355605" cy="2432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5926202" y="4787567"/>
            <a:ext cx="355605" cy="2432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85193" y="0"/>
            <a:ext cx="1958807" cy="68564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391400" y="2957092"/>
            <a:ext cx="179267" cy="190021"/>
          </a:xfrm>
          <a:prstGeom prst="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391399" y="2055502"/>
            <a:ext cx="179267" cy="190021"/>
          </a:xfrm>
          <a:prstGeom prst="rect">
            <a:avLst/>
          </a:prstGeom>
          <a:solidFill>
            <a:srgbClr val="00B05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644684" y="2055502"/>
            <a:ext cx="1510202" cy="1199851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no material misstatements</a:t>
            </a: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2454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material misstatements)</a:t>
            </a: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47" name="TextBox 46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pic>
        <p:nvPicPr>
          <p:cNvPr id="48" name="Content Placeholder 6" descr="Auditor General SA.png"/>
          <p:cNvPicPr>
            <a:picLocks noChangeAspect="1"/>
          </p:cNvPicPr>
          <p:nvPr/>
        </p:nvPicPr>
        <p:blipFill>
          <a:blip r:embed="rId8" cstate="print"/>
          <a:srcRect t="-8363" b="-8363"/>
          <a:stretch>
            <a:fillRect/>
          </a:stretch>
        </p:blipFill>
        <p:spPr>
          <a:xfrm>
            <a:off x="7481032" y="5251520"/>
            <a:ext cx="1536014" cy="9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487362"/>
          </a:xfrm>
        </p:spPr>
        <p:txBody>
          <a:bodyPr>
            <a:normAutofit fontScale="90000"/>
          </a:bodyPr>
          <a:lstStyle/>
          <a:p>
            <a:pPr lvl="0"/>
            <a:r>
              <a:rPr lang="en-ZA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on usefulness and reliability of annual performance reports</a:t>
            </a:r>
            <a:endParaRPr lang="en-US" spc="-97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394297"/>
              </p:ext>
            </p:extLst>
          </p:nvPr>
        </p:nvGraphicFramePr>
        <p:xfrm>
          <a:off x="457200" y="914400"/>
          <a:ext cx="441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574042"/>
            <a:ext cx="2514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Usefulness</a:t>
            </a:r>
          </a:p>
          <a:p>
            <a:pPr marL="172828" indent="-172828" algn="just"/>
            <a:r>
              <a:rPr lang="en-ZA" sz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ZA" sz="1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performance Indicators were not well defined.</a:t>
            </a:r>
          </a:p>
          <a:p>
            <a:pPr marL="172828" indent="-172828" algn="just"/>
            <a:r>
              <a:rPr lang="en-ZA" sz="1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The performance targets were not specific enough to ensure that the required performance could be measured and reported in a useful manner</a:t>
            </a:r>
            <a:r>
              <a:rPr lang="en-ZA" sz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ZA" sz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3733799"/>
            <a:ext cx="2590800" cy="1155483"/>
          </a:xfrm>
          <a:prstGeom prst="rect">
            <a:avLst/>
          </a:prstGeom>
        </p:spPr>
        <p:txBody>
          <a:bodyPr vert="horz" lIns="88883" tIns="44441" rIns="88883" bIns="444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2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Reliability</a:t>
            </a:r>
          </a:p>
          <a:p>
            <a:pPr marL="172828" indent="-172828"/>
            <a:r>
              <a:rPr lang="en-ZA" sz="1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Reported information could not be traced back to the source data or documentation to determine if reported information is accurate, complete and valid when compared to the source.</a:t>
            </a:r>
          </a:p>
          <a:p>
            <a:pPr marL="0" indent="0">
              <a:buNone/>
            </a:pPr>
            <a:endParaRPr lang="en-ZA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200" dirty="0">
              <a:solidFill>
                <a:srgbClr val="479B8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200" b="1" i="1" dirty="0">
              <a:solidFill>
                <a:srgbClr val="479B8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200" b="1" i="1" dirty="0">
              <a:solidFill>
                <a:srgbClr val="479B8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908410" y="4495800"/>
            <a:ext cx="372651" cy="250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85193" y="0"/>
            <a:ext cx="1958807" cy="68564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91400" y="2957092"/>
            <a:ext cx="179267" cy="190021"/>
          </a:xfrm>
          <a:prstGeom prst="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399" y="2055502"/>
            <a:ext cx="179267" cy="190021"/>
          </a:xfrm>
          <a:prstGeom prst="rect">
            <a:avLst/>
          </a:prstGeom>
          <a:solidFill>
            <a:srgbClr val="00B05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44684" y="2055502"/>
            <a:ext cx="1510202" cy="1199851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no material misstatements</a:t>
            </a: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2454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material misstatements)</a:t>
            </a: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pic>
        <p:nvPicPr>
          <p:cNvPr id="16" name="Content Placeholder 6" descr="Auditor General SA.png"/>
          <p:cNvPicPr>
            <a:picLocks noChangeAspect="1"/>
          </p:cNvPicPr>
          <p:nvPr/>
        </p:nvPicPr>
        <p:blipFill>
          <a:blip r:embed="rId22" cstate="print"/>
          <a:srcRect t="-8363" b="-8363"/>
          <a:stretch>
            <a:fillRect/>
          </a:stretch>
        </p:blipFill>
        <p:spPr>
          <a:xfrm>
            <a:off x="7481032" y="5251520"/>
            <a:ext cx="1536014" cy="9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98236" cy="487362"/>
          </a:xfrm>
        </p:spPr>
        <p:txBody>
          <a:bodyPr>
            <a:noAutofit/>
          </a:bodyPr>
          <a:lstStyle/>
          <a:p>
            <a:r>
              <a:rPr lang="en-ZA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on usefulness and </a:t>
            </a:r>
            <a:r>
              <a:rPr lang="en-ZA" sz="2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of </a:t>
            </a:r>
            <a:r>
              <a:rPr lang="en-ZA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reports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953875"/>
              </p:ext>
            </p:extLst>
          </p:nvPr>
        </p:nvGraphicFramePr>
        <p:xfrm>
          <a:off x="-136373" y="11430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185193" y="0"/>
            <a:ext cx="1958807" cy="68564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91400" y="2957092"/>
            <a:ext cx="179267" cy="190021"/>
          </a:xfrm>
          <a:prstGeom prst="rect">
            <a:avLst/>
          </a:prstGeom>
          <a:solidFill>
            <a:srgbClr val="C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399" y="2055502"/>
            <a:ext cx="179267" cy="190021"/>
          </a:xfrm>
          <a:prstGeom prst="rect">
            <a:avLst/>
          </a:prstGeom>
          <a:solidFill>
            <a:srgbClr val="00B05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44684" y="2055502"/>
            <a:ext cx="1510202" cy="1199851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no material misstatements</a:t>
            </a: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2454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material misstatements)</a:t>
            </a: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pic>
        <p:nvPicPr>
          <p:cNvPr id="14" name="Content Placeholder 6" descr="Auditor General SA.png"/>
          <p:cNvPicPr>
            <a:picLocks noChangeAspect="1"/>
          </p:cNvPicPr>
          <p:nvPr/>
        </p:nvPicPr>
        <p:blipFill>
          <a:blip r:embed="rId3" cstate="print"/>
          <a:srcRect t="-8363" b="-8363"/>
          <a:stretch>
            <a:fillRect/>
          </a:stretch>
        </p:blipFill>
        <p:spPr>
          <a:xfrm>
            <a:off x="7481032" y="5251520"/>
            <a:ext cx="1536014" cy="9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329" y="1666654"/>
            <a:ext cx="520949" cy="727268"/>
          </a:xfrm>
          <a:prstGeom prst="rect">
            <a:avLst/>
          </a:prstGeom>
        </p:spPr>
        <p:txBody>
          <a:bodyPr wrap="none" lIns="80155" tIns="40077" rIns="80155" bIns="40077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7216" y="2466461"/>
            <a:ext cx="4604733" cy="850378"/>
          </a:xfrm>
          <a:prstGeom prst="rect">
            <a:avLst/>
          </a:prstGeom>
          <a:noFill/>
        </p:spPr>
        <p:txBody>
          <a:bodyPr wrap="square" lIns="80155" tIns="40077" rIns="80155" bIns="40077" rtlCol="0" anchor="ctr">
            <a:spAutoFit/>
          </a:bodyPr>
          <a:lstStyle/>
          <a:p>
            <a:r>
              <a:rPr lang="en-US" sz="2500" b="1" dirty="0">
                <a:solidFill>
                  <a:srgbClr val="479B87"/>
                </a:solidFill>
              </a:rPr>
              <a:t>What is the status of compliance with key legislation?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4416" y="2687698"/>
            <a:ext cx="362948" cy="384718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4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promise/mission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905000"/>
          </a:xfrm>
        </p:spPr>
        <p:txBody>
          <a:bodyPr/>
          <a:lstStyle/>
          <a:p>
            <a:pPr algn="ctr"/>
            <a:r>
              <a:rPr lang="en-US" dirty="0" smtClean="0"/>
              <a:t>The Auditor-General of South Africa has a constitutional mandate and, </a:t>
            </a:r>
          </a:p>
          <a:p>
            <a:pPr algn="ctr"/>
            <a:r>
              <a:rPr lang="en-US" dirty="0" smtClean="0"/>
              <a:t>as the Supreme Audit Institution (SAI) of South Africa, exists to strengthen our</a:t>
            </a:r>
          </a:p>
          <a:p>
            <a:pPr algn="ctr"/>
            <a:r>
              <a:rPr lang="en-US" dirty="0" smtClean="0"/>
              <a:t>country’s democracy by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enabling oversight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accountability and governance </a:t>
            </a:r>
            <a:r>
              <a:rPr lang="en-US" dirty="0" smtClean="0"/>
              <a:t>in the </a:t>
            </a:r>
          </a:p>
          <a:p>
            <a:pPr algn="ctr"/>
            <a:r>
              <a:rPr lang="en-US" dirty="0" smtClean="0"/>
              <a:t>public sector through auditing, thereby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building public confidence</a:t>
            </a:r>
            <a:r>
              <a:rPr lang="en-US" b="1" dirty="0" smtClean="0"/>
              <a:t>.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6110"/>
            <a:ext cx="6477000" cy="780027"/>
          </a:xfrm>
        </p:spPr>
        <p:txBody>
          <a:bodyPr>
            <a:normAutofit fontScale="900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Three-year trend – compliance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with key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064873"/>
              </p:ext>
            </p:extLst>
          </p:nvPr>
        </p:nvGraphicFramePr>
        <p:xfrm>
          <a:off x="457200" y="914400"/>
          <a:ext cx="6477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447800"/>
            <a:ext cx="533400" cy="27432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Sector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5193" y="0"/>
            <a:ext cx="1958807" cy="6856473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pic>
        <p:nvPicPr>
          <p:cNvPr id="11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506579" y="5327982"/>
            <a:ext cx="1536014" cy="990161"/>
          </a:xfrm>
          <a:prstGeom prst="rect">
            <a:avLst/>
          </a:prstGeom>
        </p:spPr>
      </p:pic>
      <p:sp>
        <p:nvSpPr>
          <p:cNvPr id="12" name="Slide Number Placeholder 21"/>
          <p:cNvSpPr txBox="1">
            <a:spLocks/>
          </p:cNvSpPr>
          <p:nvPr/>
        </p:nvSpPr>
        <p:spPr>
          <a:xfrm>
            <a:off x="7730217" y="6390498"/>
            <a:ext cx="869349" cy="4065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3025" y="2219474"/>
            <a:ext cx="371231" cy="371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53025" y="3142653"/>
            <a:ext cx="371231" cy="35039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89670" y="2219474"/>
            <a:ext cx="1510202" cy="1273571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Without Findings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ts val="1052"/>
              </a:spcAft>
            </a:pPr>
            <a:endParaRPr lang="en-US" sz="1100" b="1" dirty="0" smtClean="0">
              <a:solidFill>
                <a:schemeClr val="bg1"/>
              </a:solidFill>
            </a:endParaRPr>
          </a:p>
          <a:p>
            <a:pPr>
              <a:spcAft>
                <a:spcPts val="1052"/>
              </a:spcAft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spcAft>
                <a:spcPts val="2454"/>
              </a:spcAft>
            </a:pPr>
            <a:r>
              <a:rPr lang="en-US" sz="1400" b="1" dirty="0">
                <a:solidFill>
                  <a:schemeClr val="bg1"/>
                </a:solidFill>
              </a:rPr>
              <a:t>With </a:t>
            </a:r>
            <a:r>
              <a:rPr lang="en-US" sz="1400" b="1" dirty="0" smtClean="0">
                <a:solidFill>
                  <a:schemeClr val="bg1"/>
                </a:solidFill>
              </a:rPr>
              <a:t>Findings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0" y="1528"/>
            <a:ext cx="6369150" cy="636759"/>
          </a:xfrm>
          <a:prstGeom prst="rect">
            <a:avLst/>
          </a:prstGeom>
          <a:noFill/>
        </p:spPr>
        <p:txBody>
          <a:bodyPr vert="horz" lIns="139974" tIns="10498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>
                <a:solidFill>
                  <a:srgbClr val="00A88E"/>
                </a:solidFill>
                <a:latin typeface="Arial"/>
                <a:cs typeface="Arial"/>
              </a:rPr>
              <a:t>Most common areas of non-compliance</a:t>
            </a:r>
          </a:p>
        </p:txBody>
      </p:sp>
      <p:graphicFrame>
        <p:nvGraphicFramePr>
          <p:cNvPr id="70" name="Chart 69"/>
          <p:cNvGraphicFramePr/>
          <p:nvPr>
            <p:extLst>
              <p:ext uri="{D42A27DB-BD31-4B8C-83A1-F6EECF244321}">
                <p14:modId xmlns:p14="http://schemas.microsoft.com/office/powerpoint/2010/main" val="1569845271"/>
              </p:ext>
            </p:extLst>
          </p:nvPr>
        </p:nvGraphicFramePr>
        <p:xfrm>
          <a:off x="153162" y="662319"/>
          <a:ext cx="5638038" cy="595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00458" y="657337"/>
            <a:ext cx="5954197" cy="225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52"/>
              </a:lnSpc>
            </a:pPr>
            <a:r>
              <a:rPr lang="en-ZA" sz="1600" b="1" dirty="0">
                <a:cs typeface="Function-Light"/>
              </a:rPr>
              <a:t>Quality of the financial statements submitted</a:t>
            </a:r>
            <a:endParaRPr lang="en-GB" sz="1400" i="1" dirty="0">
              <a:cs typeface="Function-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4760" y="1842817"/>
            <a:ext cx="6730693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652"/>
              </a:lnSpc>
            </a:pPr>
            <a:r>
              <a:rPr lang="en-ZA" sz="1600" b="1" dirty="0">
                <a:cs typeface="Function-Light"/>
              </a:rPr>
              <a:t>Unauthorised, irregular and fruitless and wasteful expenditure</a:t>
            </a:r>
            <a:endParaRPr lang="en-GB" sz="1400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200458" y="4177810"/>
            <a:ext cx="5305460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652"/>
              </a:lnSpc>
            </a:pPr>
            <a:r>
              <a:rPr lang="en-ZA" sz="1600" b="1" dirty="0">
                <a:cs typeface="Function-Light"/>
              </a:rPr>
              <a:t>Expenditure management</a:t>
            </a:r>
            <a:endParaRPr lang="en-GB" sz="1600" b="1" dirty="0">
              <a:cs typeface="Function-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7478" y="2970551"/>
            <a:ext cx="5954197" cy="251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1600" b="1" dirty="0">
                <a:cs typeface="Function-Light"/>
              </a:rPr>
              <a:t>Supply chain management</a:t>
            </a:r>
            <a:endParaRPr lang="en-US" sz="14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3302041" y="3266794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 smtClean="0">
                <a:solidFill>
                  <a:schemeClr val="bg1"/>
                </a:solidFill>
                <a:cs typeface="Calibri"/>
              </a:rPr>
              <a:t>90% 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(9)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02041" y="3641274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>
                <a:cs typeface="Calibri"/>
              </a:rPr>
              <a:t>9</a:t>
            </a:r>
            <a:r>
              <a:rPr lang="en-GB" b="1" dirty="0" smtClean="0">
                <a:cs typeface="Calibri"/>
              </a:rPr>
              <a:t>0% </a:t>
            </a:r>
            <a:r>
              <a:rPr lang="en-GB" dirty="0" smtClean="0">
                <a:cs typeface="Calibri"/>
              </a:rPr>
              <a:t>(9) </a:t>
            </a:r>
            <a:endParaRPr lang="en-ZA" dirty="0"/>
          </a:p>
        </p:txBody>
      </p:sp>
      <p:sp>
        <p:nvSpPr>
          <p:cNvPr id="77" name="TextBox 76"/>
          <p:cNvSpPr txBox="1"/>
          <p:nvPr/>
        </p:nvSpPr>
        <p:spPr>
          <a:xfrm>
            <a:off x="3160935" y="2080352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>
                <a:solidFill>
                  <a:schemeClr val="bg1"/>
                </a:solidFill>
                <a:cs typeface="Calibri"/>
              </a:rPr>
              <a:t>9</a:t>
            </a:r>
            <a:r>
              <a:rPr lang="en-GB" b="1" dirty="0" smtClean="0">
                <a:solidFill>
                  <a:schemeClr val="bg1"/>
                </a:solidFill>
                <a:cs typeface="Calibri"/>
              </a:rPr>
              <a:t>0% 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(</a:t>
            </a:r>
            <a:r>
              <a:rPr lang="en-GB" dirty="0">
                <a:solidFill>
                  <a:schemeClr val="bg1"/>
                </a:solidFill>
                <a:cs typeface="Calibri"/>
              </a:rPr>
              <a:t>9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)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77820" y="2470764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>
                <a:cs typeface="Calibri"/>
              </a:rPr>
              <a:t>8</a:t>
            </a:r>
            <a:r>
              <a:rPr lang="en-GB" b="1" dirty="0" smtClean="0">
                <a:cs typeface="Calibri"/>
              </a:rPr>
              <a:t>0% </a:t>
            </a:r>
            <a:r>
              <a:rPr lang="en-GB" dirty="0" smtClean="0">
                <a:cs typeface="Calibri"/>
              </a:rPr>
              <a:t>(8) </a:t>
            </a:r>
            <a:endParaRPr lang="en-ZA" dirty="0"/>
          </a:p>
        </p:txBody>
      </p:sp>
      <p:sp>
        <p:nvSpPr>
          <p:cNvPr id="79" name="TextBox 78"/>
          <p:cNvSpPr txBox="1"/>
          <p:nvPr/>
        </p:nvSpPr>
        <p:spPr>
          <a:xfrm>
            <a:off x="3302041" y="1252597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 smtClean="0">
                <a:cs typeface="Calibri"/>
              </a:rPr>
              <a:t>100% </a:t>
            </a:r>
            <a:r>
              <a:rPr lang="en-GB" dirty="0" smtClean="0">
                <a:cs typeface="Calibri"/>
              </a:rPr>
              <a:t>(10) </a:t>
            </a:r>
            <a:endParaRPr lang="en-ZA" dirty="0"/>
          </a:p>
        </p:txBody>
      </p:sp>
      <p:sp>
        <p:nvSpPr>
          <p:cNvPr id="80" name="TextBox 79"/>
          <p:cNvSpPr txBox="1"/>
          <p:nvPr/>
        </p:nvSpPr>
        <p:spPr>
          <a:xfrm>
            <a:off x="3209718" y="888727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>
                <a:solidFill>
                  <a:schemeClr val="bg1"/>
                </a:solidFill>
                <a:cs typeface="Calibri"/>
              </a:rPr>
              <a:t>9</a:t>
            </a:r>
            <a:r>
              <a:rPr lang="en-GB" b="1" dirty="0" smtClean="0">
                <a:solidFill>
                  <a:schemeClr val="bg1"/>
                </a:solidFill>
                <a:cs typeface="Calibri"/>
              </a:rPr>
              <a:t>0% 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(</a:t>
            </a:r>
            <a:r>
              <a:rPr lang="en-GB" dirty="0">
                <a:solidFill>
                  <a:schemeClr val="bg1"/>
                </a:solidFill>
                <a:cs typeface="Calibri"/>
              </a:rPr>
              <a:t>9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)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38967" y="4436262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>
                <a:solidFill>
                  <a:schemeClr val="bg1"/>
                </a:solidFill>
                <a:cs typeface="Calibri"/>
              </a:rPr>
              <a:t>7</a:t>
            </a:r>
            <a:r>
              <a:rPr lang="en-GB" b="1" dirty="0" smtClean="0">
                <a:solidFill>
                  <a:schemeClr val="bg1"/>
                </a:solidFill>
                <a:cs typeface="Calibri"/>
              </a:rPr>
              <a:t>0% 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(7)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39413" y="4807409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 smtClean="0">
                <a:cs typeface="Calibri"/>
              </a:rPr>
              <a:t>90% </a:t>
            </a:r>
            <a:r>
              <a:rPr lang="en-GB" dirty="0" smtClean="0">
                <a:cs typeface="Calibri"/>
              </a:rPr>
              <a:t>(9) </a:t>
            </a:r>
            <a:endParaRPr lang="en-ZA" dirty="0"/>
          </a:p>
        </p:txBody>
      </p:sp>
      <p:sp>
        <p:nvSpPr>
          <p:cNvPr id="83" name="TextBox 82"/>
          <p:cNvSpPr txBox="1"/>
          <p:nvPr/>
        </p:nvSpPr>
        <p:spPr>
          <a:xfrm>
            <a:off x="1573789" y="5603488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>
                <a:solidFill>
                  <a:schemeClr val="bg1"/>
                </a:solidFill>
                <a:cs typeface="Calibri"/>
              </a:rPr>
              <a:t>9</a:t>
            </a:r>
            <a:r>
              <a:rPr lang="en-GB" b="1" dirty="0" smtClean="0">
                <a:solidFill>
                  <a:schemeClr val="bg1"/>
                </a:solidFill>
                <a:cs typeface="Calibri"/>
              </a:rPr>
              <a:t>0% </a:t>
            </a:r>
            <a:r>
              <a:rPr lang="en-GB" dirty="0" smtClean="0">
                <a:solidFill>
                  <a:schemeClr val="bg1"/>
                </a:solidFill>
                <a:cs typeface="Calibri"/>
              </a:rPr>
              <a:t>(9)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73789" y="5968065"/>
            <a:ext cx="1128852" cy="333406"/>
          </a:xfrm>
          <a:prstGeom prst="rect">
            <a:avLst/>
          </a:prstGeom>
          <a:noFill/>
        </p:spPr>
        <p:txBody>
          <a:bodyPr wrap="square" lIns="88883" tIns="44441" rIns="88883" bIns="44441" rtlCol="0" anchor="ctr" anchorCtr="0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GB" b="1" dirty="0" smtClean="0">
                <a:cs typeface="Calibri"/>
              </a:rPr>
              <a:t>80% </a:t>
            </a:r>
            <a:r>
              <a:rPr lang="en-GB" dirty="0" smtClean="0">
                <a:cs typeface="Calibri"/>
              </a:rPr>
              <a:t>(8) </a:t>
            </a:r>
            <a:endParaRPr lang="en-ZA" dirty="0"/>
          </a:p>
        </p:txBody>
      </p:sp>
      <p:sp>
        <p:nvSpPr>
          <p:cNvPr id="89" name="Rectangle 88"/>
          <p:cNvSpPr/>
          <p:nvPr/>
        </p:nvSpPr>
        <p:spPr>
          <a:xfrm>
            <a:off x="7788868" y="4336755"/>
            <a:ext cx="1510202" cy="251137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Regressed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91609" y="5325906"/>
            <a:ext cx="5305460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652"/>
              </a:lnSpc>
            </a:pPr>
            <a:r>
              <a:rPr lang="en-ZA" sz="1600" b="1" dirty="0">
                <a:cs typeface="Function-Light"/>
              </a:rPr>
              <a:t>Human resource management</a:t>
            </a:r>
            <a:endParaRPr lang="en-GB" sz="1400" i="1" dirty="0">
              <a:cs typeface="Function-Ligh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231642" y="4470002"/>
            <a:ext cx="235628" cy="39385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85193" y="0"/>
            <a:ext cx="1958807" cy="6856473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33" name="Rectangle 32"/>
          <p:cNvSpPr/>
          <p:nvPr/>
        </p:nvSpPr>
        <p:spPr>
          <a:xfrm>
            <a:off x="7467600" y="3807976"/>
            <a:ext cx="235356" cy="2987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506579" y="2969601"/>
            <a:ext cx="235355" cy="2708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35" name="Content Placeholder 6" descr="Auditor General SA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506579" y="5327982"/>
            <a:ext cx="1536014" cy="9901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88867" y="2950785"/>
            <a:ext cx="1253725" cy="31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2014-15</a:t>
            </a:r>
            <a:endParaRPr lang="en-ZA" b="1" dirty="0"/>
          </a:p>
        </p:txBody>
      </p:sp>
      <p:sp>
        <p:nvSpPr>
          <p:cNvPr id="3" name="Rectangle 2"/>
          <p:cNvSpPr/>
          <p:nvPr/>
        </p:nvSpPr>
        <p:spPr>
          <a:xfrm>
            <a:off x="7924800" y="3814694"/>
            <a:ext cx="990600" cy="29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2013-14</a:t>
            </a:r>
            <a:endParaRPr lang="en-Z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55436" y="444314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6326708" y="2272572"/>
            <a:ext cx="237141" cy="3963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320732" y="1034697"/>
            <a:ext cx="235628" cy="393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232127" y="3390785"/>
            <a:ext cx="372651" cy="2504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6208137" y="5728730"/>
            <a:ext cx="237141" cy="396384"/>
          </a:xfrm>
          <a:prstGeom prst="rect">
            <a:avLst/>
          </a:prstGeom>
        </p:spPr>
      </p:pic>
      <p:sp>
        <p:nvSpPr>
          <p:cNvPr id="44" name="Slide Number Placeholder 21"/>
          <p:cNvSpPr txBox="1">
            <a:spLocks/>
          </p:cNvSpPr>
          <p:nvPr/>
        </p:nvSpPr>
        <p:spPr>
          <a:xfrm>
            <a:off x="7730217" y="6390498"/>
            <a:ext cx="869349" cy="406557"/>
          </a:xfrm>
          <a:prstGeom prst="rect">
            <a:avLst/>
          </a:prstGeom>
        </p:spPr>
        <p:txBody>
          <a:bodyPr lIns="80147" tIns="40074" rIns="80147" bIns="40074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1" y="-7493"/>
            <a:ext cx="7028293" cy="952547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solidFill>
                  <a:srgbClr val="00A88E"/>
                </a:solidFill>
                <a:latin typeface="Arial"/>
                <a:cs typeface="Arial"/>
              </a:rPr>
              <a:t>Status of supply chain management (SCM)</a:t>
            </a:r>
          </a:p>
        </p:txBody>
      </p:sp>
      <p:graphicFrame>
        <p:nvGraphicFramePr>
          <p:cNvPr id="61" name="Chart 60"/>
          <p:cNvGraphicFramePr/>
          <p:nvPr>
            <p:extLst>
              <p:ext uri="{D42A27DB-BD31-4B8C-83A1-F6EECF244321}">
                <p14:modId xmlns:p14="http://schemas.microsoft.com/office/powerpoint/2010/main" val="181120422"/>
              </p:ext>
            </p:extLst>
          </p:nvPr>
        </p:nvGraphicFramePr>
        <p:xfrm>
          <a:off x="0" y="671097"/>
          <a:ext cx="7104137" cy="467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28453" y="773876"/>
            <a:ext cx="4570762" cy="197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517"/>
              </a:lnSpc>
            </a:pPr>
            <a:r>
              <a:rPr lang="en-GB" sz="1600" b="1" dirty="0">
                <a:cs typeface="Function-Light"/>
              </a:rPr>
              <a:t>Limitation on planned scope of audit of awards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452" y="1641457"/>
            <a:ext cx="3735454" cy="197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517"/>
              </a:lnSpc>
            </a:pPr>
            <a:r>
              <a:rPr lang="en-GB" sz="1600" b="1" dirty="0">
                <a:cs typeface="Function-Light"/>
              </a:rPr>
              <a:t>Awards to employees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452" y="2502370"/>
            <a:ext cx="4727070" cy="197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517"/>
              </a:lnSpc>
            </a:pPr>
            <a:r>
              <a:rPr lang="en-GB" sz="1600" b="1" dirty="0">
                <a:cs typeface="Function-Light"/>
              </a:rPr>
              <a:t>Awards to close family members of employees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8452" y="3344339"/>
            <a:ext cx="5203701" cy="197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517"/>
              </a:lnSpc>
            </a:pPr>
            <a:r>
              <a:rPr lang="en-GB" sz="1600" b="1" dirty="0">
                <a:cs typeface="Function-Light"/>
              </a:rPr>
              <a:t>Uncompetitive or unfair procurement processes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8452" y="4222575"/>
            <a:ext cx="4338999" cy="197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517"/>
              </a:lnSpc>
            </a:pPr>
            <a:r>
              <a:rPr lang="en-GB" sz="1600" b="1" dirty="0">
                <a:cs typeface="Function-Light"/>
              </a:rPr>
              <a:t>Inadequate contract management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936572" y="1081047"/>
            <a:ext cx="235628" cy="393854"/>
          </a:xfrm>
          <a:prstGeom prst="rect">
            <a:avLst/>
          </a:prstGeom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248895" y="5175335"/>
            <a:ext cx="6369150" cy="1226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b="1" dirty="0">
                <a:latin typeface="Arial"/>
                <a:cs typeface="Arial"/>
              </a:rPr>
              <a:t>M</a:t>
            </a:r>
            <a:r>
              <a:rPr lang="en-US" b="1" dirty="0" smtClean="0">
                <a:latin typeface="Arial"/>
                <a:cs typeface="Arial"/>
              </a:rPr>
              <a:t>ost common findings:</a:t>
            </a:r>
          </a:p>
          <a:p>
            <a:pPr indent="-25046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Arial"/>
                <a:cs typeface="Arial"/>
              </a:rPr>
              <a:t>Three written quotations not invited and/or deviations not justified</a:t>
            </a:r>
          </a:p>
          <a:p>
            <a:pPr indent="-25046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Arial"/>
                <a:cs typeface="Arial"/>
              </a:rPr>
              <a:t>Competitive bids not invited and/ or deviations not justified</a:t>
            </a:r>
          </a:p>
          <a:p>
            <a:pPr indent="-25046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Arial"/>
                <a:cs typeface="Arial"/>
              </a:rPr>
              <a:t>Declarations of interest not submitted by providers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8511" y="1527"/>
            <a:ext cx="1958807" cy="6856473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4" rIns="80145" bIns="4007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2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730217" y="6390498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Content Placeholder 6" descr="Auditor General SA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40145" y="4953000"/>
            <a:ext cx="1600200" cy="12325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391400" y="3344339"/>
            <a:ext cx="304800" cy="297991"/>
          </a:xfrm>
          <a:prstGeom prst="rect">
            <a:avLst/>
          </a:prstGeom>
          <a:solidFill>
            <a:srgbClr val="F9A1A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91400" y="2869877"/>
            <a:ext cx="304800" cy="269865"/>
          </a:xfrm>
          <a:prstGeom prst="rect">
            <a:avLst/>
          </a:prstGeom>
          <a:solidFill>
            <a:srgbClr val="FFE697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99408" y="524371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96200" y="2888710"/>
            <a:ext cx="1510201" cy="725494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findings</a:t>
            </a:r>
            <a:r>
              <a:rPr lang="en-US" sz="1100" b="1" dirty="0"/>
              <a:t/>
            </a:r>
            <a:br>
              <a:rPr lang="en-US" sz="1100" b="1" dirty="0"/>
            </a:br>
            <a:endParaRPr lang="en-US" sz="1100" b="1" dirty="0"/>
          </a:p>
          <a:p>
            <a:pPr>
              <a:spcAft>
                <a:spcPts val="1052"/>
              </a:spcAft>
            </a:pPr>
            <a:r>
              <a:rPr lang="en-US" sz="1100" b="1" dirty="0">
                <a:solidFill>
                  <a:schemeClr val="bg1"/>
                </a:solidFill>
              </a:rPr>
              <a:t>With material findings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935059" y="3614204"/>
            <a:ext cx="237141" cy="396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936572" y="2577261"/>
            <a:ext cx="235628" cy="3938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936572" y="1839105"/>
            <a:ext cx="235628" cy="393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5868060" y="4629665"/>
            <a:ext cx="372651" cy="2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775" y="5319454"/>
            <a:ext cx="1536014" cy="990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2013-14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8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53" y="5902969"/>
            <a:ext cx="1510202" cy="418558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Identified by the auditees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92495" y="5864868"/>
            <a:ext cx="1139451" cy="588768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Identified during the audit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05000" y="6039497"/>
            <a:ext cx="179267" cy="1900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8032" y="6017238"/>
            <a:ext cx="179267" cy="190021"/>
          </a:xfrm>
          <a:prstGeom prst="rect">
            <a:avLst/>
          </a:prstGeom>
          <a:solidFill>
            <a:srgbClr val="17375D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8032" y="623425"/>
            <a:ext cx="3890367" cy="471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00A88E"/>
                </a:solidFill>
                <a:latin typeface="Arial"/>
                <a:cs typeface="Arial"/>
              </a:rPr>
              <a:t>Decrease in </a:t>
            </a: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unauthorised expenditure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638800" y="623425"/>
            <a:ext cx="0" cy="5669830"/>
          </a:xfrm>
          <a:prstGeom prst="line">
            <a:avLst/>
          </a:prstGeom>
          <a:ln>
            <a:solidFill>
              <a:srgbClr val="479B8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6149427" y="1373989"/>
            <a:ext cx="2777244" cy="47255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Overspending of budget/   main sections in budget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cause </a:t>
            </a:r>
            <a:r>
              <a:rPr lang="en-US" sz="1400" dirty="0">
                <a:latin typeface="Arial"/>
                <a:cs typeface="Arial"/>
              </a:rPr>
              <a:t>of </a:t>
            </a:r>
            <a:r>
              <a:rPr lang="en-US" sz="1400" dirty="0" smtClean="0">
                <a:latin typeface="Arial"/>
                <a:cs typeface="Arial"/>
              </a:rPr>
              <a:t>100% </a:t>
            </a:r>
            <a:r>
              <a:rPr lang="en-US" sz="1400" dirty="0">
                <a:latin typeface="Arial"/>
                <a:cs typeface="Arial"/>
              </a:rPr>
              <a:t>of occurrences</a:t>
            </a: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ZA" i="1" dirty="0" smtClean="0">
                <a:solidFill>
                  <a:srgbClr val="00A88E"/>
                </a:solidFill>
                <a:latin typeface="Arial"/>
                <a:cs typeface="Arial"/>
              </a:rPr>
              <a:t>Highest contributor (97%)</a:t>
            </a:r>
          </a:p>
          <a:p>
            <a:pPr algn="ctr">
              <a:spcBef>
                <a:spcPct val="0"/>
              </a:spcBef>
            </a:pPr>
            <a:endParaRPr lang="en-ZA" i="1" dirty="0">
              <a:solidFill>
                <a:srgbClr val="00A88E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Education 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– FS (</a:t>
            </a: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R589m)</a:t>
            </a:r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endParaRPr lang="en-ZA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691611" y="654522"/>
            <a:ext cx="1430529" cy="471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Nature</a:t>
            </a:r>
          </a:p>
        </p:txBody>
      </p:sp>
      <p:graphicFrame>
        <p:nvGraphicFramePr>
          <p:cNvPr id="44" name="Chart 43"/>
          <p:cNvGraphicFramePr/>
          <p:nvPr>
            <p:extLst>
              <p:ext uri="{D42A27DB-BD31-4B8C-83A1-F6EECF244321}">
                <p14:modId xmlns:p14="http://schemas.microsoft.com/office/powerpoint/2010/main" val="144573994"/>
              </p:ext>
            </p:extLst>
          </p:nvPr>
        </p:nvGraphicFramePr>
        <p:xfrm>
          <a:off x="0" y="1249590"/>
          <a:ext cx="5410200" cy="433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38032" y="1528362"/>
            <a:ext cx="1205400" cy="689914"/>
          </a:xfrm>
          <a:prstGeom prst="rect">
            <a:avLst/>
          </a:prstGeom>
          <a:noFill/>
        </p:spPr>
        <p:txBody>
          <a:bodyPr wrap="square" lIns="88883" tIns="44441" rIns="88883" bIns="44441" rtlCol="0" anchor="ctr">
            <a:spAutoFit/>
          </a:bodyPr>
          <a:lstStyle/>
          <a:p>
            <a:pPr algn="ctr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R609 million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(40%)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auditees]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0" y="950093"/>
            <a:ext cx="1210211" cy="689914"/>
          </a:xfrm>
          <a:prstGeom prst="rect">
            <a:avLst/>
          </a:prstGeom>
          <a:noFill/>
        </p:spPr>
        <p:txBody>
          <a:bodyPr wrap="square" lIns="88883" tIns="44441" rIns="88883" bIns="44441" rtlCol="0" anchor="ctr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 991 million</a:t>
            </a:r>
          </a:p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[7 (70%) auditees]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00916" y="828977"/>
            <a:ext cx="1233860" cy="1090024"/>
          </a:xfrm>
          <a:prstGeom prst="rect">
            <a:avLst/>
          </a:prstGeom>
          <a:noFill/>
        </p:spPr>
        <p:txBody>
          <a:bodyPr wrap="square" lIns="88883" tIns="44441" rIns="88883" bIns="44441" rtlCol="0" anchor="ctr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R1 052 million</a:t>
            </a:r>
          </a:p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[6 (60%) auditees]</a:t>
            </a:r>
          </a:p>
          <a:p>
            <a:pPr algn="ctr"/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-6665" y="1527"/>
            <a:ext cx="6913315" cy="583399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A88E"/>
                </a:solidFill>
                <a:latin typeface="Arial"/>
                <a:cs typeface="Arial"/>
              </a:rPr>
              <a:t>Unauthorised expenditure incurred</a:t>
            </a:r>
          </a:p>
          <a:p>
            <a:pPr lvl="0">
              <a:spcBef>
                <a:spcPct val="0"/>
              </a:spcBef>
            </a:pPr>
            <a:endParaRPr lang="en-US" sz="2400" dirty="0">
              <a:solidFill>
                <a:srgbClr val="00A88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8143"/>
            <a:ext cx="8077200" cy="487362"/>
          </a:xfrm>
        </p:spPr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Unauthorised expenditure per province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80329"/>
              </p:ext>
            </p:extLst>
          </p:nvPr>
        </p:nvGraphicFramePr>
        <p:xfrm>
          <a:off x="228600" y="609600"/>
          <a:ext cx="8534399" cy="57912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10578"/>
                <a:gridCol w="1747564"/>
                <a:gridCol w="1747564"/>
                <a:gridCol w="1789172"/>
                <a:gridCol w="1539521"/>
              </a:tblGrid>
              <a:tr h="388237">
                <a:tc rowSpan="4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and extent of unauthorised expenditure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67941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Overspending on vote/main division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vote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Spending not in accordance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purpose of vote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8823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62 786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R589 363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426 961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2943">
                <a:tc>
                  <a:txBody>
                    <a:bodyPr/>
                    <a:lstStyle/>
                    <a:p>
                      <a:pPr algn="l"/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55 527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260 333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R4 806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15 618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37 874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West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8 705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255 915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6 488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9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775" y="5319454"/>
            <a:ext cx="1536014" cy="990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2013-14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8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6913315" cy="583399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solidFill>
                  <a:srgbClr val="00A88E"/>
                </a:solidFill>
                <a:latin typeface="Arial"/>
                <a:cs typeface="Arial"/>
              </a:rPr>
              <a:t>Irregular expenditure incurred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0689" y="714897"/>
            <a:ext cx="3415780" cy="471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00A88E"/>
                </a:solidFill>
                <a:latin typeface="Arial"/>
                <a:cs typeface="Arial"/>
              </a:rPr>
              <a:t>Decrease </a:t>
            </a: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in irregular expenditure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31589" y="455233"/>
            <a:ext cx="1430529" cy="471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Nature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66826638"/>
              </p:ext>
            </p:extLst>
          </p:nvPr>
        </p:nvGraphicFramePr>
        <p:xfrm>
          <a:off x="86799" y="1377941"/>
          <a:ext cx="4713801" cy="410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6621" y="1326152"/>
            <a:ext cx="1359702" cy="643748"/>
          </a:xfrm>
          <a:prstGeom prst="rect">
            <a:avLst/>
          </a:prstGeom>
          <a:noFill/>
        </p:spPr>
        <p:txBody>
          <a:bodyPr wrap="square" lIns="88883" tIns="44441" rIns="88883" bIns="44441" rtlCol="0" anchor="ctr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R4 381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[10 (100%)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auditees]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8899" y="2895600"/>
            <a:ext cx="1199406" cy="828414"/>
          </a:xfrm>
          <a:prstGeom prst="rect">
            <a:avLst/>
          </a:prstGeom>
          <a:noFill/>
        </p:spPr>
        <p:txBody>
          <a:bodyPr wrap="square" lIns="88883" tIns="44441" rIns="88883" bIns="44441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R3 054   million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[10 (100%) auditees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3674" y="1206098"/>
            <a:ext cx="1361846" cy="643748"/>
          </a:xfrm>
          <a:prstGeom prst="rect">
            <a:avLst/>
          </a:prstGeom>
          <a:noFill/>
        </p:spPr>
        <p:txBody>
          <a:bodyPr wrap="square" lIns="88883" tIns="44441" rIns="88883" bIns="44441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R7 646 million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[10 (100%) auditees]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8400" y="5779643"/>
            <a:ext cx="1510202" cy="419491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Identified by auditees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800" y="5724324"/>
            <a:ext cx="1177874" cy="418558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Identified during audit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0689" y="5838593"/>
            <a:ext cx="179267" cy="190021"/>
          </a:xfrm>
          <a:prstGeom prst="rect">
            <a:avLst/>
          </a:prstGeom>
          <a:solidFill>
            <a:srgbClr val="B8876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18579" y="5810202"/>
            <a:ext cx="179267" cy="190021"/>
          </a:xfrm>
          <a:prstGeom prst="rect">
            <a:avLst/>
          </a:prstGeom>
          <a:solidFill>
            <a:srgbClr val="17375D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029200" y="639785"/>
            <a:ext cx="0" cy="5669830"/>
          </a:xfrm>
          <a:prstGeom prst="line">
            <a:avLst/>
          </a:prstGeom>
          <a:ln>
            <a:solidFill>
              <a:srgbClr val="479B8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5181600" y="967461"/>
            <a:ext cx="3429000" cy="51754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35519" indent="-135519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Non-compliance with SCM legislation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cause of </a:t>
            </a:r>
            <a:r>
              <a:rPr lang="en-US" sz="1400" dirty="0" smtClean="0">
                <a:latin typeface="Arial"/>
                <a:cs typeface="Arial"/>
              </a:rPr>
              <a:t>98%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 occurrences</a:t>
            </a:r>
          </a:p>
          <a:p>
            <a:pPr marL="135519" indent="-135519"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35519" indent="-135519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Main areas of non-compliance</a:t>
            </a:r>
          </a:p>
          <a:p>
            <a:pPr marL="395170" indent="-239328">
              <a:spcBef>
                <a:spcPct val="0"/>
              </a:spcBef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Procurement without competitive bidding or quotation process </a:t>
            </a:r>
          </a:p>
          <a:p>
            <a:pPr marL="395170" indent="-239328">
              <a:spcBef>
                <a:spcPct val="0"/>
              </a:spcBef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Non-compliance with procurement process requirements </a:t>
            </a:r>
          </a:p>
          <a:p>
            <a:pPr marL="395170" indent="-239328">
              <a:spcBef>
                <a:spcPct val="0"/>
              </a:spcBef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Non-compliance with legislation on contract management 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ZA" i="1" dirty="0">
                <a:solidFill>
                  <a:srgbClr val="00A88E"/>
                </a:solidFill>
                <a:latin typeface="Arial"/>
                <a:cs typeface="Arial"/>
              </a:rPr>
              <a:t>Highest contributors</a:t>
            </a:r>
          </a:p>
          <a:p>
            <a:pPr algn="ctr">
              <a:spcBef>
                <a:spcPct val="0"/>
              </a:spcBef>
            </a:pPr>
            <a:endParaRPr lang="en-ZA" sz="1400" i="1" dirty="0">
              <a:solidFill>
                <a:srgbClr val="00A88E"/>
              </a:solidFill>
              <a:latin typeface="Arial"/>
              <a:cs typeface="Arial"/>
            </a:endParaRPr>
          </a:p>
          <a:p>
            <a:pPr marL="155842" indent="-155842">
              <a:spcBef>
                <a:spcPct val="0"/>
              </a:spcBef>
              <a:buFont typeface="Arial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Limpopo 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Department of Education </a:t>
            </a: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(R994 million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 </a:t>
            </a: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(23%)</a:t>
            </a:r>
          </a:p>
          <a:p>
            <a:pPr marL="155842" indent="-155842">
              <a:spcBef>
                <a:spcPct val="0"/>
              </a:spcBef>
              <a:buFont typeface="Arial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Gauteng Department of Education (R1 246 million) (28%)</a:t>
            </a:r>
          </a:p>
          <a:p>
            <a:pPr marL="155842" indent="-155842">
              <a:spcBef>
                <a:spcPct val="0"/>
              </a:spcBef>
              <a:buFont typeface="Arial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National Department (R728 million) (17%)</a:t>
            </a:r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4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7" y="0"/>
            <a:ext cx="8077200" cy="487362"/>
          </a:xfrm>
        </p:spPr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Irregular expenditure per province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551295"/>
              </p:ext>
            </p:extLst>
          </p:nvPr>
        </p:nvGraphicFramePr>
        <p:xfrm>
          <a:off x="228601" y="457200"/>
          <a:ext cx="8686798" cy="594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19"/>
                <a:gridCol w="1336718"/>
                <a:gridCol w="1336718"/>
                <a:gridCol w="1171444"/>
                <a:gridCol w="1344731"/>
                <a:gridCol w="1058294"/>
                <a:gridCol w="1102174"/>
              </a:tblGrid>
              <a:tr h="395142">
                <a:tc row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Province</a:t>
                      </a:r>
                      <a:endParaRPr lang="en-ZA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Nature and extent of unauthorised expenditure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69149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Related to SCM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Related to compensation of employees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Other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9514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2014-15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2013-14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2014-15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2013-14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2014-15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2013-14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514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82 503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R30 467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R23 643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4 515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R1 021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141 909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R199 767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95 809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R79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160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R1 246 355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R948 495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447 991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R1 003 288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R1 671 237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R1 084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989 099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R2 018 608</a:t>
                      </a:r>
                      <a:endParaRPr lang="en-ZA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R42 794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R5 216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R45 924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161 903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R55 521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R1 647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R1 180 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344 700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R348 390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R383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1 220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West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131 701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30 564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R23 512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5142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R105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R4 700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R156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3928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727 654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R771 299 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775" y="5319454"/>
            <a:ext cx="1536014" cy="9901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2013-14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8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527"/>
            <a:ext cx="6913315" cy="583399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solidFill>
                  <a:srgbClr val="00A88E"/>
                </a:solidFill>
                <a:latin typeface="Arial"/>
                <a:cs typeface="Arial"/>
              </a:rPr>
              <a:t>Fruitless and wasteful expenditure incurred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40171" y="826380"/>
            <a:ext cx="1430529" cy="471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Nature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144" y="888878"/>
            <a:ext cx="4233197" cy="668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00A88E"/>
                </a:solidFill>
                <a:latin typeface="Arial"/>
                <a:cs typeface="Arial"/>
              </a:rPr>
              <a:t>Decrease </a:t>
            </a: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in fruitless and </a:t>
            </a:r>
            <a:r>
              <a:rPr lang="en-US" i="1" dirty="0" smtClean="0">
                <a:solidFill>
                  <a:srgbClr val="00A88E"/>
                </a:solidFill>
                <a:latin typeface="Arial"/>
                <a:cs typeface="Arial"/>
              </a:rPr>
              <a:t/>
            </a:r>
            <a:br>
              <a:rPr lang="en-US" i="1" dirty="0" smtClean="0">
                <a:solidFill>
                  <a:srgbClr val="00A88E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rgbClr val="00A88E"/>
                </a:solidFill>
                <a:latin typeface="Arial"/>
                <a:cs typeface="Arial"/>
              </a:rPr>
              <a:t>wasteful </a:t>
            </a:r>
            <a:r>
              <a:rPr lang="en-US" i="1" dirty="0">
                <a:solidFill>
                  <a:srgbClr val="00A88E"/>
                </a:solidFill>
                <a:latin typeface="Arial"/>
                <a:cs typeface="Arial"/>
              </a:rPr>
              <a:t>expenditure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883666" y="1532368"/>
            <a:ext cx="2543540" cy="3883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Interest on overdue accounts and late payments</a:t>
            </a: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Litigation costs and claims</a:t>
            </a: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Limpopo: Unused infrastructure (build without proper needs assessment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Eastern Cape: Suspended officials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50291" indent="-150291">
              <a:spcBef>
                <a:spcPct val="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en-ZA" i="1" dirty="0">
                <a:solidFill>
                  <a:srgbClr val="00A88E"/>
                </a:solidFill>
                <a:latin typeface="Arial"/>
                <a:cs typeface="Arial"/>
              </a:rPr>
              <a:t>Highest contributors</a:t>
            </a:r>
          </a:p>
          <a:p>
            <a:pPr algn="ctr">
              <a:spcBef>
                <a:spcPct val="0"/>
              </a:spcBef>
            </a:pPr>
            <a:endParaRPr lang="en-ZA" sz="1400" i="1" dirty="0">
              <a:solidFill>
                <a:srgbClr val="00A88E"/>
              </a:solidFill>
              <a:latin typeface="Arial"/>
              <a:cs typeface="Arial"/>
            </a:endParaRPr>
          </a:p>
          <a:p>
            <a:pPr marL="172828" indent="-172828">
              <a:spcBef>
                <a:spcPct val="0"/>
              </a:spcBef>
              <a:buFont typeface="Arial" pitchFamily="34" charset="0"/>
              <a:buChar char="•"/>
            </a:pP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Education 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 LP (</a:t>
            </a: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R72 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million – </a:t>
            </a:r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82%)</a:t>
            </a:r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72828" indent="-172828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Education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– EC 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R9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million –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10%)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806483864"/>
              </p:ext>
            </p:extLst>
          </p:nvPr>
        </p:nvGraphicFramePr>
        <p:xfrm>
          <a:off x="1" y="1614026"/>
          <a:ext cx="5257799" cy="380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/>
          <p:cNvSpPr/>
          <p:nvPr/>
        </p:nvSpPr>
        <p:spPr>
          <a:xfrm>
            <a:off x="2133559" y="5658778"/>
            <a:ext cx="1510202" cy="418558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Identified by the auditees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2201" y="5605254"/>
            <a:ext cx="1177874" cy="588768"/>
          </a:xfrm>
          <a:prstGeom prst="rect">
            <a:avLst/>
          </a:prstGeom>
        </p:spPr>
        <p:txBody>
          <a:bodyPr wrap="square" lIns="80155" tIns="40077" rIns="80155" bIns="40077" anchor="t">
            <a:spAutoFit/>
          </a:bodyPr>
          <a:lstStyle/>
          <a:p>
            <a:pPr>
              <a:spcAft>
                <a:spcPts val="1052"/>
              </a:spcAft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Identified during the audit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2323" y="5719523"/>
            <a:ext cx="179267" cy="190021"/>
          </a:xfrm>
          <a:prstGeom prst="rect">
            <a:avLst/>
          </a:prstGeom>
          <a:solidFill>
            <a:srgbClr val="B8876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52600" y="5773047"/>
            <a:ext cx="179267" cy="190021"/>
          </a:xfrm>
          <a:prstGeom prst="rect">
            <a:avLst/>
          </a:prstGeom>
          <a:solidFill>
            <a:srgbClr val="17375D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638800" y="746688"/>
            <a:ext cx="0" cy="5669830"/>
          </a:xfrm>
          <a:prstGeom prst="line">
            <a:avLst/>
          </a:prstGeom>
          <a:ln>
            <a:solidFill>
              <a:srgbClr val="479B8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1242" y="1557842"/>
            <a:ext cx="1120752" cy="653532"/>
          </a:xfrm>
          <a:prstGeom prst="rect">
            <a:avLst/>
          </a:prstGeom>
          <a:noFill/>
        </p:spPr>
        <p:txBody>
          <a:bodyPr wrap="square" lIns="98571" tIns="49286" rIns="98571" bIns="49286" rtlCol="0" anchor="ctr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 89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(90%)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auditees]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6323" y="1408275"/>
            <a:ext cx="1108035" cy="653532"/>
          </a:xfrm>
          <a:prstGeom prst="rect">
            <a:avLst/>
          </a:prstGeom>
          <a:noFill/>
        </p:spPr>
        <p:txBody>
          <a:bodyPr wrap="square" lIns="98571" tIns="49286" rIns="98571" bIns="49286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R864 million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[8 (80%) auditees]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876" y="1315942"/>
            <a:ext cx="1108034" cy="838198"/>
          </a:xfrm>
          <a:prstGeom prst="rect">
            <a:avLst/>
          </a:prstGeom>
          <a:noFill/>
        </p:spPr>
        <p:txBody>
          <a:bodyPr wrap="square" lIns="98571" tIns="49286" rIns="98571" bIns="49286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 820 million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[9 (90%) auditees]</a:t>
            </a:r>
          </a:p>
        </p:txBody>
      </p:sp>
    </p:spTree>
    <p:extLst>
      <p:ext uri="{BB962C8B-B14F-4D97-AF65-F5344CB8AC3E}">
        <p14:creationId xmlns:p14="http://schemas.microsoft.com/office/powerpoint/2010/main" val="21621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Fruitless and wasteful expenditure per province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65864"/>
              </p:ext>
            </p:extLst>
          </p:nvPr>
        </p:nvGraphicFramePr>
        <p:xfrm>
          <a:off x="457200" y="914400"/>
          <a:ext cx="752938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79373"/>
                <a:gridCol w="1853514"/>
                <a:gridCol w="1260389"/>
                <a:gridCol w="1112108"/>
              </a:tblGrid>
              <a:tr h="363131">
                <a:tc rowSpan="4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 gridSpan="4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Fruitless and wasteful expenditure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63117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</a:t>
                      </a:r>
                      <a:r>
                        <a:rPr lang="en-ZA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prevent irregularities, loss as well as fruitless and wasteful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6313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</a:tr>
              <a:tr h="36313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4 143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R69 364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R4 439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R385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R3 599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R1 207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R2 226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R9 479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R3 076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R168 616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R72 698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R2 220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R338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R294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West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R408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R1 013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R137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  <a:tr h="36313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Education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R2 298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69" marR="8896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68647" y="5029200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701979" y="6248400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7761715">
            <a:off x="-1449095" y="2332773"/>
            <a:ext cx="6913315" cy="583399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 marL="400774" indent="-400774">
              <a:spcBef>
                <a:spcPct val="0"/>
              </a:spcBef>
            </a:pPr>
            <a:r>
              <a:rPr lang="en-US" sz="2400" spc="-97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Root causes should be addressed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7306048"/>
              </p:ext>
            </p:extLst>
          </p:nvPr>
        </p:nvGraphicFramePr>
        <p:xfrm>
          <a:off x="254757" y="671097"/>
          <a:ext cx="6705600" cy="550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2011" y="205440"/>
            <a:ext cx="5424349" cy="465657"/>
          </a:xfrm>
          <a:prstGeom prst="rect">
            <a:avLst/>
          </a:prstGeom>
          <a:noFill/>
        </p:spPr>
        <p:txBody>
          <a:bodyPr wrap="square" lIns="80155" tIns="40077" rIns="80155" bIns="40077" rtlCol="0" anchor="ctr">
            <a:spAutoFit/>
          </a:bodyPr>
          <a:lstStyle/>
          <a:p>
            <a:r>
              <a:rPr lang="en-Z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Root </a:t>
            </a:r>
            <a:r>
              <a:rPr lang="en-ZA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Causes</a:t>
            </a:r>
            <a:endParaRPr lang="en-US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Discussion points</a:t>
            </a:r>
            <a:endParaRPr lang="en-ZA" dirty="0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7848600" y="6447812"/>
            <a:ext cx="869950" cy="406400"/>
          </a:xfrm>
          <a:prstGeom prst="rect">
            <a:avLst/>
          </a:prstGeo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7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accent5">
                    <a:lumMod val="50000"/>
                  </a:schemeClr>
                </a:solidFill>
              </a:rPr>
              <a:t>Focus of the audit</a:t>
            </a:r>
          </a:p>
          <a:p>
            <a:pPr>
              <a:buFont typeface="Arial" panose="020B0604020202020204" pitchFamily="34" charset="0"/>
              <a:buChar char="•"/>
            </a:pPr>
            <a:endParaRPr lang="en-Z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accent5">
                    <a:lumMod val="50000"/>
                  </a:schemeClr>
                </a:solidFill>
              </a:rPr>
              <a:t>Education sector budget</a:t>
            </a:r>
          </a:p>
          <a:p>
            <a:pPr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Status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financial statements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Status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annual performance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reports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tatus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compliance with key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legislation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accent5">
                    <a:lumMod val="50000"/>
                  </a:schemeClr>
                </a:solidFill>
              </a:rPr>
              <a:t>Root causes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29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control analysis</a:t>
            </a:r>
            <a:endParaRPr lang="en-ZA" sz="2400" b="1" dirty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513285"/>
              </p:ext>
            </p:extLst>
          </p:nvPr>
        </p:nvGraphicFramePr>
        <p:xfrm>
          <a:off x="457200" y="914400"/>
          <a:ext cx="8208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1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Shot-2012-08-13-at-17_42_29.p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219200"/>
            <a:ext cx="3505199" cy="3733800"/>
          </a:xfrm>
        </p:spPr>
      </p:pic>
    </p:spTree>
    <p:extLst>
      <p:ext uri="{BB962C8B-B14F-4D97-AF65-F5344CB8AC3E}">
        <p14:creationId xmlns:p14="http://schemas.microsoft.com/office/powerpoint/2010/main" val="38763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329" y="1666654"/>
            <a:ext cx="520949" cy="727268"/>
          </a:xfrm>
          <a:prstGeom prst="rect">
            <a:avLst/>
          </a:prstGeom>
        </p:spPr>
        <p:txBody>
          <a:bodyPr wrap="none" lIns="80155" tIns="40077" rIns="80155" bIns="40077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7216" y="2658821"/>
            <a:ext cx="4604733" cy="465657"/>
          </a:xfrm>
          <a:prstGeom prst="rect">
            <a:avLst/>
          </a:prstGeom>
          <a:noFill/>
        </p:spPr>
        <p:txBody>
          <a:bodyPr wrap="square" lIns="80155" tIns="40077" rIns="80155" bIns="40077" rtlCol="0" anchor="ctr">
            <a:spAutoFit/>
          </a:bodyPr>
          <a:lstStyle/>
          <a:p>
            <a:r>
              <a:rPr lang="en-ZA" sz="2500" b="1" dirty="0" smtClean="0">
                <a:solidFill>
                  <a:schemeClr val="accent5">
                    <a:lumMod val="50000"/>
                  </a:schemeClr>
                </a:solidFill>
              </a:rPr>
              <a:t>Focus </a:t>
            </a:r>
            <a:r>
              <a:rPr lang="en-ZA" sz="2500" b="1" dirty="0">
                <a:solidFill>
                  <a:schemeClr val="accent5">
                    <a:lumMod val="50000"/>
                  </a:schemeClr>
                </a:solidFill>
              </a:rPr>
              <a:t>of the </a:t>
            </a:r>
            <a:r>
              <a:rPr lang="en-ZA" sz="2500" b="1" dirty="0" smtClean="0">
                <a:solidFill>
                  <a:schemeClr val="accent5">
                    <a:lumMod val="50000"/>
                  </a:schemeClr>
                </a:solidFill>
              </a:rPr>
              <a:t>audit</a:t>
            </a:r>
            <a:endParaRPr lang="en-ZA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4416" y="2687698"/>
            <a:ext cx="362948" cy="3847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1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our audits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404453"/>
              </p:ext>
            </p:extLst>
          </p:nvPr>
        </p:nvGraphicFramePr>
        <p:xfrm>
          <a:off x="457200" y="9144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We Audit…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to determine…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40420"/>
              </p:ext>
            </p:extLst>
          </p:nvPr>
        </p:nvGraphicFramePr>
        <p:xfrm>
          <a:off x="457200" y="1524001"/>
          <a:ext cx="8229600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867400"/>
              </a:tblGrid>
              <a:tr h="1273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statements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 presentation and reliability of information (no material misstatements) 	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64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performance reports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Whether the reported information is reliable and credible (no material findings) 	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34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 with legislation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Whether the auditee complied with key legislation on financial and performance management (no material non-compliance) 	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 of audit movements</a:t>
            </a:r>
            <a:endParaRPr lang="en-Z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 smtClean="0"/>
              <a:t>Movement is depicted as follows</a:t>
            </a:r>
          </a:p>
          <a:p>
            <a:endParaRPr lang="en-ZA" dirty="0"/>
          </a:p>
          <a:p>
            <a:r>
              <a:rPr lang="en-ZA" dirty="0" smtClean="0"/>
              <a:t>             Improved                 stagnant  or little progress              Regressed</a:t>
            </a:r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614048"/>
            <a:ext cx="228600" cy="32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656265"/>
            <a:ext cx="381000" cy="24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653987"/>
            <a:ext cx="228600" cy="3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329" y="1666654"/>
            <a:ext cx="520949" cy="727268"/>
          </a:xfrm>
          <a:prstGeom prst="rect">
            <a:avLst/>
          </a:prstGeom>
        </p:spPr>
        <p:txBody>
          <a:bodyPr wrap="none" lIns="80155" tIns="40077" rIns="80155" bIns="40077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7216" y="2466461"/>
            <a:ext cx="4604733" cy="850378"/>
          </a:xfrm>
          <a:prstGeom prst="rect">
            <a:avLst/>
          </a:prstGeom>
          <a:noFill/>
        </p:spPr>
        <p:txBody>
          <a:bodyPr wrap="square" lIns="80155" tIns="40077" rIns="80155" bIns="40077" rtlCol="0" anchor="ctr">
            <a:spAutoFit/>
          </a:bodyPr>
          <a:lstStyle/>
          <a:p>
            <a:r>
              <a:rPr lang="en-ZA" sz="2500" b="1" dirty="0">
                <a:solidFill>
                  <a:schemeClr val="accent1"/>
                </a:solidFill>
              </a:rPr>
              <a:t>What is the budget for the education sector</a:t>
            </a:r>
            <a:r>
              <a:rPr lang="en-ZA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ZA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4416" y="2687698"/>
            <a:ext cx="362948" cy="3847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1985" y="183735"/>
            <a:ext cx="8077200" cy="487362"/>
          </a:xfrm>
          <a:noFill/>
        </p:spPr>
        <p:txBody>
          <a:bodyPr>
            <a:normAutofit/>
          </a:bodyPr>
          <a:lstStyle/>
          <a:p>
            <a:r>
              <a:rPr lang="en-ZA" dirty="0"/>
              <a:t> </a:t>
            </a:r>
            <a:r>
              <a:rPr lang="en-ZA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sector </a:t>
            </a:r>
            <a:r>
              <a:rPr lang="en-Z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endParaRPr lang="en-ZA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553200" cy="486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3329" y="1666654"/>
            <a:ext cx="520949" cy="727268"/>
          </a:xfrm>
          <a:prstGeom prst="rect">
            <a:avLst/>
          </a:prstGeom>
        </p:spPr>
        <p:txBody>
          <a:bodyPr wrap="none" lIns="80155" tIns="40077" rIns="80155" bIns="40077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0" name="Slide Number Placeholder 21"/>
          <p:cNvSpPr txBox="1">
            <a:spLocks/>
          </p:cNvSpPr>
          <p:nvPr/>
        </p:nvSpPr>
        <p:spPr>
          <a:xfrm>
            <a:off x="7817451" y="6356353"/>
            <a:ext cx="869349" cy="4065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1564" y="1528"/>
            <a:ext cx="1962436" cy="6856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6" descr="Auditor General S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63" b="-8363"/>
          <a:stretch>
            <a:fillRect/>
          </a:stretch>
        </p:blipFill>
        <p:spPr>
          <a:xfrm>
            <a:off x="7394132" y="5457651"/>
            <a:ext cx="1536014" cy="99016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0800000">
            <a:off x="7253025" y="1525"/>
            <a:ext cx="1823735" cy="176051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83" tIns="44441" rIns="88883" bIns="44441" rtlCol="0" anchor="ctr"/>
          <a:lstStyle/>
          <a:p>
            <a:pPr algn="ctr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155436" y="415185"/>
            <a:ext cx="1962436" cy="511824"/>
          </a:xfrm>
          <a:prstGeom prst="rect">
            <a:avLst/>
          </a:prstGeom>
          <a:noFill/>
        </p:spPr>
        <p:txBody>
          <a:bodyPr wrap="square" lIns="80155" tIns="40077" rIns="80155" bIns="40077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old"/>
                <a:cs typeface="Arial Bold"/>
              </a:rPr>
              <a:t>2014-15</a:t>
            </a:r>
            <a:endParaRPr lang="en-US" sz="1400" dirty="0">
              <a:solidFill>
                <a:schemeClr val="bg1"/>
              </a:solidFill>
              <a:latin typeface="Arial Bold"/>
              <a:cs typeface="Arial 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Bold"/>
                <a:cs typeface="Arial Bold"/>
              </a:rPr>
              <a:t>PFMA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83329" y="1666654"/>
            <a:ext cx="520949" cy="727268"/>
          </a:xfrm>
          <a:prstGeom prst="rect">
            <a:avLst/>
          </a:prstGeom>
        </p:spPr>
        <p:txBody>
          <a:bodyPr wrap="none" lIns="80155" tIns="40077" rIns="80155" bIns="40077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7216" y="2466461"/>
            <a:ext cx="4604733" cy="850378"/>
          </a:xfrm>
          <a:prstGeom prst="rect">
            <a:avLst/>
          </a:prstGeom>
          <a:noFill/>
        </p:spPr>
        <p:txBody>
          <a:bodyPr wrap="square" lIns="80155" tIns="40077" rIns="80155" bIns="40077" rtlCol="0" anchor="ctr">
            <a:spAutoFit/>
          </a:bodyPr>
          <a:lstStyle/>
          <a:p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What is the status of financial statements?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4416" y="2687698"/>
            <a:ext cx="362948" cy="3847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7" rIns="80155" bIns="40077" rtlCol="0" anchor="ctr"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2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817451" y="6356353"/>
            <a:ext cx="869349" cy="406557"/>
          </a:xfrm>
        </p:spPr>
        <p:txBody>
          <a:bodyPr/>
          <a:lstStyle/>
          <a:p>
            <a:pPr algn="ctr"/>
            <a:fld id="{77BE3914-9785-AB4C-9ACD-E1117CFE9C6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F9648B2493E4799CA4E283943BA0F" ma:contentTypeVersion="1" ma:contentTypeDescription="Create a new document." ma:contentTypeScope="" ma:versionID="2acd76ff610fc18b206122a2a304576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8eb41ef95b59e8b7012d71f605307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34FA31-3C6A-4FE2-A9A1-42A832021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8D8627-5E64-4A77-97D3-897988F0B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6D1FA-32B3-4E7E-89BD-ADD956788B8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sharepoint/v3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1947</Words>
  <Application>Microsoft Office PowerPoint</Application>
  <PresentationFormat>On-screen Show (4:3)</PresentationFormat>
  <Paragraphs>736</Paragraphs>
  <Slides>31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Custom Design</vt:lpstr>
      <vt:lpstr>3_Custom Design</vt:lpstr>
      <vt:lpstr>Education sector regularity audit outcomes 2014-15 Presentation to the Standing Committee on Appropriations  Presented by: SM – Godfrey Diale</vt:lpstr>
      <vt:lpstr>Reputation promise/mission</vt:lpstr>
      <vt:lpstr>Discussion points</vt:lpstr>
      <vt:lpstr>PowerPoint Presentation</vt:lpstr>
      <vt:lpstr>Focus of our audits </vt:lpstr>
      <vt:lpstr>Definitions of audit movements</vt:lpstr>
      <vt:lpstr>PowerPoint Presentation</vt:lpstr>
      <vt:lpstr> Education sector allocation</vt:lpstr>
      <vt:lpstr>PowerPoint Presentation</vt:lpstr>
      <vt:lpstr>PowerPoint Presentation</vt:lpstr>
      <vt:lpstr>Consolidated audit outcomes for the education sector </vt:lpstr>
      <vt:lpstr>PowerPoint Presentation</vt:lpstr>
      <vt:lpstr>Financial statement areas qualified (uncorrected material  misstatements)</vt:lpstr>
      <vt:lpstr>PowerPoint Presentation</vt:lpstr>
      <vt:lpstr>Three-year trend – findings on annual performance reports</vt:lpstr>
      <vt:lpstr>Quality of annual performance reports submitted for auditing</vt:lpstr>
      <vt:lpstr>Findings on usefulness and reliability of annual performance reports</vt:lpstr>
      <vt:lpstr>Findings on usefulness and reliability of annual performance reports</vt:lpstr>
      <vt:lpstr>PowerPoint Presentation</vt:lpstr>
      <vt:lpstr>Three-year trend – compliance with key legislation</vt:lpstr>
      <vt:lpstr>PowerPoint Presentation</vt:lpstr>
      <vt:lpstr>PowerPoint Presentation</vt:lpstr>
      <vt:lpstr>PowerPoint Presentation</vt:lpstr>
      <vt:lpstr>Unauthorised expenditure per province</vt:lpstr>
      <vt:lpstr>PowerPoint Presentation</vt:lpstr>
      <vt:lpstr>Irregular expenditure per province</vt:lpstr>
      <vt:lpstr>PowerPoint Presentation</vt:lpstr>
      <vt:lpstr>Fruitless and wasteful expenditure per province</vt:lpstr>
      <vt:lpstr>PowerPoint Presentation</vt:lpstr>
      <vt:lpstr>Key control analysis</vt:lpstr>
      <vt:lpstr>PowerPoint Presentation</vt:lpstr>
    </vt:vector>
  </TitlesOfParts>
  <Company>Auditor General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option 2</dc:title>
  <dc:creator>Gerharddt</dc:creator>
  <cp:lastModifiedBy>IkalafengD</cp:lastModifiedBy>
  <cp:revision>284</cp:revision>
  <dcterms:created xsi:type="dcterms:W3CDTF">2013-05-24T12:21:16Z</dcterms:created>
  <dcterms:modified xsi:type="dcterms:W3CDTF">2016-04-14T07:21:38Z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0x0101001F6F9648B2493E4799CA4E283943BA0F</vt:lpwstr>
  </property>
  <property fmtid="{D5CDD505-2E9C-101B-9397-08002B2CF9AE}" pid="3" name="TemplateUrl">
    <vt:lpwstr/>
  </property>
  <property fmtid="{D5CDD505-2E9C-101B-9397-08002B2CF9AE}" pid="4" name="Order">
    <vt:r8>3600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